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0" r:id="rId1"/>
  </p:sldMasterIdLst>
  <p:notesMasterIdLst>
    <p:notesMasterId r:id="rId41"/>
  </p:notesMasterIdLst>
  <p:sldIdLst>
    <p:sldId id="539" r:id="rId2"/>
    <p:sldId id="540" r:id="rId3"/>
    <p:sldId id="258" r:id="rId4"/>
    <p:sldId id="537" r:id="rId5"/>
    <p:sldId id="538" r:id="rId6"/>
    <p:sldId id="348" r:id="rId7"/>
    <p:sldId id="350" r:id="rId8"/>
    <p:sldId id="352" r:id="rId9"/>
    <p:sldId id="356" r:id="rId10"/>
    <p:sldId id="357" r:id="rId11"/>
    <p:sldId id="359" r:id="rId12"/>
    <p:sldId id="362" r:id="rId13"/>
    <p:sldId id="363" r:id="rId14"/>
    <p:sldId id="364" r:id="rId15"/>
    <p:sldId id="366" r:id="rId16"/>
    <p:sldId id="541" r:id="rId17"/>
    <p:sldId id="370" r:id="rId18"/>
    <p:sldId id="373" r:id="rId19"/>
    <p:sldId id="380" r:id="rId20"/>
    <p:sldId id="387" r:id="rId21"/>
    <p:sldId id="442" r:id="rId22"/>
    <p:sldId id="443" r:id="rId23"/>
    <p:sldId id="446" r:id="rId24"/>
    <p:sldId id="447" r:id="rId25"/>
    <p:sldId id="448" r:id="rId26"/>
    <p:sldId id="451" r:id="rId27"/>
    <p:sldId id="471" r:id="rId28"/>
    <p:sldId id="489" r:id="rId29"/>
    <p:sldId id="490" r:id="rId30"/>
    <p:sldId id="491" r:id="rId31"/>
    <p:sldId id="492" r:id="rId32"/>
    <p:sldId id="493" r:id="rId33"/>
    <p:sldId id="494" r:id="rId34"/>
    <p:sldId id="495" r:id="rId35"/>
    <p:sldId id="497" r:id="rId36"/>
    <p:sldId id="499" r:id="rId37"/>
    <p:sldId id="534" r:id="rId38"/>
    <p:sldId id="535" r:id="rId39"/>
    <p:sldId id="349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4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DA1A99EB-5A14-43C1-A7DA-5AC704976908}">
  <a:tblStyle styleId="{DA1A99EB-5A14-43C1-A7DA-5AC704976908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BF5"/>
          </a:solidFill>
        </a:fill>
      </a:tcStyle>
    </a:wholeTbl>
    <a:band1H>
      <a:tcTxStyle/>
      <a:tcStyle>
        <a:tcBdr/>
        <a:fill>
          <a:solidFill>
            <a:srgbClr val="CDD4EA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DD4EA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821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284cd0a645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9" name="Google Shape;109;g284cd0a6451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10" name="Google Shape;110;g284cd0a6451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956001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" panose="02020603050405020304" pitchFamily="18" charset="0"/>
            </a:endParaRPr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fld id="{DB046703-138E-47C8-A485-076C1CD063A1}" type="slidenum">
              <a:rPr lang="en-GB" altLang="en-US" sz="1200"/>
              <a:pPr/>
              <a:t>4</a:t>
            </a:fld>
            <a:endParaRPr lang="en-GB" altLang="en-US" sz="1200"/>
          </a:p>
        </p:txBody>
      </p:sp>
    </p:spTree>
    <p:extLst>
      <p:ext uri="{BB962C8B-B14F-4D97-AF65-F5344CB8AC3E}">
        <p14:creationId xmlns:p14="http://schemas.microsoft.com/office/powerpoint/2010/main" val="32384192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" panose="02020603050405020304" pitchFamily="18" charset="0"/>
            </a:endParaRPr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fld id="{78C72C03-F569-4AAC-9F12-F14A97434D92}" type="slidenum">
              <a:rPr lang="en-GB" altLang="en-US" sz="1200"/>
              <a:pPr/>
              <a:t>5</a:t>
            </a:fld>
            <a:endParaRPr lang="en-GB" altLang="en-US" sz="1200"/>
          </a:p>
        </p:txBody>
      </p:sp>
    </p:spTree>
    <p:extLst>
      <p:ext uri="{BB962C8B-B14F-4D97-AF65-F5344CB8AC3E}">
        <p14:creationId xmlns:p14="http://schemas.microsoft.com/office/powerpoint/2010/main" val="24834524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59361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08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35828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" panose="02020603050405020304" pitchFamily="18" charset="0"/>
            </a:endParaRPr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fld id="{0D37B3D5-3719-40ED-85D9-315D947B83E1}" type="slidenum">
              <a:rPr lang="en-GB" altLang="en-US" sz="1200"/>
              <a:pPr/>
              <a:t>28</a:t>
            </a:fld>
            <a:endParaRPr lang="en-GB" altLang="en-US" sz="1200"/>
          </a:p>
        </p:txBody>
      </p:sp>
    </p:spTree>
    <p:extLst>
      <p:ext uri="{BB962C8B-B14F-4D97-AF65-F5344CB8AC3E}">
        <p14:creationId xmlns:p14="http://schemas.microsoft.com/office/powerpoint/2010/main" val="40974880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" panose="02020603050405020304" pitchFamily="18" charset="0"/>
            </a:endParaRPr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fld id="{5B5FD57C-3A81-4AA8-84D9-616A08379BAD}" type="slidenum">
              <a:rPr lang="en-GB" altLang="en-US" sz="1200"/>
              <a:pPr/>
              <a:t>29</a:t>
            </a:fld>
            <a:endParaRPr lang="en-GB" altLang="en-US" sz="1200"/>
          </a:p>
        </p:txBody>
      </p:sp>
    </p:spTree>
    <p:extLst>
      <p:ext uri="{BB962C8B-B14F-4D97-AF65-F5344CB8AC3E}">
        <p14:creationId xmlns:p14="http://schemas.microsoft.com/office/powerpoint/2010/main" val="12637475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" panose="02020603050405020304" pitchFamily="18" charset="0"/>
            </a:endParaRPr>
          </a:p>
        </p:txBody>
      </p:sp>
      <p:sp>
        <p:nvSpPr>
          <p:cNvPr id="471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fld id="{B90F6CA5-327A-41E4-881B-242029EB4B95}" type="slidenum">
              <a:rPr lang="en-GB" altLang="en-US" sz="1200"/>
              <a:pPr/>
              <a:t>30</a:t>
            </a:fld>
            <a:endParaRPr lang="en-GB" altLang="en-US" sz="1200"/>
          </a:p>
        </p:txBody>
      </p:sp>
    </p:spTree>
    <p:extLst>
      <p:ext uri="{BB962C8B-B14F-4D97-AF65-F5344CB8AC3E}">
        <p14:creationId xmlns:p14="http://schemas.microsoft.com/office/powerpoint/2010/main" val="11123320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" panose="02020603050405020304" pitchFamily="18" charset="0"/>
            </a:endParaRPr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fld id="{437D9F97-62B3-45E0-9221-53A8F490D978}" type="slidenum">
              <a:rPr lang="en-GB" altLang="en-US" sz="1200"/>
              <a:pPr/>
              <a:t>31</a:t>
            </a:fld>
            <a:endParaRPr lang="en-GB" altLang="en-US" sz="1200"/>
          </a:p>
        </p:txBody>
      </p:sp>
    </p:spTree>
    <p:extLst>
      <p:ext uri="{BB962C8B-B14F-4D97-AF65-F5344CB8AC3E}">
        <p14:creationId xmlns:p14="http://schemas.microsoft.com/office/powerpoint/2010/main" val="27451323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" panose="02020603050405020304" pitchFamily="18" charset="0"/>
            </a:endParaRPr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fld id="{63FDFEC6-7805-4B75-9BD7-607BA3E08AB7}" type="slidenum">
              <a:rPr lang="en-GB" altLang="en-US" sz="1200"/>
              <a:pPr/>
              <a:t>32</a:t>
            </a:fld>
            <a:endParaRPr lang="en-GB" altLang="en-US" sz="1200"/>
          </a:p>
        </p:txBody>
      </p:sp>
    </p:spTree>
    <p:extLst>
      <p:ext uri="{BB962C8B-B14F-4D97-AF65-F5344CB8AC3E}">
        <p14:creationId xmlns:p14="http://schemas.microsoft.com/office/powerpoint/2010/main" val="17254498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" panose="02020603050405020304" pitchFamily="18" charset="0"/>
            </a:endParaRPr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fld id="{80C6CE13-60BA-4686-BA2F-32D52C82D9F1}" type="slidenum">
              <a:rPr lang="en-GB" altLang="en-US" sz="1200"/>
              <a:pPr/>
              <a:t>33</a:t>
            </a:fld>
            <a:endParaRPr lang="en-GB" altLang="en-US" sz="1200"/>
          </a:p>
        </p:txBody>
      </p:sp>
    </p:spTree>
    <p:extLst>
      <p:ext uri="{BB962C8B-B14F-4D97-AF65-F5344CB8AC3E}">
        <p14:creationId xmlns:p14="http://schemas.microsoft.com/office/powerpoint/2010/main" val="3177029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" panose="02020603050405020304" pitchFamily="18" charset="0"/>
            </a:endParaRPr>
          </a:p>
        </p:txBody>
      </p:sp>
      <p:sp>
        <p:nvSpPr>
          <p:cNvPr id="5120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fld id="{E1EF1EA9-29AE-4DA8-9FBD-1537EC90DF9F}" type="slidenum">
              <a:rPr lang="en-GB" altLang="en-US" sz="1200"/>
              <a:pPr/>
              <a:t>34</a:t>
            </a:fld>
            <a:endParaRPr lang="en-GB" altLang="en-US" sz="1200"/>
          </a:p>
        </p:txBody>
      </p:sp>
    </p:spTree>
    <p:extLst>
      <p:ext uri="{BB962C8B-B14F-4D97-AF65-F5344CB8AC3E}">
        <p14:creationId xmlns:p14="http://schemas.microsoft.com/office/powerpoint/2010/main" val="34150228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" panose="02020603050405020304" pitchFamily="18" charset="0"/>
            </a:endParaRPr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fld id="{515CB0BA-D744-46B3-896A-0D137566A080}" type="slidenum">
              <a:rPr lang="en-GB" altLang="en-US" sz="1200"/>
              <a:pPr/>
              <a:t>35</a:t>
            </a:fld>
            <a:endParaRPr lang="en-GB" altLang="en-US" sz="1200"/>
          </a:p>
        </p:txBody>
      </p:sp>
    </p:spTree>
    <p:extLst>
      <p:ext uri="{BB962C8B-B14F-4D97-AF65-F5344CB8AC3E}">
        <p14:creationId xmlns:p14="http://schemas.microsoft.com/office/powerpoint/2010/main" val="6406898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" panose="02020603050405020304" pitchFamily="18" charset="0"/>
            </a:endParaRPr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fld id="{38E3BD39-61D9-48DD-A398-0AE6898162D5}" type="slidenum">
              <a:rPr lang="en-GB" altLang="en-US" sz="1200"/>
              <a:pPr/>
              <a:t>36</a:t>
            </a:fld>
            <a:endParaRPr lang="en-GB" altLang="en-US" sz="1200"/>
          </a:p>
        </p:txBody>
      </p:sp>
    </p:spTree>
    <p:extLst>
      <p:ext uri="{BB962C8B-B14F-4D97-AF65-F5344CB8AC3E}">
        <p14:creationId xmlns:p14="http://schemas.microsoft.com/office/powerpoint/2010/main" val="255652922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7792768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964727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8741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328490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173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6064294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30652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3525072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1537133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3179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5829237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5865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32818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075722024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6190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54407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6682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5974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27842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23536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  <p:hf sldNum="0"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9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135552023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4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1482602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55719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24955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  <p:sldLayoutId id="2147483685" r:id="rId15"/>
    <p:sldLayoutId id="2147483686" r:id="rId16"/>
    <p:sldLayoutId id="2147483687" r:id="rId17"/>
    <p:sldLayoutId id="2147483688" r:id="rId18"/>
    <p:sldLayoutId id="2147483689" r:id="rId19"/>
    <p:sldLayoutId id="2147483690" r:id="rId20"/>
    <p:sldLayoutId id="2147483669" r:id="rId2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2.sv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1.png"/><Relationship Id="rId5" Type="http://schemas.openxmlformats.org/officeDocument/2006/relationships/image" Target="../media/image5.png"/><Relationship Id="rId4" Type="http://schemas.openxmlformats.org/officeDocument/2006/relationships/image" Target="../media/image1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9277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" y="0"/>
            <a:ext cx="121919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3375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9"/>
          <p:cNvSpPr txBox="1"/>
          <p:nvPr/>
        </p:nvSpPr>
        <p:spPr>
          <a:xfrm>
            <a:off x="2689939" y="314890"/>
            <a:ext cx="4904510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r>
              <a:rPr lang="en-US" sz="3600" b="1" dirty="0">
                <a:solidFill>
                  <a:srgbClr val="00B4F8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Objectives</a:t>
            </a:r>
            <a:endParaRPr sz="3600" dirty="0">
              <a:solidFill>
                <a:srgbClr val="00B4F8"/>
              </a:solidFill>
            </a:endParaRPr>
          </a:p>
        </p:txBody>
      </p:sp>
      <p:sp>
        <p:nvSpPr>
          <p:cNvPr id="113" name="Google Shape;113;p19"/>
          <p:cNvSpPr txBox="1"/>
          <p:nvPr/>
        </p:nvSpPr>
        <p:spPr>
          <a:xfrm>
            <a:off x="2593460" y="1595061"/>
            <a:ext cx="9287365" cy="52629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lvl="0" indent="-457200">
              <a:buFont typeface="+mj-lt"/>
              <a:buAutoNum type="arabicPeriod"/>
            </a:pPr>
            <a:r>
              <a:rPr lang="en-US" sz="2800" dirty="0">
                <a:latin typeface="+mj-lt"/>
                <a:ea typeface="Times New Roman"/>
                <a:cs typeface="Times New Roman"/>
                <a:sym typeface="Times New Roman"/>
              </a:rPr>
              <a:t>Define the requirements of initial planning, including the role that managing scope plays in this.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sz="2800" dirty="0">
                <a:latin typeface="+mj-lt"/>
                <a:ea typeface="Times New Roman"/>
                <a:cs typeface="Times New Roman"/>
                <a:sym typeface="Times New Roman"/>
              </a:rPr>
              <a:t>Identify characteristics of the planning process and approaches to planning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sz="2800" dirty="0">
                <a:latin typeface="+mj-lt"/>
                <a:ea typeface="Times New Roman"/>
                <a:sym typeface="Times New Roman"/>
              </a:rPr>
              <a:t>Understand the impact that the choice of structure will have on the achievement of project objectives.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sz="2800" dirty="0">
                <a:latin typeface="+mj-lt"/>
                <a:ea typeface="Times New Roman"/>
                <a:sym typeface="Times New Roman"/>
              </a:rPr>
              <a:t>Provide a framework for the project manager to guide understanding of some of the human resource issues that they will face.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sz="2800" dirty="0">
                <a:latin typeface="+mj-lt"/>
                <a:ea typeface="Times New Roman"/>
                <a:sym typeface="Times New Roman"/>
              </a:rPr>
              <a:t>Identify the elements of a control system appropriate to a particular project.</a:t>
            </a:r>
            <a:endParaRPr lang="en-US" sz="2800" dirty="0">
              <a:latin typeface="+mj-lt"/>
              <a:ea typeface="Times New Roman"/>
              <a:cs typeface="Times New Roman"/>
              <a:sym typeface="Times New Roman"/>
            </a:endParaRPr>
          </a:p>
          <a:p>
            <a:pPr lvl="0" algn="just"/>
            <a:endParaRPr lang="en-US" sz="2800" dirty="0">
              <a:latin typeface="+mj-lt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15" name="Google Shape;115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6754" y="1031966"/>
            <a:ext cx="2533185" cy="5826034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3" name="Graphic 21">
            <a:extLst>
              <a:ext uri="{FF2B5EF4-FFF2-40B4-BE49-F238E27FC236}">
                <a16:creationId xmlns:a16="http://schemas.microsoft.com/office/drawing/2014/main" id="{2B5F9D1B-5969-F39C-9B0D-B1502F479F8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6427694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24063" y="1379539"/>
            <a:ext cx="8880498" cy="5100637"/>
          </a:xfrm>
        </p:spPr>
        <p:txBody>
          <a:bodyPr>
            <a:noAutofit/>
          </a:bodyPr>
          <a:lstStyle/>
          <a:p>
            <a:r>
              <a:rPr lang="en-GB" altLang="en-US" dirty="0"/>
              <a:t>The </a:t>
            </a:r>
            <a:r>
              <a:rPr lang="en-GB" altLang="en-US" u="sng" dirty="0"/>
              <a:t>traditional purchasing department</a:t>
            </a:r>
            <a:r>
              <a:rPr lang="en-GB" altLang="en-US" dirty="0"/>
              <a:t> is concerned with the relationship with first-tier suppliers, those who supply the project organisation directly</a:t>
            </a:r>
          </a:p>
          <a:p>
            <a:r>
              <a:rPr lang="en-GB" altLang="en-US" u="sng" dirty="0"/>
              <a:t>Materials management</a:t>
            </a:r>
            <a:r>
              <a:rPr lang="en-GB" altLang="en-US" dirty="0"/>
              <a:t> is concerned with</a:t>
            </a:r>
          </a:p>
          <a:p>
            <a:pPr lvl="1"/>
            <a:r>
              <a:rPr lang="en-GB" altLang="en-US" sz="2800" dirty="0"/>
              <a:t>Physical goods and the logistic aspects of flow between first-tier suppliers through the project organisation to the first-tier customers</a:t>
            </a:r>
          </a:p>
          <a:p>
            <a:pPr lvl="1"/>
            <a:r>
              <a:rPr lang="en-GB" altLang="en-US" sz="2800" dirty="0"/>
              <a:t>The product breakdown structure provides the bill of materials</a:t>
            </a:r>
          </a:p>
          <a:p>
            <a:r>
              <a:rPr lang="en-GB" altLang="en-US" u="sng" dirty="0"/>
              <a:t>Supply chain management</a:t>
            </a:r>
            <a:r>
              <a:rPr lang="en-GB" altLang="en-US" dirty="0"/>
              <a:t> is concerned </a:t>
            </a:r>
          </a:p>
          <a:p>
            <a:pPr lvl="1"/>
            <a:r>
              <a:rPr lang="en-GB" altLang="en-US" sz="2800" dirty="0"/>
              <a:t>With project strategy and operations</a:t>
            </a:r>
          </a:p>
          <a:p>
            <a:pPr lvl="1"/>
            <a:r>
              <a:rPr lang="en-GB" altLang="en-US" sz="2800" dirty="0"/>
              <a:t>From primary industry to end-user</a:t>
            </a:r>
          </a:p>
        </p:txBody>
      </p:sp>
      <p:sp>
        <p:nvSpPr>
          <p:cNvPr id="6149" name="Rectangle 4"/>
          <p:cNvSpPr>
            <a:spLocks noChangeArrowheads="1"/>
          </p:cNvSpPr>
          <p:nvPr/>
        </p:nvSpPr>
        <p:spPr bwMode="auto">
          <a:xfrm>
            <a:off x="1746937" y="277285"/>
            <a:ext cx="83820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dirty="0">
                <a:solidFill>
                  <a:srgbClr val="00B4F8"/>
                </a:solidFill>
                <a:latin typeface="+mj-lt"/>
              </a:rPr>
              <a:t>The supply chain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751759E1-E791-82C8-9B4A-7C810FE94D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83EA4D7-D494-22DC-8040-543CDFC6DAB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516877" y="2878693"/>
            <a:ext cx="5058389" cy="176949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04620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5463" y="1234431"/>
            <a:ext cx="8877086" cy="4729163"/>
          </a:xfrm>
        </p:spPr>
        <p:txBody>
          <a:bodyPr>
            <a:noAutofit/>
          </a:bodyPr>
          <a:lstStyle/>
          <a:p>
            <a:pPr>
              <a:spcBef>
                <a:spcPct val="30000"/>
              </a:spcBef>
            </a:pPr>
            <a:r>
              <a:rPr lang="en-GB" altLang="en-US" sz="2500" dirty="0"/>
              <a:t>How important is the supply chain to the success of the project?</a:t>
            </a:r>
          </a:p>
          <a:p>
            <a:pPr>
              <a:spcBef>
                <a:spcPct val="30000"/>
              </a:spcBef>
            </a:pPr>
            <a:r>
              <a:rPr lang="en-GB" altLang="en-US" sz="2500" dirty="0"/>
              <a:t>Depends on</a:t>
            </a:r>
          </a:p>
          <a:p>
            <a:pPr lvl="1">
              <a:spcBef>
                <a:spcPct val="30000"/>
              </a:spcBef>
            </a:pPr>
            <a:r>
              <a:rPr lang="en-GB" altLang="en-US" sz="2500" dirty="0"/>
              <a:t>Value of bought-in products and services relative to the total value of the project</a:t>
            </a:r>
          </a:p>
          <a:p>
            <a:pPr lvl="1">
              <a:spcBef>
                <a:spcPct val="30000"/>
              </a:spcBef>
            </a:pPr>
            <a:r>
              <a:rPr lang="en-GB" altLang="en-US" sz="2500" dirty="0"/>
              <a:t>The criticality of the items being purchased</a:t>
            </a:r>
          </a:p>
          <a:p>
            <a:pPr lvl="1">
              <a:spcBef>
                <a:spcPct val="30000"/>
              </a:spcBef>
            </a:pPr>
            <a:r>
              <a:rPr lang="en-GB" altLang="en-US" sz="2500" dirty="0"/>
              <a:t>The timing of the work being purchased</a:t>
            </a:r>
          </a:p>
          <a:p>
            <a:pPr lvl="1">
              <a:spcBef>
                <a:spcPct val="30000"/>
              </a:spcBef>
            </a:pPr>
            <a:r>
              <a:rPr lang="en-GB" altLang="en-US" sz="2500" dirty="0"/>
              <a:t>The impact of the quality of work purchased</a:t>
            </a:r>
          </a:p>
          <a:p>
            <a:pPr>
              <a:spcBef>
                <a:spcPct val="30000"/>
              </a:spcBef>
            </a:pPr>
            <a:r>
              <a:rPr lang="en-GB" altLang="en-US" sz="2500" dirty="0"/>
              <a:t>If an organisation uses the same supplier over a period of time, suppliers usually rate highly on all four counts. </a:t>
            </a:r>
          </a:p>
          <a:p>
            <a:pPr>
              <a:spcBef>
                <a:spcPct val="30000"/>
              </a:spcBef>
            </a:pPr>
            <a:r>
              <a:rPr lang="en-GB" altLang="en-US" sz="2500" dirty="0"/>
              <a:t>Considerable time must be invested in developing relationships</a:t>
            </a:r>
          </a:p>
          <a:p>
            <a:pPr>
              <a:spcBef>
                <a:spcPct val="30000"/>
              </a:spcBef>
            </a:pPr>
            <a:r>
              <a:rPr lang="en-GB" altLang="en-US" sz="2500" dirty="0"/>
              <a:t>When a large organisation is being supplied by small ones, direct investment, knowledge sharing, training may be on offer</a:t>
            </a:r>
          </a:p>
        </p:txBody>
      </p:sp>
      <p:sp>
        <p:nvSpPr>
          <p:cNvPr id="8197" name="Rectangle 4"/>
          <p:cNvSpPr>
            <a:spLocks noChangeArrowheads="1"/>
          </p:cNvSpPr>
          <p:nvPr/>
        </p:nvSpPr>
        <p:spPr bwMode="auto">
          <a:xfrm>
            <a:off x="1897063" y="266700"/>
            <a:ext cx="83820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dirty="0">
                <a:solidFill>
                  <a:srgbClr val="00B4F8"/>
                </a:solidFill>
                <a:latin typeface="+mj-lt"/>
              </a:rPr>
              <a:t>The supply chain (Continued)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8C0B8AAD-C81A-0009-4B06-9550E5B84E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FCE17C7-3676-6548-DC13-B9953994BD8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7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491735" y="3108576"/>
            <a:ext cx="4924207" cy="1443905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25729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345873" y="432335"/>
            <a:ext cx="8382000" cy="641350"/>
          </a:xfrm>
        </p:spPr>
        <p:txBody>
          <a:bodyPr>
            <a:normAutofit fontScale="90000"/>
          </a:bodyPr>
          <a:lstStyle/>
          <a:p>
            <a:pPr algn="ctr"/>
            <a:r>
              <a:rPr lang="en-US" altLang="en-US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Initial planning</a:t>
            </a:r>
            <a:endParaRPr lang="en-US" altLang="en-US" dirty="0">
              <a:solidFill>
                <a:srgbClr val="00B4F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99384" y="1652588"/>
            <a:ext cx="8472488" cy="5205412"/>
          </a:xfrm>
        </p:spPr>
        <p:txBody>
          <a:bodyPr>
            <a:normAutofit/>
          </a:bodyPr>
          <a:lstStyle/>
          <a:p>
            <a:pPr marL="0" indent="0">
              <a:spcBef>
                <a:spcPct val="30000"/>
              </a:spcBef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‘Even the longest journey begins with a single step.’</a:t>
            </a:r>
          </a:p>
          <a:p>
            <a:pPr marL="0" indent="0">
              <a:spcBef>
                <a:spcPct val="30000"/>
              </a:spcBef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project may begin in different ways</a:t>
            </a:r>
          </a:p>
          <a:p>
            <a:pPr marL="514350" lvl="1" indent="-247650">
              <a:spcBef>
                <a:spcPct val="30000"/>
              </a:spcBef>
              <a:buFontTx/>
              <a:buChar char="–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Inspiration</a:t>
            </a:r>
          </a:p>
          <a:p>
            <a:pPr marL="514350" lvl="1" indent="-247650">
              <a:spcBef>
                <a:spcPct val="30000"/>
              </a:spcBef>
              <a:buFontTx/>
              <a:buChar char="–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Response to need</a:t>
            </a:r>
          </a:p>
          <a:p>
            <a:pPr marL="514350" lvl="1" indent="-247650">
              <a:spcBef>
                <a:spcPct val="30000"/>
              </a:spcBef>
              <a:buFontTx/>
              <a:buChar char="–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Exploration of an issue</a:t>
            </a:r>
          </a:p>
          <a:p>
            <a:pPr marL="514350" lvl="1" indent="-247650">
              <a:spcBef>
                <a:spcPct val="30000"/>
              </a:spcBef>
              <a:buFontTx/>
              <a:buChar char="–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necessary part of a larger program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F8952248-F1F9-C309-CEFF-991DA7CAABA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4C3555F-1F5C-5989-7D76-7F7F29B38BC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B3A53A42-7C61-AF93-B2CE-C8B280623D12}"/>
              </a:ext>
            </a:extLst>
          </p:cNvPr>
          <p:cNvSpPr/>
          <p:nvPr/>
        </p:nvSpPr>
        <p:spPr>
          <a:xfrm rot="16200000" flipV="1">
            <a:off x="-1274343" y="3234674"/>
            <a:ext cx="4142975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80886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1678675" y="268288"/>
            <a:ext cx="8603563" cy="641350"/>
          </a:xfrm>
        </p:spPr>
        <p:txBody>
          <a:bodyPr>
            <a:normAutofit/>
          </a:bodyPr>
          <a:lstStyle/>
          <a:p>
            <a:pPr algn="ctr"/>
            <a:r>
              <a:rPr lang="en-US" altLang="en-US" sz="4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Models of planning</a:t>
            </a:r>
            <a:endParaRPr lang="en-GB" altLang="en-US" sz="4000" b="1" dirty="0">
              <a:solidFill>
                <a:srgbClr val="00B4F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41896" y="1131815"/>
            <a:ext cx="9262413" cy="5200650"/>
          </a:xfrm>
        </p:spPr>
        <p:txBody>
          <a:bodyPr>
            <a:noAutofit/>
          </a:bodyPr>
          <a:lstStyle/>
          <a:p>
            <a:pPr marL="293688" indent="-293688">
              <a:lnSpc>
                <a:spcPct val="95000"/>
              </a:lnSpc>
              <a:spcBef>
                <a:spcPct val="30000"/>
              </a:spcBef>
            </a:pPr>
            <a:r>
              <a:rPr lang="en-GB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 personal projects </a:t>
            </a: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new product development (NPD)</a:t>
            </a:r>
          </a:p>
          <a:p>
            <a:pPr marL="293688" indent="-293688">
              <a:lnSpc>
                <a:spcPct val="95000"/>
              </a:lnSpc>
              <a:spcBef>
                <a:spcPct val="30000"/>
              </a:spcBef>
              <a:buFontTx/>
              <a:buChar char="•"/>
            </a:pPr>
            <a:r>
              <a:rPr lang="en-GB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Dissertations</a:t>
            </a: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in the early stages there is chaos</a:t>
            </a:r>
          </a:p>
          <a:p>
            <a:pPr marL="612775" lvl="1" indent="-317500">
              <a:lnSpc>
                <a:spcPct val="95000"/>
              </a:lnSpc>
              <a:spcBef>
                <a:spcPct val="30000"/>
              </a:spcBef>
              <a:buFontTx/>
              <a:buChar char="–"/>
            </a:pPr>
            <a:r>
              <a:rPr lang="en-GB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Many different ideas may be available</a:t>
            </a:r>
          </a:p>
          <a:p>
            <a:pPr marL="612775" lvl="1" indent="-317500">
              <a:lnSpc>
                <a:spcPct val="95000"/>
              </a:lnSpc>
              <a:spcBef>
                <a:spcPct val="30000"/>
              </a:spcBef>
              <a:buFontTx/>
              <a:buChar char="–"/>
            </a:pPr>
            <a:r>
              <a:rPr lang="en-GB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These have to be filtered according to interest, feasibility and sufficient theoretical underpinning</a:t>
            </a:r>
          </a:p>
          <a:p>
            <a:pPr marL="612775" lvl="1" indent="-317500">
              <a:lnSpc>
                <a:spcPct val="95000"/>
              </a:lnSpc>
              <a:spcBef>
                <a:spcPct val="30000"/>
              </a:spcBef>
              <a:buFontTx/>
              <a:buChar char="–"/>
            </a:pPr>
            <a:r>
              <a:rPr lang="en-GB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Rare to end up exactly as originally envisaged</a:t>
            </a:r>
          </a:p>
          <a:p>
            <a:pPr marL="293688" indent="-293688">
              <a:lnSpc>
                <a:spcPct val="95000"/>
              </a:lnSpc>
              <a:spcBef>
                <a:spcPct val="30000"/>
              </a:spcBef>
              <a:buFontTx/>
              <a:buChar char="•"/>
            </a:pPr>
            <a:r>
              <a:rPr lang="en-GB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Commercial NPDs </a:t>
            </a: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similar, it is rarely a linear activity</a:t>
            </a:r>
          </a:p>
          <a:p>
            <a:pPr marL="612775" lvl="1" indent="-317500">
              <a:lnSpc>
                <a:spcPct val="95000"/>
              </a:lnSpc>
              <a:spcBef>
                <a:spcPct val="30000"/>
              </a:spcBef>
              <a:buFontTx/>
              <a:buChar char="–"/>
            </a:pPr>
            <a:r>
              <a:rPr lang="en-GB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Many different possibilities may be available</a:t>
            </a:r>
          </a:p>
          <a:p>
            <a:pPr marL="612775" lvl="1" indent="-317500">
              <a:lnSpc>
                <a:spcPct val="95000"/>
              </a:lnSpc>
              <a:spcBef>
                <a:spcPct val="30000"/>
              </a:spcBef>
              <a:buFontTx/>
              <a:buChar char="–"/>
            </a:pPr>
            <a:r>
              <a:rPr lang="en-GB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These need to be screened with respect to the market, financial criteria, strategic and technical implications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E13A3219-6299-E2A9-DB12-D7DC75FD20E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54C541D-78D9-1EFB-61D9-D78FE3BCAA4F}"/>
              </a:ext>
            </a:extLst>
          </p:cNvPr>
          <p:cNvSpPr txBox="1"/>
          <p:nvPr/>
        </p:nvSpPr>
        <p:spPr>
          <a:xfrm>
            <a:off x="9360159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314121F0-AFE9-D221-ACEB-63C0B6646D58}"/>
              </a:ext>
            </a:extLst>
          </p:cNvPr>
          <p:cNvSpPr/>
          <p:nvPr/>
        </p:nvSpPr>
        <p:spPr>
          <a:xfrm rot="16200000" flipV="1">
            <a:off x="-1765625" y="3392466"/>
            <a:ext cx="4989064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86942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01254" y="1160644"/>
            <a:ext cx="9935570" cy="5084762"/>
          </a:xfrm>
        </p:spPr>
        <p:txBody>
          <a:bodyPr>
            <a:noAutofit/>
          </a:bodyPr>
          <a:lstStyle/>
          <a:p>
            <a:pPr marL="284163" indent="-284163">
              <a:buFontTx/>
              <a:buChar char="•"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GB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pipeline </a:t>
            </a:r>
          </a:p>
          <a:p>
            <a:pPr marL="541338" lvl="1" indent="-255588">
              <a:buFontTx/>
              <a:buChar char="–"/>
            </a:pPr>
            <a:r>
              <a:rPr lang="en-GB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products at various stages of development</a:t>
            </a:r>
          </a:p>
          <a:p>
            <a:pPr marL="284163" indent="-284163">
              <a:buFontTx/>
              <a:buChar char="•"/>
            </a:pPr>
            <a:endParaRPr lang="en-GB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4163" indent="-284163">
              <a:buFontTx/>
              <a:buChar char="•"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GB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creative </a:t>
            </a: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processes of </a:t>
            </a:r>
            <a:r>
              <a:rPr lang="en-GB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development</a:t>
            </a:r>
          </a:p>
          <a:p>
            <a:pPr marL="541338" lvl="1" indent="-255588">
              <a:buFontTx/>
              <a:buChar char="–"/>
            </a:pPr>
            <a:r>
              <a:rPr lang="en-GB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Allow time and space for individuals to carry out exploration</a:t>
            </a:r>
          </a:p>
          <a:p>
            <a:pPr marL="541338" lvl="1" indent="-255588">
              <a:buFontTx/>
              <a:buChar char="–"/>
            </a:pPr>
            <a:r>
              <a:rPr lang="en-GB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 ownership of ideas</a:t>
            </a:r>
          </a:p>
          <a:p>
            <a:pPr marL="541338" lvl="1" indent="-255588">
              <a:buFontTx/>
              <a:buChar char="–"/>
            </a:pPr>
            <a:r>
              <a:rPr lang="en-GB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Encourage rapid prototyping</a:t>
            </a:r>
          </a:p>
          <a:p>
            <a:pPr marL="541338" lvl="1" indent="-255588">
              <a:buFontTx/>
              <a:buChar char="–"/>
            </a:pPr>
            <a:r>
              <a:rPr lang="en-GB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Senior people to act as project champions</a:t>
            </a:r>
          </a:p>
          <a:p>
            <a:pPr marL="541338" lvl="1" indent="-255588">
              <a:buFontTx/>
              <a:buChar char="–"/>
            </a:pPr>
            <a:r>
              <a:rPr lang="en-GB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rapid development processes ready to take ideas to fruition</a:t>
            </a:r>
          </a:p>
          <a:p>
            <a:pPr marL="541338" lvl="1" indent="-255588">
              <a:buFontTx/>
              <a:buChar char="–"/>
            </a:pPr>
            <a:r>
              <a:rPr lang="en-GB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Clear criteria as to what will be supported and what will not</a:t>
            </a:r>
          </a:p>
        </p:txBody>
      </p:sp>
      <p:sp>
        <p:nvSpPr>
          <p:cNvPr id="158725" name="Rectangle 5"/>
          <p:cNvSpPr>
            <a:spLocks noGrp="1" noChangeArrowheads="1"/>
          </p:cNvSpPr>
          <p:nvPr>
            <p:ph type="title"/>
          </p:nvPr>
        </p:nvSpPr>
        <p:spPr>
          <a:xfrm>
            <a:off x="1722817" y="277285"/>
            <a:ext cx="8382000" cy="641350"/>
          </a:xfrm>
          <a:noFill/>
          <a:ln/>
        </p:spPr>
        <p:txBody>
          <a:bodyPr>
            <a:normAutofit/>
          </a:bodyPr>
          <a:lstStyle/>
          <a:p>
            <a:pPr algn="ctr"/>
            <a:r>
              <a:rPr lang="en-US" altLang="en-US" sz="36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Models of planning (Continued)</a:t>
            </a:r>
            <a:endParaRPr lang="en-GB" altLang="en-US" sz="3600" b="1" dirty="0">
              <a:solidFill>
                <a:srgbClr val="00B4F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B768CD9A-D754-33BF-811A-D79A79FFE49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8D61007-5D84-D856-D29E-AC2A382C80F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3E33924F-6E72-B252-3FDB-886EF29DA175}"/>
              </a:ext>
            </a:extLst>
          </p:cNvPr>
          <p:cNvSpPr/>
          <p:nvPr/>
        </p:nvSpPr>
        <p:spPr>
          <a:xfrm rot="16200000" flipV="1">
            <a:off x="-1611542" y="3115552"/>
            <a:ext cx="4790077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21813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ChangeArrowheads="1"/>
          </p:cNvSpPr>
          <p:nvPr>
            <p:ph type="title"/>
          </p:nvPr>
        </p:nvSpPr>
        <p:spPr>
          <a:xfrm>
            <a:off x="1635480" y="223999"/>
            <a:ext cx="8382000" cy="641350"/>
          </a:xfrm>
        </p:spPr>
        <p:txBody>
          <a:bodyPr>
            <a:normAutofit/>
          </a:bodyPr>
          <a:lstStyle/>
          <a:p>
            <a:pPr algn="ctr"/>
            <a:r>
              <a:rPr lang="en-US" altLang="en-US" sz="4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GB" altLang="en-US" sz="4000" b="1" dirty="0">
              <a:solidFill>
                <a:srgbClr val="00B4F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1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03101" y="889088"/>
            <a:ext cx="8646758" cy="5138737"/>
          </a:xfrm>
        </p:spPr>
        <p:txBody>
          <a:bodyPr>
            <a:noAutofit/>
          </a:bodyPr>
          <a:lstStyle/>
          <a:p>
            <a:pPr marL="274638" indent="-274638">
              <a:lnSpc>
                <a:spcPct val="85000"/>
              </a:lnSpc>
            </a:pPr>
            <a:r>
              <a:rPr lang="en-GB" alt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Costs of the planning process</a:t>
            </a:r>
          </a:p>
          <a:p>
            <a:pPr marL="274638" indent="-274638">
              <a:lnSpc>
                <a:spcPct val="85000"/>
              </a:lnSpc>
              <a:buFontTx/>
              <a:buChar char="•"/>
            </a:pPr>
            <a:r>
              <a:rPr lang="en-GB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Labour (time)</a:t>
            </a:r>
          </a:p>
          <a:p>
            <a:pPr marL="274638" indent="-274638">
              <a:lnSpc>
                <a:spcPct val="85000"/>
              </a:lnSpc>
              <a:buFontTx/>
              <a:buChar char="•"/>
            </a:pPr>
            <a:r>
              <a:rPr lang="en-GB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Associated expenses</a:t>
            </a:r>
          </a:p>
          <a:p>
            <a:pPr marL="274638" indent="-274638">
              <a:lnSpc>
                <a:spcPct val="85000"/>
              </a:lnSpc>
              <a:buFontTx/>
              <a:buChar char="•"/>
            </a:pPr>
            <a:r>
              <a:rPr lang="en-GB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Planning tools</a:t>
            </a:r>
          </a:p>
          <a:p>
            <a:pPr marL="274638" indent="-274638">
              <a:lnSpc>
                <a:spcPct val="85000"/>
              </a:lnSpc>
              <a:buFontTx/>
              <a:buChar char="•"/>
            </a:pPr>
            <a:r>
              <a:rPr lang="en-GB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 of preparing formal written plan</a:t>
            </a:r>
          </a:p>
          <a:p>
            <a:pPr marL="274638" indent="-274638">
              <a:lnSpc>
                <a:spcPct val="85000"/>
              </a:lnSpc>
              <a:buFontTx/>
              <a:buChar char="•"/>
            </a:pPr>
            <a:r>
              <a:rPr lang="en-GB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Opportunity costs</a:t>
            </a:r>
          </a:p>
          <a:p>
            <a:pPr marL="274638" indent="-274638">
              <a:lnSpc>
                <a:spcPct val="85000"/>
              </a:lnSpc>
            </a:pPr>
            <a:r>
              <a:rPr lang="en-GB" alt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Benefits of the planning process</a:t>
            </a:r>
          </a:p>
          <a:p>
            <a:pPr marL="274638" indent="-274638">
              <a:lnSpc>
                <a:spcPct val="85000"/>
              </a:lnSpc>
              <a:buFontTx/>
              <a:buChar char="•"/>
            </a:pPr>
            <a:r>
              <a:rPr lang="en-GB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Avoids costs of chaos of unplanned activity</a:t>
            </a:r>
          </a:p>
          <a:p>
            <a:pPr marL="274638" indent="-274638">
              <a:lnSpc>
                <a:spcPct val="85000"/>
              </a:lnSpc>
              <a:buFontTx/>
              <a:buChar char="•"/>
            </a:pPr>
            <a:r>
              <a:rPr lang="en-GB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Provides a basis for evaluation (or filtering)</a:t>
            </a:r>
          </a:p>
          <a:p>
            <a:pPr marL="274638" indent="-274638">
              <a:lnSpc>
                <a:spcPct val="85000"/>
              </a:lnSpc>
              <a:buFontTx/>
              <a:buChar char="•"/>
            </a:pPr>
            <a:r>
              <a:rPr lang="en-GB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Identifies problems in advance</a:t>
            </a:r>
          </a:p>
          <a:p>
            <a:pPr marL="274638" indent="-274638">
              <a:lnSpc>
                <a:spcPct val="85000"/>
              </a:lnSpc>
            </a:pPr>
            <a:r>
              <a:rPr lang="en-GB" alt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Output of planning </a:t>
            </a:r>
            <a:r>
              <a:rPr lang="en-GB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a working tool or straitjacket?</a:t>
            </a:r>
          </a:p>
          <a:p>
            <a:pPr marL="274638" indent="-274638">
              <a:lnSpc>
                <a:spcPct val="85000"/>
              </a:lnSpc>
              <a:buFontTx/>
              <a:buChar char="•"/>
            </a:pPr>
            <a:r>
              <a:rPr lang="en-GB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Plans help decision making and guides future activities</a:t>
            </a:r>
          </a:p>
          <a:p>
            <a:pPr marL="274638" indent="-274638">
              <a:lnSpc>
                <a:spcPct val="85000"/>
              </a:lnSpc>
              <a:buFontTx/>
              <a:buChar char="•"/>
            </a:pPr>
            <a:r>
              <a:rPr lang="en-GB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Plans should change as circumstances change</a:t>
            </a:r>
          </a:p>
          <a:p>
            <a:pPr marL="274638" indent="-274638">
              <a:lnSpc>
                <a:spcPct val="85000"/>
              </a:lnSpc>
              <a:buFontTx/>
              <a:buChar char="•"/>
            </a:pPr>
            <a:r>
              <a:rPr lang="en-GB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Planning is a means to an end</a:t>
            </a:r>
          </a:p>
          <a:p>
            <a:pPr marL="274638" indent="-274638">
              <a:lnSpc>
                <a:spcPct val="85000"/>
              </a:lnSpc>
              <a:buFontTx/>
              <a:buChar char="•"/>
            </a:pPr>
            <a:r>
              <a:rPr lang="en-GB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Planning facilitates a beneficial insight into what may happen 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E4E47B4F-EFA4-1041-1301-55A239F2E2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643654C-C888-0F35-E095-C79DE8F6BE4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18C4D6C0-049F-666F-9677-832219148DEF}"/>
              </a:ext>
            </a:extLst>
          </p:cNvPr>
          <p:cNvSpPr/>
          <p:nvPr/>
        </p:nvSpPr>
        <p:spPr>
          <a:xfrm rot="16200000" flipV="1">
            <a:off x="-1744928" y="3298579"/>
            <a:ext cx="5138737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31860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50849" y="936254"/>
            <a:ext cx="8944757" cy="6173922"/>
          </a:xfrm>
        </p:spPr>
        <p:txBody>
          <a:bodyPr>
            <a:noAutofit/>
          </a:bodyPr>
          <a:lstStyle/>
          <a:p>
            <a:pPr marL="284163" indent="-284163"/>
            <a:r>
              <a:rPr lang="en-GB" alt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approach and uncertainty</a:t>
            </a:r>
          </a:p>
          <a:p>
            <a:pPr marL="284163" indent="-284163">
              <a:buFontTx/>
              <a:buChar char="•"/>
            </a:pPr>
            <a:r>
              <a:rPr lang="en-GB" alt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 and/or process uncertainty</a:t>
            </a:r>
          </a:p>
          <a:p>
            <a:pPr marL="284163" indent="-284163">
              <a:buFontTx/>
              <a:buChar char="•"/>
            </a:pPr>
            <a:r>
              <a:rPr lang="en-GB" alt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Planning needs to take into account such variables</a:t>
            </a:r>
          </a:p>
          <a:p>
            <a:pPr marL="284163" indent="-284163"/>
            <a:r>
              <a:rPr lang="en-GB" alt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Approaches</a:t>
            </a:r>
          </a:p>
          <a:p>
            <a:pPr marL="284163" indent="-284163">
              <a:buFontTx/>
              <a:buChar char="•"/>
            </a:pPr>
            <a:r>
              <a:rPr lang="en-GB" alt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Claim we know everything</a:t>
            </a:r>
          </a:p>
          <a:p>
            <a:pPr marL="523875" lvl="1" indent="-238125">
              <a:buFontTx/>
              <a:buChar char="–"/>
            </a:pPr>
            <a:r>
              <a:rPr lang="en-GB" alt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Often repeated projects</a:t>
            </a:r>
          </a:p>
          <a:p>
            <a:pPr marL="523875" lvl="1" indent="-238125">
              <a:buFontTx/>
              <a:buChar char="–"/>
            </a:pPr>
            <a:r>
              <a:rPr lang="en-GB" alt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Beware optimism bias</a:t>
            </a:r>
          </a:p>
          <a:p>
            <a:pPr marL="284163" indent="-284163">
              <a:buFontTx/>
              <a:buChar char="•"/>
            </a:pPr>
            <a:r>
              <a:rPr lang="en-GB" alt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Acknowledge we know nothing</a:t>
            </a:r>
          </a:p>
          <a:p>
            <a:pPr marL="523875" lvl="1" indent="-238125">
              <a:buFontTx/>
              <a:buChar char="–"/>
            </a:pPr>
            <a:r>
              <a:rPr lang="en-GB" alt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Wishful thinking</a:t>
            </a:r>
          </a:p>
          <a:p>
            <a:pPr marL="523875" lvl="1" indent="-238125">
              <a:buFontTx/>
              <a:buChar char="–"/>
            </a:pPr>
            <a:r>
              <a:rPr lang="en-GB" alt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 up milestones and hope we meet them</a:t>
            </a:r>
          </a:p>
          <a:p>
            <a:pPr marL="284163" indent="-284163">
              <a:buFontTx/>
              <a:buChar char="•"/>
            </a:pPr>
            <a:r>
              <a:rPr lang="en-GB" alt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Both, the nearer the point in time, the more we know</a:t>
            </a:r>
          </a:p>
          <a:p>
            <a:pPr marL="523875" lvl="1" indent="-238125">
              <a:buFontTx/>
              <a:buChar char="–"/>
            </a:pPr>
            <a:r>
              <a:rPr lang="en-GB" alt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Rolling wave planning</a:t>
            </a:r>
          </a:p>
          <a:p>
            <a:pPr marL="523875" lvl="1" indent="-238125">
              <a:buFontTx/>
              <a:buChar char="–"/>
            </a:pPr>
            <a:r>
              <a:rPr lang="en-GB" alt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High-level schedule of activities, detail added as project progresses</a:t>
            </a:r>
          </a:p>
          <a:p>
            <a:pPr marL="523875" lvl="1" indent="-238125">
              <a:buFontTx/>
              <a:buChar char="–"/>
            </a:pPr>
            <a:r>
              <a:rPr lang="en-GB" alt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50 per cent rule</a:t>
            </a:r>
          </a:p>
        </p:txBody>
      </p:sp>
      <p:sp>
        <p:nvSpPr>
          <p:cNvPr id="147461" name="Rectangle 5"/>
          <p:cNvSpPr>
            <a:spLocks noGrp="1" noChangeArrowheads="1"/>
          </p:cNvSpPr>
          <p:nvPr>
            <p:ph type="title"/>
          </p:nvPr>
        </p:nvSpPr>
        <p:spPr>
          <a:xfrm>
            <a:off x="1432227" y="133730"/>
            <a:ext cx="8382000" cy="641350"/>
          </a:xfrm>
          <a:noFill/>
          <a:ln/>
        </p:spPr>
        <p:txBody>
          <a:bodyPr>
            <a:normAutofit/>
          </a:bodyPr>
          <a:lstStyle/>
          <a:p>
            <a:pPr algn="ctr"/>
            <a:r>
              <a:rPr lang="en-US" altLang="en-US" sz="4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GB" altLang="en-US" sz="4000" b="1" dirty="0">
              <a:solidFill>
                <a:srgbClr val="00B4F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F4F36A0D-37AA-33D4-9160-0A4F7C7F0E6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2B9C016-AD40-975B-0100-907A4A386C1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258B6342-135E-A456-8A5D-FBE0E93AD989}"/>
              </a:ext>
            </a:extLst>
          </p:cNvPr>
          <p:cNvSpPr/>
          <p:nvPr/>
        </p:nvSpPr>
        <p:spPr>
          <a:xfrm rot="16200000" flipV="1">
            <a:off x="-2168376" y="3149817"/>
            <a:ext cx="5540993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55319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51377" y="1398399"/>
            <a:ext cx="9553433" cy="5094287"/>
          </a:xfrm>
        </p:spPr>
        <p:txBody>
          <a:bodyPr>
            <a:normAutofit fontScale="92500" lnSpcReduction="20000"/>
          </a:bodyPr>
          <a:lstStyle/>
          <a:p>
            <a:pPr marL="284163" indent="-284163"/>
            <a:r>
              <a:rPr lang="en-GB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plans provide information or just data?</a:t>
            </a:r>
          </a:p>
          <a:p>
            <a:pPr marL="284163" indent="-284163">
              <a:buFontTx/>
              <a:buChar char="•"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are the numbers on the page</a:t>
            </a:r>
          </a:p>
          <a:p>
            <a:pPr marL="284163" indent="-284163">
              <a:buFontTx/>
              <a:buChar char="•"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is the part that can be usefully applied</a:t>
            </a:r>
          </a:p>
          <a:p>
            <a:pPr marL="284163" indent="-284163">
              <a:buFontTx/>
              <a:buChar char="•"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Noise clutters the analysis process</a:t>
            </a:r>
          </a:p>
          <a:p>
            <a:pPr marL="284163" indent="-284163">
              <a:buFontTx/>
              <a:buChar char="•"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PM needs to collect data and add-value by creating information </a:t>
            </a:r>
          </a:p>
          <a:p>
            <a:pPr marL="284163" indent="-284163">
              <a:buFontTx/>
              <a:buChar char="•"/>
            </a:pPr>
            <a:endParaRPr lang="en-GB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4163" indent="-284163"/>
            <a:r>
              <a:rPr lang="en-GB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process of project planning – inputs, outputs and the process itself</a:t>
            </a:r>
          </a:p>
          <a:p>
            <a:pPr marL="284163" indent="-284163">
              <a:buFontTx/>
              <a:buChar char="•"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‘What’ happens – the tactical plan</a:t>
            </a:r>
          </a:p>
          <a:p>
            <a:pPr marL="284163" indent="-284163">
              <a:buFontTx/>
              <a:buChar char="•"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‘How’ it happens – the operational plan</a:t>
            </a:r>
          </a:p>
          <a:p>
            <a:pPr marL="284163" indent="-284163">
              <a:buFontTx/>
              <a:buChar char="•"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Many cycles and reviews until ‘final’ plan produced</a:t>
            </a:r>
          </a:p>
          <a:p>
            <a:pPr marL="284163" indent="-284163">
              <a:buFontTx/>
              <a:buChar char="•"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Verify overview before further effort committed</a:t>
            </a:r>
          </a:p>
        </p:txBody>
      </p:sp>
      <p:sp>
        <p:nvSpPr>
          <p:cNvPr id="148485" name="Rectangle 5"/>
          <p:cNvSpPr>
            <a:spLocks noGrp="1" noChangeArrowheads="1"/>
          </p:cNvSpPr>
          <p:nvPr>
            <p:ph type="title"/>
          </p:nvPr>
        </p:nvSpPr>
        <p:spPr>
          <a:xfrm>
            <a:off x="1514902" y="343890"/>
            <a:ext cx="8382000" cy="641350"/>
          </a:xfrm>
          <a:noFill/>
          <a:ln/>
        </p:spPr>
        <p:txBody>
          <a:bodyPr>
            <a:normAutofit/>
          </a:bodyPr>
          <a:lstStyle/>
          <a:p>
            <a:pPr algn="ctr"/>
            <a:r>
              <a:rPr lang="en-US" altLang="en-US" sz="4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GB" altLang="en-US" sz="4000" b="1" dirty="0">
              <a:solidFill>
                <a:srgbClr val="00B4F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116BFBB9-2918-9DFF-179F-5F4E3B147AF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DF9DB5A-D315-0607-DB90-BDB045C4A84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F07A863E-B6A1-1C7D-DE31-35856817B36C}"/>
              </a:ext>
            </a:extLst>
          </p:cNvPr>
          <p:cNvSpPr/>
          <p:nvPr/>
        </p:nvSpPr>
        <p:spPr>
          <a:xfrm rot="16200000" flipV="1">
            <a:off x="-1596868" y="2987742"/>
            <a:ext cx="4830171" cy="1393369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33252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8549" y="661037"/>
            <a:ext cx="9225887" cy="6031704"/>
          </a:xfrm>
        </p:spPr>
        <p:txBody>
          <a:bodyPr>
            <a:noAutofit/>
          </a:bodyPr>
          <a:lstStyle/>
          <a:p>
            <a:pPr marL="274638" indent="-274638"/>
            <a:r>
              <a:rPr lang="en-GB" alt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Planning accuracy or precision? </a:t>
            </a:r>
          </a:p>
          <a:p>
            <a:pPr marL="274638" indent="-274638">
              <a:buFontTx/>
              <a:buChar char="•"/>
            </a:pPr>
            <a:r>
              <a:rPr lang="en-GB" alt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‘Quick and dirty’ approach (accurate)</a:t>
            </a:r>
          </a:p>
          <a:p>
            <a:pPr marL="274638" indent="-274638">
              <a:buFontTx/>
              <a:buChar char="•"/>
            </a:pPr>
            <a:r>
              <a:rPr lang="en-GB" alt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Months of painstaking planning approach (precise)</a:t>
            </a:r>
          </a:p>
          <a:p>
            <a:pPr marL="274638" indent="-274638">
              <a:buFontTx/>
              <a:buChar char="•"/>
            </a:pPr>
            <a:r>
              <a:rPr lang="en-GB" alt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First assess the overview </a:t>
            </a:r>
          </a:p>
          <a:p>
            <a:pPr marL="488950" lvl="1" indent="-204788">
              <a:buFontTx/>
              <a:buChar char="–"/>
            </a:pPr>
            <a:r>
              <a:rPr lang="en-GB" alt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Has basic criteria (financial, technical) been satisfied?</a:t>
            </a:r>
          </a:p>
          <a:p>
            <a:pPr marL="488950" lvl="1" indent="-204788">
              <a:buFontTx/>
              <a:buChar char="–"/>
            </a:pPr>
            <a:r>
              <a:rPr lang="en-GB" alt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fundamental flaws revealed?</a:t>
            </a:r>
          </a:p>
          <a:p>
            <a:pPr marL="274638" indent="-274638">
              <a:buFontTx/>
              <a:buChar char="•"/>
            </a:pPr>
            <a:r>
              <a:rPr lang="en-GB" alt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Followed by detailed planning</a:t>
            </a:r>
          </a:p>
          <a:p>
            <a:pPr marL="274638" indent="-274638"/>
            <a:r>
              <a:rPr lang="en-GB" alt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Managing the planning process</a:t>
            </a:r>
          </a:p>
          <a:p>
            <a:pPr marL="274638" indent="-274638">
              <a:buFontTx/>
              <a:buChar char="•"/>
            </a:pPr>
            <a:r>
              <a:rPr lang="en-GB" alt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Traceability</a:t>
            </a:r>
          </a:p>
          <a:p>
            <a:pPr marL="274638" indent="-274638">
              <a:buFontTx/>
              <a:buChar char="•"/>
            </a:pPr>
            <a:r>
              <a:rPr lang="en-GB" alt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Systematic approach</a:t>
            </a:r>
          </a:p>
          <a:p>
            <a:pPr marL="488950" lvl="1" indent="-204788">
              <a:buFontTx/>
              <a:buChar char="–"/>
            </a:pPr>
            <a:r>
              <a:rPr lang="en-GB" alt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Manageable chunk and logical sequence</a:t>
            </a:r>
          </a:p>
          <a:p>
            <a:pPr marL="488950" lvl="1" indent="-204788">
              <a:buFontTx/>
              <a:buChar char="–"/>
            </a:pPr>
            <a:r>
              <a:rPr lang="en-GB" alt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Estimate time and resources</a:t>
            </a:r>
          </a:p>
          <a:p>
            <a:pPr marL="488950" lvl="1" indent="-204788">
              <a:buFontTx/>
              <a:buChar char="–"/>
            </a:pPr>
            <a:r>
              <a:rPr lang="en-GB" alt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Provides logic for decisions, framework for assessment, shows effects on other systems, enables filtering of frivolous ideas and activities</a:t>
            </a:r>
          </a:p>
          <a:p>
            <a:pPr marL="488950" lvl="1" indent="-204788">
              <a:buFontTx/>
              <a:buChar char="–"/>
            </a:pPr>
            <a:r>
              <a:rPr lang="en-GB" alt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Essential for revision/refinement process</a:t>
            </a:r>
          </a:p>
          <a:p>
            <a:pPr marL="488950" lvl="1" indent="-204788">
              <a:buFontTx/>
              <a:buChar char="–"/>
            </a:pPr>
            <a:r>
              <a:rPr lang="en-GB" alt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Allows lessons to be learnt        -Facilitates communication</a:t>
            </a:r>
          </a:p>
        </p:txBody>
      </p:sp>
      <p:sp>
        <p:nvSpPr>
          <p:cNvPr id="152583" name="Rectangle 7"/>
          <p:cNvSpPr>
            <a:spLocks noGrp="1" noChangeArrowheads="1"/>
          </p:cNvSpPr>
          <p:nvPr>
            <p:ph type="title"/>
          </p:nvPr>
        </p:nvSpPr>
        <p:spPr>
          <a:xfrm>
            <a:off x="1774826" y="7076"/>
            <a:ext cx="8382000" cy="641350"/>
          </a:xfrm>
          <a:noFill/>
          <a:ln/>
        </p:spPr>
        <p:txBody>
          <a:bodyPr>
            <a:normAutofit/>
          </a:bodyPr>
          <a:lstStyle/>
          <a:p>
            <a:pPr algn="ctr"/>
            <a:r>
              <a:rPr lang="en-US" altLang="en-US" sz="4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GB" altLang="en-US" sz="4000" b="1" dirty="0">
              <a:solidFill>
                <a:srgbClr val="00B4F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D041FF6A-F0EC-CBC9-58B5-421394A40B6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55D5462-662F-2481-C4B3-027044D5F350}"/>
              </a:ext>
            </a:extLst>
          </p:cNvPr>
          <p:cNvSpPr txBox="1"/>
          <p:nvPr/>
        </p:nvSpPr>
        <p:spPr>
          <a:xfrm>
            <a:off x="9471940" y="63052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1FF5466C-76A7-CC9D-C823-9B49979A5189}"/>
              </a:ext>
            </a:extLst>
          </p:cNvPr>
          <p:cNvSpPr/>
          <p:nvPr/>
        </p:nvSpPr>
        <p:spPr>
          <a:xfrm rot="16200000" flipV="1">
            <a:off x="-1841022" y="2923062"/>
            <a:ext cx="5309994" cy="1429147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29644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59045" y="1072377"/>
            <a:ext cx="8700970" cy="5022850"/>
          </a:xfrm>
        </p:spPr>
        <p:txBody>
          <a:bodyPr>
            <a:noAutofit/>
          </a:bodyPr>
          <a:lstStyle/>
          <a:p>
            <a:pPr marL="274638" indent="-274638">
              <a:lnSpc>
                <a:spcPct val="85000"/>
              </a:lnSpc>
            </a:pPr>
            <a:r>
              <a:rPr lang="en-GB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PID (project initiation document)</a:t>
            </a:r>
          </a:p>
          <a:p>
            <a:pPr marL="274638" indent="-274638">
              <a:lnSpc>
                <a:spcPct val="85000"/>
              </a:lnSpc>
              <a:buFontTx/>
              <a:buChar char="•"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output of the planning process</a:t>
            </a:r>
          </a:p>
          <a:p>
            <a:pPr marL="274638" indent="-274638">
              <a:lnSpc>
                <a:spcPct val="85000"/>
              </a:lnSpc>
              <a:buFontTx/>
              <a:buChar char="•"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project brief</a:t>
            </a:r>
          </a:p>
          <a:p>
            <a:pPr marL="274638" indent="-274638">
              <a:lnSpc>
                <a:spcPct val="85000"/>
              </a:lnSpc>
              <a:buFontTx/>
              <a:buChar char="•"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team management structure</a:t>
            </a:r>
          </a:p>
          <a:p>
            <a:pPr marL="274638" indent="-274638">
              <a:lnSpc>
                <a:spcPct val="85000"/>
              </a:lnSpc>
              <a:buFontTx/>
              <a:buChar char="•"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Job descriptions</a:t>
            </a:r>
          </a:p>
          <a:p>
            <a:pPr marL="274638" indent="-274638">
              <a:lnSpc>
                <a:spcPct val="85000"/>
              </a:lnSpc>
              <a:buFontTx/>
              <a:buChar char="•"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project approach</a:t>
            </a:r>
          </a:p>
          <a:p>
            <a:pPr marL="274638" indent="-274638">
              <a:lnSpc>
                <a:spcPct val="85000"/>
              </a:lnSpc>
              <a:buFontTx/>
              <a:buChar char="•"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project quality plan</a:t>
            </a:r>
          </a:p>
          <a:p>
            <a:pPr marL="274638" indent="-274638">
              <a:lnSpc>
                <a:spcPct val="85000"/>
              </a:lnSpc>
              <a:buFontTx/>
              <a:buChar char="•"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project plan</a:t>
            </a:r>
          </a:p>
          <a:p>
            <a:pPr marL="274638" indent="-274638">
              <a:lnSpc>
                <a:spcPct val="85000"/>
              </a:lnSpc>
              <a:buFontTx/>
              <a:buChar char="•"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business case</a:t>
            </a:r>
          </a:p>
          <a:p>
            <a:pPr marL="274638" indent="-274638">
              <a:lnSpc>
                <a:spcPct val="85000"/>
              </a:lnSpc>
              <a:buFontTx/>
              <a:buChar char="•"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risk log</a:t>
            </a:r>
          </a:p>
          <a:p>
            <a:pPr marL="274638" indent="-274638">
              <a:lnSpc>
                <a:spcPct val="85000"/>
              </a:lnSpc>
              <a:buFontTx/>
              <a:buChar char="•"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controls</a:t>
            </a:r>
          </a:p>
          <a:p>
            <a:pPr marL="274638" indent="-274638">
              <a:lnSpc>
                <a:spcPct val="85000"/>
              </a:lnSpc>
              <a:buFontTx/>
              <a:buChar char="•"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communication plan</a:t>
            </a:r>
          </a:p>
        </p:txBody>
      </p:sp>
      <p:sp>
        <p:nvSpPr>
          <p:cNvPr id="154630" name="Rectangle 6"/>
          <p:cNvSpPr>
            <a:spLocks noGrp="1" noChangeArrowheads="1"/>
          </p:cNvSpPr>
          <p:nvPr>
            <p:ph type="title"/>
          </p:nvPr>
        </p:nvSpPr>
        <p:spPr>
          <a:xfrm>
            <a:off x="1480022" y="74953"/>
            <a:ext cx="8382000" cy="641350"/>
          </a:xfrm>
          <a:noFill/>
          <a:ln/>
        </p:spPr>
        <p:txBody>
          <a:bodyPr>
            <a:normAutofit/>
          </a:bodyPr>
          <a:lstStyle/>
          <a:p>
            <a:pPr algn="ctr"/>
            <a:r>
              <a:rPr lang="en-US" altLang="en-US" sz="4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GB" altLang="en-US" sz="4000" b="1" dirty="0">
              <a:solidFill>
                <a:srgbClr val="00B4F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FD33D684-C965-750D-4EA9-AE35E984799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249B797-8FAB-E685-A061-64CDE0D5EE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B318AA0E-2DDE-21DD-B40E-E9CD60745E54}"/>
              </a:ext>
            </a:extLst>
          </p:cNvPr>
          <p:cNvSpPr/>
          <p:nvPr/>
        </p:nvSpPr>
        <p:spPr>
          <a:xfrm rot="16200000" flipV="1">
            <a:off x="-1958020" y="3301626"/>
            <a:ext cx="5428443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66452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56096" y="1268413"/>
            <a:ext cx="8430905" cy="5097462"/>
          </a:xfrm>
        </p:spPr>
        <p:txBody>
          <a:bodyPr>
            <a:noAutofit/>
          </a:bodyPr>
          <a:lstStyle/>
          <a:p>
            <a:pPr marL="284163" indent="-284163">
              <a:lnSpc>
                <a:spcPct val="85000"/>
              </a:lnSpc>
            </a:pPr>
            <a:r>
              <a:rPr lang="en-GB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Formalisation</a:t>
            </a:r>
          </a:p>
          <a:p>
            <a:pPr marL="284163" indent="-284163">
              <a:lnSpc>
                <a:spcPct val="85000"/>
              </a:lnSpc>
              <a:buFontTx/>
              <a:buChar char="•"/>
            </a:pPr>
            <a:r>
              <a:rPr lang="en-GB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level of formalisation is required?</a:t>
            </a:r>
          </a:p>
          <a:p>
            <a:pPr marL="284163" indent="-284163">
              <a:lnSpc>
                <a:spcPct val="85000"/>
              </a:lnSpc>
              <a:buFontTx/>
              <a:buChar char="•"/>
            </a:pPr>
            <a:r>
              <a:rPr lang="en-GB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complexity</a:t>
            </a:r>
          </a:p>
          <a:p>
            <a:pPr marL="284163" indent="-284163">
              <a:lnSpc>
                <a:spcPct val="85000"/>
              </a:lnSpc>
              <a:buFontTx/>
              <a:buChar char="•"/>
            </a:pPr>
            <a:r>
              <a:rPr lang="en-GB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Custom and practice</a:t>
            </a:r>
          </a:p>
          <a:p>
            <a:pPr marL="284163" indent="-284163">
              <a:lnSpc>
                <a:spcPct val="85000"/>
              </a:lnSpc>
              <a:buFontTx/>
              <a:buChar char="•"/>
            </a:pPr>
            <a:r>
              <a:rPr lang="en-GB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is the proposal for</a:t>
            </a:r>
          </a:p>
          <a:p>
            <a:pPr marL="550863" lvl="1" indent="-265113">
              <a:lnSpc>
                <a:spcPct val="85000"/>
              </a:lnSpc>
              <a:buFontTx/>
              <a:buChar char="–"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Internal/external customers</a:t>
            </a:r>
          </a:p>
          <a:p>
            <a:pPr marL="550863" lvl="1" indent="-265113">
              <a:lnSpc>
                <a:spcPct val="85000"/>
              </a:lnSpc>
              <a:buFontTx/>
              <a:buChar char="–"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range of people</a:t>
            </a:r>
          </a:p>
          <a:p>
            <a:pPr marL="284163" indent="-284163">
              <a:lnSpc>
                <a:spcPct val="85000"/>
              </a:lnSpc>
              <a:buFontTx/>
              <a:buChar char="•"/>
            </a:pPr>
            <a:r>
              <a:rPr lang="en-GB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is the proposal required</a:t>
            </a:r>
          </a:p>
          <a:p>
            <a:pPr marL="550863" lvl="1" indent="-265113">
              <a:lnSpc>
                <a:spcPct val="85000"/>
              </a:lnSpc>
              <a:buFontTx/>
              <a:buChar char="–"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Competitive bid</a:t>
            </a:r>
          </a:p>
          <a:p>
            <a:pPr marL="550863" lvl="1" indent="-265113">
              <a:lnSpc>
                <a:spcPct val="85000"/>
              </a:lnSpc>
              <a:buFontTx/>
              <a:buChar char="–"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First examination</a:t>
            </a:r>
          </a:p>
          <a:p>
            <a:pPr marL="550863" lvl="1" indent="-265113">
              <a:lnSpc>
                <a:spcPct val="85000"/>
              </a:lnSpc>
              <a:buFontTx/>
              <a:buChar char="–"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Organisational policy</a:t>
            </a:r>
          </a:p>
          <a:p>
            <a:pPr marL="284163" indent="-284163">
              <a:lnSpc>
                <a:spcPct val="85000"/>
              </a:lnSpc>
              <a:buFontTx/>
              <a:buChar char="•"/>
            </a:pPr>
            <a:r>
              <a:rPr lang="en-GB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Opportunity to sell to potential customers</a:t>
            </a:r>
          </a:p>
          <a:p>
            <a:pPr marL="284163" indent="-284163">
              <a:lnSpc>
                <a:spcPct val="85000"/>
              </a:lnSpc>
              <a:buFontTx/>
              <a:buChar char="•"/>
            </a:pPr>
            <a:r>
              <a:rPr lang="en-GB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Executive summary, main body of report, appendices</a:t>
            </a:r>
          </a:p>
        </p:txBody>
      </p:sp>
      <p:sp>
        <p:nvSpPr>
          <p:cNvPr id="155653" name="Rectangle 5"/>
          <p:cNvSpPr>
            <a:spLocks noGrp="1" noChangeArrowheads="1"/>
          </p:cNvSpPr>
          <p:nvPr>
            <p:ph type="title"/>
          </p:nvPr>
        </p:nvSpPr>
        <p:spPr>
          <a:xfrm>
            <a:off x="1613636" y="277285"/>
            <a:ext cx="8382000" cy="641350"/>
          </a:xfrm>
          <a:noFill/>
          <a:ln/>
        </p:spPr>
        <p:txBody>
          <a:bodyPr>
            <a:normAutofit/>
          </a:bodyPr>
          <a:lstStyle/>
          <a:p>
            <a:pPr algn="ctr"/>
            <a:r>
              <a:rPr lang="en-US" altLang="en-US" sz="4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GB" altLang="en-US" sz="4000" b="1" dirty="0">
              <a:solidFill>
                <a:srgbClr val="00B4F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A738C7E3-429B-BCA0-68E4-72130AA5586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71D5498-B825-5AD9-3625-45E39A721CB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87993D33-6AFE-2F60-3B0C-7526294DFC60}"/>
              </a:ext>
            </a:extLst>
          </p:cNvPr>
          <p:cNvSpPr/>
          <p:nvPr/>
        </p:nvSpPr>
        <p:spPr>
          <a:xfrm rot="16200000" flipV="1">
            <a:off x="-1488985" y="3190010"/>
            <a:ext cx="4908262" cy="129698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89830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2"/>
          <p:cNvSpPr>
            <a:spLocks noGrp="1" noChangeArrowheads="1"/>
          </p:cNvSpPr>
          <p:nvPr>
            <p:ph type="title"/>
          </p:nvPr>
        </p:nvSpPr>
        <p:spPr>
          <a:xfrm>
            <a:off x="1631951" y="129657"/>
            <a:ext cx="8151048" cy="1006475"/>
          </a:xfrm>
        </p:spPr>
        <p:txBody>
          <a:bodyPr>
            <a:normAutofit/>
          </a:bodyPr>
          <a:lstStyle/>
          <a:p>
            <a:pPr algn="ctr"/>
            <a:r>
              <a:rPr lang="en-US" altLang="en-US" sz="3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project landscapes: stages and gates, activities and stages, and maps </a:t>
            </a:r>
            <a:endParaRPr lang="en-GB" altLang="en-US" sz="3000" b="1" dirty="0">
              <a:solidFill>
                <a:srgbClr val="00B4F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6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18335" y="1206000"/>
            <a:ext cx="10062490" cy="5222875"/>
          </a:xfrm>
        </p:spPr>
        <p:txBody>
          <a:bodyPr>
            <a:noAutofit/>
          </a:bodyPr>
          <a:lstStyle/>
          <a:p>
            <a:pPr marL="284163" indent="-284163">
              <a:buFontTx/>
              <a:buChar char="•"/>
            </a:pPr>
            <a:r>
              <a:rPr lang="en-GB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Divide project into phases/stages</a:t>
            </a:r>
          </a:p>
          <a:p>
            <a:pPr marL="284163" indent="-284163">
              <a:buFontTx/>
              <a:buChar char="•"/>
            </a:pPr>
            <a:r>
              <a:rPr lang="en-GB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Determine the nature and objectives of each phase</a:t>
            </a:r>
          </a:p>
          <a:p>
            <a:pPr marL="284163" indent="-284163">
              <a:buFontTx/>
              <a:buChar char="•"/>
            </a:pPr>
            <a:r>
              <a:rPr lang="en-GB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Gates between phases give opportunity to review progress</a:t>
            </a:r>
          </a:p>
          <a:p>
            <a:pPr marL="284163" indent="-284163">
              <a:buFontTx/>
              <a:buChar char="•"/>
            </a:pPr>
            <a:r>
              <a:rPr lang="en-GB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Lay down criteria for passing to the next phase in advance</a:t>
            </a:r>
          </a:p>
          <a:p>
            <a:pPr marL="284163" indent="-284163">
              <a:buFontTx/>
              <a:buChar char="•"/>
            </a:pPr>
            <a:r>
              <a:rPr lang="en-GB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Failure at a gate</a:t>
            </a:r>
          </a:p>
          <a:p>
            <a:pPr marL="550863" lvl="1" indent="-257175">
              <a:buFontTx/>
              <a:buChar char="–"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Wind up activities</a:t>
            </a:r>
          </a:p>
          <a:p>
            <a:pPr marL="550863" lvl="1" indent="-257175">
              <a:buFontTx/>
              <a:buChar char="–"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Maximise potential benefit while minimising risk or expenditure</a:t>
            </a:r>
          </a:p>
          <a:p>
            <a:pPr marL="550863" lvl="1" indent="-257175">
              <a:buFontTx/>
              <a:buChar char="–"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Take on a joint partner</a:t>
            </a:r>
          </a:p>
          <a:p>
            <a:pPr marL="284163" indent="-284163">
              <a:buFontTx/>
              <a:buChar char="•"/>
            </a:pPr>
            <a:r>
              <a:rPr lang="en-GB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‘Fuzzy gates’</a:t>
            </a:r>
          </a:p>
          <a:p>
            <a:pPr marL="550863" lvl="1" indent="-257175">
              <a:buFontTx/>
              <a:buChar char="–"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allowed to continue until proper review can be conducted</a:t>
            </a:r>
          </a:p>
          <a:p>
            <a:pPr marL="550863" lvl="1" indent="-257175">
              <a:buFontTx/>
              <a:buChar char="–"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Gates don’t slow project down</a:t>
            </a:r>
          </a:p>
          <a:p>
            <a:pPr marL="550863" lvl="1" indent="-257175">
              <a:buFontTx/>
              <a:buChar char="–"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be confusion over which activities can continue/be stopped at the gate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7F160000-10FA-7C4D-1DE1-9C0DF1C5A23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B25B462-DF9A-3FE1-C4F4-747E57BF007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03357C5-758A-1C56-9C39-4572ECBA2F97}"/>
              </a:ext>
            </a:extLst>
          </p:cNvPr>
          <p:cNvSpPr/>
          <p:nvPr/>
        </p:nvSpPr>
        <p:spPr>
          <a:xfrm rot="16200000" flipV="1">
            <a:off x="-1693104" y="3151945"/>
            <a:ext cx="5222875" cy="1427235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03842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1961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51630" y="1370014"/>
            <a:ext cx="8536983" cy="5146675"/>
          </a:xfrm>
        </p:spPr>
        <p:txBody>
          <a:bodyPr>
            <a:noAutofit/>
          </a:bodyPr>
          <a:lstStyle/>
          <a:p>
            <a:pPr marL="266700" indent="-266700">
              <a:spcBef>
                <a:spcPct val="15000"/>
              </a:spcBef>
            </a:pPr>
            <a:r>
              <a:rPr lang="en-GB" altLang="en-US" sz="2400" b="1" dirty="0"/>
              <a:t>Concurrent engineering/fast track projects</a:t>
            </a:r>
          </a:p>
          <a:p>
            <a:pPr marL="266700" indent="-266700">
              <a:spcBef>
                <a:spcPct val="15000"/>
              </a:spcBef>
              <a:buFontTx/>
              <a:buChar char="•"/>
            </a:pPr>
            <a:r>
              <a:rPr lang="en-GB" altLang="en-US" sz="2400" dirty="0"/>
              <a:t>Importance of time and reduced costs to market</a:t>
            </a:r>
          </a:p>
          <a:p>
            <a:pPr marL="266700" indent="-266700">
              <a:spcBef>
                <a:spcPct val="15000"/>
              </a:spcBef>
              <a:buFontTx/>
              <a:buChar char="•"/>
            </a:pPr>
            <a:r>
              <a:rPr lang="en-GB" altLang="en-US" sz="2400" dirty="0"/>
              <a:t>Overlap activities/run activities in parallel</a:t>
            </a:r>
          </a:p>
          <a:p>
            <a:pPr marL="266700" indent="-266700">
              <a:spcBef>
                <a:spcPct val="15000"/>
              </a:spcBef>
              <a:buFontTx/>
              <a:buChar char="•"/>
            </a:pPr>
            <a:r>
              <a:rPr lang="en-GB" altLang="en-US" sz="2400" dirty="0"/>
              <a:t>Requires co-operation in planning and high levels of communication</a:t>
            </a:r>
          </a:p>
          <a:p>
            <a:pPr marL="266700" indent="-266700">
              <a:spcBef>
                <a:spcPct val="15000"/>
              </a:spcBef>
              <a:buFontTx/>
              <a:buChar char="•"/>
            </a:pPr>
            <a:r>
              <a:rPr lang="en-GB" altLang="en-US" sz="2400" dirty="0"/>
              <a:t>Benefits</a:t>
            </a:r>
          </a:p>
          <a:p>
            <a:pPr marL="550863" lvl="1" indent="-282575">
              <a:spcBef>
                <a:spcPct val="15000"/>
              </a:spcBef>
              <a:buFontTx/>
              <a:buChar char="–"/>
            </a:pPr>
            <a:r>
              <a:rPr lang="en-GB" altLang="en-US" dirty="0"/>
              <a:t>Reduced project time</a:t>
            </a:r>
          </a:p>
          <a:p>
            <a:pPr marL="550863" lvl="1" indent="-282575">
              <a:spcBef>
                <a:spcPct val="15000"/>
              </a:spcBef>
              <a:buFontTx/>
              <a:buChar char="–"/>
            </a:pPr>
            <a:r>
              <a:rPr lang="en-GB" altLang="en-US" dirty="0"/>
              <a:t>Reduced rework</a:t>
            </a:r>
          </a:p>
          <a:p>
            <a:pPr marL="550863" lvl="1" indent="-282575">
              <a:spcBef>
                <a:spcPct val="15000"/>
              </a:spcBef>
              <a:buFontTx/>
              <a:buChar char="–"/>
            </a:pPr>
            <a:r>
              <a:rPr lang="en-GB" altLang="en-US" dirty="0"/>
              <a:t>Reduced project costs</a:t>
            </a:r>
          </a:p>
          <a:p>
            <a:pPr marL="266700" indent="-266700">
              <a:spcBef>
                <a:spcPct val="15000"/>
              </a:spcBef>
              <a:buFontTx/>
              <a:buChar char="•"/>
            </a:pPr>
            <a:r>
              <a:rPr lang="en-GB" altLang="en-US" sz="2400" dirty="0"/>
              <a:t>Disadvantages</a:t>
            </a:r>
          </a:p>
          <a:p>
            <a:pPr marL="550863" lvl="1" indent="-282575">
              <a:spcBef>
                <a:spcPct val="15000"/>
              </a:spcBef>
              <a:buFontTx/>
              <a:buChar char="–"/>
            </a:pPr>
            <a:r>
              <a:rPr lang="en-GB" altLang="en-US" dirty="0"/>
              <a:t>Increased overheads</a:t>
            </a:r>
          </a:p>
          <a:p>
            <a:pPr marL="550863" lvl="1" indent="-282575">
              <a:spcBef>
                <a:spcPct val="15000"/>
              </a:spcBef>
              <a:buFontTx/>
              <a:buChar char="–"/>
            </a:pPr>
            <a:r>
              <a:rPr lang="en-GB" altLang="en-US" dirty="0"/>
              <a:t>Costs of co-location</a:t>
            </a:r>
          </a:p>
          <a:p>
            <a:pPr marL="550863" lvl="1" indent="-282575">
              <a:spcBef>
                <a:spcPct val="15000"/>
              </a:spcBef>
              <a:buFontTx/>
              <a:buChar char="–"/>
            </a:pPr>
            <a:r>
              <a:rPr lang="en-GB" altLang="en-US" dirty="0"/>
              <a:t>Cultural resistance</a:t>
            </a:r>
          </a:p>
          <a:p>
            <a:pPr marL="550863" lvl="1" indent="-282575">
              <a:spcBef>
                <a:spcPct val="15000"/>
              </a:spcBef>
              <a:buFontTx/>
              <a:buChar char="–"/>
            </a:pPr>
            <a:r>
              <a:rPr lang="en-GB" altLang="en-US" dirty="0"/>
              <a:t>Inappropriate application at times</a:t>
            </a:r>
          </a:p>
        </p:txBody>
      </p:sp>
      <p:sp>
        <p:nvSpPr>
          <p:cNvPr id="169990" name="Rectangle 6"/>
          <p:cNvSpPr>
            <a:spLocks noGrp="1" noChangeArrowheads="1"/>
          </p:cNvSpPr>
          <p:nvPr>
            <p:ph type="title"/>
          </p:nvPr>
        </p:nvSpPr>
        <p:spPr>
          <a:xfrm>
            <a:off x="1631951" y="249239"/>
            <a:ext cx="8294247" cy="1006475"/>
          </a:xfrm>
          <a:noFill/>
          <a:ln/>
        </p:spPr>
        <p:txBody>
          <a:bodyPr>
            <a:normAutofit/>
          </a:bodyPr>
          <a:lstStyle/>
          <a:p>
            <a:pPr algn="ctr"/>
            <a:r>
              <a:rPr lang="en-US" altLang="en-US" sz="3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project landscapes: stages and gates, activities and stages, and maps (Continued)</a:t>
            </a:r>
            <a:endParaRPr lang="en-GB" altLang="en-US" sz="3000" b="1" dirty="0">
              <a:solidFill>
                <a:srgbClr val="00B4F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20BDB79E-660E-B6F7-2AF9-E09591C15DC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10ED977-FA23-7519-DFC2-3D22684C506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5533C1FF-2396-C8BB-1CE1-C3BD284D681A}"/>
              </a:ext>
            </a:extLst>
          </p:cNvPr>
          <p:cNvSpPr/>
          <p:nvPr/>
        </p:nvSpPr>
        <p:spPr>
          <a:xfrm rot="16200000" flipV="1">
            <a:off x="-1500611" y="3214576"/>
            <a:ext cx="5146677" cy="1457552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91567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42448" y="1220788"/>
            <a:ext cx="9116704" cy="5268912"/>
          </a:xfrm>
        </p:spPr>
        <p:txBody>
          <a:bodyPr>
            <a:noAutofit/>
          </a:bodyPr>
          <a:lstStyle/>
          <a:p>
            <a:pPr marL="257175" indent="-257175"/>
            <a:r>
              <a:rPr lang="en-GB" altLang="en-US" sz="2400" b="1" dirty="0"/>
              <a:t>Activity maps</a:t>
            </a:r>
          </a:p>
          <a:p>
            <a:pPr marL="257175" indent="-257175">
              <a:buFontTx/>
              <a:buChar char="•"/>
            </a:pPr>
            <a:r>
              <a:rPr lang="en-GB" altLang="en-US" sz="2400" dirty="0"/>
              <a:t>An overview of what the project will look like</a:t>
            </a:r>
          </a:p>
          <a:p>
            <a:pPr marL="257175" indent="-257175">
              <a:buFontTx/>
              <a:buChar char="•"/>
            </a:pPr>
            <a:r>
              <a:rPr lang="en-GB" altLang="en-US" sz="2400" dirty="0"/>
              <a:t>One graphical technique</a:t>
            </a:r>
          </a:p>
          <a:p>
            <a:pPr marL="550863" lvl="1" indent="-292100">
              <a:buFontTx/>
              <a:buChar char="–"/>
            </a:pPr>
            <a:r>
              <a:rPr lang="en-GB" altLang="en-US" dirty="0"/>
              <a:t>Four fields mapping (FFM)/Deployment flow chart (DFC)</a:t>
            </a:r>
          </a:p>
          <a:p>
            <a:pPr marL="550863" lvl="1" indent="-292100">
              <a:buFontTx/>
              <a:buChar char="–"/>
            </a:pPr>
            <a:r>
              <a:rPr lang="en-GB" altLang="en-US" dirty="0"/>
              <a:t>Relates four information fields</a:t>
            </a:r>
          </a:p>
          <a:p>
            <a:pPr marL="842963" lvl="2" indent="-257175"/>
            <a:r>
              <a:rPr lang="en-GB" altLang="en-US" sz="2400" dirty="0"/>
              <a:t>The team members</a:t>
            </a:r>
          </a:p>
          <a:p>
            <a:pPr marL="842963" lvl="2" indent="-257175"/>
            <a:r>
              <a:rPr lang="en-GB" altLang="en-US" sz="2400" dirty="0"/>
              <a:t>The logical phases of an activity</a:t>
            </a:r>
          </a:p>
          <a:p>
            <a:pPr marL="842963" lvl="2" indent="-257175"/>
            <a:r>
              <a:rPr lang="en-GB" altLang="en-US" sz="2400" dirty="0"/>
              <a:t>Tasks to be performed including decisions made</a:t>
            </a:r>
          </a:p>
          <a:p>
            <a:pPr marL="842963" lvl="2" indent="-257175"/>
            <a:r>
              <a:rPr lang="en-GB" altLang="en-US" sz="2400" dirty="0"/>
              <a:t>The standards that apply for each task</a:t>
            </a:r>
          </a:p>
          <a:p>
            <a:pPr marL="1171575" lvl="3" indent="-311150"/>
            <a:r>
              <a:rPr lang="en-GB" altLang="en-US" sz="2400" dirty="0"/>
              <a:t>Controls are specified </a:t>
            </a:r>
          </a:p>
          <a:p>
            <a:pPr marL="1171575" lvl="3" indent="-311150"/>
            <a:r>
              <a:rPr lang="en-GB" altLang="en-US" sz="2400" dirty="0"/>
              <a:t>Information is shared</a:t>
            </a:r>
          </a:p>
          <a:p>
            <a:pPr marL="550863" lvl="1" indent="-292100">
              <a:buFontTx/>
              <a:buChar char="–"/>
            </a:pPr>
            <a:r>
              <a:rPr lang="en-GB" altLang="en-US" dirty="0"/>
              <a:t>Entry and exit criteria specified</a:t>
            </a:r>
          </a:p>
          <a:p>
            <a:pPr marL="550863" lvl="1" indent="-292100">
              <a:buFontTx/>
              <a:buChar char="–"/>
            </a:pPr>
            <a:r>
              <a:rPr lang="en-GB" altLang="en-US" dirty="0"/>
              <a:t>No phase can be completed until all errors have been corrected and the cause identified </a:t>
            </a:r>
          </a:p>
        </p:txBody>
      </p:sp>
      <p:sp>
        <p:nvSpPr>
          <p:cNvPr id="157702" name="Rectangle 6"/>
          <p:cNvSpPr>
            <a:spLocks noGrp="1" noChangeArrowheads="1"/>
          </p:cNvSpPr>
          <p:nvPr>
            <p:ph type="title"/>
          </p:nvPr>
        </p:nvSpPr>
        <p:spPr>
          <a:xfrm>
            <a:off x="1521803" y="129657"/>
            <a:ext cx="8261196" cy="1006475"/>
          </a:xfrm>
          <a:noFill/>
          <a:ln/>
        </p:spPr>
        <p:txBody>
          <a:bodyPr>
            <a:normAutofit/>
          </a:bodyPr>
          <a:lstStyle/>
          <a:p>
            <a:pPr algn="ctr"/>
            <a:r>
              <a:rPr lang="en-US" altLang="en-US" sz="3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project landscapes: stages and gates, activities and stages, and maps (Continued)</a:t>
            </a:r>
            <a:endParaRPr lang="en-GB" altLang="en-US" sz="3000" b="1" dirty="0">
              <a:solidFill>
                <a:srgbClr val="00B4F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886D4426-C3C7-5F0D-E31B-7B44C3EF34A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525082F-50AF-3EFE-B6DC-070D2E32CD50}"/>
              </a:ext>
            </a:extLst>
          </p:cNvPr>
          <p:cNvSpPr txBox="1"/>
          <p:nvPr/>
        </p:nvSpPr>
        <p:spPr>
          <a:xfrm>
            <a:off x="9264625" y="637430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2BAD9EB4-E0F3-155C-8244-63488FF43683}"/>
              </a:ext>
            </a:extLst>
          </p:cNvPr>
          <p:cNvSpPr/>
          <p:nvPr/>
        </p:nvSpPr>
        <p:spPr>
          <a:xfrm rot="16200000" flipV="1">
            <a:off x="-1503300" y="3354449"/>
            <a:ext cx="4955208" cy="131529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85603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2"/>
          <p:cNvSpPr>
            <a:spLocks noGrp="1" noChangeArrowheads="1"/>
          </p:cNvSpPr>
          <p:nvPr>
            <p:ph type="title"/>
          </p:nvPr>
        </p:nvSpPr>
        <p:spPr>
          <a:xfrm>
            <a:off x="1890713" y="268288"/>
            <a:ext cx="8382000" cy="641350"/>
          </a:xfrm>
        </p:spPr>
        <p:txBody>
          <a:bodyPr>
            <a:normAutofit/>
          </a:bodyPr>
          <a:lstStyle/>
          <a:p>
            <a:pPr algn="ctr"/>
            <a:r>
              <a:rPr lang="en-US" altLang="en-US" sz="4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 of a project</a:t>
            </a:r>
            <a:endParaRPr lang="en-GB" altLang="en-US" sz="4000" b="1" dirty="0">
              <a:solidFill>
                <a:srgbClr val="00B4F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4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28800" y="1497031"/>
            <a:ext cx="9012239" cy="3913187"/>
          </a:xfrm>
        </p:spPr>
        <p:txBody>
          <a:bodyPr>
            <a:normAutofit/>
          </a:bodyPr>
          <a:lstStyle/>
          <a:p>
            <a:pPr marL="285750" indent="-285750"/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Planning – the production of plans add value</a:t>
            </a:r>
          </a:p>
          <a:p>
            <a:pPr marL="628650" lvl="1" indent="-341313">
              <a:buFontTx/>
              <a:buChar char="–"/>
            </a:pPr>
            <a:r>
              <a:rPr lang="en-GB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it is not an end in itself</a:t>
            </a:r>
          </a:p>
          <a:p>
            <a:pPr marL="285750" indent="-285750">
              <a:buFontTx/>
              <a:buChar char="•"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planner has the opportunity of analysing the project system</a:t>
            </a:r>
          </a:p>
          <a:p>
            <a:pPr marL="628650" lvl="1" indent="-341313">
              <a:buFontTx/>
              <a:buChar char="–"/>
            </a:pPr>
            <a:r>
              <a:rPr lang="en-GB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Revealing opportunities for improvement </a:t>
            </a:r>
          </a:p>
          <a:p>
            <a:pPr marL="628650" lvl="1" indent="-341313">
              <a:buFontTx/>
              <a:buChar char="–"/>
            </a:pPr>
            <a:r>
              <a:rPr lang="en-GB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Revealing possible problem preventions</a:t>
            </a:r>
          </a:p>
          <a:p>
            <a:pPr marL="628650" lvl="1" indent="-341313">
              <a:buFontTx/>
              <a:buChar char="–"/>
            </a:pPr>
            <a:r>
              <a:rPr lang="en-GB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Sets out the basis on how the project will proceed</a:t>
            </a:r>
          </a:p>
          <a:p>
            <a:pPr marL="285750" indent="-285750">
              <a:buFontTx/>
              <a:buChar char="•"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Benefits are realised when they are communicated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B77711CA-2E6A-9360-F532-01CEB00FC09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3" name="Graphic 21">
            <a:extLst>
              <a:ext uri="{FF2B5EF4-FFF2-40B4-BE49-F238E27FC236}">
                <a16:creationId xmlns:a16="http://schemas.microsoft.com/office/drawing/2014/main" id="{77577AAE-D0A5-0AEC-62A8-6C1CF35D702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35399" y="2121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7F96524-0A4D-BAC2-3B7F-9D14CED009D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5" name="Parallelogram 13">
            <a:extLst>
              <a:ext uri="{FF2B5EF4-FFF2-40B4-BE49-F238E27FC236}">
                <a16:creationId xmlns:a16="http://schemas.microsoft.com/office/drawing/2014/main" id="{A20EC8EC-1D87-D23A-E8D0-0952F496B690}"/>
              </a:ext>
            </a:extLst>
          </p:cNvPr>
          <p:cNvSpPr/>
          <p:nvPr/>
        </p:nvSpPr>
        <p:spPr>
          <a:xfrm rot="16200000" flipV="1">
            <a:off x="-1343056" y="2921371"/>
            <a:ext cx="4884854" cy="1582683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89161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2"/>
          <p:cNvSpPr>
            <a:spLocks noGrp="1" noChangeArrowheads="1"/>
          </p:cNvSpPr>
          <p:nvPr>
            <p:ph type="title"/>
          </p:nvPr>
        </p:nvSpPr>
        <p:spPr>
          <a:xfrm>
            <a:off x="1890713" y="268288"/>
            <a:ext cx="8382000" cy="641350"/>
          </a:xfrm>
        </p:spPr>
        <p:txBody>
          <a:bodyPr>
            <a:normAutofit/>
          </a:bodyPr>
          <a:lstStyle/>
          <a:p>
            <a:pPr algn="ctr"/>
            <a:r>
              <a:rPr lang="en-US" altLang="en-US" sz="4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Constructing a time plan</a:t>
            </a:r>
            <a:endParaRPr lang="en-GB" altLang="en-US" sz="4000" b="1" dirty="0">
              <a:solidFill>
                <a:srgbClr val="00B4F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0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25650" y="1373189"/>
            <a:ext cx="8426450" cy="4841875"/>
          </a:xfrm>
        </p:spPr>
        <p:txBody>
          <a:bodyPr>
            <a:normAutofit lnSpcReduction="10000"/>
          </a:bodyPr>
          <a:lstStyle/>
          <a:p>
            <a:pPr>
              <a:lnSpc>
                <a:spcPct val="95000"/>
              </a:lnSpc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long will it take to complete the project?</a:t>
            </a:r>
          </a:p>
          <a:p>
            <a:pPr>
              <a:lnSpc>
                <a:spcPct val="95000"/>
              </a:lnSpc>
              <a:buFontTx/>
              <a:buChar char="•"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precise do you need to be?</a:t>
            </a:r>
          </a:p>
          <a:p>
            <a:pPr>
              <a:lnSpc>
                <a:spcPct val="95000"/>
              </a:lnSpc>
              <a:buFontTx/>
              <a:buChar char="•"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long did it take last time?</a:t>
            </a:r>
          </a:p>
          <a:p>
            <a:pPr>
              <a:lnSpc>
                <a:spcPct val="95000"/>
              </a:lnSpc>
              <a:buFontTx/>
              <a:buChar char="•"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could cause significant delay?</a:t>
            </a:r>
          </a:p>
          <a:p>
            <a:pPr>
              <a:lnSpc>
                <a:spcPct val="95000"/>
              </a:lnSpc>
              <a:buFontTx/>
              <a:buChar char="•"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other tasks might get in the way?</a:t>
            </a:r>
          </a:p>
          <a:p>
            <a:pPr>
              <a:lnSpc>
                <a:spcPct val="95000"/>
              </a:lnSpc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Estimates are guesses</a:t>
            </a:r>
          </a:p>
          <a:p>
            <a:pPr>
              <a:lnSpc>
                <a:spcPct val="95000"/>
              </a:lnSpc>
              <a:buFontTx/>
              <a:buChar char="•"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Beware treating these numbers in a scientific way</a:t>
            </a:r>
          </a:p>
          <a:p>
            <a:pPr>
              <a:lnSpc>
                <a:spcPct val="95000"/>
              </a:lnSpc>
              <a:buFontTx/>
              <a:buChar char="•"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Estimation continues through the project lifecycle</a:t>
            </a:r>
          </a:p>
          <a:p>
            <a:pPr>
              <a:lnSpc>
                <a:spcPct val="95000"/>
              </a:lnSpc>
              <a:buFontTx/>
              <a:buChar char="•"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nearer the completion, the more certainty about time, resources and costs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D2FE1A79-6C6A-1EFA-E788-3AFF5B464A5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AD65480-4DE1-F5E7-ACA9-09C56100FCF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C4B0A743-EAB7-1D61-FE84-AC0912FDA7F5}"/>
              </a:ext>
            </a:extLst>
          </p:cNvPr>
          <p:cNvSpPr/>
          <p:nvPr/>
        </p:nvSpPr>
        <p:spPr>
          <a:xfrm rot="16200000" flipV="1">
            <a:off x="-1220288" y="2743889"/>
            <a:ext cx="4579703" cy="164229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69051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274638"/>
            <a:ext cx="8229600" cy="705076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normAutofit/>
          </a:bodyPr>
          <a:lstStyle/>
          <a:p>
            <a:pPr algn="ctr"/>
            <a:r>
              <a:rPr lang="en-US" altLang="en-US" sz="4000" b="1" dirty="0">
                <a:solidFill>
                  <a:srgbClr val="00B4F8"/>
                </a:solidFill>
              </a:rPr>
              <a:t>Constructing a time plan</a:t>
            </a:r>
            <a:endParaRPr lang="en-GB" altLang="en-US" sz="4000" b="1" dirty="0">
              <a:solidFill>
                <a:srgbClr val="00B4F8"/>
              </a:solidFill>
            </a:endParaRPr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35176" y="1346201"/>
            <a:ext cx="8455025" cy="50958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GB" altLang="en-US"/>
              <a:t>Gathering together individuals and making them a cohesive whole is a fundamental role of the project manager</a:t>
            </a:r>
          </a:p>
          <a:p>
            <a:pPr lvl="1"/>
            <a:r>
              <a:rPr lang="en-GB" altLang="en-US" sz="2600"/>
              <a:t>Possible problems….</a:t>
            </a:r>
          </a:p>
          <a:p>
            <a:r>
              <a:rPr lang="en-GB" altLang="en-US"/>
              <a:t>The mix of personalities that will ensure the group dynamics are right is </a:t>
            </a:r>
            <a:r>
              <a:rPr lang="en-GB" altLang="en-US" b="1"/>
              <a:t>a project issue</a:t>
            </a:r>
            <a:r>
              <a:rPr lang="en-GB" altLang="en-US"/>
              <a:t> </a:t>
            </a:r>
          </a:p>
          <a:p>
            <a:r>
              <a:rPr lang="en-GB" altLang="en-US"/>
              <a:t>How this project team fits in with the structure of the organisation is </a:t>
            </a:r>
            <a:r>
              <a:rPr lang="en-GB" altLang="en-US" b="1"/>
              <a:t>a strategic issue</a:t>
            </a:r>
            <a:r>
              <a:rPr lang="en-GB" altLang="en-US"/>
              <a:t> </a:t>
            </a:r>
          </a:p>
          <a:p>
            <a:r>
              <a:rPr lang="en-GB" altLang="en-US"/>
              <a:t>Forming the team across multiple organisations (e.g. joint ventures) and/or multiple geographic locations (virtual teams) are extra challenges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60E3B53D-A324-1858-31F5-8F66EE379BC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7EED796-A68E-F3CC-B822-2FC06D5CFDA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0C8A314F-EB75-5397-95B4-5305E64C138B}"/>
              </a:ext>
            </a:extLst>
          </p:cNvPr>
          <p:cNvSpPr/>
          <p:nvPr/>
        </p:nvSpPr>
        <p:spPr>
          <a:xfrm rot="16200000" flipV="1">
            <a:off x="-1296486" y="2891102"/>
            <a:ext cx="4822587" cy="1732783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11290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>
          <a:xfrm>
            <a:off x="1903413" y="269875"/>
            <a:ext cx="8382000" cy="6413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normAutofit fontScale="90000"/>
          </a:bodyPr>
          <a:lstStyle/>
          <a:p>
            <a:pPr algn="ctr"/>
            <a:r>
              <a:rPr lang="en-GB" altLang="en-US" b="1" dirty="0">
                <a:solidFill>
                  <a:srgbClr val="00B4F8"/>
                </a:solidFill>
              </a:rPr>
              <a:t>Teams</a:t>
            </a:r>
          </a:p>
        </p:txBody>
      </p:sp>
      <p:sp>
        <p:nvSpPr>
          <p:cNvPr id="79876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2052946" y="1255085"/>
            <a:ext cx="9124570" cy="51435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GB" altLang="en-US" sz="2600" dirty="0"/>
              <a:t>Large organisations are traditionally structured in functional disciplines or ‘silos’ </a:t>
            </a:r>
          </a:p>
          <a:p>
            <a:pPr marL="620713" lvl="1" indent="-331788">
              <a:lnSpc>
                <a:spcPct val="80000"/>
              </a:lnSpc>
            </a:pPr>
            <a:r>
              <a:rPr lang="en-GB" altLang="en-US" sz="2600" dirty="0"/>
              <a:t>Grouping all specialisms together is efficient</a:t>
            </a:r>
          </a:p>
          <a:p>
            <a:pPr marL="620713" lvl="1" indent="-331788">
              <a:lnSpc>
                <a:spcPct val="80000"/>
              </a:lnSpc>
            </a:pPr>
            <a:r>
              <a:rPr lang="en-GB" altLang="en-US" sz="2600" dirty="0"/>
              <a:t>The function of the silos is focused and clear</a:t>
            </a:r>
          </a:p>
          <a:p>
            <a:pPr marL="620713" lvl="1" indent="-331788">
              <a:lnSpc>
                <a:spcPct val="80000"/>
              </a:lnSpc>
            </a:pPr>
            <a:r>
              <a:rPr lang="en-GB" altLang="en-US" sz="2600" dirty="0"/>
              <a:t>Career paths are defined</a:t>
            </a:r>
          </a:p>
          <a:p>
            <a:pPr marL="620713" lvl="1" indent="-331788">
              <a:lnSpc>
                <a:spcPct val="80000"/>
              </a:lnSpc>
            </a:pPr>
            <a:r>
              <a:rPr lang="en-GB" altLang="en-US" sz="2600" dirty="0"/>
              <a:t>Administration systems are geared to this way of working</a:t>
            </a:r>
          </a:p>
          <a:p>
            <a:pPr marL="620713" lvl="1" indent="-331788">
              <a:lnSpc>
                <a:spcPct val="80000"/>
              </a:lnSpc>
            </a:pPr>
            <a:r>
              <a:rPr lang="en-GB" altLang="en-US" sz="2600" dirty="0"/>
              <a:t>Can be detrimental </a:t>
            </a:r>
          </a:p>
          <a:p>
            <a:pPr marL="835025" lvl="2" indent="-212725">
              <a:lnSpc>
                <a:spcPct val="80000"/>
              </a:lnSpc>
            </a:pPr>
            <a:r>
              <a:rPr lang="en-GB" altLang="en-US" sz="2600" dirty="0"/>
              <a:t>To creativity of individuals</a:t>
            </a:r>
          </a:p>
          <a:p>
            <a:pPr marL="835025" lvl="2" indent="-212725">
              <a:lnSpc>
                <a:spcPct val="80000"/>
              </a:lnSpc>
            </a:pPr>
            <a:r>
              <a:rPr lang="en-GB" altLang="en-US" sz="2600" dirty="0"/>
              <a:t>To responsiveness to changing market needs</a:t>
            </a:r>
          </a:p>
          <a:p>
            <a:pPr marL="835025" lvl="2" indent="-212725">
              <a:lnSpc>
                <a:spcPct val="80000"/>
              </a:lnSpc>
            </a:pPr>
            <a:r>
              <a:rPr lang="en-GB" altLang="en-US" sz="2600" dirty="0"/>
              <a:t>Managers may build empires, creating work for themselves regardless of adding value</a:t>
            </a:r>
          </a:p>
          <a:p>
            <a:pPr marL="835025" lvl="2" indent="-212725">
              <a:lnSpc>
                <a:spcPct val="80000"/>
              </a:lnSpc>
            </a:pPr>
            <a:r>
              <a:rPr lang="en-GB" altLang="en-US" sz="2600" dirty="0"/>
              <a:t>Departmental head count appears to be the measure of status</a:t>
            </a:r>
          </a:p>
          <a:p>
            <a:pPr>
              <a:lnSpc>
                <a:spcPct val="80000"/>
              </a:lnSpc>
            </a:pPr>
            <a:r>
              <a:rPr lang="en-GB" altLang="en-US" sz="2600" dirty="0"/>
              <a:t>Large organisation traditionally ordered in a hierarchical pyramid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0F6D6CAF-6C8C-13D1-1882-0862726A0B0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46CFB83-7747-3E87-DDA6-89B8C5CB3A7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CB40221D-A6BE-5B43-AE3F-5B9B51C4D5DA}"/>
              </a:ext>
            </a:extLst>
          </p:cNvPr>
          <p:cNvSpPr/>
          <p:nvPr/>
        </p:nvSpPr>
        <p:spPr>
          <a:xfrm rot="16200000" flipV="1">
            <a:off x="-1299615" y="2870226"/>
            <a:ext cx="4650854" cy="1755201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282069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25649" y="1346200"/>
            <a:ext cx="8769729" cy="5189538"/>
          </a:xfrm>
        </p:spPr>
        <p:txBody>
          <a:bodyPr/>
          <a:lstStyle/>
          <a:p>
            <a:pPr marL="293688" indent="-293688"/>
            <a:r>
              <a:rPr lang="en-GB" altLang="en-US" dirty="0"/>
              <a:t>De-layering attempts to minimise the number of layers in an organisation</a:t>
            </a:r>
          </a:p>
          <a:p>
            <a:pPr marL="654050" lvl="1" indent="-358775"/>
            <a:r>
              <a:rPr lang="en-GB" altLang="en-US" sz="2600" dirty="0"/>
              <a:t>Simplifies decision making and communication</a:t>
            </a:r>
          </a:p>
          <a:p>
            <a:pPr marL="654050" lvl="1" indent="-358775"/>
            <a:r>
              <a:rPr lang="en-GB" altLang="en-US" sz="2600" dirty="0"/>
              <a:t>Removes a considerable overhead</a:t>
            </a:r>
          </a:p>
          <a:p>
            <a:pPr marL="293688" indent="-293688"/>
            <a:r>
              <a:rPr lang="en-GB" altLang="en-US" dirty="0"/>
              <a:t>Alternative structures:</a:t>
            </a:r>
          </a:p>
          <a:p>
            <a:pPr marL="654050" lvl="1" indent="-358775"/>
            <a:r>
              <a:rPr lang="en-GB" altLang="en-US" sz="2600" dirty="0"/>
              <a:t>Product group</a:t>
            </a:r>
          </a:p>
          <a:p>
            <a:pPr marL="654050" lvl="1" indent="-358775"/>
            <a:r>
              <a:rPr lang="en-GB" altLang="en-US" sz="2600" dirty="0"/>
              <a:t>Customer type</a:t>
            </a:r>
          </a:p>
          <a:p>
            <a:pPr marL="654050" lvl="1" indent="-358775"/>
            <a:r>
              <a:rPr lang="en-GB" altLang="en-US" sz="2600" dirty="0"/>
              <a:t>Geographical area</a:t>
            </a:r>
          </a:p>
          <a:p>
            <a:pPr marL="654050" lvl="1" indent="-358775"/>
            <a:r>
              <a:rPr lang="en-GB" altLang="en-US" sz="2600" dirty="0"/>
              <a:t>Functions</a:t>
            </a:r>
          </a:p>
          <a:p>
            <a:pPr marL="654050" lvl="1" indent="-358775"/>
            <a:r>
              <a:rPr lang="en-GB" altLang="en-US" sz="2600" dirty="0"/>
              <a:t>Mixture depending on nature of business and integration of supply chain</a:t>
            </a:r>
          </a:p>
        </p:txBody>
      </p:sp>
      <p:sp>
        <p:nvSpPr>
          <p:cNvPr id="119815" name="Rectangle 7"/>
          <p:cNvSpPr>
            <a:spLocks noGrp="1" noChangeArrowheads="1"/>
          </p:cNvSpPr>
          <p:nvPr>
            <p:ph type="title"/>
          </p:nvPr>
        </p:nvSpPr>
        <p:spPr>
          <a:xfrm>
            <a:off x="1903413" y="269875"/>
            <a:ext cx="8382000" cy="6413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normAutofit fontScale="90000"/>
          </a:bodyPr>
          <a:lstStyle/>
          <a:p>
            <a:pPr algn="ctr"/>
            <a:r>
              <a:rPr lang="en-GB" altLang="en-US" b="1" dirty="0">
                <a:solidFill>
                  <a:srgbClr val="00B4F8"/>
                </a:solidFill>
              </a:rPr>
              <a:t>Teams (Continued)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45B0D434-B859-177F-C0EE-E7F2FAD1D5E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CA27231-F162-99A5-A00C-1E6CB1551A2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77D11F97-351D-DC8A-D7EA-26040BC6045F}"/>
              </a:ext>
            </a:extLst>
          </p:cNvPr>
          <p:cNvSpPr/>
          <p:nvPr/>
        </p:nvSpPr>
        <p:spPr>
          <a:xfrm rot="16200000" flipV="1">
            <a:off x="-1213937" y="2983198"/>
            <a:ext cx="4606997" cy="1627701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37585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35351" y="1239765"/>
            <a:ext cx="8637374" cy="49117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GB" altLang="en-US" sz="2600" dirty="0"/>
              <a:t>The role of teams </a:t>
            </a:r>
          </a:p>
          <a:p>
            <a:r>
              <a:rPr lang="en-GB" altLang="en-US" sz="2600" dirty="0"/>
              <a:t>One single function will rarely provide the customer’s entire needs</a:t>
            </a:r>
          </a:p>
          <a:p>
            <a:pPr marL="620713" lvl="1" indent="-331788"/>
            <a:r>
              <a:rPr lang="en-GB" altLang="en-US" sz="2600" dirty="0"/>
              <a:t>‘Cross-functional’ activity is required</a:t>
            </a:r>
          </a:p>
          <a:p>
            <a:r>
              <a:rPr lang="en-GB" altLang="en-US" sz="2600" dirty="0"/>
              <a:t>Where a project involves more than one function, the project manager should define organisational forms</a:t>
            </a:r>
          </a:p>
          <a:p>
            <a:r>
              <a:rPr lang="en-GB" altLang="en-US" sz="2600" dirty="0"/>
              <a:t>The nature of the work organisation is important</a:t>
            </a:r>
          </a:p>
          <a:p>
            <a:pPr marL="620713" lvl="1" indent="-331788"/>
            <a:r>
              <a:rPr lang="en-GB" altLang="en-US" sz="2600" dirty="0"/>
              <a:t>Defines </a:t>
            </a:r>
            <a:r>
              <a:rPr lang="en-GB" altLang="en-US" sz="2600" b="1" dirty="0"/>
              <a:t>responsibility</a:t>
            </a:r>
            <a:r>
              <a:rPr lang="en-GB" altLang="en-US" sz="2600" dirty="0"/>
              <a:t> and </a:t>
            </a:r>
            <a:r>
              <a:rPr lang="en-GB" altLang="en-US" sz="2600" b="1" dirty="0"/>
              <a:t>authority</a:t>
            </a:r>
          </a:p>
          <a:p>
            <a:pPr marL="620713" lvl="1" indent="-331788"/>
            <a:r>
              <a:rPr lang="en-GB" altLang="en-US" sz="2600" dirty="0"/>
              <a:t>Outlines </a:t>
            </a:r>
            <a:r>
              <a:rPr lang="en-GB" altLang="en-US" sz="2600" b="1" dirty="0"/>
              <a:t>reporting</a:t>
            </a:r>
            <a:r>
              <a:rPr lang="en-GB" altLang="en-US" sz="2600" dirty="0"/>
              <a:t> arrangements</a:t>
            </a:r>
          </a:p>
          <a:p>
            <a:pPr marL="620713" lvl="1" indent="-331788"/>
            <a:r>
              <a:rPr lang="en-GB" altLang="en-US" sz="2600" dirty="0"/>
              <a:t>Determines the management </a:t>
            </a:r>
            <a:r>
              <a:rPr lang="en-GB" altLang="en-US" sz="2600" b="1" dirty="0"/>
              <a:t>overhead</a:t>
            </a:r>
          </a:p>
          <a:p>
            <a:pPr marL="620713" lvl="1" indent="-331788"/>
            <a:r>
              <a:rPr lang="en-GB" altLang="en-US" sz="2600" dirty="0"/>
              <a:t>Sets the structure behind the organisational </a:t>
            </a:r>
            <a:r>
              <a:rPr lang="en-GB" altLang="en-US" sz="2600" b="1" dirty="0"/>
              <a:t>culture</a:t>
            </a:r>
          </a:p>
          <a:p>
            <a:pPr marL="620713" lvl="1" indent="-331788"/>
            <a:r>
              <a:rPr lang="en-GB" altLang="en-US" sz="2600" dirty="0"/>
              <a:t>Determines one group of </a:t>
            </a:r>
            <a:r>
              <a:rPr lang="en-GB" altLang="en-US" sz="2600" b="1" dirty="0"/>
              <a:t>stakeholders</a:t>
            </a:r>
            <a:r>
              <a:rPr lang="en-GB" altLang="en-US" sz="2600" dirty="0"/>
              <a:t> in project activities</a:t>
            </a:r>
          </a:p>
        </p:txBody>
      </p:sp>
      <p:sp>
        <p:nvSpPr>
          <p:cNvPr id="82950" name="Rectangle 6"/>
          <p:cNvSpPr>
            <a:spLocks noGrp="1" noChangeArrowheads="1"/>
          </p:cNvSpPr>
          <p:nvPr>
            <p:ph type="title"/>
          </p:nvPr>
        </p:nvSpPr>
        <p:spPr>
          <a:xfrm>
            <a:off x="1903413" y="269875"/>
            <a:ext cx="8382000" cy="6413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normAutofit fontScale="90000"/>
          </a:bodyPr>
          <a:lstStyle/>
          <a:p>
            <a:pPr algn="ctr"/>
            <a:r>
              <a:rPr lang="en-GB" altLang="en-US" b="1" dirty="0">
                <a:solidFill>
                  <a:srgbClr val="00B4F8"/>
                </a:solidFill>
              </a:rPr>
              <a:t>Teams (Continued)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5041ED92-0949-F7DB-B473-88CFECA9D1B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15F324A-7C50-1D6E-6463-F1A41914D55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155A0969-EA3B-6D2E-C59C-095C47B6D2B1}"/>
              </a:ext>
            </a:extLst>
          </p:cNvPr>
          <p:cNvSpPr/>
          <p:nvPr/>
        </p:nvSpPr>
        <p:spPr>
          <a:xfrm rot="16200000" flipV="1">
            <a:off x="-1314269" y="2896515"/>
            <a:ext cx="4739421" cy="169594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91013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903413" y="1225551"/>
            <a:ext cx="8585201" cy="4822825"/>
          </a:xfrm>
          <a:noFill/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GB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role of teams</a:t>
            </a:r>
          </a:p>
          <a:p>
            <a:r>
              <a:rPr lang="en-GB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Many organisations use ‘dotted-line’ responsibility</a:t>
            </a:r>
          </a:p>
          <a:p>
            <a:pPr marL="568325" lvl="1" indent="-279400"/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individual has responsibility to one functional manager with a </a:t>
            </a:r>
            <a:r>
              <a:rPr lang="en-GB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dotted-line responsibility</a:t>
            </a: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a second, signalling a link to their goals.</a:t>
            </a:r>
          </a:p>
          <a:p>
            <a:pPr marL="568325" lvl="1" indent="-279400"/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encourages/enforces communication and integration between departments</a:t>
            </a:r>
          </a:p>
          <a:p>
            <a:pPr marL="568325" lvl="1" indent="-279400"/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allows specialists/specialist departments to be involved but does not allow them to hold responsibility, have power or empire-build</a:t>
            </a:r>
          </a:p>
          <a:p>
            <a:pPr marL="568325" lvl="1" indent="-279400"/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ensure integration</a:t>
            </a:r>
          </a:p>
          <a:p>
            <a:pPr marL="773113" lvl="2" indent="-203200"/>
            <a:r>
              <a:rPr lang="en-GB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Additional administrative procedures are needed</a:t>
            </a:r>
          </a:p>
          <a:p>
            <a:pPr marL="773113" lvl="2" indent="-203200"/>
            <a:r>
              <a:rPr lang="en-GB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often interminable meetings </a:t>
            </a:r>
          </a:p>
          <a:p>
            <a:pPr marL="773113" lvl="2" indent="-203200"/>
            <a:r>
              <a:rPr lang="en-GB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mountains of bureaucracy</a:t>
            </a:r>
          </a:p>
        </p:txBody>
      </p:sp>
      <p:sp>
        <p:nvSpPr>
          <p:cNvPr id="122887" name="Rectangle 7"/>
          <p:cNvSpPr>
            <a:spLocks noGrp="1" noChangeArrowheads="1"/>
          </p:cNvSpPr>
          <p:nvPr>
            <p:ph type="title"/>
          </p:nvPr>
        </p:nvSpPr>
        <p:spPr>
          <a:xfrm>
            <a:off x="1903413" y="269875"/>
            <a:ext cx="8382000" cy="6413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normAutofit fontScale="90000"/>
          </a:bodyPr>
          <a:lstStyle/>
          <a:p>
            <a:pPr algn="ctr"/>
            <a:r>
              <a:rPr lang="en-GB" altLang="en-US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Teams (Continued)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F01A52C9-3830-0592-101E-02E97F81750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0703071-2D09-870C-B2EA-440B64A16F3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A02FE70B-CF04-24B6-E58F-CA75A5D00CAF}"/>
              </a:ext>
            </a:extLst>
          </p:cNvPr>
          <p:cNvSpPr/>
          <p:nvPr/>
        </p:nvSpPr>
        <p:spPr>
          <a:xfrm rot="16200000" flipV="1">
            <a:off x="-1412339" y="2976879"/>
            <a:ext cx="4962856" cy="1668645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22547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43697" y="1121311"/>
            <a:ext cx="9091872" cy="47053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GB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Teams have various stages of development</a:t>
            </a:r>
          </a:p>
          <a:p>
            <a:r>
              <a:rPr lang="en-GB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Collection</a:t>
            </a:r>
          </a:p>
          <a:p>
            <a:r>
              <a:rPr lang="en-GB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Entrenchment</a:t>
            </a:r>
          </a:p>
          <a:p>
            <a:r>
              <a:rPr lang="en-GB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Resolution</a:t>
            </a:r>
          </a:p>
          <a:p>
            <a:r>
              <a:rPr lang="en-GB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Synergy</a:t>
            </a:r>
          </a:p>
          <a:p>
            <a:r>
              <a:rPr lang="en-GB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Decline</a:t>
            </a:r>
          </a:p>
          <a:p>
            <a:r>
              <a:rPr lang="en-GB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Break-up</a:t>
            </a:r>
          </a:p>
          <a:p>
            <a:r>
              <a:rPr lang="en-GB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PM can identify the stage at which the team is operating</a:t>
            </a:r>
          </a:p>
          <a:p>
            <a:r>
              <a:rPr lang="en-GB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PM can ensure the decline stage is held back for as long as possible</a:t>
            </a:r>
          </a:p>
          <a:p>
            <a:pPr marL="533400" lvl="1" indent="-244475"/>
            <a:r>
              <a:rPr lang="en-GB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Take development backwards by changing team composition</a:t>
            </a:r>
          </a:p>
          <a:p>
            <a:pPr marL="533400" lvl="1" indent="-244475"/>
            <a:r>
              <a:rPr lang="en-GB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 a new challenge by expanding the range or scope of tasks</a:t>
            </a:r>
          </a:p>
        </p:txBody>
      </p:sp>
      <p:sp>
        <p:nvSpPr>
          <p:cNvPr id="87046" name="Rectangle 6"/>
          <p:cNvSpPr>
            <a:spLocks noGrp="1" noChangeArrowheads="1"/>
          </p:cNvSpPr>
          <p:nvPr>
            <p:ph type="title"/>
          </p:nvPr>
        </p:nvSpPr>
        <p:spPr>
          <a:xfrm>
            <a:off x="1903413" y="269875"/>
            <a:ext cx="8382000" cy="6413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normAutofit fontScale="90000"/>
          </a:bodyPr>
          <a:lstStyle/>
          <a:p>
            <a:pPr algn="ctr"/>
            <a:r>
              <a:rPr lang="en-GB" altLang="en-US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Teams (Continued)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C65101F1-FBD6-96E6-9925-9851D854498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423420A-2C61-2848-EB4E-582FECD2CF86}"/>
              </a:ext>
            </a:extLst>
          </p:cNvPr>
          <p:cNvSpPr txBox="1"/>
          <p:nvPr/>
        </p:nvSpPr>
        <p:spPr>
          <a:xfrm>
            <a:off x="9264625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CCDB2590-052D-B6C6-303E-92734681A9E0}"/>
              </a:ext>
            </a:extLst>
          </p:cNvPr>
          <p:cNvSpPr/>
          <p:nvPr/>
        </p:nvSpPr>
        <p:spPr>
          <a:xfrm rot="16200000" flipV="1">
            <a:off x="-1565554" y="3021107"/>
            <a:ext cx="5071844" cy="1471201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729722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>
          <a:xfrm>
            <a:off x="1836738" y="260350"/>
            <a:ext cx="8507412" cy="6413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normAutofit fontScale="90000"/>
          </a:bodyPr>
          <a:lstStyle/>
          <a:p>
            <a:pPr algn="ctr"/>
            <a:r>
              <a:rPr lang="en-GB" altLang="en-US" b="1" dirty="0">
                <a:solidFill>
                  <a:srgbClr val="00B4F8"/>
                </a:solidFill>
              </a:rPr>
              <a:t>Managing people</a:t>
            </a:r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19276" y="1423989"/>
            <a:ext cx="8976103" cy="47593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noAutofit/>
          </a:bodyPr>
          <a:lstStyle/>
          <a:p>
            <a:pPr>
              <a:lnSpc>
                <a:spcPct val="90000"/>
              </a:lnSpc>
              <a:buFontTx/>
              <a:buNone/>
            </a:pPr>
            <a:r>
              <a:rPr lang="en-GB" altLang="en-US" dirty="0"/>
              <a:t>Personality and roles </a:t>
            </a:r>
          </a:p>
          <a:p>
            <a:pPr>
              <a:lnSpc>
                <a:spcPct val="90000"/>
              </a:lnSpc>
              <a:buFontTx/>
              <a:buNone/>
            </a:pPr>
            <a:endParaRPr lang="en-GB" altLang="en-US" dirty="0"/>
          </a:p>
          <a:p>
            <a:pPr>
              <a:lnSpc>
                <a:spcPct val="90000"/>
              </a:lnSpc>
            </a:pPr>
            <a:r>
              <a:rPr lang="en-GB" altLang="en-US" dirty="0"/>
              <a:t>The project manager can benefit from understanding the ways in which individuals behave in group situations</a:t>
            </a:r>
          </a:p>
          <a:p>
            <a:pPr>
              <a:lnSpc>
                <a:spcPct val="90000"/>
              </a:lnSpc>
            </a:pPr>
            <a:r>
              <a:rPr lang="en-GB" altLang="en-US" dirty="0"/>
              <a:t>Designing the team</a:t>
            </a:r>
          </a:p>
          <a:p>
            <a:pPr marL="573088" lvl="1" indent="-284163"/>
            <a:r>
              <a:rPr lang="en-GB" altLang="en-US" sz="2800" b="1" dirty="0"/>
              <a:t>Eligibility</a:t>
            </a:r>
            <a:r>
              <a:rPr lang="en-GB" altLang="en-US" sz="2800" dirty="0"/>
              <a:t> – qualifications and experience </a:t>
            </a:r>
          </a:p>
          <a:p>
            <a:pPr marL="573088" lvl="1" indent="-284163"/>
            <a:r>
              <a:rPr lang="en-GB" altLang="en-US" sz="2800" b="1" dirty="0"/>
              <a:t>Suitability</a:t>
            </a:r>
            <a:r>
              <a:rPr lang="en-GB" altLang="en-US" sz="2800" dirty="0"/>
              <a:t> – how the individuals in the team fit together</a:t>
            </a:r>
          </a:p>
          <a:p>
            <a:pPr marL="573088" lvl="1" indent="-284163"/>
            <a:r>
              <a:rPr lang="en-GB" altLang="en-US" sz="2800" b="1" dirty="0"/>
              <a:t>Balance</a:t>
            </a:r>
            <a:r>
              <a:rPr lang="en-GB" altLang="en-US" sz="2800" dirty="0"/>
              <a:t> – portfolio of characteristics relative to the task to be undertaken 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2F6908B4-DD80-9E26-0B04-411E38F37B4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0CA6C3C-043E-BC42-F3C9-C46381A8E39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FDF89EAB-3B6A-A99F-8F7C-F271D9A4527D}"/>
              </a:ext>
            </a:extLst>
          </p:cNvPr>
          <p:cNvSpPr/>
          <p:nvPr/>
        </p:nvSpPr>
        <p:spPr>
          <a:xfrm rot="16200000" flipV="1">
            <a:off x="-1258729" y="2835599"/>
            <a:ext cx="4389957" cy="1566735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80010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908175" y="260350"/>
            <a:ext cx="8382000" cy="641350"/>
          </a:xfrm>
        </p:spPr>
        <p:txBody>
          <a:bodyPr>
            <a:normAutofit fontScale="90000"/>
          </a:bodyPr>
          <a:lstStyle/>
          <a:p>
            <a:pPr algn="ctr"/>
            <a:r>
              <a:rPr lang="en-GB" altLang="en-US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concept of control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08175" y="1250761"/>
            <a:ext cx="9364876" cy="5241925"/>
          </a:xfrm>
        </p:spPr>
        <p:txBody>
          <a:bodyPr>
            <a:normAutofit/>
          </a:bodyPr>
          <a:lstStyle/>
          <a:p>
            <a:pPr marL="307975" indent="-307975">
              <a:lnSpc>
                <a:spcPct val="95000"/>
              </a:lnSpc>
              <a:spcBef>
                <a:spcPct val="15000"/>
              </a:spcBef>
            </a:pPr>
            <a:r>
              <a:rPr lang="en-GB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project runs late, is over budget, does not deliver to requirements</a:t>
            </a:r>
          </a:p>
          <a:p>
            <a:pPr lvl="1" indent="-330200">
              <a:lnSpc>
                <a:spcPct val="95000"/>
              </a:lnSpc>
              <a:spcBef>
                <a:spcPct val="15000"/>
              </a:spcBef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Question: How did this happen?</a:t>
            </a:r>
          </a:p>
          <a:p>
            <a:pPr lvl="1" indent="-330200">
              <a:lnSpc>
                <a:spcPct val="95000"/>
              </a:lnSpc>
              <a:spcBef>
                <a:spcPct val="15000"/>
              </a:spcBef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Answer: Very gradually</a:t>
            </a:r>
            <a:endParaRPr lang="en-GB" alt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07975" indent="-307975">
              <a:lnSpc>
                <a:spcPct val="95000"/>
              </a:lnSpc>
              <a:spcBef>
                <a:spcPct val="15000"/>
              </a:spcBef>
            </a:pPr>
            <a:r>
              <a:rPr lang="en-GB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system in place to </a:t>
            </a:r>
          </a:p>
          <a:p>
            <a:pPr lvl="1" indent="-330200">
              <a:lnSpc>
                <a:spcPct val="95000"/>
              </a:lnSpc>
              <a:spcBef>
                <a:spcPct val="15000"/>
              </a:spcBef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detect occurrences </a:t>
            </a:r>
          </a:p>
          <a:p>
            <a:pPr lvl="1" indent="-330200">
              <a:lnSpc>
                <a:spcPct val="95000"/>
              </a:lnSpc>
              <a:spcBef>
                <a:spcPct val="15000"/>
              </a:spcBef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offer opportunity to instigate corrective activities</a:t>
            </a:r>
            <a:endParaRPr lang="en-GB" alt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07975" indent="-307975">
              <a:lnSpc>
                <a:spcPct val="95000"/>
              </a:lnSpc>
              <a:spcBef>
                <a:spcPct val="15000"/>
              </a:spcBef>
            </a:pPr>
            <a:r>
              <a:rPr lang="en-GB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Caveat</a:t>
            </a:r>
          </a:p>
          <a:p>
            <a:pPr lvl="1" indent="-330200">
              <a:lnSpc>
                <a:spcPct val="95000"/>
              </a:lnSpc>
              <a:spcBef>
                <a:spcPct val="15000"/>
              </a:spcBef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there has been poor planning, there may be considerable confusion</a:t>
            </a:r>
          </a:p>
          <a:p>
            <a:pPr lvl="1" indent="-330200">
              <a:lnSpc>
                <a:spcPct val="95000"/>
              </a:lnSpc>
              <a:spcBef>
                <a:spcPct val="15000"/>
              </a:spcBef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Projects are rarely static</a:t>
            </a:r>
          </a:p>
          <a:p>
            <a:pPr lvl="1" indent="-330200">
              <a:lnSpc>
                <a:spcPct val="95000"/>
              </a:lnSpc>
              <a:spcBef>
                <a:spcPct val="15000"/>
              </a:spcBef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Controlling by conformance to plan that may not be relevant is unlikely to be beneficial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4C6C2F34-0374-E1AB-2A5E-42DCFFE115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CE1B354-2051-229F-0B98-9021B4F2A89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20C98FB6-CC51-B260-3B30-B0C08578CD1E}"/>
              </a:ext>
            </a:extLst>
          </p:cNvPr>
          <p:cNvSpPr/>
          <p:nvPr/>
        </p:nvSpPr>
        <p:spPr>
          <a:xfrm rot="16200000" flipV="1">
            <a:off x="-1398248" y="2986208"/>
            <a:ext cx="4925792" cy="1687053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197574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731963" y="70450"/>
            <a:ext cx="8051036" cy="1190625"/>
          </a:xfrm>
        </p:spPr>
        <p:txBody>
          <a:bodyPr>
            <a:normAutofit/>
          </a:bodyPr>
          <a:lstStyle/>
          <a:p>
            <a:pPr algn="ctr"/>
            <a:r>
              <a:rPr lang="en-GB" altLang="en-US" sz="4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concept of control (Continued)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19301" y="1368425"/>
            <a:ext cx="8912556" cy="4984750"/>
          </a:xfrm>
        </p:spPr>
        <p:txBody>
          <a:bodyPr>
            <a:noAutofit/>
          </a:bodyPr>
          <a:lstStyle/>
          <a:p>
            <a:pPr marL="307975" indent="-307975"/>
            <a:r>
              <a:rPr lang="en-GB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 activity predominately during execution phase</a:t>
            </a:r>
          </a:p>
          <a:p>
            <a:pPr marL="307975" indent="-307975"/>
            <a:r>
              <a:rPr lang="en-GB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Needs careful consideration during planning phase</a:t>
            </a:r>
          </a:p>
          <a:p>
            <a:pPr marL="307975" indent="-307975">
              <a:buNone/>
            </a:pPr>
            <a:r>
              <a:rPr lang="en-GB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control system:</a:t>
            </a:r>
          </a:p>
          <a:p>
            <a:pPr marL="307975" indent="-307975"/>
            <a:r>
              <a:rPr lang="en-GB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Based on easy and simple measures that reflect the objectives of the project</a:t>
            </a:r>
          </a:p>
          <a:p>
            <a:pPr marL="307975" indent="-307975"/>
            <a:r>
              <a:rPr lang="en-GB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Basic requirements are </a:t>
            </a:r>
          </a:p>
          <a:p>
            <a:pPr lvl="1" indent="-330200"/>
            <a:r>
              <a:rPr lang="en-GB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Defining </a:t>
            </a:r>
            <a:r>
              <a:rPr lang="en-GB" altLang="en-US" sz="2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 characteristics</a:t>
            </a:r>
            <a:r>
              <a:rPr lang="en-GB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importance</a:t>
            </a:r>
          </a:p>
          <a:p>
            <a:pPr lvl="1" indent="-330200"/>
            <a:r>
              <a:rPr lang="en-GB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Defining </a:t>
            </a:r>
            <a:r>
              <a:rPr lang="en-GB" altLang="en-US" sz="2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limits</a:t>
            </a:r>
            <a:r>
              <a:rPr lang="en-GB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their variation</a:t>
            </a:r>
          </a:p>
          <a:p>
            <a:pPr lvl="1" indent="-330200"/>
            <a:r>
              <a:rPr lang="en-GB" altLang="en-US" sz="2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Measurement</a:t>
            </a:r>
            <a:r>
              <a:rPr lang="en-GB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those characteristics</a:t>
            </a:r>
          </a:p>
          <a:p>
            <a:pPr lvl="1" indent="-330200"/>
            <a:r>
              <a:rPr lang="en-GB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Making progress </a:t>
            </a:r>
            <a:r>
              <a:rPr lang="en-GB" altLang="en-US" sz="2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visible</a:t>
            </a:r>
          </a:p>
          <a:p>
            <a:pPr lvl="1" indent="-330200"/>
            <a:r>
              <a:rPr lang="en-GB" altLang="en-US" sz="2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Feedback</a:t>
            </a:r>
            <a:r>
              <a:rPr lang="en-GB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performance to the team</a:t>
            </a:r>
          </a:p>
          <a:p>
            <a:pPr lvl="1" indent="-330200"/>
            <a:r>
              <a:rPr lang="en-GB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Instituting </a:t>
            </a:r>
            <a:r>
              <a:rPr lang="en-GB" altLang="en-US" sz="2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corrective action</a:t>
            </a:r>
            <a:r>
              <a:rPr lang="en-GB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where required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965576D3-B9C1-F21B-6234-A1EAFF71E8E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27E1B1B-259D-84EF-C4D2-B61BF5FECE0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29D64429-FB5C-5275-5499-7BB0079BA7CB}"/>
              </a:ext>
            </a:extLst>
          </p:cNvPr>
          <p:cNvSpPr/>
          <p:nvPr/>
        </p:nvSpPr>
        <p:spPr>
          <a:xfrm rot="16200000" flipV="1">
            <a:off x="-1319293" y="2954034"/>
            <a:ext cx="4835305" cy="1841881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581089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24063" y="1352551"/>
            <a:ext cx="8382000" cy="2606675"/>
          </a:xfrm>
        </p:spPr>
        <p:txBody>
          <a:bodyPr/>
          <a:lstStyle/>
          <a:p>
            <a:r>
              <a:rPr lang="en-GB" altLang="en-US" sz="2600" dirty="0"/>
              <a:t>The output of a process </a:t>
            </a:r>
          </a:p>
          <a:p>
            <a:pPr lvl="1"/>
            <a:r>
              <a:rPr lang="en-GB" altLang="en-US" dirty="0"/>
              <a:t>Monitor to determine characteristics of the output</a:t>
            </a:r>
          </a:p>
          <a:p>
            <a:pPr lvl="1"/>
            <a:r>
              <a:rPr lang="en-GB" altLang="en-US" dirty="0"/>
              <a:t>Interpret data </a:t>
            </a:r>
          </a:p>
          <a:p>
            <a:pPr lvl="1"/>
            <a:r>
              <a:rPr lang="en-GB" altLang="en-US" dirty="0"/>
              <a:t>Feed back to make changes to the process</a:t>
            </a:r>
          </a:p>
          <a:p>
            <a:pPr lvl="1"/>
            <a:r>
              <a:rPr lang="en-GB" altLang="en-US" dirty="0"/>
              <a:t>Acceptable deviations from desired performance defines corrective action</a:t>
            </a:r>
          </a:p>
        </p:txBody>
      </p:sp>
      <p:sp>
        <p:nvSpPr>
          <p:cNvPr id="7172" name="Text Box 21"/>
          <p:cNvSpPr txBox="1">
            <a:spLocks noChangeArrowheads="1"/>
          </p:cNvSpPr>
          <p:nvPr/>
        </p:nvSpPr>
        <p:spPr bwMode="auto">
          <a:xfrm>
            <a:off x="2195063" y="6122599"/>
            <a:ext cx="85344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 b="1" dirty="0">
                <a:latin typeface="Arial" panose="020B0604020202020204" pitchFamily="34" charset="0"/>
              </a:rPr>
              <a:t>Basic model of control</a:t>
            </a:r>
            <a:endParaRPr lang="en-GB" altLang="en-US" sz="2000" b="1" dirty="0"/>
          </a:p>
        </p:txBody>
      </p:sp>
      <p:sp>
        <p:nvSpPr>
          <p:cNvPr id="7174" name="Rectangle 2"/>
          <p:cNvSpPr>
            <a:spLocks noChangeArrowheads="1"/>
          </p:cNvSpPr>
          <p:nvPr/>
        </p:nvSpPr>
        <p:spPr bwMode="auto">
          <a:xfrm>
            <a:off x="1590676" y="274845"/>
            <a:ext cx="87566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dirty="0">
                <a:solidFill>
                  <a:srgbClr val="00B4F8"/>
                </a:solidFill>
                <a:latin typeface="+mj-lt"/>
              </a:rPr>
              <a:t>The concept of control (Continued)</a:t>
            </a:r>
          </a:p>
        </p:txBody>
      </p:sp>
      <p:pic>
        <p:nvPicPr>
          <p:cNvPr id="7175" name="Picture 7" descr="M13NF0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767" y="3994151"/>
            <a:ext cx="8013559" cy="2083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36A045E1-0432-5213-58C4-A503F8EC5F3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731B246-A6BD-11F6-7BE2-60FBF705F49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78411D6D-1138-1704-921E-AE046DE421AA}"/>
              </a:ext>
            </a:extLst>
          </p:cNvPr>
          <p:cNvSpPr/>
          <p:nvPr/>
        </p:nvSpPr>
        <p:spPr>
          <a:xfrm rot="16200000" flipV="1">
            <a:off x="-1258737" y="3009831"/>
            <a:ext cx="4940080" cy="162552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193523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30412" y="1346201"/>
            <a:ext cx="8724023" cy="4532313"/>
          </a:xfrm>
        </p:spPr>
        <p:txBody>
          <a:bodyPr>
            <a:normAutofit/>
          </a:bodyPr>
          <a:lstStyle/>
          <a:p>
            <a:pPr defTabSz="925513">
              <a:buNone/>
            </a:pPr>
            <a:r>
              <a:rPr lang="en-GB" altLang="en-US" b="1" dirty="0"/>
              <a:t>Defining system characteristics of importance</a:t>
            </a:r>
          </a:p>
          <a:p>
            <a:pPr defTabSz="925513">
              <a:buNone/>
            </a:pPr>
            <a:endParaRPr lang="en-GB" altLang="en-US" dirty="0"/>
          </a:p>
          <a:p>
            <a:pPr lvl="1" defTabSz="925513"/>
            <a:r>
              <a:rPr lang="en-GB" altLang="en-US" sz="2800" dirty="0"/>
              <a:t>Typically: time, cost, quality </a:t>
            </a:r>
          </a:p>
          <a:p>
            <a:pPr lvl="1" defTabSz="925513"/>
            <a:r>
              <a:rPr lang="en-GB" altLang="en-US" sz="2800" dirty="0"/>
              <a:t>Dependent on project strategy and available resources</a:t>
            </a:r>
          </a:p>
          <a:p>
            <a:pPr lvl="1" defTabSz="925513"/>
            <a:r>
              <a:rPr lang="en-GB" altLang="en-US" sz="2800" dirty="0"/>
              <a:t>One constraint could be sacrificed rather than compromise the other two?</a:t>
            </a:r>
          </a:p>
          <a:p>
            <a:pPr lvl="1" defTabSz="925513"/>
            <a:r>
              <a:rPr lang="en-GB" altLang="en-US" sz="2800" dirty="0"/>
              <a:t>Other issues of strategic importance Examples</a:t>
            </a:r>
          </a:p>
          <a:p>
            <a:pPr lvl="2" defTabSz="925513"/>
            <a:r>
              <a:rPr lang="en-GB" altLang="en-US" sz="2800" dirty="0"/>
              <a:t>Legal, ethical, environmental, etc.</a:t>
            </a:r>
          </a:p>
          <a:p>
            <a:pPr lvl="2" defTabSz="925513"/>
            <a:r>
              <a:rPr lang="en-GB" altLang="en-US" sz="2800" dirty="0"/>
              <a:t>Other concerns possible</a:t>
            </a:r>
          </a:p>
        </p:txBody>
      </p:sp>
      <p:sp>
        <p:nvSpPr>
          <p:cNvPr id="8197" name="Rectangle 2"/>
          <p:cNvSpPr>
            <a:spLocks noChangeArrowheads="1"/>
          </p:cNvSpPr>
          <p:nvPr/>
        </p:nvSpPr>
        <p:spPr bwMode="auto">
          <a:xfrm>
            <a:off x="1731963" y="271670"/>
            <a:ext cx="87566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dirty="0">
                <a:solidFill>
                  <a:srgbClr val="00B4F8"/>
                </a:solidFill>
                <a:latin typeface="+mj-lt"/>
              </a:rPr>
              <a:t>The concept of control (Continued)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3B99AFBE-9671-A1BD-6073-39590F9A20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6BBD507-CE5A-D687-9D19-21F9E895098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BA3495F2-E45D-40C9-DF5C-C3CC33C23CD3}"/>
              </a:ext>
            </a:extLst>
          </p:cNvPr>
          <p:cNvSpPr/>
          <p:nvPr/>
        </p:nvSpPr>
        <p:spPr>
          <a:xfrm rot="16200000" flipV="1">
            <a:off x="-1080811" y="2661780"/>
            <a:ext cx="4426802" cy="1795643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616564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14926" y="1136132"/>
            <a:ext cx="9530829" cy="4979988"/>
          </a:xfrm>
        </p:spPr>
        <p:txBody>
          <a:bodyPr>
            <a:noAutofit/>
          </a:bodyPr>
          <a:lstStyle/>
          <a:p>
            <a:pPr>
              <a:lnSpc>
                <a:spcPct val="95000"/>
              </a:lnSpc>
              <a:spcBef>
                <a:spcPct val="15000"/>
              </a:spcBef>
              <a:buFontTx/>
              <a:buNone/>
            </a:pPr>
            <a:r>
              <a:rPr lang="en-GB" altLang="en-US" sz="2400" b="1" dirty="0"/>
              <a:t>Defining limits to their variation</a:t>
            </a:r>
          </a:p>
          <a:p>
            <a:pPr lvl="1">
              <a:lnSpc>
                <a:spcPct val="95000"/>
              </a:lnSpc>
              <a:spcBef>
                <a:spcPct val="15000"/>
              </a:spcBef>
            </a:pPr>
            <a:r>
              <a:rPr lang="en-GB" altLang="en-US" dirty="0"/>
              <a:t>Performance will vary across people and activities When does a deviation become a problem?</a:t>
            </a:r>
          </a:p>
          <a:p>
            <a:pPr lvl="1">
              <a:lnSpc>
                <a:spcPct val="95000"/>
              </a:lnSpc>
              <a:spcBef>
                <a:spcPct val="15000"/>
              </a:spcBef>
            </a:pPr>
            <a:r>
              <a:rPr lang="en-GB" altLang="en-US" dirty="0"/>
              <a:t>Examples </a:t>
            </a:r>
          </a:p>
          <a:p>
            <a:pPr marL="892175" lvl="2" indent="-250825">
              <a:lnSpc>
                <a:spcPct val="95000"/>
              </a:lnSpc>
              <a:spcBef>
                <a:spcPct val="15000"/>
              </a:spcBef>
            </a:pPr>
            <a:r>
              <a:rPr lang="en-GB" altLang="en-US" sz="2400" dirty="0"/>
              <a:t>Health and safety – zero tolerance</a:t>
            </a:r>
          </a:p>
          <a:p>
            <a:pPr marL="892175" lvl="2" indent="-250825">
              <a:lnSpc>
                <a:spcPct val="95000"/>
              </a:lnSpc>
              <a:spcBef>
                <a:spcPct val="15000"/>
              </a:spcBef>
            </a:pPr>
            <a:r>
              <a:rPr lang="en-GB" altLang="en-US" sz="2400" dirty="0"/>
              <a:t>For some organisations, 1% on cost acceptable whilst one day’s delay is unacceptable</a:t>
            </a:r>
          </a:p>
          <a:p>
            <a:pPr lvl="1">
              <a:lnSpc>
                <a:spcPct val="95000"/>
              </a:lnSpc>
              <a:spcBef>
                <a:spcPct val="15000"/>
              </a:spcBef>
            </a:pPr>
            <a:r>
              <a:rPr lang="en-GB" altLang="en-US" dirty="0"/>
              <a:t>Always some variation expected</a:t>
            </a:r>
          </a:p>
          <a:p>
            <a:pPr lvl="1">
              <a:lnSpc>
                <a:spcPct val="95000"/>
              </a:lnSpc>
              <a:spcBef>
                <a:spcPct val="15000"/>
              </a:spcBef>
            </a:pPr>
            <a:r>
              <a:rPr lang="en-GB" altLang="en-US" dirty="0"/>
              <a:t>Should expect positive and negative</a:t>
            </a:r>
          </a:p>
          <a:p>
            <a:pPr lvl="1">
              <a:lnSpc>
                <a:spcPct val="95000"/>
              </a:lnSpc>
              <a:spcBef>
                <a:spcPct val="15000"/>
              </a:spcBef>
            </a:pPr>
            <a:r>
              <a:rPr lang="en-GB" altLang="en-US" dirty="0"/>
              <a:t>In theory: the positive’s benefits should cancel the negatives</a:t>
            </a:r>
          </a:p>
          <a:p>
            <a:pPr lvl="1">
              <a:lnSpc>
                <a:spcPct val="95000"/>
              </a:lnSpc>
              <a:spcBef>
                <a:spcPct val="15000"/>
              </a:spcBef>
            </a:pPr>
            <a:r>
              <a:rPr lang="en-GB" altLang="en-US" dirty="0"/>
              <a:t>In reality: the former are difficult to harness, the latter accumulate</a:t>
            </a:r>
          </a:p>
          <a:p>
            <a:pPr lvl="1">
              <a:lnSpc>
                <a:spcPct val="95000"/>
              </a:lnSpc>
              <a:spcBef>
                <a:spcPct val="15000"/>
              </a:spcBef>
            </a:pPr>
            <a:r>
              <a:rPr lang="en-GB" altLang="en-US" dirty="0"/>
              <a:t>Negatives should trigger further monitoring to ensure keeping on track</a:t>
            </a:r>
          </a:p>
        </p:txBody>
      </p:sp>
      <p:sp>
        <p:nvSpPr>
          <p:cNvPr id="9221" name="Rectangle 2"/>
          <p:cNvSpPr>
            <a:spLocks noChangeArrowheads="1"/>
          </p:cNvSpPr>
          <p:nvPr/>
        </p:nvSpPr>
        <p:spPr bwMode="auto">
          <a:xfrm>
            <a:off x="1568190" y="244259"/>
            <a:ext cx="87566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dirty="0">
                <a:solidFill>
                  <a:srgbClr val="00B4F8"/>
                </a:solidFill>
                <a:latin typeface="+mj-lt"/>
              </a:rPr>
              <a:t>The concept of control (Continued)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002B01EF-730B-0A58-6708-B24A298BB92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AF1D8B2-951B-2F87-17C3-574102848F6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9F2FE4DF-E77C-F812-6B65-093AFC600EB7}"/>
              </a:ext>
            </a:extLst>
          </p:cNvPr>
          <p:cNvSpPr/>
          <p:nvPr/>
        </p:nvSpPr>
        <p:spPr>
          <a:xfrm rot="16200000" flipV="1">
            <a:off x="-1295624" y="2885283"/>
            <a:ext cx="4502008" cy="1519091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207591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0583" y="1156576"/>
            <a:ext cx="8937626" cy="4994275"/>
          </a:xfrm>
        </p:spPr>
        <p:txBody>
          <a:bodyPr>
            <a:noAutofit/>
          </a:bodyPr>
          <a:lstStyle/>
          <a:p>
            <a:pPr>
              <a:lnSpc>
                <a:spcPct val="95000"/>
              </a:lnSpc>
              <a:buFontTx/>
              <a:buNone/>
            </a:pPr>
            <a:r>
              <a:rPr lang="en-GB" altLang="en-US" sz="2300" b="1" dirty="0"/>
              <a:t>Measurement of characteristics</a:t>
            </a:r>
            <a:endParaRPr lang="en-GB" altLang="en-US" sz="2300" dirty="0"/>
          </a:p>
          <a:p>
            <a:pPr>
              <a:lnSpc>
                <a:spcPct val="95000"/>
              </a:lnSpc>
            </a:pPr>
            <a:r>
              <a:rPr lang="en-GB" altLang="en-US" sz="2300" dirty="0"/>
              <a:t>When to measure?</a:t>
            </a:r>
          </a:p>
          <a:p>
            <a:pPr marL="573088" lvl="1" indent="-274638">
              <a:lnSpc>
                <a:spcPct val="95000"/>
              </a:lnSpc>
            </a:pPr>
            <a:r>
              <a:rPr lang="en-GB" altLang="en-US" sz="2300" dirty="0"/>
              <a:t>Balance: too late to take action vs permanently harassing people to find out progress </a:t>
            </a:r>
          </a:p>
          <a:p>
            <a:pPr marL="573088" lvl="1" indent="-274638">
              <a:lnSpc>
                <a:spcPct val="95000"/>
              </a:lnSpc>
            </a:pPr>
            <a:r>
              <a:rPr lang="en-GB" altLang="en-US" sz="2300" dirty="0"/>
              <a:t>Need to satisfy control process vs project team’s work/report ratio</a:t>
            </a:r>
          </a:p>
          <a:p>
            <a:pPr>
              <a:lnSpc>
                <a:spcPct val="95000"/>
              </a:lnSpc>
            </a:pPr>
            <a:r>
              <a:rPr lang="en-GB" altLang="en-US" sz="2300" dirty="0"/>
              <a:t>How often to measure?</a:t>
            </a:r>
          </a:p>
          <a:p>
            <a:pPr marL="573088" lvl="1" indent="-274638">
              <a:lnSpc>
                <a:spcPct val="95000"/>
              </a:lnSpc>
            </a:pPr>
            <a:r>
              <a:rPr lang="en-GB" altLang="en-US" sz="2300" dirty="0"/>
              <a:t>Continuously sense activity, assess feedback, take action </a:t>
            </a:r>
          </a:p>
          <a:p>
            <a:pPr marL="573088" lvl="1" indent="-274638">
              <a:lnSpc>
                <a:spcPct val="95000"/>
              </a:lnSpc>
            </a:pPr>
            <a:r>
              <a:rPr lang="en-GB" altLang="en-US" sz="2300" dirty="0"/>
              <a:t>Control failures</a:t>
            </a:r>
          </a:p>
          <a:p>
            <a:pPr marL="847725" lvl="2" indent="-273050">
              <a:lnSpc>
                <a:spcPct val="95000"/>
              </a:lnSpc>
            </a:pPr>
            <a:r>
              <a:rPr lang="en-GB" altLang="en-US" sz="2300" dirty="0"/>
              <a:t>time delay in receiving information </a:t>
            </a:r>
          </a:p>
          <a:p>
            <a:pPr marL="847725" lvl="2" indent="-273050">
              <a:lnSpc>
                <a:spcPct val="95000"/>
              </a:lnSpc>
            </a:pPr>
            <a:r>
              <a:rPr lang="en-GB" altLang="en-US" sz="2300" dirty="0"/>
              <a:t>time delay in implementing reaction</a:t>
            </a:r>
          </a:p>
          <a:p>
            <a:pPr>
              <a:lnSpc>
                <a:spcPct val="95000"/>
              </a:lnSpc>
            </a:pPr>
            <a:r>
              <a:rPr lang="en-GB" altLang="en-US" sz="2300" dirty="0"/>
              <a:t>When do key characteristics take place?</a:t>
            </a:r>
          </a:p>
          <a:p>
            <a:pPr marL="573088" lvl="1" indent="-274638">
              <a:lnSpc>
                <a:spcPct val="95000"/>
              </a:lnSpc>
            </a:pPr>
            <a:r>
              <a:rPr lang="en-GB" altLang="en-US" sz="2300" dirty="0"/>
              <a:t>Input: designs, labour, materials</a:t>
            </a:r>
          </a:p>
          <a:p>
            <a:pPr marL="573088" lvl="1" indent="-274638">
              <a:lnSpc>
                <a:spcPct val="95000"/>
              </a:lnSpc>
            </a:pPr>
            <a:r>
              <a:rPr lang="en-GB" altLang="en-US" sz="2300" dirty="0"/>
              <a:t>In process: work methods, checks</a:t>
            </a:r>
          </a:p>
          <a:p>
            <a:pPr marL="573088" lvl="1" indent="-274638">
              <a:lnSpc>
                <a:spcPct val="95000"/>
              </a:lnSpc>
            </a:pPr>
            <a:r>
              <a:rPr lang="en-GB" altLang="en-US" sz="2300" dirty="0"/>
              <a:t>Output: number of defects, customer/user sign-off</a:t>
            </a:r>
          </a:p>
        </p:txBody>
      </p:sp>
      <p:sp>
        <p:nvSpPr>
          <p:cNvPr id="10245" name="Rectangle 2"/>
          <p:cNvSpPr>
            <a:spLocks noChangeArrowheads="1"/>
          </p:cNvSpPr>
          <p:nvPr/>
        </p:nvSpPr>
        <p:spPr bwMode="auto">
          <a:xfrm>
            <a:off x="1554542" y="266792"/>
            <a:ext cx="87566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dirty="0">
                <a:solidFill>
                  <a:srgbClr val="00B4F8"/>
                </a:solidFill>
                <a:latin typeface="+mj-lt"/>
              </a:rPr>
              <a:t>The concept of control (Continued)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E58AC40E-2D2E-F4BC-E7C0-C370527E7D0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45545CD-A7FD-5034-20D9-E75E6827B88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35942F68-1924-3F9D-10E9-BAEE6653D4CF}"/>
              </a:ext>
            </a:extLst>
          </p:cNvPr>
          <p:cNvSpPr/>
          <p:nvPr/>
        </p:nvSpPr>
        <p:spPr>
          <a:xfrm rot="16200000" flipV="1">
            <a:off x="-1524233" y="3102358"/>
            <a:ext cx="5084739" cy="1648622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687615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87857" y="1379539"/>
            <a:ext cx="8705518" cy="5197475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en-GB" altLang="en-US" b="1" dirty="0"/>
              <a:t>Making progress visible and feedback of performance</a:t>
            </a:r>
          </a:p>
          <a:p>
            <a:r>
              <a:rPr lang="en-GB" altLang="en-US" dirty="0"/>
              <a:t>The principle if visible signs</a:t>
            </a:r>
          </a:p>
          <a:p>
            <a:pPr lvl="1"/>
            <a:r>
              <a:rPr lang="en-GB" altLang="en-US" sz="2800" dirty="0"/>
              <a:t>lights on indicate a problem </a:t>
            </a:r>
          </a:p>
          <a:p>
            <a:pPr lvl="1"/>
            <a:r>
              <a:rPr lang="en-GB" altLang="en-US" sz="2800" dirty="0"/>
              <a:t>display of quantity of output relative to target</a:t>
            </a:r>
          </a:p>
          <a:p>
            <a:pPr>
              <a:buFontTx/>
              <a:buNone/>
            </a:pPr>
            <a:r>
              <a:rPr lang="en-GB" altLang="en-US" b="1" dirty="0"/>
              <a:t>Instituting corrective action</a:t>
            </a:r>
          </a:p>
          <a:p>
            <a:r>
              <a:rPr lang="en-GB" altLang="en-US" dirty="0"/>
              <a:t>What to do about the deviation?</a:t>
            </a:r>
          </a:p>
          <a:p>
            <a:r>
              <a:rPr lang="en-GB" altLang="en-US" dirty="0"/>
              <a:t>‘You can only manage the future, what has happened is history’</a:t>
            </a:r>
          </a:p>
          <a:p>
            <a:r>
              <a:rPr lang="en-GB" altLang="en-US" dirty="0"/>
              <a:t>‘Whilst knowing where you are is important, what you do next will make the difference’</a:t>
            </a:r>
          </a:p>
        </p:txBody>
      </p:sp>
      <p:sp>
        <p:nvSpPr>
          <p:cNvPr id="11269" name="Rectangle 2"/>
          <p:cNvSpPr>
            <a:spLocks noChangeArrowheads="1"/>
          </p:cNvSpPr>
          <p:nvPr/>
        </p:nvSpPr>
        <p:spPr bwMode="auto">
          <a:xfrm>
            <a:off x="1499951" y="224499"/>
            <a:ext cx="87566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dirty="0">
                <a:solidFill>
                  <a:srgbClr val="00B4F8"/>
                </a:solidFill>
                <a:latin typeface="+mj-lt"/>
              </a:rPr>
              <a:t>The concept of control (Continued)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00AFF9D2-CB23-AEF0-70E3-1356B669A0F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78BA29A-1F7B-19E2-45E4-1A0E4724CAC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DF2CAD62-0BC8-D380-2521-E84E575AE9CC}"/>
              </a:ext>
            </a:extLst>
          </p:cNvPr>
          <p:cNvSpPr/>
          <p:nvPr/>
        </p:nvSpPr>
        <p:spPr>
          <a:xfrm rot="16200000" flipV="1">
            <a:off x="-1301425" y="2970324"/>
            <a:ext cx="4543589" cy="1362018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858921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35176" y="1385888"/>
            <a:ext cx="8773851" cy="5137150"/>
          </a:xfrm>
        </p:spPr>
        <p:txBody>
          <a:bodyPr>
            <a:noAutofit/>
          </a:bodyPr>
          <a:lstStyle/>
          <a:p>
            <a:pPr marL="285750" indent="-285750">
              <a:buNone/>
            </a:pPr>
            <a:r>
              <a:rPr lang="en-GB" altLang="en-US" sz="2400" b="1" dirty="0"/>
              <a:t>Instituting corrective action</a:t>
            </a:r>
            <a:endParaRPr lang="en-GB" altLang="en-US" sz="2400" dirty="0"/>
          </a:p>
          <a:p>
            <a:pPr marL="285750" indent="-285750"/>
            <a:r>
              <a:rPr lang="en-GB" altLang="en-US" sz="2400" dirty="0"/>
              <a:t>A single event is the product of many linked smaller events</a:t>
            </a:r>
          </a:p>
          <a:p>
            <a:pPr marL="606425" lvl="1" indent="-319088"/>
            <a:r>
              <a:rPr lang="en-GB" altLang="en-US" dirty="0"/>
              <a:t>All smaller events should </a:t>
            </a:r>
          </a:p>
          <a:p>
            <a:pPr marL="892175" lvl="2" indent="-274638"/>
            <a:r>
              <a:rPr lang="en-GB" altLang="en-US" sz="2400" dirty="0"/>
              <a:t>have progress monitored </a:t>
            </a:r>
          </a:p>
          <a:p>
            <a:pPr marL="892175" lvl="2" indent="-274638"/>
            <a:r>
              <a:rPr lang="en-GB" altLang="en-US" sz="2400" dirty="0"/>
              <a:t>appropriate action taken to keep them on track</a:t>
            </a:r>
          </a:p>
          <a:p>
            <a:pPr marL="606425" lvl="1" indent="-319088"/>
            <a:r>
              <a:rPr lang="en-GB" altLang="en-US" dirty="0"/>
              <a:t>The system for overall control can be viewed as a system of smaller systems of control</a:t>
            </a:r>
          </a:p>
          <a:p>
            <a:pPr marL="285750" indent="-285750"/>
            <a:r>
              <a:rPr lang="en-GB" altLang="en-US" sz="2400" dirty="0"/>
              <a:t>Feedforward</a:t>
            </a:r>
          </a:p>
          <a:p>
            <a:pPr marL="606425" lvl="1" indent="-319088"/>
            <a:r>
              <a:rPr lang="en-GB" altLang="en-US" dirty="0"/>
              <a:t>Look for problems or situations that </a:t>
            </a:r>
            <a:r>
              <a:rPr lang="en-GB" altLang="en-US" b="1" dirty="0"/>
              <a:t>will/may</a:t>
            </a:r>
            <a:r>
              <a:rPr lang="en-GB" altLang="en-US" dirty="0"/>
              <a:t> be faced</a:t>
            </a:r>
          </a:p>
          <a:p>
            <a:pPr marL="606425" lvl="1" indent="-319088"/>
            <a:r>
              <a:rPr lang="en-GB" altLang="en-US" dirty="0"/>
              <a:t>Make changes to protect the project outcomes</a:t>
            </a:r>
          </a:p>
          <a:p>
            <a:pPr marL="606425" lvl="1" indent="-319088"/>
            <a:r>
              <a:rPr lang="en-GB" altLang="en-US" dirty="0"/>
              <a:t>Risk management </a:t>
            </a:r>
            <a:r>
              <a:rPr lang="en-GB" altLang="en-US" sz="2400" dirty="0"/>
              <a:t>should be performed at the start of the project</a:t>
            </a:r>
          </a:p>
          <a:p>
            <a:pPr marL="892175" lvl="2" indent="-274638"/>
            <a:r>
              <a:rPr lang="en-GB" altLang="en-US" sz="2400" dirty="0"/>
              <a:t>and be on-going</a:t>
            </a:r>
          </a:p>
        </p:txBody>
      </p:sp>
      <p:sp>
        <p:nvSpPr>
          <p:cNvPr id="13317" name="Rectangle 2"/>
          <p:cNvSpPr>
            <a:spLocks noChangeArrowheads="1"/>
          </p:cNvSpPr>
          <p:nvPr/>
        </p:nvSpPr>
        <p:spPr bwMode="auto">
          <a:xfrm>
            <a:off x="1499951" y="251487"/>
            <a:ext cx="87566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dirty="0">
                <a:solidFill>
                  <a:srgbClr val="00B4F8"/>
                </a:solidFill>
                <a:latin typeface="+mj-lt"/>
              </a:rPr>
              <a:t>The concept of control (Continued)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C86362E8-0740-0029-0F7D-4A4BE58444D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26B55D6-8D32-9EFC-2C72-643CBB2D733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B265FF62-E5F0-29AF-F57D-AFA28229719D}"/>
              </a:ext>
            </a:extLst>
          </p:cNvPr>
          <p:cNvSpPr/>
          <p:nvPr/>
        </p:nvSpPr>
        <p:spPr>
          <a:xfrm rot="16200000" flipV="1">
            <a:off x="-1299661" y="3123516"/>
            <a:ext cx="4593350" cy="1469898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345242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41525" y="1373189"/>
            <a:ext cx="8863036" cy="5121275"/>
          </a:xfrm>
        </p:spPr>
        <p:txBody>
          <a:bodyPr>
            <a:noAutofit/>
          </a:bodyPr>
          <a:lstStyle/>
          <a:p>
            <a:pPr>
              <a:lnSpc>
                <a:spcPct val="95000"/>
              </a:lnSpc>
              <a:buFontTx/>
              <a:buNone/>
            </a:pPr>
            <a:r>
              <a:rPr lang="en-GB" altLang="en-US" sz="2600" b="1" dirty="0"/>
              <a:t>Configuration control</a:t>
            </a:r>
            <a:endParaRPr lang="en-GB" altLang="en-US" sz="2600" dirty="0"/>
          </a:p>
          <a:p>
            <a:pPr>
              <a:lnSpc>
                <a:spcPct val="95000"/>
              </a:lnSpc>
            </a:pPr>
            <a:r>
              <a:rPr lang="en-GB" altLang="en-US" sz="2600" dirty="0"/>
              <a:t>Change happens…</a:t>
            </a:r>
          </a:p>
          <a:p>
            <a:pPr lvl="1">
              <a:lnSpc>
                <a:spcPct val="95000"/>
              </a:lnSpc>
            </a:pPr>
            <a:r>
              <a:rPr lang="en-GB" altLang="en-US" sz="2600" dirty="0"/>
              <a:t>It costs</a:t>
            </a:r>
          </a:p>
          <a:p>
            <a:pPr lvl="1">
              <a:lnSpc>
                <a:spcPct val="95000"/>
              </a:lnSpc>
            </a:pPr>
            <a:r>
              <a:rPr lang="en-GB" altLang="en-US" sz="2600" dirty="0"/>
              <a:t>Technology, requirements, markets, people change</a:t>
            </a:r>
          </a:p>
          <a:p>
            <a:pPr>
              <a:lnSpc>
                <a:spcPct val="95000"/>
              </a:lnSpc>
            </a:pPr>
            <a:r>
              <a:rPr lang="en-GB" altLang="en-US" sz="2600" dirty="0"/>
              <a:t>Change control systems need to be established early </a:t>
            </a:r>
          </a:p>
          <a:p>
            <a:pPr lvl="1">
              <a:lnSpc>
                <a:spcPct val="95000"/>
              </a:lnSpc>
            </a:pPr>
            <a:r>
              <a:rPr lang="en-GB" altLang="en-US" sz="2600" dirty="0"/>
              <a:t>Not to constrain change</a:t>
            </a:r>
          </a:p>
          <a:p>
            <a:pPr lvl="1">
              <a:lnSpc>
                <a:spcPct val="95000"/>
              </a:lnSpc>
            </a:pPr>
            <a:r>
              <a:rPr lang="en-GB" altLang="en-US" sz="2600" dirty="0"/>
              <a:t>But to recognise it, accommodate it, plan for it</a:t>
            </a:r>
          </a:p>
          <a:p>
            <a:pPr>
              <a:lnSpc>
                <a:spcPct val="95000"/>
              </a:lnSpc>
            </a:pPr>
            <a:r>
              <a:rPr lang="en-GB" altLang="en-US" sz="2600" dirty="0"/>
              <a:t>Need to ensure that everyone is working on the latest (current) version of the designs and specifications</a:t>
            </a:r>
          </a:p>
          <a:p>
            <a:pPr lvl="1">
              <a:lnSpc>
                <a:spcPct val="95000"/>
              </a:lnSpc>
            </a:pPr>
            <a:r>
              <a:rPr lang="en-GB" altLang="en-US" sz="2600" dirty="0"/>
              <a:t>Fundamental even in smallest project</a:t>
            </a:r>
          </a:p>
          <a:p>
            <a:pPr lvl="1">
              <a:lnSpc>
                <a:spcPct val="95000"/>
              </a:lnSpc>
            </a:pPr>
            <a:r>
              <a:rPr lang="en-GB" altLang="en-US" sz="2600" dirty="0"/>
              <a:t>Can be undertaken centrally by project office</a:t>
            </a:r>
          </a:p>
        </p:txBody>
      </p:sp>
      <p:sp>
        <p:nvSpPr>
          <p:cNvPr id="15365" name="Rectangle 2"/>
          <p:cNvSpPr>
            <a:spLocks noChangeArrowheads="1"/>
          </p:cNvSpPr>
          <p:nvPr/>
        </p:nvSpPr>
        <p:spPr bwMode="auto">
          <a:xfrm>
            <a:off x="1595485" y="274794"/>
            <a:ext cx="87566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dirty="0">
                <a:solidFill>
                  <a:srgbClr val="00B4F8"/>
                </a:solidFill>
                <a:latin typeface="+mj-lt"/>
              </a:rPr>
              <a:t>The concept of control (Continued)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F360A4BB-9BC3-A174-7809-A30810FFAD1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97E9D7B-0ED0-4C8E-E1D8-AD1C2AA24FF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Parallelogram 13">
            <a:extLst>
              <a:ext uri="{FF2B5EF4-FFF2-40B4-BE49-F238E27FC236}">
                <a16:creationId xmlns:a16="http://schemas.microsoft.com/office/drawing/2014/main" id="{9095FDEF-ACEC-D255-49D1-42D3C4C8444B}"/>
              </a:ext>
            </a:extLst>
          </p:cNvPr>
          <p:cNvSpPr/>
          <p:nvPr/>
        </p:nvSpPr>
        <p:spPr>
          <a:xfrm rot="16200000" flipV="1">
            <a:off x="-1277305" y="3008092"/>
            <a:ext cx="4727360" cy="1457553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776185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27003A9E-DB37-5C03-F124-53CB95FDFB4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0FC8A9A-30FC-3341-F1A2-C276B7C209F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DAF6A03-0138-6303-4F2E-E69B32F0A2AB}"/>
              </a:ext>
            </a:extLst>
          </p:cNvPr>
          <p:cNvSpPr txBox="1"/>
          <p:nvPr/>
        </p:nvSpPr>
        <p:spPr>
          <a:xfrm>
            <a:off x="1874843" y="1368425"/>
            <a:ext cx="9592988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0" indent="-457200">
              <a:buFont typeface="+mj-lt"/>
              <a:buAutoNum type="arabicPeriod"/>
            </a:pPr>
            <a:r>
              <a:rPr lang="en-US" sz="2800" dirty="0">
                <a:ea typeface="Times New Roman"/>
                <a:sym typeface="Times New Roman"/>
              </a:rPr>
              <a:t>Define the requirements of initial planning, including the role that managing scope plays in this.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sz="2800" dirty="0">
                <a:ea typeface="Times New Roman"/>
                <a:sym typeface="Times New Roman"/>
              </a:rPr>
              <a:t>Identify characteristics of the planning process and approaches to planning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sz="2800" dirty="0">
                <a:ea typeface="Times New Roman"/>
                <a:sym typeface="Times New Roman"/>
              </a:rPr>
              <a:t>Understand the impact that the choice of structure will have on the achievement of project objectives;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sz="2800" dirty="0">
                <a:ea typeface="Times New Roman"/>
                <a:sym typeface="Times New Roman"/>
              </a:rPr>
              <a:t>Provide a framework for the project manager to guide understanding of some of the human resource issues that they will face.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sz="2800" dirty="0">
                <a:ea typeface="Times New Roman"/>
                <a:sym typeface="Times New Roman"/>
              </a:rPr>
              <a:t>Identify the elements of a control system appropriate to a particular project</a:t>
            </a:r>
          </a:p>
          <a:p>
            <a:pPr lvl="0" algn="just"/>
            <a:endParaRPr lang="en-US" sz="2800" dirty="0">
              <a:ea typeface="Times New Roman"/>
              <a:sym typeface="Times New Roman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33C987-82AE-11B7-F9A6-F98E5FD66699}"/>
              </a:ext>
            </a:extLst>
          </p:cNvPr>
          <p:cNvSpPr txBox="1"/>
          <p:nvPr/>
        </p:nvSpPr>
        <p:spPr>
          <a:xfrm>
            <a:off x="2121789" y="338438"/>
            <a:ext cx="696541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4F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Summary of Learning Objectives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B4F8"/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491735" y="3108576"/>
            <a:ext cx="4924207" cy="1443905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40259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D2F46C7D-0482-4863-BF21-B187FAA3CCA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BABA90E-6A6B-DAF7-3373-371EE0F098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978984-6876-4390-E11A-BA73FF5A70A6}"/>
              </a:ext>
            </a:extLst>
          </p:cNvPr>
          <p:cNvSpPr txBox="1"/>
          <p:nvPr/>
        </p:nvSpPr>
        <p:spPr>
          <a:xfrm>
            <a:off x="3047082" y="274794"/>
            <a:ext cx="60978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D24FBDB-599A-A0BA-A434-174AD355EF37}"/>
              </a:ext>
            </a:extLst>
          </p:cNvPr>
          <p:cNvSpPr txBox="1"/>
          <p:nvPr/>
        </p:nvSpPr>
        <p:spPr>
          <a:xfrm>
            <a:off x="2156346" y="1655028"/>
            <a:ext cx="9280478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0" indent="-457200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Morris, P. W., &amp; Pinto, J. K. (Eds.). (2007). The Wiley guide to project technology, supply chain, and procurement management (Vol. 4). John Wiley &amp; Sons.</a:t>
            </a:r>
            <a:endParaRPr kumimoji="0" lang="en-US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Ayers, J. B. (2003). Supply chain project management: a structured collaborative and measurable approach. CRC press.</a:t>
            </a:r>
          </a:p>
          <a:p>
            <a:pPr marL="457200" lvl="0" indent="-457200">
              <a:buFont typeface="Wingdings" panose="05000000000000000000" pitchFamily="2" charset="2"/>
              <a:buChar char="Ø"/>
              <a:defRPr/>
            </a:pPr>
            <a:endParaRPr kumimoji="0" lang="en-US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Maylor and Wake (2011), Project Management, 4th Edition,</a:t>
            </a:r>
            <a:endParaRPr kumimoji="0" lang="en-US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095445" y="2712282"/>
            <a:ext cx="4431875" cy="1744157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591434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917882" y="2790384"/>
            <a:ext cx="4008516" cy="167591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 Midocean  White</Template>
  <TotalTime>3994</TotalTime>
  <Words>2816</Words>
  <Application>Microsoft Office PowerPoint</Application>
  <PresentationFormat>Widescreen</PresentationFormat>
  <Paragraphs>421</Paragraphs>
  <Slides>39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5" baseType="lpstr">
      <vt:lpstr>Arial</vt:lpstr>
      <vt:lpstr>Calibri</vt:lpstr>
      <vt:lpstr>Times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Initial planning</vt:lpstr>
      <vt:lpstr>Models of planning</vt:lpstr>
      <vt:lpstr>Models of planning (Continued)</vt:lpstr>
      <vt:lpstr>The planning process (Continued)</vt:lpstr>
      <vt:lpstr>The planning process (Continued)</vt:lpstr>
      <vt:lpstr>The planning process (Continued)</vt:lpstr>
      <vt:lpstr>The planning process (Continued)</vt:lpstr>
      <vt:lpstr>The planning process (Continued)</vt:lpstr>
      <vt:lpstr>The planning process (Continued)</vt:lpstr>
      <vt:lpstr>Basic project landscapes: stages and gates, activities and stages, and maps </vt:lpstr>
      <vt:lpstr>PowerPoint Presentation</vt:lpstr>
      <vt:lpstr>Basic project landscapes: stages and gates, activities and stages, and maps (Continued)</vt:lpstr>
      <vt:lpstr>Basic project landscapes: stages and gates, activities and stages, and maps (Continued)</vt:lpstr>
      <vt:lpstr>Plan of a project</vt:lpstr>
      <vt:lpstr>Constructing a time plan</vt:lpstr>
      <vt:lpstr>Constructing a time plan</vt:lpstr>
      <vt:lpstr>Teams</vt:lpstr>
      <vt:lpstr>Teams (Continued)</vt:lpstr>
      <vt:lpstr>Teams (Continued)</vt:lpstr>
      <vt:lpstr>Teams (Continued)</vt:lpstr>
      <vt:lpstr>Teams (Continued)</vt:lpstr>
      <vt:lpstr>Managing people</vt:lpstr>
      <vt:lpstr>The concept of control</vt:lpstr>
      <vt:lpstr>The concept of control (Continued)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Tarek Mohamed</dc:creator>
  <cp:lastModifiedBy>TABARAK</cp:lastModifiedBy>
  <cp:revision>119</cp:revision>
  <dcterms:modified xsi:type="dcterms:W3CDTF">2023-10-27T10:13:07Z</dcterms:modified>
</cp:coreProperties>
</file>