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15.JPG" ContentType="image/jpeg"/>
  <Override PartName="/ppt/media/image16.JPG" ContentType="image/jpeg"/>
  <Override PartName="/ppt/media/image17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0" r:id="rId2"/>
    <p:sldId id="271" r:id="rId3"/>
    <p:sldId id="274" r:id="rId4"/>
    <p:sldId id="273" r:id="rId5"/>
    <p:sldId id="275" r:id="rId6"/>
    <p:sldId id="276" r:id="rId7"/>
    <p:sldId id="278" r:id="rId8"/>
    <p:sldId id="277" r:id="rId9"/>
    <p:sldId id="282" r:id="rId10"/>
    <p:sldId id="280" r:id="rId11"/>
    <p:sldId id="283" r:id="rId12"/>
    <p:sldId id="279" r:id="rId13"/>
    <p:sldId id="286" r:id="rId14"/>
    <p:sldId id="287" r:id="rId15"/>
    <p:sldId id="285" r:id="rId16"/>
    <p:sldId id="288" r:id="rId17"/>
    <p:sldId id="289" r:id="rId18"/>
    <p:sldId id="307" r:id="rId19"/>
    <p:sldId id="309" r:id="rId20"/>
    <p:sldId id="308" r:id="rId21"/>
    <p:sldId id="292" r:id="rId22"/>
    <p:sldId id="295" r:id="rId23"/>
    <p:sldId id="296" r:id="rId24"/>
    <p:sldId id="298" r:id="rId25"/>
    <p:sldId id="299" r:id="rId26"/>
    <p:sldId id="300" r:id="rId27"/>
    <p:sldId id="301" r:id="rId28"/>
    <p:sldId id="302" r:id="rId29"/>
    <p:sldId id="303" r:id="rId30"/>
    <p:sldId id="310" r:id="rId31"/>
    <p:sldId id="293" r:id="rId32"/>
    <p:sldId id="290" r:id="rId33"/>
    <p:sldId id="311" r:id="rId34"/>
  </p:sldIdLst>
  <p:sldSz cx="17475200" cy="9753600"/>
  <p:notesSz cx="17475200" cy="9753600"/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ACF6"/>
    <a:srgbClr val="8EBC8B"/>
    <a:srgbClr val="DF682D"/>
    <a:srgbClr val="1917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02" y="23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10640" y="3023616"/>
            <a:ext cx="1485392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700" b="0" i="0">
                <a:solidFill>
                  <a:srgbClr val="2A2A2A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621280" y="5462016"/>
            <a:ext cx="1223264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545"/>
              </a:lnSpc>
              <a:tabLst>
                <a:tab pos="258445" algn="l"/>
              </a:tabLst>
            </a:pPr>
            <a:r>
              <a:rPr spc="-50" dirty="0"/>
              <a:t>G</a:t>
            </a:r>
            <a:r>
              <a:rPr dirty="0"/>
              <a:t>	</a:t>
            </a:r>
            <a:r>
              <a:rPr spc="-45" dirty="0"/>
              <a:t>NotebookLM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700" b="0" i="0">
                <a:solidFill>
                  <a:srgbClr val="2A2A2A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545"/>
              </a:lnSpc>
              <a:tabLst>
                <a:tab pos="258445" algn="l"/>
              </a:tabLst>
            </a:pPr>
            <a:r>
              <a:rPr spc="-50" dirty="0"/>
              <a:t>G</a:t>
            </a:r>
            <a:r>
              <a:rPr dirty="0"/>
              <a:t>	</a:t>
            </a:r>
            <a:r>
              <a:rPr spc="-45" dirty="0"/>
              <a:t>NotebookLM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31400" y="7886700"/>
            <a:ext cx="596900" cy="8509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15500" y="6858000"/>
            <a:ext cx="965200" cy="8001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45800" y="6337300"/>
            <a:ext cx="4330700" cy="274320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25600" y="7899400"/>
            <a:ext cx="965200" cy="254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700" b="0" i="0">
                <a:solidFill>
                  <a:srgbClr val="2A2A2A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73760" y="2243328"/>
            <a:ext cx="7601712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999728" y="2243328"/>
            <a:ext cx="7601712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545"/>
              </a:lnSpc>
              <a:tabLst>
                <a:tab pos="258445" algn="l"/>
              </a:tabLst>
            </a:pPr>
            <a:r>
              <a:rPr spc="-50" dirty="0"/>
              <a:t>G</a:t>
            </a:r>
            <a:r>
              <a:rPr dirty="0"/>
              <a:t>	</a:t>
            </a:r>
            <a:r>
              <a:rPr spc="-45" dirty="0"/>
              <a:t>NotebookLM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700" b="0" i="0">
                <a:solidFill>
                  <a:srgbClr val="2A2A2A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545"/>
              </a:lnSpc>
              <a:tabLst>
                <a:tab pos="258445" algn="l"/>
              </a:tabLst>
            </a:pPr>
            <a:r>
              <a:rPr spc="-50" dirty="0"/>
              <a:t>G</a:t>
            </a:r>
            <a:r>
              <a:rPr dirty="0"/>
              <a:t>	</a:t>
            </a:r>
            <a:r>
              <a:rPr spc="-45" dirty="0"/>
              <a:t>NotebookLM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67700" y="2044700"/>
            <a:ext cx="6070600" cy="57404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066800" y="1162050"/>
            <a:ext cx="2298700" cy="0"/>
          </a:xfrm>
          <a:custGeom>
            <a:avLst/>
            <a:gdLst/>
            <a:ahLst/>
            <a:cxnLst/>
            <a:rect l="l" t="t" r="r" b="b"/>
            <a:pathLst>
              <a:path w="2298700">
                <a:moveTo>
                  <a:pt x="0" y="0"/>
                </a:moveTo>
                <a:lnTo>
                  <a:pt x="2298700" y="0"/>
                </a:lnTo>
              </a:path>
            </a:pathLst>
          </a:custGeom>
          <a:ln w="12700">
            <a:solidFill>
              <a:srgbClr val="8989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452600" y="3340100"/>
            <a:ext cx="393700" cy="41910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439900" y="6197600"/>
            <a:ext cx="406400" cy="33020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439900" y="7543800"/>
            <a:ext cx="406400" cy="381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545"/>
              </a:lnSpc>
              <a:tabLst>
                <a:tab pos="258445" algn="l"/>
              </a:tabLst>
            </a:pPr>
            <a:r>
              <a:rPr spc="-50" dirty="0"/>
              <a:t>G</a:t>
            </a:r>
            <a:r>
              <a:rPr dirty="0"/>
              <a:t>	</a:t>
            </a:r>
            <a:r>
              <a:rPr spc="-45" dirty="0"/>
              <a:t>NotebookLM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61016" y="745772"/>
            <a:ext cx="12197715" cy="1534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700" b="0" i="0">
                <a:solidFill>
                  <a:srgbClr val="2A2A2A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0166" y="3318933"/>
            <a:ext cx="7416800" cy="4279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6107677" y="9462029"/>
            <a:ext cx="1229359" cy="2197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545"/>
              </a:lnSpc>
              <a:tabLst>
                <a:tab pos="258445" algn="l"/>
              </a:tabLst>
            </a:pPr>
            <a:r>
              <a:rPr spc="-50" dirty="0"/>
              <a:t>G</a:t>
            </a:r>
            <a:r>
              <a:rPr dirty="0"/>
              <a:t>	</a:t>
            </a:r>
            <a:r>
              <a:rPr spc="-45" dirty="0"/>
              <a:t>NotebookLM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73760" y="9070848"/>
            <a:ext cx="401929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2582144" y="9070848"/>
            <a:ext cx="401929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7" Type="http://schemas.openxmlformats.org/officeDocument/2006/relationships/image" Target="../media/image4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0"/>
          <p:cNvSpPr/>
          <p:nvPr/>
        </p:nvSpPr>
        <p:spPr>
          <a:xfrm>
            <a:off x="-16005" y="-6263"/>
            <a:ext cx="17475200" cy="9759863"/>
          </a:xfrm>
          <a:prstGeom prst="rect">
            <a:avLst/>
          </a:prstGeom>
          <a:gradFill flip="none" rotWithShape="1">
            <a:gsLst>
              <a:gs pos="0">
                <a:srgbClr val="EAEEF4"/>
              </a:gs>
              <a:gs pos="39000">
                <a:srgbClr val="EFF3F7"/>
              </a:gs>
              <a:gs pos="100000">
                <a:srgbClr val="F3F7FA">
                  <a:alpha val="0"/>
                </a:srgbClr>
              </a:gs>
              <a:gs pos="100000">
                <a:srgbClr val="F3F7FA">
                  <a:alpha val="0"/>
                </a:srgbClr>
              </a:gs>
            </a:gsLst>
            <a:lin ang="0" scaled="1"/>
          </a:gradFill>
          <a:ln/>
        </p:spPr>
      </p:sp>
      <p:sp>
        <p:nvSpPr>
          <p:cNvPr id="26" name="Rectangle 25"/>
          <p:cNvSpPr/>
          <p:nvPr/>
        </p:nvSpPr>
        <p:spPr>
          <a:xfrm>
            <a:off x="-16004" y="0"/>
            <a:ext cx="17475200" cy="97536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67000">
                <a:schemeClr val="accent1">
                  <a:lumMod val="0"/>
                  <a:lumOff val="100000"/>
                </a:schemeClr>
              </a:gs>
              <a:gs pos="100000">
                <a:srgbClr val="01ACF6"/>
              </a:gs>
            </a:gsLst>
            <a:path path="circle">
              <a:fillToRect l="50000" t="-80000" r="50000" b="180000"/>
            </a:path>
            <a:tileRect/>
          </a:gra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4400" y="1371600"/>
            <a:ext cx="6807288" cy="7855610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3"/>
          <a:stretch>
            <a:fillRect/>
          </a:stretch>
        </p:blipFill>
        <p:spPr>
          <a:xfrm>
            <a:off x="13309600" y="-533400"/>
            <a:ext cx="4000500" cy="27432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6" y="4991100"/>
            <a:ext cx="4762500" cy="47625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-216843" y="2884859"/>
            <a:ext cx="1022208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atin typeface="Poppins Light" panose="020B0604020202020204" charset="0"/>
                <a:cs typeface="Poppins Light" panose="020B0604020202020204" charset="0"/>
              </a:rPr>
              <a:t>Optimized Hybrid Machine Learning Approach for CKD Diagnosis Using Genetic Algorithms</a:t>
            </a:r>
            <a:endParaRPr lang="en-US" sz="44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oppins Light" panose="020B0604020202020204" charset="0"/>
              <a:cs typeface="Poppins Light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8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0"/>
          <p:cNvSpPr/>
          <p:nvPr/>
        </p:nvSpPr>
        <p:spPr>
          <a:xfrm>
            <a:off x="-16004" y="-35292"/>
            <a:ext cx="17475200" cy="9759863"/>
          </a:xfrm>
          <a:prstGeom prst="rect">
            <a:avLst/>
          </a:prstGeom>
          <a:solidFill>
            <a:schemeClr val="bg1"/>
          </a:solidFill>
          <a:ln/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5604" y="685800"/>
            <a:ext cx="10515600" cy="1477328"/>
          </a:xfrm>
        </p:spPr>
        <p:txBody>
          <a:bodyPr/>
          <a:lstStyle/>
          <a:p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Optimized Hybrid Machine Learning Approach for CKD Diagnosis Using Genetic Algorithms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200" dirty="0">
                <a:solidFill>
                  <a:schemeClr val="accent1">
                    <a:lumMod val="75000"/>
                  </a:schemeClr>
                </a:solidFill>
              </a:rPr>
            </a:b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6004" y="-76200"/>
            <a:ext cx="6543804" cy="982980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r>
              <a:rPr lang="en-US" sz="7200" dirty="0" smtClean="0">
                <a:solidFill>
                  <a:schemeClr val="bg1"/>
                </a:solidFill>
                <a:latin typeface="Arial MT"/>
              </a:rPr>
              <a:t>Author</a:t>
            </a:r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8661400" y="3398181"/>
            <a:ext cx="7848600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700" b="0" i="0">
                <a:solidFill>
                  <a:srgbClr val="2A2A2A"/>
                </a:solidFill>
                <a:latin typeface="Arial MT"/>
                <a:ea typeface="+mj-ea"/>
                <a:cs typeface="Arial MT"/>
              </a:defRPr>
            </a:lvl1pPr>
          </a:lstStyle>
          <a:p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Prepared 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By:</a:t>
            </a:r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Nasser Naim Qanabta        ID: 251003169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661400" y="6176624"/>
            <a:ext cx="8839200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700" b="0" i="0">
                <a:solidFill>
                  <a:srgbClr val="2A2A2A"/>
                </a:solidFill>
                <a:latin typeface="Arial MT"/>
                <a:ea typeface="+mj-ea"/>
                <a:cs typeface="Arial MT"/>
              </a:defRPr>
            </a:lvl1pPr>
          </a:lstStyle>
          <a:p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Supervisor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Name: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Wesam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Ahmed</a:t>
            </a:r>
          </a:p>
          <a:p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Collage of Informatics, Midocean University,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UAE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4200" y="3276600"/>
            <a:ext cx="1200685" cy="1178242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/>
          <a:stretch>
            <a:fillRect/>
          </a:stretch>
        </p:blipFill>
        <p:spPr>
          <a:xfrm>
            <a:off x="13704694" y="7832522"/>
            <a:ext cx="4000500" cy="2743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5971" y="6084629"/>
            <a:ext cx="1219282" cy="123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92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1"/>
          <p:cNvSpPr/>
          <p:nvPr/>
        </p:nvSpPr>
        <p:spPr>
          <a:xfrm flipH="1">
            <a:off x="8503920" y="892175"/>
            <a:ext cx="127000" cy="342900"/>
          </a:xfrm>
          <a:prstGeom prst="line">
            <a:avLst/>
          </a:prstGeom>
          <a:noFill/>
          <a:ln w="28575">
            <a:solidFill>
              <a:srgbClr val="577FD2"/>
            </a:solidFill>
            <a:prstDash val="solid"/>
            <a:headEnd type="none"/>
            <a:tailEnd type="none"/>
          </a:ln>
        </p:spPr>
      </p:sp>
      <p:sp>
        <p:nvSpPr>
          <p:cNvPr id="30" name="Shape 2"/>
          <p:cNvSpPr/>
          <p:nvPr/>
        </p:nvSpPr>
        <p:spPr>
          <a:xfrm flipH="1">
            <a:off x="8503920" y="1982470"/>
            <a:ext cx="127000" cy="342900"/>
          </a:xfrm>
          <a:prstGeom prst="line">
            <a:avLst/>
          </a:prstGeom>
          <a:noFill/>
          <a:ln w="28575">
            <a:solidFill>
              <a:srgbClr val="577FD2"/>
            </a:solidFill>
            <a:prstDash val="solid"/>
            <a:headEnd type="none"/>
            <a:tailEnd type="none"/>
          </a:ln>
        </p:spPr>
      </p:sp>
      <p:sp>
        <p:nvSpPr>
          <p:cNvPr id="31" name="Shape 3"/>
          <p:cNvSpPr/>
          <p:nvPr/>
        </p:nvSpPr>
        <p:spPr>
          <a:xfrm flipH="1">
            <a:off x="8503920" y="3108325"/>
            <a:ext cx="127000" cy="342900"/>
          </a:xfrm>
          <a:prstGeom prst="line">
            <a:avLst/>
          </a:prstGeom>
          <a:noFill/>
          <a:ln w="28575">
            <a:solidFill>
              <a:srgbClr val="577FD2"/>
            </a:solidFill>
            <a:prstDash val="solid"/>
            <a:headEnd type="none"/>
            <a:tailEnd type="none"/>
          </a:ln>
        </p:spPr>
      </p:sp>
      <p:sp>
        <p:nvSpPr>
          <p:cNvPr id="32" name="Shape 4"/>
          <p:cNvSpPr/>
          <p:nvPr/>
        </p:nvSpPr>
        <p:spPr>
          <a:xfrm flipH="1">
            <a:off x="8503920" y="4156710"/>
            <a:ext cx="127000" cy="342900"/>
          </a:xfrm>
          <a:prstGeom prst="line">
            <a:avLst/>
          </a:prstGeom>
          <a:noFill/>
          <a:ln w="28575">
            <a:solidFill>
              <a:srgbClr val="577FD2"/>
            </a:solidFill>
            <a:prstDash val="solid"/>
            <a:headEnd type="none"/>
            <a:tailEnd type="none"/>
          </a:ln>
        </p:spPr>
      </p:sp>
      <p:sp>
        <p:nvSpPr>
          <p:cNvPr id="33" name="Shape 5"/>
          <p:cNvSpPr/>
          <p:nvPr/>
        </p:nvSpPr>
        <p:spPr>
          <a:xfrm flipH="1">
            <a:off x="8503919" y="5212715"/>
            <a:ext cx="127000" cy="342900"/>
          </a:xfrm>
          <a:prstGeom prst="line">
            <a:avLst/>
          </a:prstGeom>
          <a:noFill/>
          <a:ln w="28575">
            <a:solidFill>
              <a:srgbClr val="577FD2"/>
            </a:solidFill>
            <a:prstDash val="solid"/>
            <a:headEnd type="none"/>
            <a:tailEnd type="none"/>
          </a:ln>
        </p:spPr>
      </p:sp>
      <p:sp>
        <p:nvSpPr>
          <p:cNvPr id="35" name="Text 20"/>
          <p:cNvSpPr/>
          <p:nvPr/>
        </p:nvSpPr>
        <p:spPr>
          <a:xfrm>
            <a:off x="8392160" y="705485"/>
            <a:ext cx="1619250" cy="6731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00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01.</a:t>
            </a:r>
            <a:endParaRPr lang="en-US" sz="1600" dirty="0"/>
          </a:p>
        </p:txBody>
      </p:sp>
      <p:sp>
        <p:nvSpPr>
          <p:cNvPr id="36" name="Text 21"/>
          <p:cNvSpPr/>
          <p:nvPr/>
        </p:nvSpPr>
        <p:spPr>
          <a:xfrm>
            <a:off x="9731825" y="808753"/>
            <a:ext cx="6268085" cy="52197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>
              <a:lnSpc>
                <a:spcPct val="100000"/>
              </a:lnSpc>
            </a:pPr>
            <a:r>
              <a:rPr lang="en-US" sz="32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  <a:endParaRPr lang="en-US" sz="32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37" name="Text 22"/>
          <p:cNvSpPr/>
          <p:nvPr/>
        </p:nvSpPr>
        <p:spPr>
          <a:xfrm>
            <a:off x="8392160" y="1765300"/>
            <a:ext cx="1619250" cy="6731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00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02.</a:t>
            </a:r>
            <a:endParaRPr lang="en-US" sz="1600" dirty="0"/>
          </a:p>
        </p:txBody>
      </p:sp>
      <p:sp>
        <p:nvSpPr>
          <p:cNvPr id="38" name="Text 23"/>
          <p:cNvSpPr/>
          <p:nvPr/>
        </p:nvSpPr>
        <p:spPr>
          <a:xfrm>
            <a:off x="9742711" y="1892935"/>
            <a:ext cx="6268085" cy="52197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r>
              <a:rPr lang="en-US" sz="3200" dirty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Contributions</a:t>
            </a:r>
          </a:p>
        </p:txBody>
      </p:sp>
      <p:sp>
        <p:nvSpPr>
          <p:cNvPr id="39" name="Text 24"/>
          <p:cNvSpPr/>
          <p:nvPr/>
        </p:nvSpPr>
        <p:spPr>
          <a:xfrm>
            <a:off x="8392160" y="2908300"/>
            <a:ext cx="1619250" cy="6731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00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03.</a:t>
            </a:r>
            <a:endParaRPr lang="en-US" sz="1600" dirty="0"/>
          </a:p>
        </p:txBody>
      </p:sp>
      <p:sp>
        <p:nvSpPr>
          <p:cNvPr id="40" name="Text 25"/>
          <p:cNvSpPr/>
          <p:nvPr/>
        </p:nvSpPr>
        <p:spPr>
          <a:xfrm>
            <a:off x="9728197" y="2978581"/>
            <a:ext cx="6268085" cy="52197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Literature Review</a:t>
            </a:r>
          </a:p>
        </p:txBody>
      </p:sp>
      <p:sp>
        <p:nvSpPr>
          <p:cNvPr id="41" name="Text 26"/>
          <p:cNvSpPr/>
          <p:nvPr/>
        </p:nvSpPr>
        <p:spPr>
          <a:xfrm>
            <a:off x="8392160" y="3962400"/>
            <a:ext cx="1619250" cy="6731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00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04.</a:t>
            </a:r>
            <a:endParaRPr lang="en-US" sz="1600" dirty="0"/>
          </a:p>
        </p:txBody>
      </p:sp>
      <p:sp>
        <p:nvSpPr>
          <p:cNvPr id="42" name="Text 27"/>
          <p:cNvSpPr/>
          <p:nvPr/>
        </p:nvSpPr>
        <p:spPr>
          <a:xfrm>
            <a:off x="9728197" y="4068900"/>
            <a:ext cx="6268085" cy="52197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r>
              <a:rPr lang="en-US" sz="3200" dirty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Methodology</a:t>
            </a:r>
          </a:p>
        </p:txBody>
      </p:sp>
      <p:sp>
        <p:nvSpPr>
          <p:cNvPr id="43" name="Text 28"/>
          <p:cNvSpPr/>
          <p:nvPr/>
        </p:nvSpPr>
        <p:spPr>
          <a:xfrm>
            <a:off x="8392159" y="5029200"/>
            <a:ext cx="1619250" cy="6731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00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05.</a:t>
            </a:r>
            <a:endParaRPr lang="en-US" sz="1600" dirty="0"/>
          </a:p>
        </p:txBody>
      </p:sp>
      <p:sp>
        <p:nvSpPr>
          <p:cNvPr id="44" name="Text 29"/>
          <p:cNvSpPr/>
          <p:nvPr/>
        </p:nvSpPr>
        <p:spPr>
          <a:xfrm>
            <a:off x="9728196" y="5138216"/>
            <a:ext cx="6268085" cy="52197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Results and Analysis</a:t>
            </a:r>
          </a:p>
        </p:txBody>
      </p:sp>
      <p:sp>
        <p:nvSpPr>
          <p:cNvPr id="47" name="Rectangle 46"/>
          <p:cNvSpPr/>
          <p:nvPr/>
        </p:nvSpPr>
        <p:spPr>
          <a:xfrm>
            <a:off x="-16004" y="0"/>
            <a:ext cx="6543804" cy="975360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chemeClr val="bg1"/>
                </a:solidFill>
                <a:latin typeface="Poppins Bold"/>
                <a:ea typeface="Poppins Bold"/>
                <a:cs typeface="Poppins Bold"/>
                <a:sym typeface="Poppins Bold"/>
              </a:rPr>
              <a:t>Agenda</a:t>
            </a:r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48" name="Shape 6"/>
          <p:cNvSpPr/>
          <p:nvPr/>
        </p:nvSpPr>
        <p:spPr>
          <a:xfrm flipH="1">
            <a:off x="8473282" y="6268224"/>
            <a:ext cx="127000" cy="342900"/>
          </a:xfrm>
          <a:prstGeom prst="line">
            <a:avLst/>
          </a:prstGeom>
          <a:noFill/>
          <a:ln w="28575">
            <a:solidFill>
              <a:srgbClr val="577FD2"/>
            </a:solidFill>
            <a:prstDash val="solid"/>
            <a:headEnd type="none"/>
            <a:tailEnd type="none"/>
          </a:ln>
        </p:spPr>
      </p:sp>
      <p:sp>
        <p:nvSpPr>
          <p:cNvPr id="49" name="Text 30"/>
          <p:cNvSpPr/>
          <p:nvPr/>
        </p:nvSpPr>
        <p:spPr>
          <a:xfrm>
            <a:off x="8361522" y="6073914"/>
            <a:ext cx="1619250" cy="707886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000" dirty="0" smtClean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</a:t>
            </a:r>
            <a:r>
              <a:rPr lang="ar-SA" sz="4000" dirty="0" smtClean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6</a:t>
            </a:r>
            <a:r>
              <a:rPr lang="en-US" sz="4000" dirty="0" smtClean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.</a:t>
            </a:r>
            <a:endParaRPr lang="en-US" sz="1600" dirty="0"/>
          </a:p>
        </p:txBody>
      </p:sp>
      <p:sp>
        <p:nvSpPr>
          <p:cNvPr id="50" name="Text 31"/>
          <p:cNvSpPr/>
          <p:nvPr/>
        </p:nvSpPr>
        <p:spPr>
          <a:xfrm>
            <a:off x="9712077" y="7282180"/>
            <a:ext cx="6268085" cy="52197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>
              <a:lnSpc>
                <a:spcPct val="100000"/>
              </a:lnSpc>
            </a:pPr>
            <a:r>
              <a:rPr lang="en-US" sz="32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References</a:t>
            </a:r>
            <a:endParaRPr lang="en-US" sz="32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54" name="Shape 6"/>
          <p:cNvSpPr/>
          <p:nvPr/>
        </p:nvSpPr>
        <p:spPr>
          <a:xfrm flipH="1">
            <a:off x="8487798" y="7369217"/>
            <a:ext cx="127000" cy="342900"/>
          </a:xfrm>
          <a:prstGeom prst="line">
            <a:avLst/>
          </a:prstGeom>
          <a:noFill/>
          <a:ln w="28575">
            <a:solidFill>
              <a:srgbClr val="577FD2"/>
            </a:solidFill>
            <a:prstDash val="solid"/>
            <a:headEnd type="none"/>
            <a:tailEnd type="none"/>
          </a:ln>
        </p:spPr>
      </p:sp>
      <p:sp>
        <p:nvSpPr>
          <p:cNvPr id="55" name="Text 30"/>
          <p:cNvSpPr/>
          <p:nvPr/>
        </p:nvSpPr>
        <p:spPr>
          <a:xfrm>
            <a:off x="8401438" y="7216914"/>
            <a:ext cx="1619250" cy="707886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000" dirty="0" smtClean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</a:t>
            </a:r>
            <a:r>
              <a:rPr lang="ar-SA" sz="4000" dirty="0" smtClean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7</a:t>
            </a:r>
            <a:r>
              <a:rPr lang="en-US" sz="4000" dirty="0" smtClean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.</a:t>
            </a:r>
            <a:endParaRPr lang="en-US" sz="1600" dirty="0"/>
          </a:p>
        </p:txBody>
      </p:sp>
      <p:sp>
        <p:nvSpPr>
          <p:cNvPr id="56" name="Text 31"/>
          <p:cNvSpPr/>
          <p:nvPr/>
        </p:nvSpPr>
        <p:spPr>
          <a:xfrm>
            <a:off x="9712076" y="6178689"/>
            <a:ext cx="6268085" cy="52197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r>
              <a:rPr lang="en-US" sz="32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Conclusion and Future Work</a:t>
            </a:r>
          </a:p>
          <a:p>
            <a:pPr>
              <a:lnSpc>
                <a:spcPct val="100000"/>
              </a:lnSpc>
            </a:pPr>
            <a:endParaRPr lang="en-US" sz="32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4932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 descr="https://kimi-img.moonshot.cn/pub/slides/slides_tmpl/image/25-08-27-19:59:33-d2nf6998bjvh7rlj00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501" y="4847583"/>
            <a:ext cx="1887319" cy="18873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436" y="4488947"/>
            <a:ext cx="80440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44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  <a:endParaRPr lang="en-US" sz="44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34741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050" dirty="0"/>
          </a:p>
        </p:txBody>
      </p:sp>
      <p:sp>
        <p:nvSpPr>
          <p:cNvPr id="10" name="Rectangle 9"/>
          <p:cNvSpPr/>
          <p:nvPr/>
        </p:nvSpPr>
        <p:spPr>
          <a:xfrm>
            <a:off x="-16005" y="3956093"/>
            <a:ext cx="10087429" cy="183515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r>
              <a:rPr lang="en-US" sz="5400" dirty="0" smtClean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</a:p>
          <a:p>
            <a:pPr algn="ctr"/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9" name="Oval 8"/>
          <p:cNvSpPr/>
          <p:nvPr/>
        </p:nvSpPr>
        <p:spPr>
          <a:xfrm>
            <a:off x="12471400" y="3264482"/>
            <a:ext cx="3095062" cy="3118902"/>
          </a:xfrm>
          <a:prstGeom prst="ellipse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162540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050" dirty="0"/>
          </a:p>
        </p:txBody>
      </p:sp>
      <p:pic>
        <p:nvPicPr>
          <p:cNvPr id="14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13566212" y="-702857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8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89200" y="3751911"/>
            <a:ext cx="7416800" cy="2431435"/>
          </a:xfrm>
        </p:spPr>
        <p:txBody>
          <a:bodyPr/>
          <a:lstStyle/>
          <a:p>
            <a:pPr fontAlgn="t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The "Silent™ Problem: </a:t>
            </a:r>
            <a:r>
              <a:rPr lang="en-US" sz="2800" dirty="0"/>
              <a:t>Early stages (G1-G3) are</a:t>
            </a:r>
          </a:p>
          <a:p>
            <a:pPr fontAlgn="t"/>
            <a:r>
              <a:rPr lang="en-US" sz="2800" dirty="0"/>
              <a:t>often asymptomatic, leading to late diagnosis at</a:t>
            </a:r>
          </a:p>
          <a:p>
            <a:pPr fontAlgn="t"/>
            <a:r>
              <a:rPr lang="en-US" sz="2800" dirty="0"/>
              <a:t>advanced stages (G4-G5) when interventions</a:t>
            </a:r>
          </a:p>
          <a:p>
            <a:pPr fontAlgn="t"/>
            <a:r>
              <a:rPr lang="en-US" sz="2800" dirty="0"/>
              <a:t>like dialysis or transplantation are costly and</a:t>
            </a:r>
          </a:p>
          <a:p>
            <a:pPr fontAlgn="t"/>
            <a:r>
              <a:rPr lang="en-US" sz="2800" dirty="0"/>
              <a:t>less effective.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000" y="2141008"/>
            <a:ext cx="7039429" cy="6545792"/>
          </a:xfrm>
          <a:prstGeom prst="rect">
            <a:avLst/>
          </a:prstGeom>
        </p:spPr>
      </p:pic>
      <p:sp>
        <p:nvSpPr>
          <p:cNvPr id="6" name="object 8"/>
          <p:cNvSpPr txBox="1"/>
          <p:nvPr/>
        </p:nvSpPr>
        <p:spPr>
          <a:xfrm>
            <a:off x="873880" y="914747"/>
            <a:ext cx="11368920" cy="200215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3600" dirty="0">
                <a:solidFill>
                  <a:srgbClr val="0C0C0C"/>
                </a:solidFill>
                <a:latin typeface="Arial MT"/>
                <a:cs typeface="Arial MT"/>
              </a:rPr>
              <a:t>Chronic</a:t>
            </a:r>
            <a:r>
              <a:rPr sz="3600" spc="114" dirty="0">
                <a:solidFill>
                  <a:srgbClr val="0C0C0C"/>
                </a:solidFill>
                <a:latin typeface="Arial MT"/>
                <a:cs typeface="Arial MT"/>
              </a:rPr>
              <a:t> </a:t>
            </a:r>
            <a:r>
              <a:rPr sz="3600" dirty="0">
                <a:solidFill>
                  <a:srgbClr val="0C0C0C"/>
                </a:solidFill>
                <a:latin typeface="Arial MT"/>
                <a:cs typeface="Arial MT"/>
              </a:rPr>
              <a:t>Kidney</a:t>
            </a:r>
            <a:r>
              <a:rPr sz="3600" spc="70" dirty="0">
                <a:solidFill>
                  <a:srgbClr val="0C0C0C"/>
                </a:solidFill>
                <a:latin typeface="Arial MT"/>
                <a:cs typeface="Arial MT"/>
              </a:rPr>
              <a:t> </a:t>
            </a:r>
            <a:r>
              <a:rPr sz="3600" spc="-30" dirty="0">
                <a:solidFill>
                  <a:srgbClr val="131313"/>
                </a:solidFill>
                <a:latin typeface="Arial MT"/>
                <a:cs typeface="Arial MT"/>
              </a:rPr>
              <a:t>Disease</a:t>
            </a:r>
            <a:r>
              <a:rPr sz="3600" spc="254" dirty="0">
                <a:solidFill>
                  <a:srgbClr val="131313"/>
                </a:solidFill>
                <a:latin typeface="Arial MT"/>
                <a:cs typeface="Arial MT"/>
              </a:rPr>
              <a:t> </a:t>
            </a:r>
            <a:r>
              <a:rPr sz="3600" spc="-110" dirty="0">
                <a:solidFill>
                  <a:srgbClr val="0F0F0F"/>
                </a:solidFill>
                <a:latin typeface="Arial MT"/>
                <a:cs typeface="Arial MT"/>
              </a:rPr>
              <a:t>(CKD)</a:t>
            </a:r>
            <a:r>
              <a:rPr sz="3600" spc="250" dirty="0">
                <a:solidFill>
                  <a:srgbClr val="0F0F0F"/>
                </a:solidFill>
                <a:latin typeface="Arial MT"/>
                <a:cs typeface="Arial MT"/>
              </a:rPr>
              <a:t> </a:t>
            </a:r>
            <a:r>
              <a:rPr sz="3600" dirty="0">
                <a:solidFill>
                  <a:srgbClr val="0A0A0A"/>
                </a:solidFill>
                <a:latin typeface="Arial MT"/>
                <a:cs typeface="Arial MT"/>
              </a:rPr>
              <a:t>affects</a:t>
            </a:r>
            <a:r>
              <a:rPr sz="3600" spc="70" dirty="0">
                <a:solidFill>
                  <a:srgbClr val="0A0A0A"/>
                </a:solidFill>
                <a:latin typeface="Arial MT"/>
                <a:cs typeface="Arial MT"/>
              </a:rPr>
              <a:t> </a:t>
            </a:r>
            <a:r>
              <a:rPr sz="3600" spc="-20" dirty="0">
                <a:solidFill>
                  <a:srgbClr val="080808"/>
                </a:solidFill>
                <a:latin typeface="Arial MT"/>
                <a:cs typeface="Arial MT"/>
              </a:rPr>
              <a:t>over</a:t>
            </a:r>
            <a:endParaRPr sz="3600" dirty="0">
              <a:latin typeface="Arial MT"/>
              <a:cs typeface="Arial MT"/>
            </a:endParaRPr>
          </a:p>
          <a:p>
            <a:pPr marL="22860">
              <a:lnSpc>
                <a:spcPct val="100000"/>
              </a:lnSpc>
              <a:spcBef>
                <a:spcPts val="530"/>
              </a:spcBef>
              <a:tabLst>
                <a:tab pos="1517650" algn="l"/>
              </a:tabLst>
            </a:pPr>
            <a:r>
              <a:rPr sz="4900" spc="-25" dirty="0">
                <a:solidFill>
                  <a:schemeClr val="accent1">
                    <a:lumMod val="75000"/>
                  </a:schemeClr>
                </a:solidFill>
                <a:latin typeface="Arial MT"/>
                <a:cs typeface="Arial MT"/>
              </a:rPr>
              <a:t>850</a:t>
            </a:r>
            <a:r>
              <a:rPr sz="4900" dirty="0">
                <a:solidFill>
                  <a:schemeClr val="accent1">
                    <a:lumMod val="75000"/>
                  </a:schemeClr>
                </a:solidFill>
                <a:latin typeface="Arial MT"/>
                <a:cs typeface="Arial MT"/>
              </a:rPr>
              <a:t>	</a:t>
            </a:r>
            <a:r>
              <a:rPr sz="4900" spc="470" dirty="0">
                <a:solidFill>
                  <a:schemeClr val="accent1">
                    <a:lumMod val="75000"/>
                  </a:schemeClr>
                </a:solidFill>
                <a:latin typeface="Arial MT"/>
                <a:cs typeface="Arial MT"/>
              </a:rPr>
              <a:t>million</a:t>
            </a:r>
            <a:r>
              <a:rPr sz="4900" spc="-75" dirty="0">
                <a:solidFill>
                  <a:schemeClr val="accent1">
                    <a:lumMod val="75000"/>
                  </a:schemeClr>
                </a:solidFill>
                <a:latin typeface="Arial MT"/>
                <a:cs typeface="Arial MT"/>
              </a:rPr>
              <a:t> </a:t>
            </a:r>
            <a:r>
              <a:rPr sz="4900" spc="484" dirty="0">
                <a:solidFill>
                  <a:schemeClr val="accent1">
                    <a:lumMod val="75000"/>
                  </a:schemeClr>
                </a:solidFill>
                <a:latin typeface="Arial MT"/>
                <a:cs typeface="Arial MT"/>
              </a:rPr>
              <a:t>people</a:t>
            </a:r>
            <a:r>
              <a:rPr sz="4900" spc="-50" dirty="0">
                <a:solidFill>
                  <a:schemeClr val="accent1">
                    <a:lumMod val="75000"/>
                  </a:schemeClr>
                </a:solidFill>
                <a:latin typeface="Arial MT"/>
                <a:cs typeface="Arial MT"/>
              </a:rPr>
              <a:t> </a:t>
            </a:r>
            <a:r>
              <a:rPr sz="3600" dirty="0">
                <a:solidFill>
                  <a:srgbClr val="0C0C0C"/>
                </a:solidFill>
                <a:latin typeface="Arial MT"/>
                <a:cs typeface="Arial MT"/>
              </a:rPr>
              <a:t>globally, a</a:t>
            </a:r>
          </a:p>
          <a:p>
            <a:pPr marL="17145">
              <a:lnSpc>
                <a:spcPct val="100000"/>
              </a:lnSpc>
              <a:spcBef>
                <a:spcPts val="70"/>
              </a:spcBef>
            </a:pPr>
            <a:r>
              <a:rPr sz="3600" dirty="0">
                <a:solidFill>
                  <a:srgbClr val="0C0C0C"/>
                </a:solidFill>
                <a:latin typeface="Arial MT"/>
                <a:cs typeface="Arial MT"/>
              </a:rPr>
              <a:t>prevalence that surpasses diabetes.</a:t>
            </a: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2489200" y="6629400"/>
            <a:ext cx="7416800" cy="17235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b="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t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The Global Impact: </a:t>
            </a:r>
            <a:r>
              <a:rPr lang="en-US" sz="2800" dirty="0"/>
              <a:t>CKD is projected to become</a:t>
            </a:r>
          </a:p>
          <a:p>
            <a:pPr fontAlgn="t"/>
            <a:r>
              <a:rPr lang="en-US" sz="2800" dirty="0"/>
              <a:t>the 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</a:rPr>
              <a:t>5th 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</a:rPr>
              <a:t>leading cause of death worldwide by</a:t>
            </a:r>
          </a:p>
          <a:p>
            <a:pPr fontAlgn="t"/>
            <a:r>
              <a:rPr lang="en-US" sz="2800" i="1" dirty="0">
                <a:solidFill>
                  <a:schemeClr val="accent1">
                    <a:lumMod val="75000"/>
                  </a:schemeClr>
                </a:solidFill>
              </a:rPr>
              <a:t>2040</a:t>
            </a:r>
            <a:r>
              <a:rPr lang="en-US" sz="2800" dirty="0"/>
              <a:t>, with the most severe impact in low- and</a:t>
            </a:r>
          </a:p>
          <a:p>
            <a:pPr fontAlgn="t"/>
            <a:r>
              <a:rPr lang="en-US" sz="2800" dirty="0"/>
              <a:t>middle-income countries.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03" y="3982832"/>
            <a:ext cx="1143000" cy="1200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80" y="6852999"/>
            <a:ext cx="1390650" cy="127635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5"/>
          <a:stretch>
            <a:fillRect/>
          </a:stretch>
        </p:blipFill>
        <p:spPr>
          <a:xfrm>
            <a:off x="13614400" y="-602192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27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016" y="745772"/>
            <a:ext cx="12197715" cy="1508105"/>
          </a:xfrm>
        </p:spPr>
        <p:txBody>
          <a:bodyPr/>
          <a:lstStyle/>
          <a:p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AI Challenge: From Accuracy to Clinical Trust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9599" y="2646591"/>
            <a:ext cx="4480401" cy="861774"/>
          </a:xfrm>
        </p:spPr>
        <p:txBody>
          <a:bodyPr/>
          <a:lstStyle/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The Accuracy–Interpretability Trade-off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422400" y="4791432"/>
            <a:ext cx="693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2761201" y="3359043"/>
            <a:ext cx="4347993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In high-stakes healthcare settings, clinicians cannot rely on predictions that 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latin typeface="Arial MT"/>
                <a:ea typeface="+mn-ea"/>
                <a:cs typeface="+mn-cs"/>
              </a:rPr>
              <a:t>lack transparency </a:t>
            </a:r>
            <a:r>
              <a:rPr lang="en-US" sz="2600" dirty="0" smtClean="0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and traceability.</a:t>
            </a:r>
            <a:endParaRPr lang="ar-SA" sz="2600" dirty="0" smtClean="0">
              <a:solidFill>
                <a:schemeClr val="tx1"/>
              </a:solidFill>
              <a:latin typeface="Arial MT"/>
              <a:ea typeface="+mn-ea"/>
              <a:cs typeface="+mn-cs"/>
            </a:endParaRPr>
          </a:p>
          <a:p>
            <a:endParaRPr lang="en-US" sz="2600" dirty="0" smtClean="0">
              <a:solidFill>
                <a:schemeClr val="tx1"/>
              </a:solidFill>
              <a:latin typeface="Arial MT"/>
              <a:ea typeface="+mn-ea"/>
              <a:cs typeface="+mn-c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Therefore, effective AI systems for CKD must achieve both high predictive accuracy and clinically meaningful </a:t>
            </a:r>
            <a:r>
              <a:rPr lang="en-US" sz="2600" dirty="0" err="1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explainability</a:t>
            </a:r>
            <a:r>
              <a:rPr lang="en-US" sz="2600" dirty="0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 to support real-world clinical adoption.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5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6969" y="4163165"/>
            <a:ext cx="5882651" cy="3326341"/>
          </a:xfrm>
          <a:prstGeom prst="rect">
            <a:avLst/>
          </a:prstGeom>
        </p:spPr>
      </p:pic>
      <p:sp>
        <p:nvSpPr>
          <p:cNvPr id="16" name="object 6"/>
          <p:cNvSpPr txBox="1"/>
          <p:nvPr/>
        </p:nvSpPr>
        <p:spPr>
          <a:xfrm>
            <a:off x="5072368" y="6715149"/>
            <a:ext cx="1880235" cy="4381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700" spc="-20" dirty="0">
                <a:solidFill>
                  <a:srgbClr val="1C1C1C"/>
                </a:solidFill>
                <a:latin typeface="Arial MT"/>
                <a:cs typeface="Arial MT"/>
              </a:rPr>
              <a:t>Clinical</a:t>
            </a:r>
            <a:r>
              <a:rPr sz="2700" spc="-13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700" spc="-60" dirty="0">
                <a:solidFill>
                  <a:srgbClr val="0E2338"/>
                </a:solidFill>
                <a:latin typeface="Arial MT"/>
                <a:cs typeface="Arial MT"/>
              </a:rPr>
              <a:t>Data</a:t>
            </a:r>
            <a:endParaRPr sz="2700" dirty="0">
              <a:latin typeface="Arial MT"/>
              <a:cs typeface="Arial MT"/>
            </a:endParaRPr>
          </a:p>
        </p:txBody>
      </p:sp>
      <p:sp>
        <p:nvSpPr>
          <p:cNvPr id="17" name="object 7"/>
          <p:cNvSpPr txBox="1"/>
          <p:nvPr/>
        </p:nvSpPr>
        <p:spPr>
          <a:xfrm>
            <a:off x="10953466" y="5916306"/>
            <a:ext cx="1647825" cy="8210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3095"/>
              </a:lnSpc>
              <a:spcBef>
                <a:spcPts val="105"/>
              </a:spcBef>
            </a:pPr>
            <a:r>
              <a:rPr sz="2700" spc="-10" dirty="0">
                <a:solidFill>
                  <a:srgbClr val="161616"/>
                </a:solidFill>
                <a:latin typeface="Arial MT"/>
                <a:cs typeface="Arial MT"/>
              </a:rPr>
              <a:t>Prediction:</a:t>
            </a:r>
            <a:endParaRPr sz="2700" dirty="0">
              <a:latin typeface="Arial MT"/>
              <a:cs typeface="Arial MT"/>
            </a:endParaRPr>
          </a:p>
          <a:p>
            <a:pPr marL="15875" algn="ctr">
              <a:lnSpc>
                <a:spcPts val="3155"/>
              </a:lnSpc>
            </a:pPr>
            <a:r>
              <a:rPr sz="2750" spc="-25" dirty="0">
                <a:solidFill>
                  <a:srgbClr val="0C1D31"/>
                </a:solidFill>
                <a:latin typeface="Arial MT"/>
                <a:cs typeface="Arial MT"/>
              </a:rPr>
              <a:t>CKD</a:t>
            </a:r>
            <a:endParaRPr sz="2750" dirty="0">
              <a:latin typeface="Arial MT"/>
              <a:cs typeface="Arial M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524439" y="2452571"/>
            <a:ext cx="48215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Clinical Barrier and Research Need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32408" y="3605373"/>
            <a:ext cx="478004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Artificial Intelligence models have demonstrated 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latin typeface="Arial MT"/>
                <a:ea typeface="+mn-ea"/>
                <a:cs typeface="+mn-cs"/>
              </a:rPr>
              <a:t>high predictive accuracy </a:t>
            </a:r>
            <a:r>
              <a:rPr lang="en-US" sz="2600" dirty="0" smtClean="0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in CKD risk prediction by learning complex, non-linear relationships from clinical data.</a:t>
            </a:r>
            <a:endParaRPr lang="ar-SA" sz="2600" dirty="0" smtClean="0">
              <a:solidFill>
                <a:schemeClr val="tx1"/>
              </a:solidFill>
              <a:latin typeface="Arial MT"/>
              <a:ea typeface="+mn-ea"/>
              <a:cs typeface="+mn-cs"/>
            </a:endParaRPr>
          </a:p>
          <a:p>
            <a:endParaRPr lang="en-US" sz="2600" dirty="0" smtClean="0">
              <a:solidFill>
                <a:schemeClr val="tx1"/>
              </a:solidFill>
              <a:latin typeface="Arial MT"/>
              <a:ea typeface="+mn-ea"/>
              <a:cs typeface="+mn-c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However, many high-performing models operate as “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latin typeface="Arial MT"/>
                <a:ea typeface="+mn-ea"/>
                <a:cs typeface="+mn-cs"/>
              </a:rPr>
              <a:t>black boxes</a:t>
            </a:r>
            <a:r>
              <a:rPr lang="en-US" sz="2600" dirty="0" smtClean="0">
                <a:solidFill>
                  <a:schemeClr val="tx1"/>
                </a:solidFill>
                <a:latin typeface="Arial MT"/>
                <a:ea typeface="+mn-ea"/>
                <a:cs typeface="+mn-cs"/>
              </a:rPr>
              <a:t>”, offering limited insight into how predictions are generated.</a:t>
            </a:r>
            <a:endParaRPr lang="en-US" sz="2600" dirty="0">
              <a:solidFill>
                <a:schemeClr val="tx1"/>
              </a:solidFill>
              <a:latin typeface="Arial MT"/>
              <a:ea typeface="+mn-ea"/>
              <a:cs typeface="+mn-cs"/>
            </a:endParaRPr>
          </a:p>
        </p:txBody>
      </p:sp>
      <p:pic>
        <p:nvPicPr>
          <p:cNvPr id="25" name="Picture 24"/>
          <p:cNvPicPr/>
          <p:nvPr/>
        </p:nvPicPr>
        <p:blipFill>
          <a:blip r:embed="rId3"/>
          <a:stretch>
            <a:fillRect/>
          </a:stretch>
        </p:blipFill>
        <p:spPr>
          <a:xfrm>
            <a:off x="13614400" y="-602192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05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92381"/>
            <a:ext cx="13339184" cy="754053"/>
          </a:xfrm>
        </p:spPr>
        <p:txBody>
          <a:bodyPr/>
          <a:lstStyle/>
          <a:p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Problem Statement and </a:t>
            </a:r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</a:rPr>
              <a:t>Challenges</a:t>
            </a:r>
            <a:endParaRPr lang="en-US" sz="4900" spc="47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1800" y="2056754"/>
            <a:ext cx="5704392" cy="7171194"/>
          </a:xfrm>
        </p:spPr>
        <p:txBody>
          <a:bodyPr/>
          <a:lstStyle/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Problem Statement </a:t>
            </a:r>
            <a:endParaRPr lang="ar-SA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ar-SA" sz="28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 MT"/>
              </a:rPr>
              <a:t>Despite the high global burden of CKD,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 MT"/>
              </a:rPr>
              <a:t>early-stage diagnosis remains challenging</a:t>
            </a:r>
            <a:r>
              <a:rPr lang="en-US" sz="2800" dirty="0" smtClean="0">
                <a:latin typeface="Arial MT"/>
              </a:rPr>
              <a:t>, as patients often present without clear clinical symptoms.</a:t>
            </a:r>
            <a:endParaRPr lang="ar-SA" sz="2800" dirty="0" smtClean="0">
              <a:latin typeface="Arial 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r-SA" sz="2800" dirty="0" smtClean="0">
              <a:latin typeface="Arial 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r-SA" sz="2800" dirty="0" smtClean="0">
              <a:latin typeface="Arial MT"/>
            </a:endParaRPr>
          </a:p>
          <a:p>
            <a:endParaRPr lang="en-US" sz="2800" dirty="0" smtClean="0">
              <a:latin typeface="Arial 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 MT"/>
              </a:rPr>
              <a:t>Current diagnostic approaches rely on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 MT"/>
              </a:rPr>
              <a:t>limited and isolated biomarkers</a:t>
            </a:r>
            <a:r>
              <a:rPr lang="en-US" sz="2800" dirty="0" smtClean="0">
                <a:latin typeface="Arial MT"/>
              </a:rPr>
              <a:t>, leading to delayed detection and reduced opportunities for early intervention.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0365367" y="2056754"/>
            <a:ext cx="6345766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Challenges</a:t>
            </a:r>
            <a:endParaRPr lang="ar-SA" sz="2800" b="1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endParaRPr lang="ar-SA" sz="2800" b="1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 MT"/>
              </a:rPr>
              <a:t>Clinical assessment struggles to capture the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 MT"/>
              </a:rPr>
              <a:t>complex interactions </a:t>
            </a:r>
            <a:r>
              <a:rPr lang="en-US" sz="2800" dirty="0" smtClean="0">
                <a:latin typeface="Arial MT"/>
              </a:rPr>
              <a:t>among multiple indicators (e.g., hemoglobin, blood pressure, albumin, comorbidities), reducing diagnostic sensitivity and generalizability.</a:t>
            </a:r>
            <a:endParaRPr lang="ar-SA" sz="2800" dirty="0" smtClean="0">
              <a:latin typeface="Arial M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ar-SA" sz="2800" dirty="0">
              <a:latin typeface="Arial M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ar-SA" sz="2800" dirty="0" smtClean="0">
              <a:latin typeface="Arial M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 MT"/>
              </a:rPr>
              <a:t>Traditional statistical and rule-based methods are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 MT"/>
              </a:rPr>
              <a:t>limited in modeling non-linear patterns </a:t>
            </a:r>
            <a:r>
              <a:rPr lang="en-US" sz="2800" dirty="0" smtClean="0">
                <a:latin typeface="Arial MT"/>
              </a:rPr>
              <a:t>in heterogeneous clinical data and often lack sufficient transparency for clinical adoption.</a:t>
            </a:r>
            <a:endParaRPr lang="en-US" sz="2800" dirty="0">
              <a:latin typeface="Arial MT"/>
            </a:endParaRPr>
          </a:p>
        </p:txBody>
      </p:sp>
      <p:pic>
        <p:nvPicPr>
          <p:cNvPr id="5" name="Image 1" descr="https://kimi-web-img.moonshot.cn/img/thumbs.dreamstime.com/562ed42b54076d2ce4a1cef02490b36390aa469a.jpg"/>
          <p:cNvPicPr>
            <a:picLocks noChangeAspect="1"/>
          </p:cNvPicPr>
          <p:nvPr/>
        </p:nvPicPr>
        <p:blipFill>
          <a:blip r:embed="rId2"/>
          <a:srcRect l="10051" r="10051"/>
          <a:stretch/>
        </p:blipFill>
        <p:spPr>
          <a:xfrm>
            <a:off x="6527800" y="4419600"/>
            <a:ext cx="3227967" cy="2691725"/>
          </a:xfrm>
          <a:prstGeom prst="roundRect">
            <a:avLst>
              <a:gd name="adj" fmla="val 3125"/>
            </a:avLst>
          </a:prstGeom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13614400" y="-602192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5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8"/>
          <p:cNvSpPr txBox="1">
            <a:spLocks noGrp="1"/>
          </p:cNvSpPr>
          <p:nvPr>
            <p:ph type="title"/>
          </p:nvPr>
        </p:nvSpPr>
        <p:spPr>
          <a:xfrm>
            <a:off x="814383" y="353674"/>
            <a:ext cx="15552419" cy="7707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900" spc="470" dirty="0">
                <a:solidFill>
                  <a:schemeClr val="accent1">
                    <a:lumMod val="75000"/>
                  </a:schemeClr>
                </a:solidFill>
              </a:rPr>
              <a:t>Research </a:t>
            </a:r>
            <a:r>
              <a:rPr sz="4900" spc="470" dirty="0" smtClean="0">
                <a:solidFill>
                  <a:schemeClr val="accent1">
                    <a:lumMod val="75000"/>
                  </a:schemeClr>
                </a:solidFill>
              </a:rPr>
              <a:t>Objectives</a:t>
            </a:r>
            <a:endParaRPr sz="4900" spc="47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object 9"/>
          <p:cNvSpPr txBox="1"/>
          <p:nvPr/>
        </p:nvSpPr>
        <p:spPr>
          <a:xfrm>
            <a:off x="796240" y="2273403"/>
            <a:ext cx="7221220" cy="36666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816100" marR="1060450" indent="-1804035">
              <a:lnSpc>
                <a:spcPct val="121000"/>
              </a:lnSpc>
              <a:spcBef>
                <a:spcPts val="90"/>
              </a:spcBef>
            </a:pPr>
            <a:r>
              <a:rPr sz="3100" spc="-70" dirty="0">
                <a:solidFill>
                  <a:srgbClr val="0F0F0F"/>
                </a:solidFill>
                <a:latin typeface="Arial MT"/>
                <a:cs typeface="Arial MT"/>
              </a:rPr>
              <a:t>Objective</a:t>
            </a:r>
            <a:r>
              <a:rPr sz="3100" spc="-225" dirty="0">
                <a:solidFill>
                  <a:srgbClr val="0F0F0F"/>
                </a:solidFill>
                <a:latin typeface="Arial MT"/>
                <a:cs typeface="Arial MT"/>
              </a:rPr>
              <a:t> </a:t>
            </a:r>
            <a:r>
              <a:rPr sz="3100" spc="-165" dirty="0">
                <a:solidFill>
                  <a:srgbClr val="0E0E0E"/>
                </a:solidFill>
                <a:latin typeface="Arial MT"/>
                <a:cs typeface="Arial MT"/>
              </a:rPr>
              <a:t>1:</a:t>
            </a:r>
            <a:r>
              <a:rPr sz="3100" spc="-330" dirty="0">
                <a:solidFill>
                  <a:srgbClr val="0E0E0E"/>
                </a:solidFill>
                <a:latin typeface="Arial MT"/>
                <a:cs typeface="Arial MT"/>
              </a:rPr>
              <a:t> </a:t>
            </a:r>
            <a:r>
              <a:rPr sz="3100" spc="-105" dirty="0">
                <a:solidFill>
                  <a:srgbClr val="081828"/>
                </a:solidFill>
                <a:latin typeface="Arial MT"/>
                <a:cs typeface="Arial MT"/>
              </a:rPr>
              <a:t>Develop</a:t>
            </a:r>
            <a:r>
              <a:rPr sz="3100" spc="-70" dirty="0">
                <a:solidFill>
                  <a:srgbClr val="081828"/>
                </a:solidFill>
                <a:latin typeface="Arial MT"/>
                <a:cs typeface="Arial MT"/>
              </a:rPr>
              <a:t> </a:t>
            </a:r>
            <a:r>
              <a:rPr sz="3100" spc="-130" dirty="0">
                <a:solidFill>
                  <a:srgbClr val="051826"/>
                </a:solidFill>
                <a:latin typeface="Arial MT"/>
                <a:cs typeface="Arial MT"/>
              </a:rPr>
              <a:t>an</a:t>
            </a:r>
            <a:r>
              <a:rPr sz="3100" spc="-350" dirty="0">
                <a:solidFill>
                  <a:srgbClr val="051826"/>
                </a:solidFill>
                <a:latin typeface="Arial MT"/>
                <a:cs typeface="Arial MT"/>
              </a:rPr>
              <a:t> </a:t>
            </a:r>
            <a:r>
              <a:rPr sz="3100" spc="-10" dirty="0">
                <a:solidFill>
                  <a:srgbClr val="111111"/>
                </a:solidFill>
                <a:latin typeface="Arial MT"/>
                <a:cs typeface="Arial MT"/>
              </a:rPr>
              <a:t>Interpretable </a:t>
            </a:r>
            <a:r>
              <a:rPr sz="3100" spc="-25" dirty="0">
                <a:solidFill>
                  <a:srgbClr val="011321"/>
                </a:solidFill>
                <a:latin typeface="Arial MT"/>
                <a:cs typeface="Arial MT"/>
              </a:rPr>
              <a:t>Hybrid</a:t>
            </a:r>
            <a:r>
              <a:rPr sz="3100" spc="-270" dirty="0">
                <a:solidFill>
                  <a:srgbClr val="011321"/>
                </a:solidFill>
                <a:latin typeface="Arial MT"/>
                <a:cs typeface="Arial MT"/>
              </a:rPr>
              <a:t> </a:t>
            </a:r>
            <a:r>
              <a:rPr sz="3100" spc="-10" dirty="0">
                <a:solidFill>
                  <a:srgbClr val="0E0E0E"/>
                </a:solidFill>
                <a:latin typeface="Arial MT"/>
                <a:cs typeface="Arial MT"/>
              </a:rPr>
              <a:t>Framework</a:t>
            </a:r>
            <a:endParaRPr sz="3100" dirty="0">
              <a:latin typeface="Arial MT"/>
              <a:cs typeface="Arial MT"/>
            </a:endParaRPr>
          </a:p>
          <a:p>
            <a:pPr marL="1823085" marR="5080" indent="-2540">
              <a:lnSpc>
                <a:spcPts val="2950"/>
              </a:lnSpc>
              <a:spcBef>
                <a:spcPts val="1470"/>
              </a:spcBef>
            </a:pPr>
            <a:r>
              <a:rPr lang="en-US" sz="2400" dirty="0" smtClean="0"/>
              <a:t>Develop a hybrid framework that integrates deep learning and machine learning techniques to enable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accurate and early prediction of Chronic Kidney Disease </a:t>
            </a:r>
            <a:r>
              <a:rPr lang="en-US" sz="2400" dirty="0" smtClean="0"/>
              <a:t>while maintaining interpretability</a:t>
            </a:r>
            <a:r>
              <a:rPr lang="en-US" sz="2800" dirty="0" smtClean="0"/>
              <a:t>.</a:t>
            </a:r>
            <a:endParaRPr sz="2600" dirty="0">
              <a:latin typeface="Arial MT"/>
              <a:cs typeface="Arial MT"/>
            </a:endParaRPr>
          </a:p>
        </p:txBody>
      </p:sp>
      <p:sp>
        <p:nvSpPr>
          <p:cNvPr id="7" name="object 10"/>
          <p:cNvSpPr txBox="1"/>
          <p:nvPr/>
        </p:nvSpPr>
        <p:spPr>
          <a:xfrm>
            <a:off x="868960" y="6244003"/>
            <a:ext cx="7465059" cy="3005310"/>
          </a:xfrm>
          <a:prstGeom prst="rect">
            <a:avLst/>
          </a:prstGeom>
        </p:spPr>
        <p:txBody>
          <a:bodyPr vert="horz" wrap="square" lIns="0" tIns="283845" rIns="0" bIns="0" rtlCol="0">
            <a:spAutoFit/>
          </a:bodyPr>
          <a:lstStyle/>
          <a:p>
            <a:pPr marL="1823720" indent="-1811655">
              <a:lnSpc>
                <a:spcPct val="100000"/>
              </a:lnSpc>
              <a:spcBef>
                <a:spcPts val="2235"/>
              </a:spcBef>
            </a:pPr>
            <a:r>
              <a:rPr sz="3250" spc="-130" dirty="0">
                <a:solidFill>
                  <a:srgbClr val="0F0F0F"/>
                </a:solidFill>
                <a:latin typeface="Arial MT"/>
                <a:cs typeface="Arial MT"/>
              </a:rPr>
              <a:t>Objective</a:t>
            </a:r>
            <a:r>
              <a:rPr sz="3250" spc="-80" dirty="0">
                <a:solidFill>
                  <a:srgbClr val="0F0F0F"/>
                </a:solidFill>
                <a:latin typeface="Arial MT"/>
                <a:cs typeface="Arial MT"/>
              </a:rPr>
              <a:t> </a:t>
            </a:r>
            <a:r>
              <a:rPr sz="3250" spc="-35" dirty="0">
                <a:solidFill>
                  <a:srgbClr val="161616"/>
                </a:solidFill>
                <a:latin typeface="Arial MT"/>
                <a:cs typeface="Arial MT"/>
              </a:rPr>
              <a:t>3:</a:t>
            </a:r>
            <a:r>
              <a:rPr sz="3250" spc="-480" dirty="0">
                <a:solidFill>
                  <a:srgbClr val="161616"/>
                </a:solidFill>
                <a:latin typeface="Arial MT"/>
                <a:cs typeface="Arial MT"/>
              </a:rPr>
              <a:t> </a:t>
            </a:r>
            <a:r>
              <a:rPr sz="3250" spc="-195" dirty="0">
                <a:solidFill>
                  <a:srgbClr val="0F0F0F"/>
                </a:solidFill>
                <a:latin typeface="Arial MT"/>
                <a:cs typeface="Arial MT"/>
              </a:rPr>
              <a:t>Ensure</a:t>
            </a:r>
            <a:r>
              <a:rPr sz="3250" spc="-180" dirty="0">
                <a:solidFill>
                  <a:srgbClr val="0F0F0F"/>
                </a:solidFill>
                <a:latin typeface="Arial MT"/>
                <a:cs typeface="Arial MT"/>
              </a:rPr>
              <a:t> </a:t>
            </a:r>
            <a:r>
              <a:rPr sz="3250" spc="-260" dirty="0">
                <a:solidFill>
                  <a:srgbClr val="0C0C0C"/>
                </a:solidFill>
                <a:latin typeface="Arial MT"/>
                <a:cs typeface="Arial MT"/>
              </a:rPr>
              <a:t>Peak</a:t>
            </a:r>
            <a:r>
              <a:rPr sz="3250" spc="-190" dirty="0">
                <a:solidFill>
                  <a:srgbClr val="0C0C0C"/>
                </a:solidFill>
                <a:latin typeface="Arial MT"/>
                <a:cs typeface="Arial MT"/>
              </a:rPr>
              <a:t> </a:t>
            </a:r>
            <a:r>
              <a:rPr sz="3250" spc="-65" dirty="0">
                <a:solidFill>
                  <a:srgbClr val="0E0E0E"/>
                </a:solidFill>
                <a:latin typeface="Arial MT"/>
                <a:cs typeface="Arial MT"/>
              </a:rPr>
              <a:t>Performance</a:t>
            </a:r>
            <a:endParaRPr sz="3250" dirty="0">
              <a:latin typeface="Arial MT"/>
              <a:cs typeface="Arial MT"/>
            </a:endParaRPr>
          </a:p>
          <a:p>
            <a:pPr marL="1819910" marR="5080" indent="3810">
              <a:lnSpc>
                <a:spcPts val="2950"/>
              </a:lnSpc>
              <a:spcBef>
                <a:spcPts val="2340"/>
              </a:spcBef>
            </a:pPr>
            <a:r>
              <a:rPr lang="en-US" sz="2400" dirty="0"/>
              <a:t>A</a:t>
            </a:r>
            <a:r>
              <a:rPr lang="en-US" sz="2400" dirty="0" smtClean="0"/>
              <a:t>pply a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Genetic Algorithm (GA</a:t>
            </a:r>
            <a:r>
              <a:rPr lang="en-US" sz="2400" b="1" dirty="0" smtClean="0"/>
              <a:t>)</a:t>
            </a:r>
            <a:r>
              <a:rPr lang="en-US" sz="2400" dirty="0" smtClean="0"/>
              <a:t> to systematically optimize </a:t>
            </a:r>
            <a:r>
              <a:rPr lang="en-US" sz="2400" dirty="0" err="1" smtClean="0"/>
              <a:t>hyperparameters</a:t>
            </a:r>
            <a:r>
              <a:rPr lang="en-US" sz="2400" dirty="0" smtClean="0"/>
              <a:t> of machine learning classifiers, ensuring robust performance and fair model comparison.</a:t>
            </a:r>
            <a:endParaRPr sz="2900" dirty="0">
              <a:latin typeface="Arial MT"/>
              <a:cs typeface="Arial MT"/>
            </a:endParaRPr>
          </a:p>
        </p:txBody>
      </p:sp>
      <p:sp>
        <p:nvSpPr>
          <p:cNvPr id="8" name="object 11"/>
          <p:cNvSpPr txBox="1"/>
          <p:nvPr/>
        </p:nvSpPr>
        <p:spPr>
          <a:xfrm>
            <a:off x="9229041" y="2273403"/>
            <a:ext cx="7474584" cy="318612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100" spc="-45" dirty="0">
                <a:solidFill>
                  <a:srgbClr val="0F0F0F"/>
                </a:solidFill>
                <a:latin typeface="Arial MT"/>
                <a:cs typeface="Arial MT"/>
              </a:rPr>
              <a:t>Objective</a:t>
            </a:r>
            <a:r>
              <a:rPr sz="3100" spc="-150" dirty="0">
                <a:solidFill>
                  <a:srgbClr val="0F0F0F"/>
                </a:solidFill>
                <a:latin typeface="Arial MT"/>
                <a:cs typeface="Arial MT"/>
              </a:rPr>
              <a:t> </a:t>
            </a:r>
            <a:r>
              <a:rPr sz="3100" spc="-60" dirty="0">
                <a:solidFill>
                  <a:srgbClr val="0E0E0E"/>
                </a:solidFill>
                <a:latin typeface="Arial MT"/>
                <a:cs typeface="Arial MT"/>
              </a:rPr>
              <a:t>2:</a:t>
            </a:r>
            <a:r>
              <a:rPr sz="3100" spc="-265" dirty="0">
                <a:solidFill>
                  <a:srgbClr val="0E0E0E"/>
                </a:solidFill>
                <a:latin typeface="Arial MT"/>
                <a:cs typeface="Arial MT"/>
              </a:rPr>
              <a:t> </a:t>
            </a:r>
            <a:r>
              <a:rPr sz="3100" spc="-60" dirty="0">
                <a:solidFill>
                  <a:srgbClr val="0F0F0F"/>
                </a:solidFill>
                <a:latin typeface="Arial MT"/>
                <a:cs typeface="Arial MT"/>
              </a:rPr>
              <a:t>Automate</a:t>
            </a:r>
            <a:r>
              <a:rPr sz="3100" spc="-125" dirty="0">
                <a:solidFill>
                  <a:srgbClr val="0F0F0F"/>
                </a:solidFill>
                <a:latin typeface="Arial MT"/>
                <a:cs typeface="Arial MT"/>
              </a:rPr>
              <a:t> </a:t>
            </a:r>
            <a:r>
              <a:rPr sz="3100" spc="-125" dirty="0">
                <a:solidFill>
                  <a:srgbClr val="111111"/>
                </a:solidFill>
                <a:latin typeface="Arial MT"/>
                <a:cs typeface="Arial MT"/>
              </a:rPr>
              <a:t>Feature</a:t>
            </a:r>
            <a:r>
              <a:rPr sz="3100" spc="-90" dirty="0">
                <a:solidFill>
                  <a:srgbClr val="111111"/>
                </a:solidFill>
                <a:latin typeface="Arial MT"/>
                <a:cs typeface="Arial MT"/>
              </a:rPr>
              <a:t> </a:t>
            </a:r>
            <a:r>
              <a:rPr sz="3100" spc="-10" dirty="0">
                <a:solidFill>
                  <a:srgbClr val="0C0C0C"/>
                </a:solidFill>
                <a:latin typeface="Arial MT"/>
                <a:cs typeface="Arial MT"/>
              </a:rPr>
              <a:t>Engineering</a:t>
            </a:r>
            <a:endParaRPr sz="3100" dirty="0">
              <a:latin typeface="Arial MT"/>
              <a:cs typeface="Arial MT"/>
            </a:endParaRPr>
          </a:p>
          <a:p>
            <a:pPr marL="2212975" marR="5080" indent="1905">
              <a:lnSpc>
                <a:spcPts val="2950"/>
              </a:lnSpc>
              <a:spcBef>
                <a:spcPts val="3020"/>
              </a:spcBef>
            </a:pPr>
            <a:r>
              <a:rPr lang="en-US" sz="2400" dirty="0" smtClean="0"/>
              <a:t>Employ a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CNN-based encod</a:t>
            </a:r>
            <a:r>
              <a:rPr lang="en-US" sz="2400" b="1" dirty="0" smtClean="0"/>
              <a:t>er</a:t>
            </a:r>
            <a:r>
              <a:rPr lang="en-US" sz="2400" dirty="0" smtClean="0"/>
              <a:t> to automatically extract compact and informative latent feature representations from structured clinical data, reducing reliance on manual feature engineering</a:t>
            </a:r>
            <a:r>
              <a:rPr sz="2600" spc="-10" dirty="0" smtClean="0">
                <a:latin typeface="Arial MT"/>
                <a:cs typeface="Arial MT"/>
              </a:rPr>
              <a:t>.</a:t>
            </a:r>
            <a:endParaRPr sz="2600" dirty="0">
              <a:latin typeface="Arial MT"/>
              <a:cs typeface="Arial MT"/>
            </a:endParaRPr>
          </a:p>
        </p:txBody>
      </p:sp>
      <p:sp>
        <p:nvSpPr>
          <p:cNvPr id="9" name="object 12"/>
          <p:cNvSpPr txBox="1"/>
          <p:nvPr/>
        </p:nvSpPr>
        <p:spPr>
          <a:xfrm>
            <a:off x="9195105" y="6504516"/>
            <a:ext cx="7311390" cy="2743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300" spc="-150" dirty="0">
                <a:solidFill>
                  <a:srgbClr val="0E0E0E"/>
                </a:solidFill>
                <a:latin typeface="Arial MT"/>
                <a:cs typeface="Arial MT"/>
              </a:rPr>
              <a:t>Objective</a:t>
            </a:r>
            <a:r>
              <a:rPr sz="3300" spc="-85" dirty="0">
                <a:solidFill>
                  <a:srgbClr val="0E0E0E"/>
                </a:solidFill>
                <a:latin typeface="Arial MT"/>
                <a:cs typeface="Arial MT"/>
              </a:rPr>
              <a:t> </a:t>
            </a:r>
            <a:r>
              <a:rPr sz="3300" spc="-50" dirty="0">
                <a:solidFill>
                  <a:srgbClr val="0A0A0A"/>
                </a:solidFill>
                <a:latin typeface="Arial MT"/>
                <a:cs typeface="Arial MT"/>
              </a:rPr>
              <a:t>4:</a:t>
            </a:r>
            <a:r>
              <a:rPr sz="3300" spc="-465" dirty="0">
                <a:solidFill>
                  <a:srgbClr val="0A0A0A"/>
                </a:solidFill>
                <a:latin typeface="Arial MT"/>
                <a:cs typeface="Arial MT"/>
              </a:rPr>
              <a:t> </a:t>
            </a:r>
            <a:r>
              <a:rPr sz="3300" spc="-190" dirty="0">
                <a:solidFill>
                  <a:srgbClr val="080808"/>
                </a:solidFill>
                <a:latin typeface="Arial MT"/>
                <a:cs typeface="Arial MT"/>
              </a:rPr>
              <a:t>Provide</a:t>
            </a:r>
            <a:r>
              <a:rPr sz="3300" spc="-130" dirty="0">
                <a:solidFill>
                  <a:srgbClr val="080808"/>
                </a:solidFill>
                <a:latin typeface="Arial MT"/>
                <a:cs typeface="Arial MT"/>
              </a:rPr>
              <a:t> </a:t>
            </a:r>
            <a:r>
              <a:rPr sz="3300" spc="-145" dirty="0">
                <a:solidFill>
                  <a:srgbClr val="0A0A0A"/>
                </a:solidFill>
                <a:latin typeface="Arial MT"/>
                <a:cs typeface="Arial MT"/>
              </a:rPr>
              <a:t>Clinical</a:t>
            </a:r>
            <a:r>
              <a:rPr sz="3300" spc="-30" dirty="0">
                <a:solidFill>
                  <a:srgbClr val="0A0A0A"/>
                </a:solidFill>
                <a:latin typeface="Arial MT"/>
                <a:cs typeface="Arial MT"/>
              </a:rPr>
              <a:t> </a:t>
            </a:r>
            <a:r>
              <a:rPr sz="3300" spc="-35" dirty="0">
                <a:solidFill>
                  <a:srgbClr val="080808"/>
                </a:solidFill>
                <a:latin typeface="Arial MT"/>
                <a:cs typeface="Arial MT"/>
              </a:rPr>
              <a:t>Traceability</a:t>
            </a:r>
            <a:endParaRPr sz="3300" dirty="0">
              <a:latin typeface="Arial MT"/>
              <a:cs typeface="Arial MT"/>
            </a:endParaRPr>
          </a:p>
          <a:p>
            <a:pPr marL="2160270" marR="5080">
              <a:lnSpc>
                <a:spcPts val="2950"/>
              </a:lnSpc>
              <a:spcBef>
                <a:spcPts val="2330"/>
              </a:spcBef>
            </a:pPr>
            <a:r>
              <a:rPr lang="en-US" sz="2400" dirty="0" smtClean="0"/>
              <a:t>Integrate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Explainable AI (XAI)</a:t>
            </a:r>
            <a:r>
              <a:rPr lang="en-US" sz="2400" dirty="0" smtClean="0"/>
              <a:t> techniques to provide transparent and clinically meaningful explanations by linking model predictions to key clinical indicators.</a:t>
            </a:r>
            <a:endParaRPr sz="2400" dirty="0">
              <a:latin typeface="Arial MT"/>
              <a:cs typeface="Arial M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076" y="3349489"/>
            <a:ext cx="1352550" cy="15144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2865" y="3263762"/>
            <a:ext cx="1762125" cy="1685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019" y="7290602"/>
            <a:ext cx="1343025" cy="14001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2865" y="7398555"/>
            <a:ext cx="1514475" cy="1438275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 flipH="1">
            <a:off x="8590593" y="2057400"/>
            <a:ext cx="32657" cy="71901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96019" y="6096000"/>
            <a:ext cx="16071181" cy="4534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/>
          <p:nvPr/>
        </p:nvPicPr>
        <p:blipFill>
          <a:blip r:embed="rId6"/>
          <a:stretch>
            <a:fillRect/>
          </a:stretch>
        </p:blipFill>
        <p:spPr>
          <a:xfrm>
            <a:off x="13690600" y="7782944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67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 descr="https://kimi-img.moonshot.cn/pub/slides/slides_tmpl/image/25-08-27-19:59:33-d2nf6998bjvh7rlj00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501" y="4847583"/>
            <a:ext cx="1887319" cy="18873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436" y="4488947"/>
            <a:ext cx="80440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44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  <a:endParaRPr lang="en-US" sz="44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34741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050" dirty="0"/>
          </a:p>
        </p:txBody>
      </p:sp>
      <p:sp>
        <p:nvSpPr>
          <p:cNvPr id="10" name="Rectangle 9"/>
          <p:cNvSpPr/>
          <p:nvPr/>
        </p:nvSpPr>
        <p:spPr>
          <a:xfrm>
            <a:off x="-16005" y="3956093"/>
            <a:ext cx="10087429" cy="183515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marL="12700" algn="ctr">
              <a:spcBef>
                <a:spcPts val="130"/>
              </a:spcBef>
            </a:pPr>
            <a:r>
              <a:rPr lang="en-US" sz="5400" dirty="0" smtClean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Contributions</a:t>
            </a:r>
            <a:endParaRPr lang="en-US" sz="5400" dirty="0">
              <a:solidFill>
                <a:schemeClr val="bg1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  <a:p>
            <a:pPr algn="ctr"/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9" name="Oval 8"/>
          <p:cNvSpPr/>
          <p:nvPr/>
        </p:nvSpPr>
        <p:spPr>
          <a:xfrm>
            <a:off x="12471400" y="3264482"/>
            <a:ext cx="3095062" cy="3118902"/>
          </a:xfrm>
          <a:prstGeom prst="ellipse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162540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</a:t>
            </a:r>
            <a:r>
              <a:rPr lang="ar-SA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2</a:t>
            </a:r>
            <a:endParaRPr lang="en-US" sz="1050" dirty="0"/>
          </a:p>
        </p:txBody>
      </p:sp>
      <p:pic>
        <p:nvPicPr>
          <p:cNvPr id="14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13566212" y="-702857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31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13309601" y="1514929"/>
            <a:ext cx="3581399" cy="8001000"/>
          </a:xfrm>
          <a:prstGeom prst="roundRect">
            <a:avLst/>
          </a:prstGeom>
          <a:gradFill>
            <a:gsLst>
              <a:gs pos="0">
                <a:srgbClr val="EAEEF4">
                  <a:lumMod val="0"/>
                  <a:lumOff val="100000"/>
                </a:srgbClr>
              </a:gs>
              <a:gs pos="100000">
                <a:srgbClr val="EFF3F7"/>
              </a:gs>
              <a:gs pos="65000">
                <a:srgbClr val="F3F7FA">
                  <a:alpha val="0"/>
                </a:srgbClr>
              </a:gs>
              <a:gs pos="0">
                <a:srgbClr val="F3F7FA">
                  <a:alpha val="0"/>
                </a:srgbClr>
              </a:gs>
            </a:gsLst>
            <a:lin ang="2700000" scaled="1"/>
          </a:gradFill>
          <a:ln>
            <a:solidFill>
              <a:schemeClr val="accent1"/>
            </a:solidFill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ounded Rectangle 37"/>
          <p:cNvSpPr/>
          <p:nvPr/>
        </p:nvSpPr>
        <p:spPr>
          <a:xfrm>
            <a:off x="8997762" y="1524000"/>
            <a:ext cx="3581399" cy="8001000"/>
          </a:xfrm>
          <a:prstGeom prst="roundRect">
            <a:avLst/>
          </a:prstGeom>
          <a:gradFill>
            <a:gsLst>
              <a:gs pos="0">
                <a:srgbClr val="EAEEF4">
                  <a:lumMod val="0"/>
                  <a:lumOff val="100000"/>
                </a:srgbClr>
              </a:gs>
              <a:gs pos="100000">
                <a:srgbClr val="EFF3F7"/>
              </a:gs>
              <a:gs pos="65000">
                <a:srgbClr val="F3F7FA">
                  <a:alpha val="0"/>
                </a:srgbClr>
              </a:gs>
              <a:gs pos="0">
                <a:srgbClr val="F3F7FA">
                  <a:alpha val="0"/>
                </a:srgbClr>
              </a:gs>
            </a:gsLst>
            <a:lin ang="2700000" scaled="1"/>
          </a:gradFill>
          <a:ln>
            <a:solidFill>
              <a:schemeClr val="accent1"/>
            </a:solidFill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ounded Rectangle 36"/>
          <p:cNvSpPr/>
          <p:nvPr/>
        </p:nvSpPr>
        <p:spPr>
          <a:xfrm>
            <a:off x="4783707" y="1524000"/>
            <a:ext cx="3581399" cy="8001000"/>
          </a:xfrm>
          <a:prstGeom prst="roundRect">
            <a:avLst/>
          </a:prstGeom>
          <a:gradFill>
            <a:gsLst>
              <a:gs pos="0">
                <a:srgbClr val="EAEEF4">
                  <a:lumMod val="0"/>
                  <a:lumOff val="100000"/>
                </a:srgbClr>
              </a:gs>
              <a:gs pos="100000">
                <a:srgbClr val="EFF3F7"/>
              </a:gs>
              <a:gs pos="65000">
                <a:srgbClr val="F3F7FA">
                  <a:alpha val="0"/>
                </a:srgbClr>
              </a:gs>
              <a:gs pos="0">
                <a:srgbClr val="F3F7FA">
                  <a:alpha val="0"/>
                </a:srgbClr>
              </a:gs>
            </a:gsLst>
            <a:lin ang="2700000" scaled="1"/>
          </a:gradFill>
          <a:ln>
            <a:solidFill>
              <a:schemeClr val="accent1"/>
            </a:solidFill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ounded Rectangle 35"/>
          <p:cNvSpPr/>
          <p:nvPr/>
        </p:nvSpPr>
        <p:spPr>
          <a:xfrm>
            <a:off x="584200" y="1524000"/>
            <a:ext cx="3581399" cy="8001000"/>
          </a:xfrm>
          <a:prstGeom prst="roundRect">
            <a:avLst/>
          </a:prstGeom>
          <a:gradFill>
            <a:gsLst>
              <a:gs pos="0">
                <a:srgbClr val="EAEEF4">
                  <a:lumMod val="0"/>
                  <a:lumOff val="100000"/>
                </a:srgbClr>
              </a:gs>
              <a:gs pos="100000">
                <a:srgbClr val="EFF3F7"/>
              </a:gs>
              <a:gs pos="65000">
                <a:srgbClr val="F3F7FA">
                  <a:alpha val="0"/>
                </a:srgbClr>
              </a:gs>
              <a:gs pos="0">
                <a:srgbClr val="F3F7FA">
                  <a:alpha val="0"/>
                </a:srgbClr>
              </a:gs>
            </a:gsLst>
            <a:lin ang="2700000" scaled="1"/>
          </a:gradFill>
          <a:ln>
            <a:solidFill>
              <a:schemeClr val="accent1"/>
            </a:solidFill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bject 8"/>
          <p:cNvSpPr txBox="1">
            <a:spLocks/>
          </p:cNvSpPr>
          <p:nvPr/>
        </p:nvSpPr>
        <p:spPr>
          <a:xfrm>
            <a:off x="814383" y="353674"/>
            <a:ext cx="15552419" cy="7707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>
              <a:defRPr sz="5700" b="0" i="0">
                <a:solidFill>
                  <a:srgbClr val="2A2A2A"/>
                </a:solidFill>
                <a:latin typeface="Arial MT"/>
                <a:ea typeface="+mj-ea"/>
                <a:cs typeface="Arial MT"/>
              </a:defRPr>
            </a:lvl1pPr>
          </a:lstStyle>
          <a:p>
            <a:pPr marL="12700">
              <a:spcBef>
                <a:spcPts val="130"/>
              </a:spcBef>
            </a:pPr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</a:rPr>
              <a:t>Research Contributions</a:t>
            </a:r>
            <a:endParaRPr lang="en-US" sz="4900" spc="47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3" name="object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1981200"/>
            <a:ext cx="1231900" cy="1231900"/>
          </a:xfrm>
          <a:prstGeom prst="rect">
            <a:avLst/>
          </a:prstGeom>
        </p:spPr>
      </p:pic>
      <p:pic>
        <p:nvPicPr>
          <p:cNvPr id="24" name="object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100" y="1981200"/>
            <a:ext cx="1219200" cy="1219200"/>
          </a:xfrm>
          <a:prstGeom prst="rect">
            <a:avLst/>
          </a:prstGeom>
        </p:spPr>
      </p:pic>
      <p:pic>
        <p:nvPicPr>
          <p:cNvPr id="25" name="object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562" y="2016307"/>
            <a:ext cx="1231900" cy="1231900"/>
          </a:xfrm>
          <a:prstGeom prst="rect">
            <a:avLst/>
          </a:prstGeom>
        </p:spPr>
      </p:pic>
      <p:pic>
        <p:nvPicPr>
          <p:cNvPr id="26" name="object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0365" y="2017214"/>
            <a:ext cx="1231900" cy="1231900"/>
          </a:xfrm>
          <a:prstGeom prst="rect">
            <a:avLst/>
          </a:prstGeom>
        </p:spPr>
      </p:pic>
      <p:sp>
        <p:nvSpPr>
          <p:cNvPr id="27" name="object 10"/>
          <p:cNvSpPr txBox="1"/>
          <p:nvPr/>
        </p:nvSpPr>
        <p:spPr>
          <a:xfrm>
            <a:off x="814382" y="3499908"/>
            <a:ext cx="3351217" cy="1040028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77470" marR="5080" indent="-65405">
              <a:lnSpc>
                <a:spcPts val="2600"/>
              </a:lnSpc>
              <a:spcBef>
                <a:spcPts val="310"/>
              </a:spcBef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Contribution 1: Hybrid and Interpretable AI Framework</a:t>
            </a:r>
            <a:endParaRPr sz="2000" b="1" dirty="0">
              <a:solidFill>
                <a:schemeClr val="accent1">
                  <a:lumMod val="75000"/>
                </a:schemeClr>
              </a:solidFill>
              <a:latin typeface="Arial MT"/>
              <a:cs typeface="Arial MT"/>
            </a:endParaRPr>
          </a:p>
        </p:txBody>
      </p:sp>
      <p:sp>
        <p:nvSpPr>
          <p:cNvPr id="28" name="object 11"/>
          <p:cNvSpPr txBox="1"/>
          <p:nvPr/>
        </p:nvSpPr>
        <p:spPr>
          <a:xfrm>
            <a:off x="893601" y="4801802"/>
            <a:ext cx="2964815" cy="4368632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12700" marR="5080" indent="17145" algn="ctr">
              <a:lnSpc>
                <a:spcPct val="90400"/>
              </a:lnSpc>
              <a:spcBef>
                <a:spcPts val="370"/>
              </a:spcBef>
            </a:pPr>
            <a:r>
              <a:rPr lang="en-US" sz="2400" dirty="0"/>
              <a:t>This research proposes a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hybrid AI framework </a:t>
            </a:r>
            <a:r>
              <a:rPr lang="en-US" sz="2400" dirty="0"/>
              <a:t>that integrates deep learning–based feature extraction with machine learning classifiers to achieve early and accurate CKD prediction while preserving interpretability</a:t>
            </a:r>
            <a:r>
              <a:rPr lang="en-US" sz="2000" dirty="0" smtClean="0"/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29" name="object 12"/>
          <p:cNvSpPr txBox="1"/>
          <p:nvPr/>
        </p:nvSpPr>
        <p:spPr>
          <a:xfrm>
            <a:off x="4975283" y="3473450"/>
            <a:ext cx="3444811" cy="733534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77470" marR="5080" indent="-65405">
              <a:lnSpc>
                <a:spcPts val="2600"/>
              </a:lnSpc>
              <a:spcBef>
                <a:spcPts val="310"/>
              </a:spcBef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Contribution 2: Automated Representation Learning</a:t>
            </a:r>
          </a:p>
        </p:txBody>
      </p:sp>
      <p:sp>
        <p:nvSpPr>
          <p:cNvPr id="30" name="object 13"/>
          <p:cNvSpPr txBox="1"/>
          <p:nvPr/>
        </p:nvSpPr>
        <p:spPr>
          <a:xfrm>
            <a:off x="4990782" y="4801802"/>
            <a:ext cx="2997835" cy="3556999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700" marR="5080" indent="-33020" algn="ctr">
              <a:lnSpc>
                <a:spcPct val="85500"/>
              </a:lnSpc>
              <a:spcBef>
                <a:spcPts val="490"/>
              </a:spcBef>
            </a:pPr>
            <a:r>
              <a:rPr lang="en-US" sz="2400" dirty="0"/>
              <a:t>A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CNN-based encoder </a:t>
            </a:r>
            <a:r>
              <a:rPr lang="en-US" sz="2400" dirty="0"/>
              <a:t>is introduced to automatically learn compact and informative latent representations from structured clinical data, reducing dependence on manual feature engineering.</a:t>
            </a:r>
            <a:endParaRPr sz="2400" dirty="0"/>
          </a:p>
        </p:txBody>
      </p:sp>
      <p:sp>
        <p:nvSpPr>
          <p:cNvPr id="31" name="object 14"/>
          <p:cNvSpPr txBox="1"/>
          <p:nvPr/>
        </p:nvSpPr>
        <p:spPr>
          <a:xfrm>
            <a:off x="9067425" y="3499908"/>
            <a:ext cx="3480175" cy="706604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77470" marR="5080" indent="-65405">
              <a:lnSpc>
                <a:spcPts val="2600"/>
              </a:lnSpc>
              <a:spcBef>
                <a:spcPts val="310"/>
              </a:spcBef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Contribution 3: Robust and Fair Model Optimization</a:t>
            </a:r>
            <a:endParaRPr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2" name="object 15"/>
          <p:cNvSpPr txBox="1"/>
          <p:nvPr/>
        </p:nvSpPr>
        <p:spPr>
          <a:xfrm>
            <a:off x="9283194" y="4801802"/>
            <a:ext cx="3048635" cy="289117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065" marR="5080" indent="-37465" algn="ctr">
              <a:lnSpc>
                <a:spcPct val="84800"/>
              </a:lnSpc>
              <a:spcBef>
                <a:spcPts val="509"/>
              </a:spcBef>
            </a:pPr>
            <a:r>
              <a:rPr lang="en-US" sz="2400" dirty="0"/>
              <a:t>A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Genetic Algorithm (GA)</a:t>
            </a:r>
            <a:r>
              <a:rPr lang="en-US" sz="2400" dirty="0"/>
              <a:t> is employed to systematically optimize model </a:t>
            </a:r>
            <a:r>
              <a:rPr lang="en-US" sz="2400" dirty="0" err="1"/>
              <a:t>hyperparameters</a:t>
            </a:r>
            <a:r>
              <a:rPr lang="en-US" sz="2400" dirty="0"/>
              <a:t>, enabling robust performance and fair comparison across multiple classifiers</a:t>
            </a:r>
            <a:r>
              <a:rPr lang="en-US" sz="2400" dirty="0" smtClean="0"/>
              <a:t>.</a:t>
            </a:r>
            <a:endParaRPr sz="2300" dirty="0">
              <a:latin typeface="Calibri"/>
              <a:cs typeface="Calibri"/>
            </a:endParaRPr>
          </a:p>
        </p:txBody>
      </p:sp>
      <p:sp>
        <p:nvSpPr>
          <p:cNvPr id="33" name="object 16"/>
          <p:cNvSpPr txBox="1"/>
          <p:nvPr/>
        </p:nvSpPr>
        <p:spPr>
          <a:xfrm>
            <a:off x="13461630" y="3499908"/>
            <a:ext cx="3429370" cy="67839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77470" marR="5080" indent="-65405" algn="ctr">
              <a:lnSpc>
                <a:spcPts val="2600"/>
              </a:lnSpc>
              <a:spcBef>
                <a:spcPts val="310"/>
              </a:spcBef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Contribution 4: Clinically Meaningful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Explainability</a:t>
            </a:r>
            <a:endParaRPr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4" name="object 17"/>
          <p:cNvSpPr txBox="1"/>
          <p:nvPr/>
        </p:nvSpPr>
        <p:spPr>
          <a:xfrm>
            <a:off x="13385800" y="4801802"/>
            <a:ext cx="3143885" cy="3270767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12700" marR="5080" indent="33655" algn="ctr">
              <a:lnSpc>
                <a:spcPct val="86900"/>
              </a:lnSpc>
              <a:spcBef>
                <a:spcPts val="450"/>
              </a:spcBef>
            </a:pPr>
            <a:r>
              <a:rPr lang="en-US" sz="2400" dirty="0"/>
              <a:t>The framework incorporates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Explainable AI (SHAP) </a:t>
            </a:r>
            <a:r>
              <a:rPr lang="en-US" sz="2400" dirty="0"/>
              <a:t>to link model predictions to clinically relevant features, enhancing transparency and supporting clinical trust.</a:t>
            </a:r>
            <a:endParaRPr sz="2400" dirty="0"/>
          </a:p>
        </p:txBody>
      </p:sp>
      <p:pic>
        <p:nvPicPr>
          <p:cNvPr id="40" name="Picture 39"/>
          <p:cNvPicPr/>
          <p:nvPr/>
        </p:nvPicPr>
        <p:blipFill>
          <a:blip r:embed="rId6"/>
          <a:stretch>
            <a:fillRect/>
          </a:stretch>
        </p:blipFill>
        <p:spPr>
          <a:xfrm>
            <a:off x="13614400" y="-602192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09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 descr="https://kimi-img.moonshot.cn/pub/slides/slides_tmpl/image/25-08-27-19:59:33-d2nf6998bjvh7rlj00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501" y="4847583"/>
            <a:ext cx="1887319" cy="18873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436" y="4488947"/>
            <a:ext cx="80440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44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  <a:endParaRPr lang="en-US" sz="44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34741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050" dirty="0"/>
          </a:p>
        </p:txBody>
      </p:sp>
      <p:sp>
        <p:nvSpPr>
          <p:cNvPr id="10" name="Rectangle 9"/>
          <p:cNvSpPr/>
          <p:nvPr/>
        </p:nvSpPr>
        <p:spPr>
          <a:xfrm>
            <a:off x="-16005" y="3956093"/>
            <a:ext cx="10087429" cy="183515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en-US" sz="5400" dirty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Literature Review</a:t>
            </a:r>
          </a:p>
          <a:p>
            <a:pPr algn="ctr"/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9" name="Oval 8"/>
          <p:cNvSpPr/>
          <p:nvPr/>
        </p:nvSpPr>
        <p:spPr>
          <a:xfrm>
            <a:off x="12471400" y="3264482"/>
            <a:ext cx="3095062" cy="3118902"/>
          </a:xfrm>
          <a:prstGeom prst="ellipse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162540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</a:t>
            </a:r>
            <a:r>
              <a:rPr lang="ar-SA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3</a:t>
            </a:r>
            <a:endParaRPr lang="en-US" sz="1050" dirty="0"/>
          </a:p>
        </p:txBody>
      </p:sp>
      <p:pic>
        <p:nvPicPr>
          <p:cNvPr id="14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13566212" y="-702857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37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9708537"/>
              </p:ext>
            </p:extLst>
          </p:nvPr>
        </p:nvGraphicFramePr>
        <p:xfrm>
          <a:off x="127001" y="993422"/>
          <a:ext cx="17221199" cy="8698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1910">
                  <a:extLst>
                    <a:ext uri="{9D8B030D-6E8A-4147-A177-3AD203B41FA5}">
                      <a16:colId xmlns:a16="http://schemas.microsoft.com/office/drawing/2014/main" xmlns="" val="1892179238"/>
                    </a:ext>
                  </a:extLst>
                </a:gridCol>
                <a:gridCol w="826016">
                  <a:extLst>
                    <a:ext uri="{9D8B030D-6E8A-4147-A177-3AD203B41FA5}">
                      <a16:colId xmlns:a16="http://schemas.microsoft.com/office/drawing/2014/main" xmlns="" val="2762510230"/>
                    </a:ext>
                  </a:extLst>
                </a:gridCol>
                <a:gridCol w="1877312">
                  <a:extLst>
                    <a:ext uri="{9D8B030D-6E8A-4147-A177-3AD203B41FA5}">
                      <a16:colId xmlns:a16="http://schemas.microsoft.com/office/drawing/2014/main" xmlns="" val="642489114"/>
                    </a:ext>
                  </a:extLst>
                </a:gridCol>
                <a:gridCol w="2402958">
                  <a:extLst>
                    <a:ext uri="{9D8B030D-6E8A-4147-A177-3AD203B41FA5}">
                      <a16:colId xmlns:a16="http://schemas.microsoft.com/office/drawing/2014/main" xmlns="" val="1123315039"/>
                    </a:ext>
                  </a:extLst>
                </a:gridCol>
                <a:gridCol w="2027496">
                  <a:extLst>
                    <a:ext uri="{9D8B030D-6E8A-4147-A177-3AD203B41FA5}">
                      <a16:colId xmlns:a16="http://schemas.microsoft.com/office/drawing/2014/main" xmlns="" val="3599320177"/>
                    </a:ext>
                  </a:extLst>
                </a:gridCol>
                <a:gridCol w="4655732">
                  <a:extLst>
                    <a:ext uri="{9D8B030D-6E8A-4147-A177-3AD203B41FA5}">
                      <a16:colId xmlns:a16="http://schemas.microsoft.com/office/drawing/2014/main" xmlns="" val="2096752182"/>
                    </a:ext>
                  </a:extLst>
                </a:gridCol>
                <a:gridCol w="3879775">
                  <a:extLst>
                    <a:ext uri="{9D8B030D-6E8A-4147-A177-3AD203B41FA5}">
                      <a16:colId xmlns:a16="http://schemas.microsoft.com/office/drawing/2014/main" xmlns="" val="692713179"/>
                    </a:ext>
                  </a:extLst>
                </a:gridCol>
              </a:tblGrid>
              <a:tr h="4645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Ref</a:t>
                      </a:r>
                      <a:endParaRPr lang="en-US" sz="16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Year</a:t>
                      </a:r>
                      <a:endParaRPr lang="en-US" sz="16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Dataset</a:t>
                      </a:r>
                      <a:endParaRPr lang="en-US" sz="16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Models</a:t>
                      </a:r>
                      <a:endParaRPr lang="en-US" sz="16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Results</a:t>
                      </a:r>
                      <a:endParaRPr lang="en-US" sz="16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Advantages</a:t>
                      </a:r>
                      <a:endParaRPr lang="en-US" sz="16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Limitations</a:t>
                      </a:r>
                      <a:endParaRPr lang="en-US" sz="16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02021733"/>
                  </a:ext>
                </a:extLst>
              </a:tr>
              <a:tr h="16903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Phuong et al. 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[</a:t>
                      </a:r>
                      <a:r>
                        <a:rPr lang="ar-SA" sz="1400" dirty="0" smtClean="0">
                          <a:effectLst/>
                          <a:latin typeface="Arial MT"/>
                        </a:rPr>
                        <a:t>1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]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2025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UCI CKD dataset (400 samples, 24 features)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SVM, RF, KNN, LR, NB, DT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RF highest accuracy (~99%), SVM second (~98%), others 90–96%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Comprehensive comparison of six popular ML algorithms on the same dataset.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Identified creatinine, hemoglobin, and specific gravity as top predictors.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Straightforward methodology for replication in similar datasets.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MT"/>
                        </a:rPr>
                        <a:t>- Small 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dataset limits generalization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.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/>
                      </a:r>
                      <a:br>
                        <a:rPr lang="en-US" sz="1400" dirty="0">
                          <a:effectLst/>
                          <a:latin typeface="Arial MT"/>
                        </a:rPr>
                      </a:br>
                      <a:r>
                        <a:rPr lang="en-US" sz="1400" dirty="0">
                          <a:effectLst/>
                          <a:latin typeface="Arial MT"/>
                        </a:rPr>
                        <a:t>- No external validation performed.</a:t>
                      </a:r>
                      <a:br>
                        <a:rPr lang="en-US" sz="1400" dirty="0">
                          <a:effectLst/>
                          <a:latin typeface="Arial MT"/>
                        </a:rPr>
                      </a:br>
                      <a:r>
                        <a:rPr lang="en-US" sz="1400" dirty="0">
                          <a:effectLst/>
                          <a:latin typeface="Arial MT"/>
                        </a:rPr>
                        <a:t>- Only binary classification; no CKD stage prediction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 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86859417"/>
                  </a:ext>
                </a:extLst>
              </a:tr>
              <a:tr h="14489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 MT"/>
                        </a:rPr>
                        <a:t>Metherall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 et al. 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[</a:t>
                      </a:r>
                      <a:r>
                        <a:rPr lang="ar-SA" sz="1400" dirty="0" smtClean="0">
                          <a:effectLst/>
                          <a:latin typeface="Arial MT"/>
                        </a:rPr>
                        <a:t>2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]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2025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At-home monitoring dataset (short-term)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 MT"/>
                        </a:rPr>
                        <a:t>XGBoost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, RF, SVM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 MT"/>
                        </a:rPr>
                        <a:t>XGBoost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: ~96% accuracy; RF ~94%; SVM ~92%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Incorporated at-home measurements (creatinine, BP) for early detection.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Compared multiple algorithms on identical features.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Useful in remote patient monitoring contexts.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MT"/>
                        </a:rPr>
                        <a:t>- Short 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monitoring period limits ability to predict long-term progression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.</a:t>
                      </a:r>
                      <a:endParaRPr lang="en-US" sz="1400" dirty="0">
                        <a:effectLst/>
                        <a:latin typeface="Arial M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MT"/>
                        </a:rPr>
                        <a:t>- Potential 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sensor inaccuracies in home data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.</a:t>
                      </a:r>
                      <a:endParaRPr lang="en-US" sz="1400" dirty="0">
                        <a:effectLst/>
                        <a:latin typeface="Arial M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Limited demographic diversity in dataset.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31635645"/>
                  </a:ext>
                </a:extLst>
              </a:tr>
              <a:tr h="14489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 MT"/>
                        </a:rPr>
                        <a:t>Debal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 et al. 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[</a:t>
                      </a:r>
                      <a:r>
                        <a:rPr lang="ar-SA" sz="1400" dirty="0" smtClean="0">
                          <a:effectLst/>
                          <a:latin typeface="Arial MT"/>
                        </a:rPr>
                        <a:t>3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]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100" dirty="0">
                          <a:effectLst/>
                          <a:latin typeface="Arial MT"/>
                        </a:rPr>
                        <a:t>2022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UCI CKD dataset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RF, SVM, LR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RF ~98%, SVM: 96%,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LR: 92%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Straightforward preprocessing steps for reproducibility.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RF performed consistently across folds.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Demonstrated stability with minimal parameter tuning.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MT"/>
                        </a:rPr>
                        <a:t>- Limited 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dataset size and diversity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.</a:t>
                      </a:r>
                      <a:endParaRPr lang="en-US" sz="1400" dirty="0">
                        <a:effectLst/>
                        <a:latin typeface="Arial M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MT"/>
                        </a:rPr>
                        <a:t>- Absence 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of advanced feature engineering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.</a:t>
                      </a:r>
                      <a:endParaRPr lang="en-US" sz="1400" dirty="0">
                        <a:effectLst/>
                        <a:latin typeface="Arial M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No inclusion of temporal or longitudinal data.</a:t>
                      </a:r>
                      <a:endParaRPr lang="en-US" sz="1400" b="1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83947643"/>
                  </a:ext>
                </a:extLst>
              </a:tr>
              <a:tr h="145787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Chowdhury et al. 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[</a:t>
                      </a:r>
                      <a:r>
                        <a:rPr lang="ar-SA" sz="1400" dirty="0" smtClean="0">
                          <a:effectLst/>
                          <a:latin typeface="Arial MT"/>
                        </a:rPr>
                        <a:t>4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]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2021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Type 1 diabetes CKD dataset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RF, SVM, LR, KNN, NB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RF: ~95%, SVM: ~94%,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LR: ~92%, KNN: ~91%,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NB: ~90%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Compared performance of multiple classic ML models.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Dataset focused on diabetic CKD detection.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Identified early markers in diabetic patients.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MT"/>
                        </a:rPr>
                        <a:t>- Narrow 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patient population limits 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generalization.</a:t>
                      </a:r>
                      <a:endParaRPr lang="en-US" sz="1400" dirty="0">
                        <a:effectLst/>
                        <a:latin typeface="Arial M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No advanced ensemble or hybrid methods tested.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Limited to static data without time-series analysis.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15057948"/>
                  </a:ext>
                </a:extLst>
              </a:tr>
              <a:tr h="96594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 MT"/>
                        </a:rPr>
                        <a:t>Alsekait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 et al. 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[5]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2023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UCI CKD dataset (400 samples)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Stacked DNNs (CNN, RNN) + SVM meta-classifier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Accuracy: 99.69%, </a:t>
                      </a:r>
                      <a:br>
                        <a:rPr lang="en-US" sz="1400" dirty="0">
                          <a:effectLst/>
                          <a:latin typeface="Arial MT"/>
                        </a:rPr>
                      </a:br>
                      <a:r>
                        <a:rPr lang="en-US" sz="1400" dirty="0">
                          <a:effectLst/>
                          <a:latin typeface="Arial MT"/>
                        </a:rPr>
                        <a:t>F1 = 0.997, AUC: 0.999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Leveraged multiple model strengths,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 - population based optimization,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 - improved learning via feature selection.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Possible overfitting,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 - ensemble complexity hinders real-time use,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 untested on real-world EHRs.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60089834"/>
                  </a:ext>
                </a:extLst>
              </a:tr>
              <a:tr h="12074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Tian et al. 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[6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]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2024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Renal ultrasound (1,049 patients, 4,365 images)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MT"/>
                        </a:rPr>
                        <a:t>ResNet-34 CNN + </a:t>
                      </a:r>
                      <a:r>
                        <a:rPr lang="en-US" sz="1400" dirty="0" err="1" smtClean="0">
                          <a:effectLst/>
                          <a:latin typeface="Arial MT"/>
                        </a:rPr>
                        <a:t>radiomic</a:t>
                      </a:r>
                      <a:r>
                        <a:rPr lang="en-US" sz="1400" dirty="0" smtClean="0">
                          <a:effectLst/>
                          <a:latin typeface="Arial MT"/>
                        </a:rPr>
                        <a:t> features + fusion ensemble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AUC: 0.918 overall, 0.867–0.931 (G4–G5 stages)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</a:t>
                      </a:r>
                      <a:r>
                        <a:rPr lang="en-US" sz="1100" dirty="0">
                          <a:effectLst/>
                          <a:latin typeface="Arial MT"/>
                        </a:rPr>
                        <a:t>Outperformed </a:t>
                      </a:r>
                      <a:r>
                        <a:rPr lang="en-US" sz="1400" dirty="0">
                          <a:effectLst/>
                          <a:latin typeface="Arial MT"/>
                        </a:rPr>
                        <a:t>physicians in early detection,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 - Hybrid of CNN and expert texture features,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 - Highly relevant to clinical practice.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Single-center training,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 Low interpretability,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MT"/>
                        </a:rPr>
                        <a:t>- Lacked integration with clinical data.</a:t>
                      </a:r>
                      <a:endParaRPr lang="en-US" sz="1400" dirty="0">
                        <a:effectLst/>
                        <a:latin typeface="Arial MT"/>
                        <a:ea typeface="Arial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15233812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55600" y="450260"/>
            <a:ext cx="15877103" cy="543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 algn="l">
              <a:lnSpc>
                <a:spcPts val="3150"/>
              </a:lnSpc>
              <a:spcBef>
                <a:spcPts val="130"/>
              </a:spcBef>
            </a:pPr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  <a:latin typeface="Arial MT"/>
                <a:ea typeface="+mj-ea"/>
                <a:cs typeface="Arial MT"/>
                <a:sym typeface="Montserrat Bold"/>
              </a:rPr>
              <a:t>Table 1 </a:t>
            </a:r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  <a:latin typeface="Arial MT"/>
                <a:ea typeface="+mj-ea"/>
                <a:cs typeface="Arial MT"/>
                <a:sym typeface="Montserrat Bold"/>
              </a:rPr>
              <a:t>Comparative </a:t>
            </a:r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  <a:latin typeface="Arial MT"/>
                <a:ea typeface="+mj-ea"/>
                <a:cs typeface="Arial MT"/>
                <a:sym typeface="Montserrat Bold"/>
              </a:rPr>
              <a:t>Analysis of Related Work</a:t>
            </a:r>
          </a:p>
        </p:txBody>
      </p:sp>
    </p:spTree>
    <p:extLst>
      <p:ext uri="{BB962C8B-B14F-4D97-AF65-F5344CB8AC3E}">
        <p14:creationId xmlns:p14="http://schemas.microsoft.com/office/powerpoint/2010/main" val="333809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 descr="https://kimi-img.moonshot.cn/pub/slides/slides_tmpl/image/25-08-27-19:59:33-d2nf6998bjvh7rlj00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501" y="4847583"/>
            <a:ext cx="1887319" cy="18873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436" y="4488947"/>
            <a:ext cx="80440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44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  <a:endParaRPr lang="en-US" sz="44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34741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050" dirty="0"/>
          </a:p>
        </p:txBody>
      </p:sp>
      <p:sp>
        <p:nvSpPr>
          <p:cNvPr id="10" name="Rectangle 9"/>
          <p:cNvSpPr/>
          <p:nvPr/>
        </p:nvSpPr>
        <p:spPr>
          <a:xfrm>
            <a:off x="-16005" y="3956093"/>
            <a:ext cx="10087429" cy="183515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en-US" sz="5400" dirty="0" smtClean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Methodology</a:t>
            </a:r>
            <a:endParaRPr lang="en-US" sz="5400" dirty="0">
              <a:solidFill>
                <a:schemeClr val="bg1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  <a:p>
            <a:pPr algn="ctr"/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9" name="Oval 8"/>
          <p:cNvSpPr/>
          <p:nvPr/>
        </p:nvSpPr>
        <p:spPr>
          <a:xfrm>
            <a:off x="12471400" y="3264482"/>
            <a:ext cx="3095062" cy="3118902"/>
          </a:xfrm>
          <a:prstGeom prst="ellipse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162540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04</a:t>
            </a:r>
            <a:endParaRPr lang="en-US" sz="1050" dirty="0"/>
          </a:p>
        </p:txBody>
      </p:sp>
      <p:pic>
        <p:nvPicPr>
          <p:cNvPr id="14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13566212" y="-702857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r.Lava\Desktop\research\lastone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1295400"/>
            <a:ext cx="12420600" cy="8305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00" y="228600"/>
            <a:ext cx="14558384" cy="754053"/>
          </a:xfrm>
        </p:spPr>
        <p:txBody>
          <a:bodyPr/>
          <a:lstStyle/>
          <a:p>
            <a:pPr marL="12700">
              <a:spcBef>
                <a:spcPts val="130"/>
              </a:spcBef>
            </a:pPr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Proposed CKD Prediction Framework</a:t>
            </a:r>
          </a:p>
        </p:txBody>
      </p:sp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13566212" y="-702857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62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0195" y="3189670"/>
            <a:ext cx="5338184" cy="2262158"/>
          </a:xfrm>
        </p:spPr>
        <p:txBody>
          <a:bodyPr/>
          <a:lstStyle/>
          <a:p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Structured clinical dataset overview</a:t>
            </a:r>
          </a:p>
        </p:txBody>
      </p:sp>
      <p:sp>
        <p:nvSpPr>
          <p:cNvPr id="4" name="Rectangle 3"/>
          <p:cNvSpPr/>
          <p:nvPr/>
        </p:nvSpPr>
        <p:spPr>
          <a:xfrm>
            <a:off x="861508" y="5638800"/>
            <a:ext cx="5791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experiments were conducted on a publicly available CKD dataset containing 15,051 patient records with 21 clinical features and a binary CKD label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37400" y="12700"/>
            <a:ext cx="533400" cy="654943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137400" y="7471370"/>
            <a:ext cx="533400" cy="228223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280400" y="914400"/>
            <a:ext cx="2654300" cy="914400"/>
          </a:xfrm>
          <a:prstGeom prst="rect">
            <a:avLst/>
          </a:prstGeom>
          <a:solidFill>
            <a:srgbClr val="191769"/>
          </a:solidFill>
          <a:ln/>
        </p:spPr>
        <p:txBody>
          <a:bodyPr rtlCol="0" anchor="ctr"/>
          <a:lstStyle/>
          <a:p>
            <a:pPr algn="l"/>
            <a:r>
              <a:rPr lang="en-US" b="1" dirty="0">
                <a:solidFill>
                  <a:schemeClr val="bg1"/>
                </a:solidFill>
                <a:latin typeface="Arial Black" panose="020B0A04020102020204" pitchFamily="34" charset="0"/>
              </a:rPr>
              <a:t>Key numerical features</a:t>
            </a:r>
            <a:endParaRPr lang="en-US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52249" y="914400"/>
            <a:ext cx="2312685" cy="914400"/>
          </a:xfrm>
          <a:prstGeom prst="rect">
            <a:avLst/>
          </a:prstGeom>
          <a:solidFill>
            <a:srgbClr val="8EBC8B"/>
          </a:solidFill>
          <a:ln/>
        </p:spPr>
        <p:txBody>
          <a:bodyPr rtlCol="0" anchor="ctr"/>
          <a:lstStyle/>
          <a:p>
            <a:pPr algn="l"/>
            <a:r>
              <a:rPr lang="en-US" b="1" dirty="0" smtClean="0">
                <a:solidFill>
                  <a:schemeClr val="bg1"/>
                </a:solidFill>
                <a:latin typeface="Arial MT"/>
              </a:rPr>
              <a:t>Categorical urine markers</a:t>
            </a:r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757399" y="914400"/>
            <a:ext cx="2283663" cy="914400"/>
          </a:xfrm>
          <a:prstGeom prst="rect">
            <a:avLst/>
          </a:prstGeom>
          <a:solidFill>
            <a:srgbClr val="DF682D"/>
          </a:solidFill>
          <a:ln/>
        </p:spPr>
        <p:txBody>
          <a:bodyPr rtlCol="0" anchor="ctr"/>
          <a:lstStyle/>
          <a:p>
            <a:pPr algn="l"/>
            <a:r>
              <a:rPr lang="en-US" b="1" dirty="0" smtClean="0">
                <a:solidFill>
                  <a:schemeClr val="bg1"/>
                </a:solidFill>
                <a:latin typeface="Arial MT"/>
              </a:rPr>
              <a:t>Dataset Notes</a:t>
            </a:r>
            <a:endParaRPr lang="en-US" b="1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67700" y="2058769"/>
            <a:ext cx="21061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 smtClean="0">
                <a:solidFill>
                  <a:srgbClr val="191769"/>
                </a:solidFill>
                <a:effectLst/>
                <a:latin typeface="Poppins"/>
              </a:rPr>
              <a:t>Total records: 15,051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8229600" y="3287415"/>
            <a:ext cx="2336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smtClean="0">
                <a:solidFill>
                  <a:srgbClr val="191769"/>
                </a:solidFill>
                <a:effectLst/>
                <a:latin typeface="Poppins"/>
              </a:rPr>
              <a:t>Vitals: blood pressure, pulse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8251479" y="4463107"/>
            <a:ext cx="20834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 smtClean="0">
                <a:solidFill>
                  <a:srgbClr val="191769"/>
                </a:solidFill>
                <a:effectLst/>
                <a:latin typeface="Poppins"/>
              </a:rPr>
              <a:t>Hematology: hemoglobin, PCV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8251479" y="5477227"/>
            <a:ext cx="26959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 smtClean="0">
                <a:solidFill>
                  <a:srgbClr val="191769"/>
                </a:solidFill>
                <a:effectLst/>
                <a:latin typeface="Poppins"/>
              </a:rPr>
              <a:t>Biochemistry: serum creatinine, blood urea, sodium, potassium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8331200" y="6562130"/>
            <a:ext cx="2540000" cy="0"/>
          </a:xfrm>
          <a:prstGeom prst="line">
            <a:avLst/>
          </a:prstGeom>
          <a:ln>
            <a:solidFill>
              <a:srgbClr val="1917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394700" y="2705100"/>
            <a:ext cx="2540000" cy="0"/>
          </a:xfrm>
          <a:prstGeom prst="line">
            <a:avLst/>
          </a:prstGeom>
          <a:ln>
            <a:solidFill>
              <a:srgbClr val="1917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31200" y="3933746"/>
            <a:ext cx="2540000" cy="0"/>
          </a:xfrm>
          <a:prstGeom prst="line">
            <a:avLst/>
          </a:prstGeom>
          <a:ln>
            <a:solidFill>
              <a:srgbClr val="1917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8331200" y="5105668"/>
            <a:ext cx="2540000" cy="0"/>
          </a:xfrm>
          <a:prstGeom prst="line">
            <a:avLst/>
          </a:prstGeom>
          <a:ln>
            <a:solidFill>
              <a:srgbClr val="1917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11626850" y="1959572"/>
            <a:ext cx="16979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0" dirty="0" smtClean="0">
                <a:solidFill>
                  <a:srgbClr val="62A25D"/>
                </a:solidFill>
                <a:effectLst/>
                <a:latin typeface="Poppins"/>
              </a:rPr>
              <a:t>Urine specific</a:t>
            </a:r>
            <a:endParaRPr lang="ar-SA" b="1" i="0" dirty="0" smtClean="0">
              <a:solidFill>
                <a:srgbClr val="62A25D"/>
              </a:solidFill>
              <a:effectLst/>
              <a:latin typeface="Poppins"/>
            </a:endParaRPr>
          </a:p>
          <a:p>
            <a:r>
              <a:rPr lang="en-US" b="1" i="0" dirty="0" smtClean="0">
                <a:solidFill>
                  <a:srgbClr val="62A25D"/>
                </a:solidFill>
                <a:effectLst/>
                <a:latin typeface="Poppins"/>
              </a:rPr>
              <a:t>gravity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11614150" y="3217734"/>
            <a:ext cx="25186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 smtClean="0">
                <a:solidFill>
                  <a:srgbClr val="62A25D"/>
                </a:solidFill>
                <a:effectLst/>
                <a:latin typeface="Poppins"/>
              </a:rPr>
              <a:t>Albumin</a:t>
            </a:r>
            <a:endParaRPr lang="ar-SA" b="1" i="0" dirty="0" smtClean="0">
              <a:solidFill>
                <a:srgbClr val="62A25D"/>
              </a:solidFill>
              <a:effectLst/>
              <a:latin typeface="Poppins"/>
            </a:endParaRPr>
          </a:p>
          <a:p>
            <a:r>
              <a:rPr lang="en-US" b="1" i="0" dirty="0" smtClean="0">
                <a:solidFill>
                  <a:srgbClr val="62A25D"/>
                </a:solidFill>
                <a:effectLst/>
                <a:latin typeface="Poppins"/>
              </a:rPr>
              <a:t>(categorical levels)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11626850" y="4440713"/>
            <a:ext cx="2544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 smtClean="0">
                <a:solidFill>
                  <a:srgbClr val="62A25D"/>
                </a:solidFill>
                <a:effectLst/>
                <a:latin typeface="Poppins"/>
              </a:rPr>
              <a:t>Sugar </a:t>
            </a:r>
            <a:endParaRPr lang="ar-SA" b="1" i="0" dirty="0" smtClean="0">
              <a:solidFill>
                <a:srgbClr val="62A25D"/>
              </a:solidFill>
              <a:effectLst/>
              <a:latin typeface="Poppins"/>
            </a:endParaRPr>
          </a:p>
          <a:p>
            <a:r>
              <a:rPr lang="en-US" b="1" i="0" dirty="0" smtClean="0">
                <a:solidFill>
                  <a:srgbClr val="62A25D"/>
                </a:solidFill>
                <a:effectLst/>
                <a:latin typeface="Poppins"/>
              </a:rPr>
              <a:t>(categorical levels)</a:t>
            </a:r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11588196" y="5416010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0" dirty="0" smtClean="0">
                <a:solidFill>
                  <a:srgbClr val="62A25D"/>
                </a:solidFill>
                <a:effectLst/>
                <a:latin typeface="Poppins"/>
              </a:rPr>
              <a:t>RBC presence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11702777" y="6095684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0" dirty="0" smtClean="0">
                <a:solidFill>
                  <a:srgbClr val="62A25D"/>
                </a:solidFill>
                <a:effectLst/>
                <a:latin typeface="Poppins"/>
              </a:rPr>
              <a:t>Pus cells presence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4654242" y="1967460"/>
            <a:ext cx="243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 smtClean="0">
                <a:solidFill>
                  <a:srgbClr val="DF682D"/>
                </a:solidFill>
                <a:effectLst/>
                <a:latin typeface="Poppins"/>
              </a:rPr>
              <a:t>Target: binary CKD versus Non-CKD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14654242" y="3010415"/>
            <a:ext cx="26589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 smtClean="0">
                <a:solidFill>
                  <a:srgbClr val="DF682D"/>
                </a:solidFill>
                <a:effectLst/>
                <a:latin typeface="Poppins"/>
              </a:rPr>
              <a:t>Class distribution: </a:t>
            </a:r>
            <a:r>
              <a:rPr lang="en-US" b="1" dirty="0">
                <a:solidFill>
                  <a:srgbClr val="DF682D"/>
                </a:solidFill>
                <a:latin typeface="Poppins"/>
              </a:rPr>
              <a:t>approximately balanced </a:t>
            </a:r>
            <a:r>
              <a:rPr lang="en-US" b="1" i="0" dirty="0" smtClean="0">
                <a:solidFill>
                  <a:srgbClr val="DF682D"/>
                </a:solidFill>
                <a:effectLst/>
                <a:latin typeface="Poppins"/>
              </a:rPr>
              <a:t>(suitable for stratified sampling)</a:t>
            </a:r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4654242" y="4607368"/>
            <a:ext cx="2761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dirty="0" smtClean="0">
                <a:solidFill>
                  <a:srgbClr val="DF682D"/>
                </a:solidFill>
                <a:effectLst/>
                <a:latin typeface="Poppins"/>
              </a:rPr>
              <a:t>Mixed data types support supervised classification experiments</a:t>
            </a:r>
            <a:endParaRPr lang="en-US" dirty="0"/>
          </a:p>
        </p:txBody>
      </p:sp>
      <p:cxnSp>
        <p:nvCxnSpPr>
          <p:cNvPr id="32" name="Straight Connector 31"/>
          <p:cNvCxnSpPr/>
          <p:nvPr/>
        </p:nvCxnSpPr>
        <p:spPr>
          <a:xfrm>
            <a:off x="11660158" y="2705100"/>
            <a:ext cx="2335242" cy="0"/>
          </a:xfrm>
          <a:prstGeom prst="line">
            <a:avLst/>
          </a:prstGeom>
          <a:ln>
            <a:solidFill>
              <a:srgbClr val="8EBC8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1660158" y="3933746"/>
            <a:ext cx="2335242" cy="0"/>
          </a:xfrm>
          <a:prstGeom prst="line">
            <a:avLst/>
          </a:prstGeom>
          <a:ln>
            <a:solidFill>
              <a:srgbClr val="8EBC8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1705848" y="5105668"/>
            <a:ext cx="2335242" cy="0"/>
          </a:xfrm>
          <a:prstGeom prst="line">
            <a:avLst/>
          </a:prstGeom>
          <a:ln>
            <a:solidFill>
              <a:srgbClr val="8EBC8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1702777" y="5807697"/>
            <a:ext cx="2335242" cy="0"/>
          </a:xfrm>
          <a:prstGeom prst="line">
            <a:avLst/>
          </a:prstGeom>
          <a:ln w="28575">
            <a:solidFill>
              <a:srgbClr val="8EBC8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1702777" y="6465016"/>
            <a:ext cx="2335242" cy="0"/>
          </a:xfrm>
          <a:prstGeom prst="line">
            <a:avLst/>
          </a:prstGeom>
          <a:ln>
            <a:solidFill>
              <a:srgbClr val="8EBC8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4757400" y="2705100"/>
            <a:ext cx="233524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4705821" y="4210744"/>
            <a:ext cx="233524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14757400" y="5807697"/>
            <a:ext cx="233524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41" name="Picture 40"/>
          <p:cNvPicPr/>
          <p:nvPr/>
        </p:nvPicPr>
        <p:blipFill>
          <a:blip r:embed="rId2"/>
          <a:stretch>
            <a:fillRect/>
          </a:stretch>
        </p:blipFill>
        <p:spPr>
          <a:xfrm>
            <a:off x="13614400" y="7696200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2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016" y="745772"/>
            <a:ext cx="12197715" cy="877163"/>
          </a:xfrm>
        </p:spPr>
        <p:txBody>
          <a:bodyPr/>
          <a:lstStyle/>
          <a:p>
            <a:r>
              <a:rPr lang="en-US" dirty="0"/>
              <a:t>Data Preprocessing Methodology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600" y="2971800"/>
            <a:ext cx="14653846" cy="5715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605000" y="5105400"/>
            <a:ext cx="1547446" cy="914400"/>
          </a:xfrm>
          <a:prstGeom prst="rect">
            <a:avLst/>
          </a:prstGeom>
          <a:solidFill>
            <a:schemeClr val="bg1"/>
          </a:solidFill>
          <a:ln/>
        </p:spPr>
        <p:txBody>
          <a:bodyPr rtlCol="0" anchor="ctr"/>
          <a:lstStyle/>
          <a:p>
            <a:pPr algn="ctr"/>
            <a:r>
              <a:rPr lang="en-US" dirty="0" smtClean="0">
                <a:latin typeface="Arial MT"/>
              </a:rPr>
              <a:t>Processed</a:t>
            </a:r>
            <a:br>
              <a:rPr lang="en-US" dirty="0" smtClean="0">
                <a:latin typeface="Arial MT"/>
              </a:rPr>
            </a:br>
            <a:r>
              <a:rPr lang="en-US" dirty="0" smtClean="0">
                <a:latin typeface="Arial MT"/>
              </a:rPr>
              <a:t>Training Set</a:t>
            </a:r>
            <a:endParaRPr lang="en-US" dirty="0">
              <a:latin typeface="Arial M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605000" y="7543800"/>
            <a:ext cx="1547446" cy="914400"/>
          </a:xfrm>
          <a:prstGeom prst="rect">
            <a:avLst/>
          </a:prstGeom>
          <a:solidFill>
            <a:schemeClr val="bg1"/>
          </a:solidFill>
          <a:ln/>
        </p:spPr>
        <p:txBody>
          <a:bodyPr rtlCol="0" anchor="ctr"/>
          <a:lstStyle/>
          <a:p>
            <a:pPr algn="ctr"/>
            <a:r>
              <a:rPr lang="en-US" dirty="0" smtClean="0">
                <a:latin typeface="Arial MT"/>
              </a:rPr>
              <a:t>Processed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Test Set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03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2200" y="4292600"/>
            <a:ext cx="2667000" cy="2679700"/>
          </a:xfrm>
          <a:prstGeom prst="rect">
            <a:avLst/>
          </a:prstGeom>
        </p:spPr>
      </p:pic>
      <p:pic>
        <p:nvPicPr>
          <p:cNvPr id="5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75100" y="5384800"/>
            <a:ext cx="1003300" cy="685800"/>
          </a:xfrm>
          <a:prstGeom prst="rect">
            <a:avLst/>
          </a:prstGeom>
        </p:spPr>
      </p:pic>
      <p:pic>
        <p:nvPicPr>
          <p:cNvPr id="6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11800" y="3924300"/>
            <a:ext cx="6553200" cy="3708400"/>
          </a:xfrm>
          <a:prstGeom prst="rect">
            <a:avLst/>
          </a:prstGeom>
        </p:spPr>
      </p:pic>
      <p:pic>
        <p:nvPicPr>
          <p:cNvPr id="7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674600" y="5384800"/>
            <a:ext cx="1003300" cy="685800"/>
          </a:xfrm>
          <a:prstGeom prst="rect">
            <a:avLst/>
          </a:prstGeom>
        </p:spPr>
      </p:pic>
      <p:pic>
        <p:nvPicPr>
          <p:cNvPr id="8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4262100" y="4000500"/>
            <a:ext cx="1168400" cy="3987800"/>
          </a:xfrm>
          <a:prstGeom prst="rect">
            <a:avLst/>
          </a:prstGeom>
        </p:spPr>
      </p:pic>
      <p:sp>
        <p:nvSpPr>
          <p:cNvPr id="9" name="object 7"/>
          <p:cNvSpPr txBox="1">
            <a:spLocks noGrp="1"/>
          </p:cNvSpPr>
          <p:nvPr>
            <p:ph type="title"/>
          </p:nvPr>
        </p:nvSpPr>
        <p:spPr>
          <a:xfrm>
            <a:off x="127000" y="676274"/>
            <a:ext cx="17068800" cy="6931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4400" spc="470" dirty="0" smtClean="0">
                <a:solidFill>
                  <a:schemeClr val="accent1">
                    <a:lumMod val="75000"/>
                  </a:schemeClr>
                </a:solidFill>
              </a:rPr>
              <a:t>CNN Encoder</a:t>
            </a:r>
            <a:endParaRPr sz="4400" spc="47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object 8"/>
          <p:cNvSpPr txBox="1"/>
          <p:nvPr/>
        </p:nvSpPr>
        <p:spPr>
          <a:xfrm>
            <a:off x="857375" y="1627716"/>
            <a:ext cx="15444469" cy="990600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marL="12700" marR="5080" indent="8255">
              <a:lnSpc>
                <a:spcPts val="3600"/>
              </a:lnSpc>
              <a:spcBef>
                <a:spcPts val="550"/>
              </a:spcBef>
            </a:pPr>
            <a:r>
              <a:rPr sz="3300" spc="-130" dirty="0">
                <a:latin typeface="Calibri"/>
                <a:cs typeface="Calibri"/>
              </a:rPr>
              <a:t>Instead</a:t>
            </a:r>
            <a:r>
              <a:rPr sz="3300" spc="-60" dirty="0">
                <a:latin typeface="Calibri"/>
                <a:cs typeface="Calibri"/>
              </a:rPr>
              <a:t> </a:t>
            </a:r>
            <a:r>
              <a:rPr sz="3300" spc="-120" dirty="0">
                <a:latin typeface="Calibri"/>
                <a:cs typeface="Calibri"/>
              </a:rPr>
              <a:t>of</a:t>
            </a:r>
            <a:r>
              <a:rPr sz="3300" spc="-204" dirty="0">
                <a:latin typeface="Calibri"/>
                <a:cs typeface="Calibri"/>
              </a:rPr>
              <a:t> </a:t>
            </a:r>
            <a:r>
              <a:rPr sz="3300" spc="-95" dirty="0">
                <a:latin typeface="Calibri"/>
                <a:cs typeface="Calibri"/>
              </a:rPr>
              <a:t>relying</a:t>
            </a:r>
            <a:r>
              <a:rPr sz="3300" spc="-30" dirty="0">
                <a:latin typeface="Calibri"/>
                <a:cs typeface="Calibri"/>
              </a:rPr>
              <a:t> </a:t>
            </a:r>
            <a:r>
              <a:rPr sz="3300" spc="-165" dirty="0">
                <a:latin typeface="Calibri"/>
                <a:cs typeface="Calibri"/>
              </a:rPr>
              <a:t>on</a:t>
            </a:r>
            <a:r>
              <a:rPr sz="3300" spc="-145" dirty="0">
                <a:latin typeface="Calibri"/>
                <a:cs typeface="Calibri"/>
              </a:rPr>
              <a:t> </a:t>
            </a:r>
            <a:r>
              <a:rPr sz="3300" spc="-105" dirty="0">
                <a:latin typeface="Calibri"/>
                <a:cs typeface="Calibri"/>
              </a:rPr>
              <a:t>manual</a:t>
            </a:r>
            <a:r>
              <a:rPr sz="3300" spc="-80" dirty="0">
                <a:latin typeface="Calibri"/>
                <a:cs typeface="Calibri"/>
              </a:rPr>
              <a:t> </a:t>
            </a:r>
            <a:r>
              <a:rPr sz="3300" spc="-175" dirty="0">
                <a:latin typeface="Calibri"/>
                <a:cs typeface="Calibri"/>
              </a:rPr>
              <a:t>feature</a:t>
            </a:r>
            <a:r>
              <a:rPr sz="3300" spc="-5" dirty="0">
                <a:latin typeface="Calibri"/>
                <a:cs typeface="Calibri"/>
              </a:rPr>
              <a:t> </a:t>
            </a:r>
            <a:r>
              <a:rPr sz="3300" spc="-110" dirty="0">
                <a:latin typeface="Calibri"/>
                <a:cs typeface="Calibri"/>
              </a:rPr>
              <a:t>engineering,</a:t>
            </a:r>
            <a:r>
              <a:rPr sz="3300" spc="150" dirty="0">
                <a:latin typeface="Calibri"/>
                <a:cs typeface="Calibri"/>
              </a:rPr>
              <a:t> </a:t>
            </a:r>
            <a:r>
              <a:rPr sz="3300" spc="-210" dirty="0">
                <a:latin typeface="Calibri"/>
                <a:cs typeface="Calibri"/>
              </a:rPr>
              <a:t>we</a:t>
            </a:r>
            <a:r>
              <a:rPr sz="3300" spc="-140" dirty="0">
                <a:latin typeface="Calibri"/>
                <a:cs typeface="Calibri"/>
              </a:rPr>
              <a:t> </a:t>
            </a:r>
            <a:r>
              <a:rPr sz="3300" spc="-105" dirty="0">
                <a:latin typeface="Calibri"/>
                <a:cs typeface="Calibri"/>
              </a:rPr>
              <a:t>use</a:t>
            </a:r>
            <a:r>
              <a:rPr sz="3300" spc="-135" dirty="0">
                <a:latin typeface="Calibri"/>
                <a:cs typeface="Calibri"/>
              </a:rPr>
              <a:t> </a:t>
            </a:r>
            <a:r>
              <a:rPr sz="3300" spc="-25" dirty="0">
                <a:latin typeface="Calibri"/>
                <a:cs typeface="Calibri"/>
              </a:rPr>
              <a:t>a</a:t>
            </a:r>
            <a:r>
              <a:rPr sz="3300" spc="-210" dirty="0">
                <a:latin typeface="Calibri"/>
                <a:cs typeface="Calibri"/>
              </a:rPr>
              <a:t> </a:t>
            </a:r>
            <a:r>
              <a:rPr sz="3300" spc="-105" dirty="0">
                <a:latin typeface="Calibri"/>
                <a:cs typeface="Calibri"/>
              </a:rPr>
              <a:t>one-</a:t>
            </a:r>
            <a:r>
              <a:rPr sz="3300" spc="-100" dirty="0">
                <a:latin typeface="Calibri"/>
                <a:cs typeface="Calibri"/>
              </a:rPr>
              <a:t>dimensional</a:t>
            </a:r>
            <a:r>
              <a:rPr sz="3300" spc="-290" dirty="0">
                <a:latin typeface="Calibri"/>
                <a:cs typeface="Calibri"/>
              </a:rPr>
              <a:t> </a:t>
            </a:r>
            <a:r>
              <a:rPr sz="3300" spc="-150" dirty="0">
                <a:latin typeface="Calibri"/>
                <a:cs typeface="Calibri"/>
              </a:rPr>
              <a:t>CNN</a:t>
            </a:r>
            <a:r>
              <a:rPr sz="3300" spc="-135" dirty="0">
                <a:latin typeface="Calibri"/>
                <a:cs typeface="Calibri"/>
              </a:rPr>
              <a:t> </a:t>
            </a:r>
            <a:r>
              <a:rPr sz="3300" spc="-110" dirty="0">
                <a:latin typeface="Calibri"/>
                <a:cs typeface="Calibri"/>
              </a:rPr>
              <a:t>to</a:t>
            </a:r>
            <a:r>
              <a:rPr sz="3300" spc="-190" dirty="0">
                <a:latin typeface="Calibri"/>
                <a:cs typeface="Calibri"/>
              </a:rPr>
              <a:t> </a:t>
            </a:r>
            <a:r>
              <a:rPr sz="3300" spc="-35" dirty="0">
                <a:latin typeface="Calibri"/>
                <a:cs typeface="Calibri"/>
              </a:rPr>
              <a:t>automatically </a:t>
            </a:r>
            <a:r>
              <a:rPr sz="3300" spc="-105" dirty="0">
                <a:latin typeface="Calibri"/>
                <a:cs typeface="Calibri"/>
              </a:rPr>
              <a:t>learn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-130" dirty="0">
                <a:latin typeface="Calibri"/>
                <a:cs typeface="Calibri"/>
              </a:rPr>
              <a:t>the</a:t>
            </a:r>
            <a:r>
              <a:rPr sz="3300" spc="-160" dirty="0">
                <a:latin typeface="Calibri"/>
                <a:cs typeface="Calibri"/>
              </a:rPr>
              <a:t> </a:t>
            </a:r>
            <a:r>
              <a:rPr sz="3300" spc="-130" dirty="0">
                <a:latin typeface="Calibri"/>
                <a:cs typeface="Calibri"/>
              </a:rPr>
              <a:t>most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-135" dirty="0">
                <a:latin typeface="Calibri"/>
                <a:cs typeface="Calibri"/>
              </a:rPr>
              <a:t>informative</a:t>
            </a:r>
            <a:r>
              <a:rPr sz="3300" spc="50" dirty="0">
                <a:latin typeface="Calibri"/>
                <a:cs typeface="Calibri"/>
              </a:rPr>
              <a:t> </a:t>
            </a:r>
            <a:r>
              <a:rPr sz="3300" spc="-110" dirty="0">
                <a:latin typeface="Calibri"/>
                <a:cs typeface="Calibri"/>
              </a:rPr>
              <a:t>patterns</a:t>
            </a:r>
            <a:r>
              <a:rPr sz="3300" spc="20" dirty="0">
                <a:latin typeface="Calibri"/>
                <a:cs typeface="Calibri"/>
              </a:rPr>
              <a:t> </a:t>
            </a:r>
            <a:r>
              <a:rPr sz="3300" spc="-110" dirty="0">
                <a:latin typeface="Calibri"/>
                <a:cs typeface="Calibri"/>
              </a:rPr>
              <a:t>and</a:t>
            </a:r>
            <a:r>
              <a:rPr sz="3300" spc="-140" dirty="0">
                <a:latin typeface="Calibri"/>
                <a:cs typeface="Calibri"/>
              </a:rPr>
              <a:t> </a:t>
            </a:r>
            <a:r>
              <a:rPr sz="3300" spc="-135" dirty="0">
                <a:latin typeface="Calibri"/>
                <a:cs typeface="Calibri"/>
              </a:rPr>
              <a:t>non-</a:t>
            </a:r>
            <a:r>
              <a:rPr sz="3300" spc="-105" dirty="0">
                <a:latin typeface="Calibri"/>
                <a:cs typeface="Calibri"/>
              </a:rPr>
              <a:t>linear</a:t>
            </a:r>
            <a:r>
              <a:rPr sz="3300" spc="-75" dirty="0">
                <a:latin typeface="Calibri"/>
                <a:cs typeface="Calibri"/>
              </a:rPr>
              <a:t> </a:t>
            </a:r>
            <a:r>
              <a:rPr sz="3300" spc="-105" dirty="0">
                <a:latin typeface="Calibri"/>
                <a:cs typeface="Calibri"/>
              </a:rPr>
              <a:t>interactions</a:t>
            </a:r>
            <a:r>
              <a:rPr sz="3300" spc="170" dirty="0">
                <a:latin typeface="Calibri"/>
                <a:cs typeface="Calibri"/>
              </a:rPr>
              <a:t> </a:t>
            </a:r>
            <a:r>
              <a:rPr sz="3300" spc="-140" dirty="0">
                <a:latin typeface="Calibri"/>
                <a:cs typeface="Calibri"/>
              </a:rPr>
              <a:t>within</a:t>
            </a:r>
            <a:r>
              <a:rPr sz="3300" spc="-75" dirty="0">
                <a:latin typeface="Calibri"/>
                <a:cs typeface="Calibri"/>
              </a:rPr>
              <a:t> </a:t>
            </a:r>
            <a:r>
              <a:rPr sz="3300" spc="-130" dirty="0">
                <a:latin typeface="Calibri"/>
                <a:cs typeface="Calibri"/>
              </a:rPr>
              <a:t>the</a:t>
            </a:r>
            <a:r>
              <a:rPr sz="3300" spc="-160" dirty="0">
                <a:latin typeface="Calibri"/>
                <a:cs typeface="Calibri"/>
              </a:rPr>
              <a:t> </a:t>
            </a:r>
            <a:r>
              <a:rPr sz="3300" spc="-180" dirty="0">
                <a:latin typeface="Calibri"/>
                <a:cs typeface="Calibri"/>
              </a:rPr>
              <a:t>raw</a:t>
            </a:r>
            <a:r>
              <a:rPr sz="3300" spc="-70" dirty="0">
                <a:latin typeface="Calibri"/>
                <a:cs typeface="Calibri"/>
              </a:rPr>
              <a:t> clinical</a:t>
            </a:r>
            <a:r>
              <a:rPr sz="3300" spc="-114" dirty="0">
                <a:latin typeface="Calibri"/>
                <a:cs typeface="Calibri"/>
              </a:rPr>
              <a:t> </a:t>
            </a:r>
            <a:r>
              <a:rPr sz="3300" spc="-10" dirty="0">
                <a:latin typeface="Calibri"/>
                <a:cs typeface="Calibri"/>
              </a:rPr>
              <a:t>data.</a:t>
            </a:r>
            <a:endParaRPr sz="3300" dirty="0">
              <a:latin typeface="Calibri"/>
              <a:cs typeface="Calibri"/>
            </a:endParaRPr>
          </a:p>
        </p:txBody>
      </p:sp>
      <p:sp>
        <p:nvSpPr>
          <p:cNvPr id="11" name="object 9"/>
          <p:cNvSpPr txBox="1"/>
          <p:nvPr/>
        </p:nvSpPr>
        <p:spPr>
          <a:xfrm>
            <a:off x="872813" y="3031772"/>
            <a:ext cx="8771890" cy="8445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3150"/>
              </a:lnSpc>
              <a:spcBef>
                <a:spcPts val="125"/>
              </a:spcBef>
              <a:tabLst>
                <a:tab pos="6946265" algn="l"/>
              </a:tabLst>
            </a:pPr>
            <a:r>
              <a:rPr sz="2700" dirty="0">
                <a:latin typeface="Calibri"/>
                <a:cs typeface="Calibri"/>
              </a:rPr>
              <a:t>Input:</a:t>
            </a:r>
            <a:r>
              <a:rPr sz="2700" spc="-11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19</a:t>
            </a:r>
            <a:r>
              <a:rPr sz="2700" spc="-14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Preprocessed</a:t>
            </a:r>
            <a:r>
              <a:rPr sz="2700" dirty="0">
                <a:latin typeface="Calibri"/>
                <a:cs typeface="Calibri"/>
              </a:rPr>
              <a:t>	</a:t>
            </a:r>
            <a:r>
              <a:rPr sz="2750" spc="-60" dirty="0">
                <a:latin typeface="Calibri"/>
                <a:cs typeface="Calibri"/>
              </a:rPr>
              <a:t>CNN</a:t>
            </a:r>
            <a:r>
              <a:rPr sz="2750" spc="-175" dirty="0">
                <a:latin typeface="Calibri"/>
                <a:cs typeface="Calibri"/>
              </a:rPr>
              <a:t> </a:t>
            </a:r>
            <a:r>
              <a:rPr sz="2750" spc="-25" dirty="0">
                <a:latin typeface="Calibri"/>
                <a:cs typeface="Calibri"/>
              </a:rPr>
              <a:t>Encoder</a:t>
            </a:r>
            <a:endParaRPr sz="2750" dirty="0">
              <a:latin typeface="Calibri"/>
              <a:cs typeface="Calibri"/>
            </a:endParaRPr>
          </a:p>
          <a:p>
            <a:pPr marL="417830">
              <a:lnSpc>
                <a:spcPts val="3270"/>
              </a:lnSpc>
            </a:pPr>
            <a:r>
              <a:rPr sz="2850" spc="-10" dirty="0">
                <a:latin typeface="Calibri"/>
                <a:cs typeface="Calibri"/>
              </a:rPr>
              <a:t>ClinicalVariables</a:t>
            </a:r>
            <a:endParaRPr sz="2850" dirty="0">
              <a:latin typeface="Calibri"/>
              <a:cs typeface="Calibri"/>
            </a:endParaRPr>
          </a:p>
        </p:txBody>
      </p:sp>
      <p:sp>
        <p:nvSpPr>
          <p:cNvPr id="12" name="object 10"/>
          <p:cNvSpPr txBox="1"/>
          <p:nvPr/>
        </p:nvSpPr>
        <p:spPr>
          <a:xfrm>
            <a:off x="823044" y="7134577"/>
            <a:ext cx="15971519" cy="193040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94005">
              <a:lnSpc>
                <a:spcPts val="2570"/>
              </a:lnSpc>
              <a:spcBef>
                <a:spcPts val="120"/>
              </a:spcBef>
            </a:pPr>
            <a:r>
              <a:rPr sz="2200" dirty="0">
                <a:latin typeface="Calibri"/>
                <a:cs typeface="Calibri"/>
              </a:rPr>
              <a:t>e.g„</a:t>
            </a:r>
            <a:r>
              <a:rPr sz="2200" spc="10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Serum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Creatinine,</a:t>
            </a:r>
            <a:endParaRPr sz="2200">
              <a:latin typeface="Calibri"/>
              <a:cs typeface="Calibri"/>
            </a:endParaRPr>
          </a:p>
          <a:p>
            <a:pPr marL="307340">
              <a:lnSpc>
                <a:spcPts val="2750"/>
              </a:lnSpc>
            </a:pPr>
            <a:r>
              <a:rPr sz="2350" spc="-55" dirty="0">
                <a:latin typeface="Calibri"/>
                <a:cs typeface="Calibri"/>
              </a:rPr>
              <a:t>Hemoglobin,</a:t>
            </a:r>
            <a:r>
              <a:rPr sz="2350" spc="-35" dirty="0">
                <a:latin typeface="Calibri"/>
                <a:cs typeface="Calibri"/>
              </a:rPr>
              <a:t> </a:t>
            </a:r>
            <a:r>
              <a:rPr sz="2350" spc="-60" dirty="0">
                <a:latin typeface="Calibri"/>
                <a:cs typeface="Calibri"/>
              </a:rPr>
              <a:t>Pus</a:t>
            </a:r>
            <a:r>
              <a:rPr sz="2350" spc="-75" dirty="0">
                <a:latin typeface="Calibri"/>
                <a:cs typeface="Calibri"/>
              </a:rPr>
              <a:t> </a:t>
            </a:r>
            <a:r>
              <a:rPr sz="2350" spc="-10" dirty="0">
                <a:latin typeface="Calibri"/>
                <a:cs typeface="Calibri"/>
              </a:rPr>
              <a:t>Cells</a:t>
            </a:r>
            <a:endParaRPr sz="235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3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790"/>
              </a:spcBef>
            </a:pPr>
            <a:endParaRPr sz="23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600" spc="-20" dirty="0">
                <a:latin typeface="Calibri"/>
                <a:cs typeface="Calibri"/>
              </a:rPr>
              <a:t>This</a:t>
            </a:r>
            <a:r>
              <a:rPr sz="2600" spc="-130" dirty="0">
                <a:latin typeface="Calibri"/>
                <a:cs typeface="Calibri"/>
              </a:rPr>
              <a:t> </a:t>
            </a:r>
            <a:r>
              <a:rPr sz="2600" spc="-45" dirty="0">
                <a:latin typeface="Calibri"/>
                <a:cs typeface="Calibri"/>
              </a:rPr>
              <a:t>data-</a:t>
            </a:r>
            <a:r>
              <a:rPr sz="2600" spc="-20" dirty="0">
                <a:latin typeface="Calibri"/>
                <a:cs typeface="Calibri"/>
              </a:rPr>
              <a:t>driven</a:t>
            </a:r>
            <a:r>
              <a:rPr sz="2600" spc="-125" dirty="0">
                <a:latin typeface="Calibri"/>
                <a:cs typeface="Calibri"/>
              </a:rPr>
              <a:t> </a:t>
            </a:r>
            <a:r>
              <a:rPr sz="2600" spc="-40" dirty="0">
                <a:latin typeface="Calibri"/>
                <a:cs typeface="Calibri"/>
              </a:rPr>
              <a:t>approach</a:t>
            </a:r>
            <a:r>
              <a:rPr sz="2600" spc="-85" dirty="0">
                <a:latin typeface="Calibri"/>
                <a:cs typeface="Calibri"/>
              </a:rPr>
              <a:t> </a:t>
            </a:r>
            <a:r>
              <a:rPr sz="2600" spc="-40" dirty="0">
                <a:latin typeface="Calibri"/>
                <a:cs typeface="Calibri"/>
              </a:rPr>
              <a:t>creates</a:t>
            </a:r>
            <a:r>
              <a:rPr sz="2600" spc="5" dirty="0">
                <a:latin typeface="Calibri"/>
                <a:cs typeface="Calibri"/>
              </a:rPr>
              <a:t> </a:t>
            </a:r>
            <a:r>
              <a:rPr sz="2600" spc="50" dirty="0">
                <a:latin typeface="Calibri"/>
                <a:cs typeface="Calibri"/>
              </a:rPr>
              <a:t>a</a:t>
            </a:r>
            <a:r>
              <a:rPr sz="2600" spc="-220" dirty="0">
                <a:latin typeface="Calibri"/>
                <a:cs typeface="Calibri"/>
              </a:rPr>
              <a:t> </a:t>
            </a:r>
            <a:r>
              <a:rPr sz="2600" spc="-75" dirty="0">
                <a:latin typeface="Calibri"/>
                <a:cs typeface="Calibri"/>
              </a:rPr>
              <a:t>feature </a:t>
            </a:r>
            <a:r>
              <a:rPr sz="2600" spc="-45" dirty="0">
                <a:latin typeface="Calibri"/>
                <a:cs typeface="Calibri"/>
              </a:rPr>
              <a:t>representation</a:t>
            </a:r>
            <a:r>
              <a:rPr sz="2600" spc="-18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that</a:t>
            </a:r>
            <a:r>
              <a:rPr sz="2600" spc="-80" dirty="0"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0C0C0C"/>
                </a:solidFill>
                <a:latin typeface="Calibri"/>
                <a:cs typeface="Calibri"/>
              </a:rPr>
              <a:t>is</a:t>
            </a:r>
            <a:r>
              <a:rPr sz="2600" spc="-145" dirty="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sz="2600" spc="-40" dirty="0">
                <a:latin typeface="Calibri"/>
                <a:cs typeface="Calibri"/>
              </a:rPr>
              <a:t>fundamentally</a:t>
            </a:r>
            <a:r>
              <a:rPr sz="2600" spc="130" dirty="0">
                <a:latin typeface="Calibri"/>
                <a:cs typeface="Calibri"/>
              </a:rPr>
              <a:t> </a:t>
            </a:r>
            <a:r>
              <a:rPr sz="2600" spc="-80" dirty="0">
                <a:latin typeface="Calibri"/>
                <a:cs typeface="Calibri"/>
              </a:rPr>
              <a:t>more</a:t>
            </a:r>
            <a:r>
              <a:rPr sz="2600" spc="-75" dirty="0">
                <a:latin typeface="Calibri"/>
                <a:cs typeface="Calibri"/>
              </a:rPr>
              <a:t> </a:t>
            </a:r>
            <a:r>
              <a:rPr sz="2600" spc="-45" dirty="0">
                <a:latin typeface="Calibri"/>
                <a:cs typeface="Calibri"/>
              </a:rPr>
              <a:t>powerful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spc="-50" dirty="0">
                <a:latin typeface="Calibri"/>
                <a:cs typeface="Calibri"/>
              </a:rPr>
              <a:t>than</a:t>
            </a:r>
            <a:r>
              <a:rPr sz="2600" spc="-110" dirty="0">
                <a:latin typeface="Calibri"/>
                <a:cs typeface="Calibri"/>
              </a:rPr>
              <a:t> </a:t>
            </a:r>
            <a:r>
              <a:rPr sz="2600" spc="-55" dirty="0">
                <a:latin typeface="Calibri"/>
                <a:cs typeface="Calibri"/>
              </a:rPr>
              <a:t>the</a:t>
            </a:r>
            <a:r>
              <a:rPr sz="2600" spc="-145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raw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30" dirty="0">
                <a:latin typeface="Calibri"/>
                <a:cs typeface="Calibri"/>
              </a:rPr>
              <a:t>inputs</a:t>
            </a:r>
            <a:r>
              <a:rPr sz="2600" spc="-114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alone.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3" name="object 11"/>
          <p:cNvSpPr txBox="1"/>
          <p:nvPr/>
        </p:nvSpPr>
        <p:spPr>
          <a:xfrm>
            <a:off x="13254570" y="3031772"/>
            <a:ext cx="3463290" cy="842644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2700" marR="5080" indent="62865">
              <a:lnSpc>
                <a:spcPts val="3100"/>
              </a:lnSpc>
              <a:spcBef>
                <a:spcPts val="395"/>
              </a:spcBef>
            </a:pPr>
            <a:r>
              <a:rPr sz="2750" spc="-60" dirty="0">
                <a:latin typeface="Calibri"/>
                <a:cs typeface="Calibri"/>
              </a:rPr>
              <a:t>Output:</a:t>
            </a:r>
            <a:r>
              <a:rPr sz="2750" spc="-40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32-dimensional Latent</a:t>
            </a:r>
            <a:r>
              <a:rPr sz="2750" spc="-130" dirty="0">
                <a:latin typeface="Calibri"/>
                <a:cs typeface="Calibri"/>
              </a:rPr>
              <a:t> </a:t>
            </a:r>
            <a:r>
              <a:rPr sz="2750" spc="-40" dirty="0">
                <a:latin typeface="Calibri"/>
                <a:cs typeface="Calibri"/>
              </a:rPr>
              <a:t>Feature</a:t>
            </a:r>
            <a:r>
              <a:rPr sz="2750" spc="-80" dirty="0">
                <a:latin typeface="Calibri"/>
                <a:cs typeface="Calibri"/>
              </a:rPr>
              <a:t> </a:t>
            </a:r>
            <a:r>
              <a:rPr sz="2750" spc="-85" dirty="0">
                <a:latin typeface="Calibri"/>
                <a:cs typeface="Calibri"/>
              </a:rPr>
              <a:t>Vector</a:t>
            </a:r>
            <a:r>
              <a:rPr sz="2750" spc="-70" dirty="0">
                <a:latin typeface="Calibri"/>
                <a:cs typeface="Calibri"/>
              </a:rPr>
              <a:t> </a:t>
            </a:r>
            <a:r>
              <a:rPr sz="2750" spc="-25" dirty="0">
                <a:latin typeface="Calibri"/>
                <a:cs typeface="Calibri"/>
              </a:rPr>
              <a:t>(Z)</a:t>
            </a:r>
            <a:endParaRPr sz="275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3672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016" y="745772"/>
            <a:ext cx="12197715" cy="677108"/>
          </a:xfrm>
        </p:spPr>
        <p:txBody>
          <a:bodyPr/>
          <a:lstStyle/>
          <a:p>
            <a:pPr marL="12700">
              <a:spcBef>
                <a:spcPts val="130"/>
              </a:spcBef>
            </a:pPr>
            <a:r>
              <a:rPr lang="en-US" sz="4400" spc="470" dirty="0">
                <a:solidFill>
                  <a:schemeClr val="accent1">
                    <a:lumMod val="75000"/>
                  </a:schemeClr>
                </a:solidFill>
              </a:rPr>
              <a:t>GA Optimization</a:t>
            </a:r>
          </a:p>
        </p:txBody>
      </p:sp>
      <p:sp>
        <p:nvSpPr>
          <p:cNvPr id="5" name="object 8"/>
          <p:cNvSpPr txBox="1"/>
          <p:nvPr/>
        </p:nvSpPr>
        <p:spPr>
          <a:xfrm>
            <a:off x="857375" y="1627716"/>
            <a:ext cx="15444469" cy="532197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marL="12700" marR="5080" indent="8255">
              <a:lnSpc>
                <a:spcPts val="3600"/>
              </a:lnSpc>
              <a:spcBef>
                <a:spcPts val="550"/>
              </a:spcBef>
            </a:pPr>
            <a:r>
              <a:rPr lang="en-US" sz="3300" spc="-130" dirty="0">
                <a:latin typeface="Calibri"/>
                <a:cs typeface="Calibri"/>
              </a:rPr>
              <a:t>Configuring Integer Chromosomes &amp; Genetic Algorithm Steps for Model Enhancement</a:t>
            </a:r>
            <a:endParaRPr sz="3300" spc="-130" dirty="0">
              <a:latin typeface="Calibri"/>
              <a:cs typeface="Calibri"/>
            </a:endParaRPr>
          </a:p>
        </p:txBody>
      </p:sp>
      <p:pic>
        <p:nvPicPr>
          <p:cNvPr id="2051" name="Picture 3" descr="C:\Users\Dr.Lava\Downloads\z-removebg-previe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86" y="4490734"/>
            <a:ext cx="7494014" cy="332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r.Lava\Downloads\x-removebg-preview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9608" y="4444342"/>
            <a:ext cx="8415613" cy="328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4800" y="3775581"/>
            <a:ext cx="5218095" cy="5220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700">
              <a:lnSpc>
                <a:spcPts val="3150"/>
              </a:lnSpc>
              <a:spcBef>
                <a:spcPts val="125"/>
              </a:spcBef>
              <a:tabLst>
                <a:tab pos="6946265" algn="l"/>
              </a:tabLst>
            </a:pPr>
            <a:r>
              <a:rPr lang="en-US" sz="3600" dirty="0">
                <a:latin typeface="Calibri"/>
                <a:cs typeface="Calibri"/>
              </a:rPr>
              <a:t>Hyper-Parameter Mapping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7800" y="3775581"/>
            <a:ext cx="4961615" cy="5220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700">
              <a:lnSpc>
                <a:spcPts val="3150"/>
              </a:lnSpc>
              <a:spcBef>
                <a:spcPts val="125"/>
              </a:spcBef>
              <a:tabLst>
                <a:tab pos="6946265" algn="l"/>
              </a:tabLst>
            </a:pPr>
            <a:r>
              <a:rPr lang="en-US" sz="3600" dirty="0">
                <a:latin typeface="Calibri"/>
                <a:cs typeface="Calibri"/>
              </a:rPr>
              <a:t>GA Process Configuration</a:t>
            </a:r>
          </a:p>
        </p:txBody>
      </p:sp>
    </p:spTree>
    <p:extLst>
      <p:ext uri="{BB962C8B-B14F-4D97-AF65-F5344CB8AC3E}">
        <p14:creationId xmlns:p14="http://schemas.microsoft.com/office/powerpoint/2010/main" val="39920385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016" y="745772"/>
            <a:ext cx="12197715" cy="677108"/>
          </a:xfrm>
        </p:spPr>
        <p:txBody>
          <a:bodyPr/>
          <a:lstStyle/>
          <a:p>
            <a:pPr marL="12700">
              <a:spcBef>
                <a:spcPts val="130"/>
              </a:spcBef>
            </a:pPr>
            <a:r>
              <a:rPr lang="en-US" sz="4400" spc="470" dirty="0">
                <a:solidFill>
                  <a:schemeClr val="accent1">
                    <a:lumMod val="75000"/>
                  </a:schemeClr>
                </a:solidFill>
              </a:rPr>
              <a:t>Baseline Model Development</a:t>
            </a:r>
          </a:p>
        </p:txBody>
      </p:sp>
      <p:sp>
        <p:nvSpPr>
          <p:cNvPr id="4" name="object 8"/>
          <p:cNvSpPr txBox="1"/>
          <p:nvPr/>
        </p:nvSpPr>
        <p:spPr>
          <a:xfrm>
            <a:off x="1117599" y="1627715"/>
            <a:ext cx="15444469" cy="532197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marL="12700" marR="5080" indent="8255">
              <a:lnSpc>
                <a:spcPts val="3600"/>
              </a:lnSpc>
              <a:spcBef>
                <a:spcPts val="550"/>
              </a:spcBef>
            </a:pPr>
            <a:r>
              <a:rPr lang="en-US" sz="3300" spc="-130" dirty="0" smtClean="0">
                <a:latin typeface="Calibri"/>
                <a:cs typeface="Calibri"/>
              </a:rPr>
              <a:t>Establishing an Unbiased Foundation for </a:t>
            </a:r>
            <a:r>
              <a:rPr lang="en-US" sz="3300" spc="-130" dirty="0" err="1" smtClean="0">
                <a:latin typeface="Calibri"/>
                <a:cs typeface="Calibri"/>
              </a:rPr>
              <a:t>Hybridzation</a:t>
            </a:r>
            <a:r>
              <a:rPr lang="en-US" sz="3300" spc="-130" dirty="0" smtClean="0">
                <a:latin typeface="Calibri"/>
                <a:cs typeface="Calibri"/>
              </a:rPr>
              <a:t> through GA Optimization</a:t>
            </a:r>
            <a:endParaRPr sz="3300" dirty="0">
              <a:latin typeface="Calibri"/>
              <a:cs typeface="Calibri"/>
            </a:endParaRPr>
          </a:p>
        </p:txBody>
      </p:sp>
      <p:pic>
        <p:nvPicPr>
          <p:cNvPr id="3074" name="Picture 2" descr="C:\Users\Dr.Lava\Downloads\c-removebg-previe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2971800"/>
            <a:ext cx="16004063" cy="551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5784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51100" y="5524500"/>
            <a:ext cx="10528300" cy="2768600"/>
          </a:xfrm>
          <a:prstGeom prst="rect">
            <a:avLst/>
          </a:prstGeom>
        </p:spPr>
      </p:pic>
      <p:pic>
        <p:nvPicPr>
          <p:cNvPr id="35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9800" y="4229100"/>
            <a:ext cx="4064000" cy="1193800"/>
          </a:xfrm>
          <a:prstGeom prst="rect">
            <a:avLst/>
          </a:prstGeom>
        </p:spPr>
      </p:pic>
      <p:pic>
        <p:nvPicPr>
          <p:cNvPr id="36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18100" y="4102100"/>
            <a:ext cx="1651000" cy="1320800"/>
          </a:xfrm>
          <a:prstGeom prst="rect">
            <a:avLst/>
          </a:prstGeom>
        </p:spPr>
      </p:pic>
      <p:pic>
        <p:nvPicPr>
          <p:cNvPr id="37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658100" y="4229100"/>
            <a:ext cx="2946400" cy="1193800"/>
          </a:xfrm>
          <a:prstGeom prst="rect">
            <a:avLst/>
          </a:prstGeom>
        </p:spPr>
      </p:pic>
      <p:sp>
        <p:nvSpPr>
          <p:cNvPr id="38" name="object 7"/>
          <p:cNvSpPr/>
          <p:nvPr/>
        </p:nvSpPr>
        <p:spPr>
          <a:xfrm>
            <a:off x="903816" y="4233333"/>
            <a:ext cx="0" cy="1003300"/>
          </a:xfrm>
          <a:custGeom>
            <a:avLst/>
            <a:gdLst/>
            <a:ahLst/>
            <a:cxnLst/>
            <a:rect l="l" t="t" r="r" b="b"/>
            <a:pathLst>
              <a:path h="1003300">
                <a:moveTo>
                  <a:pt x="0" y="1003300"/>
                </a:moveTo>
                <a:lnTo>
                  <a:pt x="0" y="0"/>
                </a:lnTo>
              </a:path>
            </a:pathLst>
          </a:custGeom>
          <a:ln w="12700">
            <a:solidFill>
              <a:srgbClr val="1F2F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9" name="object 8"/>
          <p:cNvGrpSpPr/>
          <p:nvPr/>
        </p:nvGrpSpPr>
        <p:grpSpPr>
          <a:xfrm>
            <a:off x="897466" y="4233333"/>
            <a:ext cx="3162300" cy="1122045"/>
            <a:chOff x="897466" y="4233333"/>
            <a:chExt cx="3162300" cy="1122045"/>
          </a:xfrm>
        </p:grpSpPr>
        <p:sp>
          <p:nvSpPr>
            <p:cNvPr id="40" name="object 9"/>
            <p:cNvSpPr/>
            <p:nvPr/>
          </p:nvSpPr>
          <p:spPr>
            <a:xfrm>
              <a:off x="4053417" y="4233333"/>
              <a:ext cx="0" cy="1122045"/>
            </a:xfrm>
            <a:custGeom>
              <a:avLst/>
              <a:gdLst/>
              <a:ahLst/>
              <a:cxnLst/>
              <a:rect l="l" t="t" r="r" b="b"/>
              <a:pathLst>
                <a:path h="1122045">
                  <a:moveTo>
                    <a:pt x="0" y="1121833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1F2F4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10"/>
            <p:cNvSpPr/>
            <p:nvPr/>
          </p:nvSpPr>
          <p:spPr>
            <a:xfrm>
              <a:off x="897466" y="4239683"/>
              <a:ext cx="3162300" cy="0"/>
            </a:xfrm>
            <a:custGeom>
              <a:avLst/>
              <a:gdLst/>
              <a:ahLst/>
              <a:cxnLst/>
              <a:rect l="l" t="t" r="r" b="b"/>
              <a:pathLst>
                <a:path w="3162300">
                  <a:moveTo>
                    <a:pt x="0" y="0"/>
                  </a:moveTo>
                  <a:lnTo>
                    <a:pt x="3162300" y="0"/>
                  </a:lnTo>
                </a:path>
              </a:pathLst>
            </a:custGeom>
            <a:ln w="12700">
              <a:solidFill>
                <a:srgbClr val="1F2F4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11"/>
            <p:cNvSpPr/>
            <p:nvPr/>
          </p:nvSpPr>
          <p:spPr>
            <a:xfrm>
              <a:off x="1011766" y="5348817"/>
              <a:ext cx="3048000" cy="0"/>
            </a:xfrm>
            <a:custGeom>
              <a:avLst/>
              <a:gdLst/>
              <a:ahLst/>
              <a:cxnLst/>
              <a:rect l="l" t="t" r="r" b="b"/>
              <a:pathLst>
                <a:path w="3048000">
                  <a:moveTo>
                    <a:pt x="0" y="0"/>
                  </a:moveTo>
                  <a:lnTo>
                    <a:pt x="3048000" y="0"/>
                  </a:lnTo>
                </a:path>
              </a:pathLst>
            </a:custGeom>
            <a:ln w="12700">
              <a:solidFill>
                <a:srgbClr val="1F2F4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12"/>
          <p:cNvSpPr/>
          <p:nvPr/>
        </p:nvSpPr>
        <p:spPr>
          <a:xfrm>
            <a:off x="7622116" y="4220633"/>
            <a:ext cx="0" cy="1016000"/>
          </a:xfrm>
          <a:custGeom>
            <a:avLst/>
            <a:gdLst/>
            <a:ahLst/>
            <a:cxnLst/>
            <a:rect l="l" t="t" r="r" b="b"/>
            <a:pathLst>
              <a:path h="1016000">
                <a:moveTo>
                  <a:pt x="0" y="1016000"/>
                </a:moveTo>
                <a:lnTo>
                  <a:pt x="0" y="0"/>
                </a:lnTo>
              </a:path>
            </a:pathLst>
          </a:custGeom>
          <a:ln w="12700">
            <a:solidFill>
              <a:srgbClr val="1C2F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4" name="object 13"/>
          <p:cNvGrpSpPr/>
          <p:nvPr/>
        </p:nvGrpSpPr>
        <p:grpSpPr>
          <a:xfrm>
            <a:off x="7615766" y="4220633"/>
            <a:ext cx="2794000" cy="1134745"/>
            <a:chOff x="7615766" y="4220633"/>
            <a:chExt cx="2794000" cy="1134745"/>
          </a:xfrm>
        </p:grpSpPr>
        <p:sp>
          <p:nvSpPr>
            <p:cNvPr id="45" name="object 14"/>
            <p:cNvSpPr/>
            <p:nvPr/>
          </p:nvSpPr>
          <p:spPr>
            <a:xfrm>
              <a:off x="10403416" y="4220633"/>
              <a:ext cx="0" cy="1134745"/>
            </a:xfrm>
            <a:custGeom>
              <a:avLst/>
              <a:gdLst/>
              <a:ahLst/>
              <a:cxnLst/>
              <a:rect l="l" t="t" r="r" b="b"/>
              <a:pathLst>
                <a:path h="1134745">
                  <a:moveTo>
                    <a:pt x="0" y="1134533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1C2F4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15"/>
            <p:cNvSpPr/>
            <p:nvPr/>
          </p:nvSpPr>
          <p:spPr>
            <a:xfrm>
              <a:off x="7615766" y="4226983"/>
              <a:ext cx="2794000" cy="0"/>
            </a:xfrm>
            <a:custGeom>
              <a:avLst/>
              <a:gdLst/>
              <a:ahLst/>
              <a:cxnLst/>
              <a:rect l="l" t="t" r="r" b="b"/>
              <a:pathLst>
                <a:path w="2794000">
                  <a:moveTo>
                    <a:pt x="0" y="0"/>
                  </a:moveTo>
                  <a:lnTo>
                    <a:pt x="2794000" y="0"/>
                  </a:lnTo>
                </a:path>
              </a:pathLst>
            </a:custGeom>
            <a:ln w="12700">
              <a:solidFill>
                <a:srgbClr val="1C2F4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16"/>
            <p:cNvSpPr/>
            <p:nvPr/>
          </p:nvSpPr>
          <p:spPr>
            <a:xfrm>
              <a:off x="7742766" y="5348817"/>
              <a:ext cx="2667000" cy="0"/>
            </a:xfrm>
            <a:custGeom>
              <a:avLst/>
              <a:gdLst/>
              <a:ahLst/>
              <a:cxnLst/>
              <a:rect l="l" t="t" r="r" b="b"/>
              <a:pathLst>
                <a:path w="2667000">
                  <a:moveTo>
                    <a:pt x="0" y="0"/>
                  </a:moveTo>
                  <a:lnTo>
                    <a:pt x="2667000" y="0"/>
                  </a:lnTo>
                </a:path>
              </a:pathLst>
            </a:custGeom>
            <a:ln w="12700">
              <a:solidFill>
                <a:srgbClr val="1C2F4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9" name="object 1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883400" y="4559300"/>
            <a:ext cx="673100" cy="393700"/>
          </a:xfrm>
          <a:prstGeom prst="rect">
            <a:avLst/>
          </a:prstGeom>
        </p:spPr>
      </p:pic>
      <p:pic>
        <p:nvPicPr>
          <p:cNvPr id="50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63700" y="4826000"/>
            <a:ext cx="1739900" cy="241300"/>
          </a:xfrm>
          <a:prstGeom prst="rect">
            <a:avLst/>
          </a:prstGeom>
        </p:spPr>
      </p:pic>
      <p:sp>
        <p:nvSpPr>
          <p:cNvPr id="51" name="object 20"/>
          <p:cNvSpPr txBox="1">
            <a:spLocks noGrp="1"/>
          </p:cNvSpPr>
          <p:nvPr>
            <p:ph type="title"/>
          </p:nvPr>
        </p:nvSpPr>
        <p:spPr>
          <a:xfrm>
            <a:off x="886817" y="787399"/>
            <a:ext cx="15701565" cy="6886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400" spc="470" dirty="0">
                <a:solidFill>
                  <a:schemeClr val="accent1">
                    <a:lumMod val="75000"/>
                  </a:schemeClr>
                </a:solidFill>
              </a:rPr>
              <a:t>The Hybrid (DT-RF) Model for Traceability</a:t>
            </a:r>
          </a:p>
        </p:txBody>
      </p:sp>
      <p:sp>
        <p:nvSpPr>
          <p:cNvPr id="52" name="object 30"/>
          <p:cNvSpPr txBox="1">
            <a:spLocks noGrp="1"/>
          </p:cNvSpPr>
          <p:nvPr>
            <p:ph type="ftr" sz="quarter" idx="5"/>
          </p:nvPr>
        </p:nvSpPr>
        <p:spPr>
          <a:xfrm>
            <a:off x="16113937" y="9431901"/>
            <a:ext cx="1229042" cy="24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85"/>
              </a:lnSpc>
            </a:pPr>
            <a:r>
              <a:rPr dirty="0"/>
              <a:t>W</a:t>
            </a:r>
            <a:r>
              <a:rPr spc="70" dirty="0"/>
              <a:t> </a:t>
            </a:r>
            <a:r>
              <a:rPr spc="-100" dirty="0"/>
              <a:t>NotebaokLM</a:t>
            </a:r>
          </a:p>
        </p:txBody>
      </p:sp>
      <p:sp>
        <p:nvSpPr>
          <p:cNvPr id="53" name="object 21"/>
          <p:cNvSpPr txBox="1"/>
          <p:nvPr/>
        </p:nvSpPr>
        <p:spPr>
          <a:xfrm>
            <a:off x="906521" y="1869016"/>
            <a:ext cx="14049375" cy="1016000"/>
          </a:xfrm>
          <a:prstGeom prst="rect">
            <a:avLst/>
          </a:prstGeom>
        </p:spPr>
        <p:txBody>
          <a:bodyPr vert="horz" wrap="square" lIns="0" tIns="49530" rIns="0" bIns="0" rtlCol="0">
            <a:spAutoFit/>
          </a:bodyPr>
          <a:lstStyle/>
          <a:p>
            <a:pPr marL="12700" marR="5080" indent="-635">
              <a:lnSpc>
                <a:spcPts val="3800"/>
              </a:lnSpc>
              <a:spcBef>
                <a:spcPts val="390"/>
              </a:spcBef>
            </a:pPr>
            <a:r>
              <a:rPr sz="3300" dirty="0">
                <a:latin typeface="Arial MT"/>
                <a:cs typeface="Arial MT"/>
              </a:rPr>
              <a:t>Rationale:</a:t>
            </a:r>
            <a:r>
              <a:rPr sz="3300" spc="-140" dirty="0">
                <a:latin typeface="Arial MT"/>
                <a:cs typeface="Arial MT"/>
              </a:rPr>
              <a:t> </a:t>
            </a:r>
            <a:r>
              <a:rPr sz="3300" spc="-225" dirty="0">
                <a:latin typeface="Arial MT"/>
                <a:cs typeface="Arial MT"/>
              </a:rPr>
              <a:t>To</a:t>
            </a:r>
            <a:r>
              <a:rPr sz="3300" spc="-5" dirty="0">
                <a:latin typeface="Arial MT"/>
                <a:cs typeface="Arial MT"/>
              </a:rPr>
              <a:t> </a:t>
            </a:r>
            <a:r>
              <a:rPr sz="3300" spc="-35" dirty="0">
                <a:latin typeface="Arial MT"/>
                <a:cs typeface="Arial MT"/>
              </a:rPr>
              <a:t>engineer</a:t>
            </a:r>
            <a:r>
              <a:rPr sz="3300" spc="-40" dirty="0">
                <a:latin typeface="Arial MT"/>
                <a:cs typeface="Arial MT"/>
              </a:rPr>
              <a:t> </a:t>
            </a:r>
            <a:r>
              <a:rPr sz="3300" spc="-260" dirty="0">
                <a:latin typeface="Arial MT"/>
                <a:cs typeface="Arial MT"/>
              </a:rPr>
              <a:t>a</a:t>
            </a:r>
            <a:r>
              <a:rPr sz="3300" spc="35" dirty="0">
                <a:latin typeface="Arial MT"/>
                <a:cs typeface="Arial MT"/>
              </a:rPr>
              <a:t> </a:t>
            </a:r>
            <a:r>
              <a:rPr sz="3300" spc="-20" dirty="0">
                <a:latin typeface="Arial MT"/>
                <a:cs typeface="Arial MT"/>
              </a:rPr>
              <a:t>model</a:t>
            </a:r>
            <a:r>
              <a:rPr sz="3300" spc="10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that</a:t>
            </a:r>
            <a:r>
              <a:rPr sz="3300" spc="-35" dirty="0">
                <a:latin typeface="Arial MT"/>
                <a:cs typeface="Arial MT"/>
              </a:rPr>
              <a:t> </a:t>
            </a:r>
            <a:r>
              <a:rPr sz="3300" spc="-40" dirty="0">
                <a:latin typeface="Arial MT"/>
                <a:cs typeface="Arial MT"/>
              </a:rPr>
              <a:t>embeds</a:t>
            </a:r>
            <a:r>
              <a:rPr sz="3300" spc="10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explicit,</a:t>
            </a:r>
            <a:r>
              <a:rPr sz="3300" spc="-85" dirty="0">
                <a:latin typeface="Arial MT"/>
                <a:cs typeface="Arial MT"/>
              </a:rPr>
              <a:t> </a:t>
            </a:r>
            <a:r>
              <a:rPr sz="3300" spc="-50" dirty="0">
                <a:latin typeface="Arial MT"/>
                <a:cs typeface="Arial MT"/>
              </a:rPr>
              <a:t>rule-</a:t>
            </a:r>
            <a:r>
              <a:rPr sz="3300" dirty="0">
                <a:latin typeface="Arial MT"/>
                <a:cs typeface="Arial MT"/>
              </a:rPr>
              <a:t>based</a:t>
            </a:r>
            <a:r>
              <a:rPr sz="3300" spc="85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logic</a:t>
            </a:r>
            <a:r>
              <a:rPr sz="3300" spc="60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from</a:t>
            </a:r>
            <a:r>
              <a:rPr sz="3300" spc="-114" dirty="0">
                <a:latin typeface="Arial MT"/>
                <a:cs typeface="Arial MT"/>
              </a:rPr>
              <a:t> </a:t>
            </a:r>
            <a:r>
              <a:rPr sz="3300" spc="-420" dirty="0">
                <a:latin typeface="Arial MT"/>
                <a:cs typeface="Arial MT"/>
              </a:rPr>
              <a:t>a </a:t>
            </a:r>
            <a:r>
              <a:rPr sz="3300" spc="-40" dirty="0">
                <a:latin typeface="Arial MT"/>
                <a:cs typeface="Arial MT"/>
              </a:rPr>
              <a:t>Decision</a:t>
            </a:r>
            <a:r>
              <a:rPr sz="3300" spc="-165" dirty="0">
                <a:latin typeface="Arial MT"/>
                <a:cs typeface="Arial MT"/>
              </a:rPr>
              <a:t> </a:t>
            </a:r>
            <a:r>
              <a:rPr sz="3300" spc="-65" dirty="0">
                <a:latin typeface="Arial MT"/>
                <a:cs typeface="Arial MT"/>
              </a:rPr>
              <a:t>Tree</a:t>
            </a:r>
            <a:r>
              <a:rPr sz="3300" dirty="0">
                <a:latin typeface="Arial MT"/>
                <a:cs typeface="Arial MT"/>
              </a:rPr>
              <a:t> within</a:t>
            </a:r>
            <a:r>
              <a:rPr sz="3300" spc="-10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the</a:t>
            </a:r>
            <a:r>
              <a:rPr sz="3300" spc="-145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robust</a:t>
            </a:r>
            <a:r>
              <a:rPr sz="3300" spc="-5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predictive</a:t>
            </a:r>
            <a:r>
              <a:rPr sz="3300" spc="-40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power</a:t>
            </a:r>
            <a:r>
              <a:rPr sz="3300" spc="50" dirty="0">
                <a:latin typeface="Arial MT"/>
                <a:cs typeface="Arial MT"/>
              </a:rPr>
              <a:t> </a:t>
            </a:r>
            <a:r>
              <a:rPr sz="3300" dirty="0">
                <a:latin typeface="Arial MT"/>
                <a:cs typeface="Arial MT"/>
              </a:rPr>
              <a:t>of</a:t>
            </a:r>
            <a:r>
              <a:rPr sz="3300" spc="-65" dirty="0">
                <a:latin typeface="Arial MT"/>
                <a:cs typeface="Arial MT"/>
              </a:rPr>
              <a:t> </a:t>
            </a:r>
            <a:r>
              <a:rPr sz="3300" spc="-260" dirty="0">
                <a:latin typeface="Arial MT"/>
                <a:cs typeface="Arial MT"/>
              </a:rPr>
              <a:t>a</a:t>
            </a:r>
            <a:r>
              <a:rPr sz="3300" spc="30" dirty="0">
                <a:latin typeface="Arial MT"/>
                <a:cs typeface="Arial MT"/>
              </a:rPr>
              <a:t> </a:t>
            </a:r>
            <a:r>
              <a:rPr sz="3300" spc="-105" dirty="0">
                <a:latin typeface="Arial MT"/>
                <a:cs typeface="Arial MT"/>
              </a:rPr>
              <a:t>Random</a:t>
            </a:r>
            <a:r>
              <a:rPr sz="3300" spc="-50" dirty="0">
                <a:latin typeface="Arial MT"/>
                <a:cs typeface="Arial MT"/>
              </a:rPr>
              <a:t> </a:t>
            </a:r>
            <a:r>
              <a:rPr sz="3300" spc="-10" dirty="0">
                <a:latin typeface="Arial MT"/>
                <a:cs typeface="Arial MT"/>
              </a:rPr>
              <a:t>Forest.</a:t>
            </a:r>
            <a:endParaRPr sz="3300">
              <a:latin typeface="Arial MT"/>
              <a:cs typeface="Arial MT"/>
            </a:endParaRPr>
          </a:p>
        </p:txBody>
      </p:sp>
      <p:sp>
        <p:nvSpPr>
          <p:cNvPr id="54" name="object 22"/>
          <p:cNvSpPr txBox="1"/>
          <p:nvPr/>
        </p:nvSpPr>
        <p:spPr>
          <a:xfrm>
            <a:off x="1145143" y="4337050"/>
            <a:ext cx="274256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dirty="0">
                <a:latin typeface="Arial MT"/>
                <a:cs typeface="Arial MT"/>
              </a:rPr>
              <a:t>Latent</a:t>
            </a:r>
            <a:r>
              <a:rPr sz="2500" spc="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Features</a:t>
            </a:r>
            <a:r>
              <a:rPr sz="2500" spc="100" dirty="0">
                <a:latin typeface="Arial MT"/>
                <a:cs typeface="Arial MT"/>
              </a:rPr>
              <a:t> </a:t>
            </a:r>
            <a:r>
              <a:rPr sz="2500" spc="-30" dirty="0">
                <a:latin typeface="Arial MT"/>
                <a:cs typeface="Arial MT"/>
              </a:rPr>
              <a:t>(Z)</a:t>
            </a:r>
            <a:endParaRPr sz="2500">
              <a:latin typeface="Arial MT"/>
              <a:cs typeface="Arial MT"/>
            </a:endParaRPr>
          </a:p>
        </p:txBody>
      </p:sp>
      <p:sp>
        <p:nvSpPr>
          <p:cNvPr id="55" name="object 23"/>
          <p:cNvSpPr txBox="1"/>
          <p:nvPr/>
        </p:nvSpPr>
        <p:spPr>
          <a:xfrm>
            <a:off x="4703488" y="5539669"/>
            <a:ext cx="2372995" cy="3962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400" spc="-120" dirty="0">
                <a:latin typeface="Arial MT"/>
                <a:cs typeface="Arial MT"/>
              </a:rPr>
              <a:t>1.</a:t>
            </a:r>
            <a:r>
              <a:rPr sz="2400" spc="-180" dirty="0">
                <a:latin typeface="Arial MT"/>
                <a:cs typeface="Arial MT"/>
              </a:rPr>
              <a:t> </a:t>
            </a:r>
            <a:r>
              <a:rPr sz="2400" spc="-75" dirty="0">
                <a:latin typeface="Arial MT"/>
                <a:cs typeface="Arial MT"/>
              </a:rPr>
              <a:t>Rule</a:t>
            </a:r>
            <a:r>
              <a:rPr sz="2400" spc="-7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Extraction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6" name="object 24"/>
          <p:cNvSpPr txBox="1"/>
          <p:nvPr/>
        </p:nvSpPr>
        <p:spPr>
          <a:xfrm>
            <a:off x="7987884" y="4328230"/>
            <a:ext cx="2139315" cy="785495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12700" marR="5080" indent="454025">
              <a:lnSpc>
                <a:spcPts val="2900"/>
              </a:lnSpc>
              <a:spcBef>
                <a:spcPts val="350"/>
              </a:spcBef>
            </a:pPr>
            <a:r>
              <a:rPr sz="2550" spc="-55" dirty="0">
                <a:latin typeface="Arial MT"/>
                <a:cs typeface="Arial MT"/>
              </a:rPr>
              <a:t>One-</a:t>
            </a:r>
            <a:r>
              <a:rPr sz="2550" spc="-25" dirty="0">
                <a:latin typeface="Arial MT"/>
                <a:cs typeface="Arial MT"/>
              </a:rPr>
              <a:t>Hot </a:t>
            </a:r>
            <a:r>
              <a:rPr sz="2550" spc="-35" dirty="0">
                <a:latin typeface="Arial MT"/>
                <a:cs typeface="Arial MT"/>
              </a:rPr>
              <a:t>Encoded</a:t>
            </a:r>
            <a:r>
              <a:rPr sz="2550" spc="-135" dirty="0">
                <a:latin typeface="Arial MT"/>
                <a:cs typeface="Arial MT"/>
              </a:rPr>
              <a:t> </a:t>
            </a:r>
            <a:r>
              <a:rPr sz="2550" spc="-60" dirty="0">
                <a:latin typeface="Arial MT"/>
                <a:cs typeface="Arial MT"/>
              </a:rPr>
              <a:t>Rules</a:t>
            </a:r>
            <a:endParaRPr sz="2550" dirty="0">
              <a:latin typeface="Arial MT"/>
              <a:cs typeface="Arial MT"/>
            </a:endParaRPr>
          </a:p>
        </p:txBody>
      </p:sp>
      <p:sp>
        <p:nvSpPr>
          <p:cNvPr id="57" name="object 25"/>
          <p:cNvSpPr txBox="1"/>
          <p:nvPr/>
        </p:nvSpPr>
        <p:spPr>
          <a:xfrm>
            <a:off x="4802716" y="7071783"/>
            <a:ext cx="5647690" cy="1079500"/>
          </a:xfrm>
          <a:prstGeom prst="rect">
            <a:avLst/>
          </a:prstGeom>
          <a:ln w="29633">
            <a:solidFill>
              <a:srgbClr val="182B44"/>
            </a:solidFill>
          </a:ln>
        </p:spPr>
        <p:txBody>
          <a:bodyPr vert="horz" wrap="square" lIns="0" tIns="145415" rIns="0" bIns="0" rtlCol="0">
            <a:spAutoFit/>
          </a:bodyPr>
          <a:lstStyle/>
          <a:p>
            <a:pPr marL="2072005" marR="1116330" indent="-906144">
              <a:lnSpc>
                <a:spcPts val="2900"/>
              </a:lnSpc>
              <a:spcBef>
                <a:spcPts val="1145"/>
              </a:spcBef>
            </a:pPr>
            <a:r>
              <a:rPr sz="2700" spc="-114" dirty="0">
                <a:latin typeface="Arial MT"/>
                <a:cs typeface="Arial MT"/>
              </a:rPr>
              <a:t>Augmented</a:t>
            </a:r>
            <a:r>
              <a:rPr sz="2700" spc="-45" dirty="0">
                <a:latin typeface="Arial MT"/>
                <a:cs typeface="Arial MT"/>
              </a:rPr>
              <a:t> </a:t>
            </a:r>
            <a:r>
              <a:rPr sz="2700" spc="-125" dirty="0">
                <a:latin typeface="Arial MT"/>
                <a:cs typeface="Arial MT"/>
              </a:rPr>
              <a:t>Feature</a:t>
            </a:r>
            <a:r>
              <a:rPr sz="2700" spc="-25" dirty="0">
                <a:latin typeface="Arial MT"/>
                <a:cs typeface="Arial MT"/>
              </a:rPr>
              <a:t> </a:t>
            </a:r>
            <a:r>
              <a:rPr sz="2700" spc="-100" dirty="0">
                <a:latin typeface="Arial MT"/>
                <a:cs typeface="Arial MT"/>
              </a:rPr>
              <a:t>Set </a:t>
            </a:r>
            <a:r>
              <a:rPr sz="2700" spc="-95" dirty="0">
                <a:latin typeface="Arial MT"/>
                <a:cs typeface="Arial MT"/>
              </a:rPr>
              <a:t>(Z</a:t>
            </a:r>
            <a:r>
              <a:rPr sz="2700" spc="-105" dirty="0">
                <a:latin typeface="Arial MT"/>
                <a:cs typeface="Arial MT"/>
              </a:rPr>
              <a:t> </a:t>
            </a:r>
            <a:r>
              <a:rPr sz="2700" spc="-135" dirty="0">
                <a:latin typeface="Arial MT"/>
                <a:cs typeface="Arial MT"/>
              </a:rPr>
              <a:t>+</a:t>
            </a:r>
            <a:r>
              <a:rPr sz="2700" spc="-260" dirty="0">
                <a:latin typeface="Arial MT"/>
                <a:cs typeface="Arial MT"/>
              </a:rPr>
              <a:t> </a:t>
            </a:r>
            <a:r>
              <a:rPr sz="2700" spc="-10" dirty="0">
                <a:latin typeface="Arial MT"/>
                <a:cs typeface="Arial MT"/>
              </a:rPr>
              <a:t>Rules)</a:t>
            </a:r>
            <a:endParaRPr sz="2700">
              <a:latin typeface="Arial MT"/>
              <a:cs typeface="Arial MT"/>
            </a:endParaRPr>
          </a:p>
        </p:txBody>
      </p:sp>
      <p:sp>
        <p:nvSpPr>
          <p:cNvPr id="58" name="object 26"/>
          <p:cNvSpPr txBox="1"/>
          <p:nvPr/>
        </p:nvSpPr>
        <p:spPr>
          <a:xfrm>
            <a:off x="6425565" y="8413750"/>
            <a:ext cx="233870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dirty="0">
                <a:latin typeface="Arial MT"/>
                <a:cs typeface="Arial MT"/>
              </a:rPr>
              <a:t>3.</a:t>
            </a:r>
            <a:r>
              <a:rPr sz="2500" spc="-229" dirty="0">
                <a:latin typeface="Arial MT"/>
                <a:cs typeface="Arial MT"/>
              </a:rPr>
              <a:t> </a:t>
            </a:r>
            <a:r>
              <a:rPr sz="2500" spc="-40" dirty="0">
                <a:latin typeface="Arial MT"/>
                <a:cs typeface="Arial MT"/>
              </a:rPr>
              <a:t>Concatenation</a:t>
            </a:r>
            <a:endParaRPr sz="2500">
              <a:latin typeface="Arial MT"/>
              <a:cs typeface="Arial MT"/>
            </a:endParaRPr>
          </a:p>
        </p:txBody>
      </p:sp>
      <p:sp>
        <p:nvSpPr>
          <p:cNvPr id="59" name="object 27"/>
          <p:cNvSpPr txBox="1"/>
          <p:nvPr/>
        </p:nvSpPr>
        <p:spPr>
          <a:xfrm>
            <a:off x="9363456" y="5539669"/>
            <a:ext cx="3288029" cy="3962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400" spc="75" dirty="0">
                <a:latin typeface="Arial MT"/>
                <a:cs typeface="Arial MT"/>
              </a:rPr>
              <a:t>2.</a:t>
            </a:r>
            <a:r>
              <a:rPr sz="2400" spc="-3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Logic</a:t>
            </a:r>
            <a:r>
              <a:rPr sz="2400" spc="-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Representation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61" name="object 29"/>
          <p:cNvSpPr txBox="1"/>
          <p:nvPr/>
        </p:nvSpPr>
        <p:spPr>
          <a:xfrm>
            <a:off x="10918078" y="8409869"/>
            <a:ext cx="2446020" cy="3962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400" dirty="0">
                <a:latin typeface="Arial MT"/>
                <a:cs typeface="Arial MT"/>
              </a:rPr>
              <a:t>4.</a:t>
            </a:r>
            <a:r>
              <a:rPr sz="2400" spc="-32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Final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Prediction</a:t>
            </a:r>
            <a:endParaRPr sz="2400">
              <a:latin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23802302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 descr="https://kimi-img.moonshot.cn/pub/slides/slides_tmpl/image/25-08-27-19:59:33-d2nf6998bjvh7rlj00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501" y="4847583"/>
            <a:ext cx="1887319" cy="18873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436" y="4488947"/>
            <a:ext cx="80440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44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  <a:endParaRPr lang="en-US" sz="44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34741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050" dirty="0"/>
          </a:p>
        </p:txBody>
      </p:sp>
      <p:sp>
        <p:nvSpPr>
          <p:cNvPr id="10" name="Rectangle 9"/>
          <p:cNvSpPr/>
          <p:nvPr/>
        </p:nvSpPr>
        <p:spPr>
          <a:xfrm>
            <a:off x="-16005" y="3956093"/>
            <a:ext cx="10087429" cy="183515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marL="12700" algn="ctr">
              <a:spcBef>
                <a:spcPts val="130"/>
              </a:spcBef>
            </a:pPr>
            <a:r>
              <a:rPr lang="en-US" sz="5400" dirty="0" smtClean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Results and Analysis</a:t>
            </a:r>
            <a:endParaRPr lang="en-US" sz="5400" dirty="0">
              <a:solidFill>
                <a:schemeClr val="bg1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  <a:p>
            <a:pPr algn="ctr"/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9" name="Oval 8"/>
          <p:cNvSpPr/>
          <p:nvPr/>
        </p:nvSpPr>
        <p:spPr>
          <a:xfrm>
            <a:off x="12471400" y="3264482"/>
            <a:ext cx="3095062" cy="3118902"/>
          </a:xfrm>
          <a:prstGeom prst="ellipse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162540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</a:t>
            </a:r>
            <a:r>
              <a:rPr lang="ar-SA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5</a:t>
            </a:r>
            <a:endParaRPr lang="en-US" sz="1050" dirty="0"/>
          </a:p>
        </p:txBody>
      </p:sp>
      <p:pic>
        <p:nvPicPr>
          <p:cNvPr id="14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13566212" y="-702857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7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016" y="745772"/>
            <a:ext cx="15929984" cy="1159228"/>
          </a:xfrm>
        </p:spPr>
        <p:txBody>
          <a:bodyPr/>
          <a:lstStyle/>
          <a:p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Experimental Design and Evaluation Protocol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58900" y="2541548"/>
            <a:ext cx="7416800" cy="1611531"/>
          </a:xfrm>
        </p:spPr>
        <p:txBody>
          <a:bodyPr/>
          <a:lstStyle/>
          <a:p>
            <a:pPr marL="1816100" marR="1060450" indent="-1804035">
              <a:lnSpc>
                <a:spcPct val="121000"/>
              </a:lnSpc>
              <a:spcBef>
                <a:spcPts val="90"/>
              </a:spcBef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Data Configuration</a:t>
            </a:r>
          </a:p>
          <a:p>
            <a:r>
              <a:rPr lang="en-US" sz="2400" dirty="0"/>
              <a:t>Training set: </a:t>
            </a:r>
            <a:r>
              <a:rPr lang="en-US" sz="2400" b="1" dirty="0"/>
              <a:t>70%</a:t>
            </a:r>
            <a:endParaRPr lang="en-US" sz="2400" dirty="0"/>
          </a:p>
          <a:p>
            <a:r>
              <a:rPr lang="en-US" sz="2400" dirty="0"/>
              <a:t>Testing set: </a:t>
            </a:r>
            <a:r>
              <a:rPr lang="en-US" sz="2400" b="1" dirty="0"/>
              <a:t>30%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193800" y="4153079"/>
            <a:ext cx="8737600" cy="290419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16100" marR="1060450" indent="-1804035">
              <a:lnSpc>
                <a:spcPct val="121000"/>
              </a:lnSpc>
              <a:spcBef>
                <a:spcPts val="90"/>
              </a:spcBef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Workflow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/>
              <a:t>Preprocessing and feature encoding </a:t>
            </a:r>
            <a:r>
              <a:rPr lang="en-US" sz="2400" b="1" dirty="0" smtClean="0"/>
              <a:t>fitted on training data only</a:t>
            </a:r>
            <a:endParaRPr lang="en-US" sz="24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/>
              <a:t>CNN-based feature extraction to learn latent representations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/>
              <a:t>Independent training of multiple ML classifiers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/>
              <a:t>Genetic Algorithm–based </a:t>
            </a:r>
            <a:r>
              <a:rPr lang="en-US" sz="2400" dirty="0" err="1" smtClean="0"/>
              <a:t>hyperparameter</a:t>
            </a:r>
            <a:r>
              <a:rPr lang="en-US" sz="2400" dirty="0" smtClean="0"/>
              <a:t> optimization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/>
              <a:t>Construction of hybrid models using optimized components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1193800" y="7315200"/>
            <a:ext cx="8737600" cy="21655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16100" marR="1060450" indent="-1804035">
              <a:lnSpc>
                <a:spcPct val="121000"/>
              </a:lnSpc>
              <a:spcBef>
                <a:spcPts val="90"/>
              </a:spcBef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Evaluation Strategy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Evaluation on unseen test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Performance metrics: </a:t>
            </a:r>
            <a:r>
              <a:rPr lang="en-US" sz="2400" b="1" dirty="0" smtClean="0"/>
              <a:t>Accuracy, Precision, Recall, F1-score, AUC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Fair comparison across baseline and hybrid models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63211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03200" y="605626"/>
            <a:ext cx="16677642" cy="84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Performance of CNN–GA Optimized Base </a:t>
            </a:r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</a:rPr>
              <a:t>Models</a:t>
            </a:r>
            <a:endParaRPr lang="en-US" altLang="en-US" sz="4900" spc="47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032000" y="2209800"/>
            <a:ext cx="76733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i="1" dirty="0"/>
              <a:t>Table </a:t>
            </a:r>
            <a:r>
              <a:rPr lang="ar-SA" i="1" dirty="0" smtClean="0"/>
              <a:t>2</a:t>
            </a:r>
            <a:r>
              <a:rPr lang="en-US" i="1" dirty="0" smtClean="0"/>
              <a:t>: </a:t>
            </a:r>
            <a:r>
              <a:rPr lang="en-US" i="1" dirty="0"/>
              <a:t>Performance of GA-Optimized Base Models on the Test Dataset</a:t>
            </a:r>
            <a:endParaRPr lang="en-US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757512"/>
              </p:ext>
            </p:extLst>
          </p:nvPr>
        </p:nvGraphicFramePr>
        <p:xfrm>
          <a:off x="355600" y="2971800"/>
          <a:ext cx="12039600" cy="4495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xmlns="" val="1014932064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xmlns="" val="2296616288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xmlns="" val="1749764895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xmlns="" val="2772889477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xmlns="" val="3379859999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xmlns="" val="821088135"/>
                    </a:ext>
                  </a:extLst>
                </a:gridCol>
              </a:tblGrid>
              <a:tr h="6422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Model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1AC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Accuracy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1AC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Precision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1AC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Recall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1AC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F1-score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1AC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AUC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1AC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9134907"/>
                  </a:ext>
                </a:extLst>
              </a:tr>
              <a:tr h="6422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ANN_GA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0.9971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0.9946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0.9995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0.9971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0.9998</a:t>
                      </a:r>
                      <a:endParaRPr lang="en-US" sz="140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14328847"/>
                  </a:ext>
                </a:extLst>
              </a:tr>
              <a:tr h="6422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XGB_GA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0.9978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0.9968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0.9986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0.9977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0.9997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52243290"/>
                  </a:ext>
                </a:extLst>
              </a:tr>
              <a:tr h="6422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RF_GA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0.9978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0.9964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0.9991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0.9977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0.9994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68960868"/>
                  </a:ext>
                </a:extLst>
              </a:tr>
              <a:tr h="6422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SVM_GA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0.9968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0.9991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0.9989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3355349"/>
                  </a:ext>
                </a:extLst>
              </a:tr>
              <a:tr h="6422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DT_GA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0.9978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0.9964</a:t>
                      </a:r>
                      <a:endParaRPr lang="en-US" sz="14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0.9991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0.9977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0.9984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77601545"/>
                  </a:ext>
                </a:extLst>
              </a:tr>
              <a:tr h="6422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KNN_GA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0.9982</a:t>
                      </a:r>
                      <a:endParaRPr lang="en-US" sz="140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0.9968</a:t>
                      </a:r>
                      <a:endParaRPr lang="en-US" sz="140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0.9995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0.9982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0.9982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85634085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2852400" y="2895600"/>
            <a:ext cx="4114800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Key Insights</a:t>
            </a:r>
            <a:r>
              <a:rPr lang="en-US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All CNN–GA optimized models achieved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consistently high performance </a:t>
            </a:r>
            <a:r>
              <a:rPr lang="en-US" sz="2400" dirty="0" smtClean="0"/>
              <a:t>across all evaluation metrics</a:t>
            </a:r>
            <a:r>
              <a:rPr lang="ar-SA" sz="2400" dirty="0" smtClean="0"/>
              <a:t>.</a:t>
            </a:r>
          </a:p>
          <a:p>
            <a:endParaRPr lang="ar-SA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The results confirm the effectiveness of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CNN-based feature extraction combined with GA optimization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18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016" y="745772"/>
            <a:ext cx="15015584" cy="754053"/>
          </a:xfrm>
        </p:spPr>
        <p:txBody>
          <a:bodyPr/>
          <a:lstStyle/>
          <a:p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Performance of the Proposed Hybrid </a:t>
            </a:r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</a:rPr>
              <a:t>Models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529120"/>
              </p:ext>
            </p:extLst>
          </p:nvPr>
        </p:nvGraphicFramePr>
        <p:xfrm>
          <a:off x="1648907" y="2362200"/>
          <a:ext cx="13639801" cy="5287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8543">
                  <a:extLst>
                    <a:ext uri="{9D8B030D-6E8A-4147-A177-3AD203B41FA5}">
                      <a16:colId xmlns:a16="http://schemas.microsoft.com/office/drawing/2014/main" xmlns="" val="1965320309"/>
                    </a:ext>
                  </a:extLst>
                </a:gridCol>
                <a:gridCol w="1948543">
                  <a:extLst>
                    <a:ext uri="{9D8B030D-6E8A-4147-A177-3AD203B41FA5}">
                      <a16:colId xmlns:a16="http://schemas.microsoft.com/office/drawing/2014/main" xmlns="" val="3869076903"/>
                    </a:ext>
                  </a:extLst>
                </a:gridCol>
                <a:gridCol w="1948543">
                  <a:extLst>
                    <a:ext uri="{9D8B030D-6E8A-4147-A177-3AD203B41FA5}">
                      <a16:colId xmlns:a16="http://schemas.microsoft.com/office/drawing/2014/main" xmlns="" val="1630315605"/>
                    </a:ext>
                  </a:extLst>
                </a:gridCol>
                <a:gridCol w="1948543">
                  <a:extLst>
                    <a:ext uri="{9D8B030D-6E8A-4147-A177-3AD203B41FA5}">
                      <a16:colId xmlns:a16="http://schemas.microsoft.com/office/drawing/2014/main" xmlns="" val="3373468670"/>
                    </a:ext>
                  </a:extLst>
                </a:gridCol>
                <a:gridCol w="1948543">
                  <a:extLst>
                    <a:ext uri="{9D8B030D-6E8A-4147-A177-3AD203B41FA5}">
                      <a16:colId xmlns:a16="http://schemas.microsoft.com/office/drawing/2014/main" xmlns="" val="862904237"/>
                    </a:ext>
                  </a:extLst>
                </a:gridCol>
                <a:gridCol w="1948543">
                  <a:extLst>
                    <a:ext uri="{9D8B030D-6E8A-4147-A177-3AD203B41FA5}">
                      <a16:colId xmlns:a16="http://schemas.microsoft.com/office/drawing/2014/main" xmlns="" val="1360657497"/>
                    </a:ext>
                  </a:extLst>
                </a:gridCol>
                <a:gridCol w="1948543">
                  <a:extLst>
                    <a:ext uri="{9D8B030D-6E8A-4147-A177-3AD203B41FA5}">
                      <a16:colId xmlns:a16="http://schemas.microsoft.com/office/drawing/2014/main" xmlns="" val="4258204534"/>
                    </a:ext>
                  </a:extLst>
                </a:gridCol>
              </a:tblGrid>
              <a:tr h="3540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Model</a:t>
                      </a:r>
                      <a:endParaRPr lang="en-US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Model Type</a:t>
                      </a:r>
                      <a:endParaRPr lang="en-US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Accuracy</a:t>
                      </a:r>
                      <a:endParaRPr lang="en-US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Precision</a:t>
                      </a:r>
                      <a:endParaRPr lang="en-US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Recall</a:t>
                      </a:r>
                      <a:endParaRPr lang="en-US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F1-score</a:t>
                      </a:r>
                      <a:endParaRPr lang="en-US" sz="16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AUC</a:t>
                      </a:r>
                      <a:endParaRPr lang="en-US" sz="16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83515070"/>
                  </a:ext>
                </a:extLst>
              </a:tr>
              <a:tr h="73505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Hybrid_DT_RF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Structural Hybrid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0.9968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0.9991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0.9995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142234967"/>
                  </a:ext>
                </a:extLst>
              </a:tr>
              <a:tr h="8337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HybridB_Fusion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(ANN_GA + XGB_GA)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Probability Fusion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0.9973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0.9950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0.9995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0.9973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0.9998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02397824"/>
                  </a:ext>
                </a:extLst>
              </a:tr>
              <a:tr h="8337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HybridD_Fusion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(ANN_GA + RF_GA)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Probability Fusion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0.9973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0.9950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0.9995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0.9973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0.9998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72122030"/>
                  </a:ext>
                </a:extLst>
              </a:tr>
              <a:tr h="8337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HybridF_Fusion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(DT_GA + XGB_GA)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Probability Fusion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0.9968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0.9991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0.9995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41080391"/>
                  </a:ext>
                </a:extLst>
              </a:tr>
              <a:tr h="8337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HybridE_Fusion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(RF_GA + DT_GA)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Probability Fusion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0.9968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0.9991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0.9994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97269466"/>
                  </a:ext>
                </a:extLst>
              </a:tr>
              <a:tr h="8337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HybridC_Fusion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(XGB_GA + SVM_GA)</a:t>
                      </a:r>
                      <a:endParaRPr lang="en-US" sz="14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Probability Fusion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0.9968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0.9991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0.9980</a:t>
                      </a:r>
                      <a:endParaRPr lang="en-US" sz="1800" kern="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0.9992</a:t>
                      </a:r>
                      <a:endParaRPr lang="en-US" sz="1800" kern="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044832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608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016" y="745772"/>
            <a:ext cx="12197715" cy="754053"/>
          </a:xfrm>
        </p:spPr>
        <p:txBody>
          <a:bodyPr/>
          <a:lstStyle/>
          <a:p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Comparative Performance </a:t>
            </a:r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</a:rPr>
              <a:t>Analysis</a:t>
            </a:r>
            <a:endParaRPr lang="en-US" dirty="0"/>
          </a:p>
        </p:txBody>
      </p:sp>
      <p:pic>
        <p:nvPicPr>
          <p:cNvPr id="4" name="Picture 3" descr="C:\Users\Dr.Lava\Downloads\myDataResult\Hybrid_Models_Performance_Only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2286000"/>
            <a:ext cx="150114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815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26700" y="2692400"/>
            <a:ext cx="5803900" cy="6223000"/>
          </a:xfrm>
          <a:prstGeom prst="rect">
            <a:avLst/>
          </a:prstGeom>
        </p:spPr>
      </p:pic>
      <p:sp>
        <p:nvSpPr>
          <p:cNvPr id="6" name="object 3"/>
          <p:cNvSpPr txBox="1">
            <a:spLocks/>
          </p:cNvSpPr>
          <p:nvPr/>
        </p:nvSpPr>
        <p:spPr>
          <a:xfrm>
            <a:off x="868758" y="612679"/>
            <a:ext cx="12775565" cy="76815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>
              <a:defRPr sz="5700" b="0" i="0">
                <a:solidFill>
                  <a:srgbClr val="2A2A2A"/>
                </a:solidFill>
                <a:latin typeface="Arial MT"/>
                <a:ea typeface="+mj-ea"/>
                <a:cs typeface="Arial MT"/>
              </a:defRPr>
            </a:lvl1pPr>
          </a:lstStyle>
          <a:p>
            <a:pPr marL="12700">
              <a:spcBef>
                <a:spcPts val="110"/>
              </a:spcBef>
            </a:pPr>
            <a:r>
              <a:rPr lang="en-US" sz="4900" spc="470" dirty="0">
                <a:solidFill>
                  <a:schemeClr val="accent1">
                    <a:lumMod val="75000"/>
                  </a:schemeClr>
                </a:solidFill>
              </a:rPr>
              <a:t>SHAP </a:t>
            </a:r>
            <a:r>
              <a:rPr lang="en-US" sz="4900" spc="470" dirty="0" err="1" smtClean="0">
                <a:solidFill>
                  <a:schemeClr val="accent1">
                    <a:lumMod val="75000"/>
                  </a:schemeClr>
                </a:solidFill>
              </a:rPr>
              <a:t>Explainability</a:t>
            </a:r>
            <a:endParaRPr lang="en-US" sz="4900" spc="47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object 6"/>
          <p:cNvSpPr txBox="1">
            <a:spLocks noGrp="1"/>
          </p:cNvSpPr>
          <p:nvPr>
            <p:ph type="ftr" sz="quarter" idx="5"/>
          </p:nvPr>
        </p:nvSpPr>
        <p:spPr>
          <a:xfrm>
            <a:off x="16113937" y="9431901"/>
            <a:ext cx="1229042" cy="24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85"/>
              </a:lnSpc>
            </a:pPr>
            <a:r>
              <a:rPr dirty="0"/>
              <a:t>W</a:t>
            </a:r>
            <a:r>
              <a:rPr spc="70" dirty="0"/>
              <a:t> </a:t>
            </a:r>
            <a:r>
              <a:rPr spc="-100" dirty="0"/>
              <a:t>NotebaokLM</a:t>
            </a:r>
          </a:p>
        </p:txBody>
      </p:sp>
      <p:sp>
        <p:nvSpPr>
          <p:cNvPr id="8" name="object 4"/>
          <p:cNvSpPr txBox="1"/>
          <p:nvPr/>
        </p:nvSpPr>
        <p:spPr>
          <a:xfrm>
            <a:off x="847216" y="2514600"/>
            <a:ext cx="6007100" cy="5268595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 marR="36830" indent="12065">
              <a:lnSpc>
                <a:spcPts val="3400"/>
              </a:lnSpc>
              <a:spcBef>
                <a:spcPts val="850"/>
              </a:spcBef>
              <a:tabLst>
                <a:tab pos="1905000" algn="l"/>
                <a:tab pos="3810635" algn="l"/>
                <a:tab pos="4313555" algn="l"/>
              </a:tabLst>
            </a:pPr>
            <a:r>
              <a:rPr sz="3450" dirty="0">
                <a:latin typeface="Calibri"/>
                <a:cs typeface="Calibri"/>
              </a:rPr>
              <a:t>Analysis</a:t>
            </a:r>
            <a:r>
              <a:rPr sz="3450" spc="-190" dirty="0">
                <a:latin typeface="Calibri"/>
                <a:cs typeface="Calibri"/>
              </a:rPr>
              <a:t> </a:t>
            </a:r>
            <a:r>
              <a:rPr sz="3450" spc="-130" dirty="0">
                <a:latin typeface="Calibri"/>
                <a:cs typeface="Calibri"/>
              </a:rPr>
              <a:t>Method:</a:t>
            </a:r>
            <a:r>
              <a:rPr sz="3450" spc="-30" dirty="0">
                <a:latin typeface="Calibri"/>
                <a:cs typeface="Calibri"/>
              </a:rPr>
              <a:t> </a:t>
            </a:r>
            <a:r>
              <a:rPr sz="3450" dirty="0">
                <a:latin typeface="Calibri"/>
                <a:cs typeface="Calibri"/>
              </a:rPr>
              <a:t>A</a:t>
            </a:r>
            <a:r>
              <a:rPr sz="3450" spc="-15" dirty="0">
                <a:latin typeface="Calibri"/>
                <a:cs typeface="Calibri"/>
              </a:rPr>
              <a:t> </a:t>
            </a:r>
            <a:r>
              <a:rPr sz="3450" dirty="0">
                <a:latin typeface="Calibri"/>
                <a:cs typeface="Calibri"/>
              </a:rPr>
              <a:t>SHAP</a:t>
            </a:r>
            <a:r>
              <a:rPr sz="3450" spc="-20" dirty="0">
                <a:latin typeface="Calibri"/>
                <a:cs typeface="Calibri"/>
              </a:rPr>
              <a:t> </a:t>
            </a:r>
            <a:r>
              <a:rPr sz="3450" spc="-75" dirty="0">
                <a:latin typeface="Calibri"/>
                <a:cs typeface="Calibri"/>
              </a:rPr>
              <a:t>(SHapley </a:t>
            </a:r>
            <a:r>
              <a:rPr sz="3450" spc="-125" dirty="0">
                <a:latin typeface="Calibri"/>
                <a:cs typeface="Calibri"/>
              </a:rPr>
              <a:t>Additive</a:t>
            </a:r>
            <a:r>
              <a:rPr sz="3450" spc="-10" dirty="0">
                <a:latin typeface="Calibri"/>
                <a:cs typeface="Calibri"/>
              </a:rPr>
              <a:t> </a:t>
            </a:r>
            <a:r>
              <a:rPr sz="3450" spc="-40" dirty="0">
                <a:latin typeface="Calibri"/>
                <a:cs typeface="Calibri"/>
              </a:rPr>
              <a:t>exPlanations)</a:t>
            </a:r>
            <a:r>
              <a:rPr sz="3450" dirty="0">
                <a:latin typeface="Calibri"/>
                <a:cs typeface="Calibri"/>
              </a:rPr>
              <a:t>	</a:t>
            </a:r>
            <a:r>
              <a:rPr sz="3450" spc="-50" dirty="0">
                <a:latin typeface="Calibri"/>
                <a:cs typeface="Calibri"/>
              </a:rPr>
              <a:t>analysis</a:t>
            </a:r>
            <a:r>
              <a:rPr sz="3450" spc="-80" dirty="0">
                <a:latin typeface="Calibri"/>
                <a:cs typeface="Calibri"/>
              </a:rPr>
              <a:t> </a:t>
            </a:r>
            <a:r>
              <a:rPr sz="3450" spc="-25" dirty="0">
                <a:latin typeface="Calibri"/>
                <a:cs typeface="Calibri"/>
              </a:rPr>
              <a:t>was </a:t>
            </a:r>
            <a:r>
              <a:rPr sz="3450" spc="-95" dirty="0">
                <a:latin typeface="Calibri"/>
                <a:cs typeface="Calibri"/>
              </a:rPr>
              <a:t>applied</a:t>
            </a:r>
            <a:r>
              <a:rPr sz="3450" spc="-70" dirty="0">
                <a:latin typeface="Calibri"/>
                <a:cs typeface="Calibri"/>
              </a:rPr>
              <a:t> </a:t>
            </a:r>
            <a:r>
              <a:rPr sz="3450" spc="-185" dirty="0">
                <a:latin typeface="Calibri"/>
                <a:cs typeface="Calibri"/>
              </a:rPr>
              <a:t>to</a:t>
            </a:r>
            <a:r>
              <a:rPr sz="3450" spc="-15" dirty="0">
                <a:latin typeface="Calibri"/>
                <a:cs typeface="Calibri"/>
              </a:rPr>
              <a:t> </a:t>
            </a:r>
            <a:r>
              <a:rPr sz="3450" spc="-180" dirty="0">
                <a:latin typeface="Calibri"/>
                <a:cs typeface="Calibri"/>
              </a:rPr>
              <a:t>the</a:t>
            </a:r>
            <a:r>
              <a:rPr sz="3450" spc="-15" dirty="0">
                <a:latin typeface="Calibri"/>
                <a:cs typeface="Calibri"/>
              </a:rPr>
              <a:t> </a:t>
            </a:r>
            <a:r>
              <a:rPr sz="3450" spc="-10" dirty="0">
                <a:latin typeface="Calibri"/>
                <a:cs typeface="Calibri"/>
              </a:rPr>
              <a:t>Hybrid_DT</a:t>
            </a:r>
            <a:r>
              <a:rPr sz="3450" dirty="0">
                <a:latin typeface="Calibri"/>
                <a:cs typeface="Calibri"/>
              </a:rPr>
              <a:t>	RF</a:t>
            </a:r>
            <a:r>
              <a:rPr sz="3450" spc="-135" dirty="0">
                <a:latin typeface="Calibri"/>
                <a:cs typeface="Calibri"/>
              </a:rPr>
              <a:t> </a:t>
            </a:r>
            <a:r>
              <a:rPr sz="3450" spc="-10" dirty="0">
                <a:latin typeface="Calibri"/>
                <a:cs typeface="Calibri"/>
              </a:rPr>
              <a:t>model </a:t>
            </a:r>
            <a:r>
              <a:rPr sz="3450" spc="-185" dirty="0">
                <a:latin typeface="Calibri"/>
                <a:cs typeface="Calibri"/>
              </a:rPr>
              <a:t>to</a:t>
            </a:r>
            <a:r>
              <a:rPr sz="3450" spc="-25" dirty="0">
                <a:latin typeface="Calibri"/>
                <a:cs typeface="Calibri"/>
              </a:rPr>
              <a:t> quantify</a:t>
            </a:r>
            <a:r>
              <a:rPr sz="3450" dirty="0">
                <a:latin typeface="Calibri"/>
                <a:cs typeface="Calibri"/>
              </a:rPr>
              <a:t>	</a:t>
            </a:r>
            <a:r>
              <a:rPr sz="3450" spc="-175" dirty="0">
                <a:latin typeface="Calibri"/>
                <a:cs typeface="Calibri"/>
              </a:rPr>
              <a:t>the</a:t>
            </a:r>
            <a:r>
              <a:rPr sz="3450" spc="-45" dirty="0">
                <a:latin typeface="Calibri"/>
                <a:cs typeface="Calibri"/>
              </a:rPr>
              <a:t> </a:t>
            </a:r>
            <a:r>
              <a:rPr sz="3450" spc="-125" dirty="0">
                <a:latin typeface="Calibri"/>
                <a:cs typeface="Calibri"/>
              </a:rPr>
              <a:t>impact</a:t>
            </a:r>
            <a:r>
              <a:rPr sz="3450" spc="-70" dirty="0">
                <a:latin typeface="Calibri"/>
                <a:cs typeface="Calibri"/>
              </a:rPr>
              <a:t> </a:t>
            </a:r>
            <a:r>
              <a:rPr sz="3450" dirty="0">
                <a:latin typeface="Calibri"/>
                <a:cs typeface="Calibri"/>
              </a:rPr>
              <a:t>of</a:t>
            </a:r>
            <a:r>
              <a:rPr sz="3450" spc="-160" dirty="0">
                <a:latin typeface="Calibri"/>
                <a:cs typeface="Calibri"/>
              </a:rPr>
              <a:t> </a:t>
            </a:r>
            <a:r>
              <a:rPr sz="3450" spc="-20" dirty="0">
                <a:latin typeface="Calibri"/>
                <a:cs typeface="Calibri"/>
              </a:rPr>
              <a:t>each </a:t>
            </a:r>
            <a:r>
              <a:rPr sz="3450" spc="-114" dirty="0">
                <a:latin typeface="Calibri"/>
                <a:cs typeface="Calibri"/>
              </a:rPr>
              <a:t>featur's</a:t>
            </a:r>
            <a:r>
              <a:rPr sz="3450" spc="-30" dirty="0">
                <a:latin typeface="Calibri"/>
                <a:cs typeface="Calibri"/>
              </a:rPr>
              <a:t> </a:t>
            </a:r>
            <a:r>
              <a:rPr sz="3450" spc="-165" dirty="0">
                <a:latin typeface="Calibri"/>
                <a:cs typeface="Calibri"/>
              </a:rPr>
              <a:t>feature</a:t>
            </a:r>
            <a:r>
              <a:rPr sz="3450" spc="-25" dirty="0">
                <a:latin typeface="Calibri"/>
                <a:cs typeface="Calibri"/>
              </a:rPr>
              <a:t> </a:t>
            </a:r>
            <a:r>
              <a:rPr sz="3450" spc="-190" dirty="0">
                <a:latin typeface="Calibri"/>
                <a:cs typeface="Calibri"/>
              </a:rPr>
              <a:t>on</a:t>
            </a:r>
            <a:r>
              <a:rPr sz="3450" spc="-45" dirty="0">
                <a:latin typeface="Calibri"/>
                <a:cs typeface="Calibri"/>
              </a:rPr>
              <a:t> </a:t>
            </a:r>
            <a:r>
              <a:rPr sz="3450" spc="-25" dirty="0">
                <a:latin typeface="Calibri"/>
                <a:cs typeface="Calibri"/>
              </a:rPr>
              <a:t>its</a:t>
            </a:r>
            <a:endParaRPr sz="3450" dirty="0">
              <a:latin typeface="Calibri"/>
              <a:cs typeface="Calibri"/>
            </a:endParaRPr>
          </a:p>
          <a:p>
            <a:pPr marL="12700">
              <a:lnSpc>
                <a:spcPts val="3410"/>
              </a:lnSpc>
            </a:pPr>
            <a:r>
              <a:rPr sz="3450" spc="-50" dirty="0">
                <a:latin typeface="Calibri"/>
                <a:cs typeface="Calibri"/>
              </a:rPr>
              <a:t>predictions.</a:t>
            </a:r>
            <a:endParaRPr sz="3450" dirty="0">
              <a:latin typeface="Calibri"/>
              <a:cs typeface="Calibri"/>
            </a:endParaRPr>
          </a:p>
          <a:p>
            <a:pPr marL="18415" marR="5080" indent="-1905">
              <a:lnSpc>
                <a:spcPct val="92200"/>
              </a:lnSpc>
              <a:spcBef>
                <a:spcPts val="3245"/>
              </a:spcBef>
            </a:pPr>
            <a:r>
              <a:rPr sz="3050" spc="-114" dirty="0">
                <a:latin typeface="Arial MT"/>
                <a:cs typeface="Arial MT"/>
              </a:rPr>
              <a:t>Key</a:t>
            </a:r>
            <a:r>
              <a:rPr sz="3050" spc="-160" dirty="0">
                <a:latin typeface="Arial MT"/>
                <a:cs typeface="Arial MT"/>
              </a:rPr>
              <a:t> </a:t>
            </a:r>
            <a:r>
              <a:rPr sz="3050" spc="55" dirty="0">
                <a:latin typeface="Arial MT"/>
                <a:cs typeface="Arial MT"/>
              </a:rPr>
              <a:t>Insight:</a:t>
            </a:r>
            <a:r>
              <a:rPr sz="3050" spc="-215" dirty="0">
                <a:latin typeface="Arial MT"/>
                <a:cs typeface="Arial MT"/>
              </a:rPr>
              <a:t> </a:t>
            </a:r>
            <a:r>
              <a:rPr sz="3050" spc="-80" dirty="0">
                <a:latin typeface="Arial MT"/>
                <a:cs typeface="Arial MT"/>
              </a:rPr>
              <a:t>The</a:t>
            </a:r>
            <a:r>
              <a:rPr sz="3050" spc="-130" dirty="0">
                <a:latin typeface="Arial MT"/>
                <a:cs typeface="Arial MT"/>
              </a:rPr>
              <a:t> </a:t>
            </a:r>
            <a:r>
              <a:rPr sz="3050" spc="-20" dirty="0">
                <a:latin typeface="Arial MT"/>
                <a:cs typeface="Arial MT"/>
              </a:rPr>
              <a:t>model's</a:t>
            </a:r>
            <a:r>
              <a:rPr sz="3050" spc="-25" dirty="0">
                <a:latin typeface="Arial MT"/>
                <a:cs typeface="Arial MT"/>
              </a:rPr>
              <a:t> </a:t>
            </a:r>
            <a:r>
              <a:rPr sz="3050" spc="-10" dirty="0">
                <a:latin typeface="Arial MT"/>
                <a:cs typeface="Arial MT"/>
              </a:rPr>
              <a:t>predictive </a:t>
            </a:r>
            <a:r>
              <a:rPr sz="3050" dirty="0">
                <a:latin typeface="Arial MT"/>
                <a:cs typeface="Arial MT"/>
              </a:rPr>
              <a:t>power</a:t>
            </a:r>
            <a:r>
              <a:rPr sz="3050" spc="-204" dirty="0">
                <a:latin typeface="Arial MT"/>
                <a:cs typeface="Arial MT"/>
              </a:rPr>
              <a:t> </a:t>
            </a:r>
            <a:r>
              <a:rPr sz="3050" spc="-45" dirty="0">
                <a:latin typeface="Arial MT"/>
                <a:cs typeface="Arial MT"/>
              </a:rPr>
              <a:t>comes</a:t>
            </a:r>
            <a:r>
              <a:rPr sz="3050" spc="-150" dirty="0">
                <a:latin typeface="Arial MT"/>
                <a:cs typeface="Arial MT"/>
              </a:rPr>
              <a:t> </a:t>
            </a:r>
            <a:r>
              <a:rPr sz="3050" dirty="0">
                <a:latin typeface="Arial MT"/>
                <a:cs typeface="Arial MT"/>
              </a:rPr>
              <a:t>from</a:t>
            </a:r>
            <a:r>
              <a:rPr sz="3050" spc="-150" dirty="0">
                <a:latin typeface="Arial MT"/>
                <a:cs typeface="Arial MT"/>
              </a:rPr>
              <a:t> </a:t>
            </a:r>
            <a:r>
              <a:rPr sz="3050" spc="-245" dirty="0">
                <a:latin typeface="Arial MT"/>
                <a:cs typeface="Arial MT"/>
              </a:rPr>
              <a:t>a</a:t>
            </a:r>
            <a:r>
              <a:rPr sz="3050" spc="-35" dirty="0">
                <a:latin typeface="Arial MT"/>
                <a:cs typeface="Arial MT"/>
              </a:rPr>
              <a:t> </a:t>
            </a:r>
            <a:r>
              <a:rPr sz="3050" spc="-25" dirty="0">
                <a:latin typeface="Arial MT"/>
                <a:cs typeface="Arial MT"/>
              </a:rPr>
              <a:t>combination</a:t>
            </a:r>
            <a:r>
              <a:rPr sz="3050" spc="-35" dirty="0">
                <a:latin typeface="Arial MT"/>
                <a:cs typeface="Arial MT"/>
              </a:rPr>
              <a:t> </a:t>
            </a:r>
            <a:r>
              <a:rPr sz="3050" spc="-25" dirty="0">
                <a:latin typeface="Arial MT"/>
                <a:cs typeface="Arial MT"/>
              </a:rPr>
              <a:t>of </a:t>
            </a:r>
            <a:r>
              <a:rPr sz="3050" spc="-30" dirty="0">
                <a:latin typeface="Arial MT"/>
                <a:cs typeface="Arial MT"/>
              </a:rPr>
              <a:t>automatically</a:t>
            </a:r>
            <a:r>
              <a:rPr sz="3050" spc="15" dirty="0">
                <a:latin typeface="Arial MT"/>
                <a:cs typeface="Arial MT"/>
              </a:rPr>
              <a:t> </a:t>
            </a:r>
            <a:r>
              <a:rPr sz="3050" spc="-50" dirty="0">
                <a:latin typeface="Arial MT"/>
                <a:cs typeface="Arial MT"/>
              </a:rPr>
              <a:t>learned</a:t>
            </a:r>
            <a:r>
              <a:rPr sz="3050" spc="-114" dirty="0">
                <a:latin typeface="Arial MT"/>
                <a:cs typeface="Arial MT"/>
              </a:rPr>
              <a:t> </a:t>
            </a:r>
            <a:r>
              <a:rPr sz="3050" spc="-10" dirty="0">
                <a:latin typeface="Arial MT"/>
                <a:cs typeface="Arial MT"/>
              </a:rPr>
              <a:t>latent </a:t>
            </a:r>
            <a:r>
              <a:rPr sz="3050" spc="-30" dirty="0">
                <a:latin typeface="Arial MT"/>
                <a:cs typeface="Arial MT"/>
              </a:rPr>
              <a:t>representations</a:t>
            </a:r>
            <a:r>
              <a:rPr sz="3050" spc="-175" dirty="0">
                <a:latin typeface="Arial MT"/>
                <a:cs typeface="Arial MT"/>
              </a:rPr>
              <a:t> </a:t>
            </a:r>
            <a:r>
              <a:rPr sz="3050" spc="-45" dirty="0">
                <a:latin typeface="Arial MT"/>
                <a:cs typeface="Arial MT"/>
              </a:rPr>
              <a:t>and</a:t>
            </a:r>
            <a:r>
              <a:rPr sz="3050" spc="-60" dirty="0">
                <a:latin typeface="Arial MT"/>
                <a:cs typeface="Arial MT"/>
              </a:rPr>
              <a:t> </a:t>
            </a:r>
            <a:r>
              <a:rPr sz="3050" spc="-10" dirty="0">
                <a:latin typeface="Arial MT"/>
                <a:cs typeface="Arial MT"/>
              </a:rPr>
              <a:t>structurally </a:t>
            </a:r>
            <a:r>
              <a:rPr sz="3050" dirty="0">
                <a:latin typeface="Arial MT"/>
                <a:cs typeface="Arial MT"/>
              </a:rPr>
              <a:t>integrated</a:t>
            </a:r>
            <a:r>
              <a:rPr sz="3050" spc="-155" dirty="0">
                <a:latin typeface="Arial MT"/>
                <a:cs typeface="Arial MT"/>
              </a:rPr>
              <a:t> </a:t>
            </a:r>
            <a:r>
              <a:rPr sz="3050" spc="-30" dirty="0">
                <a:latin typeface="Arial MT"/>
                <a:cs typeface="Arial MT"/>
              </a:rPr>
              <a:t>decision</a:t>
            </a:r>
            <a:r>
              <a:rPr sz="3050" spc="-175" dirty="0">
                <a:latin typeface="Arial MT"/>
                <a:cs typeface="Arial MT"/>
              </a:rPr>
              <a:t> </a:t>
            </a:r>
            <a:r>
              <a:rPr sz="3050" spc="-10" dirty="0">
                <a:latin typeface="Arial MT"/>
                <a:cs typeface="Arial MT"/>
              </a:rPr>
              <a:t>rules.</a:t>
            </a:r>
            <a:endParaRPr sz="3050" dirty="0">
              <a:latin typeface="Arial MT"/>
              <a:cs typeface="Arial MT"/>
            </a:endParaRPr>
          </a:p>
        </p:txBody>
      </p:sp>
      <p:sp>
        <p:nvSpPr>
          <p:cNvPr id="9" name="object 5"/>
          <p:cNvSpPr txBox="1"/>
          <p:nvPr/>
        </p:nvSpPr>
        <p:spPr>
          <a:xfrm>
            <a:off x="8070655" y="1987902"/>
            <a:ext cx="8491855" cy="68345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50" spc="-135" dirty="0">
                <a:solidFill>
                  <a:srgbClr val="0C0C0C"/>
                </a:solidFill>
                <a:latin typeface="Arial MT"/>
                <a:cs typeface="Arial MT"/>
              </a:rPr>
              <a:t>Global</a:t>
            </a:r>
            <a:r>
              <a:rPr sz="2850" spc="-245" dirty="0">
                <a:solidFill>
                  <a:srgbClr val="0C0C0C"/>
                </a:solidFill>
                <a:latin typeface="Arial MT"/>
                <a:cs typeface="Arial MT"/>
              </a:rPr>
              <a:t> </a:t>
            </a:r>
            <a:r>
              <a:rPr sz="2850" spc="-140" dirty="0">
                <a:solidFill>
                  <a:srgbClr val="0C0C0C"/>
                </a:solidFill>
                <a:latin typeface="Arial MT"/>
                <a:cs typeface="Arial MT"/>
              </a:rPr>
              <a:t>Feature</a:t>
            </a:r>
            <a:r>
              <a:rPr sz="2850" spc="-150" dirty="0">
                <a:solidFill>
                  <a:srgbClr val="0C0C0C"/>
                </a:solidFill>
                <a:latin typeface="Arial MT"/>
                <a:cs typeface="Arial MT"/>
              </a:rPr>
              <a:t> </a:t>
            </a:r>
            <a:r>
              <a:rPr sz="2850" spc="-50" dirty="0">
                <a:solidFill>
                  <a:srgbClr val="0A0A0A"/>
                </a:solidFill>
                <a:latin typeface="Arial MT"/>
                <a:cs typeface="Arial MT"/>
              </a:rPr>
              <a:t>Importance</a:t>
            </a:r>
            <a:r>
              <a:rPr sz="2850" spc="45" dirty="0">
                <a:solidFill>
                  <a:srgbClr val="0A0A0A"/>
                </a:solidFill>
                <a:latin typeface="Arial MT"/>
                <a:cs typeface="Arial MT"/>
              </a:rPr>
              <a:t> </a:t>
            </a:r>
            <a:r>
              <a:rPr sz="2850" spc="-140" dirty="0">
                <a:solidFill>
                  <a:srgbClr val="0A0A0A"/>
                </a:solidFill>
                <a:latin typeface="Arial MT"/>
                <a:cs typeface="Arial MT"/>
              </a:rPr>
              <a:t>(Mean</a:t>
            </a:r>
            <a:r>
              <a:rPr sz="2850" spc="-120" dirty="0">
                <a:solidFill>
                  <a:srgbClr val="0A0A0A"/>
                </a:solidFill>
                <a:latin typeface="Arial MT"/>
                <a:cs typeface="Arial MT"/>
              </a:rPr>
              <a:t> </a:t>
            </a:r>
            <a:r>
              <a:rPr sz="2850" spc="-75" dirty="0">
                <a:solidFill>
                  <a:srgbClr val="0A0A0A"/>
                </a:solidFill>
                <a:latin typeface="Arial MT"/>
                <a:cs typeface="Arial MT"/>
              </a:rPr>
              <a:t>Absolute</a:t>
            </a:r>
            <a:r>
              <a:rPr sz="2850" spc="-160" dirty="0">
                <a:solidFill>
                  <a:srgbClr val="0A0A0A"/>
                </a:solidFill>
                <a:latin typeface="Arial MT"/>
                <a:cs typeface="Arial MT"/>
              </a:rPr>
              <a:t> </a:t>
            </a:r>
            <a:r>
              <a:rPr sz="2850" spc="-280" dirty="0">
                <a:solidFill>
                  <a:srgbClr val="0C0C0C"/>
                </a:solidFill>
                <a:latin typeface="Arial MT"/>
                <a:cs typeface="Arial MT"/>
              </a:rPr>
              <a:t>SHAP</a:t>
            </a:r>
            <a:r>
              <a:rPr sz="2850" spc="-15" dirty="0">
                <a:solidFill>
                  <a:srgbClr val="0C0C0C"/>
                </a:solidFill>
                <a:latin typeface="Arial MT"/>
                <a:cs typeface="Arial MT"/>
              </a:rPr>
              <a:t> </a:t>
            </a:r>
            <a:r>
              <a:rPr sz="2850" spc="-40" dirty="0">
                <a:solidFill>
                  <a:srgbClr val="0F0F0F"/>
                </a:solidFill>
                <a:latin typeface="Arial MT"/>
                <a:cs typeface="Arial MT"/>
              </a:rPr>
              <a:t>Value)</a:t>
            </a:r>
            <a:endParaRPr sz="2850" dirty="0">
              <a:latin typeface="Arial MT"/>
              <a:cs typeface="Arial MT"/>
            </a:endParaRPr>
          </a:p>
          <a:p>
            <a:pPr marL="105410">
              <a:lnSpc>
                <a:spcPct val="100000"/>
              </a:lnSpc>
              <a:spcBef>
                <a:spcPts val="2480"/>
              </a:spcBef>
            </a:pPr>
            <a:r>
              <a:rPr sz="2400" spc="-105" dirty="0">
                <a:latin typeface="Arial MT"/>
                <a:cs typeface="Arial MT"/>
              </a:rPr>
              <a:t>CNN_Feature_13</a:t>
            </a:r>
            <a:endParaRPr sz="2400" dirty="0">
              <a:latin typeface="Arial MT"/>
              <a:cs typeface="Arial MT"/>
            </a:endParaRPr>
          </a:p>
          <a:p>
            <a:pPr marR="6301105" algn="r">
              <a:lnSpc>
                <a:spcPct val="100000"/>
              </a:lnSpc>
              <a:spcBef>
                <a:spcPts val="1120"/>
              </a:spcBef>
              <a:tabLst>
                <a:tab pos="481965" algn="l"/>
              </a:tabLst>
            </a:pPr>
            <a:r>
              <a:rPr sz="2500" spc="-330" dirty="0">
                <a:latin typeface="Arial MT"/>
                <a:cs typeface="Arial MT"/>
              </a:rPr>
              <a:t>DT</a:t>
            </a:r>
            <a:r>
              <a:rPr sz="2500" dirty="0">
                <a:latin typeface="Arial MT"/>
                <a:cs typeface="Arial MT"/>
              </a:rPr>
              <a:t>	</a:t>
            </a:r>
            <a:r>
              <a:rPr sz="2500" spc="-270" dirty="0">
                <a:latin typeface="Arial MT"/>
                <a:cs typeface="Arial MT"/>
              </a:rPr>
              <a:t>RuIe_4</a:t>
            </a:r>
            <a:endParaRPr sz="2500" dirty="0">
              <a:latin typeface="Arial MT"/>
              <a:cs typeface="Arial MT"/>
            </a:endParaRPr>
          </a:p>
          <a:p>
            <a:pPr marR="6286500" algn="r">
              <a:lnSpc>
                <a:spcPct val="100000"/>
              </a:lnSpc>
              <a:spcBef>
                <a:spcPts val="1200"/>
              </a:spcBef>
              <a:tabLst>
                <a:tab pos="1843405" algn="l"/>
              </a:tabLst>
            </a:pPr>
            <a:r>
              <a:rPr sz="2400" spc="-40" dirty="0">
                <a:latin typeface="Arial MT"/>
                <a:cs typeface="Arial MT"/>
              </a:rPr>
              <a:t>CNN_Feature</a:t>
            </a:r>
            <a:r>
              <a:rPr sz="2400" dirty="0">
                <a:latin typeface="Arial MT"/>
                <a:cs typeface="Arial MT"/>
              </a:rPr>
              <a:t>	</a:t>
            </a:r>
            <a:r>
              <a:rPr sz="2400" spc="-50" dirty="0">
                <a:latin typeface="Arial MT"/>
                <a:cs typeface="Arial MT"/>
              </a:rPr>
              <a:t>5</a:t>
            </a:r>
            <a:endParaRPr sz="2400" dirty="0">
              <a:latin typeface="Arial MT"/>
              <a:cs typeface="Arial MT"/>
            </a:endParaRPr>
          </a:p>
          <a:p>
            <a:pPr marR="6315710" algn="r">
              <a:lnSpc>
                <a:spcPct val="100000"/>
              </a:lnSpc>
              <a:spcBef>
                <a:spcPts val="1220"/>
              </a:spcBef>
            </a:pPr>
            <a:r>
              <a:rPr sz="2300" spc="-80" dirty="0">
                <a:latin typeface="Arial MT"/>
                <a:cs typeface="Arial MT"/>
              </a:rPr>
              <a:t>DT_RuIe_2</a:t>
            </a:r>
            <a:endParaRPr sz="2300" dirty="0">
              <a:latin typeface="Arial MT"/>
              <a:cs typeface="Arial MT"/>
            </a:endParaRPr>
          </a:p>
          <a:p>
            <a:pPr marR="6276975" algn="r">
              <a:lnSpc>
                <a:spcPct val="100000"/>
              </a:lnSpc>
              <a:spcBef>
                <a:spcPts val="1240"/>
              </a:spcBef>
              <a:tabLst>
                <a:tab pos="726440" algn="l"/>
                <a:tab pos="1834514" algn="l"/>
              </a:tabLst>
            </a:pPr>
            <a:r>
              <a:rPr sz="2400" spc="-25" dirty="0">
                <a:latin typeface="Arial MT"/>
                <a:cs typeface="Arial MT"/>
              </a:rPr>
              <a:t>CNN</a:t>
            </a:r>
            <a:r>
              <a:rPr sz="2400" dirty="0">
                <a:latin typeface="Arial MT"/>
                <a:cs typeface="Arial MT"/>
              </a:rPr>
              <a:t>	</a:t>
            </a:r>
            <a:r>
              <a:rPr sz="2400" spc="-10" dirty="0">
                <a:latin typeface="Arial MT"/>
                <a:cs typeface="Arial MT"/>
              </a:rPr>
              <a:t>Feature</a:t>
            </a:r>
            <a:r>
              <a:rPr sz="2400" dirty="0">
                <a:latin typeface="Arial MT"/>
                <a:cs typeface="Arial MT"/>
              </a:rPr>
              <a:t>	</a:t>
            </a:r>
            <a:r>
              <a:rPr sz="2400" spc="-25" dirty="0">
                <a:latin typeface="Arial MT"/>
                <a:cs typeface="Arial MT"/>
              </a:rPr>
              <a:t>21</a:t>
            </a:r>
            <a:endParaRPr sz="2400" dirty="0">
              <a:latin typeface="Arial MT"/>
              <a:cs typeface="Arial MT"/>
            </a:endParaRPr>
          </a:p>
          <a:p>
            <a:pPr marR="6271895" algn="r">
              <a:lnSpc>
                <a:spcPct val="100000"/>
              </a:lnSpc>
              <a:spcBef>
                <a:spcPts val="1070"/>
              </a:spcBef>
            </a:pPr>
            <a:r>
              <a:rPr sz="2550" spc="-345" dirty="0">
                <a:latin typeface="Arial MT"/>
                <a:cs typeface="Arial MT"/>
              </a:rPr>
              <a:t>DT</a:t>
            </a:r>
            <a:r>
              <a:rPr sz="2550" spc="340" dirty="0">
                <a:latin typeface="Arial MT"/>
                <a:cs typeface="Arial MT"/>
              </a:rPr>
              <a:t> </a:t>
            </a:r>
            <a:r>
              <a:rPr sz="2550" spc="-265" dirty="0">
                <a:latin typeface="Arial MT"/>
                <a:cs typeface="Arial MT"/>
              </a:rPr>
              <a:t>Rule</a:t>
            </a:r>
            <a:r>
              <a:rPr sz="2550" spc="85" dirty="0">
                <a:latin typeface="Arial MT"/>
                <a:cs typeface="Arial MT"/>
              </a:rPr>
              <a:t> </a:t>
            </a:r>
            <a:r>
              <a:rPr sz="2550" spc="-50" dirty="0">
                <a:latin typeface="Arial MT"/>
                <a:cs typeface="Arial MT"/>
              </a:rPr>
              <a:t>1</a:t>
            </a:r>
            <a:endParaRPr sz="2550" dirty="0">
              <a:latin typeface="Arial MT"/>
              <a:cs typeface="Arial MT"/>
            </a:endParaRPr>
          </a:p>
          <a:p>
            <a:pPr marR="6282690" algn="r">
              <a:lnSpc>
                <a:spcPct val="100000"/>
              </a:lnSpc>
              <a:spcBef>
                <a:spcPts val="1140"/>
              </a:spcBef>
              <a:tabLst>
                <a:tab pos="1830705" algn="l"/>
              </a:tabLst>
            </a:pPr>
            <a:r>
              <a:rPr sz="2350" spc="-25" dirty="0">
                <a:latin typeface="Arial MT"/>
                <a:cs typeface="Arial MT"/>
              </a:rPr>
              <a:t>CNN_Feature</a:t>
            </a:r>
            <a:r>
              <a:rPr sz="2350" dirty="0">
                <a:latin typeface="Arial MT"/>
                <a:cs typeface="Arial MT"/>
              </a:rPr>
              <a:t>	</a:t>
            </a:r>
            <a:r>
              <a:rPr sz="2350" spc="-50" dirty="0">
                <a:latin typeface="Arial MT"/>
                <a:cs typeface="Arial MT"/>
              </a:rPr>
              <a:t>9</a:t>
            </a:r>
            <a:endParaRPr sz="2350" dirty="0">
              <a:latin typeface="Arial MT"/>
              <a:cs typeface="Arial MT"/>
            </a:endParaRPr>
          </a:p>
          <a:p>
            <a:pPr marR="6315710" algn="r">
              <a:lnSpc>
                <a:spcPct val="100000"/>
              </a:lnSpc>
              <a:spcBef>
                <a:spcPts val="1330"/>
              </a:spcBef>
            </a:pPr>
            <a:r>
              <a:rPr sz="2300" spc="-80" dirty="0">
                <a:latin typeface="Arial MT"/>
                <a:cs typeface="Arial MT"/>
              </a:rPr>
              <a:t>DT_RuIe_3</a:t>
            </a:r>
            <a:endParaRPr sz="2300" dirty="0">
              <a:latin typeface="Arial MT"/>
              <a:cs typeface="Arial MT"/>
            </a:endParaRPr>
          </a:p>
          <a:p>
            <a:pPr marR="6282055" algn="r">
              <a:lnSpc>
                <a:spcPct val="100000"/>
              </a:lnSpc>
              <a:spcBef>
                <a:spcPts val="1040"/>
              </a:spcBef>
              <a:tabLst>
                <a:tab pos="1835150" algn="l"/>
              </a:tabLst>
            </a:pPr>
            <a:r>
              <a:rPr sz="2600" spc="-325" dirty="0">
                <a:latin typeface="Arial MT"/>
                <a:cs typeface="Arial MT"/>
              </a:rPr>
              <a:t>CNN</a:t>
            </a:r>
            <a:r>
              <a:rPr sz="2600" spc="310" dirty="0">
                <a:latin typeface="Arial MT"/>
                <a:cs typeface="Arial MT"/>
              </a:rPr>
              <a:t> </a:t>
            </a:r>
            <a:r>
              <a:rPr sz="2600" spc="-45" dirty="0">
                <a:latin typeface="Arial MT"/>
                <a:cs typeface="Arial MT"/>
              </a:rPr>
              <a:t>Feature</a:t>
            </a:r>
            <a:r>
              <a:rPr sz="2600" dirty="0">
                <a:latin typeface="Arial MT"/>
                <a:cs typeface="Arial MT"/>
              </a:rPr>
              <a:t>	</a:t>
            </a:r>
            <a:r>
              <a:rPr sz="2600" spc="-50" dirty="0">
                <a:latin typeface="Arial MT"/>
                <a:cs typeface="Arial MT"/>
              </a:rPr>
              <a:t>2</a:t>
            </a:r>
            <a:endParaRPr sz="2600" dirty="0">
              <a:latin typeface="Arial MT"/>
              <a:cs typeface="Arial MT"/>
            </a:endParaRPr>
          </a:p>
          <a:p>
            <a:pPr marR="6287135" algn="r">
              <a:lnSpc>
                <a:spcPct val="100000"/>
              </a:lnSpc>
              <a:spcBef>
                <a:spcPts val="1180"/>
              </a:spcBef>
              <a:tabLst>
                <a:tab pos="1178560" algn="l"/>
              </a:tabLst>
            </a:pPr>
            <a:r>
              <a:rPr sz="2350" spc="-35" dirty="0">
                <a:latin typeface="Arial MT"/>
                <a:cs typeface="Arial MT"/>
              </a:rPr>
              <a:t>DT_RuIe</a:t>
            </a:r>
            <a:r>
              <a:rPr sz="2350" dirty="0">
                <a:latin typeface="Arial MT"/>
                <a:cs typeface="Arial MT"/>
              </a:rPr>
              <a:t>	</a:t>
            </a:r>
            <a:r>
              <a:rPr sz="2350" spc="-50" dirty="0">
                <a:latin typeface="Arial MT"/>
                <a:cs typeface="Arial MT"/>
              </a:rPr>
              <a:t>5</a:t>
            </a:r>
            <a:endParaRPr sz="2350" dirty="0">
              <a:latin typeface="Arial MT"/>
              <a:cs typeface="Arial MT"/>
            </a:endParaRPr>
          </a:p>
          <a:p>
            <a:pPr marR="6291580" algn="r">
              <a:lnSpc>
                <a:spcPct val="100000"/>
              </a:lnSpc>
              <a:spcBef>
                <a:spcPts val="1180"/>
              </a:spcBef>
              <a:tabLst>
                <a:tab pos="713740" algn="l"/>
              </a:tabLst>
            </a:pPr>
            <a:r>
              <a:rPr sz="2400" spc="-25" dirty="0">
                <a:latin typeface="Arial MT"/>
                <a:cs typeface="Arial MT"/>
              </a:rPr>
              <a:t>CNN</a:t>
            </a:r>
            <a:r>
              <a:rPr sz="2400" dirty="0">
                <a:latin typeface="Arial MT"/>
                <a:cs typeface="Arial MT"/>
              </a:rPr>
              <a:t>	</a:t>
            </a:r>
            <a:r>
              <a:rPr sz="2400" spc="-80" dirty="0">
                <a:latin typeface="Arial MT"/>
                <a:cs typeface="Arial MT"/>
              </a:rPr>
              <a:t>Feature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25" dirty="0">
                <a:latin typeface="Arial MT"/>
                <a:cs typeface="Arial MT"/>
              </a:rPr>
              <a:t>17</a:t>
            </a:r>
            <a:endParaRPr sz="2400" dirty="0">
              <a:latin typeface="Arial MT"/>
              <a:cs typeface="Arial MT"/>
            </a:endParaRPr>
          </a:p>
          <a:p>
            <a:pPr marR="6282690" algn="r">
              <a:lnSpc>
                <a:spcPct val="100000"/>
              </a:lnSpc>
              <a:spcBef>
                <a:spcPts val="1070"/>
              </a:spcBef>
              <a:tabLst>
                <a:tab pos="1167130" algn="l"/>
              </a:tabLst>
            </a:pPr>
            <a:r>
              <a:rPr sz="2550" spc="-345" dirty="0">
                <a:latin typeface="Arial MT"/>
                <a:cs typeface="Arial MT"/>
              </a:rPr>
              <a:t>DT</a:t>
            </a:r>
            <a:r>
              <a:rPr sz="2550" spc="350" dirty="0">
                <a:latin typeface="Arial MT"/>
                <a:cs typeface="Arial MT"/>
              </a:rPr>
              <a:t> </a:t>
            </a:r>
            <a:r>
              <a:rPr sz="2550" spc="-285" dirty="0">
                <a:latin typeface="Arial MT"/>
                <a:cs typeface="Arial MT"/>
              </a:rPr>
              <a:t>Rule</a:t>
            </a:r>
            <a:r>
              <a:rPr sz="2550" dirty="0">
                <a:latin typeface="Arial MT"/>
                <a:cs typeface="Arial MT"/>
              </a:rPr>
              <a:t>	</a:t>
            </a:r>
            <a:r>
              <a:rPr sz="2550" spc="-50" dirty="0">
                <a:latin typeface="Arial MT"/>
                <a:cs typeface="Arial MT"/>
              </a:rPr>
              <a:t>0</a:t>
            </a:r>
            <a:endParaRPr sz="2550" dirty="0">
              <a:latin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139384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26700" y="2755900"/>
            <a:ext cx="5638800" cy="6235700"/>
          </a:xfrm>
          <a:prstGeom prst="rect">
            <a:avLst/>
          </a:prstGeom>
        </p:spPr>
      </p:pic>
      <p:sp>
        <p:nvSpPr>
          <p:cNvPr id="21" name="object 3"/>
          <p:cNvSpPr txBox="1">
            <a:spLocks noGrp="1"/>
          </p:cNvSpPr>
          <p:nvPr>
            <p:ph type="title"/>
          </p:nvPr>
        </p:nvSpPr>
        <p:spPr>
          <a:xfrm>
            <a:off x="873144" y="582436"/>
            <a:ext cx="12641580" cy="76815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900" spc="470" dirty="0">
                <a:solidFill>
                  <a:schemeClr val="accent1">
                    <a:lumMod val="75000"/>
                  </a:schemeClr>
                </a:solidFill>
              </a:rPr>
              <a:t>Reverse SHAP Mapping</a:t>
            </a:r>
          </a:p>
        </p:txBody>
      </p:sp>
      <p:sp>
        <p:nvSpPr>
          <p:cNvPr id="22" name="object 17"/>
          <p:cNvSpPr txBox="1">
            <a:spLocks noGrp="1"/>
          </p:cNvSpPr>
          <p:nvPr>
            <p:ph type="ftr" sz="quarter" idx="5"/>
          </p:nvPr>
        </p:nvSpPr>
        <p:spPr>
          <a:xfrm>
            <a:off x="16113937" y="9431901"/>
            <a:ext cx="1229042" cy="24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85"/>
              </a:lnSpc>
            </a:pPr>
            <a:r>
              <a:rPr dirty="0"/>
              <a:t>W</a:t>
            </a:r>
            <a:r>
              <a:rPr spc="70" dirty="0"/>
              <a:t> </a:t>
            </a:r>
            <a:r>
              <a:rPr spc="-100" dirty="0"/>
              <a:t>NotebaokLM</a:t>
            </a:r>
          </a:p>
        </p:txBody>
      </p:sp>
      <p:sp>
        <p:nvSpPr>
          <p:cNvPr id="23" name="object 4"/>
          <p:cNvSpPr txBox="1"/>
          <p:nvPr/>
        </p:nvSpPr>
        <p:spPr>
          <a:xfrm>
            <a:off x="931848" y="1982963"/>
            <a:ext cx="6458585" cy="7003327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311785" marR="414655" indent="-286385">
              <a:lnSpc>
                <a:spcPct val="87000"/>
              </a:lnSpc>
              <a:spcBef>
                <a:spcPts val="595"/>
              </a:spcBef>
              <a:buChar char="•"/>
              <a:tabLst>
                <a:tab pos="311785" algn="l"/>
                <a:tab pos="316230" algn="l"/>
              </a:tabLst>
            </a:pPr>
            <a:r>
              <a:rPr lang="en-US" sz="2400" b="1" dirty="0"/>
              <a:t>The Key Contribution:</a:t>
            </a:r>
            <a:r>
              <a:rPr sz="2400" dirty="0">
                <a:latin typeface="+mj-lt"/>
                <a:cs typeface="Arial MT"/>
              </a:rPr>
              <a:t>	</a:t>
            </a:r>
            <a:r>
              <a:rPr lang="ar-SA" sz="2400" dirty="0" smtClean="0">
                <a:latin typeface="+mj-lt"/>
                <a:cs typeface="Arial MT"/>
              </a:rPr>
              <a:t/>
            </a:r>
            <a:br>
              <a:rPr lang="ar-SA" sz="2400" dirty="0" smtClean="0">
                <a:latin typeface="+mj-lt"/>
                <a:cs typeface="Arial MT"/>
              </a:rPr>
            </a:br>
            <a:r>
              <a:rPr lang="en-US" sz="2400" dirty="0" smtClean="0"/>
              <a:t>A Reverse SHAP Mapping strategy was employed to trace the contribution of the most influential latent features learned by the CNN (e.g., </a:t>
            </a:r>
            <a:r>
              <a:rPr lang="en-US" sz="2400" i="1" dirty="0" smtClean="0"/>
              <a:t>CNN_Feature_13</a:t>
            </a:r>
            <a:r>
              <a:rPr lang="en-US" sz="2400" dirty="0" smtClean="0"/>
              <a:t>) back to the original clinical variables</a:t>
            </a:r>
            <a:r>
              <a:rPr sz="2400" spc="-75" dirty="0" smtClean="0">
                <a:latin typeface="+mj-lt"/>
                <a:cs typeface="Arial MT"/>
              </a:rPr>
              <a:t>.</a:t>
            </a:r>
            <a:endParaRPr sz="2400" dirty="0">
              <a:latin typeface="+mj-lt"/>
              <a:cs typeface="Arial MT"/>
            </a:endParaRPr>
          </a:p>
          <a:p>
            <a:pPr marL="313055" marR="5080" indent="-297815">
              <a:lnSpc>
                <a:spcPct val="91300"/>
              </a:lnSpc>
              <a:spcBef>
                <a:spcPts val="1830"/>
              </a:spcBef>
              <a:buChar char="•"/>
              <a:tabLst>
                <a:tab pos="313055" algn="l"/>
                <a:tab pos="323850" algn="l"/>
              </a:tabLst>
            </a:pPr>
            <a:r>
              <a:rPr sz="2400" dirty="0">
                <a:latin typeface="+mj-lt"/>
                <a:cs typeface="Arial MT"/>
              </a:rPr>
              <a:t>	</a:t>
            </a:r>
            <a:r>
              <a:rPr lang="en-US" sz="2400" b="1" dirty="0" smtClean="0"/>
              <a:t>Clinical Validation: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The analysis demonstrates that the model’s predictions are primarily driven by well-established clinical indicators of chronic kidney disease, including red blood cell count, pus cells, urine-specific gravity, hemoglobin, and blood pressure</a:t>
            </a:r>
            <a:r>
              <a:rPr sz="2400" spc="-10" dirty="0" smtClean="0">
                <a:latin typeface="+mj-lt"/>
                <a:cs typeface="Arial MT"/>
              </a:rPr>
              <a:t>.</a:t>
            </a:r>
            <a:endParaRPr sz="2400" dirty="0">
              <a:latin typeface="+mj-lt"/>
              <a:cs typeface="Arial MT"/>
            </a:endParaRPr>
          </a:p>
          <a:p>
            <a:pPr marL="311785" marR="381000" indent="-299720">
              <a:lnSpc>
                <a:spcPct val="84800"/>
              </a:lnSpc>
              <a:spcBef>
                <a:spcPts val="1720"/>
              </a:spcBef>
              <a:buChar char="•"/>
              <a:tabLst>
                <a:tab pos="311785" algn="l"/>
                <a:tab pos="316230" algn="l"/>
              </a:tabLst>
            </a:pPr>
            <a:r>
              <a:rPr sz="2400" dirty="0">
                <a:latin typeface="+mj-lt"/>
                <a:cs typeface="Arial MT"/>
              </a:rPr>
              <a:t>	</a:t>
            </a:r>
            <a:r>
              <a:rPr lang="en-US" sz="2400" b="1" dirty="0" smtClean="0"/>
              <a:t>Clinical Significance: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These findings confirm that the proposed hybrid framework is not only highly accurate, but also clinically interpretable, as its decision-making process can be transparently linked to meaningful and medically relevant biomarkers.</a:t>
            </a:r>
            <a:endParaRPr sz="2400" dirty="0">
              <a:latin typeface="+mj-lt"/>
              <a:cs typeface="Arial MT"/>
            </a:endParaRPr>
          </a:p>
        </p:txBody>
      </p:sp>
      <p:sp>
        <p:nvSpPr>
          <p:cNvPr id="24" name="object 5"/>
          <p:cNvSpPr txBox="1"/>
          <p:nvPr/>
        </p:nvSpPr>
        <p:spPr>
          <a:xfrm>
            <a:off x="7966711" y="1982963"/>
            <a:ext cx="8564880" cy="4806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950" spc="-275" dirty="0">
                <a:latin typeface="Arial MT"/>
                <a:cs typeface="Arial MT"/>
              </a:rPr>
              <a:t>Top</a:t>
            </a:r>
            <a:r>
              <a:rPr sz="2950" spc="-250" dirty="0">
                <a:latin typeface="Arial MT"/>
                <a:cs typeface="Arial MT"/>
              </a:rPr>
              <a:t> </a:t>
            </a:r>
            <a:r>
              <a:rPr sz="2950" spc="-130" dirty="0">
                <a:latin typeface="Arial MT"/>
                <a:cs typeface="Arial MT"/>
              </a:rPr>
              <a:t>Clinical</a:t>
            </a:r>
            <a:r>
              <a:rPr sz="2950" spc="-240" dirty="0">
                <a:latin typeface="Arial MT"/>
                <a:cs typeface="Arial MT"/>
              </a:rPr>
              <a:t> </a:t>
            </a:r>
            <a:r>
              <a:rPr sz="2950" spc="-135" dirty="0">
                <a:latin typeface="Arial MT"/>
                <a:cs typeface="Arial MT"/>
              </a:rPr>
              <a:t>Predictors</a:t>
            </a:r>
            <a:r>
              <a:rPr sz="2950" spc="5" dirty="0">
                <a:latin typeface="Arial MT"/>
                <a:cs typeface="Arial MT"/>
              </a:rPr>
              <a:t> </a:t>
            </a:r>
            <a:r>
              <a:rPr sz="2950" spc="-185" dirty="0">
                <a:latin typeface="Arial MT"/>
                <a:cs typeface="Arial MT"/>
              </a:rPr>
              <a:t>(Normalized</a:t>
            </a:r>
            <a:r>
              <a:rPr sz="2950" spc="-145" dirty="0">
                <a:latin typeface="Arial MT"/>
                <a:cs typeface="Arial MT"/>
              </a:rPr>
              <a:t> </a:t>
            </a:r>
            <a:r>
              <a:rPr sz="2950" spc="-240" dirty="0">
                <a:latin typeface="Arial MT"/>
                <a:cs typeface="Arial MT"/>
              </a:rPr>
              <a:t>Reverse</a:t>
            </a:r>
            <a:r>
              <a:rPr sz="2950" spc="-135" dirty="0">
                <a:latin typeface="Arial MT"/>
                <a:cs typeface="Arial MT"/>
              </a:rPr>
              <a:t> </a:t>
            </a:r>
            <a:r>
              <a:rPr sz="2950" spc="-365" dirty="0">
                <a:latin typeface="Arial MT"/>
                <a:cs typeface="Arial MT"/>
              </a:rPr>
              <a:t>SHAP</a:t>
            </a:r>
            <a:r>
              <a:rPr sz="2950" spc="-325" dirty="0">
                <a:latin typeface="Arial MT"/>
                <a:cs typeface="Arial MT"/>
              </a:rPr>
              <a:t> </a:t>
            </a:r>
            <a:r>
              <a:rPr sz="2950" spc="-110" dirty="0">
                <a:latin typeface="Arial MT"/>
                <a:cs typeface="Arial MT"/>
              </a:rPr>
              <a:t>Impact)</a:t>
            </a:r>
            <a:endParaRPr sz="2950" dirty="0">
              <a:latin typeface="Arial MT"/>
              <a:cs typeface="Arial MT"/>
            </a:endParaRPr>
          </a:p>
        </p:txBody>
      </p:sp>
      <p:sp>
        <p:nvSpPr>
          <p:cNvPr id="25" name="object 6"/>
          <p:cNvSpPr txBox="1"/>
          <p:nvPr/>
        </p:nvSpPr>
        <p:spPr>
          <a:xfrm>
            <a:off x="8359814" y="3108677"/>
            <a:ext cx="1963420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585470" algn="l"/>
                <a:tab pos="1391920" algn="l"/>
              </a:tabLst>
            </a:pPr>
            <a:r>
              <a:rPr sz="2200" spc="-25" dirty="0">
                <a:latin typeface="Arial MT"/>
                <a:cs typeface="Arial MT"/>
              </a:rPr>
              <a:t>Red</a:t>
            </a:r>
            <a:r>
              <a:rPr sz="2200" dirty="0">
                <a:latin typeface="Arial MT"/>
                <a:cs typeface="Arial MT"/>
              </a:rPr>
              <a:t>	</a:t>
            </a:r>
            <a:r>
              <a:rPr sz="2200" spc="-20" dirty="0">
                <a:latin typeface="Arial MT"/>
                <a:cs typeface="Arial MT"/>
              </a:rPr>
              <a:t>Blood</a:t>
            </a:r>
            <a:r>
              <a:rPr sz="2200" dirty="0">
                <a:latin typeface="Arial MT"/>
                <a:cs typeface="Arial MT"/>
              </a:rPr>
              <a:t>	</a:t>
            </a:r>
            <a:r>
              <a:rPr sz="2200" spc="-95" dirty="0">
                <a:latin typeface="Arial MT"/>
                <a:cs typeface="Arial MT"/>
              </a:rPr>
              <a:t>Cells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26" name="object 7"/>
          <p:cNvSpPr txBox="1"/>
          <p:nvPr/>
        </p:nvSpPr>
        <p:spPr>
          <a:xfrm>
            <a:off x="9173024" y="3838927"/>
            <a:ext cx="1132205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200" spc="-160" dirty="0">
                <a:latin typeface="Arial MT"/>
                <a:cs typeface="Arial MT"/>
              </a:rPr>
              <a:t>Pus_CeIIs</a:t>
            </a:r>
            <a:endParaRPr sz="2200" dirty="0">
              <a:latin typeface="Arial MT"/>
              <a:cs typeface="Arial MT"/>
            </a:endParaRPr>
          </a:p>
        </p:txBody>
      </p:sp>
      <p:sp>
        <p:nvSpPr>
          <p:cNvPr id="28" name="object 9"/>
          <p:cNvSpPr txBox="1"/>
          <p:nvPr/>
        </p:nvSpPr>
        <p:spPr>
          <a:xfrm>
            <a:off x="11696589" y="4536369"/>
            <a:ext cx="666750" cy="3962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400" spc="-190" dirty="0">
                <a:latin typeface="Arial MT"/>
                <a:cs typeface="Arial MT"/>
              </a:rPr>
              <a:t>0.212</a:t>
            </a:r>
            <a:endParaRPr sz="2400" dirty="0">
              <a:latin typeface="Arial MT"/>
              <a:cs typeface="Arial MT"/>
            </a:endParaRPr>
          </a:p>
        </p:txBody>
      </p:sp>
      <p:sp>
        <p:nvSpPr>
          <p:cNvPr id="29" name="object 10"/>
          <p:cNvSpPr txBox="1"/>
          <p:nvPr/>
        </p:nvSpPr>
        <p:spPr>
          <a:xfrm>
            <a:off x="11215454" y="5301897"/>
            <a:ext cx="66865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spc="-65" dirty="0" smtClean="0">
                <a:latin typeface="Arial MT"/>
                <a:cs typeface="Arial MT"/>
              </a:rPr>
              <a:t>0.</a:t>
            </a:r>
            <a:r>
              <a:rPr lang="en-US" sz="2150" spc="-65" dirty="0" smtClean="0">
                <a:latin typeface="Arial MT"/>
                <a:cs typeface="Arial MT"/>
              </a:rPr>
              <a:t>174</a:t>
            </a:r>
            <a:endParaRPr sz="2150" dirty="0">
              <a:latin typeface="Arial MT"/>
              <a:cs typeface="Arial MT"/>
            </a:endParaRPr>
          </a:p>
        </p:txBody>
      </p:sp>
      <p:sp>
        <p:nvSpPr>
          <p:cNvPr id="30" name="object 11"/>
          <p:cNvSpPr txBox="1"/>
          <p:nvPr/>
        </p:nvSpPr>
        <p:spPr>
          <a:xfrm>
            <a:off x="11139254" y="6032147"/>
            <a:ext cx="66865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spc="-65" dirty="0" smtClean="0">
                <a:latin typeface="Arial MT"/>
                <a:cs typeface="Arial MT"/>
              </a:rPr>
              <a:t>0.</a:t>
            </a:r>
            <a:r>
              <a:rPr lang="en-US" sz="2150" spc="-65" dirty="0" smtClean="0">
                <a:latin typeface="Arial MT"/>
                <a:cs typeface="Arial MT"/>
              </a:rPr>
              <a:t>144</a:t>
            </a:r>
            <a:endParaRPr sz="2150" dirty="0">
              <a:latin typeface="Arial MT"/>
              <a:cs typeface="Arial MT"/>
            </a:endParaRPr>
          </a:p>
        </p:txBody>
      </p:sp>
      <p:sp>
        <p:nvSpPr>
          <p:cNvPr id="31" name="object 12"/>
          <p:cNvSpPr txBox="1"/>
          <p:nvPr/>
        </p:nvSpPr>
        <p:spPr>
          <a:xfrm>
            <a:off x="11012254" y="6756047"/>
            <a:ext cx="66865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spc="-65" dirty="0" smtClean="0">
                <a:latin typeface="Arial MT"/>
                <a:cs typeface="Arial MT"/>
              </a:rPr>
              <a:t>0.</a:t>
            </a:r>
            <a:r>
              <a:rPr lang="en-US" sz="2150" spc="-65" dirty="0" smtClean="0">
                <a:latin typeface="Arial MT"/>
                <a:cs typeface="Arial MT"/>
              </a:rPr>
              <a:t>138</a:t>
            </a:r>
            <a:endParaRPr sz="2150" dirty="0">
              <a:latin typeface="Arial MT"/>
              <a:cs typeface="Arial MT"/>
            </a:endParaRPr>
          </a:p>
        </p:txBody>
      </p:sp>
      <p:sp>
        <p:nvSpPr>
          <p:cNvPr id="32" name="object 13"/>
          <p:cNvSpPr txBox="1"/>
          <p:nvPr/>
        </p:nvSpPr>
        <p:spPr>
          <a:xfrm>
            <a:off x="10923354" y="7492647"/>
            <a:ext cx="68262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spc="-35" dirty="0" smtClean="0">
                <a:latin typeface="Arial MT"/>
                <a:cs typeface="Arial MT"/>
              </a:rPr>
              <a:t>0.</a:t>
            </a:r>
            <a:r>
              <a:rPr lang="en-US" sz="2150" spc="-35" dirty="0" smtClean="0">
                <a:latin typeface="Arial MT"/>
                <a:cs typeface="Arial MT"/>
              </a:rPr>
              <a:t>131</a:t>
            </a:r>
            <a:endParaRPr sz="2150" dirty="0">
              <a:latin typeface="Arial MT"/>
              <a:cs typeface="Arial MT"/>
            </a:endParaRPr>
          </a:p>
        </p:txBody>
      </p:sp>
      <p:sp>
        <p:nvSpPr>
          <p:cNvPr id="33" name="object 14"/>
          <p:cNvSpPr txBox="1"/>
          <p:nvPr/>
        </p:nvSpPr>
        <p:spPr>
          <a:xfrm>
            <a:off x="10885254" y="8216547"/>
            <a:ext cx="66865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spc="-65" dirty="0" smtClean="0">
                <a:latin typeface="Arial MT"/>
                <a:cs typeface="Arial MT"/>
              </a:rPr>
              <a:t>0.</a:t>
            </a:r>
            <a:r>
              <a:rPr lang="en-US" sz="2150" spc="-65" dirty="0" smtClean="0">
                <a:latin typeface="Arial MT"/>
                <a:cs typeface="Arial MT"/>
              </a:rPr>
              <a:t>12</a:t>
            </a:r>
            <a:endParaRPr sz="2150" dirty="0">
              <a:latin typeface="Arial MT"/>
              <a:cs typeface="Arial MT"/>
            </a:endParaRPr>
          </a:p>
        </p:txBody>
      </p:sp>
      <p:sp>
        <p:nvSpPr>
          <p:cNvPr id="34" name="object 15"/>
          <p:cNvSpPr txBox="1"/>
          <p:nvPr/>
        </p:nvSpPr>
        <p:spPr>
          <a:xfrm>
            <a:off x="15050859" y="3847747"/>
            <a:ext cx="66865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spc="-65" dirty="0">
                <a:latin typeface="Arial MT"/>
                <a:cs typeface="Arial MT"/>
              </a:rPr>
              <a:t>0.805</a:t>
            </a:r>
            <a:endParaRPr sz="2150">
              <a:latin typeface="Arial MT"/>
              <a:cs typeface="Arial MT"/>
            </a:endParaRPr>
          </a:p>
        </p:txBody>
      </p:sp>
      <p:sp>
        <p:nvSpPr>
          <p:cNvPr id="35" name="object 16"/>
          <p:cNvSpPr txBox="1"/>
          <p:nvPr/>
        </p:nvSpPr>
        <p:spPr>
          <a:xfrm>
            <a:off x="16124631" y="3123847"/>
            <a:ext cx="675640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spc="-55" dirty="0">
                <a:latin typeface="Arial MT"/>
                <a:cs typeface="Arial MT"/>
              </a:rPr>
              <a:t>1.000</a:t>
            </a:r>
            <a:endParaRPr sz="2150">
              <a:latin typeface="Arial MT"/>
              <a:cs typeface="Arial MT"/>
            </a:endParaRPr>
          </a:p>
        </p:txBody>
      </p:sp>
      <p:sp>
        <p:nvSpPr>
          <p:cNvPr id="52" name="object 7"/>
          <p:cNvSpPr txBox="1"/>
          <p:nvPr/>
        </p:nvSpPr>
        <p:spPr>
          <a:xfrm>
            <a:off x="7747000" y="4563254"/>
            <a:ext cx="2641761" cy="35394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20"/>
              </a:spcBef>
            </a:pPr>
            <a:r>
              <a:rPr lang="en-US" sz="2200" spc="-160" dirty="0" err="1">
                <a:latin typeface="Arial MT"/>
                <a:cs typeface="Arial MT"/>
              </a:rPr>
              <a:t>Urine_Soecific_Gravity</a:t>
            </a:r>
            <a:endParaRPr sz="2200" spc="-160" dirty="0">
              <a:latin typeface="Arial MT"/>
              <a:cs typeface="Arial MT"/>
            </a:endParaRPr>
          </a:p>
        </p:txBody>
      </p:sp>
      <p:sp>
        <p:nvSpPr>
          <p:cNvPr id="53" name="object 7"/>
          <p:cNvSpPr txBox="1"/>
          <p:nvPr/>
        </p:nvSpPr>
        <p:spPr>
          <a:xfrm>
            <a:off x="8359814" y="5331272"/>
            <a:ext cx="1945415" cy="35394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20"/>
              </a:spcBef>
            </a:pPr>
            <a:r>
              <a:rPr lang="en-US" sz="2200" spc="-160" dirty="0" err="1">
                <a:latin typeface="Arial MT"/>
                <a:cs typeface="Arial MT"/>
              </a:rPr>
              <a:t>Urine_Sugar</a:t>
            </a:r>
            <a:endParaRPr sz="2200" spc="-160" dirty="0">
              <a:latin typeface="Arial MT"/>
              <a:cs typeface="Arial MT"/>
            </a:endParaRPr>
          </a:p>
        </p:txBody>
      </p:sp>
      <p:sp>
        <p:nvSpPr>
          <p:cNvPr id="54" name="object 7"/>
          <p:cNvSpPr txBox="1"/>
          <p:nvPr/>
        </p:nvSpPr>
        <p:spPr>
          <a:xfrm>
            <a:off x="7966712" y="6001939"/>
            <a:ext cx="2338518" cy="35394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20"/>
              </a:spcBef>
            </a:pPr>
            <a:r>
              <a:rPr lang="en-US" sz="2200" spc="-160" dirty="0">
                <a:latin typeface="Arial MT"/>
                <a:cs typeface="Arial MT"/>
              </a:rPr>
              <a:t>Hemoglobin</a:t>
            </a:r>
            <a:endParaRPr sz="2200" spc="-160" dirty="0">
              <a:latin typeface="Arial MT"/>
              <a:cs typeface="Arial MT"/>
            </a:endParaRPr>
          </a:p>
        </p:txBody>
      </p:sp>
      <p:sp>
        <p:nvSpPr>
          <p:cNvPr id="55" name="object 7"/>
          <p:cNvSpPr txBox="1"/>
          <p:nvPr/>
        </p:nvSpPr>
        <p:spPr>
          <a:xfrm>
            <a:off x="8359814" y="6771358"/>
            <a:ext cx="1908363" cy="35394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r">
              <a:spcBef>
                <a:spcPts val="120"/>
              </a:spcBef>
            </a:pPr>
            <a:r>
              <a:rPr lang="en-US" sz="2200" spc="-160" dirty="0" err="1">
                <a:latin typeface="Arial MT"/>
                <a:cs typeface="Arial MT"/>
              </a:rPr>
              <a:t>WBC_Count</a:t>
            </a:r>
            <a:endParaRPr sz="2200" spc="-160" dirty="0">
              <a:latin typeface="Arial MT"/>
              <a:cs typeface="Arial MT"/>
            </a:endParaRPr>
          </a:p>
        </p:txBody>
      </p:sp>
      <p:sp>
        <p:nvSpPr>
          <p:cNvPr id="57" name="object 7"/>
          <p:cNvSpPr txBox="1"/>
          <p:nvPr/>
        </p:nvSpPr>
        <p:spPr>
          <a:xfrm>
            <a:off x="7923550" y="7496474"/>
            <a:ext cx="2338518" cy="35394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20"/>
              </a:spcBef>
            </a:pPr>
            <a:r>
              <a:rPr lang="en-US" sz="2200" spc="-160" dirty="0">
                <a:latin typeface="Arial MT"/>
                <a:cs typeface="Arial MT"/>
              </a:rPr>
              <a:t>Appetite</a:t>
            </a:r>
            <a:endParaRPr sz="2200" spc="-160" dirty="0">
              <a:latin typeface="Arial MT"/>
              <a:cs typeface="Arial MT"/>
            </a:endParaRPr>
          </a:p>
        </p:txBody>
      </p:sp>
      <p:sp>
        <p:nvSpPr>
          <p:cNvPr id="58" name="object 7"/>
          <p:cNvSpPr txBox="1"/>
          <p:nvPr/>
        </p:nvSpPr>
        <p:spPr>
          <a:xfrm>
            <a:off x="8023878" y="8201033"/>
            <a:ext cx="2338518" cy="35394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20"/>
              </a:spcBef>
            </a:pPr>
            <a:r>
              <a:rPr lang="en-US" sz="2200" spc="-160" dirty="0" err="1">
                <a:latin typeface="Arial MT"/>
                <a:cs typeface="Arial MT"/>
              </a:rPr>
              <a:t>Blood_Pressure</a:t>
            </a:r>
            <a:endParaRPr sz="2200" spc="-160" dirty="0">
              <a:latin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295832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 descr="https://kimi-img.moonshot.cn/pub/slides/slides_tmpl/image/25-08-27-19:59:33-d2nf6998bjvh7rlj00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501" y="4847583"/>
            <a:ext cx="1887319" cy="18873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436" y="4488947"/>
            <a:ext cx="80440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44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  <a:endParaRPr lang="en-US" sz="44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34741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050" dirty="0"/>
          </a:p>
        </p:txBody>
      </p:sp>
      <p:sp>
        <p:nvSpPr>
          <p:cNvPr id="10" name="Rectangle 9"/>
          <p:cNvSpPr/>
          <p:nvPr/>
        </p:nvSpPr>
        <p:spPr>
          <a:xfrm>
            <a:off x="-16005" y="3956093"/>
            <a:ext cx="10087429" cy="183515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marL="12700" algn="ctr">
              <a:spcBef>
                <a:spcPts val="130"/>
              </a:spcBef>
            </a:pPr>
            <a:r>
              <a:rPr lang="en-US" sz="5400" dirty="0" smtClean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Conclusion </a:t>
            </a:r>
            <a:r>
              <a:rPr lang="en-US" sz="5400" dirty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and Future Work</a:t>
            </a:r>
          </a:p>
        </p:txBody>
      </p:sp>
      <p:sp>
        <p:nvSpPr>
          <p:cNvPr id="9" name="Oval 8"/>
          <p:cNvSpPr/>
          <p:nvPr/>
        </p:nvSpPr>
        <p:spPr>
          <a:xfrm>
            <a:off x="12471400" y="3264482"/>
            <a:ext cx="3095062" cy="3118902"/>
          </a:xfrm>
          <a:prstGeom prst="ellipse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162540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</a:t>
            </a:r>
            <a:r>
              <a:rPr lang="ar-SA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6</a:t>
            </a:r>
            <a:endParaRPr lang="en-US" sz="1050" dirty="0"/>
          </a:p>
        </p:txBody>
      </p:sp>
      <p:pic>
        <p:nvPicPr>
          <p:cNvPr id="14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13566212" y="-702857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10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1016" y="745772"/>
            <a:ext cx="12197715" cy="754053"/>
          </a:xfrm>
        </p:spPr>
        <p:txBody>
          <a:bodyPr/>
          <a:lstStyle/>
          <a:p>
            <a:pPr marL="12700">
              <a:spcBef>
                <a:spcPts val="110"/>
              </a:spcBef>
            </a:pPr>
            <a:r>
              <a:rPr lang="en-US" sz="4900" spc="470" dirty="0" smtClean="0">
                <a:solidFill>
                  <a:schemeClr val="accent1">
                    <a:lumMod val="75000"/>
                  </a:schemeClr>
                </a:solidFill>
              </a:rPr>
              <a:t>Conclusion</a:t>
            </a:r>
            <a:endParaRPr lang="en-US" sz="4900" spc="47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057400"/>
            <a:ext cx="9503834" cy="6894195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 hybrid CNN–GA framework was proposed for early CKD prediction using structured clinical data</a:t>
            </a:r>
            <a:r>
              <a:rPr lang="en-US" sz="2800" dirty="0" smtClean="0"/>
              <a:t>.</a:t>
            </a:r>
            <a:endParaRPr lang="ar-SA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The CNN encoder successfully learned compact latent representations, reducing reliance on manual feature engineering</a:t>
            </a:r>
            <a:r>
              <a:rPr lang="en-US" sz="2800" dirty="0" smtClean="0"/>
              <a:t>.</a:t>
            </a:r>
            <a:endParaRPr lang="ar-SA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GA-based optimization ensured robust and fair performance across multiple ML classifiers</a:t>
            </a:r>
            <a:r>
              <a:rPr lang="en-US" sz="2800" dirty="0" smtClean="0"/>
              <a:t>.</a:t>
            </a:r>
            <a:endParaRPr lang="ar-SA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Hybrid models, particularly the structural DT–RF hybrid, achieved near-perfect diagnostic performance</a:t>
            </a:r>
            <a:r>
              <a:rPr lang="en-US" sz="2800" dirty="0" smtClean="0"/>
              <a:t>.</a:t>
            </a:r>
            <a:endParaRPr lang="ar-SA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SHAP and Reverse SHAP provided clinically meaningful explanations, bridging the gap between accuracy and trust.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791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978858" y="738011"/>
            <a:ext cx="15378742" cy="77136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900" spc="470" dirty="0">
                <a:solidFill>
                  <a:schemeClr val="accent1">
                    <a:lumMod val="75000"/>
                  </a:schemeClr>
                </a:solidFill>
              </a:rPr>
              <a:t>A Foundation for the Future of Diagnostic Al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69659" y="1768122"/>
            <a:ext cx="14349730" cy="1190711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 marR="5080" indent="4445">
              <a:lnSpc>
                <a:spcPts val="4300"/>
              </a:lnSpc>
              <a:spcBef>
                <a:spcPts val="685"/>
              </a:spcBef>
            </a:pPr>
            <a:r>
              <a:rPr lang="en-US" sz="4000" spc="-175" dirty="0">
                <a:latin typeface="Calibri"/>
                <a:cs typeface="Calibri"/>
              </a:rPr>
              <a:t>This study establishes a robust and interpretable framework for early CKD prediction, combining high diagnostic accuracy with clinical transparency</a:t>
            </a:r>
            <a:r>
              <a:rPr lang="en-US" sz="4000" dirty="0" smtClean="0"/>
              <a:t>.</a:t>
            </a:r>
            <a:endParaRPr sz="40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2400" y="5029200"/>
            <a:ext cx="4163060" cy="346312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ts val="3379"/>
              </a:lnSpc>
              <a:spcBef>
                <a:spcPts val="105"/>
              </a:spcBef>
            </a:pPr>
            <a:r>
              <a:rPr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Enhancing</a:t>
            </a:r>
          </a:p>
          <a:p>
            <a:pPr>
              <a:lnSpc>
                <a:spcPts val="3560"/>
              </a:lnSpc>
            </a:pPr>
            <a:r>
              <a:rPr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Generalizabitity</a:t>
            </a:r>
          </a:p>
          <a:p>
            <a:pPr marL="20955" marR="5080" indent="-6985">
              <a:lnSpc>
                <a:spcPts val="2700"/>
              </a:lnSpc>
              <a:spcBef>
                <a:spcPts val="1000"/>
              </a:spcBef>
            </a:pPr>
            <a:r>
              <a:rPr lang="en-US" sz="2000" dirty="0" smtClean="0"/>
              <a:t>To ensure robustness and real-world applicability, future studies will validate the framework on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larger and more diverse multi-institutional datasets</a:t>
            </a:r>
            <a:r>
              <a:rPr lang="en-US" sz="2000" dirty="0" smtClean="0"/>
              <a:t>, improving generalization across different populations and healthcare environments</a:t>
            </a:r>
            <a:r>
              <a:rPr sz="2500" spc="-145" dirty="0" smtClean="0">
                <a:latin typeface="Calibri"/>
                <a:cs typeface="Calibri"/>
              </a:rPr>
              <a:t>.</a:t>
            </a:r>
            <a:endParaRPr sz="25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40805" y="5019615"/>
            <a:ext cx="4277995" cy="380937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970">
              <a:lnSpc>
                <a:spcPts val="3379"/>
              </a:lnSpc>
              <a:spcBef>
                <a:spcPts val="105"/>
              </a:spcBef>
            </a:pPr>
            <a:r>
              <a:rPr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Modeling Disease</a:t>
            </a:r>
          </a:p>
          <a:p>
            <a:pPr marL="12700">
              <a:lnSpc>
                <a:spcPts val="3560"/>
              </a:lnSpc>
            </a:pPr>
            <a:r>
              <a:rPr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Progression</a:t>
            </a:r>
          </a:p>
          <a:p>
            <a:pPr marL="13970" marR="5080" indent="6350">
              <a:lnSpc>
                <a:spcPts val="2700"/>
              </a:lnSpc>
              <a:spcBef>
                <a:spcPts val="1000"/>
              </a:spcBef>
            </a:pPr>
            <a:r>
              <a:rPr lang="en-US" sz="2000" dirty="0" smtClean="0"/>
              <a:t>Future work will focus on incorporating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longitudinal (time-series) patient data </a:t>
            </a:r>
            <a:r>
              <a:rPr lang="en-US" sz="2000" dirty="0" smtClean="0"/>
              <a:t>to move beyond binary CKD classification toward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stage-wise prediction and disease progression modeling</a:t>
            </a:r>
            <a:r>
              <a:rPr lang="en-US" sz="2000" dirty="0" smtClean="0"/>
              <a:t>, enabling earlier and more personalized clinical interventions</a:t>
            </a:r>
            <a:r>
              <a:rPr sz="2000" spc="-10" dirty="0" smtClean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166600" y="5029200"/>
            <a:ext cx="4377055" cy="3824765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 marR="1264285" indent="17145">
              <a:lnSpc>
                <a:spcPts val="3250"/>
              </a:lnSpc>
              <a:spcBef>
                <a:spcPts val="625"/>
              </a:spcBef>
            </a:pPr>
            <a:r>
              <a:rPr sz="28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The Path to Clinical Deployment</a:t>
            </a:r>
          </a:p>
          <a:p>
            <a:pPr marL="12700" marR="5080" indent="17780">
              <a:lnSpc>
                <a:spcPts val="2700"/>
              </a:lnSpc>
              <a:spcBef>
                <a:spcPts val="990"/>
              </a:spcBef>
            </a:pPr>
            <a:r>
              <a:rPr lang="en-US" sz="2000" dirty="0" smtClean="0"/>
              <a:t>The ultimate objective is to translate the proposed framework into a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real-time clinical decision support system</a:t>
            </a:r>
            <a:r>
              <a:rPr lang="en-US" sz="2000" dirty="0" smtClean="0"/>
              <a:t>. This requires addressing challenges related to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data privacy, integration with Electronic Health Records (EHRs)</a:t>
            </a:r>
            <a:r>
              <a:rPr lang="en-US" sz="2000" dirty="0" smtClean="0"/>
              <a:t>, and conducting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prospective clinical validation studies</a:t>
            </a:r>
            <a:r>
              <a:rPr lang="en-US" sz="2000" dirty="0" smtClean="0"/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69659" y="3735073"/>
            <a:ext cx="1185773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spc="-175" dirty="0" smtClean="0">
                <a:latin typeface="Calibri"/>
                <a:cs typeface="Calibri"/>
              </a:rPr>
              <a:t>Building on these findings, several promising research directions can be pursued: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22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 descr="https://kimi-img.moonshot.cn/pub/slides/slides_tmpl/image/25-08-27-19:59:33-d2nf6998bjvh7rlj00q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501" y="4847583"/>
            <a:ext cx="1887319" cy="18873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436" y="4488947"/>
            <a:ext cx="80440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4400" dirty="0" smtClean="0">
                <a:solidFill>
                  <a:srgbClr val="595959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Introduction and Background</a:t>
            </a:r>
            <a:endParaRPr lang="en-US" sz="4400" dirty="0">
              <a:solidFill>
                <a:srgbClr val="595959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34741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050" dirty="0"/>
          </a:p>
        </p:txBody>
      </p:sp>
      <p:sp>
        <p:nvSpPr>
          <p:cNvPr id="10" name="Rectangle 9"/>
          <p:cNvSpPr/>
          <p:nvPr/>
        </p:nvSpPr>
        <p:spPr>
          <a:xfrm>
            <a:off x="-16005" y="3956093"/>
            <a:ext cx="10087429" cy="183515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marL="12700" algn="ctr">
              <a:spcBef>
                <a:spcPts val="130"/>
              </a:spcBef>
            </a:pPr>
            <a:r>
              <a:rPr lang="en-US" sz="5400" dirty="0" smtClean="0">
                <a:solidFill>
                  <a:schemeClr val="bg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References</a:t>
            </a:r>
            <a:endParaRPr lang="en-US" sz="5400" dirty="0">
              <a:solidFill>
                <a:schemeClr val="bg1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  <a:p>
            <a:pPr algn="ctr"/>
            <a:endParaRPr lang="en-US" dirty="0">
              <a:solidFill>
                <a:schemeClr val="bg1"/>
              </a:solidFill>
              <a:latin typeface="Arial MT"/>
            </a:endParaRPr>
          </a:p>
        </p:txBody>
      </p:sp>
      <p:sp>
        <p:nvSpPr>
          <p:cNvPr id="9" name="Oval 8"/>
          <p:cNvSpPr/>
          <p:nvPr/>
        </p:nvSpPr>
        <p:spPr>
          <a:xfrm>
            <a:off x="12471400" y="3264482"/>
            <a:ext cx="3095062" cy="3118902"/>
          </a:xfrm>
          <a:prstGeom prst="ellipse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162540" y="3892909"/>
            <a:ext cx="18261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</a:t>
            </a:r>
            <a:r>
              <a:rPr lang="ar-SA" sz="11500" dirty="0" smtClean="0">
                <a:solidFill>
                  <a:srgbClr val="F2F7F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7</a:t>
            </a:r>
            <a:endParaRPr lang="en-US" sz="1050" dirty="0"/>
          </a:p>
        </p:txBody>
      </p:sp>
      <p:pic>
        <p:nvPicPr>
          <p:cNvPr id="14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13566212" y="-702857"/>
            <a:ext cx="4000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6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0400" y="748258"/>
            <a:ext cx="7086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800" dirty="0" smtClean="0">
                <a:latin typeface="Arial MT"/>
              </a:rPr>
              <a:t>Phuong, N. D., </a:t>
            </a:r>
            <a:r>
              <a:rPr lang="en-US" sz="1800" dirty="0" err="1" smtClean="0">
                <a:latin typeface="Arial MT"/>
              </a:rPr>
              <a:t>Tuyen</a:t>
            </a:r>
            <a:r>
              <a:rPr lang="en-US" sz="1800" dirty="0" smtClean="0">
                <a:latin typeface="Arial MT"/>
              </a:rPr>
              <a:t>, N. T., </a:t>
            </a:r>
            <a:r>
              <a:rPr lang="en-US" sz="1800" dirty="0" err="1" smtClean="0">
                <a:latin typeface="Arial MT"/>
              </a:rPr>
              <a:t>Linh</a:t>
            </a:r>
            <a:r>
              <a:rPr lang="en-US" sz="1800" dirty="0" smtClean="0">
                <a:latin typeface="Arial MT"/>
              </a:rPr>
              <a:t>, V. T. T., Nguyen, N. N., &amp; Nguyen, T. Q. (2025). Machine learning techniques in chronic kidney diseases: A comparative study of classification model performance. </a:t>
            </a:r>
            <a:r>
              <a:rPr lang="en-US" sz="1800" i="1" dirty="0" smtClean="0">
                <a:latin typeface="Arial MT"/>
              </a:rPr>
              <a:t>Bioinformatics and Biology Insights, 19</a:t>
            </a:r>
            <a:r>
              <a:rPr lang="en-US" sz="1800" dirty="0" smtClean="0">
                <a:latin typeface="Arial MT"/>
              </a:rPr>
              <a:t>, 11779322251356563. 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800" dirty="0" err="1" smtClean="0">
                <a:latin typeface="Arial MT"/>
              </a:rPr>
              <a:t>Metherall</a:t>
            </a:r>
            <a:r>
              <a:rPr lang="en-US" sz="1800" dirty="0" smtClean="0">
                <a:latin typeface="Arial MT"/>
              </a:rPr>
              <a:t>, B., Berryman, A. K., &amp; Brennan, G. S. (2025). Machine learning for classifying chronic kidney disease and predicting creatinine levels using at-home measurements. </a:t>
            </a:r>
            <a:r>
              <a:rPr lang="en-US" sz="1800" i="1" dirty="0" smtClean="0">
                <a:latin typeface="Arial MT"/>
              </a:rPr>
              <a:t>Scientific Reports, 15</a:t>
            </a:r>
            <a:r>
              <a:rPr lang="en-US" sz="1800" dirty="0" smtClean="0">
                <a:latin typeface="Arial MT"/>
              </a:rPr>
              <a:t>, 4364. 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800" dirty="0" err="1" smtClean="0">
                <a:latin typeface="Arial MT"/>
              </a:rPr>
              <a:t>Debal</a:t>
            </a:r>
            <a:r>
              <a:rPr lang="en-US" sz="1800" dirty="0" smtClean="0">
                <a:latin typeface="Arial MT"/>
              </a:rPr>
              <a:t>, D. A., &amp; </a:t>
            </a:r>
            <a:r>
              <a:rPr lang="en-US" sz="1800" dirty="0" err="1" smtClean="0">
                <a:latin typeface="Arial MT"/>
              </a:rPr>
              <a:t>Sitote</a:t>
            </a:r>
            <a:r>
              <a:rPr lang="en-US" sz="1800" dirty="0" smtClean="0">
                <a:latin typeface="Arial MT"/>
              </a:rPr>
              <a:t>, T. M. (2022). Chronic kidney disease prediction using machine learning techniques. </a:t>
            </a:r>
            <a:r>
              <a:rPr lang="en-US" sz="1800" i="1" dirty="0" smtClean="0">
                <a:latin typeface="Arial MT"/>
              </a:rPr>
              <a:t>Journal of Big Data, 9</a:t>
            </a:r>
            <a:r>
              <a:rPr lang="en-US" sz="1800" dirty="0" smtClean="0">
                <a:latin typeface="Arial MT"/>
              </a:rPr>
              <a:t>, 1–19. </a:t>
            </a:r>
          </a:p>
        </p:txBody>
      </p:sp>
      <p:sp>
        <p:nvSpPr>
          <p:cNvPr id="5" name="Rectangle 4"/>
          <p:cNvSpPr/>
          <p:nvPr/>
        </p:nvSpPr>
        <p:spPr>
          <a:xfrm>
            <a:off x="9804400" y="3640803"/>
            <a:ext cx="7137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>
                <a:latin typeface="Arial MT"/>
              </a:rPr>
              <a:t>4.  Chowdhury, N. H., Hossain, F., Rahman, K., et al. (2021). Performance analysis of conventional machine learning algorithms for identification of chronic kidney disease in type 1 diabetes mellitus patients. Diagnostics, 11(12), </a:t>
            </a:r>
          </a:p>
          <a:p>
            <a:pPr lvl="0">
              <a:lnSpc>
                <a:spcPct val="150000"/>
              </a:lnSpc>
            </a:pPr>
            <a:r>
              <a:rPr lang="en-US" sz="1800" dirty="0" smtClean="0">
                <a:latin typeface="Arial MT"/>
              </a:rPr>
              <a:t>5.  </a:t>
            </a:r>
            <a:r>
              <a:rPr lang="en-US" sz="1800" dirty="0" err="1" smtClean="0">
                <a:latin typeface="Arial MT"/>
              </a:rPr>
              <a:t>Alsekait</a:t>
            </a:r>
            <a:r>
              <a:rPr lang="en-US" sz="1800" dirty="0" smtClean="0">
                <a:latin typeface="Arial MT"/>
              </a:rPr>
              <a:t>, D. M., Saleh, H., </a:t>
            </a:r>
            <a:r>
              <a:rPr lang="en-US" sz="1800" dirty="0" err="1" smtClean="0">
                <a:latin typeface="Arial MT"/>
              </a:rPr>
              <a:t>Gabralla</a:t>
            </a:r>
            <a:r>
              <a:rPr lang="en-US" sz="1800" dirty="0" smtClean="0">
                <a:latin typeface="Arial MT"/>
              </a:rPr>
              <a:t>, L. A., </a:t>
            </a:r>
            <a:r>
              <a:rPr lang="en-US" sz="1800" dirty="0" err="1" smtClean="0">
                <a:latin typeface="Arial MT"/>
              </a:rPr>
              <a:t>Alnowaiser</a:t>
            </a:r>
            <a:r>
              <a:rPr lang="en-US" sz="1800" dirty="0" smtClean="0">
                <a:latin typeface="Arial MT"/>
              </a:rPr>
              <a:t>, K., El-</a:t>
            </a:r>
            <a:r>
              <a:rPr lang="en-US" sz="1800" dirty="0" err="1" smtClean="0">
                <a:latin typeface="Arial MT"/>
              </a:rPr>
              <a:t>Sappagh</a:t>
            </a:r>
            <a:r>
              <a:rPr lang="en-US" sz="1800" dirty="0" smtClean="0">
                <a:latin typeface="Arial MT"/>
              </a:rPr>
              <a:t>, S., </a:t>
            </a:r>
            <a:r>
              <a:rPr lang="en-US" sz="1800" dirty="0" err="1" smtClean="0">
                <a:latin typeface="Arial MT"/>
              </a:rPr>
              <a:t>Sahal</a:t>
            </a:r>
            <a:r>
              <a:rPr lang="en-US" sz="1800" dirty="0" smtClean="0">
                <a:latin typeface="Arial MT"/>
              </a:rPr>
              <a:t>, R., &amp; El-</a:t>
            </a:r>
            <a:r>
              <a:rPr lang="en-US" sz="1800" dirty="0" err="1" smtClean="0">
                <a:latin typeface="Arial MT"/>
              </a:rPr>
              <a:t>Rashidy</a:t>
            </a:r>
            <a:r>
              <a:rPr lang="en-US" sz="1800" dirty="0" smtClean="0">
                <a:latin typeface="Arial MT"/>
              </a:rPr>
              <a:t>, N. (2023). Toward Comprehensive Chronic Kidney Disease Prediction Based on Ensemble Deep Learning Models. </a:t>
            </a:r>
            <a:r>
              <a:rPr lang="en-US" sz="1800" i="1" dirty="0" smtClean="0">
                <a:latin typeface="Arial MT"/>
              </a:rPr>
              <a:t>Applied Sciences</a:t>
            </a:r>
            <a:r>
              <a:rPr lang="en-US" sz="1800" dirty="0" smtClean="0">
                <a:latin typeface="Arial MT"/>
              </a:rPr>
              <a:t>, </a:t>
            </a:r>
            <a:r>
              <a:rPr lang="en-US" sz="1800" i="1" dirty="0" smtClean="0">
                <a:latin typeface="Arial MT"/>
              </a:rPr>
              <a:t>13</a:t>
            </a:r>
            <a:r>
              <a:rPr lang="en-US" sz="1800" dirty="0" smtClean="0">
                <a:latin typeface="Arial MT"/>
              </a:rPr>
              <a:t>(6), 3937.</a:t>
            </a:r>
          </a:p>
          <a:p>
            <a:pPr lvl="0">
              <a:lnSpc>
                <a:spcPct val="150000"/>
              </a:lnSpc>
            </a:pPr>
            <a:r>
              <a:rPr lang="en-US" sz="1800" dirty="0" smtClean="0">
                <a:latin typeface="Arial MT"/>
              </a:rPr>
              <a:t>6.  Tian, S., Yu, Y., Shi, K., Jiang, Y., Song, H., Wang, Y., Yan, X., </a:t>
            </a:r>
            <a:r>
              <a:rPr lang="en-US" sz="1800" dirty="0" err="1" smtClean="0">
                <a:latin typeface="Arial MT"/>
              </a:rPr>
              <a:t>Zhong</a:t>
            </a:r>
            <a:r>
              <a:rPr lang="en-US" sz="1800" dirty="0" smtClean="0">
                <a:latin typeface="Arial MT"/>
              </a:rPr>
              <a:t>, Y., &amp; Shao, G. (2024). Deep learning </a:t>
            </a:r>
            <a:r>
              <a:rPr lang="en-US" sz="1800" dirty="0" err="1" smtClean="0">
                <a:latin typeface="Arial MT"/>
              </a:rPr>
              <a:t>radiomics</a:t>
            </a:r>
            <a:r>
              <a:rPr lang="en-US" sz="1800" dirty="0" smtClean="0">
                <a:latin typeface="Arial MT"/>
              </a:rPr>
              <a:t> based on ultrasound images for the assisted diagnosis of chronic kidney disease. Nephrology (Carlton, Vic.), 29(11), 748–757. </a:t>
            </a:r>
            <a:endParaRPr lang="en-US" sz="2000" u="sng" dirty="0" smtClean="0">
              <a:latin typeface="Arial M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800" y="1064496"/>
            <a:ext cx="2066925" cy="222291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010525" y="0"/>
            <a:ext cx="533400" cy="654943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10525" y="7458670"/>
            <a:ext cx="533400" cy="2282230"/>
          </a:xfrm>
          <a:prstGeom prst="rect">
            <a:avLst/>
          </a:prstGeom>
          <a:solidFill>
            <a:srgbClr val="01ACF6"/>
          </a:solidFill>
          <a:ln/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600" y="6033066"/>
            <a:ext cx="2543175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25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0166" y="3318933"/>
            <a:ext cx="13694834" cy="42799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-16004" y="0"/>
            <a:ext cx="17475200" cy="97536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67000">
                <a:schemeClr val="accent1">
                  <a:lumMod val="0"/>
                  <a:lumOff val="100000"/>
                </a:schemeClr>
              </a:gs>
              <a:gs pos="100000">
                <a:srgbClr val="01ACF6"/>
              </a:gs>
            </a:gsLst>
            <a:path path="circle">
              <a:fillToRect l="50000" t="-80000" r="50000" b="180000"/>
            </a:path>
            <a:tileRect/>
          </a:gradFill>
          <a:ln/>
        </p:spPr>
        <p:txBody>
          <a:bodyPr rtlCol="0" anchor="ctr"/>
          <a:lstStyle/>
          <a:p>
            <a:pPr algn="ctr"/>
            <a:r>
              <a:rPr lang="en-US" sz="8800" spc="470" dirty="0">
                <a:solidFill>
                  <a:schemeClr val="accent1">
                    <a:lumMod val="75000"/>
                  </a:schemeClr>
                </a:solidFill>
                <a:latin typeface="Arial MT"/>
                <a:ea typeface="+mj-ea"/>
                <a:cs typeface="Arial MT"/>
              </a:rPr>
              <a:t>Thank</a:t>
            </a:r>
            <a:r>
              <a:rPr lang="en-US" sz="16600" dirty="0" smtClean="0"/>
              <a:t> </a:t>
            </a:r>
            <a:r>
              <a:rPr lang="en-US" sz="8800" spc="470" dirty="0">
                <a:solidFill>
                  <a:schemeClr val="accent1">
                    <a:lumMod val="75000"/>
                  </a:schemeClr>
                </a:solidFill>
                <a:latin typeface="Arial MT"/>
                <a:ea typeface="+mj-ea"/>
                <a:cs typeface="Arial MT"/>
              </a:rPr>
              <a:t>you</a:t>
            </a:r>
            <a:r>
              <a:rPr lang="en-US" sz="16600" dirty="0" smtClean="0"/>
              <a:t> </a:t>
            </a:r>
            <a:endParaRPr lang="en-US" sz="16600" dirty="0"/>
          </a:p>
        </p:txBody>
      </p:sp>
    </p:spTree>
    <p:extLst>
      <p:ext uri="{BB962C8B-B14F-4D97-AF65-F5344CB8AC3E}">
        <p14:creationId xmlns:p14="http://schemas.microsoft.com/office/powerpoint/2010/main" val="3031143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EAEEF4"/>
            </a:gs>
            <a:gs pos="14000">
              <a:srgbClr val="EFF3F7"/>
            </a:gs>
            <a:gs pos="68000">
              <a:srgbClr val="F3F7FA">
                <a:alpha val="0"/>
              </a:srgbClr>
            </a:gs>
            <a:gs pos="100000">
              <a:srgbClr val="F3F7FA">
                <a:alpha val="0"/>
              </a:srgbClr>
            </a:gs>
          </a:gsLst>
          <a:lin ang="0" scaled="1"/>
        </a:gradFill>
        <a:ln/>
      </a:spPr>
      <a:bodyPr/>
      <a:lstStyle/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656</TotalTime>
  <Words>2097</Words>
  <Application>Microsoft Office PowerPoint</Application>
  <PresentationFormat>Custom</PresentationFormat>
  <Paragraphs>413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Optimized Hybrid Machine Learning Approach for CKD Diagnosis Using Genetic Algorithms </vt:lpstr>
      <vt:lpstr>PowerPoint Presentation</vt:lpstr>
      <vt:lpstr>PowerPoint Presentation</vt:lpstr>
      <vt:lpstr>PowerPoint Presentation</vt:lpstr>
      <vt:lpstr>The AI Challenge: From Accuracy to Clinical Trust</vt:lpstr>
      <vt:lpstr>Problem Statement and Challenges</vt:lpstr>
      <vt:lpstr>Research Objectives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Proposed CKD Prediction Framework</vt:lpstr>
      <vt:lpstr>Structured clinical dataset overview</vt:lpstr>
      <vt:lpstr>Data Preprocessing Methodology</vt:lpstr>
      <vt:lpstr>CNN Encoder</vt:lpstr>
      <vt:lpstr>GA Optimization</vt:lpstr>
      <vt:lpstr>Baseline Model Development</vt:lpstr>
      <vt:lpstr>The Hybrid (DT-RF) Model for Traceability</vt:lpstr>
      <vt:lpstr>PowerPoint Presentation</vt:lpstr>
      <vt:lpstr>Experimental Design and Evaluation Protocol </vt:lpstr>
      <vt:lpstr>Performance of CNN–GA Optimized Base Models</vt:lpstr>
      <vt:lpstr>Performance of the Proposed Hybrid Models</vt:lpstr>
      <vt:lpstr>Comparative Performance Analysis</vt:lpstr>
      <vt:lpstr>PowerPoint Presentation</vt:lpstr>
      <vt:lpstr>Reverse SHAP Mapping</vt:lpstr>
      <vt:lpstr>PowerPoint Presentation</vt:lpstr>
      <vt:lpstr>Conclusion</vt:lpstr>
      <vt:lpstr>A Foundation for the Future of Diagnostic Al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Nasser Naim Ismail Qanabta</dc:creator>
  <cp:lastModifiedBy>Dr.Lava</cp:lastModifiedBy>
  <cp:revision>68</cp:revision>
  <dcterms:created xsi:type="dcterms:W3CDTF">2025-12-17T11:19:21Z</dcterms:created>
  <dcterms:modified xsi:type="dcterms:W3CDTF">2025-12-24T17:45:01Z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2025-12-17T00:00:00Z</vt:filetime>
  </property>
  <property fmtid="{D5CDD505-2E9C-101B-9397-08002B2CF9AE}" pid="3" name="LastSaved">
    <vt:filetime>2025-12-17T00:00:00Z</vt:filetime>
  </property>
</Properties>
</file>