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6" r:id="rId7"/>
    <p:sldId id="256" r:id="rId8"/>
    <p:sldId id="496" r:id="rId9"/>
    <p:sldId id="497" r:id="rId10"/>
    <p:sldId id="498" r:id="rId11"/>
    <p:sldId id="499" r:id="rId12"/>
    <p:sldId id="500" r:id="rId13"/>
    <p:sldId id="557" r:id="rId14"/>
    <p:sldId id="558" r:id="rId15"/>
    <p:sldId id="559" r:id="rId16"/>
    <p:sldId id="560" r:id="rId17"/>
    <p:sldId id="561" r:id="rId18"/>
    <p:sldId id="562" r:id="rId19"/>
    <p:sldId id="563" r:id="rId20"/>
    <p:sldId id="556" r:id="rId21"/>
    <p:sldId id="501" r:id="rId22"/>
    <p:sldId id="555" r:id="rId23"/>
    <p:sldId id="544" r:id="rId24"/>
    <p:sldId id="545" r:id="rId25"/>
    <p:sldId id="502" r:id="rId26"/>
    <p:sldId id="504" r:id="rId27"/>
    <p:sldId id="564" r:id="rId28"/>
    <p:sldId id="565" r:id="rId29"/>
    <p:sldId id="566" r:id="rId30"/>
    <p:sldId id="505" r:id="rId31"/>
    <p:sldId id="546" r:id="rId32"/>
    <p:sldId id="506" r:id="rId33"/>
    <p:sldId id="547" r:id="rId34"/>
    <p:sldId id="548" r:id="rId35"/>
    <p:sldId id="549" r:id="rId36"/>
    <p:sldId id="507" r:id="rId37"/>
    <p:sldId id="508" r:id="rId38"/>
    <p:sldId id="509" r:id="rId39"/>
    <p:sldId id="515" r:id="rId40"/>
    <p:sldId id="550" r:id="rId41"/>
    <p:sldId id="551" r:id="rId42"/>
    <p:sldId id="516" r:id="rId43"/>
    <p:sldId id="517" r:id="rId44"/>
    <p:sldId id="552"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96"/>
            <p14:sldId id="497"/>
            <p14:sldId id="498"/>
            <p14:sldId id="499"/>
            <p14:sldId id="500"/>
            <p14:sldId id="557"/>
            <p14:sldId id="558"/>
            <p14:sldId id="559"/>
            <p14:sldId id="560"/>
            <p14:sldId id="561"/>
            <p14:sldId id="562"/>
            <p14:sldId id="563"/>
            <p14:sldId id="556"/>
            <p14:sldId id="501"/>
            <p14:sldId id="555"/>
            <p14:sldId id="544"/>
            <p14:sldId id="545"/>
            <p14:sldId id="502"/>
            <p14:sldId id="504"/>
            <p14:sldId id="564"/>
            <p14:sldId id="565"/>
            <p14:sldId id="566"/>
            <p14:sldId id="505"/>
            <p14:sldId id="546"/>
            <p14:sldId id="506"/>
            <p14:sldId id="547"/>
            <p14:sldId id="548"/>
            <p14:sldId id="549"/>
            <p14:sldId id="507"/>
            <p14:sldId id="508"/>
            <p14:sldId id="509"/>
            <p14:sldId id="515"/>
            <p14:sldId id="550"/>
            <p14:sldId id="551"/>
            <p14:sldId id="516"/>
            <p14:sldId id="517"/>
            <p14:sldId id="5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42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CCAF31-5BC2-4E01-844F-F724DAF7C3A7}"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0E5F6B0D-E497-4178-AC86-6864B249CDA9}">
      <dgm:prSet phldrT="[نص]"/>
      <dgm:spPr>
        <a:solidFill>
          <a:srgbClr val="FF0000"/>
        </a:solidFill>
      </dgm:spPr>
      <dgm:t>
        <a:bodyPr/>
        <a:lstStyle/>
        <a:p>
          <a:r>
            <a:rPr lang="ar-SA" b="1" dirty="0"/>
            <a:t>الصفحات التمهيدية</a:t>
          </a:r>
          <a:endParaRPr lang="en-US" b="1" dirty="0"/>
        </a:p>
      </dgm:t>
    </dgm:pt>
    <dgm:pt modelId="{7E51D3F5-9A83-4EF5-839F-168678C68996}" type="parTrans" cxnId="{8DE364EB-78CC-40C4-AC9A-4AFCDEFB4AA4}">
      <dgm:prSet/>
      <dgm:spPr/>
      <dgm:t>
        <a:bodyPr/>
        <a:lstStyle/>
        <a:p>
          <a:endParaRPr lang="en-US"/>
        </a:p>
      </dgm:t>
    </dgm:pt>
    <dgm:pt modelId="{EDC03BA6-55C5-4ED8-B291-6D1E63AD4BC0}" type="sibTrans" cxnId="{8DE364EB-78CC-40C4-AC9A-4AFCDEFB4AA4}">
      <dgm:prSet/>
      <dgm:spPr/>
      <dgm:t>
        <a:bodyPr/>
        <a:lstStyle/>
        <a:p>
          <a:endParaRPr lang="en-US"/>
        </a:p>
      </dgm:t>
    </dgm:pt>
    <dgm:pt modelId="{B0C85F25-CEC7-4D39-A989-99B5BF3D5F4E}">
      <dgm:prSet phldrT="[نص]" custT="1"/>
      <dgm:spPr>
        <a:solidFill>
          <a:srgbClr val="445468"/>
        </a:solidFill>
        <a:ln w="12700" cap="flat" cmpd="sng" algn="ctr">
          <a:solidFill>
            <a:srgbClr val="005C2A"/>
          </a:solidFill>
          <a:prstDash val="solid"/>
          <a:miter lim="800000"/>
        </a:ln>
        <a:effectLst/>
      </dgm:spPr>
      <dgm:t>
        <a:bodyPr spcFirstLastPara="0" vert="horz" wrap="square" lIns="12700" tIns="12700" rIns="12700" bIns="12700" numCol="1" spcCol="1270" rtlCol="0" anchor="ctr" anchorCtr="0"/>
        <a:lstStyle/>
        <a:p>
          <a:r>
            <a:rPr lang="ar-SA" sz="2500" kern="1200" dirty="0">
              <a:solidFill>
                <a:srgbClr val="FFFFFF"/>
              </a:solidFill>
              <a:latin typeface="Verdana"/>
              <a:ea typeface="+mn-ea"/>
              <a:cs typeface="+mn-cs"/>
            </a:rPr>
            <a:t>صفحة الإجازة</a:t>
          </a:r>
          <a:endParaRPr lang="en-US" sz="2500" kern="1200" dirty="0">
            <a:solidFill>
              <a:srgbClr val="FFFFFF"/>
            </a:solidFill>
            <a:latin typeface="Verdana"/>
            <a:ea typeface="+mn-ea"/>
            <a:cs typeface="+mn-cs"/>
          </a:endParaRPr>
        </a:p>
      </dgm:t>
    </dgm:pt>
    <dgm:pt modelId="{0AF02554-19BA-44D0-B8E7-150E58DD0F7A}" type="parTrans" cxnId="{6B869BCC-8866-4346-92E6-20B936BCC12A}">
      <dgm:prSet/>
      <dgm:spPr/>
      <dgm:t>
        <a:bodyPr/>
        <a:lstStyle/>
        <a:p>
          <a:endParaRPr lang="en-US"/>
        </a:p>
      </dgm:t>
    </dgm:pt>
    <dgm:pt modelId="{3CFEDD94-73CA-4FA6-BCB2-14B4E5926C9F}" type="sibTrans" cxnId="{6B869BCC-8866-4346-92E6-20B936BCC12A}">
      <dgm:prSet/>
      <dgm:spPr/>
      <dgm:t>
        <a:bodyPr/>
        <a:lstStyle/>
        <a:p>
          <a:endParaRPr lang="en-US"/>
        </a:p>
      </dgm:t>
    </dgm:pt>
    <dgm:pt modelId="{3340848C-10A8-4093-AADD-1BB7B43358B8}">
      <dgm:prSet phldrT="[نص]" custT="1"/>
      <dgm:spPr>
        <a:solidFill>
          <a:srgbClr val="445468"/>
        </a:solidFill>
        <a:ln w="12700" cap="flat" cmpd="sng" algn="ctr">
          <a:solidFill>
            <a:srgbClr val="005C2A"/>
          </a:solidFill>
          <a:prstDash val="solid"/>
          <a:miter lim="800000"/>
        </a:ln>
        <a:effectLst/>
      </dgm:spPr>
      <dgm:t>
        <a:bodyPr spcFirstLastPara="0" vert="horz" wrap="square" lIns="12700" tIns="12700" rIns="12700" bIns="12700" numCol="1" spcCol="1270" rtlCol="0" anchor="ctr" anchorCtr="0"/>
        <a:lstStyle/>
        <a:p>
          <a:pPr marL="0" lvl="0" indent="0" algn="ctr" defTabSz="1822450">
            <a:lnSpc>
              <a:spcPct val="90000"/>
            </a:lnSpc>
            <a:spcBef>
              <a:spcPct val="0"/>
            </a:spcBef>
            <a:spcAft>
              <a:spcPct val="35000"/>
            </a:spcAft>
            <a:buNone/>
          </a:pPr>
          <a:r>
            <a:rPr lang="ar-SA" sz="2500" kern="1200" dirty="0">
              <a:solidFill>
                <a:srgbClr val="FFFFFF"/>
              </a:solidFill>
              <a:latin typeface="Verdana"/>
              <a:ea typeface="+mn-ea"/>
              <a:cs typeface="+mn-cs"/>
            </a:rPr>
            <a:t>ملخص</a:t>
          </a:r>
          <a:r>
            <a:rPr lang="ar-SA" sz="2000" kern="1200" dirty="0">
              <a:solidFill>
                <a:srgbClr val="FFFFFF"/>
              </a:solidFill>
              <a:latin typeface="Verdana"/>
              <a:ea typeface="+mn-ea"/>
              <a:cs typeface="+mn-cs"/>
            </a:rPr>
            <a:t> البحث</a:t>
          </a:r>
          <a:endParaRPr lang="en-US" sz="2000" kern="1200" dirty="0">
            <a:solidFill>
              <a:srgbClr val="FFFFFF"/>
            </a:solidFill>
            <a:latin typeface="Verdana"/>
            <a:ea typeface="+mn-ea"/>
            <a:cs typeface="+mn-cs"/>
          </a:endParaRPr>
        </a:p>
      </dgm:t>
    </dgm:pt>
    <dgm:pt modelId="{2156D74D-FD2E-47E2-9CAE-F85EE0A0E337}" type="parTrans" cxnId="{3769FA01-8B56-4E89-8F3A-3D671CBCA4F9}">
      <dgm:prSet/>
      <dgm:spPr/>
      <dgm:t>
        <a:bodyPr/>
        <a:lstStyle/>
        <a:p>
          <a:endParaRPr lang="en-US"/>
        </a:p>
      </dgm:t>
    </dgm:pt>
    <dgm:pt modelId="{CC7443B8-D42E-49D0-A69B-9EAC324A0C8E}" type="sibTrans" cxnId="{3769FA01-8B56-4E89-8F3A-3D671CBCA4F9}">
      <dgm:prSet/>
      <dgm:spPr/>
      <dgm:t>
        <a:bodyPr/>
        <a:lstStyle/>
        <a:p>
          <a:endParaRPr lang="en-US"/>
        </a:p>
      </dgm:t>
    </dgm:pt>
    <dgm:pt modelId="{A9A8D495-D5FE-4D5F-BB0C-8A7292E59D05}">
      <dgm:prSet phldrT="[نص]" custT="1"/>
      <dgm:spPr>
        <a:solidFill>
          <a:srgbClr val="445468"/>
        </a:solidFill>
        <a:ln w="12700" cap="flat" cmpd="sng" algn="ctr">
          <a:solidFill>
            <a:srgbClr val="005C2A"/>
          </a:solidFill>
          <a:prstDash val="solid"/>
          <a:miter lim="800000"/>
        </a:ln>
        <a:effectLst/>
      </dgm:spPr>
      <dgm:t>
        <a:bodyPr spcFirstLastPara="0" vert="horz" wrap="square" lIns="12700" tIns="12700" rIns="12700" bIns="12700" numCol="1" spcCol="1270" rtlCol="0" anchor="ctr" anchorCtr="0"/>
        <a:lstStyle/>
        <a:p>
          <a:r>
            <a:rPr lang="ar-SA" sz="2000" kern="1200" dirty="0"/>
            <a:t>قائمة </a:t>
          </a:r>
          <a:r>
            <a:rPr lang="ar-SA" sz="2500" kern="1200" dirty="0">
              <a:solidFill>
                <a:srgbClr val="FFFFFF"/>
              </a:solidFill>
              <a:latin typeface="Verdana"/>
              <a:ea typeface="+mn-ea"/>
              <a:cs typeface="+mn-cs"/>
            </a:rPr>
            <a:t>المحتويات</a:t>
          </a:r>
          <a:endParaRPr lang="en-US" sz="2500" kern="1200" dirty="0">
            <a:solidFill>
              <a:srgbClr val="FFFFFF"/>
            </a:solidFill>
            <a:latin typeface="Verdana"/>
            <a:ea typeface="+mn-ea"/>
            <a:cs typeface="+mn-cs"/>
          </a:endParaRPr>
        </a:p>
      </dgm:t>
    </dgm:pt>
    <dgm:pt modelId="{1A6CD202-80A4-4D87-B535-B6473D3972B2}" type="parTrans" cxnId="{EAD8A5AA-3B7B-4C9C-876C-669B3192B6F4}">
      <dgm:prSet/>
      <dgm:spPr/>
      <dgm:t>
        <a:bodyPr/>
        <a:lstStyle/>
        <a:p>
          <a:endParaRPr lang="en-US"/>
        </a:p>
      </dgm:t>
    </dgm:pt>
    <dgm:pt modelId="{BBB36221-73B4-4835-9075-5BD12FE36D20}" type="sibTrans" cxnId="{EAD8A5AA-3B7B-4C9C-876C-669B3192B6F4}">
      <dgm:prSet/>
      <dgm:spPr/>
      <dgm:t>
        <a:bodyPr/>
        <a:lstStyle/>
        <a:p>
          <a:endParaRPr lang="en-US"/>
        </a:p>
      </dgm:t>
    </dgm:pt>
    <dgm:pt modelId="{0223271A-004B-4656-8E55-A9409EAA548F}">
      <dgm:prSet custT="1"/>
      <dgm:spPr>
        <a:solidFill>
          <a:srgbClr val="445468"/>
        </a:solidFill>
        <a:ln w="12700" cap="flat" cmpd="sng" algn="ctr">
          <a:solidFill>
            <a:srgbClr val="005C2A"/>
          </a:solidFill>
          <a:prstDash val="solid"/>
          <a:miter lim="800000"/>
        </a:ln>
        <a:effectLst/>
      </dgm:spPr>
      <dgm:t>
        <a:bodyPr spcFirstLastPara="0" vert="horz" wrap="square" lIns="12700" tIns="12700" rIns="12700" bIns="12700" numCol="1" spcCol="1270" rtlCol="0" anchor="ctr" anchorCtr="0"/>
        <a:lstStyle/>
        <a:p>
          <a:r>
            <a:rPr lang="ar-SA" sz="2500" kern="1200" dirty="0">
              <a:solidFill>
                <a:srgbClr val="FFFFFF"/>
              </a:solidFill>
              <a:latin typeface="Verdana"/>
              <a:ea typeface="+mn-ea"/>
              <a:cs typeface="+mn-cs"/>
            </a:rPr>
            <a:t>صفحة</a:t>
          </a:r>
          <a:r>
            <a:rPr lang="ar-SA" sz="2600" kern="1200" dirty="0"/>
            <a:t> الشكر</a:t>
          </a:r>
          <a:endParaRPr lang="en-US" sz="2600" kern="1200" dirty="0"/>
        </a:p>
      </dgm:t>
    </dgm:pt>
    <dgm:pt modelId="{F3D8F128-27FA-49FB-87BB-68B91DEBFFA6}" type="parTrans" cxnId="{C64E6937-E492-4297-88F2-1CF3EB568575}">
      <dgm:prSet/>
      <dgm:spPr/>
      <dgm:t>
        <a:bodyPr/>
        <a:lstStyle/>
        <a:p>
          <a:endParaRPr lang="en-US"/>
        </a:p>
      </dgm:t>
    </dgm:pt>
    <dgm:pt modelId="{6BE3D89D-2BBC-4FFF-A375-052E1579E321}" type="sibTrans" cxnId="{C64E6937-E492-4297-88F2-1CF3EB568575}">
      <dgm:prSet/>
      <dgm:spPr/>
      <dgm:t>
        <a:bodyPr/>
        <a:lstStyle/>
        <a:p>
          <a:endParaRPr lang="en-US"/>
        </a:p>
      </dgm:t>
    </dgm:pt>
    <dgm:pt modelId="{64BFC05F-52FB-4562-9375-AB9A13EDDCC7}">
      <dgm:prSet custT="1"/>
      <dgm:spPr>
        <a:solidFill>
          <a:srgbClr val="445468"/>
        </a:solidFill>
        <a:ln w="12700" cap="flat" cmpd="sng" algn="ctr">
          <a:solidFill>
            <a:srgbClr val="005C2A"/>
          </a:solidFill>
          <a:prstDash val="solid"/>
          <a:miter lim="800000"/>
        </a:ln>
        <a:effectLst/>
      </dgm:spPr>
      <dgm:t>
        <a:bodyPr spcFirstLastPara="0" vert="horz" wrap="square" lIns="12700" tIns="12700" rIns="12700" bIns="12700" numCol="1" spcCol="1270" rtlCol="0" anchor="ctr" anchorCtr="0"/>
        <a:lstStyle/>
        <a:p>
          <a:r>
            <a:rPr lang="ar-SA" sz="2400" dirty="0"/>
            <a:t>صفحة الإهداء</a:t>
          </a:r>
          <a:endParaRPr lang="en-US" sz="2400" dirty="0"/>
        </a:p>
      </dgm:t>
    </dgm:pt>
    <dgm:pt modelId="{679D7101-4EAC-437F-B4EB-72C62D1F98AD}" type="parTrans" cxnId="{AC183985-4A31-458E-997E-99C9159565F2}">
      <dgm:prSet/>
      <dgm:spPr/>
      <dgm:t>
        <a:bodyPr/>
        <a:lstStyle/>
        <a:p>
          <a:endParaRPr lang="en-US"/>
        </a:p>
      </dgm:t>
    </dgm:pt>
    <dgm:pt modelId="{97F67CDD-626A-4A1C-B61E-1EF2E1B73EA3}" type="sibTrans" cxnId="{AC183985-4A31-458E-997E-99C9159565F2}">
      <dgm:prSet/>
      <dgm:spPr/>
      <dgm:t>
        <a:bodyPr/>
        <a:lstStyle/>
        <a:p>
          <a:endParaRPr lang="en-US"/>
        </a:p>
      </dgm:t>
    </dgm:pt>
    <dgm:pt modelId="{7776671E-55F2-4375-B7CD-7F686F90D11E}">
      <dgm:prSet custT="1"/>
      <dgm:spPr>
        <a:solidFill>
          <a:srgbClr val="445468"/>
        </a:solidFill>
        <a:ln w="12700" cap="flat" cmpd="sng" algn="ctr">
          <a:solidFill>
            <a:srgbClr val="005C2A"/>
          </a:solidFill>
          <a:prstDash val="solid"/>
          <a:miter lim="800000"/>
        </a:ln>
        <a:effectLst/>
      </dgm:spPr>
      <dgm:t>
        <a:bodyPr rtlCol="0" anchor="ctr"/>
        <a:lstStyle/>
        <a:p>
          <a:r>
            <a:rPr lang="ar-SA" sz="2500" kern="1200" dirty="0">
              <a:solidFill>
                <a:srgbClr val="FFFFFF"/>
              </a:solidFill>
              <a:latin typeface="Verdana"/>
              <a:ea typeface="+mn-ea"/>
              <a:cs typeface="+mn-cs"/>
            </a:rPr>
            <a:t>صفحة</a:t>
          </a:r>
          <a:r>
            <a:rPr lang="ar-SA" sz="2500" kern="1200" dirty="0"/>
            <a:t> العنوان</a:t>
          </a:r>
          <a:endParaRPr lang="en-US" sz="2500" kern="1200" dirty="0"/>
        </a:p>
      </dgm:t>
    </dgm:pt>
    <dgm:pt modelId="{5A564BA7-5630-472F-B8C6-74E62F4C2E93}" type="parTrans" cxnId="{1D212402-F22F-454F-93E4-102E13511EA0}">
      <dgm:prSet/>
      <dgm:spPr/>
      <dgm:t>
        <a:bodyPr/>
        <a:lstStyle/>
        <a:p>
          <a:endParaRPr lang="en-US"/>
        </a:p>
      </dgm:t>
    </dgm:pt>
    <dgm:pt modelId="{86BC8D43-8D43-4940-8223-CD2EB38A823F}" type="sibTrans" cxnId="{1D212402-F22F-454F-93E4-102E13511EA0}">
      <dgm:prSet/>
      <dgm:spPr/>
      <dgm:t>
        <a:bodyPr/>
        <a:lstStyle/>
        <a:p>
          <a:endParaRPr lang="en-US"/>
        </a:p>
      </dgm:t>
    </dgm:pt>
    <dgm:pt modelId="{A6EC7AD9-90DD-4D0A-8004-4B132933FAE4}">
      <dgm:prSet custT="1"/>
      <dgm:spPr>
        <a:solidFill>
          <a:srgbClr val="445468"/>
        </a:solidFill>
        <a:ln w="12700" cap="flat" cmpd="sng" algn="ctr">
          <a:solidFill>
            <a:srgbClr val="005C2A"/>
          </a:solidFill>
          <a:prstDash val="solid"/>
          <a:miter lim="800000"/>
        </a:ln>
        <a:effectLst/>
      </dgm:spPr>
      <dgm:t>
        <a:bodyPr spcFirstLastPara="0" vert="horz" wrap="square" lIns="12700" tIns="12700" rIns="12700" bIns="12700" numCol="1" spcCol="1270" rtlCol="0" anchor="ctr" anchorCtr="0"/>
        <a:lstStyle/>
        <a:p>
          <a:r>
            <a:rPr lang="ar-SA" sz="2500" kern="1200" dirty="0">
              <a:solidFill>
                <a:srgbClr val="FFFFFF"/>
              </a:solidFill>
              <a:latin typeface="Verdana"/>
              <a:ea typeface="+mn-ea"/>
              <a:cs typeface="+mn-cs"/>
            </a:rPr>
            <a:t>قائمة</a:t>
          </a:r>
          <a:r>
            <a:rPr lang="ar-SA" sz="2600" kern="1200" dirty="0"/>
            <a:t> الجداول</a:t>
          </a:r>
          <a:endParaRPr lang="en-US" sz="2600" kern="1200" dirty="0"/>
        </a:p>
      </dgm:t>
    </dgm:pt>
    <dgm:pt modelId="{E5AB7ECE-4D4C-45A6-85F9-BB1559D5D609}" type="parTrans" cxnId="{AC7C6DAC-9BAB-4E32-848B-A35B74260CD2}">
      <dgm:prSet/>
      <dgm:spPr/>
      <dgm:t>
        <a:bodyPr/>
        <a:lstStyle/>
        <a:p>
          <a:endParaRPr lang="en-US"/>
        </a:p>
      </dgm:t>
    </dgm:pt>
    <dgm:pt modelId="{211CCC67-2E73-46F4-823D-D2337DDF7434}" type="sibTrans" cxnId="{AC7C6DAC-9BAB-4E32-848B-A35B74260CD2}">
      <dgm:prSet/>
      <dgm:spPr/>
      <dgm:t>
        <a:bodyPr/>
        <a:lstStyle/>
        <a:p>
          <a:endParaRPr lang="en-US"/>
        </a:p>
      </dgm:t>
    </dgm:pt>
    <dgm:pt modelId="{23BEFA31-25FB-492D-959D-4E8C0E13C75E}">
      <dgm:prSet custT="1"/>
      <dgm:spPr>
        <a:solidFill>
          <a:srgbClr val="445468"/>
        </a:solidFill>
        <a:ln w="12700" cap="flat" cmpd="sng" algn="ctr">
          <a:solidFill>
            <a:srgbClr val="005C2A"/>
          </a:solidFill>
          <a:prstDash val="solid"/>
          <a:miter lim="800000"/>
        </a:ln>
        <a:effectLst/>
      </dgm:spPr>
      <dgm:t>
        <a:bodyPr spcFirstLastPara="0" vert="horz" wrap="square" lIns="12700" tIns="12700" rIns="12700" bIns="12700" numCol="1" spcCol="1270" rtlCol="0" anchor="ctr" anchorCtr="0"/>
        <a:lstStyle/>
        <a:p>
          <a:r>
            <a:rPr lang="ar-SA" sz="2600" kern="1200" dirty="0"/>
            <a:t>قائمة </a:t>
          </a:r>
          <a:r>
            <a:rPr lang="ar-SA" sz="2500" kern="1200" dirty="0">
              <a:solidFill>
                <a:srgbClr val="FFFFFF"/>
              </a:solidFill>
              <a:latin typeface="Verdana"/>
              <a:ea typeface="+mn-ea"/>
              <a:cs typeface="+mn-cs"/>
            </a:rPr>
            <a:t>الأشكال</a:t>
          </a:r>
          <a:endParaRPr lang="en-US" sz="2500" kern="1200" dirty="0">
            <a:solidFill>
              <a:srgbClr val="FFFFFF"/>
            </a:solidFill>
            <a:latin typeface="Verdana"/>
            <a:ea typeface="+mn-ea"/>
            <a:cs typeface="+mn-cs"/>
          </a:endParaRPr>
        </a:p>
      </dgm:t>
    </dgm:pt>
    <dgm:pt modelId="{DFFCE9A5-0F54-43A4-AB60-43AD212FEDE9}" type="parTrans" cxnId="{A8EE4149-CF13-4CA5-ADF7-55F6DD9CAC36}">
      <dgm:prSet/>
      <dgm:spPr/>
      <dgm:t>
        <a:bodyPr/>
        <a:lstStyle/>
        <a:p>
          <a:endParaRPr lang="en-US"/>
        </a:p>
      </dgm:t>
    </dgm:pt>
    <dgm:pt modelId="{A02A7033-22F0-4D51-9DE1-7D5EAA90EAA0}" type="sibTrans" cxnId="{A8EE4149-CF13-4CA5-ADF7-55F6DD9CAC36}">
      <dgm:prSet/>
      <dgm:spPr/>
      <dgm:t>
        <a:bodyPr/>
        <a:lstStyle/>
        <a:p>
          <a:endParaRPr lang="en-US"/>
        </a:p>
      </dgm:t>
    </dgm:pt>
    <dgm:pt modelId="{A743174D-64BB-4192-863B-7C3CA41890FD}" type="pres">
      <dgm:prSet presAssocID="{6FCCAF31-5BC2-4E01-844F-F724DAF7C3A7}" presName="Name0" presStyleCnt="0">
        <dgm:presLayoutVars>
          <dgm:chPref val="1"/>
          <dgm:dir val="rev"/>
          <dgm:animOne val="branch"/>
          <dgm:animLvl val="lvl"/>
          <dgm:resizeHandles val="exact"/>
        </dgm:presLayoutVars>
      </dgm:prSet>
      <dgm:spPr/>
      <dgm:t>
        <a:bodyPr/>
        <a:lstStyle/>
        <a:p>
          <a:endParaRPr lang="en-US"/>
        </a:p>
      </dgm:t>
    </dgm:pt>
    <dgm:pt modelId="{8C98E84A-728F-46AB-8729-6E2B370E43A6}" type="pres">
      <dgm:prSet presAssocID="{0E5F6B0D-E497-4178-AC86-6864B249CDA9}" presName="root1" presStyleCnt="0"/>
      <dgm:spPr/>
    </dgm:pt>
    <dgm:pt modelId="{660DCBE5-6648-470C-9528-0726D151600A}" type="pres">
      <dgm:prSet presAssocID="{0E5F6B0D-E497-4178-AC86-6864B249CDA9}" presName="LevelOneTextNode" presStyleLbl="node0" presStyleIdx="0" presStyleCnt="1">
        <dgm:presLayoutVars>
          <dgm:chPref val="3"/>
        </dgm:presLayoutVars>
      </dgm:prSet>
      <dgm:spPr/>
      <dgm:t>
        <a:bodyPr/>
        <a:lstStyle/>
        <a:p>
          <a:endParaRPr lang="en-US"/>
        </a:p>
      </dgm:t>
    </dgm:pt>
    <dgm:pt modelId="{05E30C3A-EF4C-4DA2-979C-1635AE2E1CFA}" type="pres">
      <dgm:prSet presAssocID="{0E5F6B0D-E497-4178-AC86-6864B249CDA9}" presName="level2hierChild" presStyleCnt="0"/>
      <dgm:spPr/>
    </dgm:pt>
    <dgm:pt modelId="{EB430EAD-6AAB-400F-B5DB-C69B9773887F}" type="pres">
      <dgm:prSet presAssocID="{5A564BA7-5630-472F-B8C6-74E62F4C2E93}" presName="conn2-1" presStyleLbl="parChTrans1D2" presStyleIdx="0" presStyleCnt="8"/>
      <dgm:spPr/>
      <dgm:t>
        <a:bodyPr/>
        <a:lstStyle/>
        <a:p>
          <a:endParaRPr lang="en-US"/>
        </a:p>
      </dgm:t>
    </dgm:pt>
    <dgm:pt modelId="{49627321-8457-4440-9C6E-62004B946F22}" type="pres">
      <dgm:prSet presAssocID="{5A564BA7-5630-472F-B8C6-74E62F4C2E93}" presName="connTx" presStyleLbl="parChTrans1D2" presStyleIdx="0" presStyleCnt="8"/>
      <dgm:spPr/>
      <dgm:t>
        <a:bodyPr/>
        <a:lstStyle/>
        <a:p>
          <a:endParaRPr lang="en-US"/>
        </a:p>
      </dgm:t>
    </dgm:pt>
    <dgm:pt modelId="{EFBE1D0D-4A8C-48FA-9B52-48716A2102E5}" type="pres">
      <dgm:prSet presAssocID="{7776671E-55F2-4375-B7CD-7F686F90D11E}" presName="root2" presStyleCnt="0"/>
      <dgm:spPr/>
    </dgm:pt>
    <dgm:pt modelId="{CF4669DA-5285-490B-8382-3BF3CE28B606}" type="pres">
      <dgm:prSet presAssocID="{7776671E-55F2-4375-B7CD-7F686F90D11E}" presName="LevelTwoTextNode" presStyleLbl="node2" presStyleIdx="0" presStyleCnt="8">
        <dgm:presLayoutVars>
          <dgm:chPref val="3"/>
        </dgm:presLayoutVars>
      </dgm:prSet>
      <dgm:spPr>
        <a:xfrm>
          <a:off x="1150805" y="3095"/>
          <a:ext cx="1499697" cy="457224"/>
        </a:xfrm>
        <a:prstGeom prst="rect">
          <a:avLst/>
        </a:prstGeom>
      </dgm:spPr>
      <dgm:t>
        <a:bodyPr/>
        <a:lstStyle/>
        <a:p>
          <a:endParaRPr lang="en-US"/>
        </a:p>
      </dgm:t>
    </dgm:pt>
    <dgm:pt modelId="{B2819811-B737-4F65-9F72-F7EAE76EEAFD}" type="pres">
      <dgm:prSet presAssocID="{7776671E-55F2-4375-B7CD-7F686F90D11E}" presName="level3hierChild" presStyleCnt="0"/>
      <dgm:spPr/>
    </dgm:pt>
    <dgm:pt modelId="{CB6DB73A-3FEB-4BF4-87BD-8A6262DC5255}" type="pres">
      <dgm:prSet presAssocID="{0AF02554-19BA-44D0-B8E7-150E58DD0F7A}" presName="conn2-1" presStyleLbl="parChTrans1D2" presStyleIdx="1" presStyleCnt="8"/>
      <dgm:spPr/>
      <dgm:t>
        <a:bodyPr/>
        <a:lstStyle/>
        <a:p>
          <a:endParaRPr lang="en-US"/>
        </a:p>
      </dgm:t>
    </dgm:pt>
    <dgm:pt modelId="{22C258D8-133E-4ABF-B62F-609A3515597A}" type="pres">
      <dgm:prSet presAssocID="{0AF02554-19BA-44D0-B8E7-150E58DD0F7A}" presName="connTx" presStyleLbl="parChTrans1D2" presStyleIdx="1" presStyleCnt="8"/>
      <dgm:spPr/>
      <dgm:t>
        <a:bodyPr/>
        <a:lstStyle/>
        <a:p>
          <a:endParaRPr lang="en-US"/>
        </a:p>
      </dgm:t>
    </dgm:pt>
    <dgm:pt modelId="{DF8CDD5F-41E7-4DEF-A74C-B5F3098D3DE6}" type="pres">
      <dgm:prSet presAssocID="{B0C85F25-CEC7-4D39-A989-99B5BF3D5F4E}" presName="root2" presStyleCnt="0"/>
      <dgm:spPr/>
    </dgm:pt>
    <dgm:pt modelId="{F9581D14-0307-4EEE-B477-34C94DC6CB5C}" type="pres">
      <dgm:prSet presAssocID="{B0C85F25-CEC7-4D39-A989-99B5BF3D5F4E}" presName="LevelTwoTextNode" presStyleLbl="node2" presStyleIdx="1" presStyleCnt="8">
        <dgm:presLayoutVars>
          <dgm:chPref val="3"/>
        </dgm:presLayoutVars>
      </dgm:prSet>
      <dgm:spPr>
        <a:xfrm>
          <a:off x="1150805" y="574626"/>
          <a:ext cx="1499697" cy="457224"/>
        </a:xfrm>
        <a:prstGeom prst="rect">
          <a:avLst/>
        </a:prstGeom>
      </dgm:spPr>
      <dgm:t>
        <a:bodyPr/>
        <a:lstStyle/>
        <a:p>
          <a:endParaRPr lang="en-US"/>
        </a:p>
      </dgm:t>
    </dgm:pt>
    <dgm:pt modelId="{141914AB-DA6D-4472-A80D-AFB38A9B64E9}" type="pres">
      <dgm:prSet presAssocID="{B0C85F25-CEC7-4D39-A989-99B5BF3D5F4E}" presName="level3hierChild" presStyleCnt="0"/>
      <dgm:spPr/>
    </dgm:pt>
    <dgm:pt modelId="{A15BD857-7B83-4E05-A9D1-DE73A3D8D60C}" type="pres">
      <dgm:prSet presAssocID="{679D7101-4EAC-437F-B4EB-72C62D1F98AD}" presName="conn2-1" presStyleLbl="parChTrans1D2" presStyleIdx="2" presStyleCnt="8"/>
      <dgm:spPr/>
      <dgm:t>
        <a:bodyPr/>
        <a:lstStyle/>
        <a:p>
          <a:endParaRPr lang="en-US"/>
        </a:p>
      </dgm:t>
    </dgm:pt>
    <dgm:pt modelId="{B3E3928A-BE64-4C2A-9F6C-95C44BF8CFC5}" type="pres">
      <dgm:prSet presAssocID="{679D7101-4EAC-437F-B4EB-72C62D1F98AD}" presName="connTx" presStyleLbl="parChTrans1D2" presStyleIdx="2" presStyleCnt="8"/>
      <dgm:spPr/>
      <dgm:t>
        <a:bodyPr/>
        <a:lstStyle/>
        <a:p>
          <a:endParaRPr lang="en-US"/>
        </a:p>
      </dgm:t>
    </dgm:pt>
    <dgm:pt modelId="{48634EEA-393A-415E-AAE7-8109E16FB13A}" type="pres">
      <dgm:prSet presAssocID="{64BFC05F-52FB-4562-9375-AB9A13EDDCC7}" presName="root2" presStyleCnt="0"/>
      <dgm:spPr/>
    </dgm:pt>
    <dgm:pt modelId="{B728F6B2-08D4-40C7-A462-AEFB4AF10335}" type="pres">
      <dgm:prSet presAssocID="{64BFC05F-52FB-4562-9375-AB9A13EDDCC7}" presName="LevelTwoTextNode" presStyleLbl="node2" presStyleIdx="2" presStyleCnt="8">
        <dgm:presLayoutVars>
          <dgm:chPref val="3"/>
        </dgm:presLayoutVars>
      </dgm:prSet>
      <dgm:spPr>
        <a:xfrm>
          <a:off x="1150805" y="1146157"/>
          <a:ext cx="1499697" cy="457224"/>
        </a:xfrm>
        <a:prstGeom prst="rect">
          <a:avLst/>
        </a:prstGeom>
      </dgm:spPr>
      <dgm:t>
        <a:bodyPr/>
        <a:lstStyle/>
        <a:p>
          <a:endParaRPr lang="en-US"/>
        </a:p>
      </dgm:t>
    </dgm:pt>
    <dgm:pt modelId="{5F074625-25EB-44B0-8589-E855D7403D89}" type="pres">
      <dgm:prSet presAssocID="{64BFC05F-52FB-4562-9375-AB9A13EDDCC7}" presName="level3hierChild" presStyleCnt="0"/>
      <dgm:spPr/>
    </dgm:pt>
    <dgm:pt modelId="{56313E7F-FD1D-4EAB-B15F-CFCC270FE130}" type="pres">
      <dgm:prSet presAssocID="{F3D8F128-27FA-49FB-87BB-68B91DEBFFA6}" presName="conn2-1" presStyleLbl="parChTrans1D2" presStyleIdx="3" presStyleCnt="8"/>
      <dgm:spPr/>
      <dgm:t>
        <a:bodyPr/>
        <a:lstStyle/>
        <a:p>
          <a:endParaRPr lang="en-US"/>
        </a:p>
      </dgm:t>
    </dgm:pt>
    <dgm:pt modelId="{9BB4AF5B-4994-42B3-BBFE-71EEAF52C9C3}" type="pres">
      <dgm:prSet presAssocID="{F3D8F128-27FA-49FB-87BB-68B91DEBFFA6}" presName="connTx" presStyleLbl="parChTrans1D2" presStyleIdx="3" presStyleCnt="8"/>
      <dgm:spPr/>
      <dgm:t>
        <a:bodyPr/>
        <a:lstStyle/>
        <a:p>
          <a:endParaRPr lang="en-US"/>
        </a:p>
      </dgm:t>
    </dgm:pt>
    <dgm:pt modelId="{289EE9E6-5EE3-4DCD-89E6-8206231710DD}" type="pres">
      <dgm:prSet presAssocID="{0223271A-004B-4656-8E55-A9409EAA548F}" presName="root2" presStyleCnt="0"/>
      <dgm:spPr/>
    </dgm:pt>
    <dgm:pt modelId="{92DD48E0-FA4A-42E9-BC57-4327FFF24466}" type="pres">
      <dgm:prSet presAssocID="{0223271A-004B-4656-8E55-A9409EAA548F}" presName="LevelTwoTextNode" presStyleLbl="node2" presStyleIdx="3" presStyleCnt="8">
        <dgm:presLayoutVars>
          <dgm:chPref val="3"/>
        </dgm:presLayoutVars>
      </dgm:prSet>
      <dgm:spPr>
        <a:xfrm>
          <a:off x="1150805" y="1717688"/>
          <a:ext cx="1499697" cy="457224"/>
        </a:xfrm>
        <a:prstGeom prst="rect">
          <a:avLst/>
        </a:prstGeom>
      </dgm:spPr>
      <dgm:t>
        <a:bodyPr/>
        <a:lstStyle/>
        <a:p>
          <a:endParaRPr lang="en-US"/>
        </a:p>
      </dgm:t>
    </dgm:pt>
    <dgm:pt modelId="{71945FFD-2BFF-46E4-B180-93BA91310134}" type="pres">
      <dgm:prSet presAssocID="{0223271A-004B-4656-8E55-A9409EAA548F}" presName="level3hierChild" presStyleCnt="0"/>
      <dgm:spPr/>
    </dgm:pt>
    <dgm:pt modelId="{79620402-A987-4560-856E-A520E9B49017}" type="pres">
      <dgm:prSet presAssocID="{2156D74D-FD2E-47E2-9CAE-F85EE0A0E337}" presName="conn2-1" presStyleLbl="parChTrans1D2" presStyleIdx="4" presStyleCnt="8"/>
      <dgm:spPr/>
      <dgm:t>
        <a:bodyPr/>
        <a:lstStyle/>
        <a:p>
          <a:endParaRPr lang="en-US"/>
        </a:p>
      </dgm:t>
    </dgm:pt>
    <dgm:pt modelId="{2B70E720-8396-46B3-B666-77465D652327}" type="pres">
      <dgm:prSet presAssocID="{2156D74D-FD2E-47E2-9CAE-F85EE0A0E337}" presName="connTx" presStyleLbl="parChTrans1D2" presStyleIdx="4" presStyleCnt="8"/>
      <dgm:spPr/>
      <dgm:t>
        <a:bodyPr/>
        <a:lstStyle/>
        <a:p>
          <a:endParaRPr lang="en-US"/>
        </a:p>
      </dgm:t>
    </dgm:pt>
    <dgm:pt modelId="{8A2FE641-57C8-41BB-8C8C-B75FD087553F}" type="pres">
      <dgm:prSet presAssocID="{3340848C-10A8-4093-AADD-1BB7B43358B8}" presName="root2" presStyleCnt="0"/>
      <dgm:spPr/>
    </dgm:pt>
    <dgm:pt modelId="{43F9FE2F-A2A6-4629-ACED-0CD5314A51DE}" type="pres">
      <dgm:prSet presAssocID="{3340848C-10A8-4093-AADD-1BB7B43358B8}" presName="LevelTwoTextNode" presStyleLbl="node2" presStyleIdx="4" presStyleCnt="8">
        <dgm:presLayoutVars>
          <dgm:chPref val="3"/>
        </dgm:presLayoutVars>
      </dgm:prSet>
      <dgm:spPr>
        <a:xfrm>
          <a:off x="1150805" y="2289219"/>
          <a:ext cx="1499697" cy="457224"/>
        </a:xfrm>
        <a:prstGeom prst="rect">
          <a:avLst/>
        </a:prstGeom>
      </dgm:spPr>
      <dgm:t>
        <a:bodyPr/>
        <a:lstStyle/>
        <a:p>
          <a:endParaRPr lang="en-US"/>
        </a:p>
      </dgm:t>
    </dgm:pt>
    <dgm:pt modelId="{557C3C2C-A882-4DC7-9FC0-1A378D409522}" type="pres">
      <dgm:prSet presAssocID="{3340848C-10A8-4093-AADD-1BB7B43358B8}" presName="level3hierChild" presStyleCnt="0"/>
      <dgm:spPr/>
    </dgm:pt>
    <dgm:pt modelId="{4783F0E5-46DD-4F44-990B-4B797A077E7A}" type="pres">
      <dgm:prSet presAssocID="{1A6CD202-80A4-4D87-B535-B6473D3972B2}" presName="conn2-1" presStyleLbl="parChTrans1D2" presStyleIdx="5" presStyleCnt="8"/>
      <dgm:spPr/>
      <dgm:t>
        <a:bodyPr/>
        <a:lstStyle/>
        <a:p>
          <a:endParaRPr lang="en-US"/>
        </a:p>
      </dgm:t>
    </dgm:pt>
    <dgm:pt modelId="{A8A3FAFE-9682-42D8-8557-8521E4E74C77}" type="pres">
      <dgm:prSet presAssocID="{1A6CD202-80A4-4D87-B535-B6473D3972B2}" presName="connTx" presStyleLbl="parChTrans1D2" presStyleIdx="5" presStyleCnt="8"/>
      <dgm:spPr/>
      <dgm:t>
        <a:bodyPr/>
        <a:lstStyle/>
        <a:p>
          <a:endParaRPr lang="en-US"/>
        </a:p>
      </dgm:t>
    </dgm:pt>
    <dgm:pt modelId="{8E8B4285-FA71-4FD1-8C53-7FD9B2E0B2FE}" type="pres">
      <dgm:prSet presAssocID="{A9A8D495-D5FE-4D5F-BB0C-8A7292E59D05}" presName="root2" presStyleCnt="0"/>
      <dgm:spPr/>
    </dgm:pt>
    <dgm:pt modelId="{D7AE24B3-7D1E-475F-BD61-0102BF21592B}" type="pres">
      <dgm:prSet presAssocID="{A9A8D495-D5FE-4D5F-BB0C-8A7292E59D05}" presName="LevelTwoTextNode" presStyleLbl="node2" presStyleIdx="5" presStyleCnt="8">
        <dgm:presLayoutVars>
          <dgm:chPref val="3"/>
        </dgm:presLayoutVars>
      </dgm:prSet>
      <dgm:spPr>
        <a:xfrm>
          <a:off x="1150805" y="2860750"/>
          <a:ext cx="1499697" cy="457224"/>
        </a:xfrm>
        <a:prstGeom prst="rect">
          <a:avLst/>
        </a:prstGeom>
      </dgm:spPr>
      <dgm:t>
        <a:bodyPr/>
        <a:lstStyle/>
        <a:p>
          <a:endParaRPr lang="en-US"/>
        </a:p>
      </dgm:t>
    </dgm:pt>
    <dgm:pt modelId="{ED7EA843-6C62-456D-88E3-37B5E84CF82D}" type="pres">
      <dgm:prSet presAssocID="{A9A8D495-D5FE-4D5F-BB0C-8A7292E59D05}" presName="level3hierChild" presStyleCnt="0"/>
      <dgm:spPr/>
    </dgm:pt>
    <dgm:pt modelId="{A650A22E-5CC5-4008-9D87-CC818C85FC6F}" type="pres">
      <dgm:prSet presAssocID="{E5AB7ECE-4D4C-45A6-85F9-BB1559D5D609}" presName="conn2-1" presStyleLbl="parChTrans1D2" presStyleIdx="6" presStyleCnt="8"/>
      <dgm:spPr/>
      <dgm:t>
        <a:bodyPr/>
        <a:lstStyle/>
        <a:p>
          <a:endParaRPr lang="en-US"/>
        </a:p>
      </dgm:t>
    </dgm:pt>
    <dgm:pt modelId="{4D2B0A18-F590-4D33-ADD3-2485B886CAE4}" type="pres">
      <dgm:prSet presAssocID="{E5AB7ECE-4D4C-45A6-85F9-BB1559D5D609}" presName="connTx" presStyleLbl="parChTrans1D2" presStyleIdx="6" presStyleCnt="8"/>
      <dgm:spPr/>
      <dgm:t>
        <a:bodyPr/>
        <a:lstStyle/>
        <a:p>
          <a:endParaRPr lang="en-US"/>
        </a:p>
      </dgm:t>
    </dgm:pt>
    <dgm:pt modelId="{0BAE1901-643B-41F7-8A72-6A28890E4F3F}" type="pres">
      <dgm:prSet presAssocID="{A6EC7AD9-90DD-4D0A-8004-4B132933FAE4}" presName="root2" presStyleCnt="0"/>
      <dgm:spPr/>
    </dgm:pt>
    <dgm:pt modelId="{66620604-AD7A-458B-8AE4-50D6AB1BFA49}" type="pres">
      <dgm:prSet presAssocID="{A6EC7AD9-90DD-4D0A-8004-4B132933FAE4}" presName="LevelTwoTextNode" presStyleLbl="node2" presStyleIdx="6" presStyleCnt="8">
        <dgm:presLayoutVars>
          <dgm:chPref val="3"/>
        </dgm:presLayoutVars>
      </dgm:prSet>
      <dgm:spPr>
        <a:xfrm>
          <a:off x="1150805" y="3432281"/>
          <a:ext cx="1499697" cy="457224"/>
        </a:xfrm>
        <a:prstGeom prst="rect">
          <a:avLst/>
        </a:prstGeom>
      </dgm:spPr>
      <dgm:t>
        <a:bodyPr/>
        <a:lstStyle/>
        <a:p>
          <a:endParaRPr lang="en-US"/>
        </a:p>
      </dgm:t>
    </dgm:pt>
    <dgm:pt modelId="{DC541D42-D656-4965-8367-9B212B01857D}" type="pres">
      <dgm:prSet presAssocID="{A6EC7AD9-90DD-4D0A-8004-4B132933FAE4}" presName="level3hierChild" presStyleCnt="0"/>
      <dgm:spPr/>
    </dgm:pt>
    <dgm:pt modelId="{E78EE866-7068-4401-8C32-20E9CB7A1DD2}" type="pres">
      <dgm:prSet presAssocID="{DFFCE9A5-0F54-43A4-AB60-43AD212FEDE9}" presName="conn2-1" presStyleLbl="parChTrans1D2" presStyleIdx="7" presStyleCnt="8"/>
      <dgm:spPr/>
      <dgm:t>
        <a:bodyPr/>
        <a:lstStyle/>
        <a:p>
          <a:endParaRPr lang="en-US"/>
        </a:p>
      </dgm:t>
    </dgm:pt>
    <dgm:pt modelId="{68CDF76F-B00C-4CCB-AFDA-3A93CCB592E8}" type="pres">
      <dgm:prSet presAssocID="{DFFCE9A5-0F54-43A4-AB60-43AD212FEDE9}" presName="connTx" presStyleLbl="parChTrans1D2" presStyleIdx="7" presStyleCnt="8"/>
      <dgm:spPr/>
      <dgm:t>
        <a:bodyPr/>
        <a:lstStyle/>
        <a:p>
          <a:endParaRPr lang="en-US"/>
        </a:p>
      </dgm:t>
    </dgm:pt>
    <dgm:pt modelId="{C5B454E6-21BF-4525-A756-9FBCDF118D8A}" type="pres">
      <dgm:prSet presAssocID="{23BEFA31-25FB-492D-959D-4E8C0E13C75E}" presName="root2" presStyleCnt="0"/>
      <dgm:spPr/>
    </dgm:pt>
    <dgm:pt modelId="{6924FCB5-1CDE-4581-9BB6-C6D3D1CC20D5}" type="pres">
      <dgm:prSet presAssocID="{23BEFA31-25FB-492D-959D-4E8C0E13C75E}" presName="LevelTwoTextNode" presStyleLbl="node2" presStyleIdx="7" presStyleCnt="8">
        <dgm:presLayoutVars>
          <dgm:chPref val="3"/>
        </dgm:presLayoutVars>
      </dgm:prSet>
      <dgm:spPr>
        <a:xfrm>
          <a:off x="1150805" y="4003812"/>
          <a:ext cx="1499697" cy="457224"/>
        </a:xfrm>
        <a:prstGeom prst="rect">
          <a:avLst/>
        </a:prstGeom>
      </dgm:spPr>
      <dgm:t>
        <a:bodyPr/>
        <a:lstStyle/>
        <a:p>
          <a:endParaRPr lang="en-US"/>
        </a:p>
      </dgm:t>
    </dgm:pt>
    <dgm:pt modelId="{8CA4E840-07E4-4AB5-BB76-1A8C72168FAE}" type="pres">
      <dgm:prSet presAssocID="{23BEFA31-25FB-492D-959D-4E8C0E13C75E}" presName="level3hierChild" presStyleCnt="0"/>
      <dgm:spPr/>
    </dgm:pt>
  </dgm:ptLst>
  <dgm:cxnLst>
    <dgm:cxn modelId="{3B5153C0-985E-4882-A574-E82130843313}" type="presOf" srcId="{B0C85F25-CEC7-4D39-A989-99B5BF3D5F4E}" destId="{F9581D14-0307-4EEE-B477-34C94DC6CB5C}" srcOrd="0" destOrd="0" presId="urn:microsoft.com/office/officeart/2008/layout/HorizontalMultiLevelHierarchy"/>
    <dgm:cxn modelId="{AC183985-4A31-458E-997E-99C9159565F2}" srcId="{0E5F6B0D-E497-4178-AC86-6864B249CDA9}" destId="{64BFC05F-52FB-4562-9375-AB9A13EDDCC7}" srcOrd="2" destOrd="0" parTransId="{679D7101-4EAC-437F-B4EB-72C62D1F98AD}" sibTransId="{97F67CDD-626A-4A1C-B61E-1EF2E1B73EA3}"/>
    <dgm:cxn modelId="{C64E6937-E492-4297-88F2-1CF3EB568575}" srcId="{0E5F6B0D-E497-4178-AC86-6864B249CDA9}" destId="{0223271A-004B-4656-8E55-A9409EAA548F}" srcOrd="3" destOrd="0" parTransId="{F3D8F128-27FA-49FB-87BB-68B91DEBFFA6}" sibTransId="{6BE3D89D-2BBC-4FFF-A375-052E1579E321}"/>
    <dgm:cxn modelId="{F24DE9B7-4B07-406C-BA6D-AC7B50D2FB89}" type="presOf" srcId="{7776671E-55F2-4375-B7CD-7F686F90D11E}" destId="{CF4669DA-5285-490B-8382-3BF3CE28B606}" srcOrd="0" destOrd="0" presId="urn:microsoft.com/office/officeart/2008/layout/HorizontalMultiLevelHierarchy"/>
    <dgm:cxn modelId="{1D212402-F22F-454F-93E4-102E13511EA0}" srcId="{0E5F6B0D-E497-4178-AC86-6864B249CDA9}" destId="{7776671E-55F2-4375-B7CD-7F686F90D11E}" srcOrd="0" destOrd="0" parTransId="{5A564BA7-5630-472F-B8C6-74E62F4C2E93}" sibTransId="{86BC8D43-8D43-4940-8223-CD2EB38A823F}"/>
    <dgm:cxn modelId="{19185B36-7837-43EA-A34C-045455923993}" type="presOf" srcId="{64BFC05F-52FB-4562-9375-AB9A13EDDCC7}" destId="{B728F6B2-08D4-40C7-A462-AEFB4AF10335}" srcOrd="0" destOrd="0" presId="urn:microsoft.com/office/officeart/2008/layout/HorizontalMultiLevelHierarchy"/>
    <dgm:cxn modelId="{A81E1878-75C1-405C-A5A1-CCFADF7FD3F5}" type="presOf" srcId="{5A564BA7-5630-472F-B8C6-74E62F4C2E93}" destId="{49627321-8457-4440-9C6E-62004B946F22}" srcOrd="1" destOrd="0" presId="urn:microsoft.com/office/officeart/2008/layout/HorizontalMultiLevelHierarchy"/>
    <dgm:cxn modelId="{BC5B159D-A481-4B92-87AA-16887149ACF1}" type="presOf" srcId="{5A564BA7-5630-472F-B8C6-74E62F4C2E93}" destId="{EB430EAD-6AAB-400F-B5DB-C69B9773887F}" srcOrd="0" destOrd="0" presId="urn:microsoft.com/office/officeart/2008/layout/HorizontalMultiLevelHierarchy"/>
    <dgm:cxn modelId="{DEB66E8F-D75B-40C7-A768-C9DC04030D2D}" type="presOf" srcId="{679D7101-4EAC-437F-B4EB-72C62D1F98AD}" destId="{B3E3928A-BE64-4C2A-9F6C-95C44BF8CFC5}" srcOrd="1" destOrd="0" presId="urn:microsoft.com/office/officeart/2008/layout/HorizontalMultiLevelHierarchy"/>
    <dgm:cxn modelId="{BF83D24B-E6E0-4463-A718-4DF680169FCF}" type="presOf" srcId="{1A6CD202-80A4-4D87-B535-B6473D3972B2}" destId="{4783F0E5-46DD-4F44-990B-4B797A077E7A}" srcOrd="0" destOrd="0" presId="urn:microsoft.com/office/officeart/2008/layout/HorizontalMultiLevelHierarchy"/>
    <dgm:cxn modelId="{AC7C6DAC-9BAB-4E32-848B-A35B74260CD2}" srcId="{0E5F6B0D-E497-4178-AC86-6864B249CDA9}" destId="{A6EC7AD9-90DD-4D0A-8004-4B132933FAE4}" srcOrd="6" destOrd="0" parTransId="{E5AB7ECE-4D4C-45A6-85F9-BB1559D5D609}" sibTransId="{211CCC67-2E73-46F4-823D-D2337DDF7434}"/>
    <dgm:cxn modelId="{3C917950-83AF-4597-A3E9-BE8012C2F835}" type="presOf" srcId="{679D7101-4EAC-437F-B4EB-72C62D1F98AD}" destId="{A15BD857-7B83-4E05-A9D1-DE73A3D8D60C}" srcOrd="0" destOrd="0" presId="urn:microsoft.com/office/officeart/2008/layout/HorizontalMultiLevelHierarchy"/>
    <dgm:cxn modelId="{D6B78C3C-0977-4800-87F5-79A636E11A7E}" type="presOf" srcId="{DFFCE9A5-0F54-43A4-AB60-43AD212FEDE9}" destId="{E78EE866-7068-4401-8C32-20E9CB7A1DD2}" srcOrd="0" destOrd="0" presId="urn:microsoft.com/office/officeart/2008/layout/HorizontalMultiLevelHierarchy"/>
    <dgm:cxn modelId="{AB3F10F1-C5ED-4937-99C8-254E54FF8808}" type="presOf" srcId="{0E5F6B0D-E497-4178-AC86-6864B249CDA9}" destId="{660DCBE5-6648-470C-9528-0726D151600A}" srcOrd="0" destOrd="0" presId="urn:microsoft.com/office/officeart/2008/layout/HorizontalMultiLevelHierarchy"/>
    <dgm:cxn modelId="{1BAB72A3-F445-45E2-B0E7-06E2900FF161}" type="presOf" srcId="{0AF02554-19BA-44D0-B8E7-150E58DD0F7A}" destId="{CB6DB73A-3FEB-4BF4-87BD-8A6262DC5255}" srcOrd="0" destOrd="0" presId="urn:microsoft.com/office/officeart/2008/layout/HorizontalMultiLevelHierarchy"/>
    <dgm:cxn modelId="{507ACE9C-6005-458D-A2D4-22022DBC86FB}" type="presOf" srcId="{DFFCE9A5-0F54-43A4-AB60-43AD212FEDE9}" destId="{68CDF76F-B00C-4CCB-AFDA-3A93CCB592E8}" srcOrd="1" destOrd="0" presId="urn:microsoft.com/office/officeart/2008/layout/HorizontalMultiLevelHierarchy"/>
    <dgm:cxn modelId="{02E4D4B6-B18A-44B4-8392-A6DFF9FCA286}" type="presOf" srcId="{E5AB7ECE-4D4C-45A6-85F9-BB1559D5D609}" destId="{A650A22E-5CC5-4008-9D87-CC818C85FC6F}" srcOrd="0" destOrd="0" presId="urn:microsoft.com/office/officeart/2008/layout/HorizontalMultiLevelHierarchy"/>
    <dgm:cxn modelId="{EAD8A5AA-3B7B-4C9C-876C-669B3192B6F4}" srcId="{0E5F6B0D-E497-4178-AC86-6864B249CDA9}" destId="{A9A8D495-D5FE-4D5F-BB0C-8A7292E59D05}" srcOrd="5" destOrd="0" parTransId="{1A6CD202-80A4-4D87-B535-B6473D3972B2}" sibTransId="{BBB36221-73B4-4835-9075-5BD12FE36D20}"/>
    <dgm:cxn modelId="{8A9ED458-5BC4-403E-8B44-41A854F8FF64}" type="presOf" srcId="{6FCCAF31-5BC2-4E01-844F-F724DAF7C3A7}" destId="{A743174D-64BB-4192-863B-7C3CA41890FD}" srcOrd="0" destOrd="0" presId="urn:microsoft.com/office/officeart/2008/layout/HorizontalMultiLevelHierarchy"/>
    <dgm:cxn modelId="{48787EEA-F104-49A0-80CA-6EECF08C4455}" type="presOf" srcId="{A9A8D495-D5FE-4D5F-BB0C-8A7292E59D05}" destId="{D7AE24B3-7D1E-475F-BD61-0102BF21592B}" srcOrd="0" destOrd="0" presId="urn:microsoft.com/office/officeart/2008/layout/HorizontalMultiLevelHierarchy"/>
    <dgm:cxn modelId="{86EA110B-DC51-4ADE-BE98-42656E25F0A2}" type="presOf" srcId="{23BEFA31-25FB-492D-959D-4E8C0E13C75E}" destId="{6924FCB5-1CDE-4581-9BB6-C6D3D1CC20D5}" srcOrd="0" destOrd="0" presId="urn:microsoft.com/office/officeart/2008/layout/HorizontalMultiLevelHierarchy"/>
    <dgm:cxn modelId="{A8049D05-00F2-4597-9438-9968471297EE}" type="presOf" srcId="{E5AB7ECE-4D4C-45A6-85F9-BB1559D5D609}" destId="{4D2B0A18-F590-4D33-ADD3-2485B886CAE4}" srcOrd="1" destOrd="0" presId="urn:microsoft.com/office/officeart/2008/layout/HorizontalMultiLevelHierarchy"/>
    <dgm:cxn modelId="{95C95091-DBB4-463E-B99D-8FF74E53C6D2}" type="presOf" srcId="{A6EC7AD9-90DD-4D0A-8004-4B132933FAE4}" destId="{66620604-AD7A-458B-8AE4-50D6AB1BFA49}" srcOrd="0" destOrd="0" presId="urn:microsoft.com/office/officeart/2008/layout/HorizontalMultiLevelHierarchy"/>
    <dgm:cxn modelId="{CC06D739-B933-4E11-A304-C4837ED3BB22}" type="presOf" srcId="{F3D8F128-27FA-49FB-87BB-68B91DEBFFA6}" destId="{56313E7F-FD1D-4EAB-B15F-CFCC270FE130}" srcOrd="0" destOrd="0" presId="urn:microsoft.com/office/officeart/2008/layout/HorizontalMultiLevelHierarchy"/>
    <dgm:cxn modelId="{8DE364EB-78CC-40C4-AC9A-4AFCDEFB4AA4}" srcId="{6FCCAF31-5BC2-4E01-844F-F724DAF7C3A7}" destId="{0E5F6B0D-E497-4178-AC86-6864B249CDA9}" srcOrd="0" destOrd="0" parTransId="{7E51D3F5-9A83-4EF5-839F-168678C68996}" sibTransId="{EDC03BA6-55C5-4ED8-B291-6D1E63AD4BC0}"/>
    <dgm:cxn modelId="{3769FA01-8B56-4E89-8F3A-3D671CBCA4F9}" srcId="{0E5F6B0D-E497-4178-AC86-6864B249CDA9}" destId="{3340848C-10A8-4093-AADD-1BB7B43358B8}" srcOrd="4" destOrd="0" parTransId="{2156D74D-FD2E-47E2-9CAE-F85EE0A0E337}" sibTransId="{CC7443B8-D42E-49D0-A69B-9EAC324A0C8E}"/>
    <dgm:cxn modelId="{8CB04833-01AF-4480-9098-8A963719707B}" type="presOf" srcId="{2156D74D-FD2E-47E2-9CAE-F85EE0A0E337}" destId="{79620402-A987-4560-856E-A520E9B49017}" srcOrd="0" destOrd="0" presId="urn:microsoft.com/office/officeart/2008/layout/HorizontalMultiLevelHierarchy"/>
    <dgm:cxn modelId="{5664727A-3420-44CB-BA73-40699E4D36AE}" type="presOf" srcId="{3340848C-10A8-4093-AADD-1BB7B43358B8}" destId="{43F9FE2F-A2A6-4629-ACED-0CD5314A51DE}" srcOrd="0" destOrd="0" presId="urn:microsoft.com/office/officeart/2008/layout/HorizontalMultiLevelHierarchy"/>
    <dgm:cxn modelId="{6B869BCC-8866-4346-92E6-20B936BCC12A}" srcId="{0E5F6B0D-E497-4178-AC86-6864B249CDA9}" destId="{B0C85F25-CEC7-4D39-A989-99B5BF3D5F4E}" srcOrd="1" destOrd="0" parTransId="{0AF02554-19BA-44D0-B8E7-150E58DD0F7A}" sibTransId="{3CFEDD94-73CA-4FA6-BCB2-14B4E5926C9F}"/>
    <dgm:cxn modelId="{E2D5C577-9BF9-4615-966E-54B611780D6A}" type="presOf" srcId="{F3D8F128-27FA-49FB-87BB-68B91DEBFFA6}" destId="{9BB4AF5B-4994-42B3-BBFE-71EEAF52C9C3}" srcOrd="1" destOrd="0" presId="urn:microsoft.com/office/officeart/2008/layout/HorizontalMultiLevelHierarchy"/>
    <dgm:cxn modelId="{2F5F45F7-9BDB-4030-A29C-C7FB99D6EE04}" type="presOf" srcId="{1A6CD202-80A4-4D87-B535-B6473D3972B2}" destId="{A8A3FAFE-9682-42D8-8557-8521E4E74C77}" srcOrd="1" destOrd="0" presId="urn:microsoft.com/office/officeart/2008/layout/HorizontalMultiLevelHierarchy"/>
    <dgm:cxn modelId="{F3166A49-4D12-4B3B-A74B-DC29D704E3A7}" type="presOf" srcId="{0223271A-004B-4656-8E55-A9409EAA548F}" destId="{92DD48E0-FA4A-42E9-BC57-4327FFF24466}" srcOrd="0" destOrd="0" presId="urn:microsoft.com/office/officeart/2008/layout/HorizontalMultiLevelHierarchy"/>
    <dgm:cxn modelId="{A8EE4149-CF13-4CA5-ADF7-55F6DD9CAC36}" srcId="{0E5F6B0D-E497-4178-AC86-6864B249CDA9}" destId="{23BEFA31-25FB-492D-959D-4E8C0E13C75E}" srcOrd="7" destOrd="0" parTransId="{DFFCE9A5-0F54-43A4-AB60-43AD212FEDE9}" sibTransId="{A02A7033-22F0-4D51-9DE1-7D5EAA90EAA0}"/>
    <dgm:cxn modelId="{2F48B9D8-109D-44FE-A356-6AEC86211CB4}" type="presOf" srcId="{0AF02554-19BA-44D0-B8E7-150E58DD0F7A}" destId="{22C258D8-133E-4ABF-B62F-609A3515597A}" srcOrd="1" destOrd="0" presId="urn:microsoft.com/office/officeart/2008/layout/HorizontalMultiLevelHierarchy"/>
    <dgm:cxn modelId="{BB548ADF-6FD7-4C05-A96D-CA2CD3B53333}" type="presOf" srcId="{2156D74D-FD2E-47E2-9CAE-F85EE0A0E337}" destId="{2B70E720-8396-46B3-B666-77465D652327}" srcOrd="1" destOrd="0" presId="urn:microsoft.com/office/officeart/2008/layout/HorizontalMultiLevelHierarchy"/>
    <dgm:cxn modelId="{E9D42EBB-154F-43CA-8342-562EBFC3E0A9}" type="presParOf" srcId="{A743174D-64BB-4192-863B-7C3CA41890FD}" destId="{8C98E84A-728F-46AB-8729-6E2B370E43A6}" srcOrd="0" destOrd="0" presId="urn:microsoft.com/office/officeart/2008/layout/HorizontalMultiLevelHierarchy"/>
    <dgm:cxn modelId="{37F6FBA0-48BF-4537-A421-4565F5332913}" type="presParOf" srcId="{8C98E84A-728F-46AB-8729-6E2B370E43A6}" destId="{660DCBE5-6648-470C-9528-0726D151600A}" srcOrd="0" destOrd="0" presId="urn:microsoft.com/office/officeart/2008/layout/HorizontalMultiLevelHierarchy"/>
    <dgm:cxn modelId="{C9344080-3254-425D-A865-B52CC6B21ED7}" type="presParOf" srcId="{8C98E84A-728F-46AB-8729-6E2B370E43A6}" destId="{05E30C3A-EF4C-4DA2-979C-1635AE2E1CFA}" srcOrd="1" destOrd="0" presId="urn:microsoft.com/office/officeart/2008/layout/HorizontalMultiLevelHierarchy"/>
    <dgm:cxn modelId="{DC30F723-7E8D-40FC-9305-8488E5A5EA56}" type="presParOf" srcId="{05E30C3A-EF4C-4DA2-979C-1635AE2E1CFA}" destId="{EB430EAD-6AAB-400F-B5DB-C69B9773887F}" srcOrd="0" destOrd="0" presId="urn:microsoft.com/office/officeart/2008/layout/HorizontalMultiLevelHierarchy"/>
    <dgm:cxn modelId="{792EA697-65B0-4F6B-9202-9A12896C7245}" type="presParOf" srcId="{EB430EAD-6AAB-400F-B5DB-C69B9773887F}" destId="{49627321-8457-4440-9C6E-62004B946F22}" srcOrd="0" destOrd="0" presId="urn:microsoft.com/office/officeart/2008/layout/HorizontalMultiLevelHierarchy"/>
    <dgm:cxn modelId="{B0418514-B9E4-444D-B883-F75BA4D0AA68}" type="presParOf" srcId="{05E30C3A-EF4C-4DA2-979C-1635AE2E1CFA}" destId="{EFBE1D0D-4A8C-48FA-9B52-48716A2102E5}" srcOrd="1" destOrd="0" presId="urn:microsoft.com/office/officeart/2008/layout/HorizontalMultiLevelHierarchy"/>
    <dgm:cxn modelId="{6D8093CD-8EB3-4FAE-A14D-AD61BB47B820}" type="presParOf" srcId="{EFBE1D0D-4A8C-48FA-9B52-48716A2102E5}" destId="{CF4669DA-5285-490B-8382-3BF3CE28B606}" srcOrd="0" destOrd="0" presId="urn:microsoft.com/office/officeart/2008/layout/HorizontalMultiLevelHierarchy"/>
    <dgm:cxn modelId="{4AD8A9F2-C19B-43B0-B287-260A8F71155F}" type="presParOf" srcId="{EFBE1D0D-4A8C-48FA-9B52-48716A2102E5}" destId="{B2819811-B737-4F65-9F72-F7EAE76EEAFD}" srcOrd="1" destOrd="0" presId="urn:microsoft.com/office/officeart/2008/layout/HorizontalMultiLevelHierarchy"/>
    <dgm:cxn modelId="{363E31A6-C3CA-414F-9A53-9679CEE9A46A}" type="presParOf" srcId="{05E30C3A-EF4C-4DA2-979C-1635AE2E1CFA}" destId="{CB6DB73A-3FEB-4BF4-87BD-8A6262DC5255}" srcOrd="2" destOrd="0" presId="urn:microsoft.com/office/officeart/2008/layout/HorizontalMultiLevelHierarchy"/>
    <dgm:cxn modelId="{E0EA4788-853B-4F03-8A50-A4CB9861D45C}" type="presParOf" srcId="{CB6DB73A-3FEB-4BF4-87BD-8A6262DC5255}" destId="{22C258D8-133E-4ABF-B62F-609A3515597A}" srcOrd="0" destOrd="0" presId="urn:microsoft.com/office/officeart/2008/layout/HorizontalMultiLevelHierarchy"/>
    <dgm:cxn modelId="{563B9410-52A7-4517-AEED-A2664BD90EF3}" type="presParOf" srcId="{05E30C3A-EF4C-4DA2-979C-1635AE2E1CFA}" destId="{DF8CDD5F-41E7-4DEF-A74C-B5F3098D3DE6}" srcOrd="3" destOrd="0" presId="urn:microsoft.com/office/officeart/2008/layout/HorizontalMultiLevelHierarchy"/>
    <dgm:cxn modelId="{1A649CA1-D446-4DAA-94E8-2BDD390E3688}" type="presParOf" srcId="{DF8CDD5F-41E7-4DEF-A74C-B5F3098D3DE6}" destId="{F9581D14-0307-4EEE-B477-34C94DC6CB5C}" srcOrd="0" destOrd="0" presId="urn:microsoft.com/office/officeart/2008/layout/HorizontalMultiLevelHierarchy"/>
    <dgm:cxn modelId="{B525DE6A-22E3-4655-AF11-64AA54B373F0}" type="presParOf" srcId="{DF8CDD5F-41E7-4DEF-A74C-B5F3098D3DE6}" destId="{141914AB-DA6D-4472-A80D-AFB38A9B64E9}" srcOrd="1" destOrd="0" presId="urn:microsoft.com/office/officeart/2008/layout/HorizontalMultiLevelHierarchy"/>
    <dgm:cxn modelId="{8A39E257-F282-4973-9365-FAC8EC2769AF}" type="presParOf" srcId="{05E30C3A-EF4C-4DA2-979C-1635AE2E1CFA}" destId="{A15BD857-7B83-4E05-A9D1-DE73A3D8D60C}" srcOrd="4" destOrd="0" presId="urn:microsoft.com/office/officeart/2008/layout/HorizontalMultiLevelHierarchy"/>
    <dgm:cxn modelId="{EB310779-BF68-4187-A786-6BA242A107B4}" type="presParOf" srcId="{A15BD857-7B83-4E05-A9D1-DE73A3D8D60C}" destId="{B3E3928A-BE64-4C2A-9F6C-95C44BF8CFC5}" srcOrd="0" destOrd="0" presId="urn:microsoft.com/office/officeart/2008/layout/HorizontalMultiLevelHierarchy"/>
    <dgm:cxn modelId="{3E2D0ED2-D2AF-46E7-B631-A62AB3FC5F60}" type="presParOf" srcId="{05E30C3A-EF4C-4DA2-979C-1635AE2E1CFA}" destId="{48634EEA-393A-415E-AAE7-8109E16FB13A}" srcOrd="5" destOrd="0" presId="urn:microsoft.com/office/officeart/2008/layout/HorizontalMultiLevelHierarchy"/>
    <dgm:cxn modelId="{9C5235AD-4BF3-414D-88A4-D2B285B5EB2B}" type="presParOf" srcId="{48634EEA-393A-415E-AAE7-8109E16FB13A}" destId="{B728F6B2-08D4-40C7-A462-AEFB4AF10335}" srcOrd="0" destOrd="0" presId="urn:microsoft.com/office/officeart/2008/layout/HorizontalMultiLevelHierarchy"/>
    <dgm:cxn modelId="{0A97263E-A9B3-468A-8EC5-CAB78A649BCF}" type="presParOf" srcId="{48634EEA-393A-415E-AAE7-8109E16FB13A}" destId="{5F074625-25EB-44B0-8589-E855D7403D89}" srcOrd="1" destOrd="0" presId="urn:microsoft.com/office/officeart/2008/layout/HorizontalMultiLevelHierarchy"/>
    <dgm:cxn modelId="{A133C254-8AE3-43B3-AF7F-460BFE8333F3}" type="presParOf" srcId="{05E30C3A-EF4C-4DA2-979C-1635AE2E1CFA}" destId="{56313E7F-FD1D-4EAB-B15F-CFCC270FE130}" srcOrd="6" destOrd="0" presId="urn:microsoft.com/office/officeart/2008/layout/HorizontalMultiLevelHierarchy"/>
    <dgm:cxn modelId="{F151DDE9-DC3F-4117-A464-3BB861E7EA2E}" type="presParOf" srcId="{56313E7F-FD1D-4EAB-B15F-CFCC270FE130}" destId="{9BB4AF5B-4994-42B3-BBFE-71EEAF52C9C3}" srcOrd="0" destOrd="0" presId="urn:microsoft.com/office/officeart/2008/layout/HorizontalMultiLevelHierarchy"/>
    <dgm:cxn modelId="{6AF09A58-E71F-4BD0-8750-9184F420CD3F}" type="presParOf" srcId="{05E30C3A-EF4C-4DA2-979C-1635AE2E1CFA}" destId="{289EE9E6-5EE3-4DCD-89E6-8206231710DD}" srcOrd="7" destOrd="0" presId="urn:microsoft.com/office/officeart/2008/layout/HorizontalMultiLevelHierarchy"/>
    <dgm:cxn modelId="{CC65017D-3ABA-4A69-9B0C-57142E2D59D2}" type="presParOf" srcId="{289EE9E6-5EE3-4DCD-89E6-8206231710DD}" destId="{92DD48E0-FA4A-42E9-BC57-4327FFF24466}" srcOrd="0" destOrd="0" presId="urn:microsoft.com/office/officeart/2008/layout/HorizontalMultiLevelHierarchy"/>
    <dgm:cxn modelId="{6A267A56-F18E-4CA8-96B9-4DBAC6E92A95}" type="presParOf" srcId="{289EE9E6-5EE3-4DCD-89E6-8206231710DD}" destId="{71945FFD-2BFF-46E4-B180-93BA91310134}" srcOrd="1" destOrd="0" presId="urn:microsoft.com/office/officeart/2008/layout/HorizontalMultiLevelHierarchy"/>
    <dgm:cxn modelId="{8FACD4AB-9F1A-4101-B7C8-FDC29524678C}" type="presParOf" srcId="{05E30C3A-EF4C-4DA2-979C-1635AE2E1CFA}" destId="{79620402-A987-4560-856E-A520E9B49017}" srcOrd="8" destOrd="0" presId="urn:microsoft.com/office/officeart/2008/layout/HorizontalMultiLevelHierarchy"/>
    <dgm:cxn modelId="{95F552C6-590B-492C-B934-8C20D0F8E23E}" type="presParOf" srcId="{79620402-A987-4560-856E-A520E9B49017}" destId="{2B70E720-8396-46B3-B666-77465D652327}" srcOrd="0" destOrd="0" presId="urn:microsoft.com/office/officeart/2008/layout/HorizontalMultiLevelHierarchy"/>
    <dgm:cxn modelId="{629E2016-1BA2-4202-8251-40B740CF2413}" type="presParOf" srcId="{05E30C3A-EF4C-4DA2-979C-1635AE2E1CFA}" destId="{8A2FE641-57C8-41BB-8C8C-B75FD087553F}" srcOrd="9" destOrd="0" presId="urn:microsoft.com/office/officeart/2008/layout/HorizontalMultiLevelHierarchy"/>
    <dgm:cxn modelId="{52216890-9396-43E7-B229-83DA769D5E06}" type="presParOf" srcId="{8A2FE641-57C8-41BB-8C8C-B75FD087553F}" destId="{43F9FE2F-A2A6-4629-ACED-0CD5314A51DE}" srcOrd="0" destOrd="0" presId="urn:microsoft.com/office/officeart/2008/layout/HorizontalMultiLevelHierarchy"/>
    <dgm:cxn modelId="{55AED9B7-9420-44A6-85E6-7ADF8760E27D}" type="presParOf" srcId="{8A2FE641-57C8-41BB-8C8C-B75FD087553F}" destId="{557C3C2C-A882-4DC7-9FC0-1A378D409522}" srcOrd="1" destOrd="0" presId="urn:microsoft.com/office/officeart/2008/layout/HorizontalMultiLevelHierarchy"/>
    <dgm:cxn modelId="{BEC2A332-1C53-4402-B1BE-C94A7896225A}" type="presParOf" srcId="{05E30C3A-EF4C-4DA2-979C-1635AE2E1CFA}" destId="{4783F0E5-46DD-4F44-990B-4B797A077E7A}" srcOrd="10" destOrd="0" presId="urn:microsoft.com/office/officeart/2008/layout/HorizontalMultiLevelHierarchy"/>
    <dgm:cxn modelId="{29A2B7A8-27A0-47FD-9817-B392FAB27C2A}" type="presParOf" srcId="{4783F0E5-46DD-4F44-990B-4B797A077E7A}" destId="{A8A3FAFE-9682-42D8-8557-8521E4E74C77}" srcOrd="0" destOrd="0" presId="urn:microsoft.com/office/officeart/2008/layout/HorizontalMultiLevelHierarchy"/>
    <dgm:cxn modelId="{DADA8C73-DCD0-4F60-AF4E-C26485CD061E}" type="presParOf" srcId="{05E30C3A-EF4C-4DA2-979C-1635AE2E1CFA}" destId="{8E8B4285-FA71-4FD1-8C53-7FD9B2E0B2FE}" srcOrd="11" destOrd="0" presId="urn:microsoft.com/office/officeart/2008/layout/HorizontalMultiLevelHierarchy"/>
    <dgm:cxn modelId="{706E964B-886F-49E8-B62F-323628688D30}" type="presParOf" srcId="{8E8B4285-FA71-4FD1-8C53-7FD9B2E0B2FE}" destId="{D7AE24B3-7D1E-475F-BD61-0102BF21592B}" srcOrd="0" destOrd="0" presId="urn:microsoft.com/office/officeart/2008/layout/HorizontalMultiLevelHierarchy"/>
    <dgm:cxn modelId="{D22E3CF0-28D1-4B95-98F0-E5956B0BD01A}" type="presParOf" srcId="{8E8B4285-FA71-4FD1-8C53-7FD9B2E0B2FE}" destId="{ED7EA843-6C62-456D-88E3-37B5E84CF82D}" srcOrd="1" destOrd="0" presId="urn:microsoft.com/office/officeart/2008/layout/HorizontalMultiLevelHierarchy"/>
    <dgm:cxn modelId="{B7506CB8-5E63-41AB-976E-1BBF317761BD}" type="presParOf" srcId="{05E30C3A-EF4C-4DA2-979C-1635AE2E1CFA}" destId="{A650A22E-5CC5-4008-9D87-CC818C85FC6F}" srcOrd="12" destOrd="0" presId="urn:microsoft.com/office/officeart/2008/layout/HorizontalMultiLevelHierarchy"/>
    <dgm:cxn modelId="{0206CE72-DEB3-46DD-84C6-9DF4F327FDC5}" type="presParOf" srcId="{A650A22E-5CC5-4008-9D87-CC818C85FC6F}" destId="{4D2B0A18-F590-4D33-ADD3-2485B886CAE4}" srcOrd="0" destOrd="0" presId="urn:microsoft.com/office/officeart/2008/layout/HorizontalMultiLevelHierarchy"/>
    <dgm:cxn modelId="{87BB9AC0-03E3-488B-8928-7247DD778E41}" type="presParOf" srcId="{05E30C3A-EF4C-4DA2-979C-1635AE2E1CFA}" destId="{0BAE1901-643B-41F7-8A72-6A28890E4F3F}" srcOrd="13" destOrd="0" presId="urn:microsoft.com/office/officeart/2008/layout/HorizontalMultiLevelHierarchy"/>
    <dgm:cxn modelId="{2C8F521C-7C96-4D2E-B87B-DEF1B7C34747}" type="presParOf" srcId="{0BAE1901-643B-41F7-8A72-6A28890E4F3F}" destId="{66620604-AD7A-458B-8AE4-50D6AB1BFA49}" srcOrd="0" destOrd="0" presId="urn:microsoft.com/office/officeart/2008/layout/HorizontalMultiLevelHierarchy"/>
    <dgm:cxn modelId="{B56C8582-7206-4829-A5E6-6FCB339F2E43}" type="presParOf" srcId="{0BAE1901-643B-41F7-8A72-6A28890E4F3F}" destId="{DC541D42-D656-4965-8367-9B212B01857D}" srcOrd="1" destOrd="0" presId="urn:microsoft.com/office/officeart/2008/layout/HorizontalMultiLevelHierarchy"/>
    <dgm:cxn modelId="{161E4FBB-9122-4378-B711-F7F20AE09AD2}" type="presParOf" srcId="{05E30C3A-EF4C-4DA2-979C-1635AE2E1CFA}" destId="{E78EE866-7068-4401-8C32-20E9CB7A1DD2}" srcOrd="14" destOrd="0" presId="urn:microsoft.com/office/officeart/2008/layout/HorizontalMultiLevelHierarchy"/>
    <dgm:cxn modelId="{2393A8D5-76D7-4557-9DDC-7EF77D6AD8E6}" type="presParOf" srcId="{E78EE866-7068-4401-8C32-20E9CB7A1DD2}" destId="{68CDF76F-B00C-4CCB-AFDA-3A93CCB592E8}" srcOrd="0" destOrd="0" presId="urn:microsoft.com/office/officeart/2008/layout/HorizontalMultiLevelHierarchy"/>
    <dgm:cxn modelId="{0A263274-9617-4E0B-9A0C-01FAD2D70819}" type="presParOf" srcId="{05E30C3A-EF4C-4DA2-979C-1635AE2E1CFA}" destId="{C5B454E6-21BF-4525-A756-9FBCDF118D8A}" srcOrd="15" destOrd="0" presId="urn:microsoft.com/office/officeart/2008/layout/HorizontalMultiLevelHierarchy"/>
    <dgm:cxn modelId="{A88E6FE1-A659-4565-A07D-95DFFBD365C6}" type="presParOf" srcId="{C5B454E6-21BF-4525-A756-9FBCDF118D8A}" destId="{6924FCB5-1CDE-4581-9BB6-C6D3D1CC20D5}" srcOrd="0" destOrd="0" presId="urn:microsoft.com/office/officeart/2008/layout/HorizontalMultiLevelHierarchy"/>
    <dgm:cxn modelId="{D72B12EC-2277-4EF3-B409-B8FF1791E20B}" type="presParOf" srcId="{C5B454E6-21BF-4525-A756-9FBCDF118D8A}" destId="{8CA4E840-07E4-4AB5-BB76-1A8C72168FAE}" srcOrd="1" destOrd="0" presId="urn:microsoft.com/office/officeart/2008/layout/HorizontalMultiLevelHierarchy"/>
  </dgm:cxnLst>
  <dgm:bg>
    <a:effectLst>
      <a:innerShdw blurRad="63500" dist="50800" dir="5400000">
        <a:prstClr val="black">
          <a:alpha val="50000"/>
        </a:prstClr>
      </a:inn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8EE866-7068-4401-8C32-20E9CB7A1DD2}">
      <dsp:nvSpPr>
        <dsp:cNvPr id="0" name=""/>
        <dsp:cNvSpPr/>
      </dsp:nvSpPr>
      <dsp:spPr>
        <a:xfrm>
          <a:off x="1813205" y="2232066"/>
          <a:ext cx="299939" cy="2000358"/>
        </a:xfrm>
        <a:custGeom>
          <a:avLst/>
          <a:gdLst/>
          <a:ahLst/>
          <a:cxnLst/>
          <a:rect l="0" t="0" r="0" b="0"/>
          <a:pathLst>
            <a:path>
              <a:moveTo>
                <a:pt x="299939" y="0"/>
              </a:moveTo>
              <a:lnTo>
                <a:pt x="149969" y="0"/>
              </a:lnTo>
              <a:lnTo>
                <a:pt x="149969" y="2000358"/>
              </a:lnTo>
              <a:lnTo>
                <a:pt x="0" y="200035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US" sz="700" kern="1200"/>
        </a:p>
      </dsp:txBody>
      <dsp:txXfrm>
        <a:off x="1912606" y="3181677"/>
        <a:ext cx="101136" cy="101136"/>
      </dsp:txXfrm>
    </dsp:sp>
    <dsp:sp modelId="{A650A22E-5CC5-4008-9D87-CC818C85FC6F}">
      <dsp:nvSpPr>
        <dsp:cNvPr id="0" name=""/>
        <dsp:cNvSpPr/>
      </dsp:nvSpPr>
      <dsp:spPr>
        <a:xfrm>
          <a:off x="1813205" y="2232066"/>
          <a:ext cx="299939" cy="1428827"/>
        </a:xfrm>
        <a:custGeom>
          <a:avLst/>
          <a:gdLst/>
          <a:ahLst/>
          <a:cxnLst/>
          <a:rect l="0" t="0" r="0" b="0"/>
          <a:pathLst>
            <a:path>
              <a:moveTo>
                <a:pt x="299939" y="0"/>
              </a:moveTo>
              <a:lnTo>
                <a:pt x="149969" y="0"/>
              </a:lnTo>
              <a:lnTo>
                <a:pt x="149969" y="1428827"/>
              </a:lnTo>
              <a:lnTo>
                <a:pt x="0" y="142882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926675" y="2909981"/>
        <a:ext cx="72998" cy="72998"/>
      </dsp:txXfrm>
    </dsp:sp>
    <dsp:sp modelId="{4783F0E5-46DD-4F44-990B-4B797A077E7A}">
      <dsp:nvSpPr>
        <dsp:cNvPr id="0" name=""/>
        <dsp:cNvSpPr/>
      </dsp:nvSpPr>
      <dsp:spPr>
        <a:xfrm>
          <a:off x="1813205" y="2232066"/>
          <a:ext cx="299939" cy="857296"/>
        </a:xfrm>
        <a:custGeom>
          <a:avLst/>
          <a:gdLst/>
          <a:ahLst/>
          <a:cxnLst/>
          <a:rect l="0" t="0" r="0" b="0"/>
          <a:pathLst>
            <a:path>
              <a:moveTo>
                <a:pt x="299939" y="0"/>
              </a:moveTo>
              <a:lnTo>
                <a:pt x="149969" y="0"/>
              </a:lnTo>
              <a:lnTo>
                <a:pt x="149969" y="857296"/>
              </a:lnTo>
              <a:lnTo>
                <a:pt x="0" y="8572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940468" y="2638008"/>
        <a:ext cx="45412" cy="45412"/>
      </dsp:txXfrm>
    </dsp:sp>
    <dsp:sp modelId="{79620402-A987-4560-856E-A520E9B49017}">
      <dsp:nvSpPr>
        <dsp:cNvPr id="0" name=""/>
        <dsp:cNvSpPr/>
      </dsp:nvSpPr>
      <dsp:spPr>
        <a:xfrm>
          <a:off x="1813205" y="2232066"/>
          <a:ext cx="299939" cy="285765"/>
        </a:xfrm>
        <a:custGeom>
          <a:avLst/>
          <a:gdLst/>
          <a:ahLst/>
          <a:cxnLst/>
          <a:rect l="0" t="0" r="0" b="0"/>
          <a:pathLst>
            <a:path>
              <a:moveTo>
                <a:pt x="299939" y="0"/>
              </a:moveTo>
              <a:lnTo>
                <a:pt x="149969" y="0"/>
              </a:lnTo>
              <a:lnTo>
                <a:pt x="149969" y="285765"/>
              </a:lnTo>
              <a:lnTo>
                <a:pt x="0" y="28576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952817" y="2364592"/>
        <a:ext cx="20713" cy="20713"/>
      </dsp:txXfrm>
    </dsp:sp>
    <dsp:sp modelId="{56313E7F-FD1D-4EAB-B15F-CFCC270FE130}">
      <dsp:nvSpPr>
        <dsp:cNvPr id="0" name=""/>
        <dsp:cNvSpPr/>
      </dsp:nvSpPr>
      <dsp:spPr>
        <a:xfrm>
          <a:off x="1813205" y="1946300"/>
          <a:ext cx="299939" cy="285765"/>
        </a:xfrm>
        <a:custGeom>
          <a:avLst/>
          <a:gdLst/>
          <a:ahLst/>
          <a:cxnLst/>
          <a:rect l="0" t="0" r="0" b="0"/>
          <a:pathLst>
            <a:path>
              <a:moveTo>
                <a:pt x="299939" y="285765"/>
              </a:moveTo>
              <a:lnTo>
                <a:pt x="149969" y="285765"/>
              </a:lnTo>
              <a:lnTo>
                <a:pt x="149969" y="0"/>
              </a:lnTo>
              <a:lnTo>
                <a:pt x="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952817" y="2078826"/>
        <a:ext cx="20713" cy="20713"/>
      </dsp:txXfrm>
    </dsp:sp>
    <dsp:sp modelId="{A15BD857-7B83-4E05-A9D1-DE73A3D8D60C}">
      <dsp:nvSpPr>
        <dsp:cNvPr id="0" name=""/>
        <dsp:cNvSpPr/>
      </dsp:nvSpPr>
      <dsp:spPr>
        <a:xfrm>
          <a:off x="1813205" y="1374769"/>
          <a:ext cx="299939" cy="857296"/>
        </a:xfrm>
        <a:custGeom>
          <a:avLst/>
          <a:gdLst/>
          <a:ahLst/>
          <a:cxnLst/>
          <a:rect l="0" t="0" r="0" b="0"/>
          <a:pathLst>
            <a:path>
              <a:moveTo>
                <a:pt x="299939" y="857296"/>
              </a:moveTo>
              <a:lnTo>
                <a:pt x="149969" y="857296"/>
              </a:lnTo>
              <a:lnTo>
                <a:pt x="149969" y="0"/>
              </a:lnTo>
              <a:lnTo>
                <a:pt x="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940468" y="1780711"/>
        <a:ext cx="45412" cy="45412"/>
      </dsp:txXfrm>
    </dsp:sp>
    <dsp:sp modelId="{CB6DB73A-3FEB-4BF4-87BD-8A6262DC5255}">
      <dsp:nvSpPr>
        <dsp:cNvPr id="0" name=""/>
        <dsp:cNvSpPr/>
      </dsp:nvSpPr>
      <dsp:spPr>
        <a:xfrm>
          <a:off x="1813205" y="803238"/>
          <a:ext cx="299939" cy="1428827"/>
        </a:xfrm>
        <a:custGeom>
          <a:avLst/>
          <a:gdLst/>
          <a:ahLst/>
          <a:cxnLst/>
          <a:rect l="0" t="0" r="0" b="0"/>
          <a:pathLst>
            <a:path>
              <a:moveTo>
                <a:pt x="299939" y="1428827"/>
              </a:moveTo>
              <a:lnTo>
                <a:pt x="149969" y="1428827"/>
              </a:lnTo>
              <a:lnTo>
                <a:pt x="149969" y="0"/>
              </a:lnTo>
              <a:lnTo>
                <a:pt x="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926675" y="1481153"/>
        <a:ext cx="72998" cy="72998"/>
      </dsp:txXfrm>
    </dsp:sp>
    <dsp:sp modelId="{EB430EAD-6AAB-400F-B5DB-C69B9773887F}">
      <dsp:nvSpPr>
        <dsp:cNvPr id="0" name=""/>
        <dsp:cNvSpPr/>
      </dsp:nvSpPr>
      <dsp:spPr>
        <a:xfrm>
          <a:off x="1813205" y="231707"/>
          <a:ext cx="299939" cy="2000358"/>
        </a:xfrm>
        <a:custGeom>
          <a:avLst/>
          <a:gdLst/>
          <a:ahLst/>
          <a:cxnLst/>
          <a:rect l="0" t="0" r="0" b="0"/>
          <a:pathLst>
            <a:path>
              <a:moveTo>
                <a:pt x="299939" y="2000358"/>
              </a:moveTo>
              <a:lnTo>
                <a:pt x="149969" y="2000358"/>
              </a:lnTo>
              <a:lnTo>
                <a:pt x="149969" y="0"/>
              </a:lnTo>
              <a:lnTo>
                <a:pt x="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US" sz="700" kern="1200"/>
        </a:p>
      </dsp:txBody>
      <dsp:txXfrm>
        <a:off x="1912606" y="1181319"/>
        <a:ext cx="101136" cy="101136"/>
      </dsp:txXfrm>
    </dsp:sp>
    <dsp:sp modelId="{660DCBE5-6648-470C-9528-0726D151600A}">
      <dsp:nvSpPr>
        <dsp:cNvPr id="0" name=""/>
        <dsp:cNvSpPr/>
      </dsp:nvSpPr>
      <dsp:spPr>
        <a:xfrm rot="5400000">
          <a:off x="1138533" y="2003454"/>
          <a:ext cx="2406446" cy="457224"/>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ar-SA" sz="3000" b="1" kern="1200" dirty="0"/>
            <a:t>الصفحات التمهيدية</a:t>
          </a:r>
          <a:endParaRPr lang="en-US" sz="3000" b="1" kern="1200" dirty="0"/>
        </a:p>
      </dsp:txBody>
      <dsp:txXfrm>
        <a:off x="1138533" y="2003454"/>
        <a:ext cx="2406446" cy="457224"/>
      </dsp:txXfrm>
    </dsp:sp>
    <dsp:sp modelId="{CF4669DA-5285-490B-8382-3BF3CE28B606}">
      <dsp:nvSpPr>
        <dsp:cNvPr id="0" name=""/>
        <dsp:cNvSpPr/>
      </dsp:nvSpPr>
      <dsp:spPr>
        <a:xfrm>
          <a:off x="313507" y="3095"/>
          <a:ext cx="1499697" cy="457224"/>
        </a:xfrm>
        <a:prstGeom prst="rect">
          <a:avLst/>
        </a:prstGeom>
        <a:solidFill>
          <a:srgbClr val="445468"/>
        </a:solidFill>
        <a:ln w="12700" cap="flat" cmpd="sng" algn="ctr">
          <a:solidFill>
            <a:srgbClr val="005C2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rtlCol="0" anchor="ctr" anchorCtr="0">
          <a:noAutofit/>
        </a:bodyPr>
        <a:lstStyle/>
        <a:p>
          <a:pPr lvl="0" algn="ctr" defTabSz="1111250">
            <a:lnSpc>
              <a:spcPct val="90000"/>
            </a:lnSpc>
            <a:spcBef>
              <a:spcPct val="0"/>
            </a:spcBef>
            <a:spcAft>
              <a:spcPct val="35000"/>
            </a:spcAft>
          </a:pPr>
          <a:r>
            <a:rPr lang="ar-SA" sz="2500" kern="1200" dirty="0">
              <a:solidFill>
                <a:srgbClr val="FFFFFF"/>
              </a:solidFill>
              <a:latin typeface="Verdana"/>
              <a:ea typeface="+mn-ea"/>
              <a:cs typeface="+mn-cs"/>
            </a:rPr>
            <a:t>صفحة</a:t>
          </a:r>
          <a:r>
            <a:rPr lang="ar-SA" sz="2500" kern="1200" dirty="0"/>
            <a:t> العنوان</a:t>
          </a:r>
          <a:endParaRPr lang="en-US" sz="2500" kern="1200" dirty="0"/>
        </a:p>
      </dsp:txBody>
      <dsp:txXfrm>
        <a:off x="313507" y="3095"/>
        <a:ext cx="1499697" cy="457224"/>
      </dsp:txXfrm>
    </dsp:sp>
    <dsp:sp modelId="{F9581D14-0307-4EEE-B477-34C94DC6CB5C}">
      <dsp:nvSpPr>
        <dsp:cNvPr id="0" name=""/>
        <dsp:cNvSpPr/>
      </dsp:nvSpPr>
      <dsp:spPr>
        <a:xfrm>
          <a:off x="313507" y="574626"/>
          <a:ext cx="1499697" cy="457224"/>
        </a:xfrm>
        <a:prstGeom prst="rect">
          <a:avLst/>
        </a:prstGeom>
        <a:solidFill>
          <a:srgbClr val="445468"/>
        </a:solidFill>
        <a:ln w="12700" cap="flat" cmpd="sng" algn="ctr">
          <a:solidFill>
            <a:srgbClr val="005C2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rtlCol="0" anchor="ctr" anchorCtr="0">
          <a:noAutofit/>
        </a:bodyPr>
        <a:lstStyle/>
        <a:p>
          <a:pPr lvl="0" algn="ctr" defTabSz="1111250">
            <a:lnSpc>
              <a:spcPct val="90000"/>
            </a:lnSpc>
            <a:spcBef>
              <a:spcPct val="0"/>
            </a:spcBef>
            <a:spcAft>
              <a:spcPct val="35000"/>
            </a:spcAft>
          </a:pPr>
          <a:r>
            <a:rPr lang="ar-SA" sz="2500" kern="1200" dirty="0">
              <a:solidFill>
                <a:srgbClr val="FFFFFF"/>
              </a:solidFill>
              <a:latin typeface="Verdana"/>
              <a:ea typeface="+mn-ea"/>
              <a:cs typeface="+mn-cs"/>
            </a:rPr>
            <a:t>صفحة الإجازة</a:t>
          </a:r>
          <a:endParaRPr lang="en-US" sz="2500" kern="1200" dirty="0">
            <a:solidFill>
              <a:srgbClr val="FFFFFF"/>
            </a:solidFill>
            <a:latin typeface="Verdana"/>
            <a:ea typeface="+mn-ea"/>
            <a:cs typeface="+mn-cs"/>
          </a:endParaRPr>
        </a:p>
      </dsp:txBody>
      <dsp:txXfrm>
        <a:off x="313507" y="574626"/>
        <a:ext cx="1499697" cy="457224"/>
      </dsp:txXfrm>
    </dsp:sp>
    <dsp:sp modelId="{B728F6B2-08D4-40C7-A462-AEFB4AF10335}">
      <dsp:nvSpPr>
        <dsp:cNvPr id="0" name=""/>
        <dsp:cNvSpPr/>
      </dsp:nvSpPr>
      <dsp:spPr>
        <a:xfrm>
          <a:off x="313507" y="1146157"/>
          <a:ext cx="1499697" cy="457224"/>
        </a:xfrm>
        <a:prstGeom prst="rect">
          <a:avLst/>
        </a:prstGeom>
        <a:solidFill>
          <a:srgbClr val="445468"/>
        </a:solidFill>
        <a:ln w="12700" cap="flat" cmpd="sng" algn="ctr">
          <a:solidFill>
            <a:srgbClr val="005C2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rtlCol="0" anchor="ctr" anchorCtr="0">
          <a:noAutofit/>
        </a:bodyPr>
        <a:lstStyle/>
        <a:p>
          <a:pPr lvl="0" algn="ctr" defTabSz="1066800">
            <a:lnSpc>
              <a:spcPct val="90000"/>
            </a:lnSpc>
            <a:spcBef>
              <a:spcPct val="0"/>
            </a:spcBef>
            <a:spcAft>
              <a:spcPct val="35000"/>
            </a:spcAft>
          </a:pPr>
          <a:r>
            <a:rPr lang="ar-SA" sz="2400" kern="1200" dirty="0"/>
            <a:t>صفحة الإهداء</a:t>
          </a:r>
          <a:endParaRPr lang="en-US" sz="2400" kern="1200" dirty="0"/>
        </a:p>
      </dsp:txBody>
      <dsp:txXfrm>
        <a:off x="313507" y="1146157"/>
        <a:ext cx="1499697" cy="457224"/>
      </dsp:txXfrm>
    </dsp:sp>
    <dsp:sp modelId="{92DD48E0-FA4A-42E9-BC57-4327FFF24466}">
      <dsp:nvSpPr>
        <dsp:cNvPr id="0" name=""/>
        <dsp:cNvSpPr/>
      </dsp:nvSpPr>
      <dsp:spPr>
        <a:xfrm>
          <a:off x="313507" y="1717688"/>
          <a:ext cx="1499697" cy="457224"/>
        </a:xfrm>
        <a:prstGeom prst="rect">
          <a:avLst/>
        </a:prstGeom>
        <a:solidFill>
          <a:srgbClr val="445468"/>
        </a:solidFill>
        <a:ln w="12700" cap="flat" cmpd="sng" algn="ctr">
          <a:solidFill>
            <a:srgbClr val="005C2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rtlCol="0" anchor="ctr" anchorCtr="0">
          <a:noAutofit/>
        </a:bodyPr>
        <a:lstStyle/>
        <a:p>
          <a:pPr lvl="0" algn="ctr" defTabSz="1111250">
            <a:lnSpc>
              <a:spcPct val="90000"/>
            </a:lnSpc>
            <a:spcBef>
              <a:spcPct val="0"/>
            </a:spcBef>
            <a:spcAft>
              <a:spcPct val="35000"/>
            </a:spcAft>
          </a:pPr>
          <a:r>
            <a:rPr lang="ar-SA" sz="2500" kern="1200" dirty="0">
              <a:solidFill>
                <a:srgbClr val="FFFFFF"/>
              </a:solidFill>
              <a:latin typeface="Verdana"/>
              <a:ea typeface="+mn-ea"/>
              <a:cs typeface="+mn-cs"/>
            </a:rPr>
            <a:t>صفحة</a:t>
          </a:r>
          <a:r>
            <a:rPr lang="ar-SA" sz="2600" kern="1200" dirty="0"/>
            <a:t> الشكر</a:t>
          </a:r>
          <a:endParaRPr lang="en-US" sz="2600" kern="1200" dirty="0"/>
        </a:p>
      </dsp:txBody>
      <dsp:txXfrm>
        <a:off x="313507" y="1717688"/>
        <a:ext cx="1499697" cy="457224"/>
      </dsp:txXfrm>
    </dsp:sp>
    <dsp:sp modelId="{43F9FE2F-A2A6-4629-ACED-0CD5314A51DE}">
      <dsp:nvSpPr>
        <dsp:cNvPr id="0" name=""/>
        <dsp:cNvSpPr/>
      </dsp:nvSpPr>
      <dsp:spPr>
        <a:xfrm>
          <a:off x="313507" y="2289219"/>
          <a:ext cx="1499697" cy="457224"/>
        </a:xfrm>
        <a:prstGeom prst="rect">
          <a:avLst/>
        </a:prstGeom>
        <a:solidFill>
          <a:srgbClr val="445468"/>
        </a:solidFill>
        <a:ln w="12700" cap="flat" cmpd="sng" algn="ctr">
          <a:solidFill>
            <a:srgbClr val="005C2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rtlCol="0" anchor="ctr" anchorCtr="0">
          <a:noAutofit/>
        </a:bodyPr>
        <a:lstStyle/>
        <a:p>
          <a:pPr marL="0" lvl="0" indent="0" algn="ctr" defTabSz="1822450">
            <a:lnSpc>
              <a:spcPct val="90000"/>
            </a:lnSpc>
            <a:spcBef>
              <a:spcPct val="0"/>
            </a:spcBef>
            <a:spcAft>
              <a:spcPct val="35000"/>
            </a:spcAft>
            <a:buNone/>
          </a:pPr>
          <a:r>
            <a:rPr lang="ar-SA" sz="2500" kern="1200" dirty="0">
              <a:solidFill>
                <a:srgbClr val="FFFFFF"/>
              </a:solidFill>
              <a:latin typeface="Verdana"/>
              <a:ea typeface="+mn-ea"/>
              <a:cs typeface="+mn-cs"/>
            </a:rPr>
            <a:t>ملخص</a:t>
          </a:r>
          <a:r>
            <a:rPr lang="ar-SA" sz="2000" kern="1200" dirty="0">
              <a:solidFill>
                <a:srgbClr val="FFFFFF"/>
              </a:solidFill>
              <a:latin typeface="Verdana"/>
              <a:ea typeface="+mn-ea"/>
              <a:cs typeface="+mn-cs"/>
            </a:rPr>
            <a:t> البحث</a:t>
          </a:r>
          <a:endParaRPr lang="en-US" sz="2000" kern="1200" dirty="0">
            <a:solidFill>
              <a:srgbClr val="FFFFFF"/>
            </a:solidFill>
            <a:latin typeface="Verdana"/>
            <a:ea typeface="+mn-ea"/>
            <a:cs typeface="+mn-cs"/>
          </a:endParaRPr>
        </a:p>
      </dsp:txBody>
      <dsp:txXfrm>
        <a:off x="313507" y="2289219"/>
        <a:ext cx="1499697" cy="457224"/>
      </dsp:txXfrm>
    </dsp:sp>
    <dsp:sp modelId="{D7AE24B3-7D1E-475F-BD61-0102BF21592B}">
      <dsp:nvSpPr>
        <dsp:cNvPr id="0" name=""/>
        <dsp:cNvSpPr/>
      </dsp:nvSpPr>
      <dsp:spPr>
        <a:xfrm>
          <a:off x="313507" y="2860750"/>
          <a:ext cx="1499697" cy="457224"/>
        </a:xfrm>
        <a:prstGeom prst="rect">
          <a:avLst/>
        </a:prstGeom>
        <a:solidFill>
          <a:srgbClr val="445468"/>
        </a:solidFill>
        <a:ln w="12700" cap="flat" cmpd="sng" algn="ctr">
          <a:solidFill>
            <a:srgbClr val="005C2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rtlCol="0" anchor="ctr" anchorCtr="0">
          <a:noAutofit/>
        </a:bodyPr>
        <a:lstStyle/>
        <a:p>
          <a:pPr lvl="0" algn="ctr" defTabSz="889000">
            <a:lnSpc>
              <a:spcPct val="90000"/>
            </a:lnSpc>
            <a:spcBef>
              <a:spcPct val="0"/>
            </a:spcBef>
            <a:spcAft>
              <a:spcPct val="35000"/>
            </a:spcAft>
          </a:pPr>
          <a:r>
            <a:rPr lang="ar-SA" sz="2000" kern="1200" dirty="0"/>
            <a:t>قائمة </a:t>
          </a:r>
          <a:r>
            <a:rPr lang="ar-SA" sz="2500" kern="1200" dirty="0">
              <a:solidFill>
                <a:srgbClr val="FFFFFF"/>
              </a:solidFill>
              <a:latin typeface="Verdana"/>
              <a:ea typeface="+mn-ea"/>
              <a:cs typeface="+mn-cs"/>
            </a:rPr>
            <a:t>المحتويات</a:t>
          </a:r>
          <a:endParaRPr lang="en-US" sz="2500" kern="1200" dirty="0">
            <a:solidFill>
              <a:srgbClr val="FFFFFF"/>
            </a:solidFill>
            <a:latin typeface="Verdana"/>
            <a:ea typeface="+mn-ea"/>
            <a:cs typeface="+mn-cs"/>
          </a:endParaRPr>
        </a:p>
      </dsp:txBody>
      <dsp:txXfrm>
        <a:off x="313507" y="2860750"/>
        <a:ext cx="1499697" cy="457224"/>
      </dsp:txXfrm>
    </dsp:sp>
    <dsp:sp modelId="{66620604-AD7A-458B-8AE4-50D6AB1BFA49}">
      <dsp:nvSpPr>
        <dsp:cNvPr id="0" name=""/>
        <dsp:cNvSpPr/>
      </dsp:nvSpPr>
      <dsp:spPr>
        <a:xfrm>
          <a:off x="313507" y="3432281"/>
          <a:ext cx="1499697" cy="457224"/>
        </a:xfrm>
        <a:prstGeom prst="rect">
          <a:avLst/>
        </a:prstGeom>
        <a:solidFill>
          <a:srgbClr val="445468"/>
        </a:solidFill>
        <a:ln w="12700" cap="flat" cmpd="sng" algn="ctr">
          <a:solidFill>
            <a:srgbClr val="005C2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rtlCol="0" anchor="ctr" anchorCtr="0">
          <a:noAutofit/>
        </a:bodyPr>
        <a:lstStyle/>
        <a:p>
          <a:pPr lvl="0" algn="ctr" defTabSz="1111250">
            <a:lnSpc>
              <a:spcPct val="90000"/>
            </a:lnSpc>
            <a:spcBef>
              <a:spcPct val="0"/>
            </a:spcBef>
            <a:spcAft>
              <a:spcPct val="35000"/>
            </a:spcAft>
          </a:pPr>
          <a:r>
            <a:rPr lang="ar-SA" sz="2500" kern="1200" dirty="0">
              <a:solidFill>
                <a:srgbClr val="FFFFFF"/>
              </a:solidFill>
              <a:latin typeface="Verdana"/>
              <a:ea typeface="+mn-ea"/>
              <a:cs typeface="+mn-cs"/>
            </a:rPr>
            <a:t>قائمة</a:t>
          </a:r>
          <a:r>
            <a:rPr lang="ar-SA" sz="2600" kern="1200" dirty="0"/>
            <a:t> الجداول</a:t>
          </a:r>
          <a:endParaRPr lang="en-US" sz="2600" kern="1200" dirty="0"/>
        </a:p>
      </dsp:txBody>
      <dsp:txXfrm>
        <a:off x="313507" y="3432281"/>
        <a:ext cx="1499697" cy="457224"/>
      </dsp:txXfrm>
    </dsp:sp>
    <dsp:sp modelId="{6924FCB5-1CDE-4581-9BB6-C6D3D1CC20D5}">
      <dsp:nvSpPr>
        <dsp:cNvPr id="0" name=""/>
        <dsp:cNvSpPr/>
      </dsp:nvSpPr>
      <dsp:spPr>
        <a:xfrm>
          <a:off x="313507" y="4003812"/>
          <a:ext cx="1499697" cy="457224"/>
        </a:xfrm>
        <a:prstGeom prst="rect">
          <a:avLst/>
        </a:prstGeom>
        <a:solidFill>
          <a:srgbClr val="445468"/>
        </a:solidFill>
        <a:ln w="12700" cap="flat" cmpd="sng" algn="ctr">
          <a:solidFill>
            <a:srgbClr val="005C2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rtlCol="0" anchor="ctr" anchorCtr="0">
          <a:noAutofit/>
        </a:bodyPr>
        <a:lstStyle/>
        <a:p>
          <a:pPr lvl="0" algn="ctr" defTabSz="1155700">
            <a:lnSpc>
              <a:spcPct val="90000"/>
            </a:lnSpc>
            <a:spcBef>
              <a:spcPct val="0"/>
            </a:spcBef>
            <a:spcAft>
              <a:spcPct val="35000"/>
            </a:spcAft>
          </a:pPr>
          <a:r>
            <a:rPr lang="ar-SA" sz="2600" kern="1200" dirty="0"/>
            <a:t>قائمة </a:t>
          </a:r>
          <a:r>
            <a:rPr lang="ar-SA" sz="2500" kern="1200" dirty="0">
              <a:solidFill>
                <a:srgbClr val="FFFFFF"/>
              </a:solidFill>
              <a:latin typeface="Verdana"/>
              <a:ea typeface="+mn-ea"/>
              <a:cs typeface="+mn-cs"/>
            </a:rPr>
            <a:t>الأشكال</a:t>
          </a:r>
          <a:endParaRPr lang="en-US" sz="2500" kern="1200" dirty="0">
            <a:solidFill>
              <a:srgbClr val="FFFFFF"/>
            </a:solidFill>
            <a:latin typeface="Verdana"/>
            <a:ea typeface="+mn-ea"/>
            <a:cs typeface="+mn-cs"/>
          </a:endParaRPr>
        </a:p>
      </dsp:txBody>
      <dsp:txXfrm>
        <a:off x="313507" y="4003812"/>
        <a:ext cx="1499697" cy="457224"/>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5224590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6181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1542886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465687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Ali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96397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4256293" cy="707886"/>
          </a:xfrm>
          <a:prstGeom prst="rect">
            <a:avLst/>
          </a:prstGeom>
          <a:noFill/>
        </p:spPr>
        <p:txBody>
          <a:bodyPr wrap="none" rtlCol="0">
            <a:spAutoFit/>
          </a:bodyPr>
          <a:lstStyle/>
          <a:p>
            <a:r>
              <a:rPr lang="en-US" sz="2000" b="1" dirty="0" smtClean="0">
                <a:latin typeface="Alexandria" charset="0"/>
                <a:cs typeface="Alexandria" charset="0"/>
              </a:rPr>
              <a:t>REC 001</a:t>
            </a:r>
            <a:endParaRPr lang="en-US" sz="2000" b="1" dirty="0">
              <a:latin typeface="Alexandria" charset="0"/>
              <a:cs typeface="Alexandria" charset="0"/>
            </a:endParaRPr>
          </a:p>
          <a:p>
            <a:r>
              <a:rPr lang="en-US" sz="2000" dirty="0">
                <a:latin typeface="Alexandria" charset="0"/>
                <a:cs typeface="Alexandria" charset="0"/>
              </a:rPr>
              <a:t>Research Essentials Completed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17247" y="2650552"/>
            <a:ext cx="5075428" cy="2091791"/>
          </a:xfrm>
          <a:prstGeom prst="rect">
            <a:avLst/>
          </a:prstGeom>
          <a:noFill/>
        </p:spPr>
        <p:txBody>
          <a:bodyPr wrap="none" rtlCol="0">
            <a:spAutoFit/>
          </a:bodyPr>
          <a:lstStyle/>
          <a:p>
            <a:pPr>
              <a:lnSpc>
                <a:spcPct val="150000"/>
              </a:lnSpc>
            </a:pPr>
            <a:r>
              <a:rPr lang="ar-SA" altLang="ar-SY" sz="3000" b="1" dirty="0" smtClean="0">
                <a:solidFill>
                  <a:srgbClr val="00B0F0"/>
                </a:solidFill>
                <a:latin typeface="Alexandria" charset="0"/>
                <a:cs typeface="Alexandria" charset="0"/>
              </a:rPr>
              <a:t>كتابة </a:t>
            </a:r>
            <a:r>
              <a:rPr lang="ar-SA" altLang="ar-SY" sz="3000" b="1" dirty="0">
                <a:solidFill>
                  <a:srgbClr val="00B0F0"/>
                </a:solidFill>
                <a:latin typeface="Alexandria" charset="0"/>
                <a:cs typeface="Alexandria" charset="0"/>
              </a:rPr>
              <a:t>تقرير البحث العلمي</a:t>
            </a:r>
            <a:endParaRPr lang="ar-SY" altLang="ar-SY" sz="3000" b="1" dirty="0">
              <a:solidFill>
                <a:srgbClr val="00B0F0"/>
              </a:solidFill>
              <a:latin typeface="Alexandria" charset="0"/>
              <a:cs typeface="Alexandria" charset="0"/>
            </a:endParaRPr>
          </a:p>
          <a:p>
            <a:pPr>
              <a:lnSpc>
                <a:spcPct val="150000"/>
              </a:lnSpc>
            </a:pPr>
            <a:r>
              <a:rPr lang="en-US" altLang="ar-SY" sz="3000" b="1" dirty="0">
                <a:solidFill>
                  <a:srgbClr val="00B0F0"/>
                </a:solidFill>
                <a:latin typeface="Alexandria" charset="0"/>
                <a:cs typeface="Alexandria" charset="0"/>
              </a:rPr>
              <a:t>Writing Research Report</a:t>
            </a:r>
            <a:endParaRPr lang="ar-SA" altLang="ar-SY" sz="3000" b="1" dirty="0">
              <a:solidFill>
                <a:srgbClr val="00B0F0"/>
              </a:solidFill>
              <a:latin typeface="Alexandria" charset="0"/>
              <a:cs typeface="Alexandria" charset="0"/>
            </a:endParaRPr>
          </a:p>
          <a:p>
            <a:pPr>
              <a:lnSpc>
                <a:spcPct val="150000"/>
              </a:lnSpc>
            </a:pPr>
            <a:endParaRPr lang="en-US" sz="30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9</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56293" cy="707886"/>
          </a:xfrm>
          <a:prstGeom prst="rect">
            <a:avLst/>
          </a:prstGeom>
          <a:noFill/>
        </p:spPr>
        <p:txBody>
          <a:bodyPr wrap="none" rtlCol="0">
            <a:spAutoFit/>
          </a:bodyPr>
          <a:lstStyle/>
          <a:p>
            <a:r>
              <a:rPr lang="en-US" sz="2000" dirty="0">
                <a:latin typeface="Alexandria" charset="0"/>
                <a:cs typeface="Alexandria" charset="0"/>
              </a:rPr>
              <a:t>REC 001</a:t>
            </a:r>
          </a:p>
          <a:p>
            <a:r>
              <a:rPr lang="en-US" sz="2000" dirty="0">
                <a:latin typeface="Alexandria" charset="0"/>
                <a:cs typeface="Alexandria" charset="0"/>
              </a:rPr>
              <a:t>Research Essentials Completed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Fayez Ali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pPr algn="r"/>
            <a:r>
              <a:rPr lang="ar-SY" sz="2800" b="1" dirty="0" smtClean="0">
                <a:latin typeface="Alexandria" charset="0"/>
                <a:cs typeface="Alexandria" charset="0"/>
              </a:rPr>
              <a:t>مخطط العرض</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8" name="TextBox 47"/>
          <p:cNvSpPr txBox="1"/>
          <p:nvPr/>
        </p:nvSpPr>
        <p:spPr>
          <a:xfrm>
            <a:off x="732584" y="1958706"/>
            <a:ext cx="10541000" cy="3888885"/>
          </a:xfrm>
          <a:prstGeom prst="rect">
            <a:avLst/>
          </a:prstGeom>
          <a:noFill/>
        </p:spPr>
        <p:txBody>
          <a:bodyPr wrap="square" rtlCol="0">
            <a:spAutoFit/>
          </a:bodyPr>
          <a:lstStyle/>
          <a:p>
            <a:pPr marL="285750" lvl="0" indent="-285750" algn="r" rtl="1" eaLnBrk="0" fontAlgn="base" hangingPunct="0">
              <a:lnSpc>
                <a:spcPct val="200000"/>
              </a:lnSpc>
              <a:spcBef>
                <a:spcPct val="0"/>
              </a:spcBef>
              <a:spcAft>
                <a:spcPct val="0"/>
              </a:spcAft>
              <a:buFont typeface="Wingdings" panose="05000000000000000000" pitchFamily="2" charset="2"/>
              <a:buChar char="§"/>
              <a:defRPr/>
            </a:pPr>
            <a:r>
              <a:rPr lang="ar-SA" dirty="0">
                <a:latin typeface="Alexandria" charset="0"/>
                <a:cs typeface="Alexandria" charset="0"/>
              </a:rPr>
              <a:t>مفهوم تقرير البحث وخصائصه</a:t>
            </a:r>
            <a:endParaRPr lang="en-US" dirty="0">
              <a:latin typeface="Alexandria" charset="0"/>
              <a:cs typeface="Alexandria" charset="0"/>
            </a:endParaRPr>
          </a:p>
          <a:p>
            <a:pPr marL="457200" lvl="0" indent="-457200" algn="r" rtl="1" eaLnBrk="0" fontAlgn="base" hangingPunct="0">
              <a:lnSpc>
                <a:spcPct val="200000"/>
              </a:lnSpc>
              <a:spcBef>
                <a:spcPct val="0"/>
              </a:spcBef>
              <a:spcAft>
                <a:spcPct val="0"/>
              </a:spcAft>
              <a:buFont typeface="Wingdings" panose="05000000000000000000" pitchFamily="2" charset="2"/>
              <a:buChar char="§"/>
            </a:pPr>
            <a:r>
              <a:rPr lang="ar-SA" dirty="0">
                <a:latin typeface="Alexandria" charset="0"/>
                <a:cs typeface="Alexandria" charset="0"/>
              </a:rPr>
              <a:t>أهمية تقرير البحث</a:t>
            </a:r>
            <a:endParaRPr lang="en-US" dirty="0">
              <a:latin typeface="Alexandria" charset="0"/>
              <a:cs typeface="Alexandria" charset="0"/>
            </a:endParaRPr>
          </a:p>
          <a:p>
            <a:pPr marL="457200" lvl="0" indent="-457200" algn="r" rtl="1" eaLnBrk="0" fontAlgn="base" hangingPunct="0">
              <a:lnSpc>
                <a:spcPct val="200000"/>
              </a:lnSpc>
              <a:spcBef>
                <a:spcPct val="0"/>
              </a:spcBef>
              <a:spcAft>
                <a:spcPct val="0"/>
              </a:spcAft>
              <a:buFont typeface="Wingdings" panose="05000000000000000000" pitchFamily="2" charset="2"/>
              <a:buChar char="§"/>
            </a:pPr>
            <a:r>
              <a:rPr lang="ar-SA" dirty="0">
                <a:latin typeface="Alexandria" charset="0"/>
                <a:cs typeface="Alexandria" charset="0"/>
              </a:rPr>
              <a:t>إعداد مخطط البحث</a:t>
            </a:r>
            <a:endParaRPr lang="en-US" dirty="0">
              <a:latin typeface="Alexandria" charset="0"/>
              <a:cs typeface="Alexandria" charset="0"/>
            </a:endParaRPr>
          </a:p>
          <a:p>
            <a:pPr marL="457200" lvl="0" indent="-457200" algn="r" rtl="1" eaLnBrk="0" fontAlgn="base" hangingPunct="0">
              <a:lnSpc>
                <a:spcPct val="200000"/>
              </a:lnSpc>
              <a:spcBef>
                <a:spcPct val="0"/>
              </a:spcBef>
              <a:spcAft>
                <a:spcPct val="0"/>
              </a:spcAft>
              <a:buFont typeface="Wingdings" panose="05000000000000000000" pitchFamily="2" charset="2"/>
              <a:buChar char="§"/>
              <a:defRPr/>
            </a:pPr>
            <a:r>
              <a:rPr lang="ar-SA" dirty="0">
                <a:latin typeface="Alexandria" charset="0"/>
                <a:cs typeface="Alexandria" charset="0"/>
              </a:rPr>
              <a:t>عناصر ومكونات تقرير البحث</a:t>
            </a:r>
            <a:endParaRPr lang="ar-SY" dirty="0">
              <a:latin typeface="Alexandria" charset="0"/>
              <a:cs typeface="Alexandria" charset="0"/>
            </a:endParaRPr>
          </a:p>
          <a:p>
            <a:pPr marL="457200" lvl="0" indent="-457200" algn="r" rtl="1" eaLnBrk="0" fontAlgn="base" hangingPunct="0">
              <a:lnSpc>
                <a:spcPct val="200000"/>
              </a:lnSpc>
              <a:spcBef>
                <a:spcPct val="0"/>
              </a:spcBef>
              <a:spcAft>
                <a:spcPct val="0"/>
              </a:spcAft>
              <a:buFont typeface="Wingdings" panose="05000000000000000000" pitchFamily="2" charset="2"/>
              <a:buChar char="§"/>
              <a:defRPr/>
            </a:pPr>
            <a:r>
              <a:rPr lang="ar-SA" dirty="0">
                <a:latin typeface="Alexandria" charset="0"/>
                <a:cs typeface="Alexandria" charset="0"/>
              </a:rPr>
              <a:t>المبادئ العامة لكتابة تقرير البحث</a:t>
            </a:r>
            <a:endParaRPr lang="en-US" dirty="0">
              <a:latin typeface="Alexandria" charset="0"/>
              <a:cs typeface="Alexandria" charset="0"/>
            </a:endParaRPr>
          </a:p>
          <a:p>
            <a:pPr marL="457200" lvl="0" indent="-457200" algn="r" rtl="1" eaLnBrk="0" fontAlgn="base" hangingPunct="0">
              <a:lnSpc>
                <a:spcPct val="200000"/>
              </a:lnSpc>
              <a:spcBef>
                <a:spcPct val="0"/>
              </a:spcBef>
              <a:spcAft>
                <a:spcPct val="0"/>
              </a:spcAft>
              <a:buFont typeface="Wingdings" panose="05000000000000000000" pitchFamily="2" charset="2"/>
              <a:buChar char="§"/>
              <a:defRPr/>
            </a:pPr>
            <a:r>
              <a:rPr lang="ar-SA" dirty="0">
                <a:latin typeface="Alexandria" charset="0"/>
                <a:cs typeface="Alexandria" charset="0"/>
              </a:rPr>
              <a:t>أخطاء يرتكبها الباحثون خلال البحث العلمي</a:t>
            </a:r>
            <a:endParaRPr lang="en-US" dirty="0">
              <a:latin typeface="Alexandria" charset="0"/>
              <a:cs typeface="Alexandria" charset="0"/>
            </a:endParaRPr>
          </a:p>
          <a:p>
            <a:pPr marL="457200" lvl="0" indent="-457200" algn="r" rtl="1" eaLnBrk="0" fontAlgn="base" hangingPunct="0">
              <a:lnSpc>
                <a:spcPct val="200000"/>
              </a:lnSpc>
              <a:spcBef>
                <a:spcPct val="0"/>
              </a:spcBef>
              <a:spcAft>
                <a:spcPct val="0"/>
              </a:spcAft>
              <a:buFont typeface="Wingdings" panose="05000000000000000000" pitchFamily="2" charset="2"/>
              <a:buChar char="§"/>
              <a:defRPr/>
            </a:pPr>
            <a:r>
              <a:rPr lang="ar-SA" dirty="0">
                <a:latin typeface="Alexandria" charset="0"/>
                <a:cs typeface="Alexandria" charset="0"/>
              </a:rPr>
              <a:t>مشكلات البحث العلمي في البلاد العربية</a:t>
            </a:r>
            <a:endParaRPr lang="en-US"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0"/>
            <a:ext cx="9345750" cy="48235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344779" y="729958"/>
            <a:ext cx="4460174" cy="430887"/>
          </a:xfrm>
          <a:prstGeom prst="rect">
            <a:avLst/>
          </a:prstGeom>
          <a:noFill/>
        </p:spPr>
        <p:txBody>
          <a:bodyPr wrap="square" rtlCol="0">
            <a:spAutoFit/>
          </a:bodyPr>
          <a:lstStyle/>
          <a:p>
            <a:pPr lvl="0" algn="ctr" fontAlgn="base">
              <a:spcBef>
                <a:spcPct val="0"/>
              </a:spcBef>
              <a:spcAft>
                <a:spcPct val="0"/>
              </a:spcAft>
              <a:defRPr/>
            </a:pPr>
            <a:r>
              <a:rPr lang="ar-SA" altLang="en-US" sz="2200" b="1" kern="0" dirty="0">
                <a:latin typeface="Alexandria" pitchFamily="2" charset="-78"/>
                <a:cs typeface="Alexandria" pitchFamily="2" charset="-78"/>
              </a:rPr>
              <a:t>مفهوم تقرير البحث وخصائصه</a:t>
            </a:r>
            <a:endParaRPr lang="en-US" altLang="en-US" sz="2200" b="1" kern="0" dirty="0">
              <a:latin typeface="Alexandria" pitchFamily="2" charset="-78"/>
              <a:cs typeface="Alexandria" pitchFamily="2" charset="-78"/>
            </a:endParaRPr>
          </a:p>
        </p:txBody>
      </p:sp>
      <p:sp>
        <p:nvSpPr>
          <p:cNvPr id="8" name="Title 1"/>
          <p:cNvSpPr txBox="1">
            <a:spLocks/>
          </p:cNvSpPr>
          <p:nvPr/>
        </p:nvSpPr>
        <p:spPr>
          <a:xfrm>
            <a:off x="2409468" y="1492863"/>
            <a:ext cx="6611332" cy="58683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indent="-285750" algn="just" rtl="1">
              <a:buFont typeface="Arial" panose="020B0604020202020204" pitchFamily="34" charset="0"/>
              <a:buChar char="•"/>
            </a:pPr>
            <a:r>
              <a:rPr lang="ar-SY" sz="1500" smtClean="0">
                <a:latin typeface="Alexandria" pitchFamily="2" charset="-78"/>
                <a:cs typeface="Alexandria" pitchFamily="2" charset="-78"/>
              </a:rPr>
              <a:t>مقدمة</a:t>
            </a:r>
            <a:endParaRPr lang="en-US" sz="1500" dirty="0">
              <a:latin typeface="Alexandria" pitchFamily="2" charset="-78"/>
              <a:cs typeface="Alexandria" pitchFamily="2" charset="-78"/>
            </a:endParaRPr>
          </a:p>
        </p:txBody>
      </p:sp>
      <p:sp>
        <p:nvSpPr>
          <p:cNvPr id="9" name="Rectangle 8"/>
          <p:cNvSpPr/>
          <p:nvPr/>
        </p:nvSpPr>
        <p:spPr>
          <a:xfrm>
            <a:off x="1451715" y="1545078"/>
            <a:ext cx="8510143" cy="883048"/>
          </a:xfrm>
          <a:prstGeom prst="rect">
            <a:avLst/>
          </a:prstGeom>
          <a:solidFill>
            <a:srgbClr val="FF0000"/>
          </a:solidFill>
          <a:ln w="12700" cap="flat" cmpd="sng" algn="ctr">
            <a:noFill/>
            <a:prstDash val="solid"/>
            <a:miter lim="800000"/>
          </a:ln>
          <a:effectLst/>
        </p:spPr>
        <p:txBody>
          <a:bodyPr rtlCol="0" anchor="ctr"/>
          <a:lstStyle/>
          <a:p>
            <a:pPr marL="285750" indent="-285750" algn="just" defTabSz="534911" rtl="1">
              <a:buFont typeface="Arial" panose="020B0604020202020204" pitchFamily="34" charset="0"/>
              <a:buChar char="•"/>
              <a:defRPr/>
            </a:pPr>
            <a:endParaRPr lang="en-US" sz="1500" kern="0" dirty="0">
              <a:solidFill>
                <a:prstClr val="white"/>
              </a:solidFill>
              <a:latin typeface="Alexandria" pitchFamily="2" charset="-78"/>
              <a:cs typeface="Alexandria" pitchFamily="2" charset="-78"/>
            </a:endParaRPr>
          </a:p>
        </p:txBody>
      </p:sp>
      <p:sp>
        <p:nvSpPr>
          <p:cNvPr id="10" name="Rectangle 9"/>
          <p:cNvSpPr/>
          <p:nvPr/>
        </p:nvSpPr>
        <p:spPr>
          <a:xfrm>
            <a:off x="1851891" y="1545079"/>
            <a:ext cx="7721593" cy="881794"/>
          </a:xfrm>
          <a:prstGeom prst="rect">
            <a:avLst/>
          </a:prstGeom>
          <a:solidFill>
            <a:srgbClr val="445468"/>
          </a:solidFill>
          <a:ln w="12700" cap="flat" cmpd="sng" algn="ctr">
            <a:noFill/>
            <a:prstDash val="solid"/>
            <a:miter lim="800000"/>
          </a:ln>
          <a:effectLst/>
        </p:spPr>
        <p:txBody>
          <a:bodyPr rtlCol="0" anchor="ctr"/>
          <a:lstStyle/>
          <a:p>
            <a:pPr marL="285750" indent="-285750" algn="just" defTabSz="534911" rtl="1">
              <a:buFont typeface="Arial" panose="020B0604020202020204" pitchFamily="34" charset="0"/>
              <a:buChar char="•"/>
              <a:defRPr/>
            </a:pPr>
            <a:endParaRPr lang="en-US" sz="1500" kern="0" dirty="0">
              <a:solidFill>
                <a:prstClr val="white"/>
              </a:solidFill>
              <a:latin typeface="Alexandria" pitchFamily="2" charset="-78"/>
              <a:cs typeface="Alexandria" pitchFamily="2" charset="-78"/>
            </a:endParaRPr>
          </a:p>
        </p:txBody>
      </p:sp>
      <p:sp>
        <p:nvSpPr>
          <p:cNvPr id="11" name="Text Placeholder 5"/>
          <p:cNvSpPr txBox="1">
            <a:spLocks/>
          </p:cNvSpPr>
          <p:nvPr/>
        </p:nvSpPr>
        <p:spPr>
          <a:xfrm>
            <a:off x="1851891" y="1630111"/>
            <a:ext cx="7730666" cy="741303"/>
          </a:xfrm>
          <a:prstGeom prst="rect">
            <a:avLst/>
          </a:prstGeom>
        </p:spPr>
        <p:txBody>
          <a:bodyPr vert="horz" lIns="68580" tIns="34290" rIns="68580" bIns="3429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373854" indent="-285750" algn="just" rtl="1">
              <a:lnSpc>
                <a:spcPct val="150000"/>
              </a:lnSpc>
              <a:spcBef>
                <a:spcPct val="20000"/>
              </a:spcBef>
              <a:buClr>
                <a:srgbClr val="C00000"/>
              </a:buClr>
              <a:buSzPct val="95000"/>
              <a:buFont typeface="Arial" panose="020B0604020202020204" pitchFamily="34" charset="0"/>
              <a:buChar char="•"/>
              <a:tabLst>
                <a:tab pos="130966" algn="l"/>
              </a:tabLst>
            </a:pPr>
            <a:r>
              <a:rPr lang="ar-SA" sz="1500" dirty="0">
                <a:solidFill>
                  <a:srgbClr val="FFFFFF"/>
                </a:solidFill>
                <a:latin typeface="Alexandria" pitchFamily="2" charset="-78"/>
                <a:ea typeface="+mn-ea"/>
                <a:cs typeface="Alexandria" pitchFamily="2" charset="-78"/>
              </a:rPr>
              <a:t>بعد أن ينتهي الباحث من جمع المعلومات وعرضها وتحليلها وتفسيرها وحصر النتائج التي توصل إليها ووضع التوصيات التي يراها ضرورية، فإنه يبدأ بالتفكير بكتابة جهده</a:t>
            </a:r>
            <a:endParaRPr lang="ar-SY" sz="1500" dirty="0">
              <a:solidFill>
                <a:srgbClr val="FFFFFF"/>
              </a:solidFill>
              <a:latin typeface="Alexandria" pitchFamily="2" charset="-78"/>
              <a:ea typeface="+mn-ea"/>
              <a:cs typeface="Alexandria" pitchFamily="2" charset="-78"/>
            </a:endParaRPr>
          </a:p>
        </p:txBody>
      </p:sp>
      <p:sp>
        <p:nvSpPr>
          <p:cNvPr id="12" name="Rectangle 11"/>
          <p:cNvSpPr/>
          <p:nvPr/>
        </p:nvSpPr>
        <p:spPr>
          <a:xfrm>
            <a:off x="2159857" y="2530671"/>
            <a:ext cx="6984526" cy="787462"/>
          </a:xfrm>
          <a:prstGeom prst="rect">
            <a:avLst/>
          </a:prstGeom>
          <a:solidFill>
            <a:srgbClr val="FF0000"/>
          </a:solidFill>
          <a:ln w="12700" cap="flat" cmpd="sng" algn="ctr">
            <a:noFill/>
            <a:prstDash val="solid"/>
            <a:miter lim="800000"/>
          </a:ln>
          <a:effectLst/>
        </p:spPr>
        <p:txBody>
          <a:bodyPr rtlCol="0" anchor="ctr"/>
          <a:lstStyle/>
          <a:p>
            <a:pPr marL="285750" indent="-285750" algn="just" defTabSz="534911" rtl="1">
              <a:buFont typeface="Arial" panose="020B0604020202020204" pitchFamily="34" charset="0"/>
              <a:buChar char="•"/>
              <a:defRPr/>
            </a:pPr>
            <a:endParaRPr lang="en-US" sz="1500" kern="0" dirty="0">
              <a:solidFill>
                <a:prstClr val="white"/>
              </a:solidFill>
              <a:latin typeface="Alexandria" pitchFamily="2" charset="-78"/>
              <a:cs typeface="Alexandria" pitchFamily="2" charset="-78"/>
            </a:endParaRPr>
          </a:p>
        </p:txBody>
      </p:sp>
      <p:sp>
        <p:nvSpPr>
          <p:cNvPr id="13" name="Rectangle 12"/>
          <p:cNvSpPr/>
          <p:nvPr/>
        </p:nvSpPr>
        <p:spPr>
          <a:xfrm>
            <a:off x="2498206" y="2530671"/>
            <a:ext cx="6337340" cy="787462"/>
          </a:xfrm>
          <a:prstGeom prst="rect">
            <a:avLst/>
          </a:prstGeom>
          <a:solidFill>
            <a:srgbClr val="445468"/>
          </a:solidFill>
          <a:ln w="12700" cap="flat" cmpd="sng" algn="ctr">
            <a:noFill/>
            <a:prstDash val="solid"/>
            <a:miter lim="800000"/>
          </a:ln>
          <a:effectLst/>
        </p:spPr>
        <p:txBody>
          <a:bodyPr rtlCol="0" anchor="ctr"/>
          <a:lstStyle/>
          <a:p>
            <a:pPr marL="373854" indent="-285750" algn="just" defTabSz="685800" rtl="1">
              <a:lnSpc>
                <a:spcPct val="150000"/>
              </a:lnSpc>
              <a:spcBef>
                <a:spcPct val="20000"/>
              </a:spcBef>
              <a:buClr>
                <a:srgbClr val="C00000"/>
              </a:buClr>
              <a:buSzPct val="95000"/>
              <a:buFont typeface="Arial" panose="020B0604020202020204" pitchFamily="34" charset="0"/>
              <a:buChar char="•"/>
              <a:tabLst>
                <a:tab pos="130966" algn="l"/>
              </a:tabLst>
              <a:defRPr/>
            </a:pPr>
            <a:r>
              <a:rPr lang="ar-SA" sz="1500" dirty="0">
                <a:solidFill>
                  <a:srgbClr val="FFFFFF"/>
                </a:solidFill>
                <a:latin typeface="Alexandria" pitchFamily="2" charset="-78"/>
                <a:cs typeface="Alexandria" pitchFamily="2" charset="-78"/>
              </a:rPr>
              <a:t>تقرير البحث: هو سجل مكتوب لما قام به الباحث من استقصاء المشكلة ولعمليات البحث والنتائج التي توصل إليها. أما خصائصه فهي</a:t>
            </a:r>
            <a:endParaRPr lang="en-US" sz="1500" dirty="0">
              <a:solidFill>
                <a:srgbClr val="FFFFFF"/>
              </a:solidFill>
              <a:latin typeface="Alexandria" pitchFamily="2" charset="-78"/>
              <a:cs typeface="Alexandria" pitchFamily="2" charset="-78"/>
            </a:endParaRPr>
          </a:p>
        </p:txBody>
      </p:sp>
      <p:sp>
        <p:nvSpPr>
          <p:cNvPr id="14" name="Text Placeholder 5"/>
          <p:cNvSpPr txBox="1">
            <a:spLocks/>
          </p:cNvSpPr>
          <p:nvPr/>
        </p:nvSpPr>
        <p:spPr>
          <a:xfrm>
            <a:off x="2509923" y="2586206"/>
            <a:ext cx="6338704" cy="405815"/>
          </a:xfrm>
          <a:prstGeom prst="rect">
            <a:avLst/>
          </a:prstGeom>
        </p:spPr>
        <p:txBody>
          <a:bodyPr vert="horz" lIns="68580" tIns="34290" rIns="68580" bIns="3429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373854" indent="-285750" algn="just" rtl="1">
              <a:lnSpc>
                <a:spcPct val="100000"/>
              </a:lnSpc>
              <a:spcBef>
                <a:spcPct val="20000"/>
              </a:spcBef>
              <a:buClr>
                <a:srgbClr val="C00000"/>
              </a:buClr>
              <a:buSzPct val="95000"/>
              <a:buFont typeface="Arial" panose="020B0604020202020204" pitchFamily="34" charset="0"/>
              <a:buChar char="•"/>
              <a:tabLst>
                <a:tab pos="130966" algn="l"/>
              </a:tabLst>
            </a:pPr>
            <a:endParaRPr lang="ar-SA" sz="1500" dirty="0">
              <a:solidFill>
                <a:srgbClr val="FFFFFF"/>
              </a:solidFill>
              <a:latin typeface="Alexandria" pitchFamily="2" charset="-78"/>
              <a:ea typeface="+mn-ea"/>
              <a:cs typeface="Alexandria" pitchFamily="2" charset="-78"/>
            </a:endParaRPr>
          </a:p>
        </p:txBody>
      </p:sp>
      <p:sp>
        <p:nvSpPr>
          <p:cNvPr id="15" name="正方形/長方形 47">
            <a:extLst>
              <a:ext uri="{FF2B5EF4-FFF2-40B4-BE49-F238E27FC236}">
                <a16:creationId xmlns:a16="http://schemas.microsoft.com/office/drawing/2014/main" id="{1024C3C8-8FBA-49B2-AAA1-6D4B12DF9881}"/>
              </a:ext>
            </a:extLst>
          </p:cNvPr>
          <p:cNvSpPr/>
          <p:nvPr/>
        </p:nvSpPr>
        <p:spPr>
          <a:xfrm>
            <a:off x="2855288" y="3542701"/>
            <a:ext cx="5719692"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lvl="0" indent="-285750" algn="just" defTabSz="1224535" rtl="1">
              <a:buFont typeface="Arial" panose="020B0604020202020204" pitchFamily="34" charset="0"/>
              <a:buChar char="•"/>
            </a:pPr>
            <a:r>
              <a:rPr kumimoji="1" lang="ar-SA" altLang="ja-JP" sz="1500" kern="0" dirty="0">
                <a:solidFill>
                  <a:srgbClr val="000000"/>
                </a:solidFill>
                <a:latin typeface="Alexandria" pitchFamily="2" charset="-78"/>
                <a:cs typeface="Alexandria" pitchFamily="2" charset="-78"/>
              </a:rPr>
              <a:t>وسيلة لإيصال جهد الباحث بكافة تفاصيله إلى القراء والباحثين</a:t>
            </a:r>
            <a:endParaRPr kumimoji="1" lang="ja-JP" altLang="en-US" sz="1500" kern="0" dirty="0">
              <a:solidFill>
                <a:srgbClr val="000000"/>
              </a:solidFill>
              <a:latin typeface="Alexandria" pitchFamily="2" charset="-78"/>
              <a:cs typeface="Alexandria" pitchFamily="2" charset="-78"/>
            </a:endParaRPr>
          </a:p>
        </p:txBody>
      </p:sp>
      <p:sp>
        <p:nvSpPr>
          <p:cNvPr id="16" name="正方形/長方形 47">
            <a:extLst>
              <a:ext uri="{FF2B5EF4-FFF2-40B4-BE49-F238E27FC236}">
                <a16:creationId xmlns:a16="http://schemas.microsoft.com/office/drawing/2014/main" id="{010D37A6-1434-4250-9F75-AFF1A1E869A2}"/>
              </a:ext>
            </a:extLst>
          </p:cNvPr>
          <p:cNvSpPr/>
          <p:nvPr/>
        </p:nvSpPr>
        <p:spPr>
          <a:xfrm>
            <a:off x="2871020" y="4151072"/>
            <a:ext cx="5703960"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just" defTabSz="1224535" rtl="1">
              <a:buFont typeface="Arial" panose="020B0604020202020204" pitchFamily="34" charset="0"/>
              <a:buChar char="•"/>
            </a:pPr>
            <a:r>
              <a:rPr kumimoji="1" lang="ar-SA" altLang="ja-JP" sz="1500" kern="0" dirty="0">
                <a:solidFill>
                  <a:srgbClr val="000000"/>
                </a:solidFill>
                <a:latin typeface="Alexandria" pitchFamily="2" charset="-78"/>
                <a:cs typeface="Alexandria" pitchFamily="2" charset="-78"/>
              </a:rPr>
              <a:t>وسيلة فعالة في نشر المعرفة الإنسانية عامة والعملية خاصة</a:t>
            </a:r>
            <a:endParaRPr kumimoji="1" lang="ja-JP" altLang="en-US" sz="1500" kern="0" dirty="0">
              <a:solidFill>
                <a:srgbClr val="000000"/>
              </a:solidFill>
              <a:latin typeface="Alexandria" pitchFamily="2" charset="-78"/>
              <a:cs typeface="Alexandria" pitchFamily="2" charset="-78"/>
            </a:endParaRPr>
          </a:p>
        </p:txBody>
      </p:sp>
      <p:sp>
        <p:nvSpPr>
          <p:cNvPr id="17" name="正方形/長方形 47">
            <a:extLst>
              <a:ext uri="{FF2B5EF4-FFF2-40B4-BE49-F238E27FC236}">
                <a16:creationId xmlns:a16="http://schemas.microsoft.com/office/drawing/2014/main" id="{39F3D725-E706-4D0A-8D48-9BAB4CA52039}"/>
              </a:ext>
            </a:extLst>
          </p:cNvPr>
          <p:cNvSpPr/>
          <p:nvPr/>
        </p:nvSpPr>
        <p:spPr>
          <a:xfrm>
            <a:off x="2871021" y="4719321"/>
            <a:ext cx="5703960"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just" defTabSz="1224535" rtl="1">
              <a:buFont typeface="Arial" panose="020B0604020202020204" pitchFamily="34" charset="0"/>
              <a:buChar char="•"/>
            </a:pPr>
            <a:r>
              <a:rPr kumimoji="1" lang="ar-SA" altLang="ja-JP" sz="1500" kern="0" dirty="0">
                <a:solidFill>
                  <a:srgbClr val="000000"/>
                </a:solidFill>
                <a:latin typeface="Alexandria" pitchFamily="2" charset="-78"/>
                <a:cs typeface="Alexandria" pitchFamily="2" charset="-78"/>
              </a:rPr>
              <a:t>وسيلة لنقل معرفة </a:t>
            </a:r>
            <a:r>
              <a:rPr kumimoji="1" lang="ar-SA" altLang="ja-JP" sz="1500" kern="0">
                <a:solidFill>
                  <a:srgbClr val="000000"/>
                </a:solidFill>
                <a:latin typeface="Alexandria" pitchFamily="2" charset="-78"/>
                <a:cs typeface="Alexandria" pitchFamily="2" charset="-78"/>
              </a:rPr>
              <a:t>علمية جديدة</a:t>
            </a:r>
            <a:endParaRPr kumimoji="1" lang="ja-JP" altLang="en-US" sz="1500" kern="0" dirty="0">
              <a:solidFill>
                <a:srgbClr val="000000"/>
              </a:solidFill>
              <a:latin typeface="Alexandria" pitchFamily="2" charset="-78"/>
              <a:cs typeface="Alexandria" pitchFamily="2" charset="-78"/>
            </a:endParaRPr>
          </a:p>
        </p:txBody>
      </p:sp>
      <p:sp>
        <p:nvSpPr>
          <p:cNvPr id="19" name="正方形/長方形 47">
            <a:extLst>
              <a:ext uri="{FF2B5EF4-FFF2-40B4-BE49-F238E27FC236}">
                <a16:creationId xmlns:a16="http://schemas.microsoft.com/office/drawing/2014/main" id="{5DCF4C34-D72D-4671-91F8-158EBAE82263}"/>
              </a:ext>
            </a:extLst>
          </p:cNvPr>
          <p:cNvSpPr/>
          <p:nvPr/>
        </p:nvSpPr>
        <p:spPr>
          <a:xfrm>
            <a:off x="2871021" y="5438915"/>
            <a:ext cx="5703960"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just" defTabSz="1224535" rtl="1">
              <a:buFont typeface="Arial" panose="020B0604020202020204" pitchFamily="34" charset="0"/>
              <a:buChar char="•"/>
            </a:pPr>
            <a:r>
              <a:rPr kumimoji="1" lang="ar-SA" altLang="ja-JP" sz="1500" kern="0" dirty="0">
                <a:solidFill>
                  <a:srgbClr val="000000"/>
                </a:solidFill>
                <a:latin typeface="Alexandria" pitchFamily="2" charset="-78"/>
                <a:cs typeface="Alexandria" pitchFamily="2" charset="-78"/>
              </a:rPr>
              <a:t>وسيلة لرفد </a:t>
            </a:r>
            <a:r>
              <a:rPr kumimoji="1" lang="ar-SA" altLang="ja-JP" sz="1500" kern="0">
                <a:solidFill>
                  <a:srgbClr val="000000"/>
                </a:solidFill>
                <a:latin typeface="Alexandria" pitchFamily="2" charset="-78"/>
                <a:cs typeface="Alexandria" pitchFamily="2" charset="-78"/>
              </a:rPr>
              <a:t>الدراسات المستقبلية</a:t>
            </a:r>
            <a:endParaRPr kumimoji="1" lang="ja-JP" altLang="en-US" sz="1500" kern="0" dirty="0">
              <a:solidFill>
                <a:srgbClr val="000000"/>
              </a:solidFill>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551890"/>
            <a:ext cx="9345750" cy="4620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526758"/>
            <a:ext cx="6588072" cy="1015663"/>
          </a:xfrm>
          <a:prstGeom prst="rect">
            <a:avLst/>
          </a:prstGeom>
          <a:noFill/>
        </p:spPr>
        <p:txBody>
          <a:bodyPr wrap="square" rtlCol="0">
            <a:spAutoFit/>
          </a:bodyPr>
          <a:lstStyle/>
          <a:p>
            <a:pPr algn="ctr">
              <a:lnSpc>
                <a:spcPct val="150000"/>
              </a:lnSpc>
            </a:pPr>
            <a:r>
              <a:rPr lang="ar-SA" sz="2000" b="1" dirty="0">
                <a:latin typeface="Alexandria" pitchFamily="2" charset="-78"/>
                <a:cs typeface="Alexandria" pitchFamily="2" charset="-78"/>
              </a:rPr>
              <a:t>أهمية تقرير البحث </a:t>
            </a:r>
            <a:endParaRPr lang="en-US" sz="2000" b="1" dirty="0" smtClean="0">
              <a:latin typeface="Alexandria" pitchFamily="2" charset="-78"/>
              <a:cs typeface="Alexandria" pitchFamily="2" charset="-78"/>
            </a:endParaRPr>
          </a:p>
          <a:p>
            <a:pPr algn="ctr">
              <a:lnSpc>
                <a:spcPct val="150000"/>
              </a:lnSpc>
            </a:pPr>
            <a:r>
              <a:rPr lang="ar-SA" sz="2000" b="1" dirty="0" smtClean="0">
                <a:latin typeface="Alexandria" pitchFamily="2" charset="-78"/>
                <a:cs typeface="Alexandria" pitchFamily="2" charset="-78"/>
              </a:rPr>
              <a:t>والخصائص </a:t>
            </a:r>
            <a:r>
              <a:rPr lang="ar-SA" sz="2000" b="1" dirty="0">
                <a:latin typeface="Alexandria" pitchFamily="2" charset="-78"/>
                <a:cs typeface="Alexandria" pitchFamily="2" charset="-78"/>
              </a:rPr>
              <a:t>التي يجب أخذها بعين الاعتبار عند كتابته</a:t>
            </a:r>
            <a:endParaRPr lang="en-US" sz="2000" b="1" dirty="0">
              <a:latin typeface="Alexandria" pitchFamily="2" charset="-78"/>
              <a:cs typeface="Alexandria" pitchFamily="2" charset="-78"/>
            </a:endParaRPr>
          </a:p>
        </p:txBody>
      </p:sp>
      <p:sp>
        <p:nvSpPr>
          <p:cNvPr id="8" name="Rectangle 61"/>
          <p:cNvSpPr/>
          <p:nvPr/>
        </p:nvSpPr>
        <p:spPr>
          <a:xfrm>
            <a:off x="2166637" y="1722548"/>
            <a:ext cx="7375940" cy="447705"/>
          </a:xfrm>
          <a:prstGeom prst="rect">
            <a:avLst/>
          </a:prstGeom>
          <a:solidFill>
            <a:srgbClr val="FF0000"/>
          </a:solidFill>
          <a:ln w="12700" cap="flat" cmpd="sng" algn="ctr">
            <a:noFill/>
            <a:prstDash val="solid"/>
            <a:miter lim="800000"/>
          </a:ln>
          <a:effectLst/>
        </p:spPr>
        <p:txBody>
          <a:bodyPr rtlCol="0" anchor="ctr"/>
          <a:lstStyle/>
          <a:p>
            <a:pPr algn="ctr" defTabSz="534911" rtl="0">
              <a:defRPr/>
            </a:pPr>
            <a:r>
              <a:rPr lang="ar-SA" sz="1600" b="1" kern="0" dirty="0">
                <a:solidFill>
                  <a:prstClr val="white"/>
                </a:solidFill>
                <a:latin typeface="Alexandria" pitchFamily="2" charset="-78"/>
                <a:cs typeface="Alexandria" pitchFamily="2" charset="-78"/>
              </a:rPr>
              <a:t>أهمية تقرير البحث العلمي</a:t>
            </a:r>
            <a:endParaRPr lang="en-US" sz="1600" b="1" kern="0" dirty="0">
              <a:solidFill>
                <a:prstClr val="white"/>
              </a:solidFill>
              <a:latin typeface="Alexandria" pitchFamily="2" charset="-78"/>
              <a:cs typeface="Alexandria" pitchFamily="2" charset="-78"/>
            </a:endParaRPr>
          </a:p>
        </p:txBody>
      </p:sp>
      <p:sp>
        <p:nvSpPr>
          <p:cNvPr id="9" name="Rectangle 3">
            <a:extLst>
              <a:ext uri="{FF2B5EF4-FFF2-40B4-BE49-F238E27FC236}">
                <a16:creationId xmlns:a16="http://schemas.microsoft.com/office/drawing/2014/main" id="{57483E28-A04E-43DC-9452-54685F014E24}"/>
              </a:ext>
            </a:extLst>
          </p:cNvPr>
          <p:cNvSpPr>
            <a:spLocks noChangeArrowheads="1"/>
          </p:cNvSpPr>
          <p:nvPr/>
        </p:nvSpPr>
        <p:spPr bwMode="auto">
          <a:xfrm>
            <a:off x="10453236" y="4715097"/>
            <a:ext cx="138564" cy="315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US" sz="1600">
              <a:latin typeface="Alexandria" pitchFamily="2" charset="-78"/>
              <a:cs typeface="Alexandria" pitchFamily="2" charset="-78"/>
            </a:endParaRPr>
          </a:p>
        </p:txBody>
      </p:sp>
      <p:sp>
        <p:nvSpPr>
          <p:cNvPr id="10" name="正方形/長方形 47">
            <a:extLst>
              <a:ext uri="{FF2B5EF4-FFF2-40B4-BE49-F238E27FC236}">
                <a16:creationId xmlns:a16="http://schemas.microsoft.com/office/drawing/2014/main" id="{97334B87-9E8E-4012-87CE-6495078B570D}"/>
              </a:ext>
            </a:extLst>
          </p:cNvPr>
          <p:cNvSpPr/>
          <p:nvPr/>
        </p:nvSpPr>
        <p:spPr>
          <a:xfrm>
            <a:off x="1995488" y="4212423"/>
            <a:ext cx="7547091"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224535"/>
            <a:r>
              <a:rPr kumimoji="1" lang="ar-SA" altLang="ja-JP" sz="1600" b="1" kern="0" dirty="0">
                <a:solidFill>
                  <a:srgbClr val="000000"/>
                </a:solidFill>
                <a:latin typeface="Alexandria" pitchFamily="2" charset="-78"/>
                <a:cs typeface="Alexandria" pitchFamily="2" charset="-78"/>
              </a:rPr>
              <a:t>يقدم صورة عن الباحث ودرجة صدقه وأمانته العلمية</a:t>
            </a:r>
            <a:endParaRPr kumimoji="1" lang="ja-JP" altLang="en-US" sz="1600" b="1" kern="0" dirty="0">
              <a:solidFill>
                <a:srgbClr val="000000"/>
              </a:solidFill>
              <a:latin typeface="Alexandria" pitchFamily="2" charset="-78"/>
              <a:cs typeface="Alexandria" pitchFamily="2" charset="-78"/>
            </a:endParaRPr>
          </a:p>
        </p:txBody>
      </p:sp>
      <p:sp>
        <p:nvSpPr>
          <p:cNvPr id="11" name="正方形/長方形 47">
            <a:extLst>
              <a:ext uri="{FF2B5EF4-FFF2-40B4-BE49-F238E27FC236}">
                <a16:creationId xmlns:a16="http://schemas.microsoft.com/office/drawing/2014/main" id="{3C302316-320C-4AF5-B865-870C64378CCE}"/>
              </a:ext>
            </a:extLst>
          </p:cNvPr>
          <p:cNvSpPr/>
          <p:nvPr/>
        </p:nvSpPr>
        <p:spPr>
          <a:xfrm>
            <a:off x="1995488" y="4880452"/>
            <a:ext cx="7535828"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224535"/>
            <a:r>
              <a:rPr kumimoji="1" lang="ar-SA" altLang="ja-JP" sz="1600" b="1" kern="0" dirty="0">
                <a:solidFill>
                  <a:srgbClr val="000000"/>
                </a:solidFill>
                <a:latin typeface="Alexandria" pitchFamily="2" charset="-78"/>
                <a:cs typeface="Alexandria" pitchFamily="2" charset="-78"/>
              </a:rPr>
              <a:t>يعكس صورة واضحة عن قدرات الباحث إمكانياته العلمية وأسلوبه العلمي</a:t>
            </a:r>
            <a:endParaRPr kumimoji="1" lang="ja-JP" altLang="en-US" sz="1600" b="1" kern="0" dirty="0">
              <a:solidFill>
                <a:srgbClr val="000000"/>
              </a:solidFill>
              <a:latin typeface="Alexandria" pitchFamily="2" charset="-78"/>
              <a:cs typeface="Alexandria" pitchFamily="2" charset="-78"/>
            </a:endParaRPr>
          </a:p>
        </p:txBody>
      </p:sp>
      <p:sp>
        <p:nvSpPr>
          <p:cNvPr id="12" name="正方形/長方形 47">
            <a:extLst>
              <a:ext uri="{FF2B5EF4-FFF2-40B4-BE49-F238E27FC236}">
                <a16:creationId xmlns:a16="http://schemas.microsoft.com/office/drawing/2014/main" id="{1ED7F5BE-8405-4587-B202-B424451DC688}"/>
              </a:ext>
            </a:extLst>
          </p:cNvPr>
          <p:cNvSpPr/>
          <p:nvPr/>
        </p:nvSpPr>
        <p:spPr>
          <a:xfrm>
            <a:off x="1995488" y="3488505"/>
            <a:ext cx="7547089"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224535"/>
            <a:r>
              <a:rPr kumimoji="1" lang="ar-SA" altLang="ja-JP" sz="1600" b="1" kern="0" dirty="0">
                <a:solidFill>
                  <a:srgbClr val="000000"/>
                </a:solidFill>
                <a:latin typeface="Alexandria" pitchFamily="2" charset="-78"/>
                <a:cs typeface="Alexandria" pitchFamily="2" charset="-78"/>
              </a:rPr>
              <a:t>يعتبر سجلا وثائقيا للدراسات السابقة في نفس الموضع </a:t>
            </a:r>
            <a:endParaRPr kumimoji="1" lang="ja-JP" altLang="en-US" sz="1600" b="1" kern="0" dirty="0">
              <a:solidFill>
                <a:srgbClr val="000000"/>
              </a:solidFill>
              <a:latin typeface="Alexandria" pitchFamily="2" charset="-78"/>
              <a:cs typeface="Alexandria" pitchFamily="2" charset="-78"/>
            </a:endParaRPr>
          </a:p>
        </p:txBody>
      </p:sp>
      <p:sp>
        <p:nvSpPr>
          <p:cNvPr id="13" name="正方形/長方形 47">
            <a:extLst>
              <a:ext uri="{FF2B5EF4-FFF2-40B4-BE49-F238E27FC236}">
                <a16:creationId xmlns:a16="http://schemas.microsoft.com/office/drawing/2014/main" id="{2CB813E3-036E-49F5-A993-4A956CB1193B}"/>
              </a:ext>
            </a:extLst>
          </p:cNvPr>
          <p:cNvSpPr/>
          <p:nvPr/>
        </p:nvSpPr>
        <p:spPr>
          <a:xfrm>
            <a:off x="1995488" y="5569026"/>
            <a:ext cx="7547091"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224535"/>
            <a:r>
              <a:rPr kumimoji="1" lang="ar-SA" altLang="ja-JP" sz="1600" b="1" kern="0" dirty="0">
                <a:solidFill>
                  <a:srgbClr val="000000"/>
                </a:solidFill>
                <a:latin typeface="Alexandria" pitchFamily="2" charset="-78"/>
                <a:cs typeface="Alexandria" pitchFamily="2" charset="-78"/>
              </a:rPr>
              <a:t>يكون بمثابة مرجع رئيس للأبحاث والدراسات المستقبلية في نفس الموضع</a:t>
            </a:r>
            <a:endParaRPr kumimoji="1" lang="ja-JP" altLang="en-US" sz="1600" b="1" kern="0" dirty="0">
              <a:solidFill>
                <a:srgbClr val="000000"/>
              </a:solidFill>
              <a:latin typeface="Alexandria" pitchFamily="2" charset="-78"/>
              <a:cs typeface="Alexandria" pitchFamily="2" charset="-78"/>
            </a:endParaRPr>
          </a:p>
        </p:txBody>
      </p:sp>
      <p:sp>
        <p:nvSpPr>
          <p:cNvPr id="14" name="正方形/長方形 47">
            <a:extLst>
              <a:ext uri="{FF2B5EF4-FFF2-40B4-BE49-F238E27FC236}">
                <a16:creationId xmlns:a16="http://schemas.microsoft.com/office/drawing/2014/main" id="{F5B9E99E-C15B-4E5C-8C63-9C1A2EE198C6}"/>
              </a:ext>
            </a:extLst>
          </p:cNvPr>
          <p:cNvSpPr/>
          <p:nvPr/>
        </p:nvSpPr>
        <p:spPr>
          <a:xfrm>
            <a:off x="1995488" y="2835558"/>
            <a:ext cx="7535829"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224535"/>
            <a:r>
              <a:rPr kumimoji="1" lang="ar-SA" altLang="ja-JP" sz="1600" b="1" kern="0" dirty="0">
                <a:solidFill>
                  <a:srgbClr val="000000"/>
                </a:solidFill>
                <a:latin typeface="Alexandria" pitchFamily="2" charset="-78"/>
                <a:cs typeface="Alexandria" pitchFamily="2" charset="-78"/>
              </a:rPr>
              <a:t>يكون بمثابة سجل حافظ لنتائج الدراسة</a:t>
            </a:r>
            <a:endParaRPr kumimoji="1" lang="ja-JP" altLang="en-US" sz="1600" b="1" kern="0" dirty="0">
              <a:solidFill>
                <a:srgbClr val="000000"/>
              </a:solidFill>
              <a:latin typeface="Alexandria" pitchFamily="2" charset="-78"/>
              <a:cs typeface="Alexandria" pitchFamily="2" charset="-78"/>
            </a:endParaRPr>
          </a:p>
        </p:txBody>
      </p:sp>
    </p:spTree>
    <p:extLst>
      <p:ext uri="{BB962C8B-B14F-4D97-AF65-F5344CB8AC3E}">
        <p14:creationId xmlns:p14="http://schemas.microsoft.com/office/powerpoint/2010/main" val="25129955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501090"/>
            <a:ext cx="9345750" cy="4988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2"/>
          <p:cNvSpPr txBox="1">
            <a:spLocks noChangeArrowheads="1"/>
          </p:cNvSpPr>
          <p:nvPr/>
        </p:nvSpPr>
        <p:spPr bwMode="black">
          <a:xfrm>
            <a:off x="2899654" y="1732972"/>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r>
              <a:rPr lang="ar-SY" sz="1600" b="1" kern="0" dirty="0">
                <a:solidFill>
                  <a:srgbClr val="FFFFFF"/>
                </a:solidFill>
                <a:latin typeface="Alexandria" pitchFamily="2" charset="-78"/>
                <a:cs typeface="Alexandria" pitchFamily="2" charset="-78"/>
              </a:rPr>
              <a:t>المنهج التاريخي</a:t>
            </a:r>
          </a:p>
        </p:txBody>
      </p:sp>
      <p:sp>
        <p:nvSpPr>
          <p:cNvPr id="9" name="Rectangle 12">
            <a:extLst>
              <a:ext uri="{FF2B5EF4-FFF2-40B4-BE49-F238E27FC236}">
                <a16:creationId xmlns:a16="http://schemas.microsoft.com/office/drawing/2014/main" id="{5AFBCE9C-8ED8-481D-9827-01417ABF64E1}"/>
              </a:ext>
            </a:extLst>
          </p:cNvPr>
          <p:cNvSpPr/>
          <p:nvPr/>
        </p:nvSpPr>
        <p:spPr>
          <a:xfrm>
            <a:off x="2200048" y="1653920"/>
            <a:ext cx="7299447" cy="1099824"/>
          </a:xfrm>
          <a:prstGeom prst="rect">
            <a:avLst/>
          </a:prstGeom>
          <a:solidFill>
            <a:srgbClr val="FF0000"/>
          </a:solidFill>
          <a:ln w="12700" cap="flat" cmpd="sng" algn="ctr">
            <a:noFill/>
            <a:prstDash val="solid"/>
            <a:miter lim="800000"/>
          </a:ln>
          <a:effectLst/>
        </p:spPr>
        <p:txBody>
          <a:bodyPr rtlCol="0" anchor="ctr"/>
          <a:lstStyle/>
          <a:p>
            <a:pPr algn="ctr" defTabSz="534911" rtl="0">
              <a:defRPr/>
            </a:pPr>
            <a:endParaRPr lang="en-US" sz="1600" kern="0" dirty="0">
              <a:solidFill>
                <a:prstClr val="white"/>
              </a:solidFill>
              <a:latin typeface="Alexandria" pitchFamily="2" charset="-78"/>
              <a:cs typeface="Alexandria" pitchFamily="2" charset="-78"/>
            </a:endParaRPr>
          </a:p>
        </p:txBody>
      </p:sp>
      <p:sp>
        <p:nvSpPr>
          <p:cNvPr id="10" name="Rectangle 13">
            <a:extLst>
              <a:ext uri="{FF2B5EF4-FFF2-40B4-BE49-F238E27FC236}">
                <a16:creationId xmlns:a16="http://schemas.microsoft.com/office/drawing/2014/main" id="{5305735A-7605-45DE-8570-74255A3DA0BE}"/>
              </a:ext>
            </a:extLst>
          </p:cNvPr>
          <p:cNvSpPr/>
          <p:nvPr/>
        </p:nvSpPr>
        <p:spPr>
          <a:xfrm>
            <a:off x="2567583" y="1653921"/>
            <a:ext cx="6623080" cy="1098262"/>
          </a:xfrm>
          <a:prstGeom prst="rect">
            <a:avLst/>
          </a:prstGeom>
          <a:solidFill>
            <a:srgbClr val="445468"/>
          </a:solidFill>
          <a:ln w="12700" cap="flat" cmpd="sng" algn="ctr">
            <a:noFill/>
            <a:prstDash val="solid"/>
            <a:miter lim="800000"/>
          </a:ln>
          <a:effectLst/>
        </p:spPr>
        <p:txBody>
          <a:bodyPr rtlCol="0" anchor="ctr"/>
          <a:lstStyle/>
          <a:p>
            <a:pPr algn="ctr" defTabSz="534911" rtl="0">
              <a:defRPr/>
            </a:pPr>
            <a:r>
              <a:rPr lang="ar-SA" sz="1600" b="1" dirty="0">
                <a:solidFill>
                  <a:schemeClr val="bg1"/>
                </a:solidFill>
                <a:latin typeface="Alexandria" pitchFamily="2" charset="-78"/>
                <a:cs typeface="Alexandria" pitchFamily="2" charset="-78"/>
              </a:rPr>
              <a:t>الخصائص التي يجب أخذها بعين الاعتبار عند كتابته</a:t>
            </a:r>
            <a:endParaRPr lang="en-US" sz="1600" kern="0" dirty="0">
              <a:solidFill>
                <a:schemeClr val="bg1"/>
              </a:solidFill>
              <a:latin typeface="Alexandria" pitchFamily="2" charset="-78"/>
              <a:cs typeface="Alexandria" pitchFamily="2" charset="-78"/>
            </a:endParaRPr>
          </a:p>
        </p:txBody>
      </p:sp>
      <p:sp>
        <p:nvSpPr>
          <p:cNvPr id="11" name="Text Placeholder 5">
            <a:extLst>
              <a:ext uri="{FF2B5EF4-FFF2-40B4-BE49-F238E27FC236}">
                <a16:creationId xmlns:a16="http://schemas.microsoft.com/office/drawing/2014/main" id="{1A05ED07-2CE5-4155-ADC5-6F3AC162299D}"/>
              </a:ext>
            </a:extLst>
          </p:cNvPr>
          <p:cNvSpPr txBox="1">
            <a:spLocks/>
          </p:cNvSpPr>
          <p:nvPr/>
        </p:nvSpPr>
        <p:spPr>
          <a:xfrm>
            <a:off x="2572880" y="1632610"/>
            <a:ext cx="6630863" cy="923283"/>
          </a:xfrm>
          <a:prstGeom prst="rect">
            <a:avLst/>
          </a:prstGeom>
        </p:spPr>
        <p:txBody>
          <a:bodyPr vert="horz" lIns="68580" tIns="34290" rIns="68580" bIns="3429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88104" rtl="1">
              <a:lnSpc>
                <a:spcPct val="100000"/>
              </a:lnSpc>
              <a:spcBef>
                <a:spcPct val="20000"/>
              </a:spcBef>
              <a:buClr>
                <a:srgbClr val="C00000"/>
              </a:buClr>
              <a:buSzPct val="95000"/>
              <a:tabLst>
                <a:tab pos="130966" algn="l"/>
              </a:tabLst>
            </a:pPr>
            <a:endParaRPr lang="ar-SY" sz="1600" b="1" dirty="0">
              <a:solidFill>
                <a:srgbClr val="FFFFFF"/>
              </a:solidFill>
              <a:latin typeface="Alexandria" pitchFamily="2" charset="-78"/>
              <a:ea typeface="+mn-ea"/>
              <a:cs typeface="Alexandria" pitchFamily="2" charset="-78"/>
            </a:endParaRPr>
          </a:p>
        </p:txBody>
      </p:sp>
      <p:sp>
        <p:nvSpPr>
          <p:cNvPr id="12" name="正方形/長方形 47">
            <a:extLst>
              <a:ext uri="{FF2B5EF4-FFF2-40B4-BE49-F238E27FC236}">
                <a16:creationId xmlns:a16="http://schemas.microsoft.com/office/drawing/2014/main" id="{5CE44A04-EED3-47AE-A655-C896E3BC3FD1}"/>
              </a:ext>
            </a:extLst>
          </p:cNvPr>
          <p:cNvSpPr/>
          <p:nvPr/>
        </p:nvSpPr>
        <p:spPr>
          <a:xfrm>
            <a:off x="2222576" y="4134854"/>
            <a:ext cx="7310846"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224535"/>
            <a:r>
              <a:rPr kumimoji="1" lang="ar-SA" altLang="ja-JP" sz="1600" b="1" kern="0" dirty="0">
                <a:solidFill>
                  <a:srgbClr val="000000"/>
                </a:solidFill>
                <a:latin typeface="Alexandria" pitchFamily="2" charset="-78"/>
                <a:cs typeface="Alexandria" pitchFamily="2" charset="-78"/>
              </a:rPr>
              <a:t>الطباعة الجيدة الخالية من </a:t>
            </a:r>
            <a:r>
              <a:rPr kumimoji="1" lang="ar-SA" altLang="ja-JP" sz="1600" b="1" kern="0">
                <a:solidFill>
                  <a:srgbClr val="000000"/>
                </a:solidFill>
                <a:latin typeface="Alexandria" pitchFamily="2" charset="-78"/>
                <a:cs typeface="Alexandria" pitchFamily="2" charset="-78"/>
              </a:rPr>
              <a:t>الأخطاء الللغوية</a:t>
            </a:r>
            <a:endParaRPr kumimoji="1" lang="ja-JP" altLang="en-US" sz="1600" b="1" kern="0" dirty="0">
              <a:solidFill>
                <a:srgbClr val="000000"/>
              </a:solidFill>
              <a:latin typeface="Alexandria" pitchFamily="2" charset="-78"/>
              <a:cs typeface="Alexandria" pitchFamily="2" charset="-78"/>
            </a:endParaRPr>
          </a:p>
        </p:txBody>
      </p:sp>
      <p:sp>
        <p:nvSpPr>
          <p:cNvPr id="13" name="正方形/長方形 47">
            <a:extLst>
              <a:ext uri="{FF2B5EF4-FFF2-40B4-BE49-F238E27FC236}">
                <a16:creationId xmlns:a16="http://schemas.microsoft.com/office/drawing/2014/main" id="{1B5CB13D-7D28-40D9-B162-934955AACF6F}"/>
              </a:ext>
            </a:extLst>
          </p:cNvPr>
          <p:cNvSpPr/>
          <p:nvPr/>
        </p:nvSpPr>
        <p:spPr>
          <a:xfrm>
            <a:off x="2206716" y="4686253"/>
            <a:ext cx="7326705"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224535"/>
            <a:r>
              <a:rPr kumimoji="1" lang="ar-SA" altLang="ja-JP" sz="1600" b="1" kern="0" dirty="0">
                <a:solidFill>
                  <a:srgbClr val="000000"/>
                </a:solidFill>
                <a:latin typeface="Alexandria" pitchFamily="2" charset="-78"/>
                <a:cs typeface="Alexandria" pitchFamily="2" charset="-78"/>
              </a:rPr>
              <a:t>الترابط والتناسق بين القسام الرئيسة لتقرير البحث من حيث عدد الصفحات</a:t>
            </a:r>
            <a:endParaRPr kumimoji="1" lang="ja-JP" altLang="en-US" sz="1600" b="1" kern="0" dirty="0">
              <a:solidFill>
                <a:srgbClr val="000000"/>
              </a:solidFill>
              <a:latin typeface="Alexandria" pitchFamily="2" charset="-78"/>
              <a:cs typeface="Alexandria" pitchFamily="2" charset="-78"/>
            </a:endParaRPr>
          </a:p>
        </p:txBody>
      </p:sp>
      <p:sp>
        <p:nvSpPr>
          <p:cNvPr id="14" name="正方形/長方形 47">
            <a:extLst>
              <a:ext uri="{FF2B5EF4-FFF2-40B4-BE49-F238E27FC236}">
                <a16:creationId xmlns:a16="http://schemas.microsoft.com/office/drawing/2014/main" id="{3F7324FD-ECA6-4424-89FB-EF7676F02DD5}"/>
              </a:ext>
            </a:extLst>
          </p:cNvPr>
          <p:cNvSpPr/>
          <p:nvPr/>
        </p:nvSpPr>
        <p:spPr>
          <a:xfrm>
            <a:off x="2222575" y="3577290"/>
            <a:ext cx="7299447"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224535"/>
            <a:r>
              <a:rPr kumimoji="1" lang="ar-SA" altLang="ja-JP" sz="1600" b="1" kern="0" dirty="0">
                <a:solidFill>
                  <a:srgbClr val="000000"/>
                </a:solidFill>
                <a:latin typeface="Alexandria" pitchFamily="2" charset="-78"/>
                <a:cs typeface="Alexandria" pitchFamily="2" charset="-78"/>
              </a:rPr>
              <a:t>حجم البحث وشكل الصفحات وترتيب المحتويات</a:t>
            </a:r>
            <a:endParaRPr kumimoji="1" lang="ja-JP" altLang="en-US" sz="1600" b="1" kern="0" dirty="0">
              <a:solidFill>
                <a:srgbClr val="000000"/>
              </a:solidFill>
              <a:latin typeface="Alexandria" pitchFamily="2" charset="-78"/>
              <a:cs typeface="Alexandria" pitchFamily="2" charset="-78"/>
            </a:endParaRPr>
          </a:p>
        </p:txBody>
      </p:sp>
      <p:sp>
        <p:nvSpPr>
          <p:cNvPr id="15" name="正方形/長方形 47">
            <a:extLst>
              <a:ext uri="{FF2B5EF4-FFF2-40B4-BE49-F238E27FC236}">
                <a16:creationId xmlns:a16="http://schemas.microsoft.com/office/drawing/2014/main" id="{E9647EE4-71AD-40FA-A3BD-C43FB5B2F095}"/>
              </a:ext>
            </a:extLst>
          </p:cNvPr>
          <p:cNvSpPr/>
          <p:nvPr/>
        </p:nvSpPr>
        <p:spPr>
          <a:xfrm>
            <a:off x="2200048" y="5291411"/>
            <a:ext cx="7333373"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224535"/>
            <a:r>
              <a:rPr kumimoji="1" lang="ar-SA" altLang="ja-JP" sz="1600" b="1" kern="0" dirty="0">
                <a:solidFill>
                  <a:srgbClr val="000000"/>
                </a:solidFill>
                <a:latin typeface="Alexandria" pitchFamily="2" charset="-78"/>
                <a:cs typeface="Alexandria" pitchFamily="2" charset="-78"/>
              </a:rPr>
              <a:t>الوحدة العضوية والموضوعية </a:t>
            </a:r>
            <a:r>
              <a:rPr kumimoji="1" lang="ar-SA" altLang="ja-JP" sz="1600" b="1" kern="0">
                <a:solidFill>
                  <a:srgbClr val="000000"/>
                </a:solidFill>
                <a:latin typeface="Alexandria" pitchFamily="2" charset="-78"/>
                <a:cs typeface="Alexandria" pitchFamily="2" charset="-78"/>
              </a:rPr>
              <a:t>لمحتويات الدراسة</a:t>
            </a:r>
            <a:endParaRPr kumimoji="1" lang="ja-JP" altLang="en-US" sz="1600" b="1" kern="0" dirty="0">
              <a:solidFill>
                <a:srgbClr val="000000"/>
              </a:solidFill>
              <a:latin typeface="Alexandria" pitchFamily="2" charset="-78"/>
              <a:cs typeface="Alexandria" pitchFamily="2" charset="-78"/>
            </a:endParaRPr>
          </a:p>
        </p:txBody>
      </p:sp>
      <p:sp>
        <p:nvSpPr>
          <p:cNvPr id="16" name="正方形/長方形 47">
            <a:extLst>
              <a:ext uri="{FF2B5EF4-FFF2-40B4-BE49-F238E27FC236}">
                <a16:creationId xmlns:a16="http://schemas.microsoft.com/office/drawing/2014/main" id="{65464EE0-FD56-45D8-82A8-F65C6A8FB85D}"/>
              </a:ext>
            </a:extLst>
          </p:cNvPr>
          <p:cNvSpPr/>
          <p:nvPr/>
        </p:nvSpPr>
        <p:spPr>
          <a:xfrm>
            <a:off x="2222575" y="2991993"/>
            <a:ext cx="7299447"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224535"/>
            <a:r>
              <a:rPr kumimoji="1" lang="ar-SA" altLang="ja-JP" sz="1600" b="1" kern="0" dirty="0">
                <a:solidFill>
                  <a:srgbClr val="000000"/>
                </a:solidFill>
                <a:latin typeface="Alexandria" pitchFamily="2" charset="-78"/>
                <a:cs typeface="Alexandria" pitchFamily="2" charset="-78"/>
              </a:rPr>
              <a:t>اللغة والصياغة اللغوية الواضحة والدقيقة</a:t>
            </a:r>
            <a:endParaRPr kumimoji="1" lang="ja-JP" altLang="en-US" sz="1600" b="1" kern="0" dirty="0">
              <a:solidFill>
                <a:srgbClr val="000000"/>
              </a:solidFill>
              <a:latin typeface="Alexandria" pitchFamily="2" charset="-78"/>
              <a:cs typeface="Alexandria" pitchFamily="2" charset="-78"/>
            </a:endParaRPr>
          </a:p>
        </p:txBody>
      </p:sp>
      <p:sp>
        <p:nvSpPr>
          <p:cNvPr id="17" name="正方形/長方形 47">
            <a:extLst>
              <a:ext uri="{FF2B5EF4-FFF2-40B4-BE49-F238E27FC236}">
                <a16:creationId xmlns:a16="http://schemas.microsoft.com/office/drawing/2014/main" id="{CE4A7799-1485-40DA-912B-14BCBC4C6F76}"/>
              </a:ext>
            </a:extLst>
          </p:cNvPr>
          <p:cNvSpPr/>
          <p:nvPr/>
        </p:nvSpPr>
        <p:spPr>
          <a:xfrm>
            <a:off x="2206716" y="5934263"/>
            <a:ext cx="7326705" cy="365760"/>
          </a:xfrm>
          <a:prstGeom prst="rect">
            <a:avLst/>
          </a:prstGeom>
          <a:noFill/>
          <a:ln w="25400" cap="flat" cmpd="sng" algn="ctr">
            <a:solidFill>
              <a:srgbClr val="FF000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224535"/>
            <a:r>
              <a:rPr kumimoji="1" lang="ar-SA" altLang="ja-JP" sz="1600" b="1" kern="0" dirty="0">
                <a:solidFill>
                  <a:srgbClr val="000000"/>
                </a:solidFill>
                <a:latin typeface="Alexandria" pitchFamily="2" charset="-78"/>
                <a:cs typeface="Alexandria" pitchFamily="2" charset="-78"/>
              </a:rPr>
              <a:t>وضوح وملائمة الأشكال والرسوم البيانية والجدول ودقة الإخراج الفني لها</a:t>
            </a:r>
            <a:endParaRPr kumimoji="1" lang="ja-JP" altLang="en-US" sz="1600" b="1" kern="0" dirty="0">
              <a:solidFill>
                <a:srgbClr val="000000"/>
              </a:solidFill>
              <a:latin typeface="Alexandria" pitchFamily="2" charset="-78"/>
              <a:cs typeface="Alexandria" pitchFamily="2" charset="-78"/>
            </a:endParaRPr>
          </a:p>
        </p:txBody>
      </p:sp>
      <p:sp>
        <p:nvSpPr>
          <p:cNvPr id="18" name="TextBox 17"/>
          <p:cNvSpPr txBox="1"/>
          <p:nvPr/>
        </p:nvSpPr>
        <p:spPr>
          <a:xfrm>
            <a:off x="2485572" y="526758"/>
            <a:ext cx="6713116" cy="1015663"/>
          </a:xfrm>
          <a:prstGeom prst="rect">
            <a:avLst/>
          </a:prstGeom>
          <a:noFill/>
        </p:spPr>
        <p:txBody>
          <a:bodyPr wrap="square" rtlCol="0">
            <a:spAutoFit/>
          </a:bodyPr>
          <a:lstStyle/>
          <a:p>
            <a:pPr algn="ctr">
              <a:lnSpc>
                <a:spcPct val="150000"/>
              </a:lnSpc>
            </a:pPr>
            <a:r>
              <a:rPr lang="ar-SA" sz="2000" b="1" dirty="0">
                <a:latin typeface="Alexandria" pitchFamily="2" charset="-78"/>
                <a:cs typeface="Alexandria" pitchFamily="2" charset="-78"/>
              </a:rPr>
              <a:t>أهمية تقرير البحث </a:t>
            </a:r>
            <a:endParaRPr lang="en-US" sz="2000" b="1" dirty="0" smtClean="0">
              <a:latin typeface="Alexandria" pitchFamily="2" charset="-78"/>
              <a:cs typeface="Alexandria" pitchFamily="2" charset="-78"/>
            </a:endParaRPr>
          </a:p>
          <a:p>
            <a:pPr algn="ctr">
              <a:lnSpc>
                <a:spcPct val="150000"/>
              </a:lnSpc>
            </a:pPr>
            <a:r>
              <a:rPr lang="ar-SA" sz="2000" b="1" dirty="0" smtClean="0">
                <a:latin typeface="Alexandria" pitchFamily="2" charset="-78"/>
                <a:cs typeface="Alexandria" pitchFamily="2" charset="-78"/>
              </a:rPr>
              <a:t>والخصائص </a:t>
            </a:r>
            <a:r>
              <a:rPr lang="ar-SA" sz="2000" b="1" dirty="0">
                <a:latin typeface="Alexandria" pitchFamily="2" charset="-78"/>
                <a:cs typeface="Alexandria" pitchFamily="2" charset="-78"/>
              </a:rPr>
              <a:t>التي يجب أخذها بعين الاعتبار عند كتابته</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6407110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24"/>
          <p:cNvSpPr/>
          <p:nvPr/>
        </p:nvSpPr>
        <p:spPr>
          <a:xfrm>
            <a:off x="1181062" y="1285191"/>
            <a:ext cx="9345750" cy="5088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p:cNvSpPr txBox="1"/>
          <p:nvPr/>
        </p:nvSpPr>
        <p:spPr>
          <a:xfrm>
            <a:off x="3083169" y="751122"/>
            <a:ext cx="5158154"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إعداد مخطط البحث</a:t>
            </a:r>
            <a:endParaRPr lang="en-US" sz="2000" kern="0" dirty="0">
              <a:latin typeface="Alexandria" pitchFamily="2" charset="-78"/>
              <a:cs typeface="Alexandria" pitchFamily="2" charset="-78"/>
            </a:endParaRPr>
          </a:p>
        </p:txBody>
      </p:sp>
      <p:sp>
        <p:nvSpPr>
          <p:cNvPr id="13" name="Rectangle 2"/>
          <p:cNvSpPr txBox="1">
            <a:spLocks noChangeArrowheads="1"/>
          </p:cNvSpPr>
          <p:nvPr/>
        </p:nvSpPr>
        <p:spPr bwMode="black">
          <a:xfrm>
            <a:off x="1820154" y="1440872"/>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ar-SY" sz="1600" b="1" i="0" u="none" strike="noStrike" kern="0" cap="none" spc="0" normalizeH="0" baseline="0" noProof="0" dirty="0">
                <a:ln>
                  <a:noFill/>
                </a:ln>
                <a:solidFill>
                  <a:srgbClr val="FFFFFF"/>
                </a:solidFill>
                <a:effectLst/>
                <a:uLnTx/>
                <a:uFillTx/>
                <a:latin typeface="Alexandria" pitchFamily="2" charset="-78"/>
                <a:cs typeface="Alexandria" pitchFamily="2" charset="-78"/>
              </a:rPr>
              <a:t>المنهج التاريخي</a:t>
            </a:r>
          </a:p>
        </p:txBody>
      </p:sp>
      <p:sp>
        <p:nvSpPr>
          <p:cNvPr id="14" name="Rectangle 27">
            <a:extLst>
              <a:ext uri="{FF2B5EF4-FFF2-40B4-BE49-F238E27FC236}">
                <a16:creationId xmlns:a16="http://schemas.microsoft.com/office/drawing/2014/main" id="{2B9CFF15-83F1-49CA-9B60-D9223E1B44AF}"/>
              </a:ext>
            </a:extLst>
          </p:cNvPr>
          <p:cNvSpPr/>
          <p:nvPr/>
        </p:nvSpPr>
        <p:spPr>
          <a:xfrm>
            <a:off x="6268027" y="1501096"/>
            <a:ext cx="3193473" cy="490911"/>
          </a:xfrm>
          <a:prstGeom prst="rect">
            <a:avLst/>
          </a:prstGeom>
          <a:solidFill>
            <a:srgbClr val="FF3F5F"/>
          </a:solidFill>
          <a:ln w="12700" cap="flat" cmpd="sng" algn="ctr">
            <a:noFill/>
            <a:prstDash val="solid"/>
            <a:miter lim="800000"/>
          </a:ln>
          <a:effectLst/>
        </p:spPr>
        <p:txBody>
          <a:bodyPr rtlCol="0" anchor="ctr"/>
          <a:lstStyle/>
          <a:p>
            <a:pPr algn="ctr" defTabSz="713232" rtl="1">
              <a:defRPr/>
            </a:pPr>
            <a:endParaRPr lang="en-US" sz="1600" kern="0" dirty="0">
              <a:solidFill>
                <a:prstClr val="white"/>
              </a:solidFill>
              <a:latin typeface="Alexandria" pitchFamily="2" charset="-78"/>
              <a:cs typeface="Alexandria" pitchFamily="2" charset="-78"/>
            </a:endParaRPr>
          </a:p>
        </p:txBody>
      </p:sp>
      <p:sp>
        <p:nvSpPr>
          <p:cNvPr id="15" name="Rectangle 29">
            <a:extLst>
              <a:ext uri="{FF2B5EF4-FFF2-40B4-BE49-F238E27FC236}">
                <a16:creationId xmlns:a16="http://schemas.microsoft.com/office/drawing/2014/main" id="{8D941397-D9E4-4D33-916F-8E0E0B9355B9}"/>
              </a:ext>
            </a:extLst>
          </p:cNvPr>
          <p:cNvSpPr/>
          <p:nvPr/>
        </p:nvSpPr>
        <p:spPr>
          <a:xfrm>
            <a:off x="3377467" y="1501096"/>
            <a:ext cx="5857402" cy="490911"/>
          </a:xfrm>
          <a:prstGeom prst="rect">
            <a:avLst/>
          </a:prstGeom>
          <a:solidFill>
            <a:srgbClr val="445468"/>
          </a:solidFill>
          <a:ln w="12700" cap="flat" cmpd="sng" algn="ctr">
            <a:noFill/>
            <a:prstDash val="solid"/>
            <a:miter lim="800000"/>
          </a:ln>
          <a:effectLst/>
        </p:spPr>
        <p:txBody>
          <a:bodyPr rtlCol="0" anchor="ctr"/>
          <a:lstStyle/>
          <a:p>
            <a:pPr algn="ctr" defTabSz="713232" rtl="1">
              <a:defRPr/>
            </a:pPr>
            <a:r>
              <a:rPr lang="ar-SA" sz="1600" kern="0" dirty="0">
                <a:solidFill>
                  <a:prstClr val="white"/>
                </a:solidFill>
                <a:latin typeface="Alexandria" pitchFamily="2" charset="-78"/>
                <a:cs typeface="Alexandria" pitchFamily="2" charset="-78"/>
              </a:rPr>
              <a:t>يعد مخطط البحث أحد المتطلبات الأساسية في خطوات البحث العلمي</a:t>
            </a:r>
            <a:endParaRPr lang="en-US" sz="1600" kern="0" dirty="0">
              <a:solidFill>
                <a:prstClr val="white"/>
              </a:solidFill>
              <a:latin typeface="Alexandria" pitchFamily="2" charset="-78"/>
              <a:cs typeface="Alexandria" pitchFamily="2" charset="-78"/>
            </a:endParaRPr>
          </a:p>
        </p:txBody>
      </p:sp>
      <p:sp>
        <p:nvSpPr>
          <p:cNvPr id="16" name="Text Placeholder 5">
            <a:extLst>
              <a:ext uri="{FF2B5EF4-FFF2-40B4-BE49-F238E27FC236}">
                <a16:creationId xmlns:a16="http://schemas.microsoft.com/office/drawing/2014/main" id="{CFED8CEF-DDA0-423A-B086-A594E9A72CEE}"/>
              </a:ext>
            </a:extLst>
          </p:cNvPr>
          <p:cNvSpPr txBox="1">
            <a:spLocks/>
          </p:cNvSpPr>
          <p:nvPr/>
        </p:nvSpPr>
        <p:spPr>
          <a:xfrm>
            <a:off x="5757060" y="1544819"/>
            <a:ext cx="3039457" cy="365758"/>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endParaRPr lang="ar-SY" sz="1600" b="1" dirty="0">
              <a:solidFill>
                <a:srgbClr val="FFFFFF"/>
              </a:solidFill>
              <a:latin typeface="Alexandria" pitchFamily="2" charset="-78"/>
              <a:cs typeface="Alexandria" pitchFamily="2" charset="-78"/>
            </a:endParaRPr>
          </a:p>
        </p:txBody>
      </p:sp>
      <p:sp>
        <p:nvSpPr>
          <p:cNvPr id="17" name="Rectangle 27">
            <a:extLst>
              <a:ext uri="{FF2B5EF4-FFF2-40B4-BE49-F238E27FC236}">
                <a16:creationId xmlns:a16="http://schemas.microsoft.com/office/drawing/2014/main" id="{0D5A036D-D1BC-482A-A6F6-74E606BFCDC2}"/>
              </a:ext>
            </a:extLst>
          </p:cNvPr>
          <p:cNvSpPr/>
          <p:nvPr/>
        </p:nvSpPr>
        <p:spPr>
          <a:xfrm>
            <a:off x="5695079" y="2087265"/>
            <a:ext cx="3766421" cy="490911"/>
          </a:xfrm>
          <a:prstGeom prst="rect">
            <a:avLst/>
          </a:prstGeom>
          <a:solidFill>
            <a:srgbClr val="FF3F5F"/>
          </a:solidFill>
          <a:ln w="12700" cap="flat" cmpd="sng" algn="ctr">
            <a:noFill/>
            <a:prstDash val="solid"/>
            <a:miter lim="800000"/>
          </a:ln>
          <a:effectLst/>
        </p:spPr>
        <p:txBody>
          <a:bodyPr rtlCol="0" anchor="ctr"/>
          <a:lstStyle/>
          <a:p>
            <a:pPr algn="ctr" defTabSz="713232" rtl="1">
              <a:defRPr/>
            </a:pPr>
            <a:endParaRPr lang="en-US" sz="1600" kern="0" dirty="0">
              <a:solidFill>
                <a:prstClr val="white"/>
              </a:solidFill>
              <a:latin typeface="Alexandria" pitchFamily="2" charset="-78"/>
              <a:cs typeface="Alexandria" pitchFamily="2" charset="-78"/>
            </a:endParaRPr>
          </a:p>
        </p:txBody>
      </p:sp>
      <p:sp>
        <p:nvSpPr>
          <p:cNvPr id="18" name="Rectangle 29">
            <a:extLst>
              <a:ext uri="{FF2B5EF4-FFF2-40B4-BE49-F238E27FC236}">
                <a16:creationId xmlns:a16="http://schemas.microsoft.com/office/drawing/2014/main" id="{ED79CAB1-4CE8-41C2-808E-FF737863D3CC}"/>
              </a:ext>
            </a:extLst>
          </p:cNvPr>
          <p:cNvSpPr/>
          <p:nvPr/>
        </p:nvSpPr>
        <p:spPr>
          <a:xfrm>
            <a:off x="2567369" y="2090092"/>
            <a:ext cx="6667500" cy="490911"/>
          </a:xfrm>
          <a:prstGeom prst="rect">
            <a:avLst/>
          </a:prstGeom>
          <a:solidFill>
            <a:srgbClr val="445468"/>
          </a:solidFill>
          <a:ln w="12700" cap="flat" cmpd="sng" algn="ctr">
            <a:noFill/>
            <a:prstDash val="solid"/>
            <a:miter lim="800000"/>
          </a:ln>
          <a:effectLst/>
        </p:spPr>
        <p:txBody>
          <a:bodyPr rtlCol="0" anchor="ctr"/>
          <a:lstStyle/>
          <a:p>
            <a:pPr algn="r" defTabSz="713232" rtl="1">
              <a:defRPr/>
            </a:pPr>
            <a:r>
              <a:rPr lang="ar-SA" sz="1600" kern="0" dirty="0">
                <a:solidFill>
                  <a:prstClr val="white"/>
                </a:solidFill>
                <a:latin typeface="Alexandria" pitchFamily="2" charset="-78"/>
                <a:cs typeface="Alexandria" pitchFamily="2" charset="-78"/>
              </a:rPr>
              <a:t>سواء أكان رسالة جامعية أو لأغراض البحث أو لأي مجال من المجالات العلمية</a:t>
            </a:r>
            <a:endParaRPr lang="en-US" sz="1600" kern="0" dirty="0">
              <a:solidFill>
                <a:prstClr val="white"/>
              </a:solidFill>
              <a:latin typeface="Alexandria" pitchFamily="2" charset="-78"/>
              <a:cs typeface="Alexandria" pitchFamily="2" charset="-78"/>
            </a:endParaRPr>
          </a:p>
        </p:txBody>
      </p:sp>
      <p:sp>
        <p:nvSpPr>
          <p:cNvPr id="19" name="Rectangle 27">
            <a:extLst>
              <a:ext uri="{FF2B5EF4-FFF2-40B4-BE49-F238E27FC236}">
                <a16:creationId xmlns:a16="http://schemas.microsoft.com/office/drawing/2014/main" id="{47B34FF9-9F83-4071-B59B-0379A236D938}"/>
              </a:ext>
            </a:extLst>
          </p:cNvPr>
          <p:cNvSpPr/>
          <p:nvPr/>
        </p:nvSpPr>
        <p:spPr>
          <a:xfrm>
            <a:off x="6957452" y="2656697"/>
            <a:ext cx="2504048" cy="490911"/>
          </a:xfrm>
          <a:prstGeom prst="rect">
            <a:avLst/>
          </a:prstGeom>
          <a:solidFill>
            <a:srgbClr val="FF3F5F"/>
          </a:solidFill>
          <a:ln w="12700" cap="flat" cmpd="sng" algn="ctr">
            <a:noFill/>
            <a:prstDash val="solid"/>
            <a:miter lim="800000"/>
          </a:ln>
          <a:effectLst/>
        </p:spPr>
        <p:txBody>
          <a:bodyPr rtlCol="0" anchor="ctr"/>
          <a:lstStyle/>
          <a:p>
            <a:pPr algn="ctr" defTabSz="713232" rtl="1">
              <a:defRPr/>
            </a:pPr>
            <a:r>
              <a:rPr lang="ar-SA" sz="1600" b="1" kern="0" dirty="0">
                <a:solidFill>
                  <a:prstClr val="white"/>
                </a:solidFill>
                <a:latin typeface="Alexandria" pitchFamily="2" charset="-78"/>
                <a:cs typeface="Alexandria" pitchFamily="2" charset="-78"/>
              </a:rPr>
              <a:t>تعريف مخطط البحث</a:t>
            </a:r>
            <a:endParaRPr lang="en-US" sz="1600" b="1" kern="0" dirty="0">
              <a:solidFill>
                <a:prstClr val="white"/>
              </a:solidFill>
              <a:latin typeface="Alexandria" pitchFamily="2" charset="-78"/>
              <a:cs typeface="Alexandria" pitchFamily="2" charset="-78"/>
            </a:endParaRPr>
          </a:p>
        </p:txBody>
      </p:sp>
      <p:sp>
        <p:nvSpPr>
          <p:cNvPr id="20" name="Rectangle 29">
            <a:extLst>
              <a:ext uri="{FF2B5EF4-FFF2-40B4-BE49-F238E27FC236}">
                <a16:creationId xmlns:a16="http://schemas.microsoft.com/office/drawing/2014/main" id="{821F9913-D8EF-4E51-8615-B3AD3A6D7857}"/>
              </a:ext>
            </a:extLst>
          </p:cNvPr>
          <p:cNvSpPr/>
          <p:nvPr/>
        </p:nvSpPr>
        <p:spPr>
          <a:xfrm>
            <a:off x="2794000" y="3026364"/>
            <a:ext cx="6667500" cy="635971"/>
          </a:xfrm>
          <a:prstGeom prst="rect">
            <a:avLst/>
          </a:prstGeom>
          <a:solidFill>
            <a:srgbClr val="445468"/>
          </a:solidFill>
          <a:ln w="12700" cap="flat" cmpd="sng" algn="ctr">
            <a:noFill/>
            <a:prstDash val="solid"/>
            <a:miter lim="800000"/>
          </a:ln>
          <a:effectLst/>
        </p:spPr>
        <p:txBody>
          <a:bodyPr rtlCol="0" anchor="ctr"/>
          <a:lstStyle/>
          <a:p>
            <a:pPr algn="r" defTabSz="713232" rtl="1">
              <a:defRPr/>
            </a:pPr>
            <a:r>
              <a:rPr lang="ar-SA" sz="1600" kern="0" dirty="0">
                <a:solidFill>
                  <a:prstClr val="white"/>
                </a:solidFill>
                <a:latin typeface="Alexandria" pitchFamily="2" charset="-78"/>
                <a:cs typeface="Alexandria" pitchFamily="2" charset="-78"/>
              </a:rPr>
              <a:t>هو خطة منظمة تجمع عناصر الدراسة أو البحث وملخص لمخطط مشروع العمل الذي سيقوم به الباحث.</a:t>
            </a:r>
            <a:endParaRPr lang="en-US" sz="1600" kern="0" dirty="0">
              <a:solidFill>
                <a:prstClr val="white"/>
              </a:solidFill>
              <a:latin typeface="Alexandria" pitchFamily="2" charset="-78"/>
              <a:cs typeface="Alexandria" pitchFamily="2" charset="-78"/>
            </a:endParaRPr>
          </a:p>
        </p:txBody>
      </p:sp>
      <p:sp>
        <p:nvSpPr>
          <p:cNvPr id="21" name="Rectangle 27">
            <a:extLst>
              <a:ext uri="{FF2B5EF4-FFF2-40B4-BE49-F238E27FC236}">
                <a16:creationId xmlns:a16="http://schemas.microsoft.com/office/drawing/2014/main" id="{2DA2254D-F4A1-41A3-8417-832302D70167}"/>
              </a:ext>
            </a:extLst>
          </p:cNvPr>
          <p:cNvSpPr/>
          <p:nvPr/>
        </p:nvSpPr>
        <p:spPr>
          <a:xfrm>
            <a:off x="6957452" y="3816550"/>
            <a:ext cx="2504048" cy="490911"/>
          </a:xfrm>
          <a:prstGeom prst="rect">
            <a:avLst/>
          </a:prstGeom>
          <a:solidFill>
            <a:srgbClr val="FF3F5F"/>
          </a:solidFill>
          <a:ln w="12700" cap="flat" cmpd="sng" algn="ctr">
            <a:noFill/>
            <a:prstDash val="solid"/>
            <a:miter lim="800000"/>
          </a:ln>
          <a:effectLst/>
        </p:spPr>
        <p:txBody>
          <a:bodyPr rtlCol="0" anchor="ctr"/>
          <a:lstStyle/>
          <a:p>
            <a:pPr algn="ctr" defTabSz="713232" rtl="1">
              <a:defRPr/>
            </a:pPr>
            <a:r>
              <a:rPr lang="ar-SA" sz="1600" b="1" kern="0" dirty="0">
                <a:solidFill>
                  <a:prstClr val="white"/>
                </a:solidFill>
                <a:latin typeface="Alexandria" pitchFamily="2" charset="-78"/>
                <a:cs typeface="Alexandria" pitchFamily="2" charset="-78"/>
              </a:rPr>
              <a:t>أهداف مخطط البحث</a:t>
            </a:r>
            <a:endParaRPr lang="en-US" sz="1600" b="1" kern="0" dirty="0">
              <a:solidFill>
                <a:prstClr val="white"/>
              </a:solidFill>
              <a:latin typeface="Alexandria" pitchFamily="2" charset="-78"/>
              <a:cs typeface="Alexandria" pitchFamily="2" charset="-78"/>
            </a:endParaRPr>
          </a:p>
        </p:txBody>
      </p:sp>
      <p:sp>
        <p:nvSpPr>
          <p:cNvPr id="22" name="Rectangle 29">
            <a:extLst>
              <a:ext uri="{FF2B5EF4-FFF2-40B4-BE49-F238E27FC236}">
                <a16:creationId xmlns:a16="http://schemas.microsoft.com/office/drawing/2014/main" id="{405B411D-A59B-4133-AA9E-E15DDACAB7AF}"/>
              </a:ext>
            </a:extLst>
          </p:cNvPr>
          <p:cNvSpPr/>
          <p:nvPr/>
        </p:nvSpPr>
        <p:spPr>
          <a:xfrm>
            <a:off x="5982144" y="4191879"/>
            <a:ext cx="3479356" cy="490911"/>
          </a:xfrm>
          <a:prstGeom prst="rect">
            <a:avLst/>
          </a:prstGeom>
          <a:solidFill>
            <a:srgbClr val="445468"/>
          </a:solidFill>
          <a:ln w="12700" cap="flat" cmpd="sng" algn="ctr">
            <a:noFill/>
            <a:prstDash val="solid"/>
            <a:miter lim="800000"/>
          </a:ln>
          <a:effectLst/>
        </p:spPr>
        <p:txBody>
          <a:bodyPr rtlCol="0" anchor="ctr"/>
          <a:lstStyle/>
          <a:p>
            <a:pPr algn="ctr" defTabSz="713232" rtl="1">
              <a:defRPr/>
            </a:pPr>
            <a:r>
              <a:rPr lang="ar-SA" sz="1600" kern="0" dirty="0">
                <a:solidFill>
                  <a:prstClr val="white"/>
                </a:solidFill>
                <a:latin typeface="Alexandria" pitchFamily="2" charset="-78"/>
                <a:cs typeface="Alexandria" pitchFamily="2" charset="-78"/>
              </a:rPr>
              <a:t>وصف إجراءات القيام بالدراسة ومتطلباتها</a:t>
            </a:r>
            <a:endParaRPr lang="en-US" sz="1600" kern="0" dirty="0">
              <a:solidFill>
                <a:prstClr val="white"/>
              </a:solidFill>
              <a:latin typeface="Alexandria" pitchFamily="2" charset="-78"/>
              <a:cs typeface="Alexandria" pitchFamily="2" charset="-78"/>
            </a:endParaRPr>
          </a:p>
        </p:txBody>
      </p:sp>
      <p:sp>
        <p:nvSpPr>
          <p:cNvPr id="23" name="Rectangle 29">
            <a:extLst>
              <a:ext uri="{FF2B5EF4-FFF2-40B4-BE49-F238E27FC236}">
                <a16:creationId xmlns:a16="http://schemas.microsoft.com/office/drawing/2014/main" id="{A0551353-1C34-4B34-81A1-8BE85655712C}"/>
              </a:ext>
            </a:extLst>
          </p:cNvPr>
          <p:cNvSpPr/>
          <p:nvPr/>
        </p:nvSpPr>
        <p:spPr>
          <a:xfrm>
            <a:off x="6079977" y="4814543"/>
            <a:ext cx="3376248" cy="490911"/>
          </a:xfrm>
          <a:prstGeom prst="rect">
            <a:avLst/>
          </a:prstGeom>
          <a:solidFill>
            <a:srgbClr val="445468"/>
          </a:solidFill>
          <a:ln w="12700" cap="flat" cmpd="sng" algn="ctr">
            <a:noFill/>
            <a:prstDash val="solid"/>
            <a:miter lim="800000"/>
          </a:ln>
          <a:effectLst/>
        </p:spPr>
        <p:txBody>
          <a:bodyPr rtlCol="0" anchor="ctr"/>
          <a:lstStyle/>
          <a:p>
            <a:pPr algn="ctr" defTabSz="713232" rtl="1">
              <a:defRPr/>
            </a:pPr>
            <a:r>
              <a:rPr lang="ar-SA" sz="1600" kern="0" dirty="0">
                <a:solidFill>
                  <a:prstClr val="white"/>
                </a:solidFill>
                <a:latin typeface="Alexandria" pitchFamily="2" charset="-78"/>
                <a:cs typeface="Alexandria" pitchFamily="2" charset="-78"/>
              </a:rPr>
              <a:t>توجيه خطوات الدراسة ومراحل تنفيذها</a:t>
            </a:r>
            <a:endParaRPr lang="en-US" sz="1600" kern="0" dirty="0">
              <a:solidFill>
                <a:prstClr val="white"/>
              </a:solidFill>
              <a:latin typeface="Alexandria" pitchFamily="2" charset="-78"/>
              <a:cs typeface="Alexandria" pitchFamily="2" charset="-78"/>
            </a:endParaRPr>
          </a:p>
        </p:txBody>
      </p:sp>
      <p:sp>
        <p:nvSpPr>
          <p:cNvPr id="24" name="Rectangle 29">
            <a:extLst>
              <a:ext uri="{FF2B5EF4-FFF2-40B4-BE49-F238E27FC236}">
                <a16:creationId xmlns:a16="http://schemas.microsoft.com/office/drawing/2014/main" id="{22351EDD-EC43-4F82-B361-C789A9C099B2}"/>
              </a:ext>
            </a:extLst>
          </p:cNvPr>
          <p:cNvSpPr/>
          <p:nvPr/>
        </p:nvSpPr>
        <p:spPr>
          <a:xfrm>
            <a:off x="5982144" y="5437207"/>
            <a:ext cx="3479356" cy="490911"/>
          </a:xfrm>
          <a:prstGeom prst="rect">
            <a:avLst/>
          </a:prstGeom>
          <a:solidFill>
            <a:srgbClr val="445468"/>
          </a:solidFill>
          <a:ln w="12700" cap="flat" cmpd="sng" algn="ctr">
            <a:noFill/>
            <a:prstDash val="solid"/>
            <a:miter lim="800000"/>
          </a:ln>
          <a:effectLst/>
        </p:spPr>
        <p:txBody>
          <a:bodyPr rtlCol="0" anchor="ctr"/>
          <a:lstStyle/>
          <a:p>
            <a:pPr algn="r" defTabSz="713232" rtl="1">
              <a:defRPr/>
            </a:pPr>
            <a:r>
              <a:rPr lang="ar-SA" sz="1600" kern="0" dirty="0">
                <a:solidFill>
                  <a:prstClr val="white"/>
                </a:solidFill>
                <a:latin typeface="Alexandria" pitchFamily="2" charset="-78"/>
                <a:cs typeface="Alexandria" pitchFamily="2" charset="-78"/>
              </a:rPr>
              <a:t>تشكيل إطار لتقويم الدراسة بعد تنفيذها</a:t>
            </a:r>
            <a:endParaRPr lang="en-US" sz="1600" kern="0" dirty="0">
              <a:solidFill>
                <a:prstClr val="white"/>
              </a:solidFill>
              <a:latin typeface="Alexandria" pitchFamily="2" charset="-78"/>
              <a:cs typeface="Alexandria" pitchFamily="2" charset="-78"/>
            </a:endParaRPr>
          </a:p>
        </p:txBody>
      </p:sp>
      <p:sp>
        <p:nvSpPr>
          <p:cNvPr id="25" name="تمرير: رأسي 21">
            <a:extLst>
              <a:ext uri="{FF2B5EF4-FFF2-40B4-BE49-F238E27FC236}">
                <a16:creationId xmlns:a16="http://schemas.microsoft.com/office/drawing/2014/main" id="{1432ECC5-46E3-407C-9C4B-F3194415EB0D}"/>
              </a:ext>
            </a:extLst>
          </p:cNvPr>
          <p:cNvSpPr/>
          <p:nvPr/>
        </p:nvSpPr>
        <p:spPr>
          <a:xfrm>
            <a:off x="1335652" y="3759200"/>
            <a:ext cx="2363372" cy="2614983"/>
          </a:xfrm>
          <a:prstGeom prst="verticalScroll">
            <a:avLst/>
          </a:prstGeom>
          <a:solidFill>
            <a:srgbClr val="445468"/>
          </a:solidFill>
          <a:ln w="12700" cap="flat" cmpd="sng" algn="ctr">
            <a:solidFill>
              <a:srgbClr val="FF0066"/>
            </a:solidFill>
            <a:prstDash val="solid"/>
            <a:miter lim="800000"/>
          </a:ln>
          <a:effectLst>
            <a:outerShdw blurRad="76200" dir="13500000" sy="23000" kx="1200000" algn="br" rotWithShape="0">
              <a:prstClr val="black">
                <a:alpha val="20000"/>
              </a:prstClr>
            </a:outerShdw>
          </a:effectLst>
        </p:spPr>
        <p:txBody>
          <a:bodyPr rtlCol="0" anchor="ctr"/>
          <a:lstStyle/>
          <a:p>
            <a:pPr algn="ctr" defTabSz="713232" rtl="1"/>
            <a:r>
              <a:rPr lang="ar-SA" sz="1600" kern="0" dirty="0">
                <a:solidFill>
                  <a:prstClr val="white"/>
                </a:solidFill>
                <a:latin typeface="Alexandria" pitchFamily="2" charset="-78"/>
                <a:cs typeface="Alexandria" pitchFamily="2" charset="-78"/>
              </a:rPr>
              <a:t>عادة يتم كتابة مخطط البحث في بداية الدراسة ويمكن للباحث التعديل عليه أثناء دراسته ليأخذ شكله النهائي في تقرير البحث</a:t>
            </a:r>
            <a:endParaRPr lang="en-US" sz="1600" kern="0" dirty="0">
              <a:solidFill>
                <a:prstClr val="white"/>
              </a:solidFill>
              <a:latin typeface="Alexandria" pitchFamily="2" charset="-78"/>
              <a:cs typeface="Alexandria" pitchFamily="2" charset="-78"/>
            </a:endParaRPr>
          </a:p>
        </p:txBody>
      </p:sp>
    </p:spTree>
    <p:extLst>
      <p:ext uri="{BB962C8B-B14F-4D97-AF65-F5344CB8AC3E}">
        <p14:creationId xmlns:p14="http://schemas.microsoft.com/office/powerpoint/2010/main" val="32855515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42962" y="1197888"/>
            <a:ext cx="9920692" cy="5584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
        <p:nvSpPr>
          <p:cNvPr id="8"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937754" y="1517072"/>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r>
              <a:rPr lang="ar-SY" sz="1600" b="1" kern="0" dirty="0">
                <a:solidFill>
                  <a:srgbClr val="FFFFFF"/>
                </a:solidFill>
                <a:latin typeface="Alexandria" pitchFamily="2" charset="-78"/>
                <a:cs typeface="Alexandria" pitchFamily="2" charset="-78"/>
              </a:rPr>
              <a:t>المنهج التاريخي</a:t>
            </a:r>
          </a:p>
        </p:txBody>
      </p:sp>
      <p:graphicFrame>
        <p:nvGraphicFramePr>
          <p:cNvPr id="9" name="رسم تخطيطي 10">
            <a:extLst>
              <a:ext uri="{FF2B5EF4-FFF2-40B4-BE49-F238E27FC236}">
                <a16:creationId xmlns:a16="http://schemas.microsoft.com/office/drawing/2014/main" id="{207BD3AB-678C-44E4-8C78-F43DE7FBFEDD}"/>
              </a:ext>
            </a:extLst>
          </p:cNvPr>
          <p:cNvGraphicFramePr/>
          <p:nvPr>
            <p:extLst>
              <p:ext uri="{D42A27DB-BD31-4B8C-83A1-F6EECF244321}">
                <p14:modId xmlns:p14="http://schemas.microsoft.com/office/powerpoint/2010/main" val="2611856773"/>
              </p:ext>
            </p:extLst>
          </p:nvPr>
        </p:nvGraphicFramePr>
        <p:xfrm>
          <a:off x="7695223" y="2280373"/>
          <a:ext cx="2883877" cy="4464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مستطيل: زوايا مستديرة 4">
            <a:extLst>
              <a:ext uri="{FF2B5EF4-FFF2-40B4-BE49-F238E27FC236}">
                <a16:creationId xmlns:a16="http://schemas.microsoft.com/office/drawing/2014/main" id="{E12EEE10-D0C9-4521-A9CB-D80014C11596}"/>
              </a:ext>
            </a:extLst>
          </p:cNvPr>
          <p:cNvSpPr txBox="1"/>
          <p:nvPr/>
        </p:nvSpPr>
        <p:spPr>
          <a:xfrm>
            <a:off x="1801165" y="1266507"/>
            <a:ext cx="964605" cy="734862"/>
          </a:xfrm>
          <a:prstGeom prst="rect">
            <a:avLst/>
          </a:prstGeom>
          <a:solidFill>
            <a:srgbClr val="0070C0"/>
          </a:solidFill>
          <a:ln w="12700" cap="flat" cmpd="sng" algn="ctr">
            <a:solidFill>
              <a:srgbClr val="005C2A"/>
            </a:solidFill>
            <a:prstDash val="solid"/>
            <a:miter lim="800000"/>
          </a:ln>
          <a:effectLst/>
        </p:spPr>
        <p:txBody>
          <a:bodyPr rtlCol="0" anchor="ctr"/>
          <a:lstStyle>
            <a:defPPr>
              <a:defRPr lang="en-US"/>
            </a:defPPr>
            <a:lvl1pPr algn="ct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
        <p:nvSpPr>
          <p:cNvPr id="11" name="مستطيل: زوايا مستديرة 4">
            <a:extLst>
              <a:ext uri="{FF2B5EF4-FFF2-40B4-BE49-F238E27FC236}">
                <a16:creationId xmlns:a16="http://schemas.microsoft.com/office/drawing/2014/main" id="{2E5CB1C4-F8FF-4FDC-BED6-AC953B31E45A}"/>
              </a:ext>
            </a:extLst>
          </p:cNvPr>
          <p:cNvSpPr txBox="1"/>
          <p:nvPr/>
        </p:nvSpPr>
        <p:spPr>
          <a:xfrm>
            <a:off x="2808983" y="1266541"/>
            <a:ext cx="1260014" cy="734862"/>
          </a:xfrm>
          <a:prstGeom prst="rect">
            <a:avLst/>
          </a:prstGeom>
          <a:solidFill>
            <a:srgbClr val="0070C0"/>
          </a:solidFill>
          <a:ln w="12700" cap="flat" cmpd="sng" algn="ctr">
            <a:solidFill>
              <a:srgbClr val="005C2A"/>
            </a:solidFill>
            <a:prstDash val="solid"/>
            <a:miter lim="800000"/>
          </a:ln>
          <a:effectLst/>
        </p:spPr>
        <p:txBody>
          <a:bodyPr rtlCol="0" anchor="ctr"/>
          <a:lstStyle>
            <a:defPPr>
              <a:defRPr lang="en-US"/>
            </a:defPPr>
            <a:lvl1pPr algn="ct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12" name="مستطيل: زوايا مستديرة 4">
            <a:extLst>
              <a:ext uri="{FF2B5EF4-FFF2-40B4-BE49-F238E27FC236}">
                <a16:creationId xmlns:a16="http://schemas.microsoft.com/office/drawing/2014/main" id="{CD4433A8-D24A-4687-8EDB-9E3596202E63}"/>
              </a:ext>
            </a:extLst>
          </p:cNvPr>
          <p:cNvSpPr txBox="1"/>
          <p:nvPr/>
        </p:nvSpPr>
        <p:spPr>
          <a:xfrm>
            <a:off x="4145616" y="1266541"/>
            <a:ext cx="1515451" cy="734862"/>
          </a:xfrm>
          <a:prstGeom prst="rect">
            <a:avLst/>
          </a:prstGeom>
          <a:solidFill>
            <a:srgbClr val="0070C0"/>
          </a:solidFill>
          <a:ln w="12700" cap="flat" cmpd="sng" algn="ctr">
            <a:solidFill>
              <a:srgbClr val="005C2A"/>
            </a:solidFill>
            <a:prstDash val="solid"/>
            <a:miter lim="800000"/>
          </a:ln>
          <a:effectLst/>
        </p:spPr>
        <p:txBody>
          <a:bodyPr rtlCol="0" anchor="ctr"/>
          <a:lstStyle>
            <a:defPPr>
              <a:defRPr lang="en-US"/>
            </a:defPPr>
            <a:lvl1pPr algn="ct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SA" sz="1600" dirty="0">
                <a:latin typeface="Alexandria" pitchFamily="2" charset="-78"/>
                <a:cs typeface="Alexandria" pitchFamily="2" charset="-78"/>
              </a:rPr>
              <a:t>النتائج والتوصيات</a:t>
            </a:r>
            <a:endParaRPr lang="en-US" sz="1600" dirty="0">
              <a:latin typeface="Alexandria" pitchFamily="2" charset="-78"/>
              <a:cs typeface="Alexandria" pitchFamily="2" charset="-78"/>
            </a:endParaRPr>
          </a:p>
        </p:txBody>
      </p:sp>
      <p:sp>
        <p:nvSpPr>
          <p:cNvPr id="13" name="مستطيل: زوايا مستديرة 4">
            <a:extLst>
              <a:ext uri="{FF2B5EF4-FFF2-40B4-BE49-F238E27FC236}">
                <a16:creationId xmlns:a16="http://schemas.microsoft.com/office/drawing/2014/main" id="{36A2E42A-6610-43A6-942A-6A495763A258}"/>
              </a:ext>
            </a:extLst>
          </p:cNvPr>
          <p:cNvSpPr txBox="1"/>
          <p:nvPr/>
        </p:nvSpPr>
        <p:spPr>
          <a:xfrm>
            <a:off x="5774709" y="1266541"/>
            <a:ext cx="1332116" cy="734862"/>
          </a:xfrm>
          <a:prstGeom prst="rect">
            <a:avLst/>
          </a:prstGeom>
          <a:solidFill>
            <a:srgbClr val="0070C0"/>
          </a:solidFill>
          <a:ln w="12700" cap="flat" cmpd="sng" algn="ctr">
            <a:solidFill>
              <a:srgbClr val="005C2A"/>
            </a:solidFill>
            <a:prstDash val="solid"/>
            <a:miter lim="800000"/>
          </a:ln>
          <a:effectLst/>
        </p:spPr>
        <p:txBody>
          <a:bodyPr rtlCol="0" anchor="ctr"/>
          <a:lstStyle>
            <a:defPPr>
              <a:defRPr lang="en-US"/>
            </a:defPPr>
            <a:lvl1pPr algn="ct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SA" sz="1600" dirty="0">
                <a:latin typeface="Alexandria" pitchFamily="2" charset="-78"/>
                <a:cs typeface="Alexandria" pitchFamily="2" charset="-78"/>
              </a:rPr>
              <a:t>متن البحث</a:t>
            </a:r>
            <a:endParaRPr lang="en-US" sz="1600" dirty="0">
              <a:latin typeface="Alexandria" pitchFamily="2" charset="-78"/>
              <a:cs typeface="Alexandria" pitchFamily="2" charset="-78"/>
            </a:endParaRPr>
          </a:p>
        </p:txBody>
      </p:sp>
      <p:sp>
        <p:nvSpPr>
          <p:cNvPr id="14" name="مستطيل: زوايا مستديرة 4">
            <a:extLst>
              <a:ext uri="{FF2B5EF4-FFF2-40B4-BE49-F238E27FC236}">
                <a16:creationId xmlns:a16="http://schemas.microsoft.com/office/drawing/2014/main" id="{422C7D71-99DE-4861-A848-A5AD0A5DCBEB}"/>
              </a:ext>
            </a:extLst>
          </p:cNvPr>
          <p:cNvSpPr txBox="1"/>
          <p:nvPr/>
        </p:nvSpPr>
        <p:spPr>
          <a:xfrm>
            <a:off x="7220467" y="1268451"/>
            <a:ext cx="1515451" cy="734862"/>
          </a:xfrm>
          <a:prstGeom prst="rect">
            <a:avLst/>
          </a:prstGeom>
          <a:solidFill>
            <a:srgbClr val="0070C0"/>
          </a:solidFill>
          <a:ln w="12700" cap="flat" cmpd="sng" algn="ctr">
            <a:solidFill>
              <a:srgbClr val="005C2A"/>
            </a:solidFill>
            <a:prstDash val="solid"/>
            <a:miter lim="800000"/>
          </a:ln>
          <a:effectLst/>
        </p:spPr>
        <p:txBody>
          <a:bodyPr rtlCol="0" anchor="ctr"/>
          <a:lstStyle>
            <a:defPPr>
              <a:defRPr lang="en-US"/>
            </a:defPPr>
            <a:lvl1pPr algn="ct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5" name="مستطيل: زوايا مستديرة 4">
            <a:extLst>
              <a:ext uri="{FF2B5EF4-FFF2-40B4-BE49-F238E27FC236}">
                <a16:creationId xmlns:a16="http://schemas.microsoft.com/office/drawing/2014/main" id="{BD2AAE48-C6A3-49D4-A8F5-C54591ECF3A0}"/>
              </a:ext>
            </a:extLst>
          </p:cNvPr>
          <p:cNvSpPr txBox="1"/>
          <p:nvPr/>
        </p:nvSpPr>
        <p:spPr>
          <a:xfrm>
            <a:off x="8812084" y="1269768"/>
            <a:ext cx="1515451" cy="734862"/>
          </a:xfrm>
          <a:prstGeom prst="rect">
            <a:avLst/>
          </a:prstGeom>
          <a:solidFill>
            <a:srgbClr val="0070C0"/>
          </a:solidFill>
          <a:ln w="12700" cap="flat" cmpd="sng" algn="ctr">
            <a:solidFill>
              <a:srgbClr val="005C2A"/>
            </a:solidFill>
            <a:prstDash val="solid"/>
            <a:miter lim="800000"/>
          </a:ln>
          <a:effectLst/>
        </p:spPr>
        <p:txBody>
          <a:bodyPr rtlCol="0" anchor="ctr"/>
          <a:lstStyle>
            <a:defPPr>
              <a:defRPr lang="en-US"/>
            </a:defPPr>
            <a:lvl1pPr algn="ct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SA" sz="1600" dirty="0">
                <a:latin typeface="Alexandria" pitchFamily="2" charset="-78"/>
                <a:cs typeface="Alexandria" pitchFamily="2" charset="-78"/>
              </a:rPr>
              <a:t>الصفحات </a:t>
            </a:r>
            <a:r>
              <a:rPr lang="ar-SA" sz="1600" dirty="0">
                <a:latin typeface="Alexandria" pitchFamily="2" charset="-78"/>
                <a:cs typeface="Alexandria" pitchFamily="2" charset="-78"/>
              </a:rPr>
              <a:t>التمهيدية</a:t>
            </a:r>
            <a:endParaRPr lang="en-US" sz="1600" dirty="0">
              <a:latin typeface="Alexandria" pitchFamily="2" charset="-78"/>
              <a:cs typeface="Alexandria" pitchFamily="2" charset="-78"/>
            </a:endParaRPr>
          </a:p>
        </p:txBody>
      </p:sp>
      <p:sp>
        <p:nvSpPr>
          <p:cNvPr id="16" name="Rectangle 29">
            <a:extLst>
              <a:ext uri="{FF2B5EF4-FFF2-40B4-BE49-F238E27FC236}">
                <a16:creationId xmlns:a16="http://schemas.microsoft.com/office/drawing/2014/main" id="{16E8E674-8028-4DCF-B498-C37F6B4C6532}"/>
              </a:ext>
            </a:extLst>
          </p:cNvPr>
          <p:cNvSpPr/>
          <p:nvPr/>
        </p:nvSpPr>
        <p:spPr>
          <a:xfrm>
            <a:off x="4145616" y="3167498"/>
            <a:ext cx="3479356" cy="490911"/>
          </a:xfrm>
          <a:prstGeom prst="rect">
            <a:avLst/>
          </a:prstGeom>
          <a:solidFill>
            <a:srgbClr val="445468"/>
          </a:solidFill>
          <a:ln w="12700" cap="flat" cmpd="sng" algn="ctr">
            <a:noFill/>
            <a:prstDash val="solid"/>
            <a:miter lim="800000"/>
          </a:ln>
          <a:effectLst/>
        </p:spPr>
        <p:txBody>
          <a:bodyPr rtlCol="0" anchor="ctr"/>
          <a:lstStyle/>
          <a:p>
            <a:pPr algn="r" defTabSz="713232" rtl="1">
              <a:defRPr/>
            </a:pPr>
            <a:r>
              <a:rPr lang="ar-SA" sz="2000" kern="0" dirty="0">
                <a:solidFill>
                  <a:prstClr val="white"/>
                </a:solidFill>
                <a:latin typeface="Simplified Arabic" panose="02020603050405020304" pitchFamily="18" charset="-78"/>
                <a:cs typeface="Simplified Arabic" panose="02020603050405020304" pitchFamily="18" charset="-78"/>
              </a:rPr>
              <a:t>أن يكون محددا ومتضمنا لأهم عناصره</a:t>
            </a:r>
            <a:endParaRPr lang="en-US" sz="2000" kern="0" dirty="0">
              <a:solidFill>
                <a:prstClr val="white"/>
              </a:solidFill>
              <a:latin typeface="Simplified Arabic" panose="02020603050405020304" pitchFamily="18" charset="-78"/>
              <a:cs typeface="Simplified Arabic" panose="02020603050405020304" pitchFamily="18" charset="-78"/>
            </a:endParaRPr>
          </a:p>
        </p:txBody>
      </p:sp>
      <p:sp>
        <p:nvSpPr>
          <p:cNvPr id="17" name="Rectangle 29">
            <a:extLst>
              <a:ext uri="{FF2B5EF4-FFF2-40B4-BE49-F238E27FC236}">
                <a16:creationId xmlns:a16="http://schemas.microsoft.com/office/drawing/2014/main" id="{E466DA97-1098-49EE-8D30-E9D508DB2F28}"/>
              </a:ext>
            </a:extLst>
          </p:cNvPr>
          <p:cNvSpPr/>
          <p:nvPr/>
        </p:nvSpPr>
        <p:spPr>
          <a:xfrm>
            <a:off x="2369754" y="4551255"/>
            <a:ext cx="5255218" cy="490911"/>
          </a:xfrm>
          <a:prstGeom prst="rect">
            <a:avLst/>
          </a:prstGeom>
          <a:solidFill>
            <a:srgbClr val="445468"/>
          </a:solidFill>
          <a:ln w="12700" cap="flat" cmpd="sng" algn="ctr">
            <a:noFill/>
            <a:prstDash val="solid"/>
            <a:miter lim="800000"/>
          </a:ln>
          <a:effectLst/>
        </p:spPr>
        <p:txBody>
          <a:bodyPr rtlCol="0" anchor="ctr"/>
          <a:lstStyle/>
          <a:p>
            <a:pPr algn="r" defTabSz="713232" rtl="1">
              <a:defRPr/>
            </a:pPr>
            <a:r>
              <a:rPr lang="ar-SA" sz="2000" kern="0" dirty="0">
                <a:solidFill>
                  <a:prstClr val="white"/>
                </a:solidFill>
                <a:latin typeface="Simplified Arabic" panose="02020603050405020304" pitchFamily="18" charset="-78"/>
                <a:cs typeface="Simplified Arabic" panose="02020603050405020304" pitchFamily="18" charset="-78"/>
              </a:rPr>
              <a:t>أن يسير إلى موضوع الدراسة بشكل محدد وليس بطريقة غامضة</a:t>
            </a:r>
            <a:endParaRPr lang="en-US" sz="2000" kern="0" dirty="0">
              <a:solidFill>
                <a:prstClr val="white"/>
              </a:solidFill>
              <a:latin typeface="Simplified Arabic" panose="02020603050405020304" pitchFamily="18" charset="-78"/>
              <a:cs typeface="Simplified Arabic" panose="02020603050405020304" pitchFamily="18" charset="-78"/>
            </a:endParaRPr>
          </a:p>
        </p:txBody>
      </p:sp>
      <p:sp>
        <p:nvSpPr>
          <p:cNvPr id="18" name="Rectangle 29">
            <a:extLst>
              <a:ext uri="{FF2B5EF4-FFF2-40B4-BE49-F238E27FC236}">
                <a16:creationId xmlns:a16="http://schemas.microsoft.com/office/drawing/2014/main" id="{0E20644E-0EF5-4819-8A76-E49BE8D70D25}"/>
              </a:ext>
            </a:extLst>
          </p:cNvPr>
          <p:cNvSpPr/>
          <p:nvPr/>
        </p:nvSpPr>
        <p:spPr>
          <a:xfrm>
            <a:off x="3889846" y="3838180"/>
            <a:ext cx="3735126" cy="490911"/>
          </a:xfrm>
          <a:prstGeom prst="rect">
            <a:avLst/>
          </a:prstGeom>
          <a:solidFill>
            <a:srgbClr val="445468"/>
          </a:solidFill>
          <a:ln w="12700" cap="flat" cmpd="sng" algn="ctr">
            <a:noFill/>
            <a:prstDash val="solid"/>
            <a:miter lim="800000"/>
          </a:ln>
          <a:effectLst/>
        </p:spPr>
        <p:txBody>
          <a:bodyPr rtlCol="0" anchor="ctr"/>
          <a:lstStyle/>
          <a:p>
            <a:pPr algn="r" defTabSz="713232" rtl="1">
              <a:defRPr/>
            </a:pPr>
            <a:r>
              <a:rPr lang="ar-SA" sz="2000" kern="0" dirty="0">
                <a:solidFill>
                  <a:prstClr val="white"/>
                </a:solidFill>
                <a:latin typeface="Simplified Arabic" panose="02020603050405020304" pitchFamily="18" charset="-78"/>
                <a:cs typeface="Simplified Arabic" panose="02020603050405020304" pitchFamily="18" charset="-78"/>
              </a:rPr>
              <a:t>أن لا يزيد عدد كلماته عن خمس عشرة كلمة</a:t>
            </a:r>
            <a:endParaRPr lang="en-US" sz="2000" kern="0" dirty="0">
              <a:solidFill>
                <a:prstClr val="white"/>
              </a:solidFill>
              <a:latin typeface="Simplified Arabic" panose="02020603050405020304" pitchFamily="18" charset="-78"/>
              <a:cs typeface="Simplified Arabic" panose="02020603050405020304" pitchFamily="18" charset="-78"/>
            </a:endParaRPr>
          </a:p>
        </p:txBody>
      </p:sp>
      <p:sp>
        <p:nvSpPr>
          <p:cNvPr id="19" name="Rectangle 29">
            <a:extLst>
              <a:ext uri="{FF2B5EF4-FFF2-40B4-BE49-F238E27FC236}">
                <a16:creationId xmlns:a16="http://schemas.microsoft.com/office/drawing/2014/main" id="{D7193206-D28D-4AD5-B037-4E5E0E1E743A}"/>
              </a:ext>
            </a:extLst>
          </p:cNvPr>
          <p:cNvSpPr/>
          <p:nvPr/>
        </p:nvSpPr>
        <p:spPr>
          <a:xfrm>
            <a:off x="1821699" y="5304958"/>
            <a:ext cx="5824125" cy="490911"/>
          </a:xfrm>
          <a:prstGeom prst="rect">
            <a:avLst/>
          </a:prstGeom>
          <a:solidFill>
            <a:srgbClr val="445468"/>
          </a:solidFill>
          <a:ln w="12700" cap="flat" cmpd="sng" algn="ctr">
            <a:noFill/>
            <a:prstDash val="solid"/>
            <a:miter lim="800000"/>
          </a:ln>
          <a:effectLst/>
        </p:spPr>
        <p:txBody>
          <a:bodyPr rtlCol="0" anchor="ctr"/>
          <a:lstStyle/>
          <a:p>
            <a:pPr algn="r" defTabSz="713232" rtl="1">
              <a:defRPr/>
            </a:pPr>
            <a:r>
              <a:rPr lang="ar-SA" sz="2000" kern="0" dirty="0">
                <a:solidFill>
                  <a:prstClr val="white"/>
                </a:solidFill>
                <a:latin typeface="Simplified Arabic" panose="02020603050405020304" pitchFamily="18" charset="-78"/>
                <a:cs typeface="Simplified Arabic" panose="02020603050405020304" pitchFamily="18" charset="-78"/>
              </a:rPr>
              <a:t>يجب أن تتوافر فيه السمات التالية: الشمولية، الوضوح، الدلالة</a:t>
            </a:r>
            <a:endParaRPr lang="en-US" sz="2000" kern="0" dirty="0">
              <a:solidFill>
                <a:prstClr val="white"/>
              </a:solidFill>
              <a:latin typeface="Simplified Arabic" panose="02020603050405020304" pitchFamily="18" charset="-78"/>
              <a:cs typeface="Simplified Arabic" panose="02020603050405020304" pitchFamily="18" charset="-78"/>
            </a:endParaRPr>
          </a:p>
        </p:txBody>
      </p:sp>
      <p:sp>
        <p:nvSpPr>
          <p:cNvPr id="20" name="مستطيل 66">
            <a:extLst>
              <a:ext uri="{FF2B5EF4-FFF2-40B4-BE49-F238E27FC236}">
                <a16:creationId xmlns:a16="http://schemas.microsoft.com/office/drawing/2014/main" id="{B49DF258-EEBB-441D-8BE6-3D24EF07F24D}"/>
              </a:ext>
            </a:extLst>
          </p:cNvPr>
          <p:cNvSpPr/>
          <p:nvPr/>
        </p:nvSpPr>
        <p:spPr>
          <a:xfrm>
            <a:off x="5989487" y="2141181"/>
            <a:ext cx="1705736" cy="457224"/>
          </a:xfrm>
          <a:prstGeom prst="rect">
            <a:avLst/>
          </a:prstGeom>
          <a:solidFill>
            <a:srgbClr val="FF0000"/>
          </a:solidFill>
          <a:ln w="12700" cap="flat" cmpd="sng" algn="ctr">
            <a:solidFill>
              <a:srgbClr val="FF0000"/>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r>
              <a:rPr lang="ar-SA" sz="2400" b="1" dirty="0"/>
              <a:t>صفحة العنوان</a:t>
            </a:r>
            <a:endParaRPr lang="en-US" sz="2400" b="1" dirty="0"/>
          </a:p>
        </p:txBody>
      </p:sp>
      <p:sp>
        <p:nvSpPr>
          <p:cNvPr id="21" name="Rectangle 29">
            <a:extLst>
              <a:ext uri="{FF2B5EF4-FFF2-40B4-BE49-F238E27FC236}">
                <a16:creationId xmlns:a16="http://schemas.microsoft.com/office/drawing/2014/main" id="{8AD1A900-7FF8-466C-994F-0D625E9C20CF}"/>
              </a:ext>
            </a:extLst>
          </p:cNvPr>
          <p:cNvSpPr/>
          <p:nvPr/>
        </p:nvSpPr>
        <p:spPr>
          <a:xfrm>
            <a:off x="4249809" y="2537444"/>
            <a:ext cx="3479356" cy="490911"/>
          </a:xfrm>
          <a:prstGeom prst="rect">
            <a:avLst/>
          </a:prstGeom>
          <a:solidFill>
            <a:srgbClr val="445468"/>
          </a:solidFill>
          <a:ln w="12700" cap="flat" cmpd="sng" algn="ctr">
            <a:noFill/>
            <a:prstDash val="solid"/>
            <a:miter lim="800000"/>
          </a:ln>
          <a:effectLst/>
        </p:spPr>
        <p:txBody>
          <a:bodyPr rtlCol="0" anchor="ctr"/>
          <a:lstStyle/>
          <a:p>
            <a:pPr algn="r" defTabSz="713232" rtl="1">
              <a:defRPr/>
            </a:pPr>
            <a:r>
              <a:rPr lang="ar-SA" sz="2000" kern="0" dirty="0">
                <a:solidFill>
                  <a:prstClr val="white"/>
                </a:solidFill>
                <a:latin typeface="Simplified Arabic" panose="02020603050405020304" pitchFamily="18" charset="-78"/>
                <a:cs typeface="Simplified Arabic" panose="02020603050405020304" pitchFamily="18" charset="-78"/>
              </a:rPr>
              <a:t>الشروط التي يجب أن يحققها العنوان</a:t>
            </a:r>
            <a:endParaRPr lang="en-US" sz="2000" kern="0" dirty="0">
              <a:solidFill>
                <a:prstClr val="white"/>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0793679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084815"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74954" y="1720268"/>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rtl="1"/>
            <a:r>
              <a:rPr lang="ar-SY" sz="24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10" name="مستطيل: زوايا مستديرة 4">
            <a:extLst>
              <a:ext uri="{FF2B5EF4-FFF2-40B4-BE49-F238E27FC236}">
                <a16:creationId xmlns:a16="http://schemas.microsoft.com/office/drawing/2014/main" id="{E12EEE10-D0C9-4521-A9CB-D80014C11596}"/>
              </a:ext>
            </a:extLst>
          </p:cNvPr>
          <p:cNvSpPr txBox="1"/>
          <p:nvPr/>
        </p:nvSpPr>
        <p:spPr>
          <a:xfrm>
            <a:off x="1519655" y="1469703"/>
            <a:ext cx="98331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
        <p:nvSpPr>
          <p:cNvPr id="11" name="مستطيل: زوايا مستديرة 4">
            <a:extLst>
              <a:ext uri="{FF2B5EF4-FFF2-40B4-BE49-F238E27FC236}">
                <a16:creationId xmlns:a16="http://schemas.microsoft.com/office/drawing/2014/main" id="{2E5CB1C4-F8FF-4FDC-BED6-AC953B31E45A}"/>
              </a:ext>
            </a:extLst>
          </p:cNvPr>
          <p:cNvSpPr txBox="1"/>
          <p:nvPr/>
        </p:nvSpPr>
        <p:spPr>
          <a:xfrm>
            <a:off x="2546183" y="1469737"/>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12" name="مستطيل: زوايا مستديرة 4">
            <a:extLst>
              <a:ext uri="{FF2B5EF4-FFF2-40B4-BE49-F238E27FC236}">
                <a16:creationId xmlns:a16="http://schemas.microsoft.com/office/drawing/2014/main" id="{CD4433A8-D24A-4687-8EDB-9E3596202E63}"/>
              </a:ext>
            </a:extLst>
          </p:cNvPr>
          <p:cNvSpPr txBox="1"/>
          <p:nvPr/>
        </p:nvSpPr>
        <p:spPr>
          <a:xfrm>
            <a:off x="3882816" y="1469737"/>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النتائج</a:t>
            </a:r>
            <a:r>
              <a:rPr lang="ar-SA" b="1" dirty="0"/>
              <a:t> </a:t>
            </a:r>
            <a:r>
              <a:rPr lang="ar-SA" sz="1600" dirty="0">
                <a:latin typeface="Alexandria" pitchFamily="2" charset="-78"/>
                <a:cs typeface="Alexandria" pitchFamily="2" charset="-78"/>
              </a:rPr>
              <a:t>والتوصيات</a:t>
            </a:r>
            <a:endParaRPr lang="en-US" sz="1600" dirty="0">
              <a:latin typeface="Alexandria" pitchFamily="2" charset="-78"/>
              <a:cs typeface="Alexandria" pitchFamily="2" charset="-78"/>
            </a:endParaRPr>
          </a:p>
        </p:txBody>
      </p:sp>
      <p:sp>
        <p:nvSpPr>
          <p:cNvPr id="13" name="مستطيل: زوايا مستديرة 4">
            <a:extLst>
              <a:ext uri="{FF2B5EF4-FFF2-40B4-BE49-F238E27FC236}">
                <a16:creationId xmlns:a16="http://schemas.microsoft.com/office/drawing/2014/main" id="{36A2E42A-6610-43A6-942A-6A495763A258}"/>
              </a:ext>
            </a:extLst>
          </p:cNvPr>
          <p:cNvSpPr txBox="1"/>
          <p:nvPr/>
        </p:nvSpPr>
        <p:spPr>
          <a:xfrm>
            <a:off x="5511909" y="1469737"/>
            <a:ext cx="1332116"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b="1" dirty="0"/>
              <a:t>متن </a:t>
            </a:r>
            <a:r>
              <a:rPr lang="ar-SA" sz="1600" dirty="0">
                <a:latin typeface="Alexandria" pitchFamily="2" charset="-78"/>
                <a:cs typeface="Alexandria" pitchFamily="2" charset="-78"/>
              </a:rPr>
              <a:t>البحث</a:t>
            </a:r>
            <a:endParaRPr lang="en-US" sz="1600" dirty="0">
              <a:latin typeface="Alexandria" pitchFamily="2" charset="-78"/>
              <a:cs typeface="Alexandria" pitchFamily="2" charset="-78"/>
            </a:endParaRPr>
          </a:p>
        </p:txBody>
      </p:sp>
      <p:sp>
        <p:nvSpPr>
          <p:cNvPr id="14" name="مستطيل: زوايا مستديرة 4">
            <a:extLst>
              <a:ext uri="{FF2B5EF4-FFF2-40B4-BE49-F238E27FC236}">
                <a16:creationId xmlns:a16="http://schemas.microsoft.com/office/drawing/2014/main" id="{422C7D71-99DE-4861-A848-A5AD0A5DCBEB}"/>
              </a:ext>
            </a:extLst>
          </p:cNvPr>
          <p:cNvSpPr txBox="1"/>
          <p:nvPr/>
        </p:nvSpPr>
        <p:spPr>
          <a:xfrm>
            <a:off x="6957667" y="1471647"/>
            <a:ext cx="1515451" cy="734862"/>
          </a:xfrm>
          <a:prstGeom prst="rect">
            <a:avLst/>
          </a:prstGeom>
          <a:solidFill>
            <a:srgbClr val="FF0000"/>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lnSpc>
                <a:spcPct val="150000"/>
              </a:lnSpc>
            </a:pPr>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5" name="مستطيل: زوايا مستديرة 4">
            <a:extLst>
              <a:ext uri="{FF2B5EF4-FFF2-40B4-BE49-F238E27FC236}">
                <a16:creationId xmlns:a16="http://schemas.microsoft.com/office/drawing/2014/main" id="{BD2AAE48-C6A3-49D4-A8F5-C54591ECF3A0}"/>
              </a:ext>
            </a:extLst>
          </p:cNvPr>
          <p:cNvSpPr txBox="1"/>
          <p:nvPr/>
        </p:nvSpPr>
        <p:spPr>
          <a:xfrm>
            <a:off x="8604480" y="147628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الصفحات</a:t>
            </a:r>
            <a:r>
              <a:rPr lang="ar-SA" b="1" dirty="0"/>
              <a:t> </a:t>
            </a:r>
            <a:r>
              <a:rPr lang="ar-SA" sz="1600" dirty="0">
                <a:latin typeface="Alexandria" pitchFamily="2" charset="-78"/>
                <a:cs typeface="Alexandria" pitchFamily="2" charset="-78"/>
              </a:rPr>
              <a:t>التمهيدية</a:t>
            </a:r>
            <a:endParaRPr lang="en-US" sz="1600" dirty="0">
              <a:latin typeface="Alexandria" pitchFamily="2" charset="-78"/>
              <a:cs typeface="Alexandria" pitchFamily="2" charset="-78"/>
            </a:endParaRPr>
          </a:p>
        </p:txBody>
      </p:sp>
      <p:sp>
        <p:nvSpPr>
          <p:cNvPr id="16" name="مستطيل 17">
            <a:extLst>
              <a:ext uri="{FF2B5EF4-FFF2-40B4-BE49-F238E27FC236}">
                <a16:creationId xmlns:a16="http://schemas.microsoft.com/office/drawing/2014/main" id="{9DC47D1A-3727-4FD0-8910-90F1284E0862}"/>
              </a:ext>
            </a:extLst>
          </p:cNvPr>
          <p:cNvSpPr/>
          <p:nvPr/>
        </p:nvSpPr>
        <p:spPr>
          <a:xfrm>
            <a:off x="7539186" y="4136896"/>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lvl="0" algn="ctr" defTabSz="1822450" rtl="1">
              <a:lnSpc>
                <a:spcPct val="90000"/>
              </a:lnSpc>
              <a:spcBef>
                <a:spcPct val="0"/>
              </a:spcBef>
              <a:spcAft>
                <a:spcPct val="35000"/>
              </a:spcAft>
              <a:defRPr/>
            </a:pPr>
            <a:r>
              <a:rPr lang="ar-SA" sz="2500" b="1" dirty="0">
                <a:solidFill>
                  <a:srgbClr val="FFFFFF"/>
                </a:solidFill>
              </a:rPr>
              <a:t>الدراسات السابقة</a:t>
            </a:r>
            <a:endParaRPr lang="en-US" sz="2000" b="1" dirty="0">
              <a:solidFill>
                <a:srgbClr val="FFFFFF"/>
              </a:solidFill>
            </a:endParaRPr>
          </a:p>
        </p:txBody>
      </p:sp>
      <p:sp>
        <p:nvSpPr>
          <p:cNvPr id="17" name="مستطيل 21">
            <a:extLst>
              <a:ext uri="{FF2B5EF4-FFF2-40B4-BE49-F238E27FC236}">
                <a16:creationId xmlns:a16="http://schemas.microsoft.com/office/drawing/2014/main" id="{272E895B-BCDA-454C-AC5C-4E1D428150A5}"/>
              </a:ext>
            </a:extLst>
          </p:cNvPr>
          <p:cNvSpPr/>
          <p:nvPr/>
        </p:nvSpPr>
        <p:spPr>
          <a:xfrm>
            <a:off x="2125070" y="2684708"/>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marL="0" marR="0" lvl="0" indent="0" algn="ctr" defTabSz="1822450" rtl="1" eaLnBrk="1" fontAlgn="auto" latinLnBrk="0" hangingPunct="1">
              <a:lnSpc>
                <a:spcPct val="90000"/>
              </a:lnSpc>
              <a:spcBef>
                <a:spcPct val="0"/>
              </a:spcBef>
              <a:spcAft>
                <a:spcPct val="35000"/>
              </a:spcAft>
              <a:buClrTx/>
              <a:buSzTx/>
              <a:buFontTx/>
              <a:buNone/>
              <a:tabLst/>
              <a:defRPr/>
            </a:pPr>
            <a:r>
              <a:rPr kumimoji="0" lang="ar-SA" sz="2500" b="1" i="0" u="none" strike="noStrike" kern="1200" cap="none" spc="0" normalizeH="0" baseline="0" noProof="0" dirty="0">
                <a:ln>
                  <a:noFill/>
                </a:ln>
                <a:solidFill>
                  <a:srgbClr val="FFFFFF"/>
                </a:solidFill>
                <a:effectLst/>
                <a:uLnTx/>
                <a:uFillTx/>
                <a:latin typeface="Verdana"/>
                <a:ea typeface="+mn-ea"/>
                <a:cs typeface="+mn-cs"/>
              </a:rPr>
              <a:t>أهداف البحث</a:t>
            </a:r>
            <a:endParaRPr kumimoji="0" lang="en-US" sz="2000" b="1" i="0" u="none" strike="noStrike" kern="1200" cap="none" spc="0" normalizeH="0" baseline="0" noProof="0" dirty="0">
              <a:ln>
                <a:noFill/>
              </a:ln>
              <a:solidFill>
                <a:srgbClr val="FFFFFF"/>
              </a:solidFill>
              <a:effectLst/>
              <a:uLnTx/>
              <a:uFillTx/>
              <a:latin typeface="Verdana"/>
              <a:ea typeface="+mn-ea"/>
              <a:cs typeface="+mn-cs"/>
            </a:endParaRPr>
          </a:p>
        </p:txBody>
      </p:sp>
      <p:sp>
        <p:nvSpPr>
          <p:cNvPr id="18" name="مستطيل 22">
            <a:extLst>
              <a:ext uri="{FF2B5EF4-FFF2-40B4-BE49-F238E27FC236}">
                <a16:creationId xmlns:a16="http://schemas.microsoft.com/office/drawing/2014/main" id="{699512B1-4FA8-4941-B83E-02B7ADB5C869}"/>
              </a:ext>
            </a:extLst>
          </p:cNvPr>
          <p:cNvSpPr/>
          <p:nvPr/>
        </p:nvSpPr>
        <p:spPr>
          <a:xfrm>
            <a:off x="1672835" y="5610271"/>
            <a:ext cx="2557761" cy="439517"/>
          </a:xfrm>
          <a:prstGeom prst="rect">
            <a:avLst/>
          </a:prstGeom>
          <a:solidFill>
            <a:srgbClr val="445468"/>
          </a:solidFill>
          <a:ln w="12700" cap="flat" cmpd="sng" algn="ctr">
            <a:solidFill>
              <a:srgbClr val="005C2A"/>
            </a:solidFill>
            <a:prstDash val="solid"/>
            <a:miter lim="800000"/>
          </a:ln>
          <a:effectLst>
            <a:outerShdw blurRad="50800" dist="38100" algn="l" rotWithShape="0">
              <a:prstClr val="black">
                <a:alpha val="40000"/>
              </a:prstClr>
            </a:outerShdw>
          </a:effectLst>
        </p:spPr>
        <p:style>
          <a:lnRef idx="2">
            <a:scrgbClr r="0" g="0" b="0"/>
          </a:lnRef>
          <a:fillRef idx="1">
            <a:scrgbClr r="0" g="0" b="0"/>
          </a:fillRef>
          <a:effectRef idx="0">
            <a:scrgbClr r="0" g="0" b="0"/>
          </a:effectRef>
          <a:fontRef idx="minor">
            <a:schemeClr val="lt1"/>
          </a:fontRef>
        </p:style>
        <p:txBody>
          <a:bodyPr/>
          <a:lstStyle/>
          <a:p>
            <a:pPr marL="0" marR="0" lvl="0" indent="0" algn="ctr" defTabSz="1822450" rtl="1" eaLnBrk="1" fontAlgn="auto" latinLnBrk="0" hangingPunct="1">
              <a:lnSpc>
                <a:spcPct val="90000"/>
              </a:lnSpc>
              <a:spcBef>
                <a:spcPct val="0"/>
              </a:spcBef>
              <a:spcAft>
                <a:spcPct val="35000"/>
              </a:spcAft>
              <a:buClrTx/>
              <a:buSzTx/>
              <a:buFontTx/>
              <a:buNone/>
              <a:tabLst/>
              <a:defRPr/>
            </a:pPr>
            <a:r>
              <a:rPr kumimoji="0" lang="ar-SA" sz="2500" b="1" i="0" u="none" strike="noStrike" kern="1200" cap="none" spc="0" normalizeH="0" baseline="0" noProof="0" dirty="0">
                <a:ln>
                  <a:noFill/>
                </a:ln>
                <a:solidFill>
                  <a:srgbClr val="FFFFFF"/>
                </a:solidFill>
                <a:effectLst/>
                <a:uLnTx/>
                <a:uFillTx/>
                <a:latin typeface="Verdana"/>
                <a:ea typeface="+mn-ea"/>
                <a:cs typeface="+mn-cs"/>
              </a:rPr>
              <a:t>تعريف بالمصطلحات</a:t>
            </a:r>
            <a:endParaRPr kumimoji="0" lang="en-US" sz="2000" b="1" i="0" u="none" strike="noStrike" kern="1200" cap="none" spc="0" normalizeH="0" baseline="0" noProof="0" dirty="0">
              <a:ln>
                <a:noFill/>
              </a:ln>
              <a:solidFill>
                <a:srgbClr val="FFFFFF"/>
              </a:solidFill>
              <a:effectLst/>
              <a:uLnTx/>
              <a:uFillTx/>
              <a:latin typeface="Verdana"/>
              <a:ea typeface="+mn-ea"/>
              <a:cs typeface="+mn-cs"/>
            </a:endParaRPr>
          </a:p>
        </p:txBody>
      </p:sp>
      <p:sp>
        <p:nvSpPr>
          <p:cNvPr id="19" name="مستطيل 24">
            <a:extLst>
              <a:ext uri="{FF2B5EF4-FFF2-40B4-BE49-F238E27FC236}">
                <a16:creationId xmlns:a16="http://schemas.microsoft.com/office/drawing/2014/main" id="{B2730C6F-66D3-4DA6-84D3-E44EAEBB0D20}"/>
              </a:ext>
            </a:extLst>
          </p:cNvPr>
          <p:cNvSpPr/>
          <p:nvPr/>
        </p:nvSpPr>
        <p:spPr>
          <a:xfrm>
            <a:off x="7587715" y="5610271"/>
            <a:ext cx="2102239" cy="439517"/>
          </a:xfrm>
          <a:prstGeom prst="rect">
            <a:avLst/>
          </a:prstGeom>
          <a:solidFill>
            <a:srgbClr val="445468"/>
          </a:solidFill>
          <a:ln w="12700" cap="flat" cmpd="sng" algn="ctr">
            <a:solidFill>
              <a:srgbClr val="005C2A"/>
            </a:solidFill>
            <a:prstDash val="solid"/>
            <a:miter lim="800000"/>
          </a:ln>
          <a:effectLst>
            <a:outerShdw blurRad="50800" dist="38100" algn="l" rotWithShape="0">
              <a:prstClr val="black">
                <a:alpha val="40000"/>
              </a:prstClr>
            </a:outerShdw>
          </a:effectLst>
        </p:spPr>
        <p:style>
          <a:lnRef idx="2">
            <a:scrgbClr r="0" g="0" b="0"/>
          </a:lnRef>
          <a:fillRef idx="1">
            <a:scrgbClr r="0" g="0" b="0"/>
          </a:fillRef>
          <a:effectRef idx="0">
            <a:scrgbClr r="0" g="0" b="0"/>
          </a:effectRef>
          <a:fontRef idx="minor">
            <a:schemeClr val="lt1"/>
          </a:fontRef>
        </p:style>
        <p:txBody>
          <a:bodyPr/>
          <a:lstStyle/>
          <a:p>
            <a:pPr algn="ctr" defTabSz="1822450" rtl="1">
              <a:lnSpc>
                <a:spcPct val="90000"/>
              </a:lnSpc>
              <a:spcBef>
                <a:spcPct val="0"/>
              </a:spcBef>
              <a:spcAft>
                <a:spcPct val="35000"/>
              </a:spcAft>
            </a:pPr>
            <a:r>
              <a:rPr lang="ar-SA" sz="2500" b="1" dirty="0">
                <a:solidFill>
                  <a:srgbClr val="FFFFFF"/>
                </a:solidFill>
                <a:latin typeface="Verdana"/>
              </a:rPr>
              <a:t>محددات البحث</a:t>
            </a:r>
            <a:endParaRPr lang="en-US" sz="2500" b="1" dirty="0">
              <a:solidFill>
                <a:srgbClr val="FFFFFF"/>
              </a:solidFill>
              <a:latin typeface="Verdana"/>
            </a:endParaRPr>
          </a:p>
        </p:txBody>
      </p:sp>
      <p:sp>
        <p:nvSpPr>
          <p:cNvPr id="20" name="مستطيل 25">
            <a:extLst>
              <a:ext uri="{FF2B5EF4-FFF2-40B4-BE49-F238E27FC236}">
                <a16:creationId xmlns:a16="http://schemas.microsoft.com/office/drawing/2014/main" id="{14F68EE7-F7BE-4096-A09C-FBCC8BE8831D}"/>
              </a:ext>
            </a:extLst>
          </p:cNvPr>
          <p:cNvSpPr/>
          <p:nvPr/>
        </p:nvSpPr>
        <p:spPr>
          <a:xfrm>
            <a:off x="2120250" y="4136898"/>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marL="0" marR="0" lvl="0" indent="0" algn="ctr" defTabSz="1822450" rtl="1" eaLnBrk="1" fontAlgn="auto" latinLnBrk="0" hangingPunct="1">
              <a:lnSpc>
                <a:spcPct val="90000"/>
              </a:lnSpc>
              <a:spcBef>
                <a:spcPct val="0"/>
              </a:spcBef>
              <a:spcAft>
                <a:spcPct val="35000"/>
              </a:spcAft>
              <a:buClrTx/>
              <a:buSzTx/>
              <a:buFontTx/>
              <a:buNone/>
              <a:tabLst/>
              <a:defRPr/>
            </a:pPr>
            <a:r>
              <a:rPr kumimoji="0" lang="ar-SA" sz="2500" b="1" i="0" u="none" strike="noStrike" kern="1200" cap="none" spc="0" normalizeH="0" baseline="0" noProof="0" dirty="0">
                <a:ln>
                  <a:noFill/>
                </a:ln>
                <a:solidFill>
                  <a:srgbClr val="FFFFFF"/>
                </a:solidFill>
                <a:effectLst/>
                <a:uLnTx/>
                <a:uFillTx/>
                <a:latin typeface="Verdana"/>
                <a:ea typeface="+mn-ea"/>
                <a:cs typeface="+mn-cs"/>
              </a:rPr>
              <a:t>عينة الدراسة</a:t>
            </a:r>
            <a:endParaRPr kumimoji="0" lang="en-US" sz="2000" b="1" i="0" u="none" strike="noStrike" kern="1200" cap="none" spc="0" normalizeH="0" baseline="0" noProof="0" dirty="0">
              <a:ln>
                <a:noFill/>
              </a:ln>
              <a:solidFill>
                <a:srgbClr val="FFFFFF"/>
              </a:solidFill>
              <a:effectLst/>
              <a:uLnTx/>
              <a:uFillTx/>
              <a:latin typeface="Verdana"/>
              <a:ea typeface="+mn-ea"/>
              <a:cs typeface="+mn-cs"/>
            </a:endParaRPr>
          </a:p>
        </p:txBody>
      </p:sp>
      <p:sp>
        <p:nvSpPr>
          <p:cNvPr id="21" name="مستطيل 26">
            <a:extLst>
              <a:ext uri="{FF2B5EF4-FFF2-40B4-BE49-F238E27FC236}">
                <a16:creationId xmlns:a16="http://schemas.microsoft.com/office/drawing/2014/main" id="{3333538F-40DA-4D4D-B2C4-DA86CF79A273}"/>
              </a:ext>
            </a:extLst>
          </p:cNvPr>
          <p:cNvSpPr/>
          <p:nvPr/>
        </p:nvSpPr>
        <p:spPr>
          <a:xfrm>
            <a:off x="4850607" y="4136897"/>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marL="0" marR="0" lvl="0" indent="0" algn="ctr" defTabSz="1822450" rtl="1" eaLnBrk="1" fontAlgn="auto" latinLnBrk="0" hangingPunct="1">
              <a:lnSpc>
                <a:spcPct val="90000"/>
              </a:lnSpc>
              <a:spcBef>
                <a:spcPct val="0"/>
              </a:spcBef>
              <a:spcAft>
                <a:spcPct val="35000"/>
              </a:spcAft>
              <a:buClrTx/>
              <a:buSzTx/>
              <a:buFontTx/>
              <a:buNone/>
              <a:tabLst/>
              <a:defRPr/>
            </a:pPr>
            <a:r>
              <a:rPr kumimoji="0" lang="ar-SA" sz="2500" b="1" i="0" u="none" strike="noStrike" kern="1200" cap="none" spc="0" normalizeH="0" baseline="0" noProof="0" dirty="0">
                <a:ln>
                  <a:noFill/>
                </a:ln>
                <a:solidFill>
                  <a:srgbClr val="FFFFFF"/>
                </a:solidFill>
                <a:effectLst/>
                <a:uLnTx/>
                <a:uFillTx/>
                <a:latin typeface="Verdana"/>
                <a:ea typeface="+mn-ea"/>
                <a:cs typeface="+mn-cs"/>
              </a:rPr>
              <a:t>فرضيات الدراسة</a:t>
            </a:r>
            <a:endParaRPr kumimoji="0" lang="en-US" sz="2000" b="1" i="0" u="none" strike="noStrike" kern="1200" cap="none" spc="0" normalizeH="0" baseline="0" noProof="0" dirty="0">
              <a:ln>
                <a:noFill/>
              </a:ln>
              <a:solidFill>
                <a:srgbClr val="FFFFFF"/>
              </a:solidFill>
              <a:effectLst/>
              <a:uLnTx/>
              <a:uFillTx/>
              <a:latin typeface="Verdana"/>
              <a:ea typeface="+mn-ea"/>
              <a:cs typeface="+mn-cs"/>
            </a:endParaRPr>
          </a:p>
        </p:txBody>
      </p:sp>
      <p:sp>
        <p:nvSpPr>
          <p:cNvPr id="22" name="مستطيل 28">
            <a:extLst>
              <a:ext uri="{FF2B5EF4-FFF2-40B4-BE49-F238E27FC236}">
                <a16:creationId xmlns:a16="http://schemas.microsoft.com/office/drawing/2014/main" id="{2EA6F0B9-198A-4E0F-84F4-DBC195E824DC}"/>
              </a:ext>
            </a:extLst>
          </p:cNvPr>
          <p:cNvSpPr/>
          <p:nvPr/>
        </p:nvSpPr>
        <p:spPr>
          <a:xfrm>
            <a:off x="4850607" y="5621073"/>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lvl="0" algn="ctr" defTabSz="1822450" rtl="1">
              <a:lnSpc>
                <a:spcPct val="90000"/>
              </a:lnSpc>
              <a:spcBef>
                <a:spcPct val="0"/>
              </a:spcBef>
              <a:spcAft>
                <a:spcPct val="35000"/>
              </a:spcAft>
            </a:pPr>
            <a:r>
              <a:rPr lang="ar-SA" sz="2500" b="1" dirty="0">
                <a:solidFill>
                  <a:srgbClr val="FFFFFF"/>
                </a:solidFill>
              </a:rPr>
              <a:t>أداة البحث</a:t>
            </a:r>
            <a:endParaRPr lang="en-US" sz="2500" b="1" dirty="0">
              <a:solidFill>
                <a:srgbClr val="FFFFFF"/>
              </a:solidFill>
            </a:endParaRPr>
          </a:p>
        </p:txBody>
      </p:sp>
      <p:sp>
        <p:nvSpPr>
          <p:cNvPr id="23" name="مستطيل 29">
            <a:extLst>
              <a:ext uri="{FF2B5EF4-FFF2-40B4-BE49-F238E27FC236}">
                <a16:creationId xmlns:a16="http://schemas.microsoft.com/office/drawing/2014/main" id="{D62647A3-A0C9-44EC-A0C4-A6254A6EC0B2}"/>
              </a:ext>
            </a:extLst>
          </p:cNvPr>
          <p:cNvSpPr/>
          <p:nvPr/>
        </p:nvSpPr>
        <p:spPr>
          <a:xfrm>
            <a:off x="4808847" y="2684708"/>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marL="0" marR="0" lvl="0" indent="0" algn="ctr" defTabSz="1822450" rtl="1" eaLnBrk="1" fontAlgn="auto" latinLnBrk="0" hangingPunct="1">
              <a:lnSpc>
                <a:spcPct val="90000"/>
              </a:lnSpc>
              <a:spcBef>
                <a:spcPct val="0"/>
              </a:spcBef>
              <a:spcAft>
                <a:spcPct val="35000"/>
              </a:spcAft>
              <a:buClrTx/>
              <a:buSzTx/>
              <a:buFontTx/>
              <a:buNone/>
              <a:tabLst/>
              <a:defRPr/>
            </a:pPr>
            <a:r>
              <a:rPr kumimoji="0" lang="ar-SA" sz="2500" b="1" i="0" u="none" strike="noStrike" kern="1200" cap="none" spc="0" normalizeH="0" baseline="0" noProof="0" dirty="0">
                <a:ln>
                  <a:noFill/>
                </a:ln>
                <a:solidFill>
                  <a:srgbClr val="FFFFFF"/>
                </a:solidFill>
                <a:effectLst/>
                <a:uLnTx/>
                <a:uFillTx/>
                <a:latin typeface="Verdana"/>
                <a:ea typeface="+mn-ea"/>
                <a:cs typeface="+mn-cs"/>
              </a:rPr>
              <a:t>أهمية البحث</a:t>
            </a:r>
            <a:endParaRPr kumimoji="0" lang="en-US" sz="2000" b="1" i="0" u="none" strike="noStrike" kern="1200" cap="none" spc="0" normalizeH="0" baseline="0" noProof="0" dirty="0">
              <a:ln>
                <a:noFill/>
              </a:ln>
              <a:solidFill>
                <a:srgbClr val="FFFFFF"/>
              </a:solidFill>
              <a:effectLst/>
              <a:uLnTx/>
              <a:uFillTx/>
              <a:latin typeface="Verdana"/>
              <a:ea typeface="+mn-ea"/>
              <a:cs typeface="+mn-cs"/>
            </a:endParaRPr>
          </a:p>
        </p:txBody>
      </p:sp>
      <p:sp>
        <p:nvSpPr>
          <p:cNvPr id="24" name="مستطيل 30">
            <a:extLst>
              <a:ext uri="{FF2B5EF4-FFF2-40B4-BE49-F238E27FC236}">
                <a16:creationId xmlns:a16="http://schemas.microsoft.com/office/drawing/2014/main" id="{9FA0496D-6CC9-4041-A813-E5329624407D}"/>
              </a:ext>
            </a:extLst>
          </p:cNvPr>
          <p:cNvSpPr/>
          <p:nvPr/>
        </p:nvSpPr>
        <p:spPr>
          <a:xfrm>
            <a:off x="7544006" y="2684708"/>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marL="0" marR="0" lvl="0" indent="0" algn="ctr" defTabSz="1822450" rtl="1" eaLnBrk="1" fontAlgn="auto" latinLnBrk="0" hangingPunct="1">
              <a:lnSpc>
                <a:spcPct val="90000"/>
              </a:lnSpc>
              <a:spcBef>
                <a:spcPct val="0"/>
              </a:spcBef>
              <a:spcAft>
                <a:spcPct val="35000"/>
              </a:spcAft>
              <a:buClrTx/>
              <a:buSzTx/>
              <a:buFontTx/>
              <a:buNone/>
              <a:tabLst/>
              <a:defRPr/>
            </a:pPr>
            <a:r>
              <a:rPr kumimoji="0" lang="ar-SA" sz="2500" b="1" i="0" u="none" strike="noStrike" kern="1200" cap="none" spc="0" normalizeH="0" baseline="0" noProof="0" dirty="0">
                <a:ln>
                  <a:noFill/>
                </a:ln>
                <a:solidFill>
                  <a:srgbClr val="FFFFFF"/>
                </a:solidFill>
                <a:effectLst/>
                <a:uLnTx/>
                <a:uFillTx/>
                <a:latin typeface="Verdana"/>
                <a:ea typeface="+mn-ea"/>
                <a:cs typeface="+mn-cs"/>
              </a:rPr>
              <a:t>موضوع البحث</a:t>
            </a:r>
            <a:endParaRPr kumimoji="0" lang="en-US" sz="2000" b="1" i="0" u="none" strike="noStrike" kern="1200" cap="none" spc="0" normalizeH="0" baseline="0" noProof="0" dirty="0">
              <a:ln>
                <a:noFill/>
              </a:ln>
              <a:solidFill>
                <a:srgbClr val="FFFFFF"/>
              </a:solidFill>
              <a:effectLst/>
              <a:uLnTx/>
              <a:uFillTx/>
              <a:latin typeface="Verdana"/>
              <a:ea typeface="+mn-ea"/>
              <a:cs typeface="+mn-cs"/>
            </a:endParaRPr>
          </a:p>
        </p:txBody>
      </p:sp>
      <p:sp>
        <p:nvSpPr>
          <p:cNvPr id="25" name="مضلع سباعي 9">
            <a:extLst>
              <a:ext uri="{FF2B5EF4-FFF2-40B4-BE49-F238E27FC236}">
                <a16:creationId xmlns:a16="http://schemas.microsoft.com/office/drawing/2014/main" id="{E6828D39-C532-4878-88EB-9E59F2FAED17}"/>
              </a:ext>
            </a:extLst>
          </p:cNvPr>
          <p:cNvSpPr/>
          <p:nvPr/>
        </p:nvSpPr>
        <p:spPr>
          <a:xfrm>
            <a:off x="9477531" y="2603721"/>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1</a:t>
            </a:r>
            <a:endParaRPr lang="en-US" b="1" dirty="0"/>
          </a:p>
        </p:txBody>
      </p:sp>
      <p:sp>
        <p:nvSpPr>
          <p:cNvPr id="26" name="مضلع سباعي 39">
            <a:extLst>
              <a:ext uri="{FF2B5EF4-FFF2-40B4-BE49-F238E27FC236}">
                <a16:creationId xmlns:a16="http://schemas.microsoft.com/office/drawing/2014/main" id="{5D9675B6-6D13-420F-8571-BD74FB861111}"/>
              </a:ext>
            </a:extLst>
          </p:cNvPr>
          <p:cNvSpPr/>
          <p:nvPr/>
        </p:nvSpPr>
        <p:spPr>
          <a:xfrm>
            <a:off x="6766061" y="5480703"/>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8</a:t>
            </a:r>
            <a:endParaRPr lang="en-US" b="1" dirty="0"/>
          </a:p>
        </p:txBody>
      </p:sp>
      <p:sp>
        <p:nvSpPr>
          <p:cNvPr id="27" name="مضلع سباعي 40">
            <a:extLst>
              <a:ext uri="{FF2B5EF4-FFF2-40B4-BE49-F238E27FC236}">
                <a16:creationId xmlns:a16="http://schemas.microsoft.com/office/drawing/2014/main" id="{91B22A47-70C8-43D6-A5DF-B13E1525F8E9}"/>
              </a:ext>
            </a:extLst>
          </p:cNvPr>
          <p:cNvSpPr/>
          <p:nvPr/>
        </p:nvSpPr>
        <p:spPr>
          <a:xfrm>
            <a:off x="9534268" y="5480703"/>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7</a:t>
            </a:r>
            <a:endParaRPr lang="en-US" b="1" dirty="0"/>
          </a:p>
        </p:txBody>
      </p:sp>
      <p:sp>
        <p:nvSpPr>
          <p:cNvPr id="28" name="مضلع سباعي 41">
            <a:extLst>
              <a:ext uri="{FF2B5EF4-FFF2-40B4-BE49-F238E27FC236}">
                <a16:creationId xmlns:a16="http://schemas.microsoft.com/office/drawing/2014/main" id="{240CB205-660F-4D09-AA77-927240162586}"/>
              </a:ext>
            </a:extLst>
          </p:cNvPr>
          <p:cNvSpPr/>
          <p:nvPr/>
        </p:nvSpPr>
        <p:spPr>
          <a:xfrm>
            <a:off x="3939775" y="3997634"/>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6</a:t>
            </a:r>
            <a:endParaRPr lang="en-US" b="1" dirty="0"/>
          </a:p>
        </p:txBody>
      </p:sp>
      <p:sp>
        <p:nvSpPr>
          <p:cNvPr id="29" name="مضلع سباعي 42">
            <a:extLst>
              <a:ext uri="{FF2B5EF4-FFF2-40B4-BE49-F238E27FC236}">
                <a16:creationId xmlns:a16="http://schemas.microsoft.com/office/drawing/2014/main" id="{A9C10AD6-24F2-4AFA-8AA6-AE7A022BA5DA}"/>
              </a:ext>
            </a:extLst>
          </p:cNvPr>
          <p:cNvSpPr/>
          <p:nvPr/>
        </p:nvSpPr>
        <p:spPr>
          <a:xfrm>
            <a:off x="6761241" y="3997709"/>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5</a:t>
            </a:r>
            <a:endParaRPr lang="en-US" b="1" dirty="0"/>
          </a:p>
        </p:txBody>
      </p:sp>
      <p:sp>
        <p:nvSpPr>
          <p:cNvPr id="30" name="مضلع سباعي 43">
            <a:extLst>
              <a:ext uri="{FF2B5EF4-FFF2-40B4-BE49-F238E27FC236}">
                <a16:creationId xmlns:a16="http://schemas.microsoft.com/office/drawing/2014/main" id="{FB1B04BA-7D4F-4994-B76B-85C9F5EE0A7E}"/>
              </a:ext>
            </a:extLst>
          </p:cNvPr>
          <p:cNvSpPr/>
          <p:nvPr/>
        </p:nvSpPr>
        <p:spPr>
          <a:xfrm>
            <a:off x="9472711" y="3997635"/>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4</a:t>
            </a:r>
            <a:endParaRPr lang="en-US" b="1" dirty="0"/>
          </a:p>
        </p:txBody>
      </p:sp>
      <p:sp>
        <p:nvSpPr>
          <p:cNvPr id="31" name="مضلع سباعي 49">
            <a:extLst>
              <a:ext uri="{FF2B5EF4-FFF2-40B4-BE49-F238E27FC236}">
                <a16:creationId xmlns:a16="http://schemas.microsoft.com/office/drawing/2014/main" id="{833B051A-1639-4E05-996F-EE19F7C4340F}"/>
              </a:ext>
            </a:extLst>
          </p:cNvPr>
          <p:cNvSpPr/>
          <p:nvPr/>
        </p:nvSpPr>
        <p:spPr>
          <a:xfrm>
            <a:off x="3910786" y="2597410"/>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3</a:t>
            </a:r>
            <a:endParaRPr lang="en-US" b="1" dirty="0"/>
          </a:p>
        </p:txBody>
      </p:sp>
      <p:sp>
        <p:nvSpPr>
          <p:cNvPr id="32" name="مضلع سباعي 50">
            <a:extLst>
              <a:ext uri="{FF2B5EF4-FFF2-40B4-BE49-F238E27FC236}">
                <a16:creationId xmlns:a16="http://schemas.microsoft.com/office/drawing/2014/main" id="{4DD90023-BABE-4A70-A8DE-4046E7347877}"/>
              </a:ext>
            </a:extLst>
          </p:cNvPr>
          <p:cNvSpPr/>
          <p:nvPr/>
        </p:nvSpPr>
        <p:spPr>
          <a:xfrm>
            <a:off x="6746963" y="2625856"/>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2</a:t>
            </a:r>
            <a:endParaRPr lang="en-US" b="1" dirty="0"/>
          </a:p>
        </p:txBody>
      </p:sp>
      <p:sp>
        <p:nvSpPr>
          <p:cNvPr id="33" name="مضلع سباعي 51">
            <a:extLst>
              <a:ext uri="{FF2B5EF4-FFF2-40B4-BE49-F238E27FC236}">
                <a16:creationId xmlns:a16="http://schemas.microsoft.com/office/drawing/2014/main" id="{D2DC51D6-D822-4702-8D86-A74BECBA61F6}"/>
              </a:ext>
            </a:extLst>
          </p:cNvPr>
          <p:cNvSpPr/>
          <p:nvPr/>
        </p:nvSpPr>
        <p:spPr>
          <a:xfrm>
            <a:off x="4028953" y="5469901"/>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9</a:t>
            </a:r>
            <a:endParaRPr lang="en-US" b="1" dirty="0"/>
          </a:p>
        </p:txBody>
      </p:sp>
      <p:sp>
        <p:nvSpPr>
          <p:cNvPr id="34" name="TextBox 33"/>
          <p:cNvSpPr txBox="1"/>
          <p:nvPr/>
        </p:nvSpPr>
        <p:spPr>
          <a:xfrm>
            <a:off x="389430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Tree>
    <p:extLst>
      <p:ext uri="{BB962C8B-B14F-4D97-AF65-F5344CB8AC3E}">
        <p14:creationId xmlns:p14="http://schemas.microsoft.com/office/powerpoint/2010/main" val="39015212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1181061" y="1285190"/>
            <a:ext cx="10084815"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74954" y="1720268"/>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rtl="1"/>
            <a:r>
              <a:rPr lang="ar-SY" sz="24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5" name="مستطيل: زوايا مستديرة 4">
            <a:extLst>
              <a:ext uri="{FF2B5EF4-FFF2-40B4-BE49-F238E27FC236}">
                <a16:creationId xmlns:a16="http://schemas.microsoft.com/office/drawing/2014/main" id="{E12EEE10-D0C9-4521-A9CB-D80014C11596}"/>
              </a:ext>
            </a:extLst>
          </p:cNvPr>
          <p:cNvSpPr txBox="1"/>
          <p:nvPr/>
        </p:nvSpPr>
        <p:spPr>
          <a:xfrm>
            <a:off x="1519655" y="1469703"/>
            <a:ext cx="98331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
        <p:nvSpPr>
          <p:cNvPr id="6" name="مستطيل: زوايا مستديرة 4">
            <a:extLst>
              <a:ext uri="{FF2B5EF4-FFF2-40B4-BE49-F238E27FC236}">
                <a16:creationId xmlns:a16="http://schemas.microsoft.com/office/drawing/2014/main" id="{2E5CB1C4-F8FF-4FDC-BED6-AC953B31E45A}"/>
              </a:ext>
            </a:extLst>
          </p:cNvPr>
          <p:cNvSpPr txBox="1"/>
          <p:nvPr/>
        </p:nvSpPr>
        <p:spPr>
          <a:xfrm>
            <a:off x="2546183" y="1469737"/>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7" name="مستطيل: زوايا مستديرة 4">
            <a:extLst>
              <a:ext uri="{FF2B5EF4-FFF2-40B4-BE49-F238E27FC236}">
                <a16:creationId xmlns:a16="http://schemas.microsoft.com/office/drawing/2014/main" id="{CD4433A8-D24A-4687-8EDB-9E3596202E63}"/>
              </a:ext>
            </a:extLst>
          </p:cNvPr>
          <p:cNvSpPr txBox="1"/>
          <p:nvPr/>
        </p:nvSpPr>
        <p:spPr>
          <a:xfrm>
            <a:off x="3882816" y="1469737"/>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النتائج</a:t>
            </a:r>
            <a:r>
              <a:rPr lang="ar-SA" b="1" dirty="0"/>
              <a:t> </a:t>
            </a:r>
            <a:r>
              <a:rPr lang="ar-SA" sz="1600" dirty="0">
                <a:latin typeface="Alexandria" pitchFamily="2" charset="-78"/>
                <a:cs typeface="Alexandria" pitchFamily="2" charset="-78"/>
              </a:rPr>
              <a:t>والتوصيات</a:t>
            </a:r>
            <a:endParaRPr lang="en-US" sz="1600" dirty="0">
              <a:latin typeface="Alexandria" pitchFamily="2" charset="-78"/>
              <a:cs typeface="Alexandria" pitchFamily="2" charset="-78"/>
            </a:endParaRPr>
          </a:p>
        </p:txBody>
      </p:sp>
      <p:sp>
        <p:nvSpPr>
          <p:cNvPr id="8" name="مستطيل: زوايا مستديرة 4">
            <a:extLst>
              <a:ext uri="{FF2B5EF4-FFF2-40B4-BE49-F238E27FC236}">
                <a16:creationId xmlns:a16="http://schemas.microsoft.com/office/drawing/2014/main" id="{36A2E42A-6610-43A6-942A-6A495763A258}"/>
              </a:ext>
            </a:extLst>
          </p:cNvPr>
          <p:cNvSpPr txBox="1"/>
          <p:nvPr/>
        </p:nvSpPr>
        <p:spPr>
          <a:xfrm>
            <a:off x="5511909" y="1469737"/>
            <a:ext cx="1332116"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b="1" dirty="0"/>
              <a:t>متن </a:t>
            </a:r>
            <a:r>
              <a:rPr lang="ar-SA" sz="1600" dirty="0">
                <a:latin typeface="Alexandria" pitchFamily="2" charset="-78"/>
                <a:cs typeface="Alexandria" pitchFamily="2" charset="-78"/>
              </a:rPr>
              <a:t>البحث</a:t>
            </a:r>
            <a:endParaRPr lang="en-US" sz="1600" dirty="0">
              <a:latin typeface="Alexandria" pitchFamily="2" charset="-78"/>
              <a:cs typeface="Alexandria" pitchFamily="2" charset="-78"/>
            </a:endParaRPr>
          </a:p>
        </p:txBody>
      </p:sp>
      <p:sp>
        <p:nvSpPr>
          <p:cNvPr id="9" name="مستطيل: زوايا مستديرة 4">
            <a:extLst>
              <a:ext uri="{FF2B5EF4-FFF2-40B4-BE49-F238E27FC236}">
                <a16:creationId xmlns:a16="http://schemas.microsoft.com/office/drawing/2014/main" id="{422C7D71-99DE-4861-A848-A5AD0A5DCBEB}"/>
              </a:ext>
            </a:extLst>
          </p:cNvPr>
          <p:cNvSpPr txBox="1"/>
          <p:nvPr/>
        </p:nvSpPr>
        <p:spPr>
          <a:xfrm>
            <a:off x="6957667" y="1471647"/>
            <a:ext cx="1515451" cy="734862"/>
          </a:xfrm>
          <a:prstGeom prst="rect">
            <a:avLst/>
          </a:prstGeom>
          <a:solidFill>
            <a:srgbClr val="FF0000"/>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lnSpc>
                <a:spcPct val="150000"/>
              </a:lnSpc>
            </a:pPr>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0" name="مستطيل: زوايا مستديرة 4">
            <a:extLst>
              <a:ext uri="{FF2B5EF4-FFF2-40B4-BE49-F238E27FC236}">
                <a16:creationId xmlns:a16="http://schemas.microsoft.com/office/drawing/2014/main" id="{BD2AAE48-C6A3-49D4-A8F5-C54591ECF3A0}"/>
              </a:ext>
            </a:extLst>
          </p:cNvPr>
          <p:cNvSpPr txBox="1"/>
          <p:nvPr/>
        </p:nvSpPr>
        <p:spPr>
          <a:xfrm>
            <a:off x="8604480" y="147628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الصفحات</a:t>
            </a:r>
            <a:r>
              <a:rPr lang="ar-SA" b="1" dirty="0"/>
              <a:t> </a:t>
            </a:r>
            <a:r>
              <a:rPr lang="ar-SA" sz="1600" dirty="0">
                <a:latin typeface="Alexandria" pitchFamily="2" charset="-78"/>
                <a:cs typeface="Alexandria" pitchFamily="2" charset="-78"/>
              </a:rPr>
              <a:t>التمهيدية</a:t>
            </a:r>
            <a:endParaRPr lang="en-US" sz="1600" dirty="0">
              <a:latin typeface="Alexandria" pitchFamily="2" charset="-78"/>
              <a:cs typeface="Alexandria" pitchFamily="2" charset="-78"/>
            </a:endParaRPr>
          </a:p>
        </p:txBody>
      </p:sp>
      <p:sp>
        <p:nvSpPr>
          <p:cNvPr id="19" name="مستطيل 30">
            <a:extLst>
              <a:ext uri="{FF2B5EF4-FFF2-40B4-BE49-F238E27FC236}">
                <a16:creationId xmlns:a16="http://schemas.microsoft.com/office/drawing/2014/main" id="{9FA0496D-6CC9-4041-A813-E5329624407D}"/>
              </a:ext>
            </a:extLst>
          </p:cNvPr>
          <p:cNvSpPr/>
          <p:nvPr/>
        </p:nvSpPr>
        <p:spPr>
          <a:xfrm>
            <a:off x="7544006" y="2684708"/>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marL="0" marR="0" lvl="0" indent="0" algn="ctr" defTabSz="1822450" rtl="1" eaLnBrk="1" fontAlgn="auto" latinLnBrk="0" hangingPunct="1">
              <a:lnSpc>
                <a:spcPct val="90000"/>
              </a:lnSpc>
              <a:spcBef>
                <a:spcPct val="0"/>
              </a:spcBef>
              <a:spcAft>
                <a:spcPct val="35000"/>
              </a:spcAft>
              <a:buClrTx/>
              <a:buSzTx/>
              <a:buFontTx/>
              <a:buNone/>
              <a:tabLst/>
              <a:defRPr/>
            </a:pPr>
            <a:r>
              <a:rPr kumimoji="0" lang="ar-SA" sz="2500" b="1" i="0" u="none" strike="noStrike" kern="1200" cap="none" spc="0" normalizeH="0" baseline="0" noProof="0" dirty="0">
                <a:ln>
                  <a:noFill/>
                </a:ln>
                <a:solidFill>
                  <a:srgbClr val="FFFFFF"/>
                </a:solidFill>
                <a:effectLst/>
                <a:uLnTx/>
                <a:uFillTx/>
                <a:latin typeface="Verdana"/>
                <a:ea typeface="+mn-ea"/>
                <a:cs typeface="+mn-cs"/>
              </a:rPr>
              <a:t>موضوع البحث</a:t>
            </a:r>
            <a:endParaRPr kumimoji="0" lang="en-US" sz="2000" b="1" i="0" u="none" strike="noStrike" kern="1200" cap="none" spc="0" normalizeH="0" baseline="0" noProof="0" dirty="0">
              <a:ln>
                <a:noFill/>
              </a:ln>
              <a:solidFill>
                <a:srgbClr val="FFFFFF"/>
              </a:solidFill>
              <a:effectLst/>
              <a:uLnTx/>
              <a:uFillTx/>
              <a:latin typeface="Verdana"/>
              <a:ea typeface="+mn-ea"/>
              <a:cs typeface="+mn-cs"/>
            </a:endParaRPr>
          </a:p>
        </p:txBody>
      </p:sp>
      <p:sp>
        <p:nvSpPr>
          <p:cNvPr id="20" name="مضلع سباعي 9">
            <a:extLst>
              <a:ext uri="{FF2B5EF4-FFF2-40B4-BE49-F238E27FC236}">
                <a16:creationId xmlns:a16="http://schemas.microsoft.com/office/drawing/2014/main" id="{E6828D39-C532-4878-88EB-9E59F2FAED17}"/>
              </a:ext>
            </a:extLst>
          </p:cNvPr>
          <p:cNvSpPr/>
          <p:nvPr/>
        </p:nvSpPr>
        <p:spPr>
          <a:xfrm>
            <a:off x="9477531" y="2603721"/>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1</a:t>
            </a:r>
            <a:endParaRPr lang="en-US" b="1" dirty="0"/>
          </a:p>
        </p:txBody>
      </p:sp>
      <p:sp>
        <p:nvSpPr>
          <p:cNvPr id="29" name="TextBox 28"/>
          <p:cNvSpPr txBox="1"/>
          <p:nvPr/>
        </p:nvSpPr>
        <p:spPr>
          <a:xfrm>
            <a:off x="389430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
        <p:nvSpPr>
          <p:cNvPr id="30" name="Rectangle 2"/>
          <p:cNvSpPr>
            <a:spLocks noChangeArrowheads="1"/>
          </p:cNvSpPr>
          <p:nvPr/>
        </p:nvSpPr>
        <p:spPr bwMode="auto">
          <a:xfrm>
            <a:off x="1519655" y="3389143"/>
            <a:ext cx="8274399" cy="2430163"/>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870" rIns="0" bIns="-15870" numCol="1" anchor="ctr" anchorCtr="0" compatLnSpc="1">
            <a:prstTxWarp prst="textNoShape">
              <a:avLst/>
            </a:prstTxWarp>
            <a:spAutoFit/>
          </a:bodyPr>
          <a:lstStyle/>
          <a:p>
            <a:pPr marL="285750" marR="0" lvl="0" indent="-285750" algn="r" defTabSz="914400" rtl="1" eaLnBrk="0" fontAlgn="base" latinLnBrk="0" hangingPunct="0">
              <a:lnSpc>
                <a:spcPct val="250000"/>
              </a:lnSpc>
              <a:spcBef>
                <a:spcPct val="0"/>
              </a:spcBef>
              <a:spcAft>
                <a:spcPct val="0"/>
              </a:spcAft>
              <a:buClrTx/>
              <a:buSzTx/>
              <a:buFont typeface="Wingdings" panose="05000000000000000000" pitchFamily="2" charset="2"/>
              <a:buChar char="§"/>
              <a:tabLst/>
            </a:pPr>
            <a:r>
              <a:rPr kumimoji="0" lang="ar-SA" altLang="en-US" sz="1600" b="0" i="0" u="none" strike="noStrike" cap="none" normalizeH="0" baseline="0" dirty="0" smtClean="0">
                <a:ln>
                  <a:noFill/>
                </a:ln>
                <a:solidFill>
                  <a:srgbClr val="202124"/>
                </a:solidFill>
                <a:effectLst/>
                <a:latin typeface="Alexandria" pitchFamily="2" charset="-78"/>
                <a:cs typeface="Alexandria" pitchFamily="2" charset="-78"/>
              </a:rPr>
              <a:t>أن يكون الموضوع أساسياً ومعاصراً ولم يتناوله الباحثون السابقون بعد. </a:t>
            </a:r>
            <a:endParaRPr kumimoji="0" lang="en-US" altLang="en-US" sz="1600" b="0" i="0" u="none" strike="noStrike" cap="none" normalizeH="0" baseline="0" dirty="0" smtClean="0">
              <a:ln>
                <a:noFill/>
              </a:ln>
              <a:solidFill>
                <a:srgbClr val="202124"/>
              </a:solidFill>
              <a:effectLst/>
              <a:latin typeface="Alexandria" pitchFamily="2" charset="-78"/>
              <a:cs typeface="Alexandria" pitchFamily="2" charset="-78"/>
            </a:endParaRPr>
          </a:p>
          <a:p>
            <a:pPr marL="285750" marR="0" lvl="0" indent="-285750" algn="r" defTabSz="914400" rtl="1" eaLnBrk="0" fontAlgn="base" latinLnBrk="0" hangingPunct="0">
              <a:lnSpc>
                <a:spcPct val="250000"/>
              </a:lnSpc>
              <a:spcBef>
                <a:spcPct val="0"/>
              </a:spcBef>
              <a:spcAft>
                <a:spcPct val="0"/>
              </a:spcAft>
              <a:buClrTx/>
              <a:buSzTx/>
              <a:buFont typeface="Wingdings" panose="05000000000000000000" pitchFamily="2" charset="2"/>
              <a:buChar char="§"/>
              <a:tabLst/>
            </a:pPr>
            <a:r>
              <a:rPr kumimoji="0" lang="ar-SA" altLang="en-US" sz="1600" b="0" i="0" u="none" strike="noStrike" cap="none" normalizeH="0" baseline="0" dirty="0" smtClean="0">
                <a:ln>
                  <a:noFill/>
                </a:ln>
                <a:solidFill>
                  <a:srgbClr val="202124"/>
                </a:solidFill>
                <a:effectLst/>
                <a:latin typeface="Alexandria" pitchFamily="2" charset="-78"/>
                <a:cs typeface="Alexandria" pitchFamily="2" charset="-78"/>
              </a:rPr>
              <a:t>أن يكون موضوع البحث واقعياً ومقنعاً.</a:t>
            </a:r>
            <a:endParaRPr kumimoji="0" lang="en-US" altLang="en-US" sz="1600" b="0" i="0" u="none" strike="noStrike" cap="none" normalizeH="0" baseline="0" dirty="0" smtClean="0">
              <a:ln>
                <a:noFill/>
              </a:ln>
              <a:solidFill>
                <a:srgbClr val="202124"/>
              </a:solidFill>
              <a:effectLst/>
              <a:latin typeface="Alexandria" pitchFamily="2" charset="-78"/>
              <a:cs typeface="Alexandria" pitchFamily="2" charset="-78"/>
            </a:endParaRPr>
          </a:p>
          <a:p>
            <a:pPr marL="285750" marR="0" lvl="0" indent="-285750" algn="r" defTabSz="914400" rtl="1" eaLnBrk="0" fontAlgn="base" latinLnBrk="0" hangingPunct="0">
              <a:lnSpc>
                <a:spcPct val="250000"/>
              </a:lnSpc>
              <a:spcBef>
                <a:spcPct val="0"/>
              </a:spcBef>
              <a:spcAft>
                <a:spcPct val="0"/>
              </a:spcAft>
              <a:buClrTx/>
              <a:buSzTx/>
              <a:buFont typeface="Wingdings" panose="05000000000000000000" pitchFamily="2" charset="2"/>
              <a:buChar char="§"/>
              <a:tabLst/>
            </a:pPr>
            <a:r>
              <a:rPr kumimoji="0" lang="ar-SA" altLang="en-US" sz="1600" b="0" i="0" u="none" strike="noStrike" cap="none" normalizeH="0" baseline="0" dirty="0" smtClean="0">
                <a:ln>
                  <a:noFill/>
                </a:ln>
                <a:solidFill>
                  <a:srgbClr val="202124"/>
                </a:solidFill>
                <a:effectLst/>
                <a:latin typeface="Alexandria" pitchFamily="2" charset="-78"/>
                <a:cs typeface="Alexandria" pitchFamily="2" charset="-78"/>
              </a:rPr>
              <a:t>أن يكون الباحث قادراً على استخدام أدوات البحث العلمي</a:t>
            </a:r>
            <a:endParaRPr kumimoji="0" lang="en-US" altLang="en-US" sz="1600" b="0" i="0" u="none" strike="noStrike" cap="none" normalizeH="0" baseline="0" dirty="0" smtClean="0">
              <a:ln>
                <a:noFill/>
              </a:ln>
              <a:solidFill>
                <a:srgbClr val="202124"/>
              </a:solidFill>
              <a:effectLst/>
              <a:latin typeface="Alexandria" pitchFamily="2" charset="-78"/>
              <a:cs typeface="Alexandria" pitchFamily="2" charset="-78"/>
            </a:endParaRPr>
          </a:p>
          <a:p>
            <a:pPr marL="285750" marR="0" lvl="0" indent="-285750" algn="r" defTabSz="914400" rtl="1" eaLnBrk="0" fontAlgn="base" latinLnBrk="0" hangingPunct="0">
              <a:lnSpc>
                <a:spcPct val="250000"/>
              </a:lnSpc>
              <a:spcBef>
                <a:spcPct val="0"/>
              </a:spcBef>
              <a:spcAft>
                <a:spcPct val="0"/>
              </a:spcAft>
              <a:buClrTx/>
              <a:buSzTx/>
              <a:buFont typeface="Wingdings" panose="05000000000000000000" pitchFamily="2" charset="2"/>
              <a:buChar char="§"/>
              <a:tabLst/>
            </a:pPr>
            <a:r>
              <a:rPr kumimoji="0" lang="ar-SA" altLang="en-US" sz="1600" b="0" i="0" u="none" strike="noStrike" cap="none" normalizeH="0" baseline="0" dirty="0" smtClean="0">
                <a:ln>
                  <a:noFill/>
                </a:ln>
                <a:solidFill>
                  <a:srgbClr val="202124"/>
                </a:solidFill>
                <a:effectLst/>
                <a:latin typeface="Alexandria" pitchFamily="2" charset="-78"/>
                <a:cs typeface="Alexandria" pitchFamily="2" charset="-78"/>
              </a:rPr>
              <a:t>إلمام الباحث بالمعرفة اللازمة حول مجال البحث</a:t>
            </a:r>
            <a:r>
              <a:rPr kumimoji="0" lang="en-US" altLang="en-US" sz="1600" b="0" i="0" u="none" strike="noStrike" cap="none" normalizeH="0" baseline="0" dirty="0" smtClean="0">
                <a:ln>
                  <a:noFill/>
                </a:ln>
                <a:solidFill>
                  <a:srgbClr val="202124"/>
                </a:solidFill>
                <a:effectLst/>
                <a:latin typeface="Alexandria" pitchFamily="2" charset="-78"/>
                <a:cs typeface="Alexandria" pitchFamily="2" charset="-78"/>
              </a:rPr>
              <a:t>.</a:t>
            </a:r>
            <a:r>
              <a:rPr kumimoji="0" lang="en-US" altLang="en-US" sz="1600" b="0" i="0" u="none" strike="noStrike" cap="none" normalizeH="0" baseline="0" dirty="0" smtClean="0">
                <a:ln>
                  <a:noFill/>
                </a:ln>
                <a:solidFill>
                  <a:schemeClr val="tx1"/>
                </a:solidFill>
                <a:effectLst/>
                <a:latin typeface="Alexandria" pitchFamily="2" charset="-78"/>
                <a:cs typeface="Alexandria" pitchFamily="2" charset="-78"/>
              </a:rPr>
              <a:t> </a:t>
            </a:r>
          </a:p>
        </p:txBody>
      </p:sp>
    </p:spTree>
    <p:extLst>
      <p:ext uri="{BB962C8B-B14F-4D97-AF65-F5344CB8AC3E}">
        <p14:creationId xmlns:p14="http://schemas.microsoft.com/office/powerpoint/2010/main" val="27503243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1181061" y="1285190"/>
            <a:ext cx="10084815" cy="5572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74954" y="1720268"/>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rtl="1"/>
            <a:r>
              <a:rPr lang="ar-SY" sz="24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5" name="مستطيل: زوايا مستديرة 4">
            <a:extLst>
              <a:ext uri="{FF2B5EF4-FFF2-40B4-BE49-F238E27FC236}">
                <a16:creationId xmlns:a16="http://schemas.microsoft.com/office/drawing/2014/main" id="{E12EEE10-D0C9-4521-A9CB-D80014C11596}"/>
              </a:ext>
            </a:extLst>
          </p:cNvPr>
          <p:cNvSpPr txBox="1"/>
          <p:nvPr/>
        </p:nvSpPr>
        <p:spPr>
          <a:xfrm>
            <a:off x="1519655" y="1469703"/>
            <a:ext cx="98331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
        <p:nvSpPr>
          <p:cNvPr id="6" name="مستطيل: زوايا مستديرة 4">
            <a:extLst>
              <a:ext uri="{FF2B5EF4-FFF2-40B4-BE49-F238E27FC236}">
                <a16:creationId xmlns:a16="http://schemas.microsoft.com/office/drawing/2014/main" id="{2E5CB1C4-F8FF-4FDC-BED6-AC953B31E45A}"/>
              </a:ext>
            </a:extLst>
          </p:cNvPr>
          <p:cNvSpPr txBox="1"/>
          <p:nvPr/>
        </p:nvSpPr>
        <p:spPr>
          <a:xfrm>
            <a:off x="2546183" y="1469737"/>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7" name="مستطيل: زوايا مستديرة 4">
            <a:extLst>
              <a:ext uri="{FF2B5EF4-FFF2-40B4-BE49-F238E27FC236}">
                <a16:creationId xmlns:a16="http://schemas.microsoft.com/office/drawing/2014/main" id="{CD4433A8-D24A-4687-8EDB-9E3596202E63}"/>
              </a:ext>
            </a:extLst>
          </p:cNvPr>
          <p:cNvSpPr txBox="1"/>
          <p:nvPr/>
        </p:nvSpPr>
        <p:spPr>
          <a:xfrm>
            <a:off x="3882816" y="1469737"/>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النتائج</a:t>
            </a:r>
            <a:r>
              <a:rPr lang="ar-SA" b="1" dirty="0"/>
              <a:t> </a:t>
            </a:r>
            <a:r>
              <a:rPr lang="ar-SA" sz="1600" dirty="0">
                <a:latin typeface="Alexandria" pitchFamily="2" charset="-78"/>
                <a:cs typeface="Alexandria" pitchFamily="2" charset="-78"/>
              </a:rPr>
              <a:t>والتوصيات</a:t>
            </a:r>
            <a:endParaRPr lang="en-US" sz="1600" dirty="0">
              <a:latin typeface="Alexandria" pitchFamily="2" charset="-78"/>
              <a:cs typeface="Alexandria" pitchFamily="2" charset="-78"/>
            </a:endParaRPr>
          </a:p>
        </p:txBody>
      </p:sp>
      <p:sp>
        <p:nvSpPr>
          <p:cNvPr id="8" name="مستطيل: زوايا مستديرة 4">
            <a:extLst>
              <a:ext uri="{FF2B5EF4-FFF2-40B4-BE49-F238E27FC236}">
                <a16:creationId xmlns:a16="http://schemas.microsoft.com/office/drawing/2014/main" id="{36A2E42A-6610-43A6-942A-6A495763A258}"/>
              </a:ext>
            </a:extLst>
          </p:cNvPr>
          <p:cNvSpPr txBox="1"/>
          <p:nvPr/>
        </p:nvSpPr>
        <p:spPr>
          <a:xfrm>
            <a:off x="5511909" y="1469737"/>
            <a:ext cx="1332116"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b="1" dirty="0"/>
              <a:t>متن </a:t>
            </a:r>
            <a:r>
              <a:rPr lang="ar-SA" sz="1600" dirty="0">
                <a:latin typeface="Alexandria" pitchFamily="2" charset="-78"/>
                <a:cs typeface="Alexandria" pitchFamily="2" charset="-78"/>
              </a:rPr>
              <a:t>البحث</a:t>
            </a:r>
            <a:endParaRPr lang="en-US" sz="1600" dirty="0">
              <a:latin typeface="Alexandria" pitchFamily="2" charset="-78"/>
              <a:cs typeface="Alexandria" pitchFamily="2" charset="-78"/>
            </a:endParaRPr>
          </a:p>
        </p:txBody>
      </p:sp>
      <p:sp>
        <p:nvSpPr>
          <p:cNvPr id="9" name="مستطيل: زوايا مستديرة 4">
            <a:extLst>
              <a:ext uri="{FF2B5EF4-FFF2-40B4-BE49-F238E27FC236}">
                <a16:creationId xmlns:a16="http://schemas.microsoft.com/office/drawing/2014/main" id="{422C7D71-99DE-4861-A848-A5AD0A5DCBEB}"/>
              </a:ext>
            </a:extLst>
          </p:cNvPr>
          <p:cNvSpPr txBox="1"/>
          <p:nvPr/>
        </p:nvSpPr>
        <p:spPr>
          <a:xfrm>
            <a:off x="6957667" y="1471647"/>
            <a:ext cx="1515451" cy="734862"/>
          </a:xfrm>
          <a:prstGeom prst="rect">
            <a:avLst/>
          </a:prstGeom>
          <a:solidFill>
            <a:srgbClr val="FF0000"/>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lnSpc>
                <a:spcPct val="150000"/>
              </a:lnSpc>
            </a:pPr>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0" name="مستطيل: زوايا مستديرة 4">
            <a:extLst>
              <a:ext uri="{FF2B5EF4-FFF2-40B4-BE49-F238E27FC236}">
                <a16:creationId xmlns:a16="http://schemas.microsoft.com/office/drawing/2014/main" id="{BD2AAE48-C6A3-49D4-A8F5-C54591ECF3A0}"/>
              </a:ext>
            </a:extLst>
          </p:cNvPr>
          <p:cNvSpPr txBox="1"/>
          <p:nvPr/>
        </p:nvSpPr>
        <p:spPr>
          <a:xfrm>
            <a:off x="8604480" y="147628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الصفحات</a:t>
            </a:r>
            <a:r>
              <a:rPr lang="ar-SA" b="1" dirty="0"/>
              <a:t> </a:t>
            </a:r>
            <a:r>
              <a:rPr lang="ar-SA" sz="1600" dirty="0">
                <a:latin typeface="Alexandria" pitchFamily="2" charset="-78"/>
                <a:cs typeface="Alexandria" pitchFamily="2" charset="-78"/>
              </a:rPr>
              <a:t>التمهيدية</a:t>
            </a:r>
            <a:endParaRPr lang="en-US" sz="1600" dirty="0">
              <a:latin typeface="Alexandria" pitchFamily="2" charset="-78"/>
              <a:cs typeface="Alexandria" pitchFamily="2" charset="-78"/>
            </a:endParaRPr>
          </a:p>
        </p:txBody>
      </p:sp>
      <p:sp>
        <p:nvSpPr>
          <p:cNvPr id="11" name="مستطيل 30">
            <a:extLst>
              <a:ext uri="{FF2B5EF4-FFF2-40B4-BE49-F238E27FC236}">
                <a16:creationId xmlns:a16="http://schemas.microsoft.com/office/drawing/2014/main" id="{9FA0496D-6CC9-4041-A813-E5329624407D}"/>
              </a:ext>
            </a:extLst>
          </p:cNvPr>
          <p:cNvSpPr/>
          <p:nvPr/>
        </p:nvSpPr>
        <p:spPr>
          <a:xfrm>
            <a:off x="7544006" y="2684708"/>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marL="0" marR="0" lvl="0" indent="0" algn="ctr" defTabSz="1822450" rtl="1" eaLnBrk="1" fontAlgn="auto" latinLnBrk="0" hangingPunct="1">
              <a:lnSpc>
                <a:spcPct val="90000"/>
              </a:lnSpc>
              <a:spcBef>
                <a:spcPct val="0"/>
              </a:spcBef>
              <a:spcAft>
                <a:spcPct val="35000"/>
              </a:spcAft>
              <a:buClrTx/>
              <a:buSzTx/>
              <a:buFontTx/>
              <a:buNone/>
              <a:tabLst/>
              <a:defRPr/>
            </a:pPr>
            <a:r>
              <a:rPr kumimoji="0" lang="ar-SA" sz="2500" b="1" i="0" u="none" strike="noStrike" kern="1200" cap="none" spc="0" normalizeH="0" baseline="0" noProof="0" dirty="0">
                <a:ln>
                  <a:noFill/>
                </a:ln>
                <a:solidFill>
                  <a:srgbClr val="FFFFFF"/>
                </a:solidFill>
                <a:effectLst/>
                <a:uLnTx/>
                <a:uFillTx/>
                <a:latin typeface="Verdana"/>
                <a:ea typeface="+mn-ea"/>
                <a:cs typeface="+mn-cs"/>
              </a:rPr>
              <a:t>موضوع البحث</a:t>
            </a:r>
            <a:endParaRPr kumimoji="0" lang="en-US" sz="2000" b="1" i="0" u="none" strike="noStrike" kern="1200" cap="none" spc="0" normalizeH="0" baseline="0" noProof="0" dirty="0">
              <a:ln>
                <a:noFill/>
              </a:ln>
              <a:solidFill>
                <a:srgbClr val="FFFFFF"/>
              </a:solidFill>
              <a:effectLst/>
              <a:uLnTx/>
              <a:uFillTx/>
              <a:latin typeface="Verdana"/>
              <a:ea typeface="+mn-ea"/>
              <a:cs typeface="+mn-cs"/>
            </a:endParaRPr>
          </a:p>
        </p:txBody>
      </p:sp>
      <p:sp>
        <p:nvSpPr>
          <p:cNvPr id="12" name="مضلع سباعي 9">
            <a:extLst>
              <a:ext uri="{FF2B5EF4-FFF2-40B4-BE49-F238E27FC236}">
                <a16:creationId xmlns:a16="http://schemas.microsoft.com/office/drawing/2014/main" id="{E6828D39-C532-4878-88EB-9E59F2FAED17}"/>
              </a:ext>
            </a:extLst>
          </p:cNvPr>
          <p:cNvSpPr/>
          <p:nvPr/>
        </p:nvSpPr>
        <p:spPr>
          <a:xfrm>
            <a:off x="9477531" y="2603721"/>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1</a:t>
            </a:r>
            <a:endParaRPr lang="en-US" b="1" dirty="0"/>
          </a:p>
        </p:txBody>
      </p:sp>
      <p:sp>
        <p:nvSpPr>
          <p:cNvPr id="13" name="TextBox 12"/>
          <p:cNvSpPr txBox="1"/>
          <p:nvPr/>
        </p:nvSpPr>
        <p:spPr>
          <a:xfrm>
            <a:off x="389430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
        <p:nvSpPr>
          <p:cNvPr id="14" name="Rectangle 2"/>
          <p:cNvSpPr>
            <a:spLocks noChangeArrowheads="1"/>
          </p:cNvSpPr>
          <p:nvPr/>
        </p:nvSpPr>
        <p:spPr bwMode="auto">
          <a:xfrm>
            <a:off x="1519655" y="3354231"/>
            <a:ext cx="8274399" cy="32502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870" rIns="0" bIns="-15870" numCol="1" anchor="ctr" anchorCtr="0" compatLnSpc="1">
            <a:prstTxWarp prst="textNoShape">
              <a:avLst/>
            </a:prstTxWarp>
            <a:spAutoFit/>
          </a:bodyPr>
          <a:lstStyle/>
          <a:p>
            <a:pPr marL="285750" indent="-285750" algn="r" rtl="1">
              <a:lnSpc>
                <a:spcPct val="150000"/>
              </a:lnSpc>
              <a:buFont typeface="Wingdings" panose="05000000000000000000" pitchFamily="2" charset="2"/>
              <a:buChar char="§"/>
            </a:pPr>
            <a:r>
              <a:rPr lang="ar-SY" sz="1600" dirty="0">
                <a:latin typeface="Alexandria" pitchFamily="2" charset="-78"/>
                <a:cs typeface="Alexandria" pitchFamily="2" charset="-78"/>
              </a:rPr>
              <a:t>معايير اختيار موضوع البحث:</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Y" sz="1600" dirty="0">
                <a:latin typeface="Alexandria" pitchFamily="2" charset="-78"/>
                <a:cs typeface="Alexandria" pitchFamily="2" charset="-78"/>
              </a:rPr>
              <a:t>اهتمام الباحث</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Y" sz="1600" dirty="0">
                <a:latin typeface="Alexandria" pitchFamily="2" charset="-78"/>
                <a:cs typeface="Alexandria" pitchFamily="2" charset="-78"/>
              </a:rPr>
              <a:t>القيمة العلمية</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Y" sz="1600" dirty="0">
                <a:latin typeface="Alexandria" pitchFamily="2" charset="-78"/>
                <a:cs typeface="Alexandria" pitchFamily="2" charset="-78"/>
              </a:rPr>
              <a:t>البحث المبتكر </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Y" sz="1600" dirty="0">
                <a:latin typeface="Alexandria" pitchFamily="2" charset="-78"/>
                <a:cs typeface="Alexandria" pitchFamily="2" charset="-78"/>
              </a:rPr>
              <a:t>إمكانية إكمال البحث (الوقت والتمويل)</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Y" sz="1600" dirty="0">
                <a:latin typeface="Alexandria" pitchFamily="2" charset="-78"/>
                <a:cs typeface="Alexandria" pitchFamily="2" charset="-78"/>
              </a:rPr>
              <a:t>التوافق مع الجهة المانحة للدرجة العلمية</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Y" sz="1600" dirty="0">
                <a:latin typeface="Alexandria" pitchFamily="2" charset="-78"/>
                <a:cs typeface="Alexandria" pitchFamily="2" charset="-78"/>
              </a:rPr>
              <a:t>توافر البيانات</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Y" sz="1600" dirty="0">
                <a:latin typeface="Alexandria" pitchFamily="2" charset="-78"/>
                <a:cs typeface="Alexandria" pitchFamily="2" charset="-78"/>
              </a:rPr>
              <a:t>لا يتعارض مع الأمن والمصلحة الوطنية للبلاد</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Y" sz="1600" dirty="0">
                <a:latin typeface="Alexandria" pitchFamily="2" charset="-78"/>
                <a:cs typeface="Alexandria" pitchFamily="2" charset="-78"/>
              </a:rPr>
              <a:t>.عدم التعارض مع المعايير الأخلاقية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8950928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1157615" y="1285190"/>
            <a:ext cx="10084815" cy="5572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74954" y="1720268"/>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rtl="1"/>
            <a:r>
              <a:rPr lang="ar-SY" sz="24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5" name="مستطيل: زوايا مستديرة 4">
            <a:extLst>
              <a:ext uri="{FF2B5EF4-FFF2-40B4-BE49-F238E27FC236}">
                <a16:creationId xmlns:a16="http://schemas.microsoft.com/office/drawing/2014/main" id="{E12EEE10-D0C9-4521-A9CB-D80014C11596}"/>
              </a:ext>
            </a:extLst>
          </p:cNvPr>
          <p:cNvSpPr txBox="1"/>
          <p:nvPr/>
        </p:nvSpPr>
        <p:spPr>
          <a:xfrm>
            <a:off x="1519655" y="1469703"/>
            <a:ext cx="98331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
        <p:nvSpPr>
          <p:cNvPr id="6" name="مستطيل: زوايا مستديرة 4">
            <a:extLst>
              <a:ext uri="{FF2B5EF4-FFF2-40B4-BE49-F238E27FC236}">
                <a16:creationId xmlns:a16="http://schemas.microsoft.com/office/drawing/2014/main" id="{2E5CB1C4-F8FF-4FDC-BED6-AC953B31E45A}"/>
              </a:ext>
            </a:extLst>
          </p:cNvPr>
          <p:cNvSpPr txBox="1"/>
          <p:nvPr/>
        </p:nvSpPr>
        <p:spPr>
          <a:xfrm>
            <a:off x="2546183" y="1469737"/>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7" name="مستطيل: زوايا مستديرة 4">
            <a:extLst>
              <a:ext uri="{FF2B5EF4-FFF2-40B4-BE49-F238E27FC236}">
                <a16:creationId xmlns:a16="http://schemas.microsoft.com/office/drawing/2014/main" id="{CD4433A8-D24A-4687-8EDB-9E3596202E63}"/>
              </a:ext>
            </a:extLst>
          </p:cNvPr>
          <p:cNvSpPr txBox="1"/>
          <p:nvPr/>
        </p:nvSpPr>
        <p:spPr>
          <a:xfrm>
            <a:off x="3882816" y="1469737"/>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النتائج</a:t>
            </a:r>
            <a:r>
              <a:rPr lang="ar-SA" b="1" dirty="0"/>
              <a:t> </a:t>
            </a:r>
            <a:r>
              <a:rPr lang="ar-SA" sz="1600" dirty="0">
                <a:latin typeface="Alexandria" pitchFamily="2" charset="-78"/>
                <a:cs typeface="Alexandria" pitchFamily="2" charset="-78"/>
              </a:rPr>
              <a:t>والتوصيات</a:t>
            </a:r>
            <a:endParaRPr lang="en-US" sz="1600" dirty="0">
              <a:latin typeface="Alexandria" pitchFamily="2" charset="-78"/>
              <a:cs typeface="Alexandria" pitchFamily="2" charset="-78"/>
            </a:endParaRPr>
          </a:p>
        </p:txBody>
      </p:sp>
      <p:sp>
        <p:nvSpPr>
          <p:cNvPr id="8" name="مستطيل: زوايا مستديرة 4">
            <a:extLst>
              <a:ext uri="{FF2B5EF4-FFF2-40B4-BE49-F238E27FC236}">
                <a16:creationId xmlns:a16="http://schemas.microsoft.com/office/drawing/2014/main" id="{36A2E42A-6610-43A6-942A-6A495763A258}"/>
              </a:ext>
            </a:extLst>
          </p:cNvPr>
          <p:cNvSpPr txBox="1"/>
          <p:nvPr/>
        </p:nvSpPr>
        <p:spPr>
          <a:xfrm>
            <a:off x="5511909" y="1469737"/>
            <a:ext cx="1332116"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b="1" dirty="0"/>
              <a:t>متن </a:t>
            </a:r>
            <a:r>
              <a:rPr lang="ar-SA" sz="1600" dirty="0">
                <a:latin typeface="Alexandria" pitchFamily="2" charset="-78"/>
                <a:cs typeface="Alexandria" pitchFamily="2" charset="-78"/>
              </a:rPr>
              <a:t>البحث</a:t>
            </a:r>
            <a:endParaRPr lang="en-US" sz="1600" dirty="0">
              <a:latin typeface="Alexandria" pitchFamily="2" charset="-78"/>
              <a:cs typeface="Alexandria" pitchFamily="2" charset="-78"/>
            </a:endParaRPr>
          </a:p>
        </p:txBody>
      </p:sp>
      <p:sp>
        <p:nvSpPr>
          <p:cNvPr id="9" name="مستطيل: زوايا مستديرة 4">
            <a:extLst>
              <a:ext uri="{FF2B5EF4-FFF2-40B4-BE49-F238E27FC236}">
                <a16:creationId xmlns:a16="http://schemas.microsoft.com/office/drawing/2014/main" id="{422C7D71-99DE-4861-A848-A5AD0A5DCBEB}"/>
              </a:ext>
            </a:extLst>
          </p:cNvPr>
          <p:cNvSpPr txBox="1"/>
          <p:nvPr/>
        </p:nvSpPr>
        <p:spPr>
          <a:xfrm>
            <a:off x="6957667" y="1471647"/>
            <a:ext cx="1515451" cy="734862"/>
          </a:xfrm>
          <a:prstGeom prst="rect">
            <a:avLst/>
          </a:prstGeom>
          <a:solidFill>
            <a:srgbClr val="FF0000"/>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lnSpc>
                <a:spcPct val="150000"/>
              </a:lnSpc>
            </a:pPr>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0" name="مستطيل: زوايا مستديرة 4">
            <a:extLst>
              <a:ext uri="{FF2B5EF4-FFF2-40B4-BE49-F238E27FC236}">
                <a16:creationId xmlns:a16="http://schemas.microsoft.com/office/drawing/2014/main" id="{BD2AAE48-C6A3-49D4-A8F5-C54591ECF3A0}"/>
              </a:ext>
            </a:extLst>
          </p:cNvPr>
          <p:cNvSpPr txBox="1"/>
          <p:nvPr/>
        </p:nvSpPr>
        <p:spPr>
          <a:xfrm>
            <a:off x="8604480" y="147628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الصفحات</a:t>
            </a:r>
            <a:r>
              <a:rPr lang="ar-SA" b="1" dirty="0"/>
              <a:t> </a:t>
            </a:r>
            <a:r>
              <a:rPr lang="ar-SA" sz="1600" dirty="0">
                <a:latin typeface="Alexandria" pitchFamily="2" charset="-78"/>
                <a:cs typeface="Alexandria" pitchFamily="2" charset="-78"/>
              </a:rPr>
              <a:t>التمهيدية</a:t>
            </a:r>
            <a:endParaRPr lang="en-US" sz="1600" dirty="0">
              <a:latin typeface="Alexandria" pitchFamily="2" charset="-78"/>
              <a:cs typeface="Alexandria" pitchFamily="2" charset="-78"/>
            </a:endParaRPr>
          </a:p>
        </p:txBody>
      </p:sp>
      <p:sp>
        <p:nvSpPr>
          <p:cNvPr id="11" name="مستطيل 30">
            <a:extLst>
              <a:ext uri="{FF2B5EF4-FFF2-40B4-BE49-F238E27FC236}">
                <a16:creationId xmlns:a16="http://schemas.microsoft.com/office/drawing/2014/main" id="{9FA0496D-6CC9-4041-A813-E5329624407D}"/>
              </a:ext>
            </a:extLst>
          </p:cNvPr>
          <p:cNvSpPr/>
          <p:nvPr/>
        </p:nvSpPr>
        <p:spPr>
          <a:xfrm>
            <a:off x="7544006" y="2684708"/>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marL="0" marR="0" lvl="0" indent="0" algn="ctr" defTabSz="1822450" rtl="1" eaLnBrk="1" fontAlgn="auto" latinLnBrk="0" hangingPunct="1">
              <a:lnSpc>
                <a:spcPct val="90000"/>
              </a:lnSpc>
              <a:spcBef>
                <a:spcPct val="0"/>
              </a:spcBef>
              <a:spcAft>
                <a:spcPct val="35000"/>
              </a:spcAft>
              <a:buClrTx/>
              <a:buSzTx/>
              <a:buFontTx/>
              <a:buNone/>
              <a:tabLst/>
              <a:defRPr/>
            </a:pPr>
            <a:r>
              <a:rPr kumimoji="0" lang="ar-SY" sz="2500" b="1" i="0" u="none" strike="noStrike" kern="1200" cap="none" spc="0" normalizeH="0" baseline="0" noProof="0" dirty="0" smtClean="0">
                <a:ln>
                  <a:noFill/>
                </a:ln>
                <a:solidFill>
                  <a:srgbClr val="FFFFFF"/>
                </a:solidFill>
                <a:effectLst/>
                <a:uLnTx/>
                <a:uFillTx/>
                <a:latin typeface="Verdana"/>
                <a:ea typeface="+mn-ea"/>
                <a:cs typeface="+mn-cs"/>
              </a:rPr>
              <a:t>مقدمة</a:t>
            </a:r>
            <a:r>
              <a:rPr kumimoji="0" lang="ar-SA" sz="2500" b="1" i="0" u="none" strike="noStrike" kern="1200" cap="none" spc="0" normalizeH="0" baseline="0" noProof="0" dirty="0" smtClean="0">
                <a:ln>
                  <a:noFill/>
                </a:ln>
                <a:solidFill>
                  <a:srgbClr val="FFFFFF"/>
                </a:solidFill>
                <a:effectLst/>
                <a:uLnTx/>
                <a:uFillTx/>
                <a:latin typeface="Verdana"/>
                <a:ea typeface="+mn-ea"/>
                <a:cs typeface="+mn-cs"/>
              </a:rPr>
              <a:t> </a:t>
            </a:r>
            <a:r>
              <a:rPr kumimoji="0" lang="ar-SA" sz="2500" b="1" i="0" u="none" strike="noStrike" kern="1200" cap="none" spc="0" normalizeH="0" baseline="0" noProof="0" dirty="0">
                <a:ln>
                  <a:noFill/>
                </a:ln>
                <a:solidFill>
                  <a:srgbClr val="FFFFFF"/>
                </a:solidFill>
                <a:effectLst/>
                <a:uLnTx/>
                <a:uFillTx/>
                <a:latin typeface="Verdana"/>
                <a:ea typeface="+mn-ea"/>
                <a:cs typeface="+mn-cs"/>
              </a:rPr>
              <a:t>البحث</a:t>
            </a:r>
            <a:endParaRPr kumimoji="0" lang="en-US" sz="2000" b="1" i="0" u="none" strike="noStrike" kern="1200" cap="none" spc="0" normalizeH="0" baseline="0" noProof="0" dirty="0">
              <a:ln>
                <a:noFill/>
              </a:ln>
              <a:solidFill>
                <a:srgbClr val="FFFFFF"/>
              </a:solidFill>
              <a:effectLst/>
              <a:uLnTx/>
              <a:uFillTx/>
              <a:latin typeface="Verdana"/>
              <a:ea typeface="+mn-ea"/>
              <a:cs typeface="+mn-cs"/>
            </a:endParaRPr>
          </a:p>
        </p:txBody>
      </p:sp>
      <p:sp>
        <p:nvSpPr>
          <p:cNvPr id="12" name="مضلع سباعي 9">
            <a:extLst>
              <a:ext uri="{FF2B5EF4-FFF2-40B4-BE49-F238E27FC236}">
                <a16:creationId xmlns:a16="http://schemas.microsoft.com/office/drawing/2014/main" id="{E6828D39-C532-4878-88EB-9E59F2FAED17}"/>
              </a:ext>
            </a:extLst>
          </p:cNvPr>
          <p:cNvSpPr/>
          <p:nvPr/>
        </p:nvSpPr>
        <p:spPr>
          <a:xfrm>
            <a:off x="9477531" y="2603721"/>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1</a:t>
            </a:r>
            <a:endParaRPr lang="en-US" b="1" dirty="0"/>
          </a:p>
        </p:txBody>
      </p:sp>
      <p:sp>
        <p:nvSpPr>
          <p:cNvPr id="13" name="TextBox 12"/>
          <p:cNvSpPr txBox="1"/>
          <p:nvPr/>
        </p:nvSpPr>
        <p:spPr>
          <a:xfrm>
            <a:off x="389430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
        <p:nvSpPr>
          <p:cNvPr id="14" name="Rectangle 2"/>
          <p:cNvSpPr>
            <a:spLocks noChangeArrowheads="1"/>
          </p:cNvSpPr>
          <p:nvPr/>
        </p:nvSpPr>
        <p:spPr bwMode="auto">
          <a:xfrm>
            <a:off x="1374709" y="3439220"/>
            <a:ext cx="8274399" cy="2880927"/>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870" rIns="0" bIns="-15870" numCol="1" anchor="ctr" anchorCtr="0" compatLnSpc="1">
            <a:prstTxWarp prst="textNoShape">
              <a:avLst/>
            </a:prstTxWarp>
            <a:spAutoFit/>
          </a:bodyPr>
          <a:lstStyle/>
          <a:p>
            <a:pPr marL="285750" indent="-285750" algn="justLow" rtl="1">
              <a:lnSpc>
                <a:spcPct val="150000"/>
              </a:lnSpc>
              <a:buFont typeface="Wingdings" panose="05000000000000000000" pitchFamily="2" charset="2"/>
              <a:buChar char="§"/>
            </a:pPr>
            <a:r>
              <a:rPr lang="ar-SA" sz="1600" dirty="0">
                <a:latin typeface="Alexandria" pitchFamily="2" charset="-78"/>
                <a:cs typeface="Alexandria" pitchFamily="2" charset="-78"/>
              </a:rPr>
              <a:t>تهدف المقدمة إلى تهيئة ذهن القارئ للشعور ( الإحساس بالمشكلة )، وتعطي فكرة واضحة للنقاط الأساسية في البحث، وملخصا أمينا لموضوع البحث. ويجب أن تشمل على الجوانب التالية</a:t>
            </a:r>
            <a:r>
              <a:rPr lang="ar-SA" sz="1600" dirty="0" smtClean="0">
                <a:latin typeface="Alexandria" pitchFamily="2" charset="-78"/>
                <a:cs typeface="Alexandria" pitchFamily="2" charset="-78"/>
              </a:rPr>
              <a:t>:</a:t>
            </a:r>
            <a:endParaRPr lang="en-US" sz="1600" dirty="0" smtClean="0">
              <a:latin typeface="Alexandria" pitchFamily="2" charset="-78"/>
              <a:cs typeface="Alexandria" pitchFamily="2" charset="-78"/>
            </a:endParaRPr>
          </a:p>
          <a:p>
            <a:pPr marL="342900" lvl="1" indent="-342900" algn="justLow" rtl="1">
              <a:lnSpc>
                <a:spcPct val="150000"/>
              </a:lnSpc>
              <a:buFont typeface="Wingdings" panose="05000000000000000000" pitchFamily="2" charset="2"/>
              <a:buChar char="§"/>
            </a:pPr>
            <a:r>
              <a:rPr lang="ar-SA" sz="1600" dirty="0">
                <a:latin typeface="Alexandria" pitchFamily="2" charset="-78"/>
                <a:cs typeface="Alexandria" pitchFamily="2" charset="-78"/>
              </a:rPr>
              <a:t>توضيح الميدان العام لمشكلة </a:t>
            </a:r>
            <a:r>
              <a:rPr lang="ar-SA" sz="1600" dirty="0" smtClean="0">
                <a:latin typeface="Alexandria" pitchFamily="2" charset="-78"/>
                <a:cs typeface="Alexandria" pitchFamily="2" charset="-78"/>
              </a:rPr>
              <a:t>البحث</a:t>
            </a:r>
            <a:endParaRPr lang="ar-SY" sz="1600" dirty="0" smtClean="0">
              <a:latin typeface="Alexandria" pitchFamily="2" charset="-78"/>
              <a:cs typeface="Alexandria" pitchFamily="2" charset="-78"/>
            </a:endParaRPr>
          </a:p>
          <a:p>
            <a:pPr marL="342900" lvl="1" indent="-342900" algn="justLow" rtl="1">
              <a:lnSpc>
                <a:spcPct val="150000"/>
              </a:lnSpc>
              <a:buFont typeface="Wingdings" panose="05000000000000000000" pitchFamily="2" charset="2"/>
              <a:buChar char="§"/>
            </a:pPr>
            <a:r>
              <a:rPr lang="ar-SA" sz="1600" dirty="0" smtClean="0">
                <a:latin typeface="Alexandria" pitchFamily="2" charset="-78"/>
                <a:cs typeface="Alexandria" pitchFamily="2" charset="-78"/>
              </a:rPr>
              <a:t>استعراض </a:t>
            </a:r>
            <a:r>
              <a:rPr lang="ar-SA" sz="1600" dirty="0">
                <a:latin typeface="Alexandria" pitchFamily="2" charset="-78"/>
                <a:cs typeface="Alexandria" pitchFamily="2" charset="-78"/>
              </a:rPr>
              <a:t>عام لأهمية الموضوع الذي اختاره الباحث، وأهمية وصول الباحث إلى نتائج تؤمن أفضل </a:t>
            </a:r>
            <a:r>
              <a:rPr lang="ar-SA" sz="1600" dirty="0" smtClean="0">
                <a:latin typeface="Alexandria" pitchFamily="2" charset="-78"/>
                <a:cs typeface="Alexandria" pitchFamily="2" charset="-78"/>
              </a:rPr>
              <a:t>الطرق.</a:t>
            </a:r>
            <a:endParaRPr lang="en-US" sz="1600" dirty="0" smtClean="0">
              <a:latin typeface="Alexandria" pitchFamily="2" charset="-78"/>
              <a:cs typeface="Alexandria" pitchFamily="2" charset="-78"/>
            </a:endParaRPr>
          </a:p>
          <a:p>
            <a:pPr marL="342900" lvl="1" indent="-342900" algn="justLow" rtl="1">
              <a:lnSpc>
                <a:spcPct val="150000"/>
              </a:lnSpc>
              <a:buFont typeface="Wingdings" panose="05000000000000000000" pitchFamily="2" charset="2"/>
              <a:buChar char="§"/>
            </a:pPr>
            <a:r>
              <a:rPr lang="ar-SA" sz="1600" dirty="0">
                <a:latin typeface="Alexandria" pitchFamily="2" charset="-78"/>
                <a:cs typeface="Alexandria" pitchFamily="2" charset="-78"/>
              </a:rPr>
              <a:t>توضيح مدى النقص والضعف الذي يمكن أن ينتج عن عدم القيام بمثل هذا البحث، ويشير إلى دور البحث الحالي في معالجة ذلك النقص أو الضعف</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Tree>
    <p:extLst>
      <p:ext uri="{BB962C8B-B14F-4D97-AF65-F5344CB8AC3E}">
        <p14:creationId xmlns:p14="http://schemas.microsoft.com/office/powerpoint/2010/main" val="21376952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1181061" y="1285190"/>
            <a:ext cx="10084815" cy="5572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74954" y="1720268"/>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rtl="1"/>
            <a:r>
              <a:rPr lang="ar-SY" sz="24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5" name="مستطيل: زوايا مستديرة 4">
            <a:extLst>
              <a:ext uri="{FF2B5EF4-FFF2-40B4-BE49-F238E27FC236}">
                <a16:creationId xmlns:a16="http://schemas.microsoft.com/office/drawing/2014/main" id="{E12EEE10-D0C9-4521-A9CB-D80014C11596}"/>
              </a:ext>
            </a:extLst>
          </p:cNvPr>
          <p:cNvSpPr txBox="1"/>
          <p:nvPr/>
        </p:nvSpPr>
        <p:spPr>
          <a:xfrm>
            <a:off x="1519655" y="1469703"/>
            <a:ext cx="98331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
        <p:nvSpPr>
          <p:cNvPr id="6" name="مستطيل: زوايا مستديرة 4">
            <a:extLst>
              <a:ext uri="{FF2B5EF4-FFF2-40B4-BE49-F238E27FC236}">
                <a16:creationId xmlns:a16="http://schemas.microsoft.com/office/drawing/2014/main" id="{2E5CB1C4-F8FF-4FDC-BED6-AC953B31E45A}"/>
              </a:ext>
            </a:extLst>
          </p:cNvPr>
          <p:cNvSpPr txBox="1"/>
          <p:nvPr/>
        </p:nvSpPr>
        <p:spPr>
          <a:xfrm>
            <a:off x="2546183" y="1469737"/>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7" name="مستطيل: زوايا مستديرة 4">
            <a:extLst>
              <a:ext uri="{FF2B5EF4-FFF2-40B4-BE49-F238E27FC236}">
                <a16:creationId xmlns:a16="http://schemas.microsoft.com/office/drawing/2014/main" id="{CD4433A8-D24A-4687-8EDB-9E3596202E63}"/>
              </a:ext>
            </a:extLst>
          </p:cNvPr>
          <p:cNvSpPr txBox="1"/>
          <p:nvPr/>
        </p:nvSpPr>
        <p:spPr>
          <a:xfrm>
            <a:off x="3882816" y="1469737"/>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النتائج</a:t>
            </a:r>
            <a:r>
              <a:rPr lang="ar-SA" b="1" dirty="0"/>
              <a:t> </a:t>
            </a:r>
            <a:r>
              <a:rPr lang="ar-SA" sz="1600" dirty="0">
                <a:latin typeface="Alexandria" pitchFamily="2" charset="-78"/>
                <a:cs typeface="Alexandria" pitchFamily="2" charset="-78"/>
              </a:rPr>
              <a:t>والتوصيات</a:t>
            </a:r>
            <a:endParaRPr lang="en-US" sz="1600" dirty="0">
              <a:latin typeface="Alexandria" pitchFamily="2" charset="-78"/>
              <a:cs typeface="Alexandria" pitchFamily="2" charset="-78"/>
            </a:endParaRPr>
          </a:p>
        </p:txBody>
      </p:sp>
      <p:sp>
        <p:nvSpPr>
          <p:cNvPr id="8" name="مستطيل: زوايا مستديرة 4">
            <a:extLst>
              <a:ext uri="{FF2B5EF4-FFF2-40B4-BE49-F238E27FC236}">
                <a16:creationId xmlns:a16="http://schemas.microsoft.com/office/drawing/2014/main" id="{36A2E42A-6610-43A6-942A-6A495763A258}"/>
              </a:ext>
            </a:extLst>
          </p:cNvPr>
          <p:cNvSpPr txBox="1"/>
          <p:nvPr/>
        </p:nvSpPr>
        <p:spPr>
          <a:xfrm>
            <a:off x="5511909" y="1469737"/>
            <a:ext cx="1332116"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b="1" dirty="0"/>
              <a:t>متن </a:t>
            </a:r>
            <a:r>
              <a:rPr lang="ar-SA" sz="1600" dirty="0">
                <a:latin typeface="Alexandria" pitchFamily="2" charset="-78"/>
                <a:cs typeface="Alexandria" pitchFamily="2" charset="-78"/>
              </a:rPr>
              <a:t>البحث</a:t>
            </a:r>
            <a:endParaRPr lang="en-US" sz="1600" dirty="0">
              <a:latin typeface="Alexandria" pitchFamily="2" charset="-78"/>
              <a:cs typeface="Alexandria" pitchFamily="2" charset="-78"/>
            </a:endParaRPr>
          </a:p>
        </p:txBody>
      </p:sp>
      <p:sp>
        <p:nvSpPr>
          <p:cNvPr id="9" name="مستطيل: زوايا مستديرة 4">
            <a:extLst>
              <a:ext uri="{FF2B5EF4-FFF2-40B4-BE49-F238E27FC236}">
                <a16:creationId xmlns:a16="http://schemas.microsoft.com/office/drawing/2014/main" id="{422C7D71-99DE-4861-A848-A5AD0A5DCBEB}"/>
              </a:ext>
            </a:extLst>
          </p:cNvPr>
          <p:cNvSpPr txBox="1"/>
          <p:nvPr/>
        </p:nvSpPr>
        <p:spPr>
          <a:xfrm>
            <a:off x="6957667" y="1471647"/>
            <a:ext cx="1515451" cy="734862"/>
          </a:xfrm>
          <a:prstGeom prst="rect">
            <a:avLst/>
          </a:prstGeom>
          <a:solidFill>
            <a:srgbClr val="FF0000"/>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lnSpc>
                <a:spcPct val="150000"/>
              </a:lnSpc>
            </a:pPr>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0" name="مستطيل: زوايا مستديرة 4">
            <a:extLst>
              <a:ext uri="{FF2B5EF4-FFF2-40B4-BE49-F238E27FC236}">
                <a16:creationId xmlns:a16="http://schemas.microsoft.com/office/drawing/2014/main" id="{BD2AAE48-C6A3-49D4-A8F5-C54591ECF3A0}"/>
              </a:ext>
            </a:extLst>
          </p:cNvPr>
          <p:cNvSpPr txBox="1"/>
          <p:nvPr/>
        </p:nvSpPr>
        <p:spPr>
          <a:xfrm>
            <a:off x="8604480" y="147628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الصفحات</a:t>
            </a:r>
            <a:r>
              <a:rPr lang="ar-SA" b="1" dirty="0"/>
              <a:t> </a:t>
            </a:r>
            <a:r>
              <a:rPr lang="ar-SA" sz="1600" dirty="0">
                <a:latin typeface="Alexandria" pitchFamily="2" charset="-78"/>
                <a:cs typeface="Alexandria" pitchFamily="2" charset="-78"/>
              </a:rPr>
              <a:t>التمهيدية</a:t>
            </a:r>
            <a:endParaRPr lang="en-US" sz="1600" dirty="0">
              <a:latin typeface="Alexandria" pitchFamily="2" charset="-78"/>
              <a:cs typeface="Alexandria" pitchFamily="2" charset="-78"/>
            </a:endParaRPr>
          </a:p>
        </p:txBody>
      </p:sp>
      <p:sp>
        <p:nvSpPr>
          <p:cNvPr id="11" name="مستطيل 30">
            <a:extLst>
              <a:ext uri="{FF2B5EF4-FFF2-40B4-BE49-F238E27FC236}">
                <a16:creationId xmlns:a16="http://schemas.microsoft.com/office/drawing/2014/main" id="{9FA0496D-6CC9-4041-A813-E5329624407D}"/>
              </a:ext>
            </a:extLst>
          </p:cNvPr>
          <p:cNvSpPr/>
          <p:nvPr/>
        </p:nvSpPr>
        <p:spPr>
          <a:xfrm>
            <a:off x="7544006" y="2684708"/>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marL="0" marR="0" lvl="0" indent="0" algn="ctr" defTabSz="1822450" rtl="1" eaLnBrk="1" fontAlgn="auto" latinLnBrk="0" hangingPunct="1">
              <a:lnSpc>
                <a:spcPct val="90000"/>
              </a:lnSpc>
              <a:spcBef>
                <a:spcPct val="0"/>
              </a:spcBef>
              <a:spcAft>
                <a:spcPct val="35000"/>
              </a:spcAft>
              <a:buClrTx/>
              <a:buSzTx/>
              <a:buFontTx/>
              <a:buNone/>
              <a:tabLst/>
              <a:defRPr/>
            </a:pPr>
            <a:r>
              <a:rPr kumimoji="0" lang="ar-SY" sz="2500" b="1" i="0" u="none" strike="noStrike" kern="1200" cap="none" spc="0" normalizeH="0" baseline="0" noProof="0" dirty="0" smtClean="0">
                <a:ln>
                  <a:noFill/>
                </a:ln>
                <a:solidFill>
                  <a:srgbClr val="FFFFFF"/>
                </a:solidFill>
                <a:effectLst/>
                <a:uLnTx/>
                <a:uFillTx/>
                <a:latin typeface="Verdana"/>
                <a:ea typeface="+mn-ea"/>
                <a:cs typeface="+mn-cs"/>
              </a:rPr>
              <a:t>مقدمة</a:t>
            </a:r>
            <a:r>
              <a:rPr kumimoji="0" lang="ar-SA" sz="2500" b="1" i="0" u="none" strike="noStrike" kern="1200" cap="none" spc="0" normalizeH="0" baseline="0" noProof="0" dirty="0" smtClean="0">
                <a:ln>
                  <a:noFill/>
                </a:ln>
                <a:solidFill>
                  <a:srgbClr val="FFFFFF"/>
                </a:solidFill>
                <a:effectLst/>
                <a:uLnTx/>
                <a:uFillTx/>
                <a:latin typeface="Verdana"/>
                <a:ea typeface="+mn-ea"/>
                <a:cs typeface="+mn-cs"/>
              </a:rPr>
              <a:t> </a:t>
            </a:r>
            <a:r>
              <a:rPr kumimoji="0" lang="ar-SA" sz="2500" b="1" i="0" u="none" strike="noStrike" kern="1200" cap="none" spc="0" normalizeH="0" baseline="0" noProof="0" dirty="0">
                <a:ln>
                  <a:noFill/>
                </a:ln>
                <a:solidFill>
                  <a:srgbClr val="FFFFFF"/>
                </a:solidFill>
                <a:effectLst/>
                <a:uLnTx/>
                <a:uFillTx/>
                <a:latin typeface="Verdana"/>
                <a:ea typeface="+mn-ea"/>
                <a:cs typeface="+mn-cs"/>
              </a:rPr>
              <a:t>البحث</a:t>
            </a:r>
            <a:endParaRPr kumimoji="0" lang="en-US" sz="2000" b="1" i="0" u="none" strike="noStrike" kern="1200" cap="none" spc="0" normalizeH="0" baseline="0" noProof="0" dirty="0">
              <a:ln>
                <a:noFill/>
              </a:ln>
              <a:solidFill>
                <a:srgbClr val="FFFFFF"/>
              </a:solidFill>
              <a:effectLst/>
              <a:uLnTx/>
              <a:uFillTx/>
              <a:latin typeface="Verdana"/>
              <a:ea typeface="+mn-ea"/>
              <a:cs typeface="+mn-cs"/>
            </a:endParaRPr>
          </a:p>
        </p:txBody>
      </p:sp>
      <p:sp>
        <p:nvSpPr>
          <p:cNvPr id="12" name="مضلع سباعي 9">
            <a:extLst>
              <a:ext uri="{FF2B5EF4-FFF2-40B4-BE49-F238E27FC236}">
                <a16:creationId xmlns:a16="http://schemas.microsoft.com/office/drawing/2014/main" id="{E6828D39-C532-4878-88EB-9E59F2FAED17}"/>
              </a:ext>
            </a:extLst>
          </p:cNvPr>
          <p:cNvSpPr/>
          <p:nvPr/>
        </p:nvSpPr>
        <p:spPr>
          <a:xfrm>
            <a:off x="9477531" y="2603721"/>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1</a:t>
            </a:r>
            <a:endParaRPr lang="en-US" b="1" dirty="0"/>
          </a:p>
        </p:txBody>
      </p:sp>
      <p:sp>
        <p:nvSpPr>
          <p:cNvPr id="13" name="TextBox 12"/>
          <p:cNvSpPr txBox="1"/>
          <p:nvPr/>
        </p:nvSpPr>
        <p:spPr>
          <a:xfrm>
            <a:off x="389430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
        <p:nvSpPr>
          <p:cNvPr id="14" name="Rectangle 2"/>
          <p:cNvSpPr>
            <a:spLocks noChangeArrowheads="1"/>
          </p:cNvSpPr>
          <p:nvPr/>
        </p:nvSpPr>
        <p:spPr bwMode="auto">
          <a:xfrm>
            <a:off x="1575604" y="3455960"/>
            <a:ext cx="8274399" cy="292260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870" rIns="0" bIns="-15870" numCol="1" anchor="ctr" anchorCtr="0" compatLnSpc="1">
            <a:prstTxWarp prst="textNoShape">
              <a:avLst/>
            </a:prstTxWarp>
            <a:spAutoFit/>
          </a:bodyPr>
          <a:lstStyle/>
          <a:p>
            <a:pPr marL="342900" indent="-342900" algn="justLow" rtl="1">
              <a:lnSpc>
                <a:spcPct val="200000"/>
              </a:lnSpc>
              <a:buFont typeface="Wingdings" panose="05000000000000000000" pitchFamily="2" charset="2"/>
              <a:buChar char="§"/>
            </a:pPr>
            <a:r>
              <a:rPr lang="ar-SA" sz="1600" dirty="0" smtClean="0">
                <a:latin typeface="Alexandria" pitchFamily="2" charset="-78"/>
                <a:cs typeface="Alexandria" pitchFamily="2" charset="-78"/>
              </a:rPr>
              <a:t>توضيح </a:t>
            </a:r>
            <a:r>
              <a:rPr lang="ar-SA" sz="1600" dirty="0">
                <a:latin typeface="Alexandria" pitchFamily="2" charset="-78"/>
                <a:cs typeface="Alexandria" pitchFamily="2" charset="-78"/>
              </a:rPr>
              <a:t>أسباب اختيار الباحث لمشكلة البحث، حيث يذكر  المجالات والعوامل التي ساعدته في تبني مشكلة البحث مثل الخبرة الشخصية أو الدراسات السابقة، أو نتائج الدراسة الاستطلاعية التي قام بها الباحث، أو توصيات المؤتمرات والندوات العلمية أو ما ذكر في أدبيات البحث عن أهمية الموضوع، أو أقوال بعض من لهم شهرة علمية. </a:t>
            </a:r>
          </a:p>
          <a:p>
            <a:pPr marL="285750" indent="-285750" algn="justLow" rtl="1">
              <a:lnSpc>
                <a:spcPct val="200000"/>
              </a:lnSpc>
              <a:buFont typeface="Wingdings" panose="05000000000000000000" pitchFamily="2" charset="2"/>
              <a:buChar char="§"/>
            </a:pPr>
            <a:r>
              <a:rPr lang="ar-SA" sz="1600" dirty="0">
                <a:latin typeface="Alexandria" pitchFamily="2" charset="-78"/>
                <a:cs typeface="Alexandria" pitchFamily="2" charset="-78"/>
              </a:rPr>
              <a:t>تحديد الجهات المستفيدة من نتائج البحث</a:t>
            </a:r>
            <a:r>
              <a:rPr lang="ar-SY" sz="1600" dirty="0">
                <a:latin typeface="Alexandria" pitchFamily="2" charset="-78"/>
                <a:cs typeface="Alexandria" pitchFamily="2" charset="-78"/>
              </a:rPr>
              <a:t>.</a:t>
            </a:r>
            <a:r>
              <a:rPr lang="ar-SA" sz="1600" dirty="0">
                <a:latin typeface="Alexandria" pitchFamily="2" charset="-78"/>
                <a:cs typeface="Alexandria" pitchFamily="2" charset="-78"/>
              </a:rPr>
              <a:t> </a:t>
            </a:r>
            <a:endParaRPr lang="ar-SY" sz="1600" dirty="0">
              <a:latin typeface="Alexandria" pitchFamily="2" charset="-78"/>
              <a:cs typeface="Alexandria" pitchFamily="2" charset="-78"/>
            </a:endParaRPr>
          </a:p>
          <a:p>
            <a:pPr marL="285750" indent="-285750" algn="justLow" rtl="1">
              <a:lnSpc>
                <a:spcPct val="200000"/>
              </a:lnSpc>
              <a:buFont typeface="Wingdings" panose="05000000000000000000" pitchFamily="2" charset="2"/>
              <a:buChar char="§"/>
            </a:pPr>
            <a:r>
              <a:rPr lang="ar-SA" sz="1600" dirty="0" smtClean="0">
                <a:latin typeface="Alexandria" pitchFamily="2" charset="-78"/>
                <a:cs typeface="Alexandria" pitchFamily="2" charset="-78"/>
              </a:rPr>
              <a:t>وتنتهي </a:t>
            </a:r>
            <a:r>
              <a:rPr lang="ar-SA" sz="1600" dirty="0">
                <a:latin typeface="Alexandria" pitchFamily="2" charset="-78"/>
                <a:cs typeface="Alexandria" pitchFamily="2" charset="-78"/>
              </a:rPr>
              <a:t>المقدمة دائما بالشعور بالمشكلة التي يتم تحديدها في الخطوة التالية</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Tree>
    <p:extLst>
      <p:ext uri="{BB962C8B-B14F-4D97-AF65-F5344CB8AC3E}">
        <p14:creationId xmlns:p14="http://schemas.microsoft.com/office/powerpoint/2010/main" val="38865565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1181061" y="1285190"/>
            <a:ext cx="10084815"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74954" y="1720268"/>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rtl="1"/>
            <a:r>
              <a:rPr lang="ar-SY" sz="24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5" name="مستطيل: زوايا مستديرة 4">
            <a:extLst>
              <a:ext uri="{FF2B5EF4-FFF2-40B4-BE49-F238E27FC236}">
                <a16:creationId xmlns:a16="http://schemas.microsoft.com/office/drawing/2014/main" id="{E12EEE10-D0C9-4521-A9CB-D80014C11596}"/>
              </a:ext>
            </a:extLst>
          </p:cNvPr>
          <p:cNvSpPr txBox="1"/>
          <p:nvPr/>
        </p:nvSpPr>
        <p:spPr>
          <a:xfrm>
            <a:off x="1519655" y="1469703"/>
            <a:ext cx="98331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
        <p:nvSpPr>
          <p:cNvPr id="6" name="مستطيل: زوايا مستديرة 4">
            <a:extLst>
              <a:ext uri="{FF2B5EF4-FFF2-40B4-BE49-F238E27FC236}">
                <a16:creationId xmlns:a16="http://schemas.microsoft.com/office/drawing/2014/main" id="{2E5CB1C4-F8FF-4FDC-BED6-AC953B31E45A}"/>
              </a:ext>
            </a:extLst>
          </p:cNvPr>
          <p:cNvSpPr txBox="1"/>
          <p:nvPr/>
        </p:nvSpPr>
        <p:spPr>
          <a:xfrm>
            <a:off x="2546183" y="1469737"/>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7" name="مستطيل: زوايا مستديرة 4">
            <a:extLst>
              <a:ext uri="{FF2B5EF4-FFF2-40B4-BE49-F238E27FC236}">
                <a16:creationId xmlns:a16="http://schemas.microsoft.com/office/drawing/2014/main" id="{CD4433A8-D24A-4687-8EDB-9E3596202E63}"/>
              </a:ext>
            </a:extLst>
          </p:cNvPr>
          <p:cNvSpPr txBox="1"/>
          <p:nvPr/>
        </p:nvSpPr>
        <p:spPr>
          <a:xfrm>
            <a:off x="3882816" y="1469737"/>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النتائج</a:t>
            </a:r>
            <a:r>
              <a:rPr lang="ar-SA" b="1" dirty="0"/>
              <a:t> </a:t>
            </a:r>
            <a:r>
              <a:rPr lang="ar-SA" sz="1600" dirty="0">
                <a:latin typeface="Alexandria" pitchFamily="2" charset="-78"/>
                <a:cs typeface="Alexandria" pitchFamily="2" charset="-78"/>
              </a:rPr>
              <a:t>والتوصيات</a:t>
            </a:r>
            <a:endParaRPr lang="en-US" sz="1600" dirty="0">
              <a:latin typeface="Alexandria" pitchFamily="2" charset="-78"/>
              <a:cs typeface="Alexandria" pitchFamily="2" charset="-78"/>
            </a:endParaRPr>
          </a:p>
        </p:txBody>
      </p:sp>
      <p:sp>
        <p:nvSpPr>
          <p:cNvPr id="8" name="مستطيل: زوايا مستديرة 4">
            <a:extLst>
              <a:ext uri="{FF2B5EF4-FFF2-40B4-BE49-F238E27FC236}">
                <a16:creationId xmlns:a16="http://schemas.microsoft.com/office/drawing/2014/main" id="{36A2E42A-6610-43A6-942A-6A495763A258}"/>
              </a:ext>
            </a:extLst>
          </p:cNvPr>
          <p:cNvSpPr txBox="1"/>
          <p:nvPr/>
        </p:nvSpPr>
        <p:spPr>
          <a:xfrm>
            <a:off x="5511909" y="1469737"/>
            <a:ext cx="1332116"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b="1" dirty="0"/>
              <a:t>متن </a:t>
            </a:r>
            <a:r>
              <a:rPr lang="ar-SA" sz="1600" dirty="0">
                <a:latin typeface="Alexandria" pitchFamily="2" charset="-78"/>
                <a:cs typeface="Alexandria" pitchFamily="2" charset="-78"/>
              </a:rPr>
              <a:t>البحث</a:t>
            </a:r>
            <a:endParaRPr lang="en-US" sz="1600" dirty="0">
              <a:latin typeface="Alexandria" pitchFamily="2" charset="-78"/>
              <a:cs typeface="Alexandria" pitchFamily="2" charset="-78"/>
            </a:endParaRPr>
          </a:p>
        </p:txBody>
      </p:sp>
      <p:sp>
        <p:nvSpPr>
          <p:cNvPr id="9" name="مستطيل: زوايا مستديرة 4">
            <a:extLst>
              <a:ext uri="{FF2B5EF4-FFF2-40B4-BE49-F238E27FC236}">
                <a16:creationId xmlns:a16="http://schemas.microsoft.com/office/drawing/2014/main" id="{422C7D71-99DE-4861-A848-A5AD0A5DCBEB}"/>
              </a:ext>
            </a:extLst>
          </p:cNvPr>
          <p:cNvSpPr txBox="1"/>
          <p:nvPr/>
        </p:nvSpPr>
        <p:spPr>
          <a:xfrm>
            <a:off x="6957667" y="1471647"/>
            <a:ext cx="1515451" cy="734862"/>
          </a:xfrm>
          <a:prstGeom prst="rect">
            <a:avLst/>
          </a:prstGeom>
          <a:solidFill>
            <a:srgbClr val="FF0000"/>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lnSpc>
                <a:spcPct val="150000"/>
              </a:lnSpc>
            </a:pPr>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0" name="مستطيل: زوايا مستديرة 4">
            <a:extLst>
              <a:ext uri="{FF2B5EF4-FFF2-40B4-BE49-F238E27FC236}">
                <a16:creationId xmlns:a16="http://schemas.microsoft.com/office/drawing/2014/main" id="{BD2AAE48-C6A3-49D4-A8F5-C54591ECF3A0}"/>
              </a:ext>
            </a:extLst>
          </p:cNvPr>
          <p:cNvSpPr txBox="1"/>
          <p:nvPr/>
        </p:nvSpPr>
        <p:spPr>
          <a:xfrm>
            <a:off x="8604480" y="147628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الصفحات</a:t>
            </a:r>
            <a:r>
              <a:rPr lang="ar-SA" b="1" dirty="0"/>
              <a:t> </a:t>
            </a:r>
            <a:r>
              <a:rPr lang="ar-SA" sz="1600" dirty="0">
                <a:latin typeface="Alexandria" pitchFamily="2" charset="-78"/>
                <a:cs typeface="Alexandria" pitchFamily="2" charset="-78"/>
              </a:rPr>
              <a:t>التمهيدية</a:t>
            </a:r>
            <a:endParaRPr lang="en-US" sz="1600" dirty="0">
              <a:latin typeface="Alexandria" pitchFamily="2" charset="-78"/>
              <a:cs typeface="Alexandria" pitchFamily="2" charset="-78"/>
            </a:endParaRPr>
          </a:p>
        </p:txBody>
      </p:sp>
      <p:sp>
        <p:nvSpPr>
          <p:cNvPr id="18" name="مستطيل 29">
            <a:extLst>
              <a:ext uri="{FF2B5EF4-FFF2-40B4-BE49-F238E27FC236}">
                <a16:creationId xmlns:a16="http://schemas.microsoft.com/office/drawing/2014/main" id="{D62647A3-A0C9-44EC-A0C4-A6254A6EC0B2}"/>
              </a:ext>
            </a:extLst>
          </p:cNvPr>
          <p:cNvSpPr/>
          <p:nvPr/>
        </p:nvSpPr>
        <p:spPr>
          <a:xfrm>
            <a:off x="8442994" y="2461971"/>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marL="0" marR="0" lvl="0" indent="0" algn="ctr" defTabSz="1822450" rtl="1" eaLnBrk="1" fontAlgn="auto" latinLnBrk="0" hangingPunct="1">
              <a:lnSpc>
                <a:spcPct val="90000"/>
              </a:lnSpc>
              <a:spcBef>
                <a:spcPct val="0"/>
              </a:spcBef>
              <a:spcAft>
                <a:spcPct val="35000"/>
              </a:spcAft>
              <a:buClrTx/>
              <a:buSzTx/>
              <a:buFontTx/>
              <a:buNone/>
              <a:tabLst/>
              <a:defRPr/>
            </a:pPr>
            <a:r>
              <a:rPr kumimoji="0" lang="ar-SA" sz="2500" b="1" i="0" u="none" strike="noStrike" kern="1200" cap="none" spc="0" normalizeH="0" baseline="0" noProof="0" dirty="0">
                <a:ln>
                  <a:noFill/>
                </a:ln>
                <a:solidFill>
                  <a:srgbClr val="FFFFFF"/>
                </a:solidFill>
                <a:effectLst/>
                <a:uLnTx/>
                <a:uFillTx/>
                <a:latin typeface="Verdana"/>
                <a:ea typeface="+mn-ea"/>
                <a:cs typeface="+mn-cs"/>
              </a:rPr>
              <a:t>أهمية البحث</a:t>
            </a:r>
            <a:endParaRPr kumimoji="0" lang="en-US" sz="2000" b="1" i="0" u="none" strike="noStrike" kern="1200" cap="none" spc="0" normalizeH="0" baseline="0" noProof="0" dirty="0">
              <a:ln>
                <a:noFill/>
              </a:ln>
              <a:solidFill>
                <a:srgbClr val="FFFFFF"/>
              </a:solidFill>
              <a:effectLst/>
              <a:uLnTx/>
              <a:uFillTx/>
              <a:latin typeface="Verdana"/>
              <a:ea typeface="+mn-ea"/>
              <a:cs typeface="+mn-cs"/>
            </a:endParaRPr>
          </a:p>
        </p:txBody>
      </p:sp>
      <p:sp>
        <p:nvSpPr>
          <p:cNvPr id="27" name="مضلع سباعي 50">
            <a:extLst>
              <a:ext uri="{FF2B5EF4-FFF2-40B4-BE49-F238E27FC236}">
                <a16:creationId xmlns:a16="http://schemas.microsoft.com/office/drawing/2014/main" id="{4DD90023-BABE-4A70-A8DE-4046E7347877}"/>
              </a:ext>
            </a:extLst>
          </p:cNvPr>
          <p:cNvSpPr/>
          <p:nvPr/>
        </p:nvSpPr>
        <p:spPr>
          <a:xfrm>
            <a:off x="10381110" y="2403119"/>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2</a:t>
            </a:r>
            <a:endParaRPr lang="en-US" b="1" dirty="0"/>
          </a:p>
        </p:txBody>
      </p:sp>
      <p:sp>
        <p:nvSpPr>
          <p:cNvPr id="29" name="TextBox 28"/>
          <p:cNvSpPr txBox="1"/>
          <p:nvPr/>
        </p:nvSpPr>
        <p:spPr>
          <a:xfrm>
            <a:off x="389430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
        <p:nvSpPr>
          <p:cNvPr id="30" name="Rectangle 29"/>
          <p:cNvSpPr/>
          <p:nvPr/>
        </p:nvSpPr>
        <p:spPr>
          <a:xfrm>
            <a:off x="1406769" y="2825753"/>
            <a:ext cx="8974341" cy="2974532"/>
          </a:xfrm>
          <a:prstGeom prst="rect">
            <a:avLst/>
          </a:prstGeom>
        </p:spPr>
        <p:txBody>
          <a:bodyPr wrap="square">
            <a:spAutoFit/>
          </a:bodyPr>
          <a:lstStyle/>
          <a:p>
            <a:pPr marL="285750" indent="-285750" algn="justLow" rtl="1">
              <a:lnSpc>
                <a:spcPct val="200000"/>
              </a:lnSpc>
              <a:buFont typeface="Wingdings" panose="05000000000000000000" pitchFamily="2" charset="2"/>
              <a:buChar char="§"/>
            </a:pPr>
            <a:r>
              <a:rPr lang="ar-SA" sz="1600" dirty="0" smtClean="0">
                <a:latin typeface="Alexandria" pitchFamily="2" charset="-78"/>
                <a:cs typeface="Alexandria" pitchFamily="2" charset="-78"/>
              </a:rPr>
              <a:t>توضح الأهمية </a:t>
            </a:r>
            <a:r>
              <a:rPr lang="ar-SA" sz="1600" dirty="0">
                <a:latin typeface="Alexandria" pitchFamily="2" charset="-78"/>
                <a:cs typeface="Alexandria" pitchFamily="2" charset="-78"/>
              </a:rPr>
              <a:t>القيمة الحقيقة للبحث، </a:t>
            </a:r>
            <a:endParaRPr lang="en-US" sz="1600" dirty="0" smtClean="0">
              <a:latin typeface="Alexandria" pitchFamily="2" charset="-78"/>
              <a:cs typeface="Alexandria" pitchFamily="2" charset="-78"/>
            </a:endParaRPr>
          </a:p>
          <a:p>
            <a:pPr marL="285750" indent="-285750" algn="justLow" rtl="1">
              <a:lnSpc>
                <a:spcPct val="200000"/>
              </a:lnSpc>
              <a:buFont typeface="Wingdings" panose="05000000000000000000" pitchFamily="2" charset="2"/>
              <a:buChar char="§"/>
            </a:pPr>
            <a:r>
              <a:rPr lang="ar-SA" sz="1600" dirty="0" smtClean="0">
                <a:latin typeface="Alexandria" pitchFamily="2" charset="-78"/>
                <a:cs typeface="Alexandria" pitchFamily="2" charset="-78"/>
              </a:rPr>
              <a:t>وتوضح </a:t>
            </a:r>
            <a:r>
              <a:rPr lang="ar-SA" sz="1600" dirty="0">
                <a:latin typeface="Alexandria" pitchFamily="2" charset="-78"/>
                <a:cs typeface="Alexandria" pitchFamily="2" charset="-78"/>
              </a:rPr>
              <a:t>حجم المشكلة ومدى جديتها، والتي تستلزم إقناع الآخرين بها ( خاصةً لو كان بحث مدعوم أو ممول من جهة معينة </a:t>
            </a:r>
            <a:r>
              <a:rPr lang="ar-SA" sz="1600" dirty="0" smtClean="0">
                <a:latin typeface="Alexandria" pitchFamily="2" charset="-78"/>
                <a:cs typeface="Alexandria" pitchFamily="2" charset="-78"/>
              </a:rPr>
              <a:t>)،</a:t>
            </a:r>
            <a:endParaRPr lang="en-US" sz="1600" dirty="0" smtClean="0">
              <a:latin typeface="Alexandria" pitchFamily="2" charset="-78"/>
              <a:cs typeface="Alexandria" pitchFamily="2" charset="-78"/>
            </a:endParaRPr>
          </a:p>
          <a:p>
            <a:pPr marL="285750" indent="-285750" algn="justLow" rtl="1">
              <a:lnSpc>
                <a:spcPct val="200000"/>
              </a:lnSpc>
              <a:buFont typeface="Wingdings" panose="05000000000000000000" pitchFamily="2" charset="2"/>
              <a:buChar char="§"/>
            </a:pPr>
            <a:r>
              <a:rPr lang="ar-SA" sz="1600" dirty="0" smtClean="0">
                <a:latin typeface="Alexandria" pitchFamily="2" charset="-78"/>
                <a:cs typeface="Alexandria" pitchFamily="2" charset="-78"/>
              </a:rPr>
              <a:t> يهتم </a:t>
            </a:r>
            <a:r>
              <a:rPr lang="ar-SA" sz="1600" dirty="0">
                <a:latin typeface="Alexandria" pitchFamily="2" charset="-78"/>
                <a:cs typeface="Alexandria" pitchFamily="2" charset="-78"/>
              </a:rPr>
              <a:t>الباحث بتوضيحها سواء كانت أهمية نظرية أم تطبيقية، وإبراز الجوانب التي يتميز بها البحث الحالي عن البحوث التي أجريت في نفس المجال أو مجالات أخرى واستخدمت نفس المتغيرات المستقلة أو التابعة أو بعض منها .</a:t>
            </a:r>
          </a:p>
        </p:txBody>
      </p:sp>
    </p:spTree>
    <p:extLst>
      <p:ext uri="{BB962C8B-B14F-4D97-AF65-F5344CB8AC3E}">
        <p14:creationId xmlns:p14="http://schemas.microsoft.com/office/powerpoint/2010/main" val="1974409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1181061" y="1285190"/>
            <a:ext cx="10084815"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74954" y="1720268"/>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rtl="1"/>
            <a:r>
              <a:rPr lang="ar-SY" sz="24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5" name="مستطيل: زوايا مستديرة 4">
            <a:extLst>
              <a:ext uri="{FF2B5EF4-FFF2-40B4-BE49-F238E27FC236}">
                <a16:creationId xmlns:a16="http://schemas.microsoft.com/office/drawing/2014/main" id="{E12EEE10-D0C9-4521-A9CB-D80014C11596}"/>
              </a:ext>
            </a:extLst>
          </p:cNvPr>
          <p:cNvSpPr txBox="1"/>
          <p:nvPr/>
        </p:nvSpPr>
        <p:spPr>
          <a:xfrm>
            <a:off x="1519655" y="1469703"/>
            <a:ext cx="98331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
        <p:nvSpPr>
          <p:cNvPr id="6" name="مستطيل: زوايا مستديرة 4">
            <a:extLst>
              <a:ext uri="{FF2B5EF4-FFF2-40B4-BE49-F238E27FC236}">
                <a16:creationId xmlns:a16="http://schemas.microsoft.com/office/drawing/2014/main" id="{2E5CB1C4-F8FF-4FDC-BED6-AC953B31E45A}"/>
              </a:ext>
            </a:extLst>
          </p:cNvPr>
          <p:cNvSpPr txBox="1"/>
          <p:nvPr/>
        </p:nvSpPr>
        <p:spPr>
          <a:xfrm>
            <a:off x="2546183" y="1469737"/>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7" name="مستطيل: زوايا مستديرة 4">
            <a:extLst>
              <a:ext uri="{FF2B5EF4-FFF2-40B4-BE49-F238E27FC236}">
                <a16:creationId xmlns:a16="http://schemas.microsoft.com/office/drawing/2014/main" id="{CD4433A8-D24A-4687-8EDB-9E3596202E63}"/>
              </a:ext>
            </a:extLst>
          </p:cNvPr>
          <p:cNvSpPr txBox="1"/>
          <p:nvPr/>
        </p:nvSpPr>
        <p:spPr>
          <a:xfrm>
            <a:off x="3882816" y="1469737"/>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النتائج</a:t>
            </a:r>
            <a:r>
              <a:rPr lang="ar-SA" b="1" dirty="0"/>
              <a:t> </a:t>
            </a:r>
            <a:r>
              <a:rPr lang="ar-SA" sz="1600" dirty="0">
                <a:latin typeface="Alexandria" pitchFamily="2" charset="-78"/>
                <a:cs typeface="Alexandria" pitchFamily="2" charset="-78"/>
              </a:rPr>
              <a:t>والتوصيات</a:t>
            </a:r>
            <a:endParaRPr lang="en-US" sz="1600" dirty="0">
              <a:latin typeface="Alexandria" pitchFamily="2" charset="-78"/>
              <a:cs typeface="Alexandria" pitchFamily="2" charset="-78"/>
            </a:endParaRPr>
          </a:p>
        </p:txBody>
      </p:sp>
      <p:sp>
        <p:nvSpPr>
          <p:cNvPr id="8" name="مستطيل: زوايا مستديرة 4">
            <a:extLst>
              <a:ext uri="{FF2B5EF4-FFF2-40B4-BE49-F238E27FC236}">
                <a16:creationId xmlns:a16="http://schemas.microsoft.com/office/drawing/2014/main" id="{36A2E42A-6610-43A6-942A-6A495763A258}"/>
              </a:ext>
            </a:extLst>
          </p:cNvPr>
          <p:cNvSpPr txBox="1"/>
          <p:nvPr/>
        </p:nvSpPr>
        <p:spPr>
          <a:xfrm>
            <a:off x="5511909" y="1469737"/>
            <a:ext cx="1332116"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b="1" dirty="0"/>
              <a:t>متن </a:t>
            </a:r>
            <a:r>
              <a:rPr lang="ar-SA" sz="1600" dirty="0">
                <a:latin typeface="Alexandria" pitchFamily="2" charset="-78"/>
                <a:cs typeface="Alexandria" pitchFamily="2" charset="-78"/>
              </a:rPr>
              <a:t>البحث</a:t>
            </a:r>
            <a:endParaRPr lang="en-US" sz="1600" dirty="0">
              <a:latin typeface="Alexandria" pitchFamily="2" charset="-78"/>
              <a:cs typeface="Alexandria" pitchFamily="2" charset="-78"/>
            </a:endParaRPr>
          </a:p>
        </p:txBody>
      </p:sp>
      <p:sp>
        <p:nvSpPr>
          <p:cNvPr id="9" name="مستطيل: زوايا مستديرة 4">
            <a:extLst>
              <a:ext uri="{FF2B5EF4-FFF2-40B4-BE49-F238E27FC236}">
                <a16:creationId xmlns:a16="http://schemas.microsoft.com/office/drawing/2014/main" id="{422C7D71-99DE-4861-A848-A5AD0A5DCBEB}"/>
              </a:ext>
            </a:extLst>
          </p:cNvPr>
          <p:cNvSpPr txBox="1"/>
          <p:nvPr/>
        </p:nvSpPr>
        <p:spPr>
          <a:xfrm>
            <a:off x="6957667" y="1471647"/>
            <a:ext cx="1515451" cy="734862"/>
          </a:xfrm>
          <a:prstGeom prst="rect">
            <a:avLst/>
          </a:prstGeom>
          <a:solidFill>
            <a:srgbClr val="FF0000"/>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lnSpc>
                <a:spcPct val="150000"/>
              </a:lnSpc>
            </a:pPr>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0" name="مستطيل: زوايا مستديرة 4">
            <a:extLst>
              <a:ext uri="{FF2B5EF4-FFF2-40B4-BE49-F238E27FC236}">
                <a16:creationId xmlns:a16="http://schemas.microsoft.com/office/drawing/2014/main" id="{BD2AAE48-C6A3-49D4-A8F5-C54591ECF3A0}"/>
              </a:ext>
            </a:extLst>
          </p:cNvPr>
          <p:cNvSpPr txBox="1"/>
          <p:nvPr/>
        </p:nvSpPr>
        <p:spPr>
          <a:xfrm>
            <a:off x="8604480" y="147628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الصفحات</a:t>
            </a:r>
            <a:r>
              <a:rPr lang="ar-SA" b="1" dirty="0"/>
              <a:t> </a:t>
            </a:r>
            <a:r>
              <a:rPr lang="ar-SA" sz="1600" dirty="0">
                <a:latin typeface="Alexandria" pitchFamily="2" charset="-78"/>
                <a:cs typeface="Alexandria" pitchFamily="2" charset="-78"/>
              </a:rPr>
              <a:t>التمهيدية</a:t>
            </a:r>
            <a:endParaRPr lang="en-US" sz="1600" dirty="0">
              <a:latin typeface="Alexandria" pitchFamily="2" charset="-78"/>
              <a:cs typeface="Alexandria" pitchFamily="2" charset="-78"/>
            </a:endParaRPr>
          </a:p>
        </p:txBody>
      </p:sp>
      <p:sp>
        <p:nvSpPr>
          <p:cNvPr id="11" name="مستطيل 29">
            <a:extLst>
              <a:ext uri="{FF2B5EF4-FFF2-40B4-BE49-F238E27FC236}">
                <a16:creationId xmlns:a16="http://schemas.microsoft.com/office/drawing/2014/main" id="{D62647A3-A0C9-44EC-A0C4-A6254A6EC0B2}"/>
              </a:ext>
            </a:extLst>
          </p:cNvPr>
          <p:cNvSpPr/>
          <p:nvPr/>
        </p:nvSpPr>
        <p:spPr>
          <a:xfrm>
            <a:off x="8442994" y="2461971"/>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marL="0" marR="0" lvl="0" indent="0" algn="ctr" defTabSz="1822450" rtl="1" eaLnBrk="1" fontAlgn="auto" latinLnBrk="0" hangingPunct="1">
              <a:lnSpc>
                <a:spcPct val="90000"/>
              </a:lnSpc>
              <a:spcBef>
                <a:spcPct val="0"/>
              </a:spcBef>
              <a:spcAft>
                <a:spcPct val="35000"/>
              </a:spcAft>
              <a:buClrTx/>
              <a:buSzTx/>
              <a:buFontTx/>
              <a:buNone/>
              <a:tabLst/>
              <a:defRPr/>
            </a:pPr>
            <a:r>
              <a:rPr kumimoji="0" lang="ar-SA" sz="2500" b="1" i="0" u="none" strike="noStrike" kern="1200" cap="none" spc="0" normalizeH="0" baseline="0" noProof="0" dirty="0">
                <a:ln>
                  <a:noFill/>
                </a:ln>
                <a:solidFill>
                  <a:srgbClr val="FFFFFF"/>
                </a:solidFill>
                <a:effectLst/>
                <a:uLnTx/>
                <a:uFillTx/>
                <a:latin typeface="Verdana"/>
                <a:ea typeface="+mn-ea"/>
                <a:cs typeface="+mn-cs"/>
              </a:rPr>
              <a:t>أهمية البحث</a:t>
            </a:r>
            <a:endParaRPr kumimoji="0" lang="en-US" sz="2000" b="1" i="0" u="none" strike="noStrike" kern="1200" cap="none" spc="0" normalizeH="0" baseline="0" noProof="0" dirty="0">
              <a:ln>
                <a:noFill/>
              </a:ln>
              <a:solidFill>
                <a:srgbClr val="FFFFFF"/>
              </a:solidFill>
              <a:effectLst/>
              <a:uLnTx/>
              <a:uFillTx/>
              <a:latin typeface="Verdana"/>
              <a:ea typeface="+mn-ea"/>
              <a:cs typeface="+mn-cs"/>
            </a:endParaRPr>
          </a:p>
        </p:txBody>
      </p:sp>
      <p:sp>
        <p:nvSpPr>
          <p:cNvPr id="12" name="مضلع سباعي 50">
            <a:extLst>
              <a:ext uri="{FF2B5EF4-FFF2-40B4-BE49-F238E27FC236}">
                <a16:creationId xmlns:a16="http://schemas.microsoft.com/office/drawing/2014/main" id="{4DD90023-BABE-4A70-A8DE-4046E7347877}"/>
              </a:ext>
            </a:extLst>
          </p:cNvPr>
          <p:cNvSpPr/>
          <p:nvPr/>
        </p:nvSpPr>
        <p:spPr>
          <a:xfrm>
            <a:off x="10381110" y="2403119"/>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b="1" dirty="0"/>
              <a:t>2</a:t>
            </a:r>
            <a:endParaRPr lang="en-US" b="1" dirty="0"/>
          </a:p>
        </p:txBody>
      </p:sp>
      <p:sp>
        <p:nvSpPr>
          <p:cNvPr id="13" name="TextBox 12"/>
          <p:cNvSpPr txBox="1"/>
          <p:nvPr/>
        </p:nvSpPr>
        <p:spPr>
          <a:xfrm>
            <a:off x="389430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
        <p:nvSpPr>
          <p:cNvPr id="14" name="Rectangle 13"/>
          <p:cNvSpPr/>
          <p:nvPr/>
        </p:nvSpPr>
        <p:spPr>
          <a:xfrm>
            <a:off x="1406769" y="3107105"/>
            <a:ext cx="8974341" cy="2677656"/>
          </a:xfrm>
          <a:prstGeom prst="rect">
            <a:avLst/>
          </a:prstGeom>
        </p:spPr>
        <p:txBody>
          <a:bodyPr wrap="square">
            <a:spAutoFit/>
          </a:bodyPr>
          <a:lstStyle/>
          <a:p>
            <a:pPr marL="285750" indent="-285750" algn="justLow" rtl="1">
              <a:lnSpc>
                <a:spcPct val="150000"/>
              </a:lnSpc>
              <a:buFont typeface="Wingdings" panose="05000000000000000000" pitchFamily="2" charset="2"/>
              <a:buChar char="§"/>
            </a:pPr>
            <a:r>
              <a:rPr lang="ar-SA" sz="1600" dirty="0">
                <a:latin typeface="Alexandria" pitchFamily="2" charset="-78"/>
                <a:cs typeface="Alexandria" pitchFamily="2" charset="-78"/>
              </a:rPr>
              <a:t>يجب على الباحث أن يوضح أهمية بحثه في عبارات مقنعة وتبرز أهمية البحث عادة في جانبين أساسيين هما:</a:t>
            </a:r>
          </a:p>
          <a:p>
            <a:pPr marL="742950" lvl="1" indent="-285750" algn="justLow" rtl="1">
              <a:lnSpc>
                <a:spcPct val="150000"/>
              </a:lnSpc>
              <a:buFont typeface="Wingdings" panose="05000000000000000000" pitchFamily="2" charset="2"/>
              <a:buChar char="ü"/>
            </a:pPr>
            <a:r>
              <a:rPr lang="ar-SA" sz="1600" b="1" dirty="0">
                <a:latin typeface="Alexandria" pitchFamily="2" charset="-78"/>
                <a:cs typeface="Alexandria" pitchFamily="2" charset="-78"/>
              </a:rPr>
              <a:t>الأهمية النظرية للبحث</a:t>
            </a:r>
            <a:r>
              <a:rPr lang="ar-SA" sz="1600" dirty="0">
                <a:latin typeface="Alexandria" pitchFamily="2" charset="-78"/>
                <a:cs typeface="Alexandria" pitchFamily="2" charset="-78"/>
              </a:rPr>
              <a:t>: ويقصد بها ماذا سيضيف البحث الحالي من حقائق ومعلومات جديدة إلى المعرفة في حقل التخصص، وأين تقع نتائج البحث الحالي في حل المشكلات الخلافية النظرية؟</a:t>
            </a:r>
          </a:p>
          <a:p>
            <a:pPr marL="742950" lvl="1" indent="-285750" algn="justLow" rtl="1">
              <a:lnSpc>
                <a:spcPct val="150000"/>
              </a:lnSpc>
              <a:buFont typeface="Wingdings" panose="05000000000000000000" pitchFamily="2" charset="2"/>
              <a:buChar char="ü"/>
            </a:pPr>
            <a:r>
              <a:rPr lang="ar-SA" sz="1600" b="1" dirty="0">
                <a:latin typeface="Alexandria" pitchFamily="2" charset="-78"/>
                <a:cs typeface="Alexandria" pitchFamily="2" charset="-78"/>
              </a:rPr>
              <a:t>الأهمية التطبيقية للبحث: </a:t>
            </a:r>
            <a:r>
              <a:rPr lang="ar-SA" sz="1600" dirty="0">
                <a:latin typeface="Alexandria" pitchFamily="2" charset="-78"/>
                <a:cs typeface="Alexandria" pitchFamily="2" charset="-78"/>
              </a:rPr>
              <a:t>أين يمكن الاستفادة من النتائج في الواقع المرتبط بالبحث الحالي؟ من سيستفيد من تلك الدراسة وذلك البحث</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Tree>
    <p:extLst>
      <p:ext uri="{BB962C8B-B14F-4D97-AF65-F5344CB8AC3E}">
        <p14:creationId xmlns:p14="http://schemas.microsoft.com/office/powerpoint/2010/main" val="1755337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1181061" y="1285190"/>
            <a:ext cx="10084815"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74954" y="1720268"/>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rtl="1"/>
            <a:r>
              <a:rPr lang="ar-SY" sz="24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5" name="مستطيل: زوايا مستديرة 4">
            <a:extLst>
              <a:ext uri="{FF2B5EF4-FFF2-40B4-BE49-F238E27FC236}">
                <a16:creationId xmlns:a16="http://schemas.microsoft.com/office/drawing/2014/main" id="{E12EEE10-D0C9-4521-A9CB-D80014C11596}"/>
              </a:ext>
            </a:extLst>
          </p:cNvPr>
          <p:cNvSpPr txBox="1"/>
          <p:nvPr/>
        </p:nvSpPr>
        <p:spPr>
          <a:xfrm>
            <a:off x="1519655" y="1469703"/>
            <a:ext cx="98331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
        <p:nvSpPr>
          <p:cNvPr id="6" name="مستطيل: زوايا مستديرة 4">
            <a:extLst>
              <a:ext uri="{FF2B5EF4-FFF2-40B4-BE49-F238E27FC236}">
                <a16:creationId xmlns:a16="http://schemas.microsoft.com/office/drawing/2014/main" id="{2E5CB1C4-F8FF-4FDC-BED6-AC953B31E45A}"/>
              </a:ext>
            </a:extLst>
          </p:cNvPr>
          <p:cNvSpPr txBox="1"/>
          <p:nvPr/>
        </p:nvSpPr>
        <p:spPr>
          <a:xfrm>
            <a:off x="2546183" y="1469737"/>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7" name="مستطيل: زوايا مستديرة 4">
            <a:extLst>
              <a:ext uri="{FF2B5EF4-FFF2-40B4-BE49-F238E27FC236}">
                <a16:creationId xmlns:a16="http://schemas.microsoft.com/office/drawing/2014/main" id="{CD4433A8-D24A-4687-8EDB-9E3596202E63}"/>
              </a:ext>
            </a:extLst>
          </p:cNvPr>
          <p:cNvSpPr txBox="1"/>
          <p:nvPr/>
        </p:nvSpPr>
        <p:spPr>
          <a:xfrm>
            <a:off x="3882816" y="1469737"/>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النتائج</a:t>
            </a:r>
            <a:r>
              <a:rPr lang="ar-SA" b="1" dirty="0"/>
              <a:t> </a:t>
            </a:r>
            <a:r>
              <a:rPr lang="ar-SA" sz="1600" dirty="0">
                <a:latin typeface="Alexandria" pitchFamily="2" charset="-78"/>
                <a:cs typeface="Alexandria" pitchFamily="2" charset="-78"/>
              </a:rPr>
              <a:t>والتوصيات</a:t>
            </a:r>
            <a:endParaRPr lang="en-US" sz="1600" dirty="0">
              <a:latin typeface="Alexandria" pitchFamily="2" charset="-78"/>
              <a:cs typeface="Alexandria" pitchFamily="2" charset="-78"/>
            </a:endParaRPr>
          </a:p>
        </p:txBody>
      </p:sp>
      <p:sp>
        <p:nvSpPr>
          <p:cNvPr id="8" name="مستطيل: زوايا مستديرة 4">
            <a:extLst>
              <a:ext uri="{FF2B5EF4-FFF2-40B4-BE49-F238E27FC236}">
                <a16:creationId xmlns:a16="http://schemas.microsoft.com/office/drawing/2014/main" id="{36A2E42A-6610-43A6-942A-6A495763A258}"/>
              </a:ext>
            </a:extLst>
          </p:cNvPr>
          <p:cNvSpPr txBox="1"/>
          <p:nvPr/>
        </p:nvSpPr>
        <p:spPr>
          <a:xfrm>
            <a:off x="5511909" y="1469737"/>
            <a:ext cx="1332116"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b="1" dirty="0"/>
              <a:t>متن </a:t>
            </a:r>
            <a:r>
              <a:rPr lang="ar-SA" sz="1600" dirty="0">
                <a:latin typeface="Alexandria" pitchFamily="2" charset="-78"/>
                <a:cs typeface="Alexandria" pitchFamily="2" charset="-78"/>
              </a:rPr>
              <a:t>البحث</a:t>
            </a:r>
            <a:endParaRPr lang="en-US" sz="1600" dirty="0">
              <a:latin typeface="Alexandria" pitchFamily="2" charset="-78"/>
              <a:cs typeface="Alexandria" pitchFamily="2" charset="-78"/>
            </a:endParaRPr>
          </a:p>
        </p:txBody>
      </p:sp>
      <p:sp>
        <p:nvSpPr>
          <p:cNvPr id="9" name="مستطيل: زوايا مستديرة 4">
            <a:extLst>
              <a:ext uri="{FF2B5EF4-FFF2-40B4-BE49-F238E27FC236}">
                <a16:creationId xmlns:a16="http://schemas.microsoft.com/office/drawing/2014/main" id="{422C7D71-99DE-4861-A848-A5AD0A5DCBEB}"/>
              </a:ext>
            </a:extLst>
          </p:cNvPr>
          <p:cNvSpPr txBox="1"/>
          <p:nvPr/>
        </p:nvSpPr>
        <p:spPr>
          <a:xfrm>
            <a:off x="6957667" y="1471647"/>
            <a:ext cx="1515451" cy="734862"/>
          </a:xfrm>
          <a:prstGeom prst="rect">
            <a:avLst/>
          </a:prstGeom>
          <a:solidFill>
            <a:srgbClr val="FF0000"/>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lnSpc>
                <a:spcPct val="150000"/>
              </a:lnSpc>
            </a:pPr>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0" name="مستطيل: زوايا مستديرة 4">
            <a:extLst>
              <a:ext uri="{FF2B5EF4-FFF2-40B4-BE49-F238E27FC236}">
                <a16:creationId xmlns:a16="http://schemas.microsoft.com/office/drawing/2014/main" id="{BD2AAE48-C6A3-49D4-A8F5-C54591ECF3A0}"/>
              </a:ext>
            </a:extLst>
          </p:cNvPr>
          <p:cNvSpPr txBox="1"/>
          <p:nvPr/>
        </p:nvSpPr>
        <p:spPr>
          <a:xfrm>
            <a:off x="8604480" y="147628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الصفحات</a:t>
            </a:r>
            <a:r>
              <a:rPr lang="ar-SA" b="1" dirty="0"/>
              <a:t> </a:t>
            </a:r>
            <a:r>
              <a:rPr lang="ar-SA" sz="1600" dirty="0">
                <a:latin typeface="Alexandria" pitchFamily="2" charset="-78"/>
                <a:cs typeface="Alexandria" pitchFamily="2" charset="-78"/>
              </a:rPr>
              <a:t>التمهيدية</a:t>
            </a:r>
            <a:endParaRPr lang="en-US" sz="1600" dirty="0">
              <a:latin typeface="Alexandria" pitchFamily="2" charset="-78"/>
              <a:cs typeface="Alexandria" pitchFamily="2" charset="-78"/>
            </a:endParaRPr>
          </a:p>
        </p:txBody>
      </p:sp>
      <p:sp>
        <p:nvSpPr>
          <p:cNvPr id="11" name="مستطيل 29">
            <a:extLst>
              <a:ext uri="{FF2B5EF4-FFF2-40B4-BE49-F238E27FC236}">
                <a16:creationId xmlns:a16="http://schemas.microsoft.com/office/drawing/2014/main" id="{D62647A3-A0C9-44EC-A0C4-A6254A6EC0B2}"/>
              </a:ext>
            </a:extLst>
          </p:cNvPr>
          <p:cNvSpPr/>
          <p:nvPr/>
        </p:nvSpPr>
        <p:spPr>
          <a:xfrm>
            <a:off x="8442994" y="2461971"/>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lvl="0" algn="ctr" defTabSz="1822450" rtl="1">
              <a:lnSpc>
                <a:spcPct val="90000"/>
              </a:lnSpc>
              <a:spcBef>
                <a:spcPct val="0"/>
              </a:spcBef>
              <a:spcAft>
                <a:spcPct val="35000"/>
              </a:spcAft>
              <a:defRPr/>
            </a:pPr>
            <a:r>
              <a:rPr lang="ar-SA" sz="2500" b="1" dirty="0">
                <a:solidFill>
                  <a:srgbClr val="FFFFFF"/>
                </a:solidFill>
                <a:latin typeface="Verdana"/>
              </a:rPr>
              <a:t>أهداف البحث</a:t>
            </a:r>
            <a:endParaRPr lang="en-US" sz="2000" b="1" dirty="0">
              <a:solidFill>
                <a:srgbClr val="FFFFFF"/>
              </a:solidFill>
              <a:latin typeface="Verdana"/>
            </a:endParaRPr>
          </a:p>
        </p:txBody>
      </p:sp>
      <p:sp>
        <p:nvSpPr>
          <p:cNvPr id="12" name="مضلع سباعي 50">
            <a:extLst>
              <a:ext uri="{FF2B5EF4-FFF2-40B4-BE49-F238E27FC236}">
                <a16:creationId xmlns:a16="http://schemas.microsoft.com/office/drawing/2014/main" id="{4DD90023-BABE-4A70-A8DE-4046E7347877}"/>
              </a:ext>
            </a:extLst>
          </p:cNvPr>
          <p:cNvSpPr/>
          <p:nvPr/>
        </p:nvSpPr>
        <p:spPr>
          <a:xfrm>
            <a:off x="10381110" y="2403119"/>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smtClean="0"/>
              <a:t>3</a:t>
            </a:r>
            <a:endParaRPr lang="en-US" b="1" dirty="0"/>
          </a:p>
        </p:txBody>
      </p:sp>
      <p:sp>
        <p:nvSpPr>
          <p:cNvPr id="13" name="TextBox 12"/>
          <p:cNvSpPr txBox="1"/>
          <p:nvPr/>
        </p:nvSpPr>
        <p:spPr>
          <a:xfrm>
            <a:off x="389430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
        <p:nvSpPr>
          <p:cNvPr id="14" name="Rectangle 13"/>
          <p:cNvSpPr/>
          <p:nvPr/>
        </p:nvSpPr>
        <p:spPr>
          <a:xfrm>
            <a:off x="1406769" y="3107105"/>
            <a:ext cx="8974341" cy="3466975"/>
          </a:xfrm>
          <a:prstGeom prst="rect">
            <a:avLst/>
          </a:prstGeom>
        </p:spPr>
        <p:txBody>
          <a:bodyPr wrap="square">
            <a:spAutoFit/>
          </a:bodyPr>
          <a:lstStyle/>
          <a:p>
            <a:pPr marL="285750" indent="-285750" algn="justLow" rtl="1">
              <a:lnSpc>
                <a:spcPct val="200000"/>
              </a:lnSpc>
              <a:buFont typeface="Wingdings" panose="05000000000000000000" pitchFamily="2" charset="2"/>
              <a:buChar char="§"/>
            </a:pPr>
            <a:r>
              <a:rPr lang="ar-SA" sz="1600" b="1" dirty="0" smtClean="0">
                <a:latin typeface="Alexandria" pitchFamily="2" charset="-78"/>
                <a:cs typeface="Alexandria" pitchFamily="2" charset="-78"/>
              </a:rPr>
              <a:t>عندما </a:t>
            </a:r>
            <a:r>
              <a:rPr lang="ar-SA" sz="1600" b="1" dirty="0">
                <a:latin typeface="Alexandria" pitchFamily="2" charset="-78"/>
                <a:cs typeface="Alexandria" pitchFamily="2" charset="-78"/>
              </a:rPr>
              <a:t>يوضح الباحث أهدافه فإنه يجيب بذلك على سؤال </a:t>
            </a:r>
            <a:r>
              <a:rPr lang="ar-SA" sz="1600" b="1" dirty="0">
                <a:solidFill>
                  <a:srgbClr val="000099"/>
                </a:solidFill>
                <a:latin typeface="Alexandria" pitchFamily="2" charset="-78"/>
                <a:cs typeface="Alexandria" pitchFamily="2" charset="-78"/>
              </a:rPr>
              <a:t>“لماذا” يجري البحث</a:t>
            </a:r>
            <a:r>
              <a:rPr lang="ar-SA" sz="1600" b="1" dirty="0">
                <a:latin typeface="Alexandria" pitchFamily="2" charset="-78"/>
                <a:cs typeface="Alexandria" pitchFamily="2" charset="-78"/>
              </a:rPr>
              <a:t>، وبالتالي هي خطوة مهمة حيث تعكس الأهداف المعيار الذي يُحكم على البحث من خلاله، وعليه لابد وأن تتميز تلك الأهداف بما يلي:</a:t>
            </a:r>
          </a:p>
          <a:p>
            <a:pPr marL="742950" lvl="1" indent="-285750" algn="justLow" rtl="1">
              <a:lnSpc>
                <a:spcPct val="200000"/>
              </a:lnSpc>
              <a:buFont typeface="Wingdings" panose="05000000000000000000" pitchFamily="2" charset="2"/>
              <a:buChar char="§"/>
            </a:pPr>
            <a:r>
              <a:rPr lang="ar-SA" sz="1600" b="1" dirty="0">
                <a:latin typeface="Alexandria" pitchFamily="2" charset="-78"/>
                <a:cs typeface="Alexandria" pitchFamily="2" charset="-78"/>
              </a:rPr>
              <a:t>محددة، يمكن قياس مدى تحقيقها.</a:t>
            </a:r>
          </a:p>
          <a:p>
            <a:pPr marL="742950" lvl="1" indent="-285750" algn="justLow" rtl="1">
              <a:lnSpc>
                <a:spcPct val="200000"/>
              </a:lnSpc>
              <a:buFont typeface="Wingdings" panose="05000000000000000000" pitchFamily="2" charset="2"/>
              <a:buChar char="§"/>
            </a:pPr>
            <a:r>
              <a:rPr lang="ar-SA" sz="1600" b="1" dirty="0">
                <a:latin typeface="Alexandria" pitchFamily="2" charset="-78"/>
                <a:cs typeface="Alexandria" pitchFamily="2" charset="-78"/>
              </a:rPr>
              <a:t>دقيقة، وثيقة الصلة في ارتباطها بمشكلة البحث.</a:t>
            </a:r>
          </a:p>
          <a:p>
            <a:pPr marL="742950" lvl="1" indent="-285750" algn="justLow" rtl="1">
              <a:lnSpc>
                <a:spcPct val="200000"/>
              </a:lnSpc>
              <a:buFont typeface="Wingdings" panose="05000000000000000000" pitchFamily="2" charset="2"/>
              <a:buChar char="§"/>
            </a:pPr>
            <a:r>
              <a:rPr lang="ar-SA" sz="1600" b="1" dirty="0">
                <a:latin typeface="Alexandria" pitchFamily="2" charset="-78"/>
                <a:cs typeface="Alexandria" pitchFamily="2" charset="-78"/>
              </a:rPr>
              <a:t>قابلة للتحقيق في ضوء الوقت والجهد المخصصين للبحث.</a:t>
            </a:r>
          </a:p>
          <a:p>
            <a:pPr marL="285750" indent="-285750" algn="r" rtl="1">
              <a:lnSpc>
                <a:spcPct val="200000"/>
              </a:lnSpc>
              <a:buFont typeface="Wingdings" panose="05000000000000000000" pitchFamily="2" charset="2"/>
              <a:buChar char="§"/>
            </a:pPr>
            <a:endParaRPr lang="ar-SA" sz="1600" b="1" dirty="0">
              <a:latin typeface="Alexandria" pitchFamily="2" charset="-78"/>
              <a:cs typeface="Alexandria" pitchFamily="2" charset="-78"/>
            </a:endParaRPr>
          </a:p>
        </p:txBody>
      </p:sp>
    </p:spTree>
    <p:extLst>
      <p:ext uri="{BB962C8B-B14F-4D97-AF65-F5344CB8AC3E}">
        <p14:creationId xmlns:p14="http://schemas.microsoft.com/office/powerpoint/2010/main" val="21188728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1031630" y="1285192"/>
            <a:ext cx="10328031" cy="54321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19092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
        <p:nvSpPr>
          <p:cNvPr id="5"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74954" y="1720268"/>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rtl="1"/>
            <a:r>
              <a:rPr lang="ar-SY" sz="24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6" name="مستطيل: زوايا مستديرة 4">
            <a:extLst>
              <a:ext uri="{FF2B5EF4-FFF2-40B4-BE49-F238E27FC236}">
                <a16:creationId xmlns:a16="http://schemas.microsoft.com/office/drawing/2014/main" id="{E12EEE10-D0C9-4521-A9CB-D80014C11596}"/>
              </a:ext>
            </a:extLst>
          </p:cNvPr>
          <p:cNvSpPr txBox="1"/>
          <p:nvPr/>
        </p:nvSpPr>
        <p:spPr>
          <a:xfrm>
            <a:off x="1519655" y="1469703"/>
            <a:ext cx="98331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
        <p:nvSpPr>
          <p:cNvPr id="7" name="مستطيل: زوايا مستديرة 4">
            <a:extLst>
              <a:ext uri="{FF2B5EF4-FFF2-40B4-BE49-F238E27FC236}">
                <a16:creationId xmlns:a16="http://schemas.microsoft.com/office/drawing/2014/main" id="{2E5CB1C4-F8FF-4FDC-BED6-AC953B31E45A}"/>
              </a:ext>
            </a:extLst>
          </p:cNvPr>
          <p:cNvSpPr txBox="1"/>
          <p:nvPr/>
        </p:nvSpPr>
        <p:spPr>
          <a:xfrm>
            <a:off x="2546183" y="1469737"/>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8" name="مستطيل: زوايا مستديرة 4">
            <a:extLst>
              <a:ext uri="{FF2B5EF4-FFF2-40B4-BE49-F238E27FC236}">
                <a16:creationId xmlns:a16="http://schemas.microsoft.com/office/drawing/2014/main" id="{CD4433A8-D24A-4687-8EDB-9E3596202E63}"/>
              </a:ext>
            </a:extLst>
          </p:cNvPr>
          <p:cNvSpPr txBox="1"/>
          <p:nvPr/>
        </p:nvSpPr>
        <p:spPr>
          <a:xfrm>
            <a:off x="3882816" y="1469737"/>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النتائج</a:t>
            </a:r>
            <a:r>
              <a:rPr lang="ar-SA" b="1" dirty="0"/>
              <a:t> </a:t>
            </a:r>
            <a:r>
              <a:rPr lang="ar-SA" sz="1600" dirty="0">
                <a:latin typeface="Alexandria" pitchFamily="2" charset="-78"/>
                <a:cs typeface="Alexandria" pitchFamily="2" charset="-78"/>
              </a:rPr>
              <a:t>والتوصيات</a:t>
            </a:r>
            <a:endParaRPr lang="en-US" sz="1600" dirty="0">
              <a:latin typeface="Alexandria" pitchFamily="2" charset="-78"/>
              <a:cs typeface="Alexandria" pitchFamily="2" charset="-78"/>
            </a:endParaRPr>
          </a:p>
        </p:txBody>
      </p:sp>
      <p:sp>
        <p:nvSpPr>
          <p:cNvPr id="9" name="مستطيل: زوايا مستديرة 4">
            <a:extLst>
              <a:ext uri="{FF2B5EF4-FFF2-40B4-BE49-F238E27FC236}">
                <a16:creationId xmlns:a16="http://schemas.microsoft.com/office/drawing/2014/main" id="{36A2E42A-6610-43A6-942A-6A495763A258}"/>
              </a:ext>
            </a:extLst>
          </p:cNvPr>
          <p:cNvSpPr txBox="1"/>
          <p:nvPr/>
        </p:nvSpPr>
        <p:spPr>
          <a:xfrm>
            <a:off x="5511909" y="1469737"/>
            <a:ext cx="1332116"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متن</a:t>
            </a:r>
            <a:r>
              <a:rPr lang="ar-SA" b="1" dirty="0"/>
              <a:t> </a:t>
            </a:r>
            <a:r>
              <a:rPr lang="ar-SA" sz="1600" dirty="0">
                <a:latin typeface="Alexandria" pitchFamily="2" charset="-78"/>
                <a:cs typeface="Alexandria" pitchFamily="2" charset="-78"/>
              </a:rPr>
              <a:t>البحث</a:t>
            </a:r>
            <a:endParaRPr lang="en-US" sz="1600" dirty="0">
              <a:latin typeface="Alexandria" pitchFamily="2" charset="-78"/>
              <a:cs typeface="Alexandria" pitchFamily="2" charset="-78"/>
            </a:endParaRPr>
          </a:p>
        </p:txBody>
      </p:sp>
      <p:sp>
        <p:nvSpPr>
          <p:cNvPr id="10" name="مستطيل: زوايا مستديرة 4">
            <a:extLst>
              <a:ext uri="{FF2B5EF4-FFF2-40B4-BE49-F238E27FC236}">
                <a16:creationId xmlns:a16="http://schemas.microsoft.com/office/drawing/2014/main" id="{422C7D71-99DE-4861-A848-A5AD0A5DCBEB}"/>
              </a:ext>
            </a:extLst>
          </p:cNvPr>
          <p:cNvSpPr txBox="1"/>
          <p:nvPr/>
        </p:nvSpPr>
        <p:spPr>
          <a:xfrm>
            <a:off x="6957667" y="1471647"/>
            <a:ext cx="1515451" cy="734862"/>
          </a:xfrm>
          <a:prstGeom prst="rect">
            <a:avLst/>
          </a:prstGeom>
          <a:solidFill>
            <a:srgbClr val="FF0000"/>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lnSpc>
                <a:spcPct val="150000"/>
              </a:lnSpc>
            </a:pPr>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1" name="مستطيل: زوايا مستديرة 4">
            <a:extLst>
              <a:ext uri="{FF2B5EF4-FFF2-40B4-BE49-F238E27FC236}">
                <a16:creationId xmlns:a16="http://schemas.microsoft.com/office/drawing/2014/main" id="{BD2AAE48-C6A3-49D4-A8F5-C54591ECF3A0}"/>
              </a:ext>
            </a:extLst>
          </p:cNvPr>
          <p:cNvSpPr txBox="1"/>
          <p:nvPr/>
        </p:nvSpPr>
        <p:spPr>
          <a:xfrm>
            <a:off x="8604480" y="147628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الصفحات</a:t>
            </a:r>
            <a:r>
              <a:rPr lang="ar-SA" b="1" dirty="0"/>
              <a:t> </a:t>
            </a:r>
            <a:r>
              <a:rPr lang="ar-SA" sz="1600" dirty="0">
                <a:latin typeface="Alexandria" pitchFamily="2" charset="-78"/>
                <a:cs typeface="Alexandria" pitchFamily="2" charset="-78"/>
              </a:rPr>
              <a:t>التمهيدية</a:t>
            </a:r>
            <a:endParaRPr lang="en-US" sz="1600" dirty="0">
              <a:latin typeface="Alexandria" pitchFamily="2" charset="-78"/>
              <a:cs typeface="Alexandria" pitchFamily="2" charset="-78"/>
            </a:endParaRPr>
          </a:p>
        </p:txBody>
      </p:sp>
      <p:sp>
        <p:nvSpPr>
          <p:cNvPr id="12" name="مستطيل 11">
            <a:extLst>
              <a:ext uri="{FF2B5EF4-FFF2-40B4-BE49-F238E27FC236}">
                <a16:creationId xmlns:a16="http://schemas.microsoft.com/office/drawing/2014/main" id="{56DC4947-005C-4346-89A3-A6E891C66435}"/>
              </a:ext>
            </a:extLst>
          </p:cNvPr>
          <p:cNvSpPr/>
          <p:nvPr/>
        </p:nvSpPr>
        <p:spPr>
          <a:xfrm>
            <a:off x="7681146" y="2454609"/>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lvl="0" algn="just" defTabSz="1822450" rtl="1">
              <a:lnSpc>
                <a:spcPct val="90000"/>
              </a:lnSpc>
              <a:spcBef>
                <a:spcPct val="0"/>
              </a:spcBef>
              <a:spcAft>
                <a:spcPct val="35000"/>
              </a:spcAft>
              <a:defRPr/>
            </a:pPr>
            <a:r>
              <a:rPr lang="ar-SA" sz="2500" b="1" dirty="0">
                <a:solidFill>
                  <a:srgbClr val="FFFFFF"/>
                </a:solidFill>
              </a:rPr>
              <a:t>الدراسات السابقة</a:t>
            </a:r>
            <a:endParaRPr lang="en-US" sz="2000" b="1" dirty="0">
              <a:solidFill>
                <a:srgbClr val="FFFFFF"/>
              </a:solidFill>
            </a:endParaRPr>
          </a:p>
        </p:txBody>
      </p:sp>
      <p:sp>
        <p:nvSpPr>
          <p:cNvPr id="13" name="مضلع سباعي 12">
            <a:extLst>
              <a:ext uri="{FF2B5EF4-FFF2-40B4-BE49-F238E27FC236}">
                <a16:creationId xmlns:a16="http://schemas.microsoft.com/office/drawing/2014/main" id="{C0F5AA22-F2CF-433B-801D-7E11E077808B}"/>
              </a:ext>
            </a:extLst>
          </p:cNvPr>
          <p:cNvSpPr/>
          <p:nvPr/>
        </p:nvSpPr>
        <p:spPr>
          <a:xfrm>
            <a:off x="9802239" y="2350517"/>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dirty="0"/>
              <a:t>4</a:t>
            </a:r>
            <a:endParaRPr lang="en-US" dirty="0"/>
          </a:p>
        </p:txBody>
      </p:sp>
      <p:sp>
        <p:nvSpPr>
          <p:cNvPr id="14" name="Rectangle 9">
            <a:extLst>
              <a:ext uri="{FF2B5EF4-FFF2-40B4-BE49-F238E27FC236}">
                <a16:creationId xmlns:a16="http://schemas.microsoft.com/office/drawing/2014/main" id="{7E6F034C-AD16-4EA1-95C3-68FA2214CA31}"/>
              </a:ext>
            </a:extLst>
          </p:cNvPr>
          <p:cNvSpPr/>
          <p:nvPr/>
        </p:nvSpPr>
        <p:spPr>
          <a:xfrm>
            <a:off x="2752607" y="2988894"/>
            <a:ext cx="7178587" cy="706284"/>
          </a:xfrm>
          <a:prstGeom prst="rect">
            <a:avLst/>
          </a:prstGeom>
          <a:solidFill>
            <a:srgbClr val="445468"/>
          </a:solidFill>
          <a:ln w="12700" cap="flat" cmpd="sng" algn="ctr">
            <a:noFill/>
            <a:prstDash val="solid"/>
            <a:miter lim="800000"/>
          </a:ln>
          <a:effectLst/>
        </p:spPr>
        <p:txBody>
          <a:bodyPr rtlCol="0" anchor="ctr"/>
          <a:lstStyle/>
          <a:p>
            <a:pPr marL="88104" algn="just" defTabSz="685800" rtl="1">
              <a:spcBef>
                <a:spcPct val="20000"/>
              </a:spcBef>
              <a:buClr>
                <a:srgbClr val="C00000"/>
              </a:buClr>
              <a:buSzPct val="95000"/>
              <a:tabLst>
                <a:tab pos="130966" algn="l"/>
              </a:tabLst>
              <a:defRPr/>
            </a:pPr>
            <a:r>
              <a:rPr lang="ar-SA" sz="2000" b="1" dirty="0">
                <a:solidFill>
                  <a:srgbClr val="FFFFFF"/>
                </a:solidFill>
                <a:latin typeface="Simplified Arabic" panose="02020603050405020304" pitchFamily="18" charset="-78"/>
                <a:cs typeface="Simplified Arabic" panose="02020603050405020304" pitchFamily="18" charset="-78"/>
              </a:rPr>
              <a:t>من المناسب أن يبدأ هذا الجزء بمقدمة تمهيدية تصف وفرة الأدب المتعلق بالمشكلة أو ندرته أو شموله للجوانب المختلفة أو اقتصاره على جوانب محددة من المشكلة</a:t>
            </a:r>
            <a:endParaRPr lang="en-US" sz="2000" b="1" dirty="0">
              <a:solidFill>
                <a:srgbClr val="FFFFFF"/>
              </a:solidFill>
              <a:latin typeface="Simplified Arabic" panose="02020603050405020304" pitchFamily="18" charset="-78"/>
              <a:cs typeface="Simplified Arabic" panose="02020603050405020304" pitchFamily="18" charset="-78"/>
            </a:endParaRPr>
          </a:p>
        </p:txBody>
      </p:sp>
      <p:sp>
        <p:nvSpPr>
          <p:cNvPr id="15" name="Rectangle 9">
            <a:extLst>
              <a:ext uri="{FF2B5EF4-FFF2-40B4-BE49-F238E27FC236}">
                <a16:creationId xmlns:a16="http://schemas.microsoft.com/office/drawing/2014/main" id="{11D1EA25-82FC-4F9F-86F9-50D6CE3E8978}"/>
              </a:ext>
            </a:extLst>
          </p:cNvPr>
          <p:cNvSpPr/>
          <p:nvPr/>
        </p:nvSpPr>
        <p:spPr>
          <a:xfrm>
            <a:off x="2733569" y="3876124"/>
            <a:ext cx="7178587" cy="894953"/>
          </a:xfrm>
          <a:prstGeom prst="rect">
            <a:avLst/>
          </a:prstGeom>
          <a:solidFill>
            <a:srgbClr val="445468"/>
          </a:solidFill>
          <a:ln w="12700" cap="flat" cmpd="sng" algn="ctr">
            <a:noFill/>
            <a:prstDash val="solid"/>
            <a:miter lim="800000"/>
          </a:ln>
          <a:effectLst/>
        </p:spPr>
        <p:txBody>
          <a:bodyPr rtlCol="0" anchor="ctr"/>
          <a:lstStyle/>
          <a:p>
            <a:pPr marL="88104" algn="just" defTabSz="685800" rtl="1">
              <a:spcBef>
                <a:spcPct val="20000"/>
              </a:spcBef>
              <a:buClr>
                <a:srgbClr val="C00000"/>
              </a:buClr>
              <a:buSzPct val="95000"/>
              <a:tabLst>
                <a:tab pos="130966" algn="l"/>
              </a:tabLst>
              <a:defRPr/>
            </a:pPr>
            <a:r>
              <a:rPr lang="ar-SA" sz="2000" b="1" dirty="0">
                <a:solidFill>
                  <a:srgbClr val="FFFFFF"/>
                </a:solidFill>
                <a:latin typeface="Simplified Arabic" panose="02020603050405020304" pitchFamily="18" charset="-78"/>
                <a:cs typeface="Simplified Arabic" panose="02020603050405020304" pitchFamily="18" charset="-78"/>
              </a:rPr>
              <a:t>ويجب تقديم الدراسات السابقة وفق تصنيف مناسب يضعه الباحث بحيث يخصص لكل دراسة سابقة الحيز والمكان الذي يتناسب مع نوعيتها وحداثتها ومدى ارتباطها بدراسته</a:t>
            </a:r>
            <a:endParaRPr lang="en-US" sz="2000" b="1" dirty="0">
              <a:solidFill>
                <a:srgbClr val="FFFFFF"/>
              </a:solidFill>
              <a:latin typeface="Simplified Arabic" panose="02020603050405020304" pitchFamily="18" charset="-78"/>
              <a:cs typeface="Simplified Arabic" panose="02020603050405020304" pitchFamily="18" charset="-78"/>
            </a:endParaRPr>
          </a:p>
        </p:txBody>
      </p:sp>
      <p:sp>
        <p:nvSpPr>
          <p:cNvPr id="16" name="Rectangle 9">
            <a:extLst>
              <a:ext uri="{FF2B5EF4-FFF2-40B4-BE49-F238E27FC236}">
                <a16:creationId xmlns:a16="http://schemas.microsoft.com/office/drawing/2014/main" id="{7814465C-7116-4C82-878A-3AAD50580067}"/>
              </a:ext>
            </a:extLst>
          </p:cNvPr>
          <p:cNvSpPr/>
          <p:nvPr/>
        </p:nvSpPr>
        <p:spPr>
          <a:xfrm>
            <a:off x="2704064" y="4952023"/>
            <a:ext cx="7178587" cy="706284"/>
          </a:xfrm>
          <a:prstGeom prst="rect">
            <a:avLst/>
          </a:prstGeom>
          <a:solidFill>
            <a:srgbClr val="445468"/>
          </a:solidFill>
          <a:ln w="12700" cap="flat" cmpd="sng" algn="ctr">
            <a:noFill/>
            <a:prstDash val="solid"/>
            <a:miter lim="800000"/>
          </a:ln>
          <a:effectLst/>
        </p:spPr>
        <p:txBody>
          <a:bodyPr rtlCol="0" anchor="ctr"/>
          <a:lstStyle/>
          <a:p>
            <a:pPr marL="88104" algn="just" defTabSz="685800" rtl="1">
              <a:spcBef>
                <a:spcPct val="20000"/>
              </a:spcBef>
              <a:buClr>
                <a:srgbClr val="C00000"/>
              </a:buClr>
              <a:buSzPct val="95000"/>
              <a:tabLst>
                <a:tab pos="130966" algn="l"/>
              </a:tabLst>
              <a:defRPr/>
            </a:pPr>
            <a:r>
              <a:rPr lang="ar-SA" sz="2000" b="1" dirty="0">
                <a:solidFill>
                  <a:srgbClr val="FFFFFF"/>
                </a:solidFill>
                <a:latin typeface="Simplified Arabic" panose="02020603050405020304" pitchFamily="18" charset="-78"/>
                <a:cs typeface="Simplified Arabic" panose="02020603050405020304" pitchFamily="18" charset="-78"/>
              </a:rPr>
              <a:t>ويجب عليه التوسع في عرض بعض الدراسات المميزة والاختصار في دراسات أخرى. ويمكن الإشارة إلى الدراسات التي اشتركت مع بعضها البعض في النتائج</a:t>
            </a:r>
            <a:endParaRPr lang="en-US" sz="2000" b="1" dirty="0">
              <a:solidFill>
                <a:srgbClr val="FFFFFF"/>
              </a:solidFill>
              <a:latin typeface="Simplified Arabic" panose="02020603050405020304" pitchFamily="18" charset="-78"/>
              <a:cs typeface="Simplified Arabic" panose="02020603050405020304" pitchFamily="18" charset="-78"/>
            </a:endParaRPr>
          </a:p>
        </p:txBody>
      </p:sp>
      <p:sp>
        <p:nvSpPr>
          <p:cNvPr id="17" name="Rectangle 9">
            <a:extLst>
              <a:ext uri="{FF2B5EF4-FFF2-40B4-BE49-F238E27FC236}">
                <a16:creationId xmlns:a16="http://schemas.microsoft.com/office/drawing/2014/main" id="{2FC820F0-9745-47C8-8D51-47CC1070A568}"/>
              </a:ext>
            </a:extLst>
          </p:cNvPr>
          <p:cNvSpPr/>
          <p:nvPr/>
        </p:nvSpPr>
        <p:spPr>
          <a:xfrm>
            <a:off x="2704063" y="5839253"/>
            <a:ext cx="7178587" cy="706284"/>
          </a:xfrm>
          <a:prstGeom prst="rect">
            <a:avLst/>
          </a:prstGeom>
          <a:solidFill>
            <a:srgbClr val="445468"/>
          </a:solidFill>
          <a:ln w="12700" cap="flat" cmpd="sng" algn="ctr">
            <a:noFill/>
            <a:prstDash val="solid"/>
            <a:miter lim="800000"/>
          </a:ln>
          <a:effectLst/>
        </p:spPr>
        <p:txBody>
          <a:bodyPr rtlCol="0" anchor="ctr"/>
          <a:lstStyle/>
          <a:p>
            <a:pPr marL="88104" algn="just" defTabSz="685800" rtl="1">
              <a:spcBef>
                <a:spcPct val="20000"/>
              </a:spcBef>
              <a:buClr>
                <a:srgbClr val="C00000"/>
              </a:buClr>
              <a:buSzPct val="95000"/>
              <a:tabLst>
                <a:tab pos="130966" algn="l"/>
              </a:tabLst>
              <a:defRPr/>
            </a:pPr>
            <a:r>
              <a:rPr lang="ar-SA" sz="2000" b="1" dirty="0">
                <a:solidFill>
                  <a:srgbClr val="FFFFFF"/>
                </a:solidFill>
                <a:latin typeface="Simplified Arabic" panose="02020603050405020304" pitchFamily="18" charset="-78"/>
                <a:cs typeface="Simplified Arabic" panose="02020603050405020304" pitchFamily="18" charset="-78"/>
              </a:rPr>
              <a:t>ويجب أن ينتهي هذا الجزء بخلاصة تتضمن القيمة الإجمالية للدراسات السابقة والإسهام الذي ستقدمه دراسته وجوانب تميزها عن الدراسات الأخرى</a:t>
            </a:r>
            <a:endParaRPr lang="en-US" sz="2000" b="1" dirty="0">
              <a:solidFill>
                <a:srgbClr val="FFFFFF"/>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41868614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785445" y="1285190"/>
            <a:ext cx="10328031" cy="557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
        <p:nvSpPr>
          <p:cNvPr id="9"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74954" y="1720268"/>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rtl="1"/>
            <a:r>
              <a:rPr lang="ar-SY" sz="24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10" name="مستطيل: زوايا مستديرة 4">
            <a:extLst>
              <a:ext uri="{FF2B5EF4-FFF2-40B4-BE49-F238E27FC236}">
                <a16:creationId xmlns:a16="http://schemas.microsoft.com/office/drawing/2014/main" id="{E12EEE10-D0C9-4521-A9CB-D80014C11596}"/>
              </a:ext>
            </a:extLst>
          </p:cNvPr>
          <p:cNvSpPr txBox="1"/>
          <p:nvPr/>
        </p:nvSpPr>
        <p:spPr>
          <a:xfrm>
            <a:off x="1519655" y="1469703"/>
            <a:ext cx="98331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
        <p:nvSpPr>
          <p:cNvPr id="11" name="مستطيل: زوايا مستديرة 4">
            <a:extLst>
              <a:ext uri="{FF2B5EF4-FFF2-40B4-BE49-F238E27FC236}">
                <a16:creationId xmlns:a16="http://schemas.microsoft.com/office/drawing/2014/main" id="{2E5CB1C4-F8FF-4FDC-BED6-AC953B31E45A}"/>
              </a:ext>
            </a:extLst>
          </p:cNvPr>
          <p:cNvSpPr txBox="1"/>
          <p:nvPr/>
        </p:nvSpPr>
        <p:spPr>
          <a:xfrm>
            <a:off x="2546183" y="1469737"/>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12" name="مستطيل: زوايا مستديرة 4">
            <a:extLst>
              <a:ext uri="{FF2B5EF4-FFF2-40B4-BE49-F238E27FC236}">
                <a16:creationId xmlns:a16="http://schemas.microsoft.com/office/drawing/2014/main" id="{CD4433A8-D24A-4687-8EDB-9E3596202E63}"/>
              </a:ext>
            </a:extLst>
          </p:cNvPr>
          <p:cNvSpPr txBox="1"/>
          <p:nvPr/>
        </p:nvSpPr>
        <p:spPr>
          <a:xfrm>
            <a:off x="3882816" y="1469737"/>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النتائج</a:t>
            </a:r>
            <a:r>
              <a:rPr lang="ar-SA" b="1" dirty="0"/>
              <a:t> </a:t>
            </a:r>
            <a:r>
              <a:rPr lang="ar-SA" sz="1600" dirty="0">
                <a:latin typeface="Alexandria" pitchFamily="2" charset="-78"/>
                <a:cs typeface="Alexandria" pitchFamily="2" charset="-78"/>
              </a:rPr>
              <a:t>والتوصيات</a:t>
            </a:r>
            <a:endParaRPr lang="en-US" sz="1600" dirty="0">
              <a:latin typeface="Alexandria" pitchFamily="2" charset="-78"/>
              <a:cs typeface="Alexandria" pitchFamily="2" charset="-78"/>
            </a:endParaRPr>
          </a:p>
        </p:txBody>
      </p:sp>
      <p:sp>
        <p:nvSpPr>
          <p:cNvPr id="13" name="مستطيل: زوايا مستديرة 4">
            <a:extLst>
              <a:ext uri="{FF2B5EF4-FFF2-40B4-BE49-F238E27FC236}">
                <a16:creationId xmlns:a16="http://schemas.microsoft.com/office/drawing/2014/main" id="{36A2E42A-6610-43A6-942A-6A495763A258}"/>
              </a:ext>
            </a:extLst>
          </p:cNvPr>
          <p:cNvSpPr txBox="1"/>
          <p:nvPr/>
        </p:nvSpPr>
        <p:spPr>
          <a:xfrm>
            <a:off x="5511909" y="1469737"/>
            <a:ext cx="1332116"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b="1" dirty="0"/>
              <a:t>متن </a:t>
            </a:r>
            <a:r>
              <a:rPr lang="ar-SA" sz="1600" dirty="0">
                <a:latin typeface="Alexandria" pitchFamily="2" charset="-78"/>
                <a:cs typeface="Alexandria" pitchFamily="2" charset="-78"/>
              </a:rPr>
              <a:t>البحث</a:t>
            </a:r>
            <a:endParaRPr lang="en-US" sz="1600" dirty="0">
              <a:latin typeface="Alexandria" pitchFamily="2" charset="-78"/>
              <a:cs typeface="Alexandria" pitchFamily="2" charset="-78"/>
            </a:endParaRPr>
          </a:p>
        </p:txBody>
      </p:sp>
      <p:sp>
        <p:nvSpPr>
          <p:cNvPr id="14" name="مستطيل: زوايا مستديرة 4">
            <a:extLst>
              <a:ext uri="{FF2B5EF4-FFF2-40B4-BE49-F238E27FC236}">
                <a16:creationId xmlns:a16="http://schemas.microsoft.com/office/drawing/2014/main" id="{422C7D71-99DE-4861-A848-A5AD0A5DCBEB}"/>
              </a:ext>
            </a:extLst>
          </p:cNvPr>
          <p:cNvSpPr txBox="1"/>
          <p:nvPr/>
        </p:nvSpPr>
        <p:spPr>
          <a:xfrm>
            <a:off x="6957667" y="1471647"/>
            <a:ext cx="1515451" cy="734862"/>
          </a:xfrm>
          <a:prstGeom prst="rect">
            <a:avLst/>
          </a:prstGeom>
          <a:solidFill>
            <a:srgbClr val="FF0000"/>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lnSpc>
                <a:spcPct val="150000"/>
              </a:lnSpc>
            </a:pPr>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5" name="مستطيل: زوايا مستديرة 4">
            <a:extLst>
              <a:ext uri="{FF2B5EF4-FFF2-40B4-BE49-F238E27FC236}">
                <a16:creationId xmlns:a16="http://schemas.microsoft.com/office/drawing/2014/main" id="{BD2AAE48-C6A3-49D4-A8F5-C54591ECF3A0}"/>
              </a:ext>
            </a:extLst>
          </p:cNvPr>
          <p:cNvSpPr txBox="1"/>
          <p:nvPr/>
        </p:nvSpPr>
        <p:spPr>
          <a:xfrm>
            <a:off x="8604480" y="147628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الصفحات</a:t>
            </a:r>
            <a:r>
              <a:rPr lang="ar-SA" b="1" dirty="0"/>
              <a:t> </a:t>
            </a:r>
            <a:r>
              <a:rPr lang="ar-SA" sz="1600" dirty="0">
                <a:latin typeface="Alexandria" pitchFamily="2" charset="-78"/>
                <a:cs typeface="Alexandria" pitchFamily="2" charset="-78"/>
              </a:rPr>
              <a:t>التمهيدية</a:t>
            </a:r>
            <a:endParaRPr lang="en-US" sz="1600" dirty="0">
              <a:latin typeface="Alexandria" pitchFamily="2" charset="-78"/>
              <a:cs typeface="Alexandria" pitchFamily="2" charset="-78"/>
            </a:endParaRPr>
          </a:p>
        </p:txBody>
      </p:sp>
      <p:sp>
        <p:nvSpPr>
          <p:cNvPr id="16" name="مستطيل 11">
            <a:extLst>
              <a:ext uri="{FF2B5EF4-FFF2-40B4-BE49-F238E27FC236}">
                <a16:creationId xmlns:a16="http://schemas.microsoft.com/office/drawing/2014/main" id="{56DC4947-005C-4346-89A3-A6E891C66435}"/>
              </a:ext>
            </a:extLst>
          </p:cNvPr>
          <p:cNvSpPr/>
          <p:nvPr/>
        </p:nvSpPr>
        <p:spPr>
          <a:xfrm>
            <a:off x="7681146" y="2454609"/>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lvl="0" algn="just" defTabSz="1822450" rtl="1">
              <a:lnSpc>
                <a:spcPct val="90000"/>
              </a:lnSpc>
              <a:spcBef>
                <a:spcPct val="0"/>
              </a:spcBef>
              <a:spcAft>
                <a:spcPct val="35000"/>
              </a:spcAft>
              <a:defRPr/>
            </a:pPr>
            <a:r>
              <a:rPr lang="ar-SA" sz="2500" dirty="0">
                <a:solidFill>
                  <a:srgbClr val="FFFFFF"/>
                </a:solidFill>
              </a:rPr>
              <a:t>الدراسات السابقة</a:t>
            </a:r>
            <a:endParaRPr lang="en-US" sz="2000" dirty="0">
              <a:solidFill>
                <a:srgbClr val="FFFFFF"/>
              </a:solidFill>
            </a:endParaRPr>
          </a:p>
        </p:txBody>
      </p:sp>
      <p:sp>
        <p:nvSpPr>
          <p:cNvPr id="17" name="مضلع سباعي 12">
            <a:extLst>
              <a:ext uri="{FF2B5EF4-FFF2-40B4-BE49-F238E27FC236}">
                <a16:creationId xmlns:a16="http://schemas.microsoft.com/office/drawing/2014/main" id="{C0F5AA22-F2CF-433B-801D-7E11E077808B}"/>
              </a:ext>
            </a:extLst>
          </p:cNvPr>
          <p:cNvSpPr/>
          <p:nvPr/>
        </p:nvSpPr>
        <p:spPr>
          <a:xfrm>
            <a:off x="9783385" y="2384423"/>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dirty="0"/>
              <a:t>4</a:t>
            </a:r>
            <a:endParaRPr lang="en-US" dirty="0"/>
          </a:p>
        </p:txBody>
      </p:sp>
      <p:sp>
        <p:nvSpPr>
          <p:cNvPr id="22" name="Rectangle 9">
            <a:extLst>
              <a:ext uri="{FF2B5EF4-FFF2-40B4-BE49-F238E27FC236}">
                <a16:creationId xmlns:a16="http://schemas.microsoft.com/office/drawing/2014/main" id="{9F48AD35-9D6F-4555-AA8B-260752D630C4}"/>
              </a:ext>
            </a:extLst>
          </p:cNvPr>
          <p:cNvSpPr/>
          <p:nvPr/>
        </p:nvSpPr>
        <p:spPr>
          <a:xfrm>
            <a:off x="3384140" y="2947547"/>
            <a:ext cx="6547054" cy="579887"/>
          </a:xfrm>
          <a:prstGeom prst="rect">
            <a:avLst/>
          </a:prstGeom>
          <a:solidFill>
            <a:srgbClr val="445468"/>
          </a:solidFill>
          <a:ln w="12700" cap="flat" cmpd="sng" algn="ctr">
            <a:noFill/>
            <a:prstDash val="solid"/>
            <a:miter lim="800000"/>
          </a:ln>
          <a:effectLst/>
        </p:spPr>
        <p:txBody>
          <a:bodyPr rtlCol="0" anchor="ctr"/>
          <a:lstStyle/>
          <a:p>
            <a:pPr marL="88104" algn="just" defTabSz="685800" rtl="1">
              <a:spcBef>
                <a:spcPct val="20000"/>
              </a:spcBef>
              <a:buClr>
                <a:srgbClr val="C00000"/>
              </a:buClr>
              <a:buSzPct val="95000"/>
              <a:tabLst>
                <a:tab pos="130966" algn="l"/>
              </a:tabLst>
              <a:defRPr/>
            </a:pPr>
            <a:r>
              <a:rPr lang="ar-SA" altLang="en-US" sz="2000" b="1" dirty="0">
                <a:solidFill>
                  <a:srgbClr val="FFFFFF"/>
                </a:solidFill>
                <a:latin typeface="Simplified Arabic" panose="02020603050405020304" pitchFamily="18" charset="-78"/>
                <a:cs typeface="Simplified Arabic" panose="02020603050405020304" pitchFamily="18" charset="-78"/>
              </a:rPr>
              <a:t>تكمن أهمية تحديد ومراجعة الدراسات السابقة في مجموعة من الفوائد أهمها</a:t>
            </a:r>
            <a:r>
              <a:rPr lang="en-US" altLang="en-US" sz="2000" b="1" dirty="0">
                <a:solidFill>
                  <a:srgbClr val="FFFFFF"/>
                </a:solidFill>
                <a:latin typeface="Simplified Arabic" panose="02020603050405020304" pitchFamily="18" charset="-78"/>
                <a:cs typeface="Simplified Arabic" panose="02020603050405020304" pitchFamily="18" charset="-78"/>
              </a:rPr>
              <a:t> </a:t>
            </a:r>
          </a:p>
        </p:txBody>
      </p:sp>
      <p:sp>
        <p:nvSpPr>
          <p:cNvPr id="23" name="مستطيل: زوايا مستديرة 4">
            <a:extLst>
              <a:ext uri="{FF2B5EF4-FFF2-40B4-BE49-F238E27FC236}">
                <a16:creationId xmlns:a16="http://schemas.microsoft.com/office/drawing/2014/main" id="{116C8AF7-4AFE-4A47-B904-49634BE8AD02}"/>
              </a:ext>
            </a:extLst>
          </p:cNvPr>
          <p:cNvSpPr txBox="1"/>
          <p:nvPr/>
        </p:nvSpPr>
        <p:spPr>
          <a:xfrm>
            <a:off x="2933106" y="3546570"/>
            <a:ext cx="6949544" cy="5635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457200" indent="-457200" algn="just" rtl="1">
              <a:buClr>
                <a:srgbClr val="FF0000"/>
              </a:buClr>
              <a:buFont typeface="+mj-lt"/>
              <a:buAutoNum type="arabicPeriod"/>
            </a:pPr>
            <a:r>
              <a:rPr lang="ar-SA" b="1" kern="1200" dirty="0">
                <a:solidFill>
                  <a:srgbClr val="FFFFFF"/>
                </a:solidFill>
              </a:rPr>
              <a:t>توفير الخلفية العلمية والمناخ المناسب والمصادر اللازمة لإجراء البحث الجديد</a:t>
            </a:r>
            <a:endParaRPr lang="en-US" b="1" kern="1200" dirty="0">
              <a:solidFill>
                <a:srgbClr val="FFFFFF"/>
              </a:solidFill>
            </a:endParaRPr>
          </a:p>
        </p:txBody>
      </p:sp>
      <p:sp>
        <p:nvSpPr>
          <p:cNvPr id="24" name="مستطيل: زوايا مستديرة 4">
            <a:extLst>
              <a:ext uri="{FF2B5EF4-FFF2-40B4-BE49-F238E27FC236}">
                <a16:creationId xmlns:a16="http://schemas.microsoft.com/office/drawing/2014/main" id="{7410711C-2671-4B44-8623-A4B8371D97C6}"/>
              </a:ext>
            </a:extLst>
          </p:cNvPr>
          <p:cNvSpPr txBox="1"/>
          <p:nvPr/>
        </p:nvSpPr>
        <p:spPr>
          <a:xfrm>
            <a:off x="3384141" y="4165310"/>
            <a:ext cx="6498510" cy="464229"/>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457200" indent="-457200" algn="just" rtl="1">
              <a:buClr>
                <a:srgbClr val="FF0000"/>
              </a:buClr>
              <a:buFont typeface="+mj-lt"/>
              <a:buAutoNum type="arabicPeriod" startAt="2"/>
            </a:pPr>
            <a:r>
              <a:rPr lang="ar-SA" dirty="0"/>
              <a:t>تبرز الجوانب التي لم يتم دراستها من قبل وهذا يؤدي إلى بحوث جديدة</a:t>
            </a:r>
            <a:endParaRPr lang="en-US" dirty="0"/>
          </a:p>
        </p:txBody>
      </p:sp>
      <p:sp>
        <p:nvSpPr>
          <p:cNvPr id="25" name="مستطيل: زوايا مستديرة 4">
            <a:extLst>
              <a:ext uri="{FF2B5EF4-FFF2-40B4-BE49-F238E27FC236}">
                <a16:creationId xmlns:a16="http://schemas.microsoft.com/office/drawing/2014/main" id="{8CA1B35B-6C2E-4CDC-B6DD-137E4D6A974B}"/>
              </a:ext>
            </a:extLst>
          </p:cNvPr>
          <p:cNvSpPr txBox="1"/>
          <p:nvPr/>
        </p:nvSpPr>
        <p:spPr>
          <a:xfrm>
            <a:off x="2933106" y="4722043"/>
            <a:ext cx="6949544" cy="464229"/>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457200" indent="-457200" algn="just" rtl="1">
              <a:buClr>
                <a:srgbClr val="FF0000"/>
              </a:buClr>
              <a:buFont typeface="+mj-lt"/>
              <a:buAutoNum type="arabicPeriod" startAt="3"/>
            </a:pPr>
            <a:r>
              <a:rPr lang="ar-SA" dirty="0"/>
              <a:t>تكشف عن جذور المشكلة وتؤدي إلى فهم ما تم بخصوصها في الفترات السابقة</a:t>
            </a:r>
            <a:endParaRPr lang="en-US" dirty="0"/>
          </a:p>
        </p:txBody>
      </p:sp>
      <p:sp>
        <p:nvSpPr>
          <p:cNvPr id="26" name="مستطيل: زوايا مستديرة 4">
            <a:extLst>
              <a:ext uri="{FF2B5EF4-FFF2-40B4-BE49-F238E27FC236}">
                <a16:creationId xmlns:a16="http://schemas.microsoft.com/office/drawing/2014/main" id="{44DBDF54-3F13-463F-9F20-5BC61F9ED45C}"/>
              </a:ext>
            </a:extLst>
          </p:cNvPr>
          <p:cNvSpPr txBox="1"/>
          <p:nvPr/>
        </p:nvSpPr>
        <p:spPr>
          <a:xfrm>
            <a:off x="3384140" y="5278776"/>
            <a:ext cx="6472820" cy="458487"/>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457200" indent="-457200" algn="just" rtl="1">
              <a:buClr>
                <a:srgbClr val="FF0000"/>
              </a:buClr>
              <a:buFont typeface="+mj-lt"/>
              <a:buAutoNum type="arabicPeriod" startAt="4"/>
            </a:pPr>
            <a:r>
              <a:rPr lang="ar-SA" dirty="0"/>
              <a:t>توضح مناهج الباحثين السابقين في مجال البحث والدراسة</a:t>
            </a:r>
            <a:endParaRPr lang="en-US" dirty="0"/>
          </a:p>
        </p:txBody>
      </p:sp>
      <p:sp>
        <p:nvSpPr>
          <p:cNvPr id="27" name="مستطيل: زوايا مستديرة 4">
            <a:extLst>
              <a:ext uri="{FF2B5EF4-FFF2-40B4-BE49-F238E27FC236}">
                <a16:creationId xmlns:a16="http://schemas.microsoft.com/office/drawing/2014/main" id="{B204A7CC-570A-4B05-B771-8991BAB5D9CD}"/>
              </a:ext>
            </a:extLst>
          </p:cNvPr>
          <p:cNvSpPr txBox="1"/>
          <p:nvPr/>
        </p:nvSpPr>
        <p:spPr>
          <a:xfrm>
            <a:off x="3340557" y="5829767"/>
            <a:ext cx="6498510" cy="458487"/>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457200" indent="-457200" algn="just" rtl="1">
              <a:buClr>
                <a:srgbClr val="FF0000"/>
              </a:buClr>
              <a:buFont typeface="+mj-lt"/>
              <a:buAutoNum type="arabicPeriod" startAt="5"/>
            </a:pPr>
            <a:r>
              <a:rPr lang="ar-SA" dirty="0"/>
              <a:t>تكشف عن أي تداخلات بين البحوث وتوارد أفكار الباحثين</a:t>
            </a:r>
            <a:endParaRPr lang="en-US" dirty="0"/>
          </a:p>
        </p:txBody>
      </p:sp>
    </p:spTree>
    <p:extLst>
      <p:ext uri="{BB962C8B-B14F-4D97-AF65-F5344CB8AC3E}">
        <p14:creationId xmlns:p14="http://schemas.microsoft.com/office/powerpoint/2010/main" val="7308110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1031630" y="1285192"/>
            <a:ext cx="10328031" cy="54321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19092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
        <p:nvSpPr>
          <p:cNvPr id="5"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74954" y="1720268"/>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rtl="1"/>
            <a:r>
              <a:rPr lang="ar-SY" sz="24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6" name="مستطيل: زوايا مستديرة 4">
            <a:extLst>
              <a:ext uri="{FF2B5EF4-FFF2-40B4-BE49-F238E27FC236}">
                <a16:creationId xmlns:a16="http://schemas.microsoft.com/office/drawing/2014/main" id="{E12EEE10-D0C9-4521-A9CB-D80014C11596}"/>
              </a:ext>
            </a:extLst>
          </p:cNvPr>
          <p:cNvSpPr txBox="1"/>
          <p:nvPr/>
        </p:nvSpPr>
        <p:spPr>
          <a:xfrm>
            <a:off x="1519655" y="1469703"/>
            <a:ext cx="98331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
        <p:nvSpPr>
          <p:cNvPr id="7" name="مستطيل: زوايا مستديرة 4">
            <a:extLst>
              <a:ext uri="{FF2B5EF4-FFF2-40B4-BE49-F238E27FC236}">
                <a16:creationId xmlns:a16="http://schemas.microsoft.com/office/drawing/2014/main" id="{2E5CB1C4-F8FF-4FDC-BED6-AC953B31E45A}"/>
              </a:ext>
            </a:extLst>
          </p:cNvPr>
          <p:cNvSpPr txBox="1"/>
          <p:nvPr/>
        </p:nvSpPr>
        <p:spPr>
          <a:xfrm>
            <a:off x="2546183" y="1469737"/>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8" name="مستطيل: زوايا مستديرة 4">
            <a:extLst>
              <a:ext uri="{FF2B5EF4-FFF2-40B4-BE49-F238E27FC236}">
                <a16:creationId xmlns:a16="http://schemas.microsoft.com/office/drawing/2014/main" id="{CD4433A8-D24A-4687-8EDB-9E3596202E63}"/>
              </a:ext>
            </a:extLst>
          </p:cNvPr>
          <p:cNvSpPr txBox="1"/>
          <p:nvPr/>
        </p:nvSpPr>
        <p:spPr>
          <a:xfrm>
            <a:off x="3882816" y="1469737"/>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النتائج</a:t>
            </a:r>
            <a:r>
              <a:rPr lang="ar-SA" b="1" dirty="0"/>
              <a:t> </a:t>
            </a:r>
            <a:r>
              <a:rPr lang="ar-SA" sz="1600" dirty="0">
                <a:latin typeface="Alexandria" pitchFamily="2" charset="-78"/>
                <a:cs typeface="Alexandria" pitchFamily="2" charset="-78"/>
              </a:rPr>
              <a:t>والتوصيات</a:t>
            </a:r>
            <a:endParaRPr lang="en-US" sz="1600" dirty="0">
              <a:latin typeface="Alexandria" pitchFamily="2" charset="-78"/>
              <a:cs typeface="Alexandria" pitchFamily="2" charset="-78"/>
            </a:endParaRPr>
          </a:p>
        </p:txBody>
      </p:sp>
      <p:sp>
        <p:nvSpPr>
          <p:cNvPr id="9" name="مستطيل: زوايا مستديرة 4">
            <a:extLst>
              <a:ext uri="{FF2B5EF4-FFF2-40B4-BE49-F238E27FC236}">
                <a16:creationId xmlns:a16="http://schemas.microsoft.com/office/drawing/2014/main" id="{36A2E42A-6610-43A6-942A-6A495763A258}"/>
              </a:ext>
            </a:extLst>
          </p:cNvPr>
          <p:cNvSpPr txBox="1"/>
          <p:nvPr/>
        </p:nvSpPr>
        <p:spPr>
          <a:xfrm>
            <a:off x="5511909" y="1469737"/>
            <a:ext cx="1332116"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b="1" dirty="0"/>
              <a:t>متن </a:t>
            </a:r>
            <a:r>
              <a:rPr lang="ar-SA" sz="1600" dirty="0">
                <a:latin typeface="Alexandria" pitchFamily="2" charset="-78"/>
                <a:cs typeface="Alexandria" pitchFamily="2" charset="-78"/>
              </a:rPr>
              <a:t>البحث</a:t>
            </a:r>
            <a:endParaRPr lang="en-US" sz="1600" dirty="0">
              <a:latin typeface="Alexandria" pitchFamily="2" charset="-78"/>
              <a:cs typeface="Alexandria" pitchFamily="2" charset="-78"/>
            </a:endParaRPr>
          </a:p>
        </p:txBody>
      </p:sp>
      <p:sp>
        <p:nvSpPr>
          <p:cNvPr id="10" name="مستطيل: زوايا مستديرة 4">
            <a:extLst>
              <a:ext uri="{FF2B5EF4-FFF2-40B4-BE49-F238E27FC236}">
                <a16:creationId xmlns:a16="http://schemas.microsoft.com/office/drawing/2014/main" id="{422C7D71-99DE-4861-A848-A5AD0A5DCBEB}"/>
              </a:ext>
            </a:extLst>
          </p:cNvPr>
          <p:cNvSpPr txBox="1"/>
          <p:nvPr/>
        </p:nvSpPr>
        <p:spPr>
          <a:xfrm>
            <a:off x="6957667" y="1471647"/>
            <a:ext cx="1515451" cy="734862"/>
          </a:xfrm>
          <a:prstGeom prst="rect">
            <a:avLst/>
          </a:prstGeom>
          <a:solidFill>
            <a:srgbClr val="FF0000"/>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lnSpc>
                <a:spcPct val="150000"/>
              </a:lnSpc>
            </a:pPr>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1" name="مستطيل: زوايا مستديرة 4">
            <a:extLst>
              <a:ext uri="{FF2B5EF4-FFF2-40B4-BE49-F238E27FC236}">
                <a16:creationId xmlns:a16="http://schemas.microsoft.com/office/drawing/2014/main" id="{BD2AAE48-C6A3-49D4-A8F5-C54591ECF3A0}"/>
              </a:ext>
            </a:extLst>
          </p:cNvPr>
          <p:cNvSpPr txBox="1"/>
          <p:nvPr/>
        </p:nvSpPr>
        <p:spPr>
          <a:xfrm>
            <a:off x="8604480" y="147628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الصفحات</a:t>
            </a:r>
            <a:r>
              <a:rPr lang="ar-SA" b="1" dirty="0"/>
              <a:t> </a:t>
            </a:r>
            <a:r>
              <a:rPr lang="ar-SA" sz="1600" dirty="0">
                <a:latin typeface="Alexandria" pitchFamily="2" charset="-78"/>
                <a:cs typeface="Alexandria" pitchFamily="2" charset="-78"/>
              </a:rPr>
              <a:t>التمهيدية</a:t>
            </a:r>
            <a:endParaRPr lang="en-US" sz="1600" dirty="0">
              <a:latin typeface="Alexandria" pitchFamily="2" charset="-78"/>
              <a:cs typeface="Alexandria" pitchFamily="2" charset="-78"/>
            </a:endParaRPr>
          </a:p>
        </p:txBody>
      </p:sp>
      <p:sp>
        <p:nvSpPr>
          <p:cNvPr id="12" name="مستطيل 11">
            <a:extLst>
              <a:ext uri="{FF2B5EF4-FFF2-40B4-BE49-F238E27FC236}">
                <a16:creationId xmlns:a16="http://schemas.microsoft.com/office/drawing/2014/main" id="{56DC4947-005C-4346-89A3-A6E891C66435}"/>
              </a:ext>
            </a:extLst>
          </p:cNvPr>
          <p:cNvSpPr/>
          <p:nvPr/>
        </p:nvSpPr>
        <p:spPr>
          <a:xfrm>
            <a:off x="7681146" y="2454609"/>
            <a:ext cx="2102239" cy="439517"/>
          </a:xfrm>
          <a:prstGeom prst="rect">
            <a:avLst/>
          </a:prstGeom>
          <a:solidFill>
            <a:srgbClr val="445468"/>
          </a:solidFill>
          <a:ln w="12700" cap="flat" cmpd="sng" algn="ctr">
            <a:solidFill>
              <a:srgbClr val="005C2A"/>
            </a:solidFill>
            <a:prstDash val="solid"/>
            <a:miter lim="800000"/>
          </a:ln>
          <a:effectLst/>
        </p:spPr>
        <p:style>
          <a:lnRef idx="2">
            <a:scrgbClr r="0" g="0" b="0"/>
          </a:lnRef>
          <a:fillRef idx="1">
            <a:scrgbClr r="0" g="0" b="0"/>
          </a:fillRef>
          <a:effectRef idx="0">
            <a:scrgbClr r="0" g="0" b="0"/>
          </a:effectRef>
          <a:fontRef idx="minor">
            <a:schemeClr val="lt1"/>
          </a:fontRef>
        </p:style>
        <p:txBody>
          <a:bodyPr/>
          <a:lstStyle/>
          <a:p>
            <a:pPr lvl="0" algn="just" defTabSz="1822450" rtl="1">
              <a:lnSpc>
                <a:spcPct val="90000"/>
              </a:lnSpc>
              <a:spcBef>
                <a:spcPct val="0"/>
              </a:spcBef>
              <a:spcAft>
                <a:spcPct val="35000"/>
              </a:spcAft>
              <a:defRPr/>
            </a:pPr>
            <a:r>
              <a:rPr lang="ar-SA" sz="2500" b="1" dirty="0">
                <a:solidFill>
                  <a:srgbClr val="FFFFFF"/>
                </a:solidFill>
              </a:rPr>
              <a:t>الدراسات السابقة</a:t>
            </a:r>
            <a:endParaRPr lang="en-US" sz="2000" b="1" dirty="0">
              <a:solidFill>
                <a:srgbClr val="FFFFFF"/>
              </a:solidFill>
            </a:endParaRPr>
          </a:p>
        </p:txBody>
      </p:sp>
      <p:sp>
        <p:nvSpPr>
          <p:cNvPr id="13" name="مضلع سباعي 12">
            <a:extLst>
              <a:ext uri="{FF2B5EF4-FFF2-40B4-BE49-F238E27FC236}">
                <a16:creationId xmlns:a16="http://schemas.microsoft.com/office/drawing/2014/main" id="{C0F5AA22-F2CF-433B-801D-7E11E077808B}"/>
              </a:ext>
            </a:extLst>
          </p:cNvPr>
          <p:cNvSpPr/>
          <p:nvPr/>
        </p:nvSpPr>
        <p:spPr>
          <a:xfrm>
            <a:off x="9802239" y="2350517"/>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dirty="0"/>
              <a:t>4</a:t>
            </a:r>
            <a:endParaRPr lang="en-US" dirty="0"/>
          </a:p>
        </p:txBody>
      </p:sp>
      <p:sp>
        <p:nvSpPr>
          <p:cNvPr id="24" name="Rectangle 9">
            <a:extLst>
              <a:ext uri="{FF2B5EF4-FFF2-40B4-BE49-F238E27FC236}">
                <a16:creationId xmlns:a16="http://schemas.microsoft.com/office/drawing/2014/main" id="{29BCE09A-C973-4C26-83B4-768706FA5DA0}"/>
              </a:ext>
            </a:extLst>
          </p:cNvPr>
          <p:cNvSpPr/>
          <p:nvPr/>
        </p:nvSpPr>
        <p:spPr>
          <a:xfrm>
            <a:off x="3688940" y="3088223"/>
            <a:ext cx="6547054" cy="579887"/>
          </a:xfrm>
          <a:prstGeom prst="rect">
            <a:avLst/>
          </a:prstGeom>
          <a:solidFill>
            <a:srgbClr val="445468"/>
          </a:solidFill>
          <a:ln w="12700" cap="flat" cmpd="sng" algn="ctr">
            <a:noFill/>
            <a:prstDash val="solid"/>
            <a:miter lim="800000"/>
          </a:ln>
          <a:effectLst/>
        </p:spPr>
        <p:txBody>
          <a:bodyPr rtlCol="0" anchor="ctr"/>
          <a:lstStyle/>
          <a:p>
            <a:pPr marL="88104" algn="just" defTabSz="685800" rtl="1">
              <a:spcBef>
                <a:spcPct val="20000"/>
              </a:spcBef>
              <a:buClr>
                <a:srgbClr val="C00000"/>
              </a:buClr>
              <a:buSzPct val="95000"/>
              <a:tabLst>
                <a:tab pos="130966" algn="l"/>
              </a:tabLst>
              <a:defRPr/>
            </a:pPr>
            <a:r>
              <a:rPr lang="ar-SA" altLang="en-US" sz="2000" b="1" dirty="0">
                <a:solidFill>
                  <a:srgbClr val="FFFFFF"/>
                </a:solidFill>
                <a:latin typeface="Simplified Arabic" panose="02020603050405020304" pitchFamily="18" charset="-78"/>
                <a:cs typeface="Simplified Arabic" panose="02020603050405020304" pitchFamily="18" charset="-78"/>
              </a:rPr>
              <a:t>تكمن أهمية تحديد ومراجعة الدراسات السابقة في مجموعة من الفوائد أهمها:</a:t>
            </a:r>
            <a:r>
              <a:rPr lang="en-US" altLang="en-US" sz="2000" b="1" dirty="0">
                <a:solidFill>
                  <a:srgbClr val="FFFFFF"/>
                </a:solidFill>
                <a:latin typeface="Simplified Arabic" panose="02020603050405020304" pitchFamily="18" charset="-78"/>
                <a:cs typeface="Simplified Arabic" panose="02020603050405020304" pitchFamily="18" charset="-78"/>
              </a:rPr>
              <a:t> </a:t>
            </a:r>
          </a:p>
        </p:txBody>
      </p:sp>
      <p:sp>
        <p:nvSpPr>
          <p:cNvPr id="25" name="Rectangle 9">
            <a:extLst>
              <a:ext uri="{FF2B5EF4-FFF2-40B4-BE49-F238E27FC236}">
                <a16:creationId xmlns:a16="http://schemas.microsoft.com/office/drawing/2014/main" id="{BE317F85-67C9-426C-989D-38C79A90C31D}"/>
              </a:ext>
            </a:extLst>
          </p:cNvPr>
          <p:cNvSpPr/>
          <p:nvPr/>
        </p:nvSpPr>
        <p:spPr>
          <a:xfrm>
            <a:off x="3657972" y="4547287"/>
            <a:ext cx="6547054" cy="471604"/>
          </a:xfrm>
          <a:prstGeom prst="rect">
            <a:avLst/>
          </a:prstGeom>
          <a:solidFill>
            <a:srgbClr val="445468"/>
          </a:solidFill>
          <a:ln w="12700" cap="flat" cmpd="sng" algn="ctr">
            <a:noFill/>
            <a:prstDash val="solid"/>
            <a:miter lim="800000"/>
          </a:ln>
          <a:effectLst/>
        </p:spPr>
        <p:txBody>
          <a:bodyPr rtlCol="0" anchor="ctr"/>
          <a:lstStyle/>
          <a:p>
            <a:pPr marL="545304" indent="-457200" algn="just" defTabSz="685800" rtl="1">
              <a:spcBef>
                <a:spcPct val="20000"/>
              </a:spcBef>
              <a:buClr>
                <a:srgbClr val="C00000"/>
              </a:buClr>
              <a:buSzPct val="95000"/>
              <a:buFont typeface="+mj-lt"/>
              <a:buAutoNum type="arabicPeriod" startAt="7"/>
              <a:tabLst>
                <a:tab pos="130966" algn="l"/>
              </a:tabLst>
              <a:defRPr/>
            </a:pPr>
            <a:r>
              <a:rPr lang="ar-SA" sz="2000" b="1" dirty="0">
                <a:solidFill>
                  <a:srgbClr val="FFFFFF"/>
                </a:solidFill>
                <a:latin typeface="Simplified Arabic" panose="02020603050405020304" pitchFamily="18" charset="-78"/>
                <a:cs typeface="Simplified Arabic" panose="02020603050405020304" pitchFamily="18" charset="-78"/>
              </a:rPr>
              <a:t>تساعد الباحث على التوصل إلى صياغة دقيقة ومحددة لأهداف وطبيعة</a:t>
            </a:r>
            <a:endParaRPr lang="en-US" altLang="en-US" sz="2000" b="1" dirty="0">
              <a:solidFill>
                <a:srgbClr val="FFFFFF"/>
              </a:solidFill>
              <a:latin typeface="Simplified Arabic" panose="02020603050405020304" pitchFamily="18" charset="-78"/>
              <a:cs typeface="Simplified Arabic" panose="02020603050405020304" pitchFamily="18" charset="-78"/>
            </a:endParaRPr>
          </a:p>
        </p:txBody>
      </p:sp>
      <p:sp>
        <p:nvSpPr>
          <p:cNvPr id="26" name="Rectangle 9">
            <a:extLst>
              <a:ext uri="{FF2B5EF4-FFF2-40B4-BE49-F238E27FC236}">
                <a16:creationId xmlns:a16="http://schemas.microsoft.com/office/drawing/2014/main" id="{C55B22B4-D525-4DA7-A9B3-B8611E158C09}"/>
              </a:ext>
            </a:extLst>
          </p:cNvPr>
          <p:cNvSpPr/>
          <p:nvPr/>
        </p:nvSpPr>
        <p:spPr>
          <a:xfrm>
            <a:off x="3657972" y="3921679"/>
            <a:ext cx="6547054" cy="410746"/>
          </a:xfrm>
          <a:prstGeom prst="rect">
            <a:avLst/>
          </a:prstGeom>
          <a:solidFill>
            <a:srgbClr val="445468"/>
          </a:solidFill>
          <a:ln w="12700" cap="flat" cmpd="sng" algn="ctr">
            <a:noFill/>
            <a:prstDash val="solid"/>
            <a:miter lim="800000"/>
          </a:ln>
          <a:effectLst/>
        </p:spPr>
        <p:txBody>
          <a:bodyPr rtlCol="0" anchor="ctr"/>
          <a:lstStyle/>
          <a:p>
            <a:pPr marL="545304" indent="-457200" algn="just" defTabSz="685800" rtl="1">
              <a:spcBef>
                <a:spcPct val="20000"/>
              </a:spcBef>
              <a:buClr>
                <a:srgbClr val="C00000"/>
              </a:buClr>
              <a:buSzPct val="95000"/>
              <a:buFont typeface="+mj-lt"/>
              <a:buAutoNum type="arabicPeriod" startAt="6"/>
              <a:tabLst>
                <a:tab pos="130966" algn="l"/>
              </a:tabLst>
              <a:defRPr/>
            </a:pPr>
            <a:r>
              <a:rPr lang="ar-SA" sz="2000" b="1" dirty="0">
                <a:solidFill>
                  <a:srgbClr val="FFFFFF"/>
                </a:solidFill>
                <a:latin typeface="Simplified Arabic" panose="02020603050405020304" pitchFamily="18" charset="-78"/>
                <a:cs typeface="Simplified Arabic" panose="02020603050405020304" pitchFamily="18" charset="-78"/>
              </a:rPr>
              <a:t>تساعد الباحث على إجراء مقارنات بين نتائجه ونتائج الدراسات السابقة</a:t>
            </a:r>
            <a:endParaRPr lang="en-US" altLang="en-US" sz="2000" b="1" dirty="0">
              <a:solidFill>
                <a:srgbClr val="FFFFFF"/>
              </a:solidFill>
              <a:latin typeface="Simplified Arabic" panose="02020603050405020304" pitchFamily="18" charset="-78"/>
              <a:cs typeface="Simplified Arabic" panose="02020603050405020304" pitchFamily="18" charset="-78"/>
            </a:endParaRPr>
          </a:p>
        </p:txBody>
      </p:sp>
      <p:sp>
        <p:nvSpPr>
          <p:cNvPr id="27" name="Rectangle 9">
            <a:extLst>
              <a:ext uri="{FF2B5EF4-FFF2-40B4-BE49-F238E27FC236}">
                <a16:creationId xmlns:a16="http://schemas.microsoft.com/office/drawing/2014/main" id="{D3453CEB-3728-4633-85BD-0971867B23D6}"/>
              </a:ext>
            </a:extLst>
          </p:cNvPr>
          <p:cNvSpPr/>
          <p:nvPr/>
        </p:nvSpPr>
        <p:spPr>
          <a:xfrm>
            <a:off x="3657972" y="5221205"/>
            <a:ext cx="6547054" cy="471604"/>
          </a:xfrm>
          <a:prstGeom prst="rect">
            <a:avLst/>
          </a:prstGeom>
          <a:solidFill>
            <a:srgbClr val="445468"/>
          </a:solidFill>
          <a:ln w="12700" cap="flat" cmpd="sng" algn="ctr">
            <a:noFill/>
            <a:prstDash val="solid"/>
            <a:miter lim="800000"/>
          </a:ln>
          <a:effectLst/>
        </p:spPr>
        <p:txBody>
          <a:bodyPr rtlCol="0" anchor="ctr"/>
          <a:lstStyle/>
          <a:p>
            <a:pPr marL="545304" indent="-457200" algn="just" defTabSz="685800" rtl="1">
              <a:spcBef>
                <a:spcPct val="20000"/>
              </a:spcBef>
              <a:buClr>
                <a:srgbClr val="C00000"/>
              </a:buClr>
              <a:buSzPct val="95000"/>
              <a:buFont typeface="+mj-lt"/>
              <a:buAutoNum type="arabicPeriod" startAt="8"/>
              <a:tabLst>
                <a:tab pos="130966" algn="l"/>
              </a:tabLst>
              <a:defRPr/>
            </a:pPr>
            <a:r>
              <a:rPr lang="ar-SA" sz="2000" b="1" dirty="0">
                <a:solidFill>
                  <a:srgbClr val="FFFFFF"/>
                </a:solidFill>
                <a:latin typeface="Simplified Arabic" panose="02020603050405020304" pitchFamily="18" charset="-78"/>
                <a:cs typeface="Simplified Arabic" panose="02020603050405020304" pitchFamily="18" charset="-78"/>
              </a:rPr>
              <a:t>تساعد الباحث على تعرف مدى أهمية بحثه في إضافة معلومات جديدة</a:t>
            </a:r>
            <a:endParaRPr lang="en-US" altLang="en-US" sz="2000" b="1" dirty="0">
              <a:solidFill>
                <a:srgbClr val="FFFFFF"/>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7815947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785445" y="1285190"/>
            <a:ext cx="10328031" cy="557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0" name="مجموعة 1">
            <a:extLst>
              <a:ext uri="{FF2B5EF4-FFF2-40B4-BE49-F238E27FC236}">
                <a16:creationId xmlns:a16="http://schemas.microsoft.com/office/drawing/2014/main" id="{6D6D601E-E39E-4CC2-BF8A-F717909DF29F}"/>
              </a:ext>
            </a:extLst>
          </p:cNvPr>
          <p:cNvGrpSpPr/>
          <p:nvPr/>
        </p:nvGrpSpPr>
        <p:grpSpPr>
          <a:xfrm>
            <a:off x="2828612" y="3975576"/>
            <a:ext cx="6558162" cy="1435564"/>
            <a:chOff x="1457012" y="2984976"/>
            <a:chExt cx="6558162" cy="1435564"/>
          </a:xfrm>
        </p:grpSpPr>
        <p:sp>
          <p:nvSpPr>
            <p:cNvPr id="11" name="مستطيل: زوايا مستديرة 4">
              <a:extLst>
                <a:ext uri="{FF2B5EF4-FFF2-40B4-BE49-F238E27FC236}">
                  <a16:creationId xmlns:a16="http://schemas.microsoft.com/office/drawing/2014/main" id="{976DE740-FB47-463F-BF30-2413C02E87A2}"/>
                </a:ext>
              </a:extLst>
            </p:cNvPr>
            <p:cNvSpPr txBox="1"/>
            <p:nvPr/>
          </p:nvSpPr>
          <p:spPr>
            <a:xfrm>
              <a:off x="1457012" y="3038863"/>
              <a:ext cx="6558162" cy="1298548"/>
            </a:xfrm>
            <a:prstGeom prst="rect">
              <a:avLst/>
            </a:prstGeom>
            <a:solidFill>
              <a:srgbClr val="FF0000"/>
            </a:solidFill>
            <a:ln w="12700" cap="flat" cmpd="sng" algn="ctr">
              <a:solidFill>
                <a:srgbClr val="FF0000"/>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endParaRPr lang="en-US" sz="1600" dirty="0">
                <a:latin typeface="Alexandria" pitchFamily="2" charset="-78"/>
                <a:cs typeface="Alexandria" pitchFamily="2" charset="-78"/>
              </a:endParaRPr>
            </a:p>
          </p:txBody>
        </p:sp>
        <p:sp>
          <p:nvSpPr>
            <p:cNvPr id="12" name="مستطيل: زوايا مستديرة 4">
              <a:extLst>
                <a:ext uri="{FF2B5EF4-FFF2-40B4-BE49-F238E27FC236}">
                  <a16:creationId xmlns:a16="http://schemas.microsoft.com/office/drawing/2014/main" id="{E12EEE10-D0C9-4521-A9CB-D80014C11596}"/>
                </a:ext>
              </a:extLst>
            </p:cNvPr>
            <p:cNvSpPr txBox="1"/>
            <p:nvPr/>
          </p:nvSpPr>
          <p:spPr>
            <a:xfrm>
              <a:off x="1659988" y="2984976"/>
              <a:ext cx="6152211" cy="1435564"/>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9525" algn="just" rtl="1">
                <a:lnSpc>
                  <a:spcPct val="107000"/>
                </a:lnSpc>
                <a:spcBef>
                  <a:spcPts val="0"/>
                </a:spcBef>
                <a:spcAft>
                  <a:spcPts val="0"/>
                </a:spcAft>
              </a:pPr>
              <a:r>
                <a:rPr lang="ar-SA" sz="1600" kern="1200" dirty="0">
                  <a:solidFill>
                    <a:srgbClr val="FFFFFF"/>
                  </a:solidFill>
                  <a:latin typeface="Alexandria" pitchFamily="2" charset="-78"/>
                  <a:cs typeface="Alexandria" pitchFamily="2" charset="-78"/>
                </a:rPr>
                <a:t>وهنا من المهم أن يوضح الباحث حدود الدراسة وذلك فيما يتصل بمجال المشكلة والعينة والمؤسسات التي يشملها البحث. والتحديد هذا يساعد الباحث في التركيز على أهداف معينة ويجعلها على دراية بحدود بحثه</a:t>
              </a:r>
              <a:endParaRPr lang="en-US" sz="1600" kern="1200" dirty="0">
                <a:solidFill>
                  <a:srgbClr val="FFFFFF"/>
                </a:solidFill>
                <a:latin typeface="Alexandria" pitchFamily="2" charset="-78"/>
                <a:cs typeface="Alexandria" pitchFamily="2" charset="-78"/>
              </a:endParaRPr>
            </a:p>
          </p:txBody>
        </p:sp>
      </p:grpSp>
      <p:sp>
        <p:nvSpPr>
          <p:cNvPr id="13" name="مستطيل: زوايا مستديرة 4">
            <a:extLst>
              <a:ext uri="{FF2B5EF4-FFF2-40B4-BE49-F238E27FC236}">
                <a16:creationId xmlns:a16="http://schemas.microsoft.com/office/drawing/2014/main" id="{2E5CB1C4-F8FF-4FDC-BED6-AC953B31E45A}"/>
              </a:ext>
            </a:extLst>
          </p:cNvPr>
          <p:cNvSpPr txBox="1"/>
          <p:nvPr/>
        </p:nvSpPr>
        <p:spPr>
          <a:xfrm>
            <a:off x="2761098" y="1850741"/>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14" name="مستطيل: زوايا مستديرة 4">
            <a:extLst>
              <a:ext uri="{FF2B5EF4-FFF2-40B4-BE49-F238E27FC236}">
                <a16:creationId xmlns:a16="http://schemas.microsoft.com/office/drawing/2014/main" id="{CD4433A8-D24A-4687-8EDB-9E3596202E63}"/>
              </a:ext>
            </a:extLst>
          </p:cNvPr>
          <p:cNvSpPr txBox="1"/>
          <p:nvPr/>
        </p:nvSpPr>
        <p:spPr>
          <a:xfrm>
            <a:off x="4082116" y="185074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r>
              <a:rPr lang="ar-SA" sz="1600" dirty="0">
                <a:latin typeface="Alexandria" pitchFamily="2" charset="-78"/>
                <a:cs typeface="Alexandria" pitchFamily="2" charset="-78"/>
              </a:rPr>
              <a:t>النتائج والتوصيات</a:t>
            </a:r>
            <a:endParaRPr lang="en-US" sz="1600" dirty="0">
              <a:latin typeface="Alexandria" pitchFamily="2" charset="-78"/>
              <a:cs typeface="Alexandria" pitchFamily="2" charset="-78"/>
            </a:endParaRPr>
          </a:p>
        </p:txBody>
      </p:sp>
      <p:sp>
        <p:nvSpPr>
          <p:cNvPr id="15" name="مستطيل: زوايا مستديرة 4">
            <a:extLst>
              <a:ext uri="{FF2B5EF4-FFF2-40B4-BE49-F238E27FC236}">
                <a16:creationId xmlns:a16="http://schemas.microsoft.com/office/drawing/2014/main" id="{36A2E42A-6610-43A6-942A-6A495763A258}"/>
              </a:ext>
            </a:extLst>
          </p:cNvPr>
          <p:cNvSpPr txBox="1"/>
          <p:nvPr/>
        </p:nvSpPr>
        <p:spPr>
          <a:xfrm>
            <a:off x="5711209" y="1850741"/>
            <a:ext cx="1332116"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algn="ct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r>
              <a:rPr lang="ar-SA" sz="1600" dirty="0">
                <a:latin typeface="Alexandria" pitchFamily="2" charset="-78"/>
                <a:cs typeface="Alexandria" pitchFamily="2" charset="-78"/>
              </a:rPr>
              <a:t>متن البحث</a:t>
            </a:r>
            <a:endParaRPr lang="en-US" sz="1600" dirty="0">
              <a:latin typeface="Alexandria" pitchFamily="2" charset="-78"/>
              <a:cs typeface="Alexandria" pitchFamily="2" charset="-78"/>
            </a:endParaRPr>
          </a:p>
        </p:txBody>
      </p:sp>
      <p:sp>
        <p:nvSpPr>
          <p:cNvPr id="16" name="مستطيل: زوايا مستديرة 4">
            <a:extLst>
              <a:ext uri="{FF2B5EF4-FFF2-40B4-BE49-F238E27FC236}">
                <a16:creationId xmlns:a16="http://schemas.microsoft.com/office/drawing/2014/main" id="{422C7D71-99DE-4861-A848-A5AD0A5DCBEB}"/>
              </a:ext>
            </a:extLst>
          </p:cNvPr>
          <p:cNvSpPr txBox="1"/>
          <p:nvPr/>
        </p:nvSpPr>
        <p:spPr>
          <a:xfrm>
            <a:off x="7156967" y="1852651"/>
            <a:ext cx="1515451" cy="734862"/>
          </a:xfrm>
          <a:prstGeom prst="rect">
            <a:avLst/>
          </a:prstGeom>
          <a:solidFill>
            <a:srgbClr val="FF0000"/>
          </a:solidFill>
          <a:ln w="12700" cap="flat" cmpd="sng" algn="ctr">
            <a:solidFill>
              <a:srgbClr val="FF0000"/>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7" name="مستطيل: زوايا مستديرة 4">
            <a:extLst>
              <a:ext uri="{FF2B5EF4-FFF2-40B4-BE49-F238E27FC236}">
                <a16:creationId xmlns:a16="http://schemas.microsoft.com/office/drawing/2014/main" id="{BD2AAE48-C6A3-49D4-A8F5-C54591ECF3A0}"/>
              </a:ext>
            </a:extLst>
          </p:cNvPr>
          <p:cNvSpPr txBox="1"/>
          <p:nvPr/>
        </p:nvSpPr>
        <p:spPr>
          <a:xfrm>
            <a:off x="8794426" y="1871613"/>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r>
              <a:rPr lang="ar-SA" sz="1600" dirty="0">
                <a:latin typeface="Alexandria" pitchFamily="2" charset="-78"/>
                <a:cs typeface="Alexandria" pitchFamily="2" charset="-78"/>
              </a:rPr>
              <a:t>الصفحات التمهيدية</a:t>
            </a:r>
            <a:endParaRPr lang="en-US" sz="1600" dirty="0">
              <a:latin typeface="Alexandria" pitchFamily="2" charset="-78"/>
              <a:cs typeface="Alexandria" pitchFamily="2" charset="-78"/>
            </a:endParaRPr>
          </a:p>
        </p:txBody>
      </p:sp>
      <p:sp>
        <p:nvSpPr>
          <p:cNvPr id="18" name="مستطيل 10">
            <a:extLst>
              <a:ext uri="{FF2B5EF4-FFF2-40B4-BE49-F238E27FC236}">
                <a16:creationId xmlns:a16="http://schemas.microsoft.com/office/drawing/2014/main" id="{BBA24463-B859-4727-A910-DAC4C92CB5CD}"/>
              </a:ext>
            </a:extLst>
          </p:cNvPr>
          <p:cNvSpPr/>
          <p:nvPr/>
        </p:nvSpPr>
        <p:spPr>
          <a:xfrm>
            <a:off x="7743306" y="3121284"/>
            <a:ext cx="2102239" cy="439517"/>
          </a:xfrm>
          <a:prstGeom prst="rect">
            <a:avLst/>
          </a:prstGeom>
          <a:solidFill>
            <a:srgbClr val="445468"/>
          </a:solidFill>
          <a:ln w="12700" cap="flat" cmpd="sng" algn="ctr">
            <a:solidFill>
              <a:srgbClr val="005C2A"/>
            </a:solidFill>
            <a:prstDash val="solid"/>
            <a:miter lim="800000"/>
          </a:ln>
          <a:effectLst>
            <a:outerShdw blurRad="50800" dist="38100" algn="l" rotWithShape="0">
              <a:prstClr val="black">
                <a:alpha val="40000"/>
              </a:prstClr>
            </a:outerShdw>
          </a:effectLst>
        </p:spPr>
        <p:style>
          <a:lnRef idx="2">
            <a:scrgbClr r="0" g="0" b="0"/>
          </a:lnRef>
          <a:fillRef idx="1">
            <a:scrgbClr r="0" g="0" b="0"/>
          </a:fillRef>
          <a:effectRef idx="0">
            <a:scrgbClr r="0" g="0" b="0"/>
          </a:effectRef>
          <a:fontRef idx="minor">
            <a:schemeClr val="lt1"/>
          </a:fontRef>
        </p:style>
        <p:txBody>
          <a:bodyPr/>
          <a:lstStyle/>
          <a:p>
            <a:pPr algn="ctr" defTabSz="1822450" rtl="1">
              <a:lnSpc>
                <a:spcPct val="90000"/>
              </a:lnSpc>
              <a:spcBef>
                <a:spcPct val="0"/>
              </a:spcBef>
              <a:spcAft>
                <a:spcPct val="35000"/>
              </a:spcAft>
            </a:pPr>
            <a:r>
              <a:rPr lang="ar-SA" sz="1600" b="1" dirty="0">
                <a:solidFill>
                  <a:srgbClr val="FFFFFF"/>
                </a:solidFill>
                <a:latin typeface="Alexandria" pitchFamily="2" charset="-78"/>
                <a:cs typeface="Alexandria" pitchFamily="2" charset="-78"/>
              </a:rPr>
              <a:t>محددات البحث</a:t>
            </a:r>
            <a:endParaRPr lang="en-US" sz="1600" b="1" dirty="0">
              <a:solidFill>
                <a:srgbClr val="FFFFFF"/>
              </a:solidFill>
              <a:latin typeface="Alexandria" pitchFamily="2" charset="-78"/>
              <a:cs typeface="Alexandria" pitchFamily="2" charset="-78"/>
            </a:endParaRPr>
          </a:p>
        </p:txBody>
      </p:sp>
      <p:sp>
        <p:nvSpPr>
          <p:cNvPr id="19" name="مضلع سباعي 11">
            <a:extLst>
              <a:ext uri="{FF2B5EF4-FFF2-40B4-BE49-F238E27FC236}">
                <a16:creationId xmlns:a16="http://schemas.microsoft.com/office/drawing/2014/main" id="{BDD759E5-0451-4E16-932D-0D54BA18A801}"/>
              </a:ext>
            </a:extLst>
          </p:cNvPr>
          <p:cNvSpPr/>
          <p:nvPr/>
        </p:nvSpPr>
        <p:spPr>
          <a:xfrm>
            <a:off x="9689859" y="2991716"/>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1600" dirty="0">
                <a:latin typeface="Alexandria" pitchFamily="2" charset="-78"/>
                <a:cs typeface="Alexandria" pitchFamily="2" charset="-78"/>
              </a:rPr>
              <a:t>7</a:t>
            </a:r>
            <a:endParaRPr lang="en-US" sz="1600" dirty="0">
              <a:latin typeface="Alexandria" pitchFamily="2" charset="-78"/>
              <a:cs typeface="Alexandria" pitchFamily="2" charset="-78"/>
            </a:endParaRPr>
          </a:p>
        </p:txBody>
      </p:sp>
      <p:sp>
        <p:nvSpPr>
          <p:cNvPr id="20" name="مستطيل: زوايا مستديرة 4">
            <a:extLst>
              <a:ext uri="{FF2B5EF4-FFF2-40B4-BE49-F238E27FC236}">
                <a16:creationId xmlns:a16="http://schemas.microsoft.com/office/drawing/2014/main" id="{148951A7-0945-4174-9CDD-32E3FFEF0F0A}"/>
              </a:ext>
            </a:extLst>
          </p:cNvPr>
          <p:cNvSpPr txBox="1"/>
          <p:nvPr/>
        </p:nvSpPr>
        <p:spPr>
          <a:xfrm>
            <a:off x="1577322" y="1850741"/>
            <a:ext cx="115132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
        <p:nvSpPr>
          <p:cNvPr id="21" name="TextBox 20"/>
          <p:cNvSpPr txBox="1"/>
          <p:nvPr/>
        </p:nvSpPr>
        <p:spPr>
          <a:xfrm>
            <a:off x="319092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Tree>
    <p:extLst>
      <p:ext uri="{BB962C8B-B14F-4D97-AF65-F5344CB8AC3E}">
        <p14:creationId xmlns:p14="http://schemas.microsoft.com/office/powerpoint/2010/main" val="4933401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785445" y="1285190"/>
            <a:ext cx="10328031" cy="557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grpSp>
        <p:nvGrpSpPr>
          <p:cNvPr id="10" name="مجموعة 1">
            <a:extLst>
              <a:ext uri="{FF2B5EF4-FFF2-40B4-BE49-F238E27FC236}">
                <a16:creationId xmlns:a16="http://schemas.microsoft.com/office/drawing/2014/main" id="{6D6D601E-E39E-4CC2-BF8A-F717909DF29F}"/>
              </a:ext>
            </a:extLst>
          </p:cNvPr>
          <p:cNvGrpSpPr/>
          <p:nvPr/>
        </p:nvGrpSpPr>
        <p:grpSpPr>
          <a:xfrm>
            <a:off x="2829393" y="3240382"/>
            <a:ext cx="6558162" cy="1435564"/>
            <a:chOff x="1457012" y="2984976"/>
            <a:chExt cx="6558162" cy="1435564"/>
          </a:xfrm>
        </p:grpSpPr>
        <p:sp>
          <p:nvSpPr>
            <p:cNvPr id="11" name="مستطيل: زوايا مستديرة 4">
              <a:extLst>
                <a:ext uri="{FF2B5EF4-FFF2-40B4-BE49-F238E27FC236}">
                  <a16:creationId xmlns:a16="http://schemas.microsoft.com/office/drawing/2014/main" id="{976DE740-FB47-463F-BF30-2413C02E87A2}"/>
                </a:ext>
              </a:extLst>
            </p:cNvPr>
            <p:cNvSpPr txBox="1"/>
            <p:nvPr/>
          </p:nvSpPr>
          <p:spPr>
            <a:xfrm>
              <a:off x="1457012" y="3038863"/>
              <a:ext cx="6558162" cy="1298548"/>
            </a:xfrm>
            <a:prstGeom prst="rect">
              <a:avLst/>
            </a:prstGeom>
            <a:solidFill>
              <a:srgbClr val="FF0000"/>
            </a:solidFill>
            <a:ln w="12700" cap="flat" cmpd="sng" algn="ctr">
              <a:solidFill>
                <a:srgbClr val="FF0000"/>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endParaRPr lang="en-US" sz="1600" dirty="0">
                <a:latin typeface="Alexandria" pitchFamily="2" charset="-78"/>
                <a:cs typeface="Alexandria" pitchFamily="2" charset="-78"/>
              </a:endParaRPr>
            </a:p>
          </p:txBody>
        </p:sp>
        <p:sp>
          <p:nvSpPr>
            <p:cNvPr id="12" name="مستطيل: زوايا مستديرة 4">
              <a:extLst>
                <a:ext uri="{FF2B5EF4-FFF2-40B4-BE49-F238E27FC236}">
                  <a16:creationId xmlns:a16="http://schemas.microsoft.com/office/drawing/2014/main" id="{E12EEE10-D0C9-4521-A9CB-D80014C11596}"/>
                </a:ext>
              </a:extLst>
            </p:cNvPr>
            <p:cNvSpPr txBox="1"/>
            <p:nvPr/>
          </p:nvSpPr>
          <p:spPr>
            <a:xfrm>
              <a:off x="1659988" y="2984976"/>
              <a:ext cx="6152211" cy="1435564"/>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9525" algn="just" rtl="1">
                <a:lnSpc>
                  <a:spcPct val="107000"/>
                </a:lnSpc>
                <a:spcBef>
                  <a:spcPts val="0"/>
                </a:spcBef>
                <a:spcAft>
                  <a:spcPts val="0"/>
                </a:spcAft>
              </a:pPr>
              <a:r>
                <a:rPr lang="ar-SA" sz="1600" kern="1200" dirty="0">
                  <a:solidFill>
                    <a:srgbClr val="FFFFFF"/>
                  </a:solidFill>
                  <a:latin typeface="Alexandria" pitchFamily="2" charset="-78"/>
                  <a:cs typeface="Alexandria" pitchFamily="2" charset="-78"/>
                </a:rPr>
                <a:t>من الضروري أن يقوم الباحث بتوضيح المقصود ببعض المصطلحات والمفاهيم المستعملة في بحثه حتى لا يساء فهمها أو تفسيرها. فمثلا مصطلح التحصيل الأكاديمي له عدة دلالات.</a:t>
              </a:r>
              <a:endParaRPr lang="en-US" sz="1600" kern="1200" dirty="0">
                <a:solidFill>
                  <a:srgbClr val="FFFFFF"/>
                </a:solidFill>
                <a:latin typeface="Alexandria" pitchFamily="2" charset="-78"/>
                <a:cs typeface="Alexandria" pitchFamily="2" charset="-78"/>
              </a:endParaRPr>
            </a:p>
          </p:txBody>
        </p:sp>
      </p:grpSp>
      <p:sp>
        <p:nvSpPr>
          <p:cNvPr id="13" name="مستطيل 14">
            <a:extLst>
              <a:ext uri="{FF2B5EF4-FFF2-40B4-BE49-F238E27FC236}">
                <a16:creationId xmlns:a16="http://schemas.microsoft.com/office/drawing/2014/main" id="{92BC520F-4D85-443B-B539-352599DFE1E2}"/>
              </a:ext>
            </a:extLst>
          </p:cNvPr>
          <p:cNvSpPr/>
          <p:nvPr/>
        </p:nvSpPr>
        <p:spPr>
          <a:xfrm>
            <a:off x="7304637" y="2450263"/>
            <a:ext cx="2557761" cy="439517"/>
          </a:xfrm>
          <a:prstGeom prst="rect">
            <a:avLst/>
          </a:prstGeom>
          <a:solidFill>
            <a:srgbClr val="445468"/>
          </a:solidFill>
          <a:ln w="12700" cap="flat" cmpd="sng" algn="ctr">
            <a:solidFill>
              <a:srgbClr val="005C2A"/>
            </a:solidFill>
            <a:prstDash val="solid"/>
            <a:miter lim="800000"/>
          </a:ln>
          <a:effectLst>
            <a:outerShdw blurRad="50800" dist="38100" algn="l" rotWithShape="0">
              <a:prstClr val="black">
                <a:alpha val="40000"/>
              </a:prstClr>
            </a:outerShdw>
          </a:effectLst>
        </p:spPr>
        <p:style>
          <a:lnRef idx="2">
            <a:scrgbClr r="0" g="0" b="0"/>
          </a:lnRef>
          <a:fillRef idx="1">
            <a:scrgbClr r="0" g="0" b="0"/>
          </a:fillRef>
          <a:effectRef idx="0">
            <a:scrgbClr r="0" g="0" b="0"/>
          </a:effectRef>
          <a:fontRef idx="minor">
            <a:schemeClr val="lt1"/>
          </a:fontRef>
        </p:style>
        <p:txBody>
          <a:bodyPr/>
          <a:lstStyle/>
          <a:p>
            <a:pPr marL="0" marR="0" lvl="0" indent="0" algn="ctr" defTabSz="1822450" rtl="1" eaLnBrk="1" fontAlgn="auto" latinLnBrk="0" hangingPunct="1">
              <a:lnSpc>
                <a:spcPct val="90000"/>
              </a:lnSpc>
              <a:spcBef>
                <a:spcPct val="0"/>
              </a:spcBef>
              <a:spcAft>
                <a:spcPct val="35000"/>
              </a:spcAft>
              <a:buClrTx/>
              <a:buSzTx/>
              <a:buFontTx/>
              <a:buNone/>
              <a:tabLst/>
              <a:defRPr/>
            </a:pPr>
            <a:r>
              <a:rPr kumimoji="0" lang="ar-SA" sz="1600" b="0" i="0" u="none" strike="noStrike" kern="1200" cap="none" spc="0" normalizeH="0" baseline="0" noProof="0" dirty="0">
                <a:ln>
                  <a:noFill/>
                </a:ln>
                <a:solidFill>
                  <a:srgbClr val="FFFFFF"/>
                </a:solidFill>
                <a:effectLst/>
                <a:uLnTx/>
                <a:uFillTx/>
                <a:latin typeface="Alexandria" pitchFamily="2" charset="-78"/>
                <a:cs typeface="Alexandria" pitchFamily="2" charset="-78"/>
              </a:rPr>
              <a:t>تعريف بالمصطلحات</a:t>
            </a:r>
            <a:endParaRPr kumimoji="0" lang="en-US" sz="1600" b="0" i="0" u="none" strike="noStrike" kern="1200" cap="none" spc="0" normalizeH="0" baseline="0" noProof="0" dirty="0">
              <a:ln>
                <a:noFill/>
              </a:ln>
              <a:solidFill>
                <a:srgbClr val="FFFFFF"/>
              </a:solidFill>
              <a:effectLst/>
              <a:uLnTx/>
              <a:uFillTx/>
              <a:latin typeface="Alexandria" pitchFamily="2" charset="-78"/>
              <a:cs typeface="Alexandria" pitchFamily="2" charset="-78"/>
            </a:endParaRPr>
          </a:p>
        </p:txBody>
      </p:sp>
      <p:sp>
        <p:nvSpPr>
          <p:cNvPr id="14" name="مضلع سباعي 15">
            <a:extLst>
              <a:ext uri="{FF2B5EF4-FFF2-40B4-BE49-F238E27FC236}">
                <a16:creationId xmlns:a16="http://schemas.microsoft.com/office/drawing/2014/main" id="{1D1C5110-5FEB-43F6-99AA-2F40A17CC6D2}"/>
              </a:ext>
            </a:extLst>
          </p:cNvPr>
          <p:cNvSpPr/>
          <p:nvPr/>
        </p:nvSpPr>
        <p:spPr>
          <a:xfrm>
            <a:off x="9660755" y="2309893"/>
            <a:ext cx="633046" cy="579887"/>
          </a:xfrm>
          <a:prstGeom prst="heptag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1600" dirty="0">
                <a:latin typeface="Alexandria" pitchFamily="2" charset="-78"/>
                <a:cs typeface="Alexandria" pitchFamily="2" charset="-78"/>
              </a:rPr>
              <a:t>9</a:t>
            </a:r>
            <a:endParaRPr lang="en-US" sz="1600" dirty="0">
              <a:latin typeface="Alexandria" pitchFamily="2" charset="-78"/>
              <a:cs typeface="Alexandria" pitchFamily="2" charset="-78"/>
            </a:endParaRPr>
          </a:p>
        </p:txBody>
      </p:sp>
      <p:grpSp>
        <p:nvGrpSpPr>
          <p:cNvPr id="15" name="مجموعة 4">
            <a:extLst>
              <a:ext uri="{FF2B5EF4-FFF2-40B4-BE49-F238E27FC236}">
                <a16:creationId xmlns:a16="http://schemas.microsoft.com/office/drawing/2014/main" id="{61E32AB8-F79F-4DE2-BD9B-D0FEA80F0FA6}"/>
              </a:ext>
            </a:extLst>
          </p:cNvPr>
          <p:cNvGrpSpPr/>
          <p:nvPr/>
        </p:nvGrpSpPr>
        <p:grpSpPr>
          <a:xfrm>
            <a:off x="6119261" y="4856519"/>
            <a:ext cx="4174539" cy="1435564"/>
            <a:chOff x="1557481" y="4734704"/>
            <a:chExt cx="6558162" cy="1435564"/>
          </a:xfrm>
        </p:grpSpPr>
        <p:sp>
          <p:nvSpPr>
            <p:cNvPr id="16" name="مستطيل: زوايا مستديرة 4">
              <a:extLst>
                <a:ext uri="{FF2B5EF4-FFF2-40B4-BE49-F238E27FC236}">
                  <a16:creationId xmlns:a16="http://schemas.microsoft.com/office/drawing/2014/main" id="{41C72C89-FF9E-48CA-B1D4-61FEE23AE970}"/>
                </a:ext>
              </a:extLst>
            </p:cNvPr>
            <p:cNvSpPr txBox="1"/>
            <p:nvPr/>
          </p:nvSpPr>
          <p:spPr>
            <a:xfrm>
              <a:off x="1557481" y="4817833"/>
              <a:ext cx="6558162" cy="1298548"/>
            </a:xfrm>
            <a:prstGeom prst="rect">
              <a:avLst/>
            </a:prstGeom>
            <a:solidFill>
              <a:srgbClr val="FF0000"/>
            </a:solidFill>
            <a:ln w="12700" cap="flat" cmpd="sng" algn="ctr">
              <a:solidFill>
                <a:srgbClr val="FF0000"/>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endParaRPr lang="en-US" sz="1600" dirty="0">
                <a:latin typeface="Alexandria" pitchFamily="2" charset="-78"/>
                <a:cs typeface="Alexandria" pitchFamily="2" charset="-78"/>
              </a:endParaRPr>
            </a:p>
          </p:txBody>
        </p:sp>
        <p:sp>
          <p:nvSpPr>
            <p:cNvPr id="17" name="مستطيل: زوايا مستديرة 4">
              <a:extLst>
                <a:ext uri="{FF2B5EF4-FFF2-40B4-BE49-F238E27FC236}">
                  <a16:creationId xmlns:a16="http://schemas.microsoft.com/office/drawing/2014/main" id="{A5A74361-8408-41F7-A2E9-B4672ECB52C8}"/>
                </a:ext>
              </a:extLst>
            </p:cNvPr>
            <p:cNvSpPr txBox="1"/>
            <p:nvPr/>
          </p:nvSpPr>
          <p:spPr>
            <a:xfrm>
              <a:off x="1760456" y="4734704"/>
              <a:ext cx="6152211" cy="1435564"/>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9525" algn="just" rtl="1">
                <a:lnSpc>
                  <a:spcPct val="107000"/>
                </a:lnSpc>
                <a:spcBef>
                  <a:spcPts val="0"/>
                </a:spcBef>
                <a:spcAft>
                  <a:spcPts val="0"/>
                </a:spcAft>
              </a:pPr>
              <a:r>
                <a:rPr lang="ar-SA" sz="1600" kern="1200" dirty="0">
                  <a:solidFill>
                    <a:srgbClr val="FFFFFF"/>
                  </a:solidFill>
                  <a:latin typeface="Alexandria" pitchFamily="2" charset="-78"/>
                  <a:cs typeface="Alexandria" pitchFamily="2" charset="-78"/>
                </a:rPr>
                <a:t>كما يساعد تعريف المصطلحات في وضع إطار مرجعي يستخدمه الباحث في التعامل مع مشكلة البحث.</a:t>
              </a:r>
              <a:endParaRPr lang="en-US" sz="1600" kern="1200" dirty="0">
                <a:solidFill>
                  <a:srgbClr val="FFFFFF"/>
                </a:solidFill>
                <a:latin typeface="Alexandria" pitchFamily="2" charset="-78"/>
                <a:cs typeface="Alexandria" pitchFamily="2" charset="-78"/>
              </a:endParaRPr>
            </a:p>
          </p:txBody>
        </p:sp>
      </p:grpSp>
      <p:grpSp>
        <p:nvGrpSpPr>
          <p:cNvPr id="18" name="مجموعة 7">
            <a:extLst>
              <a:ext uri="{FF2B5EF4-FFF2-40B4-BE49-F238E27FC236}">
                <a16:creationId xmlns:a16="http://schemas.microsoft.com/office/drawing/2014/main" id="{19ADE833-409F-4083-8094-1EBF4D1B7F6A}"/>
              </a:ext>
            </a:extLst>
          </p:cNvPr>
          <p:cNvGrpSpPr/>
          <p:nvPr/>
        </p:nvGrpSpPr>
        <p:grpSpPr>
          <a:xfrm>
            <a:off x="2147040" y="4908262"/>
            <a:ext cx="3707660" cy="1435564"/>
            <a:chOff x="-2943206" y="5501152"/>
            <a:chExt cx="6558162" cy="1435564"/>
          </a:xfrm>
        </p:grpSpPr>
        <p:sp>
          <p:nvSpPr>
            <p:cNvPr id="19" name="مستطيل: زوايا مستديرة 4">
              <a:extLst>
                <a:ext uri="{FF2B5EF4-FFF2-40B4-BE49-F238E27FC236}">
                  <a16:creationId xmlns:a16="http://schemas.microsoft.com/office/drawing/2014/main" id="{6FCB4D9D-945F-4E83-8826-A81B480D6014}"/>
                </a:ext>
              </a:extLst>
            </p:cNvPr>
            <p:cNvSpPr txBox="1"/>
            <p:nvPr/>
          </p:nvSpPr>
          <p:spPr>
            <a:xfrm>
              <a:off x="-2943206" y="5569660"/>
              <a:ext cx="6558162" cy="1298548"/>
            </a:xfrm>
            <a:prstGeom prst="rect">
              <a:avLst/>
            </a:prstGeom>
            <a:solidFill>
              <a:srgbClr val="FF0000"/>
            </a:solidFill>
            <a:ln w="12700" cap="flat" cmpd="sng" algn="ctr">
              <a:solidFill>
                <a:srgbClr val="FF0000"/>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endParaRPr lang="en-US" sz="1600" dirty="0">
                <a:latin typeface="Alexandria" pitchFamily="2" charset="-78"/>
                <a:cs typeface="Alexandria" pitchFamily="2" charset="-78"/>
              </a:endParaRPr>
            </a:p>
          </p:txBody>
        </p:sp>
        <p:sp>
          <p:nvSpPr>
            <p:cNvPr id="20" name="مستطيل: زوايا مستديرة 4">
              <a:extLst>
                <a:ext uri="{FF2B5EF4-FFF2-40B4-BE49-F238E27FC236}">
                  <a16:creationId xmlns:a16="http://schemas.microsoft.com/office/drawing/2014/main" id="{7E276067-84BC-43ED-B916-2B0AAED70F9B}"/>
                </a:ext>
              </a:extLst>
            </p:cNvPr>
            <p:cNvSpPr txBox="1"/>
            <p:nvPr/>
          </p:nvSpPr>
          <p:spPr>
            <a:xfrm>
              <a:off x="-2740231" y="5501152"/>
              <a:ext cx="6152211" cy="1435564"/>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R="9525" algn="just" defTabSz="713232" rtl="1">
                <a:lnSpc>
                  <a:spcPct val="107000"/>
                </a:lnSpc>
              </a:pPr>
              <a:r>
                <a:rPr lang="ar-SA" sz="1600" dirty="0">
                  <a:solidFill>
                    <a:srgbClr val="FFFFFF"/>
                  </a:solidFill>
                  <a:latin typeface="Alexandria" pitchFamily="2" charset="-78"/>
                  <a:cs typeface="Alexandria" pitchFamily="2" charset="-78"/>
                </a:rPr>
                <a:t>في حال تبنى الباحث تعريفا لبعض المصطلحات مستعينا بمرجع معين أو دراسة سابقة يجب الإشارة إلى ذلك بشكل واضح.</a:t>
              </a:r>
              <a:endParaRPr lang="en-US" sz="1600" dirty="0">
                <a:solidFill>
                  <a:srgbClr val="FFFFFF"/>
                </a:solidFill>
                <a:latin typeface="Alexandria" pitchFamily="2" charset="-78"/>
                <a:cs typeface="Alexandria" pitchFamily="2" charset="-78"/>
              </a:endParaRPr>
            </a:p>
          </p:txBody>
        </p:sp>
      </p:grpSp>
      <p:sp>
        <p:nvSpPr>
          <p:cNvPr id="21" name="مستطيل: زوايا مستديرة 4">
            <a:extLst>
              <a:ext uri="{FF2B5EF4-FFF2-40B4-BE49-F238E27FC236}">
                <a16:creationId xmlns:a16="http://schemas.microsoft.com/office/drawing/2014/main" id="{2E5CB1C4-F8FF-4FDC-BED6-AC953B31E45A}"/>
              </a:ext>
            </a:extLst>
          </p:cNvPr>
          <p:cNvSpPr txBox="1"/>
          <p:nvPr/>
        </p:nvSpPr>
        <p:spPr>
          <a:xfrm>
            <a:off x="2761098" y="1457041"/>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22" name="مستطيل: زوايا مستديرة 4">
            <a:extLst>
              <a:ext uri="{FF2B5EF4-FFF2-40B4-BE49-F238E27FC236}">
                <a16:creationId xmlns:a16="http://schemas.microsoft.com/office/drawing/2014/main" id="{CD4433A8-D24A-4687-8EDB-9E3596202E63}"/>
              </a:ext>
            </a:extLst>
          </p:cNvPr>
          <p:cNvSpPr txBox="1"/>
          <p:nvPr/>
        </p:nvSpPr>
        <p:spPr>
          <a:xfrm>
            <a:off x="4082116" y="145704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r>
              <a:rPr lang="ar-SA" sz="1600" dirty="0">
                <a:latin typeface="Alexandria" pitchFamily="2" charset="-78"/>
                <a:cs typeface="Alexandria" pitchFamily="2" charset="-78"/>
              </a:rPr>
              <a:t>النتائج والتوصيات</a:t>
            </a:r>
            <a:endParaRPr lang="en-US" sz="1600" dirty="0">
              <a:latin typeface="Alexandria" pitchFamily="2" charset="-78"/>
              <a:cs typeface="Alexandria" pitchFamily="2" charset="-78"/>
            </a:endParaRPr>
          </a:p>
        </p:txBody>
      </p:sp>
      <p:sp>
        <p:nvSpPr>
          <p:cNvPr id="23" name="مستطيل: زوايا مستديرة 4">
            <a:extLst>
              <a:ext uri="{FF2B5EF4-FFF2-40B4-BE49-F238E27FC236}">
                <a16:creationId xmlns:a16="http://schemas.microsoft.com/office/drawing/2014/main" id="{36A2E42A-6610-43A6-942A-6A495763A258}"/>
              </a:ext>
            </a:extLst>
          </p:cNvPr>
          <p:cNvSpPr txBox="1"/>
          <p:nvPr/>
        </p:nvSpPr>
        <p:spPr>
          <a:xfrm>
            <a:off x="5711209" y="1457041"/>
            <a:ext cx="1332116"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algn="ct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r>
              <a:rPr lang="ar-SA" sz="1600" dirty="0">
                <a:latin typeface="Alexandria" pitchFamily="2" charset="-78"/>
                <a:cs typeface="Alexandria" pitchFamily="2" charset="-78"/>
              </a:rPr>
              <a:t>متن البحث</a:t>
            </a:r>
            <a:endParaRPr lang="en-US" sz="1600" dirty="0">
              <a:latin typeface="Alexandria" pitchFamily="2" charset="-78"/>
              <a:cs typeface="Alexandria" pitchFamily="2" charset="-78"/>
            </a:endParaRPr>
          </a:p>
        </p:txBody>
      </p:sp>
      <p:sp>
        <p:nvSpPr>
          <p:cNvPr id="24" name="مستطيل: زوايا مستديرة 4">
            <a:extLst>
              <a:ext uri="{FF2B5EF4-FFF2-40B4-BE49-F238E27FC236}">
                <a16:creationId xmlns:a16="http://schemas.microsoft.com/office/drawing/2014/main" id="{422C7D71-99DE-4861-A848-A5AD0A5DCBEB}"/>
              </a:ext>
            </a:extLst>
          </p:cNvPr>
          <p:cNvSpPr txBox="1"/>
          <p:nvPr/>
        </p:nvSpPr>
        <p:spPr>
          <a:xfrm>
            <a:off x="7156967" y="1458951"/>
            <a:ext cx="1515451" cy="734862"/>
          </a:xfrm>
          <a:prstGeom prst="rect">
            <a:avLst/>
          </a:prstGeom>
          <a:solidFill>
            <a:srgbClr val="FF0000"/>
          </a:solidFill>
          <a:ln w="12700" cap="flat" cmpd="sng" algn="ctr">
            <a:solidFill>
              <a:srgbClr val="FF0000"/>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25" name="مستطيل: زوايا مستديرة 4">
            <a:extLst>
              <a:ext uri="{FF2B5EF4-FFF2-40B4-BE49-F238E27FC236}">
                <a16:creationId xmlns:a16="http://schemas.microsoft.com/office/drawing/2014/main" id="{BD2AAE48-C6A3-49D4-A8F5-C54591ECF3A0}"/>
              </a:ext>
            </a:extLst>
          </p:cNvPr>
          <p:cNvSpPr txBox="1"/>
          <p:nvPr/>
        </p:nvSpPr>
        <p:spPr>
          <a:xfrm>
            <a:off x="8794426" y="1477913"/>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r>
              <a:rPr lang="ar-SA" sz="1600" dirty="0">
                <a:latin typeface="Alexandria" pitchFamily="2" charset="-78"/>
                <a:cs typeface="Alexandria" pitchFamily="2" charset="-78"/>
              </a:rPr>
              <a:t>الصفحات التمهيدية</a:t>
            </a:r>
            <a:endParaRPr lang="en-US" sz="1600" dirty="0">
              <a:latin typeface="Alexandria" pitchFamily="2" charset="-78"/>
              <a:cs typeface="Alexandria" pitchFamily="2" charset="-78"/>
            </a:endParaRPr>
          </a:p>
        </p:txBody>
      </p:sp>
      <p:sp>
        <p:nvSpPr>
          <p:cNvPr id="26" name="مستطيل: زوايا مستديرة 4">
            <a:extLst>
              <a:ext uri="{FF2B5EF4-FFF2-40B4-BE49-F238E27FC236}">
                <a16:creationId xmlns:a16="http://schemas.microsoft.com/office/drawing/2014/main" id="{148951A7-0945-4174-9CDD-32E3FFEF0F0A}"/>
              </a:ext>
            </a:extLst>
          </p:cNvPr>
          <p:cNvSpPr txBox="1"/>
          <p:nvPr/>
        </p:nvSpPr>
        <p:spPr>
          <a:xfrm>
            <a:off x="1577322" y="1457041"/>
            <a:ext cx="115132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3799770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1976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مستطيل: زوايا مستديرة 4">
            <a:extLst>
              <a:ext uri="{FF2B5EF4-FFF2-40B4-BE49-F238E27FC236}">
                <a16:creationId xmlns:a16="http://schemas.microsoft.com/office/drawing/2014/main" id="{2E5CB1C4-F8FF-4FDC-BED6-AC953B31E45A}"/>
              </a:ext>
            </a:extLst>
          </p:cNvPr>
          <p:cNvSpPr txBox="1"/>
          <p:nvPr/>
        </p:nvSpPr>
        <p:spPr>
          <a:xfrm>
            <a:off x="2672198" y="1507841"/>
            <a:ext cx="1260014"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المصادر</a:t>
            </a:r>
            <a:endParaRPr lang="en-US" sz="1600" dirty="0">
              <a:latin typeface="Alexandria" pitchFamily="2" charset="-78"/>
              <a:cs typeface="Alexandria" pitchFamily="2" charset="-78"/>
            </a:endParaRPr>
          </a:p>
        </p:txBody>
      </p:sp>
      <p:sp>
        <p:nvSpPr>
          <p:cNvPr id="10" name="مستطيل: زوايا مستديرة 4">
            <a:extLst>
              <a:ext uri="{FF2B5EF4-FFF2-40B4-BE49-F238E27FC236}">
                <a16:creationId xmlns:a16="http://schemas.microsoft.com/office/drawing/2014/main" id="{CD4433A8-D24A-4687-8EDB-9E3596202E63}"/>
              </a:ext>
            </a:extLst>
          </p:cNvPr>
          <p:cNvSpPr txBox="1"/>
          <p:nvPr/>
        </p:nvSpPr>
        <p:spPr>
          <a:xfrm>
            <a:off x="3993216" y="150784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النتائج والتوصيات</a:t>
            </a:r>
            <a:endParaRPr lang="en-US" sz="1600" dirty="0">
              <a:latin typeface="Alexandria" pitchFamily="2" charset="-78"/>
              <a:cs typeface="Alexandria" pitchFamily="2" charset="-78"/>
            </a:endParaRPr>
          </a:p>
        </p:txBody>
      </p:sp>
      <p:sp>
        <p:nvSpPr>
          <p:cNvPr id="11" name="مستطيل: زوايا مستديرة 4">
            <a:extLst>
              <a:ext uri="{FF2B5EF4-FFF2-40B4-BE49-F238E27FC236}">
                <a16:creationId xmlns:a16="http://schemas.microsoft.com/office/drawing/2014/main" id="{36A2E42A-6610-43A6-942A-6A495763A258}"/>
              </a:ext>
            </a:extLst>
          </p:cNvPr>
          <p:cNvSpPr txBox="1"/>
          <p:nvPr/>
        </p:nvSpPr>
        <p:spPr>
          <a:xfrm>
            <a:off x="5622309" y="1507841"/>
            <a:ext cx="1332116" cy="734862"/>
          </a:xfrm>
          <a:prstGeom prst="rect">
            <a:avLst/>
          </a:prstGeom>
          <a:solidFill>
            <a:srgbClr val="FF0000"/>
          </a:solidFill>
          <a:ln w="12700" cap="flat" cmpd="sng" algn="ctr">
            <a:solidFill>
              <a:srgbClr val="FF0000"/>
            </a:solidFill>
            <a:prstDash val="solid"/>
            <a:miter lim="800000"/>
          </a:ln>
          <a:effectLst/>
        </p:spPr>
        <p:txBody>
          <a:bodyPr rtlCol="0" anchor="ctr"/>
          <a:lstStyle>
            <a:defPPr>
              <a:defRPr lang="en-US"/>
            </a:defPPr>
            <a:lvl1pPr algn="ct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rtl="1"/>
            <a:r>
              <a:rPr lang="ar-SA" sz="1600" dirty="0">
                <a:latin typeface="Alexandria" pitchFamily="2" charset="-78"/>
                <a:cs typeface="Alexandria" pitchFamily="2" charset="-78"/>
              </a:rPr>
              <a:t>متن البحث</a:t>
            </a:r>
            <a:endParaRPr lang="en-US" sz="1600" dirty="0">
              <a:latin typeface="Alexandria" pitchFamily="2" charset="-78"/>
              <a:cs typeface="Alexandria" pitchFamily="2" charset="-78"/>
            </a:endParaRPr>
          </a:p>
        </p:txBody>
      </p:sp>
      <p:sp>
        <p:nvSpPr>
          <p:cNvPr id="12" name="مستطيل: زوايا مستديرة 4">
            <a:extLst>
              <a:ext uri="{FF2B5EF4-FFF2-40B4-BE49-F238E27FC236}">
                <a16:creationId xmlns:a16="http://schemas.microsoft.com/office/drawing/2014/main" id="{422C7D71-99DE-4861-A848-A5AD0A5DCBEB}"/>
              </a:ext>
            </a:extLst>
          </p:cNvPr>
          <p:cNvSpPr txBox="1"/>
          <p:nvPr/>
        </p:nvSpPr>
        <p:spPr>
          <a:xfrm>
            <a:off x="7068067" y="1509751"/>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algn="ct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rtl="1"/>
            <a:r>
              <a:rPr lang="ar-SA" sz="1600" dirty="0">
                <a:latin typeface="Alexandria" pitchFamily="2" charset="-78"/>
                <a:cs typeface="Alexandria" pitchFamily="2" charset="-78"/>
              </a:rPr>
              <a:t>مقدمة البحث ومنهجيته</a:t>
            </a:r>
            <a:endParaRPr lang="en-US" sz="1600" dirty="0">
              <a:latin typeface="Alexandria" pitchFamily="2" charset="-78"/>
              <a:cs typeface="Alexandria" pitchFamily="2" charset="-78"/>
            </a:endParaRPr>
          </a:p>
        </p:txBody>
      </p:sp>
      <p:sp>
        <p:nvSpPr>
          <p:cNvPr id="13" name="مستطيل: زوايا مستديرة 4">
            <a:extLst>
              <a:ext uri="{FF2B5EF4-FFF2-40B4-BE49-F238E27FC236}">
                <a16:creationId xmlns:a16="http://schemas.microsoft.com/office/drawing/2014/main" id="{BD2AAE48-C6A3-49D4-A8F5-C54591ECF3A0}"/>
              </a:ext>
            </a:extLst>
          </p:cNvPr>
          <p:cNvSpPr txBox="1"/>
          <p:nvPr/>
        </p:nvSpPr>
        <p:spPr>
          <a:xfrm>
            <a:off x="8705526" y="1528713"/>
            <a:ext cx="1515451"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الصفحات التمهيدية</a:t>
            </a:r>
            <a:endParaRPr lang="en-US" sz="1600" dirty="0">
              <a:latin typeface="Alexandria" pitchFamily="2" charset="-78"/>
              <a:cs typeface="Alexandria" pitchFamily="2" charset="-78"/>
            </a:endParaRPr>
          </a:p>
        </p:txBody>
      </p:sp>
      <p:sp>
        <p:nvSpPr>
          <p:cNvPr id="14" name="مستطيل: زوايا مستديرة 4">
            <a:extLst>
              <a:ext uri="{FF2B5EF4-FFF2-40B4-BE49-F238E27FC236}">
                <a16:creationId xmlns:a16="http://schemas.microsoft.com/office/drawing/2014/main" id="{148951A7-0945-4174-9CDD-32E3FFEF0F0A}"/>
              </a:ext>
            </a:extLst>
          </p:cNvPr>
          <p:cNvSpPr txBox="1"/>
          <p:nvPr/>
        </p:nvSpPr>
        <p:spPr>
          <a:xfrm>
            <a:off x="1488422" y="1507841"/>
            <a:ext cx="1151325" cy="734862"/>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rtl="1"/>
            <a:r>
              <a:rPr lang="ar-SA" sz="1600" dirty="0">
                <a:latin typeface="Alexandria" pitchFamily="2" charset="-78"/>
                <a:cs typeface="Alexandria" pitchFamily="2" charset="-78"/>
              </a:rPr>
              <a:t>الملاحق</a:t>
            </a:r>
            <a:endParaRPr lang="en-US" sz="1600" dirty="0">
              <a:latin typeface="Alexandria" pitchFamily="2" charset="-78"/>
              <a:cs typeface="Alexandria" pitchFamily="2" charset="-78"/>
            </a:endParaRPr>
          </a:p>
        </p:txBody>
      </p:sp>
      <p:grpSp>
        <p:nvGrpSpPr>
          <p:cNvPr id="15" name="مجموعة 4">
            <a:extLst>
              <a:ext uri="{FF2B5EF4-FFF2-40B4-BE49-F238E27FC236}">
                <a16:creationId xmlns:a16="http://schemas.microsoft.com/office/drawing/2014/main" id="{FA070A81-9114-4A48-AAD7-4A86339802BF}"/>
              </a:ext>
            </a:extLst>
          </p:cNvPr>
          <p:cNvGrpSpPr/>
          <p:nvPr/>
        </p:nvGrpSpPr>
        <p:grpSpPr>
          <a:xfrm>
            <a:off x="2665002" y="2816571"/>
            <a:ext cx="6393459" cy="2823044"/>
            <a:chOff x="1382302" y="2168871"/>
            <a:chExt cx="6393459" cy="2823044"/>
          </a:xfrm>
        </p:grpSpPr>
        <p:sp>
          <p:nvSpPr>
            <p:cNvPr id="16" name="شكل حر: شكل 5">
              <a:extLst>
                <a:ext uri="{FF2B5EF4-FFF2-40B4-BE49-F238E27FC236}">
                  <a16:creationId xmlns:a16="http://schemas.microsoft.com/office/drawing/2014/main" id="{C7596A4B-BA9F-47F4-BADC-97C3E14B5CFF}"/>
                </a:ext>
              </a:extLst>
            </p:cNvPr>
            <p:cNvSpPr/>
            <p:nvPr/>
          </p:nvSpPr>
          <p:spPr>
            <a:xfrm>
              <a:off x="3675812" y="2168871"/>
              <a:ext cx="1764238" cy="1176158"/>
            </a:xfrm>
            <a:custGeom>
              <a:avLst/>
              <a:gdLst>
                <a:gd name="connsiteX0" fmla="*/ 0 w 1764238"/>
                <a:gd name="connsiteY0" fmla="*/ 117616 h 1176158"/>
                <a:gd name="connsiteX1" fmla="*/ 117616 w 1764238"/>
                <a:gd name="connsiteY1" fmla="*/ 0 h 1176158"/>
                <a:gd name="connsiteX2" fmla="*/ 1646622 w 1764238"/>
                <a:gd name="connsiteY2" fmla="*/ 0 h 1176158"/>
                <a:gd name="connsiteX3" fmla="*/ 1764238 w 1764238"/>
                <a:gd name="connsiteY3" fmla="*/ 117616 h 1176158"/>
                <a:gd name="connsiteX4" fmla="*/ 1764238 w 1764238"/>
                <a:gd name="connsiteY4" fmla="*/ 1058542 h 1176158"/>
                <a:gd name="connsiteX5" fmla="*/ 1646622 w 1764238"/>
                <a:gd name="connsiteY5" fmla="*/ 1176158 h 1176158"/>
                <a:gd name="connsiteX6" fmla="*/ 117616 w 1764238"/>
                <a:gd name="connsiteY6" fmla="*/ 1176158 h 1176158"/>
                <a:gd name="connsiteX7" fmla="*/ 0 w 1764238"/>
                <a:gd name="connsiteY7" fmla="*/ 1058542 h 1176158"/>
                <a:gd name="connsiteX8" fmla="*/ 0 w 1764238"/>
                <a:gd name="connsiteY8" fmla="*/ 117616 h 1176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64238" h="1176158">
                  <a:moveTo>
                    <a:pt x="0" y="117616"/>
                  </a:moveTo>
                  <a:cubicBezTo>
                    <a:pt x="0" y="52658"/>
                    <a:pt x="52658" y="0"/>
                    <a:pt x="117616" y="0"/>
                  </a:cubicBezTo>
                  <a:lnTo>
                    <a:pt x="1646622" y="0"/>
                  </a:lnTo>
                  <a:cubicBezTo>
                    <a:pt x="1711580" y="0"/>
                    <a:pt x="1764238" y="52658"/>
                    <a:pt x="1764238" y="117616"/>
                  </a:cubicBezTo>
                  <a:lnTo>
                    <a:pt x="1764238" y="1058542"/>
                  </a:lnTo>
                  <a:cubicBezTo>
                    <a:pt x="1764238" y="1123500"/>
                    <a:pt x="1711580" y="1176158"/>
                    <a:pt x="1646622" y="1176158"/>
                  </a:cubicBezTo>
                  <a:lnTo>
                    <a:pt x="117616" y="1176158"/>
                  </a:lnTo>
                  <a:cubicBezTo>
                    <a:pt x="52658" y="1176158"/>
                    <a:pt x="0" y="1123500"/>
                    <a:pt x="0" y="1058542"/>
                  </a:cubicBezTo>
                  <a:lnTo>
                    <a:pt x="0" y="117616"/>
                  </a:lnTo>
                  <a:close/>
                </a:path>
              </a:pathLst>
            </a:custGeom>
            <a:solidFill>
              <a:srgbClr val="FF0000"/>
            </a:solidFill>
            <a:ln w="12700" cap="flat" cmpd="sng" algn="ctr">
              <a:solidFill>
                <a:srgbClr val="FF0000"/>
              </a:solidFill>
              <a:prstDash val="solid"/>
              <a:miter lim="800000"/>
            </a:ln>
            <a:effectLst/>
            <a:scene3d>
              <a:camera prst="orthographicFront"/>
              <a:lightRig rig="flat" dir="t"/>
            </a:scene3d>
            <a:sp3d prstMaterial="plastic">
              <a:bevelT w="120900" h="88900"/>
              <a:bevelB w="88900" h="31750" prst="angle"/>
            </a:sp3d>
          </p:spPr>
          <p:style>
            <a:lnRef idx="0">
              <a:scrgbClr r="0" g="0" b="0"/>
            </a:lnRef>
            <a:fillRef idx="3">
              <a:scrgbClr r="0" g="0" b="0"/>
            </a:fillRef>
            <a:effectRef idx="2">
              <a:scrgbClr r="0" g="0" b="0"/>
            </a:effectRef>
            <a:fontRef idx="minor">
              <a:schemeClr val="lt1"/>
            </a:fontRef>
          </p:style>
          <p:txBody>
            <a:bodyPr spcFirstLastPara="0" vert="horz" wrap="square" lIns="110648" tIns="110648" rIns="110648" bIns="110648" numCol="1" spcCol="1270" rtlCol="0" anchor="ctr" anchorCtr="0">
              <a:noAutofit/>
            </a:bodyPr>
            <a:lstStyle/>
            <a:p>
              <a:pPr marL="0" lvl="0" indent="0" algn="ctr" defTabSz="713232" rtl="1" eaLnBrk="1" latinLnBrk="0" hangingPunct="1">
                <a:lnSpc>
                  <a:spcPct val="90000"/>
                </a:lnSpc>
                <a:spcBef>
                  <a:spcPct val="0"/>
                </a:spcBef>
                <a:spcAft>
                  <a:spcPct val="35000"/>
                </a:spcAft>
                <a:buNone/>
              </a:pPr>
              <a:r>
                <a:rPr lang="ar-SA" sz="2400" b="1" kern="0" dirty="0">
                  <a:solidFill>
                    <a:prstClr val="white"/>
                  </a:solidFill>
                  <a:latin typeface="Simplified Arabic" panose="02020603050405020304" pitchFamily="18" charset="-78"/>
                  <a:ea typeface="+mn-ea"/>
                  <a:cs typeface="Simplified Arabic" panose="02020603050405020304" pitchFamily="18" charset="-78"/>
                </a:rPr>
                <a:t>متن البحث</a:t>
              </a:r>
              <a:endParaRPr lang="en-US" sz="2400" b="1" kern="0" dirty="0">
                <a:solidFill>
                  <a:prstClr val="white"/>
                </a:solidFill>
                <a:latin typeface="Simplified Arabic" panose="02020603050405020304" pitchFamily="18" charset="-78"/>
                <a:ea typeface="+mn-ea"/>
                <a:cs typeface="Simplified Arabic" panose="02020603050405020304" pitchFamily="18" charset="-78"/>
              </a:endParaRPr>
            </a:p>
          </p:txBody>
        </p:sp>
        <p:sp>
          <p:nvSpPr>
            <p:cNvPr id="17" name="شكل حر: شكل 7">
              <a:extLst>
                <a:ext uri="{FF2B5EF4-FFF2-40B4-BE49-F238E27FC236}">
                  <a16:creationId xmlns:a16="http://schemas.microsoft.com/office/drawing/2014/main" id="{BA0A78D2-2D2D-44DB-9763-81DEC742D32A}"/>
                </a:ext>
              </a:extLst>
            </p:cNvPr>
            <p:cNvSpPr/>
            <p:nvPr/>
          </p:nvSpPr>
          <p:spPr>
            <a:xfrm>
              <a:off x="2264422" y="3345030"/>
              <a:ext cx="2293509" cy="470463"/>
            </a:xfrm>
            <a:custGeom>
              <a:avLst/>
              <a:gdLst/>
              <a:ahLst/>
              <a:cxnLst/>
              <a:rect l="0" t="0" r="0" b="0"/>
              <a:pathLst>
                <a:path>
                  <a:moveTo>
                    <a:pt x="2293509" y="0"/>
                  </a:moveTo>
                  <a:lnTo>
                    <a:pt x="2293509" y="235231"/>
                  </a:lnTo>
                  <a:lnTo>
                    <a:pt x="0" y="235231"/>
                  </a:lnTo>
                  <a:lnTo>
                    <a:pt x="0" y="470463"/>
                  </a:lnTo>
                </a:path>
              </a:pathLst>
            </a:custGeom>
            <a:noFill/>
            <a:scene3d>
              <a:camera prst="orthographicFront"/>
              <a:lightRig rig="flat" dir="t"/>
            </a:scene3d>
            <a:sp3d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8" name="شكل حر: شكل 8">
              <a:extLst>
                <a:ext uri="{FF2B5EF4-FFF2-40B4-BE49-F238E27FC236}">
                  <a16:creationId xmlns:a16="http://schemas.microsoft.com/office/drawing/2014/main" id="{0EA3B0D4-13E2-4283-915D-735417111D7F}"/>
                </a:ext>
              </a:extLst>
            </p:cNvPr>
            <p:cNvSpPr/>
            <p:nvPr/>
          </p:nvSpPr>
          <p:spPr>
            <a:xfrm>
              <a:off x="1382302" y="3815493"/>
              <a:ext cx="1764238" cy="1176158"/>
            </a:xfrm>
            <a:custGeom>
              <a:avLst/>
              <a:gdLst>
                <a:gd name="connsiteX0" fmla="*/ 0 w 1764238"/>
                <a:gd name="connsiteY0" fmla="*/ 117616 h 1176158"/>
                <a:gd name="connsiteX1" fmla="*/ 117616 w 1764238"/>
                <a:gd name="connsiteY1" fmla="*/ 0 h 1176158"/>
                <a:gd name="connsiteX2" fmla="*/ 1646622 w 1764238"/>
                <a:gd name="connsiteY2" fmla="*/ 0 h 1176158"/>
                <a:gd name="connsiteX3" fmla="*/ 1764238 w 1764238"/>
                <a:gd name="connsiteY3" fmla="*/ 117616 h 1176158"/>
                <a:gd name="connsiteX4" fmla="*/ 1764238 w 1764238"/>
                <a:gd name="connsiteY4" fmla="*/ 1058542 h 1176158"/>
                <a:gd name="connsiteX5" fmla="*/ 1646622 w 1764238"/>
                <a:gd name="connsiteY5" fmla="*/ 1176158 h 1176158"/>
                <a:gd name="connsiteX6" fmla="*/ 117616 w 1764238"/>
                <a:gd name="connsiteY6" fmla="*/ 1176158 h 1176158"/>
                <a:gd name="connsiteX7" fmla="*/ 0 w 1764238"/>
                <a:gd name="connsiteY7" fmla="*/ 1058542 h 1176158"/>
                <a:gd name="connsiteX8" fmla="*/ 0 w 1764238"/>
                <a:gd name="connsiteY8" fmla="*/ 117616 h 1176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64238" h="1176158">
                  <a:moveTo>
                    <a:pt x="0" y="117616"/>
                  </a:moveTo>
                  <a:cubicBezTo>
                    <a:pt x="0" y="52658"/>
                    <a:pt x="52658" y="0"/>
                    <a:pt x="117616" y="0"/>
                  </a:cubicBezTo>
                  <a:lnTo>
                    <a:pt x="1646622" y="0"/>
                  </a:lnTo>
                  <a:cubicBezTo>
                    <a:pt x="1711580" y="0"/>
                    <a:pt x="1764238" y="52658"/>
                    <a:pt x="1764238" y="117616"/>
                  </a:cubicBezTo>
                  <a:lnTo>
                    <a:pt x="1764238" y="1058542"/>
                  </a:lnTo>
                  <a:cubicBezTo>
                    <a:pt x="1764238" y="1123500"/>
                    <a:pt x="1711580" y="1176158"/>
                    <a:pt x="1646622" y="1176158"/>
                  </a:cubicBezTo>
                  <a:lnTo>
                    <a:pt x="117616" y="1176158"/>
                  </a:lnTo>
                  <a:cubicBezTo>
                    <a:pt x="52658" y="1176158"/>
                    <a:pt x="0" y="1123500"/>
                    <a:pt x="0" y="1058542"/>
                  </a:cubicBezTo>
                  <a:lnTo>
                    <a:pt x="0" y="117616"/>
                  </a:lnTo>
                  <a:close/>
                </a:path>
              </a:pathLst>
            </a:custGeom>
            <a:solidFill>
              <a:srgbClr val="445468"/>
            </a:solidFill>
            <a:ln w="12700" cap="flat" cmpd="sng" algn="ctr">
              <a:solidFill>
                <a:srgbClr val="005C2A"/>
              </a:solidFill>
              <a:prstDash val="solid"/>
              <a:miter lim="800000"/>
            </a:ln>
            <a:effectLst/>
            <a:scene3d>
              <a:camera prst="orthographicFront"/>
              <a:lightRig rig="flat" dir="t"/>
            </a:scene3d>
            <a:sp3d prstMaterial="plastic">
              <a:bevelT w="120900" h="88900"/>
              <a:bevelB w="88900" h="31750" prst="angle"/>
            </a:sp3d>
          </p:spPr>
          <p:style>
            <a:lnRef idx="0">
              <a:scrgbClr r="0" g="0" b="0"/>
            </a:lnRef>
            <a:fillRef idx="3">
              <a:scrgbClr r="0" g="0" b="0"/>
            </a:fillRef>
            <a:effectRef idx="1">
              <a:scrgbClr r="0" g="0" b="0"/>
            </a:effectRef>
            <a:fontRef idx="minor">
              <a:schemeClr val="lt1"/>
            </a:fontRef>
          </p:style>
          <p:txBody>
            <a:bodyPr spcFirstLastPara="0" vert="horz" wrap="square" lIns="110648" tIns="110648" rIns="110648" bIns="110648" numCol="1" spcCol="1270" rtlCol="0" anchor="ctr" anchorCtr="0">
              <a:noAutofit/>
            </a:bodyPr>
            <a:lstStyle/>
            <a:p>
              <a:pPr marL="0" lvl="0" indent="0" algn="ctr" defTabSz="1155700" rtl="1">
                <a:lnSpc>
                  <a:spcPct val="90000"/>
                </a:lnSpc>
                <a:spcBef>
                  <a:spcPct val="0"/>
                </a:spcBef>
                <a:spcAft>
                  <a:spcPct val="35000"/>
                </a:spcAft>
                <a:buNone/>
              </a:pPr>
              <a:r>
                <a:rPr lang="ar-SA" sz="2600" kern="1200" dirty="0"/>
                <a:t>مناقشة النتائج </a:t>
              </a:r>
              <a:r>
                <a:rPr lang="ar-SA" sz="2600" kern="1200" dirty="0">
                  <a:solidFill>
                    <a:srgbClr val="FFFFFF"/>
                  </a:solidFill>
                  <a:latin typeface="Verdana"/>
                  <a:ea typeface="+mn-ea"/>
                  <a:cs typeface="+mn-cs"/>
                </a:rPr>
                <a:t>وتفسيرها</a:t>
              </a:r>
              <a:endParaRPr lang="en-US" sz="2600" kern="1200" dirty="0">
                <a:solidFill>
                  <a:srgbClr val="FFFFFF"/>
                </a:solidFill>
                <a:latin typeface="Verdana"/>
                <a:ea typeface="+mn-ea"/>
                <a:cs typeface="+mn-cs"/>
              </a:endParaRPr>
            </a:p>
          </p:txBody>
        </p:sp>
        <p:sp>
          <p:nvSpPr>
            <p:cNvPr id="19" name="شكل حر: شكل 9">
              <a:extLst>
                <a:ext uri="{FF2B5EF4-FFF2-40B4-BE49-F238E27FC236}">
                  <a16:creationId xmlns:a16="http://schemas.microsoft.com/office/drawing/2014/main" id="{C661ACA4-2CAC-447D-8C0F-B7A786DD821B}"/>
                </a:ext>
              </a:extLst>
            </p:cNvPr>
            <p:cNvSpPr/>
            <p:nvPr/>
          </p:nvSpPr>
          <p:spPr>
            <a:xfrm>
              <a:off x="4512211" y="3345030"/>
              <a:ext cx="91440" cy="470463"/>
            </a:xfrm>
            <a:custGeom>
              <a:avLst/>
              <a:gdLst/>
              <a:ahLst/>
              <a:cxnLst/>
              <a:rect l="0" t="0" r="0" b="0"/>
              <a:pathLst>
                <a:path>
                  <a:moveTo>
                    <a:pt x="45720" y="0"/>
                  </a:moveTo>
                  <a:lnTo>
                    <a:pt x="45720" y="470463"/>
                  </a:lnTo>
                </a:path>
              </a:pathLst>
            </a:custGeom>
            <a:noFill/>
            <a:scene3d>
              <a:camera prst="orthographicFront"/>
              <a:lightRig rig="flat" dir="t"/>
            </a:scene3d>
            <a:sp3d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0" name="شكل حر: شكل 10">
              <a:extLst>
                <a:ext uri="{FF2B5EF4-FFF2-40B4-BE49-F238E27FC236}">
                  <a16:creationId xmlns:a16="http://schemas.microsoft.com/office/drawing/2014/main" id="{0AE66D65-4027-4004-AD35-EE05774D9B7D}"/>
                </a:ext>
              </a:extLst>
            </p:cNvPr>
            <p:cNvSpPr/>
            <p:nvPr/>
          </p:nvSpPr>
          <p:spPr>
            <a:xfrm>
              <a:off x="3675812" y="3815493"/>
              <a:ext cx="1764238" cy="1176158"/>
            </a:xfrm>
            <a:custGeom>
              <a:avLst/>
              <a:gdLst>
                <a:gd name="connsiteX0" fmla="*/ 0 w 1764238"/>
                <a:gd name="connsiteY0" fmla="*/ 117616 h 1176158"/>
                <a:gd name="connsiteX1" fmla="*/ 117616 w 1764238"/>
                <a:gd name="connsiteY1" fmla="*/ 0 h 1176158"/>
                <a:gd name="connsiteX2" fmla="*/ 1646622 w 1764238"/>
                <a:gd name="connsiteY2" fmla="*/ 0 h 1176158"/>
                <a:gd name="connsiteX3" fmla="*/ 1764238 w 1764238"/>
                <a:gd name="connsiteY3" fmla="*/ 117616 h 1176158"/>
                <a:gd name="connsiteX4" fmla="*/ 1764238 w 1764238"/>
                <a:gd name="connsiteY4" fmla="*/ 1058542 h 1176158"/>
                <a:gd name="connsiteX5" fmla="*/ 1646622 w 1764238"/>
                <a:gd name="connsiteY5" fmla="*/ 1176158 h 1176158"/>
                <a:gd name="connsiteX6" fmla="*/ 117616 w 1764238"/>
                <a:gd name="connsiteY6" fmla="*/ 1176158 h 1176158"/>
                <a:gd name="connsiteX7" fmla="*/ 0 w 1764238"/>
                <a:gd name="connsiteY7" fmla="*/ 1058542 h 1176158"/>
                <a:gd name="connsiteX8" fmla="*/ 0 w 1764238"/>
                <a:gd name="connsiteY8" fmla="*/ 117616 h 1176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64238" h="1176158">
                  <a:moveTo>
                    <a:pt x="0" y="117616"/>
                  </a:moveTo>
                  <a:cubicBezTo>
                    <a:pt x="0" y="52658"/>
                    <a:pt x="52658" y="0"/>
                    <a:pt x="117616" y="0"/>
                  </a:cubicBezTo>
                  <a:lnTo>
                    <a:pt x="1646622" y="0"/>
                  </a:lnTo>
                  <a:cubicBezTo>
                    <a:pt x="1711580" y="0"/>
                    <a:pt x="1764238" y="52658"/>
                    <a:pt x="1764238" y="117616"/>
                  </a:cubicBezTo>
                  <a:lnTo>
                    <a:pt x="1764238" y="1058542"/>
                  </a:lnTo>
                  <a:cubicBezTo>
                    <a:pt x="1764238" y="1123500"/>
                    <a:pt x="1711580" y="1176158"/>
                    <a:pt x="1646622" y="1176158"/>
                  </a:cubicBezTo>
                  <a:lnTo>
                    <a:pt x="117616" y="1176158"/>
                  </a:lnTo>
                  <a:cubicBezTo>
                    <a:pt x="52658" y="1176158"/>
                    <a:pt x="0" y="1123500"/>
                    <a:pt x="0" y="1058542"/>
                  </a:cubicBezTo>
                  <a:lnTo>
                    <a:pt x="0" y="117616"/>
                  </a:lnTo>
                  <a:close/>
                </a:path>
              </a:pathLst>
            </a:custGeom>
            <a:solidFill>
              <a:srgbClr val="445468"/>
            </a:solidFill>
            <a:ln w="12700" cap="flat" cmpd="sng" algn="ctr">
              <a:solidFill>
                <a:srgbClr val="005C2A"/>
              </a:solidFill>
              <a:prstDash val="solid"/>
              <a:miter lim="800000"/>
            </a:ln>
            <a:effectLst/>
            <a:scene3d>
              <a:camera prst="orthographicFront"/>
              <a:lightRig rig="flat" dir="t"/>
            </a:scene3d>
            <a:sp3d prstMaterial="plastic">
              <a:bevelT w="120900" h="88900"/>
              <a:bevelB w="88900" h="31750" prst="angle"/>
            </a:sp3d>
          </p:spPr>
          <p:style>
            <a:lnRef idx="0">
              <a:scrgbClr r="0" g="0" b="0"/>
            </a:lnRef>
            <a:fillRef idx="3">
              <a:scrgbClr r="0" g="0" b="0"/>
            </a:fillRef>
            <a:effectRef idx="1">
              <a:scrgbClr r="0" g="0" b="0"/>
            </a:effectRef>
            <a:fontRef idx="minor">
              <a:schemeClr val="lt1"/>
            </a:fontRef>
          </p:style>
          <p:txBody>
            <a:bodyPr spcFirstLastPara="0" vert="horz" wrap="square" lIns="110648" tIns="110648" rIns="110648" bIns="110648" numCol="1" spcCol="1270" rtlCol="0" anchor="ctr" anchorCtr="0">
              <a:noAutofit/>
            </a:bodyPr>
            <a:lstStyle/>
            <a:p>
              <a:pPr marL="0" lvl="0" indent="0" algn="ctr" defTabSz="1155700" rtl="1">
                <a:lnSpc>
                  <a:spcPct val="90000"/>
                </a:lnSpc>
                <a:spcBef>
                  <a:spcPct val="0"/>
                </a:spcBef>
                <a:spcAft>
                  <a:spcPct val="35000"/>
                </a:spcAft>
                <a:buNone/>
              </a:pPr>
              <a:r>
                <a:rPr lang="ar-SA" sz="2600" kern="1200" dirty="0">
                  <a:solidFill>
                    <a:srgbClr val="FFFFFF"/>
                  </a:solidFill>
                  <a:latin typeface="Verdana"/>
                  <a:ea typeface="+mn-ea"/>
                  <a:cs typeface="+mn-cs"/>
                </a:rPr>
                <a:t>نتائج البحث</a:t>
              </a:r>
              <a:endParaRPr lang="en-US" sz="2600" kern="1200" dirty="0">
                <a:solidFill>
                  <a:srgbClr val="FFFFFF"/>
                </a:solidFill>
                <a:latin typeface="Verdana"/>
                <a:ea typeface="+mn-ea"/>
                <a:cs typeface="+mn-cs"/>
              </a:endParaRPr>
            </a:p>
          </p:txBody>
        </p:sp>
        <p:sp>
          <p:nvSpPr>
            <p:cNvPr id="21" name="شكل حر: شكل 11">
              <a:extLst>
                <a:ext uri="{FF2B5EF4-FFF2-40B4-BE49-F238E27FC236}">
                  <a16:creationId xmlns:a16="http://schemas.microsoft.com/office/drawing/2014/main" id="{D4228518-2BFE-47FD-A07C-4F3F7BB660B3}"/>
                </a:ext>
              </a:extLst>
            </p:cNvPr>
            <p:cNvSpPr/>
            <p:nvPr/>
          </p:nvSpPr>
          <p:spPr>
            <a:xfrm>
              <a:off x="4557932" y="3345030"/>
              <a:ext cx="2335710" cy="470726"/>
            </a:xfrm>
            <a:custGeom>
              <a:avLst/>
              <a:gdLst/>
              <a:ahLst/>
              <a:cxnLst/>
              <a:rect l="0" t="0" r="0" b="0"/>
              <a:pathLst>
                <a:path>
                  <a:moveTo>
                    <a:pt x="0" y="0"/>
                  </a:moveTo>
                  <a:lnTo>
                    <a:pt x="0" y="235363"/>
                  </a:lnTo>
                  <a:lnTo>
                    <a:pt x="2335710" y="235363"/>
                  </a:lnTo>
                  <a:lnTo>
                    <a:pt x="2335710" y="470726"/>
                  </a:lnTo>
                </a:path>
              </a:pathLst>
            </a:custGeom>
            <a:noFill/>
            <a:scene3d>
              <a:camera prst="orthographicFront"/>
              <a:lightRig rig="flat" dir="t"/>
            </a:scene3d>
            <a:sp3d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2" name="شكل حر: شكل 20">
              <a:extLst>
                <a:ext uri="{FF2B5EF4-FFF2-40B4-BE49-F238E27FC236}">
                  <a16:creationId xmlns:a16="http://schemas.microsoft.com/office/drawing/2014/main" id="{8594CD9C-9725-46F7-BF3D-CF30B10DBF0B}"/>
                </a:ext>
              </a:extLst>
            </p:cNvPr>
            <p:cNvSpPr/>
            <p:nvPr/>
          </p:nvSpPr>
          <p:spPr>
            <a:xfrm>
              <a:off x="6011523" y="3815757"/>
              <a:ext cx="1764238" cy="1176158"/>
            </a:xfrm>
            <a:custGeom>
              <a:avLst/>
              <a:gdLst>
                <a:gd name="connsiteX0" fmla="*/ 0 w 1764238"/>
                <a:gd name="connsiteY0" fmla="*/ 117616 h 1176158"/>
                <a:gd name="connsiteX1" fmla="*/ 117616 w 1764238"/>
                <a:gd name="connsiteY1" fmla="*/ 0 h 1176158"/>
                <a:gd name="connsiteX2" fmla="*/ 1646622 w 1764238"/>
                <a:gd name="connsiteY2" fmla="*/ 0 h 1176158"/>
                <a:gd name="connsiteX3" fmla="*/ 1764238 w 1764238"/>
                <a:gd name="connsiteY3" fmla="*/ 117616 h 1176158"/>
                <a:gd name="connsiteX4" fmla="*/ 1764238 w 1764238"/>
                <a:gd name="connsiteY4" fmla="*/ 1058542 h 1176158"/>
                <a:gd name="connsiteX5" fmla="*/ 1646622 w 1764238"/>
                <a:gd name="connsiteY5" fmla="*/ 1176158 h 1176158"/>
                <a:gd name="connsiteX6" fmla="*/ 117616 w 1764238"/>
                <a:gd name="connsiteY6" fmla="*/ 1176158 h 1176158"/>
                <a:gd name="connsiteX7" fmla="*/ 0 w 1764238"/>
                <a:gd name="connsiteY7" fmla="*/ 1058542 h 1176158"/>
                <a:gd name="connsiteX8" fmla="*/ 0 w 1764238"/>
                <a:gd name="connsiteY8" fmla="*/ 117616 h 1176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64238" h="1176158">
                  <a:moveTo>
                    <a:pt x="0" y="117616"/>
                  </a:moveTo>
                  <a:cubicBezTo>
                    <a:pt x="0" y="52658"/>
                    <a:pt x="52658" y="0"/>
                    <a:pt x="117616" y="0"/>
                  </a:cubicBezTo>
                  <a:lnTo>
                    <a:pt x="1646622" y="0"/>
                  </a:lnTo>
                  <a:cubicBezTo>
                    <a:pt x="1711580" y="0"/>
                    <a:pt x="1764238" y="52658"/>
                    <a:pt x="1764238" y="117616"/>
                  </a:cubicBezTo>
                  <a:lnTo>
                    <a:pt x="1764238" y="1058542"/>
                  </a:lnTo>
                  <a:cubicBezTo>
                    <a:pt x="1764238" y="1123500"/>
                    <a:pt x="1711580" y="1176158"/>
                    <a:pt x="1646622" y="1176158"/>
                  </a:cubicBezTo>
                  <a:lnTo>
                    <a:pt x="117616" y="1176158"/>
                  </a:lnTo>
                  <a:cubicBezTo>
                    <a:pt x="52658" y="1176158"/>
                    <a:pt x="0" y="1123500"/>
                    <a:pt x="0" y="1058542"/>
                  </a:cubicBezTo>
                  <a:lnTo>
                    <a:pt x="0" y="117616"/>
                  </a:lnTo>
                  <a:close/>
                </a:path>
              </a:pathLst>
            </a:custGeom>
            <a:solidFill>
              <a:srgbClr val="445468"/>
            </a:solidFill>
            <a:ln w="12700" cap="flat" cmpd="sng" algn="ctr">
              <a:solidFill>
                <a:srgbClr val="005C2A"/>
              </a:solidFill>
              <a:prstDash val="solid"/>
              <a:miter lim="800000"/>
            </a:ln>
            <a:effectLst/>
            <a:scene3d>
              <a:camera prst="orthographicFront"/>
              <a:lightRig rig="flat" dir="t"/>
            </a:scene3d>
            <a:sp3d prstMaterial="plastic">
              <a:bevelT w="120900" h="88900"/>
              <a:bevelB w="88900" h="31750" prst="angle"/>
            </a:sp3d>
          </p:spPr>
          <p:style>
            <a:lnRef idx="0">
              <a:scrgbClr r="0" g="0" b="0"/>
            </a:lnRef>
            <a:fillRef idx="3">
              <a:scrgbClr r="0" g="0" b="0"/>
            </a:fillRef>
            <a:effectRef idx="1">
              <a:scrgbClr r="0" g="0" b="0"/>
            </a:effectRef>
            <a:fontRef idx="minor">
              <a:schemeClr val="lt1"/>
            </a:fontRef>
          </p:style>
          <p:txBody>
            <a:bodyPr spcFirstLastPara="0" vert="horz" wrap="square" lIns="110648" tIns="110648" rIns="110648" bIns="110648" numCol="1" spcCol="1270" rtlCol="0" anchor="ctr" anchorCtr="0">
              <a:noAutofit/>
            </a:bodyPr>
            <a:lstStyle/>
            <a:p>
              <a:pPr marL="0" lvl="0" indent="0" algn="ctr" defTabSz="1155700" rtl="1">
                <a:lnSpc>
                  <a:spcPct val="90000"/>
                </a:lnSpc>
                <a:spcBef>
                  <a:spcPct val="0"/>
                </a:spcBef>
                <a:spcAft>
                  <a:spcPct val="35000"/>
                </a:spcAft>
                <a:buNone/>
              </a:pPr>
              <a:r>
                <a:rPr lang="ar-SA" sz="2600" kern="1200" dirty="0"/>
                <a:t>تحليل ومعالجة البيانات</a:t>
              </a:r>
              <a:endParaRPr lang="en-US" sz="2600" kern="1200" dirty="0"/>
            </a:p>
          </p:txBody>
        </p:sp>
      </p:grpSp>
      <p:sp>
        <p:nvSpPr>
          <p:cNvPr id="23" name="TextBox 22"/>
          <p:cNvSpPr txBox="1"/>
          <p:nvPr/>
        </p:nvSpPr>
        <p:spPr>
          <a:xfrm>
            <a:off x="3190929" y="729958"/>
            <a:ext cx="4464240"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عناصر ومكونات تقرير البحث</a:t>
            </a:r>
            <a:endParaRPr lang="en-US" sz="2000" kern="0" dirty="0">
              <a:latin typeface="Alexandria" pitchFamily="2" charset="-78"/>
              <a:cs typeface="Alexandria" pitchFamily="2" charset="-78"/>
            </a:endParaRPr>
          </a:p>
        </p:txBody>
      </p:sp>
    </p:spTree>
    <p:extLst>
      <p:ext uri="{BB962C8B-B14F-4D97-AF65-F5344CB8AC3E}">
        <p14:creationId xmlns:p14="http://schemas.microsoft.com/office/powerpoint/2010/main" val="38325801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a:latin typeface="Alexandria" pitchFamily="2" charset="-78"/>
              <a:cs typeface="Alexandria" pitchFamily="2" charset="-78"/>
            </a:endParaRPr>
          </a:p>
        </p:txBody>
      </p:sp>
      <p:sp>
        <p:nvSpPr>
          <p:cNvPr id="4" name="Rectangle: Rounded Corners 24"/>
          <p:cNvSpPr/>
          <p:nvPr/>
        </p:nvSpPr>
        <p:spPr>
          <a:xfrm>
            <a:off x="1181062" y="1285191"/>
            <a:ext cx="9345750" cy="5572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a:latin typeface="Alexandria" pitchFamily="2" charset="-78"/>
              <a:cs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9" name="مجموعة 17">
            <a:extLst>
              <a:ext uri="{FF2B5EF4-FFF2-40B4-BE49-F238E27FC236}">
                <a16:creationId xmlns:a16="http://schemas.microsoft.com/office/drawing/2014/main" id="{9FCA8071-EE0C-4A74-9385-1A435D340ADB}"/>
              </a:ext>
            </a:extLst>
          </p:cNvPr>
          <p:cNvGrpSpPr/>
          <p:nvPr/>
        </p:nvGrpSpPr>
        <p:grpSpPr>
          <a:xfrm>
            <a:off x="1991428" y="1413254"/>
            <a:ext cx="7878943" cy="665140"/>
            <a:chOff x="1457012" y="2984976"/>
            <a:chExt cx="6558162" cy="1435564"/>
          </a:xfrm>
        </p:grpSpPr>
        <p:sp>
          <p:nvSpPr>
            <p:cNvPr id="10" name="مستطيل: زوايا مستديرة 4">
              <a:extLst>
                <a:ext uri="{FF2B5EF4-FFF2-40B4-BE49-F238E27FC236}">
                  <a16:creationId xmlns:a16="http://schemas.microsoft.com/office/drawing/2014/main" id="{FD5BEA76-D850-4A52-B84B-FC16218BBE97}"/>
                </a:ext>
              </a:extLst>
            </p:cNvPr>
            <p:cNvSpPr txBox="1"/>
            <p:nvPr/>
          </p:nvSpPr>
          <p:spPr>
            <a:xfrm>
              <a:off x="1457012" y="3038863"/>
              <a:ext cx="6558162" cy="1298548"/>
            </a:xfrm>
            <a:prstGeom prst="rect">
              <a:avLst/>
            </a:prstGeom>
            <a:solidFill>
              <a:srgbClr val="FF0000"/>
            </a:solidFill>
            <a:ln w="12700" cap="flat" cmpd="sng" algn="ctr">
              <a:solidFill>
                <a:srgbClr val="FF0000"/>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just" rtl="1">
                <a:lnSpc>
                  <a:spcPct val="150000"/>
                </a:lnSpc>
              </a:pPr>
              <a:endParaRPr lang="en-US" sz="1600" dirty="0">
                <a:latin typeface="Alexandria" pitchFamily="2" charset="-78"/>
                <a:cs typeface="Alexandria" pitchFamily="2" charset="-78"/>
              </a:endParaRPr>
            </a:p>
          </p:txBody>
        </p:sp>
        <p:sp>
          <p:nvSpPr>
            <p:cNvPr id="11" name="مستطيل: زوايا مستديرة 4">
              <a:extLst>
                <a:ext uri="{FF2B5EF4-FFF2-40B4-BE49-F238E27FC236}">
                  <a16:creationId xmlns:a16="http://schemas.microsoft.com/office/drawing/2014/main" id="{F89731BF-FDAB-4D61-B129-F2AA51FC6276}"/>
                </a:ext>
              </a:extLst>
            </p:cNvPr>
            <p:cNvSpPr txBox="1"/>
            <p:nvPr/>
          </p:nvSpPr>
          <p:spPr>
            <a:xfrm>
              <a:off x="1659988" y="2984976"/>
              <a:ext cx="6152211" cy="1435564"/>
            </a:xfrm>
            <a:prstGeom prst="rect">
              <a:avLst/>
            </a:prstGeom>
            <a:solidFill>
              <a:srgbClr val="445468"/>
            </a:solidFill>
            <a:ln w="12700" cap="flat" cmpd="sng" algn="ctr">
              <a:solidFill>
                <a:srgbClr val="005C2A"/>
              </a:solidFill>
              <a:prstDash val="solid"/>
              <a:miter lim="800000"/>
            </a:ln>
            <a:effectLst/>
          </p:spPr>
          <p:txBody>
            <a:bodyPr rtlCol="0" anchor="ctr"/>
            <a:lstStyle>
              <a:defPPr>
                <a:defRPr lang="en-US"/>
              </a:defPPr>
              <a:lvl1pPr defTabSz="713232">
                <a:defRPr sz="2000" kern="0">
                  <a:solidFill>
                    <a:prstClr val="white"/>
                  </a:solidFill>
                  <a:latin typeface="Simplified Arabic" panose="02020603050405020304" pitchFamily="18" charset="-78"/>
                  <a:cs typeface="Simplified Arabic" panose="02020603050405020304" pitchFamily="18"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9525" algn="just" rtl="1">
                <a:lnSpc>
                  <a:spcPct val="150000"/>
                </a:lnSpc>
                <a:spcBef>
                  <a:spcPts val="0"/>
                </a:spcBef>
                <a:spcAft>
                  <a:spcPts val="0"/>
                </a:spcAft>
              </a:pPr>
              <a:r>
                <a:rPr lang="ar-SA" sz="1600" kern="1200" dirty="0">
                  <a:solidFill>
                    <a:srgbClr val="FFFFFF"/>
                  </a:solidFill>
                  <a:latin typeface="Alexandria" pitchFamily="2" charset="-78"/>
                  <a:cs typeface="Alexandria" pitchFamily="2" charset="-78"/>
                </a:rPr>
                <a:t>في حالة الرسالة الجامعية فإن مكوناتها وعناصرها تختلف قليلا عن البحوث العلمية القصيرة</a:t>
              </a:r>
              <a:endParaRPr lang="en-US" sz="1600" kern="1200" dirty="0">
                <a:solidFill>
                  <a:srgbClr val="FFFFFF"/>
                </a:solidFill>
                <a:latin typeface="Alexandria" pitchFamily="2" charset="-78"/>
                <a:cs typeface="Alexandria" pitchFamily="2" charset="-78"/>
              </a:endParaRPr>
            </a:p>
          </p:txBody>
        </p:sp>
      </p:grpSp>
      <p:sp>
        <p:nvSpPr>
          <p:cNvPr id="12" name="Rectangle 29">
            <a:extLst>
              <a:ext uri="{FF2B5EF4-FFF2-40B4-BE49-F238E27FC236}">
                <a16:creationId xmlns:a16="http://schemas.microsoft.com/office/drawing/2014/main" id="{75859E8D-13DA-4CF9-9EA8-CF4BA9C1DF7B}"/>
              </a:ext>
            </a:extLst>
          </p:cNvPr>
          <p:cNvSpPr/>
          <p:nvPr/>
        </p:nvSpPr>
        <p:spPr>
          <a:xfrm>
            <a:off x="3018888" y="2159876"/>
            <a:ext cx="7174610" cy="2240570"/>
          </a:xfrm>
          <a:prstGeom prst="rect">
            <a:avLst/>
          </a:prstGeom>
          <a:solidFill>
            <a:srgbClr val="445468"/>
          </a:solidFill>
          <a:ln w="12700" cap="flat" cmpd="sng" algn="ctr">
            <a:noFill/>
            <a:prstDash val="solid"/>
            <a:miter lim="800000"/>
          </a:ln>
          <a:effectLst/>
        </p:spPr>
        <p:txBody>
          <a:bodyPr rtlCol="0" anchor="ctr"/>
          <a:lstStyle/>
          <a:p>
            <a:pPr marL="342900" indent="-342900" algn="just" defTabSz="713232" rtl="1">
              <a:lnSpc>
                <a:spcPct val="150000"/>
              </a:lnSpc>
              <a:buClr>
                <a:srgbClr val="FF0000"/>
              </a:buClr>
              <a:buFont typeface="Arial" panose="020B0604020202020204" pitchFamily="34" charset="0"/>
              <a:buChar char="•"/>
              <a:defRPr/>
            </a:pPr>
            <a:r>
              <a:rPr lang="ar-SA" sz="1600" kern="0" dirty="0">
                <a:solidFill>
                  <a:prstClr val="white"/>
                </a:solidFill>
                <a:latin typeface="Alexandria" pitchFamily="2" charset="-78"/>
                <a:cs typeface="Alexandria" pitchFamily="2" charset="-78"/>
              </a:rPr>
              <a:t>الصفحات التمهيدية وتشمل:</a:t>
            </a:r>
          </a:p>
          <a:p>
            <a:pPr marL="457200" indent="-457200" algn="just" defTabSz="713232" rtl="1">
              <a:lnSpc>
                <a:spcPct val="150000"/>
              </a:lnSpc>
              <a:buFont typeface="+mj-lt"/>
              <a:buAutoNum type="arabicPeriod"/>
              <a:defRPr/>
            </a:pPr>
            <a:r>
              <a:rPr lang="ar-SA" sz="1600" kern="0" dirty="0">
                <a:solidFill>
                  <a:prstClr val="white"/>
                </a:solidFill>
                <a:latin typeface="Alexandria" pitchFamily="2" charset="-78"/>
                <a:cs typeface="Alexandria" pitchFamily="2" charset="-78"/>
              </a:rPr>
              <a:t>صفحة العنوان وتضم عنوان الرسالة واسم المعد واسم المشرف والكلية والجامعة التي قدمت لها الرسالة.</a:t>
            </a:r>
          </a:p>
          <a:p>
            <a:pPr marL="457200" indent="-457200" algn="just" defTabSz="713232" rtl="1">
              <a:lnSpc>
                <a:spcPct val="150000"/>
              </a:lnSpc>
              <a:buFont typeface="+mj-lt"/>
              <a:buAutoNum type="arabicPeriod"/>
              <a:defRPr/>
            </a:pPr>
            <a:r>
              <a:rPr lang="ar-SA" sz="1600" kern="0" dirty="0">
                <a:solidFill>
                  <a:prstClr val="white"/>
                </a:solidFill>
                <a:latin typeface="Alexandria" pitchFamily="2" charset="-78"/>
                <a:cs typeface="Alexandria" pitchFamily="2" charset="-78"/>
              </a:rPr>
              <a:t>صفحة الإهداء (إن وجدت)</a:t>
            </a:r>
          </a:p>
          <a:p>
            <a:pPr marL="457200" indent="-457200" algn="just" defTabSz="713232" rtl="1">
              <a:lnSpc>
                <a:spcPct val="150000"/>
              </a:lnSpc>
              <a:buFont typeface="+mj-lt"/>
              <a:buAutoNum type="arabicPeriod"/>
              <a:defRPr/>
            </a:pPr>
            <a:r>
              <a:rPr lang="ar-SA" sz="1600" kern="0" dirty="0">
                <a:solidFill>
                  <a:prstClr val="white"/>
                </a:solidFill>
                <a:latin typeface="Alexandria" pitchFamily="2" charset="-78"/>
                <a:cs typeface="Alexandria" pitchFamily="2" charset="-78"/>
              </a:rPr>
              <a:t>صفحة الشكر والتقدير</a:t>
            </a:r>
          </a:p>
          <a:p>
            <a:pPr marL="457200" indent="-457200" algn="just" defTabSz="713232" rtl="1">
              <a:lnSpc>
                <a:spcPct val="150000"/>
              </a:lnSpc>
              <a:buFont typeface="+mj-lt"/>
              <a:buAutoNum type="arabicPeriod"/>
              <a:defRPr/>
            </a:pPr>
            <a:r>
              <a:rPr lang="ar-SA" sz="1600" kern="0" dirty="0">
                <a:solidFill>
                  <a:prstClr val="white"/>
                </a:solidFill>
                <a:latin typeface="Alexandria" pitchFamily="2" charset="-78"/>
                <a:cs typeface="Alexandria" pitchFamily="2" charset="-78"/>
              </a:rPr>
              <a:t>قائمة محتويات الرسالة وقائمة الأشكال والجدول والرسوم البيانية</a:t>
            </a:r>
            <a:endParaRPr lang="en-US" sz="1600" kern="0" dirty="0">
              <a:solidFill>
                <a:prstClr val="white"/>
              </a:solidFill>
              <a:latin typeface="Alexandria" pitchFamily="2" charset="-78"/>
              <a:cs typeface="Alexandria" pitchFamily="2" charset="-78"/>
            </a:endParaRPr>
          </a:p>
        </p:txBody>
      </p:sp>
      <p:sp>
        <p:nvSpPr>
          <p:cNvPr id="13" name="Rectangle 29">
            <a:extLst>
              <a:ext uri="{FF2B5EF4-FFF2-40B4-BE49-F238E27FC236}">
                <a16:creationId xmlns:a16="http://schemas.microsoft.com/office/drawing/2014/main" id="{E4A319B8-4382-4D64-930B-BD3CDB9F250A}"/>
              </a:ext>
            </a:extLst>
          </p:cNvPr>
          <p:cNvSpPr/>
          <p:nvPr/>
        </p:nvSpPr>
        <p:spPr>
          <a:xfrm>
            <a:off x="2540586" y="5047209"/>
            <a:ext cx="7652912" cy="665140"/>
          </a:xfrm>
          <a:prstGeom prst="rect">
            <a:avLst/>
          </a:prstGeom>
          <a:solidFill>
            <a:srgbClr val="445468"/>
          </a:solidFill>
          <a:ln w="12700" cap="flat" cmpd="sng" algn="ctr">
            <a:noFill/>
            <a:prstDash val="solid"/>
            <a:miter lim="800000"/>
          </a:ln>
          <a:effectLst/>
        </p:spPr>
        <p:txBody>
          <a:bodyPr rtlCol="0" anchor="ctr"/>
          <a:lstStyle/>
          <a:p>
            <a:pPr marL="342900" indent="-342900" algn="just" defTabSz="713232" rtl="1">
              <a:lnSpc>
                <a:spcPct val="150000"/>
              </a:lnSpc>
              <a:buClr>
                <a:srgbClr val="FF0000"/>
              </a:buClr>
              <a:buFont typeface="Arial" panose="020B0604020202020204" pitchFamily="34" charset="0"/>
              <a:buChar char="•"/>
              <a:defRPr/>
            </a:pPr>
            <a:r>
              <a:rPr lang="ar-SA" sz="1600" kern="0" dirty="0">
                <a:solidFill>
                  <a:prstClr val="white"/>
                </a:solidFill>
                <a:latin typeface="Alexandria" pitchFamily="2" charset="-78"/>
                <a:cs typeface="Alexandria" pitchFamily="2" charset="-78"/>
              </a:rPr>
              <a:t>فصول الدراسة وغالبا ما تتكون من خمسة فصول: خلفية الدراسة أهميتها، مسح الدراسات السابقة، طريقة الدراسة وإجراءاتها، مناقشة النتائج والتوصيات</a:t>
            </a:r>
            <a:endParaRPr lang="en-US" sz="1600" kern="0" dirty="0">
              <a:solidFill>
                <a:prstClr val="white"/>
              </a:solidFill>
              <a:latin typeface="Alexandria" pitchFamily="2" charset="-78"/>
              <a:cs typeface="Alexandria" pitchFamily="2" charset="-78"/>
            </a:endParaRPr>
          </a:p>
        </p:txBody>
      </p:sp>
      <p:sp>
        <p:nvSpPr>
          <p:cNvPr id="14" name="Rectangle 29">
            <a:extLst>
              <a:ext uri="{FF2B5EF4-FFF2-40B4-BE49-F238E27FC236}">
                <a16:creationId xmlns:a16="http://schemas.microsoft.com/office/drawing/2014/main" id="{5A8973F0-A6DC-45FA-96A1-11E061CF6B1A}"/>
              </a:ext>
            </a:extLst>
          </p:cNvPr>
          <p:cNvSpPr/>
          <p:nvPr/>
        </p:nvSpPr>
        <p:spPr>
          <a:xfrm>
            <a:off x="7253262" y="5779055"/>
            <a:ext cx="2940235" cy="490911"/>
          </a:xfrm>
          <a:prstGeom prst="rect">
            <a:avLst/>
          </a:prstGeom>
          <a:solidFill>
            <a:srgbClr val="445468"/>
          </a:solidFill>
          <a:ln w="12700" cap="flat" cmpd="sng" algn="ctr">
            <a:noFill/>
            <a:prstDash val="solid"/>
            <a:miter lim="800000"/>
          </a:ln>
          <a:effectLst/>
        </p:spPr>
        <p:txBody>
          <a:bodyPr rtlCol="0" anchor="ctr"/>
          <a:lstStyle/>
          <a:p>
            <a:pPr marL="342900" indent="-342900" algn="just" defTabSz="713232" rtl="1">
              <a:lnSpc>
                <a:spcPct val="150000"/>
              </a:lnSpc>
              <a:buClr>
                <a:srgbClr val="FF0000"/>
              </a:buClr>
              <a:buFont typeface="Arial" panose="020B0604020202020204" pitchFamily="34" charset="0"/>
              <a:buChar char="•"/>
              <a:defRPr/>
            </a:pPr>
            <a:r>
              <a:rPr lang="ar-SA" sz="1600" kern="0" dirty="0">
                <a:solidFill>
                  <a:prstClr val="white"/>
                </a:solidFill>
                <a:latin typeface="Alexandria" pitchFamily="2" charset="-78"/>
                <a:cs typeface="Alexandria" pitchFamily="2" charset="-78"/>
              </a:rPr>
              <a:t>قائمة المصادر</a:t>
            </a:r>
            <a:endParaRPr lang="en-US" sz="1600" kern="0" dirty="0">
              <a:solidFill>
                <a:prstClr val="white"/>
              </a:solidFill>
              <a:latin typeface="Alexandria" pitchFamily="2" charset="-78"/>
              <a:cs typeface="Alexandria" pitchFamily="2" charset="-78"/>
            </a:endParaRPr>
          </a:p>
        </p:txBody>
      </p:sp>
      <p:sp>
        <p:nvSpPr>
          <p:cNvPr id="15" name="Rectangle 29">
            <a:extLst>
              <a:ext uri="{FF2B5EF4-FFF2-40B4-BE49-F238E27FC236}">
                <a16:creationId xmlns:a16="http://schemas.microsoft.com/office/drawing/2014/main" id="{3F11D4D9-8671-40E5-A8FA-D0D9EA85ED5D}"/>
              </a:ext>
            </a:extLst>
          </p:cNvPr>
          <p:cNvSpPr/>
          <p:nvPr/>
        </p:nvSpPr>
        <p:spPr>
          <a:xfrm>
            <a:off x="5981701" y="4481928"/>
            <a:ext cx="4211798" cy="490911"/>
          </a:xfrm>
          <a:prstGeom prst="rect">
            <a:avLst/>
          </a:prstGeom>
          <a:solidFill>
            <a:srgbClr val="445468"/>
          </a:solidFill>
          <a:ln w="12700" cap="flat" cmpd="sng" algn="ctr">
            <a:noFill/>
            <a:prstDash val="solid"/>
            <a:miter lim="800000"/>
          </a:ln>
          <a:effectLst/>
        </p:spPr>
        <p:txBody>
          <a:bodyPr rtlCol="0" anchor="ctr"/>
          <a:lstStyle/>
          <a:p>
            <a:pPr marL="342900" indent="-342900" algn="just" defTabSz="713232" rtl="1">
              <a:lnSpc>
                <a:spcPct val="150000"/>
              </a:lnSpc>
              <a:buClr>
                <a:srgbClr val="FF0000"/>
              </a:buClr>
              <a:buFont typeface="Arial" panose="020B0604020202020204" pitchFamily="34" charset="0"/>
              <a:buChar char="•"/>
              <a:defRPr/>
            </a:pPr>
            <a:r>
              <a:rPr lang="ar-SA" sz="1600" kern="0" dirty="0">
                <a:solidFill>
                  <a:prstClr val="white"/>
                </a:solidFill>
                <a:latin typeface="Alexandria" pitchFamily="2" charset="-78"/>
                <a:cs typeface="Alexandria" pitchFamily="2" charset="-78"/>
              </a:rPr>
              <a:t>الملخص باللغة العربية والإنجليزية</a:t>
            </a:r>
            <a:endParaRPr lang="en-US" sz="1600" kern="0" dirty="0">
              <a:solidFill>
                <a:prstClr val="white"/>
              </a:solidFill>
              <a:latin typeface="Alexandria" pitchFamily="2" charset="-78"/>
              <a:cs typeface="Alexandria" pitchFamily="2" charset="-78"/>
            </a:endParaRPr>
          </a:p>
        </p:txBody>
      </p:sp>
      <p:sp>
        <p:nvSpPr>
          <p:cNvPr id="16" name="TextBox 15"/>
          <p:cNvSpPr txBox="1"/>
          <p:nvPr/>
        </p:nvSpPr>
        <p:spPr>
          <a:xfrm>
            <a:off x="3190929" y="653758"/>
            <a:ext cx="4464240" cy="542906"/>
          </a:xfrm>
          <a:prstGeom prst="rect">
            <a:avLst/>
          </a:prstGeom>
          <a:noFill/>
        </p:spPr>
        <p:txBody>
          <a:bodyPr wrap="square" rtlCol="0">
            <a:spAutoFit/>
          </a:bodyPr>
          <a:lstStyle/>
          <a:p>
            <a:pPr lvl="0" algn="ctr" fontAlgn="base">
              <a:lnSpc>
                <a:spcPct val="150000"/>
              </a:lnSpc>
              <a:spcBef>
                <a:spcPct val="0"/>
              </a:spcBef>
              <a:spcAft>
                <a:spcPct val="0"/>
              </a:spcAft>
              <a:defRPr/>
            </a:pPr>
            <a:r>
              <a:rPr lang="ar-SA" sz="2200" b="1" kern="0" dirty="0">
                <a:latin typeface="Alexandria" pitchFamily="2" charset="-78"/>
                <a:cs typeface="Alexandria" pitchFamily="2" charset="-78"/>
              </a:rPr>
              <a:t>عناصر ومكونات تقرير البحث</a:t>
            </a:r>
            <a:endParaRPr lang="en-US" sz="2200" kern="0" dirty="0">
              <a:latin typeface="Alexandria" pitchFamily="2" charset="-78"/>
              <a:cs typeface="Alexandria" pitchFamily="2" charset="-78"/>
            </a:endParaRPr>
          </a:p>
        </p:txBody>
      </p:sp>
      <p:sp>
        <p:nvSpPr>
          <p:cNvPr id="17" name="Rectangle 29">
            <a:extLst>
              <a:ext uri="{FF2B5EF4-FFF2-40B4-BE49-F238E27FC236}">
                <a16:creationId xmlns:a16="http://schemas.microsoft.com/office/drawing/2014/main" id="{5A8973F0-A6DC-45FA-96A1-11E061CF6B1A}"/>
              </a:ext>
            </a:extLst>
          </p:cNvPr>
          <p:cNvSpPr/>
          <p:nvPr/>
        </p:nvSpPr>
        <p:spPr>
          <a:xfrm>
            <a:off x="7285342" y="6352575"/>
            <a:ext cx="2940235" cy="490911"/>
          </a:xfrm>
          <a:prstGeom prst="rect">
            <a:avLst/>
          </a:prstGeom>
          <a:solidFill>
            <a:srgbClr val="445468"/>
          </a:solidFill>
          <a:ln w="12700" cap="flat" cmpd="sng" algn="ctr">
            <a:noFill/>
            <a:prstDash val="solid"/>
            <a:miter lim="800000"/>
          </a:ln>
          <a:effectLst/>
        </p:spPr>
        <p:txBody>
          <a:bodyPr rtlCol="0" anchor="ctr"/>
          <a:lstStyle/>
          <a:p>
            <a:pPr marL="342900" indent="-342900" algn="just" defTabSz="713232" rtl="1">
              <a:lnSpc>
                <a:spcPct val="150000"/>
              </a:lnSpc>
              <a:buClr>
                <a:srgbClr val="FF0000"/>
              </a:buClr>
              <a:buFont typeface="Arial" panose="020B0604020202020204" pitchFamily="34" charset="0"/>
              <a:buChar char="•"/>
              <a:defRPr/>
            </a:pPr>
            <a:r>
              <a:rPr lang="ar-SA" sz="1600" kern="0" dirty="0">
                <a:solidFill>
                  <a:prstClr val="white"/>
                </a:solidFill>
                <a:latin typeface="Alexandria" pitchFamily="2" charset="-78"/>
                <a:cs typeface="Alexandria" pitchFamily="2" charset="-78"/>
              </a:rPr>
              <a:t>قائمة </a:t>
            </a:r>
            <a:r>
              <a:rPr lang="ar-SA" sz="1600" kern="0" dirty="0" smtClean="0">
                <a:solidFill>
                  <a:prstClr val="white"/>
                </a:solidFill>
                <a:latin typeface="Alexandria" pitchFamily="2" charset="-78"/>
                <a:cs typeface="Alexandria" pitchFamily="2" charset="-78"/>
              </a:rPr>
              <a:t>ال</a:t>
            </a:r>
            <a:r>
              <a:rPr lang="ar-SY" sz="1600" kern="0" dirty="0" smtClean="0">
                <a:solidFill>
                  <a:prstClr val="white"/>
                </a:solidFill>
                <a:latin typeface="Alexandria" pitchFamily="2" charset="-78"/>
                <a:cs typeface="Alexandria" pitchFamily="2" charset="-78"/>
              </a:rPr>
              <a:t>ملاحق (ان وجدت)</a:t>
            </a:r>
            <a:endParaRPr lang="en-US" sz="1600" kern="0" dirty="0">
              <a:solidFill>
                <a:prstClr val="white"/>
              </a:solidFill>
              <a:latin typeface="Alexandria" pitchFamily="2" charset="-78"/>
              <a:cs typeface="Alexandria" pitchFamily="2" charset="-78"/>
            </a:endParaRPr>
          </a:p>
        </p:txBody>
      </p:sp>
    </p:spTree>
    <p:extLst>
      <p:ext uri="{BB962C8B-B14F-4D97-AF65-F5344CB8AC3E}">
        <p14:creationId xmlns:p14="http://schemas.microsoft.com/office/powerpoint/2010/main" val="25870822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585871"/>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SA" altLang="en-US" sz="1600" dirty="0">
                <a:latin typeface="Alexandria" pitchFamily="2" charset="-78"/>
                <a:cs typeface="Alexandria" pitchFamily="2" charset="-78"/>
              </a:rPr>
              <a:t>من أكثر النماذج شيوعاً في كتابة وترتيب المقالات العلمية، التي تنتج عن عمل تجريبي (بحثي)،</a:t>
            </a:r>
            <a:r>
              <a:rPr lang="en-GB" altLang="en-US" sz="1600" dirty="0">
                <a:latin typeface="Alexandria" pitchFamily="2" charset="-78"/>
                <a:cs typeface="Alexandria" pitchFamily="2" charset="-78"/>
              </a:rPr>
              <a:t> </a:t>
            </a:r>
            <a:r>
              <a:rPr lang="ar-SA" altLang="en-US" sz="1600" dirty="0">
                <a:latin typeface="Alexandria" pitchFamily="2" charset="-78"/>
                <a:cs typeface="Alexandria" pitchFamily="2" charset="-78"/>
              </a:rPr>
              <a:t>هو النموذج الذي يعرف اختصاراً بـ </a:t>
            </a:r>
            <a:r>
              <a:rPr lang="en-GB" altLang="en-US" sz="1600" dirty="0">
                <a:latin typeface="Alexandria" pitchFamily="2" charset="-78"/>
                <a:cs typeface="Alexandria" pitchFamily="2" charset="-78"/>
              </a:rPr>
              <a:t>‘IMRAD’’</a:t>
            </a:r>
            <a:r>
              <a:rPr lang="ar-SA" altLang="en-US" sz="1600" dirty="0">
                <a:latin typeface="Alexandria" pitchFamily="2" charset="-78"/>
                <a:cs typeface="Alexandria" pitchFamily="2" charset="-78"/>
              </a:rPr>
              <a:t> والمشتق من دمج الحروف الأولى للأقسام الأربعة الرئيسية للمقالة العلمية وهي:</a:t>
            </a:r>
          </a:p>
          <a:p>
            <a:pPr marL="1200150" lvl="2" indent="-285750" algn="just" rtl="1">
              <a:lnSpc>
                <a:spcPct val="200000"/>
              </a:lnSpc>
              <a:buFont typeface="Arial" panose="020B0604020202020204" pitchFamily="34" charset="0"/>
              <a:buChar char="•"/>
            </a:pPr>
            <a:r>
              <a:rPr lang="ar-SA" altLang="en-US" sz="1600" dirty="0">
                <a:latin typeface="Alexandria" pitchFamily="2" charset="-78"/>
                <a:cs typeface="Alexandria" pitchFamily="2" charset="-78"/>
              </a:rPr>
              <a:t>المقدمة </a:t>
            </a:r>
            <a:r>
              <a:rPr lang="en-GB" altLang="en-US" sz="1600" dirty="0">
                <a:latin typeface="Alexandria" pitchFamily="2" charset="-78"/>
                <a:cs typeface="Alexandria" pitchFamily="2" charset="-78"/>
              </a:rPr>
              <a:t>Introduction</a:t>
            </a:r>
            <a:endParaRPr lang="ar-SA" altLang="en-US" sz="1600" dirty="0">
              <a:latin typeface="Alexandria" pitchFamily="2" charset="-78"/>
              <a:cs typeface="Alexandria" pitchFamily="2" charset="-78"/>
            </a:endParaRPr>
          </a:p>
          <a:p>
            <a:pPr marL="1200150" lvl="2" indent="-285750" algn="just" rtl="1">
              <a:lnSpc>
                <a:spcPct val="200000"/>
              </a:lnSpc>
              <a:buFont typeface="Arial" panose="020B0604020202020204" pitchFamily="34" charset="0"/>
              <a:buChar char="•"/>
            </a:pPr>
            <a:r>
              <a:rPr lang="ar-SA" altLang="en-US" sz="1600" dirty="0">
                <a:latin typeface="Alexandria" pitchFamily="2" charset="-78"/>
                <a:cs typeface="Alexandria" pitchFamily="2" charset="-78"/>
              </a:rPr>
              <a:t>طرق البحث </a:t>
            </a:r>
            <a:r>
              <a:rPr lang="en-GB" altLang="en-US" sz="1600" dirty="0">
                <a:latin typeface="Alexandria" pitchFamily="2" charset="-78"/>
                <a:cs typeface="Alexandria" pitchFamily="2" charset="-78"/>
              </a:rPr>
              <a:t>methods</a:t>
            </a:r>
            <a:endParaRPr lang="ar-SA" altLang="en-US" sz="1600" dirty="0">
              <a:latin typeface="Alexandria" pitchFamily="2" charset="-78"/>
              <a:cs typeface="Alexandria" pitchFamily="2" charset="-78"/>
            </a:endParaRPr>
          </a:p>
          <a:p>
            <a:pPr marL="1200150" lvl="2" indent="-285750" algn="just" rtl="1">
              <a:lnSpc>
                <a:spcPct val="200000"/>
              </a:lnSpc>
              <a:buFont typeface="Arial" panose="020B0604020202020204" pitchFamily="34" charset="0"/>
              <a:buChar char="•"/>
            </a:pPr>
            <a:r>
              <a:rPr lang="ar-SA" altLang="en-US" sz="1600" dirty="0">
                <a:latin typeface="Alexandria" pitchFamily="2" charset="-78"/>
                <a:cs typeface="Alexandria" pitchFamily="2" charset="-78"/>
              </a:rPr>
              <a:t>النتائج </a:t>
            </a:r>
            <a:r>
              <a:rPr lang="en-GB" altLang="en-US" sz="1600" dirty="0">
                <a:latin typeface="Alexandria" pitchFamily="2" charset="-78"/>
                <a:cs typeface="Alexandria" pitchFamily="2" charset="-78"/>
              </a:rPr>
              <a:t>results</a:t>
            </a:r>
            <a:endParaRPr lang="ar-SA" altLang="en-US" sz="1600" dirty="0">
              <a:latin typeface="Alexandria" pitchFamily="2" charset="-78"/>
              <a:cs typeface="Alexandria" pitchFamily="2" charset="-78"/>
            </a:endParaRPr>
          </a:p>
          <a:p>
            <a:pPr marL="1200150" lvl="2" indent="-285750" algn="just" rtl="1">
              <a:lnSpc>
                <a:spcPct val="200000"/>
              </a:lnSpc>
              <a:buFont typeface="Arial" panose="020B0604020202020204" pitchFamily="34" charset="0"/>
              <a:buChar char="•"/>
            </a:pPr>
            <a:r>
              <a:rPr lang="ar-SA" altLang="en-US" sz="1600" dirty="0">
                <a:latin typeface="Alexandria" pitchFamily="2" charset="-78"/>
                <a:cs typeface="Alexandria" pitchFamily="2" charset="-78"/>
              </a:rPr>
              <a:t>المناقشة </a:t>
            </a:r>
            <a:r>
              <a:rPr lang="en-GB" altLang="en-US" sz="1600" dirty="0">
                <a:latin typeface="Alexandria" pitchFamily="2" charset="-78"/>
                <a:cs typeface="Alexandria" pitchFamily="2" charset="-78"/>
              </a:rPr>
              <a:t> </a:t>
            </a:r>
            <a:r>
              <a:rPr lang="en-GB" altLang="en-US" sz="1600" dirty="0" smtClean="0">
                <a:latin typeface="Alexandria" pitchFamily="2" charset="-78"/>
                <a:cs typeface="Alexandria" pitchFamily="2" charset="-78"/>
              </a:rPr>
              <a:t>discussion</a:t>
            </a:r>
            <a:endParaRPr lang="ar-SY" altLang="en-US" sz="1600" dirty="0" smtClean="0">
              <a:latin typeface="Alexandria" pitchFamily="2" charset="-78"/>
              <a:cs typeface="Alexandria" pitchFamily="2" charset="-78"/>
            </a:endParaRPr>
          </a:p>
          <a:p>
            <a:pPr marL="1200150" lvl="2" indent="-285750" algn="just" rtl="1">
              <a:lnSpc>
                <a:spcPct val="200000"/>
              </a:lnSpc>
              <a:buFont typeface="Arial" panose="020B0604020202020204" pitchFamily="34" charset="0"/>
              <a:buChar char="•"/>
            </a:pPr>
            <a:r>
              <a:rPr lang="en-GB" altLang="en-US" b="1" dirty="0">
                <a:solidFill>
                  <a:srgbClr val="FF0000"/>
                </a:solidFill>
                <a:latin typeface="Alexandria" pitchFamily="2" charset="-78"/>
                <a:cs typeface="Alexandria" pitchFamily="2" charset="-78"/>
              </a:rPr>
              <a:t>I</a:t>
            </a:r>
            <a:r>
              <a:rPr lang="en-GB" altLang="en-US" b="1" dirty="0">
                <a:latin typeface="Alexandria" pitchFamily="2" charset="-78"/>
                <a:cs typeface="Alexandria" pitchFamily="2" charset="-78"/>
              </a:rPr>
              <a:t>ntroduction, </a:t>
            </a:r>
            <a:r>
              <a:rPr lang="en-GB" altLang="en-US" b="1" dirty="0">
                <a:solidFill>
                  <a:srgbClr val="FF0000"/>
                </a:solidFill>
                <a:latin typeface="Alexandria" pitchFamily="2" charset="-78"/>
                <a:cs typeface="Alexandria" pitchFamily="2" charset="-78"/>
              </a:rPr>
              <a:t>M</a:t>
            </a:r>
            <a:r>
              <a:rPr lang="en-GB" altLang="en-US" b="1" dirty="0">
                <a:latin typeface="Alexandria" pitchFamily="2" charset="-78"/>
                <a:cs typeface="Alexandria" pitchFamily="2" charset="-78"/>
              </a:rPr>
              <a:t>ethods, </a:t>
            </a:r>
            <a:r>
              <a:rPr lang="en-GB" altLang="en-US" b="1" dirty="0">
                <a:solidFill>
                  <a:srgbClr val="FF0000"/>
                </a:solidFill>
                <a:latin typeface="Alexandria" pitchFamily="2" charset="-78"/>
                <a:cs typeface="Alexandria" pitchFamily="2" charset="-78"/>
              </a:rPr>
              <a:t>R</a:t>
            </a:r>
            <a:r>
              <a:rPr lang="en-GB" altLang="en-US" b="1" dirty="0">
                <a:latin typeface="Alexandria" pitchFamily="2" charset="-78"/>
                <a:cs typeface="Alexandria" pitchFamily="2" charset="-78"/>
              </a:rPr>
              <a:t>esults and </a:t>
            </a:r>
            <a:r>
              <a:rPr lang="en-GB" altLang="en-US" b="1" dirty="0">
                <a:solidFill>
                  <a:srgbClr val="FF0000"/>
                </a:solidFill>
                <a:latin typeface="Alexandria" pitchFamily="2" charset="-78"/>
                <a:cs typeface="Alexandria" pitchFamily="2" charset="-78"/>
              </a:rPr>
              <a:t>D</a:t>
            </a:r>
            <a:r>
              <a:rPr lang="en-GB" altLang="en-US" b="1" dirty="0">
                <a:latin typeface="Alexandria" pitchFamily="2" charset="-78"/>
                <a:cs typeface="Alexandria" pitchFamily="2" charset="-78"/>
              </a:rPr>
              <a:t>iscussion (IMRAD)</a:t>
            </a:r>
            <a:endParaRPr lang="ar-SY" altLang="en-US" b="1" dirty="0">
              <a:latin typeface="Alexandria" pitchFamily="2" charset="-78"/>
              <a:cs typeface="Alexandria" pitchFamily="2" charset="-78"/>
            </a:endParaRPr>
          </a:p>
          <a:p>
            <a:pPr marL="1200150" lvl="2" indent="-285750" algn="just" rtl="1">
              <a:lnSpc>
                <a:spcPct val="200000"/>
              </a:lnSpc>
              <a:buFont typeface="Arial" panose="020B0604020202020204" pitchFamily="34" charset="0"/>
              <a:buChar char="•"/>
            </a:pPr>
            <a:endParaRPr lang="ar-SA" altLang="en-US" sz="16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1306663" y="665452"/>
            <a:ext cx="8110847" cy="400110"/>
          </a:xfrm>
          <a:prstGeom prst="rect">
            <a:avLst/>
          </a:prstGeom>
          <a:noFill/>
        </p:spPr>
        <p:txBody>
          <a:bodyPr wrap="square" rtlCol="0">
            <a:spAutoFit/>
          </a:bodyPr>
          <a:lstStyle/>
          <a:p>
            <a:pPr algn="ctr"/>
            <a:r>
              <a:rPr lang="ar-SY" altLang="en-US" sz="2000" b="1" dirty="0" smtClean="0">
                <a:latin typeface="Alexandria" pitchFamily="2" charset="-78"/>
                <a:cs typeface="Alexandria" pitchFamily="2" charset="-78"/>
              </a:rPr>
              <a:t>نموذج كتابة المقالة العلمية</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21534384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1180451"/>
          </a:xfrm>
          <a:prstGeom prst="rect">
            <a:avLst/>
          </a:prstGeom>
          <a:noFill/>
        </p:spPr>
        <p:txBody>
          <a:bodyPr wrap="square" rtlCol="0">
            <a:spAutoFit/>
          </a:bodyPr>
          <a:lstStyle/>
          <a:p>
            <a:pPr marL="342900" indent="-342900" algn="just" rtl="1">
              <a:buFont typeface="Arial" panose="020B0604020202020204" pitchFamily="34" charset="0"/>
              <a:buChar char="•"/>
            </a:pPr>
            <a:r>
              <a:rPr lang="ar-SY" sz="2000" dirty="0" smtClean="0"/>
              <a:t>هناك </a:t>
            </a:r>
            <a:r>
              <a:rPr lang="ar-SY" sz="2000" dirty="0"/>
              <a:t>أقسام أخرى فرعية تأتي سابقاً أو لاحقاً في المقالة، نوردها فيما</a:t>
            </a:r>
            <a:r>
              <a:rPr lang="ar-SA" sz="2000" dirty="0"/>
              <a:t> </a:t>
            </a:r>
            <a:r>
              <a:rPr lang="ar-SY" sz="2000" dirty="0"/>
              <a:t>يلي، وبنفس الترتيب الذي غالباً ما تظهر به في كثير من المجلات المتخصصة:</a:t>
            </a:r>
          </a:p>
          <a:p>
            <a:pPr algn="just">
              <a:lnSpc>
                <a:spcPct val="200000"/>
              </a:lnSpc>
            </a:pPr>
            <a:endParaRPr lang="ar-SA" altLang="en-US"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AutoShape 43">
            <a:extLst>
              <a:ext uri="{FF2B5EF4-FFF2-40B4-BE49-F238E27FC236}">
                <a16:creationId xmlns:a16="http://schemas.microsoft.com/office/drawing/2014/main" id="{5CD5A681-27CE-113F-0325-D6BD4E2F4302}"/>
              </a:ext>
            </a:extLst>
          </p:cNvPr>
          <p:cNvSpPr>
            <a:spLocks noChangeArrowheads="1"/>
          </p:cNvSpPr>
          <p:nvPr/>
        </p:nvSpPr>
        <p:spPr bwMode="gray">
          <a:xfrm>
            <a:off x="1066800" y="5029200"/>
            <a:ext cx="5379720" cy="36576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dirty="0">
                <a:solidFill>
                  <a:schemeClr val="tx1"/>
                </a:solidFill>
                <a:latin typeface="Alexandria" pitchFamily="2" charset="-78"/>
                <a:cs typeface="Alexandria" pitchFamily="2" charset="-78"/>
              </a:rPr>
              <a:t>مواد وطرق البحث</a:t>
            </a:r>
            <a:r>
              <a:rPr lang="ar-SA" dirty="0">
                <a:solidFill>
                  <a:schemeClr val="tx1"/>
                </a:solidFill>
                <a:latin typeface="Alexandria" pitchFamily="2" charset="-78"/>
                <a:cs typeface="Alexandria" pitchFamily="2" charset="-78"/>
              </a:rPr>
              <a:t> </a:t>
            </a:r>
            <a:r>
              <a:rPr lang="en-GB" dirty="0">
                <a:solidFill>
                  <a:schemeClr val="tx1"/>
                </a:solidFill>
                <a:latin typeface="Alexandria" pitchFamily="2" charset="-78"/>
                <a:cs typeface="Alexandria" pitchFamily="2" charset="-78"/>
              </a:rPr>
              <a:t>materials and methods</a:t>
            </a:r>
            <a:r>
              <a:rPr lang="ar-SA" dirty="0">
                <a:solidFill>
                  <a:schemeClr val="tx1"/>
                </a:solidFill>
                <a:latin typeface="Alexandria" pitchFamily="2" charset="-78"/>
                <a:cs typeface="Alexandria" pitchFamily="2" charset="-78"/>
              </a:rPr>
              <a:t>	</a:t>
            </a:r>
            <a:endParaRPr lang="ar-SY" dirty="0">
              <a:solidFill>
                <a:schemeClr val="tx1"/>
              </a:solidFill>
              <a:latin typeface="Alexandria" pitchFamily="2" charset="-78"/>
              <a:cs typeface="Alexandria" pitchFamily="2" charset="-78"/>
            </a:endParaRPr>
          </a:p>
        </p:txBody>
      </p:sp>
      <p:sp>
        <p:nvSpPr>
          <p:cNvPr id="9" name="AutoShape 43">
            <a:extLst>
              <a:ext uri="{FF2B5EF4-FFF2-40B4-BE49-F238E27FC236}">
                <a16:creationId xmlns:a16="http://schemas.microsoft.com/office/drawing/2014/main" id="{20C06279-3A3A-53A1-8BC0-252015640417}"/>
              </a:ext>
            </a:extLst>
          </p:cNvPr>
          <p:cNvSpPr>
            <a:spLocks noChangeArrowheads="1"/>
          </p:cNvSpPr>
          <p:nvPr/>
        </p:nvSpPr>
        <p:spPr bwMode="gray">
          <a:xfrm>
            <a:off x="1465429" y="4412334"/>
            <a:ext cx="5379720" cy="418471"/>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altLang="en-US" dirty="0">
                <a:solidFill>
                  <a:schemeClr val="tx1"/>
                </a:solidFill>
                <a:latin typeface="Alexandria" pitchFamily="2" charset="-78"/>
                <a:cs typeface="Alexandria" pitchFamily="2" charset="-78"/>
              </a:rPr>
              <a:t>المقدمة</a:t>
            </a:r>
            <a:r>
              <a:rPr lang="ar-SA" altLang="en-US" dirty="0">
                <a:solidFill>
                  <a:schemeClr val="tx1"/>
                </a:solidFill>
                <a:latin typeface="Alexandria" pitchFamily="2" charset="-78"/>
                <a:cs typeface="Alexandria" pitchFamily="2" charset="-78"/>
              </a:rPr>
              <a:t> </a:t>
            </a:r>
            <a:r>
              <a:rPr lang="en-GB" altLang="en-US" dirty="0">
                <a:solidFill>
                  <a:schemeClr val="tx1"/>
                </a:solidFill>
                <a:latin typeface="Alexandria" pitchFamily="2" charset="-78"/>
                <a:cs typeface="Alexandria" pitchFamily="2" charset="-78"/>
              </a:rPr>
              <a:t>introduction</a:t>
            </a:r>
            <a:endParaRPr lang="ar-SY" altLang="en-US" dirty="0">
              <a:solidFill>
                <a:schemeClr val="tx1"/>
              </a:solidFill>
              <a:latin typeface="Alexandria" pitchFamily="2" charset="-78"/>
              <a:cs typeface="Alexandria" pitchFamily="2" charset="-78"/>
            </a:endParaRPr>
          </a:p>
        </p:txBody>
      </p:sp>
      <p:sp>
        <p:nvSpPr>
          <p:cNvPr id="10" name="AutoShape 45">
            <a:extLst>
              <a:ext uri="{FF2B5EF4-FFF2-40B4-BE49-F238E27FC236}">
                <a16:creationId xmlns:a16="http://schemas.microsoft.com/office/drawing/2014/main" id="{E3D04C61-63B9-8031-A605-B099CC496F6B}"/>
              </a:ext>
            </a:extLst>
          </p:cNvPr>
          <p:cNvSpPr>
            <a:spLocks noChangeArrowheads="1"/>
          </p:cNvSpPr>
          <p:nvPr/>
        </p:nvSpPr>
        <p:spPr bwMode="gray">
          <a:xfrm>
            <a:off x="1958058" y="3802734"/>
            <a:ext cx="5449251" cy="36576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dirty="0">
                <a:solidFill>
                  <a:schemeClr val="tx1"/>
                </a:solidFill>
                <a:latin typeface="Alexandria" pitchFamily="2" charset="-78"/>
                <a:cs typeface="Alexandria" pitchFamily="2" charset="-78"/>
              </a:rPr>
              <a:t>ملخص البحث</a:t>
            </a:r>
            <a:r>
              <a:rPr lang="ar-SA" dirty="0">
                <a:solidFill>
                  <a:schemeClr val="tx1"/>
                </a:solidFill>
                <a:latin typeface="Alexandria" pitchFamily="2" charset="-78"/>
                <a:cs typeface="Alexandria" pitchFamily="2" charset="-78"/>
              </a:rPr>
              <a:t> </a:t>
            </a:r>
            <a:r>
              <a:rPr lang="en-GB" dirty="0">
                <a:solidFill>
                  <a:schemeClr val="tx1"/>
                </a:solidFill>
                <a:latin typeface="Alexandria" pitchFamily="2" charset="-78"/>
                <a:cs typeface="Alexandria" pitchFamily="2" charset="-78"/>
              </a:rPr>
              <a:t>abstract</a:t>
            </a:r>
            <a:endParaRPr lang="ar-SY" dirty="0">
              <a:solidFill>
                <a:schemeClr val="tx1"/>
              </a:solidFill>
              <a:latin typeface="Alexandria" pitchFamily="2" charset="-78"/>
              <a:cs typeface="Alexandria" pitchFamily="2" charset="-78"/>
            </a:endParaRPr>
          </a:p>
        </p:txBody>
      </p:sp>
      <p:sp>
        <p:nvSpPr>
          <p:cNvPr id="11" name="AutoShape 46">
            <a:extLst>
              <a:ext uri="{FF2B5EF4-FFF2-40B4-BE49-F238E27FC236}">
                <a16:creationId xmlns:a16="http://schemas.microsoft.com/office/drawing/2014/main" id="{2C1BB1F6-165D-3E17-3972-F789B90832AC}"/>
              </a:ext>
            </a:extLst>
          </p:cNvPr>
          <p:cNvSpPr>
            <a:spLocks noChangeArrowheads="1"/>
          </p:cNvSpPr>
          <p:nvPr/>
        </p:nvSpPr>
        <p:spPr bwMode="gray">
          <a:xfrm>
            <a:off x="2354284" y="3198197"/>
            <a:ext cx="5425556" cy="36576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hlink">
                        <a:gamma/>
                        <a:tint val="0"/>
                        <a:invGamma/>
                      </a:schemeClr>
                    </a:gs>
                    <a:gs pos="100000">
                      <a:schemeClr val="hlink"/>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A" altLang="en-US" dirty="0">
                <a:solidFill>
                  <a:schemeClr val="tx1"/>
                </a:solidFill>
                <a:latin typeface="Alexandria" pitchFamily="2" charset="-78"/>
                <a:cs typeface="Alexandria" pitchFamily="2" charset="-78"/>
              </a:rPr>
              <a:t>المؤلف/المؤلفون </a:t>
            </a:r>
            <a:r>
              <a:rPr lang="en-GB" altLang="en-US" dirty="0">
                <a:solidFill>
                  <a:schemeClr val="tx1"/>
                </a:solidFill>
                <a:latin typeface="Alexandria" pitchFamily="2" charset="-78"/>
                <a:cs typeface="Alexandria" pitchFamily="2" charset="-78"/>
              </a:rPr>
              <a:t>author(s)</a:t>
            </a:r>
            <a:endParaRPr lang="ar-SA" altLang="en-US" dirty="0">
              <a:solidFill>
                <a:schemeClr val="tx1"/>
              </a:solidFill>
              <a:latin typeface="Alexandria" pitchFamily="2" charset="-78"/>
              <a:cs typeface="Alexandria" pitchFamily="2" charset="-78"/>
            </a:endParaRPr>
          </a:p>
        </p:txBody>
      </p:sp>
      <p:sp>
        <p:nvSpPr>
          <p:cNvPr id="12" name="AutoShape 47">
            <a:extLst>
              <a:ext uri="{FF2B5EF4-FFF2-40B4-BE49-F238E27FC236}">
                <a16:creationId xmlns:a16="http://schemas.microsoft.com/office/drawing/2014/main" id="{DE9A2E3A-7E3C-DED5-8270-AF6ABA28091C}"/>
              </a:ext>
            </a:extLst>
          </p:cNvPr>
          <p:cNvSpPr>
            <a:spLocks noChangeArrowheads="1"/>
          </p:cNvSpPr>
          <p:nvPr/>
        </p:nvSpPr>
        <p:spPr bwMode="gray">
          <a:xfrm>
            <a:off x="2803996" y="2583534"/>
            <a:ext cx="5379720" cy="36576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dirty="0">
                <a:solidFill>
                  <a:schemeClr val="tx1"/>
                </a:solidFill>
                <a:latin typeface="Alexandria" pitchFamily="2" charset="-78"/>
                <a:cs typeface="Alexandria" pitchFamily="2" charset="-78"/>
              </a:rPr>
              <a:t>العنوان </a:t>
            </a:r>
            <a:r>
              <a:rPr lang="en-GB" dirty="0">
                <a:solidFill>
                  <a:schemeClr val="tx1"/>
                </a:solidFill>
                <a:latin typeface="Alexandria" pitchFamily="2" charset="-78"/>
                <a:cs typeface="Alexandria" pitchFamily="2" charset="-78"/>
              </a:rPr>
              <a:t>title</a:t>
            </a:r>
            <a:endParaRPr lang="ar-SY" dirty="0">
              <a:solidFill>
                <a:schemeClr val="tx1"/>
              </a:solidFill>
              <a:latin typeface="Alexandria" pitchFamily="2" charset="-78"/>
              <a:cs typeface="Alexandria" pitchFamily="2" charset="-78"/>
            </a:endParaRPr>
          </a:p>
        </p:txBody>
      </p:sp>
      <p:grpSp>
        <p:nvGrpSpPr>
          <p:cNvPr id="13" name="Group 12">
            <a:extLst>
              <a:ext uri="{FF2B5EF4-FFF2-40B4-BE49-F238E27FC236}">
                <a16:creationId xmlns:a16="http://schemas.microsoft.com/office/drawing/2014/main" id="{A7791E84-5C1A-EB6F-7962-2D302A5CA751}"/>
              </a:ext>
            </a:extLst>
          </p:cNvPr>
          <p:cNvGrpSpPr>
            <a:grpSpLocks/>
          </p:cNvGrpSpPr>
          <p:nvPr/>
        </p:nvGrpSpPr>
        <p:grpSpPr bwMode="auto">
          <a:xfrm>
            <a:off x="7993334" y="2514411"/>
            <a:ext cx="381000" cy="519245"/>
            <a:chOff x="2078" y="1387"/>
            <a:chExt cx="1615" cy="2201"/>
          </a:xfrm>
        </p:grpSpPr>
        <p:sp>
          <p:nvSpPr>
            <p:cNvPr id="14" name="Oval 13">
              <a:extLst>
                <a:ext uri="{FF2B5EF4-FFF2-40B4-BE49-F238E27FC236}">
                  <a16:creationId xmlns:a16="http://schemas.microsoft.com/office/drawing/2014/main" id="{0EFAFA62-FD97-EBFC-14FA-879E5E4BA260}"/>
                </a:ext>
              </a:extLst>
            </p:cNvPr>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15" name="Oval 14">
              <a:extLst>
                <a:ext uri="{FF2B5EF4-FFF2-40B4-BE49-F238E27FC236}">
                  <a16:creationId xmlns:a16="http://schemas.microsoft.com/office/drawing/2014/main" id="{0F02B7CB-A66F-911D-ABE4-FA7F7CE8C7D3}"/>
                </a:ext>
              </a:extLst>
            </p:cNvPr>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16" name="Oval 15">
              <a:extLst>
                <a:ext uri="{FF2B5EF4-FFF2-40B4-BE49-F238E27FC236}">
                  <a16:creationId xmlns:a16="http://schemas.microsoft.com/office/drawing/2014/main" id="{075CA7EB-7F43-7BE0-20AE-6A589C103094}"/>
                </a:ext>
              </a:extLst>
            </p:cNvPr>
            <p:cNvSpPr>
              <a:spLocks noChangeArrowheads="1"/>
            </p:cNvSpPr>
            <p:nvPr/>
          </p:nvSpPr>
          <p:spPr bwMode="gray">
            <a:xfrm>
              <a:off x="2415"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17" name="Oval 16">
              <a:extLst>
                <a:ext uri="{FF2B5EF4-FFF2-40B4-BE49-F238E27FC236}">
                  <a16:creationId xmlns:a16="http://schemas.microsoft.com/office/drawing/2014/main" id="{DD27F50D-BCDA-CA60-AEFE-8983E164F102}"/>
                </a:ext>
              </a:extLst>
            </p:cNvPr>
            <p:cNvSpPr>
              <a:spLocks noChangeArrowheads="1"/>
            </p:cNvSpPr>
            <p:nvPr/>
          </p:nvSpPr>
          <p:spPr bwMode="gray">
            <a:xfrm>
              <a:off x="2415" y="1387"/>
              <a:ext cx="1101" cy="2201"/>
            </a:xfrm>
            <a:prstGeom prst="ellipse">
              <a:avLst/>
            </a:prstGeom>
            <a:gradFill rotWithShape="1">
              <a:gsLst>
                <a:gs pos="0">
                  <a:srgbClr val="FFCC00">
                    <a:gamma/>
                    <a:shade val="0"/>
                    <a:invGamma/>
                  </a:srgbClr>
                </a:gs>
                <a:gs pos="100000">
                  <a:srgbClr val="FFCC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18" name="Oval 17">
              <a:extLst>
                <a:ext uri="{FF2B5EF4-FFF2-40B4-BE49-F238E27FC236}">
                  <a16:creationId xmlns:a16="http://schemas.microsoft.com/office/drawing/2014/main" id="{F78F42BF-26CD-8A65-4640-2FC1852F799B}"/>
                </a:ext>
              </a:extLst>
            </p:cNvPr>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19" name="Oval 18">
              <a:extLst>
                <a:ext uri="{FF2B5EF4-FFF2-40B4-BE49-F238E27FC236}">
                  <a16:creationId xmlns:a16="http://schemas.microsoft.com/office/drawing/2014/main" id="{390AE63B-F44C-794A-5535-A9367FC20E84}"/>
                </a:ext>
              </a:extLst>
            </p:cNvPr>
            <p:cNvSpPr>
              <a:spLocks noChangeArrowheads="1"/>
            </p:cNvSpPr>
            <p:nvPr/>
          </p:nvSpPr>
          <p:spPr bwMode="gray">
            <a:xfrm>
              <a:off x="2337" y="1755"/>
              <a:ext cx="1096" cy="1468"/>
            </a:xfrm>
            <a:prstGeom prst="ellipse">
              <a:avLst/>
            </a:prstGeom>
            <a:gradFill rotWithShape="1">
              <a:gsLst>
                <a:gs pos="0">
                  <a:srgbClr val="FFCC00"/>
                </a:gs>
                <a:gs pos="100000">
                  <a:srgbClr val="FFCC00">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rPr>
                <a:t>1</a:t>
              </a:r>
            </a:p>
          </p:txBody>
        </p:sp>
      </p:grpSp>
      <p:grpSp>
        <p:nvGrpSpPr>
          <p:cNvPr id="20" name="Group 19">
            <a:extLst>
              <a:ext uri="{FF2B5EF4-FFF2-40B4-BE49-F238E27FC236}">
                <a16:creationId xmlns:a16="http://schemas.microsoft.com/office/drawing/2014/main" id="{19B542BE-2C64-FCA1-8A1B-1D11DE3CCB8B}"/>
              </a:ext>
            </a:extLst>
          </p:cNvPr>
          <p:cNvGrpSpPr>
            <a:grpSpLocks/>
          </p:cNvGrpSpPr>
          <p:nvPr/>
        </p:nvGrpSpPr>
        <p:grpSpPr bwMode="auto">
          <a:xfrm>
            <a:off x="7604596" y="3118649"/>
            <a:ext cx="381000" cy="519245"/>
            <a:chOff x="2078" y="1387"/>
            <a:chExt cx="1615" cy="2201"/>
          </a:xfrm>
        </p:grpSpPr>
        <p:sp>
          <p:nvSpPr>
            <p:cNvPr id="21" name="Oval 20">
              <a:extLst>
                <a:ext uri="{FF2B5EF4-FFF2-40B4-BE49-F238E27FC236}">
                  <a16:creationId xmlns:a16="http://schemas.microsoft.com/office/drawing/2014/main" id="{96FB0C11-99E7-926E-95C8-F879C0877475}"/>
                </a:ext>
              </a:extLst>
            </p:cNvPr>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22" name="Oval 21">
              <a:extLst>
                <a:ext uri="{FF2B5EF4-FFF2-40B4-BE49-F238E27FC236}">
                  <a16:creationId xmlns:a16="http://schemas.microsoft.com/office/drawing/2014/main" id="{9A141278-FB59-3C39-1C19-929D5F8ECED4}"/>
                </a:ext>
              </a:extLst>
            </p:cNvPr>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23" name="Oval 22">
              <a:extLst>
                <a:ext uri="{FF2B5EF4-FFF2-40B4-BE49-F238E27FC236}">
                  <a16:creationId xmlns:a16="http://schemas.microsoft.com/office/drawing/2014/main" id="{6BC11493-9F8C-B7BD-CEFC-A2AE5F5391D4}"/>
                </a:ext>
              </a:extLst>
            </p:cNvPr>
            <p:cNvSpPr>
              <a:spLocks noChangeArrowheads="1"/>
            </p:cNvSpPr>
            <p:nvPr/>
          </p:nvSpPr>
          <p:spPr bwMode="gray">
            <a:xfrm>
              <a:off x="2415"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24" name="Oval 23">
              <a:extLst>
                <a:ext uri="{FF2B5EF4-FFF2-40B4-BE49-F238E27FC236}">
                  <a16:creationId xmlns:a16="http://schemas.microsoft.com/office/drawing/2014/main" id="{E3F11CCB-53E4-3914-7E56-192F984CCCDC}"/>
                </a:ext>
              </a:extLst>
            </p:cNvPr>
            <p:cNvSpPr>
              <a:spLocks noChangeArrowheads="1"/>
            </p:cNvSpPr>
            <p:nvPr/>
          </p:nvSpPr>
          <p:spPr bwMode="gray">
            <a:xfrm>
              <a:off x="2415" y="1387"/>
              <a:ext cx="1101" cy="2201"/>
            </a:xfrm>
            <a:prstGeom prst="ellipse">
              <a:avLst/>
            </a:prstGeom>
            <a:gradFill rotWithShape="1">
              <a:gsLst>
                <a:gs pos="0">
                  <a:srgbClr val="48BE67">
                    <a:gamma/>
                    <a:shade val="0"/>
                    <a:invGamma/>
                  </a:srgbClr>
                </a:gs>
                <a:gs pos="100000">
                  <a:srgbClr val="48BE67"/>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25" name="Oval 24">
              <a:extLst>
                <a:ext uri="{FF2B5EF4-FFF2-40B4-BE49-F238E27FC236}">
                  <a16:creationId xmlns:a16="http://schemas.microsoft.com/office/drawing/2014/main" id="{3FE49C3B-6B16-6F0B-C5F8-D5202E37AFF6}"/>
                </a:ext>
              </a:extLst>
            </p:cNvPr>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26" name="Oval 25">
              <a:extLst>
                <a:ext uri="{FF2B5EF4-FFF2-40B4-BE49-F238E27FC236}">
                  <a16:creationId xmlns:a16="http://schemas.microsoft.com/office/drawing/2014/main" id="{3AA8A6E8-F164-15C8-0FBF-F8523F0C2D08}"/>
                </a:ext>
              </a:extLst>
            </p:cNvPr>
            <p:cNvSpPr>
              <a:spLocks noChangeArrowheads="1"/>
            </p:cNvSpPr>
            <p:nvPr/>
          </p:nvSpPr>
          <p:spPr bwMode="gray">
            <a:xfrm>
              <a:off x="2337" y="1754"/>
              <a:ext cx="1096" cy="1468"/>
            </a:xfrm>
            <a:prstGeom prst="ellipse">
              <a:avLst/>
            </a:prstGeom>
            <a:gradFill rotWithShape="1">
              <a:gsLst>
                <a:gs pos="0">
                  <a:srgbClr val="48BE67"/>
                </a:gs>
                <a:gs pos="100000">
                  <a:srgbClr val="48BE67">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rPr>
                <a:t>2</a:t>
              </a:r>
            </a:p>
          </p:txBody>
        </p:sp>
      </p:grpSp>
      <p:grpSp>
        <p:nvGrpSpPr>
          <p:cNvPr id="27" name="Group 26">
            <a:extLst>
              <a:ext uri="{FF2B5EF4-FFF2-40B4-BE49-F238E27FC236}">
                <a16:creationId xmlns:a16="http://schemas.microsoft.com/office/drawing/2014/main" id="{8551860C-72DF-53E2-101D-A30D67738AD9}"/>
              </a:ext>
            </a:extLst>
          </p:cNvPr>
          <p:cNvGrpSpPr>
            <a:grpSpLocks/>
          </p:cNvGrpSpPr>
          <p:nvPr/>
        </p:nvGrpSpPr>
        <p:grpSpPr bwMode="auto">
          <a:xfrm>
            <a:off x="7147396" y="3741412"/>
            <a:ext cx="381000" cy="519245"/>
            <a:chOff x="2078" y="1387"/>
            <a:chExt cx="1615" cy="2201"/>
          </a:xfrm>
        </p:grpSpPr>
        <p:sp>
          <p:nvSpPr>
            <p:cNvPr id="28" name="Oval 27">
              <a:extLst>
                <a:ext uri="{FF2B5EF4-FFF2-40B4-BE49-F238E27FC236}">
                  <a16:creationId xmlns:a16="http://schemas.microsoft.com/office/drawing/2014/main" id="{E27A29D3-E15C-188A-330E-F87A395F3742}"/>
                </a:ext>
              </a:extLst>
            </p:cNvPr>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29" name="Oval 28">
              <a:extLst>
                <a:ext uri="{FF2B5EF4-FFF2-40B4-BE49-F238E27FC236}">
                  <a16:creationId xmlns:a16="http://schemas.microsoft.com/office/drawing/2014/main" id="{524C64E6-8965-5458-5237-908A4C550DB6}"/>
                </a:ext>
              </a:extLst>
            </p:cNvPr>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30" name="Oval 29">
              <a:extLst>
                <a:ext uri="{FF2B5EF4-FFF2-40B4-BE49-F238E27FC236}">
                  <a16:creationId xmlns:a16="http://schemas.microsoft.com/office/drawing/2014/main" id="{7D59FB51-5142-ADAB-1B9D-C251039F0D10}"/>
                </a:ext>
              </a:extLst>
            </p:cNvPr>
            <p:cNvSpPr>
              <a:spLocks noChangeArrowheads="1"/>
            </p:cNvSpPr>
            <p:nvPr/>
          </p:nvSpPr>
          <p:spPr bwMode="gray">
            <a:xfrm>
              <a:off x="2415"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31" name="Oval 30">
              <a:extLst>
                <a:ext uri="{FF2B5EF4-FFF2-40B4-BE49-F238E27FC236}">
                  <a16:creationId xmlns:a16="http://schemas.microsoft.com/office/drawing/2014/main" id="{5AEB4A6A-F236-45F2-FCE8-921202359CC6}"/>
                </a:ext>
              </a:extLst>
            </p:cNvPr>
            <p:cNvSpPr>
              <a:spLocks noChangeArrowheads="1"/>
            </p:cNvSpPr>
            <p:nvPr/>
          </p:nvSpPr>
          <p:spPr bwMode="gray">
            <a:xfrm>
              <a:off x="2415" y="1387"/>
              <a:ext cx="1101" cy="2201"/>
            </a:xfrm>
            <a:prstGeom prst="ellipse">
              <a:avLst/>
            </a:prstGeom>
            <a:gradFill rotWithShape="1">
              <a:gsLst>
                <a:gs pos="0">
                  <a:srgbClr val="21B3E1"/>
                </a:gs>
                <a:gs pos="100000">
                  <a:srgbClr val="21B3E1">
                    <a:gamma/>
                    <a:shade val="46275"/>
                    <a:invGamma/>
                  </a:srgbClr>
                </a:gs>
              </a:gsLst>
              <a:lin ang="54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32" name="Oval 31">
              <a:extLst>
                <a:ext uri="{FF2B5EF4-FFF2-40B4-BE49-F238E27FC236}">
                  <a16:creationId xmlns:a16="http://schemas.microsoft.com/office/drawing/2014/main" id="{C30A78FD-2775-06C2-03E2-C15E78E8AEFA}"/>
                </a:ext>
              </a:extLst>
            </p:cNvPr>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33" name="Oval 32">
              <a:extLst>
                <a:ext uri="{FF2B5EF4-FFF2-40B4-BE49-F238E27FC236}">
                  <a16:creationId xmlns:a16="http://schemas.microsoft.com/office/drawing/2014/main" id="{C988900F-3EF1-04FD-820F-2F721A64F038}"/>
                </a:ext>
              </a:extLst>
            </p:cNvPr>
            <p:cNvSpPr>
              <a:spLocks noChangeArrowheads="1"/>
            </p:cNvSpPr>
            <p:nvPr/>
          </p:nvSpPr>
          <p:spPr bwMode="gray">
            <a:xfrm>
              <a:off x="2337" y="1754"/>
              <a:ext cx="1096" cy="1468"/>
            </a:xfrm>
            <a:prstGeom prst="ellipse">
              <a:avLst/>
            </a:prstGeom>
            <a:gradFill rotWithShape="1">
              <a:gsLst>
                <a:gs pos="0">
                  <a:srgbClr val="21B3E1"/>
                </a:gs>
                <a:gs pos="100000">
                  <a:srgbClr val="21B3E1">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rPr>
                <a:t>3</a:t>
              </a:r>
            </a:p>
          </p:txBody>
        </p:sp>
      </p:grpSp>
      <p:grpSp>
        <p:nvGrpSpPr>
          <p:cNvPr id="34" name="Group 33">
            <a:extLst>
              <a:ext uri="{FF2B5EF4-FFF2-40B4-BE49-F238E27FC236}">
                <a16:creationId xmlns:a16="http://schemas.microsoft.com/office/drawing/2014/main" id="{22479CC7-A64E-ADC5-1939-D79D401A76A8}"/>
              </a:ext>
            </a:extLst>
          </p:cNvPr>
          <p:cNvGrpSpPr>
            <a:grpSpLocks/>
          </p:cNvGrpSpPr>
          <p:nvPr/>
        </p:nvGrpSpPr>
        <p:grpSpPr bwMode="auto">
          <a:xfrm>
            <a:off x="6309196" y="4952811"/>
            <a:ext cx="381000" cy="519245"/>
            <a:chOff x="2078" y="1387"/>
            <a:chExt cx="1615" cy="2201"/>
          </a:xfrm>
        </p:grpSpPr>
        <p:sp>
          <p:nvSpPr>
            <p:cNvPr id="35" name="Oval 34">
              <a:extLst>
                <a:ext uri="{FF2B5EF4-FFF2-40B4-BE49-F238E27FC236}">
                  <a16:creationId xmlns:a16="http://schemas.microsoft.com/office/drawing/2014/main" id="{04CAAD41-CE96-4F00-8D7C-EC804F88EF85}"/>
                </a:ext>
              </a:extLst>
            </p:cNvPr>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36" name="Oval 35">
              <a:extLst>
                <a:ext uri="{FF2B5EF4-FFF2-40B4-BE49-F238E27FC236}">
                  <a16:creationId xmlns:a16="http://schemas.microsoft.com/office/drawing/2014/main" id="{B469D1F3-02FA-17F2-6F88-DC773F7EED70}"/>
                </a:ext>
              </a:extLst>
            </p:cNvPr>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37" name="Oval 36">
              <a:extLst>
                <a:ext uri="{FF2B5EF4-FFF2-40B4-BE49-F238E27FC236}">
                  <a16:creationId xmlns:a16="http://schemas.microsoft.com/office/drawing/2014/main" id="{B2D9F744-4602-1ED9-6A14-98130AD5BAAF}"/>
                </a:ext>
              </a:extLst>
            </p:cNvPr>
            <p:cNvSpPr>
              <a:spLocks noChangeArrowheads="1"/>
            </p:cNvSpPr>
            <p:nvPr/>
          </p:nvSpPr>
          <p:spPr bwMode="gray">
            <a:xfrm>
              <a:off x="2415"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38" name="Oval 37">
              <a:extLst>
                <a:ext uri="{FF2B5EF4-FFF2-40B4-BE49-F238E27FC236}">
                  <a16:creationId xmlns:a16="http://schemas.microsoft.com/office/drawing/2014/main" id="{171E6146-7242-D059-645B-9453B29C4447}"/>
                </a:ext>
              </a:extLst>
            </p:cNvPr>
            <p:cNvSpPr>
              <a:spLocks noChangeArrowheads="1"/>
            </p:cNvSpPr>
            <p:nvPr/>
          </p:nvSpPr>
          <p:spPr bwMode="gray">
            <a:xfrm>
              <a:off x="2415" y="1387"/>
              <a:ext cx="1101" cy="2201"/>
            </a:xfrm>
            <a:prstGeom prst="ellipse">
              <a:avLst/>
            </a:prstGeom>
            <a:gradFill rotWithShape="1">
              <a:gsLst>
                <a:gs pos="0">
                  <a:srgbClr val="8D67E1">
                    <a:gamma/>
                    <a:shade val="0"/>
                    <a:invGamma/>
                  </a:srgbClr>
                </a:gs>
                <a:gs pos="100000">
                  <a:srgbClr val="8D67E1"/>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39" name="Oval 38">
              <a:extLst>
                <a:ext uri="{FF2B5EF4-FFF2-40B4-BE49-F238E27FC236}">
                  <a16:creationId xmlns:a16="http://schemas.microsoft.com/office/drawing/2014/main" id="{78CB1E78-E30F-4B86-B872-19FC9B3D686E}"/>
                </a:ext>
              </a:extLst>
            </p:cNvPr>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40" name="Oval 39">
              <a:extLst>
                <a:ext uri="{FF2B5EF4-FFF2-40B4-BE49-F238E27FC236}">
                  <a16:creationId xmlns:a16="http://schemas.microsoft.com/office/drawing/2014/main" id="{82A3BDF2-BE6C-8501-28B0-5875D3FFD87B}"/>
                </a:ext>
              </a:extLst>
            </p:cNvPr>
            <p:cNvSpPr>
              <a:spLocks noChangeArrowheads="1"/>
            </p:cNvSpPr>
            <p:nvPr/>
          </p:nvSpPr>
          <p:spPr bwMode="gray">
            <a:xfrm>
              <a:off x="2337" y="1754"/>
              <a:ext cx="1096" cy="1468"/>
            </a:xfrm>
            <a:prstGeom prst="ellipse">
              <a:avLst/>
            </a:prstGeom>
            <a:gradFill rotWithShape="1">
              <a:gsLst>
                <a:gs pos="0">
                  <a:srgbClr val="8D67E1"/>
                </a:gs>
                <a:gs pos="100000">
                  <a:srgbClr val="8D67E1">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rPr>
                <a:t>5</a:t>
              </a:r>
            </a:p>
          </p:txBody>
        </p:sp>
      </p:grpSp>
      <p:grpSp>
        <p:nvGrpSpPr>
          <p:cNvPr id="41" name="Group 40">
            <a:extLst>
              <a:ext uri="{FF2B5EF4-FFF2-40B4-BE49-F238E27FC236}">
                <a16:creationId xmlns:a16="http://schemas.microsoft.com/office/drawing/2014/main" id="{FE8E477E-414C-2A25-21A0-F7C9D6C13DAA}"/>
              </a:ext>
            </a:extLst>
          </p:cNvPr>
          <p:cNvGrpSpPr>
            <a:grpSpLocks/>
          </p:cNvGrpSpPr>
          <p:nvPr/>
        </p:nvGrpSpPr>
        <p:grpSpPr bwMode="auto">
          <a:xfrm>
            <a:off x="6715596" y="4345072"/>
            <a:ext cx="355600" cy="519245"/>
            <a:chOff x="2078" y="1387"/>
            <a:chExt cx="1615" cy="2201"/>
          </a:xfrm>
        </p:grpSpPr>
        <p:sp>
          <p:nvSpPr>
            <p:cNvPr id="42" name="Oval 41">
              <a:extLst>
                <a:ext uri="{FF2B5EF4-FFF2-40B4-BE49-F238E27FC236}">
                  <a16:creationId xmlns:a16="http://schemas.microsoft.com/office/drawing/2014/main" id="{9EEF9B2B-FF50-F3D5-05F6-C764C34E3AFA}"/>
                </a:ext>
              </a:extLst>
            </p:cNvPr>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43" name="Oval 42">
              <a:extLst>
                <a:ext uri="{FF2B5EF4-FFF2-40B4-BE49-F238E27FC236}">
                  <a16:creationId xmlns:a16="http://schemas.microsoft.com/office/drawing/2014/main" id="{32CBB09A-ABE3-D96E-883D-876125C0BF57}"/>
                </a:ext>
              </a:extLst>
            </p:cNvPr>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44" name="Oval 43">
              <a:extLst>
                <a:ext uri="{FF2B5EF4-FFF2-40B4-BE49-F238E27FC236}">
                  <a16:creationId xmlns:a16="http://schemas.microsoft.com/office/drawing/2014/main" id="{09690D54-3197-D19A-6B72-03676DA337C0}"/>
                </a:ext>
              </a:extLst>
            </p:cNvPr>
            <p:cNvSpPr>
              <a:spLocks noChangeArrowheads="1"/>
            </p:cNvSpPr>
            <p:nvPr/>
          </p:nvSpPr>
          <p:spPr bwMode="gray">
            <a:xfrm>
              <a:off x="2336" y="1387"/>
              <a:ext cx="1180"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45" name="Oval 44">
              <a:extLst>
                <a:ext uri="{FF2B5EF4-FFF2-40B4-BE49-F238E27FC236}">
                  <a16:creationId xmlns:a16="http://schemas.microsoft.com/office/drawing/2014/main" id="{32AA239E-0BEB-77DB-50D9-30BBC9BF2AC7}"/>
                </a:ext>
              </a:extLst>
            </p:cNvPr>
            <p:cNvSpPr>
              <a:spLocks noChangeArrowheads="1"/>
            </p:cNvSpPr>
            <p:nvPr/>
          </p:nvSpPr>
          <p:spPr bwMode="gray">
            <a:xfrm>
              <a:off x="2336" y="1387"/>
              <a:ext cx="1180" cy="2201"/>
            </a:xfrm>
            <a:prstGeom prst="ellipse">
              <a:avLst/>
            </a:prstGeom>
            <a:gradFill rotWithShape="1">
              <a:gsLst>
                <a:gs pos="0">
                  <a:srgbClr val="E35E23">
                    <a:gamma/>
                    <a:shade val="0"/>
                    <a:invGamma/>
                  </a:srgbClr>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46" name="Oval 45">
              <a:extLst>
                <a:ext uri="{FF2B5EF4-FFF2-40B4-BE49-F238E27FC236}">
                  <a16:creationId xmlns:a16="http://schemas.microsoft.com/office/drawing/2014/main" id="{1A75E8DD-59D6-764D-4032-12C9FA528AD2}"/>
                </a:ext>
              </a:extLst>
            </p:cNvPr>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47" name="Oval 82">
              <a:extLst>
                <a:ext uri="{FF2B5EF4-FFF2-40B4-BE49-F238E27FC236}">
                  <a16:creationId xmlns:a16="http://schemas.microsoft.com/office/drawing/2014/main" id="{CBFCA853-2247-83F3-B475-0E9A6E1122F7}"/>
                </a:ext>
              </a:extLst>
            </p:cNvPr>
            <p:cNvSpPr>
              <a:spLocks noChangeArrowheads="1"/>
            </p:cNvSpPr>
            <p:nvPr/>
          </p:nvSpPr>
          <p:spPr bwMode="gray">
            <a:xfrm>
              <a:off x="2337" y="1754"/>
              <a:ext cx="1096" cy="1468"/>
            </a:xfrm>
            <a:prstGeom prst="ellipse">
              <a:avLst/>
            </a:prstGeom>
            <a:gradFill rotWithShape="1">
              <a:gsLst>
                <a:gs pos="0">
                  <a:srgbClr val="E35E23"/>
                </a:gs>
                <a:gs pos="100000">
                  <a:srgbClr val="E35E23">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rPr>
                <a:t>4</a:t>
              </a:r>
            </a:p>
          </p:txBody>
        </p:sp>
      </p:grpSp>
      <p:sp>
        <p:nvSpPr>
          <p:cNvPr id="48" name="TextBox 47"/>
          <p:cNvSpPr txBox="1"/>
          <p:nvPr/>
        </p:nvSpPr>
        <p:spPr>
          <a:xfrm>
            <a:off x="1306663" y="665452"/>
            <a:ext cx="8110847" cy="400110"/>
          </a:xfrm>
          <a:prstGeom prst="rect">
            <a:avLst/>
          </a:prstGeom>
          <a:noFill/>
        </p:spPr>
        <p:txBody>
          <a:bodyPr wrap="square" rtlCol="0">
            <a:spAutoFit/>
          </a:bodyPr>
          <a:lstStyle/>
          <a:p>
            <a:pPr algn="ctr"/>
            <a:r>
              <a:rPr lang="ar-SY" altLang="en-US" sz="2000" b="1" dirty="0" smtClean="0">
                <a:latin typeface="Alexandria" pitchFamily="2" charset="-78"/>
                <a:cs typeface="Alexandria" pitchFamily="2" charset="-78"/>
              </a:rPr>
              <a:t>نموذج كتابة المقالة العلمية</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15730319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AutoShape 43"/>
          <p:cNvSpPr>
            <a:spLocks noChangeArrowheads="1"/>
          </p:cNvSpPr>
          <p:nvPr/>
        </p:nvSpPr>
        <p:spPr bwMode="gray">
          <a:xfrm>
            <a:off x="2875411" y="1451811"/>
            <a:ext cx="5404989" cy="33954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dirty="0">
                <a:solidFill>
                  <a:schemeClr val="tx1"/>
                </a:solidFill>
                <a:latin typeface="Alexandria" pitchFamily="2" charset="-78"/>
                <a:cs typeface="Alexandria" pitchFamily="2" charset="-78"/>
              </a:rPr>
              <a:t>النتائج</a:t>
            </a:r>
            <a:r>
              <a:rPr lang="ar-SA" dirty="0">
                <a:solidFill>
                  <a:schemeClr val="tx1"/>
                </a:solidFill>
                <a:latin typeface="Alexandria" pitchFamily="2" charset="-78"/>
                <a:cs typeface="Alexandria" pitchFamily="2" charset="-78"/>
              </a:rPr>
              <a:t> </a:t>
            </a:r>
            <a:r>
              <a:rPr lang="en-GB" dirty="0">
                <a:solidFill>
                  <a:schemeClr val="tx1"/>
                </a:solidFill>
                <a:latin typeface="Alexandria" pitchFamily="2" charset="-78"/>
                <a:cs typeface="Alexandria" pitchFamily="2" charset="-78"/>
              </a:rPr>
              <a:t>results</a:t>
            </a:r>
            <a:endParaRPr lang="ar-SY" dirty="0">
              <a:solidFill>
                <a:schemeClr val="tx1"/>
              </a:solidFill>
              <a:latin typeface="Alexandria" pitchFamily="2" charset="-78"/>
              <a:cs typeface="Alexandria" pitchFamily="2" charset="-78"/>
            </a:endParaRPr>
          </a:p>
        </p:txBody>
      </p:sp>
      <p:grpSp>
        <p:nvGrpSpPr>
          <p:cNvPr id="8" name="Group 76"/>
          <p:cNvGrpSpPr>
            <a:grpSpLocks/>
          </p:cNvGrpSpPr>
          <p:nvPr/>
        </p:nvGrpSpPr>
        <p:grpSpPr bwMode="auto">
          <a:xfrm>
            <a:off x="8102600" y="1344486"/>
            <a:ext cx="355600" cy="519245"/>
            <a:chOff x="2078" y="1387"/>
            <a:chExt cx="1615" cy="2201"/>
          </a:xfrm>
        </p:grpSpPr>
        <p:sp>
          <p:nvSpPr>
            <p:cNvPr id="9" name="Oval 77"/>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10" name="Oval 78"/>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11" name="Oval 79"/>
            <p:cNvSpPr>
              <a:spLocks noChangeArrowheads="1"/>
            </p:cNvSpPr>
            <p:nvPr/>
          </p:nvSpPr>
          <p:spPr bwMode="gray">
            <a:xfrm>
              <a:off x="2336" y="1387"/>
              <a:ext cx="1180"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12" name="Oval 80"/>
            <p:cNvSpPr>
              <a:spLocks noChangeArrowheads="1"/>
            </p:cNvSpPr>
            <p:nvPr/>
          </p:nvSpPr>
          <p:spPr bwMode="gray">
            <a:xfrm>
              <a:off x="2336" y="1387"/>
              <a:ext cx="1180" cy="2201"/>
            </a:xfrm>
            <a:prstGeom prst="ellipse">
              <a:avLst/>
            </a:prstGeom>
            <a:gradFill rotWithShape="1">
              <a:gsLst>
                <a:gs pos="0">
                  <a:srgbClr val="E35E23">
                    <a:gamma/>
                    <a:shade val="0"/>
                    <a:invGamma/>
                  </a:srgbClr>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13" name="Oval 81"/>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14" name="Oval 82"/>
            <p:cNvSpPr>
              <a:spLocks noChangeArrowheads="1"/>
            </p:cNvSpPr>
            <p:nvPr/>
          </p:nvSpPr>
          <p:spPr bwMode="gray">
            <a:xfrm>
              <a:off x="2337" y="1754"/>
              <a:ext cx="1096" cy="1468"/>
            </a:xfrm>
            <a:prstGeom prst="ellipse">
              <a:avLst/>
            </a:prstGeom>
            <a:gradFill rotWithShape="1">
              <a:gsLst>
                <a:gs pos="0">
                  <a:srgbClr val="E35E23"/>
                </a:gs>
                <a:gs pos="100000">
                  <a:srgbClr val="E35E23">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ar-SY" sz="1000" dirty="0">
                  <a:ln w="18415" cmpd="sng">
                    <a:solidFill>
                      <a:srgbClr val="FFFFFF"/>
                    </a:solidFill>
                    <a:prstDash val="solid"/>
                  </a:ln>
                  <a:solidFill>
                    <a:srgbClr val="FFFFFF"/>
                  </a:solidFill>
                  <a:effectLst>
                    <a:outerShdw blurRad="63500" dir="3600000" algn="tl" rotWithShape="0">
                      <a:srgbClr val="000000">
                        <a:alpha val="70000"/>
                      </a:srgbClr>
                    </a:outerShdw>
                  </a:effectLst>
                </a:rPr>
                <a:t>6</a:t>
              </a:r>
              <a:endParaRPr lang="en-US" sz="1000" dirty="0"/>
            </a:p>
          </p:txBody>
        </p:sp>
      </p:grpSp>
      <p:sp>
        <p:nvSpPr>
          <p:cNvPr id="15" name="AutoShape 43"/>
          <p:cNvSpPr>
            <a:spLocks noChangeArrowheads="1"/>
          </p:cNvSpPr>
          <p:nvPr/>
        </p:nvSpPr>
        <p:spPr bwMode="gray">
          <a:xfrm>
            <a:off x="1706880" y="3305455"/>
            <a:ext cx="5379720" cy="36576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dirty="0">
                <a:solidFill>
                  <a:schemeClr val="tx1"/>
                </a:solidFill>
                <a:latin typeface="Alexandria" pitchFamily="2" charset="-78"/>
                <a:cs typeface="Alexandria" pitchFamily="2" charset="-78"/>
              </a:rPr>
              <a:t>الشكر والتنويه</a:t>
            </a:r>
            <a:r>
              <a:rPr lang="ar-SA" dirty="0">
                <a:solidFill>
                  <a:schemeClr val="tx1"/>
                </a:solidFill>
                <a:latin typeface="Alexandria" pitchFamily="2" charset="-78"/>
                <a:cs typeface="Alexandria" pitchFamily="2" charset="-78"/>
              </a:rPr>
              <a:t> </a:t>
            </a:r>
            <a:r>
              <a:rPr lang="en-GB" dirty="0">
                <a:solidFill>
                  <a:schemeClr val="tx1"/>
                </a:solidFill>
                <a:latin typeface="Alexandria" pitchFamily="2" charset="-78"/>
                <a:cs typeface="Alexandria" pitchFamily="2" charset="-78"/>
              </a:rPr>
              <a:t>acknowledgement</a:t>
            </a:r>
            <a:r>
              <a:rPr lang="ar-SA" dirty="0">
                <a:solidFill>
                  <a:schemeClr val="tx1"/>
                </a:solidFill>
                <a:latin typeface="Alexandria" pitchFamily="2" charset="-78"/>
                <a:cs typeface="Alexandria" pitchFamily="2" charset="-78"/>
              </a:rPr>
              <a:t> </a:t>
            </a:r>
            <a:endParaRPr lang="ar-SY" dirty="0">
              <a:solidFill>
                <a:schemeClr val="tx1"/>
              </a:solidFill>
              <a:latin typeface="Alexandria" pitchFamily="2" charset="-78"/>
              <a:cs typeface="Alexandria" pitchFamily="2" charset="-78"/>
            </a:endParaRPr>
          </a:p>
        </p:txBody>
      </p:sp>
      <p:sp>
        <p:nvSpPr>
          <p:cNvPr id="16" name="AutoShape 43"/>
          <p:cNvSpPr>
            <a:spLocks noChangeArrowheads="1"/>
          </p:cNvSpPr>
          <p:nvPr/>
        </p:nvSpPr>
        <p:spPr bwMode="gray">
          <a:xfrm>
            <a:off x="1339833" y="3924402"/>
            <a:ext cx="5404989" cy="33954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A" dirty="0">
                <a:solidFill>
                  <a:schemeClr val="tx1"/>
                </a:solidFill>
                <a:latin typeface="Alexandria" pitchFamily="2" charset="-78"/>
                <a:cs typeface="Alexandria" pitchFamily="2" charset="-78"/>
              </a:rPr>
              <a:t>المراجع </a:t>
            </a:r>
            <a:r>
              <a:rPr lang="en-GB" dirty="0">
                <a:solidFill>
                  <a:schemeClr val="tx1"/>
                </a:solidFill>
                <a:latin typeface="Alexandria" pitchFamily="2" charset="-78"/>
                <a:cs typeface="Alexandria" pitchFamily="2" charset="-78"/>
              </a:rPr>
              <a:t>references</a:t>
            </a:r>
            <a:endParaRPr lang="ar-SY" dirty="0">
              <a:solidFill>
                <a:schemeClr val="tx1"/>
              </a:solidFill>
              <a:latin typeface="Alexandria" pitchFamily="2" charset="-78"/>
              <a:cs typeface="Alexandria" pitchFamily="2" charset="-78"/>
            </a:endParaRPr>
          </a:p>
        </p:txBody>
      </p:sp>
      <p:sp>
        <p:nvSpPr>
          <p:cNvPr id="17" name="AutoShape 43"/>
          <p:cNvSpPr>
            <a:spLocks noChangeArrowheads="1"/>
          </p:cNvSpPr>
          <p:nvPr/>
        </p:nvSpPr>
        <p:spPr bwMode="gray">
          <a:xfrm>
            <a:off x="2133600" y="2688589"/>
            <a:ext cx="5379720" cy="341576"/>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altLang="en-US" dirty="0">
                <a:solidFill>
                  <a:schemeClr val="tx1"/>
                </a:solidFill>
                <a:latin typeface="Alexandria" pitchFamily="2" charset="-78"/>
                <a:cs typeface="Alexandria" pitchFamily="2" charset="-78"/>
              </a:rPr>
              <a:t>الخاتمة</a:t>
            </a:r>
            <a:r>
              <a:rPr lang="ar-SA" altLang="en-US" dirty="0">
                <a:solidFill>
                  <a:schemeClr val="tx1"/>
                </a:solidFill>
                <a:latin typeface="Alexandria" pitchFamily="2" charset="-78"/>
                <a:cs typeface="Alexandria" pitchFamily="2" charset="-78"/>
              </a:rPr>
              <a:t> </a:t>
            </a:r>
            <a:r>
              <a:rPr lang="en-GB" altLang="en-US" dirty="0">
                <a:solidFill>
                  <a:schemeClr val="tx1"/>
                </a:solidFill>
                <a:latin typeface="Alexandria" pitchFamily="2" charset="-78"/>
                <a:cs typeface="Alexandria" pitchFamily="2" charset="-78"/>
              </a:rPr>
              <a:t>conclusion</a:t>
            </a:r>
            <a:endParaRPr lang="ar-SY" altLang="en-US" dirty="0">
              <a:solidFill>
                <a:schemeClr val="tx1"/>
              </a:solidFill>
              <a:latin typeface="Alexandria" pitchFamily="2" charset="-78"/>
              <a:cs typeface="Alexandria" pitchFamily="2" charset="-78"/>
            </a:endParaRPr>
          </a:p>
        </p:txBody>
      </p:sp>
      <p:sp>
        <p:nvSpPr>
          <p:cNvPr id="18" name="AutoShape 45"/>
          <p:cNvSpPr>
            <a:spLocks noChangeArrowheads="1"/>
          </p:cNvSpPr>
          <p:nvPr/>
        </p:nvSpPr>
        <p:spPr bwMode="gray">
          <a:xfrm>
            <a:off x="2532262" y="2035988"/>
            <a:ext cx="5449251" cy="36576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dirty="0">
                <a:solidFill>
                  <a:schemeClr val="tx1"/>
                </a:solidFill>
                <a:latin typeface="Alexandria" pitchFamily="2" charset="-78"/>
                <a:cs typeface="Alexandria" pitchFamily="2" charset="-78"/>
              </a:rPr>
              <a:t>المناقشة</a:t>
            </a:r>
            <a:r>
              <a:rPr lang="ar-SA" dirty="0">
                <a:solidFill>
                  <a:schemeClr val="tx1"/>
                </a:solidFill>
                <a:latin typeface="Alexandria" pitchFamily="2" charset="-78"/>
                <a:cs typeface="Alexandria" pitchFamily="2" charset="-78"/>
              </a:rPr>
              <a:t> </a:t>
            </a:r>
            <a:r>
              <a:rPr lang="en-GB" dirty="0">
                <a:solidFill>
                  <a:schemeClr val="tx1"/>
                </a:solidFill>
                <a:latin typeface="Alexandria" pitchFamily="2" charset="-78"/>
                <a:cs typeface="Alexandria" pitchFamily="2" charset="-78"/>
              </a:rPr>
              <a:t>discussion</a:t>
            </a:r>
            <a:r>
              <a:rPr lang="ar-SA" dirty="0">
                <a:solidFill>
                  <a:schemeClr val="tx1"/>
                </a:solidFill>
                <a:latin typeface="Alexandria" pitchFamily="2" charset="-78"/>
                <a:cs typeface="Alexandria" pitchFamily="2" charset="-78"/>
              </a:rPr>
              <a:t> </a:t>
            </a:r>
            <a:endParaRPr lang="ar-SY" dirty="0">
              <a:solidFill>
                <a:schemeClr val="tx1"/>
              </a:solidFill>
              <a:latin typeface="Alexandria" pitchFamily="2" charset="-78"/>
              <a:cs typeface="Alexandria" pitchFamily="2" charset="-78"/>
            </a:endParaRPr>
          </a:p>
        </p:txBody>
      </p:sp>
      <p:grpSp>
        <p:nvGrpSpPr>
          <p:cNvPr id="19" name="Group 18"/>
          <p:cNvGrpSpPr>
            <a:grpSpLocks/>
          </p:cNvGrpSpPr>
          <p:nvPr/>
        </p:nvGrpSpPr>
        <p:grpSpPr bwMode="auto">
          <a:xfrm>
            <a:off x="7721600" y="1974666"/>
            <a:ext cx="381000" cy="519245"/>
            <a:chOff x="2078" y="1387"/>
            <a:chExt cx="1615" cy="2201"/>
          </a:xfrm>
        </p:grpSpPr>
        <p:sp>
          <p:nvSpPr>
            <p:cNvPr id="20" name="Oval 19"/>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21" name="Oval 20"/>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22" name="Oval 21"/>
            <p:cNvSpPr>
              <a:spLocks noChangeArrowheads="1"/>
            </p:cNvSpPr>
            <p:nvPr/>
          </p:nvSpPr>
          <p:spPr bwMode="gray">
            <a:xfrm>
              <a:off x="2415"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23" name="Oval 22"/>
            <p:cNvSpPr>
              <a:spLocks noChangeArrowheads="1"/>
            </p:cNvSpPr>
            <p:nvPr/>
          </p:nvSpPr>
          <p:spPr bwMode="gray">
            <a:xfrm>
              <a:off x="2415" y="1387"/>
              <a:ext cx="1101" cy="2201"/>
            </a:xfrm>
            <a:prstGeom prst="ellipse">
              <a:avLst/>
            </a:prstGeom>
            <a:gradFill rotWithShape="1">
              <a:gsLst>
                <a:gs pos="0">
                  <a:srgbClr val="21B3E1"/>
                </a:gs>
                <a:gs pos="100000">
                  <a:srgbClr val="21B3E1">
                    <a:gamma/>
                    <a:shade val="46275"/>
                    <a:invGamma/>
                  </a:srgbClr>
                </a:gs>
              </a:gsLst>
              <a:lin ang="54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24" name="Oval 23"/>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25" name="Oval 24"/>
            <p:cNvSpPr>
              <a:spLocks noChangeArrowheads="1"/>
            </p:cNvSpPr>
            <p:nvPr/>
          </p:nvSpPr>
          <p:spPr bwMode="gray">
            <a:xfrm>
              <a:off x="2337" y="1754"/>
              <a:ext cx="1096" cy="1468"/>
            </a:xfrm>
            <a:prstGeom prst="ellipse">
              <a:avLst/>
            </a:prstGeom>
            <a:gradFill rotWithShape="1">
              <a:gsLst>
                <a:gs pos="0">
                  <a:srgbClr val="21B3E1"/>
                </a:gs>
                <a:gs pos="100000">
                  <a:srgbClr val="21B3E1">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ar-SY" sz="1000" dirty="0">
                  <a:ln w="18415" cmpd="sng">
                    <a:solidFill>
                      <a:srgbClr val="FFFFFF"/>
                    </a:solidFill>
                    <a:prstDash val="solid"/>
                  </a:ln>
                  <a:solidFill>
                    <a:srgbClr val="FFFFFF"/>
                  </a:solidFill>
                  <a:effectLst>
                    <a:outerShdw blurRad="63500" dir="3600000" algn="tl" rotWithShape="0">
                      <a:srgbClr val="000000">
                        <a:alpha val="70000"/>
                      </a:srgbClr>
                    </a:outerShdw>
                  </a:effectLst>
                </a:rPr>
                <a:t>7</a:t>
              </a:r>
              <a:endPar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26" name="Group 25"/>
          <p:cNvGrpSpPr>
            <a:grpSpLocks/>
          </p:cNvGrpSpPr>
          <p:nvPr/>
        </p:nvGrpSpPr>
        <p:grpSpPr bwMode="auto">
          <a:xfrm>
            <a:off x="6957880" y="3229066"/>
            <a:ext cx="381000" cy="519245"/>
            <a:chOff x="2078" y="1387"/>
            <a:chExt cx="1615" cy="2201"/>
          </a:xfrm>
        </p:grpSpPr>
        <p:sp>
          <p:nvSpPr>
            <p:cNvPr id="27" name="Oval 26"/>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28" name="Oval 27"/>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29" name="Oval 28"/>
            <p:cNvSpPr>
              <a:spLocks noChangeArrowheads="1"/>
            </p:cNvSpPr>
            <p:nvPr/>
          </p:nvSpPr>
          <p:spPr bwMode="gray">
            <a:xfrm>
              <a:off x="2415"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30" name="Oval 29"/>
            <p:cNvSpPr>
              <a:spLocks noChangeArrowheads="1"/>
            </p:cNvSpPr>
            <p:nvPr/>
          </p:nvSpPr>
          <p:spPr bwMode="gray">
            <a:xfrm>
              <a:off x="2415" y="1387"/>
              <a:ext cx="1101" cy="2201"/>
            </a:xfrm>
            <a:prstGeom prst="ellipse">
              <a:avLst/>
            </a:prstGeom>
            <a:gradFill rotWithShape="1">
              <a:gsLst>
                <a:gs pos="0">
                  <a:srgbClr val="8D67E1">
                    <a:gamma/>
                    <a:shade val="0"/>
                    <a:invGamma/>
                  </a:srgbClr>
                </a:gs>
                <a:gs pos="100000">
                  <a:srgbClr val="8D67E1"/>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31" name="Oval 30"/>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32" name="Oval 31"/>
            <p:cNvSpPr>
              <a:spLocks noChangeArrowheads="1"/>
            </p:cNvSpPr>
            <p:nvPr/>
          </p:nvSpPr>
          <p:spPr bwMode="gray">
            <a:xfrm>
              <a:off x="2337" y="1754"/>
              <a:ext cx="1096" cy="1468"/>
            </a:xfrm>
            <a:prstGeom prst="ellipse">
              <a:avLst/>
            </a:prstGeom>
            <a:gradFill rotWithShape="1">
              <a:gsLst>
                <a:gs pos="0">
                  <a:srgbClr val="8D67E1"/>
                </a:gs>
                <a:gs pos="100000">
                  <a:srgbClr val="8D67E1">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ar-SY" sz="1000" dirty="0">
                  <a:ln w="18415" cmpd="sng">
                    <a:solidFill>
                      <a:srgbClr val="FFFFFF"/>
                    </a:solidFill>
                    <a:prstDash val="solid"/>
                  </a:ln>
                  <a:solidFill>
                    <a:srgbClr val="FFFFFF"/>
                  </a:solidFill>
                  <a:effectLst>
                    <a:outerShdw blurRad="63500" dir="3600000" algn="tl" rotWithShape="0">
                      <a:srgbClr val="000000">
                        <a:alpha val="70000"/>
                      </a:srgbClr>
                    </a:outerShdw>
                  </a:effectLst>
                </a:rPr>
                <a:t>9</a:t>
              </a:r>
              <a:endPar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33" name="Group 32"/>
          <p:cNvGrpSpPr>
            <a:grpSpLocks/>
          </p:cNvGrpSpPr>
          <p:nvPr/>
        </p:nvGrpSpPr>
        <p:grpSpPr bwMode="auto">
          <a:xfrm>
            <a:off x="7389680" y="2584053"/>
            <a:ext cx="355600" cy="519245"/>
            <a:chOff x="2078" y="1387"/>
            <a:chExt cx="1615" cy="2201"/>
          </a:xfrm>
        </p:grpSpPr>
        <p:sp>
          <p:nvSpPr>
            <p:cNvPr id="34" name="Oval 33"/>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35" name="Oval 34"/>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36" name="Oval 35"/>
            <p:cNvSpPr>
              <a:spLocks noChangeArrowheads="1"/>
            </p:cNvSpPr>
            <p:nvPr/>
          </p:nvSpPr>
          <p:spPr bwMode="gray">
            <a:xfrm>
              <a:off x="2336" y="1387"/>
              <a:ext cx="1180"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37" name="Oval 36"/>
            <p:cNvSpPr>
              <a:spLocks noChangeArrowheads="1"/>
            </p:cNvSpPr>
            <p:nvPr/>
          </p:nvSpPr>
          <p:spPr bwMode="gray">
            <a:xfrm>
              <a:off x="2336" y="1387"/>
              <a:ext cx="1180" cy="2201"/>
            </a:xfrm>
            <a:prstGeom prst="ellipse">
              <a:avLst/>
            </a:prstGeom>
            <a:gradFill rotWithShape="1">
              <a:gsLst>
                <a:gs pos="0">
                  <a:srgbClr val="E35E23">
                    <a:gamma/>
                    <a:shade val="0"/>
                    <a:invGamma/>
                  </a:srgbClr>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38" name="Oval 37"/>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39" name="Oval 38"/>
            <p:cNvSpPr>
              <a:spLocks noChangeArrowheads="1"/>
            </p:cNvSpPr>
            <p:nvPr/>
          </p:nvSpPr>
          <p:spPr bwMode="gray">
            <a:xfrm>
              <a:off x="2337" y="1754"/>
              <a:ext cx="1096" cy="1468"/>
            </a:xfrm>
            <a:prstGeom prst="ellipse">
              <a:avLst/>
            </a:prstGeom>
            <a:gradFill rotWithShape="1">
              <a:gsLst>
                <a:gs pos="0">
                  <a:srgbClr val="E35E23"/>
                </a:gs>
                <a:gs pos="100000">
                  <a:srgbClr val="E35E23">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ar-SY" sz="1000" dirty="0">
                  <a:ln w="18415" cmpd="sng">
                    <a:solidFill>
                      <a:srgbClr val="FFFFFF"/>
                    </a:solidFill>
                    <a:prstDash val="solid"/>
                  </a:ln>
                  <a:solidFill>
                    <a:srgbClr val="FFFFFF"/>
                  </a:solidFill>
                  <a:effectLst>
                    <a:outerShdw blurRad="63500" dir="3600000" algn="tl" rotWithShape="0">
                      <a:srgbClr val="000000">
                        <a:alpha val="70000"/>
                      </a:srgbClr>
                    </a:outerShdw>
                  </a:effectLst>
                </a:rPr>
                <a:t>8</a:t>
              </a:r>
              <a:endPar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40" name="Group 76"/>
          <p:cNvGrpSpPr>
            <a:grpSpLocks/>
          </p:cNvGrpSpPr>
          <p:nvPr/>
        </p:nvGrpSpPr>
        <p:grpSpPr bwMode="auto">
          <a:xfrm>
            <a:off x="6503389" y="3817077"/>
            <a:ext cx="476262" cy="519245"/>
            <a:chOff x="1789" y="1387"/>
            <a:chExt cx="2163" cy="2201"/>
          </a:xfrm>
        </p:grpSpPr>
        <p:sp>
          <p:nvSpPr>
            <p:cNvPr id="41" name="Oval 77"/>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42" name="Oval 78"/>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43" name="Oval 79"/>
            <p:cNvSpPr>
              <a:spLocks noChangeArrowheads="1"/>
            </p:cNvSpPr>
            <p:nvPr/>
          </p:nvSpPr>
          <p:spPr bwMode="gray">
            <a:xfrm>
              <a:off x="2336" y="1387"/>
              <a:ext cx="1180"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44" name="Oval 80"/>
            <p:cNvSpPr>
              <a:spLocks noChangeArrowheads="1"/>
            </p:cNvSpPr>
            <p:nvPr/>
          </p:nvSpPr>
          <p:spPr bwMode="gray">
            <a:xfrm>
              <a:off x="2336" y="1387"/>
              <a:ext cx="1180" cy="2201"/>
            </a:xfrm>
            <a:prstGeom prst="ellipse">
              <a:avLst/>
            </a:prstGeom>
            <a:gradFill rotWithShape="1">
              <a:gsLst>
                <a:gs pos="0">
                  <a:srgbClr val="E35E23">
                    <a:gamma/>
                    <a:shade val="0"/>
                    <a:invGamma/>
                  </a:srgbClr>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45" name="Oval 81"/>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46" name="Oval 82"/>
            <p:cNvSpPr>
              <a:spLocks noChangeArrowheads="1"/>
            </p:cNvSpPr>
            <p:nvPr/>
          </p:nvSpPr>
          <p:spPr bwMode="gray">
            <a:xfrm>
              <a:off x="1789" y="1778"/>
              <a:ext cx="2163" cy="1376"/>
            </a:xfrm>
            <a:prstGeom prst="ellipse">
              <a:avLst/>
            </a:prstGeom>
            <a:no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pPr algn="r" rtl="1"/>
              <a:r>
                <a:rPr lang="ar-SY" sz="900" dirty="0">
                  <a:ln w="18415" cmpd="sng">
                    <a:solidFill>
                      <a:srgbClr val="FFFFFF"/>
                    </a:solidFill>
                    <a:prstDash val="solid"/>
                  </a:ln>
                  <a:solidFill>
                    <a:srgbClr val="FFFFFF"/>
                  </a:solidFill>
                  <a:effectLst>
                    <a:outerShdw blurRad="63500" dir="3600000" algn="tl" rotWithShape="0">
                      <a:srgbClr val="000000">
                        <a:alpha val="70000"/>
                      </a:srgbClr>
                    </a:outerShdw>
                  </a:effectLst>
                </a:rPr>
                <a:t>10</a:t>
              </a:r>
              <a:endParaRPr lang="en-US" sz="900" dirty="0"/>
            </a:p>
          </p:txBody>
        </p:sp>
      </p:grpSp>
      <p:sp>
        <p:nvSpPr>
          <p:cNvPr id="47" name="عنصر نائب للمحتوى 2">
            <a:extLst>
              <a:ext uri="{FF2B5EF4-FFF2-40B4-BE49-F238E27FC236}">
                <a16:creationId xmlns:a16="http://schemas.microsoft.com/office/drawing/2014/main" id="{847BDCB0-4070-EEC0-C0CD-152538C7DFDF}"/>
              </a:ext>
            </a:extLst>
          </p:cNvPr>
          <p:cNvSpPr txBox="1">
            <a:spLocks/>
          </p:cNvSpPr>
          <p:nvPr/>
        </p:nvSpPr>
        <p:spPr>
          <a:xfrm>
            <a:off x="1339833" y="4422011"/>
            <a:ext cx="8229600" cy="1258497"/>
          </a:xfrm>
          <a:prstGeom prst="rect">
            <a:avLst/>
          </a:prstGeom>
        </p:spPr>
        <p:txBody>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chemeClr val="tx1"/>
                </a:solidFill>
                <a:latin typeface="+mj-lt"/>
                <a:ea typeface="+mn-ea"/>
                <a:cs typeface="+mn-cs"/>
              </a:defRPr>
            </a:lvl2pPr>
            <a:lvl3pPr marL="1143000" indent="-228600" algn="l" rtl="0" eaLnBrk="1" fontAlgn="base" hangingPunct="1">
              <a:spcBef>
                <a:spcPct val="20000"/>
              </a:spcBef>
              <a:spcAft>
                <a:spcPct val="0"/>
              </a:spcAft>
              <a:buClr>
                <a:schemeClr val="tx1"/>
              </a:buClr>
              <a:buChar char="•"/>
              <a:defRPr sz="2400" kern="1200">
                <a:solidFill>
                  <a:schemeClr val="tx1"/>
                </a:solidFill>
                <a:latin typeface="+mj-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j-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j-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pPr>
            <a:r>
              <a:rPr lang="ar-SY" sz="1400" b="0" dirty="0">
                <a:latin typeface="Alexandria" pitchFamily="2" charset="-78"/>
                <a:cs typeface="Alexandria" pitchFamily="2" charset="-78"/>
              </a:rPr>
              <a:t>ويختلف ترتيب هذه الأقسام باختلاف الدورية أو المجلة العلمية. فبعض الدوريات تدمج النتائج</a:t>
            </a:r>
            <a:r>
              <a:rPr lang="ar-SA" sz="1400" b="0" dirty="0">
                <a:latin typeface="Alexandria" pitchFamily="2" charset="-78"/>
                <a:cs typeface="Alexandria" pitchFamily="2" charset="-78"/>
              </a:rPr>
              <a:t> </a:t>
            </a:r>
            <a:r>
              <a:rPr lang="ar-SY" sz="1400" b="0" dirty="0">
                <a:latin typeface="Alexandria" pitchFamily="2" charset="-78"/>
                <a:cs typeface="Alexandria" pitchFamily="2" charset="-78"/>
              </a:rPr>
              <a:t>والمناقشة في قسم واحد، وبعضها الآخر يضع قسم "المواد وطرق البحث" في نهاية المقالة، قبل المر</a:t>
            </a:r>
            <a:r>
              <a:rPr lang="ar-SA" sz="1400" b="0" dirty="0">
                <a:latin typeface="Alexandria" pitchFamily="2" charset="-78"/>
                <a:cs typeface="Alexandria" pitchFamily="2" charset="-78"/>
              </a:rPr>
              <a:t>ا</a:t>
            </a:r>
            <a:r>
              <a:rPr lang="ar-SY" sz="1400" b="0" dirty="0">
                <a:latin typeface="Alexandria" pitchFamily="2" charset="-78"/>
                <a:cs typeface="Alexandria" pitchFamily="2" charset="-78"/>
              </a:rPr>
              <a:t>جع</a:t>
            </a:r>
            <a:r>
              <a:rPr lang="ar-SA" sz="1400" b="0" dirty="0">
                <a:latin typeface="Alexandria" pitchFamily="2" charset="-78"/>
                <a:cs typeface="Alexandria" pitchFamily="2" charset="-78"/>
              </a:rPr>
              <a:t> </a:t>
            </a:r>
            <a:r>
              <a:rPr lang="ar-SY" sz="1400" b="0" dirty="0">
                <a:latin typeface="Alexandria" pitchFamily="2" charset="-78"/>
                <a:cs typeface="Alexandria" pitchFamily="2" charset="-78"/>
              </a:rPr>
              <a:t>أو بعد النتائج</a:t>
            </a:r>
            <a:r>
              <a:rPr lang="ar-SA" sz="1400" b="0" dirty="0">
                <a:latin typeface="Alexandria" pitchFamily="2" charset="-78"/>
                <a:cs typeface="Alexandria" pitchFamily="2" charset="-78"/>
              </a:rPr>
              <a:t>...</a:t>
            </a:r>
            <a:r>
              <a:rPr lang="ar-SY" sz="1400" b="0" dirty="0">
                <a:latin typeface="Alexandria" pitchFamily="2" charset="-78"/>
                <a:cs typeface="Alexandria" pitchFamily="2" charset="-78"/>
              </a:rPr>
              <a:t> </a:t>
            </a:r>
            <a:r>
              <a:rPr lang="ar-SA" sz="1400" b="0" dirty="0">
                <a:latin typeface="Alexandria" pitchFamily="2" charset="-78"/>
                <a:cs typeface="Alexandria" pitchFamily="2" charset="-78"/>
              </a:rPr>
              <a:t>الخ</a:t>
            </a:r>
            <a:r>
              <a:rPr lang="ar-SY" sz="1400" b="0" dirty="0">
                <a:latin typeface="Alexandria" pitchFamily="2" charset="-78"/>
                <a:cs typeface="Alexandria" pitchFamily="2" charset="-78"/>
              </a:rPr>
              <a:t>.</a:t>
            </a:r>
          </a:p>
        </p:txBody>
      </p:sp>
      <p:sp>
        <p:nvSpPr>
          <p:cNvPr id="48" name="TextBox 47"/>
          <p:cNvSpPr txBox="1"/>
          <p:nvPr/>
        </p:nvSpPr>
        <p:spPr>
          <a:xfrm>
            <a:off x="1306663" y="665452"/>
            <a:ext cx="8110847" cy="400110"/>
          </a:xfrm>
          <a:prstGeom prst="rect">
            <a:avLst/>
          </a:prstGeom>
          <a:noFill/>
        </p:spPr>
        <p:txBody>
          <a:bodyPr wrap="square" rtlCol="0">
            <a:spAutoFit/>
          </a:bodyPr>
          <a:lstStyle/>
          <a:p>
            <a:pPr algn="ctr"/>
            <a:r>
              <a:rPr lang="ar-SY" altLang="en-US" sz="2000" b="1" dirty="0" smtClean="0">
                <a:latin typeface="Alexandria" pitchFamily="2" charset="-78"/>
                <a:cs typeface="Alexandria" pitchFamily="2" charset="-78"/>
              </a:rPr>
              <a:t>نموذج كتابة المقالة العلمية</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25427115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9369707"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5416986"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المبادئ العامة لكتابة تقرير البحث العلمي</a:t>
            </a:r>
            <a:endParaRPr lang="en-US" sz="2000" kern="0" dirty="0">
              <a:latin typeface="Alexandria" pitchFamily="2" charset="-78"/>
              <a:cs typeface="Alexandria" pitchFamily="2" charset="-78"/>
            </a:endParaRPr>
          </a:p>
        </p:txBody>
      </p:sp>
      <p:sp>
        <p:nvSpPr>
          <p:cNvPr id="8"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592897" y="1462362"/>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marL="342900" marR="0" lvl="0" indent="-342900" algn="r" defTabSz="914400" rtl="1" eaLnBrk="1" fontAlgn="base" latinLnBrk="0" hangingPunct="1">
              <a:lnSpc>
                <a:spcPct val="100000"/>
              </a:lnSpc>
              <a:spcBef>
                <a:spcPct val="0"/>
              </a:spcBef>
              <a:spcAft>
                <a:spcPct val="0"/>
              </a:spcAft>
              <a:buClrTx/>
              <a:buSzTx/>
              <a:buFont typeface="Wingdings" panose="05000000000000000000" pitchFamily="2" charset="2"/>
              <a:buChar char="§"/>
              <a:tabLst/>
              <a:defRPr/>
            </a:pPr>
            <a:r>
              <a:rPr kumimoji="0" lang="ar-SY" sz="1600" b="1" i="0" u="none" strike="noStrike" kern="0" cap="none" spc="0" normalizeH="0" baseline="0" noProof="0" dirty="0">
                <a:ln>
                  <a:noFill/>
                </a:ln>
                <a:solidFill>
                  <a:srgbClr val="FFFFFF"/>
                </a:solidFill>
                <a:effectLst/>
                <a:uLnTx/>
                <a:uFillTx/>
                <a:latin typeface="Alexandria" pitchFamily="2" charset="-78"/>
                <a:cs typeface="Alexandria" pitchFamily="2" charset="-78"/>
              </a:rPr>
              <a:t>المنهج التاريخي</a:t>
            </a:r>
          </a:p>
        </p:txBody>
      </p:sp>
      <p:sp>
        <p:nvSpPr>
          <p:cNvPr id="10" name="角丸四角形 35">
            <a:extLst>
              <a:ext uri="{FF2B5EF4-FFF2-40B4-BE49-F238E27FC236}">
                <a16:creationId xmlns:a16="http://schemas.microsoft.com/office/drawing/2014/main" id="{19F1F56C-4D56-4776-95CA-A2172B62B4E1}"/>
              </a:ext>
            </a:extLst>
          </p:cNvPr>
          <p:cNvSpPr/>
          <p:nvPr/>
        </p:nvSpPr>
        <p:spPr>
          <a:xfrm>
            <a:off x="1709221" y="1606231"/>
            <a:ext cx="8227520" cy="497633"/>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buFont typeface="Wingdings" panose="05000000000000000000" pitchFamily="2" charset="2"/>
              <a:buChar char="§"/>
            </a:pPr>
            <a:r>
              <a:rPr kumimoji="1" lang="ar-SA" altLang="ja-JP" sz="1600" kern="0" dirty="0">
                <a:solidFill>
                  <a:schemeClr val="bg2">
                    <a:lumMod val="10000"/>
                  </a:schemeClr>
                </a:solidFill>
                <a:latin typeface="Alexandria" pitchFamily="2" charset="-78"/>
                <a:ea typeface="ＭＳ Ｐゴシック" panose="020B0600070205080204" pitchFamily="34" charset="-128"/>
                <a:cs typeface="Alexandria" pitchFamily="2" charset="-78"/>
              </a:rPr>
              <a:t>تحضير قائمة أولية بالخطوط أو النقاط العامة التي ستكتب وتنظم تقريرك حولها</a:t>
            </a:r>
            <a:endParaRPr kumimoji="1" lang="ja-JP" altLang="en-US" sz="1600" kern="0" dirty="0">
              <a:solidFill>
                <a:schemeClr val="bg2">
                  <a:lumMod val="10000"/>
                </a:schemeClr>
              </a:solidFill>
              <a:latin typeface="Alexandria" pitchFamily="2" charset="-78"/>
              <a:ea typeface="ＭＳ Ｐゴシック" panose="020B0600070205080204" pitchFamily="34" charset="-128"/>
              <a:cs typeface="Alexandria" pitchFamily="2" charset="-78"/>
            </a:endParaRPr>
          </a:p>
        </p:txBody>
      </p:sp>
      <p:sp>
        <p:nvSpPr>
          <p:cNvPr id="11" name="角丸四角形 35">
            <a:extLst>
              <a:ext uri="{FF2B5EF4-FFF2-40B4-BE49-F238E27FC236}">
                <a16:creationId xmlns:a16="http://schemas.microsoft.com/office/drawing/2014/main" id="{1E234AD4-568F-4525-83F3-888458D614E9}"/>
              </a:ext>
            </a:extLst>
          </p:cNvPr>
          <p:cNvSpPr/>
          <p:nvPr/>
        </p:nvSpPr>
        <p:spPr>
          <a:xfrm>
            <a:off x="1709221" y="2435132"/>
            <a:ext cx="8227520" cy="497633"/>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buFont typeface="Wingdings" panose="05000000000000000000" pitchFamily="2" charset="2"/>
              <a:buChar char="§"/>
            </a:pPr>
            <a:r>
              <a:rPr kumimoji="1" lang="ar-SA" altLang="ja-JP" sz="1600" kern="0" dirty="0">
                <a:solidFill>
                  <a:schemeClr val="bg2">
                    <a:lumMod val="10000"/>
                  </a:schemeClr>
                </a:solidFill>
                <a:latin typeface="Alexandria" pitchFamily="2" charset="-78"/>
                <a:ea typeface="ＭＳ Ｐゴシック" panose="020B0600070205080204" pitchFamily="34" charset="-128"/>
                <a:cs typeface="Alexandria" pitchFamily="2" charset="-78"/>
              </a:rPr>
              <a:t>الكتابة الواضحة المفصلة لمعلومات ومكونات البحث</a:t>
            </a:r>
            <a:endParaRPr kumimoji="1" lang="ja-JP" altLang="en-US" sz="1600" kern="0" dirty="0">
              <a:solidFill>
                <a:schemeClr val="bg2">
                  <a:lumMod val="10000"/>
                </a:schemeClr>
              </a:solidFill>
              <a:latin typeface="Alexandria" pitchFamily="2" charset="-78"/>
              <a:ea typeface="ＭＳ Ｐゴシック" panose="020B0600070205080204" pitchFamily="34" charset="-128"/>
              <a:cs typeface="Alexandria" pitchFamily="2" charset="-78"/>
            </a:endParaRPr>
          </a:p>
        </p:txBody>
      </p:sp>
      <p:sp>
        <p:nvSpPr>
          <p:cNvPr id="12" name="角丸四角形 35">
            <a:extLst>
              <a:ext uri="{FF2B5EF4-FFF2-40B4-BE49-F238E27FC236}">
                <a16:creationId xmlns:a16="http://schemas.microsoft.com/office/drawing/2014/main" id="{9BCF7DA1-5482-4387-90F9-7697E5855640}"/>
              </a:ext>
            </a:extLst>
          </p:cNvPr>
          <p:cNvSpPr/>
          <p:nvPr/>
        </p:nvSpPr>
        <p:spPr>
          <a:xfrm>
            <a:off x="1709221" y="3264033"/>
            <a:ext cx="8227520" cy="515148"/>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buFont typeface="Wingdings" panose="05000000000000000000" pitchFamily="2" charset="2"/>
              <a:buChar char="§"/>
            </a:pPr>
            <a:r>
              <a:rPr kumimoji="1" lang="ar-SA" altLang="ja-JP" sz="1600" kern="0" dirty="0">
                <a:solidFill>
                  <a:srgbClr val="000000"/>
                </a:solidFill>
                <a:latin typeface="Alexandria" pitchFamily="2" charset="-78"/>
                <a:ea typeface="ＭＳ Ｐゴシック" panose="020B0600070205080204" pitchFamily="34" charset="-128"/>
                <a:cs typeface="Alexandria" pitchFamily="2" charset="-78"/>
              </a:rPr>
              <a:t>الكتابة الناقدة التي يفترض خلالها الباحث قراءة ونقد تقريره من آخرين مختصين</a:t>
            </a:r>
            <a:endParaRPr kumimoji="1" lang="ja-JP" altLang="en-US" sz="1600"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3" name="角丸四角形 35">
            <a:extLst>
              <a:ext uri="{FF2B5EF4-FFF2-40B4-BE49-F238E27FC236}">
                <a16:creationId xmlns:a16="http://schemas.microsoft.com/office/drawing/2014/main" id="{B3D9E599-BFB7-4F06-8CBD-50B4679EC048}"/>
              </a:ext>
            </a:extLst>
          </p:cNvPr>
          <p:cNvSpPr/>
          <p:nvPr/>
        </p:nvSpPr>
        <p:spPr>
          <a:xfrm>
            <a:off x="1709221" y="4072141"/>
            <a:ext cx="8227520" cy="515148"/>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buFont typeface="Wingdings" panose="05000000000000000000" pitchFamily="2" charset="2"/>
              <a:buChar char="§"/>
            </a:pPr>
            <a:r>
              <a:rPr kumimoji="1" lang="ar-SA" altLang="ja-JP" sz="1600" kern="0" dirty="0">
                <a:solidFill>
                  <a:srgbClr val="000000"/>
                </a:solidFill>
                <a:latin typeface="Alexandria" pitchFamily="2" charset="-78"/>
                <a:ea typeface="ＭＳ Ｐゴシック" panose="020B0600070205080204" pitchFamily="34" charset="-128"/>
                <a:cs typeface="Alexandria" pitchFamily="2" charset="-78"/>
              </a:rPr>
              <a:t>الكتابة بلفة واثقة غير مترددة من النتائج أو قبول الآخرين لمحتوى البحث</a:t>
            </a:r>
            <a:endParaRPr kumimoji="1" lang="ja-JP" altLang="en-US" sz="1600"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4" name="角丸四角形 35">
            <a:extLst>
              <a:ext uri="{FF2B5EF4-FFF2-40B4-BE49-F238E27FC236}">
                <a16:creationId xmlns:a16="http://schemas.microsoft.com/office/drawing/2014/main" id="{F95F70A3-FCA3-47D2-AD25-399687E6A04D}"/>
              </a:ext>
            </a:extLst>
          </p:cNvPr>
          <p:cNvSpPr/>
          <p:nvPr/>
        </p:nvSpPr>
        <p:spPr>
          <a:xfrm>
            <a:off x="1709221" y="5084231"/>
            <a:ext cx="8227520" cy="515148"/>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buFont typeface="Wingdings" panose="05000000000000000000" pitchFamily="2" charset="2"/>
              <a:buChar char="§"/>
            </a:pPr>
            <a:r>
              <a:rPr kumimoji="1" lang="ar-SA" altLang="ja-JP" sz="1600" kern="0" dirty="0">
                <a:solidFill>
                  <a:schemeClr val="bg2">
                    <a:lumMod val="10000"/>
                  </a:schemeClr>
                </a:solidFill>
                <a:latin typeface="Alexandria" pitchFamily="2" charset="-78"/>
                <a:ea typeface="ＭＳ Ｐゴシック" panose="020B0600070205080204" pitchFamily="34" charset="-128"/>
                <a:cs typeface="Alexandria" pitchFamily="2" charset="-78"/>
              </a:rPr>
              <a:t>الكتابة بالأسلوب واللغة والمحتوى الصحيحين من أول مرة</a:t>
            </a:r>
            <a:endParaRPr kumimoji="1" lang="ja-JP" altLang="en-US" sz="1600" kern="0" dirty="0">
              <a:solidFill>
                <a:schemeClr val="bg2">
                  <a:lumMod val="10000"/>
                </a:schemeClr>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6302596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69083" y="1419096"/>
            <a:ext cx="9369707" cy="48922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729958"/>
            <a:ext cx="5416986"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المبادئ العامة لكتابة تقرير البحث العلمي</a:t>
            </a:r>
            <a:endParaRPr lang="en-US" sz="2000" kern="0" dirty="0">
              <a:latin typeface="Alexandria" pitchFamily="2" charset="-78"/>
              <a:cs typeface="Alexandria" pitchFamily="2" charset="-78"/>
            </a:endParaRPr>
          </a:p>
        </p:txBody>
      </p:sp>
      <p:sp>
        <p:nvSpPr>
          <p:cNvPr id="9"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16339" y="1544423"/>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marL="342900" marR="0" lvl="0" indent="-342900" algn="r" defTabSz="914400" rtl="1" eaLnBrk="1" fontAlgn="base" latinLnBrk="0" hangingPunct="1">
              <a:lnSpc>
                <a:spcPct val="100000"/>
              </a:lnSpc>
              <a:spcBef>
                <a:spcPct val="0"/>
              </a:spcBef>
              <a:spcAft>
                <a:spcPct val="0"/>
              </a:spcAft>
              <a:buClrTx/>
              <a:buSzTx/>
              <a:buFont typeface="Wingdings" panose="05000000000000000000" pitchFamily="2" charset="2"/>
              <a:buChar char="§"/>
              <a:tabLst/>
              <a:defRPr/>
            </a:pPr>
            <a:r>
              <a:rPr kumimoji="0" lang="ar-SY" sz="1600" b="1" i="0" u="none" strike="noStrike" kern="0" cap="none" spc="0" normalizeH="0" baseline="0" noProof="0" dirty="0">
                <a:ln>
                  <a:noFill/>
                </a:ln>
                <a:solidFill>
                  <a:srgbClr val="FFFFFF"/>
                </a:solidFill>
                <a:effectLst/>
                <a:uLnTx/>
                <a:uFillTx/>
                <a:latin typeface="Alexandria" pitchFamily="2" charset="-78"/>
                <a:cs typeface="Alexandria" pitchFamily="2" charset="-78"/>
              </a:rPr>
              <a:t>المنهج التاريخي</a:t>
            </a:r>
          </a:p>
        </p:txBody>
      </p:sp>
      <p:sp>
        <p:nvSpPr>
          <p:cNvPr id="10" name="角丸四角形 35">
            <a:extLst>
              <a:ext uri="{FF2B5EF4-FFF2-40B4-BE49-F238E27FC236}">
                <a16:creationId xmlns:a16="http://schemas.microsoft.com/office/drawing/2014/main" id="{B3D9E599-BFB7-4F06-8CBD-50B4679EC048}"/>
              </a:ext>
            </a:extLst>
          </p:cNvPr>
          <p:cNvSpPr/>
          <p:nvPr/>
        </p:nvSpPr>
        <p:spPr>
          <a:xfrm>
            <a:off x="1735037" y="1596780"/>
            <a:ext cx="8061638" cy="900687"/>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
            </a:pPr>
            <a:r>
              <a:rPr kumimoji="1" lang="ar-SA" altLang="ja-JP" sz="1600" kern="0" dirty="0">
                <a:solidFill>
                  <a:srgbClr val="000000"/>
                </a:solidFill>
                <a:latin typeface="Alexandria" pitchFamily="2" charset="-78"/>
                <a:ea typeface="ＭＳ Ｐゴシック" panose="020B0600070205080204" pitchFamily="34" charset="-128"/>
                <a:cs typeface="Alexandria" pitchFamily="2" charset="-78"/>
              </a:rPr>
              <a:t>الابتعاد عند الإشارة لنفسك في البحث. لا تستخدم "انا" بل استخدم: (الكاتب الباحث أو المؤلف أو هذا الكاتب..) ثم استمر بنفس المصطلح حتى النهاية.</a:t>
            </a:r>
            <a:endParaRPr kumimoji="1" lang="ja-JP" altLang="en-US" sz="1600"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1" name="角丸四角形 35">
            <a:extLst>
              <a:ext uri="{FF2B5EF4-FFF2-40B4-BE49-F238E27FC236}">
                <a16:creationId xmlns:a16="http://schemas.microsoft.com/office/drawing/2014/main" id="{FAC57094-7ED5-4FCF-868C-B883A76A25E9}"/>
              </a:ext>
            </a:extLst>
          </p:cNvPr>
          <p:cNvSpPr/>
          <p:nvPr/>
        </p:nvSpPr>
        <p:spPr>
          <a:xfrm>
            <a:off x="1735037" y="2804124"/>
            <a:ext cx="8061638" cy="497632"/>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buFont typeface="Wingdings" panose="05000000000000000000" pitchFamily="2" charset="2"/>
              <a:buChar char="§"/>
            </a:pPr>
            <a:r>
              <a:rPr kumimoji="1" lang="ar-SA" altLang="ja-JP" sz="1600" kern="0" dirty="0">
                <a:solidFill>
                  <a:schemeClr val="bg2">
                    <a:lumMod val="10000"/>
                  </a:schemeClr>
                </a:solidFill>
                <a:latin typeface="Alexandria" pitchFamily="2" charset="-78"/>
                <a:ea typeface="ＭＳ Ｐゴシック" panose="020B0600070205080204" pitchFamily="34" charset="-128"/>
                <a:cs typeface="Alexandria" pitchFamily="2" charset="-78"/>
              </a:rPr>
              <a:t>السماح للدراسات السابقة لأن تجادل وتناقش لك مشكلة ونتائج بحثك</a:t>
            </a:r>
            <a:endParaRPr kumimoji="1" lang="ja-JP" altLang="en-US" sz="1600" kern="0" dirty="0">
              <a:solidFill>
                <a:schemeClr val="bg2">
                  <a:lumMod val="10000"/>
                </a:schemeClr>
              </a:solidFill>
              <a:latin typeface="Alexandria" pitchFamily="2" charset="-78"/>
              <a:ea typeface="ＭＳ Ｐゴシック" panose="020B0600070205080204" pitchFamily="34" charset="-128"/>
              <a:cs typeface="Alexandria" pitchFamily="2" charset="-78"/>
            </a:endParaRPr>
          </a:p>
        </p:txBody>
      </p:sp>
      <p:sp>
        <p:nvSpPr>
          <p:cNvPr id="12" name="角丸四角形 35">
            <a:extLst>
              <a:ext uri="{FF2B5EF4-FFF2-40B4-BE49-F238E27FC236}">
                <a16:creationId xmlns:a16="http://schemas.microsoft.com/office/drawing/2014/main" id="{FDF922AB-9191-439A-9713-F376D130F096}"/>
              </a:ext>
            </a:extLst>
          </p:cNvPr>
          <p:cNvSpPr/>
          <p:nvPr/>
        </p:nvSpPr>
        <p:spPr>
          <a:xfrm>
            <a:off x="1735037" y="3608413"/>
            <a:ext cx="8061638" cy="563562"/>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buFont typeface="Wingdings" panose="05000000000000000000" pitchFamily="2" charset="2"/>
              <a:buChar char="§"/>
            </a:pPr>
            <a:r>
              <a:rPr kumimoji="1" lang="ar-SA" altLang="ja-JP" sz="1600" kern="0" dirty="0">
                <a:solidFill>
                  <a:schemeClr val="bg2">
                    <a:lumMod val="10000"/>
                  </a:schemeClr>
                </a:solidFill>
                <a:latin typeface="Alexandria" pitchFamily="2" charset="-78"/>
                <a:ea typeface="ＭＳ Ｐゴシック" panose="020B0600070205080204" pitchFamily="34" charset="-128"/>
                <a:cs typeface="Alexandria" pitchFamily="2" charset="-78"/>
              </a:rPr>
              <a:t>تدوينك دائماً لآرائك أو آرائك الخاصة بعد تقديم أفكار غيرك</a:t>
            </a:r>
            <a:endParaRPr kumimoji="1" lang="ja-JP" altLang="en-US" sz="1600" kern="0" dirty="0">
              <a:solidFill>
                <a:schemeClr val="bg2">
                  <a:lumMod val="10000"/>
                </a:schemeClr>
              </a:solidFill>
              <a:latin typeface="Alexandria" pitchFamily="2" charset="-78"/>
              <a:ea typeface="ＭＳ Ｐゴシック" panose="020B0600070205080204" pitchFamily="34" charset="-128"/>
              <a:cs typeface="Alexandria" pitchFamily="2" charset="-78"/>
            </a:endParaRPr>
          </a:p>
        </p:txBody>
      </p:sp>
      <p:sp>
        <p:nvSpPr>
          <p:cNvPr id="13" name="角丸四角形 35">
            <a:extLst>
              <a:ext uri="{FF2B5EF4-FFF2-40B4-BE49-F238E27FC236}">
                <a16:creationId xmlns:a16="http://schemas.microsoft.com/office/drawing/2014/main" id="{F05EFA33-3F3B-4BA6-AA01-95E030309FFA}"/>
              </a:ext>
            </a:extLst>
          </p:cNvPr>
          <p:cNvSpPr/>
          <p:nvPr/>
        </p:nvSpPr>
        <p:spPr>
          <a:xfrm>
            <a:off x="1735037" y="4543600"/>
            <a:ext cx="8061638" cy="563562"/>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buFont typeface="Wingdings" panose="05000000000000000000" pitchFamily="2" charset="2"/>
              <a:buChar char="§"/>
            </a:pPr>
            <a:r>
              <a:rPr kumimoji="1" lang="ar-SA" altLang="ja-JP" sz="1600" kern="0" dirty="0">
                <a:solidFill>
                  <a:srgbClr val="000000"/>
                </a:solidFill>
                <a:latin typeface="Alexandria" pitchFamily="2" charset="-78"/>
                <a:ea typeface="ＭＳ Ｐゴシック" panose="020B0600070205080204" pitchFamily="34" charset="-128"/>
                <a:cs typeface="Alexandria" pitchFamily="2" charset="-78"/>
              </a:rPr>
              <a:t>الابتعاد عن استخدام: (من البديهي؛ ومن المتعارف عليه ..ومعلوم للجميع)</a:t>
            </a:r>
            <a:endParaRPr kumimoji="1" lang="ja-JP" altLang="en-US" sz="1600"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4" name="角丸四角形 35">
            <a:extLst>
              <a:ext uri="{FF2B5EF4-FFF2-40B4-BE49-F238E27FC236}">
                <a16:creationId xmlns:a16="http://schemas.microsoft.com/office/drawing/2014/main" id="{B78AE602-997B-4350-8448-8CD05E74881C}"/>
              </a:ext>
            </a:extLst>
          </p:cNvPr>
          <p:cNvSpPr/>
          <p:nvPr/>
        </p:nvSpPr>
        <p:spPr>
          <a:xfrm>
            <a:off x="1459838" y="5334441"/>
            <a:ext cx="8424467" cy="799554"/>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buFont typeface="Wingdings" panose="05000000000000000000" pitchFamily="2" charset="2"/>
              <a:buChar char="§"/>
            </a:pPr>
            <a:r>
              <a:rPr kumimoji="1" lang="ar-SA" altLang="ja-JP" sz="1600" kern="0" dirty="0">
                <a:solidFill>
                  <a:srgbClr val="000000"/>
                </a:solidFill>
                <a:latin typeface="Alexandria" pitchFamily="2" charset="-78"/>
                <a:ea typeface="ＭＳ Ｐゴシック" panose="020B0600070205080204" pitchFamily="34" charset="-128"/>
                <a:cs typeface="Alexandria" pitchFamily="2" charset="-78"/>
              </a:rPr>
              <a:t>استخدام الأفعال المناسبة لكل حالة. عند موافقة وعدم موافقة نتائج الباحثين مع بعض</a:t>
            </a:r>
            <a:endParaRPr kumimoji="1" lang="ja-JP" altLang="en-US" sz="1600" kern="0" dirty="0">
              <a:solidFill>
                <a:srgbClr val="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4635121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830179" y="1285190"/>
            <a:ext cx="9720589" cy="51859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729958"/>
            <a:ext cx="5416986"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المبادئ العامة لكتابة تقرير البحث العلمي</a:t>
            </a:r>
            <a:endParaRPr lang="en-US" sz="2000" kern="0" dirty="0">
              <a:latin typeface="Alexandria" pitchFamily="2" charset="-78"/>
              <a:cs typeface="Alexandria" pitchFamily="2" charset="-78"/>
            </a:endParaRPr>
          </a:p>
        </p:txBody>
      </p:sp>
      <p:sp>
        <p:nvSpPr>
          <p:cNvPr id="9"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557727" y="1509254"/>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marL="342900" marR="0" lvl="0" indent="-342900" algn="r" defTabSz="914400" rtl="1" eaLnBrk="1" fontAlgn="base" latinLnBrk="0" hangingPunct="1">
              <a:lnSpc>
                <a:spcPct val="150000"/>
              </a:lnSpc>
              <a:spcBef>
                <a:spcPct val="0"/>
              </a:spcBef>
              <a:spcAft>
                <a:spcPct val="0"/>
              </a:spcAft>
              <a:buClrTx/>
              <a:buSzTx/>
              <a:buFont typeface="Arial" panose="020B0604020202020204" pitchFamily="34" charset="0"/>
              <a:buChar char="•"/>
              <a:tabLst/>
              <a:defRPr/>
            </a:pPr>
            <a:r>
              <a:rPr kumimoji="0" lang="ar-SY" sz="1600" b="1" i="0" u="none" strike="noStrike" kern="0" cap="none" spc="0" normalizeH="0" baseline="0" noProof="0" dirty="0">
                <a:ln>
                  <a:noFill/>
                </a:ln>
                <a:solidFill>
                  <a:srgbClr val="FFFFFF"/>
                </a:solidFill>
                <a:effectLst/>
                <a:uLnTx/>
                <a:uFillTx/>
                <a:latin typeface="Alexandria" pitchFamily="2" charset="-78"/>
                <a:cs typeface="Alexandria" pitchFamily="2" charset="-78"/>
              </a:rPr>
              <a:t>المنهج التاريخي</a:t>
            </a:r>
          </a:p>
        </p:txBody>
      </p:sp>
      <p:sp>
        <p:nvSpPr>
          <p:cNvPr id="10" name="角丸四角形 35">
            <a:extLst>
              <a:ext uri="{FF2B5EF4-FFF2-40B4-BE49-F238E27FC236}">
                <a16:creationId xmlns:a16="http://schemas.microsoft.com/office/drawing/2014/main" id="{19F1F56C-4D56-4776-95CA-A2172B62B4E1}"/>
              </a:ext>
            </a:extLst>
          </p:cNvPr>
          <p:cNvSpPr/>
          <p:nvPr/>
        </p:nvSpPr>
        <p:spPr>
          <a:xfrm>
            <a:off x="1512917" y="1528872"/>
            <a:ext cx="8388654" cy="1049535"/>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800100" lvl="1" indent="-342900" algn="r" defTabSz="1632753" rtl="1">
              <a:lnSpc>
                <a:spcPct val="150000"/>
              </a:lnSpc>
              <a:buFont typeface="Arial" panose="020B0604020202020204" pitchFamily="34" charset="0"/>
              <a:buChar char="•"/>
            </a:pPr>
            <a:r>
              <a:rPr kumimoji="1" lang="ar-SA" altLang="ja-JP" sz="1600" kern="0" dirty="0">
                <a:solidFill>
                  <a:srgbClr val="000000"/>
                </a:solidFill>
                <a:latin typeface="Alexandria" pitchFamily="2" charset="-78"/>
                <a:ea typeface="ＭＳ Ｐゴシック" panose="020B0600070205080204" pitchFamily="34" charset="-128"/>
                <a:cs typeface="Alexandria" pitchFamily="2" charset="-78"/>
              </a:rPr>
              <a:t>الابتعاد عن مفردات مثل: "يفيد الباحثون, أو الكتاب؛ أو المؤلفون” حيث تضع نفسك</a:t>
            </a:r>
            <a:r>
              <a:rPr kumimoji="1" lang="en-US" altLang="ja-JP" sz="1600" kern="0" dirty="0">
                <a:solidFill>
                  <a:srgbClr val="000000"/>
                </a:solidFill>
                <a:latin typeface="Alexandria" pitchFamily="2" charset="-78"/>
                <a:ea typeface="ＭＳ Ｐゴシック" panose="020B0600070205080204" pitchFamily="34" charset="-128"/>
                <a:cs typeface="Alexandria" pitchFamily="2" charset="-78"/>
              </a:rPr>
              <a:t> </a:t>
            </a:r>
            <a:r>
              <a:rPr kumimoji="1" lang="ar-SA" altLang="ja-JP" sz="1600" kern="0" dirty="0">
                <a:solidFill>
                  <a:srgbClr val="000000"/>
                </a:solidFill>
                <a:latin typeface="Alexandria" pitchFamily="2" charset="-78"/>
                <a:ea typeface="ＭＳ Ｐゴシック" panose="020B0600070205080204" pitchFamily="34" charset="-128"/>
                <a:cs typeface="Alexandria" pitchFamily="2" charset="-78"/>
              </a:rPr>
              <a:t>موضع تساؤل مثل: هل كل الباحثين يفيدون ما أشرت إليه؟ بالطبع لا.</a:t>
            </a:r>
            <a:endParaRPr kumimoji="1" lang="ja-JP" altLang="en-US" sz="1600"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1" name="角丸四角形 35">
            <a:extLst>
              <a:ext uri="{FF2B5EF4-FFF2-40B4-BE49-F238E27FC236}">
                <a16:creationId xmlns:a16="http://schemas.microsoft.com/office/drawing/2014/main" id="{1E234AD4-568F-4525-83F3-888458D614E9}"/>
              </a:ext>
            </a:extLst>
          </p:cNvPr>
          <p:cNvSpPr/>
          <p:nvPr/>
        </p:nvSpPr>
        <p:spPr>
          <a:xfrm>
            <a:off x="1512917" y="2773784"/>
            <a:ext cx="8388654" cy="1025871"/>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Arial" panose="020B0604020202020204" pitchFamily="34" charset="0"/>
              <a:buChar char="•"/>
            </a:pPr>
            <a:r>
              <a:rPr kumimoji="1" lang="ar-SA" altLang="ja-JP" sz="1600" kern="0" dirty="0">
                <a:solidFill>
                  <a:srgbClr val="000000"/>
                </a:solidFill>
                <a:latin typeface="Alexandria" pitchFamily="2" charset="-78"/>
                <a:ea typeface="ＭＳ Ｐゴシック" panose="020B0600070205080204" pitchFamily="34" charset="-128"/>
                <a:cs typeface="Alexandria" pitchFamily="2" charset="-78"/>
              </a:rPr>
              <a:t>الابتعاد عن العبارات المفتوحة العامة. كن دائماً محدداً في لفتك ومعانيك والحقائق التي تعرضها</a:t>
            </a:r>
            <a:endParaRPr kumimoji="1" lang="ja-JP" altLang="en-US" sz="1600"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2" name="角丸四角形 35">
            <a:extLst>
              <a:ext uri="{FF2B5EF4-FFF2-40B4-BE49-F238E27FC236}">
                <a16:creationId xmlns:a16="http://schemas.microsoft.com/office/drawing/2014/main" id="{9BCF7DA1-5482-4387-90F9-7697E5855640}"/>
              </a:ext>
            </a:extLst>
          </p:cNvPr>
          <p:cNvSpPr/>
          <p:nvPr/>
        </p:nvSpPr>
        <p:spPr>
          <a:xfrm>
            <a:off x="1512917" y="4012933"/>
            <a:ext cx="8388654" cy="900687"/>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800100" lvl="1" indent="-342900" algn="r" defTabSz="1632753" rtl="1">
              <a:lnSpc>
                <a:spcPct val="150000"/>
              </a:lnSpc>
              <a:buFont typeface="Arial" panose="020B0604020202020204" pitchFamily="34" charset="0"/>
              <a:buChar char="•"/>
            </a:pPr>
            <a:r>
              <a:rPr kumimoji="1" lang="ar-SA" altLang="ja-JP" sz="1600" kern="0" dirty="0">
                <a:solidFill>
                  <a:srgbClr val="000000"/>
                </a:solidFill>
                <a:latin typeface="Alexandria" pitchFamily="2" charset="-78"/>
                <a:ea typeface="ＭＳ Ｐゴシック" panose="020B0600070205080204" pitchFamily="34" charset="-128"/>
                <a:cs typeface="Alexandria" pitchFamily="2" charset="-78"/>
              </a:rPr>
              <a:t>الابتعاد عن الكتابة بلغة عابرة غير واثقة مثل: أجري الاختبار على مجموعة البحث...وجد بأن النتائج تشير إلى... </a:t>
            </a:r>
            <a:endParaRPr kumimoji="1" lang="ja-JP" altLang="en-US" sz="1600"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3" name="角丸四角形 35">
            <a:extLst>
              <a:ext uri="{FF2B5EF4-FFF2-40B4-BE49-F238E27FC236}">
                <a16:creationId xmlns:a16="http://schemas.microsoft.com/office/drawing/2014/main" id="{B3D9E599-BFB7-4F06-8CBD-50B4679EC048}"/>
              </a:ext>
            </a:extLst>
          </p:cNvPr>
          <p:cNvSpPr/>
          <p:nvPr/>
        </p:nvSpPr>
        <p:spPr>
          <a:xfrm>
            <a:off x="1512917" y="5303256"/>
            <a:ext cx="8388654" cy="900687"/>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800100" lvl="1" indent="-342900" algn="r" defTabSz="1632753" rtl="1">
              <a:lnSpc>
                <a:spcPct val="150000"/>
              </a:lnSpc>
              <a:buFont typeface="Arial" panose="020B0604020202020204" pitchFamily="34" charset="0"/>
              <a:buChar char="•"/>
            </a:pPr>
            <a:r>
              <a:rPr kumimoji="1" lang="ar-SA" altLang="ja-JP" sz="1600" kern="0" dirty="0">
                <a:solidFill>
                  <a:srgbClr val="000000"/>
                </a:solidFill>
                <a:latin typeface="Alexandria" pitchFamily="2" charset="-78"/>
                <a:ea typeface="ＭＳ Ｐゴシック" panose="020B0600070205080204" pitchFamily="34" charset="-128"/>
                <a:cs typeface="Alexandria" pitchFamily="2" charset="-78"/>
              </a:rPr>
              <a:t>الابتعاد عن بدء الجمل بمفردات مثل: (هناك.. أو من الملاحظ أن..) وذلك لعدم لغتها المحددة والنتائج العائمة نسبياً التي قد تحملها.</a:t>
            </a:r>
            <a:endParaRPr kumimoji="1" lang="ja-JP" altLang="en-US" sz="1600" kern="0" dirty="0">
              <a:solidFill>
                <a:srgbClr val="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41037952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830179" y="1285190"/>
            <a:ext cx="9720589" cy="4790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729958"/>
            <a:ext cx="5416986"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المبادئ العامة لكتابة تقرير البحث العلمي</a:t>
            </a:r>
            <a:endParaRPr lang="en-US" sz="2000" kern="0" dirty="0">
              <a:latin typeface="Alexandria" pitchFamily="2" charset="-78"/>
              <a:cs typeface="Alexandria" pitchFamily="2" charset="-78"/>
            </a:endParaRPr>
          </a:p>
        </p:txBody>
      </p:sp>
      <p:sp>
        <p:nvSpPr>
          <p:cNvPr id="9" name="角丸四角形 35">
            <a:extLst>
              <a:ext uri="{FF2B5EF4-FFF2-40B4-BE49-F238E27FC236}">
                <a16:creationId xmlns:a16="http://schemas.microsoft.com/office/drawing/2014/main" id="{185FE1CB-CD31-4E55-A715-6D9D7226ECE0}"/>
              </a:ext>
            </a:extLst>
          </p:cNvPr>
          <p:cNvSpPr/>
          <p:nvPr/>
        </p:nvSpPr>
        <p:spPr>
          <a:xfrm>
            <a:off x="1614357" y="1503151"/>
            <a:ext cx="8024578" cy="747679"/>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
            </a:pPr>
            <a:r>
              <a:rPr kumimoji="1" lang="ar-SA"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الابتعاد عن الجمل والعبارات الطويلة في الكتابة والتعقيد في اللفظ </a:t>
            </a:r>
            <a:r>
              <a:rPr kumimoji="1" lang="ar-SA"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والمعنى</a:t>
            </a:r>
            <a:r>
              <a:rPr kumimoji="1" lang="en-US"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a:t>
            </a:r>
            <a:endParaRPr kumimoji="1" lang="ja-JP" alt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p:txBody>
      </p:sp>
      <p:sp>
        <p:nvSpPr>
          <p:cNvPr id="10" name="角丸四角形 35">
            <a:extLst>
              <a:ext uri="{FF2B5EF4-FFF2-40B4-BE49-F238E27FC236}">
                <a16:creationId xmlns:a16="http://schemas.microsoft.com/office/drawing/2014/main" id="{464DD4B4-8812-42BE-B16B-AE48DABF2F67}"/>
              </a:ext>
            </a:extLst>
          </p:cNvPr>
          <p:cNvSpPr/>
          <p:nvPr/>
        </p:nvSpPr>
        <p:spPr>
          <a:xfrm>
            <a:off x="1525679" y="2548488"/>
            <a:ext cx="8201934" cy="810491"/>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
            </a:pPr>
            <a:r>
              <a:rPr kumimoji="1" lang="ar-SA"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محاولة التريث بعد انتهائك من كتابة المسودة النهائية الأولى للبحث وقراءتك </a:t>
            </a:r>
            <a:r>
              <a:rPr kumimoji="1" lang="ar-SA"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الثانية</a:t>
            </a:r>
            <a:r>
              <a:rPr kumimoji="1" lang="en-US"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a:t>
            </a:r>
            <a:endParaRPr kumimoji="1" lang="ja-JP" alt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p:txBody>
      </p:sp>
      <p:sp>
        <p:nvSpPr>
          <p:cNvPr id="12" name="角丸四角形 35">
            <a:extLst>
              <a:ext uri="{FF2B5EF4-FFF2-40B4-BE49-F238E27FC236}">
                <a16:creationId xmlns:a16="http://schemas.microsoft.com/office/drawing/2014/main" id="{2671B2A9-3D67-4FF5-A834-B935A722505D}"/>
              </a:ext>
            </a:extLst>
          </p:cNvPr>
          <p:cNvSpPr/>
          <p:nvPr/>
        </p:nvSpPr>
        <p:spPr>
          <a:xfrm>
            <a:off x="1387043" y="3529773"/>
            <a:ext cx="8388654" cy="1049535"/>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
            </a:pPr>
            <a:r>
              <a:rPr kumimoji="1" lang="ar-SA"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الابتعاد عن المبالغة والبلاغة الزائدة والألفاظ المفتوحة التي تحتمل أكثر من</a:t>
            </a:r>
            <a:r>
              <a:rPr kumimoji="1" lang="en-US"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 </a:t>
            </a:r>
            <a:r>
              <a:rPr kumimoji="1" lang="ar-SA"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تفسير أو معنى. عند كتابة خطط وتقارير البحث </a:t>
            </a:r>
            <a:r>
              <a:rPr kumimoji="1" lang="ar-SA"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العلمي</a:t>
            </a:r>
            <a:r>
              <a:rPr kumimoji="1" lang="en-US"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a:t>
            </a:r>
            <a:endParaRPr kumimoji="1" lang="ja-JP" alt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p:txBody>
      </p:sp>
      <p:sp>
        <p:nvSpPr>
          <p:cNvPr id="13" name="角丸四角形 35">
            <a:extLst>
              <a:ext uri="{FF2B5EF4-FFF2-40B4-BE49-F238E27FC236}">
                <a16:creationId xmlns:a16="http://schemas.microsoft.com/office/drawing/2014/main" id="{49EA5391-6110-464C-B2FE-2FFA4AD37D95}"/>
              </a:ext>
            </a:extLst>
          </p:cNvPr>
          <p:cNvSpPr/>
          <p:nvPr/>
        </p:nvSpPr>
        <p:spPr>
          <a:xfrm>
            <a:off x="1387043" y="4997030"/>
            <a:ext cx="8388654" cy="1025871"/>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
            </a:pPr>
            <a:r>
              <a:rPr kumimoji="1" lang="ar-SA"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الالتزام نوعاً وتسلسلاً قدر الإمكان عند كتابة تقرير البحث بالعناصر المقترحة في</a:t>
            </a:r>
            <a:r>
              <a:rPr kumimoji="1" lang="en-US"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 </a:t>
            </a:r>
            <a:r>
              <a:rPr kumimoji="1" lang="ar-SA"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الفصل الأول من هذا </a:t>
            </a:r>
            <a:r>
              <a:rPr kumimoji="1" lang="ar-SA"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الكتاب</a:t>
            </a:r>
            <a:r>
              <a:rPr kumimoji="1" lang="en-US"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a:t>
            </a:r>
            <a:endParaRPr kumimoji="1" lang="ja-JP" alt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26622429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830179" y="1343805"/>
            <a:ext cx="9720589" cy="53860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729958"/>
            <a:ext cx="5416986"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المبادئ العامة لكتابة تقرير البحث العلمي</a:t>
            </a:r>
            <a:endParaRPr lang="en-US" sz="2000" kern="0" dirty="0">
              <a:latin typeface="Alexandria" pitchFamily="2" charset="-78"/>
              <a:cs typeface="Alexandria" pitchFamily="2" charset="-78"/>
            </a:endParaRPr>
          </a:p>
        </p:txBody>
      </p:sp>
      <p:sp>
        <p:nvSpPr>
          <p:cNvPr id="9"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192261" y="1474085"/>
            <a:ext cx="6746559"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marL="342900" marR="0" lvl="0" indent="-342900" algn="just" defTabSz="914400" rtl="1" eaLnBrk="1" fontAlgn="base" latinLnBrk="0" hangingPunct="1">
              <a:lnSpc>
                <a:spcPct val="150000"/>
              </a:lnSpc>
              <a:spcBef>
                <a:spcPct val="0"/>
              </a:spcBef>
              <a:spcAft>
                <a:spcPct val="0"/>
              </a:spcAft>
              <a:buClrTx/>
              <a:buSzTx/>
              <a:buFont typeface="Wingdings" panose="05000000000000000000" pitchFamily="2" charset="2"/>
              <a:buChar char="§"/>
              <a:tabLst/>
              <a:defRPr/>
            </a:pPr>
            <a:r>
              <a:rPr kumimoji="0" lang="ar-SY" sz="1600" b="1" i="0" u="none" strike="noStrike" kern="0" cap="none" spc="0" normalizeH="0" baseline="0" noProof="0" dirty="0">
                <a:ln>
                  <a:noFill/>
                </a:ln>
                <a:solidFill>
                  <a:srgbClr val="FFFFFF"/>
                </a:solidFill>
                <a:effectLst/>
                <a:uLnTx/>
                <a:uFillTx/>
                <a:latin typeface="Alexandria" pitchFamily="2" charset="-78"/>
                <a:cs typeface="Alexandria" pitchFamily="2" charset="-78"/>
              </a:rPr>
              <a:t>المنهج التاريخي</a:t>
            </a:r>
          </a:p>
        </p:txBody>
      </p:sp>
      <p:sp>
        <p:nvSpPr>
          <p:cNvPr id="10" name="角丸四角形 35">
            <a:extLst>
              <a:ext uri="{FF2B5EF4-FFF2-40B4-BE49-F238E27FC236}">
                <a16:creationId xmlns:a16="http://schemas.microsoft.com/office/drawing/2014/main" id="{19F1F56C-4D56-4776-95CA-A2172B62B4E1}"/>
              </a:ext>
            </a:extLst>
          </p:cNvPr>
          <p:cNvSpPr/>
          <p:nvPr/>
        </p:nvSpPr>
        <p:spPr>
          <a:xfrm>
            <a:off x="1041193" y="3935925"/>
            <a:ext cx="8984640" cy="1049535"/>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just" defTabSz="1632753" rtl="1">
              <a:lnSpc>
                <a:spcPct val="150000"/>
              </a:lnSpc>
              <a:buFont typeface="Wingdings" panose="05000000000000000000" pitchFamily="2" charset="2"/>
              <a:buChar char="§"/>
            </a:pPr>
            <a:r>
              <a:rPr kumimoji="1" lang="ar-SA"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المحافظة على وضوح وجاذبية إخراج الجداول والأشكال عموماً. مع الانتباه دائماً إلى وضعها في مواقفها المناسبة المباشرة من محتوى تقرير البحث</a:t>
            </a:r>
            <a:endParaRPr kumimoji="1" lang="ja-JP" alt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p:txBody>
      </p:sp>
      <p:sp>
        <p:nvSpPr>
          <p:cNvPr id="11" name="角丸四角形 35">
            <a:extLst>
              <a:ext uri="{FF2B5EF4-FFF2-40B4-BE49-F238E27FC236}">
                <a16:creationId xmlns:a16="http://schemas.microsoft.com/office/drawing/2014/main" id="{1E234AD4-568F-4525-83F3-888458D614E9}"/>
              </a:ext>
            </a:extLst>
          </p:cNvPr>
          <p:cNvSpPr/>
          <p:nvPr/>
        </p:nvSpPr>
        <p:spPr>
          <a:xfrm>
            <a:off x="1041193" y="5201081"/>
            <a:ext cx="8984640" cy="627281"/>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just" defTabSz="1632753" rtl="1">
              <a:lnSpc>
                <a:spcPct val="150000"/>
              </a:lnSpc>
              <a:buFont typeface="Wingdings" panose="05000000000000000000" pitchFamily="2" charset="2"/>
              <a:buChar char="§"/>
            </a:pPr>
            <a:r>
              <a:rPr kumimoji="1" lang="ar-SA"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توثيق الباحث دائماً للأفكار أو الآراء المتخصصة التي يستقيها</a:t>
            </a:r>
            <a:endParaRPr kumimoji="1" lang="ja-JP" alt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p:txBody>
      </p:sp>
      <p:sp>
        <p:nvSpPr>
          <p:cNvPr id="12" name="角丸四角形 35">
            <a:extLst>
              <a:ext uri="{FF2B5EF4-FFF2-40B4-BE49-F238E27FC236}">
                <a16:creationId xmlns:a16="http://schemas.microsoft.com/office/drawing/2014/main" id="{B3D9E599-BFB7-4F06-8CBD-50B4679EC048}"/>
              </a:ext>
            </a:extLst>
          </p:cNvPr>
          <p:cNvSpPr/>
          <p:nvPr/>
        </p:nvSpPr>
        <p:spPr>
          <a:xfrm>
            <a:off x="1041193" y="6043983"/>
            <a:ext cx="8984640" cy="627280"/>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just" defTabSz="1632753" rtl="1">
              <a:lnSpc>
                <a:spcPct val="1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تحديد نوع المجلة أو الجهة التي ستنشر الرسالة أو الدراسة أو البحث</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3" name="角丸四角形 35">
            <a:extLst>
              <a:ext uri="{FF2B5EF4-FFF2-40B4-BE49-F238E27FC236}">
                <a16:creationId xmlns:a16="http://schemas.microsoft.com/office/drawing/2014/main" id="{6827643E-70D0-4B25-AABE-7AF3713C5437}"/>
              </a:ext>
            </a:extLst>
          </p:cNvPr>
          <p:cNvSpPr/>
          <p:nvPr/>
        </p:nvSpPr>
        <p:spPr>
          <a:xfrm>
            <a:off x="1117921" y="1524467"/>
            <a:ext cx="8984640" cy="1025871"/>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just" defTabSz="1632753" rtl="1">
              <a:lnSpc>
                <a:spcPct val="1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كتابة عناوين فقرات البحث الرئيسية في منتصف الصفحة. أما الأخرى الفرعية ضمن هذه الفقرات فتكتب بأول السطر؛ ما لم تطلب جهة النشر بطبيعة الحال خلاف ذلك</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4" name="角丸四角形 35">
            <a:extLst>
              <a:ext uri="{FF2B5EF4-FFF2-40B4-BE49-F238E27FC236}">
                <a16:creationId xmlns:a16="http://schemas.microsoft.com/office/drawing/2014/main" id="{8DDF6C15-1891-4D6F-82F9-2EC4B7CB6AF9}"/>
              </a:ext>
            </a:extLst>
          </p:cNvPr>
          <p:cNvSpPr/>
          <p:nvPr/>
        </p:nvSpPr>
        <p:spPr>
          <a:xfrm>
            <a:off x="1117921" y="2736030"/>
            <a:ext cx="8984640" cy="900687"/>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just" defTabSz="1632753" rtl="1">
              <a:lnSpc>
                <a:spcPct val="1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توظيف وسائل الترقيم المناسبة لمعاني وتسلسل أفكار البحث من نقاط وقف وفواصل وإشارات لغوية معروفة في هذا المجال</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325190933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675731" y="1354924"/>
            <a:ext cx="9720589" cy="48807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rtl="1">
              <a:lnSpc>
                <a:spcPct val="150000"/>
              </a:lnSpc>
              <a:buFont typeface="Wingdings" panose="05000000000000000000" pitchFamily="2" charset="2"/>
              <a:buChar char="§"/>
            </a:pPr>
            <a:endParaRPr lang="en-US" sz="160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626178" y="729958"/>
            <a:ext cx="5517521"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أخطاء يرتكبها الباحثون خلال البحث العلمي</a:t>
            </a:r>
            <a:endParaRPr lang="en-US" sz="2000" kern="0" dirty="0">
              <a:latin typeface="Alexandria" pitchFamily="2" charset="-78"/>
              <a:cs typeface="Alexandria" pitchFamily="2" charset="-78"/>
            </a:endParaRPr>
          </a:p>
        </p:txBody>
      </p:sp>
      <p:sp>
        <p:nvSpPr>
          <p:cNvPr id="8" name="Rectangle 2">
            <a:extLst>
              <a:ext uri="{FF2B5EF4-FFF2-40B4-BE49-F238E27FC236}">
                <a16:creationId xmlns:a16="http://schemas.microsoft.com/office/drawing/2014/main" id="{186D8D49-9040-4B58-8110-6D6BF12A2A8B}"/>
              </a:ext>
            </a:extLst>
          </p:cNvPr>
          <p:cNvSpPr txBox="1">
            <a:spLocks noChangeArrowheads="1"/>
          </p:cNvSpPr>
          <p:nvPr/>
        </p:nvSpPr>
        <p:spPr bwMode="black">
          <a:xfrm>
            <a:off x="2019383" y="1486985"/>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marL="285750" marR="0" lvl="0" indent="-285750" algn="ctr" defTabSz="914400" rtl="1" eaLnBrk="1" fontAlgn="base" latinLnBrk="0" hangingPunct="1">
              <a:lnSpc>
                <a:spcPct val="150000"/>
              </a:lnSpc>
              <a:spcBef>
                <a:spcPct val="0"/>
              </a:spcBef>
              <a:spcAft>
                <a:spcPct val="0"/>
              </a:spcAft>
              <a:buClrTx/>
              <a:buSzTx/>
              <a:buFont typeface="Wingdings" panose="05000000000000000000" pitchFamily="2" charset="2"/>
              <a:buChar char="§"/>
              <a:tabLst/>
              <a:defRPr/>
            </a:pPr>
            <a:r>
              <a:rPr kumimoji="0" lang="ar-SY" sz="1600" b="1" i="0" u="none" strike="noStrike" kern="0" cap="none" spc="0" normalizeH="0" baseline="0" noProof="0" dirty="0">
                <a:ln>
                  <a:noFill/>
                </a:ln>
                <a:solidFill>
                  <a:srgbClr val="FFFFFF"/>
                </a:solidFill>
                <a:effectLst/>
                <a:uLnTx/>
                <a:uFillTx/>
                <a:latin typeface="Alexandria" pitchFamily="2" charset="-78"/>
                <a:cs typeface="Alexandria" pitchFamily="2" charset="-78"/>
              </a:rPr>
              <a:t>المنهج التاريخي</a:t>
            </a:r>
          </a:p>
        </p:txBody>
      </p:sp>
      <p:sp>
        <p:nvSpPr>
          <p:cNvPr id="9" name="Rectangle 9">
            <a:extLst>
              <a:ext uri="{FF2B5EF4-FFF2-40B4-BE49-F238E27FC236}">
                <a16:creationId xmlns:a16="http://schemas.microsoft.com/office/drawing/2014/main" id="{2541A53F-729E-43D3-BA04-7ADC6F495F2A}"/>
              </a:ext>
            </a:extLst>
          </p:cNvPr>
          <p:cNvSpPr>
            <a:spLocks noChangeArrowheads="1"/>
          </p:cNvSpPr>
          <p:nvPr/>
        </p:nvSpPr>
        <p:spPr bwMode="gray">
          <a:xfrm>
            <a:off x="1980176" y="1561142"/>
            <a:ext cx="6217106" cy="548640"/>
          </a:xfrm>
          <a:prstGeom prst="rect">
            <a:avLst/>
          </a:prstGeom>
          <a:noFill/>
          <a:ln w="38100">
            <a:solidFill>
              <a:srgbClr val="FF0000"/>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eaLnBrk="0" hangingPunct="0">
              <a:lnSpc>
                <a:spcPct val="150000"/>
              </a:lnSpc>
            </a:pPr>
            <a:r>
              <a:rPr lang="ar-SA" altLang="en-US" sz="1600" b="1" kern="0" dirty="0">
                <a:solidFill>
                  <a:srgbClr val="DDDDDD">
                    <a:lumMod val="10000"/>
                  </a:srgbClr>
                </a:solidFill>
                <a:latin typeface="Alexandria" pitchFamily="2" charset="-78"/>
                <a:cs typeface="Alexandria" pitchFamily="2" charset="-78"/>
              </a:rPr>
              <a:t>أخطاء خاصة بتخطيط البحث</a:t>
            </a:r>
            <a:endParaRPr lang="ar-SY" altLang="en-US" sz="1600" b="1" kern="0" dirty="0">
              <a:solidFill>
                <a:srgbClr val="DDDDDD">
                  <a:lumMod val="10000"/>
                </a:srgbClr>
              </a:solidFill>
              <a:latin typeface="Alexandria" pitchFamily="2" charset="-78"/>
              <a:cs typeface="Alexandria" pitchFamily="2" charset="-78"/>
            </a:endParaRPr>
          </a:p>
        </p:txBody>
      </p:sp>
      <p:sp>
        <p:nvSpPr>
          <p:cNvPr id="10" name="円/楕円 4">
            <a:extLst>
              <a:ext uri="{FF2B5EF4-FFF2-40B4-BE49-F238E27FC236}">
                <a16:creationId xmlns:a16="http://schemas.microsoft.com/office/drawing/2014/main" id="{9BA6C183-A80A-468C-83E9-E6B8FE98AEEA}"/>
              </a:ext>
            </a:extLst>
          </p:cNvPr>
          <p:cNvSpPr/>
          <p:nvPr/>
        </p:nvSpPr>
        <p:spPr>
          <a:xfrm>
            <a:off x="7693814" y="1647487"/>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ctr" defTabSz="1632753" rtl="1">
              <a:lnSpc>
                <a:spcPct val="150000"/>
              </a:lnSpc>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1" name="円/楕円 4">
            <a:extLst>
              <a:ext uri="{FF2B5EF4-FFF2-40B4-BE49-F238E27FC236}">
                <a16:creationId xmlns:a16="http://schemas.microsoft.com/office/drawing/2014/main" id="{095602BB-EBC3-411C-B448-282CCCC859CD}"/>
              </a:ext>
            </a:extLst>
          </p:cNvPr>
          <p:cNvSpPr/>
          <p:nvPr/>
        </p:nvSpPr>
        <p:spPr>
          <a:xfrm>
            <a:off x="2131214" y="1654729"/>
            <a:ext cx="365760" cy="365760"/>
          </a:xfrm>
          <a:prstGeom prst="ellipse">
            <a:avLst/>
          </a:prstGeom>
          <a:solidFill>
            <a:srgbClr val="FFA51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ctr" defTabSz="1632753" rtl="1">
              <a:lnSpc>
                <a:spcPct val="150000"/>
              </a:lnSpc>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2" name="円/楕円 4">
            <a:extLst>
              <a:ext uri="{FF2B5EF4-FFF2-40B4-BE49-F238E27FC236}">
                <a16:creationId xmlns:a16="http://schemas.microsoft.com/office/drawing/2014/main" id="{974F07F8-9D8C-4FF0-816B-7C9FFCE74F7C}"/>
              </a:ext>
            </a:extLst>
          </p:cNvPr>
          <p:cNvSpPr/>
          <p:nvPr/>
        </p:nvSpPr>
        <p:spPr>
          <a:xfrm>
            <a:off x="2113137" y="1653805"/>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ctr" defTabSz="1632753" rtl="1">
              <a:lnSpc>
                <a:spcPct val="150000"/>
              </a:lnSpc>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3" name="角丸四角形 35">
            <a:extLst>
              <a:ext uri="{FF2B5EF4-FFF2-40B4-BE49-F238E27FC236}">
                <a16:creationId xmlns:a16="http://schemas.microsoft.com/office/drawing/2014/main" id="{CFE4BD58-E966-4A2B-8023-95913DA751CD}"/>
              </a:ext>
            </a:extLst>
          </p:cNvPr>
          <p:cNvSpPr/>
          <p:nvPr/>
        </p:nvSpPr>
        <p:spPr>
          <a:xfrm>
            <a:off x="863600" y="2218793"/>
            <a:ext cx="8700805" cy="548640"/>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kern="0" dirty="0">
                <a:solidFill>
                  <a:prstClr val="white"/>
                </a:solidFill>
                <a:latin typeface="Alexandria" pitchFamily="2" charset="-78"/>
                <a:ea typeface="ＭＳ Ｐゴシック" panose="020B0600070205080204" pitchFamily="34" charset="-128"/>
                <a:cs typeface="Alexandria" pitchFamily="2" charset="-78"/>
              </a:rPr>
              <a:t>     </a:t>
            </a: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قبول مشكلة البحث دون تخصيص يذكر لأهميتها أو اتفاقها مع قدراته وطموحاته المستقبلة </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4" name="円/楕円 4">
            <a:extLst>
              <a:ext uri="{FF2B5EF4-FFF2-40B4-BE49-F238E27FC236}">
                <a16:creationId xmlns:a16="http://schemas.microsoft.com/office/drawing/2014/main" id="{36251A97-56E8-4BD0-80E0-BABE0B7D11D1}"/>
              </a:ext>
            </a:extLst>
          </p:cNvPr>
          <p:cNvSpPr/>
          <p:nvPr/>
        </p:nvSpPr>
        <p:spPr>
          <a:xfrm>
            <a:off x="9244239" y="2325088"/>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ctr" defTabSz="1632753" rtl="1">
              <a:lnSpc>
                <a:spcPct val="150000"/>
              </a:lnSpc>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5"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5433462" y="2251238"/>
            <a:ext cx="386519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285750" indent="-285750" algn="r" rtl="1">
              <a:lnSpc>
                <a:spcPct val="150000"/>
              </a:lnSpc>
              <a:buFont typeface="Wingdings" panose="05000000000000000000" pitchFamily="2" charset="2"/>
              <a:buChar char="§"/>
            </a:pPr>
            <a:endPar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6" name="角丸四角形 35">
            <a:extLst>
              <a:ext uri="{FF2B5EF4-FFF2-40B4-BE49-F238E27FC236}">
                <a16:creationId xmlns:a16="http://schemas.microsoft.com/office/drawing/2014/main" id="{06D63BB0-8136-450E-9ACA-3DC21F09B4C1}"/>
              </a:ext>
            </a:extLst>
          </p:cNvPr>
          <p:cNvSpPr/>
          <p:nvPr/>
        </p:nvSpPr>
        <p:spPr>
          <a:xfrm>
            <a:off x="863600" y="2942718"/>
            <a:ext cx="8700806" cy="507209"/>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kern="0" dirty="0">
                <a:solidFill>
                  <a:prstClr val="white"/>
                </a:solidFill>
                <a:latin typeface="Alexandria" pitchFamily="2" charset="-78"/>
                <a:ea typeface="ＭＳ Ｐゴシック" panose="020B0600070205080204" pitchFamily="34" charset="-128"/>
                <a:cs typeface="Alexandria" pitchFamily="2" charset="-78"/>
              </a:rPr>
              <a:t>      </a:t>
            </a: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اختيار مشكلة للبحث غامضة أو واسعة المجال متشعبة في متطلباتها التنفيذية</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7" name="円/楕円 4">
            <a:extLst>
              <a:ext uri="{FF2B5EF4-FFF2-40B4-BE49-F238E27FC236}">
                <a16:creationId xmlns:a16="http://schemas.microsoft.com/office/drawing/2014/main" id="{7C7FD684-B76E-43A6-8308-5567B326CA55}"/>
              </a:ext>
            </a:extLst>
          </p:cNvPr>
          <p:cNvSpPr/>
          <p:nvPr/>
        </p:nvSpPr>
        <p:spPr>
          <a:xfrm>
            <a:off x="9193439" y="3033110"/>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ctr" defTabSz="1632753" rtl="1">
              <a:lnSpc>
                <a:spcPct val="150000"/>
              </a:lnSpc>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8" name="角丸四角形 35">
            <a:extLst>
              <a:ext uri="{FF2B5EF4-FFF2-40B4-BE49-F238E27FC236}">
                <a16:creationId xmlns:a16="http://schemas.microsoft.com/office/drawing/2014/main" id="{70D13458-F620-4810-875C-863B96AE04C1}"/>
              </a:ext>
            </a:extLst>
          </p:cNvPr>
          <p:cNvSpPr/>
          <p:nvPr/>
        </p:nvSpPr>
        <p:spPr>
          <a:xfrm>
            <a:off x="1257301" y="3595874"/>
            <a:ext cx="8323896" cy="425268"/>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      اقتراح أسئلة </a:t>
            </a:r>
            <a:r>
              <a:rPr kumimoji="1" lang="ar-SA" altLang="ja-JP" sz="1600" b="1" kern="0" dirty="0" err="1">
                <a:solidFill>
                  <a:srgbClr val="000000"/>
                </a:solidFill>
                <a:latin typeface="Alexandria" pitchFamily="2" charset="-78"/>
                <a:ea typeface="ＭＳ Ｐゴシック" panose="020B0600070205080204" pitchFamily="34" charset="-128"/>
                <a:cs typeface="Alexandria" pitchFamily="2" charset="-78"/>
              </a:rPr>
              <a:t>فضافضة</a:t>
            </a: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 للبحث أو أسئلة متعددة غير ضرورية</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9" name="円/楕円 4">
            <a:extLst>
              <a:ext uri="{FF2B5EF4-FFF2-40B4-BE49-F238E27FC236}">
                <a16:creationId xmlns:a16="http://schemas.microsoft.com/office/drawing/2014/main" id="{C92A1515-EA9F-403E-BE75-C22E3698E011}"/>
              </a:ext>
            </a:extLst>
          </p:cNvPr>
          <p:cNvSpPr/>
          <p:nvPr/>
        </p:nvSpPr>
        <p:spPr>
          <a:xfrm>
            <a:off x="9186998" y="3644043"/>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ctr" defTabSz="1632753" rtl="1">
              <a:lnSpc>
                <a:spcPct val="150000"/>
              </a:lnSpc>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20" name="角丸四角形 35">
            <a:extLst>
              <a:ext uri="{FF2B5EF4-FFF2-40B4-BE49-F238E27FC236}">
                <a16:creationId xmlns:a16="http://schemas.microsoft.com/office/drawing/2014/main" id="{D153FA84-8755-455A-B99A-F1695D63D727}"/>
              </a:ext>
            </a:extLst>
          </p:cNvPr>
          <p:cNvSpPr/>
          <p:nvPr/>
        </p:nvSpPr>
        <p:spPr>
          <a:xfrm>
            <a:off x="1257301" y="4197991"/>
            <a:ext cx="8323896" cy="522554"/>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kern="0" dirty="0">
                <a:solidFill>
                  <a:prstClr val="white"/>
                </a:solidFill>
                <a:latin typeface="Alexandria" pitchFamily="2" charset="-78"/>
                <a:ea typeface="ＭＳ Ｐゴシック" panose="020B0600070205080204" pitchFamily="34" charset="-128"/>
                <a:cs typeface="Alexandria" pitchFamily="2" charset="-78"/>
              </a:rPr>
              <a:t>      </a:t>
            </a: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اقتراح فرضيات غامضة أو غير قابلة للقياس أو تجاهلها بالكامل بالبحث أحياناً</a:t>
            </a:r>
          </a:p>
        </p:txBody>
      </p:sp>
      <p:sp>
        <p:nvSpPr>
          <p:cNvPr id="21" name="円/楕円 4">
            <a:extLst>
              <a:ext uri="{FF2B5EF4-FFF2-40B4-BE49-F238E27FC236}">
                <a16:creationId xmlns:a16="http://schemas.microsoft.com/office/drawing/2014/main" id="{F654EC7D-9340-4B73-9BA8-1A3F292C4285}"/>
              </a:ext>
            </a:extLst>
          </p:cNvPr>
          <p:cNvSpPr/>
          <p:nvPr/>
        </p:nvSpPr>
        <p:spPr>
          <a:xfrm>
            <a:off x="9186998" y="4278368"/>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ctr" defTabSz="1632753" rtl="1">
              <a:lnSpc>
                <a:spcPct val="150000"/>
              </a:lnSpc>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22" name="角丸四角形 35">
            <a:extLst>
              <a:ext uri="{FF2B5EF4-FFF2-40B4-BE49-F238E27FC236}">
                <a16:creationId xmlns:a16="http://schemas.microsoft.com/office/drawing/2014/main" id="{8C5D820A-C4B8-4591-8C01-98878DADFF8F}"/>
              </a:ext>
            </a:extLst>
          </p:cNvPr>
          <p:cNvSpPr/>
          <p:nvPr/>
        </p:nvSpPr>
        <p:spPr>
          <a:xfrm>
            <a:off x="2626178" y="4919601"/>
            <a:ext cx="6938227" cy="3628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       إغفال مقصود أو غير مقصود لعامل أو جانب هام للبحث</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23" name="円/楕円 4">
            <a:extLst>
              <a:ext uri="{FF2B5EF4-FFF2-40B4-BE49-F238E27FC236}">
                <a16:creationId xmlns:a16="http://schemas.microsoft.com/office/drawing/2014/main" id="{E55B1FFD-D8A5-4945-9788-CC3E5FFE13CC}"/>
              </a:ext>
            </a:extLst>
          </p:cNvPr>
          <p:cNvSpPr/>
          <p:nvPr/>
        </p:nvSpPr>
        <p:spPr>
          <a:xfrm>
            <a:off x="9193439" y="4969849"/>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ctr" defTabSz="1632753" rtl="1">
              <a:lnSpc>
                <a:spcPct val="150000"/>
              </a:lnSpc>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24" name="角丸四角形 35">
            <a:extLst>
              <a:ext uri="{FF2B5EF4-FFF2-40B4-BE49-F238E27FC236}">
                <a16:creationId xmlns:a16="http://schemas.microsoft.com/office/drawing/2014/main" id="{7C6A2A6D-8CE9-499C-905C-054B4BEB042E}"/>
              </a:ext>
            </a:extLst>
          </p:cNvPr>
          <p:cNvSpPr/>
          <p:nvPr/>
        </p:nvSpPr>
        <p:spPr>
          <a:xfrm>
            <a:off x="2626178" y="5468609"/>
            <a:ext cx="6938227" cy="3628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       التساهل في تطوير خطة محكمة مدروسة للبحث</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25" name="円/楕円 4">
            <a:extLst>
              <a:ext uri="{FF2B5EF4-FFF2-40B4-BE49-F238E27FC236}">
                <a16:creationId xmlns:a16="http://schemas.microsoft.com/office/drawing/2014/main" id="{EBEC7AA2-AAC6-40BC-97E9-20CB69235F8B}"/>
              </a:ext>
            </a:extLst>
          </p:cNvPr>
          <p:cNvSpPr/>
          <p:nvPr/>
        </p:nvSpPr>
        <p:spPr>
          <a:xfrm>
            <a:off x="9168039" y="5482941"/>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ctr" defTabSz="1632753" rtl="1">
              <a:lnSpc>
                <a:spcPct val="150000"/>
              </a:lnSpc>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225451692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69339" y="1285190"/>
            <a:ext cx="9345750" cy="4874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729958"/>
            <a:ext cx="5517521"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أخطاء يرتكبها الباحثون خلال البحث العلمي</a:t>
            </a:r>
            <a:endParaRPr lang="en-US" sz="2000" kern="0" dirty="0">
              <a:latin typeface="Alexandria" pitchFamily="2" charset="-78"/>
              <a:cs typeface="Alexandria" pitchFamily="2" charset="-78"/>
            </a:endParaRPr>
          </a:p>
        </p:txBody>
      </p:sp>
      <p:sp>
        <p:nvSpPr>
          <p:cNvPr id="9"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71054" y="1555172"/>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marL="342900" indent="-342900" algn="r" rtl="1">
              <a:lnSpc>
                <a:spcPct val="150000"/>
              </a:lnSpc>
              <a:buFont typeface="Wingdings" panose="05000000000000000000" pitchFamily="2" charset="2"/>
              <a:buChar char="ü"/>
            </a:pPr>
            <a:r>
              <a:rPr lang="ar-SY" sz="1600" b="1" kern="0" dirty="0">
                <a:solidFill>
                  <a:srgbClr val="FFFFFF"/>
                </a:solidFill>
                <a:latin typeface="Alexandria" pitchFamily="2" charset="-78"/>
                <a:cs typeface="Alexandria" pitchFamily="2" charset="-78"/>
              </a:rPr>
              <a:t>المنهج التاريخي</a:t>
            </a:r>
          </a:p>
        </p:txBody>
      </p:sp>
      <p:sp>
        <p:nvSpPr>
          <p:cNvPr id="10" name="Rectangle 9">
            <a:extLst>
              <a:ext uri="{FF2B5EF4-FFF2-40B4-BE49-F238E27FC236}">
                <a16:creationId xmlns:a16="http://schemas.microsoft.com/office/drawing/2014/main" id="{2541A53F-729E-43D3-BA04-7ADC6F495F2A}"/>
              </a:ext>
            </a:extLst>
          </p:cNvPr>
          <p:cNvSpPr>
            <a:spLocks noChangeArrowheads="1"/>
          </p:cNvSpPr>
          <p:nvPr/>
        </p:nvSpPr>
        <p:spPr bwMode="gray">
          <a:xfrm>
            <a:off x="2510712" y="1417101"/>
            <a:ext cx="6217106" cy="548640"/>
          </a:xfrm>
          <a:prstGeom prst="rect">
            <a:avLst/>
          </a:prstGeom>
          <a:noFill/>
          <a:ln w="38100">
            <a:solidFill>
              <a:srgbClr val="FF0000"/>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eaLnBrk="0" hangingPunct="0">
              <a:lnSpc>
                <a:spcPct val="150000"/>
              </a:lnSpc>
            </a:pPr>
            <a:r>
              <a:rPr lang="ar-SA" altLang="en-US" sz="1600" b="1" kern="0" dirty="0">
                <a:solidFill>
                  <a:srgbClr val="DDDDDD">
                    <a:lumMod val="10000"/>
                  </a:srgbClr>
                </a:solidFill>
                <a:latin typeface="Alexandria" pitchFamily="2" charset="-78"/>
                <a:cs typeface="Alexandria" pitchFamily="2" charset="-78"/>
              </a:rPr>
              <a:t>أخطاء بمراجعة الدراسات السابقة</a:t>
            </a:r>
            <a:endParaRPr lang="ar-SY" altLang="en-US" sz="1600" b="1" kern="0" dirty="0">
              <a:solidFill>
                <a:srgbClr val="DDDDDD">
                  <a:lumMod val="10000"/>
                </a:srgbClr>
              </a:solidFill>
              <a:latin typeface="Alexandria" pitchFamily="2" charset="-78"/>
              <a:cs typeface="Alexandria" pitchFamily="2" charset="-78"/>
            </a:endParaRPr>
          </a:p>
        </p:txBody>
      </p:sp>
      <p:sp>
        <p:nvSpPr>
          <p:cNvPr id="11" name="円/楕円 4">
            <a:extLst>
              <a:ext uri="{FF2B5EF4-FFF2-40B4-BE49-F238E27FC236}">
                <a16:creationId xmlns:a16="http://schemas.microsoft.com/office/drawing/2014/main" id="{9BA6C183-A80A-468C-83E9-E6B8FE98AEEA}"/>
              </a:ext>
            </a:extLst>
          </p:cNvPr>
          <p:cNvSpPr/>
          <p:nvPr/>
        </p:nvSpPr>
        <p:spPr>
          <a:xfrm>
            <a:off x="8250839" y="1502178"/>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457200" indent="-457200" algn="r" defTabSz="1632753" rtl="1">
              <a:lnSpc>
                <a:spcPct val="150000"/>
              </a:lnSpc>
              <a:buFont typeface="Wingdings" panose="05000000000000000000" pitchFamily="2" charset="2"/>
              <a:buChar char="ü"/>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2" name="円/楕円 4">
            <a:extLst>
              <a:ext uri="{FF2B5EF4-FFF2-40B4-BE49-F238E27FC236}">
                <a16:creationId xmlns:a16="http://schemas.microsoft.com/office/drawing/2014/main" id="{095602BB-EBC3-411C-B448-282CCCC859CD}"/>
              </a:ext>
            </a:extLst>
          </p:cNvPr>
          <p:cNvSpPr/>
          <p:nvPr/>
        </p:nvSpPr>
        <p:spPr>
          <a:xfrm>
            <a:off x="2788774" y="1496438"/>
            <a:ext cx="365760" cy="365760"/>
          </a:xfrm>
          <a:prstGeom prst="ellipse">
            <a:avLst/>
          </a:prstGeom>
          <a:solidFill>
            <a:srgbClr val="FFA51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457200" indent="-457200" algn="r" defTabSz="1632753" rtl="1">
              <a:lnSpc>
                <a:spcPct val="150000"/>
              </a:lnSpc>
              <a:buFont typeface="Wingdings" panose="05000000000000000000" pitchFamily="2" charset="2"/>
              <a:buChar char="ü"/>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3" name="円/楕円 4">
            <a:extLst>
              <a:ext uri="{FF2B5EF4-FFF2-40B4-BE49-F238E27FC236}">
                <a16:creationId xmlns:a16="http://schemas.microsoft.com/office/drawing/2014/main" id="{974F07F8-9D8C-4FF0-816B-7C9FFCE74F7C}"/>
              </a:ext>
            </a:extLst>
          </p:cNvPr>
          <p:cNvSpPr/>
          <p:nvPr/>
        </p:nvSpPr>
        <p:spPr>
          <a:xfrm>
            <a:off x="2727029" y="1508541"/>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457200" indent="-457200" algn="r" defTabSz="1632753" rtl="1">
              <a:lnSpc>
                <a:spcPct val="150000"/>
              </a:lnSpc>
              <a:buFont typeface="Wingdings" panose="05000000000000000000" pitchFamily="2" charset="2"/>
              <a:buChar char="ü"/>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4" name="角丸四角形 35">
            <a:extLst>
              <a:ext uri="{FF2B5EF4-FFF2-40B4-BE49-F238E27FC236}">
                <a16:creationId xmlns:a16="http://schemas.microsoft.com/office/drawing/2014/main" id="{CFE4BD58-E966-4A2B-8023-95913DA751CD}"/>
              </a:ext>
            </a:extLst>
          </p:cNvPr>
          <p:cNvSpPr/>
          <p:nvPr/>
        </p:nvSpPr>
        <p:spPr>
          <a:xfrm>
            <a:off x="1784808" y="2453449"/>
            <a:ext cx="8359140" cy="5635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ü"/>
            </a:pP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سرعة مراجعة الدراسات السابقة الأمر الذي يجاوز الباحث نتيجته بعض المعلومات الهامة لبحثه</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5" name="角丸四角形 35">
            <a:extLst>
              <a:ext uri="{FF2B5EF4-FFF2-40B4-BE49-F238E27FC236}">
                <a16:creationId xmlns:a16="http://schemas.microsoft.com/office/drawing/2014/main" id="{70D13458-F620-4810-875C-863B96AE04C1}"/>
              </a:ext>
            </a:extLst>
          </p:cNvPr>
          <p:cNvSpPr/>
          <p:nvPr/>
        </p:nvSpPr>
        <p:spPr>
          <a:xfrm>
            <a:off x="1825392" y="3288241"/>
            <a:ext cx="8277972" cy="5635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ü"/>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التركيز على نتائج الدراسات السابقة دون طرقها وأساليب معالجتها للبيانات</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6" name="角丸四角形 35">
            <a:extLst>
              <a:ext uri="{FF2B5EF4-FFF2-40B4-BE49-F238E27FC236}">
                <a16:creationId xmlns:a16="http://schemas.microsoft.com/office/drawing/2014/main" id="{D153FA84-8755-455A-B99A-F1695D63D727}"/>
              </a:ext>
            </a:extLst>
          </p:cNvPr>
          <p:cNvSpPr/>
          <p:nvPr/>
        </p:nvSpPr>
        <p:spPr>
          <a:xfrm>
            <a:off x="1784809" y="4957825"/>
            <a:ext cx="8359139" cy="983545"/>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ü"/>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مراجعة نوع محدد من مصادر الدراسات السابقة كالمجلات مهملا بذلك دراسات ومعارف أخرى تحتوي عليها المصادر للمعلومات و</a:t>
            </a: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الاعتماد لدرجة كبيرة على المصادر الثانوية للمعلومات</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7" name="角丸四角形 35">
            <a:extLst>
              <a:ext uri="{FF2B5EF4-FFF2-40B4-BE49-F238E27FC236}">
                <a16:creationId xmlns:a16="http://schemas.microsoft.com/office/drawing/2014/main" id="{8C5D820A-C4B8-4591-8C01-98878DADFF8F}"/>
              </a:ext>
            </a:extLst>
          </p:cNvPr>
          <p:cNvSpPr/>
          <p:nvPr/>
        </p:nvSpPr>
        <p:spPr>
          <a:xfrm>
            <a:off x="1865976" y="4140999"/>
            <a:ext cx="8277972" cy="5635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ü"/>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الخطأ في كتابة مراجع الدراسات السابقة للبحث، أو عدم كتابتها بالكامل أحيانا الأمر الذي يوقعه</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396950734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927100" y="1285190"/>
            <a:ext cx="9599712" cy="53149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626178" y="729958"/>
            <a:ext cx="5517521"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أخطاء يرتكبها الباحثون خلال البحث العلمي</a:t>
            </a:r>
            <a:endParaRPr lang="en-US" sz="2000" kern="0" dirty="0">
              <a:latin typeface="Alexandria" pitchFamily="2" charset="-78"/>
              <a:cs typeface="Alexandria" pitchFamily="2" charset="-78"/>
            </a:endParaRPr>
          </a:p>
        </p:txBody>
      </p:sp>
      <p:sp>
        <p:nvSpPr>
          <p:cNvPr id="10"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3039354" y="1631372"/>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marL="342900" indent="-342900" algn="r" rtl="1">
              <a:lnSpc>
                <a:spcPct val="150000"/>
              </a:lnSpc>
              <a:buFont typeface="Wingdings" panose="05000000000000000000" pitchFamily="2" charset="2"/>
              <a:buChar char="Ø"/>
            </a:pPr>
            <a:r>
              <a:rPr lang="ar-SY" sz="1600" b="1" kern="0" dirty="0">
                <a:solidFill>
                  <a:srgbClr val="FFFFFF"/>
                </a:solidFill>
                <a:latin typeface="Alexandria" pitchFamily="2" charset="-78"/>
                <a:cs typeface="Alexandria" pitchFamily="2" charset="-78"/>
              </a:rPr>
              <a:t>المنهج التاريخي</a:t>
            </a:r>
          </a:p>
        </p:txBody>
      </p:sp>
      <p:sp>
        <p:nvSpPr>
          <p:cNvPr id="11" name="Rectangle 9">
            <a:extLst>
              <a:ext uri="{FF2B5EF4-FFF2-40B4-BE49-F238E27FC236}">
                <a16:creationId xmlns:a16="http://schemas.microsoft.com/office/drawing/2014/main" id="{2541A53F-729E-43D3-BA04-7ADC6F495F2A}"/>
              </a:ext>
            </a:extLst>
          </p:cNvPr>
          <p:cNvSpPr>
            <a:spLocks noChangeArrowheads="1"/>
          </p:cNvSpPr>
          <p:nvPr/>
        </p:nvSpPr>
        <p:spPr bwMode="gray">
          <a:xfrm>
            <a:off x="2879012" y="1493301"/>
            <a:ext cx="6217106" cy="548640"/>
          </a:xfrm>
          <a:prstGeom prst="rect">
            <a:avLst/>
          </a:prstGeom>
          <a:noFill/>
          <a:ln w="38100">
            <a:solidFill>
              <a:srgbClr val="FF0000"/>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eaLnBrk="0" hangingPunct="0">
              <a:lnSpc>
                <a:spcPct val="150000"/>
              </a:lnSpc>
            </a:pPr>
            <a:r>
              <a:rPr lang="ar-SA" altLang="en-US" sz="1600" b="1" kern="0" dirty="0">
                <a:solidFill>
                  <a:srgbClr val="DDDDDD">
                    <a:lumMod val="10000"/>
                  </a:srgbClr>
                </a:solidFill>
                <a:latin typeface="Alexandria" pitchFamily="2" charset="-78"/>
                <a:cs typeface="Alexandria" pitchFamily="2" charset="-78"/>
              </a:rPr>
              <a:t>أخطاء بمنهجية البحث</a:t>
            </a:r>
            <a:endParaRPr lang="ar-SY" altLang="en-US" sz="1600" b="1" kern="0" dirty="0">
              <a:solidFill>
                <a:srgbClr val="DDDDDD">
                  <a:lumMod val="10000"/>
                </a:srgbClr>
              </a:solidFill>
              <a:latin typeface="Alexandria" pitchFamily="2" charset="-78"/>
              <a:cs typeface="Alexandria" pitchFamily="2" charset="-78"/>
            </a:endParaRPr>
          </a:p>
        </p:txBody>
      </p:sp>
      <p:sp>
        <p:nvSpPr>
          <p:cNvPr id="12" name="円/楕円 4">
            <a:extLst>
              <a:ext uri="{FF2B5EF4-FFF2-40B4-BE49-F238E27FC236}">
                <a16:creationId xmlns:a16="http://schemas.microsoft.com/office/drawing/2014/main" id="{9BA6C183-A80A-468C-83E9-E6B8FE98AEEA}"/>
              </a:ext>
            </a:extLst>
          </p:cNvPr>
          <p:cNvSpPr/>
          <p:nvPr/>
        </p:nvSpPr>
        <p:spPr>
          <a:xfrm>
            <a:off x="8619139" y="1578378"/>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457200" indent="-457200" algn="r" defTabSz="1632753" rtl="1">
              <a:lnSpc>
                <a:spcPct val="150000"/>
              </a:lnSpc>
              <a:buFont typeface="Wingdings" panose="05000000000000000000" pitchFamily="2" charset="2"/>
              <a:buChar char="Ø"/>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3" name="円/楕円 4">
            <a:extLst>
              <a:ext uri="{FF2B5EF4-FFF2-40B4-BE49-F238E27FC236}">
                <a16:creationId xmlns:a16="http://schemas.microsoft.com/office/drawing/2014/main" id="{095602BB-EBC3-411C-B448-282CCCC859CD}"/>
              </a:ext>
            </a:extLst>
          </p:cNvPr>
          <p:cNvSpPr/>
          <p:nvPr/>
        </p:nvSpPr>
        <p:spPr>
          <a:xfrm>
            <a:off x="3157074" y="1572638"/>
            <a:ext cx="365760" cy="365760"/>
          </a:xfrm>
          <a:prstGeom prst="ellipse">
            <a:avLst/>
          </a:prstGeom>
          <a:solidFill>
            <a:srgbClr val="FFA51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457200" indent="-457200" algn="r" defTabSz="1632753" rtl="1">
              <a:lnSpc>
                <a:spcPct val="150000"/>
              </a:lnSpc>
              <a:buFont typeface="Wingdings" panose="05000000000000000000" pitchFamily="2" charset="2"/>
              <a:buChar char="Ø"/>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4" name="円/楕円 4">
            <a:extLst>
              <a:ext uri="{FF2B5EF4-FFF2-40B4-BE49-F238E27FC236}">
                <a16:creationId xmlns:a16="http://schemas.microsoft.com/office/drawing/2014/main" id="{974F07F8-9D8C-4FF0-816B-7C9FFCE74F7C}"/>
              </a:ext>
            </a:extLst>
          </p:cNvPr>
          <p:cNvSpPr/>
          <p:nvPr/>
        </p:nvSpPr>
        <p:spPr>
          <a:xfrm>
            <a:off x="3095329" y="1584741"/>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457200" indent="-457200" algn="r" defTabSz="1632753" rtl="1">
              <a:lnSpc>
                <a:spcPct val="150000"/>
              </a:lnSpc>
              <a:buFont typeface="Wingdings" panose="05000000000000000000" pitchFamily="2" charset="2"/>
              <a:buChar char="Ø"/>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5" name="角丸四角形 35">
            <a:extLst>
              <a:ext uri="{FF2B5EF4-FFF2-40B4-BE49-F238E27FC236}">
                <a16:creationId xmlns:a16="http://schemas.microsoft.com/office/drawing/2014/main" id="{CFE4BD58-E966-4A2B-8023-95913DA751CD}"/>
              </a:ext>
            </a:extLst>
          </p:cNvPr>
          <p:cNvSpPr/>
          <p:nvPr/>
        </p:nvSpPr>
        <p:spPr>
          <a:xfrm>
            <a:off x="1181062" y="2416828"/>
            <a:ext cx="8978938" cy="5635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Ø"/>
            </a:pP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التهاون في اقتراح منهجية متكاملة تأخذ في اعتبارها كافة خطوات مراحل البحث</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6" name="角丸四角形 35">
            <a:extLst>
              <a:ext uri="{FF2B5EF4-FFF2-40B4-BE49-F238E27FC236}">
                <a16:creationId xmlns:a16="http://schemas.microsoft.com/office/drawing/2014/main" id="{70D13458-F620-4810-875C-863B96AE04C1}"/>
              </a:ext>
            </a:extLst>
          </p:cNvPr>
          <p:cNvSpPr/>
          <p:nvPr/>
        </p:nvSpPr>
        <p:spPr>
          <a:xfrm>
            <a:off x="1181062" y="3185078"/>
            <a:ext cx="8978938" cy="5635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Ø"/>
            </a:pPr>
            <a:r>
              <a:rPr kumimoji="1" lang="ar-SA" altLang="ja-JP" sz="1600" b="1" kern="0">
                <a:solidFill>
                  <a:srgbClr val="000000"/>
                </a:solidFill>
                <a:latin typeface="Alexandria" pitchFamily="2" charset="-78"/>
                <a:ea typeface="ＭＳ Ｐゴシック" panose="020B0600070205080204" pitchFamily="34" charset="-128"/>
                <a:cs typeface="Alexandria" pitchFamily="2" charset="-78"/>
              </a:rPr>
              <a:t>التهاون في اختيار عينات أو مصادر البحث</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7" name="角丸四角形 35">
            <a:extLst>
              <a:ext uri="{FF2B5EF4-FFF2-40B4-BE49-F238E27FC236}">
                <a16:creationId xmlns:a16="http://schemas.microsoft.com/office/drawing/2014/main" id="{D153FA84-8755-455A-B99A-F1695D63D727}"/>
              </a:ext>
            </a:extLst>
          </p:cNvPr>
          <p:cNvSpPr/>
          <p:nvPr/>
        </p:nvSpPr>
        <p:spPr>
          <a:xfrm>
            <a:off x="1320800" y="4921664"/>
            <a:ext cx="8839200" cy="5635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Ø"/>
            </a:pP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جمع البيانات وتنفيذ العديد من مهمات البحث ثم اقتراح منهجية تتلاءم مع ذلك</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8" name="角丸四角形 35">
            <a:extLst>
              <a:ext uri="{FF2B5EF4-FFF2-40B4-BE49-F238E27FC236}">
                <a16:creationId xmlns:a16="http://schemas.microsoft.com/office/drawing/2014/main" id="{8C5D820A-C4B8-4591-8C01-98878DADFF8F}"/>
              </a:ext>
            </a:extLst>
          </p:cNvPr>
          <p:cNvSpPr/>
          <p:nvPr/>
        </p:nvSpPr>
        <p:spPr>
          <a:xfrm>
            <a:off x="1181062" y="4053371"/>
            <a:ext cx="8978938" cy="5635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Ø"/>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الإهمال في توصيف مجتمع البحث، (في البحوث الوصفية والتجريبية والعملية غالباً)</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9" name="角丸四角形 35">
            <a:extLst>
              <a:ext uri="{FF2B5EF4-FFF2-40B4-BE49-F238E27FC236}">
                <a16:creationId xmlns:a16="http://schemas.microsoft.com/office/drawing/2014/main" id="{9C93A46D-960A-434E-8CC9-D7EE3E1F7E71}"/>
              </a:ext>
            </a:extLst>
          </p:cNvPr>
          <p:cNvSpPr/>
          <p:nvPr/>
        </p:nvSpPr>
        <p:spPr>
          <a:xfrm>
            <a:off x="1181062" y="5737024"/>
            <a:ext cx="8978937" cy="5635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Ø"/>
            </a:pP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استخدام أعداد محدودة من العينات مؤدياً لبيانات غير ذات قيمة علمية</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321648032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TextBox 24"/>
          <p:cNvSpPr txBox="1"/>
          <p:nvPr/>
        </p:nvSpPr>
        <p:spPr>
          <a:xfrm>
            <a:off x="2626178" y="729958"/>
            <a:ext cx="5517521"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أخطاء يرتكبها الباحثون خلال البحث العلمي</a:t>
            </a:r>
            <a:endParaRPr lang="en-US" sz="2000" kern="0" dirty="0">
              <a:latin typeface="Alexandria" pitchFamily="2" charset="-78"/>
              <a:cs typeface="Alexandria" pitchFamily="2" charset="-78"/>
            </a:endParaRPr>
          </a:p>
        </p:txBody>
      </p:sp>
      <p:sp>
        <p:nvSpPr>
          <p:cNvPr id="26" name="Rectangle: Rounded Corners 24"/>
          <p:cNvSpPr/>
          <p:nvPr/>
        </p:nvSpPr>
        <p:spPr>
          <a:xfrm>
            <a:off x="1181062" y="1285190"/>
            <a:ext cx="9345750" cy="5052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9">
            <a:extLst>
              <a:ext uri="{FF2B5EF4-FFF2-40B4-BE49-F238E27FC236}">
                <a16:creationId xmlns:a16="http://schemas.microsoft.com/office/drawing/2014/main" id="{2541A53F-729E-43D3-BA04-7ADC6F495F2A}"/>
              </a:ext>
            </a:extLst>
          </p:cNvPr>
          <p:cNvSpPr>
            <a:spLocks noChangeArrowheads="1"/>
          </p:cNvSpPr>
          <p:nvPr/>
        </p:nvSpPr>
        <p:spPr bwMode="gray">
          <a:xfrm>
            <a:off x="2994284" y="1424916"/>
            <a:ext cx="6217106" cy="548640"/>
          </a:xfrm>
          <a:prstGeom prst="rect">
            <a:avLst/>
          </a:prstGeom>
          <a:noFill/>
          <a:ln w="38100">
            <a:solidFill>
              <a:srgbClr val="FF0000"/>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eaLnBrk="0" hangingPunct="0">
              <a:lnSpc>
                <a:spcPct val="150000"/>
              </a:lnSpc>
            </a:pPr>
            <a:r>
              <a:rPr lang="ar-SA" altLang="en-US" sz="1600" b="1" kern="0" dirty="0">
                <a:solidFill>
                  <a:srgbClr val="DDDDDD">
                    <a:lumMod val="10000"/>
                  </a:srgbClr>
                </a:solidFill>
                <a:latin typeface="Alexandria" pitchFamily="2" charset="-78"/>
                <a:cs typeface="Alexandria" pitchFamily="2" charset="-78"/>
              </a:rPr>
              <a:t>أخطاء بجمع بيانات البحث</a:t>
            </a:r>
            <a:endParaRPr lang="ar-SY" altLang="en-US" sz="1600" b="1" kern="0" dirty="0">
              <a:solidFill>
                <a:srgbClr val="DDDDDD">
                  <a:lumMod val="10000"/>
                </a:srgbClr>
              </a:solidFill>
              <a:latin typeface="Alexandria" pitchFamily="2" charset="-78"/>
              <a:cs typeface="Alexandria" pitchFamily="2" charset="-78"/>
            </a:endParaRPr>
          </a:p>
        </p:txBody>
      </p:sp>
      <p:sp>
        <p:nvSpPr>
          <p:cNvPr id="28" name="円/楕円 4">
            <a:extLst>
              <a:ext uri="{FF2B5EF4-FFF2-40B4-BE49-F238E27FC236}">
                <a16:creationId xmlns:a16="http://schemas.microsoft.com/office/drawing/2014/main" id="{9BA6C183-A80A-468C-83E9-E6B8FE98AEEA}"/>
              </a:ext>
            </a:extLst>
          </p:cNvPr>
          <p:cNvSpPr/>
          <p:nvPr/>
        </p:nvSpPr>
        <p:spPr>
          <a:xfrm>
            <a:off x="8734411" y="1509993"/>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lnSpc>
                <a:spcPct val="150000"/>
              </a:lnSpc>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29" name="円/楕円 4">
            <a:extLst>
              <a:ext uri="{FF2B5EF4-FFF2-40B4-BE49-F238E27FC236}">
                <a16:creationId xmlns:a16="http://schemas.microsoft.com/office/drawing/2014/main" id="{095602BB-EBC3-411C-B448-282CCCC859CD}"/>
              </a:ext>
            </a:extLst>
          </p:cNvPr>
          <p:cNvSpPr/>
          <p:nvPr/>
        </p:nvSpPr>
        <p:spPr>
          <a:xfrm>
            <a:off x="3272346" y="1504253"/>
            <a:ext cx="365760" cy="365760"/>
          </a:xfrm>
          <a:prstGeom prst="ellipse">
            <a:avLst/>
          </a:prstGeom>
          <a:solidFill>
            <a:srgbClr val="FFA51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lnSpc>
                <a:spcPct val="150000"/>
              </a:lnSpc>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30" name="円/楕円 4">
            <a:extLst>
              <a:ext uri="{FF2B5EF4-FFF2-40B4-BE49-F238E27FC236}">
                <a16:creationId xmlns:a16="http://schemas.microsoft.com/office/drawing/2014/main" id="{974F07F8-9D8C-4FF0-816B-7C9FFCE74F7C}"/>
              </a:ext>
            </a:extLst>
          </p:cNvPr>
          <p:cNvSpPr/>
          <p:nvPr/>
        </p:nvSpPr>
        <p:spPr>
          <a:xfrm>
            <a:off x="3210601" y="1516356"/>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lnSpc>
                <a:spcPct val="150000"/>
              </a:lnSpc>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31" name="角丸四角形 35">
            <a:extLst>
              <a:ext uri="{FF2B5EF4-FFF2-40B4-BE49-F238E27FC236}">
                <a16:creationId xmlns:a16="http://schemas.microsoft.com/office/drawing/2014/main" id="{CFE4BD58-E966-4A2B-8023-95913DA751CD}"/>
              </a:ext>
            </a:extLst>
          </p:cNvPr>
          <p:cNvSpPr/>
          <p:nvPr/>
        </p:nvSpPr>
        <p:spPr>
          <a:xfrm>
            <a:off x="1752600" y="2289828"/>
            <a:ext cx="8223368" cy="5635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السماح للميول الشخصية بالتدخل في إجراءات وتفسير بيانات البحث</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32" name="角丸四角形 35">
            <a:extLst>
              <a:ext uri="{FF2B5EF4-FFF2-40B4-BE49-F238E27FC236}">
                <a16:creationId xmlns:a16="http://schemas.microsoft.com/office/drawing/2014/main" id="{70D13458-F620-4810-875C-863B96AE04C1}"/>
              </a:ext>
            </a:extLst>
          </p:cNvPr>
          <p:cNvSpPr/>
          <p:nvPr/>
        </p:nvSpPr>
        <p:spPr>
          <a:xfrm>
            <a:off x="1752600" y="3058078"/>
            <a:ext cx="8263951" cy="5635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b="1" kern="0">
                <a:solidFill>
                  <a:srgbClr val="000000"/>
                </a:solidFill>
                <a:latin typeface="Alexandria" pitchFamily="2" charset="-78"/>
                <a:ea typeface="ＭＳ Ｐゴシック" panose="020B0600070205080204" pitchFamily="34" charset="-128"/>
                <a:cs typeface="Alexandria" pitchFamily="2" charset="-78"/>
              </a:rPr>
              <a:t>اختيار الوسائل والاختبارات الإحصائية بعد جمع البيانات </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33" name="角丸四角形 35">
            <a:extLst>
              <a:ext uri="{FF2B5EF4-FFF2-40B4-BE49-F238E27FC236}">
                <a16:creationId xmlns:a16="http://schemas.microsoft.com/office/drawing/2014/main" id="{D153FA84-8755-455A-B99A-F1695D63D727}"/>
              </a:ext>
            </a:extLst>
          </p:cNvPr>
          <p:cNvSpPr/>
          <p:nvPr/>
        </p:nvSpPr>
        <p:spPr>
          <a:xfrm>
            <a:off x="1638301" y="4792010"/>
            <a:ext cx="8418834" cy="5635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استخدام أدوات </a:t>
            </a:r>
            <a:r>
              <a:rPr kumimoji="1" lang="ar-SA" altLang="ja-JP" sz="1600" b="1" dirty="0" err="1">
                <a:solidFill>
                  <a:sysClr val="windowText" lastClr="000000"/>
                </a:solidFill>
                <a:latin typeface="Alexandria" pitchFamily="2" charset="-78"/>
                <a:ea typeface="ＭＳ Ｐゴシック" panose="020B0600070205080204" pitchFamily="34" charset="-128"/>
                <a:cs typeface="Alexandria" pitchFamily="2" charset="-78"/>
              </a:rPr>
              <a:t>ومقابيس</a:t>
            </a: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 لا يقوى الباحث نفسه على استخدامها لعدم كفاية علمية</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34" name="角丸四角形 35">
            <a:extLst>
              <a:ext uri="{FF2B5EF4-FFF2-40B4-BE49-F238E27FC236}">
                <a16:creationId xmlns:a16="http://schemas.microsoft.com/office/drawing/2014/main" id="{8C5D820A-C4B8-4591-8C01-98878DADFF8F}"/>
              </a:ext>
            </a:extLst>
          </p:cNvPr>
          <p:cNvSpPr/>
          <p:nvPr/>
        </p:nvSpPr>
        <p:spPr>
          <a:xfrm>
            <a:off x="1752600" y="3926371"/>
            <a:ext cx="8263951" cy="5635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b="1" kern="0">
                <a:solidFill>
                  <a:srgbClr val="000000"/>
                </a:solidFill>
                <a:latin typeface="Alexandria" pitchFamily="2" charset="-78"/>
                <a:ea typeface="ＭＳ Ｐゴシック" panose="020B0600070205080204" pitchFamily="34" charset="-128"/>
                <a:cs typeface="Alexandria" pitchFamily="2" charset="-78"/>
              </a:rPr>
              <a:t>التقاعس عن اختبار صلاحية الوسائل والمقاييس المقترحة لجمع البيانات</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53" name="角丸四角形 35">
            <a:extLst>
              <a:ext uri="{FF2B5EF4-FFF2-40B4-BE49-F238E27FC236}">
                <a16:creationId xmlns:a16="http://schemas.microsoft.com/office/drawing/2014/main" id="{9C93A46D-960A-434E-8CC9-D7EE3E1F7E71}"/>
              </a:ext>
            </a:extLst>
          </p:cNvPr>
          <p:cNvSpPr/>
          <p:nvPr/>
        </p:nvSpPr>
        <p:spPr>
          <a:xfrm>
            <a:off x="1638301" y="5610024"/>
            <a:ext cx="8418833" cy="56356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استخدام أدوات ومقاييس متدنية الصلاحية منتجة بذلك بيانات خاطئة أو ناقصة</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347613691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10287038" cy="5193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729958"/>
            <a:ext cx="5517521"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أخطاء يرتكبها الباحثون خلال البحث العلمي</a:t>
            </a:r>
            <a:endParaRPr lang="en-US" sz="2000" kern="0" dirty="0">
              <a:latin typeface="Alexandria" pitchFamily="2" charset="-78"/>
              <a:cs typeface="Alexandria" pitchFamily="2" charset="-78"/>
            </a:endParaRPr>
          </a:p>
        </p:txBody>
      </p:sp>
      <p:sp>
        <p:nvSpPr>
          <p:cNvPr id="9"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3166354" y="1478972"/>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marL="342900" indent="-342900" algn="r" rtl="1">
              <a:buFont typeface="Wingdings" panose="05000000000000000000" pitchFamily="2" charset="2"/>
              <a:buChar char="§"/>
            </a:pPr>
            <a:r>
              <a:rPr lang="ar-SY" sz="1600" b="1" kern="0" dirty="0">
                <a:solidFill>
                  <a:srgbClr val="FFFFFF"/>
                </a:solidFill>
                <a:latin typeface="Alexandria" pitchFamily="2" charset="-78"/>
                <a:cs typeface="Alexandria" pitchFamily="2" charset="-78"/>
              </a:rPr>
              <a:t>المنهج التاريخي</a:t>
            </a:r>
          </a:p>
        </p:txBody>
      </p:sp>
      <p:sp>
        <p:nvSpPr>
          <p:cNvPr id="10" name="Rectangle 9">
            <a:extLst>
              <a:ext uri="{FF2B5EF4-FFF2-40B4-BE49-F238E27FC236}">
                <a16:creationId xmlns:a16="http://schemas.microsoft.com/office/drawing/2014/main" id="{2541A53F-729E-43D3-BA04-7ADC6F495F2A}"/>
              </a:ext>
            </a:extLst>
          </p:cNvPr>
          <p:cNvSpPr>
            <a:spLocks noChangeArrowheads="1"/>
          </p:cNvSpPr>
          <p:nvPr/>
        </p:nvSpPr>
        <p:spPr bwMode="gray">
          <a:xfrm>
            <a:off x="2501002" y="1424030"/>
            <a:ext cx="7336027" cy="548640"/>
          </a:xfrm>
          <a:prstGeom prst="rect">
            <a:avLst/>
          </a:prstGeom>
          <a:noFill/>
          <a:ln w="38100">
            <a:solidFill>
              <a:srgbClr val="FF0000"/>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eaLnBrk="0" hangingPunct="0"/>
            <a:r>
              <a:rPr lang="ar-SA" altLang="en-US" sz="1600" b="1" kern="0" dirty="0">
                <a:solidFill>
                  <a:srgbClr val="DDDDDD">
                    <a:lumMod val="10000"/>
                  </a:srgbClr>
                </a:solidFill>
                <a:latin typeface="Alexandria" pitchFamily="2" charset="-78"/>
                <a:cs typeface="Alexandria" pitchFamily="2" charset="-78"/>
              </a:rPr>
              <a:t>أخطاء خاصة باستعمال الوسائل الإحصائية</a:t>
            </a:r>
            <a:endParaRPr lang="ar-SY" altLang="en-US" sz="1600" b="1" kern="0" dirty="0">
              <a:solidFill>
                <a:srgbClr val="DDDDDD">
                  <a:lumMod val="10000"/>
                </a:srgbClr>
              </a:solidFill>
              <a:latin typeface="Alexandria" pitchFamily="2" charset="-78"/>
              <a:cs typeface="Alexandria" pitchFamily="2" charset="-78"/>
            </a:endParaRPr>
          </a:p>
        </p:txBody>
      </p:sp>
      <p:sp>
        <p:nvSpPr>
          <p:cNvPr id="11" name="円/楕円 4">
            <a:extLst>
              <a:ext uri="{FF2B5EF4-FFF2-40B4-BE49-F238E27FC236}">
                <a16:creationId xmlns:a16="http://schemas.microsoft.com/office/drawing/2014/main" id="{9BA6C183-A80A-468C-83E9-E6B8FE98AEEA}"/>
              </a:ext>
            </a:extLst>
          </p:cNvPr>
          <p:cNvSpPr/>
          <p:nvPr/>
        </p:nvSpPr>
        <p:spPr>
          <a:xfrm>
            <a:off x="9245600" y="1535884"/>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457200" indent="-457200" algn="r" defTabSz="1632753" rtl="1">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2" name="円/楕円 4">
            <a:extLst>
              <a:ext uri="{FF2B5EF4-FFF2-40B4-BE49-F238E27FC236}">
                <a16:creationId xmlns:a16="http://schemas.microsoft.com/office/drawing/2014/main" id="{095602BB-EBC3-411C-B448-282CCCC859CD}"/>
              </a:ext>
            </a:extLst>
          </p:cNvPr>
          <p:cNvSpPr/>
          <p:nvPr/>
        </p:nvSpPr>
        <p:spPr>
          <a:xfrm>
            <a:off x="2913194" y="1535884"/>
            <a:ext cx="365760" cy="365760"/>
          </a:xfrm>
          <a:prstGeom prst="ellipse">
            <a:avLst/>
          </a:prstGeom>
          <a:solidFill>
            <a:srgbClr val="FFA51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457200" indent="-457200" algn="r" defTabSz="1632753" rtl="1">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3" name="円/楕円 4">
            <a:extLst>
              <a:ext uri="{FF2B5EF4-FFF2-40B4-BE49-F238E27FC236}">
                <a16:creationId xmlns:a16="http://schemas.microsoft.com/office/drawing/2014/main" id="{974F07F8-9D8C-4FF0-816B-7C9FFCE74F7C}"/>
              </a:ext>
            </a:extLst>
          </p:cNvPr>
          <p:cNvSpPr/>
          <p:nvPr/>
        </p:nvSpPr>
        <p:spPr>
          <a:xfrm>
            <a:off x="2840208" y="1535884"/>
            <a:ext cx="365760" cy="365760"/>
          </a:xfrm>
          <a:prstGeom prst="ellipse">
            <a:avLst/>
          </a:prstGeom>
          <a:solidFill>
            <a:srgbClr val="FF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457200" indent="-457200" algn="r" defTabSz="1632753" rtl="1">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4" name="角丸四角形 35">
            <a:extLst>
              <a:ext uri="{FF2B5EF4-FFF2-40B4-BE49-F238E27FC236}">
                <a16:creationId xmlns:a16="http://schemas.microsoft.com/office/drawing/2014/main" id="{CFE4BD58-E966-4A2B-8023-95913DA751CD}"/>
              </a:ext>
            </a:extLst>
          </p:cNvPr>
          <p:cNvSpPr/>
          <p:nvPr/>
        </p:nvSpPr>
        <p:spPr>
          <a:xfrm>
            <a:off x="1333500" y="2153514"/>
            <a:ext cx="9969499" cy="548640"/>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
            </a:pP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استعمال وسائل واختبارات إحصائية غير مناسبة كلياً أو جزئياً لطبيعة بيانات البحث</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6"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6500262" y="3127538"/>
            <a:ext cx="386519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342900" indent="-342900" algn="r" rtl="1">
              <a:lnSpc>
                <a:spcPct val="150000"/>
              </a:lnSpc>
              <a:buFont typeface="Wingdings" panose="05000000000000000000" pitchFamily="2" charset="2"/>
              <a:buChar char="§"/>
            </a:pPr>
            <a:endPar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7" name="角丸四角形 35">
            <a:extLst>
              <a:ext uri="{FF2B5EF4-FFF2-40B4-BE49-F238E27FC236}">
                <a16:creationId xmlns:a16="http://schemas.microsoft.com/office/drawing/2014/main" id="{06D63BB0-8136-450E-9ACA-3DC21F09B4C1}"/>
              </a:ext>
            </a:extLst>
          </p:cNvPr>
          <p:cNvSpPr/>
          <p:nvPr/>
        </p:nvSpPr>
        <p:spPr>
          <a:xfrm>
            <a:off x="1333501" y="2865920"/>
            <a:ext cx="9969498" cy="507209"/>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     استعمال وسائل واختبارات إحصائية شكلياً دون دمج ما تعنيه نتائجها في استنتاجات البحث</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9" name="角丸四角形 35">
            <a:extLst>
              <a:ext uri="{FF2B5EF4-FFF2-40B4-BE49-F238E27FC236}">
                <a16:creationId xmlns:a16="http://schemas.microsoft.com/office/drawing/2014/main" id="{70D13458-F620-4810-875C-863B96AE04C1}"/>
              </a:ext>
            </a:extLst>
          </p:cNvPr>
          <p:cNvSpPr/>
          <p:nvPr/>
        </p:nvSpPr>
        <p:spPr>
          <a:xfrm>
            <a:off x="1333500" y="3599206"/>
            <a:ext cx="9969499" cy="863272"/>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      تجنب استعمال وسائل واختبارات إحصائية تخوفاً أو رهبة؛ نتيجة شجور الباحث بعدم كفايته العلمية التطبيقية. بينما يدعو البحث لذلك</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21" name="角丸四角形 35">
            <a:extLst>
              <a:ext uri="{FF2B5EF4-FFF2-40B4-BE49-F238E27FC236}">
                <a16:creationId xmlns:a16="http://schemas.microsoft.com/office/drawing/2014/main" id="{D153FA84-8755-455A-B99A-F1695D63D727}"/>
              </a:ext>
            </a:extLst>
          </p:cNvPr>
          <p:cNvSpPr/>
          <p:nvPr/>
        </p:nvSpPr>
        <p:spPr>
          <a:xfrm>
            <a:off x="1333500" y="4612706"/>
            <a:ext cx="9969499" cy="863271"/>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      اختيار الوسائل والاختبارات الإحصائية بعد جمع البيانات كحال الفرد الذي يقوم بتفصيل ثوب ثم يبدأ بعدئذ بالبحث عن شخص يلائم قياسه الأمر الذي قد لا يجده أبداً.</a:t>
            </a:r>
          </a:p>
        </p:txBody>
      </p:sp>
      <p:sp>
        <p:nvSpPr>
          <p:cNvPr id="23" name="角丸四角形 35">
            <a:extLst>
              <a:ext uri="{FF2B5EF4-FFF2-40B4-BE49-F238E27FC236}">
                <a16:creationId xmlns:a16="http://schemas.microsoft.com/office/drawing/2014/main" id="{8C5D820A-C4B8-4591-8C01-98878DADFF8F}"/>
              </a:ext>
            </a:extLst>
          </p:cNvPr>
          <p:cNvSpPr/>
          <p:nvPr/>
        </p:nvSpPr>
        <p:spPr>
          <a:xfrm>
            <a:off x="1485901" y="5879366"/>
            <a:ext cx="9817098" cy="599218"/>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342900" indent="-342900" algn="r" defTabSz="1632753" rtl="1">
              <a:lnSpc>
                <a:spcPct val="1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    استعمال نوع أو وسيلة واختبار واحد في معالجة البيانات إحصائياً بينما تستدعي نظراً لتنوعها أكثر من ذلك</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170991276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550438" cy="5001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23" y="68274"/>
            <a:ext cx="2305141" cy="1076343"/>
          </a:xfrm>
          <a:prstGeom prst="rect">
            <a:avLst/>
          </a:prstGeom>
        </p:spPr>
      </p:pic>
      <p:sp>
        <p:nvSpPr>
          <p:cNvPr id="8" name="TextBox 7"/>
          <p:cNvSpPr txBox="1"/>
          <p:nvPr/>
        </p:nvSpPr>
        <p:spPr>
          <a:xfrm>
            <a:off x="2626178" y="729958"/>
            <a:ext cx="5517521"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أخطاء يرتكبها الباحثون خلال البحث العلمي</a:t>
            </a:r>
            <a:endParaRPr lang="en-US" sz="2000" kern="0" dirty="0">
              <a:latin typeface="Alexandria" pitchFamily="2" charset="-78"/>
              <a:cs typeface="Alexandria" pitchFamily="2" charset="-78"/>
            </a:endParaRPr>
          </a:p>
        </p:txBody>
      </p:sp>
      <p:sp>
        <p:nvSpPr>
          <p:cNvPr id="9"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626616" y="1480068"/>
            <a:ext cx="6649836" cy="294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marL="285750" indent="-285750" rtl="1">
              <a:buFont typeface="Wingdings" panose="05000000000000000000" pitchFamily="2" charset="2"/>
              <a:buChar char="§"/>
            </a:pPr>
            <a:r>
              <a:rPr lang="ar-SY" sz="1600" b="1" kern="0" dirty="0">
                <a:solidFill>
                  <a:srgbClr val="FFFFFF"/>
                </a:solidFill>
                <a:latin typeface="Alexandria" pitchFamily="2" charset="-78"/>
                <a:cs typeface="Alexandria" pitchFamily="2" charset="-78"/>
              </a:rPr>
              <a:t>المنهج التاريخي</a:t>
            </a:r>
          </a:p>
        </p:txBody>
      </p:sp>
      <p:sp>
        <p:nvSpPr>
          <p:cNvPr id="10" name="Rectangle 9">
            <a:extLst>
              <a:ext uri="{FF2B5EF4-FFF2-40B4-BE49-F238E27FC236}">
                <a16:creationId xmlns:a16="http://schemas.microsoft.com/office/drawing/2014/main" id="{2541A53F-729E-43D3-BA04-7ADC6F495F2A}"/>
              </a:ext>
            </a:extLst>
          </p:cNvPr>
          <p:cNvSpPr>
            <a:spLocks noChangeArrowheads="1"/>
          </p:cNvSpPr>
          <p:nvPr/>
        </p:nvSpPr>
        <p:spPr bwMode="gray">
          <a:xfrm>
            <a:off x="2146300" y="1463304"/>
            <a:ext cx="7744581" cy="382366"/>
          </a:xfrm>
          <a:prstGeom prst="rect">
            <a:avLst/>
          </a:prstGeom>
          <a:noFill/>
          <a:ln w="38100">
            <a:solidFill>
              <a:srgbClr val="FF0000"/>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eaLnBrk="0" hangingPunct="0"/>
            <a:r>
              <a:rPr lang="ar-SA" altLang="en-US" sz="1700" b="1" kern="0" dirty="0">
                <a:solidFill>
                  <a:srgbClr val="DDDDDD">
                    <a:lumMod val="10000"/>
                  </a:srgbClr>
                </a:solidFill>
                <a:latin typeface="Alexandria" pitchFamily="2" charset="-78"/>
                <a:cs typeface="Alexandria" pitchFamily="2" charset="-78"/>
              </a:rPr>
              <a:t>أخطاء خاصة باستعمال الوسائل الإحصائية</a:t>
            </a:r>
            <a:endParaRPr lang="ar-SY" altLang="en-US" sz="1700" b="1" kern="0" dirty="0">
              <a:solidFill>
                <a:srgbClr val="DDDDDD">
                  <a:lumMod val="10000"/>
                </a:srgbClr>
              </a:solidFill>
              <a:latin typeface="Alexandria" pitchFamily="2" charset="-78"/>
              <a:cs typeface="Alexandria" pitchFamily="2" charset="-78"/>
            </a:endParaRPr>
          </a:p>
        </p:txBody>
      </p:sp>
      <p:sp>
        <p:nvSpPr>
          <p:cNvPr id="11" name="円/楕円 4">
            <a:extLst>
              <a:ext uri="{FF2B5EF4-FFF2-40B4-BE49-F238E27FC236}">
                <a16:creationId xmlns:a16="http://schemas.microsoft.com/office/drawing/2014/main" id="{9BA6C183-A80A-468C-83E9-E6B8FE98AEEA}"/>
              </a:ext>
            </a:extLst>
          </p:cNvPr>
          <p:cNvSpPr/>
          <p:nvPr/>
        </p:nvSpPr>
        <p:spPr>
          <a:xfrm>
            <a:off x="8307564" y="1519732"/>
            <a:ext cx="264936" cy="254911"/>
          </a:xfrm>
          <a:prstGeom prst="ellipse">
            <a:avLst/>
          </a:prstGeom>
          <a:solidFill>
            <a:srgbClr val="FF0000"/>
          </a:solidFill>
          <a:ln w="25400" cap="flat" cmpd="sng" algn="ctr">
            <a:solidFill>
              <a:srgbClr val="FF0000"/>
            </a:solid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ctr" defTabSz="1632753" rtl="1">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3" name="円/楕円 4">
            <a:extLst>
              <a:ext uri="{FF2B5EF4-FFF2-40B4-BE49-F238E27FC236}">
                <a16:creationId xmlns:a16="http://schemas.microsoft.com/office/drawing/2014/main" id="{974F07F8-9D8C-4FF0-816B-7C9FFCE74F7C}"/>
              </a:ext>
            </a:extLst>
          </p:cNvPr>
          <p:cNvSpPr/>
          <p:nvPr/>
        </p:nvSpPr>
        <p:spPr>
          <a:xfrm>
            <a:off x="2959100" y="1528936"/>
            <a:ext cx="269002" cy="245708"/>
          </a:xfrm>
          <a:prstGeom prst="ellipse">
            <a:avLst/>
          </a:prstGeom>
          <a:solidFill>
            <a:srgbClr val="FF0000"/>
          </a:solidFill>
          <a:ln w="25400" cap="flat" cmpd="sng" algn="ctr">
            <a:solidFill>
              <a:srgbClr val="FF0000"/>
            </a:solid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ctr" defTabSz="1632753" rtl="1">
              <a:buFont typeface="Wingdings" panose="05000000000000000000" pitchFamily="2" charset="2"/>
              <a:buChar char="§"/>
            </a:pPr>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4" name="角丸四角形 35">
            <a:extLst>
              <a:ext uri="{FF2B5EF4-FFF2-40B4-BE49-F238E27FC236}">
                <a16:creationId xmlns:a16="http://schemas.microsoft.com/office/drawing/2014/main" id="{CFE4BD58-E966-4A2B-8023-95913DA751CD}"/>
              </a:ext>
            </a:extLst>
          </p:cNvPr>
          <p:cNvSpPr/>
          <p:nvPr/>
        </p:nvSpPr>
        <p:spPr>
          <a:xfrm>
            <a:off x="1615256" y="2341719"/>
            <a:ext cx="8961551" cy="505464"/>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  </a:t>
            </a:r>
            <a:r>
              <a:rPr kumimoji="1" lang="ar-SA"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 </a:t>
            </a:r>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استعمال أساليب لتنظيم وتحليل البيانات لا تتفق كاملاً مع طبيعة ما هو متوفر</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6"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4836561" y="3165870"/>
            <a:ext cx="4770135" cy="380201"/>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285750" indent="-285750" algn="r" rtl="1">
              <a:lnSpc>
                <a:spcPct val="150000"/>
              </a:lnSpc>
              <a:buFont typeface="Wingdings" panose="05000000000000000000" pitchFamily="2" charset="2"/>
              <a:buChar char="§"/>
            </a:pPr>
            <a:endPar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7" name="角丸四角形 35">
            <a:extLst>
              <a:ext uri="{FF2B5EF4-FFF2-40B4-BE49-F238E27FC236}">
                <a16:creationId xmlns:a16="http://schemas.microsoft.com/office/drawing/2014/main" id="{06D63BB0-8136-450E-9ACA-3DC21F09B4C1}"/>
              </a:ext>
            </a:extLst>
          </p:cNvPr>
          <p:cNvSpPr/>
          <p:nvPr/>
        </p:nvSpPr>
        <p:spPr>
          <a:xfrm>
            <a:off x="1828800" y="3384226"/>
            <a:ext cx="8698012" cy="699718"/>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b="1" kern="0" dirty="0" smtClean="0">
                <a:solidFill>
                  <a:srgbClr val="000000"/>
                </a:solidFill>
                <a:latin typeface="Alexandria" pitchFamily="2" charset="-78"/>
                <a:ea typeface="ＭＳ Ｐゴシック" panose="020B0600070205080204" pitchFamily="34" charset="-128"/>
                <a:cs typeface="Alexandria" pitchFamily="2" charset="-78"/>
              </a:rPr>
              <a:t>الاكتفاء </a:t>
            </a: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بتقرير الحقائق. دون دمجها معاً وصياغة استنتاجات منطقية مفيدة كما يتوقع عادة</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9" name="角丸四角形 35">
            <a:extLst>
              <a:ext uri="{FF2B5EF4-FFF2-40B4-BE49-F238E27FC236}">
                <a16:creationId xmlns:a16="http://schemas.microsoft.com/office/drawing/2014/main" id="{70D13458-F620-4810-875C-863B96AE04C1}"/>
              </a:ext>
            </a:extLst>
          </p:cNvPr>
          <p:cNvSpPr/>
          <p:nvPr/>
        </p:nvSpPr>
        <p:spPr>
          <a:xfrm>
            <a:off x="1828800" y="4356100"/>
            <a:ext cx="8698011" cy="601644"/>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التفسير غير الكامل أو الناقص لبيانات البحث</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21" name="角丸四角形 35">
            <a:extLst>
              <a:ext uri="{FF2B5EF4-FFF2-40B4-BE49-F238E27FC236}">
                <a16:creationId xmlns:a16="http://schemas.microsoft.com/office/drawing/2014/main" id="{D153FA84-8755-455A-B99A-F1695D63D727}"/>
              </a:ext>
            </a:extLst>
          </p:cNvPr>
          <p:cNvSpPr/>
          <p:nvPr/>
        </p:nvSpPr>
        <p:spPr>
          <a:xfrm>
            <a:off x="1828800" y="5495617"/>
            <a:ext cx="8698012" cy="60164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r" defTabSz="1632753" rtl="1">
              <a:lnSpc>
                <a:spcPct val="1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السماح للميول الشخصية بالتدخل في إجراءات وتفسير بيانات البحث</a:t>
            </a:r>
          </a:p>
        </p:txBody>
      </p:sp>
    </p:spTree>
    <p:extLst>
      <p:ext uri="{BB962C8B-B14F-4D97-AF65-F5344CB8AC3E}">
        <p14:creationId xmlns:p14="http://schemas.microsoft.com/office/powerpoint/2010/main" val="123080531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874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729958"/>
            <a:ext cx="5517521"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أخطاء يرتكبها الباحثون خلال البحث العلمي</a:t>
            </a:r>
            <a:endParaRPr lang="en-US" sz="2000" kern="0" dirty="0">
              <a:latin typeface="Alexandria" pitchFamily="2" charset="-78"/>
              <a:cs typeface="Alexandria" pitchFamily="2" charset="-78"/>
            </a:endParaRPr>
          </a:p>
        </p:txBody>
      </p:sp>
      <p:sp>
        <p:nvSpPr>
          <p:cNvPr id="9" name="Rectangle 2">
            <a:extLst>
              <a:ext uri="{FF2B5EF4-FFF2-40B4-BE49-F238E27FC236}">
                <a16:creationId xmlns:a16="http://schemas.microsoft.com/office/drawing/2014/main" id="{3D530112-7CE7-45F3-A8F6-8B279414D804}"/>
              </a:ext>
            </a:extLst>
          </p:cNvPr>
          <p:cNvSpPr txBox="1">
            <a:spLocks noChangeArrowheads="1"/>
          </p:cNvSpPr>
          <p:nvPr/>
        </p:nvSpPr>
        <p:spPr bwMode="black">
          <a:xfrm>
            <a:off x="2759954" y="1504372"/>
            <a:ext cx="6299034" cy="42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rtl="1"/>
            <a:r>
              <a:rPr lang="ar-SY" sz="1600" b="1" kern="0" dirty="0">
                <a:solidFill>
                  <a:srgbClr val="FFFFFF"/>
                </a:solidFill>
                <a:latin typeface="Alexandria" pitchFamily="2" charset="-78"/>
                <a:cs typeface="Alexandria" pitchFamily="2" charset="-78"/>
              </a:rPr>
              <a:t>المنهج التاريخي</a:t>
            </a:r>
          </a:p>
        </p:txBody>
      </p:sp>
      <p:sp>
        <p:nvSpPr>
          <p:cNvPr id="10" name="Rectangle 9">
            <a:extLst>
              <a:ext uri="{FF2B5EF4-FFF2-40B4-BE49-F238E27FC236}">
                <a16:creationId xmlns:a16="http://schemas.microsoft.com/office/drawing/2014/main" id="{2541A53F-729E-43D3-BA04-7ADC6F495F2A}"/>
              </a:ext>
            </a:extLst>
          </p:cNvPr>
          <p:cNvSpPr>
            <a:spLocks noChangeArrowheads="1"/>
          </p:cNvSpPr>
          <p:nvPr/>
        </p:nvSpPr>
        <p:spPr bwMode="gray">
          <a:xfrm>
            <a:off x="2599612" y="1429801"/>
            <a:ext cx="6217106" cy="548640"/>
          </a:xfrm>
          <a:prstGeom prst="rect">
            <a:avLst/>
          </a:prstGeom>
          <a:noFill/>
          <a:ln w="38100">
            <a:solidFill>
              <a:srgbClr val="FF0000"/>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eaLnBrk="0" hangingPunct="0"/>
            <a:r>
              <a:rPr lang="ar-SA" altLang="en-US" sz="3200" b="1" kern="0" dirty="0">
                <a:solidFill>
                  <a:srgbClr val="DDDDDD">
                    <a:lumMod val="10000"/>
                  </a:srgbClr>
                </a:solidFill>
                <a:latin typeface="Simplified Arabic" panose="02020603050405020304" pitchFamily="18" charset="-78"/>
                <a:cs typeface="Simplified Arabic" panose="02020603050405020304" pitchFamily="18" charset="-78"/>
              </a:rPr>
              <a:t>أخطاء خاصة بتقرير البحث</a:t>
            </a:r>
            <a:endParaRPr lang="ar-SY" altLang="en-US" sz="3200" b="1" kern="0" dirty="0">
              <a:solidFill>
                <a:srgbClr val="DDDDDD">
                  <a:lumMod val="10000"/>
                </a:srgbClr>
              </a:solidFill>
              <a:latin typeface="Simplified Arabic" panose="02020603050405020304" pitchFamily="18" charset="-78"/>
              <a:cs typeface="Simplified Arabic" panose="02020603050405020304" pitchFamily="18" charset="-78"/>
            </a:endParaRPr>
          </a:p>
        </p:txBody>
      </p:sp>
      <p:sp>
        <p:nvSpPr>
          <p:cNvPr id="11" name="円/楕円 4">
            <a:extLst>
              <a:ext uri="{FF2B5EF4-FFF2-40B4-BE49-F238E27FC236}">
                <a16:creationId xmlns:a16="http://schemas.microsoft.com/office/drawing/2014/main" id="{9BA6C183-A80A-468C-83E9-E6B8FE98AEEA}"/>
              </a:ext>
            </a:extLst>
          </p:cNvPr>
          <p:cNvSpPr/>
          <p:nvPr/>
        </p:nvSpPr>
        <p:spPr>
          <a:xfrm>
            <a:off x="8339739" y="1527578"/>
            <a:ext cx="365760" cy="365760"/>
          </a:xfrm>
          <a:prstGeom prst="ellipse">
            <a:avLst/>
          </a:prstGeom>
          <a:solidFill>
            <a:srgbClr val="FF0000"/>
          </a:solidFill>
          <a:ln w="25400" cap="flat" cmpd="sng" algn="ctr">
            <a:solidFill>
              <a:srgbClr val="FF0000"/>
            </a:solid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2" name="円/楕円 4">
            <a:extLst>
              <a:ext uri="{FF2B5EF4-FFF2-40B4-BE49-F238E27FC236}">
                <a16:creationId xmlns:a16="http://schemas.microsoft.com/office/drawing/2014/main" id="{095602BB-EBC3-411C-B448-282CCCC859CD}"/>
              </a:ext>
            </a:extLst>
          </p:cNvPr>
          <p:cNvSpPr/>
          <p:nvPr/>
        </p:nvSpPr>
        <p:spPr>
          <a:xfrm>
            <a:off x="2877674" y="1445638"/>
            <a:ext cx="365760" cy="365760"/>
          </a:xfrm>
          <a:prstGeom prst="ellipse">
            <a:avLst/>
          </a:prstGeom>
          <a:solidFill>
            <a:srgbClr val="FFA51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3" name="円/楕円 4">
            <a:extLst>
              <a:ext uri="{FF2B5EF4-FFF2-40B4-BE49-F238E27FC236}">
                <a16:creationId xmlns:a16="http://schemas.microsoft.com/office/drawing/2014/main" id="{974F07F8-9D8C-4FF0-816B-7C9FFCE74F7C}"/>
              </a:ext>
            </a:extLst>
          </p:cNvPr>
          <p:cNvSpPr/>
          <p:nvPr/>
        </p:nvSpPr>
        <p:spPr>
          <a:xfrm>
            <a:off x="2815929" y="1546641"/>
            <a:ext cx="365760" cy="365760"/>
          </a:xfrm>
          <a:prstGeom prst="ellipse">
            <a:avLst/>
          </a:prstGeom>
          <a:solidFill>
            <a:srgbClr val="FF0000"/>
          </a:solidFill>
          <a:ln w="25400" cap="flat" cmpd="sng" algn="ctr">
            <a:solidFill>
              <a:srgbClr val="FF0000"/>
            </a:solid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4" name="角丸四角形 35">
            <a:extLst>
              <a:ext uri="{FF2B5EF4-FFF2-40B4-BE49-F238E27FC236}">
                <a16:creationId xmlns:a16="http://schemas.microsoft.com/office/drawing/2014/main" id="{CFE4BD58-E966-4A2B-8023-95913DA751CD}"/>
              </a:ext>
            </a:extLst>
          </p:cNvPr>
          <p:cNvSpPr/>
          <p:nvPr/>
        </p:nvSpPr>
        <p:spPr>
          <a:xfrm>
            <a:off x="2485572" y="2353427"/>
            <a:ext cx="6285525" cy="605314"/>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استعمال الاقتباس الحرفي بكثرة ودون مناسبة أحياناً</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5" name="角丸四角形 35">
            <a:extLst>
              <a:ext uri="{FF2B5EF4-FFF2-40B4-BE49-F238E27FC236}">
                <a16:creationId xmlns:a16="http://schemas.microsoft.com/office/drawing/2014/main" id="{06D63BB0-8136-450E-9ACA-3DC21F09B4C1}"/>
              </a:ext>
            </a:extLst>
          </p:cNvPr>
          <p:cNvSpPr/>
          <p:nvPr/>
        </p:nvSpPr>
        <p:spPr>
          <a:xfrm>
            <a:off x="2485572" y="4179955"/>
            <a:ext cx="6212884" cy="605315"/>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r>
              <a:rPr kumimoji="1"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إهمال لغة ودقة وتسلسل عبارات وفقرات التقرير</a:t>
            </a:r>
            <a:endParaRPr kumimoji="1" lang="ja-JP" altLang="en-US"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6" name="角丸四角形 35">
            <a:extLst>
              <a:ext uri="{FF2B5EF4-FFF2-40B4-BE49-F238E27FC236}">
                <a16:creationId xmlns:a16="http://schemas.microsoft.com/office/drawing/2014/main" id="{70D13458-F620-4810-875C-863B96AE04C1}"/>
              </a:ext>
            </a:extLst>
          </p:cNvPr>
          <p:cNvSpPr/>
          <p:nvPr/>
        </p:nvSpPr>
        <p:spPr>
          <a:xfrm>
            <a:off x="2485572" y="5093220"/>
            <a:ext cx="6212884" cy="605315"/>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Low" defTabSz="1632753" rtl="1"/>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الإهمال في تجميع الأفكار والبيانات والاقتراحات والملاحظات</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
        <p:nvSpPr>
          <p:cNvPr id="17" name="角丸四角形 35">
            <a:extLst>
              <a:ext uri="{FF2B5EF4-FFF2-40B4-BE49-F238E27FC236}">
                <a16:creationId xmlns:a16="http://schemas.microsoft.com/office/drawing/2014/main" id="{8C5D820A-C4B8-4591-8C01-98878DADFF8F}"/>
              </a:ext>
            </a:extLst>
          </p:cNvPr>
          <p:cNvSpPr/>
          <p:nvPr/>
        </p:nvSpPr>
        <p:spPr>
          <a:xfrm>
            <a:off x="2485572" y="3266691"/>
            <a:ext cx="6297851" cy="605314"/>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defTabSz="1632753" rtl="1"/>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إغفال وصف أو كتابة عنصر أو أكثر جزئياً أو كلياً يخص البحث</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77787714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348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729958"/>
            <a:ext cx="5330161"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مشكلات البحث العلمي في البلاد العربية</a:t>
            </a:r>
            <a:endParaRPr lang="en-US" sz="2000" kern="0" dirty="0">
              <a:latin typeface="Alexandria" pitchFamily="2" charset="-78"/>
              <a:cs typeface="Alexandria" pitchFamily="2" charset="-78"/>
            </a:endParaRPr>
          </a:p>
        </p:txBody>
      </p:sp>
      <p:sp>
        <p:nvSpPr>
          <p:cNvPr id="8" name="Title 1">
            <a:extLst>
              <a:ext uri="{FF2B5EF4-FFF2-40B4-BE49-F238E27FC236}">
                <a16:creationId xmlns:a16="http://schemas.microsoft.com/office/drawing/2014/main" id="{FE31C44B-395B-4ADC-BB8F-831B737C00E7}"/>
              </a:ext>
            </a:extLst>
          </p:cNvPr>
          <p:cNvSpPr txBox="1">
            <a:spLocks/>
          </p:cNvSpPr>
          <p:nvPr/>
        </p:nvSpPr>
        <p:spPr bwMode="black">
          <a:xfrm>
            <a:off x="2409237" y="1452862"/>
            <a:ext cx="6611332" cy="911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2400">
                <a:solidFill>
                  <a:schemeClr val="bg1"/>
                </a:solidFill>
                <a:latin typeface="+mj-lt"/>
                <a:ea typeface="+mj-ea"/>
                <a:cs typeface="+mj-cs"/>
              </a:defRPr>
            </a:lvl1pPr>
            <a:lvl2pPr algn="ctr" rtl="0" eaLnBrk="1" fontAlgn="base" hangingPunct="1">
              <a:spcBef>
                <a:spcPct val="0"/>
              </a:spcBef>
              <a:spcAft>
                <a:spcPct val="0"/>
              </a:spcAft>
              <a:defRPr sz="2400">
                <a:solidFill>
                  <a:schemeClr val="bg1"/>
                </a:solidFill>
                <a:latin typeface="Verdana" pitchFamily="34" charset="0"/>
              </a:defRPr>
            </a:lvl2pPr>
            <a:lvl3pPr algn="ctr" rtl="0" eaLnBrk="1" fontAlgn="base" hangingPunct="1">
              <a:spcBef>
                <a:spcPct val="0"/>
              </a:spcBef>
              <a:spcAft>
                <a:spcPct val="0"/>
              </a:spcAft>
              <a:defRPr sz="2400">
                <a:solidFill>
                  <a:schemeClr val="bg1"/>
                </a:solidFill>
                <a:latin typeface="Verdana" pitchFamily="34" charset="0"/>
              </a:defRPr>
            </a:lvl3pPr>
            <a:lvl4pPr algn="ctr" rtl="0" eaLnBrk="1" fontAlgn="base" hangingPunct="1">
              <a:spcBef>
                <a:spcPct val="0"/>
              </a:spcBef>
              <a:spcAft>
                <a:spcPct val="0"/>
              </a:spcAft>
              <a:defRPr sz="2400">
                <a:solidFill>
                  <a:schemeClr val="bg1"/>
                </a:solidFill>
                <a:latin typeface="Verdana" pitchFamily="34" charset="0"/>
              </a:defRPr>
            </a:lvl4pPr>
            <a:lvl5pPr algn="ctr" rtl="0" eaLnBrk="1" fontAlgn="base" hangingPunct="1">
              <a:spcBef>
                <a:spcPct val="0"/>
              </a:spcBef>
              <a:spcAft>
                <a:spcPct val="0"/>
              </a:spcAft>
              <a:defRPr sz="2400">
                <a:solidFill>
                  <a:schemeClr val="bg1"/>
                </a:solidFill>
                <a:latin typeface="Verdana" pitchFamily="34" charset="0"/>
              </a:defRPr>
            </a:lvl5pPr>
            <a:lvl6pPr marL="342892" algn="ctr" rtl="0" eaLnBrk="1" fontAlgn="base" hangingPunct="1">
              <a:spcBef>
                <a:spcPct val="0"/>
              </a:spcBef>
              <a:spcAft>
                <a:spcPct val="0"/>
              </a:spcAft>
              <a:defRPr sz="2400">
                <a:solidFill>
                  <a:schemeClr val="bg1"/>
                </a:solidFill>
                <a:latin typeface="Verdana" pitchFamily="34" charset="0"/>
              </a:defRPr>
            </a:lvl6pPr>
            <a:lvl7pPr marL="685783" algn="ctr" rtl="0" eaLnBrk="1" fontAlgn="base" hangingPunct="1">
              <a:spcBef>
                <a:spcPct val="0"/>
              </a:spcBef>
              <a:spcAft>
                <a:spcPct val="0"/>
              </a:spcAft>
              <a:defRPr sz="2400">
                <a:solidFill>
                  <a:schemeClr val="bg1"/>
                </a:solidFill>
                <a:latin typeface="Verdana" pitchFamily="34" charset="0"/>
              </a:defRPr>
            </a:lvl7pPr>
            <a:lvl8pPr marL="1028675" algn="ctr" rtl="0" eaLnBrk="1" fontAlgn="base" hangingPunct="1">
              <a:spcBef>
                <a:spcPct val="0"/>
              </a:spcBef>
              <a:spcAft>
                <a:spcPct val="0"/>
              </a:spcAft>
              <a:defRPr sz="2400">
                <a:solidFill>
                  <a:schemeClr val="bg1"/>
                </a:solidFill>
                <a:latin typeface="Verdana" pitchFamily="34" charset="0"/>
              </a:defRPr>
            </a:lvl8pPr>
            <a:lvl9pPr marL="1371566" algn="ctr" rtl="0" eaLnBrk="1" fontAlgn="base" hangingPunct="1">
              <a:spcBef>
                <a:spcPct val="0"/>
              </a:spcBef>
              <a:spcAft>
                <a:spcPct val="0"/>
              </a:spcAft>
              <a:defRPr sz="2400">
                <a:solidFill>
                  <a:schemeClr val="bg1"/>
                </a:solidFill>
                <a:latin typeface="Verdana" pitchFamily="34" charset="0"/>
              </a:defRPr>
            </a:lvl9pPr>
          </a:lstStyle>
          <a:p>
            <a:r>
              <a:rPr lang="ar-SY" sz="2700" b="1" kern="0"/>
              <a:t>مقدمة</a:t>
            </a:r>
            <a:endParaRPr lang="en-US" b="1" kern="0" dirty="0"/>
          </a:p>
        </p:txBody>
      </p:sp>
      <p:sp>
        <p:nvSpPr>
          <p:cNvPr id="9" name="Rectangle 12">
            <a:extLst>
              <a:ext uri="{FF2B5EF4-FFF2-40B4-BE49-F238E27FC236}">
                <a16:creationId xmlns:a16="http://schemas.microsoft.com/office/drawing/2014/main" id="{F0696670-A1DE-4AAF-BC4A-2186751FBF55}"/>
              </a:ext>
            </a:extLst>
          </p:cNvPr>
          <p:cNvSpPr/>
          <p:nvPr/>
        </p:nvSpPr>
        <p:spPr>
          <a:xfrm>
            <a:off x="1451484" y="1505078"/>
            <a:ext cx="8510143" cy="1115378"/>
          </a:xfrm>
          <a:prstGeom prst="rect">
            <a:avLst/>
          </a:prstGeom>
          <a:solidFill>
            <a:srgbClr val="FF0000"/>
          </a:solidFill>
          <a:ln w="12700" cap="flat" cmpd="sng" algn="ctr">
            <a:solidFill>
              <a:srgbClr val="FF0000"/>
            </a:solidFill>
            <a:prstDash val="solid"/>
            <a:miter lim="800000"/>
          </a:ln>
          <a:effectLst/>
        </p:spPr>
        <p:txBody>
          <a:bodyPr rtlCol="0" anchor="ctr"/>
          <a:lstStyle/>
          <a:p>
            <a:pPr algn="ctr" defTabSz="534911" rtl="0">
              <a:defRPr/>
            </a:pPr>
            <a:endParaRPr lang="en-US" sz="1053" kern="0" dirty="0">
              <a:solidFill>
                <a:prstClr val="white"/>
              </a:solidFill>
              <a:latin typeface="Roboto Lt"/>
            </a:endParaRPr>
          </a:p>
        </p:txBody>
      </p:sp>
      <p:sp>
        <p:nvSpPr>
          <p:cNvPr id="10" name="Rectangle 13">
            <a:extLst>
              <a:ext uri="{FF2B5EF4-FFF2-40B4-BE49-F238E27FC236}">
                <a16:creationId xmlns:a16="http://schemas.microsoft.com/office/drawing/2014/main" id="{F094C32A-3BC0-4204-87E6-289EABACACBA}"/>
              </a:ext>
            </a:extLst>
          </p:cNvPr>
          <p:cNvSpPr/>
          <p:nvPr/>
        </p:nvSpPr>
        <p:spPr>
          <a:xfrm>
            <a:off x="1851660" y="1505078"/>
            <a:ext cx="7721593" cy="1115378"/>
          </a:xfrm>
          <a:prstGeom prst="rect">
            <a:avLst/>
          </a:prstGeom>
          <a:solidFill>
            <a:srgbClr val="445468"/>
          </a:solidFill>
          <a:ln w="12700" cap="flat" cmpd="sng" algn="ctr">
            <a:noFill/>
            <a:prstDash val="solid"/>
            <a:miter lim="800000"/>
          </a:ln>
          <a:effectLst/>
        </p:spPr>
        <p:txBody>
          <a:bodyPr rtlCol="0" anchor="ctr"/>
          <a:lstStyle/>
          <a:p>
            <a:pPr algn="ctr" defTabSz="534911" rtl="0">
              <a:defRPr/>
            </a:pPr>
            <a:endParaRPr lang="en-US" sz="1053" kern="0" dirty="0">
              <a:solidFill>
                <a:prstClr val="white"/>
              </a:solidFill>
              <a:latin typeface="Roboto Lt"/>
            </a:endParaRPr>
          </a:p>
        </p:txBody>
      </p:sp>
      <p:sp>
        <p:nvSpPr>
          <p:cNvPr id="11" name="Text Placeholder 5">
            <a:extLst>
              <a:ext uri="{FF2B5EF4-FFF2-40B4-BE49-F238E27FC236}">
                <a16:creationId xmlns:a16="http://schemas.microsoft.com/office/drawing/2014/main" id="{EAEA5ACD-7F35-4FCF-AF33-8AA0029FF416}"/>
              </a:ext>
            </a:extLst>
          </p:cNvPr>
          <p:cNvSpPr txBox="1">
            <a:spLocks/>
          </p:cNvSpPr>
          <p:nvPr/>
        </p:nvSpPr>
        <p:spPr>
          <a:xfrm>
            <a:off x="1851660" y="1590110"/>
            <a:ext cx="7730666" cy="1030345"/>
          </a:xfrm>
          <a:prstGeom prst="rect">
            <a:avLst/>
          </a:prstGeom>
        </p:spPr>
        <p:txBody>
          <a:bodyPr vert="horz" lIns="68580" tIns="34290" rIns="68580" bIns="3429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88104" rtl="1">
              <a:lnSpc>
                <a:spcPct val="100000"/>
              </a:lnSpc>
              <a:spcBef>
                <a:spcPct val="20000"/>
              </a:spcBef>
              <a:buClr>
                <a:srgbClr val="C00000"/>
              </a:buClr>
              <a:buSzPct val="95000"/>
              <a:tabLst>
                <a:tab pos="130966" algn="l"/>
              </a:tabLst>
            </a:pPr>
            <a:r>
              <a:rPr lang="ar-SA" sz="1600" b="1" dirty="0">
                <a:solidFill>
                  <a:srgbClr val="FFFFFF"/>
                </a:solidFill>
                <a:latin typeface="Alexandria" pitchFamily="2" charset="-78"/>
                <a:ea typeface="+mn-ea"/>
                <a:cs typeface="Alexandria" pitchFamily="2" charset="-78"/>
              </a:rPr>
              <a:t>يواجه البحث العلمي في البلاد العربية, شأنها شأن العديد من الدول النامية. وحتى بعض الدول المتقدمة, العديد من المشكلات والصعوبات والمعوقات التي تقف حجر عثرة في طريق دفع عجلته وتقدمه وتطوره وتحقيق طموحاته</a:t>
            </a:r>
            <a:r>
              <a:rPr lang="ar-SY" sz="1600" b="1" dirty="0">
                <a:solidFill>
                  <a:srgbClr val="FFFFFF"/>
                </a:solidFill>
                <a:latin typeface="Alexandria" pitchFamily="2" charset="-78"/>
                <a:ea typeface="+mn-ea"/>
                <a:cs typeface="Alexandria" pitchFamily="2" charset="-78"/>
              </a:rPr>
              <a:t>.</a:t>
            </a:r>
          </a:p>
        </p:txBody>
      </p:sp>
      <p:sp>
        <p:nvSpPr>
          <p:cNvPr id="12" name="Rectangle 7">
            <a:extLst>
              <a:ext uri="{FF2B5EF4-FFF2-40B4-BE49-F238E27FC236}">
                <a16:creationId xmlns:a16="http://schemas.microsoft.com/office/drawing/2014/main" id="{884A3DC8-B657-4015-B3F0-8A6F7D25C7CE}"/>
              </a:ext>
            </a:extLst>
          </p:cNvPr>
          <p:cNvSpPr>
            <a:spLocks noChangeArrowheads="1"/>
          </p:cNvSpPr>
          <p:nvPr/>
        </p:nvSpPr>
        <p:spPr bwMode="gray">
          <a:xfrm>
            <a:off x="1978788" y="2727689"/>
            <a:ext cx="7603537" cy="548640"/>
          </a:xfrm>
          <a:prstGeom prst="rect">
            <a:avLst/>
          </a:prstGeom>
          <a:noFill/>
          <a:ln w="57150">
            <a:solidFill>
              <a:srgbClr val="C00000"/>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eaLnBrk="0" hangingPunct="0"/>
            <a:r>
              <a:rPr lang="ar-SY" altLang="en-US" sz="1600" b="1" kern="0" dirty="0">
                <a:solidFill>
                  <a:schemeClr val="bg2">
                    <a:lumMod val="10000"/>
                  </a:schemeClr>
                </a:solidFill>
                <a:latin typeface="Alexandria" pitchFamily="2" charset="-78"/>
                <a:cs typeface="Alexandria" pitchFamily="2" charset="-78"/>
              </a:rPr>
              <a:t>ويمكن تلخيص هذه المشكلات في النقاط الرئيسية التالية</a:t>
            </a:r>
          </a:p>
        </p:txBody>
      </p:sp>
      <p:sp>
        <p:nvSpPr>
          <p:cNvPr id="13" name="角丸四角形 35">
            <a:extLst>
              <a:ext uri="{FF2B5EF4-FFF2-40B4-BE49-F238E27FC236}">
                <a16:creationId xmlns:a16="http://schemas.microsoft.com/office/drawing/2014/main" id="{7BC25D89-5EF4-4DD1-8BF9-2F18FF70737F}"/>
              </a:ext>
            </a:extLst>
          </p:cNvPr>
          <p:cNvSpPr/>
          <p:nvPr/>
        </p:nvSpPr>
        <p:spPr>
          <a:xfrm>
            <a:off x="2248486" y="3416844"/>
            <a:ext cx="7713141" cy="548640"/>
          </a:xfrm>
          <a:prstGeom prst="roundRect">
            <a:avLst>
              <a:gd name="adj" fmla="val 50000"/>
            </a:avLst>
          </a:prstGeom>
          <a:blipFill>
            <a:blip r:embed="rId3"/>
            <a:tile tx="0" ty="0" sx="100000" sy="100000" flip="none" algn="tl"/>
          </a:blipFill>
          <a:ln w="25400" cap="flat" cmpd="sng" algn="ctr">
            <a:solidFill>
              <a:srgbClr val="D47F38"/>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14" name="円/楕円 4">
            <a:extLst>
              <a:ext uri="{FF2B5EF4-FFF2-40B4-BE49-F238E27FC236}">
                <a16:creationId xmlns:a16="http://schemas.microsoft.com/office/drawing/2014/main" id="{A1DCA2FB-5EB3-409F-AEDF-ED71A55AEF29}"/>
              </a:ext>
            </a:extLst>
          </p:cNvPr>
          <p:cNvSpPr/>
          <p:nvPr/>
        </p:nvSpPr>
        <p:spPr>
          <a:xfrm>
            <a:off x="9429004" y="3508284"/>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5" name="テキスト プレースホルダー 6">
            <a:extLst>
              <a:ext uri="{FF2B5EF4-FFF2-40B4-BE49-F238E27FC236}">
                <a16:creationId xmlns:a16="http://schemas.microsoft.com/office/drawing/2014/main" id="{C3282E23-235E-4736-99B4-2678A039D72C}"/>
              </a:ext>
            </a:extLst>
          </p:cNvPr>
          <p:cNvSpPr txBox="1">
            <a:spLocks/>
          </p:cNvSpPr>
          <p:nvPr/>
        </p:nvSpPr>
        <p:spPr>
          <a:xfrm>
            <a:off x="2055415" y="3400455"/>
            <a:ext cx="7713141"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ق</a:t>
            </a:r>
            <a:r>
              <a:rPr lang="ar-SY" altLang="ja-JP" sz="1600" b="1" dirty="0" err="1">
                <a:solidFill>
                  <a:sysClr val="windowText" lastClr="000000"/>
                </a:solidFill>
                <a:latin typeface="Alexandria" pitchFamily="2" charset="-78"/>
                <a:ea typeface="ＭＳ Ｐゴシック" panose="020B0600070205080204" pitchFamily="34" charset="-128"/>
                <a:cs typeface="Alexandria" pitchFamily="2" charset="-78"/>
              </a:rPr>
              <a:t>لة</a:t>
            </a:r>
            <a:r>
              <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 المخصصات المالية المرصودة للبحث العلمي</a:t>
            </a:r>
          </a:p>
        </p:txBody>
      </p:sp>
      <p:sp>
        <p:nvSpPr>
          <p:cNvPr id="16" name="角丸四角形 35">
            <a:extLst>
              <a:ext uri="{FF2B5EF4-FFF2-40B4-BE49-F238E27FC236}">
                <a16:creationId xmlns:a16="http://schemas.microsoft.com/office/drawing/2014/main" id="{BB27EE57-E635-4220-9C1E-338D9E6650FE}"/>
              </a:ext>
            </a:extLst>
          </p:cNvPr>
          <p:cNvSpPr/>
          <p:nvPr/>
        </p:nvSpPr>
        <p:spPr>
          <a:xfrm>
            <a:off x="2248486" y="4070272"/>
            <a:ext cx="7713141" cy="548640"/>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17" name="円/楕円 4">
            <a:extLst>
              <a:ext uri="{FF2B5EF4-FFF2-40B4-BE49-F238E27FC236}">
                <a16:creationId xmlns:a16="http://schemas.microsoft.com/office/drawing/2014/main" id="{043BCABE-DB26-4DC9-9D12-3DF14661D27D}"/>
              </a:ext>
            </a:extLst>
          </p:cNvPr>
          <p:cNvSpPr/>
          <p:nvPr/>
        </p:nvSpPr>
        <p:spPr>
          <a:xfrm>
            <a:off x="9429004" y="4161712"/>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8" name="テキスト プレースホルダー 6">
            <a:extLst>
              <a:ext uri="{FF2B5EF4-FFF2-40B4-BE49-F238E27FC236}">
                <a16:creationId xmlns:a16="http://schemas.microsoft.com/office/drawing/2014/main" id="{8895F81A-EF86-4C21-90B7-592ACD4788A9}"/>
              </a:ext>
            </a:extLst>
          </p:cNvPr>
          <p:cNvSpPr txBox="1">
            <a:spLocks/>
          </p:cNvSpPr>
          <p:nvPr/>
        </p:nvSpPr>
        <p:spPr>
          <a:xfrm>
            <a:off x="2248487" y="4054421"/>
            <a:ext cx="7410262"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قلة عدد الباحثين المتخصصين والمهرة والمتدربين على البحث العلمي</a:t>
            </a:r>
          </a:p>
        </p:txBody>
      </p:sp>
      <p:sp>
        <p:nvSpPr>
          <p:cNvPr id="19" name="角丸四角形 35">
            <a:extLst>
              <a:ext uri="{FF2B5EF4-FFF2-40B4-BE49-F238E27FC236}">
                <a16:creationId xmlns:a16="http://schemas.microsoft.com/office/drawing/2014/main" id="{4E2862DA-06E3-4870-99EC-95684704CE32}"/>
              </a:ext>
            </a:extLst>
          </p:cNvPr>
          <p:cNvSpPr/>
          <p:nvPr/>
        </p:nvSpPr>
        <p:spPr>
          <a:xfrm>
            <a:off x="2265743" y="4725986"/>
            <a:ext cx="7713141" cy="548640"/>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20" name="円/楕円 4">
            <a:extLst>
              <a:ext uri="{FF2B5EF4-FFF2-40B4-BE49-F238E27FC236}">
                <a16:creationId xmlns:a16="http://schemas.microsoft.com/office/drawing/2014/main" id="{06D7F9F4-8327-4A7A-A821-063B02B9A4F5}"/>
              </a:ext>
            </a:extLst>
          </p:cNvPr>
          <p:cNvSpPr/>
          <p:nvPr/>
        </p:nvSpPr>
        <p:spPr>
          <a:xfrm>
            <a:off x="9446261" y="4817426"/>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21" name="テキスト プレースホルダー 6">
            <a:extLst>
              <a:ext uri="{FF2B5EF4-FFF2-40B4-BE49-F238E27FC236}">
                <a16:creationId xmlns:a16="http://schemas.microsoft.com/office/drawing/2014/main" id="{930B9254-2997-4109-9CC2-15CC22E4B243}"/>
              </a:ext>
            </a:extLst>
          </p:cNvPr>
          <p:cNvSpPr txBox="1">
            <a:spLocks/>
          </p:cNvSpPr>
          <p:nvPr/>
        </p:nvSpPr>
        <p:spPr>
          <a:xfrm>
            <a:off x="2409237" y="4709819"/>
            <a:ext cx="7381808"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 </a:t>
            </a:r>
            <a:r>
              <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عدم قناعة صانعي القرار وأصحاب القطاعات الإنتاجية بالبحث العلمي</a:t>
            </a:r>
          </a:p>
        </p:txBody>
      </p:sp>
      <p:sp>
        <p:nvSpPr>
          <p:cNvPr id="22" name="角丸四角形 35">
            <a:extLst>
              <a:ext uri="{FF2B5EF4-FFF2-40B4-BE49-F238E27FC236}">
                <a16:creationId xmlns:a16="http://schemas.microsoft.com/office/drawing/2014/main" id="{D47821F3-2C99-4BB4-B5FA-3C58C73D5BBD}"/>
              </a:ext>
            </a:extLst>
          </p:cNvPr>
          <p:cNvSpPr/>
          <p:nvPr/>
        </p:nvSpPr>
        <p:spPr>
          <a:xfrm>
            <a:off x="2265743" y="5376307"/>
            <a:ext cx="7713141" cy="548640"/>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23" name="円/楕円 4">
            <a:extLst>
              <a:ext uri="{FF2B5EF4-FFF2-40B4-BE49-F238E27FC236}">
                <a16:creationId xmlns:a16="http://schemas.microsoft.com/office/drawing/2014/main" id="{84691856-75C4-4F45-8A70-1DA68DFACB52}"/>
              </a:ext>
            </a:extLst>
          </p:cNvPr>
          <p:cNvSpPr/>
          <p:nvPr/>
        </p:nvSpPr>
        <p:spPr>
          <a:xfrm>
            <a:off x="9446261" y="5467747"/>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24" name="テキスト プレースホルダー 6">
            <a:extLst>
              <a:ext uri="{FF2B5EF4-FFF2-40B4-BE49-F238E27FC236}">
                <a16:creationId xmlns:a16="http://schemas.microsoft.com/office/drawing/2014/main" id="{5603CBDC-10CE-429C-924D-C54EFC8CF0FB}"/>
              </a:ext>
            </a:extLst>
          </p:cNvPr>
          <p:cNvSpPr txBox="1">
            <a:spLocks/>
          </p:cNvSpPr>
          <p:nvPr/>
        </p:nvSpPr>
        <p:spPr>
          <a:xfrm>
            <a:off x="2520885" y="5335898"/>
            <a:ext cx="7208393"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جمع البيانات وإجراء التجارب</a:t>
            </a:r>
          </a:p>
        </p:txBody>
      </p:sp>
      <p:sp>
        <p:nvSpPr>
          <p:cNvPr id="25" name="円/楕円 4">
            <a:extLst>
              <a:ext uri="{FF2B5EF4-FFF2-40B4-BE49-F238E27FC236}">
                <a16:creationId xmlns:a16="http://schemas.microsoft.com/office/drawing/2014/main" id="{04AA49E8-78BE-484F-9E71-184F7CB3F544}"/>
              </a:ext>
            </a:extLst>
          </p:cNvPr>
          <p:cNvSpPr/>
          <p:nvPr/>
        </p:nvSpPr>
        <p:spPr>
          <a:xfrm>
            <a:off x="8780907" y="2814417"/>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26" name="円/楕円 4">
            <a:extLst>
              <a:ext uri="{FF2B5EF4-FFF2-40B4-BE49-F238E27FC236}">
                <a16:creationId xmlns:a16="http://schemas.microsoft.com/office/drawing/2014/main" id="{1F68A9C9-16B9-4FDB-8601-B6F32E9E5A35}"/>
              </a:ext>
            </a:extLst>
          </p:cNvPr>
          <p:cNvSpPr/>
          <p:nvPr/>
        </p:nvSpPr>
        <p:spPr>
          <a:xfrm>
            <a:off x="2409237" y="2809033"/>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27" name="角丸四角形 35">
            <a:extLst>
              <a:ext uri="{FF2B5EF4-FFF2-40B4-BE49-F238E27FC236}">
                <a16:creationId xmlns:a16="http://schemas.microsoft.com/office/drawing/2014/main" id="{66A70E10-0EA9-42A1-B93C-153169904F19}"/>
              </a:ext>
            </a:extLst>
          </p:cNvPr>
          <p:cNvSpPr/>
          <p:nvPr/>
        </p:nvSpPr>
        <p:spPr>
          <a:xfrm>
            <a:off x="2265743" y="6085158"/>
            <a:ext cx="7713141" cy="548640"/>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28" name="円/楕円 4">
            <a:extLst>
              <a:ext uri="{FF2B5EF4-FFF2-40B4-BE49-F238E27FC236}">
                <a16:creationId xmlns:a16="http://schemas.microsoft.com/office/drawing/2014/main" id="{898AE4A8-DAD6-4554-BB3D-5882EC1E17DF}"/>
              </a:ext>
            </a:extLst>
          </p:cNvPr>
          <p:cNvSpPr/>
          <p:nvPr/>
        </p:nvSpPr>
        <p:spPr>
          <a:xfrm>
            <a:off x="9423148" y="6143839"/>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29" name="テキスト プレースホルダー 6">
            <a:extLst>
              <a:ext uri="{FF2B5EF4-FFF2-40B4-BE49-F238E27FC236}">
                <a16:creationId xmlns:a16="http://schemas.microsoft.com/office/drawing/2014/main" id="{9B043926-F692-448F-A5DB-76B35BC9D0FE}"/>
              </a:ext>
            </a:extLst>
          </p:cNvPr>
          <p:cNvSpPr txBox="1">
            <a:spLocks/>
          </p:cNvSpPr>
          <p:nvPr/>
        </p:nvSpPr>
        <p:spPr>
          <a:xfrm>
            <a:off x="3317923" y="6088265"/>
            <a:ext cx="5915249"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عدم تفرغ الباحثين وغياب المناخ المناسب للبحث العلمي</a:t>
            </a:r>
          </a:p>
        </p:txBody>
      </p:sp>
    </p:spTree>
    <p:extLst>
      <p:ext uri="{BB962C8B-B14F-4D97-AF65-F5344CB8AC3E}">
        <p14:creationId xmlns:p14="http://schemas.microsoft.com/office/powerpoint/2010/main" val="410270712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988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540369" y="717991"/>
            <a:ext cx="5330161"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مشكلات البحث العلمي في البلاد العربية</a:t>
            </a:r>
            <a:endParaRPr lang="en-US" sz="2000" kern="0" dirty="0">
              <a:latin typeface="Alexandria" pitchFamily="2" charset="-78"/>
              <a:cs typeface="Alexandria" pitchFamily="2" charset="-78"/>
            </a:endParaRPr>
          </a:p>
        </p:txBody>
      </p:sp>
      <p:sp>
        <p:nvSpPr>
          <p:cNvPr id="9" name="角丸四角形 35">
            <a:extLst>
              <a:ext uri="{FF2B5EF4-FFF2-40B4-BE49-F238E27FC236}">
                <a16:creationId xmlns:a16="http://schemas.microsoft.com/office/drawing/2014/main" id="{7BC25D89-5EF4-4DD1-8BF9-2F18FF70737F}"/>
              </a:ext>
            </a:extLst>
          </p:cNvPr>
          <p:cNvSpPr/>
          <p:nvPr/>
        </p:nvSpPr>
        <p:spPr>
          <a:xfrm>
            <a:off x="1758525" y="1533006"/>
            <a:ext cx="8106059" cy="548640"/>
          </a:xfrm>
          <a:prstGeom prst="roundRect">
            <a:avLst>
              <a:gd name="adj" fmla="val 50000"/>
            </a:avLst>
          </a:prstGeom>
          <a:blipFill>
            <a:blip r:embed="rId4"/>
            <a:tile tx="0" ty="0" sx="100000" sy="100000" flip="none" algn="tl"/>
          </a:blipFill>
          <a:ln w="25400" cap="flat" cmpd="sng" algn="ctr">
            <a:solidFill>
              <a:srgbClr val="D47F38"/>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10" name="円/楕円 4">
            <a:extLst>
              <a:ext uri="{FF2B5EF4-FFF2-40B4-BE49-F238E27FC236}">
                <a16:creationId xmlns:a16="http://schemas.microsoft.com/office/drawing/2014/main" id="{A1DCA2FB-5EB3-409F-AEDF-ED71A55AEF29}"/>
              </a:ext>
            </a:extLst>
          </p:cNvPr>
          <p:cNvSpPr/>
          <p:nvPr/>
        </p:nvSpPr>
        <p:spPr>
          <a:xfrm>
            <a:off x="9297680" y="1626599"/>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1" name="テキスト プレースホルダー 6">
            <a:extLst>
              <a:ext uri="{FF2B5EF4-FFF2-40B4-BE49-F238E27FC236}">
                <a16:creationId xmlns:a16="http://schemas.microsoft.com/office/drawing/2014/main" id="{C3282E23-235E-4736-99B4-2678A039D72C}"/>
              </a:ext>
            </a:extLst>
          </p:cNvPr>
          <p:cNvSpPr txBox="1">
            <a:spLocks/>
          </p:cNvSpPr>
          <p:nvPr/>
        </p:nvSpPr>
        <p:spPr>
          <a:xfrm>
            <a:off x="2294937" y="1522704"/>
            <a:ext cx="7002743"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العمل الفردي وغياب العمل الجماعي والمؤسسية في البحث</a:t>
            </a:r>
            <a:endPar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2" name="角丸四角形 35">
            <a:extLst>
              <a:ext uri="{FF2B5EF4-FFF2-40B4-BE49-F238E27FC236}">
                <a16:creationId xmlns:a16="http://schemas.microsoft.com/office/drawing/2014/main" id="{BB27EE57-E635-4220-9C1E-338D9E6650FE}"/>
              </a:ext>
            </a:extLst>
          </p:cNvPr>
          <p:cNvSpPr/>
          <p:nvPr/>
        </p:nvSpPr>
        <p:spPr>
          <a:xfrm>
            <a:off x="1737360" y="2396537"/>
            <a:ext cx="8127223" cy="548640"/>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13" name="円/楕円 4">
            <a:extLst>
              <a:ext uri="{FF2B5EF4-FFF2-40B4-BE49-F238E27FC236}">
                <a16:creationId xmlns:a16="http://schemas.microsoft.com/office/drawing/2014/main" id="{043BCABE-DB26-4DC9-9D12-3DF14661D27D}"/>
              </a:ext>
            </a:extLst>
          </p:cNvPr>
          <p:cNvSpPr/>
          <p:nvPr/>
        </p:nvSpPr>
        <p:spPr>
          <a:xfrm>
            <a:off x="9325954" y="2487977"/>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4" name="テキスト プレースホルダー 6">
            <a:extLst>
              <a:ext uri="{FF2B5EF4-FFF2-40B4-BE49-F238E27FC236}">
                <a16:creationId xmlns:a16="http://schemas.microsoft.com/office/drawing/2014/main" id="{8895F81A-EF86-4C21-90B7-592ACD4788A9}"/>
              </a:ext>
            </a:extLst>
          </p:cNvPr>
          <p:cNvSpPr txBox="1">
            <a:spLocks/>
          </p:cNvSpPr>
          <p:nvPr/>
        </p:nvSpPr>
        <p:spPr>
          <a:xfrm>
            <a:off x="1627748" y="2354674"/>
            <a:ext cx="7881085" cy="633016"/>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غياب الاستراتيجية الوطنية للبحث على مستوى المؤسسات والأفراد العاملين</a:t>
            </a:r>
          </a:p>
        </p:txBody>
      </p:sp>
      <p:sp>
        <p:nvSpPr>
          <p:cNvPr id="15" name="角丸四角形 35">
            <a:extLst>
              <a:ext uri="{FF2B5EF4-FFF2-40B4-BE49-F238E27FC236}">
                <a16:creationId xmlns:a16="http://schemas.microsoft.com/office/drawing/2014/main" id="{4E2862DA-06E3-4870-99EC-95684704CE32}"/>
              </a:ext>
            </a:extLst>
          </p:cNvPr>
          <p:cNvSpPr/>
          <p:nvPr/>
        </p:nvSpPr>
        <p:spPr>
          <a:xfrm>
            <a:off x="1758525" y="3206638"/>
            <a:ext cx="8106059" cy="548640"/>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16" name="円/楕円 4">
            <a:extLst>
              <a:ext uri="{FF2B5EF4-FFF2-40B4-BE49-F238E27FC236}">
                <a16:creationId xmlns:a16="http://schemas.microsoft.com/office/drawing/2014/main" id="{06D7F9F4-8327-4A7A-A821-063B02B9A4F5}"/>
              </a:ext>
            </a:extLst>
          </p:cNvPr>
          <p:cNvSpPr/>
          <p:nvPr/>
        </p:nvSpPr>
        <p:spPr>
          <a:xfrm>
            <a:off x="9325954" y="3282272"/>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7" name="テキスト プレースホルダー 6">
            <a:extLst>
              <a:ext uri="{FF2B5EF4-FFF2-40B4-BE49-F238E27FC236}">
                <a16:creationId xmlns:a16="http://schemas.microsoft.com/office/drawing/2014/main" id="{930B9254-2997-4109-9CC2-15CC22E4B243}"/>
              </a:ext>
            </a:extLst>
          </p:cNvPr>
          <p:cNvSpPr txBox="1">
            <a:spLocks/>
          </p:cNvSpPr>
          <p:nvPr/>
        </p:nvSpPr>
        <p:spPr>
          <a:xfrm>
            <a:off x="2309906" y="3199505"/>
            <a:ext cx="7381808"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ضعف الرابطة بين البحوث العلمية والتنمية بمختلف قطاعاتها</a:t>
            </a:r>
            <a:endPar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9" name="角丸四角形 35">
            <a:extLst>
              <a:ext uri="{FF2B5EF4-FFF2-40B4-BE49-F238E27FC236}">
                <a16:creationId xmlns:a16="http://schemas.microsoft.com/office/drawing/2014/main" id="{D47821F3-2C99-4BB4-B5FA-3C58C73D5BBD}"/>
              </a:ext>
            </a:extLst>
          </p:cNvPr>
          <p:cNvSpPr/>
          <p:nvPr/>
        </p:nvSpPr>
        <p:spPr>
          <a:xfrm>
            <a:off x="1737361" y="3957642"/>
            <a:ext cx="8120020" cy="548640"/>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20" name="円/楕円 4">
            <a:extLst>
              <a:ext uri="{FF2B5EF4-FFF2-40B4-BE49-F238E27FC236}">
                <a16:creationId xmlns:a16="http://schemas.microsoft.com/office/drawing/2014/main" id="{84691856-75C4-4F45-8A70-1DA68DFACB52}"/>
              </a:ext>
            </a:extLst>
          </p:cNvPr>
          <p:cNvSpPr/>
          <p:nvPr/>
        </p:nvSpPr>
        <p:spPr>
          <a:xfrm>
            <a:off x="9325954" y="4070169"/>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21" name="テキスト プレースホルダー 6">
            <a:extLst>
              <a:ext uri="{FF2B5EF4-FFF2-40B4-BE49-F238E27FC236}">
                <a16:creationId xmlns:a16="http://schemas.microsoft.com/office/drawing/2014/main" id="{5603CBDC-10CE-429C-924D-C54EFC8CF0FB}"/>
              </a:ext>
            </a:extLst>
          </p:cNvPr>
          <p:cNvSpPr txBox="1">
            <a:spLocks/>
          </p:cNvSpPr>
          <p:nvPr/>
        </p:nvSpPr>
        <p:spPr>
          <a:xfrm>
            <a:off x="2333920" y="3947402"/>
            <a:ext cx="7208393"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البحث العلمي لغرض المال أو السلطة أو الترقية وليس لذات البحث</a:t>
            </a:r>
          </a:p>
        </p:txBody>
      </p:sp>
      <p:sp>
        <p:nvSpPr>
          <p:cNvPr id="22" name="角丸四角形 35">
            <a:extLst>
              <a:ext uri="{FF2B5EF4-FFF2-40B4-BE49-F238E27FC236}">
                <a16:creationId xmlns:a16="http://schemas.microsoft.com/office/drawing/2014/main" id="{66A70E10-0EA9-42A1-B93C-153169904F19}"/>
              </a:ext>
            </a:extLst>
          </p:cNvPr>
          <p:cNvSpPr/>
          <p:nvPr/>
        </p:nvSpPr>
        <p:spPr>
          <a:xfrm>
            <a:off x="1751320" y="4708646"/>
            <a:ext cx="8106060" cy="548640"/>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23" name="テキスト プレースホルダー 6">
            <a:extLst>
              <a:ext uri="{FF2B5EF4-FFF2-40B4-BE49-F238E27FC236}">
                <a16:creationId xmlns:a16="http://schemas.microsoft.com/office/drawing/2014/main" id="{9B043926-F692-448F-A5DB-76B35BC9D0FE}"/>
              </a:ext>
            </a:extLst>
          </p:cNvPr>
          <p:cNvSpPr txBox="1">
            <a:spLocks/>
          </p:cNvSpPr>
          <p:nvPr/>
        </p:nvSpPr>
        <p:spPr>
          <a:xfrm>
            <a:off x="2813539" y="4710067"/>
            <a:ext cx="6484142"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الإهمال في تنفيذ البحث العلمي وفق أصوله العلمية</a:t>
            </a:r>
          </a:p>
        </p:txBody>
      </p:sp>
      <p:sp>
        <p:nvSpPr>
          <p:cNvPr id="24" name="角丸四角形 35">
            <a:extLst>
              <a:ext uri="{FF2B5EF4-FFF2-40B4-BE49-F238E27FC236}">
                <a16:creationId xmlns:a16="http://schemas.microsoft.com/office/drawing/2014/main" id="{5977E61B-539E-4803-B3C7-D5A7B7C38EAC}"/>
              </a:ext>
            </a:extLst>
          </p:cNvPr>
          <p:cNvSpPr/>
          <p:nvPr/>
        </p:nvSpPr>
        <p:spPr>
          <a:xfrm>
            <a:off x="1737361" y="5429108"/>
            <a:ext cx="8127224" cy="548640"/>
          </a:xfrm>
          <a:prstGeom prst="roundRect">
            <a:avLst>
              <a:gd name="adj" fmla="val 50000"/>
            </a:avLst>
          </a:prstGeom>
          <a:blipFill>
            <a:blip r:embed="rId4"/>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25" name="テキスト プレースホルダー 6">
            <a:extLst>
              <a:ext uri="{FF2B5EF4-FFF2-40B4-BE49-F238E27FC236}">
                <a16:creationId xmlns:a16="http://schemas.microsoft.com/office/drawing/2014/main" id="{08F89B9F-555C-4B60-9D82-2DF2F1EAA3D0}"/>
              </a:ext>
            </a:extLst>
          </p:cNvPr>
          <p:cNvSpPr txBox="1">
            <a:spLocks/>
          </p:cNvSpPr>
          <p:nvPr/>
        </p:nvSpPr>
        <p:spPr>
          <a:xfrm>
            <a:off x="3225801" y="5428045"/>
            <a:ext cx="625476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غياب التعاون في تقييم وقبول البحوث العلمية</a:t>
            </a:r>
          </a:p>
        </p:txBody>
      </p:sp>
      <p:sp>
        <p:nvSpPr>
          <p:cNvPr id="26" name="円/楕円 4">
            <a:extLst>
              <a:ext uri="{FF2B5EF4-FFF2-40B4-BE49-F238E27FC236}">
                <a16:creationId xmlns:a16="http://schemas.microsoft.com/office/drawing/2014/main" id="{898AE4A8-DAD6-4554-BB3D-5882EC1E17DF}"/>
              </a:ext>
            </a:extLst>
          </p:cNvPr>
          <p:cNvSpPr/>
          <p:nvPr/>
        </p:nvSpPr>
        <p:spPr>
          <a:xfrm>
            <a:off x="9325954" y="4815255"/>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27" name="円/楕円 4">
            <a:extLst>
              <a:ext uri="{FF2B5EF4-FFF2-40B4-BE49-F238E27FC236}">
                <a16:creationId xmlns:a16="http://schemas.microsoft.com/office/drawing/2014/main" id="{F9B698AF-D1CF-4B36-8DC2-DB7170BF83CC}"/>
              </a:ext>
            </a:extLst>
          </p:cNvPr>
          <p:cNvSpPr/>
          <p:nvPr/>
        </p:nvSpPr>
        <p:spPr>
          <a:xfrm>
            <a:off x="9325954" y="5520548"/>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135520482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813538" y="729958"/>
            <a:ext cx="5330161" cy="400110"/>
          </a:xfrm>
          <a:prstGeom prst="rect">
            <a:avLst/>
          </a:prstGeom>
          <a:noFill/>
        </p:spPr>
        <p:txBody>
          <a:bodyPr wrap="square" rtlCol="0">
            <a:spAutoFit/>
          </a:bodyPr>
          <a:lstStyle/>
          <a:p>
            <a:pPr lvl="0" algn="ctr" fontAlgn="base">
              <a:spcBef>
                <a:spcPct val="0"/>
              </a:spcBef>
              <a:spcAft>
                <a:spcPct val="0"/>
              </a:spcAft>
              <a:defRPr/>
            </a:pPr>
            <a:r>
              <a:rPr lang="ar-SA" sz="2000" b="1" kern="0" dirty="0">
                <a:latin typeface="Alexandria" pitchFamily="2" charset="-78"/>
                <a:cs typeface="Alexandria" pitchFamily="2" charset="-78"/>
              </a:rPr>
              <a:t>مشكلات البحث العلمي في البلاد العربية</a:t>
            </a:r>
            <a:endParaRPr lang="en-US" sz="2000" kern="0" dirty="0">
              <a:latin typeface="Alexandria" pitchFamily="2" charset="-78"/>
              <a:cs typeface="Alexandria" pitchFamily="2" charset="-78"/>
            </a:endParaRPr>
          </a:p>
        </p:txBody>
      </p:sp>
      <p:sp>
        <p:nvSpPr>
          <p:cNvPr id="10" name="角丸四角形 35">
            <a:extLst>
              <a:ext uri="{FF2B5EF4-FFF2-40B4-BE49-F238E27FC236}">
                <a16:creationId xmlns:a16="http://schemas.microsoft.com/office/drawing/2014/main" id="{7BC25D89-5EF4-4DD1-8BF9-2F18FF70737F}"/>
              </a:ext>
            </a:extLst>
          </p:cNvPr>
          <p:cNvSpPr/>
          <p:nvPr/>
        </p:nvSpPr>
        <p:spPr>
          <a:xfrm>
            <a:off x="3995225" y="1621906"/>
            <a:ext cx="4916859" cy="548640"/>
          </a:xfrm>
          <a:prstGeom prst="roundRect">
            <a:avLst>
              <a:gd name="adj" fmla="val 50000"/>
            </a:avLst>
          </a:prstGeom>
          <a:blipFill>
            <a:blip r:embed="rId3"/>
            <a:tile tx="0" ty="0" sx="100000" sy="100000" flip="none" algn="tl"/>
          </a:blipFill>
          <a:ln w="25400" cap="flat" cmpd="sng" algn="ctr">
            <a:solidFill>
              <a:srgbClr val="D47F38"/>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11" name="円/楕円 4">
            <a:extLst>
              <a:ext uri="{FF2B5EF4-FFF2-40B4-BE49-F238E27FC236}">
                <a16:creationId xmlns:a16="http://schemas.microsoft.com/office/drawing/2014/main" id="{A1DCA2FB-5EB3-409F-AEDF-ED71A55AEF29}"/>
              </a:ext>
            </a:extLst>
          </p:cNvPr>
          <p:cNvSpPr/>
          <p:nvPr/>
        </p:nvSpPr>
        <p:spPr>
          <a:xfrm>
            <a:off x="8345180" y="1715499"/>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2" name="テキスト プレースホルダー 6">
            <a:extLst>
              <a:ext uri="{FF2B5EF4-FFF2-40B4-BE49-F238E27FC236}">
                <a16:creationId xmlns:a16="http://schemas.microsoft.com/office/drawing/2014/main" id="{C3282E23-235E-4736-99B4-2678A039D72C}"/>
              </a:ext>
            </a:extLst>
          </p:cNvPr>
          <p:cNvSpPr txBox="1">
            <a:spLocks/>
          </p:cNvSpPr>
          <p:nvPr/>
        </p:nvSpPr>
        <p:spPr>
          <a:xfrm>
            <a:off x="5205046" y="1611604"/>
            <a:ext cx="314013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A" altLang="ja-JP" sz="1600" b="1" dirty="0">
                <a:solidFill>
                  <a:sysClr val="windowText" lastClr="000000"/>
                </a:solidFill>
                <a:latin typeface="Alexandria" pitchFamily="2" charset="-78"/>
                <a:ea typeface="ＭＳ Ｐゴシック" panose="020B0600070205080204" pitchFamily="34" charset="-128"/>
                <a:cs typeface="Alexandria" pitchFamily="2" charset="-78"/>
              </a:rPr>
              <a:t>صعوبة نشر نتائج البحوث</a:t>
            </a:r>
            <a:endPar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13" name="角丸四角形 35">
            <a:extLst>
              <a:ext uri="{FF2B5EF4-FFF2-40B4-BE49-F238E27FC236}">
                <a16:creationId xmlns:a16="http://schemas.microsoft.com/office/drawing/2014/main" id="{BB27EE57-E635-4220-9C1E-338D9E6650FE}"/>
              </a:ext>
            </a:extLst>
          </p:cNvPr>
          <p:cNvSpPr/>
          <p:nvPr/>
        </p:nvSpPr>
        <p:spPr>
          <a:xfrm>
            <a:off x="3995225" y="2485437"/>
            <a:ext cx="4916858" cy="548640"/>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14" name="円/楕円 4">
            <a:extLst>
              <a:ext uri="{FF2B5EF4-FFF2-40B4-BE49-F238E27FC236}">
                <a16:creationId xmlns:a16="http://schemas.microsoft.com/office/drawing/2014/main" id="{043BCABE-DB26-4DC9-9D12-3DF14661D27D}"/>
              </a:ext>
            </a:extLst>
          </p:cNvPr>
          <p:cNvSpPr/>
          <p:nvPr/>
        </p:nvSpPr>
        <p:spPr>
          <a:xfrm>
            <a:off x="8373454" y="2576877"/>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15" name="テキスト プレースホルダー 6">
            <a:extLst>
              <a:ext uri="{FF2B5EF4-FFF2-40B4-BE49-F238E27FC236}">
                <a16:creationId xmlns:a16="http://schemas.microsoft.com/office/drawing/2014/main" id="{8895F81A-EF86-4C21-90B7-592ACD4788A9}"/>
              </a:ext>
            </a:extLst>
          </p:cNvPr>
          <p:cNvSpPr txBox="1">
            <a:spLocks/>
          </p:cNvSpPr>
          <p:nvPr/>
        </p:nvSpPr>
        <p:spPr>
          <a:xfrm>
            <a:off x="4109725" y="2430843"/>
            <a:ext cx="4350094" cy="633016"/>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الإهمال في تطبيق نتائج البحث العلمي</a:t>
            </a:r>
          </a:p>
        </p:txBody>
      </p:sp>
      <p:sp>
        <p:nvSpPr>
          <p:cNvPr id="16" name="角丸四角形 35">
            <a:extLst>
              <a:ext uri="{FF2B5EF4-FFF2-40B4-BE49-F238E27FC236}">
                <a16:creationId xmlns:a16="http://schemas.microsoft.com/office/drawing/2014/main" id="{66A70E10-0EA9-42A1-B93C-153169904F19}"/>
              </a:ext>
            </a:extLst>
          </p:cNvPr>
          <p:cNvSpPr/>
          <p:nvPr/>
        </p:nvSpPr>
        <p:spPr>
          <a:xfrm>
            <a:off x="2053883" y="4093390"/>
            <a:ext cx="6858200" cy="628506"/>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17" name="テキスト プレースホルダー 6">
            <a:extLst>
              <a:ext uri="{FF2B5EF4-FFF2-40B4-BE49-F238E27FC236}">
                <a16:creationId xmlns:a16="http://schemas.microsoft.com/office/drawing/2014/main" id="{9B043926-F692-448F-A5DB-76B35BC9D0FE}"/>
              </a:ext>
            </a:extLst>
          </p:cNvPr>
          <p:cNvSpPr txBox="1">
            <a:spLocks/>
          </p:cNvSpPr>
          <p:nvPr/>
        </p:nvSpPr>
        <p:spPr>
          <a:xfrm>
            <a:off x="1962513" y="4049544"/>
            <a:ext cx="6502311" cy="676935"/>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غياب التنسيق والتعاون والتكامل بين مؤسسات البحث العلمي</a:t>
            </a:r>
          </a:p>
        </p:txBody>
      </p:sp>
      <p:sp>
        <p:nvSpPr>
          <p:cNvPr id="18" name="角丸四角形 35">
            <a:extLst>
              <a:ext uri="{FF2B5EF4-FFF2-40B4-BE49-F238E27FC236}">
                <a16:creationId xmlns:a16="http://schemas.microsoft.com/office/drawing/2014/main" id="{5977E61B-539E-4803-B3C7-D5A7B7C38EAC}"/>
              </a:ext>
            </a:extLst>
          </p:cNvPr>
          <p:cNvSpPr/>
          <p:nvPr/>
        </p:nvSpPr>
        <p:spPr>
          <a:xfrm>
            <a:off x="2053883" y="3270803"/>
            <a:ext cx="6858200" cy="676935"/>
          </a:xfrm>
          <a:prstGeom prst="roundRect">
            <a:avLst>
              <a:gd name="adj" fmla="val 50000"/>
            </a:avLst>
          </a:prstGeom>
          <a:blipFill>
            <a:blip r:embed="rId3"/>
            <a:tile tx="0" ty="0" sx="100000" sy="100000" flip="none" algn="tl"/>
          </a:blip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dirty="0">
              <a:solidFill>
                <a:prstClr val="white"/>
              </a:solidFill>
              <a:latin typeface="Alexandria" pitchFamily="2" charset="-78"/>
              <a:ea typeface="ＭＳ Ｐゴシック" panose="020B0600070205080204" pitchFamily="34" charset="-128"/>
              <a:cs typeface="Alexandria" pitchFamily="2" charset="-78"/>
            </a:endParaRPr>
          </a:p>
        </p:txBody>
      </p:sp>
      <p:sp>
        <p:nvSpPr>
          <p:cNvPr id="19" name="テキスト プレースホルダー 6">
            <a:extLst>
              <a:ext uri="{FF2B5EF4-FFF2-40B4-BE49-F238E27FC236}">
                <a16:creationId xmlns:a16="http://schemas.microsoft.com/office/drawing/2014/main" id="{08F89B9F-555C-4B60-9D82-2DF2F1EAA3D0}"/>
              </a:ext>
            </a:extLst>
          </p:cNvPr>
          <p:cNvSpPr txBox="1">
            <a:spLocks/>
          </p:cNvSpPr>
          <p:nvPr/>
        </p:nvSpPr>
        <p:spPr>
          <a:xfrm>
            <a:off x="2518117" y="3230547"/>
            <a:ext cx="5969251" cy="717192"/>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غياب المكتبات ومراكز المعلومات وشبكات المعلومات</a:t>
            </a:r>
          </a:p>
        </p:txBody>
      </p:sp>
      <p:sp>
        <p:nvSpPr>
          <p:cNvPr id="20" name="円/楕円 4">
            <a:extLst>
              <a:ext uri="{FF2B5EF4-FFF2-40B4-BE49-F238E27FC236}">
                <a16:creationId xmlns:a16="http://schemas.microsoft.com/office/drawing/2014/main" id="{898AE4A8-DAD6-4554-BB3D-5882EC1E17DF}"/>
              </a:ext>
            </a:extLst>
          </p:cNvPr>
          <p:cNvSpPr/>
          <p:nvPr/>
        </p:nvSpPr>
        <p:spPr>
          <a:xfrm>
            <a:off x="8373454" y="4205132"/>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
        <p:nvSpPr>
          <p:cNvPr id="21" name="円/楕円 4">
            <a:extLst>
              <a:ext uri="{FF2B5EF4-FFF2-40B4-BE49-F238E27FC236}">
                <a16:creationId xmlns:a16="http://schemas.microsoft.com/office/drawing/2014/main" id="{F9B698AF-D1CF-4B36-8DC2-DB7170BF83CC}"/>
              </a:ext>
            </a:extLst>
          </p:cNvPr>
          <p:cNvSpPr/>
          <p:nvPr/>
        </p:nvSpPr>
        <p:spPr>
          <a:xfrm>
            <a:off x="8373454" y="3406263"/>
            <a:ext cx="365760" cy="365760"/>
          </a:xfrm>
          <a:prstGeom prst="ellipse">
            <a:avLst/>
          </a:prstGeom>
          <a:solidFill>
            <a:srgbClr val="D6000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1600" kern="0">
              <a:solidFill>
                <a:srgbClr val="5BB8D1"/>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301126935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4DCA8F04-CCC7-4ADA-916D-CB496D96CE7E}"/>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metadata/properties"/>
    <ds:schemaRef ds:uri="http://purl.org/dc/dcmitype/"/>
    <ds:schemaRef ds:uri="688354b5-287c-4cda-825e-1d7935aea40e"/>
    <ds:schemaRef ds:uri="aca13214-df29-4e3c-a050-857c0bf7bd8e"/>
    <ds:schemaRef ds:uri="http://purl.org/dc/elements/1.1/"/>
    <ds:schemaRef ds:uri="http://purl.org/dc/terms/"/>
    <ds:schemaRef ds:uri="http://schemas.microsoft.com/office/2006/documentManagement/typ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1151</TotalTime>
  <Words>2836</Words>
  <Application>Microsoft Office PowerPoint</Application>
  <PresentationFormat>Widescreen</PresentationFormat>
  <Paragraphs>439</Paragraphs>
  <Slides>42</Slides>
  <Notes>6</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42</vt:i4>
      </vt:variant>
    </vt:vector>
  </HeadingPairs>
  <TitlesOfParts>
    <vt:vector size="56" baseType="lpstr">
      <vt:lpstr>ＭＳ Ｐゴシック</vt:lpstr>
      <vt:lpstr>游ゴシック</vt:lpstr>
      <vt:lpstr>Alexandria</vt:lpstr>
      <vt:lpstr>Arial</vt:lpstr>
      <vt:lpstr>Calibri</vt:lpstr>
      <vt:lpstr>Calibri Light</vt:lpstr>
      <vt:lpstr>Roboto</vt:lpstr>
      <vt:lpstr>Roboto Light</vt:lpstr>
      <vt:lpstr>Roboto Lt</vt:lpstr>
      <vt:lpstr>Simplified Arabic</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121</cp:revision>
  <dcterms:created xsi:type="dcterms:W3CDTF">2023-04-29T09:08:00Z</dcterms:created>
  <dcterms:modified xsi:type="dcterms:W3CDTF">2025-01-22T23:45:39Z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