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303" r:id="rId5"/>
    <p:sldId id="313" r:id="rId6"/>
    <p:sldId id="276" r:id="rId7"/>
    <p:sldId id="396" r:id="rId8"/>
    <p:sldId id="354" r:id="rId9"/>
    <p:sldId id="355" r:id="rId10"/>
    <p:sldId id="356" r:id="rId11"/>
    <p:sldId id="357" r:id="rId12"/>
    <p:sldId id="358" r:id="rId13"/>
    <p:sldId id="360" r:id="rId14"/>
    <p:sldId id="361" r:id="rId15"/>
    <p:sldId id="362" r:id="rId16"/>
    <p:sldId id="363" r:id="rId17"/>
    <p:sldId id="364" r:id="rId18"/>
    <p:sldId id="365" r:id="rId19"/>
    <p:sldId id="398" r:id="rId20"/>
    <p:sldId id="394" r:id="rId21"/>
    <p:sldId id="393" r:id="rId22"/>
    <p:sldId id="367" r:id="rId23"/>
    <p:sldId id="368" r:id="rId24"/>
    <p:sldId id="369" r:id="rId25"/>
    <p:sldId id="370" r:id="rId26"/>
    <p:sldId id="371" r:id="rId27"/>
    <p:sldId id="372" r:id="rId28"/>
    <p:sldId id="373" r:id="rId29"/>
    <p:sldId id="374" r:id="rId30"/>
    <p:sldId id="375" r:id="rId31"/>
    <p:sldId id="376" r:id="rId32"/>
    <p:sldId id="377" r:id="rId33"/>
    <p:sldId id="378" r:id="rId34"/>
    <p:sldId id="379" r:id="rId35"/>
    <p:sldId id="380" r:id="rId36"/>
    <p:sldId id="381" r:id="rId37"/>
    <p:sldId id="383" r:id="rId38"/>
    <p:sldId id="385" r:id="rId39"/>
    <p:sldId id="386" r:id="rId40"/>
    <p:sldId id="388" r:id="rId41"/>
    <p:sldId id="390" r:id="rId42"/>
    <p:sldId id="391" r:id="rId43"/>
    <p:sldId id="392" r:id="rId44"/>
    <p:sldId id="397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396"/>
            <p14:sldId id="354"/>
            <p14:sldId id="355"/>
            <p14:sldId id="356"/>
            <p14:sldId id="357"/>
            <p14:sldId id="358"/>
            <p14:sldId id="360"/>
            <p14:sldId id="361"/>
            <p14:sldId id="362"/>
            <p14:sldId id="363"/>
            <p14:sldId id="364"/>
            <p14:sldId id="365"/>
            <p14:sldId id="398"/>
            <p14:sldId id="394"/>
            <p14:sldId id="393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3"/>
            <p14:sldId id="385"/>
            <p14:sldId id="386"/>
            <p14:sldId id="388"/>
            <p14:sldId id="390"/>
            <p14:sldId id="391"/>
            <p14:sldId id="392"/>
            <p14:sldId id="3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50F366-8412-498D-BF26-F86585E209EF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CA6311-FE80-4437-8C01-67886C94C589}">
      <dgm:prSet phldrT="[Text]" custT="1"/>
      <dgm:spPr/>
      <dgm:t>
        <a:bodyPr/>
        <a:lstStyle/>
        <a:p>
          <a:r>
            <a:rPr lang="ar-EG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الصوتيات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D84B9A-C9FE-4EA8-A7E6-B1564C2A2F9B}" type="parTrans" cxnId="{A68412FA-5449-44BC-90DB-B1A8B6C6948F}">
      <dgm:prSet/>
      <dgm:spPr/>
      <dgm:t>
        <a:bodyPr/>
        <a:lstStyle/>
        <a:p>
          <a:endParaRPr lang="en-US"/>
        </a:p>
      </dgm:t>
    </dgm:pt>
    <dgm:pt modelId="{E1CED726-9D8D-4B73-A645-B71F6F7D0B59}" type="sibTrans" cxnId="{A68412FA-5449-44BC-90DB-B1A8B6C6948F}">
      <dgm:prSet/>
      <dgm:spPr/>
      <dgm:t>
        <a:bodyPr/>
        <a:lstStyle/>
        <a:p>
          <a:endParaRPr lang="en-US"/>
        </a:p>
      </dgm:t>
    </dgm:pt>
    <dgm:pt modelId="{9BE1FE35-8631-461F-8A90-66AA35ACC7CE}">
      <dgm:prSet phldrT="[Text]" custT="1"/>
      <dgm:spPr/>
      <dgm:t>
        <a:bodyPr/>
        <a:lstStyle/>
        <a:p>
          <a:r>
            <a:rPr lang="ar-EG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الفيديوهات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B0F2FF-8472-4727-9EC5-703161D7EFEC}" type="parTrans" cxnId="{C0B10957-5D0C-42B6-BD7A-A6F7D5E30F21}">
      <dgm:prSet/>
      <dgm:spPr/>
      <dgm:t>
        <a:bodyPr/>
        <a:lstStyle/>
        <a:p>
          <a:endParaRPr lang="en-US"/>
        </a:p>
      </dgm:t>
    </dgm:pt>
    <dgm:pt modelId="{E92D867B-AAD0-4544-8CB1-C1B77992A507}" type="sibTrans" cxnId="{C0B10957-5D0C-42B6-BD7A-A6F7D5E30F21}">
      <dgm:prSet/>
      <dgm:spPr/>
      <dgm:t>
        <a:bodyPr/>
        <a:lstStyle/>
        <a:p>
          <a:endParaRPr lang="en-US"/>
        </a:p>
      </dgm:t>
    </dgm:pt>
    <dgm:pt modelId="{D66FF0AC-3FB2-40CD-98A2-B7728FAF437E}">
      <dgm:prSet phldrT="[Text]" custT="1"/>
      <dgm:spPr/>
      <dgm:t>
        <a:bodyPr/>
        <a:lstStyle/>
        <a:p>
          <a:r>
            <a:rPr lang="ar-EG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الإعلانات المدفوعة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CCBB20-D067-40B8-A534-7746086D0565}" type="parTrans" cxnId="{5CFECA84-7A1C-413A-BB7F-B5D3FF4604AB}">
      <dgm:prSet/>
      <dgm:spPr/>
      <dgm:t>
        <a:bodyPr/>
        <a:lstStyle/>
        <a:p>
          <a:endParaRPr lang="en-US"/>
        </a:p>
      </dgm:t>
    </dgm:pt>
    <dgm:pt modelId="{55EEA16D-EB79-4FCF-9927-468FAE5B8091}" type="sibTrans" cxnId="{5CFECA84-7A1C-413A-BB7F-B5D3FF4604AB}">
      <dgm:prSet/>
      <dgm:spPr/>
      <dgm:t>
        <a:bodyPr/>
        <a:lstStyle/>
        <a:p>
          <a:endParaRPr lang="en-US"/>
        </a:p>
      </dgm:t>
    </dgm:pt>
    <dgm:pt modelId="{6196F794-DFB6-42B9-8A9F-DE43BAE1213E}">
      <dgm:prSet phldrT="[Text]" custT="1"/>
      <dgm:spPr/>
      <dgm:t>
        <a:bodyPr/>
        <a:lstStyle/>
        <a:p>
          <a:r>
            <a:rPr lang="ar-EG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المواقع والنصوص الإلكترونية 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F9CBF9-67C5-4F0A-8141-948BFCB6B99A}" type="parTrans" cxnId="{CDA38089-51AF-4DF6-AAF4-AD48D7F50E10}">
      <dgm:prSet/>
      <dgm:spPr/>
      <dgm:t>
        <a:bodyPr/>
        <a:lstStyle/>
        <a:p>
          <a:endParaRPr lang="en-US"/>
        </a:p>
      </dgm:t>
    </dgm:pt>
    <dgm:pt modelId="{B5567362-3CEC-4101-8619-0F0F0476AE1D}" type="sibTrans" cxnId="{CDA38089-51AF-4DF6-AAF4-AD48D7F50E10}">
      <dgm:prSet/>
      <dgm:spPr/>
      <dgm:t>
        <a:bodyPr/>
        <a:lstStyle/>
        <a:p>
          <a:endParaRPr lang="en-US"/>
        </a:p>
      </dgm:t>
    </dgm:pt>
    <dgm:pt modelId="{94F14EA3-F8B9-4E7A-AA0B-0C8A6D9CC323}">
      <dgm:prSet phldrT="[Text]" custT="1"/>
      <dgm:spPr/>
      <dgm:t>
        <a:bodyPr/>
        <a:lstStyle/>
        <a:p>
          <a:r>
            <a:rPr lang="ar-EG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مواقع التواصل الاجتماعي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7146F6-7FA9-4579-A6BD-DEA1E4C25432}" type="parTrans" cxnId="{32C87EDC-9F4F-40CE-8183-0F064332764D}">
      <dgm:prSet/>
      <dgm:spPr/>
      <dgm:t>
        <a:bodyPr/>
        <a:lstStyle/>
        <a:p>
          <a:endParaRPr lang="en-US"/>
        </a:p>
      </dgm:t>
    </dgm:pt>
    <dgm:pt modelId="{06D62BBE-3979-4675-B45E-B766F8DA9083}" type="sibTrans" cxnId="{32C87EDC-9F4F-40CE-8183-0F064332764D}">
      <dgm:prSet/>
      <dgm:spPr/>
      <dgm:t>
        <a:bodyPr/>
        <a:lstStyle/>
        <a:p>
          <a:endParaRPr lang="en-US"/>
        </a:p>
      </dgm:t>
    </dgm:pt>
    <dgm:pt modelId="{0B59919C-D57A-41E5-9C49-9B1732DF4A31}" type="pres">
      <dgm:prSet presAssocID="{E550F366-8412-498D-BF26-F86585E209EF}" presName="cycle" presStyleCnt="0">
        <dgm:presLayoutVars>
          <dgm:dir/>
          <dgm:resizeHandles val="exact"/>
        </dgm:presLayoutVars>
      </dgm:prSet>
      <dgm:spPr/>
    </dgm:pt>
    <dgm:pt modelId="{8B1983BA-E1B9-423E-BAE3-C71599F11A91}" type="pres">
      <dgm:prSet presAssocID="{82CA6311-FE80-4437-8C01-67886C94C589}" presName="node" presStyleLbl="node1" presStyleIdx="0" presStyleCnt="5" custScaleX="162677">
        <dgm:presLayoutVars>
          <dgm:bulletEnabled val="1"/>
        </dgm:presLayoutVars>
      </dgm:prSet>
      <dgm:spPr/>
    </dgm:pt>
    <dgm:pt modelId="{EDB86A29-7DBD-4648-A7DA-765ABA3EFC1A}" type="pres">
      <dgm:prSet presAssocID="{82CA6311-FE80-4437-8C01-67886C94C589}" presName="spNode" presStyleCnt="0"/>
      <dgm:spPr/>
    </dgm:pt>
    <dgm:pt modelId="{B3CCA03D-57AF-4442-884A-B6F378642FFC}" type="pres">
      <dgm:prSet presAssocID="{E1CED726-9D8D-4B73-A645-B71F6F7D0B59}" presName="sibTrans" presStyleLbl="sibTrans1D1" presStyleIdx="0" presStyleCnt="5"/>
      <dgm:spPr/>
    </dgm:pt>
    <dgm:pt modelId="{09C5F79B-3106-45F4-A8D9-B6E231CBF4DC}" type="pres">
      <dgm:prSet presAssocID="{9BE1FE35-8631-461F-8A90-66AA35ACC7CE}" presName="node" presStyleLbl="node1" presStyleIdx="1" presStyleCnt="5" custScaleX="155010" custRadScaleRad="100574" custRadScaleInc="53778">
        <dgm:presLayoutVars>
          <dgm:bulletEnabled val="1"/>
        </dgm:presLayoutVars>
      </dgm:prSet>
      <dgm:spPr/>
    </dgm:pt>
    <dgm:pt modelId="{6E0D8630-CA51-4959-A4C1-50D6F300BD27}" type="pres">
      <dgm:prSet presAssocID="{9BE1FE35-8631-461F-8A90-66AA35ACC7CE}" presName="spNode" presStyleCnt="0"/>
      <dgm:spPr/>
    </dgm:pt>
    <dgm:pt modelId="{CADEC5AC-731B-4630-897E-1B82BF8C3AC1}" type="pres">
      <dgm:prSet presAssocID="{E92D867B-AAD0-4544-8CB1-C1B77992A507}" presName="sibTrans" presStyleLbl="sibTrans1D1" presStyleIdx="1" presStyleCnt="5"/>
      <dgm:spPr/>
    </dgm:pt>
    <dgm:pt modelId="{2CD399AE-4B68-42E7-ACB6-83EE63D426E1}" type="pres">
      <dgm:prSet presAssocID="{D66FF0AC-3FB2-40CD-98A2-B7728FAF437E}" presName="node" presStyleLbl="node1" presStyleIdx="2" presStyleCnt="5" custScaleX="122933">
        <dgm:presLayoutVars>
          <dgm:bulletEnabled val="1"/>
        </dgm:presLayoutVars>
      </dgm:prSet>
      <dgm:spPr/>
    </dgm:pt>
    <dgm:pt modelId="{EE1DCE56-A5D5-4DF2-92CA-8EB8F578CFB8}" type="pres">
      <dgm:prSet presAssocID="{D66FF0AC-3FB2-40CD-98A2-B7728FAF437E}" presName="spNode" presStyleCnt="0"/>
      <dgm:spPr/>
    </dgm:pt>
    <dgm:pt modelId="{B3757EA7-4BBF-4BE7-A8CD-B22CC4EE1432}" type="pres">
      <dgm:prSet presAssocID="{55EEA16D-EB79-4FCF-9927-468FAE5B8091}" presName="sibTrans" presStyleLbl="sibTrans1D1" presStyleIdx="2" presStyleCnt="5"/>
      <dgm:spPr/>
    </dgm:pt>
    <dgm:pt modelId="{61854F6C-5869-45A1-AAF1-DA4E4349BC05}" type="pres">
      <dgm:prSet presAssocID="{6196F794-DFB6-42B9-8A9F-DE43BAE1213E}" presName="node" presStyleLbl="node1" presStyleIdx="3" presStyleCnt="5" custScaleX="132973">
        <dgm:presLayoutVars>
          <dgm:bulletEnabled val="1"/>
        </dgm:presLayoutVars>
      </dgm:prSet>
      <dgm:spPr/>
    </dgm:pt>
    <dgm:pt modelId="{20BEAB5D-C21F-42BA-A7BF-AE52A20502CA}" type="pres">
      <dgm:prSet presAssocID="{6196F794-DFB6-42B9-8A9F-DE43BAE1213E}" presName="spNode" presStyleCnt="0"/>
      <dgm:spPr/>
    </dgm:pt>
    <dgm:pt modelId="{92587E50-3419-47A5-83E9-4DD7FABFAA56}" type="pres">
      <dgm:prSet presAssocID="{B5567362-3CEC-4101-8619-0F0F0476AE1D}" presName="sibTrans" presStyleLbl="sibTrans1D1" presStyleIdx="3" presStyleCnt="5"/>
      <dgm:spPr/>
    </dgm:pt>
    <dgm:pt modelId="{1AC5F7BC-FEB1-42EA-A2E2-9FEED8E517F9}" type="pres">
      <dgm:prSet presAssocID="{94F14EA3-F8B9-4E7A-AA0B-0C8A6D9CC323}" presName="node" presStyleLbl="node1" presStyleIdx="4" presStyleCnt="5" custScaleX="149851" custRadScaleRad="105435" custRadScaleInc="-42609">
        <dgm:presLayoutVars>
          <dgm:bulletEnabled val="1"/>
        </dgm:presLayoutVars>
      </dgm:prSet>
      <dgm:spPr/>
    </dgm:pt>
    <dgm:pt modelId="{BE56742E-19BF-486D-96DA-BE71E0FA1321}" type="pres">
      <dgm:prSet presAssocID="{94F14EA3-F8B9-4E7A-AA0B-0C8A6D9CC323}" presName="spNode" presStyleCnt="0"/>
      <dgm:spPr/>
    </dgm:pt>
    <dgm:pt modelId="{EE550A3E-2EE7-42A7-8D14-17D4ABAE24DF}" type="pres">
      <dgm:prSet presAssocID="{06D62BBE-3979-4675-B45E-B766F8DA9083}" presName="sibTrans" presStyleLbl="sibTrans1D1" presStyleIdx="4" presStyleCnt="5"/>
      <dgm:spPr/>
    </dgm:pt>
  </dgm:ptLst>
  <dgm:cxnLst>
    <dgm:cxn modelId="{9601640B-456B-4F6B-8263-C1BCD0749165}" type="presOf" srcId="{82CA6311-FE80-4437-8C01-67886C94C589}" destId="{8B1983BA-E1B9-423E-BAE3-C71599F11A91}" srcOrd="0" destOrd="0" presId="urn:microsoft.com/office/officeart/2005/8/layout/cycle6"/>
    <dgm:cxn modelId="{6CC0452A-4EA2-4868-91D3-85B69FF7C913}" type="presOf" srcId="{9BE1FE35-8631-461F-8A90-66AA35ACC7CE}" destId="{09C5F79B-3106-45F4-A8D9-B6E231CBF4DC}" srcOrd="0" destOrd="0" presId="urn:microsoft.com/office/officeart/2005/8/layout/cycle6"/>
    <dgm:cxn modelId="{53E30A56-84DE-477D-93C3-48897071B021}" type="presOf" srcId="{E1CED726-9D8D-4B73-A645-B71F6F7D0B59}" destId="{B3CCA03D-57AF-4442-884A-B6F378642FFC}" srcOrd="0" destOrd="0" presId="urn:microsoft.com/office/officeart/2005/8/layout/cycle6"/>
    <dgm:cxn modelId="{C0B10957-5D0C-42B6-BD7A-A6F7D5E30F21}" srcId="{E550F366-8412-498D-BF26-F86585E209EF}" destId="{9BE1FE35-8631-461F-8A90-66AA35ACC7CE}" srcOrd="1" destOrd="0" parTransId="{F2B0F2FF-8472-4727-9EC5-703161D7EFEC}" sibTransId="{E92D867B-AAD0-4544-8CB1-C1B77992A507}"/>
    <dgm:cxn modelId="{DCBBBC7B-A789-4275-B305-D19AC4E53810}" type="presOf" srcId="{6196F794-DFB6-42B9-8A9F-DE43BAE1213E}" destId="{61854F6C-5869-45A1-AAF1-DA4E4349BC05}" srcOrd="0" destOrd="0" presId="urn:microsoft.com/office/officeart/2005/8/layout/cycle6"/>
    <dgm:cxn modelId="{5CFECA84-7A1C-413A-BB7F-B5D3FF4604AB}" srcId="{E550F366-8412-498D-BF26-F86585E209EF}" destId="{D66FF0AC-3FB2-40CD-98A2-B7728FAF437E}" srcOrd="2" destOrd="0" parTransId="{9ECCBB20-D067-40B8-A534-7746086D0565}" sibTransId="{55EEA16D-EB79-4FCF-9927-468FAE5B8091}"/>
    <dgm:cxn modelId="{CDA38089-51AF-4DF6-AAF4-AD48D7F50E10}" srcId="{E550F366-8412-498D-BF26-F86585E209EF}" destId="{6196F794-DFB6-42B9-8A9F-DE43BAE1213E}" srcOrd="3" destOrd="0" parTransId="{C7F9CBF9-67C5-4F0A-8141-948BFCB6B99A}" sibTransId="{B5567362-3CEC-4101-8619-0F0F0476AE1D}"/>
    <dgm:cxn modelId="{1BB26896-BBD4-4685-93ED-5545A67B33E8}" type="presOf" srcId="{E550F366-8412-498D-BF26-F86585E209EF}" destId="{0B59919C-D57A-41E5-9C49-9B1732DF4A31}" srcOrd="0" destOrd="0" presId="urn:microsoft.com/office/officeart/2005/8/layout/cycle6"/>
    <dgm:cxn modelId="{F8A2C4A8-4585-460D-BDE7-80C76EB9811E}" type="presOf" srcId="{E92D867B-AAD0-4544-8CB1-C1B77992A507}" destId="{CADEC5AC-731B-4630-897E-1B82BF8C3AC1}" srcOrd="0" destOrd="0" presId="urn:microsoft.com/office/officeart/2005/8/layout/cycle6"/>
    <dgm:cxn modelId="{16C13ABD-E66E-41E4-8A46-36089545A985}" type="presOf" srcId="{06D62BBE-3979-4675-B45E-B766F8DA9083}" destId="{EE550A3E-2EE7-42A7-8D14-17D4ABAE24DF}" srcOrd="0" destOrd="0" presId="urn:microsoft.com/office/officeart/2005/8/layout/cycle6"/>
    <dgm:cxn modelId="{107ADCCF-5772-46AC-AB3F-2AD4011D7E68}" type="presOf" srcId="{D66FF0AC-3FB2-40CD-98A2-B7728FAF437E}" destId="{2CD399AE-4B68-42E7-ACB6-83EE63D426E1}" srcOrd="0" destOrd="0" presId="urn:microsoft.com/office/officeart/2005/8/layout/cycle6"/>
    <dgm:cxn modelId="{32C87EDC-9F4F-40CE-8183-0F064332764D}" srcId="{E550F366-8412-498D-BF26-F86585E209EF}" destId="{94F14EA3-F8B9-4E7A-AA0B-0C8A6D9CC323}" srcOrd="4" destOrd="0" parTransId="{047146F6-7FA9-4579-A6BD-DEA1E4C25432}" sibTransId="{06D62BBE-3979-4675-B45E-B766F8DA9083}"/>
    <dgm:cxn modelId="{EA173FF0-AB01-4E5C-A3AC-B86D6668B7F3}" type="presOf" srcId="{55EEA16D-EB79-4FCF-9927-468FAE5B8091}" destId="{B3757EA7-4BBF-4BE7-A8CD-B22CC4EE1432}" srcOrd="0" destOrd="0" presId="urn:microsoft.com/office/officeart/2005/8/layout/cycle6"/>
    <dgm:cxn modelId="{D8A4C2F0-6F0C-4ABF-ACFD-DBC000EED6AF}" type="presOf" srcId="{94F14EA3-F8B9-4E7A-AA0B-0C8A6D9CC323}" destId="{1AC5F7BC-FEB1-42EA-A2E2-9FEED8E517F9}" srcOrd="0" destOrd="0" presId="urn:microsoft.com/office/officeart/2005/8/layout/cycle6"/>
    <dgm:cxn modelId="{A68412FA-5449-44BC-90DB-B1A8B6C6948F}" srcId="{E550F366-8412-498D-BF26-F86585E209EF}" destId="{82CA6311-FE80-4437-8C01-67886C94C589}" srcOrd="0" destOrd="0" parTransId="{07D84B9A-C9FE-4EA8-A7E6-B1564C2A2F9B}" sibTransId="{E1CED726-9D8D-4B73-A645-B71F6F7D0B59}"/>
    <dgm:cxn modelId="{994C3BFF-C570-4AC0-90B1-B4DC2F692009}" type="presOf" srcId="{B5567362-3CEC-4101-8619-0F0F0476AE1D}" destId="{92587E50-3419-47A5-83E9-4DD7FABFAA56}" srcOrd="0" destOrd="0" presId="urn:microsoft.com/office/officeart/2005/8/layout/cycle6"/>
    <dgm:cxn modelId="{B65932F2-E604-497A-96D6-718B9DDE83C4}" type="presParOf" srcId="{0B59919C-D57A-41E5-9C49-9B1732DF4A31}" destId="{8B1983BA-E1B9-423E-BAE3-C71599F11A91}" srcOrd="0" destOrd="0" presId="urn:microsoft.com/office/officeart/2005/8/layout/cycle6"/>
    <dgm:cxn modelId="{AB2C6FEC-C83E-41A2-BB72-6D158F337E5F}" type="presParOf" srcId="{0B59919C-D57A-41E5-9C49-9B1732DF4A31}" destId="{EDB86A29-7DBD-4648-A7DA-765ABA3EFC1A}" srcOrd="1" destOrd="0" presId="urn:microsoft.com/office/officeart/2005/8/layout/cycle6"/>
    <dgm:cxn modelId="{10421561-6739-4116-969F-25C684E2EE7E}" type="presParOf" srcId="{0B59919C-D57A-41E5-9C49-9B1732DF4A31}" destId="{B3CCA03D-57AF-4442-884A-B6F378642FFC}" srcOrd="2" destOrd="0" presId="urn:microsoft.com/office/officeart/2005/8/layout/cycle6"/>
    <dgm:cxn modelId="{F9D1117E-7793-45F1-B3AD-89C626B61F73}" type="presParOf" srcId="{0B59919C-D57A-41E5-9C49-9B1732DF4A31}" destId="{09C5F79B-3106-45F4-A8D9-B6E231CBF4DC}" srcOrd="3" destOrd="0" presId="urn:microsoft.com/office/officeart/2005/8/layout/cycle6"/>
    <dgm:cxn modelId="{F94907BE-C772-475B-A94F-6862684D4CD9}" type="presParOf" srcId="{0B59919C-D57A-41E5-9C49-9B1732DF4A31}" destId="{6E0D8630-CA51-4959-A4C1-50D6F300BD27}" srcOrd="4" destOrd="0" presId="urn:microsoft.com/office/officeart/2005/8/layout/cycle6"/>
    <dgm:cxn modelId="{F379A565-D7BD-4BA8-9C40-04B1240A4EE4}" type="presParOf" srcId="{0B59919C-D57A-41E5-9C49-9B1732DF4A31}" destId="{CADEC5AC-731B-4630-897E-1B82BF8C3AC1}" srcOrd="5" destOrd="0" presId="urn:microsoft.com/office/officeart/2005/8/layout/cycle6"/>
    <dgm:cxn modelId="{73BDE444-E179-42E8-B93A-BCC7D86B4271}" type="presParOf" srcId="{0B59919C-D57A-41E5-9C49-9B1732DF4A31}" destId="{2CD399AE-4B68-42E7-ACB6-83EE63D426E1}" srcOrd="6" destOrd="0" presId="urn:microsoft.com/office/officeart/2005/8/layout/cycle6"/>
    <dgm:cxn modelId="{85E88C26-1E2A-4A5C-8B7F-A91846830EFD}" type="presParOf" srcId="{0B59919C-D57A-41E5-9C49-9B1732DF4A31}" destId="{EE1DCE56-A5D5-4DF2-92CA-8EB8F578CFB8}" srcOrd="7" destOrd="0" presId="urn:microsoft.com/office/officeart/2005/8/layout/cycle6"/>
    <dgm:cxn modelId="{05116129-9B96-45F9-9FFD-0D6A769B40F0}" type="presParOf" srcId="{0B59919C-D57A-41E5-9C49-9B1732DF4A31}" destId="{B3757EA7-4BBF-4BE7-A8CD-B22CC4EE1432}" srcOrd="8" destOrd="0" presId="urn:microsoft.com/office/officeart/2005/8/layout/cycle6"/>
    <dgm:cxn modelId="{041AD191-9AD0-4661-B632-AFF0FA798683}" type="presParOf" srcId="{0B59919C-D57A-41E5-9C49-9B1732DF4A31}" destId="{61854F6C-5869-45A1-AAF1-DA4E4349BC05}" srcOrd="9" destOrd="0" presId="urn:microsoft.com/office/officeart/2005/8/layout/cycle6"/>
    <dgm:cxn modelId="{43577CA5-A55D-4447-8861-2FFABE0502FA}" type="presParOf" srcId="{0B59919C-D57A-41E5-9C49-9B1732DF4A31}" destId="{20BEAB5D-C21F-42BA-A7BF-AE52A20502CA}" srcOrd="10" destOrd="0" presId="urn:microsoft.com/office/officeart/2005/8/layout/cycle6"/>
    <dgm:cxn modelId="{DC6769D7-059C-4D4A-B182-3D5DCA21BF4F}" type="presParOf" srcId="{0B59919C-D57A-41E5-9C49-9B1732DF4A31}" destId="{92587E50-3419-47A5-83E9-4DD7FABFAA56}" srcOrd="11" destOrd="0" presId="urn:microsoft.com/office/officeart/2005/8/layout/cycle6"/>
    <dgm:cxn modelId="{45868D92-4722-4904-A81A-BEA0B219EBE5}" type="presParOf" srcId="{0B59919C-D57A-41E5-9C49-9B1732DF4A31}" destId="{1AC5F7BC-FEB1-42EA-A2E2-9FEED8E517F9}" srcOrd="12" destOrd="0" presId="urn:microsoft.com/office/officeart/2005/8/layout/cycle6"/>
    <dgm:cxn modelId="{9AF763F2-145F-4585-A9B2-9865083B9114}" type="presParOf" srcId="{0B59919C-D57A-41E5-9C49-9B1732DF4A31}" destId="{BE56742E-19BF-486D-96DA-BE71E0FA1321}" srcOrd="13" destOrd="0" presId="urn:microsoft.com/office/officeart/2005/8/layout/cycle6"/>
    <dgm:cxn modelId="{BF5A2E63-7F8A-42DC-8CBF-EB1CB7F40620}" type="presParOf" srcId="{0B59919C-D57A-41E5-9C49-9B1732DF4A31}" destId="{EE550A3E-2EE7-42A7-8D14-17D4ABAE24DF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983BA-E1B9-423E-BAE3-C71599F11A91}">
      <dsp:nvSpPr>
        <dsp:cNvPr id="0" name=""/>
        <dsp:cNvSpPr/>
      </dsp:nvSpPr>
      <dsp:spPr>
        <a:xfrm>
          <a:off x="1901208" y="594"/>
          <a:ext cx="1757712" cy="702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الصوتيات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5492" y="34878"/>
        <a:ext cx="1689144" cy="633751"/>
      </dsp:txXfrm>
    </dsp:sp>
    <dsp:sp modelId="{B3CCA03D-57AF-4442-884A-B6F378642FFC}">
      <dsp:nvSpPr>
        <dsp:cNvPr id="0" name=""/>
        <dsp:cNvSpPr/>
      </dsp:nvSpPr>
      <dsp:spPr>
        <a:xfrm>
          <a:off x="1389707" y="361342"/>
          <a:ext cx="2804830" cy="2804830"/>
        </a:xfrm>
        <a:custGeom>
          <a:avLst/>
          <a:gdLst/>
          <a:ahLst/>
          <a:cxnLst/>
          <a:rect l="0" t="0" r="0" b="0"/>
          <a:pathLst>
            <a:path>
              <a:moveTo>
                <a:pt x="2275194" y="304679"/>
              </a:moveTo>
              <a:arcTo wR="1402415" hR="1402415" stAng="18509235" swAng="185559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C5F79B-3106-45F4-A8D9-B6E231CBF4DC}">
      <dsp:nvSpPr>
        <dsp:cNvPr id="0" name=""/>
        <dsp:cNvSpPr/>
      </dsp:nvSpPr>
      <dsp:spPr>
        <a:xfrm>
          <a:off x="3347524" y="1277791"/>
          <a:ext cx="1674870" cy="702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الفيديوهات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1808" y="1312075"/>
        <a:ext cx="1606302" cy="633751"/>
      </dsp:txXfrm>
    </dsp:sp>
    <dsp:sp modelId="{CADEC5AC-731B-4630-897E-1B82BF8C3AC1}">
      <dsp:nvSpPr>
        <dsp:cNvPr id="0" name=""/>
        <dsp:cNvSpPr/>
      </dsp:nvSpPr>
      <dsp:spPr>
        <a:xfrm>
          <a:off x="1388486" y="335898"/>
          <a:ext cx="2804830" cy="2804830"/>
        </a:xfrm>
        <a:custGeom>
          <a:avLst/>
          <a:gdLst/>
          <a:ahLst/>
          <a:cxnLst/>
          <a:rect l="0" t="0" r="0" b="0"/>
          <a:pathLst>
            <a:path>
              <a:moveTo>
                <a:pt x="2782776" y="1650147"/>
              </a:moveTo>
              <a:arcTo wR="1402415" hR="1402415" stAng="610472" swAng="145946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D399AE-4B68-42E7-ACB6-83EE63D426E1}">
      <dsp:nvSpPr>
        <dsp:cNvPr id="0" name=""/>
        <dsp:cNvSpPr/>
      </dsp:nvSpPr>
      <dsp:spPr>
        <a:xfrm>
          <a:off x="2940242" y="2537587"/>
          <a:ext cx="1328281" cy="702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الإعلانات المدفوعة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4526" y="2571871"/>
        <a:ext cx="1259713" cy="633751"/>
      </dsp:txXfrm>
    </dsp:sp>
    <dsp:sp modelId="{B3757EA7-4BBF-4BE7-A8CD-B22CC4EE1432}">
      <dsp:nvSpPr>
        <dsp:cNvPr id="0" name=""/>
        <dsp:cNvSpPr/>
      </dsp:nvSpPr>
      <dsp:spPr>
        <a:xfrm>
          <a:off x="1377649" y="351754"/>
          <a:ext cx="2804830" cy="2804830"/>
        </a:xfrm>
        <a:custGeom>
          <a:avLst/>
          <a:gdLst/>
          <a:ahLst/>
          <a:cxnLst/>
          <a:rect l="0" t="0" r="0" b="0"/>
          <a:pathLst>
            <a:path>
              <a:moveTo>
                <a:pt x="1559948" y="2795954"/>
              </a:moveTo>
              <a:arcTo wR="1402415" hR="1402415" stAng="5013020" swAng="64038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854F6C-5869-45A1-AAF1-DA4E4349BC05}">
      <dsp:nvSpPr>
        <dsp:cNvPr id="0" name=""/>
        <dsp:cNvSpPr/>
      </dsp:nvSpPr>
      <dsp:spPr>
        <a:xfrm>
          <a:off x="1237363" y="2537587"/>
          <a:ext cx="1436762" cy="702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المواقع والنصوص الإلكترونية 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1647" y="2571871"/>
        <a:ext cx="1368194" cy="633751"/>
      </dsp:txXfrm>
    </dsp:sp>
    <dsp:sp modelId="{92587E50-3419-47A5-83E9-4DD7FABFAA56}">
      <dsp:nvSpPr>
        <dsp:cNvPr id="0" name=""/>
        <dsp:cNvSpPr/>
      </dsp:nvSpPr>
      <dsp:spPr>
        <a:xfrm>
          <a:off x="1281353" y="224957"/>
          <a:ext cx="2804830" cy="2804830"/>
        </a:xfrm>
        <a:custGeom>
          <a:avLst/>
          <a:gdLst/>
          <a:ahLst/>
          <a:cxnLst/>
          <a:rect l="0" t="0" r="0" b="0"/>
          <a:pathLst>
            <a:path>
              <a:moveTo>
                <a:pt x="330964" y="2307269"/>
              </a:moveTo>
              <a:arcTo wR="1402415" hR="1402415" stAng="8389109" swAng="170776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5F7BC-FEB1-42EA-A2E2-9FEED8E517F9}">
      <dsp:nvSpPr>
        <dsp:cNvPr id="0" name=""/>
        <dsp:cNvSpPr/>
      </dsp:nvSpPr>
      <dsp:spPr>
        <a:xfrm>
          <a:off x="505452" y="1203004"/>
          <a:ext cx="1619128" cy="702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مواقع التواصل الاجتماعي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9736" y="1237288"/>
        <a:ext cx="1550560" cy="633751"/>
      </dsp:txXfrm>
    </dsp:sp>
    <dsp:sp modelId="{EE550A3E-2EE7-42A7-8D14-17D4ABAE24DF}">
      <dsp:nvSpPr>
        <dsp:cNvPr id="0" name=""/>
        <dsp:cNvSpPr/>
      </dsp:nvSpPr>
      <dsp:spPr>
        <a:xfrm>
          <a:off x="1253174" y="441111"/>
          <a:ext cx="2804830" cy="2804830"/>
        </a:xfrm>
        <a:custGeom>
          <a:avLst/>
          <a:gdLst/>
          <a:ahLst/>
          <a:cxnLst/>
          <a:rect l="0" t="0" r="0" b="0"/>
          <a:pathLst>
            <a:path>
              <a:moveTo>
                <a:pt x="158180" y="755384"/>
              </a:moveTo>
              <a:arcTo wR="1402415" hR="1402415" stAng="12448528" swAng="178100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31037" y="3009341"/>
            <a:ext cx="3821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مقدمة في الإعلام الرقمي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723823" y="4022315"/>
            <a:ext cx="421174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الأولى</a:t>
            </a:r>
            <a:endParaRPr lang="en-US" sz="2800" b="1" dirty="0">
              <a:solidFill>
                <a:srgbClr val="00AEE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32417" y="4962140"/>
            <a:ext cx="12319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DGM 111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36465" y="6183567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عبدالفتاح نبيل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75"/>
    </mc:Choice>
    <mc:Fallback xmlns="">
      <p:transition spd="slow" advTm="1197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46078" y="1192617"/>
            <a:ext cx="183113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المحتويات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58787" y="2503635"/>
            <a:ext cx="8417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65667" y="65304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A9EFE900-2D06-DDA6-EE9F-B71BEACF4513}"/>
              </a:ext>
            </a:extLst>
          </p:cNvPr>
          <p:cNvGrpSpPr/>
          <p:nvPr/>
        </p:nvGrpSpPr>
        <p:grpSpPr>
          <a:xfrm>
            <a:off x="4413452" y="5561291"/>
            <a:ext cx="7584165" cy="768000"/>
            <a:chOff x="3168700" y="1131591"/>
            <a:chExt cx="5427365" cy="576000"/>
          </a:xfrm>
        </p:grpSpPr>
        <p:sp>
          <p:nvSpPr>
            <p:cNvPr id="11" name="Round Same Side Corner Rectangle 3">
              <a:extLst>
                <a:ext uri="{FF2B5EF4-FFF2-40B4-BE49-F238E27FC236}">
                  <a16:creationId xmlns:a16="http://schemas.microsoft.com/office/drawing/2014/main" id="{D257B5B2-D0EB-ADE0-5500-1A3C2BB65727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2" name="AutoShape 92">
              <a:extLst>
                <a:ext uri="{FF2B5EF4-FFF2-40B4-BE49-F238E27FC236}">
                  <a16:creationId xmlns:a16="http://schemas.microsoft.com/office/drawing/2014/main" id="{60C83D87-E353-5BE8-5EC3-E5FE0C2F446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861957-25BC-C70A-59BE-58593C28BDF2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F42D087-6D8D-7BD7-A782-85852742FB74}"/>
              </a:ext>
            </a:extLst>
          </p:cNvPr>
          <p:cNvGrpSpPr/>
          <p:nvPr/>
        </p:nvGrpSpPr>
        <p:grpSpPr>
          <a:xfrm>
            <a:off x="4383484" y="3294519"/>
            <a:ext cx="7614863" cy="768000"/>
            <a:chOff x="3168700" y="1131591"/>
            <a:chExt cx="5427365" cy="576000"/>
          </a:xfrm>
        </p:grpSpPr>
        <p:sp>
          <p:nvSpPr>
            <p:cNvPr id="15" name="Round Same Side Corner Rectangle 3">
              <a:extLst>
                <a:ext uri="{FF2B5EF4-FFF2-40B4-BE49-F238E27FC236}">
                  <a16:creationId xmlns:a16="http://schemas.microsoft.com/office/drawing/2014/main" id="{83F6E581-5B76-D8F4-795D-57267DAB12E3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6" name="AutoShape 92">
              <a:extLst>
                <a:ext uri="{FF2B5EF4-FFF2-40B4-BE49-F238E27FC236}">
                  <a16:creationId xmlns:a16="http://schemas.microsoft.com/office/drawing/2014/main" id="{DF56DF73-C68A-56F6-90A5-A4E60B6BCE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89F2455-2CD4-2F2B-C868-871ABBF8389F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7AFE840-09BC-74E7-D471-95701C57E949}"/>
              </a:ext>
            </a:extLst>
          </p:cNvPr>
          <p:cNvGrpSpPr/>
          <p:nvPr/>
        </p:nvGrpSpPr>
        <p:grpSpPr>
          <a:xfrm>
            <a:off x="4417585" y="4409831"/>
            <a:ext cx="7580033" cy="768000"/>
            <a:chOff x="3168700" y="1131591"/>
            <a:chExt cx="5427365" cy="576000"/>
          </a:xfrm>
        </p:grpSpPr>
        <p:sp>
          <p:nvSpPr>
            <p:cNvPr id="19" name="Round Same Side Corner Rectangle 3">
              <a:extLst>
                <a:ext uri="{FF2B5EF4-FFF2-40B4-BE49-F238E27FC236}">
                  <a16:creationId xmlns:a16="http://schemas.microsoft.com/office/drawing/2014/main" id="{D98673F2-932A-039B-10F3-EDA46CE8D9C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0" name="AutoShape 92">
              <a:extLst>
                <a:ext uri="{FF2B5EF4-FFF2-40B4-BE49-F238E27FC236}">
                  <a16:creationId xmlns:a16="http://schemas.microsoft.com/office/drawing/2014/main" id="{FC32901B-2860-4450-1106-3631D117EF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1E6BD2E-F7C0-CD06-638F-AC1339C74176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74665AB-54D0-460A-4371-FF3A71CD0864}"/>
              </a:ext>
            </a:extLst>
          </p:cNvPr>
          <p:cNvGrpSpPr/>
          <p:nvPr/>
        </p:nvGrpSpPr>
        <p:grpSpPr>
          <a:xfrm>
            <a:off x="4383484" y="2125934"/>
            <a:ext cx="7575901" cy="768000"/>
            <a:chOff x="3168700" y="1131591"/>
            <a:chExt cx="5427365" cy="576000"/>
          </a:xfrm>
        </p:grpSpPr>
        <p:sp>
          <p:nvSpPr>
            <p:cNvPr id="23" name="Round Same Side Corner Rectangle 3">
              <a:extLst>
                <a:ext uri="{FF2B5EF4-FFF2-40B4-BE49-F238E27FC236}">
                  <a16:creationId xmlns:a16="http://schemas.microsoft.com/office/drawing/2014/main" id="{B36D2A56-6DFA-A103-75BA-CE1D1BA5913A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AEEF"/>
            </a:solidFill>
            <a:ln>
              <a:solidFill>
                <a:srgbClr val="00AE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srgbClr val="00AEEF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4" name="AutoShape 92">
              <a:extLst>
                <a:ext uri="{FF2B5EF4-FFF2-40B4-BE49-F238E27FC236}">
                  <a16:creationId xmlns:a16="http://schemas.microsoft.com/office/drawing/2014/main" id="{0BBB462C-AF31-5C0F-BA7B-4F938991A89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rgbClr val="00AEEF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47A35CD-D6CE-C2A2-64F3-BE0ABDF317EE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AEEF"/>
                  </a:solidFill>
                  <a:latin typeface="Arial"/>
                  <a:ea typeface="Arial Unicode MS"/>
                  <a:cs typeface="Arial" pitchFamily="34" charset="0"/>
                </a:rPr>
                <a:t>1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044932-E32B-2E5B-F5AF-4F9AC69D5EDD}"/>
              </a:ext>
            </a:extLst>
          </p:cNvPr>
          <p:cNvSpPr txBox="1"/>
          <p:nvPr/>
        </p:nvSpPr>
        <p:spPr>
          <a:xfrm>
            <a:off x="4347024" y="2277096"/>
            <a:ext cx="66636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مفهوم الإعلام الرقمي 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B1FD4D-A89E-BA30-C3AA-B8707F85EFBF}"/>
              </a:ext>
            </a:extLst>
          </p:cNvPr>
          <p:cNvSpPr txBox="1"/>
          <p:nvPr/>
        </p:nvSpPr>
        <p:spPr>
          <a:xfrm>
            <a:off x="4298956" y="4583022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الرقمي والتقليدي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FAFCC0-0AA7-21EF-C0A4-E71169A0B6AE}"/>
              </a:ext>
            </a:extLst>
          </p:cNvPr>
          <p:cNvSpPr txBox="1"/>
          <p:nvPr/>
        </p:nvSpPr>
        <p:spPr>
          <a:xfrm>
            <a:off x="4298956" y="3457859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 وأنواع وخصائص الإعلام الرقمي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05CCE5-BFBE-233A-1069-1724BC01144F}"/>
              </a:ext>
            </a:extLst>
          </p:cNvPr>
          <p:cNvSpPr txBox="1"/>
          <p:nvPr/>
        </p:nvSpPr>
        <p:spPr>
          <a:xfrm>
            <a:off x="4257953" y="5714457"/>
            <a:ext cx="67526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DB440C-0D29-919B-9A6D-6E3B18890EF4}"/>
              </a:ext>
            </a:extLst>
          </p:cNvPr>
          <p:cNvSpPr txBox="1"/>
          <p:nvPr/>
        </p:nvSpPr>
        <p:spPr>
          <a:xfrm>
            <a:off x="3462651" y="769459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73"/>
    </mc:Choice>
    <mc:Fallback xmlns="">
      <p:transition spd="slow" advTm="735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  <a:endParaRPr lang="ar-SY" sz="2800" b="1" dirty="0">
              <a:solidFill>
                <a:srgbClr val="00AEE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986186-ADD3-9134-33E7-74E68E11FA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D94871-10CE-E4E2-AE85-AF15B85928EE}"/>
              </a:ext>
            </a:extLst>
          </p:cNvPr>
          <p:cNvSpPr txBox="1"/>
          <p:nvPr/>
        </p:nvSpPr>
        <p:spPr>
          <a:xfrm>
            <a:off x="2217207" y="2095405"/>
            <a:ext cx="9032486" cy="652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ظ</a:t>
            </a: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هر الإعلام الرقمي في نهاية القرن العشرين، بسبب التطور التكنولوجي الذي ساعد على انتشاره في جميع دول العالم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b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ويتمتع الإعلام الرقمي بأهمية كبيرة حيث ساعد على توفير الملايين من فرص العمل وسهولة التواصل مع الأشخاص وغيرها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هناك فروق كبيرة بين الإعلام الرقمي والتقليدي أهمها أن الأول أكثر تفاعلًا ولديه القدرة على الانتشار بشكل أكبر دون أية قيود ومزايا أخرى سنتطرق إليها بشكل مفصل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83"/>
    </mc:Choice>
    <mc:Fallback xmlns="">
      <p:transition advTm="9098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ED790-5CA5-8F6A-07E6-B7357E3AE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9926D5-BB8B-FA4B-736D-91BC3AAABD7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D15A60-F313-A656-95AA-2EB846E19FD6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مفهوم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8F357A-F4F6-BDDA-0C99-D671FFEDF9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733A84-9D74-50C7-F8F3-10BDDFB54222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A95E7-069D-3F1E-016C-E43DDCBA2E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33363F-CBA9-A69A-8BA2-6AF72CF664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8663BD-462D-06D1-DE9C-7BE75B3B8F47}"/>
              </a:ext>
            </a:extLst>
          </p:cNvPr>
          <p:cNvSpPr txBox="1"/>
          <p:nvPr/>
        </p:nvSpPr>
        <p:spPr>
          <a:xfrm>
            <a:off x="2217207" y="2095405"/>
            <a:ext cx="9032486" cy="2748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يطلق على الإعلام الرقمي مجموعة من المسميّات التي تؤدّي إلى نفس المفهوم، مثل (الإعلام التفاعليّ، وإعلام الوسائط المتعدّدة، والإعلام الشبكيّ الحيّ، والإعلام التشاركيّ).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ويعرّف الإعلام الرقميّ على أنّه شكل من أشكال وسائل الإعلام الحديثة، والتي ظهرت مع ظهور الثورة التكنولوجيّة في القرن الحادي والعشرين.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9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134"/>
    </mc:Choice>
    <mc:Fallback xmlns="">
      <p:transition advTm="18313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C90FE-65FF-D46E-45BA-244FD2E4D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215B1A-14F9-4710-0F69-B195007574A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A3BF67-5D0B-1145-E8EC-C0C8A74E7B06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مفهوم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9F065-5DF5-CEF4-DD09-79009D569D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EAEE0-F38A-D161-76FB-244CA4ACB151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995799-C110-7329-9CDE-FE5BB1EAB6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BED15D-78F9-CFFA-1373-2020565BA7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2CB964-2BB4-7237-5BA5-BE1EDACC2B62}"/>
              </a:ext>
            </a:extLst>
          </p:cNvPr>
          <p:cNvSpPr txBox="1"/>
          <p:nvPr/>
        </p:nvSpPr>
        <p:spPr>
          <a:xfrm>
            <a:off x="2217207" y="2095405"/>
            <a:ext cx="9032486" cy="2748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ويستخدم الإعلام الرقميّ الأجهزة الإلكترونيّة، ويتمّ نقل البيانات عبرها مثل الكمبيوتر وأجهزة الموبايل.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ويشيع استخدام الإعلام الرقميّ في البرامج، والوسائط المتعدّدة كالصوت والصورة، ومواقع الويب، ومقاطع الفيديو، وإعلانات الإنترنت.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73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01"/>
    </mc:Choice>
    <mc:Fallback xmlns="">
      <p:transition advTm="6130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586CE-7BFD-0DB0-54F1-D47EBFAAD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0158AC-7D3A-8303-20BB-D2F54B6615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C9862-6C82-0B22-F945-68520BBFEA58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486F32-1CE0-FCD9-5861-E7A8C8A96F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D003F6-F1EE-F62B-14A5-F710B6D299B4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5C3F9D-DC3A-F48B-6A6D-50C8F4283B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05D2DE0-7017-B2A3-3C5D-BD8CEE9B4B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A0E6D8-D6AC-9806-B04E-CC4C72FD6073}"/>
              </a:ext>
            </a:extLst>
          </p:cNvPr>
          <p:cNvSpPr txBox="1"/>
          <p:nvPr/>
        </p:nvSpPr>
        <p:spPr>
          <a:xfrm>
            <a:off x="2217206" y="2244372"/>
            <a:ext cx="9032486" cy="285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يلعب الإعلام الرقميّ دوراً مهمّاً ورئيسيّاً في حياة المجتمعات، وقد يكون دوره إيجابيّاً أو سلبيّاً حسب الطريقة التي يُستخدم فيها، ومن أهمّ الأدوار التي يقوم بها ما يأتي: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تبادل المعلومات بين الناس بشكلٍ أسرع. </a:t>
            </a: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21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461"/>
    </mc:Choice>
    <mc:Fallback xmlns="">
      <p:transition advTm="14246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66698-D462-5937-8636-39CE45243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F4D8D4-E08A-D0D1-5FC6-83B3E6C133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BC4AC6-62FC-5897-4363-03F12F53B3B5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5F77EA-A6A0-1D7D-A890-A9B8CADFEC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C6FEC8-2992-A07D-1BED-5EDA972395E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C0B707-ED88-F770-D539-C00D48FDB9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2B33C9-94A2-9FB8-198C-49B598ECA6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E5D5DF-52B8-0B75-EE5F-22285F20B234}"/>
              </a:ext>
            </a:extLst>
          </p:cNvPr>
          <p:cNvSpPr txBox="1"/>
          <p:nvPr/>
        </p:nvSpPr>
        <p:spPr>
          <a:xfrm>
            <a:off x="1983526" y="2887817"/>
            <a:ext cx="9032486" cy="19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تسهيل التفاعل والتواصل الاجتماعيّ،  دون مراعاة للوقت أو المسافات.</a:t>
            </a: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توفير ملايين فرص العمل وازدهار الأعمال.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7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516"/>
    </mc:Choice>
    <mc:Fallback xmlns="">
      <p:transition advTm="14151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8D91E-56E4-E4AE-F2E6-FB50FCB85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6B8728-F403-29BC-9CDE-33E4C8D15D4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799545-9F88-F634-A80A-1B66442D6039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DCC448-5144-D588-EBFE-824F743DCC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5A6DD0-CDAB-6545-DB08-1D4E49489861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BF171C-21D6-1EC0-6142-D700551BC4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17DA6B-F729-A5F9-F8A3-5E33E52BDB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8B4173-F811-F12C-C4CF-66D8DEAD2FD4}"/>
              </a:ext>
            </a:extLst>
          </p:cNvPr>
          <p:cNvSpPr txBox="1"/>
          <p:nvPr/>
        </p:nvSpPr>
        <p:spPr>
          <a:xfrm>
            <a:off x="2217206" y="2403397"/>
            <a:ext cx="9032486" cy="1851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التفاهم بين الناس، وتجاوز الحدود بينهم، كالفروقات الاجتماعيّة والاقتصاديّة، واختلاف المستويات الثقافيّة، والسياسيّة والدينيّة.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السماح للناس بإيصال أصواتهم في الأزمات والقضايا الإنسانية العالميّة.</a:t>
            </a:r>
          </a:p>
        </p:txBody>
      </p:sp>
    </p:spTree>
    <p:extLst>
      <p:ext uri="{BB962C8B-B14F-4D97-AF65-F5344CB8AC3E}">
        <p14:creationId xmlns:p14="http://schemas.microsoft.com/office/powerpoint/2010/main" val="426565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2788"/>
    </mc:Choice>
    <mc:Fallback xmlns="">
      <p:transition advTm="23278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B75B15-42DD-B5A6-138F-08BEF5611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3EA3F2-AE9C-F0FB-9180-ABA07CB759D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EB70C2-2672-7B40-977E-53BC50FCE969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007E42-EEA7-0E0D-F77F-C946B3B727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AE3591-1DAB-C54C-AFAE-11F7A16C006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1DC8E-AE9F-4617-BA08-539A5690D9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06CD207-B4FC-DB38-2FEB-6115222AB5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17" y="4421993"/>
            <a:ext cx="1500612" cy="1500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235A34-36D6-296D-2A15-79D80E007450}"/>
              </a:ext>
            </a:extLst>
          </p:cNvPr>
          <p:cNvSpPr txBox="1"/>
          <p:nvPr/>
        </p:nvSpPr>
        <p:spPr>
          <a:xfrm>
            <a:off x="2217206" y="2403397"/>
            <a:ext cx="9032486" cy="1460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المساعدة في تعزيز الإنتاجيّة، وتوفير المرونة للعامل وصاحب العمل لإنجاز الأعمال.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7 -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تسهيل العملية التعليميّة، واكتشاف العقبات وحلها.</a:t>
            </a:r>
          </a:p>
        </p:txBody>
      </p:sp>
    </p:spTree>
    <p:extLst>
      <p:ext uri="{BB962C8B-B14F-4D97-AF65-F5344CB8AC3E}">
        <p14:creationId xmlns:p14="http://schemas.microsoft.com/office/powerpoint/2010/main" val="181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357"/>
    </mc:Choice>
    <mc:Fallback xmlns="">
      <p:transition advTm="16135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C25D9-845B-9C11-D643-30A9F549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A66747-856F-8F7B-B4C7-52BB15CED5D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07BCB6-D5FC-D0CC-CCE1-49A7DC4AC6F7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D0E2B-89E8-DD3E-342C-80C582012E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4C4D92-092F-E896-F753-0E591E40F85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426209-7E76-3C13-A245-AE6323FCE5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F66507-22D5-E5BC-CD78-B42F50160737}"/>
              </a:ext>
            </a:extLst>
          </p:cNvPr>
          <p:cNvSpPr txBox="1"/>
          <p:nvPr/>
        </p:nvSpPr>
        <p:spPr>
          <a:xfrm>
            <a:off x="902192" y="2144381"/>
            <a:ext cx="10347500" cy="185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تشتمل وسائل الإعلام الرقميّ على أنواع مختلفة من تقنيّات الاتصال، حالها حال الوسائل الإعلاميّة التقليديّة كما يلي: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107E6FFA-A77F-88BE-870D-7EE577D5E5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954768"/>
              </p:ext>
            </p:extLst>
          </p:nvPr>
        </p:nvGraphicFramePr>
        <p:xfrm>
          <a:off x="902192" y="2696595"/>
          <a:ext cx="5588000" cy="3286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672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51"/>
    </mc:Choice>
    <mc:Fallback xmlns="">
      <p:transition advTm="613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0660A-B72E-576F-8714-06B77347B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F34664-46AA-F61D-364C-79858A5FED5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75BE5-FB38-0A04-5E0A-B497C8754640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BAE0BE-1B15-863B-30DC-50DF6A4225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1ADF99-4733-79EA-2BEC-422A992AE4E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1E1F36-452D-7A1C-1BE5-4E64A467C0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322EF1-15A1-0CAB-9B14-68AA91C0ABBA}"/>
              </a:ext>
            </a:extLst>
          </p:cNvPr>
          <p:cNvSpPr txBox="1"/>
          <p:nvPr/>
        </p:nvSpPr>
        <p:spPr>
          <a:xfrm>
            <a:off x="3158448" y="2403397"/>
            <a:ext cx="8091244" cy="185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أولًا: </a:t>
            </a:r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الصوتيات:</a:t>
            </a:r>
            <a:endParaRPr lang="ar-EG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يشمل هذا النوع محطّات الراديو الرقميّة،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والبودكاست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والمكتبات الصوتيّة التي تضم ملايين الأغاني.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94114C-972C-5538-6745-D6EE16A864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839767"/>
            <a:ext cx="2216140" cy="221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1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824"/>
    </mc:Choice>
    <mc:Fallback xmlns="">
      <p:transition advTm="718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88D92-46F8-D696-1B16-3E5620AD0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498802-3DFB-755B-9A58-FE88D4A5E09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1D6E55-7885-0E5F-518B-AC72F48FCCAD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A0DB57-E79D-EF30-FF3E-59C7C32898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8E03B1-45E8-BBDB-0E1C-D72D0896A1A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F611FC-1119-8F0E-30D0-C0ADC9F226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7F0972-B551-7B34-85D3-A9E02183E7AA}"/>
              </a:ext>
            </a:extLst>
          </p:cNvPr>
          <p:cNvSpPr txBox="1"/>
          <p:nvPr/>
        </p:nvSpPr>
        <p:spPr>
          <a:xfrm>
            <a:off x="3158448" y="2403397"/>
            <a:ext cx="8091244" cy="185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ثانيًا: الفيديوهات</a:t>
            </a: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تشمل الفيديوهات على الوسائط المرئيّة، مثل بثّ الأفلام، ومن أشهر مزوّدي هذه الخدمات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Netflix، </a:t>
            </a: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YouTube.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B7FC89-153E-76EF-88D9-91D693006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40" y="3750904"/>
            <a:ext cx="21717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848"/>
    </mc:Choice>
    <mc:Fallback xmlns="">
      <p:transition advTm="4084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D77D7-EB81-8BBE-604D-BA42BD23C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016C37-447C-5C86-30FA-D01101656C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3679D0-5E92-F6DA-DF81-D92A4868D270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0EBB18-1E37-CA3F-3161-470DFDDFFB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61AAAD-C9E3-71C6-F6B6-870782BD7BE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63C3DA-BEE8-460E-4F71-C849457B4F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1D41AA-7D67-04F9-5C22-0E58FEF5EBAF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ثالثًا: مواقع التواصل الاجتماعي:</a:t>
            </a: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وتشتمل (فيسبوك، وإكس أو تويتر</a:t>
            </a: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سابقًا</a:t>
            </a: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</a:t>
            </a:r>
            <a:r>
              <a:rPr lang="ar-EG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وإنستجرام</a:t>
            </a: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وسناب شات، وغيرها)، حيث تتيح الفرصة أمام مستخدميها التفاعل مع بعضهم، وتبادل الثقافات، والخبرات.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401386-6215-63F8-3A92-7A40832958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4069547"/>
            <a:ext cx="1853057" cy="185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6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20"/>
    </mc:Choice>
    <mc:Fallback xmlns="">
      <p:transition advTm="3272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28A66-D481-B0F9-A2E1-9D8566C10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24806C-CF0F-AB80-5BDB-E1EF33D8AD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D9111-DBDE-5211-156E-313AB8C5029F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EE58CC-714C-1AD5-FA37-C53CC263DC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5E3AED-AFFA-A277-D9D7-3158B47ABEB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2B5241-6EB2-307F-9252-247A45773E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859D23-6970-580C-BB47-009BB08840B2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رابعًا: الإعلانات المدفوعة:</a:t>
            </a: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b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تمّ استخدام الإعلام الرقميّ للاستفادة من مواقع الويب في تسويق المنتجات وبيعها.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343907-67C1-B980-8D98-41BD8A97EE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55" y="3682466"/>
            <a:ext cx="2240138" cy="224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9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665"/>
    </mc:Choice>
    <mc:Fallback xmlns="">
      <p:transition advTm="2966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DB4E0-B550-76CE-1AB2-A8E04D0B2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950A1A-2377-E3DD-F2BF-A65316B8F5A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D053F3-FC7F-DCB0-9146-5029A22D84CF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05374A-B93D-4F5E-0A70-ABB3BE30C13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C9722A-621F-194F-62B3-8EDC8B3D547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4C4C74-0BD8-4309-448D-51050B8C53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08774E-972A-C1D0-2034-B9F488D31AB7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خامسًا: المواقع والنصوص الإلكترونية 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ساهم الإعلام الرقميّ في انتشار المنصّات الإخباريّة الرقميّة، والموسوعات، والمواقع.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77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42"/>
    </mc:Choice>
    <mc:Fallback xmlns="">
      <p:transition advTm="3714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35718-4E37-EA69-E801-28494CAE7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AE425-CCB1-F930-2440-C628CAEE7E4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83272F-BA87-8A77-90A2-7FC146B92193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48F57D-9986-7183-8C0F-A747AD87A9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A557C6-4794-55DC-234A-BA0A5ADF58E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8A2CF6-9B13-D969-1B9D-713FF763CD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723B39-AC77-4BCF-9AD8-35A0B608B7EA}"/>
              </a:ext>
            </a:extLst>
          </p:cNvPr>
          <p:cNvSpPr txBox="1"/>
          <p:nvPr/>
        </p:nvSpPr>
        <p:spPr>
          <a:xfrm>
            <a:off x="3158448" y="1882478"/>
            <a:ext cx="8091244" cy="6437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يتميز الإعلام الرقمي بالعديد من الخصائص هي: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التفاعلية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اللاتزامنية</a:t>
            </a: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الانتشار والمشاركة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الحركة والمرونة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العالمية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3C172F-F7ED-3C23-8A0E-79D661C4E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493598"/>
            <a:ext cx="2429006" cy="242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9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474"/>
    </mc:Choice>
    <mc:Fallback xmlns="">
      <p:transition advTm="18947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9C13F-CD1A-6E66-3B6A-886BAF894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FF3B80-FE5E-266B-A526-6D2E6AD3DA0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1C16E9-59C9-6E54-B042-BA038E713283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0A9F7A-39CD-BFDB-8D62-B215B4A7F7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3EFDED-E4BE-794E-B369-DBA07F09459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A363DE-5A44-5FBD-6F80-B917449345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438627-4C06-9D3E-5F1F-DC150DE48D06}"/>
              </a:ext>
            </a:extLst>
          </p:cNvPr>
          <p:cNvSpPr txBox="1"/>
          <p:nvPr/>
        </p:nvSpPr>
        <p:spPr>
          <a:xfrm>
            <a:off x="3158448" y="1882478"/>
            <a:ext cx="8091244" cy="6437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يتميز الإعلام الرقمي بالعديد من الخصائص هي: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 متعدد الوسائط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 الانتباه والتركيز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 التخزين والحفظ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9- التحديث المستمر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10 - الفورية والآنية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9CD4CD-24E9-5E91-C99F-69923E833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493598"/>
            <a:ext cx="2429006" cy="242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4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4290"/>
    </mc:Choice>
    <mc:Fallback xmlns="">
      <p:transition advTm="1642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7DA38-9722-F8D3-D6BC-E813FDBD7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3093A6-57FB-9A40-C7ED-5B2E3D6D64F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225ED4-D709-27C7-B5BB-3A60D446801A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079701-F9A3-452F-58AB-55616377AC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BB158B-039B-3FFC-3EFD-EF86152FF925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9A4DC0-8ABA-92D5-53A2-C81CC2E684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C52F5B-90D8-8D8E-E040-3EE008AFD1F0}"/>
              </a:ext>
            </a:extLst>
          </p:cNvPr>
          <p:cNvSpPr txBox="1"/>
          <p:nvPr/>
        </p:nvSpPr>
        <p:spPr>
          <a:xfrm>
            <a:off x="3158448" y="2095405"/>
            <a:ext cx="8091244" cy="285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 التفاعلية: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حيث يكون الاتصال ثنائي الاتجاه ويتفاعل كل طرف مع الآخر بمختلف وسائل الاتصال.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65BAB1-7306-B90D-B9F7-F804B3B61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493598"/>
            <a:ext cx="2429006" cy="242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75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660"/>
    </mc:Choice>
    <mc:Fallback xmlns="">
      <p:transition advTm="2566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C21F7-2EF0-155D-2416-A7A43F374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768721-1013-F674-0F96-725DB2543F3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3E0E24-2D96-FFCA-3D30-531B2C015418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328AEB-9BE7-0671-F40A-DAFEE77AB1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0F1129-BD17-857D-D0FC-8E9D81C606B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B4E9BD-D3B8-C807-9DD0-8C0ACD9A93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4C3891-1027-99F9-D1C9-964A5A1A08BF}"/>
              </a:ext>
            </a:extLst>
          </p:cNvPr>
          <p:cNvSpPr txBox="1"/>
          <p:nvPr/>
        </p:nvSpPr>
        <p:spPr>
          <a:xfrm>
            <a:off x="3158448" y="2403397"/>
            <a:ext cx="8091244" cy="19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EG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اللاتزامنية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يتميز بالتفاعل في الوقت الذي يناسب الفرد سواءً أكان هو المستقبل أم المرسل.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CBF244-651D-C869-7E20-9E6E675999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580001"/>
            <a:ext cx="2249170" cy="224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60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78"/>
    </mc:Choice>
    <mc:Fallback xmlns="">
      <p:transition advTm="787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8CDD0-8FD8-E0F8-4C7B-4125C2612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93ED3C-523C-722F-CF2B-F421220571B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0C2504-B86B-6558-AD78-F4B3B0EDADF1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B5EF98-8543-1B13-796C-F9103541B0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929F61-5B39-7F11-04C2-CE882D746A5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86D43E-9E88-0C80-0660-C9FDBD66E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9BE845-DEB5-4445-8F01-DDA07EA5A1BF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الانتشار والمشاركة: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أن يكون أي شخص هو الناشر في وسائل الاتصال الرقمي جميعها ويرسل ما يريد.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B09FED-D9F9-1E72-87B9-6D8DDF1E6B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1" y="3319343"/>
            <a:ext cx="2736566" cy="273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2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769"/>
    </mc:Choice>
    <mc:Fallback xmlns="">
      <p:transition advTm="3376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20A9C-185E-9145-7FD7-FD9C78A54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E1B880-8360-55D6-4218-0FB4FA584EC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4715B1-6E21-EF82-863A-78AC77A6ED87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23BA1-BD31-F629-3DCB-B95116896D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91EE1C-750F-60D9-08DB-72A66938DB0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61360D-0CDA-D187-6CD2-AB07505563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1415FE-36F6-250F-00D9-B139BD80789D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الحركة والمرونة: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يمكنك أخذ أجهزة الإعلام الرقمي إلى أي مكان تكون فيه بكل سهولة مثل الهاتف النقال وشبكات الإنترنت.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B01977-F160-76F6-FA68-CA3625EC3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08" y="3594578"/>
            <a:ext cx="2324056" cy="23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9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354"/>
    </mc:Choice>
    <mc:Fallback xmlns="">
      <p:transition advTm="2735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03614-6ECA-AE4A-C56D-B59A39753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A3D32D-D563-052A-2727-45A87540B0C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BC8CA5-17FB-ADD1-12FD-D0AD4B640C23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BECA57-A158-7EEC-EB6C-15FC0BCA73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942ACD-E823-FB69-26DD-7FB31414F6C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3AC147-69E7-2F96-8F52-73895FB8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77A931-2EE3-5CEB-3436-0C6BD54597B2}"/>
              </a:ext>
            </a:extLst>
          </p:cNvPr>
          <p:cNvSpPr txBox="1"/>
          <p:nvPr/>
        </p:nvSpPr>
        <p:spPr>
          <a:xfrm>
            <a:off x="3158448" y="2403397"/>
            <a:ext cx="8091244" cy="19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العالمية: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يوفر لك بيئة اتصال عالمية دون حاجز زماني أو مكاني.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000386-D6E4-9D97-118C-2C7E56E42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51" y="3081176"/>
            <a:ext cx="2841428" cy="284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13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020"/>
    </mc:Choice>
    <mc:Fallback xmlns="">
      <p:transition advTm="2402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0D58E-8154-5FAC-691D-69CD41DA3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E228AE-065A-531C-D609-D51BB2B80E3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07B16F-A019-0931-BDA3-53EC0FEEED1F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509A0B-5CB9-9A9B-7AAF-5EE3C5231B6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C6A65E-F58F-DA79-15B6-B6A94BE6E431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910623-8F43-C078-ECD1-568BA90B22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AAAF5E-029F-0B81-19EA-98277929BB62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متعدد الوسائط: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 الصوت والصورة والنص والصور المتحركة والرسوم البيانية والصور ثلاثية الأبعاد.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3BA71B-828B-D72E-3EA7-C687168EC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00" y="3619932"/>
            <a:ext cx="2273348" cy="227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0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776"/>
    </mc:Choice>
    <mc:Fallback xmlns="">
      <p:transition advTm="2977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0CA40-96D0-DC12-06EB-F20DA2AE7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DBBA14-909C-667A-9455-897BE571928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424CC-474D-B157-E2FE-0F422DDB163A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5B6AB0-DBA0-9F24-CA8C-FF3AFDCD11C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3F7B79-2EDA-9D5A-8BDF-396287079A48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B89BCF-A9C5-5D81-176F-DF6C1A0135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D964EE-8A35-ED1A-496F-DD9F68C0BADD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الانتباه والتركيز: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تحوي وسائل الإعلام الرقمي مواد تفاعلية وتحتاج إلى درجة عالية من الانتباه والتركيز.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CB8FF4-8D59-A768-406F-F7C8CEF4F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485722"/>
            <a:ext cx="2353209" cy="235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1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139"/>
    </mc:Choice>
    <mc:Fallback xmlns="">
      <p:transition advTm="4313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8D990-6EAE-DAB7-35EB-C076224E3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542226-28D8-8D55-49C2-309ACE2A75B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D13AFE-6B49-44A8-2271-0531CFF7F5AB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9FF9CF-0F02-8C29-3229-7D5EA45538E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235033-DCCE-1197-2BEC-1BA44E86BF0D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B9607-A029-720E-5789-03360A4248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C69771-84BE-091E-49F3-0FCFEF2D461B}"/>
              </a:ext>
            </a:extLst>
          </p:cNvPr>
          <p:cNvSpPr txBox="1"/>
          <p:nvPr/>
        </p:nvSpPr>
        <p:spPr>
          <a:xfrm>
            <a:off x="3158448" y="2403397"/>
            <a:ext cx="8091244" cy="19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التخزين والحفظ: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حفظ الرسائل المختلفة واسترجاعها في أي وقت.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DA301C-7D7D-2315-A9DD-D629C982A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46" y="3696602"/>
            <a:ext cx="2226002" cy="222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2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636"/>
    </mc:Choice>
    <mc:Fallback xmlns="">
      <p:transition advTm="4263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E7B80-F19D-F2E2-AC93-81C4A73F2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B5D3BA-8D6D-ABC0-906F-4A9804EC38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3C9376-504B-71E1-9E6E-B0C3DE1C62F7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1EFF21-BAD6-A417-34D9-78E341F1F46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36FD4C-5CF1-81C8-11E0-E4F1074D09C0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B753A7-D627-B7D2-AB91-38B984E7BB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B40AC1-EC6A-8D20-35E0-488ED185D015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التحديث المستمر: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يقدم الإعلام الجديد ميزة التحديث المستمر للمضمون الذي يتم نشره، لمسايرة أو مواكبة الطبيعة الفورية لشبكة الإنترنت فيتم التعديل والتصحيح.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67DEBC-276D-F7B9-3C79-3538F2A1D0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655387"/>
            <a:ext cx="2400520" cy="240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9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599"/>
    </mc:Choice>
    <mc:Fallback xmlns="">
      <p:transition advTm="5159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CC688-AABD-6382-95AC-6112FDE1B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1727D3-4DE1-9F12-28CB-DA6517FAB99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7CBA8B-FF1B-675E-D9C4-E3DD638AB35E}"/>
              </a:ext>
            </a:extLst>
          </p:cNvPr>
          <p:cNvSpPr txBox="1"/>
          <p:nvPr/>
        </p:nvSpPr>
        <p:spPr>
          <a:xfrm>
            <a:off x="2513150" y="1019069"/>
            <a:ext cx="4944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خصائص</a:t>
            </a:r>
            <a:r>
              <a:rPr lang="ar-SY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الإعلام الرقمي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934430-9F1A-9DB0-719C-B1DE4B0FC9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8DC2A6-A1B6-D03F-CDDB-6F7DB1C2AD66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4339B-2744-26A6-9DD0-9762FF80CE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1150D3-8980-8C2B-00B2-0316FDDD6A0E}"/>
              </a:ext>
            </a:extLst>
          </p:cNvPr>
          <p:cNvSpPr txBox="1"/>
          <p:nvPr/>
        </p:nvSpPr>
        <p:spPr>
          <a:xfrm>
            <a:off x="3158448" y="2403397"/>
            <a:ext cx="8091244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 </a:t>
            </a:r>
            <a:r>
              <a:rPr lang="ar-EG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الفورية والآنية: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يتسم الإعلام الجديد بعملية التبادل بين المرسل والمستقبل، فضلًا عن السرعة في الوصول إلى الخبر، بعكس الإعلام التقليدي.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85F599-4AB9-D5E0-8767-7358AFD92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628966"/>
            <a:ext cx="2293640" cy="229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3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812"/>
    </mc:Choice>
    <mc:Fallback xmlns="">
      <p:transition advTm="4281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3DDA5-97FA-8A88-8B0B-252494CDD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87B7F2-146D-C165-97CE-1128DFA7FD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5851D-A1B7-F847-D091-E698AA6D43FA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FD908B-CF6E-6E5F-F431-6A9C97F4B57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20C6C6-7CBE-FA1D-7B0B-7F192AA280B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B181B5-AA65-6FC5-50EE-5C36EA7591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80CC3F-EA95-1AAC-E382-9A79693B5A4A}"/>
              </a:ext>
            </a:extLst>
          </p:cNvPr>
          <p:cNvSpPr txBox="1"/>
          <p:nvPr/>
        </p:nvSpPr>
        <p:spPr>
          <a:xfrm>
            <a:off x="3158448" y="2403397"/>
            <a:ext cx="8091244" cy="1456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هناك عدة فروق بين الإعلام التقليدي والإعلام الرقمي وتتلخص فيما يلي: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الإعلام التقليدي يتطلب ميزانية كبيرة، عكس الإعلام الرقمي.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078884-3539-689F-C274-B06079F3AF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38" y="3503950"/>
            <a:ext cx="2341510" cy="234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3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91"/>
    </mc:Choice>
    <mc:Fallback xmlns="">
      <p:transition advTm="13219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3A921-1372-AABE-92F7-28615EF48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DCF336-CFFD-EDE5-31CB-5ABB2644A79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598784-3EBB-D7DE-2FE0-91CCFF8CDCD3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9ED2B0-8632-BE35-4845-FA06627B49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D0498B-A0DF-E2DB-A75F-08D3BA06AD5A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9A710D-1269-5BC9-0710-D4E7D064DC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084BFE-C6F8-7287-31E0-C87838679688}"/>
              </a:ext>
            </a:extLst>
          </p:cNvPr>
          <p:cNvSpPr txBox="1"/>
          <p:nvPr/>
        </p:nvSpPr>
        <p:spPr>
          <a:xfrm>
            <a:off x="1341120" y="2403397"/>
            <a:ext cx="9908572" cy="1958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 الإعلام الرقمي أكثر تفاعل من التقليدي، خاصة مواقع التواصل الاجتماعي.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 الإعلام الرقمي ذو نطاق واسع، حيث أنه يتمتع بمدى عالمي على عكس التقليدي.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70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248"/>
    </mc:Choice>
    <mc:Fallback xmlns="">
      <p:transition advTm="11324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95E93-FDA4-0813-75F2-10EA3BD51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B66B99-3609-D2BE-123A-18C125D962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9EA7E5-81DD-A74F-CEDA-A61A3C14C577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78D327-7708-D485-E7B8-F904889B721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B60256-ABE4-40A2-19A2-614E6D67840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A90DC1-BB31-E654-76F4-66E0C283CB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CB581A-1856-B871-0351-393F8B080C50}"/>
              </a:ext>
            </a:extLst>
          </p:cNvPr>
          <p:cNvSpPr txBox="1"/>
          <p:nvPr/>
        </p:nvSpPr>
        <p:spPr>
          <a:xfrm>
            <a:off x="1534160" y="2403397"/>
            <a:ext cx="9715532" cy="2748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 تستطيع باستخدام الإعلام الرقمي اختيار الجمهور الذي تريده على عكس الوسائل التقليدية.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 يتفاعل الجمهور مع وسائل الإعلام الرقمي أكثر من تفاعلهم مع الوسائل التقليدية، حيث أنهم يستخدمون باستمرار الهواتف المحمولة، بينما يقضون وقت أقل في مشاهدة التلفاز والاستماع إلى الراديو.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37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702"/>
    </mc:Choice>
    <mc:Fallback xmlns="">
      <p:transition advTm="11370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AA22A-DAA9-D805-619D-35B508583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95F50E-C98E-8A99-A0C5-E067215EC88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A6A223-3AE5-B4CC-C964-E2FFA62410F5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ED2A2D-6CEE-4B61-4F4D-12B7E1A520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E0EB14-4B46-23A8-0F37-5D453486C21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113B2-7BC7-BA00-8C75-1E707B7AE3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0A4E60-5BE4-D830-3319-2E0F6D2755CE}"/>
              </a:ext>
            </a:extLst>
          </p:cNvPr>
          <p:cNvSpPr txBox="1"/>
          <p:nvPr/>
        </p:nvSpPr>
        <p:spPr>
          <a:xfrm>
            <a:off x="1534160" y="2403397"/>
            <a:ext cx="9715532" cy="245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 وسائل الإعلام الرقمي تتميز بسهولة استخدامها عند تعلمها بشكل جيد.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 من حيث الانتشار تعتبر وسائل الإعلام الرقمي ذات انتشار أكبر من التقليدية.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58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250"/>
    </mc:Choice>
    <mc:Fallback xmlns="">
      <p:transition advTm="7125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0A603-95E0-61B3-D3A7-A4CF29542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C002CB-09C9-6DE3-F07F-DC9B7D0C8DB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3F9380-7E36-0090-3D75-2BB86B5678F7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0500B5-CCB0-8887-832D-A4A0ED61B0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278560-5D81-6379-CD4F-36D28CB62B4C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0EED34-739F-D6B3-612F-F3DD3C7E69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F9A9CA-6C95-ABE8-3855-F76C1D9FEF64}"/>
              </a:ext>
            </a:extLst>
          </p:cNvPr>
          <p:cNvSpPr txBox="1"/>
          <p:nvPr/>
        </p:nvSpPr>
        <p:spPr>
          <a:xfrm>
            <a:off x="1534160" y="2403397"/>
            <a:ext cx="9715532" cy="2353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8 - من حيث التواصل تميل وسائل الإعلام الرقمي إلى أن تكون أكثر تواصلية وتفاعلاً من التقليدية.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9 - يتميز الإعلام الرقمي بسهولة الوصول والاستخدام، حيث يستخدم الكثير من الأشخاص مواقع التواصل الاجتماعي بدلًا من التليفزيون أو الراديو للحصول على الأخبار في أي وقت.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6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689"/>
    </mc:Choice>
    <mc:Fallback xmlns="">
      <p:transition advTm="4468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0B3C5-7E4C-CFE6-A240-8162E46F4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B1F0CB-73F9-44F0-F6A4-CF55808407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9C4D1D-62B1-4034-B0EB-70B1D087CE0D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الفرق بين الإعلام التقليدي والإعلام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63ABC5-E0F1-C63F-55E5-437256266B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579222-EFE6-4956-4B19-9E2D40215EC0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3725AE-259F-233F-D252-6E6DFB18FB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082F15-2BEA-6F88-ED68-4F0C50AC2E20}"/>
              </a:ext>
            </a:extLst>
          </p:cNvPr>
          <p:cNvSpPr txBox="1"/>
          <p:nvPr/>
        </p:nvSpPr>
        <p:spPr>
          <a:xfrm>
            <a:off x="1534160" y="2403397"/>
            <a:ext cx="9715532" cy="2353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10 - يتمتع الإعلام الرقمي بخاصية ردود الفعل، حيث من السهل تقديم الملاحظات عند استخدام أنواعه.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4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11"/>
    </mc:Choice>
    <mc:Fallback xmlns="">
      <p:transition advTm="1781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B9C6D-65CE-6A13-DF19-74FEB6366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88AED6-9D73-DEAE-8C55-DE76925A7D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679322-B017-7BC7-ED3B-70124A17FAE0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3B1646-4711-08D9-70F8-FE3077F322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2C9EC6-B389-1C64-69DC-0C2D73A17D1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5C383E-BF4B-70A7-432B-0598651F03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2CA8F6-5BD0-F287-69A7-A3506BADE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777" y="1935384"/>
            <a:ext cx="6236676" cy="391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253"/>
    </mc:Choice>
    <mc:Fallback xmlns="">
      <p:transition advTm="15825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B2E45-C890-841E-8D5E-E71E77C35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6793CA-C133-3771-DC3C-A0BC0A73C7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DAFCCA-B1FB-B623-8E88-1A3212F8FBAF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9662AF-C556-70D0-FB7B-A17496A068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71263-9FB0-66B7-21A8-A1DE1E08B7FF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1315AB-FD61-BBD4-2A07-338418F9BF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042B14-5AC4-D54E-42EE-A516E1237F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84" y="1775812"/>
            <a:ext cx="7905752" cy="406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26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615"/>
    </mc:Choice>
    <mc:Fallback xmlns="">
      <p:transition advTm="3961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011D1-F1AD-7254-4491-391B32D98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473CB0-8571-B042-4F9D-FF6517D7D6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4DA6E3-AC13-5340-061A-473B132D426B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08D217-FF35-347B-CFA0-EAE133BFD6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EF7C4B-C094-D456-AE8D-53643EDA87C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EFCF5C-0FC5-41D7-CDCE-415558FE09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F273A9-06CF-C11B-FD60-A7D6BC9314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990" y="1918062"/>
            <a:ext cx="8338430" cy="390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7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43"/>
    </mc:Choice>
    <mc:Fallback xmlns="">
      <p:transition advTm="814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FD9A2-4752-0480-3C57-B820FBA70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B3F718-C6DE-5C34-2FF1-6F0BE0C05DB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3A6D67-0CC4-065A-CC03-46B4D9B7F02A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2A0C53-9B73-12D6-D4AD-ABDF8E7D6B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AF3C85-255B-C28E-5BBD-9FBD45808A5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265DFD-AD9D-AA4D-26FF-4D7478A141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50A5A2-9A5D-9A66-7C92-2D18F8D0A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604" y="1922634"/>
            <a:ext cx="6697022" cy="3896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8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14"/>
    </mc:Choice>
    <mc:Fallback xmlns="">
      <p:transition advTm="5421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8F0A4-DF45-3F43-2132-449AABD63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FF71D3-2184-AE0C-E93A-DF06DBB132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E5D66F-90CE-4E24-43D9-371DBC79CBE4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DC16DC-AB07-B905-1466-12AAD74363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F150EB-FCE8-A2B8-6946-817C0609FA33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CCFE94-FD12-03A6-6D83-EFE388AD7A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B777B6-55CD-38B4-230E-19BB5CC48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765" y="1729734"/>
            <a:ext cx="7822536" cy="400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7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308"/>
    </mc:Choice>
    <mc:Fallback xmlns="">
      <p:transition advTm="3930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6BB86-8D66-488C-C3BF-E74D2745A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52CC4D-29F6-A86A-C6E8-A912AEF13FC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43B39F-7B81-450F-8B82-B4FECD9A62B4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682F0D-8564-B840-2EAB-E68A5AD68A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78E394-AB2D-5223-22B7-DF09C3705A17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60DAD8-DCEB-28A5-3BC6-41F18D6BD0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CFE3BE-AE3A-5BF1-C94A-9E74296B6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793" y="1911142"/>
            <a:ext cx="7579647" cy="414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5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76"/>
    </mc:Choice>
    <mc:Fallback xmlns="">
      <p:transition advTm="2787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B7286-09D3-B61E-99AC-BE81900E8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5C9B52-B605-3DCD-948E-B02DADC479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A6989-4E97-74B5-C202-41F4408430B7}"/>
              </a:ext>
            </a:extLst>
          </p:cNvPr>
          <p:cNvSpPr txBox="1"/>
          <p:nvPr/>
        </p:nvSpPr>
        <p:spPr>
          <a:xfrm>
            <a:off x="2206535" y="10125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عملية عن الإعلام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B2B79A-9048-8593-4632-FB232476BB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A4C294-1385-DAC4-9813-23A9777750D9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A01777-9654-3B29-F224-14FA92F930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801A1D-EDAF-2C40-468C-3B0C40778C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352" y="1968990"/>
            <a:ext cx="5248910" cy="380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16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28"/>
    </mc:Choice>
    <mc:Fallback xmlns="">
      <p:transition advTm="2582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D3559-FE28-8CE0-011F-0B658BAEA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8C167E-67C5-5922-040F-8371FB0AD21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AB3247-F41A-BAB5-65BE-535193B70DA1}"/>
              </a:ext>
            </a:extLst>
          </p:cNvPr>
          <p:cNvSpPr txBox="1"/>
          <p:nvPr/>
        </p:nvSpPr>
        <p:spPr>
          <a:xfrm>
            <a:off x="1203960" y="2435542"/>
            <a:ext cx="97840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يعتبر الإعلام الرقمي أكثر تطورًا مقارنة بالإعلام التقليدي، ولديه العديد من المميزات التي تميزه عن نظيره التقليدي ومنها التحديث المستمر وعدم خضوعه لمكان أو زمان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وهناك العديد من أنواع الإعلام الرقمي منها مواقع التواصل الاجتماعي والمواقع الإلكترونية والمدونات والإعلانات المدفوعة والفيديوهات والصوتيات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 rt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0A3B46-D2E2-E434-1240-2382C97F9FE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1BEAFA-B773-1645-382B-C17770622056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الأولى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E438B4-9DF4-0A92-6418-128E3D886C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74FDDE-B598-D76B-06E1-FCBC6CD1B631}"/>
              </a:ext>
            </a:extLst>
          </p:cNvPr>
          <p:cNvSpPr txBox="1"/>
          <p:nvPr/>
        </p:nvSpPr>
        <p:spPr>
          <a:xfrm>
            <a:off x="2358935" y="1164940"/>
            <a:ext cx="7778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ملخص</a:t>
            </a:r>
          </a:p>
        </p:txBody>
      </p:sp>
    </p:spTree>
    <p:extLst>
      <p:ext uri="{BB962C8B-B14F-4D97-AF65-F5344CB8AC3E}">
        <p14:creationId xmlns:p14="http://schemas.microsoft.com/office/powerpoint/2010/main" val="317608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5914"/>
    </mc:Choice>
    <mc:Fallback xmlns="">
      <p:transition advTm="465914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شكرًا </a:t>
            </a:r>
            <a:endParaRPr lang="en-US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06"/>
    </mc:Choice>
    <mc:Fallback xmlns="">
      <p:transition spd="slow" advTm="2468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-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688354b5-287c-4cda-825e-1d7935aea40e"/>
    <ds:schemaRef ds:uri="aca13214-df29-4e3c-a050-857c0bf7bd8e"/>
    <ds:schemaRef ds:uri="http://www.w3.org/XML/1998/namespac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492665-B796-450D-BB3F-2FF002E1B0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1156</Words>
  <Application>Microsoft Office PowerPoint</Application>
  <PresentationFormat>Widescreen</PresentationFormat>
  <Paragraphs>257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abdelfttah nabil</cp:lastModifiedBy>
  <cp:revision>47</cp:revision>
  <dcterms:created xsi:type="dcterms:W3CDTF">2023-04-29T09:08:00Z</dcterms:created>
  <dcterms:modified xsi:type="dcterms:W3CDTF">2025-06-02T11:02:25Z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