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0" r:id="rId2"/>
    <p:sldId id="369" r:id="rId3"/>
    <p:sldId id="481" r:id="rId4"/>
    <p:sldId id="365" r:id="rId5"/>
    <p:sldId id="380" r:id="rId6"/>
    <p:sldId id="371" r:id="rId7"/>
    <p:sldId id="370" r:id="rId8"/>
    <p:sldId id="367" r:id="rId9"/>
    <p:sldId id="373" r:id="rId10"/>
    <p:sldId id="29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69"/>
            <p14:sldId id="481"/>
            <p14:sldId id="365"/>
            <p14:sldId id="380"/>
            <p14:sldId id="371"/>
            <p14:sldId id="370"/>
            <p14:sldId id="367"/>
            <p14:sldId id="373"/>
            <p14:sldId id="29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10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emf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3" y="803012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502372" y="453527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Nermin Hamza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Ewais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57150" y="1677467"/>
            <a:ext cx="644598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Penetration Test and Ethical Hacking</a:t>
            </a:r>
            <a:b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Cybersecurity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9559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  <a:b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EG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عرض توجيهي 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31880" y="1837189"/>
            <a:ext cx="6235438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 algn="just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Nermin Hamza </a:t>
            </a:r>
            <a:r>
              <a:rPr lang="en-US" sz="2400" b="1" i="1" dirty="0" err="1">
                <a:solidFill>
                  <a:srgbClr val="FF0000"/>
                </a:solidFill>
              </a:rPr>
              <a:t>Ewais</a:t>
            </a:r>
            <a:endParaRPr lang="en-US" sz="2400" b="1" i="1" dirty="0">
              <a:solidFill>
                <a:srgbClr val="FF0000"/>
              </a:solidFill>
            </a:endParaRPr>
          </a:p>
          <a:p>
            <a:pPr marL="800100" lvl="1" indent="-342900" algn="just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Associate  Professor in computer science 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 err="1">
                <a:solidFill>
                  <a:schemeClr val="bg1"/>
                </a:solidFill>
              </a:rPr>
              <a:t>Ph.D</a:t>
            </a:r>
            <a:r>
              <a:rPr lang="en-US" sz="2000" dirty="0">
                <a:solidFill>
                  <a:schemeClr val="bg1"/>
                </a:solidFill>
              </a:rPr>
              <a:t> from Cairo University 2010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PHD Thesis: “A novel security system for computer networks”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M.Sc</a:t>
            </a:r>
            <a:r>
              <a:rPr lang="en-US" sz="2000" dirty="0">
                <a:solidFill>
                  <a:schemeClr val="bg1"/>
                </a:solidFill>
              </a:rPr>
              <a:t> from Cairo University, 2005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B.Sc</a:t>
            </a:r>
            <a:r>
              <a:rPr lang="en-US" sz="2000" dirty="0">
                <a:solidFill>
                  <a:schemeClr val="bg1"/>
                </a:solidFill>
              </a:rPr>
              <a:t> from Cairo University , 2000</a:t>
            </a:r>
          </a:p>
          <a:p>
            <a:pPr marL="914400" lvl="2" indent="0" algn="just"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CB48A5AE-18AD-88F3-AE56-CE6300836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367497" y="6507510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646ADF4-0562-C4E1-BCEA-8A84AED940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06197" y="870918"/>
            <a:ext cx="4320914" cy="398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62949"/>
            <a:ext cx="10317163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Work.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Cairo University – King Abdulaziz University 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Training.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CEH – CHFI- Academic Courses 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	</a:t>
            </a:r>
          </a:p>
          <a:p>
            <a:pPr marL="919163" lvl="1"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endParaRPr lang="en-US" sz="2000" dirty="0">
              <a:solidFill>
                <a:schemeClr val="accent6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By email  by university tickets</a:t>
            </a:r>
          </a:p>
          <a:p>
            <a:pPr lvl="2">
              <a:defRPr/>
            </a:pPr>
            <a:r>
              <a:rPr lang="en-US" sz="2000" dirty="0">
                <a:solidFill>
                  <a:schemeClr val="bg1"/>
                </a:solidFill>
              </a:rPr>
              <a:t>( please include “IT Forensic” 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74EE87-8B7D-16C7-E5D6-749333AFE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86567" y="6517901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IT Forensics  Dr. Nermin </a:t>
            </a:r>
            <a:r>
              <a:rPr lang="en-US" dirty="0" err="1">
                <a:solidFill>
                  <a:prstClr val="black">
                    <a:tint val="75000"/>
                  </a:prstClr>
                </a:solidFill>
              </a:rPr>
              <a:t>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4972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851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مستطيل 14"/>
          <p:cNvSpPr/>
          <p:nvPr/>
        </p:nvSpPr>
        <p:spPr>
          <a:xfrm>
            <a:off x="3200400" y="1371364"/>
            <a:ext cx="5390263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Penetration Test and Ethical Hacking</a:t>
            </a:r>
            <a:br>
              <a:rPr lang="en-US" sz="2400" dirty="0">
                <a:latin typeface="Aardvark Cafe" pitchFamily="2" charset="0"/>
              </a:rPr>
            </a:br>
            <a:endParaRPr lang="en-US" dirty="0">
              <a:latin typeface="Aardvark Cafe" pitchFamily="2" charset="0"/>
            </a:endParaRPr>
          </a:p>
        </p:txBody>
      </p:sp>
      <p:pic>
        <p:nvPicPr>
          <p:cNvPr id="1026" name="Picture 2" descr="What is Digital Forensics and Why Is It Important?">
            <a:extLst>
              <a:ext uri="{FF2B5EF4-FFF2-40B4-BE49-F238E27FC236}">
                <a16:creationId xmlns:a16="http://schemas.microsoft.com/office/drawing/2014/main" id="{69E85DE8-18C3-B511-D0B3-E5C4ACE45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238" y="2101602"/>
            <a:ext cx="7620000" cy="370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2BF89B-7C79-DA22-8E31-F3696163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05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554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Penetration Test and Ethical Hacking</a:t>
            </a:r>
            <a:b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74165" y="1527871"/>
            <a:ext cx="7803235" cy="4455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i="1" dirty="0">
                <a:solidFill>
                  <a:schemeClr val="bg1"/>
                </a:solidFill>
              </a:rPr>
              <a:t>The Penetration testing and Ethical Hacking course provide the skills required for a student to learn how to test the system.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bg1"/>
                </a:solidFill>
              </a:rPr>
              <a:t>A penetration test or pen-test is a test evaluating the strengths of all security controls on the computer system. Penetration tests evaluate procedural and operational controls as well as technological controls.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ar-YE" sz="2400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534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3954" y="1459148"/>
            <a:ext cx="8607257" cy="5113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FF0000"/>
                </a:solidFill>
              </a:rPr>
              <a:t>Learning Outcomes: 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Demonstrate knowledge of various vulnerabilities in network applications.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Practice  awareness  of  various  malicious  content  and  guiding  ways  for  protection against the same.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Demonstrate knowledge of various forms of attacks.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Recall judicious and ethical use of various tools.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Expertise in the techniques of system hacking and hacking over a wireless network.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</a:t>
            </a:r>
          </a:p>
          <a:p>
            <a:pPr lvl="1" algn="just">
              <a:lnSpc>
                <a:spcPct val="150000"/>
              </a:lnSpc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7453" y="6511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7583" y="-386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33399" y="1505744"/>
            <a:ext cx="7013809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>
                <a:solidFill>
                  <a:schemeClr val="bg1"/>
                </a:solidFill>
              </a:rPr>
              <a:t>3 credit hours.  </a:t>
            </a:r>
            <a:endParaRPr lang="en-US" sz="1600" dirty="0">
              <a:solidFill>
                <a:schemeClr val="bg1"/>
              </a:solidFill>
            </a:endParaRPr>
          </a:p>
          <a:p>
            <a:pPr lvl="1">
              <a:defRPr/>
            </a:pPr>
            <a:endParaRPr lang="ar-YE" sz="2000" dirty="0">
              <a:solidFill>
                <a:schemeClr val="bg1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rgbClr val="FFFF00"/>
                </a:solidFill>
              </a:rPr>
              <a:t>Required Textbook: </a:t>
            </a:r>
            <a:endParaRPr lang="ar-YE" sz="2000" b="1" i="1" dirty="0">
              <a:solidFill>
                <a:srgbClr val="FFFF00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sz="1600" dirty="0">
                <a:solidFill>
                  <a:schemeClr val="bg1"/>
                </a:solidFill>
              </a:rPr>
              <a:t>ETHICAL HACKING AND PENETRATION TESTING GUIDE, RAFAY BALOCH, 2015 by Taylor &amp; Francis Group, LLC</a:t>
            </a:r>
          </a:p>
          <a:p>
            <a:pPr marL="514350" lvl="1" indent="-514350">
              <a:buAutoNum type="arabicPeriod"/>
              <a:defRPr/>
            </a:pPr>
            <a:endParaRPr lang="en-US" sz="1600" dirty="0">
              <a:solidFill>
                <a:schemeClr val="bg1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sz="1600" dirty="0">
                <a:solidFill>
                  <a:schemeClr val="bg1"/>
                </a:solidFill>
              </a:rPr>
              <a:t>The Basics of Hacking and Penetration Testing, Ethical Hacking and Penetration Testing Made Easy, Second Edition, Dr. Patrick </a:t>
            </a:r>
            <a:r>
              <a:rPr lang="en-US" sz="1600" dirty="0" err="1">
                <a:solidFill>
                  <a:schemeClr val="bg1"/>
                </a:solidFill>
              </a:rPr>
              <a:t>Engebretson</a:t>
            </a:r>
            <a:r>
              <a:rPr lang="en-US" sz="1600" dirty="0">
                <a:solidFill>
                  <a:schemeClr val="bg1"/>
                </a:solidFill>
              </a:rPr>
              <a:t>, David Kenned Technical Editor, 2013 Elsevier Inc. All rights reserved</a:t>
            </a:r>
          </a:p>
          <a:p>
            <a:pPr marL="514350" lvl="1" indent="-514350">
              <a:buAutoNum type="arabicPeriod"/>
              <a:defRPr/>
            </a:pPr>
            <a:endParaRPr lang="en-US" sz="1600" dirty="0">
              <a:solidFill>
                <a:schemeClr val="bg1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sz="1600" dirty="0">
                <a:solidFill>
                  <a:schemeClr val="bg1"/>
                </a:solidFill>
              </a:rPr>
              <a:t>Penetration testing A Hands-On Introduction to Hacking, Georgia Weidman, 2014 by Georgia Weidman.</a:t>
            </a:r>
            <a:endParaRPr lang="en-US" sz="1600" b="1" i="1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692E0B-3E1F-48CF-F28B-D299DC2CE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4129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756BEB3-9B0B-3BF8-B662-7221F7B851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54059" y="1534622"/>
            <a:ext cx="1986033" cy="179132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BF9295D-E77B-8B73-AE27-75A06B6125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39798" y="3300974"/>
            <a:ext cx="2326682" cy="16507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3790F6A-BD80-F354-81CB-F075D8CD80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18617" y="4319711"/>
            <a:ext cx="2055992" cy="174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1312954"/>
              </p:ext>
            </p:extLst>
          </p:nvPr>
        </p:nvGraphicFramePr>
        <p:xfrm>
          <a:off x="1752600" y="1740280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438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  Introduction to Penetration test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Lecture2  Reconnaissance and Information gathering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Lecture3  Scanning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Lecture4   Exploitation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Lecture5   Password Cracking and Network Sniffing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Lecture6   DOS Attack and  Social Engineering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Lecture7 SQL Injection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Lecture8   Session Hijacking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Lecture9   Cross site scripting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Lecture10 Post-exploitation and Penetration Testing Report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D4EF5D-F1BA-CA01-5BDC-3C732326C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4870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3359384" y="2385124"/>
            <a:ext cx="3617886" cy="3562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>
                <a:solidFill>
                  <a:schemeClr val="bg1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80</a:t>
            </a:r>
            <a:r>
              <a:rPr lang="en-GB" sz="2000" dirty="0">
                <a:solidFill>
                  <a:schemeClr val="bg1"/>
                </a:solidFill>
              </a:rPr>
              <a:t>% mark</a:t>
            </a:r>
            <a:r>
              <a:rPr lang="en-US" sz="2000" dirty="0">
                <a:solidFill>
                  <a:schemeClr val="bg1"/>
                </a:solidFill>
              </a:rPr>
              <a:t>s</a:t>
            </a:r>
            <a:endParaRPr lang="en-GB" sz="2000" dirty="0">
              <a:solidFill>
                <a:schemeClr val="bg1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1800" dirty="0">
                <a:solidFill>
                  <a:schemeClr val="bg1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>
                <a:solidFill>
                  <a:schemeClr val="bg1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20</a:t>
            </a:r>
            <a:r>
              <a:rPr lang="en-GB" sz="2000" dirty="0">
                <a:solidFill>
                  <a:schemeClr val="bg1"/>
                </a:solidFill>
              </a:rPr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67" y="2705240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3CE5E8-4170-610A-B2E5-0C94F3EEA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383" y="647318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Google Shape;1103;p33">
            <a:extLst>
              <a:ext uri="{FF2B5EF4-FFF2-40B4-BE49-F238E27FC236}">
                <a16:creationId xmlns:a16="http://schemas.microsoft.com/office/drawing/2014/main" id="{62541A71-231D-A11F-F3A4-0D58FC961796}"/>
              </a:ext>
            </a:extLst>
          </p:cNvPr>
          <p:cNvSpPr txBox="1">
            <a:spLocks/>
          </p:cNvSpPr>
          <p:nvPr/>
        </p:nvSpPr>
        <p:spPr>
          <a:xfrm>
            <a:off x="7578993" y="1883555"/>
            <a:ext cx="3503137" cy="3090890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  <a:r>
              <a:rPr lang="en-US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C</a:t>
            </a:r>
            <a:endParaRPr lang="ar-SA" sz="2000" b="1" dirty="0">
              <a:solidFill>
                <a:schemeClr val="accent2"/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10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F076A1-033E-258D-ECC5-5D4AB32B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pic>
        <p:nvPicPr>
          <p:cNvPr id="1026" name="Picture 2" descr="fall back drop pastel أطيب التهاني التمنيات بالتوفيق wake up bypass  Architecture">
            <a:extLst>
              <a:ext uri="{FF2B5EF4-FFF2-40B4-BE49-F238E27FC236}">
                <a16:creationId xmlns:a16="http://schemas.microsoft.com/office/drawing/2014/main" id="{DF6390E3-85D9-DCDB-463A-5C0174735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43100"/>
            <a:ext cx="5867400" cy="242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1749</TotalTime>
  <Words>571</Words>
  <Application>Microsoft Office PowerPoint</Application>
  <PresentationFormat>Widescreen</PresentationFormat>
  <Paragraphs>125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Aardvark Cafe</vt:lpstr>
      <vt:lpstr>Arial</vt:lpstr>
      <vt:lpstr>Calibri</vt:lpstr>
      <vt:lpstr>Calibri Light</vt:lpstr>
      <vt:lpstr>Constantia</vt:lpstr>
      <vt:lpstr>Tahoma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nermin hamza</cp:lastModifiedBy>
  <cp:revision>29</cp:revision>
  <dcterms:created xsi:type="dcterms:W3CDTF">2023-04-29T09:08:23Z</dcterms:created>
  <dcterms:modified xsi:type="dcterms:W3CDTF">2024-05-31T11:41:05Z</dcterms:modified>
</cp:coreProperties>
</file>