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1.xml" ContentType="application/vnd.openxmlformats-officedocument.presentationml.tag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567" r:id="rId2"/>
    <p:sldId id="568" r:id="rId3"/>
    <p:sldId id="497" r:id="rId4"/>
    <p:sldId id="496" r:id="rId5"/>
    <p:sldId id="359" r:id="rId6"/>
    <p:sldId id="501" r:id="rId7"/>
    <p:sldId id="503" r:id="rId8"/>
    <p:sldId id="505" r:id="rId9"/>
    <p:sldId id="276" r:id="rId10"/>
    <p:sldId id="498" r:id="rId11"/>
    <p:sldId id="506" r:id="rId12"/>
    <p:sldId id="508" r:id="rId13"/>
    <p:sldId id="510" r:id="rId14"/>
    <p:sldId id="512" r:id="rId15"/>
    <p:sldId id="572" r:id="rId16"/>
    <p:sldId id="514" r:id="rId17"/>
    <p:sldId id="515" r:id="rId18"/>
    <p:sldId id="364" r:id="rId19"/>
    <p:sldId id="365" r:id="rId20"/>
    <p:sldId id="516" r:id="rId21"/>
    <p:sldId id="561" r:id="rId22"/>
    <p:sldId id="573" r:id="rId23"/>
    <p:sldId id="518" r:id="rId24"/>
    <p:sldId id="519" r:id="rId25"/>
    <p:sldId id="520" r:id="rId26"/>
    <p:sldId id="521" r:id="rId27"/>
    <p:sldId id="571" r:id="rId28"/>
    <p:sldId id="376" r:id="rId29"/>
    <p:sldId id="380" r:id="rId30"/>
    <p:sldId id="563" r:id="rId31"/>
    <p:sldId id="565" r:id="rId32"/>
    <p:sldId id="381" r:id="rId33"/>
    <p:sldId id="354" r:id="rId34"/>
    <p:sldId id="382" r:id="rId35"/>
    <p:sldId id="384" r:id="rId36"/>
    <p:sldId id="386" r:id="rId37"/>
    <p:sldId id="387" r:id="rId38"/>
    <p:sldId id="569" r:id="rId39"/>
    <p:sldId id="523" r:id="rId40"/>
    <p:sldId id="570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67"/>
            <p14:sldId id="568"/>
            <p14:sldId id="497"/>
            <p14:sldId id="496"/>
            <p14:sldId id="359"/>
            <p14:sldId id="501"/>
            <p14:sldId id="503"/>
            <p14:sldId id="505"/>
            <p14:sldId id="276"/>
            <p14:sldId id="498"/>
            <p14:sldId id="506"/>
            <p14:sldId id="508"/>
            <p14:sldId id="510"/>
            <p14:sldId id="512"/>
            <p14:sldId id="572"/>
            <p14:sldId id="514"/>
            <p14:sldId id="515"/>
            <p14:sldId id="364"/>
            <p14:sldId id="365"/>
            <p14:sldId id="516"/>
            <p14:sldId id="561"/>
            <p14:sldId id="573"/>
            <p14:sldId id="518"/>
            <p14:sldId id="519"/>
            <p14:sldId id="520"/>
            <p14:sldId id="521"/>
            <p14:sldId id="571"/>
            <p14:sldId id="376"/>
            <p14:sldId id="380"/>
            <p14:sldId id="563"/>
            <p14:sldId id="565"/>
            <p14:sldId id="381"/>
            <p14:sldId id="354"/>
            <p14:sldId id="382"/>
            <p14:sldId id="384"/>
            <p14:sldId id="386"/>
            <p14:sldId id="387"/>
            <p14:sldId id="569"/>
            <p14:sldId id="523"/>
            <p14:sldId id="5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3738" autoAdjust="0"/>
  </p:normalViewPr>
  <p:slideViewPr>
    <p:cSldViewPr snapToGrid="0">
      <p:cViewPr varScale="1">
        <p:scale>
          <a:sx n="72" d="100"/>
          <a:sy n="72" d="100"/>
        </p:scale>
        <p:origin x="2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1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2080E-4A12-4540-8781-CBE4B97EB7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DE225-B06D-4CFE-A72A-431863FECD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997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15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452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093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64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159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29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7" r:id="rId15"/>
    <p:sldLayoutId id="2147483668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1.m4a"/><Relationship Id="rId7" Type="http://schemas.openxmlformats.org/officeDocument/2006/relationships/image" Target="../media/image6.png"/><Relationship Id="rId2" Type="http://schemas.microsoft.com/office/2007/relationships/media" Target="../media/media1.m4a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Samah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Abdelfatah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6" y="1852888"/>
            <a:ext cx="57797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Human Resources Management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00038" y="5289984"/>
            <a:ext cx="1771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 Box 7">
            <a:extLst>
              <a:ext uri="{FF2B5EF4-FFF2-40B4-BE49-F238E27FC236}">
                <a16:creationId xmlns:a16="http://schemas.microsoft.com/office/drawing/2014/main" id="{71D0B126-AF1A-4D9C-ACB1-774317487BE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10851" y="3384550"/>
            <a:ext cx="4191000" cy="31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Robert L. Mathis   </a:t>
            </a: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Symbol" pitchFamily="2" charset="2"/>
              </a:rPr>
              <a:t>   </a:t>
            </a: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John H. Jackson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52399" y="12517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24010" y="2988610"/>
            <a:ext cx="60812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Human Resource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274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Samah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Abdelfatah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11FF568-D9D6-40F1-A662-1217F12529DE}"/>
              </a:ext>
            </a:extLst>
          </p:cNvPr>
          <p:cNvSpPr/>
          <p:nvPr/>
        </p:nvSpPr>
        <p:spPr>
          <a:xfrm>
            <a:off x="4905400" y="385682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391181-0884-435B-B3B9-2E5DA1FC45A8}"/>
              </a:ext>
            </a:extLst>
          </p:cNvPr>
          <p:cNvSpPr txBox="1"/>
          <p:nvPr/>
        </p:nvSpPr>
        <p:spPr>
          <a:xfrm>
            <a:off x="4956296" y="385136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FF5EA0E-7EC7-465C-BD55-52007124AE05}"/>
              </a:ext>
            </a:extLst>
          </p:cNvPr>
          <p:cNvSpPr txBox="1"/>
          <p:nvPr/>
        </p:nvSpPr>
        <p:spPr>
          <a:xfrm>
            <a:off x="5091150" y="4049990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61440" y="2201045"/>
            <a:ext cx="849535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you read this chapter, you should be able to: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Strategic HR Management and describe its linkage to organizational strategies.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two primary contributors to competitive advantage — human capital and organizational culture — and explain how HR practices develop each.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HR planning and outline the full HR planning process.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methods used to scan the external and internal HR environments, including PESTLE analysis.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strategies for managing both surplus and shortage conditions, and ethical downsizing, including forecasting HR Supply and demand methods 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Assessing HR Effectiveness using the latest measures of HR Effectiveness.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138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3" y="1019069"/>
            <a:ext cx="6909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Nature of Strategy and HR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4B6259C-3956-423A-951B-849E00D04447}"/>
              </a:ext>
            </a:extLst>
          </p:cNvPr>
          <p:cNvSpPr/>
          <p:nvPr/>
        </p:nvSpPr>
        <p:spPr>
          <a:xfrm>
            <a:off x="689639" y="2292395"/>
            <a:ext cx="10667999" cy="3599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Human Resources Management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deliberate and proactive organizational use of human capital to achieve and sustain competitive advantage (Boxall &amp; Purcell, 2022).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SHRM incorporates three integrated dimensions: </a:t>
            </a:r>
          </a:p>
          <a:p>
            <a:pPr marL="514350" indent="-514350">
              <a:lnSpc>
                <a:spcPct val="120000"/>
              </a:lnSpc>
              <a:buAutoNum type="arabicParenBoth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 analytics and data-driven decision-making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 Agile HR practices that adapt to rapid market changes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 Employee experience as a strategic lever.</a:t>
            </a:r>
          </a:p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11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238" name="Picture 6" descr="C:\My Documents\PowerPoint Files\Books\South-Western\HRM10e\HRM10e GIFS\02-03.gif">
            <a:extLst>
              <a:ext uri="{FF2B5EF4-FFF2-40B4-BE49-F238E27FC236}">
                <a16:creationId xmlns:a16="http://schemas.microsoft.com/office/drawing/2014/main" id="{D52031FB-F5E9-874E-BD48-EBDE36C3F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1198304"/>
            <a:ext cx="6248400" cy="528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1234" name="AutoShape 2">
            <a:extLst>
              <a:ext uri="{FF2B5EF4-FFF2-40B4-BE49-F238E27FC236}">
                <a16:creationId xmlns:a16="http://schemas.microsoft.com/office/drawing/2014/main" id="{F52041F5-F9A8-1342-8C8A-ECEB244A2A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1563" y="191293"/>
            <a:ext cx="8607287" cy="1154013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HR Management Process</a:t>
            </a:r>
          </a:p>
        </p:txBody>
      </p:sp>
      <p:sp>
        <p:nvSpPr>
          <p:cNvPr id="351235" name="Rectangle 3">
            <a:extLst>
              <a:ext uri="{FF2B5EF4-FFF2-40B4-BE49-F238E27FC236}">
                <a16:creationId xmlns:a16="http://schemas.microsoft.com/office/drawing/2014/main" id="{01FA85C1-3EA3-0A45-9DCE-8A24C7B00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512" y="6395521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2–1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AFFBF8-F0B4-4507-9028-E141128651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72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07795" y="1083696"/>
            <a:ext cx="9303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Success With HR Practices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27F5EFE-FB51-4792-957E-5331F1091ED0}"/>
              </a:ext>
            </a:extLst>
          </p:cNvPr>
          <p:cNvSpPr txBox="1">
            <a:spLocks noChangeArrowheads="1"/>
          </p:cNvSpPr>
          <p:nvPr/>
        </p:nvSpPr>
        <p:spPr>
          <a:xfrm>
            <a:off x="658619" y="2017288"/>
            <a:ext cx="11325372" cy="45717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Studies found companies that follow HR best practices have more  than 50% higher market value than those who do not.</a:t>
            </a: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46BD144A-4B4C-4CD3-8CFF-8234568EE3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456277"/>
              </p:ext>
            </p:extLst>
          </p:nvPr>
        </p:nvGraphicFramePr>
        <p:xfrm>
          <a:off x="796461" y="2695740"/>
          <a:ext cx="10599078" cy="374904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5299539">
                  <a:extLst>
                    <a:ext uri="{9D8B030D-6E8A-4147-A177-3AD203B41FA5}">
                      <a16:colId xmlns:a16="http://schemas.microsoft.com/office/drawing/2014/main" val="529674959"/>
                    </a:ext>
                  </a:extLst>
                </a:gridCol>
                <a:gridCol w="5299539">
                  <a:extLst>
                    <a:ext uri="{9D8B030D-6E8A-4147-A177-3AD203B41FA5}">
                      <a16:colId xmlns:a16="http://schemas.microsoft.com/office/drawing/2014/main" val="16423847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Employee Well-Being &amp; Mental Health Support</a:t>
                      </a:r>
                      <a:endParaRPr lang="en-CA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CA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Training/cross-training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0807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CA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Selective recruiting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CA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Promotion from within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7029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CA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wages/incentives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AI literacy: training entire workforce on responsible AI use</a:t>
                      </a:r>
                      <a:endParaRPr lang="en-CA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5768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CA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Information sharing/participation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People Analytics &amp; Data-Driven Decision Making</a:t>
                      </a:r>
                      <a:endParaRPr lang="en-CA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75502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CA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Skills-Based Workforce Planning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Hybrid Work Infrastructure &amp; Collaboration Tools</a:t>
                      </a:r>
                      <a:endParaRPr lang="en-CA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7873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353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of business success are important to understanding the need for certain </a:t>
            </a:r>
          </a:p>
          <a:p>
            <a:pPr algn="ctr"/>
            <a:r>
              <a:rPr lang="en-US" dirty="0"/>
              <a:t>strategies.</a:t>
            </a:r>
          </a:p>
          <a:p>
            <a:pPr algn="ctr"/>
            <a:r>
              <a:rPr lang="en-US" dirty="0"/>
              <a:t>■ Focus on the key business goals. Programs that have the greatest </a:t>
            </a:r>
          </a:p>
          <a:p>
            <a:pPr algn="ctr"/>
            <a:r>
              <a:rPr lang="en-US" dirty="0"/>
              <a:t>relevance to business objectives should get priority.</a:t>
            </a:r>
          </a:p>
          <a:p>
            <a:pPr algn="ctr"/>
            <a:r>
              <a:rPr lang="en-US" dirty="0"/>
              <a:t>■ Know what to measure. Metrics are a vital part of assessing success, which </a:t>
            </a:r>
          </a:p>
          <a:p>
            <a:pPr algn="ctr"/>
            <a:r>
              <a:rPr lang="en-US" dirty="0"/>
              <a:t>means picking those measures that directly relate to the business goals.</a:t>
            </a:r>
          </a:p>
          <a:p>
            <a:pPr algn="ctr"/>
            <a:r>
              <a:rPr lang="en-US" dirty="0"/>
              <a:t>■ Prepare for the future. Strategic thinking requires preparing for the </a:t>
            </a:r>
          </a:p>
          <a:p>
            <a:pPr algn="ctr"/>
            <a:r>
              <a:rPr lang="en-US" dirty="0"/>
              <a:t>future, not focusing on the past— except as a predictor of the future.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72808" y="1879490"/>
            <a:ext cx="89825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specifically can HR professionals provide the perspective and expertise to be a successful part of the strategic planning process?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business.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the key business goals.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 what to measure.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for the future. 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EED55E-5090-4706-9FC2-44185940EFB2}"/>
              </a:ext>
            </a:extLst>
          </p:cNvPr>
          <p:cNvSpPr txBox="1"/>
          <p:nvPr/>
        </p:nvSpPr>
        <p:spPr>
          <a:xfrm>
            <a:off x="2354716" y="703751"/>
            <a:ext cx="66758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Operationalizing HR Strategy </a:t>
            </a:r>
          </a:p>
        </p:txBody>
      </p:sp>
    </p:spTree>
    <p:extLst>
      <p:ext uri="{BB962C8B-B14F-4D97-AF65-F5344CB8AC3E}">
        <p14:creationId xmlns:p14="http://schemas.microsoft.com/office/powerpoint/2010/main" val="1614210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ways in which human resources might become a core competency are through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Attracting and retaining employees with unique professional and technical capabilities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Investing in training and development of those employees and compensating them.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46152B-E20C-4FDF-999E-DFF07128C95C}"/>
              </a:ext>
            </a:extLst>
          </p:cNvPr>
          <p:cNvSpPr txBox="1"/>
          <p:nvPr/>
        </p:nvSpPr>
        <p:spPr>
          <a:xfrm>
            <a:off x="2463865" y="1202058"/>
            <a:ext cx="99222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Human Resources As A Core Competency</a:t>
            </a:r>
          </a:p>
        </p:txBody>
      </p:sp>
    </p:spTree>
    <p:extLst>
      <p:ext uri="{BB962C8B-B14F-4D97-AF65-F5344CB8AC3E}">
        <p14:creationId xmlns:p14="http://schemas.microsoft.com/office/powerpoint/2010/main" val="31050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37232" y="893398"/>
            <a:ext cx="6775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Possible HR Areas for Core Competencies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6986A29-9D03-4614-95C1-B3525AFFBE9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87971" y="1542289"/>
            <a:ext cx="6775441" cy="5024105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08C0F0F2-2E17-4873-9E95-707791B3D8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283" y="6252194"/>
            <a:ext cx="1236868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2–2</a:t>
            </a:r>
          </a:p>
        </p:txBody>
      </p:sp>
    </p:spTree>
    <p:extLst>
      <p:ext uri="{BB962C8B-B14F-4D97-AF65-F5344CB8AC3E}">
        <p14:creationId xmlns:p14="http://schemas.microsoft.com/office/powerpoint/2010/main" val="39156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50614" y="167504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813" y="1019069"/>
            <a:ext cx="7711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HR-based Core Competencies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27F5EFE-FB51-4792-957E-5331F1091ED0}"/>
              </a:ext>
            </a:extLst>
          </p:cNvPr>
          <p:cNvSpPr txBox="1">
            <a:spLocks noChangeArrowheads="1"/>
          </p:cNvSpPr>
          <p:nvPr/>
        </p:nvSpPr>
        <p:spPr>
          <a:xfrm>
            <a:off x="728666" y="2402294"/>
            <a:ext cx="10601322" cy="36933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just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Culture: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shared values and beliefs of the workforce</a:t>
            </a:r>
          </a:p>
          <a:p>
            <a:pPr marL="0" algn="just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measure of the quantity and quality of work done, considering the cost of the resources used. A ratio of the inputs and outputs that indicates the value added by an organization.</a:t>
            </a:r>
          </a:p>
          <a:p>
            <a:pPr marL="0" algn="just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Products and Services: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quality products and services are the results of HR-enhancements to organizational performance.</a:t>
            </a:r>
          </a:p>
        </p:txBody>
      </p:sp>
    </p:spTree>
    <p:extLst>
      <p:ext uri="{BB962C8B-B14F-4D97-AF65-F5344CB8AC3E}">
        <p14:creationId xmlns:p14="http://schemas.microsoft.com/office/powerpoint/2010/main" val="325566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44471" y="902665"/>
            <a:ext cx="9303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Approaches to Improving Organizational Productivity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1193B5-7629-44BD-B8A0-9EF329AAF1E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4639" y="1686560"/>
            <a:ext cx="6700836" cy="49251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59B279-664C-4080-AE26-72DB6DEA2095}"/>
              </a:ext>
            </a:extLst>
          </p:cNvPr>
          <p:cNvSpPr txBox="1"/>
          <p:nvPr/>
        </p:nvSpPr>
        <p:spPr>
          <a:xfrm>
            <a:off x="724738" y="6123354"/>
            <a:ext cx="14394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2-3 </a:t>
            </a:r>
          </a:p>
        </p:txBody>
      </p:sp>
    </p:spTree>
    <p:extLst>
      <p:ext uri="{BB962C8B-B14F-4D97-AF65-F5344CB8AC3E}">
        <p14:creationId xmlns:p14="http://schemas.microsoft.com/office/powerpoint/2010/main" val="2222044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716460"/>
            <a:ext cx="755721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00718" y="1061660"/>
            <a:ext cx="7319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 Effectiveness and Financial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27F5EFE-FB51-4792-957E-5331F1091ED0}"/>
              </a:ext>
            </a:extLst>
          </p:cNvPr>
          <p:cNvSpPr txBox="1">
            <a:spLocks noChangeArrowheads="1"/>
          </p:cNvSpPr>
          <p:nvPr/>
        </p:nvSpPr>
        <p:spPr>
          <a:xfrm>
            <a:off x="867958" y="2766012"/>
            <a:ext cx="7482411" cy="31160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/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Effectiveness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:The extent to which an organization achieves its intended goals and objectives..</a:t>
            </a:r>
          </a:p>
          <a:p>
            <a:pPr marL="0"/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:The degree to which operations are conducted in an economical, resource-optimal manner.</a:t>
            </a:r>
          </a:p>
        </p:txBody>
      </p:sp>
      <p:pic>
        <p:nvPicPr>
          <p:cNvPr id="1028" name="Picture 4" descr="diagram">
            <a:extLst>
              <a:ext uri="{FF2B5EF4-FFF2-40B4-BE49-F238E27FC236}">
                <a16:creationId xmlns:a16="http://schemas.microsoft.com/office/drawing/2014/main" id="{D5DDA173-9BB2-937A-6EF6-D9D9D7746E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A4D1BA"/>
              </a:clrFrom>
              <a:clrTo>
                <a:srgbClr val="A4D1BA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7" b="7093"/>
          <a:stretch>
            <a:fillRect/>
          </a:stretch>
        </p:blipFill>
        <p:spPr bwMode="auto">
          <a:xfrm>
            <a:off x="8350369" y="1819662"/>
            <a:ext cx="3600581" cy="406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48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50614" y="167504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93704"/>
            <a:ext cx="7431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Competitiveness and Strategic HR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27F5EFE-FB51-4792-957E-5331F1091ED0}"/>
              </a:ext>
            </a:extLst>
          </p:cNvPr>
          <p:cNvSpPr txBox="1">
            <a:spLocks noChangeArrowheads="1"/>
          </p:cNvSpPr>
          <p:nvPr/>
        </p:nvSpPr>
        <p:spPr>
          <a:xfrm>
            <a:off x="895330" y="2314501"/>
            <a:ext cx="10521027" cy="33117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globalization of business means organizations operate across multiple national contexts — navigating divergent labor laws, cultural norms, talent markets, and economic conditions.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Remote and hybrid work has created a new dimension of global HR: hiring globally across borders without physical relocation, raising questions of tax compliance, employer-of-record (EOR) solutions, and equitable pay for distributed teams.</a:t>
            </a:r>
          </a:p>
        </p:txBody>
      </p:sp>
    </p:spTree>
    <p:extLst>
      <p:ext uri="{BB962C8B-B14F-4D97-AF65-F5344CB8AC3E}">
        <p14:creationId xmlns:p14="http://schemas.microsoft.com/office/powerpoint/2010/main" val="366643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5486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064854" y="935396"/>
            <a:ext cx="7319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Global Organizations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27F5EFE-FB51-4792-957E-5331F1091ED0}"/>
              </a:ext>
            </a:extLst>
          </p:cNvPr>
          <p:cNvSpPr txBox="1">
            <a:spLocks noChangeArrowheads="1"/>
          </p:cNvSpPr>
          <p:nvPr/>
        </p:nvSpPr>
        <p:spPr>
          <a:xfrm>
            <a:off x="612002" y="2101396"/>
            <a:ext cx="10731734" cy="38212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Importing and Exporting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phase of international interaction consists of importing and exporting.</a:t>
            </a:r>
          </a:p>
          <a:p>
            <a:pPr algn="just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Multi-national enterprise (MNE)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Organization that has operating units located in foreign countries.</a:t>
            </a:r>
          </a:p>
          <a:p>
            <a:pPr algn="just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organization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Firm that has corporate units in a number of countries integrated to operate as one organization worldwide</a:t>
            </a:r>
          </a:p>
          <a:p>
            <a:pPr algn="just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Born-global firms and platform companies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(Airbnb, Spotify, Wise) operate globally from inception — requiring agile IHRM from day one, often leveraging EOR platforms (e.g., Deel, Remote.com).</a:t>
            </a:r>
          </a:p>
        </p:txBody>
      </p:sp>
    </p:spTree>
    <p:extLst>
      <p:ext uri="{BB962C8B-B14F-4D97-AF65-F5344CB8AC3E}">
        <p14:creationId xmlns:p14="http://schemas.microsoft.com/office/powerpoint/2010/main" val="80953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01617" y="745039"/>
            <a:ext cx="5069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Cultural Factors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27F5EFE-FB51-4792-957E-5331F1091ED0}"/>
              </a:ext>
            </a:extLst>
          </p:cNvPr>
          <p:cNvSpPr txBox="1">
            <a:spLocks noChangeArrowheads="1"/>
          </p:cNvSpPr>
          <p:nvPr/>
        </p:nvSpPr>
        <p:spPr>
          <a:xfrm>
            <a:off x="1107130" y="2252970"/>
            <a:ext cx="9977740" cy="34842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Societal forces affecting the values, beliefs, and actions of a distinct group of people.</a:t>
            </a:r>
          </a:p>
          <a:p>
            <a:pPr marL="0" indent="0" algn="just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Five dimensions useful in identifying and comparing cultures</a:t>
            </a:r>
          </a:p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Inequality in power</a:t>
            </a:r>
          </a:p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Individualism/group orientation</a:t>
            </a:r>
          </a:p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Masculinity/femininity</a:t>
            </a:r>
          </a:p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Uncertainty avoidance</a:t>
            </a:r>
          </a:p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Long-term/short-term orientation</a:t>
            </a:r>
          </a:p>
        </p:txBody>
      </p:sp>
    </p:spTree>
    <p:extLst>
      <p:ext uri="{BB962C8B-B14F-4D97-AF65-F5344CB8AC3E}">
        <p14:creationId xmlns:p14="http://schemas.microsoft.com/office/powerpoint/2010/main" val="1348582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96175" y="762353"/>
            <a:ext cx="7319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Economic Factors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27F5EFE-FB51-4792-957E-5331F1091ED0}"/>
              </a:ext>
            </a:extLst>
          </p:cNvPr>
          <p:cNvSpPr txBox="1">
            <a:spLocks noChangeArrowheads="1"/>
          </p:cNvSpPr>
          <p:nvPr/>
        </p:nvSpPr>
        <p:spPr>
          <a:xfrm>
            <a:off x="1107130" y="2767121"/>
            <a:ext cx="9977740" cy="18761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factors are linked to political, legal, and cultural issues, and different countries have different economic systems. </a:t>
            </a:r>
          </a:p>
          <a:p>
            <a:pPr algn="just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many developed countries, especially  in Europe, employment restrictions and wage levels are high.</a:t>
            </a:r>
          </a:p>
        </p:txBody>
      </p:sp>
    </p:spTree>
    <p:extLst>
      <p:ext uri="{BB962C8B-B14F-4D97-AF65-F5344CB8AC3E}">
        <p14:creationId xmlns:p14="http://schemas.microsoft.com/office/powerpoint/2010/main" val="11401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69CF53-32E1-41D2-99C5-D6601EF1DE03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0995" name="AutoShape 3">
            <a:extLst>
              <a:ext uri="{FF2B5EF4-FFF2-40B4-BE49-F238E27FC236}">
                <a16:creationId xmlns:a16="http://schemas.microsoft.com/office/drawing/2014/main" id="{B2044FEB-145F-044C-95C7-E749D3D065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36093" y="410368"/>
            <a:ext cx="6119813" cy="1325563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Resource Planning	</a:t>
            </a:r>
          </a:p>
        </p:txBody>
      </p:sp>
      <p:sp>
        <p:nvSpPr>
          <p:cNvPr id="340996" name="Rectangle 4">
            <a:extLst>
              <a:ext uri="{FF2B5EF4-FFF2-40B4-BE49-F238E27FC236}">
                <a16:creationId xmlns:a16="http://schemas.microsoft.com/office/drawing/2014/main" id="{A9A5F0F4-F086-2D47-9023-83841E5971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14450" y="2357211"/>
            <a:ext cx="10039350" cy="3819752"/>
          </a:xfrm>
        </p:spPr>
        <p:txBody>
          <a:bodyPr>
            <a:normAutofit/>
          </a:bodyPr>
          <a:lstStyle/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Resource Planning (HRP)</a:t>
            </a:r>
          </a:p>
          <a:p>
            <a:pPr marL="457200" lvl="1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•Human Resource Planning (HRP): The systematic process of forecasting, analyzing, and matching the supply of and demand for human resources to enable the organization to meet current and future objectives (Armstrong &amp; Taylor, 2023).</a:t>
            </a:r>
          </a:p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 Planning Responsibilities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 HR executive and subordinates gather information from other managers to use in the development of HR projections for top management to use in strategic planning and setting organizational goals.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26467EF-687B-4948-BBCB-F34B9FF479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82A16C1-0E70-4643-96B0-1950BE8AF93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DACC34-A914-446F-B05D-B567E69B933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714044-312B-45D6-BAC9-14C2806253A7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134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6357" name="Picture 5" descr="C:\My Documents\PowerPoint Files\Books\South-Western\HRM10e\HRM10e GIFS\02-06.gif">
            <a:extLst>
              <a:ext uri="{FF2B5EF4-FFF2-40B4-BE49-F238E27FC236}">
                <a16:creationId xmlns:a16="http://schemas.microsoft.com/office/drawing/2014/main" id="{8FCCFD54-9C6C-6E45-88D9-3804CCD03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4" y="1143000"/>
            <a:ext cx="5070475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6354" name="AutoShape 2">
            <a:extLst>
              <a:ext uri="{FF2B5EF4-FFF2-40B4-BE49-F238E27FC236}">
                <a16:creationId xmlns:a16="http://schemas.microsoft.com/office/drawing/2014/main" id="{5E1A1830-C98A-9440-8062-F457144E85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82245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HR Planning Process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195234-C1A1-40E8-8541-6AC2243D529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868F58-AC33-4202-9058-F2556B7984C9}"/>
              </a:ext>
            </a:extLst>
          </p:cNvPr>
          <p:cNvSpPr txBox="1"/>
          <p:nvPr/>
        </p:nvSpPr>
        <p:spPr>
          <a:xfrm>
            <a:off x="617935" y="6107668"/>
            <a:ext cx="161091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2-4</a:t>
            </a:r>
          </a:p>
        </p:txBody>
      </p:sp>
      <p:pic>
        <p:nvPicPr>
          <p:cNvPr id="2" name="Audio 2">
            <a:hlinkClick r:id="" action="ppaction://media"/>
            <a:extLst>
              <a:ext uri="{FF2B5EF4-FFF2-40B4-BE49-F238E27FC236}">
                <a16:creationId xmlns:a16="http://schemas.microsoft.com/office/drawing/2014/main" id="{37575A2C-B774-C3E5-5C46-E2B25067F7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88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2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AutoShape 2">
            <a:extLst>
              <a:ext uri="{FF2B5EF4-FFF2-40B4-BE49-F238E27FC236}">
                <a16:creationId xmlns:a16="http://schemas.microsoft.com/office/drawing/2014/main" id="{BDD14648-E061-5B4C-9C91-FF2A0F9F0E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 Planning Process (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57379" name="Rectangle 3">
            <a:extLst>
              <a:ext uri="{FF2B5EF4-FFF2-40B4-BE49-F238E27FC236}">
                <a16:creationId xmlns:a16="http://schemas.microsoft.com/office/drawing/2014/main" id="{3F9AC1FC-2EBD-8A44-9318-B7A2B3F5ED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09688" y="1533527"/>
            <a:ext cx="7772400" cy="2209800"/>
          </a:xfrm>
        </p:spPr>
        <p:txBody>
          <a:bodyPr/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 Strategies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means used to anticipate and manage the supply of and demand for human resources.</a:t>
            </a:r>
          </a:p>
          <a:p>
            <a:pPr lvl="2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overall direction for the way in which HR activities will be developed and managed.</a:t>
            </a:r>
          </a:p>
        </p:txBody>
      </p:sp>
      <p:grpSp>
        <p:nvGrpSpPr>
          <p:cNvPr id="357386" name="Group 10">
            <a:extLst>
              <a:ext uri="{FF2B5EF4-FFF2-40B4-BE49-F238E27FC236}">
                <a16:creationId xmlns:a16="http://schemas.microsoft.com/office/drawing/2014/main" id="{E4A39AC1-393F-5C40-A840-80ED06AEF964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3479801"/>
            <a:ext cx="6553200" cy="2873375"/>
            <a:chOff x="864" y="2192"/>
            <a:chExt cx="4128" cy="1810"/>
          </a:xfrm>
        </p:grpSpPr>
        <p:sp>
          <p:nvSpPr>
            <p:cNvPr id="357380" name="Text Box 4">
              <a:extLst>
                <a:ext uri="{FF2B5EF4-FFF2-40B4-BE49-F238E27FC236}">
                  <a16:creationId xmlns:a16="http://schemas.microsoft.com/office/drawing/2014/main" id="{165ADB1E-8283-D544-BDC2-079BCC05DB19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864" y="2192"/>
              <a:ext cx="1582" cy="465"/>
            </a:xfrm>
            <a:prstGeom prst="rect">
              <a:avLst/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 anchor="ctr" anchorCtr="1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20000"/>
                </a:spcBef>
                <a:spcAft>
                  <a:spcPct val="20000"/>
                </a:spcAft>
              </a:pPr>
              <a:r>
                <a:rPr lang="en-US" alt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Overall </a:t>
              </a:r>
              <a:br>
                <a:rPr lang="en-US" alt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Strategic Plan</a:t>
              </a:r>
            </a:p>
          </p:txBody>
        </p:sp>
        <p:sp>
          <p:nvSpPr>
            <p:cNvPr id="357381" name="Freeform 5">
              <a:extLst>
                <a:ext uri="{FF2B5EF4-FFF2-40B4-BE49-F238E27FC236}">
                  <a16:creationId xmlns:a16="http://schemas.microsoft.com/office/drawing/2014/main" id="{523F5BF0-BBD8-F949-BF32-B6C407B95916}"/>
                </a:ext>
              </a:extLst>
            </p:cNvPr>
            <p:cNvSpPr>
              <a:spLocks/>
            </p:cNvSpPr>
            <p:nvPr/>
          </p:nvSpPr>
          <p:spPr bwMode="gray">
            <a:xfrm>
              <a:off x="1488" y="2707"/>
              <a:ext cx="528" cy="291"/>
            </a:xfrm>
            <a:custGeom>
              <a:avLst/>
              <a:gdLst>
                <a:gd name="T0" fmla="*/ 0 w 864"/>
                <a:gd name="T1" fmla="*/ 0 h 672"/>
                <a:gd name="T2" fmla="*/ 0 w 864"/>
                <a:gd name="T3" fmla="*/ 672 h 672"/>
                <a:gd name="T4" fmla="*/ 864 w 864"/>
                <a:gd name="T5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4" h="672">
                  <a:moveTo>
                    <a:pt x="0" y="0"/>
                  </a:moveTo>
                  <a:lnTo>
                    <a:pt x="0" y="672"/>
                  </a:lnTo>
                  <a:lnTo>
                    <a:pt x="864" y="672"/>
                  </a:ln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>
              <a:spAutoFit/>
            </a:bodyPr>
            <a:lstStyle/>
            <a:p>
              <a:endParaRPr lang="en-US"/>
            </a:p>
          </p:txBody>
        </p:sp>
        <p:sp>
          <p:nvSpPr>
            <p:cNvPr id="357383" name="Text Box 7">
              <a:extLst>
                <a:ext uri="{FF2B5EF4-FFF2-40B4-BE49-F238E27FC236}">
                  <a16:creationId xmlns:a16="http://schemas.microsoft.com/office/drawing/2014/main" id="{1474D299-5DCE-BD4E-ADF8-5DCE96EE7338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016" y="2903"/>
              <a:ext cx="1873" cy="465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 anchor="ctr" anchorCtr="1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Human Resources Strategic Plan</a:t>
              </a:r>
            </a:p>
          </p:txBody>
        </p:sp>
        <p:sp>
          <p:nvSpPr>
            <p:cNvPr id="357384" name="Freeform 8">
              <a:extLst>
                <a:ext uri="{FF2B5EF4-FFF2-40B4-BE49-F238E27FC236}">
                  <a16:creationId xmlns:a16="http://schemas.microsoft.com/office/drawing/2014/main" id="{6BA8443C-714C-AD43-BACC-963046AFA97B}"/>
                </a:ext>
              </a:extLst>
            </p:cNvPr>
            <p:cNvSpPr>
              <a:spLocks/>
            </p:cNvSpPr>
            <p:nvPr/>
          </p:nvSpPr>
          <p:spPr bwMode="gray">
            <a:xfrm>
              <a:off x="3024" y="3427"/>
              <a:ext cx="528" cy="291"/>
            </a:xfrm>
            <a:custGeom>
              <a:avLst/>
              <a:gdLst>
                <a:gd name="T0" fmla="*/ 0 w 864"/>
                <a:gd name="T1" fmla="*/ 0 h 672"/>
                <a:gd name="T2" fmla="*/ 0 w 864"/>
                <a:gd name="T3" fmla="*/ 672 h 672"/>
                <a:gd name="T4" fmla="*/ 864 w 864"/>
                <a:gd name="T5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4" h="672">
                  <a:moveTo>
                    <a:pt x="0" y="0"/>
                  </a:moveTo>
                  <a:lnTo>
                    <a:pt x="0" y="672"/>
                  </a:lnTo>
                  <a:lnTo>
                    <a:pt x="864" y="672"/>
                  </a:ln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>
              <a:spAutoFit/>
            </a:bodyPr>
            <a:lstStyle/>
            <a:p>
              <a:endParaRPr lang="en-US"/>
            </a:p>
          </p:txBody>
        </p:sp>
        <p:sp>
          <p:nvSpPr>
            <p:cNvPr id="357385" name="Text Box 9">
              <a:extLst>
                <a:ext uri="{FF2B5EF4-FFF2-40B4-BE49-F238E27FC236}">
                  <a16:creationId xmlns:a16="http://schemas.microsoft.com/office/drawing/2014/main" id="{FB2AFD5D-7822-1649-AB9F-37169D0D73AE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559" y="3711"/>
              <a:ext cx="1433" cy="29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 anchor="ctr" anchorCtr="1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HR Activities</a:t>
              </a:r>
            </a:p>
          </p:txBody>
        </p:sp>
      </p:grpSp>
      <p:pic>
        <p:nvPicPr>
          <p:cNvPr id="12" name="Graphic 21">
            <a:extLst>
              <a:ext uri="{FF2B5EF4-FFF2-40B4-BE49-F238E27FC236}">
                <a16:creationId xmlns:a16="http://schemas.microsoft.com/office/drawing/2014/main" id="{E00146B4-3CE0-4CEE-BFBE-3306BE2935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353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57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AutoShape 2">
            <a:extLst>
              <a:ext uri="{FF2B5EF4-FFF2-40B4-BE49-F238E27FC236}">
                <a16:creationId xmlns:a16="http://schemas.microsoft.com/office/drawing/2014/main" id="{A2AB3B92-6762-4944-9A28-7133A46EE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18636" y="935396"/>
            <a:ext cx="8359185" cy="755292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HR Planning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0986E52-B79F-4B91-9F97-C3AC15D44B9C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4307" name="Rectangle 3">
            <a:extLst>
              <a:ext uri="{FF2B5EF4-FFF2-40B4-BE49-F238E27FC236}">
                <a16:creationId xmlns:a16="http://schemas.microsoft.com/office/drawing/2014/main" id="{DD374C8F-29A4-4B43-83B3-1E23207991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42308" y="2422494"/>
            <a:ext cx="10139621" cy="3087125"/>
          </a:xfrm>
        </p:spPr>
        <p:txBody>
          <a:bodyPr>
            <a:norm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view of the HR dimensions of business decisions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 HR costs through better HR management.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timely recruitment for anticipate HR needs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inclusion of protected groups through planned increases in workforce diversity.</a:t>
            </a:r>
          </a:p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development of managerial talent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C1C039-8D8D-450D-9E8A-E19401783C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E2AA14-E716-4694-B409-55C037E7CDD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0A6011-82BD-4B14-847E-C4DCBE5F7C9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EC266FC-BEAB-4BBE-B4D9-4B94392320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691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STEL Analysis (PEST Analysis) EXPLAINED with EXAMPLES | B2U">
            <a:extLst>
              <a:ext uri="{FF2B5EF4-FFF2-40B4-BE49-F238E27FC236}">
                <a16:creationId xmlns:a16="http://schemas.microsoft.com/office/drawing/2014/main" id="{B777A6CE-61B1-4281-94DA-B6FC70F17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90" y="1014558"/>
            <a:ext cx="10944737" cy="564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301053-F001-08F5-3AC8-CAEA57B27591}"/>
              </a:ext>
            </a:extLst>
          </p:cNvPr>
          <p:cNvSpPr txBox="1"/>
          <p:nvPr/>
        </p:nvSpPr>
        <p:spPr>
          <a:xfrm>
            <a:off x="2689209" y="578772"/>
            <a:ext cx="60945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Scanning the External Environment</a:t>
            </a:r>
            <a:endParaRPr lang="en-US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6EA4A0F-9D40-952A-0087-62E6CDDFB1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94569" y="139567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756E3B2-A1C5-8C8A-1729-AAEC9BC97663}"/>
              </a:ext>
            </a:extLst>
          </p:cNvPr>
          <p:cNvSpPr txBox="1"/>
          <p:nvPr/>
        </p:nvSpPr>
        <p:spPr>
          <a:xfrm>
            <a:off x="754973" y="6299501"/>
            <a:ext cx="161091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2-5</a:t>
            </a:r>
          </a:p>
        </p:txBody>
      </p:sp>
    </p:spTree>
    <p:extLst>
      <p:ext uri="{BB962C8B-B14F-4D97-AF65-F5344CB8AC3E}">
        <p14:creationId xmlns:p14="http://schemas.microsoft.com/office/powerpoint/2010/main" val="37612654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To Perform an HR SWOT Analysis - AIHR">
            <a:extLst>
              <a:ext uri="{FF2B5EF4-FFF2-40B4-BE49-F238E27FC236}">
                <a16:creationId xmlns:a16="http://schemas.microsoft.com/office/drawing/2014/main" id="{58593318-2F2D-1006-426B-E5F885BCC4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5" r="7311" b="9432"/>
          <a:stretch>
            <a:fillRect/>
          </a:stretch>
        </p:blipFill>
        <p:spPr bwMode="auto">
          <a:xfrm>
            <a:off x="872876" y="1139316"/>
            <a:ext cx="9062770" cy="515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72EF96D1-526F-A3A5-1A1A-3761538604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94569" y="13956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5E714D-3B14-3FFE-A562-7FBD8BE4D4EB}"/>
              </a:ext>
            </a:extLst>
          </p:cNvPr>
          <p:cNvSpPr txBox="1"/>
          <p:nvPr/>
        </p:nvSpPr>
        <p:spPr>
          <a:xfrm>
            <a:off x="583430" y="6406621"/>
            <a:ext cx="161091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2-6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360235-133F-9469-08F0-0BD355B2CE20}"/>
              </a:ext>
            </a:extLst>
          </p:cNvPr>
          <p:cNvSpPr txBox="1"/>
          <p:nvPr/>
        </p:nvSpPr>
        <p:spPr>
          <a:xfrm>
            <a:off x="738965" y="559270"/>
            <a:ext cx="90627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Scanning the External &amp; Internal Environment (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98794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AutoShape 2">
            <a:extLst>
              <a:ext uri="{FF2B5EF4-FFF2-40B4-BE49-F238E27FC236}">
                <a16:creationId xmlns:a16="http://schemas.microsoft.com/office/drawing/2014/main" id="{A2AB3B92-6762-4944-9A28-7133A46EE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46055" y="874429"/>
            <a:ext cx="9065628" cy="755292"/>
          </a:xfrm>
          <a:ln/>
        </p:spPr>
        <p:txBody>
          <a:bodyPr>
            <a:no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Assessment of the Organizational Workforce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0986E52-B79F-4B91-9F97-C3AC15D44B9C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C1C039-8D8D-450D-9E8A-E19401783C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E2AA14-E716-4694-B409-55C037E7CDD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0A6011-82BD-4B14-847E-C4DCBE5F7C9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EC266FC-BEAB-4BBE-B4D9-4B94392320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7B892552-044F-4D2A-A7D3-C829D33444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53149" y="2462047"/>
            <a:ext cx="9763642" cy="271380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Auditing Jobs and Skills</a:t>
            </a: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jobs currently exist? Are they still optimally designed?</a:t>
            </a: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people perform each job? Is this ratio efficient?</a:t>
            </a: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critical is each role to strategic execution?</a:t>
            </a: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new roles will emerging technologies and strategies require?</a:t>
            </a:r>
          </a:p>
          <a:p>
            <a:pPr lvl="1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218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AutoShape 2">
            <a:extLst>
              <a:ext uri="{FF2B5EF4-FFF2-40B4-BE49-F238E27FC236}">
                <a16:creationId xmlns:a16="http://schemas.microsoft.com/office/drawing/2014/main" id="{A2AB3B92-6762-4944-9A28-7133A46EE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3905" y="866825"/>
            <a:ext cx="9201159" cy="755292"/>
          </a:xfrm>
          <a:ln/>
        </p:spPr>
        <p:txBody>
          <a:bodyPr>
            <a:no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Assessment of the Organizational Workforce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0986E52-B79F-4B91-9F97-C3AC15D44B9C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4307" name="Rectangle 3">
            <a:extLst>
              <a:ext uri="{FF2B5EF4-FFF2-40B4-BE49-F238E27FC236}">
                <a16:creationId xmlns:a16="http://schemas.microsoft.com/office/drawing/2014/main" id="{DD374C8F-29A4-4B43-83B3-1E23207991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26189" y="2422494"/>
            <a:ext cx="10139621" cy="30871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Capabilities Inventory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HRIS databases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—sources of information about employees’ knowledge, skills, and abilities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an organizational capabilities inventory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 and individual demographics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employee career progression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job performance data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C1C039-8D8D-450D-9E8A-E19401783C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E2AA14-E716-4694-B409-55C037E7CDD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0A6011-82BD-4B14-847E-C4DCBE5F7C9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EC266FC-BEAB-4BBE-B4D9-4B94392320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153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AutoShape 2">
            <a:extLst>
              <a:ext uri="{FF2B5EF4-FFF2-40B4-BE49-F238E27FC236}">
                <a16:creationId xmlns:a16="http://schemas.microsoft.com/office/drawing/2014/main" id="{A2AB3B92-6762-4944-9A28-7133A46EE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18636" y="935396"/>
            <a:ext cx="8359185" cy="755292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Forecasting HR Supply and Demand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0986E52-B79F-4B91-9F97-C3AC15D44B9C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4307" name="Rectangle 3">
            <a:extLst>
              <a:ext uri="{FF2B5EF4-FFF2-40B4-BE49-F238E27FC236}">
                <a16:creationId xmlns:a16="http://schemas.microsoft.com/office/drawing/2014/main" id="{DD374C8F-29A4-4B43-83B3-1E23207991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86033" y="2253167"/>
            <a:ext cx="10139621" cy="35001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use of information from the past and present to identify expected future conditions.</a:t>
            </a:r>
          </a:p>
          <a:p>
            <a:pPr marL="0" indent="0">
              <a:buNone/>
            </a:pP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 Methods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Judgmental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Estimates—asking managers’ opinions, top-down or bottom-up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Rules of thumb—using general guidelines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technique—asking a group of experts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Nominal groups—reaching a group consensus in open discussion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C1C039-8D8D-450D-9E8A-E19401783C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E2AA14-E716-4694-B409-55C037E7CDD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0A6011-82BD-4B14-847E-C4DCBE5F7C9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EC266FC-BEAB-4BBE-B4D9-4B94392320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887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AutoShape 2">
            <a:extLst>
              <a:ext uri="{FF2B5EF4-FFF2-40B4-BE49-F238E27FC236}">
                <a16:creationId xmlns:a16="http://schemas.microsoft.com/office/drawing/2014/main" id="{A2AB3B92-6762-4944-9A28-7133A46EE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18636" y="935396"/>
            <a:ext cx="8359185" cy="755292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Forecasting Methods (cont’d)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0986E52-B79F-4B91-9F97-C3AC15D44B9C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4307" name="Rectangle 3">
            <a:extLst>
              <a:ext uri="{FF2B5EF4-FFF2-40B4-BE49-F238E27FC236}">
                <a16:creationId xmlns:a16="http://schemas.microsoft.com/office/drawing/2014/main" id="{DD374C8F-29A4-4B43-83B3-1E23207991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49484" y="2101397"/>
            <a:ext cx="10722204" cy="3780630"/>
          </a:xfrm>
        </p:spPr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regression analysis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ratios—units produced per employee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Staffing ratios—estimates of indirect labor needs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AI-powered simulation models – scenario planning for workforce under different business conditions </a:t>
            </a:r>
            <a:r>
              <a:rPr lang="en-US" alt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(mergers, automation adoption, market shifts)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Predictive analytics models– using machine learning algorithms to forecast </a:t>
            </a:r>
            <a:r>
              <a:rPr lang="en-US" alt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attrition, performance trends, and future skills gaps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intelligence platforms – forecasting future skill requirements based on </a:t>
            </a:r>
            <a:r>
              <a:rPr lang="en-US" alt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trends and technology adoption curves.</a:t>
            </a:r>
          </a:p>
          <a:p>
            <a:pPr lvl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C1C039-8D8D-450D-9E8A-E19401783C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E2AA14-E716-4694-B409-55C037E7CDD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0A6011-82BD-4B14-847E-C4DCBE5F7C9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EC266FC-BEAB-4BBE-B4D9-4B94392320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8726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8FE1A0-1280-22F4-4B4D-8ADFE52FD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AutoShape 2">
            <a:extLst>
              <a:ext uri="{FF2B5EF4-FFF2-40B4-BE49-F238E27FC236}">
                <a16:creationId xmlns:a16="http://schemas.microsoft.com/office/drawing/2014/main" id="{7365E4A8-1ADE-9618-ADE6-BA866742F6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18636" y="935396"/>
            <a:ext cx="8359185" cy="755292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Forecasting Periods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12BC0D-2FDC-D0FF-8867-2F34B7AEA272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4307" name="Rectangle 3">
            <a:extLst>
              <a:ext uri="{FF2B5EF4-FFF2-40B4-BE49-F238E27FC236}">
                <a16:creationId xmlns:a16="http://schemas.microsoft.com/office/drawing/2014/main" id="{242D178F-6303-F86D-D4CF-1C6508CD7B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86929" y="2356412"/>
            <a:ext cx="10355588" cy="3035097"/>
          </a:xfrm>
        </p:spPr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Short-term—</a:t>
            </a: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 than one year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Intermediate—</a:t>
            </a: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 to five years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Long-range—</a:t>
            </a: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than five years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Dynamic/continuous forecasting is increasingly adopted alongside traditional periodic approaches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550130-228A-0DB4-B787-6405006EE1B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3FFEC8-E24E-EBE3-ED44-D0EA663F6511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D2EF48-E5BC-55D7-62E1-B6B93A234EC1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30022F1-792F-2F48-DE02-B1BF6FE3F0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369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45" name="Picture 5" descr="C:\My Documents\PowerPoint Files\Books\South-Western\HRM10e\HRM10e GIFS\02-09.gif">
            <a:extLst>
              <a:ext uri="{FF2B5EF4-FFF2-40B4-BE49-F238E27FC236}">
                <a16:creationId xmlns:a16="http://schemas.microsoft.com/office/drawing/2014/main" id="{B621C952-83DE-1B49-B7DA-091C11841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8" y="1203326"/>
            <a:ext cx="6557962" cy="534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42" name="AutoShape 2">
            <a:extLst>
              <a:ext uri="{FF2B5EF4-FFF2-40B4-BE49-F238E27FC236}">
                <a16:creationId xmlns:a16="http://schemas.microsoft.com/office/drawing/2014/main" id="{E8DA78E1-D566-C242-A380-182114DBEB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71625" y="262772"/>
            <a:ext cx="8372476" cy="969017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Internal Labor Supply for a Given Unit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ED8455-9811-491A-A568-34095D6BD2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B26BADA-6FAB-4189-BD40-297E0E5ACFE3}"/>
              </a:ext>
            </a:extLst>
          </p:cNvPr>
          <p:cNvSpPr txBox="1"/>
          <p:nvPr/>
        </p:nvSpPr>
        <p:spPr>
          <a:xfrm>
            <a:off x="617935" y="6107668"/>
            <a:ext cx="161091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2-7</a:t>
            </a:r>
          </a:p>
        </p:txBody>
      </p:sp>
    </p:spTree>
    <p:extLst>
      <p:ext uri="{BB962C8B-B14F-4D97-AF65-F5344CB8AC3E}">
        <p14:creationId xmlns:p14="http://schemas.microsoft.com/office/powerpoint/2010/main" val="637267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CC01879-101E-4A3C-A146-C3F2BB366ADB}"/>
              </a:ext>
            </a:extLst>
          </p:cNvPr>
          <p:cNvSpPr/>
          <p:nvPr/>
        </p:nvSpPr>
        <p:spPr>
          <a:xfrm>
            <a:off x="749484" y="1601121"/>
            <a:ext cx="660122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2738" name="AutoShape 2">
            <a:extLst>
              <a:ext uri="{FF2B5EF4-FFF2-40B4-BE49-F238E27FC236}">
                <a16:creationId xmlns:a16="http://schemas.microsoft.com/office/drawing/2014/main" id="{2DDDA113-7F4A-A741-91ED-951B8ED492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06622" y="354706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Human Resource </a:t>
            </a:r>
            <a:b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Surplus Or Shortage</a:t>
            </a:r>
          </a:p>
        </p:txBody>
      </p:sp>
      <p:sp>
        <p:nvSpPr>
          <p:cNvPr id="372739" name="Rectangle 3">
            <a:extLst>
              <a:ext uri="{FF2B5EF4-FFF2-40B4-BE49-F238E27FC236}">
                <a16:creationId xmlns:a16="http://schemas.microsoft.com/office/drawing/2014/main" id="{147F3EF1-AE89-AC44-AFBB-45297D9471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150" y="2242867"/>
            <a:ext cx="6041280" cy="3383344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 Realignment</a:t>
            </a:r>
          </a:p>
          <a:p>
            <a:pPr lvl="1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“Downsizing”, “Rightsizing”, and “Reduction in Force” (RIF) all mean reducing the number of employees in an organization.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73821A-5347-46D4-AD92-0AD7702E7D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90FA9A0-B359-46E0-AFD0-874D57AE89A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C3FCFC-172A-44B4-8683-F19BE3E9DD78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E8EFFB-44DB-4BC3-A6A7-98DC528F85BF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Downsizing Stock Photo 373973029 | Shutterstock">
            <a:extLst>
              <a:ext uri="{FF2B5EF4-FFF2-40B4-BE49-F238E27FC236}">
                <a16:creationId xmlns:a16="http://schemas.microsoft.com/office/drawing/2014/main" id="{20DB3BD1-682A-2426-BD48-93177D7A2E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87"/>
          <a:stretch>
            <a:fillRect/>
          </a:stretch>
        </p:blipFill>
        <p:spPr bwMode="auto">
          <a:xfrm>
            <a:off x="7439462" y="2242867"/>
            <a:ext cx="4478776" cy="293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1013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7B0AAA-8453-56FE-1E37-D41E19A59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69AD615-F904-F26E-D6C1-F9A341191B1D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2738" name="AutoShape 2">
            <a:extLst>
              <a:ext uri="{FF2B5EF4-FFF2-40B4-BE49-F238E27FC236}">
                <a16:creationId xmlns:a16="http://schemas.microsoft.com/office/drawing/2014/main" id="{F2E12154-87E2-B353-D31F-DEBA62F706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06622" y="354706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Human Resource </a:t>
            </a:r>
            <a:b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Causes of Downsizing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739" name="Rectangle 3">
            <a:extLst>
              <a:ext uri="{FF2B5EF4-FFF2-40B4-BE49-F238E27FC236}">
                <a16:creationId xmlns:a16="http://schemas.microsoft.com/office/drawing/2014/main" id="{003C2F3C-43EC-A752-6AFD-118993C62B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47728" y="2168366"/>
            <a:ext cx="10096543" cy="3457845"/>
          </a:xfrm>
        </p:spPr>
        <p:txBody>
          <a:bodyPr>
            <a:normAutofit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Declining product demand, competitive market-share loss, recessionary conditions.</a:t>
            </a: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Structural: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change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AI-driven task automation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mergers and acquisitions and digital transformation.</a:t>
            </a: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Strategic restructuring: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obsolescence, shift to new business models, and post-pandemic workforce reconfiguration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seen in tech sector, 2022–2024: Amazon, Meta, Google collectively laid off over 60,000 employees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064369-76AA-99BE-8A43-D8A54032DE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6616264-F4B7-A7F1-46B7-7BFE5209A8B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D467BA-F25F-B91C-213B-B322AB25147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EDF9E-B061-C847-A813-0133E5FAD81F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5542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F02E0-F03E-AC4D-F435-2B9B499AD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B41D19-54A8-B83B-FE54-98E034ED4A71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2738" name="AutoShape 2">
            <a:extLst>
              <a:ext uri="{FF2B5EF4-FFF2-40B4-BE49-F238E27FC236}">
                <a16:creationId xmlns:a16="http://schemas.microsoft.com/office/drawing/2014/main" id="{171D608B-7FA4-7779-2C38-88B22CEBBC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06622" y="354706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Human Resource </a:t>
            </a:r>
            <a:b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Consequences of Downsizing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739" name="Rectangle 3">
            <a:extLst>
              <a:ext uri="{FF2B5EF4-FFF2-40B4-BE49-F238E27FC236}">
                <a16:creationId xmlns:a16="http://schemas.microsoft.com/office/drawing/2014/main" id="{BAFB0D3B-018B-704E-7950-593B5083B2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149" y="2011031"/>
            <a:ext cx="10289367" cy="368968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Reduced labor costs, Flatter organizations, potential productivity per employee gains.</a:t>
            </a: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Loss of institutional knowledge, survivor syndrome, reputational damage to employer brand, reduced innovation capacity.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Loss of specialized skills and experience – intensified by rapidly evolving skill requirements in AI era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6A548C-C672-46E6-8A72-03730D032E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A86B8ED-3B8B-8AAB-68E1-3CA8C9E9EF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3B9A48-B7BA-217C-8DA0-2363E941E592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D7331D-21E9-9F18-9F90-1D8C6C0656A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9861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26DF100-34E8-4326-B058-58D68AD8FF0E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3762" name="AutoShape 2">
            <a:extLst>
              <a:ext uri="{FF2B5EF4-FFF2-40B4-BE49-F238E27FC236}">
                <a16:creationId xmlns:a16="http://schemas.microsoft.com/office/drawing/2014/main" id="{BA4C776E-F6F0-EB4E-85BE-F24224383C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Human Resource </a:t>
            </a:r>
            <a:b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Survivors</a:t>
            </a:r>
          </a:p>
        </p:txBody>
      </p:sp>
      <p:sp>
        <p:nvSpPr>
          <p:cNvPr id="373763" name="Rectangle 3">
            <a:extLst>
              <a:ext uri="{FF2B5EF4-FFF2-40B4-BE49-F238E27FC236}">
                <a16:creationId xmlns:a16="http://schemas.microsoft.com/office/drawing/2014/main" id="{05BF5F00-2F99-CB4A-AEC9-6744A417CA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67611" y="2410934"/>
            <a:ext cx="10394593" cy="306577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 HRM Manage survivors?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transparent, honest communication about decisions made and the organization's future direction. 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Actively involve survivors in transition and regrouping activities to restore engagement and trust.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Survivor guilt and anxiety are well-documented — HR must deploy well-being support, psychological safety initiatives, and re-engagement programs post-downsizing.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227D9F-F26D-4B84-9670-A14BC4AE19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B2C8D14-4FAE-4CD3-859E-DFBC52A783E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84FE1D-9526-489E-A8EC-34E38D36160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CFDD62-23AC-4A6E-A50E-55459B11D0D0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0394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A030E0E-364D-4E24-9268-759D29E2A0F2}"/>
              </a:ext>
            </a:extLst>
          </p:cNvPr>
          <p:cNvSpPr/>
          <p:nvPr/>
        </p:nvSpPr>
        <p:spPr>
          <a:xfrm>
            <a:off x="437071" y="1627415"/>
            <a:ext cx="11317857" cy="43214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117" name="AutoShape 5">
            <a:extLst>
              <a:ext uri="{FF2B5EF4-FFF2-40B4-BE49-F238E27FC236}">
                <a16:creationId xmlns:a16="http://schemas.microsoft.com/office/drawing/2014/main" id="{9A40B54F-A646-1B4E-8617-427923AF5E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44536" y="671025"/>
            <a:ext cx="8077200" cy="990600"/>
          </a:xfrm>
          <a:ln/>
        </p:spPr>
        <p:txBody>
          <a:bodyPr>
            <a:no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Human Resource </a:t>
            </a:r>
            <a:b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Downsizing approaches</a:t>
            </a:r>
            <a:b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118" name="Rectangle 6">
            <a:extLst>
              <a:ext uri="{FF2B5EF4-FFF2-40B4-BE49-F238E27FC236}">
                <a16:creationId xmlns:a16="http://schemas.microsoft.com/office/drawing/2014/main" id="{499D4439-0694-654F-80F4-4FD077638E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0319" y="2063619"/>
            <a:ext cx="11623672" cy="38888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Main Downsizing Approaches?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Attrition and Hiring Freezes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replacing departing employees; cost-effective and humane but slow and difficult to target by skill area.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Retirement Buyouts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Incentivizing senior employees to leave voluntarily; reduces cost while preserving employer-brand reputation.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Layoffs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Involuntary separation; must comply with applicable labor law (UAE Labor Law, EU Directive, US WARN Act). Criteria: seniority, performance, or strategic role criticality.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Reskilling and redeployment programs: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Transferring surplus employees to growth areas of the business rather than terminating them; requires agile skills assessment and development.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E39511-5CF1-4DDB-ADEA-683CAC10E3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7B5275D-C6AD-4563-BF5A-0965863DA62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1FDE3C-330C-41B5-A646-7DC7F2A2700C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056ABA-8ACF-4555-8E25-81E344B4D8A9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9448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F318778-ED77-4578-A107-821BEBAE68BA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4786" name="AutoShape 2">
            <a:extLst>
              <a:ext uri="{FF2B5EF4-FFF2-40B4-BE49-F238E27FC236}">
                <a16:creationId xmlns:a16="http://schemas.microsoft.com/office/drawing/2014/main" id="{58A28D9F-E10A-7544-BFD0-1085BEF91C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Human Resource </a:t>
            </a:r>
            <a:b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787" name="Rectangle 3">
            <a:extLst>
              <a:ext uri="{FF2B5EF4-FFF2-40B4-BE49-F238E27FC236}">
                <a16:creationId xmlns:a16="http://schemas.microsoft.com/office/drawing/2014/main" id="{BC78B715-DA12-7947-951E-211D483211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10883" y="2155119"/>
            <a:ext cx="10631634" cy="3445580"/>
          </a:xfrm>
        </p:spPr>
        <p:txBody>
          <a:bodyPr>
            <a:normAutofit lnSpcReduction="10000"/>
          </a:bodyPr>
          <a:lstStyle/>
          <a:p>
            <a:pPr lvl="1"/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Outplacement services provided to displaced employees to give them support and assistance: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career counseling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Resume preparation and typing services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Interviewing workshops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Referral assistance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Severance payments 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Continuance of medical benefits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retraining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42303D-DD7D-484A-858F-E61D31E946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31D3BEC-FE53-48D5-8D60-61B7A8D91BF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840D90-6336-4AEB-8AF8-E9898189BC9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E2867A-113B-454D-AD0B-DBE0939C31E1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9427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4D89D3-EB97-4BDA-95B9-EA8C8A471925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6834" name="AutoShape 2">
            <a:extLst>
              <a:ext uri="{FF2B5EF4-FFF2-40B4-BE49-F238E27FC236}">
                <a16:creationId xmlns:a16="http://schemas.microsoft.com/office/drawing/2014/main" id="{18BE5246-3C91-F044-AE92-01F4C8FF19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6556" y="552011"/>
            <a:ext cx="10515600" cy="1325563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Assessing HR Effectiveness</a:t>
            </a:r>
          </a:p>
        </p:txBody>
      </p:sp>
      <p:sp>
        <p:nvSpPr>
          <p:cNvPr id="376835" name="Rectangle 3">
            <a:extLst>
              <a:ext uri="{FF2B5EF4-FFF2-40B4-BE49-F238E27FC236}">
                <a16:creationId xmlns:a16="http://schemas.microsoft.com/office/drawing/2014/main" id="{8E3A16A9-725A-774A-A1F4-000DEE9DF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45102" y="2141612"/>
            <a:ext cx="7999086" cy="453123"/>
          </a:xfrm>
        </p:spPr>
        <p:txBody>
          <a:bodyPr>
            <a:normAutofit lnSpcReduction="10000"/>
          </a:bodyPr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Diagnostic Measures of HR Effectiveness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B62A90-7655-4A37-A823-FEFA83D419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C990441-5C0E-452E-9DFF-E14F0DFBB2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0450BF-94B8-4C51-AFF7-44FB8FB9BA05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6E9306-7630-49CC-83BB-F64DAB1600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84DE67-09E4-4498-177F-FC63C04EF4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827891"/>
              </p:ext>
            </p:extLst>
          </p:nvPr>
        </p:nvGraphicFramePr>
        <p:xfrm>
          <a:off x="926917" y="2701036"/>
          <a:ext cx="10339181" cy="24346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5133">
                  <a:extLst>
                    <a:ext uri="{9D8B030D-6E8A-4147-A177-3AD203B41FA5}">
                      <a16:colId xmlns:a16="http://schemas.microsoft.com/office/drawing/2014/main" val="2525559094"/>
                    </a:ext>
                  </a:extLst>
                </a:gridCol>
                <a:gridCol w="7544048">
                  <a:extLst>
                    <a:ext uri="{9D8B030D-6E8A-4147-A177-3AD203B41FA5}">
                      <a16:colId xmlns:a16="http://schemas.microsoft.com/office/drawing/2014/main" val="1802488918"/>
                    </a:ext>
                  </a:extLst>
                </a:gridCol>
              </a:tblGrid>
              <a:tr h="518586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Category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50800" marB="5080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Metric</a:t>
                      </a:r>
                      <a:endParaRPr lang="en-US" sz="22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50800" marB="50800"/>
                </a:tc>
                <a:extLst>
                  <a:ext uri="{0D108BD9-81ED-4DB2-BD59-A6C34878D82A}">
                    <a16:rowId xmlns:a16="http://schemas.microsoft.com/office/drawing/2014/main" val="2060790659"/>
                  </a:ext>
                </a:extLst>
              </a:tr>
              <a:tr h="43404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Efficiency</a:t>
                      </a:r>
                      <a:endParaRPr lang="en-US" sz="2200" b="1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HR expense/employee; HR dept. as % of total expenses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:a16="http://schemas.microsoft.com/office/drawing/2014/main" val="652401773"/>
                  </a:ext>
                </a:extLst>
              </a:tr>
              <a:tr h="422694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Effectiveness</a:t>
                      </a:r>
                      <a:endParaRPr lang="en-US" sz="2200" b="1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Turnover &amp; absenteeism rates; quality-of-hire scores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:a16="http://schemas.microsoft.com/office/drawing/2014/main" val="976773460"/>
                  </a:ext>
                </a:extLst>
              </a:tr>
              <a:tr h="612476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Impact</a:t>
                      </a:r>
                      <a:endParaRPr lang="en-US" sz="2200" b="1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Revenue/profit per employee; employee engagement score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:a16="http://schemas.microsoft.com/office/drawing/2014/main" val="2137417383"/>
                  </a:ext>
                </a:extLst>
              </a:tr>
              <a:tr h="44686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Compliance</a:t>
                      </a:r>
                      <a:endParaRPr lang="en-US" sz="2200" b="1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Worker's comp. per employee; legal claim rate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6200" marR="76200" marT="38100" marB="38100"/>
                </a:tc>
                <a:extLst>
                  <a:ext uri="{0D108BD9-81ED-4DB2-BD59-A6C34878D82A}">
                    <a16:rowId xmlns:a16="http://schemas.microsoft.com/office/drawing/2014/main" val="21179412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5971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31BDA7A-843F-4043-9FF5-9FE98D7A15C5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8882" name="AutoShape 2">
            <a:extLst>
              <a:ext uri="{FF2B5EF4-FFF2-40B4-BE49-F238E27FC236}">
                <a16:creationId xmlns:a16="http://schemas.microsoft.com/office/drawing/2014/main" id="{FC58D624-6B99-0841-A0EF-76925D93C0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5480" y="365125"/>
            <a:ext cx="8918319" cy="1325563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Assessing HR Effectiveness</a:t>
            </a:r>
          </a:p>
        </p:txBody>
      </p:sp>
      <p:sp>
        <p:nvSpPr>
          <p:cNvPr id="378883" name="Rectangle 3">
            <a:extLst>
              <a:ext uri="{FF2B5EF4-FFF2-40B4-BE49-F238E27FC236}">
                <a16:creationId xmlns:a16="http://schemas.microsoft.com/office/drawing/2014/main" id="{553BF803-E255-7A43-AEE8-C839AD270B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41025" y="1622227"/>
            <a:ext cx="9381796" cy="4328200"/>
          </a:xfrm>
        </p:spPr>
        <p:txBody>
          <a:bodyPr>
            <a:noAutofit/>
          </a:bodyPr>
          <a:lstStyle/>
          <a:p>
            <a:pPr>
              <a:tabLst>
                <a:tab pos="3538538" algn="l"/>
                <a:tab pos="4972050" algn="l"/>
              </a:tabLst>
            </a:pPr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 Audit</a:t>
            </a:r>
          </a:p>
          <a:p>
            <a:pPr lvl="1">
              <a:tabLst>
                <a:tab pos="3538538" algn="l"/>
                <a:tab pos="4972050" algn="l"/>
              </a:tabLst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formal research effort that evaluates the current state of HR management in an organization</a:t>
            </a:r>
          </a:p>
          <a:p>
            <a:pPr lvl="1">
              <a:tabLst>
                <a:tab pos="3538538" algn="l"/>
                <a:tab pos="4972050" algn="l"/>
              </a:tabLst>
            </a:pPr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Audit areas: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compliance (e.g., EEO, OSHA, ERISA, and FMLA)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Current job specifications and descriptions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Valid recruiting and selection process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 wage and salary system	• Benefits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handbook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Absenteeism and turnover control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Grievance resolution process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Orientation program	• Training and development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management system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90C84E-A6CA-49FD-B4F4-854BE80534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429277-D1B8-43CB-B430-2F69A6980B47}"/>
              </a:ext>
            </a:extLst>
          </p:cNvPr>
          <p:cNvSpPr/>
          <p:nvPr/>
        </p:nvSpPr>
        <p:spPr>
          <a:xfrm>
            <a:off x="903486" y="92525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E59308-D80A-42EF-82FC-8E9ABB82284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F4497A-F92E-4D24-A65D-4359277B3321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0119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0E5903-8541-470C-A6E2-9B63743E44B8}"/>
              </a:ext>
            </a:extLst>
          </p:cNvPr>
          <p:cNvSpPr/>
          <p:nvPr/>
        </p:nvSpPr>
        <p:spPr>
          <a:xfrm>
            <a:off x="749484" y="161540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9908" name="AutoShape 4">
            <a:extLst>
              <a:ext uri="{FF2B5EF4-FFF2-40B4-BE49-F238E27FC236}">
                <a16:creationId xmlns:a16="http://schemas.microsoft.com/office/drawing/2014/main" id="{1CAFD4FD-BAFB-B543-8D33-7E6CDFC2D4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72056" y="491176"/>
            <a:ext cx="7332086" cy="1325563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HR Research For Assessment</a:t>
            </a:r>
          </a:p>
        </p:txBody>
      </p:sp>
      <p:sp>
        <p:nvSpPr>
          <p:cNvPr id="379909" name="Rectangle 5">
            <a:extLst>
              <a:ext uri="{FF2B5EF4-FFF2-40B4-BE49-F238E27FC236}">
                <a16:creationId xmlns:a16="http://schemas.microsoft.com/office/drawing/2014/main" id="{CEBFE3E4-AAD9-9845-8F69-016BCFAC3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46765" y="1816739"/>
            <a:ext cx="9007034" cy="4360224"/>
          </a:xfrm>
        </p:spPr>
        <p:txBody>
          <a:bodyPr>
            <a:normAutofit/>
          </a:bodyPr>
          <a:lstStyle/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 Research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analysis of data from HR records to determine the effectiveness of past and present HR practices.</a:t>
            </a:r>
          </a:p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Primary Research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 in which data are gathered first-hand for the specific project being conducted.</a:t>
            </a:r>
          </a:p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Secondary Research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 using data already gathered by others and reported in books, articles in professional journals, or other sources.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12C877-2B38-4BB9-BA14-91C7DF1019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5E21532-248A-45E5-9E6B-4A4CBBD2BF5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EF6DFF-376F-45BE-9FC8-00A2E2EC8522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70BDD5-47CB-4DCA-AA42-4215E3CCE34C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3661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915B1ED-266F-4973-90F0-7AC9C93D40A7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0930" name="AutoShape 2">
            <a:extLst>
              <a:ext uri="{FF2B5EF4-FFF2-40B4-BE49-F238E27FC236}">
                <a16:creationId xmlns:a16="http://schemas.microsoft.com/office/drawing/2014/main" id="{6423492C-5B66-2B45-AA5F-6D03CB79B5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88973" y="518275"/>
            <a:ext cx="10515600" cy="1325563"/>
          </a:xfrm>
          <a:ln/>
        </p:spPr>
        <p:txBody>
          <a:bodyPr>
            <a:norm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 Performance and Benchmarking</a:t>
            </a:r>
          </a:p>
        </p:txBody>
      </p:sp>
      <p:sp>
        <p:nvSpPr>
          <p:cNvPr id="380931" name="Rectangle 3">
            <a:extLst>
              <a:ext uri="{FF2B5EF4-FFF2-40B4-BE49-F238E27FC236}">
                <a16:creationId xmlns:a16="http://schemas.microsoft.com/office/drawing/2014/main" id="{1A548192-37D2-8946-9750-C0236439DF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33093" y="2093150"/>
            <a:ext cx="10333407" cy="3806521"/>
          </a:xfrm>
        </p:spPr>
        <p:txBody>
          <a:bodyPr>
            <a:normAutofit/>
          </a:bodyPr>
          <a:lstStyle/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Benchmarking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specific measures of performance against data on those measures in other “best practice” organizations</a:t>
            </a:r>
          </a:p>
          <a:p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Benchmarks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compensation as a percentage of net income before taxes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Percent of management positions filled internally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Dollar sales per employee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as a percentage of payroll cost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08268D-5938-4E7B-99E2-03B4532DAF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69A8B4-8B9F-4616-A10C-004BE02F10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166174-8071-4509-88CE-6A924BF3FCA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820CF3-886C-4E0B-92B7-3A9DA142E251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7169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49E803B-4736-4FD3-8595-B6E23CA8246F}"/>
              </a:ext>
            </a:extLst>
          </p:cNvPr>
          <p:cNvSpPr/>
          <p:nvPr/>
        </p:nvSpPr>
        <p:spPr>
          <a:xfrm>
            <a:off x="749484" y="16011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1954" name="AutoShape 2">
            <a:extLst>
              <a:ext uri="{FF2B5EF4-FFF2-40B4-BE49-F238E27FC236}">
                <a16:creationId xmlns:a16="http://schemas.microsoft.com/office/drawing/2014/main" id="{521A757A-C848-C14F-BC09-E78173D4EC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4179" y="268963"/>
            <a:ext cx="8946005" cy="1325563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DE07502-64A4-4465-A091-3FC5BC98C2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46AA832-AD0B-4E8F-99CD-360EC4A473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6EBB17-B84D-46A4-86AE-BAF9F6073CC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B1FF54-1AC6-416B-B104-20B065596523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A17EF13-F4BE-89B2-8B09-9ACAC0C17A5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90929" y="2341822"/>
            <a:ext cx="10435553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Strategic HR Management Process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Strategies and Core Competencies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Global Competitiveness and Strategic HR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Global Organizations and Cultural Factors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Human Resource Planning (HRP)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External and Internal HR Environment Analysis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Forecasting HR Supply and Demand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Managing HR Surplus and Shortage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Downsizing and Workforce Realignment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HR Effectiveness, Metrics, and Audits</a:t>
            </a:r>
          </a:p>
        </p:txBody>
      </p:sp>
    </p:spTree>
    <p:extLst>
      <p:ext uri="{BB962C8B-B14F-4D97-AF65-F5344CB8AC3E}">
        <p14:creationId xmlns:p14="http://schemas.microsoft.com/office/powerpoint/2010/main" val="12984032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F621D-BAFF-1F13-DED1-39A8F2B41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Refrences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40845D2-8C21-F308-B9D3-A3EB913BE0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3139169"/>
              </p:ext>
            </p:extLst>
          </p:nvPr>
        </p:nvGraphicFramePr>
        <p:xfrm>
          <a:off x="173966" y="1353016"/>
          <a:ext cx="11935738" cy="525795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1935738">
                  <a:extLst>
                    <a:ext uri="{9D8B030D-6E8A-4147-A177-3AD203B41FA5}">
                      <a16:colId xmlns:a16="http://schemas.microsoft.com/office/drawing/2014/main" val="3233514607"/>
                    </a:ext>
                  </a:extLst>
                </a:gridCol>
              </a:tblGrid>
              <a:tr h="202174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Textbook: Mathis &amp; Jackson, Human Resource Management</a:t>
                      </a:r>
                    </a:p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Armstrong, M., &amp; Taylor, S. (2023). Armstrong's handbook of human resource management practice (16th ed.). Kogan Page.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2106915052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Boudreau, J. W., &amp; </a:t>
                      </a:r>
                      <a:r>
                        <a:rPr lang="en-US" sz="900" dirty="0" err="1">
                          <a:effectLst/>
                        </a:rPr>
                        <a:t>Jesuthasan</a:t>
                      </a:r>
                      <a:r>
                        <a:rPr lang="en-US" sz="900" dirty="0">
                          <a:effectLst/>
                        </a:rPr>
                        <a:t>, R. (2021). Work without jobs: How to reboot your organization's work operating system. MIT Press.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489070870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Boudreau, J. W., &amp; Ramstad, P. M. (2007). Beyond HR: The new science of human capital. Harvard Business School Press.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812718184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Boxall, P., &amp; Purcell, J. (2022). Strategy and human resource management (5th ed.). Palgrave Macmillan.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330526805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>
                          <a:effectLst/>
                        </a:rPr>
                        <a:t>Brockner, J. (2021). The process matters: Engaging and equipping people for success. Princeton University Press.</a:t>
                      </a:r>
                      <a:endParaRPr lang="en-US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4007113098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Cappelli, P., &amp; Tavis, A. (2018). HR goes agile. Harvard Business Review, 96(2), 46–52.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846676372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Cartwright, S., &amp; Cooper, C. L. (2014). Mergers and acquisitions: The human factor. Butterworth-Heinemann.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1222099799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>
                          <a:effectLst/>
                        </a:rPr>
                        <a:t>Cascio, W., &amp; Boudreau, J. (2019). Investing in people: Financial impact of human resource initiatives (3rd ed.). SHRM Publishing.</a:t>
                      </a:r>
                      <a:endParaRPr lang="en-US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4137249928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CIPD. (2024). People profession survey: Global report. Chartered Institute of Personnel and Development.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2000932313"/>
                  </a:ext>
                </a:extLst>
              </a:tr>
              <a:tr h="280287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Combs, J., Liu, Y., Hall, A., &amp; Ketchen, D. (2006). How much do high-performance work practices matter? A meta-analysis of their effects on organizational performance. Personnel Psychology, 59(3), 501–528. https://doi.org/10.1111/j.1744-6570.2006.00045.x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945957076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>
                          <a:effectLst/>
                        </a:rPr>
                        <a:t>Deloitte. (2023). Global human capital trends 2023. Deloitte Insights.</a:t>
                      </a:r>
                      <a:endParaRPr lang="en-US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1556573238"/>
                  </a:ext>
                </a:extLst>
              </a:tr>
              <a:tr h="280287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Delery, J. E., &amp; </a:t>
                      </a:r>
                      <a:r>
                        <a:rPr lang="en-US" sz="900" dirty="0" err="1">
                          <a:effectLst/>
                        </a:rPr>
                        <a:t>Roumpi</a:t>
                      </a:r>
                      <a:r>
                        <a:rPr lang="en-US" sz="900" dirty="0">
                          <a:effectLst/>
                        </a:rPr>
                        <a:t>, D. (2017). Strategic human resource management, human capital and competitive advantage: Is the field going in circles? Human Resource Management Journal, 27(1), 1–21. https://doi.org/10.1111/1748-8583.12137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731671829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>
                          <a:effectLst/>
                        </a:rPr>
                        <a:t>Dessler, G. (2023). Human resource management (17th ed.). Pearson.</a:t>
                      </a:r>
                      <a:endParaRPr lang="en-US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19404190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>
                          <a:effectLst/>
                        </a:rPr>
                        <a:t>Edmondson, A. C. (2019). The fearless organization: Creating psychological safety in the workplace for learning, innovation, and growth. Wiley.</a:t>
                      </a:r>
                      <a:endParaRPr lang="en-US" sz="10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635944553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Gallup. (2023). State of the global workplace: 2023 report. Gallup Press.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4007569567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Gratton, L. (2022). Redesigning work: How to transform your organization and make hybrid work for everyone. MIT Press.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6125092"/>
                  </a:ext>
                </a:extLst>
              </a:tr>
              <a:tr h="280287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Jiang, K., Lepak, D. P., Hu, J., &amp; Baer, J. C. (2012). How does human resource management influence organizational outcomes? A meta-analytic investigation of mediating mechanisms. Academy of Management Journal, 55(6), 1264–1294. https://doi.org/10.5465/amj.2010.0117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1902497473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LinkedIn. (2024). 2024 workplace learning report. LinkedIn Learning.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175661114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ManpowerGroup. (2024). Talent shortage 2024 survey. ManpowerGroup.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631337901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McKinsey &amp; Company. (2023). Diversity wins: How inclusion matters. McKinsey Global Institute.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1974906990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McSweeney, B. (2022). Hofstede's model of national cultural differences and their consequences: A triumph of faith — a failure of analysis. Human Relations, 55(1), 89–118.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2530862162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Minbaeva, D. (2021). Disrupted HR? Human resource management in the digital era. Human Resource Management Review, 31(1), 100820. https://doi.org/10.1016/j.hrmr.2020.100820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1127728060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Ulrich, D., &amp; Dulebohn, J. H. (2015). Are we there yet? What's next for HR? Human Resource Management Review, 25(2), 188–204.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637645159"/>
                  </a:ext>
                </a:extLst>
              </a:tr>
              <a:tr h="202174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Ulrich, D., Kryscynski, D., Ulrich, M., &amp; Brockbank, W. (2017). Victory through organization: Why the war for talent is failing your company and what you can do about it. McGraw-Hill Education.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548888159"/>
                  </a:ext>
                </a:extLst>
              </a:tr>
              <a:tr h="124061">
                <a:tc>
                  <a:txBody>
                    <a:bodyPr/>
                    <a:lstStyle/>
                    <a:p>
                      <a:pPr marL="171450" marR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>
                          <a:effectLst/>
                        </a:rPr>
                        <a:t>World Economic Forum. (2023). The future of jobs report 2023. World Economic Forum.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45949" marR="45949" marT="22974" marB="22974"/>
                </a:tc>
                <a:extLst>
                  <a:ext uri="{0D108BD9-81ED-4DB2-BD59-A6C34878D82A}">
                    <a16:rowId xmlns:a16="http://schemas.microsoft.com/office/drawing/2014/main" val="3534218017"/>
                  </a:ext>
                </a:extLst>
              </a:tr>
            </a:tbl>
          </a:graphicData>
        </a:graphic>
      </p:graphicFrame>
      <p:pic>
        <p:nvPicPr>
          <p:cNvPr id="3" name="Graphic 21">
            <a:extLst>
              <a:ext uri="{FF2B5EF4-FFF2-40B4-BE49-F238E27FC236}">
                <a16:creationId xmlns:a16="http://schemas.microsoft.com/office/drawing/2014/main" id="{1C955AD1-21E2-C8A7-CEB2-FF0F122DE3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23575" y="11193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306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212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434EBFB-8D3B-4211-9430-01F4182ED8F3}"/>
</file>

<file path=customXml/itemProps2.xml><?xml version="1.0" encoding="utf-8"?>
<ds:datastoreItem xmlns:ds="http://schemas.openxmlformats.org/officeDocument/2006/customXml" ds:itemID="{AA3828A7-C007-4DDB-8BBA-32ABFFAB1369}"/>
</file>

<file path=customXml/itemProps3.xml><?xml version="1.0" encoding="utf-8"?>
<ds:datastoreItem xmlns:ds="http://schemas.openxmlformats.org/officeDocument/2006/customXml" ds:itemID="{40100C63-8E06-48C0-BAB3-EF0938FCE9B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2943</TotalTime>
  <Words>2789</Words>
  <Application>Microsoft Office PowerPoint</Application>
  <PresentationFormat>Widescreen</PresentationFormat>
  <Paragraphs>326</Paragraphs>
  <Slides>41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Courier New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Strategic HR Management 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Human Resource Planning </vt:lpstr>
      <vt:lpstr> HR Planning Process</vt:lpstr>
      <vt:lpstr>HR Planning Process (Cont)</vt:lpstr>
      <vt:lpstr>Benefits of HR Planning</vt:lpstr>
      <vt:lpstr>PowerPoint Presentation</vt:lpstr>
      <vt:lpstr>PowerPoint Presentation</vt:lpstr>
      <vt:lpstr>Internal Assessment of the Organizational Workforce</vt:lpstr>
      <vt:lpstr>Internal Assessment of the Organizational Workforce</vt:lpstr>
      <vt:lpstr>Forecasting HR Supply and Demand</vt:lpstr>
      <vt:lpstr>Forecasting Methods (cont’d)</vt:lpstr>
      <vt:lpstr>Forecasting Periods</vt:lpstr>
      <vt:lpstr>Estimating Internal Labor Supply for a Given Unit</vt:lpstr>
      <vt:lpstr>Managing Human Resource  Surplus Or Shortage</vt:lpstr>
      <vt:lpstr>Managing Human Resource  Causes of Downsizing</vt:lpstr>
      <vt:lpstr>Managing Human Resource  Consequences of Downsizing</vt:lpstr>
      <vt:lpstr>Managing Human Resource  Managing Survivors</vt:lpstr>
      <vt:lpstr>Managing Human Resource  Downsizing approaches </vt:lpstr>
      <vt:lpstr>Managing Human Resource  </vt:lpstr>
      <vt:lpstr>Assessing HR Effectiveness</vt:lpstr>
      <vt:lpstr>Assessing HR Effectiveness</vt:lpstr>
      <vt:lpstr>Using HR Research For Assessment</vt:lpstr>
      <vt:lpstr>HR Performance and Benchmarking</vt:lpstr>
      <vt:lpstr>SUMMARY</vt:lpstr>
      <vt:lpstr>Refrences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Aiya M Elhakim</cp:lastModifiedBy>
  <cp:revision>102</cp:revision>
  <dcterms:created xsi:type="dcterms:W3CDTF">2023-04-29T09:08:00Z</dcterms:created>
  <dcterms:modified xsi:type="dcterms:W3CDTF">2026-05-22T08:19:28Z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