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handoutMasterIdLst>
    <p:handoutMasterId r:id="rId47"/>
  </p:handoutMasterIdLst>
  <p:sldIdLst>
    <p:sldId id="256" r:id="rId2"/>
    <p:sldId id="327" r:id="rId3"/>
    <p:sldId id="258" r:id="rId4"/>
    <p:sldId id="298" r:id="rId5"/>
    <p:sldId id="301" r:id="rId6"/>
    <p:sldId id="360" r:id="rId7"/>
    <p:sldId id="315" r:id="rId8"/>
    <p:sldId id="302" r:id="rId9"/>
    <p:sldId id="336" r:id="rId10"/>
    <p:sldId id="328" r:id="rId11"/>
    <p:sldId id="342" r:id="rId12"/>
    <p:sldId id="323" r:id="rId13"/>
    <p:sldId id="331" r:id="rId14"/>
    <p:sldId id="332" r:id="rId15"/>
    <p:sldId id="344" r:id="rId16"/>
    <p:sldId id="333" r:id="rId17"/>
    <p:sldId id="334" r:id="rId18"/>
    <p:sldId id="343" r:id="rId19"/>
    <p:sldId id="335" r:id="rId20"/>
    <p:sldId id="341" r:id="rId21"/>
    <p:sldId id="354" r:id="rId22"/>
    <p:sldId id="329" r:id="rId23"/>
    <p:sldId id="330" r:id="rId24"/>
    <p:sldId id="338" r:id="rId25"/>
    <p:sldId id="339" r:id="rId26"/>
    <p:sldId id="340" r:id="rId27"/>
    <p:sldId id="355" r:id="rId28"/>
    <p:sldId id="303" r:id="rId29"/>
    <p:sldId id="322" r:id="rId30"/>
    <p:sldId id="313" r:id="rId31"/>
    <p:sldId id="345" r:id="rId32"/>
    <p:sldId id="346" r:id="rId33"/>
    <p:sldId id="347" r:id="rId34"/>
    <p:sldId id="348" r:id="rId35"/>
    <p:sldId id="349" r:id="rId36"/>
    <p:sldId id="350" r:id="rId37"/>
    <p:sldId id="337" r:id="rId38"/>
    <p:sldId id="357" r:id="rId39"/>
    <p:sldId id="351" r:id="rId40"/>
    <p:sldId id="356" r:id="rId41"/>
    <p:sldId id="359" r:id="rId42"/>
    <p:sldId id="352" r:id="rId43"/>
    <p:sldId id="353" r:id="rId44"/>
    <p:sldId id="35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2" d="100"/>
          <a:sy n="62" d="100"/>
        </p:scale>
        <p:origin x="72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costs and risks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pt>
    <dgm:pt modelId="{F6013622-C9B0-4A12-A16B-93A6C5238F01}" type="pres">
      <dgm:prSet presAssocID="{01CEBEF5-F328-4FEB-B1AD-5357889CAF93}" presName="nodeTx" presStyleLbl="node1" presStyleIdx="0" presStyleCnt="4">
        <dgm:presLayoutVars>
          <dgm:bulletEnabled val="1"/>
        </dgm:presLayoutVars>
      </dgm:prSet>
      <dgm:spPr/>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pt>
    <dgm:pt modelId="{206A3442-25CA-47E6-BB2F-672950FCA47A}" type="pres">
      <dgm:prSet presAssocID="{D367537C-793C-49CB-8931-1FDCB6465AC2}" presName="nodeTx" presStyleLbl="node1" presStyleIdx="1" presStyleCnt="4">
        <dgm:presLayoutVars>
          <dgm:bulletEnabled val="1"/>
        </dgm:presLayoutVars>
      </dgm:prSet>
      <dgm:spPr/>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dgm:spPr>
    </dgm:pt>
    <dgm:pt modelId="{7B0D2070-F493-4C8A-85B2-C504FA46329A}" type="pres">
      <dgm:prSet presAssocID="{D0B43EFC-A2E1-4BD7-9629-78663EA546B5}" presName="sibTrans" presStyleLbl="sibTrans2D1" presStyleIdx="0" presStyleCnt="0"/>
      <dgm:spPr/>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pt>
    <dgm:pt modelId="{97DE25ED-9EAC-487C-8052-C6B2B352C89A}" type="pres">
      <dgm:prSet presAssocID="{202A37BD-6B1F-4C0D-ADFB-65B306629B59}" presName="nodeTx" presStyleLbl="node1" presStyleIdx="2" presStyleCnt="4">
        <dgm:presLayoutVars>
          <dgm:bulletEnabled val="1"/>
        </dgm:presLayoutVars>
      </dgm:prSet>
      <dgm:spPr/>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pt>
    <dgm:pt modelId="{C1834E6F-3E7E-4427-976C-0C3E181CAE07}" type="pres">
      <dgm:prSet presAssocID="{BF8A8659-732D-4B61-A4DE-5251BBCB9396}" presName="nodeTx" presStyleLbl="node1" presStyleIdx="3" presStyleCnt="4">
        <dgm:presLayoutVars>
          <dgm:bulletEnabled val="1"/>
        </dgm:presLayoutVars>
      </dgm:prSet>
      <dgm:spPr/>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00CE8E08-DB35-46E7-90DF-A5892BC81729}" type="presOf" srcId="{202A37BD-6B1F-4C0D-ADFB-65B306629B59}" destId="{97DE25ED-9EAC-487C-8052-C6B2B352C89A}" srcOrd="1"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9CAA2E14-2E28-468B-BDFC-B105F5CB8D19}" type="presOf" srcId="{202A37BD-6B1F-4C0D-ADFB-65B306629B59}" destId="{307C6DEB-6A4B-4569-8DCE-F104918CF284}" srcOrd="0"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47DDC04A-1252-4E2C-8C35-2F70E87F95B4}" type="presOf" srcId="{01CEBEF5-F328-4FEB-B1AD-5357889CAF93}" destId="{F6013622-C9B0-4A12-A16B-93A6C5238F01}" srcOrd="1"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06E6F553-7E66-4818-9C6F-019A823927DE}" type="presOf" srcId="{D367537C-793C-49CB-8931-1FDCB6465AC2}" destId="{206A3442-25CA-47E6-BB2F-672950FCA47A}" srcOrd="1"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6B5E5D9A-5CE7-4732-85C7-2DAE05A235EA}" srcId="{D01D994D-31A3-48B7-8178-D9B9D4D7B79B}" destId="{01CEBEF5-F328-4FEB-B1AD-5357889CAF93}" srcOrd="0" destOrd="0" parTransId="{5B1C686D-3C08-4901-9708-9316C7E85D74}" sibTransId="{7C1C4543-F1EA-4BD2-9279-8769955A617A}"/>
    <dgm:cxn modelId="{7942FF9A-9F94-417E-87E8-9FE2B6DE1A8C}" type="presOf" srcId="{D367537C-793C-49CB-8931-1FDCB6465AC2}" destId="{F877A3F9-E8B9-4172-8615-1A9A0739D0EA}" srcOrd="0"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8CE7AAC0-E670-48F7-831E-7EB749CD5DC9}" srcId="{D01D994D-31A3-48B7-8178-D9B9D4D7B79B}" destId="{202A37BD-6B1F-4C0D-ADFB-65B306629B59}" srcOrd="2" destOrd="0" parTransId="{6A23A51E-E651-4F0A-95FD-6970A821D878}" sibTransId="{45AA9BA0-1E98-41F5-AF43-780227D97988}"/>
    <dgm:cxn modelId="{B49587D2-1C5B-4C7B-ADA4-C8144A29A27F}" type="presOf" srcId="{D0B43EFC-A2E1-4BD7-9629-78663EA546B5}" destId="{7B0D2070-F493-4C8A-85B2-C504FA46329A}"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10ED9D-E32D-4A73-826A-85B71938DC71}"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2CEB85EA-5E92-46EC-A015-825E8D4A9D5A}">
      <dgm:prSet/>
      <dgm:spPr>
        <a:solidFill>
          <a:schemeClr val="accent1">
            <a:lumMod val="40000"/>
            <a:lumOff val="60000"/>
          </a:schemeClr>
        </a:solidFill>
      </dgm:spPr>
      <dgm:t>
        <a:bodyPr/>
        <a:lstStyle/>
        <a:p>
          <a:r>
            <a:rPr lang="en-US" dirty="0">
              <a:solidFill>
                <a:schemeClr val="tx1"/>
              </a:solidFill>
            </a:rPr>
            <a:t>Mediate the conflict.</a:t>
          </a:r>
        </a:p>
      </dgm:t>
    </dgm:pt>
    <dgm:pt modelId="{ADB421D4-65F0-4DAD-BFA6-7BA6B8C29807}" type="parTrans" cxnId="{A8102780-2597-480C-AFC6-3EA2118CC825}">
      <dgm:prSet/>
      <dgm:spPr/>
      <dgm:t>
        <a:bodyPr/>
        <a:lstStyle/>
        <a:p>
          <a:endParaRPr lang="en-US"/>
        </a:p>
      </dgm:t>
    </dgm:pt>
    <dgm:pt modelId="{C7AC57A4-C0D3-46D4-B477-E996C4AE3EB3}" type="sibTrans" cxnId="{A8102780-2597-480C-AFC6-3EA2118CC825}">
      <dgm:prSet phldrT="1" phldr="0"/>
      <dgm:spPr/>
      <dgm:t>
        <a:bodyPr/>
        <a:lstStyle/>
        <a:p>
          <a:r>
            <a:rPr lang="en-US"/>
            <a:t>1</a:t>
          </a:r>
        </a:p>
      </dgm:t>
    </dgm:pt>
    <dgm:pt modelId="{B89EC908-ABB2-4C15-8B8A-E71199867F35}">
      <dgm:prSet/>
      <dgm:spPr>
        <a:solidFill>
          <a:schemeClr val="accent1">
            <a:lumMod val="40000"/>
            <a:lumOff val="60000"/>
          </a:schemeClr>
        </a:solidFill>
      </dgm:spPr>
      <dgm:t>
        <a:bodyPr/>
        <a:lstStyle/>
        <a:p>
          <a:r>
            <a:rPr lang="en-US" dirty="0">
              <a:solidFill>
                <a:schemeClr val="tx1"/>
              </a:solidFill>
            </a:rPr>
            <a:t>Arbitrate the conflict.</a:t>
          </a:r>
        </a:p>
      </dgm:t>
    </dgm:pt>
    <dgm:pt modelId="{B6CF3A7D-511B-41EF-83D2-0CBF45312DFF}" type="parTrans" cxnId="{E74787EE-21F2-4E1D-B557-E75558E10DD0}">
      <dgm:prSet/>
      <dgm:spPr/>
      <dgm:t>
        <a:bodyPr/>
        <a:lstStyle/>
        <a:p>
          <a:endParaRPr lang="en-US"/>
        </a:p>
      </dgm:t>
    </dgm:pt>
    <dgm:pt modelId="{A23DA51A-0FBC-499E-86CE-3BEF25EC307A}" type="sibTrans" cxnId="{E74787EE-21F2-4E1D-B557-E75558E10DD0}">
      <dgm:prSet phldrT="2" phldr="0"/>
      <dgm:spPr/>
      <dgm:t>
        <a:bodyPr/>
        <a:lstStyle/>
        <a:p>
          <a:r>
            <a:rPr lang="en-US"/>
            <a:t>2</a:t>
          </a:r>
        </a:p>
      </dgm:t>
    </dgm:pt>
    <dgm:pt modelId="{341F46D8-9234-43D6-B0DF-6851C98E08D8}">
      <dgm:prSet/>
      <dgm:spPr>
        <a:solidFill>
          <a:schemeClr val="accent1">
            <a:lumMod val="40000"/>
            <a:lumOff val="60000"/>
          </a:schemeClr>
        </a:solidFill>
      </dgm:spPr>
      <dgm:t>
        <a:bodyPr/>
        <a:lstStyle/>
        <a:p>
          <a:r>
            <a:rPr lang="en-US" dirty="0">
              <a:solidFill>
                <a:schemeClr val="tx1"/>
              </a:solidFill>
            </a:rPr>
            <a:t>Control the conflict.</a:t>
          </a:r>
        </a:p>
      </dgm:t>
    </dgm:pt>
    <dgm:pt modelId="{C59CBAC2-7569-4ACE-BC71-B8040843CE9F}" type="parTrans" cxnId="{0C7E83F6-51ED-4DD5-AD7E-6AF01F2D5EAA}">
      <dgm:prSet/>
      <dgm:spPr/>
      <dgm:t>
        <a:bodyPr/>
        <a:lstStyle/>
        <a:p>
          <a:endParaRPr lang="en-US"/>
        </a:p>
      </dgm:t>
    </dgm:pt>
    <dgm:pt modelId="{2685FDFC-5E68-4CF5-A442-B957ED777E91}" type="sibTrans" cxnId="{0C7E83F6-51ED-4DD5-AD7E-6AF01F2D5EAA}">
      <dgm:prSet phldrT="3" phldr="0"/>
      <dgm:spPr/>
      <dgm:t>
        <a:bodyPr/>
        <a:lstStyle/>
        <a:p>
          <a:r>
            <a:rPr lang="en-US"/>
            <a:t>3</a:t>
          </a:r>
        </a:p>
      </dgm:t>
    </dgm:pt>
    <dgm:pt modelId="{09A59BD1-29B0-4056-B33C-D81ACB794000}">
      <dgm:prSet/>
      <dgm:spPr>
        <a:solidFill>
          <a:schemeClr val="accent1">
            <a:lumMod val="40000"/>
            <a:lumOff val="60000"/>
          </a:schemeClr>
        </a:solidFill>
      </dgm:spPr>
      <dgm:t>
        <a:bodyPr/>
        <a:lstStyle/>
        <a:p>
          <a:r>
            <a:rPr lang="en-US" dirty="0">
              <a:solidFill>
                <a:schemeClr val="tx1"/>
              </a:solidFill>
            </a:rPr>
            <a:t>Accept it.</a:t>
          </a:r>
        </a:p>
      </dgm:t>
    </dgm:pt>
    <dgm:pt modelId="{C6E27AE0-6558-4F1B-BA80-B172303DA3D8}" type="parTrans" cxnId="{BF474641-4765-4069-873A-26EEBBAB188C}">
      <dgm:prSet/>
      <dgm:spPr/>
      <dgm:t>
        <a:bodyPr/>
        <a:lstStyle/>
        <a:p>
          <a:endParaRPr lang="en-US"/>
        </a:p>
      </dgm:t>
    </dgm:pt>
    <dgm:pt modelId="{9335E0BC-C215-4E8D-A4E0-81DCC410F70A}" type="sibTrans" cxnId="{BF474641-4765-4069-873A-26EEBBAB188C}">
      <dgm:prSet phldrT="4" phldr="0"/>
      <dgm:spPr/>
      <dgm:t>
        <a:bodyPr/>
        <a:lstStyle/>
        <a:p>
          <a:r>
            <a:rPr lang="en-US"/>
            <a:t>4</a:t>
          </a:r>
        </a:p>
      </dgm:t>
    </dgm:pt>
    <dgm:pt modelId="{182F68A2-7490-4250-AED2-C521A3504DD4}">
      <dgm:prSet/>
      <dgm:spPr>
        <a:solidFill>
          <a:schemeClr val="accent1">
            <a:lumMod val="40000"/>
            <a:lumOff val="60000"/>
          </a:schemeClr>
        </a:solidFill>
      </dgm:spPr>
      <dgm:t>
        <a:bodyPr/>
        <a:lstStyle/>
        <a:p>
          <a:r>
            <a:rPr lang="en-US" dirty="0">
              <a:solidFill>
                <a:schemeClr val="tx1"/>
              </a:solidFill>
            </a:rPr>
            <a:t>Eliminate the conflict. </a:t>
          </a:r>
        </a:p>
      </dgm:t>
    </dgm:pt>
    <dgm:pt modelId="{72274FD6-28F4-4535-9B9F-714CFD0A7622}" type="parTrans" cxnId="{9B24829D-AC12-4FC8-85A9-EB03FD21B518}">
      <dgm:prSet/>
      <dgm:spPr/>
      <dgm:t>
        <a:bodyPr/>
        <a:lstStyle/>
        <a:p>
          <a:endParaRPr lang="en-US"/>
        </a:p>
      </dgm:t>
    </dgm:pt>
    <dgm:pt modelId="{BE1FEB4D-BAB4-49B3-AE71-4968FF0F74BE}" type="sibTrans" cxnId="{9B24829D-AC12-4FC8-85A9-EB03FD21B518}">
      <dgm:prSet phldrT="5" phldr="0"/>
      <dgm:spPr/>
      <dgm:t>
        <a:bodyPr/>
        <a:lstStyle/>
        <a:p>
          <a:r>
            <a:rPr lang="en-US"/>
            <a:t>5</a:t>
          </a:r>
        </a:p>
      </dgm:t>
    </dgm:pt>
    <dgm:pt modelId="{C33F2A20-A972-437C-8549-B7FCAA40A41E}" type="pres">
      <dgm:prSet presAssocID="{E410ED9D-E32D-4A73-826A-85B71938DC71}" presName="Name0" presStyleCnt="0">
        <dgm:presLayoutVars>
          <dgm:animLvl val="lvl"/>
          <dgm:resizeHandles val="exact"/>
        </dgm:presLayoutVars>
      </dgm:prSet>
      <dgm:spPr/>
    </dgm:pt>
    <dgm:pt modelId="{4EFCC64D-9562-4D72-AC32-62F55B7A20BD}" type="pres">
      <dgm:prSet presAssocID="{2CEB85EA-5E92-46EC-A015-825E8D4A9D5A}" presName="compositeNode" presStyleCnt="0">
        <dgm:presLayoutVars>
          <dgm:bulletEnabled val="1"/>
        </dgm:presLayoutVars>
      </dgm:prSet>
      <dgm:spPr/>
    </dgm:pt>
    <dgm:pt modelId="{C008B0DA-767F-4BAA-BA4F-5394FC9F0138}" type="pres">
      <dgm:prSet presAssocID="{2CEB85EA-5E92-46EC-A015-825E8D4A9D5A}" presName="bgRect" presStyleLbl="bgAccFollowNode1" presStyleIdx="0" presStyleCnt="5"/>
      <dgm:spPr/>
    </dgm:pt>
    <dgm:pt modelId="{1254E823-6197-4A82-9841-C4DF9F0BA7FD}" type="pres">
      <dgm:prSet presAssocID="{C7AC57A4-C0D3-46D4-B477-E996C4AE3EB3}" presName="sibTransNodeCircle" presStyleLbl="alignNode1" presStyleIdx="0" presStyleCnt="10">
        <dgm:presLayoutVars>
          <dgm:chMax val="0"/>
          <dgm:bulletEnabled/>
        </dgm:presLayoutVars>
      </dgm:prSet>
      <dgm:spPr/>
    </dgm:pt>
    <dgm:pt modelId="{489B34DB-1508-4DAC-AD51-47EE3F5324B9}" type="pres">
      <dgm:prSet presAssocID="{2CEB85EA-5E92-46EC-A015-825E8D4A9D5A}" presName="bottomLine" presStyleLbl="alignNode1" presStyleIdx="1" presStyleCnt="10">
        <dgm:presLayoutVars/>
      </dgm:prSet>
      <dgm:spPr/>
    </dgm:pt>
    <dgm:pt modelId="{B2515F24-E9EC-4F90-9933-3C9C363D43F9}" type="pres">
      <dgm:prSet presAssocID="{2CEB85EA-5E92-46EC-A015-825E8D4A9D5A}" presName="nodeText" presStyleLbl="bgAccFollowNode1" presStyleIdx="0" presStyleCnt="5">
        <dgm:presLayoutVars>
          <dgm:bulletEnabled val="1"/>
        </dgm:presLayoutVars>
      </dgm:prSet>
      <dgm:spPr/>
    </dgm:pt>
    <dgm:pt modelId="{79833DCE-55A2-4FA0-B2EA-EE78169FACE1}" type="pres">
      <dgm:prSet presAssocID="{C7AC57A4-C0D3-46D4-B477-E996C4AE3EB3}" presName="sibTrans" presStyleCnt="0"/>
      <dgm:spPr/>
    </dgm:pt>
    <dgm:pt modelId="{79F70404-8CFB-4E7E-9313-124DE6C30080}" type="pres">
      <dgm:prSet presAssocID="{B89EC908-ABB2-4C15-8B8A-E71199867F35}" presName="compositeNode" presStyleCnt="0">
        <dgm:presLayoutVars>
          <dgm:bulletEnabled val="1"/>
        </dgm:presLayoutVars>
      </dgm:prSet>
      <dgm:spPr/>
    </dgm:pt>
    <dgm:pt modelId="{B7F7E6F7-8C97-433A-9CCE-399558799196}" type="pres">
      <dgm:prSet presAssocID="{B89EC908-ABB2-4C15-8B8A-E71199867F35}" presName="bgRect" presStyleLbl="bgAccFollowNode1" presStyleIdx="1" presStyleCnt="5"/>
      <dgm:spPr/>
    </dgm:pt>
    <dgm:pt modelId="{0D42A376-323E-49E9-B5E7-DB1A442C8027}" type="pres">
      <dgm:prSet presAssocID="{A23DA51A-0FBC-499E-86CE-3BEF25EC307A}" presName="sibTransNodeCircle" presStyleLbl="alignNode1" presStyleIdx="2" presStyleCnt="10">
        <dgm:presLayoutVars>
          <dgm:chMax val="0"/>
          <dgm:bulletEnabled/>
        </dgm:presLayoutVars>
      </dgm:prSet>
      <dgm:spPr/>
    </dgm:pt>
    <dgm:pt modelId="{A96C39EC-4518-43C4-B8C7-1F79678D72B4}" type="pres">
      <dgm:prSet presAssocID="{B89EC908-ABB2-4C15-8B8A-E71199867F35}" presName="bottomLine" presStyleLbl="alignNode1" presStyleIdx="3" presStyleCnt="10">
        <dgm:presLayoutVars/>
      </dgm:prSet>
      <dgm:spPr/>
    </dgm:pt>
    <dgm:pt modelId="{87847C8E-D8A5-40C9-9C04-2A26EEE6E246}" type="pres">
      <dgm:prSet presAssocID="{B89EC908-ABB2-4C15-8B8A-E71199867F35}" presName="nodeText" presStyleLbl="bgAccFollowNode1" presStyleIdx="1" presStyleCnt="5">
        <dgm:presLayoutVars>
          <dgm:bulletEnabled val="1"/>
        </dgm:presLayoutVars>
      </dgm:prSet>
      <dgm:spPr/>
    </dgm:pt>
    <dgm:pt modelId="{9E1E2FD0-41E8-4224-8190-22EC92E942C8}" type="pres">
      <dgm:prSet presAssocID="{A23DA51A-0FBC-499E-86CE-3BEF25EC307A}" presName="sibTrans" presStyleCnt="0"/>
      <dgm:spPr/>
    </dgm:pt>
    <dgm:pt modelId="{8DB3CA3B-B1B1-40D8-B61A-087A0F3C5D9D}" type="pres">
      <dgm:prSet presAssocID="{341F46D8-9234-43D6-B0DF-6851C98E08D8}" presName="compositeNode" presStyleCnt="0">
        <dgm:presLayoutVars>
          <dgm:bulletEnabled val="1"/>
        </dgm:presLayoutVars>
      </dgm:prSet>
      <dgm:spPr/>
    </dgm:pt>
    <dgm:pt modelId="{D5F549F7-723A-4CC8-B4E1-F11DEFA39BEA}" type="pres">
      <dgm:prSet presAssocID="{341F46D8-9234-43D6-B0DF-6851C98E08D8}" presName="bgRect" presStyleLbl="bgAccFollowNode1" presStyleIdx="2" presStyleCnt="5"/>
      <dgm:spPr/>
    </dgm:pt>
    <dgm:pt modelId="{77FAB872-AB45-43EB-A7D3-A4635C65160A}" type="pres">
      <dgm:prSet presAssocID="{2685FDFC-5E68-4CF5-A442-B957ED777E91}" presName="sibTransNodeCircle" presStyleLbl="alignNode1" presStyleIdx="4" presStyleCnt="10">
        <dgm:presLayoutVars>
          <dgm:chMax val="0"/>
          <dgm:bulletEnabled/>
        </dgm:presLayoutVars>
      </dgm:prSet>
      <dgm:spPr/>
    </dgm:pt>
    <dgm:pt modelId="{BF49BC1B-0866-4CD1-BB63-103C89ADEF58}" type="pres">
      <dgm:prSet presAssocID="{341F46D8-9234-43D6-B0DF-6851C98E08D8}" presName="bottomLine" presStyleLbl="alignNode1" presStyleIdx="5" presStyleCnt="10">
        <dgm:presLayoutVars/>
      </dgm:prSet>
      <dgm:spPr/>
    </dgm:pt>
    <dgm:pt modelId="{32EE2209-9F5D-4012-BE8F-E41A3ACB20AB}" type="pres">
      <dgm:prSet presAssocID="{341F46D8-9234-43D6-B0DF-6851C98E08D8}" presName="nodeText" presStyleLbl="bgAccFollowNode1" presStyleIdx="2" presStyleCnt="5">
        <dgm:presLayoutVars>
          <dgm:bulletEnabled val="1"/>
        </dgm:presLayoutVars>
      </dgm:prSet>
      <dgm:spPr/>
    </dgm:pt>
    <dgm:pt modelId="{2041E9C8-6B6A-4CFF-835F-152B942B219B}" type="pres">
      <dgm:prSet presAssocID="{2685FDFC-5E68-4CF5-A442-B957ED777E91}" presName="sibTrans" presStyleCnt="0"/>
      <dgm:spPr/>
    </dgm:pt>
    <dgm:pt modelId="{7D388210-800D-48A8-BCEC-D75353D2689C}" type="pres">
      <dgm:prSet presAssocID="{09A59BD1-29B0-4056-B33C-D81ACB794000}" presName="compositeNode" presStyleCnt="0">
        <dgm:presLayoutVars>
          <dgm:bulletEnabled val="1"/>
        </dgm:presLayoutVars>
      </dgm:prSet>
      <dgm:spPr/>
    </dgm:pt>
    <dgm:pt modelId="{1E522D02-F577-4CA2-88D9-AC33891843AD}" type="pres">
      <dgm:prSet presAssocID="{09A59BD1-29B0-4056-B33C-D81ACB794000}" presName="bgRect" presStyleLbl="bgAccFollowNode1" presStyleIdx="3" presStyleCnt="5"/>
      <dgm:spPr/>
    </dgm:pt>
    <dgm:pt modelId="{8A2C7124-EFB6-489A-B0F7-707C2D511611}" type="pres">
      <dgm:prSet presAssocID="{9335E0BC-C215-4E8D-A4E0-81DCC410F70A}" presName="sibTransNodeCircle" presStyleLbl="alignNode1" presStyleIdx="6" presStyleCnt="10">
        <dgm:presLayoutVars>
          <dgm:chMax val="0"/>
          <dgm:bulletEnabled/>
        </dgm:presLayoutVars>
      </dgm:prSet>
      <dgm:spPr/>
    </dgm:pt>
    <dgm:pt modelId="{FF6DCA1C-D830-4EDD-8EC8-2879A0AF78B6}" type="pres">
      <dgm:prSet presAssocID="{09A59BD1-29B0-4056-B33C-D81ACB794000}" presName="bottomLine" presStyleLbl="alignNode1" presStyleIdx="7" presStyleCnt="10">
        <dgm:presLayoutVars/>
      </dgm:prSet>
      <dgm:spPr/>
    </dgm:pt>
    <dgm:pt modelId="{54D20584-6A04-4346-A273-DCC040FF38F3}" type="pres">
      <dgm:prSet presAssocID="{09A59BD1-29B0-4056-B33C-D81ACB794000}" presName="nodeText" presStyleLbl="bgAccFollowNode1" presStyleIdx="3" presStyleCnt="5">
        <dgm:presLayoutVars>
          <dgm:bulletEnabled val="1"/>
        </dgm:presLayoutVars>
      </dgm:prSet>
      <dgm:spPr/>
    </dgm:pt>
    <dgm:pt modelId="{EBACEE22-780F-473C-AE19-6FE9D6E680D1}" type="pres">
      <dgm:prSet presAssocID="{9335E0BC-C215-4E8D-A4E0-81DCC410F70A}" presName="sibTrans" presStyleCnt="0"/>
      <dgm:spPr/>
    </dgm:pt>
    <dgm:pt modelId="{51B5161E-A0F3-4602-B6F1-C6465AD1A26A}" type="pres">
      <dgm:prSet presAssocID="{182F68A2-7490-4250-AED2-C521A3504DD4}" presName="compositeNode" presStyleCnt="0">
        <dgm:presLayoutVars>
          <dgm:bulletEnabled val="1"/>
        </dgm:presLayoutVars>
      </dgm:prSet>
      <dgm:spPr/>
    </dgm:pt>
    <dgm:pt modelId="{7617E7F3-0330-4A1F-876F-F03150C6A50A}" type="pres">
      <dgm:prSet presAssocID="{182F68A2-7490-4250-AED2-C521A3504DD4}" presName="bgRect" presStyleLbl="bgAccFollowNode1" presStyleIdx="4" presStyleCnt="5"/>
      <dgm:spPr/>
    </dgm:pt>
    <dgm:pt modelId="{96325D1A-56FC-455B-8796-F854E49B95E6}" type="pres">
      <dgm:prSet presAssocID="{BE1FEB4D-BAB4-49B3-AE71-4968FF0F74BE}" presName="sibTransNodeCircle" presStyleLbl="alignNode1" presStyleIdx="8" presStyleCnt="10">
        <dgm:presLayoutVars>
          <dgm:chMax val="0"/>
          <dgm:bulletEnabled/>
        </dgm:presLayoutVars>
      </dgm:prSet>
      <dgm:spPr/>
    </dgm:pt>
    <dgm:pt modelId="{D8E1A2BC-30CF-40C1-B91B-34BE3CFE3791}" type="pres">
      <dgm:prSet presAssocID="{182F68A2-7490-4250-AED2-C521A3504DD4}" presName="bottomLine" presStyleLbl="alignNode1" presStyleIdx="9" presStyleCnt="10">
        <dgm:presLayoutVars/>
      </dgm:prSet>
      <dgm:spPr/>
    </dgm:pt>
    <dgm:pt modelId="{6350D564-CA6D-43B6-AF31-D55B16F4530B}" type="pres">
      <dgm:prSet presAssocID="{182F68A2-7490-4250-AED2-C521A3504DD4}" presName="nodeText" presStyleLbl="bgAccFollowNode1" presStyleIdx="4" presStyleCnt="5">
        <dgm:presLayoutVars>
          <dgm:bulletEnabled val="1"/>
        </dgm:presLayoutVars>
      </dgm:prSet>
      <dgm:spPr/>
    </dgm:pt>
  </dgm:ptLst>
  <dgm:cxnLst>
    <dgm:cxn modelId="{7067CF20-7A37-4F59-8927-D60F16FF73D3}" type="presOf" srcId="{182F68A2-7490-4250-AED2-C521A3504DD4}" destId="{7617E7F3-0330-4A1F-876F-F03150C6A50A}" srcOrd="0" destOrd="0" presId="urn:microsoft.com/office/officeart/2016/7/layout/BasicLinearProcessNumbered"/>
    <dgm:cxn modelId="{18E1D734-694B-4D19-B2B3-E7DB1565E3B6}" type="presOf" srcId="{182F68A2-7490-4250-AED2-C521A3504DD4}" destId="{6350D564-CA6D-43B6-AF31-D55B16F4530B}" srcOrd="1" destOrd="0" presId="urn:microsoft.com/office/officeart/2016/7/layout/BasicLinearProcessNumbered"/>
    <dgm:cxn modelId="{BF474641-4765-4069-873A-26EEBBAB188C}" srcId="{E410ED9D-E32D-4A73-826A-85B71938DC71}" destId="{09A59BD1-29B0-4056-B33C-D81ACB794000}" srcOrd="3" destOrd="0" parTransId="{C6E27AE0-6558-4F1B-BA80-B172303DA3D8}" sibTransId="{9335E0BC-C215-4E8D-A4E0-81DCC410F70A}"/>
    <dgm:cxn modelId="{5169484C-33D9-4C7D-B67E-1382B333ACE3}" type="presOf" srcId="{341F46D8-9234-43D6-B0DF-6851C98E08D8}" destId="{32EE2209-9F5D-4012-BE8F-E41A3ACB20AB}" srcOrd="1" destOrd="0" presId="urn:microsoft.com/office/officeart/2016/7/layout/BasicLinearProcessNumbered"/>
    <dgm:cxn modelId="{0A1A2350-02EC-4C57-B13E-63BEC00B6CE3}" type="presOf" srcId="{2685FDFC-5E68-4CF5-A442-B957ED777E91}" destId="{77FAB872-AB45-43EB-A7D3-A4635C65160A}" srcOrd="0" destOrd="0" presId="urn:microsoft.com/office/officeart/2016/7/layout/BasicLinearProcessNumbered"/>
    <dgm:cxn modelId="{94044E50-2C65-4E99-8B49-2E519CE980F8}" type="presOf" srcId="{09A59BD1-29B0-4056-B33C-D81ACB794000}" destId="{1E522D02-F577-4CA2-88D9-AC33891843AD}" srcOrd="0" destOrd="0" presId="urn:microsoft.com/office/officeart/2016/7/layout/BasicLinearProcessNumbered"/>
    <dgm:cxn modelId="{D6622371-8115-464F-9FC1-A07F20B5D49A}" type="presOf" srcId="{E410ED9D-E32D-4A73-826A-85B71938DC71}" destId="{C33F2A20-A972-437C-8549-B7FCAA40A41E}" srcOrd="0" destOrd="0" presId="urn:microsoft.com/office/officeart/2016/7/layout/BasicLinearProcessNumbered"/>
    <dgm:cxn modelId="{82654051-73F1-4C1C-B0DF-3F9EA55DB619}" type="presOf" srcId="{A23DA51A-0FBC-499E-86CE-3BEF25EC307A}" destId="{0D42A376-323E-49E9-B5E7-DB1A442C8027}" srcOrd="0" destOrd="0" presId="urn:microsoft.com/office/officeart/2016/7/layout/BasicLinearProcessNumbered"/>
    <dgm:cxn modelId="{C176CB7E-CE9F-43AE-AD2F-26BB51E3C36F}" type="presOf" srcId="{2CEB85EA-5E92-46EC-A015-825E8D4A9D5A}" destId="{B2515F24-E9EC-4F90-9933-3C9C363D43F9}" srcOrd="1" destOrd="0" presId="urn:microsoft.com/office/officeart/2016/7/layout/BasicLinearProcessNumbered"/>
    <dgm:cxn modelId="{76CD107F-B564-4472-BE8D-359E4C4FDD96}" type="presOf" srcId="{B89EC908-ABB2-4C15-8B8A-E71199867F35}" destId="{87847C8E-D8A5-40C9-9C04-2A26EEE6E246}" srcOrd="1" destOrd="0" presId="urn:microsoft.com/office/officeart/2016/7/layout/BasicLinearProcessNumbered"/>
    <dgm:cxn modelId="{A8102780-2597-480C-AFC6-3EA2118CC825}" srcId="{E410ED9D-E32D-4A73-826A-85B71938DC71}" destId="{2CEB85EA-5E92-46EC-A015-825E8D4A9D5A}" srcOrd="0" destOrd="0" parTransId="{ADB421D4-65F0-4DAD-BFA6-7BA6B8C29807}" sibTransId="{C7AC57A4-C0D3-46D4-B477-E996C4AE3EB3}"/>
    <dgm:cxn modelId="{68247C96-AB59-417B-8382-850C7B9875D4}" type="presOf" srcId="{2CEB85EA-5E92-46EC-A015-825E8D4A9D5A}" destId="{C008B0DA-767F-4BAA-BA4F-5394FC9F0138}" srcOrd="0" destOrd="0" presId="urn:microsoft.com/office/officeart/2016/7/layout/BasicLinearProcessNumbered"/>
    <dgm:cxn modelId="{6A67A29B-7E7E-40D0-A3E6-AA0A4323A5A1}" type="presOf" srcId="{BE1FEB4D-BAB4-49B3-AE71-4968FF0F74BE}" destId="{96325D1A-56FC-455B-8796-F854E49B95E6}" srcOrd="0" destOrd="0" presId="urn:microsoft.com/office/officeart/2016/7/layout/BasicLinearProcessNumbered"/>
    <dgm:cxn modelId="{9B24829D-AC12-4FC8-85A9-EB03FD21B518}" srcId="{E410ED9D-E32D-4A73-826A-85B71938DC71}" destId="{182F68A2-7490-4250-AED2-C521A3504DD4}" srcOrd="4" destOrd="0" parTransId="{72274FD6-28F4-4535-9B9F-714CFD0A7622}" sibTransId="{BE1FEB4D-BAB4-49B3-AE71-4968FF0F74BE}"/>
    <dgm:cxn modelId="{DB5EB4B2-D376-4E19-8C38-A1749F7AEC0E}" type="presOf" srcId="{09A59BD1-29B0-4056-B33C-D81ACB794000}" destId="{54D20584-6A04-4346-A273-DCC040FF38F3}" srcOrd="1" destOrd="0" presId="urn:microsoft.com/office/officeart/2016/7/layout/BasicLinearProcessNumbered"/>
    <dgm:cxn modelId="{9FD5D6B5-D95B-440E-8151-E2A801D641B9}" type="presOf" srcId="{B89EC908-ABB2-4C15-8B8A-E71199867F35}" destId="{B7F7E6F7-8C97-433A-9CCE-399558799196}" srcOrd="0" destOrd="0" presId="urn:microsoft.com/office/officeart/2016/7/layout/BasicLinearProcessNumbered"/>
    <dgm:cxn modelId="{8DCEFBD0-759E-464B-BEC5-0A3B2B649B42}" type="presOf" srcId="{341F46D8-9234-43D6-B0DF-6851C98E08D8}" destId="{D5F549F7-723A-4CC8-B4E1-F11DEFA39BEA}" srcOrd="0" destOrd="0" presId="urn:microsoft.com/office/officeart/2016/7/layout/BasicLinearProcessNumbered"/>
    <dgm:cxn modelId="{F4BDC4DC-4A07-4392-9030-037B05ECE2B2}" type="presOf" srcId="{9335E0BC-C215-4E8D-A4E0-81DCC410F70A}" destId="{8A2C7124-EFB6-489A-B0F7-707C2D511611}" srcOrd="0" destOrd="0" presId="urn:microsoft.com/office/officeart/2016/7/layout/BasicLinearProcessNumbered"/>
    <dgm:cxn modelId="{E74787EE-21F2-4E1D-B557-E75558E10DD0}" srcId="{E410ED9D-E32D-4A73-826A-85B71938DC71}" destId="{B89EC908-ABB2-4C15-8B8A-E71199867F35}" srcOrd="1" destOrd="0" parTransId="{B6CF3A7D-511B-41EF-83D2-0CBF45312DFF}" sibTransId="{A23DA51A-0FBC-499E-86CE-3BEF25EC307A}"/>
    <dgm:cxn modelId="{F6D6E4EE-FB3B-4341-A50F-F4B91F668E22}" type="presOf" srcId="{C7AC57A4-C0D3-46D4-B477-E996C4AE3EB3}" destId="{1254E823-6197-4A82-9841-C4DF9F0BA7FD}" srcOrd="0" destOrd="0" presId="urn:microsoft.com/office/officeart/2016/7/layout/BasicLinearProcessNumbered"/>
    <dgm:cxn modelId="{0C7E83F6-51ED-4DD5-AD7E-6AF01F2D5EAA}" srcId="{E410ED9D-E32D-4A73-826A-85B71938DC71}" destId="{341F46D8-9234-43D6-B0DF-6851C98E08D8}" srcOrd="2" destOrd="0" parTransId="{C59CBAC2-7569-4ACE-BC71-B8040843CE9F}" sibTransId="{2685FDFC-5E68-4CF5-A442-B957ED777E91}"/>
    <dgm:cxn modelId="{3C60A4D6-A321-466C-8760-B3B486B946DA}" type="presParOf" srcId="{C33F2A20-A972-437C-8549-B7FCAA40A41E}" destId="{4EFCC64D-9562-4D72-AC32-62F55B7A20BD}" srcOrd="0" destOrd="0" presId="urn:microsoft.com/office/officeart/2016/7/layout/BasicLinearProcessNumbered"/>
    <dgm:cxn modelId="{49598FB3-ECE5-4629-B34D-FA9B366DFA25}" type="presParOf" srcId="{4EFCC64D-9562-4D72-AC32-62F55B7A20BD}" destId="{C008B0DA-767F-4BAA-BA4F-5394FC9F0138}" srcOrd="0" destOrd="0" presId="urn:microsoft.com/office/officeart/2016/7/layout/BasicLinearProcessNumbered"/>
    <dgm:cxn modelId="{8004D9D3-9F76-4C0D-9563-3C7378B6CF85}" type="presParOf" srcId="{4EFCC64D-9562-4D72-AC32-62F55B7A20BD}" destId="{1254E823-6197-4A82-9841-C4DF9F0BA7FD}" srcOrd="1" destOrd="0" presId="urn:microsoft.com/office/officeart/2016/7/layout/BasicLinearProcessNumbered"/>
    <dgm:cxn modelId="{E65598A2-A0E5-441A-ABAE-A078BFAED4F7}" type="presParOf" srcId="{4EFCC64D-9562-4D72-AC32-62F55B7A20BD}" destId="{489B34DB-1508-4DAC-AD51-47EE3F5324B9}" srcOrd="2" destOrd="0" presId="urn:microsoft.com/office/officeart/2016/7/layout/BasicLinearProcessNumbered"/>
    <dgm:cxn modelId="{ECF1F215-22CD-445C-BA78-46F6B0B3C33F}" type="presParOf" srcId="{4EFCC64D-9562-4D72-AC32-62F55B7A20BD}" destId="{B2515F24-E9EC-4F90-9933-3C9C363D43F9}" srcOrd="3" destOrd="0" presId="urn:microsoft.com/office/officeart/2016/7/layout/BasicLinearProcessNumbered"/>
    <dgm:cxn modelId="{BED0EA67-B225-4E0D-A5FC-9AEDDF8AD39D}" type="presParOf" srcId="{C33F2A20-A972-437C-8549-B7FCAA40A41E}" destId="{79833DCE-55A2-4FA0-B2EA-EE78169FACE1}" srcOrd="1" destOrd="0" presId="urn:microsoft.com/office/officeart/2016/7/layout/BasicLinearProcessNumbered"/>
    <dgm:cxn modelId="{38C07FE9-253A-49C1-B6E6-CF66AC0B9D0B}" type="presParOf" srcId="{C33F2A20-A972-437C-8549-B7FCAA40A41E}" destId="{79F70404-8CFB-4E7E-9313-124DE6C30080}" srcOrd="2" destOrd="0" presId="urn:microsoft.com/office/officeart/2016/7/layout/BasicLinearProcessNumbered"/>
    <dgm:cxn modelId="{0D9AFCC7-F466-4DE0-8B6A-CB4D7319B71C}" type="presParOf" srcId="{79F70404-8CFB-4E7E-9313-124DE6C30080}" destId="{B7F7E6F7-8C97-433A-9CCE-399558799196}" srcOrd="0" destOrd="0" presId="urn:microsoft.com/office/officeart/2016/7/layout/BasicLinearProcessNumbered"/>
    <dgm:cxn modelId="{2595BDF1-DCDC-4305-9603-13E44F91E69B}" type="presParOf" srcId="{79F70404-8CFB-4E7E-9313-124DE6C30080}" destId="{0D42A376-323E-49E9-B5E7-DB1A442C8027}" srcOrd="1" destOrd="0" presId="urn:microsoft.com/office/officeart/2016/7/layout/BasicLinearProcessNumbered"/>
    <dgm:cxn modelId="{752A25F2-56C3-425B-9B24-0DB7159701D1}" type="presParOf" srcId="{79F70404-8CFB-4E7E-9313-124DE6C30080}" destId="{A96C39EC-4518-43C4-B8C7-1F79678D72B4}" srcOrd="2" destOrd="0" presId="urn:microsoft.com/office/officeart/2016/7/layout/BasicLinearProcessNumbered"/>
    <dgm:cxn modelId="{DD0E12B3-7E8C-4433-8292-7D8ECF107A94}" type="presParOf" srcId="{79F70404-8CFB-4E7E-9313-124DE6C30080}" destId="{87847C8E-D8A5-40C9-9C04-2A26EEE6E246}" srcOrd="3" destOrd="0" presId="urn:microsoft.com/office/officeart/2016/7/layout/BasicLinearProcessNumbered"/>
    <dgm:cxn modelId="{F3AA1C25-4BB5-46FF-95C2-8ED299E52C43}" type="presParOf" srcId="{C33F2A20-A972-437C-8549-B7FCAA40A41E}" destId="{9E1E2FD0-41E8-4224-8190-22EC92E942C8}" srcOrd="3" destOrd="0" presId="urn:microsoft.com/office/officeart/2016/7/layout/BasicLinearProcessNumbered"/>
    <dgm:cxn modelId="{766C94A3-C7F7-460B-A31F-8E4DA9F45C7A}" type="presParOf" srcId="{C33F2A20-A972-437C-8549-B7FCAA40A41E}" destId="{8DB3CA3B-B1B1-40D8-B61A-087A0F3C5D9D}" srcOrd="4" destOrd="0" presId="urn:microsoft.com/office/officeart/2016/7/layout/BasicLinearProcessNumbered"/>
    <dgm:cxn modelId="{D2744016-B8BC-4EC8-BF6A-8E472CF10CCA}" type="presParOf" srcId="{8DB3CA3B-B1B1-40D8-B61A-087A0F3C5D9D}" destId="{D5F549F7-723A-4CC8-B4E1-F11DEFA39BEA}" srcOrd="0" destOrd="0" presId="urn:microsoft.com/office/officeart/2016/7/layout/BasicLinearProcessNumbered"/>
    <dgm:cxn modelId="{57EAE288-A712-493A-9D4B-B7FA5537B20F}" type="presParOf" srcId="{8DB3CA3B-B1B1-40D8-B61A-087A0F3C5D9D}" destId="{77FAB872-AB45-43EB-A7D3-A4635C65160A}" srcOrd="1" destOrd="0" presId="urn:microsoft.com/office/officeart/2016/7/layout/BasicLinearProcessNumbered"/>
    <dgm:cxn modelId="{0AD302A7-90CD-46D3-99E6-F07272B38B46}" type="presParOf" srcId="{8DB3CA3B-B1B1-40D8-B61A-087A0F3C5D9D}" destId="{BF49BC1B-0866-4CD1-BB63-103C89ADEF58}" srcOrd="2" destOrd="0" presId="urn:microsoft.com/office/officeart/2016/7/layout/BasicLinearProcessNumbered"/>
    <dgm:cxn modelId="{842D5BDC-9EFE-467B-B1B0-E611EFC10B46}" type="presParOf" srcId="{8DB3CA3B-B1B1-40D8-B61A-087A0F3C5D9D}" destId="{32EE2209-9F5D-4012-BE8F-E41A3ACB20AB}" srcOrd="3" destOrd="0" presId="urn:microsoft.com/office/officeart/2016/7/layout/BasicLinearProcessNumbered"/>
    <dgm:cxn modelId="{91170DDE-E658-4ADB-A4EE-D7E8EA2E4E75}" type="presParOf" srcId="{C33F2A20-A972-437C-8549-B7FCAA40A41E}" destId="{2041E9C8-6B6A-4CFF-835F-152B942B219B}" srcOrd="5" destOrd="0" presId="urn:microsoft.com/office/officeart/2016/7/layout/BasicLinearProcessNumbered"/>
    <dgm:cxn modelId="{5A6136C0-1140-4B21-8722-407390567F4E}" type="presParOf" srcId="{C33F2A20-A972-437C-8549-B7FCAA40A41E}" destId="{7D388210-800D-48A8-BCEC-D75353D2689C}" srcOrd="6" destOrd="0" presId="urn:microsoft.com/office/officeart/2016/7/layout/BasicLinearProcessNumbered"/>
    <dgm:cxn modelId="{BDD79F93-9E04-4AD0-8962-BBC589F65D90}" type="presParOf" srcId="{7D388210-800D-48A8-BCEC-D75353D2689C}" destId="{1E522D02-F577-4CA2-88D9-AC33891843AD}" srcOrd="0" destOrd="0" presId="urn:microsoft.com/office/officeart/2016/7/layout/BasicLinearProcessNumbered"/>
    <dgm:cxn modelId="{179C44F2-EBF9-4B5C-9E32-A7BFE71F1064}" type="presParOf" srcId="{7D388210-800D-48A8-BCEC-D75353D2689C}" destId="{8A2C7124-EFB6-489A-B0F7-707C2D511611}" srcOrd="1" destOrd="0" presId="urn:microsoft.com/office/officeart/2016/7/layout/BasicLinearProcessNumbered"/>
    <dgm:cxn modelId="{67573DDD-836B-4C43-9563-C7F0A0E5431D}" type="presParOf" srcId="{7D388210-800D-48A8-BCEC-D75353D2689C}" destId="{FF6DCA1C-D830-4EDD-8EC8-2879A0AF78B6}" srcOrd="2" destOrd="0" presId="urn:microsoft.com/office/officeart/2016/7/layout/BasicLinearProcessNumbered"/>
    <dgm:cxn modelId="{01C2BF91-B129-4DE7-AB6C-399414C77C7E}" type="presParOf" srcId="{7D388210-800D-48A8-BCEC-D75353D2689C}" destId="{54D20584-6A04-4346-A273-DCC040FF38F3}" srcOrd="3" destOrd="0" presId="urn:microsoft.com/office/officeart/2016/7/layout/BasicLinearProcessNumbered"/>
    <dgm:cxn modelId="{E66B989F-2B14-450A-BD03-BE7EE625953B}" type="presParOf" srcId="{C33F2A20-A972-437C-8549-B7FCAA40A41E}" destId="{EBACEE22-780F-473C-AE19-6FE9D6E680D1}" srcOrd="7" destOrd="0" presId="urn:microsoft.com/office/officeart/2016/7/layout/BasicLinearProcessNumbered"/>
    <dgm:cxn modelId="{FEB1D941-62B8-4D71-BA79-7CF26B1AE647}" type="presParOf" srcId="{C33F2A20-A972-437C-8549-B7FCAA40A41E}" destId="{51B5161E-A0F3-4602-B6F1-C6465AD1A26A}" srcOrd="8" destOrd="0" presId="urn:microsoft.com/office/officeart/2016/7/layout/BasicLinearProcessNumbered"/>
    <dgm:cxn modelId="{B98C64BF-1DA8-4D5A-8988-47F2CC8DD119}" type="presParOf" srcId="{51B5161E-A0F3-4602-B6F1-C6465AD1A26A}" destId="{7617E7F3-0330-4A1F-876F-F03150C6A50A}" srcOrd="0" destOrd="0" presId="urn:microsoft.com/office/officeart/2016/7/layout/BasicLinearProcessNumbered"/>
    <dgm:cxn modelId="{3802F078-E504-4848-9C96-AE587D4E25E8}" type="presParOf" srcId="{51B5161E-A0F3-4602-B6F1-C6465AD1A26A}" destId="{96325D1A-56FC-455B-8796-F854E49B95E6}" srcOrd="1" destOrd="0" presId="urn:microsoft.com/office/officeart/2016/7/layout/BasicLinearProcessNumbered"/>
    <dgm:cxn modelId="{A621CDF7-FE02-44C4-82F2-2C89CA200AC1}" type="presParOf" srcId="{51B5161E-A0F3-4602-B6F1-C6465AD1A26A}" destId="{D8E1A2BC-30CF-40C1-B91B-34BE3CFE3791}" srcOrd="2" destOrd="0" presId="urn:microsoft.com/office/officeart/2016/7/layout/BasicLinearProcessNumbered"/>
    <dgm:cxn modelId="{EA11B167-D693-451D-97A4-3CFE5F135CBF}" type="presParOf" srcId="{51B5161E-A0F3-4602-B6F1-C6465AD1A26A}" destId="{6350D564-CA6D-43B6-AF31-D55B16F4530B}"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4F309D-0BF7-4F33-B55B-CF659710453A}"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94201A2D-8676-4A3E-BCB5-C529E3281618}">
      <dgm:prSet/>
      <dgm:spPr>
        <a:solidFill>
          <a:schemeClr val="accent1">
            <a:lumMod val="40000"/>
            <a:lumOff val="60000"/>
          </a:schemeClr>
        </a:solidFill>
      </dgm:spPr>
      <dgm:t>
        <a:bodyPr/>
        <a:lstStyle/>
        <a:p>
          <a:r>
            <a:rPr lang="en-US" dirty="0">
              <a:solidFill>
                <a:schemeClr val="tx1"/>
              </a:solidFill>
            </a:rPr>
            <a:t>1. Separate people from problem</a:t>
          </a:r>
        </a:p>
      </dgm:t>
    </dgm:pt>
    <dgm:pt modelId="{22F2E331-2E8C-4A82-B8C1-0D394EE670BA}" type="parTrans" cxnId="{3EDA87B8-A778-4DC9-9274-DA8DDCC8BF5E}">
      <dgm:prSet/>
      <dgm:spPr/>
      <dgm:t>
        <a:bodyPr/>
        <a:lstStyle/>
        <a:p>
          <a:endParaRPr lang="en-US"/>
        </a:p>
      </dgm:t>
    </dgm:pt>
    <dgm:pt modelId="{70D94146-DCE1-4A22-80DD-7F3FFBC636A3}" type="sibTrans" cxnId="{3EDA87B8-A778-4DC9-9274-DA8DDCC8BF5E}">
      <dgm:prSet/>
      <dgm:spPr/>
      <dgm:t>
        <a:bodyPr/>
        <a:lstStyle/>
        <a:p>
          <a:endParaRPr lang="en-US"/>
        </a:p>
      </dgm:t>
    </dgm:pt>
    <dgm:pt modelId="{DEFFA575-D8AC-40AC-B757-823DB5637A5D}">
      <dgm:prSet/>
      <dgm:spPr>
        <a:solidFill>
          <a:schemeClr val="accent1">
            <a:lumMod val="40000"/>
            <a:lumOff val="60000"/>
          </a:schemeClr>
        </a:solidFill>
      </dgm:spPr>
      <dgm:t>
        <a:bodyPr/>
        <a:lstStyle/>
        <a:p>
          <a:r>
            <a:rPr lang="en-US" dirty="0">
              <a:solidFill>
                <a:schemeClr val="tx1"/>
              </a:solidFill>
            </a:rPr>
            <a:t>2. Focus on interests, not positions</a:t>
          </a:r>
        </a:p>
      </dgm:t>
    </dgm:pt>
    <dgm:pt modelId="{92126B2E-B1AE-4F1C-AA10-7B7368449D18}" type="parTrans" cxnId="{9838206D-FBE8-499B-A0F5-5444CEC5827B}">
      <dgm:prSet/>
      <dgm:spPr/>
      <dgm:t>
        <a:bodyPr/>
        <a:lstStyle/>
        <a:p>
          <a:endParaRPr lang="en-US"/>
        </a:p>
      </dgm:t>
    </dgm:pt>
    <dgm:pt modelId="{907DA2A3-53AF-490F-95D3-76B943517401}" type="sibTrans" cxnId="{9838206D-FBE8-499B-A0F5-5444CEC5827B}">
      <dgm:prSet/>
      <dgm:spPr/>
      <dgm:t>
        <a:bodyPr/>
        <a:lstStyle/>
        <a:p>
          <a:endParaRPr lang="en-US"/>
        </a:p>
      </dgm:t>
    </dgm:pt>
    <dgm:pt modelId="{B0E9520E-9B8B-401C-A8EF-C09A2BA92D62}">
      <dgm:prSet/>
      <dgm:spPr>
        <a:solidFill>
          <a:schemeClr val="accent1">
            <a:lumMod val="40000"/>
            <a:lumOff val="60000"/>
          </a:schemeClr>
        </a:solidFill>
      </dgm:spPr>
      <dgm:t>
        <a:bodyPr/>
        <a:lstStyle/>
        <a:p>
          <a:r>
            <a:rPr lang="en-US" dirty="0">
              <a:solidFill>
                <a:schemeClr val="tx1"/>
              </a:solidFill>
            </a:rPr>
            <a:t>3. Invent options for mutual gain</a:t>
          </a:r>
        </a:p>
      </dgm:t>
    </dgm:pt>
    <dgm:pt modelId="{0F8EA9BE-A3DC-4FC0-B59E-B9A22981647A}" type="parTrans" cxnId="{C9ECEC40-35FC-446C-BC40-2A141541858A}">
      <dgm:prSet/>
      <dgm:spPr/>
      <dgm:t>
        <a:bodyPr/>
        <a:lstStyle/>
        <a:p>
          <a:endParaRPr lang="en-US"/>
        </a:p>
      </dgm:t>
    </dgm:pt>
    <dgm:pt modelId="{57E2DF81-A1A4-40B3-8713-3AA0BE55AEFC}" type="sibTrans" cxnId="{C9ECEC40-35FC-446C-BC40-2A141541858A}">
      <dgm:prSet/>
      <dgm:spPr/>
      <dgm:t>
        <a:bodyPr/>
        <a:lstStyle/>
        <a:p>
          <a:endParaRPr lang="en-US"/>
        </a:p>
      </dgm:t>
    </dgm:pt>
    <dgm:pt modelId="{AB24403C-696E-4C77-A66A-100610C05E2C}">
      <dgm:prSet/>
      <dgm:spPr>
        <a:solidFill>
          <a:schemeClr val="accent1">
            <a:lumMod val="40000"/>
            <a:lumOff val="60000"/>
          </a:schemeClr>
        </a:solidFill>
      </dgm:spPr>
      <dgm:t>
        <a:bodyPr/>
        <a:lstStyle/>
        <a:p>
          <a:r>
            <a:rPr lang="en-US" dirty="0">
              <a:solidFill>
                <a:schemeClr val="tx1"/>
              </a:solidFill>
            </a:rPr>
            <a:t>4. Insist on using objective criteria</a:t>
          </a:r>
        </a:p>
      </dgm:t>
    </dgm:pt>
    <dgm:pt modelId="{BF152AC0-A9D2-4D37-8E13-11C4BC052EDF}" type="parTrans" cxnId="{F863EDB3-034B-416F-93B7-BC6737C9F763}">
      <dgm:prSet/>
      <dgm:spPr/>
      <dgm:t>
        <a:bodyPr/>
        <a:lstStyle/>
        <a:p>
          <a:endParaRPr lang="en-US"/>
        </a:p>
      </dgm:t>
    </dgm:pt>
    <dgm:pt modelId="{C740569B-D2C0-4085-B0E9-7416DDA39051}" type="sibTrans" cxnId="{F863EDB3-034B-416F-93B7-BC6737C9F763}">
      <dgm:prSet/>
      <dgm:spPr/>
      <dgm:t>
        <a:bodyPr/>
        <a:lstStyle/>
        <a:p>
          <a:endParaRPr lang="en-US"/>
        </a:p>
      </dgm:t>
    </dgm:pt>
    <dgm:pt modelId="{6B484A91-A1C2-4864-8A32-552B77A3E19A}" type="pres">
      <dgm:prSet presAssocID="{004F309D-0BF7-4F33-B55B-CF659710453A}" presName="Name0" presStyleCnt="0">
        <dgm:presLayoutVars>
          <dgm:dir/>
          <dgm:resizeHandles val="exact"/>
        </dgm:presLayoutVars>
      </dgm:prSet>
      <dgm:spPr/>
    </dgm:pt>
    <dgm:pt modelId="{6956A3F9-3C51-4E1D-8A49-84AFCBFD8263}" type="pres">
      <dgm:prSet presAssocID="{94201A2D-8676-4A3E-BCB5-C529E3281618}" presName="node" presStyleLbl="node1" presStyleIdx="0" presStyleCnt="4" custScaleX="157196">
        <dgm:presLayoutVars>
          <dgm:bulletEnabled val="1"/>
        </dgm:presLayoutVars>
      </dgm:prSet>
      <dgm:spPr/>
    </dgm:pt>
    <dgm:pt modelId="{D5C964F0-4584-4FF6-B649-2AFD104A0A4E}" type="pres">
      <dgm:prSet presAssocID="{70D94146-DCE1-4A22-80DD-7F3FFBC636A3}" presName="sibTrans" presStyleLbl="sibTrans1D1" presStyleIdx="0" presStyleCnt="3"/>
      <dgm:spPr/>
    </dgm:pt>
    <dgm:pt modelId="{116500E0-63C1-47B3-8A71-01B019F2F191}" type="pres">
      <dgm:prSet presAssocID="{70D94146-DCE1-4A22-80DD-7F3FFBC636A3}" presName="connectorText" presStyleLbl="sibTrans1D1" presStyleIdx="0" presStyleCnt="3"/>
      <dgm:spPr/>
    </dgm:pt>
    <dgm:pt modelId="{0111B8C0-43F1-401A-855C-51635FDBB290}" type="pres">
      <dgm:prSet presAssocID="{DEFFA575-D8AC-40AC-B757-823DB5637A5D}" presName="node" presStyleLbl="node1" presStyleIdx="1" presStyleCnt="4" custScaleX="155500">
        <dgm:presLayoutVars>
          <dgm:bulletEnabled val="1"/>
        </dgm:presLayoutVars>
      </dgm:prSet>
      <dgm:spPr/>
    </dgm:pt>
    <dgm:pt modelId="{4502BE82-6D2F-41E5-84D3-16E1A8721CB5}" type="pres">
      <dgm:prSet presAssocID="{907DA2A3-53AF-490F-95D3-76B943517401}" presName="sibTrans" presStyleLbl="sibTrans1D1" presStyleIdx="1" presStyleCnt="3"/>
      <dgm:spPr/>
    </dgm:pt>
    <dgm:pt modelId="{74F11988-5CC7-49DB-88F4-040E58C3C28E}" type="pres">
      <dgm:prSet presAssocID="{907DA2A3-53AF-490F-95D3-76B943517401}" presName="connectorText" presStyleLbl="sibTrans1D1" presStyleIdx="1" presStyleCnt="3"/>
      <dgm:spPr/>
    </dgm:pt>
    <dgm:pt modelId="{96AF9768-41EC-40DF-99E3-7B8C3BC8A723}" type="pres">
      <dgm:prSet presAssocID="{B0E9520E-9B8B-401C-A8EF-C09A2BA92D62}" presName="node" presStyleLbl="node1" presStyleIdx="2" presStyleCnt="4" custScaleX="150846">
        <dgm:presLayoutVars>
          <dgm:bulletEnabled val="1"/>
        </dgm:presLayoutVars>
      </dgm:prSet>
      <dgm:spPr/>
    </dgm:pt>
    <dgm:pt modelId="{DDA7672F-0F27-4DEE-82FC-454EACFC77A1}" type="pres">
      <dgm:prSet presAssocID="{57E2DF81-A1A4-40B3-8713-3AA0BE55AEFC}" presName="sibTrans" presStyleLbl="sibTrans1D1" presStyleIdx="2" presStyleCnt="3"/>
      <dgm:spPr/>
    </dgm:pt>
    <dgm:pt modelId="{23B27B67-C1F1-45F3-9FF8-F6199EEC3F5D}" type="pres">
      <dgm:prSet presAssocID="{57E2DF81-A1A4-40B3-8713-3AA0BE55AEFC}" presName="connectorText" presStyleLbl="sibTrans1D1" presStyleIdx="2" presStyleCnt="3"/>
      <dgm:spPr/>
    </dgm:pt>
    <dgm:pt modelId="{82330011-F2A5-49E3-93A5-CF614537AD5B}" type="pres">
      <dgm:prSet presAssocID="{AB24403C-696E-4C77-A66A-100610C05E2C}" presName="node" presStyleLbl="node1" presStyleIdx="3" presStyleCnt="4" custScaleX="160094">
        <dgm:presLayoutVars>
          <dgm:bulletEnabled val="1"/>
        </dgm:presLayoutVars>
      </dgm:prSet>
      <dgm:spPr/>
    </dgm:pt>
  </dgm:ptLst>
  <dgm:cxnLst>
    <dgm:cxn modelId="{7390BF00-F0F2-4A37-909E-44A752BA2CDF}" type="presOf" srcId="{B0E9520E-9B8B-401C-A8EF-C09A2BA92D62}" destId="{96AF9768-41EC-40DF-99E3-7B8C3BC8A723}" srcOrd="0" destOrd="0" presId="urn:microsoft.com/office/officeart/2005/8/layout/bProcess3"/>
    <dgm:cxn modelId="{3D25D513-D1F3-43A5-AFE6-FEFACFEA4EB8}" type="presOf" srcId="{AB24403C-696E-4C77-A66A-100610C05E2C}" destId="{82330011-F2A5-49E3-93A5-CF614537AD5B}" srcOrd="0" destOrd="0" presId="urn:microsoft.com/office/officeart/2005/8/layout/bProcess3"/>
    <dgm:cxn modelId="{19CE572D-82D9-4261-A8A7-9D4125EAA39F}" type="presOf" srcId="{907DA2A3-53AF-490F-95D3-76B943517401}" destId="{4502BE82-6D2F-41E5-84D3-16E1A8721CB5}" srcOrd="0" destOrd="0" presId="urn:microsoft.com/office/officeart/2005/8/layout/bProcess3"/>
    <dgm:cxn modelId="{1540803C-E9AD-4EBC-AA04-DEACA66118B6}" type="presOf" srcId="{70D94146-DCE1-4A22-80DD-7F3FFBC636A3}" destId="{116500E0-63C1-47B3-8A71-01B019F2F191}" srcOrd="1" destOrd="0" presId="urn:microsoft.com/office/officeart/2005/8/layout/bProcess3"/>
    <dgm:cxn modelId="{C9ECEC40-35FC-446C-BC40-2A141541858A}" srcId="{004F309D-0BF7-4F33-B55B-CF659710453A}" destId="{B0E9520E-9B8B-401C-A8EF-C09A2BA92D62}" srcOrd="2" destOrd="0" parTransId="{0F8EA9BE-A3DC-4FC0-B59E-B9A22981647A}" sibTransId="{57E2DF81-A1A4-40B3-8713-3AA0BE55AEFC}"/>
    <dgm:cxn modelId="{3BDEBE5E-2A35-4757-987F-233FB1C3D914}" type="presOf" srcId="{907DA2A3-53AF-490F-95D3-76B943517401}" destId="{74F11988-5CC7-49DB-88F4-040E58C3C28E}" srcOrd="1" destOrd="0" presId="urn:microsoft.com/office/officeart/2005/8/layout/bProcess3"/>
    <dgm:cxn modelId="{ADCC3B41-5B22-4F48-BAB4-478A767A5A08}" type="presOf" srcId="{004F309D-0BF7-4F33-B55B-CF659710453A}" destId="{6B484A91-A1C2-4864-8A32-552B77A3E19A}" srcOrd="0" destOrd="0" presId="urn:microsoft.com/office/officeart/2005/8/layout/bProcess3"/>
    <dgm:cxn modelId="{9838206D-FBE8-499B-A0F5-5444CEC5827B}" srcId="{004F309D-0BF7-4F33-B55B-CF659710453A}" destId="{DEFFA575-D8AC-40AC-B757-823DB5637A5D}" srcOrd="1" destOrd="0" parTransId="{92126B2E-B1AE-4F1C-AA10-7B7368449D18}" sibTransId="{907DA2A3-53AF-490F-95D3-76B943517401}"/>
    <dgm:cxn modelId="{AAB8756D-814C-417E-A98D-4D09839CD1B4}" type="presOf" srcId="{57E2DF81-A1A4-40B3-8713-3AA0BE55AEFC}" destId="{23B27B67-C1F1-45F3-9FF8-F6199EEC3F5D}" srcOrd="1" destOrd="0" presId="urn:microsoft.com/office/officeart/2005/8/layout/bProcess3"/>
    <dgm:cxn modelId="{5095BC8C-DF19-4052-9C7F-B66005385B37}" type="presOf" srcId="{57E2DF81-A1A4-40B3-8713-3AA0BE55AEFC}" destId="{DDA7672F-0F27-4DEE-82FC-454EACFC77A1}" srcOrd="0" destOrd="0" presId="urn:microsoft.com/office/officeart/2005/8/layout/bProcess3"/>
    <dgm:cxn modelId="{F863EDB3-034B-416F-93B7-BC6737C9F763}" srcId="{004F309D-0BF7-4F33-B55B-CF659710453A}" destId="{AB24403C-696E-4C77-A66A-100610C05E2C}" srcOrd="3" destOrd="0" parTransId="{BF152AC0-A9D2-4D37-8E13-11C4BC052EDF}" sibTransId="{C740569B-D2C0-4085-B0E9-7416DDA39051}"/>
    <dgm:cxn modelId="{3EDA87B8-A778-4DC9-9274-DA8DDCC8BF5E}" srcId="{004F309D-0BF7-4F33-B55B-CF659710453A}" destId="{94201A2D-8676-4A3E-BCB5-C529E3281618}" srcOrd="0" destOrd="0" parTransId="{22F2E331-2E8C-4A82-B8C1-0D394EE670BA}" sibTransId="{70D94146-DCE1-4A22-80DD-7F3FFBC636A3}"/>
    <dgm:cxn modelId="{07A567C1-9D5F-44EC-B422-671789CE4870}" type="presOf" srcId="{DEFFA575-D8AC-40AC-B757-823DB5637A5D}" destId="{0111B8C0-43F1-401A-855C-51635FDBB290}" srcOrd="0" destOrd="0" presId="urn:microsoft.com/office/officeart/2005/8/layout/bProcess3"/>
    <dgm:cxn modelId="{CEE2B8D5-A346-441D-92D2-D5EF074678D2}" type="presOf" srcId="{70D94146-DCE1-4A22-80DD-7F3FFBC636A3}" destId="{D5C964F0-4584-4FF6-B649-2AFD104A0A4E}" srcOrd="0" destOrd="0" presId="urn:microsoft.com/office/officeart/2005/8/layout/bProcess3"/>
    <dgm:cxn modelId="{26D81BD6-A3E5-4882-BE9D-18AC51AEC5DE}" type="presOf" srcId="{94201A2D-8676-4A3E-BCB5-C529E3281618}" destId="{6956A3F9-3C51-4E1D-8A49-84AFCBFD8263}" srcOrd="0" destOrd="0" presId="urn:microsoft.com/office/officeart/2005/8/layout/bProcess3"/>
    <dgm:cxn modelId="{FDB5E758-D7FF-4CA2-A502-F46583BF12E6}" type="presParOf" srcId="{6B484A91-A1C2-4864-8A32-552B77A3E19A}" destId="{6956A3F9-3C51-4E1D-8A49-84AFCBFD8263}" srcOrd="0" destOrd="0" presId="urn:microsoft.com/office/officeart/2005/8/layout/bProcess3"/>
    <dgm:cxn modelId="{A23C89E6-95B8-4322-A25F-D546199A2ECC}" type="presParOf" srcId="{6B484A91-A1C2-4864-8A32-552B77A3E19A}" destId="{D5C964F0-4584-4FF6-B649-2AFD104A0A4E}" srcOrd="1" destOrd="0" presId="urn:microsoft.com/office/officeart/2005/8/layout/bProcess3"/>
    <dgm:cxn modelId="{0840108F-85E8-4925-B01B-F9FA164AE3C7}" type="presParOf" srcId="{D5C964F0-4584-4FF6-B649-2AFD104A0A4E}" destId="{116500E0-63C1-47B3-8A71-01B019F2F191}" srcOrd="0" destOrd="0" presId="urn:microsoft.com/office/officeart/2005/8/layout/bProcess3"/>
    <dgm:cxn modelId="{D9CBA9E2-5BC4-4A65-BFE0-7E11D074E4D4}" type="presParOf" srcId="{6B484A91-A1C2-4864-8A32-552B77A3E19A}" destId="{0111B8C0-43F1-401A-855C-51635FDBB290}" srcOrd="2" destOrd="0" presId="urn:microsoft.com/office/officeart/2005/8/layout/bProcess3"/>
    <dgm:cxn modelId="{583FEB47-2464-49C5-941A-FC95DAEE5E0C}" type="presParOf" srcId="{6B484A91-A1C2-4864-8A32-552B77A3E19A}" destId="{4502BE82-6D2F-41E5-84D3-16E1A8721CB5}" srcOrd="3" destOrd="0" presId="urn:microsoft.com/office/officeart/2005/8/layout/bProcess3"/>
    <dgm:cxn modelId="{B761D24A-1D29-4CAD-8B20-348EF5794560}" type="presParOf" srcId="{4502BE82-6D2F-41E5-84D3-16E1A8721CB5}" destId="{74F11988-5CC7-49DB-88F4-040E58C3C28E}" srcOrd="0" destOrd="0" presId="urn:microsoft.com/office/officeart/2005/8/layout/bProcess3"/>
    <dgm:cxn modelId="{2AFEE902-D671-486A-A2DA-DECEC114BBD2}" type="presParOf" srcId="{6B484A91-A1C2-4864-8A32-552B77A3E19A}" destId="{96AF9768-41EC-40DF-99E3-7B8C3BC8A723}" srcOrd="4" destOrd="0" presId="urn:microsoft.com/office/officeart/2005/8/layout/bProcess3"/>
    <dgm:cxn modelId="{137B96D6-1F04-4DBA-A8F5-4B74039908DA}" type="presParOf" srcId="{6B484A91-A1C2-4864-8A32-552B77A3E19A}" destId="{DDA7672F-0F27-4DEE-82FC-454EACFC77A1}" srcOrd="5" destOrd="0" presId="urn:microsoft.com/office/officeart/2005/8/layout/bProcess3"/>
    <dgm:cxn modelId="{BFC602B7-5020-4FD1-9EFE-09F7EE42396E}" type="presParOf" srcId="{DDA7672F-0F27-4DEE-82FC-454EACFC77A1}" destId="{23B27B67-C1F1-45F3-9FF8-F6199EEC3F5D}" srcOrd="0" destOrd="0" presId="urn:microsoft.com/office/officeart/2005/8/layout/bProcess3"/>
    <dgm:cxn modelId="{9AB22DBD-4B25-415D-A2C5-EDB68A2AA6BB}" type="presParOf" srcId="{6B484A91-A1C2-4864-8A32-552B77A3E19A}" destId="{82330011-F2A5-49E3-93A5-CF614537AD5B}" srcOrd="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US" sz="2400" b="1" u="sng" kern="1200" dirty="0">
              <a:solidFill>
                <a:schemeClr val="tx1"/>
              </a:solidFill>
              <a:ea typeface="+mj-ea"/>
              <a:cs typeface="+mj-cs"/>
            </a:rPr>
            <a:t>Introduction:</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marL="0" lvl="0" indent="0" algn="l" defTabSz="1066800">
            <a:lnSpc>
              <a:spcPct val="90000"/>
            </a:lnSpc>
            <a:spcBef>
              <a:spcPct val="0"/>
            </a:spcBef>
            <a:spcAft>
              <a:spcPct val="35000"/>
            </a:spcAft>
            <a:buNone/>
          </a:pPr>
          <a:endParaRPr lang="en-US" sz="2000" b="1" kern="1200" dirty="0">
            <a:solidFill>
              <a:schemeClr val="tx1"/>
            </a:solidFill>
            <a:ea typeface="+mj-ea"/>
            <a:cs typeface="+mj-cs"/>
          </a:endParaRPr>
        </a:p>
        <a:p>
          <a:pPr marL="0" lvl="0" indent="0" algn="l" defTabSz="1066800">
            <a:lnSpc>
              <a:spcPct val="90000"/>
            </a:lnSpc>
            <a:spcBef>
              <a:spcPct val="0"/>
            </a:spcBef>
            <a:spcAft>
              <a:spcPct val="35000"/>
            </a:spcAft>
            <a:buNone/>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solidFill>
                <a:schemeClr val="tx1"/>
              </a:solidFill>
            </a:rPr>
            <a:t>Project Initiation:</a:t>
          </a:r>
        </a:p>
        <a:p>
          <a:pPr marL="0" lvl="0" indent="0" algn="l" defTabSz="1066800">
            <a:lnSpc>
              <a:spcPct val="90000"/>
            </a:lnSpc>
            <a:spcBef>
              <a:spcPct val="0"/>
            </a:spcBef>
            <a:spcAft>
              <a:spcPct val="35000"/>
            </a:spcAft>
            <a:buNone/>
          </a:pPr>
          <a:r>
            <a:rPr lang="en-US" sz="2000" b="1" u="sng" kern="1200" dirty="0">
              <a:solidFill>
                <a:schemeClr val="tx1"/>
              </a:solidFill>
            </a:rPr>
            <a:t>Lecture 3 </a:t>
          </a:r>
          <a:r>
            <a:rPr lang="en-US" sz="2000" b="1" kern="1200" dirty="0">
              <a:solidFill>
                <a:schemeClr val="tx1"/>
              </a:solidFill>
            </a:rPr>
            <a:t>Project Communication and team Management</a:t>
          </a:r>
        </a:p>
        <a:p>
          <a:pPr marL="0" lvl="0" indent="0" algn="l" defTabSz="1066800">
            <a:lnSpc>
              <a:spcPct val="90000"/>
            </a:lnSpc>
            <a:spcBef>
              <a:spcPct val="0"/>
            </a:spcBef>
            <a:spcAft>
              <a:spcPct val="35000"/>
            </a:spcAft>
            <a:buNone/>
          </a:pPr>
          <a:r>
            <a:rPr lang="en-US" sz="2000" b="1" u="sng" kern="1200" dirty="0">
              <a:solidFill>
                <a:schemeClr val="tx1"/>
              </a:solidFill>
            </a:rPr>
            <a:t>Lecture 4 </a:t>
          </a:r>
          <a:r>
            <a:rPr lang="en-US" sz="2000" b="1" kern="1200" dirty="0">
              <a:solidFill>
                <a:schemeClr val="tx1"/>
              </a:solidFill>
            </a:rPr>
            <a:t>Managing conflicts and the art of communication</a:t>
          </a:r>
        </a:p>
        <a:p>
          <a:pPr marL="0" lvl="0" indent="0" algn="l" defTabSz="1066800">
            <a:lnSpc>
              <a:spcPct val="90000"/>
            </a:lnSpc>
            <a:spcBef>
              <a:spcPct val="0"/>
            </a:spcBef>
            <a:spcAft>
              <a:spcPct val="35000"/>
            </a:spcAft>
            <a:buNone/>
          </a:pPr>
          <a:r>
            <a:rPr lang="en-US" sz="2000" b="1" u="sng" kern="1200" dirty="0">
              <a:solidFill>
                <a:schemeClr val="tx1"/>
              </a:solidFill>
            </a:rPr>
            <a:t>Lecture 5</a:t>
          </a:r>
          <a:r>
            <a:rPr lang="en-US" sz="2000" b="1" kern="1200" dirty="0">
              <a:solidFill>
                <a:schemeClr val="tx1"/>
              </a:solidFill>
            </a:rPr>
            <a:t> Strategic Management and project selection</a:t>
          </a:r>
        </a:p>
        <a:p>
          <a:pPr marL="0" lvl="0" indent="0" algn="ctr" defTabSz="1066800">
            <a:lnSpc>
              <a:spcPct val="90000"/>
            </a:lnSpc>
            <a:spcBef>
              <a:spcPct val="0"/>
            </a:spcBef>
            <a:spcAft>
              <a:spcPct val="35000"/>
            </a:spcAft>
            <a:buNone/>
          </a:pPr>
          <a:endParaRPr lang="en-US" sz="2000" b="1" kern="1200" dirty="0">
            <a:solidFill>
              <a:schemeClr val="tx1"/>
            </a:solidFill>
          </a:endParaRPr>
        </a:p>
        <a:p>
          <a:pPr marL="0" lvl="0" indent="0" algn="ctr" defTabSz="1066800">
            <a:lnSpc>
              <a:spcPct val="90000"/>
            </a:lnSpc>
            <a:spcBef>
              <a:spcPct val="0"/>
            </a:spcBef>
            <a:spcAft>
              <a:spcPct val="35000"/>
            </a:spcAft>
            <a:buNone/>
          </a:pPr>
          <a:endParaRPr lang="en-US" sz="1200" b="1" kern="1200" dirty="0">
            <a:solidFill>
              <a:schemeClr val="bg1">
                <a:lumMod val="95000"/>
              </a:schemeClr>
            </a:solidFill>
          </a:endParaRPr>
        </a:p>
        <a:p>
          <a:pPr marL="0" lvl="0" indent="0" algn="ctr" defTabSz="1066800">
            <a:lnSpc>
              <a:spcPct val="90000"/>
            </a:lnSpc>
            <a:spcBef>
              <a:spcPct val="0"/>
            </a:spcBef>
            <a:spcAft>
              <a:spcPct val="35000"/>
            </a:spcAft>
            <a:buNone/>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planning</a:t>
          </a:r>
        </a:p>
        <a:p>
          <a:pPr marL="0" lvl="0" indent="0" algn="l" defTabSz="1066800">
            <a:lnSpc>
              <a:spcPct val="90000"/>
            </a:lnSpc>
            <a:spcBef>
              <a:spcPct val="0"/>
            </a:spcBef>
            <a:spcAft>
              <a:spcPct val="35000"/>
            </a:spcAft>
            <a:buNone/>
          </a:pPr>
          <a:r>
            <a:rPr lang="en-US" sz="2000" b="1" u="sng" kern="1200" dirty="0"/>
            <a:t>Lecture 6 </a:t>
          </a:r>
          <a:r>
            <a:rPr lang="en-US" sz="2000" b="1" kern="1200" dirty="0"/>
            <a:t>Initial project coordination and the project Charter</a:t>
          </a:r>
        </a:p>
        <a:p>
          <a:pPr marL="0" lvl="0" indent="0" algn="l" defTabSz="1066800">
            <a:lnSpc>
              <a:spcPct val="90000"/>
            </a:lnSpc>
            <a:spcBef>
              <a:spcPct val="0"/>
            </a:spcBef>
            <a:spcAft>
              <a:spcPct val="35000"/>
            </a:spcAft>
            <a:buNone/>
          </a:pPr>
          <a:r>
            <a:rPr lang="en-US" sz="2000" b="1" u="sng" kern="1200" dirty="0"/>
            <a:t>Lecture 7</a:t>
          </a:r>
          <a:r>
            <a:rPr lang="en-US" sz="2000" b="1" kern="1200" dirty="0"/>
            <a:t> Starting the project plan: The WBS</a:t>
          </a:r>
        </a:p>
        <a:p>
          <a:pPr marL="0" lvl="0" indent="0" algn="l" defTabSz="1066800">
            <a:lnSpc>
              <a:spcPct val="90000"/>
            </a:lnSpc>
            <a:spcBef>
              <a:spcPct val="0"/>
            </a:spcBef>
            <a:spcAft>
              <a:spcPct val="35000"/>
            </a:spcAft>
            <a:buNone/>
          </a:pPr>
          <a:r>
            <a:rPr lang="en-US" sz="2000" b="1" u="sng" kern="1200" dirty="0"/>
            <a:t>Lecture </a:t>
          </a:r>
          <a:r>
            <a:rPr lang="en-US" sz="2000" b="1" kern="1200" dirty="0"/>
            <a:t>8 Project risk management </a:t>
          </a:r>
        </a:p>
        <a:p>
          <a:pPr marL="0" lvl="0" indent="0" algn="l" defTabSz="1066800">
            <a:lnSpc>
              <a:spcPct val="90000"/>
            </a:lnSpc>
            <a:spcBef>
              <a:spcPct val="0"/>
            </a:spcBef>
            <a:spcAft>
              <a:spcPct val="35000"/>
            </a:spcAft>
            <a:buNone/>
          </a:pPr>
          <a:r>
            <a:rPr lang="en-US" sz="2000" b="1" u="sng" kern="1200" dirty="0"/>
            <a:t>Lecture 9 </a:t>
          </a:r>
          <a:r>
            <a:rPr lang="en-US" sz="2000" b="1" kern="1200" dirty="0"/>
            <a:t>Budgeting, Estimating costs and risks</a:t>
          </a:r>
        </a:p>
        <a:p>
          <a:pPr marL="0" lvl="0" indent="0" algn="ctr" defTabSz="1066800">
            <a:lnSpc>
              <a:spcPct val="90000"/>
            </a:lnSpc>
            <a:spcBef>
              <a:spcPct val="0"/>
            </a:spcBef>
            <a:spcAft>
              <a:spcPct val="35000"/>
            </a:spcAft>
            <a:buNone/>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Execution</a:t>
          </a:r>
        </a:p>
        <a:p>
          <a:pPr marL="0" lvl="0" indent="0" algn="l" defTabSz="1066800">
            <a:lnSpc>
              <a:spcPct val="90000"/>
            </a:lnSpc>
            <a:spcBef>
              <a:spcPct val="0"/>
            </a:spcBef>
            <a:spcAft>
              <a:spcPct val="35000"/>
            </a:spcAft>
            <a:buNone/>
          </a:pPr>
          <a:r>
            <a:rPr lang="en-US" sz="2000" b="1" u="sng" kern="1200" dirty="0"/>
            <a:t>Lecture 10  </a:t>
          </a:r>
          <a:r>
            <a:rPr lang="en-US" sz="2000" b="1" kern="1200" dirty="0"/>
            <a:t>Monitoring and information systems</a:t>
          </a:r>
        </a:p>
        <a:p>
          <a:pPr marL="0" lvl="0" indent="0" algn="l" defTabSz="1066800">
            <a:lnSpc>
              <a:spcPct val="90000"/>
            </a:lnSpc>
            <a:spcBef>
              <a:spcPct val="0"/>
            </a:spcBef>
            <a:spcAft>
              <a:spcPct val="35000"/>
            </a:spcAft>
            <a:buNone/>
          </a:pPr>
          <a:r>
            <a:rPr lang="en-US" sz="2000" b="1" u="sng" kern="1200" dirty="0"/>
            <a:t>Lecture 11 </a:t>
          </a:r>
          <a:r>
            <a:rPr lang="en-US" sz="2000" b="1" kern="1200" dirty="0"/>
            <a:t>Project Control</a:t>
          </a:r>
        </a:p>
        <a:p>
          <a:pPr marL="0" lvl="0" indent="0" algn="l" defTabSz="1066800">
            <a:lnSpc>
              <a:spcPct val="90000"/>
            </a:lnSpc>
            <a:spcBef>
              <a:spcPct val="0"/>
            </a:spcBef>
            <a:spcAft>
              <a:spcPct val="35000"/>
            </a:spcAft>
            <a:buNone/>
          </a:pPr>
          <a:r>
            <a:rPr lang="en-US" sz="2000" b="1" u="sng" kern="1200" dirty="0"/>
            <a:t>Lecture 12 </a:t>
          </a:r>
          <a:r>
            <a:rPr lang="en-US" sz="2000" b="1" kern="1200" dirty="0"/>
            <a:t>Project Auditing</a:t>
          </a:r>
        </a:p>
        <a:p>
          <a:pPr marL="0" lvl="0" indent="0" algn="l" defTabSz="1066800">
            <a:lnSpc>
              <a:spcPct val="90000"/>
            </a:lnSpc>
            <a:spcBef>
              <a:spcPct val="0"/>
            </a:spcBef>
            <a:spcAft>
              <a:spcPct val="35000"/>
            </a:spcAft>
            <a:buNone/>
          </a:pPr>
          <a:r>
            <a:rPr lang="en-US" sz="2000" b="1" u="sng" kern="1200" dirty="0"/>
            <a:t>Lecture 13 </a:t>
          </a:r>
          <a:r>
            <a:rPr lang="en-US" sz="2000" b="1" kern="1200" dirty="0"/>
            <a:t>Project termination</a:t>
          </a:r>
        </a:p>
        <a:p>
          <a:pPr marL="0" lvl="0" indent="0" algn="l" defTabSz="1066800">
            <a:lnSpc>
              <a:spcPct val="90000"/>
            </a:lnSpc>
            <a:spcBef>
              <a:spcPct val="0"/>
            </a:spcBef>
            <a:spcAft>
              <a:spcPct val="35000"/>
            </a:spcAft>
            <a:buNone/>
          </a:pPr>
          <a:endParaRPr lang="en-US" sz="2000" b="1" kern="1200" dirty="0"/>
        </a:p>
        <a:p>
          <a:pPr marL="0" lvl="0" indent="0" algn="l" defTabSz="1066800">
            <a:lnSpc>
              <a:spcPct val="90000"/>
            </a:lnSpc>
            <a:spcBef>
              <a:spcPct val="0"/>
            </a:spcBef>
            <a:spcAft>
              <a:spcPct val="35000"/>
            </a:spcAft>
            <a:buNone/>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8B0DA-767F-4BAA-BA4F-5394FC9F0138}">
      <dsp:nvSpPr>
        <dsp:cNvPr id="0" name=""/>
        <dsp:cNvSpPr/>
      </dsp:nvSpPr>
      <dsp:spPr>
        <a:xfrm>
          <a:off x="3814" y="356599"/>
          <a:ext cx="2065381" cy="2891534"/>
        </a:xfrm>
        <a:prstGeom prst="rect">
          <a:avLst/>
        </a:prstGeom>
        <a:solidFill>
          <a:schemeClr val="accent1">
            <a:lumMod val="40000"/>
            <a:lumOff val="6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1025" tIns="330200" rIns="161025" bIns="330200" numCol="1" spcCol="1270" anchor="t" anchorCtr="0">
          <a:noAutofit/>
        </a:bodyPr>
        <a:lstStyle/>
        <a:p>
          <a:pPr marL="0" lvl="0" indent="0" algn="l" defTabSz="1155700">
            <a:lnSpc>
              <a:spcPct val="90000"/>
            </a:lnSpc>
            <a:spcBef>
              <a:spcPct val="0"/>
            </a:spcBef>
            <a:spcAft>
              <a:spcPct val="35000"/>
            </a:spcAft>
            <a:buNone/>
          </a:pPr>
          <a:r>
            <a:rPr lang="en-US" sz="2600" kern="1200" dirty="0">
              <a:solidFill>
                <a:schemeClr val="tx1"/>
              </a:solidFill>
            </a:rPr>
            <a:t>Mediate the conflict.</a:t>
          </a:r>
        </a:p>
      </dsp:txBody>
      <dsp:txXfrm>
        <a:off x="3814" y="1455382"/>
        <a:ext cx="2065381" cy="1734920"/>
      </dsp:txXfrm>
    </dsp:sp>
    <dsp:sp modelId="{1254E823-6197-4A82-9841-C4DF9F0BA7FD}">
      <dsp:nvSpPr>
        <dsp:cNvPr id="0" name=""/>
        <dsp:cNvSpPr/>
      </dsp:nvSpPr>
      <dsp:spPr>
        <a:xfrm>
          <a:off x="602775" y="645753"/>
          <a:ext cx="867460" cy="86746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631" tIns="12700" rIns="67631" bIns="12700" numCol="1" spcCol="1270" anchor="ctr" anchorCtr="0">
          <a:noAutofit/>
        </a:bodyPr>
        <a:lstStyle/>
        <a:p>
          <a:pPr marL="0" lvl="0" indent="0" algn="ctr" defTabSz="1866900">
            <a:lnSpc>
              <a:spcPct val="90000"/>
            </a:lnSpc>
            <a:spcBef>
              <a:spcPct val="0"/>
            </a:spcBef>
            <a:spcAft>
              <a:spcPct val="35000"/>
            </a:spcAft>
            <a:buNone/>
          </a:pPr>
          <a:r>
            <a:rPr lang="en-US" sz="4200" kern="1200"/>
            <a:t>1</a:t>
          </a:r>
        </a:p>
      </dsp:txBody>
      <dsp:txXfrm>
        <a:off x="729812" y="772790"/>
        <a:ext cx="613386" cy="613386"/>
      </dsp:txXfrm>
    </dsp:sp>
    <dsp:sp modelId="{489B34DB-1508-4DAC-AD51-47EE3F5324B9}">
      <dsp:nvSpPr>
        <dsp:cNvPr id="0" name=""/>
        <dsp:cNvSpPr/>
      </dsp:nvSpPr>
      <dsp:spPr>
        <a:xfrm>
          <a:off x="3814" y="3248062"/>
          <a:ext cx="20653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F7E6F7-8C97-433A-9CCE-399558799196}">
      <dsp:nvSpPr>
        <dsp:cNvPr id="0" name=""/>
        <dsp:cNvSpPr/>
      </dsp:nvSpPr>
      <dsp:spPr>
        <a:xfrm>
          <a:off x="2275734" y="356599"/>
          <a:ext cx="2065381" cy="2891534"/>
        </a:xfrm>
        <a:prstGeom prst="rect">
          <a:avLst/>
        </a:prstGeom>
        <a:solidFill>
          <a:schemeClr val="accent1">
            <a:lumMod val="40000"/>
            <a:lumOff val="6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1025" tIns="330200" rIns="161025" bIns="330200" numCol="1" spcCol="1270" anchor="t" anchorCtr="0">
          <a:noAutofit/>
        </a:bodyPr>
        <a:lstStyle/>
        <a:p>
          <a:pPr marL="0" lvl="0" indent="0" algn="l" defTabSz="1155700">
            <a:lnSpc>
              <a:spcPct val="90000"/>
            </a:lnSpc>
            <a:spcBef>
              <a:spcPct val="0"/>
            </a:spcBef>
            <a:spcAft>
              <a:spcPct val="35000"/>
            </a:spcAft>
            <a:buNone/>
          </a:pPr>
          <a:r>
            <a:rPr lang="en-US" sz="2600" kern="1200" dirty="0">
              <a:solidFill>
                <a:schemeClr val="tx1"/>
              </a:solidFill>
            </a:rPr>
            <a:t>Arbitrate the conflict.</a:t>
          </a:r>
        </a:p>
      </dsp:txBody>
      <dsp:txXfrm>
        <a:off x="2275734" y="1455382"/>
        <a:ext cx="2065381" cy="1734920"/>
      </dsp:txXfrm>
    </dsp:sp>
    <dsp:sp modelId="{0D42A376-323E-49E9-B5E7-DB1A442C8027}">
      <dsp:nvSpPr>
        <dsp:cNvPr id="0" name=""/>
        <dsp:cNvSpPr/>
      </dsp:nvSpPr>
      <dsp:spPr>
        <a:xfrm>
          <a:off x="2874695" y="645753"/>
          <a:ext cx="867460" cy="86746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631" tIns="12700" rIns="67631" bIns="12700" numCol="1" spcCol="1270" anchor="ctr" anchorCtr="0">
          <a:noAutofit/>
        </a:bodyPr>
        <a:lstStyle/>
        <a:p>
          <a:pPr marL="0" lvl="0" indent="0" algn="ctr" defTabSz="1866900">
            <a:lnSpc>
              <a:spcPct val="90000"/>
            </a:lnSpc>
            <a:spcBef>
              <a:spcPct val="0"/>
            </a:spcBef>
            <a:spcAft>
              <a:spcPct val="35000"/>
            </a:spcAft>
            <a:buNone/>
          </a:pPr>
          <a:r>
            <a:rPr lang="en-US" sz="4200" kern="1200"/>
            <a:t>2</a:t>
          </a:r>
        </a:p>
      </dsp:txBody>
      <dsp:txXfrm>
        <a:off x="3001732" y="772790"/>
        <a:ext cx="613386" cy="613386"/>
      </dsp:txXfrm>
    </dsp:sp>
    <dsp:sp modelId="{A96C39EC-4518-43C4-B8C7-1F79678D72B4}">
      <dsp:nvSpPr>
        <dsp:cNvPr id="0" name=""/>
        <dsp:cNvSpPr/>
      </dsp:nvSpPr>
      <dsp:spPr>
        <a:xfrm>
          <a:off x="2275734" y="3248062"/>
          <a:ext cx="20653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F549F7-723A-4CC8-B4E1-F11DEFA39BEA}">
      <dsp:nvSpPr>
        <dsp:cNvPr id="0" name=""/>
        <dsp:cNvSpPr/>
      </dsp:nvSpPr>
      <dsp:spPr>
        <a:xfrm>
          <a:off x="4547654" y="356599"/>
          <a:ext cx="2065381" cy="2891534"/>
        </a:xfrm>
        <a:prstGeom prst="rect">
          <a:avLst/>
        </a:prstGeom>
        <a:solidFill>
          <a:schemeClr val="accent1">
            <a:lumMod val="40000"/>
            <a:lumOff val="6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1025" tIns="330200" rIns="161025" bIns="330200" numCol="1" spcCol="1270" anchor="t" anchorCtr="0">
          <a:noAutofit/>
        </a:bodyPr>
        <a:lstStyle/>
        <a:p>
          <a:pPr marL="0" lvl="0" indent="0" algn="l" defTabSz="1155700">
            <a:lnSpc>
              <a:spcPct val="90000"/>
            </a:lnSpc>
            <a:spcBef>
              <a:spcPct val="0"/>
            </a:spcBef>
            <a:spcAft>
              <a:spcPct val="35000"/>
            </a:spcAft>
            <a:buNone/>
          </a:pPr>
          <a:r>
            <a:rPr lang="en-US" sz="2600" kern="1200" dirty="0">
              <a:solidFill>
                <a:schemeClr val="tx1"/>
              </a:solidFill>
            </a:rPr>
            <a:t>Control the conflict.</a:t>
          </a:r>
        </a:p>
      </dsp:txBody>
      <dsp:txXfrm>
        <a:off x="4547654" y="1455382"/>
        <a:ext cx="2065381" cy="1734920"/>
      </dsp:txXfrm>
    </dsp:sp>
    <dsp:sp modelId="{77FAB872-AB45-43EB-A7D3-A4635C65160A}">
      <dsp:nvSpPr>
        <dsp:cNvPr id="0" name=""/>
        <dsp:cNvSpPr/>
      </dsp:nvSpPr>
      <dsp:spPr>
        <a:xfrm>
          <a:off x="5146615" y="645753"/>
          <a:ext cx="867460" cy="86746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631" tIns="12700" rIns="67631" bIns="12700" numCol="1" spcCol="1270" anchor="ctr" anchorCtr="0">
          <a:noAutofit/>
        </a:bodyPr>
        <a:lstStyle/>
        <a:p>
          <a:pPr marL="0" lvl="0" indent="0" algn="ctr" defTabSz="1866900">
            <a:lnSpc>
              <a:spcPct val="90000"/>
            </a:lnSpc>
            <a:spcBef>
              <a:spcPct val="0"/>
            </a:spcBef>
            <a:spcAft>
              <a:spcPct val="35000"/>
            </a:spcAft>
            <a:buNone/>
          </a:pPr>
          <a:r>
            <a:rPr lang="en-US" sz="4200" kern="1200"/>
            <a:t>3</a:t>
          </a:r>
        </a:p>
      </dsp:txBody>
      <dsp:txXfrm>
        <a:off x="5273652" y="772790"/>
        <a:ext cx="613386" cy="613386"/>
      </dsp:txXfrm>
    </dsp:sp>
    <dsp:sp modelId="{BF49BC1B-0866-4CD1-BB63-103C89ADEF58}">
      <dsp:nvSpPr>
        <dsp:cNvPr id="0" name=""/>
        <dsp:cNvSpPr/>
      </dsp:nvSpPr>
      <dsp:spPr>
        <a:xfrm>
          <a:off x="4547654" y="3248062"/>
          <a:ext cx="20653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522D02-F577-4CA2-88D9-AC33891843AD}">
      <dsp:nvSpPr>
        <dsp:cNvPr id="0" name=""/>
        <dsp:cNvSpPr/>
      </dsp:nvSpPr>
      <dsp:spPr>
        <a:xfrm>
          <a:off x="6819574" y="356599"/>
          <a:ext cx="2065381" cy="2891534"/>
        </a:xfrm>
        <a:prstGeom prst="rect">
          <a:avLst/>
        </a:prstGeom>
        <a:solidFill>
          <a:schemeClr val="accent1">
            <a:lumMod val="40000"/>
            <a:lumOff val="6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1025" tIns="330200" rIns="161025" bIns="330200" numCol="1" spcCol="1270" anchor="t" anchorCtr="0">
          <a:noAutofit/>
        </a:bodyPr>
        <a:lstStyle/>
        <a:p>
          <a:pPr marL="0" lvl="0" indent="0" algn="l" defTabSz="1155700">
            <a:lnSpc>
              <a:spcPct val="90000"/>
            </a:lnSpc>
            <a:spcBef>
              <a:spcPct val="0"/>
            </a:spcBef>
            <a:spcAft>
              <a:spcPct val="35000"/>
            </a:spcAft>
            <a:buNone/>
          </a:pPr>
          <a:r>
            <a:rPr lang="en-US" sz="2600" kern="1200" dirty="0">
              <a:solidFill>
                <a:schemeClr val="tx1"/>
              </a:solidFill>
            </a:rPr>
            <a:t>Accept it.</a:t>
          </a:r>
        </a:p>
      </dsp:txBody>
      <dsp:txXfrm>
        <a:off x="6819574" y="1455382"/>
        <a:ext cx="2065381" cy="1734920"/>
      </dsp:txXfrm>
    </dsp:sp>
    <dsp:sp modelId="{8A2C7124-EFB6-489A-B0F7-707C2D511611}">
      <dsp:nvSpPr>
        <dsp:cNvPr id="0" name=""/>
        <dsp:cNvSpPr/>
      </dsp:nvSpPr>
      <dsp:spPr>
        <a:xfrm>
          <a:off x="7418535" y="645753"/>
          <a:ext cx="867460" cy="86746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631" tIns="12700" rIns="67631" bIns="12700" numCol="1" spcCol="1270" anchor="ctr" anchorCtr="0">
          <a:noAutofit/>
        </a:bodyPr>
        <a:lstStyle/>
        <a:p>
          <a:pPr marL="0" lvl="0" indent="0" algn="ctr" defTabSz="1866900">
            <a:lnSpc>
              <a:spcPct val="90000"/>
            </a:lnSpc>
            <a:spcBef>
              <a:spcPct val="0"/>
            </a:spcBef>
            <a:spcAft>
              <a:spcPct val="35000"/>
            </a:spcAft>
            <a:buNone/>
          </a:pPr>
          <a:r>
            <a:rPr lang="en-US" sz="4200" kern="1200"/>
            <a:t>4</a:t>
          </a:r>
        </a:p>
      </dsp:txBody>
      <dsp:txXfrm>
        <a:off x="7545572" y="772790"/>
        <a:ext cx="613386" cy="613386"/>
      </dsp:txXfrm>
    </dsp:sp>
    <dsp:sp modelId="{FF6DCA1C-D830-4EDD-8EC8-2879A0AF78B6}">
      <dsp:nvSpPr>
        <dsp:cNvPr id="0" name=""/>
        <dsp:cNvSpPr/>
      </dsp:nvSpPr>
      <dsp:spPr>
        <a:xfrm>
          <a:off x="6819574" y="3248062"/>
          <a:ext cx="20653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17E7F3-0330-4A1F-876F-F03150C6A50A}">
      <dsp:nvSpPr>
        <dsp:cNvPr id="0" name=""/>
        <dsp:cNvSpPr/>
      </dsp:nvSpPr>
      <dsp:spPr>
        <a:xfrm>
          <a:off x="9091494" y="356599"/>
          <a:ext cx="2065381" cy="2891534"/>
        </a:xfrm>
        <a:prstGeom prst="rect">
          <a:avLst/>
        </a:prstGeom>
        <a:solidFill>
          <a:schemeClr val="accent1">
            <a:lumMod val="40000"/>
            <a:lumOff val="6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1025" tIns="330200" rIns="161025" bIns="330200" numCol="1" spcCol="1270" anchor="t" anchorCtr="0">
          <a:noAutofit/>
        </a:bodyPr>
        <a:lstStyle/>
        <a:p>
          <a:pPr marL="0" lvl="0" indent="0" algn="l" defTabSz="1155700">
            <a:lnSpc>
              <a:spcPct val="90000"/>
            </a:lnSpc>
            <a:spcBef>
              <a:spcPct val="0"/>
            </a:spcBef>
            <a:spcAft>
              <a:spcPct val="35000"/>
            </a:spcAft>
            <a:buNone/>
          </a:pPr>
          <a:r>
            <a:rPr lang="en-US" sz="2600" kern="1200" dirty="0">
              <a:solidFill>
                <a:schemeClr val="tx1"/>
              </a:solidFill>
            </a:rPr>
            <a:t>Eliminate the conflict. </a:t>
          </a:r>
        </a:p>
      </dsp:txBody>
      <dsp:txXfrm>
        <a:off x="9091494" y="1455382"/>
        <a:ext cx="2065381" cy="1734920"/>
      </dsp:txXfrm>
    </dsp:sp>
    <dsp:sp modelId="{96325D1A-56FC-455B-8796-F854E49B95E6}">
      <dsp:nvSpPr>
        <dsp:cNvPr id="0" name=""/>
        <dsp:cNvSpPr/>
      </dsp:nvSpPr>
      <dsp:spPr>
        <a:xfrm>
          <a:off x="9690455" y="645753"/>
          <a:ext cx="867460" cy="86746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631" tIns="12700" rIns="67631" bIns="12700" numCol="1" spcCol="1270" anchor="ctr" anchorCtr="0">
          <a:noAutofit/>
        </a:bodyPr>
        <a:lstStyle/>
        <a:p>
          <a:pPr marL="0" lvl="0" indent="0" algn="ctr" defTabSz="1866900">
            <a:lnSpc>
              <a:spcPct val="90000"/>
            </a:lnSpc>
            <a:spcBef>
              <a:spcPct val="0"/>
            </a:spcBef>
            <a:spcAft>
              <a:spcPct val="35000"/>
            </a:spcAft>
            <a:buNone/>
          </a:pPr>
          <a:r>
            <a:rPr lang="en-US" sz="4200" kern="1200"/>
            <a:t>5</a:t>
          </a:r>
        </a:p>
      </dsp:txBody>
      <dsp:txXfrm>
        <a:off x="9817492" y="772790"/>
        <a:ext cx="613386" cy="613386"/>
      </dsp:txXfrm>
    </dsp:sp>
    <dsp:sp modelId="{D8E1A2BC-30CF-40C1-B91B-34BE3CFE3791}">
      <dsp:nvSpPr>
        <dsp:cNvPr id="0" name=""/>
        <dsp:cNvSpPr/>
      </dsp:nvSpPr>
      <dsp:spPr>
        <a:xfrm>
          <a:off x="9091494" y="3248062"/>
          <a:ext cx="20653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964F0-4584-4FF6-B649-2AFD104A0A4E}">
      <dsp:nvSpPr>
        <dsp:cNvPr id="0" name=""/>
        <dsp:cNvSpPr/>
      </dsp:nvSpPr>
      <dsp:spPr>
        <a:xfrm>
          <a:off x="4922369" y="988088"/>
          <a:ext cx="689780" cy="91440"/>
        </a:xfrm>
        <a:custGeom>
          <a:avLst/>
          <a:gdLst/>
          <a:ahLst/>
          <a:cxnLst/>
          <a:rect l="0" t="0" r="0" b="0"/>
          <a:pathLst>
            <a:path>
              <a:moveTo>
                <a:pt x="0" y="45720"/>
              </a:moveTo>
              <a:lnTo>
                <a:pt x="68978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49250" y="1030206"/>
        <a:ext cx="36019" cy="7203"/>
      </dsp:txXfrm>
    </dsp:sp>
    <dsp:sp modelId="{6956A3F9-3C51-4E1D-8A49-84AFCBFD8263}">
      <dsp:nvSpPr>
        <dsp:cNvPr id="0" name=""/>
        <dsp:cNvSpPr/>
      </dsp:nvSpPr>
      <dsp:spPr>
        <a:xfrm>
          <a:off x="653" y="94182"/>
          <a:ext cx="4923516" cy="1879252"/>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1. Separate people from problem</a:t>
          </a:r>
        </a:p>
      </dsp:txBody>
      <dsp:txXfrm>
        <a:off x="653" y="94182"/>
        <a:ext cx="4923516" cy="1879252"/>
      </dsp:txXfrm>
    </dsp:sp>
    <dsp:sp modelId="{4502BE82-6D2F-41E5-84D3-16E1A8721CB5}">
      <dsp:nvSpPr>
        <dsp:cNvPr id="0" name=""/>
        <dsp:cNvSpPr/>
      </dsp:nvSpPr>
      <dsp:spPr>
        <a:xfrm>
          <a:off x="2362967" y="1971634"/>
          <a:ext cx="5716780" cy="689780"/>
        </a:xfrm>
        <a:custGeom>
          <a:avLst/>
          <a:gdLst/>
          <a:ahLst/>
          <a:cxnLst/>
          <a:rect l="0" t="0" r="0" b="0"/>
          <a:pathLst>
            <a:path>
              <a:moveTo>
                <a:pt x="5716780" y="0"/>
              </a:moveTo>
              <a:lnTo>
                <a:pt x="5716780" y="361990"/>
              </a:lnTo>
              <a:lnTo>
                <a:pt x="0" y="361990"/>
              </a:lnTo>
              <a:lnTo>
                <a:pt x="0" y="68978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7308" y="2312923"/>
        <a:ext cx="288099" cy="7203"/>
      </dsp:txXfrm>
    </dsp:sp>
    <dsp:sp modelId="{0111B8C0-43F1-401A-855C-51635FDBB290}">
      <dsp:nvSpPr>
        <dsp:cNvPr id="0" name=""/>
        <dsp:cNvSpPr/>
      </dsp:nvSpPr>
      <dsp:spPr>
        <a:xfrm>
          <a:off x="5644550" y="94182"/>
          <a:ext cx="4870396" cy="1879252"/>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kern="1200" dirty="0">
              <a:solidFill>
                <a:schemeClr val="tx1"/>
              </a:solidFill>
            </a:rPr>
            <a:t>2. Focus on interests, not positions</a:t>
          </a:r>
        </a:p>
      </dsp:txBody>
      <dsp:txXfrm>
        <a:off x="5644550" y="94182"/>
        <a:ext cx="4870396" cy="1879252"/>
      </dsp:txXfrm>
    </dsp:sp>
    <dsp:sp modelId="{DDA7672F-0F27-4DEE-82FC-454EACFC77A1}">
      <dsp:nvSpPr>
        <dsp:cNvPr id="0" name=""/>
        <dsp:cNvSpPr/>
      </dsp:nvSpPr>
      <dsp:spPr>
        <a:xfrm>
          <a:off x="4723482" y="3587721"/>
          <a:ext cx="689780" cy="91440"/>
        </a:xfrm>
        <a:custGeom>
          <a:avLst/>
          <a:gdLst/>
          <a:ahLst/>
          <a:cxnLst/>
          <a:rect l="0" t="0" r="0" b="0"/>
          <a:pathLst>
            <a:path>
              <a:moveTo>
                <a:pt x="0" y="45720"/>
              </a:moveTo>
              <a:lnTo>
                <a:pt x="68978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363" y="3629839"/>
        <a:ext cx="36019" cy="7203"/>
      </dsp:txXfrm>
    </dsp:sp>
    <dsp:sp modelId="{96AF9768-41EC-40DF-99E3-7B8C3BC8A723}">
      <dsp:nvSpPr>
        <dsp:cNvPr id="0" name=""/>
        <dsp:cNvSpPr/>
      </dsp:nvSpPr>
      <dsp:spPr>
        <a:xfrm>
          <a:off x="653" y="2693815"/>
          <a:ext cx="4724629" cy="1879252"/>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rPr>
            <a:t>3. Invent options for mutual gain</a:t>
          </a:r>
        </a:p>
      </dsp:txBody>
      <dsp:txXfrm>
        <a:off x="653" y="2693815"/>
        <a:ext cx="4724629" cy="1879252"/>
      </dsp:txXfrm>
    </dsp:sp>
    <dsp:sp modelId="{82330011-F2A5-49E3-93A5-CF614537AD5B}">
      <dsp:nvSpPr>
        <dsp:cNvPr id="0" name=""/>
        <dsp:cNvSpPr/>
      </dsp:nvSpPr>
      <dsp:spPr>
        <a:xfrm>
          <a:off x="5445662" y="2693815"/>
          <a:ext cx="5014284" cy="1879252"/>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chemeClr val="tx1"/>
              </a:solidFill>
            </a:rPr>
            <a:t>4. Insist on using objective criteria</a:t>
          </a:r>
        </a:p>
      </dsp:txBody>
      <dsp:txXfrm>
        <a:off x="5445662" y="2693815"/>
        <a:ext cx="5014284" cy="1879252"/>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2/15/2021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2/15/2021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158CB02-2ABE-45EB-85C1-E751D070EF5E}" type="datetime1">
              <a:rPr lang="en-US" smtClean="0"/>
              <a:t>2/15/2021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a:t>Business Champions School - Eng. Amaal Aburumman</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DA62F76F-E5AD-44F6-A533-17101B86D266}" type="datetime1">
              <a:rPr lang="en-US" smtClean="0"/>
              <a:t>2/15/2021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9151F5B2-8BB7-4532-A2CB-11A802ABDABF}" type="datetime1">
              <a:rPr lang="en-US" smtClean="0"/>
              <a:t>2/15/2021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A65E07A-986F-4E31-85EF-37FAC795314D}" type="datetime1">
              <a:rPr lang="en-US" smtClean="0"/>
              <a:t>2/15/2021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D5D4C670-EA5A-45BE-839D-3DBD19C66C57}" type="datetime1">
              <a:rPr lang="en-US" smtClean="0"/>
              <a:t>2/15/2021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42E8F02F-54E4-4B71-8744-4616DB82A1B2}" type="datetime1">
              <a:rPr lang="en-US" smtClean="0"/>
              <a:t>2/15/2021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65BBAF2A-8A9C-4CB6-929F-190C53C472B7}" type="datetime1">
              <a:rPr lang="en-US" smtClean="0"/>
              <a:t>2/15/2021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E9AD1B92-3496-4AC0-8B9A-9647B0F0B69A}" type="datetime1">
              <a:rPr lang="en-US" smtClean="0"/>
              <a:t>2/15/2021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E2B9CED-E6FC-4CA5-BAB5-467BF9260862}" type="datetime1">
              <a:rPr lang="en-US" smtClean="0"/>
              <a:t>2/15/2021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F17A0E80-DA67-4E17-B26D-08900557118F}" type="datetime1">
              <a:rPr lang="en-US" smtClean="0"/>
              <a:t>2/15/2021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9DE23FE5-DABE-4A58-8D32-6CA2575F4B25}" type="datetime1">
              <a:rPr lang="en-US" smtClean="0"/>
              <a:t>2/15/2021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A4E8EC-4075-4662-A6A1-28A679988CE9}" type="datetime1">
              <a:rPr lang="en-US" smtClean="0"/>
              <a:t>2/15/2021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emf"/><Relationship Id="rId1" Type="http://schemas.openxmlformats.org/officeDocument/2006/relationships/slideLayout" Target="../slideLayouts/slideLayout2.xml"/><Relationship Id="rId4" Type="http://schemas.openxmlformats.org/officeDocument/2006/relationships/image" Target="../media/image34.emf"/></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506</a:t>
            </a:r>
            <a:br>
              <a:rPr lang="en-US" sz="5400" b="1" dirty="0">
                <a:solidFill>
                  <a:schemeClr val="bg1"/>
                </a:solidFill>
                <a:latin typeface="+mn-lt"/>
              </a:rPr>
            </a:br>
            <a:r>
              <a:rPr lang="en-US" sz="5400" b="1" dirty="0">
                <a:solidFill>
                  <a:schemeClr val="bg1"/>
                </a:solidFill>
                <a:latin typeface="+mn-lt"/>
              </a:rPr>
              <a:t>Advanced Project Management</a:t>
            </a:r>
            <a:br>
              <a:rPr lang="en-US" b="1" dirty="0">
                <a:solidFill>
                  <a:schemeClr val="bg1"/>
                </a:solidFill>
                <a:latin typeface="+mn-lt"/>
              </a:rPr>
            </a:br>
            <a:r>
              <a:rPr lang="en-US" sz="5400" dirty="0">
                <a:solidFill>
                  <a:srgbClr val="FF0000"/>
                </a:solidFill>
                <a:latin typeface="+mn-lt"/>
              </a:rPr>
              <a:t>LECTURE 4</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320987"/>
            <a:ext cx="8567738" cy="1917473"/>
          </a:xfrm>
          <a:solidFill>
            <a:schemeClr val="tx1">
              <a:lumMod val="65000"/>
              <a:lumOff val="35000"/>
            </a:schemeClr>
          </a:solidFill>
        </p:spPr>
        <p:txBody>
          <a:bodyPr lIns="274320" tIns="91440" rIns="182880" bIns="91440">
            <a:noAutofit/>
          </a:bodyPr>
          <a:lstStyle/>
          <a:p>
            <a:pPr algn="l"/>
            <a:r>
              <a:rPr lang="en-US" sz="4000" b="1" dirty="0">
                <a:solidFill>
                  <a:schemeClr val="bg1"/>
                </a:solidFill>
                <a:ea typeface="+mj-ea"/>
                <a:cs typeface="+mj-cs"/>
              </a:rPr>
              <a:t>Managing conflicts and the art of communication</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5" name="Footer Placeholder 4">
            <a:extLst>
              <a:ext uri="{FF2B5EF4-FFF2-40B4-BE49-F238E27FC236}">
                <a16:creationId xmlns:a16="http://schemas.microsoft.com/office/drawing/2014/main" id="{C2C4F7E2-2F8D-4321-AF53-9E7A12E3FA67}"/>
              </a:ext>
            </a:extLst>
          </p:cNvPr>
          <p:cNvSpPr>
            <a:spLocks noGrp="1"/>
          </p:cNvSpPr>
          <p:nvPr>
            <p:ph type="ftr" sz="quarter" idx="11"/>
          </p:nvPr>
        </p:nvSpPr>
        <p:spPr/>
        <p:txBody>
          <a:bodyPr/>
          <a:lstStyle/>
          <a:p>
            <a:r>
              <a:rPr lang="en-US"/>
              <a:t>Business Champions School - Eng. Amaal Aburumman</a:t>
            </a:r>
          </a:p>
        </p:txBody>
      </p:sp>
      <p:sp>
        <p:nvSpPr>
          <p:cNvPr id="8" name="TextBox 7">
            <a:extLst>
              <a:ext uri="{FF2B5EF4-FFF2-40B4-BE49-F238E27FC236}">
                <a16:creationId xmlns:a16="http://schemas.microsoft.com/office/drawing/2014/main" id="{72B96B6A-F1E0-43F4-BD23-302AB0E12370}"/>
              </a:ext>
            </a:extLst>
          </p:cNvPr>
          <p:cNvSpPr txBox="1"/>
          <p:nvPr/>
        </p:nvSpPr>
        <p:spPr>
          <a:xfrm>
            <a:off x="8523073" y="232209"/>
            <a:ext cx="3030495" cy="646331"/>
          </a:xfrm>
          <a:prstGeom prst="rect">
            <a:avLst/>
          </a:prstGeom>
          <a:noFill/>
        </p:spPr>
        <p:txBody>
          <a:bodyPr wrap="square">
            <a:spAutoFit/>
          </a:bodyPr>
          <a:lstStyle/>
          <a:p>
            <a:r>
              <a:rPr lang="en-US" sz="3600" b="1" dirty="0">
                <a:solidFill>
                  <a:srgbClr val="2C2C2C"/>
                </a:solidFill>
                <a:latin typeface="Corbel" panose="020B0503020204020204"/>
              </a:rPr>
              <a:t>Feb</a:t>
            </a:r>
            <a:r>
              <a:rPr kumimoji="0" lang="en-US" sz="3600" b="1" i="0" u="none" strike="noStrike" kern="1200" cap="none" spc="0" normalizeH="0" baseline="0" noProof="0" dirty="0">
                <a:ln>
                  <a:noFill/>
                </a:ln>
                <a:solidFill>
                  <a:srgbClr val="2C2C2C"/>
                </a:solidFill>
                <a:effectLst/>
                <a:uLnTx/>
                <a:uFillTx/>
                <a:latin typeface="Corbel" panose="020B0503020204020204"/>
                <a:ea typeface="+mn-ea"/>
                <a:cs typeface="+mn-cs"/>
              </a:rPr>
              <a:t>  20, 2021</a:t>
            </a:r>
            <a:endParaRPr lang="en-US" dirty="0"/>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324445069"/>
              </p:ext>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r>
              <a:rPr lang="en-US" sz="2800" b="1" dirty="0"/>
              <a:t>PMG506 Advanced Project Management (APM)</a:t>
            </a:r>
            <a:endParaRPr lang="en-US" b="1" dirty="0"/>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
        <p:nvSpPr>
          <p:cNvPr id="2" name="Footer Placeholder 1">
            <a:extLst>
              <a:ext uri="{FF2B5EF4-FFF2-40B4-BE49-F238E27FC236}">
                <a16:creationId xmlns:a16="http://schemas.microsoft.com/office/drawing/2014/main" id="{9C6C3B1C-7054-4D57-9A65-A0544B3B3C0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6" name="Rectangle 25">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15568" y="548640"/>
            <a:ext cx="10168128" cy="1179576"/>
          </a:xfrm>
        </p:spPr>
        <p:txBody>
          <a:bodyPr>
            <a:normAutofit/>
          </a:bodyPr>
          <a:lstStyle/>
          <a:p>
            <a:r>
              <a:rPr lang="en-GB" altLang="en-US" dirty="0">
                <a:latin typeface="+mn-lt"/>
                <a:cs typeface="Times New Roman" panose="02020603050405020304" pitchFamily="18" charset="0"/>
              </a:rPr>
              <a:t>Learning Outcomes</a:t>
            </a:r>
            <a:endParaRPr lang="en-US" dirty="0">
              <a:latin typeface="+mn-lt"/>
              <a:cs typeface="Times New Roman" panose="02020603050405020304" pitchFamily="18" charset="0"/>
            </a:endParaRPr>
          </a:p>
        </p:txBody>
      </p:sp>
      <p:sp>
        <p:nvSpPr>
          <p:cNvPr id="28" name="Rectangle 27">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DE2996E-6DEA-4714-ADB8-923FFD59E3B2}"/>
              </a:ext>
            </a:extLst>
          </p:cNvPr>
          <p:cNvPicPr>
            <a:picLocks noChangeAspect="1"/>
          </p:cNvPicPr>
          <p:nvPr/>
        </p:nvPicPr>
        <p:blipFill rotWithShape="1">
          <a:blip r:embed="rId3"/>
          <a:srcRect l="4334" r="4562" b="-1"/>
          <a:stretch/>
        </p:blipFill>
        <p:spPr>
          <a:xfrm>
            <a:off x="566928" y="2319355"/>
            <a:ext cx="3872243" cy="3694176"/>
          </a:xfrm>
          <a:prstGeom prst="rect">
            <a:avLst/>
          </a:prstGeom>
        </p:spPr>
      </p:pic>
      <p:sp>
        <p:nvSpPr>
          <p:cNvPr id="3" name="Content Placeholder 2"/>
          <p:cNvSpPr>
            <a:spLocks noGrp="1"/>
          </p:cNvSpPr>
          <p:nvPr>
            <p:ph idx="1"/>
          </p:nvPr>
        </p:nvSpPr>
        <p:spPr>
          <a:xfrm>
            <a:off x="4780547" y="2018806"/>
            <a:ext cx="7144231" cy="4594936"/>
          </a:xfrm>
        </p:spPr>
        <p:txBody>
          <a:bodyPr anchor="ctr">
            <a:normAutofit/>
          </a:bodyPr>
          <a:lstStyle/>
          <a:p>
            <a:pPr marL="457200" indent="-457200">
              <a:buNone/>
            </a:pPr>
            <a:r>
              <a:rPr lang="en-GB" altLang="en-US" b="1" dirty="0">
                <a:latin typeface="Times New Roman" panose="02020603050405020304" pitchFamily="18" charset="0"/>
                <a:cs typeface="Times New Roman" panose="02020603050405020304" pitchFamily="18" charset="0"/>
              </a:rPr>
              <a:t>By the end of this lecture, you will be able to:</a:t>
            </a:r>
          </a:p>
          <a:p>
            <a:pPr>
              <a:buFont typeface="Wingdings" panose="05000000000000000000" pitchFamily="2" charset="2"/>
              <a:buChar char="Ø"/>
            </a:pPr>
            <a:r>
              <a:rPr lang="en-US" dirty="0"/>
              <a:t> Understand what a conflict is.</a:t>
            </a:r>
          </a:p>
          <a:p>
            <a:pPr>
              <a:buFont typeface="Wingdings" panose="05000000000000000000" pitchFamily="2" charset="2"/>
              <a:buChar char="Ø"/>
            </a:pPr>
            <a:r>
              <a:rPr lang="en-US" dirty="0"/>
              <a:t>Identify the types of conflicts that frequently occur in the project environment.</a:t>
            </a:r>
          </a:p>
          <a:p>
            <a:pPr>
              <a:buFont typeface="Wingdings" panose="05000000000000000000" pitchFamily="2" charset="2"/>
              <a:buChar char="Ø"/>
            </a:pPr>
            <a:r>
              <a:rPr lang="en-US" dirty="0"/>
              <a:t>Discuss sources of conflict over the Project Life Cycle.</a:t>
            </a:r>
          </a:p>
          <a:p>
            <a:pPr>
              <a:buFont typeface="Wingdings" panose="05000000000000000000" pitchFamily="2" charset="2"/>
              <a:buChar char="Ø"/>
            </a:pPr>
            <a:r>
              <a:rPr lang="en-US" dirty="0"/>
              <a:t>Understand the nature of negotiation. </a:t>
            </a:r>
          </a:p>
          <a:p>
            <a:pPr>
              <a:buFont typeface="Wingdings" panose="05000000000000000000" pitchFamily="2" charset="2"/>
              <a:buChar char="Ø"/>
            </a:pPr>
            <a:r>
              <a:rPr lang="en-US" dirty="0"/>
              <a:t>Understand some requirements and principles of negotiation.</a:t>
            </a:r>
            <a:endParaRPr lang="en-GB" altLang="en-US" dirty="0">
              <a:cs typeface="Times New Roman" panose="02020603050405020304" pitchFamily="18" charset="0"/>
            </a:endParaRPr>
          </a:p>
          <a:p>
            <a:pPr marL="0" indent="0">
              <a:buNone/>
            </a:pPr>
            <a:endParaRPr 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4"/>
          <a:stretch>
            <a:fillRect/>
          </a:stretch>
        </p:blipFill>
        <p:spPr>
          <a:xfrm>
            <a:off x="11058046" y="0"/>
            <a:ext cx="1133954" cy="1012024"/>
          </a:xfrm>
          <a:prstGeom prst="rect">
            <a:avLst/>
          </a:prstGeom>
        </p:spPr>
      </p:pic>
      <p:sp>
        <p:nvSpPr>
          <p:cNvPr id="6" name="Footer Placeholder 5">
            <a:extLst>
              <a:ext uri="{FF2B5EF4-FFF2-40B4-BE49-F238E27FC236}">
                <a16:creationId xmlns:a16="http://schemas.microsoft.com/office/drawing/2014/main" id="{6CB2D51A-0E2F-43EC-8EF5-926EDC12140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custDataLst>
      <p:tags r:id="rId1"/>
    </p:custDataLst>
    <p:extLst>
      <p:ext uri="{BB962C8B-B14F-4D97-AF65-F5344CB8AC3E}">
        <p14:creationId xmlns:p14="http://schemas.microsoft.com/office/powerpoint/2010/main" val="310587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897" y="1986289"/>
            <a:ext cx="10515600" cy="1603375"/>
          </a:xfrm>
        </p:spPr>
        <p:txBody>
          <a:bodyPr/>
          <a:lstStyle/>
          <a:p>
            <a:pPr marL="0" indent="0">
              <a:buNone/>
            </a:pPr>
            <a:r>
              <a:rPr lang="en-US" dirty="0"/>
              <a:t> </a:t>
            </a:r>
          </a:p>
        </p:txBody>
      </p:sp>
      <p:sp>
        <p:nvSpPr>
          <p:cNvPr id="15" name="TextBox 14">
            <a:extLst>
              <a:ext uri="{FF2B5EF4-FFF2-40B4-BE49-F238E27FC236}">
                <a16:creationId xmlns:a16="http://schemas.microsoft.com/office/drawing/2014/main" id="{DD14686D-F051-45D1-A835-8A05E71FB49E}"/>
              </a:ext>
            </a:extLst>
          </p:cNvPr>
          <p:cNvSpPr txBox="1"/>
          <p:nvPr/>
        </p:nvSpPr>
        <p:spPr>
          <a:xfrm>
            <a:off x="265253" y="1153555"/>
            <a:ext cx="10857053" cy="707886"/>
          </a:xfrm>
          <a:prstGeom prst="rect">
            <a:avLst/>
          </a:prstGeom>
          <a:noFill/>
        </p:spPr>
        <p:txBody>
          <a:bodyPr wrap="square">
            <a:spAutoFit/>
          </a:bodyPr>
          <a:lstStyle/>
          <a:p>
            <a:r>
              <a:rPr lang="en-US" sz="4000" dirty="0"/>
              <a:t>Why should there be so much conflict on projects?</a:t>
            </a:r>
          </a:p>
        </p:txBody>
      </p:sp>
      <p:sp>
        <p:nvSpPr>
          <p:cNvPr id="17" name="TextBox 16">
            <a:extLst>
              <a:ext uri="{FF2B5EF4-FFF2-40B4-BE49-F238E27FC236}">
                <a16:creationId xmlns:a16="http://schemas.microsoft.com/office/drawing/2014/main" id="{0BC64B23-C2A7-469A-A339-2FFF6390CE33}"/>
              </a:ext>
            </a:extLst>
          </p:cNvPr>
          <p:cNvSpPr txBox="1"/>
          <p:nvPr/>
        </p:nvSpPr>
        <p:spPr>
          <a:xfrm>
            <a:off x="175015" y="2787976"/>
            <a:ext cx="8484243" cy="2554545"/>
          </a:xfrm>
          <a:prstGeom prst="rect">
            <a:avLst/>
          </a:prstGeom>
          <a:noFill/>
        </p:spPr>
        <p:txBody>
          <a:bodyPr wrap="square">
            <a:spAutoFit/>
          </a:bodyPr>
          <a:lstStyle/>
          <a:p>
            <a:pPr algn="just"/>
            <a:r>
              <a:rPr lang="en-US" sz="4000" dirty="0"/>
              <a:t>conflict arises when people working on the same project have somewhat different ideas about how to achieve project objectives.</a:t>
            </a:r>
          </a:p>
        </p:txBody>
      </p:sp>
      <p:pic>
        <p:nvPicPr>
          <p:cNvPr id="20" name="Picture 19">
            <a:extLst>
              <a:ext uri="{FF2B5EF4-FFF2-40B4-BE49-F238E27FC236}">
                <a16:creationId xmlns:a16="http://schemas.microsoft.com/office/drawing/2014/main" id="{1365E4C8-4C84-4D84-B77E-6475D5D53301}"/>
              </a:ext>
            </a:extLst>
          </p:cNvPr>
          <p:cNvPicPr>
            <a:picLocks noChangeAspect="1"/>
          </p:cNvPicPr>
          <p:nvPr/>
        </p:nvPicPr>
        <p:blipFill>
          <a:blip r:embed="rId2"/>
          <a:stretch>
            <a:fillRect/>
          </a:stretch>
        </p:blipFill>
        <p:spPr>
          <a:xfrm>
            <a:off x="8659258" y="2586939"/>
            <a:ext cx="3431091" cy="3680468"/>
          </a:xfrm>
          <a:prstGeom prst="rect">
            <a:avLst/>
          </a:prstGeom>
        </p:spPr>
      </p:pic>
      <p:pic>
        <p:nvPicPr>
          <p:cNvPr id="2" name="Picture 1">
            <a:extLst>
              <a:ext uri="{FF2B5EF4-FFF2-40B4-BE49-F238E27FC236}">
                <a16:creationId xmlns:a16="http://schemas.microsoft.com/office/drawing/2014/main" id="{1ABA2E5D-EB0F-44C8-9533-1B3AAB69FCB5}"/>
              </a:ext>
            </a:extLst>
          </p:cNvPr>
          <p:cNvPicPr>
            <a:picLocks noChangeAspect="1"/>
          </p:cNvPicPr>
          <p:nvPr/>
        </p:nvPicPr>
        <p:blipFill>
          <a:blip r:embed="rId3"/>
          <a:stretch>
            <a:fillRect/>
          </a:stretch>
        </p:blipFill>
        <p:spPr>
          <a:xfrm>
            <a:off x="10956395" y="16683"/>
            <a:ext cx="1133954" cy="1012024"/>
          </a:xfrm>
          <a:prstGeom prst="rect">
            <a:avLst/>
          </a:prstGeom>
        </p:spPr>
      </p:pic>
      <p:sp>
        <p:nvSpPr>
          <p:cNvPr id="4" name="Footer Placeholder 3">
            <a:extLst>
              <a:ext uri="{FF2B5EF4-FFF2-40B4-BE49-F238E27FC236}">
                <a16:creationId xmlns:a16="http://schemas.microsoft.com/office/drawing/2014/main" id="{B753DEA9-73A6-4C07-AEFD-C8A24CFFB27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23481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854" y="1937766"/>
            <a:ext cx="10622280" cy="4204472"/>
          </a:xfrm>
        </p:spPr>
        <p:txBody>
          <a:bodyPr>
            <a:normAutofit fontScale="92500" lnSpcReduction="20000"/>
          </a:bodyPr>
          <a:lstStyle/>
          <a:p>
            <a:pPr marL="0" indent="0" algn="just">
              <a:lnSpc>
                <a:spcPct val="150000"/>
              </a:lnSpc>
              <a:buNone/>
            </a:pPr>
            <a:r>
              <a:rPr lang="en-US" altLang="en-US" sz="3200" dirty="0">
                <a:cs typeface="Times New Roman" panose="02020603050405020304" pitchFamily="18" charset="0"/>
              </a:rPr>
              <a:t>The process of planning a project usually requires inputs from many people. Even when the project is relatively small and simple, planning involves the interaction of almost every functional and staff operation in the organization. It is virtually impossible for these interactions to take place without conflict, and when a conflict arises, it is helpful if there are acceptable methods to reduce or resolve it.</a:t>
            </a:r>
            <a:endParaRPr lang="en-US" sz="3200" dirty="0">
              <a:cs typeface="Times New Roman" panose="02020603050405020304" pitchFamily="18" charset="0"/>
            </a:endParaRPr>
          </a:p>
        </p:txBody>
      </p:sp>
      <p:sp>
        <p:nvSpPr>
          <p:cNvPr id="6" name="TextBox 5">
            <a:extLst>
              <a:ext uri="{FF2B5EF4-FFF2-40B4-BE49-F238E27FC236}">
                <a16:creationId xmlns:a16="http://schemas.microsoft.com/office/drawing/2014/main" id="{B3AFA9DC-0CAF-41C3-BA02-441F3F5F203F}"/>
              </a:ext>
            </a:extLst>
          </p:cNvPr>
          <p:cNvSpPr txBox="1"/>
          <p:nvPr/>
        </p:nvSpPr>
        <p:spPr>
          <a:xfrm>
            <a:off x="208343" y="346453"/>
            <a:ext cx="10100577" cy="1323439"/>
          </a:xfrm>
          <a:prstGeom prst="rect">
            <a:avLst/>
          </a:prstGeom>
          <a:noFill/>
        </p:spPr>
        <p:txBody>
          <a:bodyPr wrap="square">
            <a:spAutoFit/>
          </a:bodyPr>
          <a:lstStyle/>
          <a:p>
            <a:r>
              <a:rPr lang="en-US" sz="4000" dirty="0"/>
              <a:t>Why should such a disagreement occur? </a:t>
            </a:r>
          </a:p>
          <a:p>
            <a:r>
              <a:rPr lang="en-US" sz="4000" dirty="0"/>
              <a:t>Is there not “one best way?”</a:t>
            </a: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
        <p:nvSpPr>
          <p:cNvPr id="4" name="Footer Placeholder 3">
            <a:extLst>
              <a:ext uri="{FF2B5EF4-FFF2-40B4-BE49-F238E27FC236}">
                <a16:creationId xmlns:a16="http://schemas.microsoft.com/office/drawing/2014/main" id="{E76948B9-28F1-493D-9F8F-5B0C49314D6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custDataLst>
      <p:tags r:id="rId1"/>
    </p:custDataLst>
    <p:extLst>
      <p:ext uri="{BB962C8B-B14F-4D97-AF65-F5344CB8AC3E}">
        <p14:creationId xmlns:p14="http://schemas.microsoft.com/office/powerpoint/2010/main" val="116766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02A7-A441-41D2-9934-8F64BF5F64F8}"/>
              </a:ext>
            </a:extLst>
          </p:cNvPr>
          <p:cNvSpPr>
            <a:spLocks noGrp="1"/>
          </p:cNvSpPr>
          <p:nvPr>
            <p:ph type="title"/>
          </p:nvPr>
        </p:nvSpPr>
        <p:spPr>
          <a:xfrm>
            <a:off x="197836" y="223404"/>
            <a:ext cx="10515600" cy="1325563"/>
          </a:xfrm>
        </p:spPr>
        <p:txBody>
          <a:bodyPr/>
          <a:lstStyle/>
          <a:p>
            <a:r>
              <a:rPr lang="en-US" b="1" dirty="0"/>
              <a:t>What is conflict?</a:t>
            </a:r>
          </a:p>
        </p:txBody>
      </p:sp>
      <p:pic>
        <p:nvPicPr>
          <p:cNvPr id="5" name="Content Placeholder 4">
            <a:extLst>
              <a:ext uri="{FF2B5EF4-FFF2-40B4-BE49-F238E27FC236}">
                <a16:creationId xmlns:a16="http://schemas.microsoft.com/office/drawing/2014/main" id="{D27D10BC-4104-4A2C-96D1-B5B02FC5A2D2}"/>
              </a:ext>
            </a:extLst>
          </p:cNvPr>
          <p:cNvPicPr>
            <a:picLocks noGrp="1" noChangeAspect="1"/>
          </p:cNvPicPr>
          <p:nvPr>
            <p:ph idx="1"/>
          </p:nvPr>
        </p:nvPicPr>
        <p:blipFill>
          <a:blip r:embed="rId2"/>
          <a:stretch>
            <a:fillRect/>
          </a:stretch>
        </p:blipFill>
        <p:spPr>
          <a:xfrm>
            <a:off x="702274" y="1257851"/>
            <a:ext cx="4623487" cy="4558448"/>
          </a:xfrm>
          <a:prstGeom prst="rect">
            <a:avLst/>
          </a:prstGeom>
        </p:spPr>
      </p:pic>
      <p:sp>
        <p:nvSpPr>
          <p:cNvPr id="4" name="Footer Placeholder 3">
            <a:extLst>
              <a:ext uri="{FF2B5EF4-FFF2-40B4-BE49-F238E27FC236}">
                <a16:creationId xmlns:a16="http://schemas.microsoft.com/office/drawing/2014/main" id="{C1A43D47-4A61-4C10-83F9-EB95D345B5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8" name="Picture 7">
            <a:extLst>
              <a:ext uri="{FF2B5EF4-FFF2-40B4-BE49-F238E27FC236}">
                <a16:creationId xmlns:a16="http://schemas.microsoft.com/office/drawing/2014/main" id="{FE1E6066-2E24-4966-BC8B-3FB983A6AE22}"/>
              </a:ext>
            </a:extLst>
          </p:cNvPr>
          <p:cNvPicPr>
            <a:picLocks noChangeAspect="1"/>
          </p:cNvPicPr>
          <p:nvPr/>
        </p:nvPicPr>
        <p:blipFill>
          <a:blip r:embed="rId3"/>
          <a:stretch>
            <a:fillRect/>
          </a:stretch>
        </p:blipFill>
        <p:spPr>
          <a:xfrm>
            <a:off x="5455636" y="713345"/>
            <a:ext cx="6614857" cy="4954758"/>
          </a:xfrm>
          <a:prstGeom prst="rect">
            <a:avLst/>
          </a:prstGeom>
        </p:spPr>
      </p:pic>
    </p:spTree>
    <p:extLst>
      <p:ext uri="{BB962C8B-B14F-4D97-AF65-F5344CB8AC3E}">
        <p14:creationId xmlns:p14="http://schemas.microsoft.com/office/powerpoint/2010/main" val="23402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6320" y="1416408"/>
            <a:ext cx="11217465" cy="3097011"/>
          </a:xfrm>
        </p:spPr>
        <p:txBody>
          <a:bodyPr>
            <a:normAutofit fontScale="92500"/>
          </a:bodyPr>
          <a:lstStyle/>
          <a:p>
            <a:pPr marL="0" indent="0" algn="just">
              <a:lnSpc>
                <a:spcPct val="150000"/>
              </a:lnSpc>
              <a:buNone/>
            </a:pPr>
            <a:r>
              <a:rPr lang="en-US" sz="5100" b="1" dirty="0">
                <a:cs typeface="Times New Roman" panose="02020603050405020304" pitchFamily="18" charset="0"/>
              </a:rPr>
              <a:t>Conflict: an active </a:t>
            </a:r>
            <a:r>
              <a:rPr lang="en-US" sz="5100" b="1" u="sng" dirty="0">
                <a:cs typeface="Times New Roman" panose="02020603050405020304" pitchFamily="18" charset="0"/>
              </a:rPr>
              <a:t>disagreement</a:t>
            </a:r>
            <a:r>
              <a:rPr lang="en-US" sz="5100" b="1" dirty="0">
                <a:cs typeface="Times New Roman" panose="02020603050405020304" pitchFamily="18" charset="0"/>
              </a:rPr>
              <a:t> between people with opposing opinions or principles.</a:t>
            </a:r>
          </a:p>
          <a:p>
            <a:pPr marL="0" indent="0" algn="just">
              <a:lnSpc>
                <a:spcPct val="150000"/>
              </a:lnSpc>
              <a:buNone/>
            </a:pPr>
            <a:endParaRPr lang="en-US" sz="3200" b="1" dirty="0">
              <a:solidFill>
                <a:srgbClr val="FF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93D2870-5AF8-45F7-A56A-C30414D9C6A9}"/>
              </a:ext>
            </a:extLst>
          </p:cNvPr>
          <p:cNvPicPr>
            <a:picLocks noChangeAspect="1"/>
          </p:cNvPicPr>
          <p:nvPr/>
        </p:nvPicPr>
        <p:blipFill>
          <a:blip r:embed="rId3"/>
          <a:stretch>
            <a:fillRect/>
          </a:stretch>
        </p:blipFill>
        <p:spPr>
          <a:xfrm>
            <a:off x="8153400" y="4090086"/>
            <a:ext cx="3802280" cy="2693796"/>
          </a:xfrm>
          <a:prstGeom prst="rect">
            <a:avLst/>
          </a:prstGeom>
        </p:spPr>
      </p:pic>
      <p:pic>
        <p:nvPicPr>
          <p:cNvPr id="5" name="Picture 4">
            <a:extLst>
              <a:ext uri="{FF2B5EF4-FFF2-40B4-BE49-F238E27FC236}">
                <a16:creationId xmlns:a16="http://schemas.microsoft.com/office/drawing/2014/main" id="{7B26D543-CAAE-4911-9E17-9CC0C95C44D9}"/>
              </a:ext>
            </a:extLst>
          </p:cNvPr>
          <p:cNvPicPr>
            <a:picLocks noChangeAspect="1"/>
          </p:cNvPicPr>
          <p:nvPr/>
        </p:nvPicPr>
        <p:blipFill>
          <a:blip r:embed="rId4"/>
          <a:stretch>
            <a:fillRect/>
          </a:stretch>
        </p:blipFill>
        <p:spPr>
          <a:xfrm>
            <a:off x="10945754" y="74118"/>
            <a:ext cx="1133954" cy="1012024"/>
          </a:xfrm>
          <a:prstGeom prst="rect">
            <a:avLst/>
          </a:prstGeom>
        </p:spPr>
      </p:pic>
      <p:sp>
        <p:nvSpPr>
          <p:cNvPr id="4" name="Footer Placeholder 3">
            <a:extLst>
              <a:ext uri="{FF2B5EF4-FFF2-40B4-BE49-F238E27FC236}">
                <a16:creationId xmlns:a16="http://schemas.microsoft.com/office/drawing/2014/main" id="{03A1698B-6CBF-4EBE-804A-CF84BA0A0DA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custDataLst>
      <p:tags r:id="rId1"/>
    </p:custDataLst>
    <p:extLst>
      <p:ext uri="{BB962C8B-B14F-4D97-AF65-F5344CB8AC3E}">
        <p14:creationId xmlns:p14="http://schemas.microsoft.com/office/powerpoint/2010/main" val="199159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875116" cy="1325563"/>
          </a:xfrm>
          <a:solidFill>
            <a:schemeClr val="bg1"/>
          </a:solidFill>
        </p:spPr>
        <p:txBody>
          <a:bodyPr>
            <a:normAutofit/>
          </a:bodyPr>
          <a:lstStyle/>
          <a:p>
            <a:r>
              <a:rPr lang="en-US" sz="4800" b="1" dirty="0"/>
              <a:t>Conflict</a:t>
            </a:r>
            <a:endParaRPr lang="en-US" sz="4800" b="1" dirty="0">
              <a:solidFill>
                <a:schemeClr val="tx1"/>
              </a:solidFill>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817371C1-92F5-437E-BE02-7EA562347729}"/>
              </a:ext>
            </a:extLst>
          </p:cNvPr>
          <p:cNvSpPr>
            <a:spLocks noGrp="1"/>
          </p:cNvSpPr>
          <p:nvPr>
            <p:ph idx="1"/>
          </p:nvPr>
        </p:nvSpPr>
        <p:spPr>
          <a:xfrm>
            <a:off x="548497" y="1574562"/>
            <a:ext cx="10515600" cy="4351338"/>
          </a:xfrm>
        </p:spPr>
        <p:txBody>
          <a:bodyPr/>
          <a:lstStyle/>
          <a:p>
            <a:r>
              <a:rPr lang="en-US" sz="2800" b="1" u="sng" dirty="0"/>
              <a:t>Conflict has sometimes been defined as “the process which begins when one party perceives that the other has frustrated, or is about to frustrate, some concern of his”. </a:t>
            </a:r>
          </a:p>
          <a:p>
            <a:r>
              <a:rPr lang="en-US" sz="2800" dirty="0"/>
              <a:t>A party to the conflict  will be satisfied when the level of frustration has been lowered to the point where no action, present or future, against the other party is expected.</a:t>
            </a:r>
          </a:p>
          <a:p>
            <a:r>
              <a:rPr lang="en-US" sz="2800" dirty="0"/>
              <a:t>When all parties to the conflict are satisfied to this point, the conflict is said to be resolved.</a:t>
            </a:r>
          </a:p>
          <a:p>
            <a:pPr marL="0" indent="0">
              <a:buNone/>
            </a:pPr>
            <a:endParaRPr lang="en-US" dirty="0"/>
          </a:p>
        </p:txBody>
      </p:sp>
      <p:pic>
        <p:nvPicPr>
          <p:cNvPr id="7" name="Picture 6">
            <a:extLst>
              <a:ext uri="{FF2B5EF4-FFF2-40B4-BE49-F238E27FC236}">
                <a16:creationId xmlns:a16="http://schemas.microsoft.com/office/drawing/2014/main" id="{0FA9ECC2-FFAB-4662-9C05-B0D0DC9ED0A5}"/>
              </a:ext>
            </a:extLst>
          </p:cNvPr>
          <p:cNvPicPr>
            <a:picLocks noChangeAspect="1"/>
          </p:cNvPicPr>
          <p:nvPr/>
        </p:nvPicPr>
        <p:blipFill>
          <a:blip r:embed="rId2"/>
          <a:stretch>
            <a:fillRect/>
          </a:stretch>
        </p:blipFill>
        <p:spPr>
          <a:xfrm>
            <a:off x="9003470" y="4794923"/>
            <a:ext cx="2627604" cy="1877731"/>
          </a:xfrm>
          <a:prstGeom prst="rect">
            <a:avLst/>
          </a:prstGeom>
        </p:spPr>
      </p:pic>
      <p:pic>
        <p:nvPicPr>
          <p:cNvPr id="3" name="Picture 2">
            <a:extLst>
              <a:ext uri="{FF2B5EF4-FFF2-40B4-BE49-F238E27FC236}">
                <a16:creationId xmlns:a16="http://schemas.microsoft.com/office/drawing/2014/main" id="{DAFF29FB-9135-4BA6-B3FA-984652567D0E}"/>
              </a:ext>
            </a:extLst>
          </p:cNvPr>
          <p:cNvPicPr>
            <a:picLocks noChangeAspect="1"/>
          </p:cNvPicPr>
          <p:nvPr/>
        </p:nvPicPr>
        <p:blipFill>
          <a:blip r:embed="rId3"/>
          <a:stretch>
            <a:fillRect/>
          </a:stretch>
        </p:blipFill>
        <p:spPr>
          <a:xfrm>
            <a:off x="11064097" y="15882"/>
            <a:ext cx="1133954" cy="1012024"/>
          </a:xfrm>
          <a:prstGeom prst="rect">
            <a:avLst/>
          </a:prstGeom>
        </p:spPr>
      </p:pic>
      <p:sp>
        <p:nvSpPr>
          <p:cNvPr id="4" name="Footer Placeholder 3">
            <a:extLst>
              <a:ext uri="{FF2B5EF4-FFF2-40B4-BE49-F238E27FC236}">
                <a16:creationId xmlns:a16="http://schemas.microsoft.com/office/drawing/2014/main" id="{DC3F284F-82D8-4CDA-B726-24A9C26D22B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645952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C29239-B76F-4925-9F75-4BFAFF1204FE}"/>
              </a:ext>
            </a:extLst>
          </p:cNvPr>
          <p:cNvSpPr>
            <a:spLocks noGrp="1"/>
          </p:cNvSpPr>
          <p:nvPr>
            <p:ph idx="1"/>
          </p:nvPr>
        </p:nvSpPr>
        <p:spPr>
          <a:xfrm>
            <a:off x="223777" y="1527858"/>
            <a:ext cx="8295190" cy="4965017"/>
          </a:xfrm>
        </p:spPr>
        <p:txBody>
          <a:bodyPr>
            <a:normAutofit/>
          </a:bodyPr>
          <a:lstStyle/>
          <a:p>
            <a:pPr marL="0" indent="0">
              <a:buNone/>
            </a:pPr>
            <a:r>
              <a:rPr lang="en-US" dirty="0"/>
              <a:t>Disagreements and conflicts naturally emerge within a project team during the life of the project.</a:t>
            </a:r>
          </a:p>
          <a:p>
            <a:pPr marL="0" indent="0">
              <a:buNone/>
            </a:pPr>
            <a:r>
              <a:rPr lang="en-US" dirty="0"/>
              <a:t> </a:t>
            </a:r>
            <a:r>
              <a:rPr lang="en-US" b="1" u="sng" dirty="0"/>
              <a:t>Participants will disagree over priorities, allocation of resources, the quality of specific work, solutions to discovered problems</a:t>
            </a:r>
            <a:r>
              <a:rPr lang="en-US" dirty="0"/>
              <a:t>, and so forth. Some conflicts support the goals of the group and improve project performance. </a:t>
            </a:r>
          </a:p>
          <a:p>
            <a:pPr marL="0" indent="0">
              <a:buNone/>
            </a:pPr>
            <a:r>
              <a:rPr lang="en-US" dirty="0"/>
              <a:t>On the other hand, conflicts can also hinder group performance. Initial disagreements can escalate into heated arguments with both parties storming out of the room and refusing to work together.</a:t>
            </a:r>
          </a:p>
          <a:p>
            <a:pPr marL="0" indent="0">
              <a:buNone/>
            </a:pPr>
            <a:endParaRPr lang="en-US" dirty="0"/>
          </a:p>
          <a:p>
            <a:pPr marL="0" indent="0">
              <a:buNone/>
            </a:pPr>
            <a:endParaRPr lang="en-US" dirty="0"/>
          </a:p>
        </p:txBody>
      </p:sp>
      <p:sp>
        <p:nvSpPr>
          <p:cNvPr id="4" name="Title 1">
            <a:extLst>
              <a:ext uri="{FF2B5EF4-FFF2-40B4-BE49-F238E27FC236}">
                <a16:creationId xmlns:a16="http://schemas.microsoft.com/office/drawing/2014/main" id="{E45C93C6-A70F-4F80-B066-E99B664CB1F8}"/>
              </a:ext>
            </a:extLst>
          </p:cNvPr>
          <p:cNvSpPr>
            <a:spLocks noGrp="1"/>
          </p:cNvSpPr>
          <p:nvPr>
            <p:ph type="title"/>
          </p:nvPr>
        </p:nvSpPr>
        <p:spPr>
          <a:xfrm>
            <a:off x="363255" y="365125"/>
            <a:ext cx="10990545" cy="1325563"/>
          </a:xfrm>
        </p:spPr>
        <p:txBody>
          <a:bodyPr>
            <a:noAutofit/>
          </a:bodyPr>
          <a:lstStyle/>
          <a:p>
            <a:r>
              <a:rPr lang="en-US" dirty="0"/>
              <a:t>The types of conflicts that frequently occur in the project environment.</a:t>
            </a:r>
            <a:br>
              <a:rPr lang="en-US" dirty="0"/>
            </a:br>
            <a:endParaRPr lang="en-US" dirty="0"/>
          </a:p>
        </p:txBody>
      </p:sp>
      <p:pic>
        <p:nvPicPr>
          <p:cNvPr id="5" name="Picture 4">
            <a:extLst>
              <a:ext uri="{FF2B5EF4-FFF2-40B4-BE49-F238E27FC236}">
                <a16:creationId xmlns:a16="http://schemas.microsoft.com/office/drawing/2014/main" id="{257D41A1-F0EF-4B79-B418-85E21E478196}"/>
              </a:ext>
            </a:extLst>
          </p:cNvPr>
          <p:cNvPicPr>
            <a:picLocks noChangeAspect="1"/>
          </p:cNvPicPr>
          <p:nvPr/>
        </p:nvPicPr>
        <p:blipFill>
          <a:blip r:embed="rId2"/>
          <a:stretch>
            <a:fillRect/>
          </a:stretch>
        </p:blipFill>
        <p:spPr>
          <a:xfrm>
            <a:off x="8678925" y="1435261"/>
            <a:ext cx="3289298" cy="4705893"/>
          </a:xfrm>
          <a:prstGeom prst="rect">
            <a:avLst/>
          </a:prstGeom>
        </p:spPr>
      </p:pic>
      <p:pic>
        <p:nvPicPr>
          <p:cNvPr id="2" name="Picture 1">
            <a:extLst>
              <a:ext uri="{FF2B5EF4-FFF2-40B4-BE49-F238E27FC236}">
                <a16:creationId xmlns:a16="http://schemas.microsoft.com/office/drawing/2014/main" id="{35BD687D-9A4D-4C48-BC64-93BBC01AB88B}"/>
              </a:ext>
            </a:extLst>
          </p:cNvPr>
          <p:cNvPicPr>
            <a:picLocks noChangeAspect="1"/>
          </p:cNvPicPr>
          <p:nvPr/>
        </p:nvPicPr>
        <p:blipFill>
          <a:blip r:embed="rId3"/>
          <a:stretch>
            <a:fillRect/>
          </a:stretch>
        </p:blipFill>
        <p:spPr>
          <a:xfrm>
            <a:off x="10786823" y="210834"/>
            <a:ext cx="1133954" cy="1012024"/>
          </a:xfrm>
          <a:prstGeom prst="rect">
            <a:avLst/>
          </a:prstGeom>
        </p:spPr>
      </p:pic>
      <p:sp>
        <p:nvSpPr>
          <p:cNvPr id="6" name="Footer Placeholder 5">
            <a:extLst>
              <a:ext uri="{FF2B5EF4-FFF2-40B4-BE49-F238E27FC236}">
                <a16:creationId xmlns:a16="http://schemas.microsoft.com/office/drawing/2014/main" id="{8694E4A5-A4FA-49D4-AE96-08590C7895D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111742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C41C5C-728E-44C0-9398-3DB444ADFC73}"/>
              </a:ext>
            </a:extLst>
          </p:cNvPr>
          <p:cNvSpPr>
            <a:spLocks noGrp="1"/>
          </p:cNvSpPr>
          <p:nvPr>
            <p:ph idx="1"/>
          </p:nvPr>
        </p:nvSpPr>
        <p:spPr>
          <a:xfrm>
            <a:off x="187890" y="1346052"/>
            <a:ext cx="11165910" cy="3314332"/>
          </a:xfrm>
        </p:spPr>
        <p:txBody>
          <a:bodyPr>
            <a:normAutofit/>
          </a:bodyPr>
          <a:lstStyle/>
          <a:p>
            <a:pPr marL="0" indent="0">
              <a:buNone/>
            </a:pPr>
            <a:endParaRPr lang="en-US" dirty="0"/>
          </a:p>
          <a:p>
            <a:pPr marL="0" indent="0">
              <a:buNone/>
            </a:pPr>
            <a:r>
              <a:rPr lang="en-US" dirty="0"/>
              <a:t>For example, two members may be locked in a debate over a design trade-off decision involving different features of a product. They argue that their preferred feature is what the primary customer truly wants. </a:t>
            </a:r>
          </a:p>
          <a:p>
            <a:pPr marL="0" indent="0">
              <a:buNone/>
            </a:pPr>
            <a:r>
              <a:rPr lang="en-US" dirty="0"/>
              <a:t>This disagreement may force them to talk to or get more information from the customer, with the result that they realize neither feature is highly valued, but instead the customer wants something else. </a:t>
            </a:r>
          </a:p>
          <a:p>
            <a:pPr marL="0" indent="0">
              <a:buNone/>
            </a:pPr>
            <a:endParaRPr lang="en-US" dirty="0"/>
          </a:p>
        </p:txBody>
      </p:sp>
      <p:sp>
        <p:nvSpPr>
          <p:cNvPr id="5" name="Title 4">
            <a:extLst>
              <a:ext uri="{FF2B5EF4-FFF2-40B4-BE49-F238E27FC236}">
                <a16:creationId xmlns:a16="http://schemas.microsoft.com/office/drawing/2014/main" id="{76C020B8-8F62-4DE1-87F1-1BBE678685B0}"/>
              </a:ext>
            </a:extLst>
          </p:cNvPr>
          <p:cNvSpPr>
            <a:spLocks noGrp="1"/>
          </p:cNvSpPr>
          <p:nvPr>
            <p:ph type="title"/>
          </p:nvPr>
        </p:nvSpPr>
        <p:spPr>
          <a:xfrm>
            <a:off x="513045" y="175025"/>
            <a:ext cx="10515600" cy="1325563"/>
          </a:xfrm>
        </p:spPr>
        <p:txBody>
          <a:bodyPr/>
          <a:lstStyle/>
          <a:p>
            <a:r>
              <a:rPr lang="en-US" b="1" dirty="0"/>
              <a:t>Example: </a:t>
            </a:r>
          </a:p>
        </p:txBody>
      </p:sp>
      <p:pic>
        <p:nvPicPr>
          <p:cNvPr id="2" name="Picture 1">
            <a:extLst>
              <a:ext uri="{FF2B5EF4-FFF2-40B4-BE49-F238E27FC236}">
                <a16:creationId xmlns:a16="http://schemas.microsoft.com/office/drawing/2014/main" id="{E4A5BBA5-C713-4401-89E7-F9BC834E7240}"/>
              </a:ext>
            </a:extLst>
          </p:cNvPr>
          <p:cNvPicPr>
            <a:picLocks noChangeAspect="1"/>
          </p:cNvPicPr>
          <p:nvPr/>
        </p:nvPicPr>
        <p:blipFill>
          <a:blip r:embed="rId2"/>
          <a:stretch>
            <a:fillRect/>
          </a:stretch>
        </p:blipFill>
        <p:spPr>
          <a:xfrm>
            <a:off x="10870156" y="175025"/>
            <a:ext cx="1133954" cy="1012024"/>
          </a:xfrm>
          <a:prstGeom prst="rect">
            <a:avLst/>
          </a:prstGeom>
        </p:spPr>
      </p:pic>
      <p:pic>
        <p:nvPicPr>
          <p:cNvPr id="4" name="Picture 3">
            <a:extLst>
              <a:ext uri="{FF2B5EF4-FFF2-40B4-BE49-F238E27FC236}">
                <a16:creationId xmlns:a16="http://schemas.microsoft.com/office/drawing/2014/main" id="{758AB3B7-AC70-4478-B1F7-1328E26CB174}"/>
              </a:ext>
            </a:extLst>
          </p:cNvPr>
          <p:cNvPicPr>
            <a:picLocks noChangeAspect="1"/>
          </p:cNvPicPr>
          <p:nvPr/>
        </p:nvPicPr>
        <p:blipFill>
          <a:blip r:embed="rId3"/>
          <a:stretch>
            <a:fillRect/>
          </a:stretch>
        </p:blipFill>
        <p:spPr>
          <a:xfrm>
            <a:off x="8795189" y="4456254"/>
            <a:ext cx="2969009" cy="2226722"/>
          </a:xfrm>
          <a:prstGeom prst="rect">
            <a:avLst/>
          </a:prstGeom>
        </p:spPr>
      </p:pic>
      <p:sp>
        <p:nvSpPr>
          <p:cNvPr id="6" name="Footer Placeholder 5">
            <a:extLst>
              <a:ext uri="{FF2B5EF4-FFF2-40B4-BE49-F238E27FC236}">
                <a16:creationId xmlns:a16="http://schemas.microsoft.com/office/drawing/2014/main" id="{8BE0A5FF-B9C0-410C-BFBA-0F3A62C46B6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751354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E898E-3E1A-4CF7-A8B8-092B83885FAB}"/>
              </a:ext>
            </a:extLst>
          </p:cNvPr>
          <p:cNvSpPr>
            <a:spLocks noGrp="1"/>
          </p:cNvSpPr>
          <p:nvPr>
            <p:ph type="title"/>
          </p:nvPr>
        </p:nvSpPr>
        <p:spPr>
          <a:xfrm>
            <a:off x="200119" y="172035"/>
            <a:ext cx="10740025" cy="1377536"/>
          </a:xfrm>
        </p:spPr>
        <p:txBody>
          <a:bodyPr>
            <a:normAutofit fontScale="90000"/>
          </a:bodyPr>
          <a:lstStyle/>
          <a:p>
            <a:r>
              <a:rPr lang="en-US" b="1" dirty="0"/>
              <a:t>The types of conflicts that frequently occur in the project environment.</a:t>
            </a:r>
            <a:br>
              <a:rPr lang="en-US" b="1" dirty="0"/>
            </a:br>
            <a:endParaRPr lang="en-US" b="1" dirty="0"/>
          </a:p>
        </p:txBody>
      </p:sp>
      <p:sp>
        <p:nvSpPr>
          <p:cNvPr id="3" name="Content Placeholder 2">
            <a:extLst>
              <a:ext uri="{FF2B5EF4-FFF2-40B4-BE49-F238E27FC236}">
                <a16:creationId xmlns:a16="http://schemas.microsoft.com/office/drawing/2014/main" id="{BD61E236-AB9F-4C96-85DE-9F7359128477}"/>
              </a:ext>
            </a:extLst>
          </p:cNvPr>
          <p:cNvSpPr>
            <a:spLocks noGrp="1"/>
          </p:cNvSpPr>
          <p:nvPr>
            <p:ph idx="1"/>
          </p:nvPr>
        </p:nvSpPr>
        <p:spPr>
          <a:xfrm>
            <a:off x="731979" y="1630594"/>
            <a:ext cx="6439422" cy="2267854"/>
          </a:xfrm>
        </p:spPr>
        <p:txBody>
          <a:bodyPr>
            <a:normAutofit/>
          </a:bodyPr>
          <a:lstStyle/>
          <a:p>
            <a:pPr marL="0" indent="0">
              <a:buNone/>
            </a:pPr>
            <a:r>
              <a:rPr lang="en-US" sz="3600" dirty="0"/>
              <a:t>Functional Conflict</a:t>
            </a:r>
          </a:p>
          <a:p>
            <a:pPr marL="0" indent="0">
              <a:buNone/>
            </a:pPr>
            <a:r>
              <a:rPr lang="en-US" sz="3600" dirty="0"/>
              <a:t>Conflict that supports the goals of the group and improves its performance.</a:t>
            </a:r>
          </a:p>
          <a:p>
            <a:endParaRPr lang="en-US" dirty="0"/>
          </a:p>
          <a:p>
            <a:endParaRPr lang="en-US" dirty="0"/>
          </a:p>
        </p:txBody>
      </p:sp>
      <p:sp>
        <p:nvSpPr>
          <p:cNvPr id="9" name="TextBox 8">
            <a:extLst>
              <a:ext uri="{FF2B5EF4-FFF2-40B4-BE49-F238E27FC236}">
                <a16:creationId xmlns:a16="http://schemas.microsoft.com/office/drawing/2014/main" id="{9D803C57-A208-48FA-8D98-EA162EE492ED}"/>
              </a:ext>
            </a:extLst>
          </p:cNvPr>
          <p:cNvSpPr txBox="1"/>
          <p:nvPr/>
        </p:nvSpPr>
        <p:spPr>
          <a:xfrm>
            <a:off x="5570132" y="4702397"/>
            <a:ext cx="6672923" cy="1754326"/>
          </a:xfrm>
          <a:prstGeom prst="rect">
            <a:avLst/>
          </a:prstGeom>
          <a:noFill/>
        </p:spPr>
        <p:txBody>
          <a:bodyPr wrap="square">
            <a:spAutoFit/>
          </a:bodyPr>
          <a:lstStyle/>
          <a:p>
            <a:r>
              <a:rPr lang="en-US" sz="3600" dirty="0"/>
              <a:t>Dysfunctional</a:t>
            </a:r>
            <a:r>
              <a:rPr lang="en-US" dirty="0"/>
              <a:t> </a:t>
            </a:r>
            <a:r>
              <a:rPr lang="en-US" sz="3600" dirty="0"/>
              <a:t>Conflict </a:t>
            </a:r>
          </a:p>
          <a:p>
            <a:r>
              <a:rPr lang="en-US" sz="3600" dirty="0"/>
              <a:t>Conflict that hinders group performance.</a:t>
            </a:r>
          </a:p>
        </p:txBody>
      </p:sp>
      <p:sp>
        <p:nvSpPr>
          <p:cNvPr id="12" name="Plus Sign 11">
            <a:extLst>
              <a:ext uri="{FF2B5EF4-FFF2-40B4-BE49-F238E27FC236}">
                <a16:creationId xmlns:a16="http://schemas.microsoft.com/office/drawing/2014/main" id="{196C750E-A770-4FDB-8A88-A6F249D50E31}"/>
              </a:ext>
            </a:extLst>
          </p:cNvPr>
          <p:cNvSpPr/>
          <p:nvPr/>
        </p:nvSpPr>
        <p:spPr>
          <a:xfrm>
            <a:off x="8097204" y="1334268"/>
            <a:ext cx="2731625" cy="2630628"/>
          </a:xfrm>
          <a:prstGeom prst="mathPlu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Minus Sign 12">
            <a:extLst>
              <a:ext uri="{FF2B5EF4-FFF2-40B4-BE49-F238E27FC236}">
                <a16:creationId xmlns:a16="http://schemas.microsoft.com/office/drawing/2014/main" id="{37E0B60E-A756-4498-BE20-4FAABB538839}"/>
              </a:ext>
            </a:extLst>
          </p:cNvPr>
          <p:cNvSpPr/>
          <p:nvPr/>
        </p:nvSpPr>
        <p:spPr>
          <a:xfrm>
            <a:off x="838200" y="4320688"/>
            <a:ext cx="3250583" cy="210472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975AE40-6452-4A4A-84E6-69BCBE63D201}"/>
              </a:ext>
            </a:extLst>
          </p:cNvPr>
          <p:cNvCxnSpPr/>
          <p:nvPr/>
        </p:nvCxnSpPr>
        <p:spPr>
          <a:xfrm>
            <a:off x="613775" y="4158641"/>
            <a:ext cx="10740025" cy="0"/>
          </a:xfrm>
          <a:prstGeom prst="line">
            <a:avLst/>
          </a:prstGeom>
          <a:ln w="69850">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F4D4FDE1-5E31-4C70-9519-7A56EBB4C2D6}"/>
              </a:ext>
            </a:extLst>
          </p:cNvPr>
          <p:cNvPicPr>
            <a:picLocks noChangeAspect="1"/>
          </p:cNvPicPr>
          <p:nvPr/>
        </p:nvPicPr>
        <p:blipFill>
          <a:blip r:embed="rId2"/>
          <a:stretch>
            <a:fillRect/>
          </a:stretch>
        </p:blipFill>
        <p:spPr>
          <a:xfrm>
            <a:off x="11058046" y="0"/>
            <a:ext cx="1133954" cy="1012024"/>
          </a:xfrm>
          <a:prstGeom prst="rect">
            <a:avLst/>
          </a:prstGeom>
        </p:spPr>
      </p:pic>
      <p:sp>
        <p:nvSpPr>
          <p:cNvPr id="4" name="Footer Placeholder 3">
            <a:extLst>
              <a:ext uri="{FF2B5EF4-FFF2-40B4-BE49-F238E27FC236}">
                <a16:creationId xmlns:a16="http://schemas.microsoft.com/office/drawing/2014/main" id="{E544AF83-882A-4B80-B63B-826E3291051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261909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39656"/>
            <a:ext cx="6351740" cy="1325563"/>
          </a:xfrm>
          <a:solidFill>
            <a:schemeClr val="bg1"/>
          </a:solidFill>
        </p:spPr>
        <p:txBody>
          <a:bodyPr/>
          <a:lstStyle/>
          <a:p>
            <a:r>
              <a:rPr lang="en-US" dirty="0">
                <a:latin typeface="Times New Roman" panose="02020603050405020304" pitchFamily="18" charset="0"/>
                <a:cs typeface="Times New Roman" panose="02020603050405020304" pitchFamily="18" charset="0"/>
              </a:rPr>
              <a:t>Functional conflict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0208" y="1252604"/>
            <a:ext cx="11699310" cy="5240272"/>
          </a:xfrm>
        </p:spPr>
        <p:txBody>
          <a:bodyPr>
            <a:normAutofit/>
          </a:bodyPr>
          <a:lstStyle/>
          <a:p>
            <a:r>
              <a:rPr lang="en-US" b="1" i="1" dirty="0"/>
              <a:t>Encouraging Functional Conflict</a:t>
            </a:r>
          </a:p>
          <a:p>
            <a:pPr>
              <a:buFont typeface="Wingdings" panose="05000000000000000000" pitchFamily="2" charset="2"/>
              <a:buChar char="Ø"/>
            </a:pPr>
            <a:r>
              <a:rPr lang="en-US" dirty="0"/>
              <a:t>The demarcation between </a:t>
            </a:r>
            <a:r>
              <a:rPr lang="en-US" b="1" dirty="0"/>
              <a:t>functional </a:t>
            </a:r>
            <a:r>
              <a:rPr lang="en-US" dirty="0"/>
              <a:t>and </a:t>
            </a:r>
            <a:r>
              <a:rPr lang="en-US" b="1" dirty="0"/>
              <a:t>dysfunctional conflict </a:t>
            </a:r>
            <a:r>
              <a:rPr lang="en-US" dirty="0"/>
              <a:t>is neither clear nor precise.</a:t>
            </a:r>
          </a:p>
          <a:p>
            <a:pPr>
              <a:buFont typeface="Wingdings" panose="05000000000000000000" pitchFamily="2" charset="2"/>
              <a:buChar char="Ø"/>
            </a:pPr>
            <a:r>
              <a:rPr lang="en-US" dirty="0"/>
              <a:t>The distinguishing criterion is how the conflict affects project performance, not how individuals feel. </a:t>
            </a:r>
          </a:p>
          <a:p>
            <a:pPr>
              <a:buFont typeface="Wingdings" panose="05000000000000000000" pitchFamily="2" charset="2"/>
              <a:buChar char="Ø"/>
            </a:pPr>
            <a:r>
              <a:rPr lang="en-US" dirty="0"/>
              <a:t>Members can be upset and dissatisfied with the interchange, but if the disagreement furthers the objectives of the project, then the conflict is functional. </a:t>
            </a:r>
          </a:p>
          <a:p>
            <a:pPr>
              <a:buFont typeface="Wingdings" panose="05000000000000000000" pitchFamily="2" charset="2"/>
              <a:buChar char="Ø"/>
            </a:pPr>
            <a:r>
              <a:rPr lang="en-US" dirty="0"/>
              <a:t>Project managers should recognize that conflict is an inevitable and even a desirable part of project work; </a:t>
            </a:r>
            <a:r>
              <a:rPr lang="en-US" b="1" u="sng" dirty="0"/>
              <a:t>the key is to encourage functional conflict and manage dysfunctional conflict.</a:t>
            </a:r>
            <a:endParaRPr lang="en-US" sz="3200" b="1" u="sng" dirty="0"/>
          </a:p>
        </p:txBody>
      </p:sp>
      <p:pic>
        <p:nvPicPr>
          <p:cNvPr id="2" name="Picture 1">
            <a:extLst>
              <a:ext uri="{FF2B5EF4-FFF2-40B4-BE49-F238E27FC236}">
                <a16:creationId xmlns:a16="http://schemas.microsoft.com/office/drawing/2014/main" id="{2149CEA7-7E9C-4F22-B504-528C639B69C1}"/>
              </a:ext>
            </a:extLst>
          </p:cNvPr>
          <p:cNvPicPr>
            <a:picLocks noChangeAspect="1"/>
          </p:cNvPicPr>
          <p:nvPr/>
        </p:nvPicPr>
        <p:blipFill>
          <a:blip r:embed="rId2"/>
          <a:stretch>
            <a:fillRect/>
          </a:stretch>
        </p:blipFill>
        <p:spPr>
          <a:xfrm>
            <a:off x="10940266" y="15882"/>
            <a:ext cx="1133954" cy="1012024"/>
          </a:xfrm>
          <a:prstGeom prst="rect">
            <a:avLst/>
          </a:prstGeom>
        </p:spPr>
      </p:pic>
      <p:pic>
        <p:nvPicPr>
          <p:cNvPr id="6" name="Picture 5">
            <a:extLst>
              <a:ext uri="{FF2B5EF4-FFF2-40B4-BE49-F238E27FC236}">
                <a16:creationId xmlns:a16="http://schemas.microsoft.com/office/drawing/2014/main" id="{64B0D530-7DD5-4328-887F-2523E90ABC73}"/>
              </a:ext>
            </a:extLst>
          </p:cNvPr>
          <p:cNvPicPr>
            <a:picLocks noChangeAspect="1"/>
          </p:cNvPicPr>
          <p:nvPr/>
        </p:nvPicPr>
        <p:blipFill>
          <a:blip r:embed="rId3"/>
          <a:stretch>
            <a:fillRect/>
          </a:stretch>
        </p:blipFill>
        <p:spPr>
          <a:xfrm>
            <a:off x="7836695" y="259872"/>
            <a:ext cx="2024047" cy="1536067"/>
          </a:xfrm>
          <a:prstGeom prst="rect">
            <a:avLst/>
          </a:prstGeom>
        </p:spPr>
      </p:pic>
      <p:sp>
        <p:nvSpPr>
          <p:cNvPr id="5" name="Footer Placeholder 4">
            <a:extLst>
              <a:ext uri="{FF2B5EF4-FFF2-40B4-BE49-F238E27FC236}">
                <a16:creationId xmlns:a16="http://schemas.microsoft.com/office/drawing/2014/main" id="{87536E56-51F6-43E8-B27B-09A0A492D847}"/>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4798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F4911-10EC-4F87-B7D2-25AF5B0B617B}"/>
              </a:ext>
            </a:extLst>
          </p:cNvPr>
          <p:cNvSpPr>
            <a:spLocks noGrp="1"/>
          </p:cNvSpPr>
          <p:nvPr>
            <p:ph type="title"/>
          </p:nvPr>
        </p:nvSpPr>
        <p:spPr>
          <a:xfrm>
            <a:off x="186846" y="102078"/>
            <a:ext cx="10515600" cy="1325563"/>
          </a:xfrm>
        </p:spPr>
        <p:txBody>
          <a:bodyPr/>
          <a:lstStyle/>
          <a:p>
            <a:r>
              <a:rPr lang="en-US" dirty="0"/>
              <a:t> </a:t>
            </a:r>
            <a:r>
              <a:rPr lang="en-US" b="1" dirty="0"/>
              <a:t>How to manage dysfunctional conflict? </a:t>
            </a:r>
          </a:p>
        </p:txBody>
      </p:sp>
      <p:sp>
        <p:nvSpPr>
          <p:cNvPr id="3" name="Content Placeholder 2">
            <a:extLst>
              <a:ext uri="{FF2B5EF4-FFF2-40B4-BE49-F238E27FC236}">
                <a16:creationId xmlns:a16="http://schemas.microsoft.com/office/drawing/2014/main" id="{AF6BAF81-6D1D-4226-883F-BE8DC8C215C3}"/>
              </a:ext>
            </a:extLst>
          </p:cNvPr>
          <p:cNvSpPr>
            <a:spLocks noGrp="1"/>
          </p:cNvSpPr>
          <p:nvPr>
            <p:ph idx="1"/>
          </p:nvPr>
        </p:nvSpPr>
        <p:spPr>
          <a:xfrm>
            <a:off x="186846" y="1678403"/>
            <a:ext cx="11737932" cy="1325563"/>
          </a:xfrm>
        </p:spPr>
        <p:txBody>
          <a:bodyPr/>
          <a:lstStyle/>
          <a:p>
            <a:pPr marL="0" indent="0">
              <a:buNone/>
            </a:pPr>
            <a:r>
              <a:rPr lang="en-US" dirty="0"/>
              <a:t>There is often no easy solution to dysfunctional conflict. Project  managers must decide among several different Strategies to manage it; the following are five possibilities:</a:t>
            </a:r>
          </a:p>
          <a:p>
            <a:pPr marL="0" indent="0">
              <a:buNone/>
            </a:pPr>
            <a:endParaRPr lang="en-US" dirty="0"/>
          </a:p>
          <a:p>
            <a:pPr marL="0" indent="0">
              <a:buNone/>
            </a:pPr>
            <a:endParaRPr lang="en-US" dirty="0"/>
          </a:p>
        </p:txBody>
      </p:sp>
      <p:graphicFrame>
        <p:nvGraphicFramePr>
          <p:cNvPr id="10" name="Diagram 3">
            <a:extLst>
              <a:ext uri="{FF2B5EF4-FFF2-40B4-BE49-F238E27FC236}">
                <a16:creationId xmlns:a16="http://schemas.microsoft.com/office/drawing/2014/main" id="{20239B70-59EC-4D50-BAAB-DD86203B1243}"/>
              </a:ext>
            </a:extLst>
          </p:cNvPr>
          <p:cNvGraphicFramePr/>
          <p:nvPr>
            <p:extLst>
              <p:ext uri="{D42A27DB-BD31-4B8C-83A1-F6EECF244321}">
                <p14:modId xmlns:p14="http://schemas.microsoft.com/office/powerpoint/2010/main" val="638746908"/>
              </p:ext>
            </p:extLst>
          </p:nvPr>
        </p:nvGraphicFramePr>
        <p:xfrm>
          <a:off x="300625" y="3137041"/>
          <a:ext cx="11160691" cy="3604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970752C4-5D2C-49BD-9661-913E3C247BD2}"/>
              </a:ext>
            </a:extLst>
          </p:cNvPr>
          <p:cNvPicPr>
            <a:picLocks noChangeAspect="1"/>
          </p:cNvPicPr>
          <p:nvPr/>
        </p:nvPicPr>
        <p:blipFill>
          <a:blip r:embed="rId7"/>
          <a:stretch>
            <a:fillRect/>
          </a:stretch>
        </p:blipFill>
        <p:spPr>
          <a:xfrm>
            <a:off x="11058046" y="59129"/>
            <a:ext cx="1133954" cy="1012024"/>
          </a:xfrm>
          <a:prstGeom prst="rect">
            <a:avLst/>
          </a:prstGeom>
        </p:spPr>
      </p:pic>
      <p:pic>
        <p:nvPicPr>
          <p:cNvPr id="6" name="Picture 5">
            <a:extLst>
              <a:ext uri="{FF2B5EF4-FFF2-40B4-BE49-F238E27FC236}">
                <a16:creationId xmlns:a16="http://schemas.microsoft.com/office/drawing/2014/main" id="{7D34A5B8-F881-421C-85C1-8D0BBE97C491}"/>
              </a:ext>
            </a:extLst>
          </p:cNvPr>
          <p:cNvPicPr>
            <a:picLocks noChangeAspect="1"/>
          </p:cNvPicPr>
          <p:nvPr/>
        </p:nvPicPr>
        <p:blipFill>
          <a:blip r:embed="rId8"/>
          <a:stretch>
            <a:fillRect/>
          </a:stretch>
        </p:blipFill>
        <p:spPr>
          <a:xfrm>
            <a:off x="8750126" y="1062812"/>
            <a:ext cx="2408129" cy="518205"/>
          </a:xfrm>
          <a:prstGeom prst="rect">
            <a:avLst/>
          </a:prstGeom>
        </p:spPr>
      </p:pic>
      <p:sp>
        <p:nvSpPr>
          <p:cNvPr id="4" name="Footer Placeholder 3">
            <a:extLst>
              <a:ext uri="{FF2B5EF4-FFF2-40B4-BE49-F238E27FC236}">
                <a16:creationId xmlns:a16="http://schemas.microsoft.com/office/drawing/2014/main" id="{139E1127-BD4F-4749-A485-99F26B6282E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306021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F4A5C1-7C23-45CC-AD89-B7A8341E9BEA}"/>
              </a:ext>
            </a:extLst>
          </p:cNvPr>
          <p:cNvSpPr>
            <a:spLocks noGrp="1"/>
          </p:cNvSpPr>
          <p:nvPr>
            <p:ph idx="1"/>
          </p:nvPr>
        </p:nvSpPr>
        <p:spPr>
          <a:xfrm>
            <a:off x="437367" y="2339391"/>
            <a:ext cx="10515600" cy="3572893"/>
          </a:xfrm>
        </p:spPr>
        <p:txBody>
          <a:bodyPr>
            <a:noAutofit/>
          </a:bodyPr>
          <a:lstStyle/>
          <a:p>
            <a:pPr marL="0" indent="0" algn="l">
              <a:buNone/>
            </a:pPr>
            <a:r>
              <a:rPr lang="en-US" b="0" i="0" u="none" strike="noStrike" baseline="0" dirty="0"/>
              <a:t>- The manager tries to negotiate a </a:t>
            </a:r>
            <a:r>
              <a:rPr lang="en-US" b="0" i="0" u="sng" strike="noStrike" baseline="0" dirty="0"/>
              <a:t>resolution by using reasoning, persuasion,  and suggesting alternatives</a:t>
            </a:r>
            <a:r>
              <a:rPr lang="en-US" b="0" i="0" u="none" strike="noStrike" baseline="0" dirty="0"/>
              <a:t>.</a:t>
            </a:r>
          </a:p>
          <a:p>
            <a:pPr marL="0" indent="0" algn="l">
              <a:buNone/>
            </a:pPr>
            <a:r>
              <a:rPr lang="en-US" b="0" i="0" u="none" strike="noStrike" baseline="0" dirty="0"/>
              <a:t>- One of the keys is trying to find common ground. </a:t>
            </a:r>
          </a:p>
          <a:p>
            <a:pPr marL="0" indent="0" algn="l">
              <a:buNone/>
            </a:pPr>
            <a:r>
              <a:rPr lang="en-US" b="0" i="0" u="none" strike="noStrike" baseline="0" dirty="0"/>
              <a:t>- In some cases, the project manager can make the argument that the win/lose interchange has escalated to the point that it has become lose/lose for everyone and now is the time to make concessions.</a:t>
            </a:r>
            <a:endParaRPr lang="en-US" dirty="0"/>
          </a:p>
        </p:txBody>
      </p:sp>
      <p:grpSp>
        <p:nvGrpSpPr>
          <p:cNvPr id="6" name="Group 5">
            <a:extLst>
              <a:ext uri="{FF2B5EF4-FFF2-40B4-BE49-F238E27FC236}">
                <a16:creationId xmlns:a16="http://schemas.microsoft.com/office/drawing/2014/main" id="{C910B4AD-0AD7-4997-B857-841CA9F5ACD4}"/>
              </a:ext>
            </a:extLst>
          </p:cNvPr>
          <p:cNvGrpSpPr/>
          <p:nvPr/>
        </p:nvGrpSpPr>
        <p:grpSpPr>
          <a:xfrm>
            <a:off x="312107" y="162966"/>
            <a:ext cx="9683663" cy="1662659"/>
            <a:chOff x="1146586" y="1152"/>
            <a:chExt cx="2771099" cy="1662659"/>
          </a:xfrm>
        </p:grpSpPr>
        <p:sp>
          <p:nvSpPr>
            <p:cNvPr id="7" name="Rectangle 6">
              <a:extLst>
                <a:ext uri="{FF2B5EF4-FFF2-40B4-BE49-F238E27FC236}">
                  <a16:creationId xmlns:a16="http://schemas.microsoft.com/office/drawing/2014/main" id="{351002AF-A58D-49DD-83D6-0D4F02805D0F}"/>
                </a:ext>
              </a:extLst>
            </p:cNvPr>
            <p:cNvSpPr/>
            <p:nvPr/>
          </p:nvSpPr>
          <p:spPr>
            <a:xfrm>
              <a:off x="1146586" y="1152"/>
              <a:ext cx="2771099" cy="1662659"/>
            </a:xfrm>
            <a:prstGeom prst="rect">
              <a:avLst/>
            </a:prstGeom>
            <a:solidFill>
              <a:schemeClr val="accent1">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9CC98BFE-9049-4BCC-9B06-52915D3995F4}"/>
                </a:ext>
              </a:extLst>
            </p:cNvPr>
            <p:cNvSpPr txBox="1"/>
            <p:nvPr/>
          </p:nvSpPr>
          <p:spPr>
            <a:xfrm>
              <a:off x="1146586" y="1152"/>
              <a:ext cx="1933997" cy="16626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chemeClr val="tx1"/>
                  </a:solidFill>
                </a:rPr>
                <a:t>1. Mediate the conflict</a:t>
              </a:r>
            </a:p>
          </p:txBody>
        </p:sp>
      </p:grpSp>
      <p:pic>
        <p:nvPicPr>
          <p:cNvPr id="4" name="Picture 3">
            <a:extLst>
              <a:ext uri="{FF2B5EF4-FFF2-40B4-BE49-F238E27FC236}">
                <a16:creationId xmlns:a16="http://schemas.microsoft.com/office/drawing/2014/main" id="{E9600BC8-81F2-449C-BD48-DC1D12CFAB99}"/>
              </a:ext>
            </a:extLst>
          </p:cNvPr>
          <p:cNvPicPr>
            <a:picLocks noChangeAspect="1"/>
          </p:cNvPicPr>
          <p:nvPr/>
        </p:nvPicPr>
        <p:blipFill>
          <a:blip r:embed="rId2"/>
          <a:stretch>
            <a:fillRect/>
          </a:stretch>
        </p:blipFill>
        <p:spPr>
          <a:xfrm>
            <a:off x="11058046" y="162966"/>
            <a:ext cx="1133954" cy="1012024"/>
          </a:xfrm>
          <a:prstGeom prst="rect">
            <a:avLst/>
          </a:prstGeom>
        </p:spPr>
      </p:pic>
      <p:pic>
        <p:nvPicPr>
          <p:cNvPr id="9" name="Picture 8">
            <a:extLst>
              <a:ext uri="{FF2B5EF4-FFF2-40B4-BE49-F238E27FC236}">
                <a16:creationId xmlns:a16="http://schemas.microsoft.com/office/drawing/2014/main" id="{67BB8223-DEED-4817-B1B2-76CF6F95D0D4}"/>
              </a:ext>
            </a:extLst>
          </p:cNvPr>
          <p:cNvPicPr>
            <a:picLocks noChangeAspect="1"/>
          </p:cNvPicPr>
          <p:nvPr/>
        </p:nvPicPr>
        <p:blipFill>
          <a:blip r:embed="rId3"/>
          <a:stretch>
            <a:fillRect/>
          </a:stretch>
        </p:blipFill>
        <p:spPr>
          <a:xfrm>
            <a:off x="7070500" y="4561249"/>
            <a:ext cx="3792041" cy="2133785"/>
          </a:xfrm>
          <a:prstGeom prst="rect">
            <a:avLst/>
          </a:prstGeom>
        </p:spPr>
      </p:pic>
      <p:sp>
        <p:nvSpPr>
          <p:cNvPr id="2" name="Footer Placeholder 1">
            <a:extLst>
              <a:ext uri="{FF2B5EF4-FFF2-40B4-BE49-F238E27FC236}">
                <a16:creationId xmlns:a16="http://schemas.microsoft.com/office/drawing/2014/main" id="{01B555F0-1C8B-4103-ACCD-BC7046EFD7F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75596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388FD1-431C-486C-973F-2258FEE164E4}"/>
              </a:ext>
            </a:extLst>
          </p:cNvPr>
          <p:cNvSpPr>
            <a:spLocks noGrp="1"/>
          </p:cNvSpPr>
          <p:nvPr>
            <p:ph idx="1"/>
          </p:nvPr>
        </p:nvSpPr>
        <p:spPr>
          <a:xfrm>
            <a:off x="123357" y="2352096"/>
            <a:ext cx="11253592" cy="2680280"/>
          </a:xfrm>
        </p:spPr>
        <p:txBody>
          <a:bodyPr>
            <a:normAutofit/>
          </a:bodyPr>
          <a:lstStyle/>
          <a:p>
            <a:pPr marR="0" lvl="0" algn="l" defTabSz="914400" rtl="0" eaLnBrk="1" fontAlgn="auto" latinLnBrk="0" hangingPunct="1">
              <a:lnSpc>
                <a:spcPct val="100000"/>
              </a:lnSpc>
              <a:spcBef>
                <a:spcPts val="0"/>
              </a:spcBef>
              <a:spcAft>
                <a:spcPts val="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manager </a:t>
            </a:r>
            <a:r>
              <a:rPr kumimoji="0" lang="en-US" sz="2800" b="0" i="0" u="sng" strike="noStrike" kern="1200" cap="none" spc="0" normalizeH="0" baseline="0" noProof="0" dirty="0">
                <a:ln>
                  <a:noFill/>
                </a:ln>
                <a:solidFill>
                  <a:prstClr val="black"/>
                </a:solidFill>
                <a:effectLst/>
                <a:uLnTx/>
                <a:uFillTx/>
                <a:latin typeface="Calibri" panose="020F0502020204030204"/>
                <a:ea typeface="+mn-ea"/>
                <a:cs typeface="+mn-cs"/>
              </a:rPr>
              <a:t>imposes a solution to the conflict after listening to each party.</a:t>
            </a:r>
          </a:p>
          <a:p>
            <a:pPr marR="0" lvl="0" algn="l" defTabSz="914400" rtl="0" eaLnBrk="1" fontAlgn="auto" latinLnBrk="0" hangingPunct="1">
              <a:lnSpc>
                <a:spcPct val="100000"/>
              </a:lnSpc>
              <a:spcBef>
                <a:spcPts val="0"/>
              </a:spcBef>
              <a:spcAft>
                <a:spcPts val="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goal is not to decide who wins but to have the project win.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doing so, it is important to seek a solution that allows each party to save face; otherwise, the decision may provide only momentary relief. </a:t>
            </a:r>
            <a:endParaRPr lang="en-US" dirty="0"/>
          </a:p>
        </p:txBody>
      </p:sp>
      <p:grpSp>
        <p:nvGrpSpPr>
          <p:cNvPr id="7" name="Group 6">
            <a:extLst>
              <a:ext uri="{FF2B5EF4-FFF2-40B4-BE49-F238E27FC236}">
                <a16:creationId xmlns:a16="http://schemas.microsoft.com/office/drawing/2014/main" id="{6B525955-A28A-453B-B48C-9EC61992260D}"/>
              </a:ext>
            </a:extLst>
          </p:cNvPr>
          <p:cNvGrpSpPr/>
          <p:nvPr/>
        </p:nvGrpSpPr>
        <p:grpSpPr>
          <a:xfrm>
            <a:off x="235804" y="162966"/>
            <a:ext cx="9256071" cy="1662659"/>
            <a:chOff x="4194795" y="1152"/>
            <a:chExt cx="2771099" cy="1662659"/>
          </a:xfrm>
        </p:grpSpPr>
        <p:sp>
          <p:nvSpPr>
            <p:cNvPr id="8" name="Rectangle 7">
              <a:extLst>
                <a:ext uri="{FF2B5EF4-FFF2-40B4-BE49-F238E27FC236}">
                  <a16:creationId xmlns:a16="http://schemas.microsoft.com/office/drawing/2014/main" id="{6F2030E9-1918-4A88-811A-1E1153FFDCD3}"/>
                </a:ext>
              </a:extLst>
            </p:cNvPr>
            <p:cNvSpPr/>
            <p:nvPr/>
          </p:nvSpPr>
          <p:spPr>
            <a:xfrm>
              <a:off x="4194795" y="1152"/>
              <a:ext cx="2771099" cy="1662659"/>
            </a:xfrm>
            <a:prstGeom prst="rect">
              <a:avLst/>
            </a:prstGeom>
            <a:solidFill>
              <a:schemeClr val="accent1">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B10390E-8F73-46A0-BCAC-D60FD3063DED}"/>
                </a:ext>
              </a:extLst>
            </p:cNvPr>
            <p:cNvSpPr txBox="1"/>
            <p:nvPr/>
          </p:nvSpPr>
          <p:spPr>
            <a:xfrm>
              <a:off x="4194795" y="1152"/>
              <a:ext cx="2771099" cy="16626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chemeClr val="tx1"/>
                  </a:solidFill>
                </a:rPr>
                <a:t>2. Arbitrate the conflict</a:t>
              </a:r>
            </a:p>
          </p:txBody>
        </p:sp>
      </p:grpSp>
      <p:pic>
        <p:nvPicPr>
          <p:cNvPr id="10" name="Picture 9">
            <a:extLst>
              <a:ext uri="{FF2B5EF4-FFF2-40B4-BE49-F238E27FC236}">
                <a16:creationId xmlns:a16="http://schemas.microsoft.com/office/drawing/2014/main" id="{C4A2A451-6654-41DD-BFFA-C5CF927CAE97}"/>
              </a:ext>
            </a:extLst>
          </p:cNvPr>
          <p:cNvPicPr>
            <a:picLocks noChangeAspect="1"/>
          </p:cNvPicPr>
          <p:nvPr/>
        </p:nvPicPr>
        <p:blipFill>
          <a:blip r:embed="rId2"/>
          <a:stretch>
            <a:fillRect/>
          </a:stretch>
        </p:blipFill>
        <p:spPr>
          <a:xfrm>
            <a:off x="11058046" y="162966"/>
            <a:ext cx="1133954" cy="1012024"/>
          </a:xfrm>
          <a:prstGeom prst="rect">
            <a:avLst/>
          </a:prstGeom>
        </p:spPr>
      </p:pic>
      <p:pic>
        <p:nvPicPr>
          <p:cNvPr id="11" name="Picture 10">
            <a:extLst>
              <a:ext uri="{FF2B5EF4-FFF2-40B4-BE49-F238E27FC236}">
                <a16:creationId xmlns:a16="http://schemas.microsoft.com/office/drawing/2014/main" id="{ECE00715-3E4D-42E0-8C65-8447F4555A62}"/>
              </a:ext>
            </a:extLst>
          </p:cNvPr>
          <p:cNvPicPr>
            <a:picLocks noChangeAspect="1"/>
          </p:cNvPicPr>
          <p:nvPr/>
        </p:nvPicPr>
        <p:blipFill>
          <a:blip r:embed="rId3"/>
          <a:stretch>
            <a:fillRect/>
          </a:stretch>
        </p:blipFill>
        <p:spPr>
          <a:xfrm>
            <a:off x="5994330" y="4760794"/>
            <a:ext cx="5889246" cy="2097206"/>
          </a:xfrm>
          <a:prstGeom prst="rect">
            <a:avLst/>
          </a:prstGeom>
        </p:spPr>
      </p:pic>
      <p:sp>
        <p:nvSpPr>
          <p:cNvPr id="2" name="Footer Placeholder 1">
            <a:extLst>
              <a:ext uri="{FF2B5EF4-FFF2-40B4-BE49-F238E27FC236}">
                <a16:creationId xmlns:a16="http://schemas.microsoft.com/office/drawing/2014/main" id="{EF7CD95B-0554-44FC-9043-3C2E6D3326F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850085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10555B-495A-42AB-A263-3CB06389C670}"/>
              </a:ext>
            </a:extLst>
          </p:cNvPr>
          <p:cNvSpPr>
            <a:spLocks noGrp="1"/>
          </p:cNvSpPr>
          <p:nvPr>
            <p:ph idx="1"/>
          </p:nvPr>
        </p:nvSpPr>
        <p:spPr>
          <a:xfrm>
            <a:off x="456235" y="2229433"/>
            <a:ext cx="10515600" cy="3788308"/>
          </a:xfrm>
        </p:spPr>
        <p:txBody>
          <a:bodyPr>
            <a:noAutofit/>
          </a:bodyPr>
          <a:lstStyle/>
          <a:p>
            <a:pPr algn="l">
              <a:buFontTx/>
              <a:buChar char="-"/>
            </a:pPr>
            <a:r>
              <a:rPr lang="en-US" sz="3200" b="0" i="0" u="none" strike="noStrike" baseline="0" dirty="0"/>
              <a:t>Reducing the intensity of the conflict by smoothing over differences or interjecting humor is an effective strategy. </a:t>
            </a:r>
          </a:p>
          <a:p>
            <a:pPr algn="l">
              <a:buFontTx/>
              <a:buChar char="-"/>
            </a:pPr>
            <a:r>
              <a:rPr lang="en-US" sz="3200" b="0" i="0" u="none" strike="noStrike" baseline="0" dirty="0"/>
              <a:t>If feelings are escalating, the manager can adjourn the interaction and hope cooler heads prevail the next day. </a:t>
            </a:r>
          </a:p>
          <a:p>
            <a:pPr marL="0" indent="0" algn="l">
              <a:buNone/>
            </a:pPr>
            <a:r>
              <a:rPr lang="en-US" sz="3200" b="0" i="0" u="none" strike="noStrike" baseline="0" dirty="0"/>
              <a:t>- If the conflict continues to escalate, project assignments may need to be rearranged if possible so that two parties don’t have to work together.</a:t>
            </a:r>
            <a:endParaRPr lang="en-US" sz="3200" dirty="0"/>
          </a:p>
        </p:txBody>
      </p:sp>
      <p:grpSp>
        <p:nvGrpSpPr>
          <p:cNvPr id="4" name="Group 3">
            <a:extLst>
              <a:ext uri="{FF2B5EF4-FFF2-40B4-BE49-F238E27FC236}">
                <a16:creationId xmlns:a16="http://schemas.microsoft.com/office/drawing/2014/main" id="{D7E445FC-E738-425E-8465-03BEC1470F09}"/>
              </a:ext>
            </a:extLst>
          </p:cNvPr>
          <p:cNvGrpSpPr/>
          <p:nvPr/>
        </p:nvGrpSpPr>
        <p:grpSpPr>
          <a:xfrm>
            <a:off x="172722" y="162966"/>
            <a:ext cx="8205159" cy="1662659"/>
            <a:chOff x="3975872" y="1152"/>
            <a:chExt cx="3168190" cy="1662659"/>
          </a:xfrm>
        </p:grpSpPr>
        <p:sp>
          <p:nvSpPr>
            <p:cNvPr id="5" name="Rectangle 4">
              <a:extLst>
                <a:ext uri="{FF2B5EF4-FFF2-40B4-BE49-F238E27FC236}">
                  <a16:creationId xmlns:a16="http://schemas.microsoft.com/office/drawing/2014/main" id="{ACC962A7-46C2-4A80-83EF-D6B417E9D6FC}"/>
                </a:ext>
              </a:extLst>
            </p:cNvPr>
            <p:cNvSpPr/>
            <p:nvPr/>
          </p:nvSpPr>
          <p:spPr>
            <a:xfrm>
              <a:off x="3975872" y="1152"/>
              <a:ext cx="3168190" cy="1662659"/>
            </a:xfrm>
            <a:prstGeom prst="rect">
              <a:avLst/>
            </a:prstGeom>
            <a:solidFill>
              <a:schemeClr val="accent1">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TextBox 5">
              <a:extLst>
                <a:ext uri="{FF2B5EF4-FFF2-40B4-BE49-F238E27FC236}">
                  <a16:creationId xmlns:a16="http://schemas.microsoft.com/office/drawing/2014/main" id="{3E712485-6F2F-4411-993D-11FB8DAB0ECE}"/>
                </a:ext>
              </a:extLst>
            </p:cNvPr>
            <p:cNvSpPr txBox="1"/>
            <p:nvPr/>
          </p:nvSpPr>
          <p:spPr>
            <a:xfrm>
              <a:off x="4280127" y="124388"/>
              <a:ext cx="2229975" cy="14160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dirty="0">
                  <a:solidFill>
                    <a:schemeClr val="tx1"/>
                  </a:solidFill>
                </a:rPr>
                <a:t>3. Control</a:t>
              </a:r>
              <a:r>
                <a:rPr lang="en-US" sz="4000" b="1" i="0" u="none" strike="noStrike" baseline="0" dirty="0">
                  <a:solidFill>
                    <a:schemeClr val="tx1"/>
                  </a:solidFill>
                  <a:latin typeface="STIXMathJax_Main-Bold"/>
                </a:rPr>
                <a:t> </a:t>
              </a:r>
              <a:r>
                <a:rPr lang="en-US" sz="4000" kern="1200" dirty="0">
                  <a:solidFill>
                    <a:schemeClr val="tx1"/>
                  </a:solidFill>
                </a:rPr>
                <a:t>the conflict</a:t>
              </a:r>
            </a:p>
          </p:txBody>
        </p:sp>
      </p:grpSp>
      <p:pic>
        <p:nvPicPr>
          <p:cNvPr id="7" name="Picture 6">
            <a:extLst>
              <a:ext uri="{FF2B5EF4-FFF2-40B4-BE49-F238E27FC236}">
                <a16:creationId xmlns:a16="http://schemas.microsoft.com/office/drawing/2014/main" id="{CA8996B0-2432-4A75-BB2F-04C17AB6650E}"/>
              </a:ext>
            </a:extLst>
          </p:cNvPr>
          <p:cNvPicPr>
            <a:picLocks noChangeAspect="1"/>
          </p:cNvPicPr>
          <p:nvPr/>
        </p:nvPicPr>
        <p:blipFill>
          <a:blip r:embed="rId2"/>
          <a:stretch>
            <a:fillRect/>
          </a:stretch>
        </p:blipFill>
        <p:spPr>
          <a:xfrm>
            <a:off x="10885323" y="162966"/>
            <a:ext cx="1133954" cy="1012024"/>
          </a:xfrm>
          <a:prstGeom prst="rect">
            <a:avLst/>
          </a:prstGeom>
        </p:spPr>
      </p:pic>
      <p:sp>
        <p:nvSpPr>
          <p:cNvPr id="2" name="Footer Placeholder 1">
            <a:extLst>
              <a:ext uri="{FF2B5EF4-FFF2-40B4-BE49-F238E27FC236}">
                <a16:creationId xmlns:a16="http://schemas.microsoft.com/office/drawing/2014/main" id="{5768C137-30D0-4482-8D42-B7274F1F6707}"/>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036041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1CE33E-78D9-4B47-9423-CAAD3FF646EF}"/>
              </a:ext>
            </a:extLst>
          </p:cNvPr>
          <p:cNvSpPr>
            <a:spLocks noGrp="1"/>
          </p:cNvSpPr>
          <p:nvPr>
            <p:ph idx="1"/>
          </p:nvPr>
        </p:nvSpPr>
        <p:spPr>
          <a:xfrm>
            <a:off x="363638" y="2659002"/>
            <a:ext cx="10515600" cy="1195367"/>
          </a:xfrm>
        </p:spPr>
        <p:txBody>
          <a:bodyPr/>
          <a:lstStyle/>
          <a:p>
            <a:pPr marL="0" indent="0" algn="l">
              <a:buNone/>
            </a:pPr>
            <a:r>
              <a:rPr lang="en-US" b="0" i="0" u="none" strike="noStrike" baseline="0" dirty="0"/>
              <a:t>In some cases, the conflict will outlive the life of the project and, though a distraction, it is one the manager must live with.</a:t>
            </a:r>
          </a:p>
          <a:p>
            <a:pPr marL="0" indent="0" algn="l">
              <a:buNone/>
            </a:pPr>
            <a:endParaRPr lang="en-US" dirty="0"/>
          </a:p>
        </p:txBody>
      </p:sp>
      <p:grpSp>
        <p:nvGrpSpPr>
          <p:cNvPr id="6" name="Group 5">
            <a:extLst>
              <a:ext uri="{FF2B5EF4-FFF2-40B4-BE49-F238E27FC236}">
                <a16:creationId xmlns:a16="http://schemas.microsoft.com/office/drawing/2014/main" id="{616D74F3-3DE2-4D47-9DE6-B0BA912F4781}"/>
              </a:ext>
            </a:extLst>
          </p:cNvPr>
          <p:cNvGrpSpPr/>
          <p:nvPr/>
        </p:nvGrpSpPr>
        <p:grpSpPr>
          <a:xfrm>
            <a:off x="-877744" y="162966"/>
            <a:ext cx="9280339" cy="1662659"/>
            <a:chOff x="2090655" y="1940921"/>
            <a:chExt cx="3307351" cy="1662659"/>
          </a:xfrm>
        </p:grpSpPr>
        <p:sp>
          <p:nvSpPr>
            <p:cNvPr id="7" name="Rectangle 6">
              <a:extLst>
                <a:ext uri="{FF2B5EF4-FFF2-40B4-BE49-F238E27FC236}">
                  <a16:creationId xmlns:a16="http://schemas.microsoft.com/office/drawing/2014/main" id="{CA923593-01DB-438A-9A55-4F3F40867068}"/>
                </a:ext>
              </a:extLst>
            </p:cNvPr>
            <p:cNvSpPr/>
            <p:nvPr/>
          </p:nvSpPr>
          <p:spPr>
            <a:xfrm>
              <a:off x="2626907" y="1940921"/>
              <a:ext cx="2771099" cy="1662659"/>
            </a:xfrm>
            <a:prstGeom prst="rect">
              <a:avLst/>
            </a:prstGeom>
            <a:solidFill>
              <a:schemeClr val="accent1">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1E06FC2A-8E2D-41D5-882D-1A8BB704B2A7}"/>
                </a:ext>
              </a:extLst>
            </p:cNvPr>
            <p:cNvSpPr txBox="1"/>
            <p:nvPr/>
          </p:nvSpPr>
          <p:spPr>
            <a:xfrm>
              <a:off x="2090655" y="1940921"/>
              <a:ext cx="2771099" cy="16626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chemeClr val="tx1"/>
                  </a:solidFill>
                </a:rPr>
                <a:t>4. Accept it</a:t>
              </a:r>
            </a:p>
          </p:txBody>
        </p:sp>
      </p:grpSp>
      <p:pic>
        <p:nvPicPr>
          <p:cNvPr id="9" name="Picture 8">
            <a:extLst>
              <a:ext uri="{FF2B5EF4-FFF2-40B4-BE49-F238E27FC236}">
                <a16:creationId xmlns:a16="http://schemas.microsoft.com/office/drawing/2014/main" id="{7252B293-19B8-4E6A-870E-E5142B902CD9}"/>
              </a:ext>
            </a:extLst>
          </p:cNvPr>
          <p:cNvPicPr>
            <a:picLocks noChangeAspect="1"/>
          </p:cNvPicPr>
          <p:nvPr/>
        </p:nvPicPr>
        <p:blipFill>
          <a:blip r:embed="rId2"/>
          <a:stretch>
            <a:fillRect/>
          </a:stretch>
        </p:blipFill>
        <p:spPr>
          <a:xfrm>
            <a:off x="10998058" y="162966"/>
            <a:ext cx="1133954" cy="1012024"/>
          </a:xfrm>
          <a:prstGeom prst="rect">
            <a:avLst/>
          </a:prstGeom>
        </p:spPr>
      </p:pic>
      <p:pic>
        <p:nvPicPr>
          <p:cNvPr id="10" name="Picture 9">
            <a:extLst>
              <a:ext uri="{FF2B5EF4-FFF2-40B4-BE49-F238E27FC236}">
                <a16:creationId xmlns:a16="http://schemas.microsoft.com/office/drawing/2014/main" id="{7A55E616-CB23-4218-9E23-FCF7B6F02397}"/>
              </a:ext>
            </a:extLst>
          </p:cNvPr>
          <p:cNvPicPr>
            <a:picLocks noChangeAspect="1"/>
          </p:cNvPicPr>
          <p:nvPr/>
        </p:nvPicPr>
        <p:blipFill>
          <a:blip r:embed="rId3"/>
          <a:stretch>
            <a:fillRect/>
          </a:stretch>
        </p:blipFill>
        <p:spPr>
          <a:xfrm>
            <a:off x="6296055" y="3677142"/>
            <a:ext cx="4702003" cy="2769957"/>
          </a:xfrm>
          <a:prstGeom prst="rect">
            <a:avLst/>
          </a:prstGeom>
        </p:spPr>
      </p:pic>
      <p:sp>
        <p:nvSpPr>
          <p:cNvPr id="2" name="Footer Placeholder 1">
            <a:extLst>
              <a:ext uri="{FF2B5EF4-FFF2-40B4-BE49-F238E27FC236}">
                <a16:creationId xmlns:a16="http://schemas.microsoft.com/office/drawing/2014/main" id="{267F6507-9152-43B4-AA18-9783338750C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267345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0C0DE6-CC5A-4177-AEA4-32850418F5D4}"/>
              </a:ext>
            </a:extLst>
          </p:cNvPr>
          <p:cNvSpPr>
            <a:spLocks noGrp="1"/>
          </p:cNvSpPr>
          <p:nvPr>
            <p:ph idx="1"/>
          </p:nvPr>
        </p:nvSpPr>
        <p:spPr>
          <a:xfrm>
            <a:off x="404883" y="1862695"/>
            <a:ext cx="10701782" cy="4351338"/>
          </a:xfrm>
        </p:spPr>
        <p:txBody>
          <a:bodyPr/>
          <a:lstStyle/>
          <a:p>
            <a:pPr marL="0" indent="0" algn="l">
              <a:buNone/>
            </a:pPr>
            <a:r>
              <a:rPr lang="en-US" sz="2800" b="0" i="0" u="none" strike="noStrike" baseline="0" dirty="0">
                <a:latin typeface="STIXMathJax_Main-Regular"/>
              </a:rPr>
              <a:t>- Sometimes the conflict has escalated to the point that it is no longer tolerable. If there is a clear villain then only, he or she should be removed.</a:t>
            </a:r>
          </a:p>
          <a:p>
            <a:pPr marL="0" indent="0" algn="l">
              <a:buNone/>
            </a:pPr>
            <a:r>
              <a:rPr lang="en-US" sz="2800" b="0" i="0" u="none" strike="noStrike" baseline="0" dirty="0">
                <a:latin typeface="STIXMathJax_Main-Regular"/>
              </a:rPr>
              <a:t>-  If, as is often the case, both parties are at fault, then it would be wise if possible, to eliminate both individuals. </a:t>
            </a:r>
          </a:p>
          <a:p>
            <a:pPr marL="0" indent="0" algn="l">
              <a:buNone/>
            </a:pPr>
            <a:r>
              <a:rPr lang="en-US" sz="2800" b="0" i="0" u="none" strike="noStrike" baseline="0" dirty="0">
                <a:latin typeface="STIXMathJax_Main-Regular"/>
              </a:rPr>
              <a:t>- Their removal would give a clear signal to the others on the team that this kind of behavior is unacceptable.</a:t>
            </a:r>
            <a:endParaRPr lang="en-US" dirty="0"/>
          </a:p>
          <a:p>
            <a:pPr marL="0" indent="0">
              <a:buNone/>
            </a:pPr>
            <a:endParaRPr lang="en-US" dirty="0"/>
          </a:p>
        </p:txBody>
      </p:sp>
      <p:grpSp>
        <p:nvGrpSpPr>
          <p:cNvPr id="4" name="Group 3">
            <a:extLst>
              <a:ext uri="{FF2B5EF4-FFF2-40B4-BE49-F238E27FC236}">
                <a16:creationId xmlns:a16="http://schemas.microsoft.com/office/drawing/2014/main" id="{8F5DA259-121E-4ADA-A5E5-241538D41EBB}"/>
              </a:ext>
            </a:extLst>
          </p:cNvPr>
          <p:cNvGrpSpPr/>
          <p:nvPr/>
        </p:nvGrpSpPr>
        <p:grpSpPr>
          <a:xfrm>
            <a:off x="652018" y="162967"/>
            <a:ext cx="7627009" cy="1566980"/>
            <a:chOff x="5675117" y="1940921"/>
            <a:chExt cx="2771099" cy="1662659"/>
          </a:xfrm>
        </p:grpSpPr>
        <p:sp>
          <p:nvSpPr>
            <p:cNvPr id="5" name="Rectangle 4">
              <a:extLst>
                <a:ext uri="{FF2B5EF4-FFF2-40B4-BE49-F238E27FC236}">
                  <a16:creationId xmlns:a16="http://schemas.microsoft.com/office/drawing/2014/main" id="{51C05F15-8755-481D-B62B-4CCC234C78C1}"/>
                </a:ext>
              </a:extLst>
            </p:cNvPr>
            <p:cNvSpPr/>
            <p:nvPr/>
          </p:nvSpPr>
          <p:spPr>
            <a:xfrm>
              <a:off x="5675117" y="1940921"/>
              <a:ext cx="2771099" cy="1662659"/>
            </a:xfrm>
            <a:prstGeom prst="rect">
              <a:avLst/>
            </a:prstGeom>
            <a:solidFill>
              <a:schemeClr val="accent1">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TextBox 5">
              <a:extLst>
                <a:ext uri="{FF2B5EF4-FFF2-40B4-BE49-F238E27FC236}">
                  <a16:creationId xmlns:a16="http://schemas.microsoft.com/office/drawing/2014/main" id="{F65E70BE-AC3D-4BEA-97B7-6071334742DB}"/>
                </a:ext>
              </a:extLst>
            </p:cNvPr>
            <p:cNvSpPr txBox="1"/>
            <p:nvPr/>
          </p:nvSpPr>
          <p:spPr>
            <a:xfrm>
              <a:off x="5675117" y="1940921"/>
              <a:ext cx="2771099" cy="16626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chemeClr val="tx1"/>
                  </a:solidFill>
                </a:rPr>
                <a:t>5. Eliminate the conflict. </a:t>
              </a:r>
            </a:p>
          </p:txBody>
        </p:sp>
      </p:grpSp>
      <p:pic>
        <p:nvPicPr>
          <p:cNvPr id="7" name="Picture 6">
            <a:extLst>
              <a:ext uri="{FF2B5EF4-FFF2-40B4-BE49-F238E27FC236}">
                <a16:creationId xmlns:a16="http://schemas.microsoft.com/office/drawing/2014/main" id="{93794F0D-4195-4F30-B177-E44D016B09D2}"/>
              </a:ext>
            </a:extLst>
          </p:cNvPr>
          <p:cNvPicPr>
            <a:picLocks noChangeAspect="1"/>
          </p:cNvPicPr>
          <p:nvPr/>
        </p:nvPicPr>
        <p:blipFill>
          <a:blip r:embed="rId2"/>
          <a:stretch>
            <a:fillRect/>
          </a:stretch>
        </p:blipFill>
        <p:spPr>
          <a:xfrm>
            <a:off x="10786823" y="162966"/>
            <a:ext cx="1133954" cy="1012024"/>
          </a:xfrm>
          <a:prstGeom prst="rect">
            <a:avLst/>
          </a:prstGeom>
        </p:spPr>
      </p:pic>
      <p:pic>
        <p:nvPicPr>
          <p:cNvPr id="8" name="Picture 7">
            <a:extLst>
              <a:ext uri="{FF2B5EF4-FFF2-40B4-BE49-F238E27FC236}">
                <a16:creationId xmlns:a16="http://schemas.microsoft.com/office/drawing/2014/main" id="{037970F3-0E85-42A4-BDC6-E1FF6FFC83C7}"/>
              </a:ext>
            </a:extLst>
          </p:cNvPr>
          <p:cNvPicPr>
            <a:picLocks noChangeAspect="1"/>
          </p:cNvPicPr>
          <p:nvPr/>
        </p:nvPicPr>
        <p:blipFill>
          <a:blip r:embed="rId3"/>
          <a:stretch>
            <a:fillRect/>
          </a:stretch>
        </p:blipFill>
        <p:spPr>
          <a:xfrm>
            <a:off x="8677424" y="4463094"/>
            <a:ext cx="3243353" cy="2133785"/>
          </a:xfrm>
          <a:prstGeom prst="rect">
            <a:avLst/>
          </a:prstGeom>
        </p:spPr>
      </p:pic>
      <p:sp>
        <p:nvSpPr>
          <p:cNvPr id="2" name="Footer Placeholder 1">
            <a:extLst>
              <a:ext uri="{FF2B5EF4-FFF2-40B4-BE49-F238E27FC236}">
                <a16:creationId xmlns:a16="http://schemas.microsoft.com/office/drawing/2014/main" id="{F0823F0B-303D-4EC1-8FE3-62AC95EA15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769642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B270-2181-489F-9F8B-05F433D8B599}"/>
              </a:ext>
            </a:extLst>
          </p:cNvPr>
          <p:cNvSpPr>
            <a:spLocks noGrp="1"/>
          </p:cNvSpPr>
          <p:nvPr>
            <p:ph type="title"/>
          </p:nvPr>
        </p:nvSpPr>
        <p:spPr>
          <a:xfrm>
            <a:off x="155294" y="249378"/>
            <a:ext cx="10515600" cy="1325563"/>
          </a:xfrm>
        </p:spPr>
        <p:txBody>
          <a:bodyPr/>
          <a:lstStyle/>
          <a:p>
            <a:r>
              <a:rPr lang="en-US" dirty="0"/>
              <a:t>Summary 1</a:t>
            </a:r>
          </a:p>
        </p:txBody>
      </p:sp>
      <p:sp>
        <p:nvSpPr>
          <p:cNvPr id="3" name="Content Placeholder 2">
            <a:extLst>
              <a:ext uri="{FF2B5EF4-FFF2-40B4-BE49-F238E27FC236}">
                <a16:creationId xmlns:a16="http://schemas.microsoft.com/office/drawing/2014/main" id="{CA460330-44F9-42D1-AD93-53445A749AC1}"/>
              </a:ext>
            </a:extLst>
          </p:cNvPr>
          <p:cNvSpPr>
            <a:spLocks noGrp="1"/>
          </p:cNvSpPr>
          <p:nvPr>
            <p:ph idx="1"/>
          </p:nvPr>
        </p:nvSpPr>
        <p:spPr>
          <a:xfrm>
            <a:off x="433085" y="1690688"/>
            <a:ext cx="10922773" cy="4351338"/>
          </a:xfrm>
        </p:spPr>
        <p:txBody>
          <a:bodyPr>
            <a:normAutofit lnSpcReduction="10000"/>
          </a:bodyPr>
          <a:lstStyle/>
          <a:p>
            <a:pPr marL="0" indent="0">
              <a:buNone/>
            </a:pPr>
            <a:r>
              <a:rPr lang="en-US" dirty="0"/>
              <a:t>In summary, project managers establish the foundation for functional conflict by establishing clear roles and responsibilities, developing common  goals or a shared vision, and using group incentives that reward collaboration. </a:t>
            </a:r>
          </a:p>
          <a:p>
            <a:pPr marL="0" indent="0">
              <a:buNone/>
            </a:pPr>
            <a:r>
              <a:rPr lang="en-US" dirty="0"/>
              <a:t>Project managers must be adroit at reading body language to identify unspoken disagreement. They also must stay connected with what is going on in a project to identify small problems that might escalate into big conflicts. </a:t>
            </a:r>
          </a:p>
          <a:p>
            <a:pPr marL="0" indent="0">
              <a:buNone/>
            </a:pPr>
            <a:r>
              <a:rPr lang="en-US" dirty="0"/>
              <a:t>Well-timed humor and redirecting the focus to what is best for the project can alleviate the interpersonal tensions that are likely to flare up on a project team.</a:t>
            </a:r>
          </a:p>
        </p:txBody>
      </p:sp>
      <p:pic>
        <p:nvPicPr>
          <p:cNvPr id="4" name="Picture 3">
            <a:extLst>
              <a:ext uri="{FF2B5EF4-FFF2-40B4-BE49-F238E27FC236}">
                <a16:creationId xmlns:a16="http://schemas.microsoft.com/office/drawing/2014/main" id="{39E01A2B-A2EC-410F-9384-5C05F4948CF5}"/>
              </a:ext>
            </a:extLst>
          </p:cNvPr>
          <p:cNvPicPr>
            <a:picLocks noChangeAspect="1"/>
          </p:cNvPicPr>
          <p:nvPr/>
        </p:nvPicPr>
        <p:blipFill>
          <a:blip r:embed="rId2"/>
          <a:stretch>
            <a:fillRect/>
          </a:stretch>
        </p:blipFill>
        <p:spPr>
          <a:xfrm>
            <a:off x="11165735" y="15882"/>
            <a:ext cx="1133954" cy="1012024"/>
          </a:xfrm>
          <a:prstGeom prst="rect">
            <a:avLst/>
          </a:prstGeom>
        </p:spPr>
      </p:pic>
      <p:sp>
        <p:nvSpPr>
          <p:cNvPr id="5" name="Footer Placeholder 4">
            <a:extLst>
              <a:ext uri="{FF2B5EF4-FFF2-40B4-BE49-F238E27FC236}">
                <a16:creationId xmlns:a16="http://schemas.microsoft.com/office/drawing/2014/main" id="{5EA9E256-5CE7-4685-88AD-4DBAF70A8B8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22864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7A37E-948D-4E10-B510-7BA9B2E386EA}"/>
              </a:ext>
            </a:extLst>
          </p:cNvPr>
          <p:cNvSpPr>
            <a:spLocks noGrp="1"/>
          </p:cNvSpPr>
          <p:nvPr>
            <p:ph type="title"/>
          </p:nvPr>
        </p:nvSpPr>
        <p:spPr/>
        <p:txBody>
          <a:bodyPr/>
          <a:lstStyle/>
          <a:p>
            <a:r>
              <a:rPr lang="en-US" sz="4400" b="1" dirty="0"/>
              <a:t>Learning Summary and Evaluation 1</a:t>
            </a:r>
            <a:endParaRPr lang="en-US" dirty="0"/>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381965" y="1574157"/>
            <a:ext cx="7951807" cy="4602806"/>
          </a:xfrm>
        </p:spPr>
        <p:txBody>
          <a:bodyPr/>
          <a:lstStyle/>
          <a:p>
            <a:pPr algn="just"/>
            <a:r>
              <a:rPr lang="en-US" dirty="0"/>
              <a:t>The main idea I have learnt?</a:t>
            </a:r>
          </a:p>
          <a:p>
            <a:pPr marL="0" indent="0" algn="just">
              <a:buNone/>
            </a:pPr>
            <a:endParaRPr lang="en-US" dirty="0"/>
          </a:p>
          <a:p>
            <a:pPr algn="just"/>
            <a:r>
              <a:rPr lang="en-US" dirty="0"/>
              <a:t>A new word I have learnt today is?  It means……</a:t>
            </a:r>
          </a:p>
          <a:p>
            <a:pPr marL="0" indent="0" algn="just">
              <a:buNone/>
            </a:pPr>
            <a:endParaRPr lang="en-US" dirty="0"/>
          </a:p>
          <a:p>
            <a:pPr algn="just"/>
            <a:r>
              <a:rPr lang="en-US" dirty="0"/>
              <a:t>How could I apply these ideas towards my course studies and career aspiration?</a:t>
            </a:r>
          </a:p>
          <a:p>
            <a:pPr marL="0" indent="0">
              <a:buNone/>
            </a:pPr>
            <a:endParaRPr lang="en-US" dirty="0"/>
          </a:p>
        </p:txBody>
      </p:sp>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2"/>
          <a:stretch>
            <a:fillRect/>
          </a:stretch>
        </p:blipFill>
        <p:spPr>
          <a:xfrm>
            <a:off x="10786823" y="175025"/>
            <a:ext cx="1133954" cy="1012024"/>
          </a:xfrm>
          <a:prstGeom prst="rect">
            <a:avLst/>
          </a:prstGeom>
        </p:spPr>
      </p:pic>
      <p:pic>
        <p:nvPicPr>
          <p:cNvPr id="5" name="Picture 4">
            <a:extLst>
              <a:ext uri="{FF2B5EF4-FFF2-40B4-BE49-F238E27FC236}">
                <a16:creationId xmlns:a16="http://schemas.microsoft.com/office/drawing/2014/main" id="{8EC30AD9-1F05-4792-9E62-96E28D33D890}"/>
              </a:ext>
            </a:extLst>
          </p:cNvPr>
          <p:cNvPicPr>
            <a:picLocks noChangeAspect="1"/>
          </p:cNvPicPr>
          <p:nvPr/>
        </p:nvPicPr>
        <p:blipFill>
          <a:blip r:embed="rId3"/>
          <a:stretch>
            <a:fillRect/>
          </a:stretch>
        </p:blipFill>
        <p:spPr>
          <a:xfrm>
            <a:off x="8610362" y="1757016"/>
            <a:ext cx="2743438" cy="4237087"/>
          </a:xfrm>
          <a:prstGeom prst="rect">
            <a:avLst/>
          </a:prstGeom>
        </p:spPr>
      </p:pic>
      <p:sp>
        <p:nvSpPr>
          <p:cNvPr id="6" name="Footer Placeholder 5">
            <a:extLst>
              <a:ext uri="{FF2B5EF4-FFF2-40B4-BE49-F238E27FC236}">
                <a16:creationId xmlns:a16="http://schemas.microsoft.com/office/drawing/2014/main" id="{2EA8969C-18B4-4D8E-A0A1-CA0D5B7E1F6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97650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840769-183B-43D9-9D59-44C4089CC0BD}"/>
              </a:ext>
            </a:extLst>
          </p:cNvPr>
          <p:cNvSpPr>
            <a:spLocks noGrp="1"/>
          </p:cNvSpPr>
          <p:nvPr>
            <p:ph idx="1"/>
          </p:nvPr>
        </p:nvSpPr>
        <p:spPr>
          <a:xfrm>
            <a:off x="590218" y="3789608"/>
            <a:ext cx="10515600" cy="952299"/>
          </a:xfrm>
        </p:spPr>
        <p:txBody>
          <a:bodyPr/>
          <a:lstStyle/>
          <a:p>
            <a:pPr marL="0" indent="0">
              <a:buNone/>
            </a:pPr>
            <a:r>
              <a:rPr lang="en-US" dirty="0"/>
              <a:t>2.  What are the types of conflicts that frequently occur in the project environment are?  </a:t>
            </a:r>
          </a:p>
          <a:p>
            <a:pPr marL="0" indent="0">
              <a:buNone/>
            </a:pPr>
            <a:endParaRPr lang="en-US" dirty="0"/>
          </a:p>
        </p:txBody>
      </p:sp>
      <p:sp>
        <p:nvSpPr>
          <p:cNvPr id="5" name="TextBox 4">
            <a:extLst>
              <a:ext uri="{FF2B5EF4-FFF2-40B4-BE49-F238E27FC236}">
                <a16:creationId xmlns:a16="http://schemas.microsoft.com/office/drawing/2014/main" id="{393524C3-E56C-4DAB-9915-798AE6A0FFB3}"/>
              </a:ext>
            </a:extLst>
          </p:cNvPr>
          <p:cNvSpPr txBox="1"/>
          <p:nvPr/>
        </p:nvSpPr>
        <p:spPr>
          <a:xfrm>
            <a:off x="885445" y="4903894"/>
            <a:ext cx="6094070" cy="954107"/>
          </a:xfrm>
          <a:prstGeom prst="rect">
            <a:avLst/>
          </a:prstGeom>
          <a:noFill/>
        </p:spPr>
        <p:txBody>
          <a:bodyPr wrap="square">
            <a:spAutoFit/>
          </a:bodyPr>
          <a:lstStyle/>
          <a:p>
            <a:pPr marL="285750" indent="-285750">
              <a:buFontTx/>
              <a:buChar char="-"/>
            </a:pPr>
            <a:r>
              <a:rPr lang="en-US" sz="2800" dirty="0"/>
              <a:t>Functional Conflict</a:t>
            </a:r>
          </a:p>
          <a:p>
            <a:pPr marL="285750" indent="-285750">
              <a:buFontTx/>
              <a:buChar char="-"/>
            </a:pPr>
            <a:r>
              <a:rPr lang="en-US" sz="2800" dirty="0"/>
              <a:t> Dysfunctional conflict</a:t>
            </a:r>
          </a:p>
        </p:txBody>
      </p:sp>
      <p:sp>
        <p:nvSpPr>
          <p:cNvPr id="7" name="TextBox 6">
            <a:extLst>
              <a:ext uri="{FF2B5EF4-FFF2-40B4-BE49-F238E27FC236}">
                <a16:creationId xmlns:a16="http://schemas.microsoft.com/office/drawing/2014/main" id="{24F10C6D-1159-46B2-9E7B-DFAF477280D1}"/>
              </a:ext>
            </a:extLst>
          </p:cNvPr>
          <p:cNvSpPr txBox="1"/>
          <p:nvPr/>
        </p:nvSpPr>
        <p:spPr>
          <a:xfrm>
            <a:off x="720550" y="1929354"/>
            <a:ext cx="5473860" cy="523220"/>
          </a:xfrm>
          <a:prstGeom prst="rect">
            <a:avLst/>
          </a:prstGeom>
          <a:noFill/>
        </p:spPr>
        <p:txBody>
          <a:bodyPr wrap="square">
            <a:spAutoFit/>
          </a:bodyPr>
          <a:lstStyle/>
          <a:p>
            <a:r>
              <a:rPr lang="en-US" sz="2800" dirty="0"/>
              <a:t>1. What is conflict?</a:t>
            </a:r>
            <a:endParaRPr lang="en-US" dirty="0"/>
          </a:p>
        </p:txBody>
      </p:sp>
      <p:sp>
        <p:nvSpPr>
          <p:cNvPr id="9" name="TextBox 8">
            <a:extLst>
              <a:ext uri="{FF2B5EF4-FFF2-40B4-BE49-F238E27FC236}">
                <a16:creationId xmlns:a16="http://schemas.microsoft.com/office/drawing/2014/main" id="{EB2E71F2-CDED-4C97-AEF0-AA7857022CA1}"/>
              </a:ext>
            </a:extLst>
          </p:cNvPr>
          <p:cNvSpPr txBox="1"/>
          <p:nvPr/>
        </p:nvSpPr>
        <p:spPr>
          <a:xfrm>
            <a:off x="590218" y="2673514"/>
            <a:ext cx="10515599" cy="954107"/>
          </a:xfrm>
          <a:prstGeom prst="rect">
            <a:avLst/>
          </a:prstGeom>
          <a:noFill/>
        </p:spPr>
        <p:txBody>
          <a:bodyPr wrap="square">
            <a:spAutoFit/>
          </a:bodyPr>
          <a:lstStyle/>
          <a:p>
            <a:r>
              <a:rPr lang="en-US" sz="2800" dirty="0"/>
              <a:t>Conflict: an active disagreement between people with opposing opinions or principles.</a:t>
            </a:r>
          </a:p>
          <a:p>
            <a:endParaRPr lang="en-US" sz="2800" dirty="0"/>
          </a:p>
        </p:txBody>
      </p:sp>
      <p:pic>
        <p:nvPicPr>
          <p:cNvPr id="10" name="Picture 9">
            <a:extLst>
              <a:ext uri="{FF2B5EF4-FFF2-40B4-BE49-F238E27FC236}">
                <a16:creationId xmlns:a16="http://schemas.microsoft.com/office/drawing/2014/main" id="{A0E74F72-CB47-4789-A46B-9D910D360824}"/>
              </a:ext>
            </a:extLst>
          </p:cNvPr>
          <p:cNvPicPr>
            <a:picLocks noChangeAspect="1"/>
          </p:cNvPicPr>
          <p:nvPr/>
        </p:nvPicPr>
        <p:blipFill>
          <a:blip r:embed="rId2"/>
          <a:stretch>
            <a:fillRect/>
          </a:stretch>
        </p:blipFill>
        <p:spPr>
          <a:xfrm>
            <a:off x="10876372" y="103515"/>
            <a:ext cx="1140051" cy="1012024"/>
          </a:xfrm>
          <a:prstGeom prst="rect">
            <a:avLst/>
          </a:prstGeom>
        </p:spPr>
      </p:pic>
      <p:pic>
        <p:nvPicPr>
          <p:cNvPr id="11" name="Picture 10">
            <a:extLst>
              <a:ext uri="{FF2B5EF4-FFF2-40B4-BE49-F238E27FC236}">
                <a16:creationId xmlns:a16="http://schemas.microsoft.com/office/drawing/2014/main" id="{9F3D3946-84BB-4F0F-B759-9891A7C3E6A3}"/>
              </a:ext>
            </a:extLst>
          </p:cNvPr>
          <p:cNvPicPr>
            <a:picLocks noChangeAspect="1"/>
          </p:cNvPicPr>
          <p:nvPr/>
        </p:nvPicPr>
        <p:blipFill>
          <a:blip r:embed="rId3"/>
          <a:stretch>
            <a:fillRect/>
          </a:stretch>
        </p:blipFill>
        <p:spPr>
          <a:xfrm>
            <a:off x="175577" y="152730"/>
            <a:ext cx="9493199" cy="1533229"/>
          </a:xfrm>
          <a:prstGeom prst="rect">
            <a:avLst/>
          </a:prstGeom>
        </p:spPr>
      </p:pic>
      <p:sp>
        <p:nvSpPr>
          <p:cNvPr id="2" name="Footer Placeholder 1">
            <a:extLst>
              <a:ext uri="{FF2B5EF4-FFF2-40B4-BE49-F238E27FC236}">
                <a16:creationId xmlns:a16="http://schemas.microsoft.com/office/drawing/2014/main" id="{38F1CF40-B68B-41E7-97DE-BE79175EB39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11757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79DD5-CD77-4E9A-B88D-1EF03D531CCB}"/>
              </a:ext>
            </a:extLst>
          </p:cNvPr>
          <p:cNvSpPr>
            <a:spLocks noGrp="1"/>
          </p:cNvSpPr>
          <p:nvPr>
            <p:ph type="title"/>
          </p:nvPr>
        </p:nvSpPr>
        <p:spPr>
          <a:xfrm>
            <a:off x="274529" y="142510"/>
            <a:ext cx="10515600" cy="1325563"/>
          </a:xfrm>
        </p:spPr>
        <p:txBody>
          <a:bodyPr>
            <a:normAutofit/>
          </a:bodyPr>
          <a:lstStyle/>
          <a:p>
            <a:r>
              <a:rPr lang="en-US" sz="4000" b="1" i="0" u="none" strike="noStrike" baseline="0" dirty="0">
                <a:latin typeface="STIXMathJax_Main-Bold"/>
              </a:rPr>
              <a:t>Sources of Conflict over the Project Life Cycle</a:t>
            </a:r>
            <a:endParaRPr lang="en-US" sz="4000" dirty="0"/>
          </a:p>
        </p:txBody>
      </p:sp>
      <p:pic>
        <p:nvPicPr>
          <p:cNvPr id="5" name="Content Placeholder 4">
            <a:extLst>
              <a:ext uri="{FF2B5EF4-FFF2-40B4-BE49-F238E27FC236}">
                <a16:creationId xmlns:a16="http://schemas.microsoft.com/office/drawing/2014/main" id="{E72EF10D-5525-4044-A4C7-123C9AACF518}"/>
              </a:ext>
            </a:extLst>
          </p:cNvPr>
          <p:cNvPicPr>
            <a:picLocks noGrp="1" noChangeAspect="1"/>
          </p:cNvPicPr>
          <p:nvPr>
            <p:ph idx="1"/>
          </p:nvPr>
        </p:nvPicPr>
        <p:blipFill>
          <a:blip r:embed="rId2"/>
          <a:stretch>
            <a:fillRect/>
          </a:stretch>
        </p:blipFill>
        <p:spPr>
          <a:xfrm>
            <a:off x="588724" y="1363923"/>
            <a:ext cx="10765076" cy="5155270"/>
          </a:xfrm>
        </p:spPr>
      </p:pic>
      <p:pic>
        <p:nvPicPr>
          <p:cNvPr id="3" name="Picture 2">
            <a:extLst>
              <a:ext uri="{FF2B5EF4-FFF2-40B4-BE49-F238E27FC236}">
                <a16:creationId xmlns:a16="http://schemas.microsoft.com/office/drawing/2014/main" id="{BDE29C87-2206-40F3-9FD0-3D09A3019B82}"/>
              </a:ext>
            </a:extLst>
          </p:cNvPr>
          <p:cNvPicPr>
            <a:picLocks noChangeAspect="1"/>
          </p:cNvPicPr>
          <p:nvPr/>
        </p:nvPicPr>
        <p:blipFill>
          <a:blip r:embed="rId3"/>
          <a:stretch>
            <a:fillRect/>
          </a:stretch>
        </p:blipFill>
        <p:spPr>
          <a:xfrm>
            <a:off x="10927741" y="177234"/>
            <a:ext cx="1133954" cy="1012024"/>
          </a:xfrm>
          <a:prstGeom prst="rect">
            <a:avLst/>
          </a:prstGeom>
        </p:spPr>
      </p:pic>
      <p:sp>
        <p:nvSpPr>
          <p:cNvPr id="4" name="Footer Placeholder 3">
            <a:extLst>
              <a:ext uri="{FF2B5EF4-FFF2-40B4-BE49-F238E27FC236}">
                <a16:creationId xmlns:a16="http://schemas.microsoft.com/office/drawing/2014/main" id="{EB436F57-7919-4257-899B-C6741EE0889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446389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28AB5-1B6A-4347-9043-D129BC0E4745}"/>
              </a:ext>
            </a:extLst>
          </p:cNvPr>
          <p:cNvSpPr>
            <a:spLocks noGrp="1"/>
          </p:cNvSpPr>
          <p:nvPr>
            <p:ph type="title"/>
          </p:nvPr>
        </p:nvSpPr>
        <p:spPr>
          <a:xfrm>
            <a:off x="838200" y="365125"/>
            <a:ext cx="7403757" cy="1325563"/>
          </a:xfrm>
          <a:solidFill>
            <a:schemeClr val="accent1">
              <a:lumMod val="40000"/>
              <a:lumOff val="60000"/>
            </a:schemeClr>
          </a:solidFill>
        </p:spPr>
        <p:txBody>
          <a:bodyPr/>
          <a:lstStyle/>
          <a:p>
            <a:r>
              <a:rPr lang="en-US" b="1" dirty="0"/>
              <a:t>1. During project definition</a:t>
            </a:r>
          </a:p>
        </p:txBody>
      </p:sp>
      <p:sp>
        <p:nvSpPr>
          <p:cNvPr id="3" name="Content Placeholder 2">
            <a:extLst>
              <a:ext uri="{FF2B5EF4-FFF2-40B4-BE49-F238E27FC236}">
                <a16:creationId xmlns:a16="http://schemas.microsoft.com/office/drawing/2014/main" id="{F6F51CC2-A035-4B02-87E7-F0E90987713D}"/>
              </a:ext>
            </a:extLst>
          </p:cNvPr>
          <p:cNvSpPr>
            <a:spLocks noGrp="1"/>
          </p:cNvSpPr>
          <p:nvPr>
            <p:ph idx="1"/>
          </p:nvPr>
        </p:nvSpPr>
        <p:spPr>
          <a:xfrm>
            <a:off x="300942" y="1825625"/>
            <a:ext cx="11190644" cy="3637626"/>
          </a:xfrm>
        </p:spPr>
        <p:txBody>
          <a:bodyPr>
            <a:normAutofit/>
          </a:bodyPr>
          <a:lstStyle/>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During project definition, the most significant sources of conflict are </a:t>
            </a:r>
            <a:r>
              <a:rPr lang="en-US" b="1" u="sng" dirty="0">
                <a:effectLst/>
                <a:latin typeface="Calibri" panose="020F0502020204030204" pitchFamily="34" charset="0"/>
                <a:ea typeface="Calibri" panose="020F0502020204030204" pitchFamily="34" charset="0"/>
                <a:cs typeface="Arial" panose="020B0604020202020204" pitchFamily="34" charset="0"/>
              </a:rPr>
              <a:t>priorities, administrative procedures, and schedule</a:t>
            </a:r>
            <a:r>
              <a:rPr lang="en-US"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 Disputes occur over the relative importance of the project compared with other activities, which project management structure to use (especially how much control the project manager should have), the personnel to be assigned, and the scheduling of the project into existing workloads.</a:t>
            </a:r>
          </a:p>
          <a:p>
            <a:pPr algn="l"/>
            <a:endParaRPr lang="en-US" dirty="0"/>
          </a:p>
        </p:txBody>
      </p:sp>
      <p:pic>
        <p:nvPicPr>
          <p:cNvPr id="4" name="Picture 3">
            <a:extLst>
              <a:ext uri="{FF2B5EF4-FFF2-40B4-BE49-F238E27FC236}">
                <a16:creationId xmlns:a16="http://schemas.microsoft.com/office/drawing/2014/main" id="{10173FEF-39A5-425C-9FA4-7EF58F79600B}"/>
              </a:ext>
            </a:extLst>
          </p:cNvPr>
          <p:cNvPicPr>
            <a:picLocks noChangeAspect="1"/>
          </p:cNvPicPr>
          <p:nvPr/>
        </p:nvPicPr>
        <p:blipFill>
          <a:blip r:embed="rId2"/>
          <a:stretch>
            <a:fillRect/>
          </a:stretch>
        </p:blipFill>
        <p:spPr>
          <a:xfrm>
            <a:off x="10924609" y="230188"/>
            <a:ext cx="1133954" cy="1012024"/>
          </a:xfrm>
          <a:prstGeom prst="rect">
            <a:avLst/>
          </a:prstGeom>
        </p:spPr>
      </p:pic>
      <p:sp>
        <p:nvSpPr>
          <p:cNvPr id="5" name="Footer Placeholder 4">
            <a:extLst>
              <a:ext uri="{FF2B5EF4-FFF2-40B4-BE49-F238E27FC236}">
                <a16:creationId xmlns:a16="http://schemas.microsoft.com/office/drawing/2014/main" id="{C6A8FD92-712A-479B-9F45-0D728CDCCA2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9244885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FDF2E-C52D-4DC8-9BBC-CBA024ACB713}"/>
              </a:ext>
            </a:extLst>
          </p:cNvPr>
          <p:cNvSpPr>
            <a:spLocks noGrp="1"/>
          </p:cNvSpPr>
          <p:nvPr>
            <p:ph type="title"/>
          </p:nvPr>
        </p:nvSpPr>
        <p:spPr>
          <a:xfrm>
            <a:off x="838200" y="365125"/>
            <a:ext cx="7230762" cy="1325563"/>
          </a:xfrm>
          <a:solidFill>
            <a:schemeClr val="accent1">
              <a:lumMod val="40000"/>
              <a:lumOff val="60000"/>
            </a:schemeClr>
          </a:solidFill>
        </p:spPr>
        <p:txBody>
          <a:bodyPr/>
          <a:lstStyle/>
          <a:p>
            <a:r>
              <a:rPr lang="en-US" b="1" dirty="0"/>
              <a:t>2. During the planning phase</a:t>
            </a:r>
          </a:p>
        </p:txBody>
      </p:sp>
      <p:sp>
        <p:nvSpPr>
          <p:cNvPr id="3" name="Content Placeholder 2">
            <a:extLst>
              <a:ext uri="{FF2B5EF4-FFF2-40B4-BE49-F238E27FC236}">
                <a16:creationId xmlns:a16="http://schemas.microsoft.com/office/drawing/2014/main" id="{F2C889BB-08CE-4DD0-9F36-8304151E07C1}"/>
              </a:ext>
            </a:extLst>
          </p:cNvPr>
          <p:cNvSpPr>
            <a:spLocks noGrp="1"/>
          </p:cNvSpPr>
          <p:nvPr>
            <p:ph idx="1"/>
          </p:nvPr>
        </p:nvSpPr>
        <p:spPr>
          <a:xfrm>
            <a:off x="474562" y="1825625"/>
            <a:ext cx="11343190" cy="4351338"/>
          </a:xfrm>
        </p:spPr>
        <p:txBody>
          <a:bodyPr/>
          <a:lstStyle/>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During the planning phase, the chief source of conflict remains </a:t>
            </a:r>
            <a:r>
              <a:rPr lang="en-US" b="1" u="sng" dirty="0">
                <a:effectLst/>
                <a:latin typeface="Calibri" panose="020F0502020204030204" pitchFamily="34" charset="0"/>
                <a:ea typeface="Calibri" panose="020F0502020204030204" pitchFamily="34" charset="0"/>
                <a:cs typeface="Arial" panose="020B0604020202020204" pitchFamily="34" charset="0"/>
              </a:rPr>
              <a:t>priorities, followed by schedules, procedures, and technical requirements</a:t>
            </a:r>
            <a:r>
              <a:rPr lang="en-US" dirty="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This is the phase where the project moves from a general concept to a detailed set of plans. The relative importance of the project is still trying to be established as well as project priorities (time, cost, scope).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Disagreements often emerge over the final schedule, the assignment of resources, communication and decision-making procedures, and technical requirements for the project.</a:t>
            </a:r>
          </a:p>
          <a:p>
            <a:endParaRPr lang="en-US" dirty="0"/>
          </a:p>
        </p:txBody>
      </p:sp>
      <p:pic>
        <p:nvPicPr>
          <p:cNvPr id="4" name="Picture 3">
            <a:extLst>
              <a:ext uri="{FF2B5EF4-FFF2-40B4-BE49-F238E27FC236}">
                <a16:creationId xmlns:a16="http://schemas.microsoft.com/office/drawing/2014/main" id="{DC28F312-3A5C-462C-BD94-CAEC2E99BD24}"/>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B3BB29D7-9BD3-483F-9753-EC0DDA81A93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910459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71D3F-EAC8-4182-9DF6-1BF6A73DF2A5}"/>
              </a:ext>
            </a:extLst>
          </p:cNvPr>
          <p:cNvSpPr>
            <a:spLocks noGrp="1"/>
          </p:cNvSpPr>
          <p:nvPr>
            <p:ph type="title"/>
          </p:nvPr>
        </p:nvSpPr>
        <p:spPr>
          <a:xfrm>
            <a:off x="358815" y="243588"/>
            <a:ext cx="7685434" cy="1325563"/>
          </a:xfrm>
          <a:solidFill>
            <a:schemeClr val="accent1">
              <a:lumMod val="40000"/>
              <a:lumOff val="60000"/>
            </a:schemeClr>
          </a:solidFill>
        </p:spPr>
        <p:txBody>
          <a:bodyPr/>
          <a:lstStyle/>
          <a:p>
            <a:r>
              <a:rPr lang="en-US" b="1" dirty="0"/>
              <a:t>3. During the execution phase</a:t>
            </a:r>
          </a:p>
        </p:txBody>
      </p:sp>
      <p:sp>
        <p:nvSpPr>
          <p:cNvPr id="3" name="Content Placeholder 2">
            <a:extLst>
              <a:ext uri="{FF2B5EF4-FFF2-40B4-BE49-F238E27FC236}">
                <a16:creationId xmlns:a16="http://schemas.microsoft.com/office/drawing/2014/main" id="{ADA22C2E-FF55-42A0-A978-A78C1E4DF642}"/>
              </a:ext>
            </a:extLst>
          </p:cNvPr>
          <p:cNvSpPr>
            <a:spLocks noGrp="1"/>
          </p:cNvSpPr>
          <p:nvPr>
            <p:ph idx="1"/>
          </p:nvPr>
        </p:nvSpPr>
        <p:spPr>
          <a:xfrm>
            <a:off x="358815" y="1635525"/>
            <a:ext cx="10994985" cy="4857350"/>
          </a:xfrm>
        </p:spPr>
        <p:txBody>
          <a:bodyPr>
            <a:normAutofit fontScale="85000" lnSpcReduction="10000"/>
          </a:bodyPr>
          <a:lstStyle/>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During the execution phase, friction arises over </a:t>
            </a:r>
            <a:r>
              <a:rPr lang="en-US" b="1" u="sng" dirty="0">
                <a:effectLst/>
                <a:latin typeface="Calibri" panose="020F0502020204030204" pitchFamily="34" charset="0"/>
                <a:ea typeface="Calibri" panose="020F0502020204030204" pitchFamily="34" charset="0"/>
                <a:cs typeface="Arial" panose="020B0604020202020204" pitchFamily="34" charset="0"/>
              </a:rPr>
              <a:t>schedule slippage, technical problems, and staff issues.</a:t>
            </a:r>
            <a:r>
              <a:rPr lang="en-US" dirty="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Milestones become more difficult to meet because of accumulating schedule slippages. This leads to tension within the team as delays prevent others from starting or completing their work. </a:t>
            </a:r>
          </a:p>
          <a:p>
            <a:pPr>
              <a:lnSpc>
                <a:spcPct val="107000"/>
              </a:lnSpc>
              <a:spcBef>
                <a:spcPts val="0"/>
              </a:spcBef>
              <a:spcAft>
                <a:spcPts val="800"/>
              </a:spcAft>
            </a:pPr>
            <a:r>
              <a:rPr lang="en-US" b="1" u="sng" dirty="0">
                <a:effectLst/>
                <a:latin typeface="Calibri" panose="020F0502020204030204" pitchFamily="34" charset="0"/>
                <a:ea typeface="Calibri" panose="020F0502020204030204" pitchFamily="34" charset="0"/>
                <a:cs typeface="Arial" panose="020B0604020202020204" pitchFamily="34" charset="0"/>
              </a:rPr>
              <a:t>Managing the trade-offs between time, cost, and performance becomes paramount</a:t>
            </a:r>
            <a:r>
              <a:rPr lang="en-US" dirty="0">
                <a:effectLst/>
                <a:latin typeface="Calibri" panose="020F0502020204030204" pitchFamily="34" charset="0"/>
                <a:ea typeface="Calibri" panose="020F0502020204030204" pitchFamily="34" charset="0"/>
                <a:cs typeface="Arial" panose="020B0604020202020204" pitchFamily="34" charset="0"/>
              </a:rPr>
              <a:t>. Project managers must decide between letting the schedule slip, investing additional funds to get back on track, or scaling back the scope of the project in order to save time.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Technical problems involve finding solutions to unexpected problems and integrating the contributions of different people. The strain of the project may be expressed in interpersonal conflicts as well as pressures to use resources more effectively.</a:t>
            </a:r>
          </a:p>
          <a:p>
            <a:endParaRPr lang="en-US" dirty="0"/>
          </a:p>
        </p:txBody>
      </p:sp>
      <p:pic>
        <p:nvPicPr>
          <p:cNvPr id="4" name="Picture 3">
            <a:extLst>
              <a:ext uri="{FF2B5EF4-FFF2-40B4-BE49-F238E27FC236}">
                <a16:creationId xmlns:a16="http://schemas.microsoft.com/office/drawing/2014/main" id="{D5EBD2F3-6EA4-4875-B071-270B8938CE72}"/>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5E8DC01D-0719-42CA-8372-334EC555B24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746068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96A1F-F057-4AD9-B542-B178F5A31DD2}"/>
              </a:ext>
            </a:extLst>
          </p:cNvPr>
          <p:cNvSpPr>
            <a:spLocks noGrp="1"/>
          </p:cNvSpPr>
          <p:nvPr>
            <p:ph type="title"/>
          </p:nvPr>
        </p:nvSpPr>
        <p:spPr>
          <a:xfrm>
            <a:off x="838200" y="365125"/>
            <a:ext cx="7168978" cy="1325563"/>
          </a:xfrm>
          <a:solidFill>
            <a:schemeClr val="accent1">
              <a:lumMod val="40000"/>
              <a:lumOff val="60000"/>
            </a:schemeClr>
          </a:solidFill>
        </p:spPr>
        <p:txBody>
          <a:bodyPr/>
          <a:lstStyle/>
          <a:p>
            <a:r>
              <a:rPr lang="en-US" sz="4400" dirty="0">
                <a:effectLst/>
                <a:latin typeface="Calibri" panose="020F0502020204030204" pitchFamily="34" charset="0"/>
                <a:ea typeface="Calibri" panose="020F0502020204030204" pitchFamily="34" charset="0"/>
                <a:cs typeface="Arial" panose="020B0604020202020204" pitchFamily="34" charset="0"/>
              </a:rPr>
              <a:t>4. During the delivery phase</a:t>
            </a:r>
            <a:endParaRPr lang="en-US" dirty="0"/>
          </a:p>
        </p:txBody>
      </p:sp>
      <p:sp>
        <p:nvSpPr>
          <p:cNvPr id="3" name="Content Placeholder 2">
            <a:extLst>
              <a:ext uri="{FF2B5EF4-FFF2-40B4-BE49-F238E27FC236}">
                <a16:creationId xmlns:a16="http://schemas.microsoft.com/office/drawing/2014/main" id="{D7C19F5D-6C0B-40B5-87D6-73BA1AF2BC6F}"/>
              </a:ext>
            </a:extLst>
          </p:cNvPr>
          <p:cNvSpPr>
            <a:spLocks noGrp="1"/>
          </p:cNvSpPr>
          <p:nvPr>
            <p:ph idx="1"/>
          </p:nvPr>
        </p:nvSpPr>
        <p:spPr>
          <a:xfrm>
            <a:off x="838200" y="1813268"/>
            <a:ext cx="10515600" cy="4351338"/>
          </a:xfrm>
        </p:spPr>
        <p:txBody>
          <a:bodyPr/>
          <a:lstStyle/>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During the delivery phase, the level of conflict tends to subside.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On troubled </a:t>
            </a:r>
            <a:r>
              <a:rPr lang="en-US" b="1" u="sng" dirty="0">
                <a:effectLst/>
                <a:latin typeface="Calibri" panose="020F0502020204030204" pitchFamily="34" charset="0"/>
                <a:ea typeface="Calibri" panose="020F0502020204030204" pitchFamily="34" charset="0"/>
                <a:cs typeface="Arial" panose="020B0604020202020204" pitchFamily="34" charset="0"/>
              </a:rPr>
              <a:t>projects schedules </a:t>
            </a:r>
            <a:r>
              <a:rPr lang="en-US" dirty="0">
                <a:effectLst/>
                <a:latin typeface="Calibri" panose="020F0502020204030204" pitchFamily="34" charset="0"/>
                <a:ea typeface="Calibri" panose="020F0502020204030204" pitchFamily="34" charset="0"/>
                <a:cs typeface="Arial" panose="020B0604020202020204" pitchFamily="34" charset="0"/>
              </a:rPr>
              <a:t>continue to be the biggest source of conflict as schedule slippages make it more difficult to meet target completion dates.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Pressures to meet objectives coupled with growing anxiety over future assignments increase interpersonal tensions. </a:t>
            </a:r>
          </a:p>
          <a:p>
            <a:pPr>
              <a:lnSpc>
                <a:spcPct val="107000"/>
              </a:lnSpc>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Technical problems are rare since most of them have been worked out during the earlier phases.</a:t>
            </a:r>
          </a:p>
          <a:p>
            <a:endParaRPr lang="en-US" dirty="0"/>
          </a:p>
        </p:txBody>
      </p:sp>
      <p:pic>
        <p:nvPicPr>
          <p:cNvPr id="4" name="Picture 3">
            <a:extLst>
              <a:ext uri="{FF2B5EF4-FFF2-40B4-BE49-F238E27FC236}">
                <a16:creationId xmlns:a16="http://schemas.microsoft.com/office/drawing/2014/main" id="{8B4B0A6A-D412-41AC-9017-839D5280B496}"/>
              </a:ext>
            </a:extLst>
          </p:cNvPr>
          <p:cNvPicPr>
            <a:picLocks noChangeAspect="1"/>
          </p:cNvPicPr>
          <p:nvPr/>
        </p:nvPicPr>
        <p:blipFill>
          <a:blip r:embed="rId2"/>
          <a:stretch>
            <a:fillRect/>
          </a:stretch>
        </p:blipFill>
        <p:spPr>
          <a:xfrm>
            <a:off x="10952793" y="187382"/>
            <a:ext cx="1133954" cy="1012024"/>
          </a:xfrm>
          <a:prstGeom prst="rect">
            <a:avLst/>
          </a:prstGeom>
        </p:spPr>
      </p:pic>
      <p:sp>
        <p:nvSpPr>
          <p:cNvPr id="5" name="Footer Placeholder 4">
            <a:extLst>
              <a:ext uri="{FF2B5EF4-FFF2-40B4-BE49-F238E27FC236}">
                <a16:creationId xmlns:a16="http://schemas.microsoft.com/office/drawing/2014/main" id="{5851539D-A3C9-451F-9BF8-215F6AF4782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831429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A2C1-4A28-408D-A44B-97E86094F867}"/>
              </a:ext>
            </a:extLst>
          </p:cNvPr>
          <p:cNvSpPr>
            <a:spLocks noGrp="1"/>
          </p:cNvSpPr>
          <p:nvPr>
            <p:ph type="title"/>
          </p:nvPr>
        </p:nvSpPr>
        <p:spPr>
          <a:xfrm>
            <a:off x="0" y="0"/>
            <a:ext cx="7166919" cy="1325563"/>
          </a:xfrm>
          <a:solidFill>
            <a:schemeClr val="accent1">
              <a:lumMod val="40000"/>
              <a:lumOff val="60000"/>
            </a:schemeClr>
          </a:solidFill>
        </p:spPr>
        <p:txBody>
          <a:bodyPr/>
          <a:lstStyle/>
          <a:p>
            <a:r>
              <a:rPr kumimoji="0" lang="en-GB" sz="4000" b="0" i="0" u="none" strike="noStrike" kern="1200" cap="none" spc="0" normalizeH="0" baseline="0" noProof="0" dirty="0">
                <a:ln>
                  <a:noFill/>
                </a:ln>
                <a:solidFill>
                  <a:prstClr val="black"/>
                </a:solidFill>
                <a:effectLst/>
                <a:uLnTx/>
                <a:uFillTx/>
                <a:latin typeface="Berlin Sans FB Demi" pitchFamily="34" charset="0"/>
                <a:ea typeface="+mn-ea"/>
                <a:cs typeface="+mn-cs"/>
              </a:rPr>
              <a:t>Learning Check</a:t>
            </a:r>
            <a:endParaRPr lang="en-US" dirty="0"/>
          </a:p>
        </p:txBody>
      </p:sp>
      <p:sp>
        <p:nvSpPr>
          <p:cNvPr id="3" name="Content Placeholder 2">
            <a:extLst>
              <a:ext uri="{FF2B5EF4-FFF2-40B4-BE49-F238E27FC236}">
                <a16:creationId xmlns:a16="http://schemas.microsoft.com/office/drawing/2014/main" id="{31658F07-3D3C-49B1-B6CD-42CE6AF527F3}"/>
              </a:ext>
            </a:extLst>
          </p:cNvPr>
          <p:cNvSpPr>
            <a:spLocks noGrp="1"/>
          </p:cNvSpPr>
          <p:nvPr>
            <p:ph idx="1"/>
          </p:nvPr>
        </p:nvSpPr>
        <p:spPr>
          <a:xfrm>
            <a:off x="166868" y="1325563"/>
            <a:ext cx="9780321" cy="1102770"/>
          </a:xfrm>
        </p:spPr>
        <p:txBody>
          <a:bodyPr/>
          <a:lstStyle/>
          <a:p>
            <a:r>
              <a:rPr lang="en-US" dirty="0"/>
              <a:t>Can you work out sources of conflict over the Project Life Cycle. 1 minute GO!</a:t>
            </a:r>
          </a:p>
          <a:p>
            <a:endParaRPr lang="en-US" dirty="0"/>
          </a:p>
        </p:txBody>
      </p:sp>
      <p:sp>
        <p:nvSpPr>
          <p:cNvPr id="4" name="Rectangle 3">
            <a:extLst>
              <a:ext uri="{FF2B5EF4-FFF2-40B4-BE49-F238E27FC236}">
                <a16:creationId xmlns:a16="http://schemas.microsoft.com/office/drawing/2014/main" id="{E7653294-5CF4-4F4B-B803-D80E580ED944}"/>
              </a:ext>
            </a:extLst>
          </p:cNvPr>
          <p:cNvSpPr/>
          <p:nvPr/>
        </p:nvSpPr>
        <p:spPr>
          <a:xfrm>
            <a:off x="1884054" y="5520070"/>
            <a:ext cx="69127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a:solidFill>
                  <a:srgbClr val="FF0000"/>
                </a:solidFill>
                <a:latin typeface="Berlin Sans FB Demi" pitchFamily="34" charset="0"/>
              </a:rPr>
              <a:t>How many did you get right?</a:t>
            </a:r>
          </a:p>
        </p:txBody>
      </p:sp>
      <p:sp>
        <p:nvSpPr>
          <p:cNvPr id="5" name="TextBox 4">
            <a:extLst>
              <a:ext uri="{FF2B5EF4-FFF2-40B4-BE49-F238E27FC236}">
                <a16:creationId xmlns:a16="http://schemas.microsoft.com/office/drawing/2014/main" id="{7595D0EF-41D1-4638-BA9F-76A706B13AA4}"/>
              </a:ext>
            </a:extLst>
          </p:cNvPr>
          <p:cNvSpPr txBox="1"/>
          <p:nvPr/>
        </p:nvSpPr>
        <p:spPr>
          <a:xfrm>
            <a:off x="677670" y="2651126"/>
            <a:ext cx="2412770" cy="523220"/>
          </a:xfrm>
          <a:prstGeom prst="rect">
            <a:avLst/>
          </a:prstGeom>
          <a:noFill/>
          <a:ln>
            <a:solidFill>
              <a:schemeClr val="tx1"/>
            </a:solidFill>
          </a:ln>
        </p:spPr>
        <p:txBody>
          <a:bodyPr wrap="square" rtlCol="0">
            <a:spAutoFit/>
          </a:bodyPr>
          <a:lstStyle/>
          <a:p>
            <a:r>
              <a:rPr lang="en-US" sz="2800" dirty="0"/>
              <a:t>Priorities </a:t>
            </a:r>
          </a:p>
        </p:txBody>
      </p:sp>
      <p:sp>
        <p:nvSpPr>
          <p:cNvPr id="6" name="TextBox 5">
            <a:extLst>
              <a:ext uri="{FF2B5EF4-FFF2-40B4-BE49-F238E27FC236}">
                <a16:creationId xmlns:a16="http://schemas.microsoft.com/office/drawing/2014/main" id="{6CEDB73C-0BEF-4935-9CB4-06264D59158B}"/>
              </a:ext>
            </a:extLst>
          </p:cNvPr>
          <p:cNvSpPr txBox="1"/>
          <p:nvPr/>
        </p:nvSpPr>
        <p:spPr>
          <a:xfrm>
            <a:off x="677669" y="3255726"/>
            <a:ext cx="2412771" cy="523220"/>
          </a:xfrm>
          <a:prstGeom prst="rect">
            <a:avLst/>
          </a:prstGeom>
          <a:noFill/>
          <a:ln>
            <a:solidFill>
              <a:schemeClr val="tx1"/>
            </a:solidFill>
          </a:ln>
        </p:spPr>
        <p:txBody>
          <a:bodyPr wrap="square" rtlCol="0">
            <a:spAutoFit/>
          </a:bodyPr>
          <a:lstStyle/>
          <a:p>
            <a:r>
              <a:rPr lang="en-US" sz="2800" dirty="0"/>
              <a:t>Technical</a:t>
            </a:r>
          </a:p>
        </p:txBody>
      </p:sp>
      <p:sp>
        <p:nvSpPr>
          <p:cNvPr id="7" name="TextBox 6">
            <a:extLst>
              <a:ext uri="{FF2B5EF4-FFF2-40B4-BE49-F238E27FC236}">
                <a16:creationId xmlns:a16="http://schemas.microsoft.com/office/drawing/2014/main" id="{9A0EFD8F-CF73-45F1-9128-014EDE8EEAA0}"/>
              </a:ext>
            </a:extLst>
          </p:cNvPr>
          <p:cNvSpPr txBox="1"/>
          <p:nvPr/>
        </p:nvSpPr>
        <p:spPr>
          <a:xfrm>
            <a:off x="677670" y="3902914"/>
            <a:ext cx="2412770" cy="523220"/>
          </a:xfrm>
          <a:prstGeom prst="rect">
            <a:avLst/>
          </a:prstGeom>
          <a:noFill/>
          <a:ln>
            <a:solidFill>
              <a:schemeClr val="tx1"/>
            </a:solidFill>
          </a:ln>
        </p:spPr>
        <p:txBody>
          <a:bodyPr wrap="square" rtlCol="0">
            <a:spAutoFit/>
          </a:bodyPr>
          <a:lstStyle/>
          <a:p>
            <a:r>
              <a:rPr lang="en-US" sz="2800" dirty="0"/>
              <a:t>Workforce</a:t>
            </a:r>
          </a:p>
        </p:txBody>
      </p:sp>
      <p:sp>
        <p:nvSpPr>
          <p:cNvPr id="8" name="TextBox 7">
            <a:extLst>
              <a:ext uri="{FF2B5EF4-FFF2-40B4-BE49-F238E27FC236}">
                <a16:creationId xmlns:a16="http://schemas.microsoft.com/office/drawing/2014/main" id="{6812806F-CC2A-4703-9AF5-3AA3419D12FF}"/>
              </a:ext>
            </a:extLst>
          </p:cNvPr>
          <p:cNvSpPr txBox="1"/>
          <p:nvPr/>
        </p:nvSpPr>
        <p:spPr>
          <a:xfrm>
            <a:off x="5023412" y="2573926"/>
            <a:ext cx="1909823" cy="523220"/>
          </a:xfrm>
          <a:prstGeom prst="rect">
            <a:avLst/>
          </a:prstGeom>
          <a:noFill/>
          <a:ln>
            <a:solidFill>
              <a:schemeClr val="tx1"/>
            </a:solidFill>
          </a:ln>
        </p:spPr>
        <p:txBody>
          <a:bodyPr wrap="square" rtlCol="0">
            <a:spAutoFit/>
          </a:bodyPr>
          <a:lstStyle/>
          <a:p>
            <a:r>
              <a:rPr lang="en-US" sz="2800" dirty="0"/>
              <a:t>Defining</a:t>
            </a:r>
          </a:p>
        </p:txBody>
      </p:sp>
      <p:sp>
        <p:nvSpPr>
          <p:cNvPr id="9" name="TextBox 8">
            <a:extLst>
              <a:ext uri="{FF2B5EF4-FFF2-40B4-BE49-F238E27FC236}">
                <a16:creationId xmlns:a16="http://schemas.microsoft.com/office/drawing/2014/main" id="{5696FCD9-96C5-4A61-BC8A-FC1C6814D437}"/>
              </a:ext>
            </a:extLst>
          </p:cNvPr>
          <p:cNvSpPr txBox="1"/>
          <p:nvPr/>
        </p:nvSpPr>
        <p:spPr>
          <a:xfrm>
            <a:off x="5056689" y="3174346"/>
            <a:ext cx="1909824" cy="523220"/>
          </a:xfrm>
          <a:prstGeom prst="rect">
            <a:avLst/>
          </a:prstGeom>
          <a:noFill/>
          <a:ln>
            <a:solidFill>
              <a:schemeClr val="tx1"/>
            </a:solidFill>
          </a:ln>
        </p:spPr>
        <p:txBody>
          <a:bodyPr wrap="square" rtlCol="0">
            <a:spAutoFit/>
          </a:bodyPr>
          <a:lstStyle/>
          <a:p>
            <a:r>
              <a:rPr lang="en-US" sz="2800" dirty="0"/>
              <a:t>Planning </a:t>
            </a:r>
          </a:p>
        </p:txBody>
      </p:sp>
      <p:sp>
        <p:nvSpPr>
          <p:cNvPr id="10" name="TextBox 9">
            <a:extLst>
              <a:ext uri="{FF2B5EF4-FFF2-40B4-BE49-F238E27FC236}">
                <a16:creationId xmlns:a16="http://schemas.microsoft.com/office/drawing/2014/main" id="{3E99DC29-A35B-43B0-A67B-8D9FE64B4595}"/>
              </a:ext>
            </a:extLst>
          </p:cNvPr>
          <p:cNvSpPr txBox="1"/>
          <p:nvPr/>
        </p:nvSpPr>
        <p:spPr>
          <a:xfrm flipH="1">
            <a:off x="5056689" y="3774388"/>
            <a:ext cx="1909824" cy="523220"/>
          </a:xfrm>
          <a:prstGeom prst="rect">
            <a:avLst/>
          </a:prstGeom>
          <a:noFill/>
          <a:ln>
            <a:solidFill>
              <a:schemeClr val="tx1"/>
            </a:solidFill>
          </a:ln>
        </p:spPr>
        <p:txBody>
          <a:bodyPr wrap="square" rtlCol="0">
            <a:spAutoFit/>
          </a:bodyPr>
          <a:lstStyle/>
          <a:p>
            <a:r>
              <a:rPr lang="en-US" sz="2800" dirty="0"/>
              <a:t>Executing </a:t>
            </a:r>
          </a:p>
        </p:txBody>
      </p:sp>
      <p:sp>
        <p:nvSpPr>
          <p:cNvPr id="11" name="TextBox 10">
            <a:extLst>
              <a:ext uri="{FF2B5EF4-FFF2-40B4-BE49-F238E27FC236}">
                <a16:creationId xmlns:a16="http://schemas.microsoft.com/office/drawing/2014/main" id="{ED3B4B16-9817-4919-B6A7-B504CB626075}"/>
              </a:ext>
            </a:extLst>
          </p:cNvPr>
          <p:cNvSpPr txBox="1"/>
          <p:nvPr/>
        </p:nvSpPr>
        <p:spPr>
          <a:xfrm>
            <a:off x="5056689" y="4400290"/>
            <a:ext cx="1943102" cy="540771"/>
          </a:xfrm>
          <a:prstGeom prst="rect">
            <a:avLst/>
          </a:prstGeom>
          <a:noFill/>
          <a:ln>
            <a:solidFill>
              <a:schemeClr val="tx1"/>
            </a:solidFill>
          </a:ln>
        </p:spPr>
        <p:txBody>
          <a:bodyPr wrap="square" rtlCol="0">
            <a:spAutoFit/>
          </a:bodyPr>
          <a:lstStyle/>
          <a:p>
            <a:r>
              <a:rPr lang="en-US" sz="2800" dirty="0"/>
              <a:t>Delivery</a:t>
            </a:r>
          </a:p>
        </p:txBody>
      </p:sp>
      <p:cxnSp>
        <p:nvCxnSpPr>
          <p:cNvPr id="13" name="Straight Connector 12">
            <a:extLst>
              <a:ext uri="{FF2B5EF4-FFF2-40B4-BE49-F238E27FC236}">
                <a16:creationId xmlns:a16="http://schemas.microsoft.com/office/drawing/2014/main" id="{762BD6BB-A1A4-4C55-B994-8AF4ED3352F1}"/>
              </a:ext>
            </a:extLst>
          </p:cNvPr>
          <p:cNvCxnSpPr>
            <a:cxnSpLocks/>
            <a:stCxn id="5" idx="3"/>
          </p:cNvCxnSpPr>
          <p:nvPr/>
        </p:nvCxnSpPr>
        <p:spPr>
          <a:xfrm>
            <a:off x="3090440" y="2912736"/>
            <a:ext cx="1932972"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B0A77C3-BD65-4A53-9838-9B2DA124DCE5}"/>
              </a:ext>
            </a:extLst>
          </p:cNvPr>
          <p:cNvCxnSpPr>
            <a:stCxn id="5" idx="3"/>
            <a:endCxn id="9" idx="1"/>
          </p:cNvCxnSpPr>
          <p:nvPr/>
        </p:nvCxnSpPr>
        <p:spPr>
          <a:xfrm>
            <a:off x="3090440" y="2912736"/>
            <a:ext cx="1966249" cy="52322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6161B2C-9E84-4611-AF8D-AF3703D0BC75}"/>
              </a:ext>
            </a:extLst>
          </p:cNvPr>
          <p:cNvCxnSpPr>
            <a:stCxn id="5" idx="3"/>
            <a:endCxn id="10" idx="3"/>
          </p:cNvCxnSpPr>
          <p:nvPr/>
        </p:nvCxnSpPr>
        <p:spPr>
          <a:xfrm>
            <a:off x="3090440" y="2912736"/>
            <a:ext cx="1966249" cy="112326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E2ABCDC-D393-446C-A400-FEC8D358C4D8}"/>
              </a:ext>
            </a:extLst>
          </p:cNvPr>
          <p:cNvCxnSpPr>
            <a:stCxn id="6" idx="3"/>
            <a:endCxn id="9" idx="1"/>
          </p:cNvCxnSpPr>
          <p:nvPr/>
        </p:nvCxnSpPr>
        <p:spPr>
          <a:xfrm flipV="1">
            <a:off x="3090440" y="3435956"/>
            <a:ext cx="1966249" cy="8138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3E92ABB-0CD7-4B60-AD83-6A816A49F40C}"/>
              </a:ext>
            </a:extLst>
          </p:cNvPr>
          <p:cNvCxnSpPr>
            <a:stCxn id="6" idx="3"/>
            <a:endCxn id="10" idx="3"/>
          </p:cNvCxnSpPr>
          <p:nvPr/>
        </p:nvCxnSpPr>
        <p:spPr>
          <a:xfrm>
            <a:off x="3090440" y="3517336"/>
            <a:ext cx="1966249" cy="51866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28C36D3-935C-4FBA-9E7B-94717CBFDE5B}"/>
              </a:ext>
            </a:extLst>
          </p:cNvPr>
          <p:cNvCxnSpPr>
            <a:stCxn id="7" idx="3"/>
          </p:cNvCxnSpPr>
          <p:nvPr/>
        </p:nvCxnSpPr>
        <p:spPr>
          <a:xfrm flipV="1">
            <a:off x="3090440" y="3611301"/>
            <a:ext cx="1966249" cy="553223"/>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288CAE7-E7AA-4DD6-880B-6ED4AE08D038}"/>
              </a:ext>
            </a:extLst>
          </p:cNvPr>
          <p:cNvCxnSpPr>
            <a:endCxn id="10" idx="3"/>
          </p:cNvCxnSpPr>
          <p:nvPr/>
        </p:nvCxnSpPr>
        <p:spPr>
          <a:xfrm flipV="1">
            <a:off x="3090440" y="4035998"/>
            <a:ext cx="1966249" cy="26161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890800C0-B061-4C40-904C-4CFCCD7B7A12}"/>
              </a:ext>
            </a:extLst>
          </p:cNvPr>
          <p:cNvPicPr>
            <a:picLocks noChangeAspect="1"/>
          </p:cNvPicPr>
          <p:nvPr/>
        </p:nvPicPr>
        <p:blipFill>
          <a:blip r:embed="rId2"/>
          <a:stretch>
            <a:fillRect/>
          </a:stretch>
        </p:blipFill>
        <p:spPr>
          <a:xfrm>
            <a:off x="10965996" y="156769"/>
            <a:ext cx="1133954" cy="1012024"/>
          </a:xfrm>
          <a:prstGeom prst="rect">
            <a:avLst/>
          </a:prstGeom>
        </p:spPr>
      </p:pic>
      <p:sp>
        <p:nvSpPr>
          <p:cNvPr id="14" name="Footer Placeholder 13">
            <a:extLst>
              <a:ext uri="{FF2B5EF4-FFF2-40B4-BE49-F238E27FC236}">
                <a16:creationId xmlns:a16="http://schemas.microsoft.com/office/drawing/2014/main" id="{A584113F-C7E9-44B3-84E7-CCA1039F214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32422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24"/>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292" y="194211"/>
            <a:ext cx="7206049" cy="1325563"/>
          </a:xfrm>
          <a:solidFill>
            <a:schemeClr val="accent1">
              <a:lumMod val="40000"/>
              <a:lumOff val="60000"/>
            </a:schemeClr>
          </a:solidFill>
        </p:spPr>
        <p:txBody>
          <a:bodyPr/>
          <a:lstStyle/>
          <a:p>
            <a:r>
              <a:rPr lang="en-US" b="1" dirty="0"/>
              <a:t>The Nature of negotiation</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1413" y="1857475"/>
            <a:ext cx="10902387" cy="1325563"/>
          </a:xfrm>
        </p:spPr>
        <p:txBody>
          <a:bodyPr>
            <a:normAutofit fontScale="77500" lnSpcReduction="20000"/>
          </a:bodyPr>
          <a:lstStyle/>
          <a:p>
            <a:pPr marL="0" indent="0" algn="just">
              <a:lnSpc>
                <a:spcPct val="150000"/>
              </a:lnSpc>
              <a:buNone/>
            </a:pPr>
            <a:r>
              <a:rPr lang="en-US" sz="3500" b="1" dirty="0"/>
              <a:t>The favored technique for resolving conflict is </a:t>
            </a:r>
            <a:r>
              <a:rPr lang="en-US" sz="3500" b="1" i="1" dirty="0"/>
              <a:t>negotiation</a:t>
            </a:r>
            <a:r>
              <a:rPr lang="en-US" sz="3500" b="1" dirty="0"/>
              <a:t>. </a:t>
            </a:r>
          </a:p>
          <a:p>
            <a:pPr marL="0" indent="0" algn="just">
              <a:lnSpc>
                <a:spcPct val="150000"/>
              </a:lnSpc>
              <a:buNone/>
            </a:pPr>
            <a:r>
              <a:rPr lang="en-US" sz="3500" b="1" dirty="0"/>
              <a:t>What is negotiation?</a:t>
            </a:r>
            <a:endParaRPr lang="en-US" altLang="en-US" sz="35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5A96062-5BBD-4657-94FD-A0442399CC85}"/>
              </a:ext>
            </a:extLst>
          </p:cNvPr>
          <p:cNvPicPr>
            <a:picLocks noChangeAspect="1"/>
          </p:cNvPicPr>
          <p:nvPr/>
        </p:nvPicPr>
        <p:blipFill>
          <a:blip r:embed="rId2"/>
          <a:stretch>
            <a:fillRect/>
          </a:stretch>
        </p:blipFill>
        <p:spPr>
          <a:xfrm>
            <a:off x="4038600" y="2754775"/>
            <a:ext cx="7279511" cy="3480751"/>
          </a:xfrm>
          <a:prstGeom prst="rect">
            <a:avLst/>
          </a:prstGeom>
        </p:spPr>
      </p:pic>
      <p:pic>
        <p:nvPicPr>
          <p:cNvPr id="6" name="Picture 5">
            <a:extLst>
              <a:ext uri="{FF2B5EF4-FFF2-40B4-BE49-F238E27FC236}">
                <a16:creationId xmlns:a16="http://schemas.microsoft.com/office/drawing/2014/main" id="{E2C900C1-D9E4-4016-92B9-00A0F236AE60}"/>
              </a:ext>
            </a:extLst>
          </p:cNvPr>
          <p:cNvPicPr>
            <a:picLocks noChangeAspect="1"/>
          </p:cNvPicPr>
          <p:nvPr/>
        </p:nvPicPr>
        <p:blipFill>
          <a:blip r:embed="rId3"/>
          <a:stretch>
            <a:fillRect/>
          </a:stretch>
        </p:blipFill>
        <p:spPr>
          <a:xfrm>
            <a:off x="10786823" y="15882"/>
            <a:ext cx="1133954" cy="1012024"/>
          </a:xfrm>
          <a:prstGeom prst="rect">
            <a:avLst/>
          </a:prstGeom>
        </p:spPr>
      </p:pic>
      <p:sp>
        <p:nvSpPr>
          <p:cNvPr id="4" name="Footer Placeholder 3">
            <a:extLst>
              <a:ext uri="{FF2B5EF4-FFF2-40B4-BE49-F238E27FC236}">
                <a16:creationId xmlns:a16="http://schemas.microsoft.com/office/drawing/2014/main" id="{AF2AEA3F-8A82-4974-ACB5-00B78D86BDA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96809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410205" cy="1325563"/>
          </a:xfrm>
          <a:solidFill>
            <a:schemeClr val="accent1">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Negotiation</a:t>
            </a:r>
          </a:p>
        </p:txBody>
      </p:sp>
      <p:sp>
        <p:nvSpPr>
          <p:cNvPr id="3" name="Content Placeholder 2"/>
          <p:cNvSpPr>
            <a:spLocks noGrp="1"/>
          </p:cNvSpPr>
          <p:nvPr>
            <p:ph idx="1"/>
          </p:nvPr>
        </p:nvSpPr>
        <p:spPr>
          <a:xfrm>
            <a:off x="838200" y="2014749"/>
            <a:ext cx="10515600" cy="4496798"/>
          </a:xfrm>
        </p:spPr>
        <p:txBody>
          <a:bodyPr>
            <a:normAutofit lnSpcReduction="10000"/>
          </a:bodyPr>
          <a:lstStyle/>
          <a:p>
            <a:pPr marL="514350" indent="-514350" algn="just">
              <a:lnSpc>
                <a:spcPct val="150000"/>
              </a:lnSpc>
              <a:buAutoNum type="arabicPeriod"/>
            </a:pPr>
            <a:r>
              <a:rPr lang="en-US" sz="3200" b="1" dirty="0">
                <a:latin typeface="Times New Roman" panose="02020603050405020304" pitchFamily="18" charset="0"/>
                <a:cs typeface="Times New Roman" panose="02020603050405020304" pitchFamily="18" charset="0"/>
              </a:rPr>
              <a:t>Negotiation is a field of knowledge that focuses on gaining the favor of people from whom we want things.</a:t>
            </a:r>
          </a:p>
          <a:p>
            <a:pPr marL="514350" indent="-514350" algn="just">
              <a:lnSpc>
                <a:spcPct val="150000"/>
              </a:lnSpc>
              <a:buAutoNum type="arabicPeriod"/>
            </a:pPr>
            <a:r>
              <a:rPr lang="en-US" sz="3200" b="1" dirty="0">
                <a:latin typeface="Times New Roman" panose="02020603050405020304" pitchFamily="18" charset="0"/>
                <a:cs typeface="Times New Roman" panose="02020603050405020304" pitchFamily="18" charset="0"/>
              </a:rPr>
              <a:t>Negotiation is a process for resolving conflict </a:t>
            </a:r>
          </a:p>
          <a:p>
            <a:pPr marL="514350" indent="-514350" algn="just">
              <a:lnSpc>
                <a:spcPct val="150000"/>
              </a:lnSpc>
              <a:buAutoNum type="arabicPeriod"/>
            </a:pPr>
            <a:r>
              <a:rPr lang="en-US" sz="3200" b="1" dirty="0">
                <a:latin typeface="Times New Roman" panose="02020603050405020304" pitchFamily="18" charset="0"/>
                <a:cs typeface="Times New Roman" panose="02020603050405020304" pitchFamily="18" charset="0"/>
              </a:rPr>
              <a:t>Negotiation takes place when two or more people, with differing views, come together to attempt to reach agreement on an issue. </a:t>
            </a:r>
          </a:p>
        </p:txBody>
      </p:sp>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2"/>
          <a:stretch>
            <a:fillRect/>
          </a:stretch>
        </p:blipFill>
        <p:spPr>
          <a:xfrm>
            <a:off x="10890162" y="217366"/>
            <a:ext cx="1133954" cy="1012024"/>
          </a:xfrm>
          <a:prstGeom prst="rect">
            <a:avLst/>
          </a:prstGeom>
        </p:spPr>
      </p:pic>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51148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2615" y="1455516"/>
            <a:ext cx="10515600" cy="3946967"/>
          </a:xfrm>
        </p:spPr>
        <p:txBody>
          <a:bodyPr>
            <a:normAutofit/>
          </a:bodyPr>
          <a:lstStyle/>
          <a:p>
            <a:pPr algn="ctr">
              <a:spcBef>
                <a:spcPct val="0"/>
              </a:spcBef>
              <a:buNone/>
            </a:pPr>
            <a:r>
              <a:rPr lang="en-US" altLang="en-US" sz="3200" b="1" dirty="0">
                <a:latin typeface="Times New Roman" panose="02020603050405020304" pitchFamily="18" charset="0"/>
                <a:cs typeface="Times New Roman" panose="02020603050405020304" pitchFamily="18" charset="0"/>
              </a:rPr>
              <a:t> </a:t>
            </a:r>
            <a:r>
              <a:rPr lang="en-GB" sz="3200" i="1" dirty="0"/>
              <a:t>“Negotiation is about getting the best possible deal in the best possible way.”</a:t>
            </a:r>
          </a:p>
          <a:p>
            <a:pPr>
              <a:spcBef>
                <a:spcPct val="0"/>
              </a:spcBef>
              <a:buNone/>
            </a:pPr>
            <a:endParaRPr lang="en-GB" sz="3200" dirty="0"/>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9BC0D75-D07A-4050-9368-F2D4DCA5965D}"/>
              </a:ext>
            </a:extLst>
          </p:cNvPr>
          <p:cNvPicPr>
            <a:picLocks noChangeAspect="1"/>
          </p:cNvPicPr>
          <p:nvPr/>
        </p:nvPicPr>
        <p:blipFill>
          <a:blip r:embed="rId2"/>
          <a:stretch>
            <a:fillRect/>
          </a:stretch>
        </p:blipFill>
        <p:spPr>
          <a:xfrm>
            <a:off x="10940267" y="0"/>
            <a:ext cx="1133954" cy="1132366"/>
          </a:xfrm>
          <a:prstGeom prst="rect">
            <a:avLst/>
          </a:prstGeom>
        </p:spPr>
      </p:pic>
      <p:pic>
        <p:nvPicPr>
          <p:cNvPr id="6" name="Picture 5">
            <a:extLst>
              <a:ext uri="{FF2B5EF4-FFF2-40B4-BE49-F238E27FC236}">
                <a16:creationId xmlns:a16="http://schemas.microsoft.com/office/drawing/2014/main" id="{CEAD7AED-6687-43C7-A6CA-243BF63D9617}"/>
              </a:ext>
            </a:extLst>
          </p:cNvPr>
          <p:cNvPicPr>
            <a:picLocks noChangeAspect="1"/>
          </p:cNvPicPr>
          <p:nvPr/>
        </p:nvPicPr>
        <p:blipFill>
          <a:blip r:embed="rId3"/>
          <a:stretch>
            <a:fillRect/>
          </a:stretch>
        </p:blipFill>
        <p:spPr>
          <a:xfrm>
            <a:off x="3366072" y="3695844"/>
            <a:ext cx="6044146" cy="2652022"/>
          </a:xfrm>
          <a:prstGeom prst="rect">
            <a:avLst/>
          </a:prstGeom>
        </p:spPr>
      </p:pic>
      <p:sp>
        <p:nvSpPr>
          <p:cNvPr id="2" name="Footer Placeholder 1">
            <a:extLst>
              <a:ext uri="{FF2B5EF4-FFF2-40B4-BE49-F238E27FC236}">
                <a16:creationId xmlns:a16="http://schemas.microsoft.com/office/drawing/2014/main" id="{E6DA68EA-25EE-46CF-B43C-AFA120FEA1B7}"/>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87218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5437E-C786-4AD3-B498-B9B03C10B918}"/>
              </a:ext>
            </a:extLst>
          </p:cNvPr>
          <p:cNvSpPr>
            <a:spLocks noGrp="1"/>
          </p:cNvSpPr>
          <p:nvPr>
            <p:ph type="title"/>
          </p:nvPr>
        </p:nvSpPr>
        <p:spPr/>
        <p:txBody>
          <a:bodyPr/>
          <a:lstStyle/>
          <a:p>
            <a:endParaRPr lang="en-US" dirty="0"/>
          </a:p>
        </p:txBody>
      </p:sp>
      <p:pic>
        <p:nvPicPr>
          <p:cNvPr id="15" name="Picture 14">
            <a:extLst>
              <a:ext uri="{FF2B5EF4-FFF2-40B4-BE49-F238E27FC236}">
                <a16:creationId xmlns:a16="http://schemas.microsoft.com/office/drawing/2014/main" id="{AC051599-9F0C-4131-A608-E28E3247A0EF}"/>
              </a:ext>
            </a:extLst>
          </p:cNvPr>
          <p:cNvPicPr>
            <a:picLocks noChangeAspect="1"/>
          </p:cNvPicPr>
          <p:nvPr/>
        </p:nvPicPr>
        <p:blipFill rotWithShape="1">
          <a:blip r:embed="rId2"/>
          <a:srcRect b="21222"/>
          <a:stretch/>
        </p:blipFill>
        <p:spPr>
          <a:xfrm>
            <a:off x="0" y="-1"/>
            <a:ext cx="12192000" cy="6492876"/>
          </a:xfrm>
          <a:prstGeom prst="rect">
            <a:avLst/>
          </a:prstGeom>
        </p:spPr>
      </p:pic>
      <p:sp>
        <p:nvSpPr>
          <p:cNvPr id="18" name="TextBox 17">
            <a:extLst>
              <a:ext uri="{FF2B5EF4-FFF2-40B4-BE49-F238E27FC236}">
                <a16:creationId xmlns:a16="http://schemas.microsoft.com/office/drawing/2014/main" id="{996EB91E-FC2C-4DFE-9F46-11A8C4A902CC}"/>
              </a:ext>
            </a:extLst>
          </p:cNvPr>
          <p:cNvSpPr txBox="1"/>
          <p:nvPr/>
        </p:nvSpPr>
        <p:spPr>
          <a:xfrm>
            <a:off x="240724" y="5970391"/>
            <a:ext cx="11710552" cy="461665"/>
          </a:xfrm>
          <a:prstGeom prst="rect">
            <a:avLst/>
          </a:prstGeom>
          <a:noFill/>
        </p:spPr>
        <p:txBody>
          <a:bodyPr wrap="square">
            <a:spAutoFit/>
          </a:bodyPr>
          <a:lstStyle/>
          <a:p>
            <a:r>
              <a:rPr lang="en-US" sz="2400" b="1" dirty="0"/>
              <a:t>Based on the book Getting to Yes, first published in 1981 by Roger Fisher and William </a:t>
            </a:r>
            <a:r>
              <a:rPr lang="en-US" sz="2400" b="1" dirty="0" err="1"/>
              <a:t>Ury</a:t>
            </a:r>
            <a:endParaRPr lang="en-US" sz="2400" b="1" dirty="0"/>
          </a:p>
        </p:txBody>
      </p:sp>
      <p:pic>
        <p:nvPicPr>
          <p:cNvPr id="19" name="Picture 18">
            <a:extLst>
              <a:ext uri="{FF2B5EF4-FFF2-40B4-BE49-F238E27FC236}">
                <a16:creationId xmlns:a16="http://schemas.microsoft.com/office/drawing/2014/main" id="{7098AB1E-7406-470A-BEC3-CEE9D3F375A1}"/>
              </a:ext>
            </a:extLst>
          </p:cNvPr>
          <p:cNvPicPr>
            <a:picLocks noChangeAspect="1"/>
          </p:cNvPicPr>
          <p:nvPr/>
        </p:nvPicPr>
        <p:blipFill>
          <a:blip r:embed="rId3"/>
          <a:stretch>
            <a:fillRect/>
          </a:stretch>
        </p:blipFill>
        <p:spPr>
          <a:xfrm>
            <a:off x="11058046" y="15882"/>
            <a:ext cx="1133954" cy="1012024"/>
          </a:xfrm>
          <a:prstGeom prst="rect">
            <a:avLst/>
          </a:prstGeom>
        </p:spPr>
      </p:pic>
      <p:sp>
        <p:nvSpPr>
          <p:cNvPr id="3" name="Footer Placeholder 2">
            <a:extLst>
              <a:ext uri="{FF2B5EF4-FFF2-40B4-BE49-F238E27FC236}">
                <a16:creationId xmlns:a16="http://schemas.microsoft.com/office/drawing/2014/main" id="{E3B2086E-52F5-4C0A-8FB2-19C801341734}"/>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5010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9C52D-82CB-4687-BFD5-E5A8AD0BA731}"/>
              </a:ext>
            </a:extLst>
          </p:cNvPr>
          <p:cNvSpPr>
            <a:spLocks noGrp="1"/>
          </p:cNvSpPr>
          <p:nvPr>
            <p:ph type="title"/>
          </p:nvPr>
        </p:nvSpPr>
        <p:spPr>
          <a:xfrm>
            <a:off x="388307" y="365125"/>
            <a:ext cx="11323529" cy="1325563"/>
          </a:xfrm>
        </p:spPr>
        <p:txBody>
          <a:bodyPr>
            <a:normAutofit/>
          </a:bodyPr>
          <a:lstStyle/>
          <a:p>
            <a:r>
              <a:rPr lang="en-US" altLang="en-US" dirty="0">
                <a:latin typeface="Times New Roman" panose="02020603050405020304" pitchFamily="18" charset="0"/>
                <a:cs typeface="Times New Roman" panose="02020603050405020304" pitchFamily="18" charset="0"/>
              </a:rPr>
              <a:t>Principled negotiation is defined by four points:</a:t>
            </a:r>
            <a:endParaRPr lang="en-US" dirty="0"/>
          </a:p>
        </p:txBody>
      </p:sp>
      <p:graphicFrame>
        <p:nvGraphicFramePr>
          <p:cNvPr id="12" name="Content Placeholder 11">
            <a:extLst>
              <a:ext uri="{FF2B5EF4-FFF2-40B4-BE49-F238E27FC236}">
                <a16:creationId xmlns:a16="http://schemas.microsoft.com/office/drawing/2014/main" id="{EC61B7A1-C80F-4DEC-AA2F-3D6A4C9569E5}"/>
              </a:ext>
            </a:extLst>
          </p:cNvPr>
          <p:cNvGraphicFramePr>
            <a:graphicFrameLocks noGrp="1"/>
          </p:cNvGraphicFramePr>
          <p:nvPr>
            <p:ph idx="1"/>
            <p:extLst>
              <p:ext uri="{D42A27DB-BD31-4B8C-83A1-F6EECF244321}">
                <p14:modId xmlns:p14="http://schemas.microsoft.com/office/powerpoint/2010/main" val="3329323825"/>
              </p:ext>
            </p:extLst>
          </p:nvPr>
        </p:nvGraphicFramePr>
        <p:xfrm>
          <a:off x="838200" y="1825625"/>
          <a:ext cx="10515600" cy="4667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a:extLst>
              <a:ext uri="{FF2B5EF4-FFF2-40B4-BE49-F238E27FC236}">
                <a16:creationId xmlns:a16="http://schemas.microsoft.com/office/drawing/2014/main" id="{3583AEEA-597B-4C00-AF3E-15166E103981}"/>
              </a:ext>
            </a:extLst>
          </p:cNvPr>
          <p:cNvPicPr>
            <a:picLocks noChangeAspect="1"/>
          </p:cNvPicPr>
          <p:nvPr/>
        </p:nvPicPr>
        <p:blipFill>
          <a:blip r:embed="rId7"/>
          <a:stretch>
            <a:fillRect/>
          </a:stretch>
        </p:blipFill>
        <p:spPr>
          <a:xfrm>
            <a:off x="11058046" y="15882"/>
            <a:ext cx="1133954" cy="1012024"/>
          </a:xfrm>
          <a:prstGeom prst="rect">
            <a:avLst/>
          </a:prstGeom>
        </p:spPr>
      </p:pic>
      <p:sp>
        <p:nvSpPr>
          <p:cNvPr id="3" name="Footer Placeholder 2">
            <a:extLst>
              <a:ext uri="{FF2B5EF4-FFF2-40B4-BE49-F238E27FC236}">
                <a16:creationId xmlns:a16="http://schemas.microsoft.com/office/drawing/2014/main" id="{DF1BA29F-80FB-4EFF-95D7-2FEAC0E8A92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077096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A898F-F7F4-4F3F-8821-EB70C9D97330}"/>
              </a:ext>
            </a:extLst>
          </p:cNvPr>
          <p:cNvSpPr>
            <a:spLocks noGrp="1"/>
          </p:cNvSpPr>
          <p:nvPr>
            <p:ph type="title"/>
          </p:nvPr>
        </p:nvSpPr>
        <p:spPr>
          <a:xfrm>
            <a:off x="344175" y="111212"/>
            <a:ext cx="7378874" cy="1433383"/>
          </a:xfrm>
          <a:solidFill>
            <a:schemeClr val="accent1">
              <a:lumMod val="40000"/>
              <a:lumOff val="60000"/>
            </a:schemeClr>
          </a:solidFill>
        </p:spPr>
        <p:txBody>
          <a:bodyPr>
            <a:normAutofit fontScale="90000"/>
          </a:bodyPr>
          <a:lstStyle/>
          <a:p>
            <a:r>
              <a:rPr lang="en-US" dirty="0">
                <a:solidFill>
                  <a:schemeClr val="tx1"/>
                </a:solidFill>
              </a:rPr>
              <a:t>1. Separate people from problem</a:t>
            </a:r>
            <a:br>
              <a:rPr lang="en-US" dirty="0">
                <a:solidFill>
                  <a:schemeClr val="tx1"/>
                </a:solidFill>
              </a:rPr>
            </a:br>
            <a:endParaRPr lang="en-US" dirty="0"/>
          </a:p>
        </p:txBody>
      </p:sp>
      <p:sp>
        <p:nvSpPr>
          <p:cNvPr id="3" name="Content Placeholder 2">
            <a:extLst>
              <a:ext uri="{FF2B5EF4-FFF2-40B4-BE49-F238E27FC236}">
                <a16:creationId xmlns:a16="http://schemas.microsoft.com/office/drawing/2014/main" id="{8AE742A5-95E5-4F11-AFA9-A0AAC84221DA}"/>
              </a:ext>
            </a:extLst>
          </p:cNvPr>
          <p:cNvSpPr>
            <a:spLocks noGrp="1"/>
          </p:cNvSpPr>
          <p:nvPr>
            <p:ph idx="1"/>
          </p:nvPr>
        </p:nvSpPr>
        <p:spPr>
          <a:xfrm>
            <a:off x="344175" y="1743878"/>
            <a:ext cx="11503650" cy="4748996"/>
          </a:xfrm>
        </p:spPr>
        <p:txBody>
          <a:bodyPr>
            <a:normAutofit/>
          </a:bodyPr>
          <a:lstStyle/>
          <a:p>
            <a:pPr marL="0" indent="0">
              <a:buNone/>
            </a:pPr>
            <a:r>
              <a:rPr lang="en-US" dirty="0"/>
              <a:t>1. Remember that people are human.</a:t>
            </a:r>
          </a:p>
          <a:p>
            <a:pPr marL="0" indent="0">
              <a:buNone/>
            </a:pPr>
            <a:r>
              <a:rPr lang="en-US" dirty="0"/>
              <a:t>2. Emotions can become entangled with the problem and can set ‘positions’.</a:t>
            </a:r>
          </a:p>
          <a:p>
            <a:pPr marL="0" indent="0">
              <a:buNone/>
            </a:pPr>
            <a:r>
              <a:rPr lang="en-US" dirty="0"/>
              <a:t>3. Try to understand their perceptions.</a:t>
            </a:r>
          </a:p>
          <a:p>
            <a:pPr marL="0" indent="0">
              <a:buNone/>
            </a:pPr>
            <a:r>
              <a:rPr lang="en-US" dirty="0"/>
              <a:t>4. Don’t assume you know how they feel.</a:t>
            </a:r>
          </a:p>
          <a:p>
            <a:pPr marL="0" indent="0">
              <a:buNone/>
            </a:pPr>
            <a:r>
              <a:rPr lang="en-US" dirty="0"/>
              <a:t>5. Be able to see it from their side.</a:t>
            </a:r>
          </a:p>
          <a:p>
            <a:pPr marL="0" indent="0">
              <a:buNone/>
            </a:pPr>
            <a:r>
              <a:rPr lang="en-US" dirty="0"/>
              <a:t>6. Openly discuss different perceptions.</a:t>
            </a:r>
          </a:p>
          <a:p>
            <a:pPr marL="0" indent="0">
              <a:buNone/>
            </a:pPr>
            <a:r>
              <a:rPr lang="en-US" dirty="0"/>
              <a:t>7. Don’t blame people for problems.</a:t>
            </a:r>
          </a:p>
        </p:txBody>
      </p:sp>
      <p:pic>
        <p:nvPicPr>
          <p:cNvPr id="4" name="Picture 3">
            <a:extLst>
              <a:ext uri="{FF2B5EF4-FFF2-40B4-BE49-F238E27FC236}">
                <a16:creationId xmlns:a16="http://schemas.microsoft.com/office/drawing/2014/main" id="{778D228D-713E-4F7B-9027-D7350FD8A3F5}"/>
              </a:ext>
            </a:extLst>
          </p:cNvPr>
          <p:cNvPicPr>
            <a:picLocks noChangeAspect="1"/>
          </p:cNvPicPr>
          <p:nvPr/>
        </p:nvPicPr>
        <p:blipFill>
          <a:blip r:embed="rId2"/>
          <a:stretch>
            <a:fillRect/>
          </a:stretch>
        </p:blipFill>
        <p:spPr>
          <a:xfrm>
            <a:off x="11058046" y="0"/>
            <a:ext cx="1133954" cy="1012024"/>
          </a:xfrm>
          <a:prstGeom prst="rect">
            <a:avLst/>
          </a:prstGeom>
        </p:spPr>
      </p:pic>
      <p:sp>
        <p:nvSpPr>
          <p:cNvPr id="5" name="Footer Placeholder 4">
            <a:extLst>
              <a:ext uri="{FF2B5EF4-FFF2-40B4-BE49-F238E27FC236}">
                <a16:creationId xmlns:a16="http://schemas.microsoft.com/office/drawing/2014/main" id="{199E8343-0ABF-4723-82F4-E4220DBC531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581999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10C8D-82EA-411F-97FB-A33754E1CCCD}"/>
              </a:ext>
            </a:extLst>
          </p:cNvPr>
          <p:cNvSpPr>
            <a:spLocks noGrp="1"/>
          </p:cNvSpPr>
          <p:nvPr>
            <p:ph type="title"/>
          </p:nvPr>
        </p:nvSpPr>
        <p:spPr>
          <a:xfrm>
            <a:off x="277012" y="351673"/>
            <a:ext cx="8656923" cy="1352465"/>
          </a:xfrm>
          <a:solidFill>
            <a:schemeClr val="accent1">
              <a:lumMod val="40000"/>
              <a:lumOff val="60000"/>
            </a:schemeClr>
          </a:solidFill>
        </p:spPr>
        <p:txBody>
          <a:bodyPr>
            <a:normAutofit/>
          </a:bodyPr>
          <a:lstStyle/>
          <a:p>
            <a:r>
              <a:rPr lang="en-US" dirty="0"/>
              <a:t>2. Focus on interests, not positions</a:t>
            </a:r>
            <a:br>
              <a:rPr lang="en-US" dirty="0"/>
            </a:br>
            <a:endParaRPr lang="en-US" dirty="0"/>
          </a:p>
        </p:txBody>
      </p:sp>
      <p:sp>
        <p:nvSpPr>
          <p:cNvPr id="3" name="Content Placeholder 2">
            <a:extLst>
              <a:ext uri="{FF2B5EF4-FFF2-40B4-BE49-F238E27FC236}">
                <a16:creationId xmlns:a16="http://schemas.microsoft.com/office/drawing/2014/main" id="{01A2EDC4-0AB5-4ABC-891D-D823C803CE2C}"/>
              </a:ext>
            </a:extLst>
          </p:cNvPr>
          <p:cNvSpPr>
            <a:spLocks noGrp="1"/>
          </p:cNvSpPr>
          <p:nvPr>
            <p:ph idx="1"/>
          </p:nvPr>
        </p:nvSpPr>
        <p:spPr>
          <a:xfrm>
            <a:off x="277011" y="2042304"/>
            <a:ext cx="11064433" cy="3654161"/>
          </a:xfrm>
        </p:spPr>
        <p:txBody>
          <a:bodyPr>
            <a:normAutofit lnSpcReduction="10000"/>
          </a:bodyPr>
          <a:lstStyle/>
          <a:p>
            <a:pPr marL="0" indent="0">
              <a:buNone/>
            </a:pPr>
            <a:r>
              <a:rPr lang="en-US" dirty="0"/>
              <a:t>2. Interests can inform positions.</a:t>
            </a:r>
          </a:p>
          <a:p>
            <a:pPr marL="0" indent="0">
              <a:buNone/>
            </a:pPr>
            <a:r>
              <a:rPr lang="en-US" dirty="0"/>
              <a:t>3. Look at interest from their perspective.</a:t>
            </a:r>
          </a:p>
          <a:p>
            <a:pPr marL="0" indent="0">
              <a:buNone/>
            </a:pPr>
            <a:r>
              <a:rPr lang="en-US" dirty="0"/>
              <a:t>4. Sharing interests can show both sides not as opposed as initially thought.</a:t>
            </a:r>
          </a:p>
          <a:p>
            <a:pPr marL="0" indent="0">
              <a:buNone/>
            </a:pPr>
            <a:r>
              <a:rPr lang="en-US" dirty="0"/>
              <a:t>5. Seek to understand their needs and wants.</a:t>
            </a:r>
          </a:p>
          <a:p>
            <a:pPr marL="0" indent="0">
              <a:buNone/>
            </a:pPr>
            <a:r>
              <a:rPr lang="en-US" dirty="0"/>
              <a:t>6. Money is NOT the most important driver, sometimes there are human needs.</a:t>
            </a:r>
          </a:p>
          <a:p>
            <a:pPr marL="0" indent="0">
              <a:buNone/>
            </a:pPr>
            <a:r>
              <a:rPr lang="en-US" dirty="0"/>
              <a:t>7. Openly discuss and understand interests.</a:t>
            </a:r>
          </a:p>
        </p:txBody>
      </p:sp>
      <p:pic>
        <p:nvPicPr>
          <p:cNvPr id="4" name="Picture 3">
            <a:extLst>
              <a:ext uri="{FF2B5EF4-FFF2-40B4-BE49-F238E27FC236}">
                <a16:creationId xmlns:a16="http://schemas.microsoft.com/office/drawing/2014/main" id="{67BCC564-416A-4AAA-8DDC-0B4071AACF49}"/>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D9F23692-65A7-43FD-A8D2-4EC1E5E3BFE0}"/>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0599359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BA530-C221-42FF-92F9-618743AAEF2B}"/>
              </a:ext>
            </a:extLst>
          </p:cNvPr>
          <p:cNvSpPr>
            <a:spLocks noGrp="1"/>
          </p:cNvSpPr>
          <p:nvPr>
            <p:ph type="title"/>
          </p:nvPr>
        </p:nvSpPr>
        <p:spPr>
          <a:xfrm>
            <a:off x="399615" y="272527"/>
            <a:ext cx="8398396" cy="1325563"/>
          </a:xfrm>
          <a:solidFill>
            <a:schemeClr val="accent1">
              <a:lumMod val="40000"/>
              <a:lumOff val="60000"/>
            </a:schemeClr>
          </a:solidFill>
        </p:spPr>
        <p:txBody>
          <a:bodyPr/>
          <a:lstStyle/>
          <a:p>
            <a:r>
              <a:rPr lang="en-US" dirty="0"/>
              <a:t>3. Invent options for mutual gain</a:t>
            </a:r>
          </a:p>
        </p:txBody>
      </p:sp>
      <p:sp>
        <p:nvSpPr>
          <p:cNvPr id="3" name="Content Placeholder 2">
            <a:extLst>
              <a:ext uri="{FF2B5EF4-FFF2-40B4-BE49-F238E27FC236}">
                <a16:creationId xmlns:a16="http://schemas.microsoft.com/office/drawing/2014/main" id="{6B3D0EAD-580D-4E7C-9CD4-0DD34645D49C}"/>
              </a:ext>
            </a:extLst>
          </p:cNvPr>
          <p:cNvSpPr>
            <a:spLocks noGrp="1"/>
          </p:cNvSpPr>
          <p:nvPr>
            <p:ph idx="1"/>
          </p:nvPr>
        </p:nvSpPr>
        <p:spPr>
          <a:xfrm>
            <a:off x="240945" y="2006600"/>
            <a:ext cx="8715736" cy="4578873"/>
          </a:xfrm>
        </p:spPr>
        <p:txBody>
          <a:bodyPr>
            <a:normAutofit/>
          </a:bodyPr>
          <a:lstStyle/>
          <a:p>
            <a:pPr marL="0" indent="0">
              <a:buNone/>
            </a:pPr>
            <a:r>
              <a:rPr lang="en-US" dirty="0"/>
              <a:t>1. When stuck, sit back and be creative in generating new ideas.</a:t>
            </a:r>
          </a:p>
          <a:p>
            <a:pPr marL="0" indent="0">
              <a:buNone/>
            </a:pPr>
            <a:r>
              <a:rPr lang="en-US" dirty="0"/>
              <a:t>2. Encourage looking at the bigger picture.</a:t>
            </a:r>
          </a:p>
          <a:p>
            <a:pPr marL="0" indent="0">
              <a:buNone/>
            </a:pPr>
            <a:r>
              <a:rPr lang="en-US" dirty="0"/>
              <a:t>3. Don’t think your offer or view is the only solution.</a:t>
            </a:r>
          </a:p>
          <a:p>
            <a:pPr marL="0" indent="0">
              <a:buNone/>
            </a:pPr>
            <a:r>
              <a:rPr lang="en-US" dirty="0"/>
              <a:t>4. Step back from positions and refocus on interests.</a:t>
            </a:r>
          </a:p>
          <a:p>
            <a:pPr marL="0" indent="0">
              <a:buNone/>
            </a:pPr>
            <a:r>
              <a:rPr lang="en-US" dirty="0"/>
              <a:t>5. Try and solve each others' problems.</a:t>
            </a:r>
          </a:p>
          <a:p>
            <a:pPr marL="0" indent="0">
              <a:buNone/>
            </a:pPr>
            <a:r>
              <a:rPr lang="en-US" dirty="0"/>
              <a:t>6. Be prepared to lead and encourage brainstorming.</a:t>
            </a:r>
          </a:p>
        </p:txBody>
      </p:sp>
      <p:pic>
        <p:nvPicPr>
          <p:cNvPr id="4" name="Picture 3">
            <a:extLst>
              <a:ext uri="{FF2B5EF4-FFF2-40B4-BE49-F238E27FC236}">
                <a16:creationId xmlns:a16="http://schemas.microsoft.com/office/drawing/2014/main" id="{81A53AD1-02CE-45CE-8927-B55D945DB19C}"/>
              </a:ext>
            </a:extLst>
          </p:cNvPr>
          <p:cNvPicPr>
            <a:picLocks noChangeAspect="1"/>
          </p:cNvPicPr>
          <p:nvPr/>
        </p:nvPicPr>
        <p:blipFill>
          <a:blip r:embed="rId2"/>
          <a:stretch>
            <a:fillRect/>
          </a:stretch>
        </p:blipFill>
        <p:spPr>
          <a:xfrm>
            <a:off x="10915215" y="15882"/>
            <a:ext cx="1133954" cy="1012024"/>
          </a:xfrm>
          <a:prstGeom prst="rect">
            <a:avLst/>
          </a:prstGeom>
        </p:spPr>
      </p:pic>
      <p:pic>
        <p:nvPicPr>
          <p:cNvPr id="5" name="Picture 4">
            <a:extLst>
              <a:ext uri="{FF2B5EF4-FFF2-40B4-BE49-F238E27FC236}">
                <a16:creationId xmlns:a16="http://schemas.microsoft.com/office/drawing/2014/main" id="{7414BD00-4463-418F-91CA-45049CA59294}"/>
              </a:ext>
            </a:extLst>
          </p:cNvPr>
          <p:cNvPicPr>
            <a:picLocks noChangeAspect="1"/>
          </p:cNvPicPr>
          <p:nvPr/>
        </p:nvPicPr>
        <p:blipFill>
          <a:blip r:embed="rId3"/>
          <a:stretch>
            <a:fillRect/>
          </a:stretch>
        </p:blipFill>
        <p:spPr>
          <a:xfrm>
            <a:off x="9197729" y="2939189"/>
            <a:ext cx="2648151" cy="2743239"/>
          </a:xfrm>
          <a:prstGeom prst="rect">
            <a:avLst/>
          </a:prstGeom>
        </p:spPr>
      </p:pic>
      <p:sp>
        <p:nvSpPr>
          <p:cNvPr id="6" name="Footer Placeholder 5">
            <a:extLst>
              <a:ext uri="{FF2B5EF4-FFF2-40B4-BE49-F238E27FC236}">
                <a16:creationId xmlns:a16="http://schemas.microsoft.com/office/drawing/2014/main" id="{07CA0D66-4846-4960-B915-70D5F555FEF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75927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0ABDB-0ED7-4AB3-B916-EC81764DC9FE}"/>
              </a:ext>
            </a:extLst>
          </p:cNvPr>
          <p:cNvSpPr>
            <a:spLocks noGrp="1"/>
          </p:cNvSpPr>
          <p:nvPr>
            <p:ph type="title"/>
          </p:nvPr>
        </p:nvSpPr>
        <p:spPr>
          <a:xfrm>
            <a:off x="269789" y="175025"/>
            <a:ext cx="8379941" cy="1325563"/>
          </a:xfrm>
          <a:solidFill>
            <a:schemeClr val="accent1">
              <a:lumMod val="40000"/>
              <a:lumOff val="60000"/>
            </a:schemeClr>
          </a:solidFill>
        </p:spPr>
        <p:txBody>
          <a:bodyPr/>
          <a:lstStyle/>
          <a:p>
            <a:r>
              <a:rPr lang="en-US" dirty="0"/>
              <a:t>4. Insist on using objective criteria</a:t>
            </a:r>
          </a:p>
        </p:txBody>
      </p:sp>
      <p:sp>
        <p:nvSpPr>
          <p:cNvPr id="3" name="Content Placeholder 2">
            <a:extLst>
              <a:ext uri="{FF2B5EF4-FFF2-40B4-BE49-F238E27FC236}">
                <a16:creationId xmlns:a16="http://schemas.microsoft.com/office/drawing/2014/main" id="{6F5A313B-FE5D-447D-80C6-5603EBC9A715}"/>
              </a:ext>
            </a:extLst>
          </p:cNvPr>
          <p:cNvSpPr>
            <a:spLocks noGrp="1"/>
          </p:cNvSpPr>
          <p:nvPr>
            <p:ph idx="1"/>
          </p:nvPr>
        </p:nvSpPr>
        <p:spPr>
          <a:xfrm>
            <a:off x="603422" y="1828800"/>
            <a:ext cx="10515600" cy="4612460"/>
          </a:xfrm>
        </p:spPr>
        <p:txBody>
          <a:bodyPr>
            <a:normAutofit/>
          </a:bodyPr>
          <a:lstStyle/>
          <a:p>
            <a:pPr marL="0" indent="0">
              <a:buNone/>
            </a:pPr>
            <a:r>
              <a:rPr lang="en-US" dirty="0"/>
              <a:t>1. Bring standards of fairness or scientific merit to problems.</a:t>
            </a:r>
          </a:p>
          <a:p>
            <a:pPr marL="0" indent="0">
              <a:buNone/>
            </a:pPr>
            <a:r>
              <a:rPr lang="en-US" dirty="0"/>
              <a:t>2. Use recent comparisons or guides.</a:t>
            </a:r>
          </a:p>
          <a:p>
            <a:pPr marL="0" indent="0">
              <a:buNone/>
            </a:pPr>
            <a:r>
              <a:rPr lang="en-US" dirty="0"/>
              <a:t>3. Be specific with facts.</a:t>
            </a:r>
          </a:p>
          <a:p>
            <a:pPr marL="0" indent="0">
              <a:buNone/>
            </a:pPr>
            <a:r>
              <a:rPr lang="en-US" dirty="0"/>
              <a:t>4. Refer to original aims and ideal outcomes.</a:t>
            </a:r>
          </a:p>
          <a:p>
            <a:pPr marL="0" indent="0">
              <a:buNone/>
            </a:pPr>
            <a:r>
              <a:rPr lang="en-US" dirty="0"/>
              <a:t>5. Review limitations, scope or authority and autonomy.</a:t>
            </a:r>
          </a:p>
          <a:p>
            <a:pPr marL="0" indent="0">
              <a:buNone/>
            </a:pPr>
            <a:r>
              <a:rPr lang="en-US" dirty="0"/>
              <a:t>6. Develop specific criteria where needed.</a:t>
            </a:r>
          </a:p>
        </p:txBody>
      </p:sp>
      <p:pic>
        <p:nvPicPr>
          <p:cNvPr id="4" name="Picture 3">
            <a:extLst>
              <a:ext uri="{FF2B5EF4-FFF2-40B4-BE49-F238E27FC236}">
                <a16:creationId xmlns:a16="http://schemas.microsoft.com/office/drawing/2014/main" id="{EE1E4D93-61C8-4593-9874-643E1A504432}"/>
              </a:ext>
            </a:extLst>
          </p:cNvPr>
          <p:cNvPicPr>
            <a:picLocks noChangeAspect="1"/>
          </p:cNvPicPr>
          <p:nvPr/>
        </p:nvPicPr>
        <p:blipFill>
          <a:blip r:embed="rId2"/>
          <a:stretch>
            <a:fillRect/>
          </a:stretch>
        </p:blipFill>
        <p:spPr>
          <a:xfrm>
            <a:off x="10915215" y="175025"/>
            <a:ext cx="1133954" cy="1012024"/>
          </a:xfrm>
          <a:prstGeom prst="rect">
            <a:avLst/>
          </a:prstGeom>
        </p:spPr>
      </p:pic>
      <p:sp>
        <p:nvSpPr>
          <p:cNvPr id="5" name="Footer Placeholder 4">
            <a:extLst>
              <a:ext uri="{FF2B5EF4-FFF2-40B4-BE49-F238E27FC236}">
                <a16:creationId xmlns:a16="http://schemas.microsoft.com/office/drawing/2014/main" id="{FE3F98B3-0816-43ED-BC63-427EBDEC0BE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8057136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55EF20E-B308-4417-9DB2-C394C7AFB403}"/>
              </a:ext>
            </a:extLst>
          </p:cNvPr>
          <p:cNvPicPr>
            <a:picLocks noGrp="1" noChangeAspect="1"/>
          </p:cNvPicPr>
          <p:nvPr>
            <p:ph idx="1"/>
          </p:nvPr>
        </p:nvPicPr>
        <p:blipFill>
          <a:blip r:embed="rId2"/>
          <a:stretch>
            <a:fillRect/>
          </a:stretch>
        </p:blipFill>
        <p:spPr>
          <a:xfrm>
            <a:off x="186804" y="275573"/>
            <a:ext cx="11750500" cy="6582427"/>
          </a:xfrm>
          <a:prstGeom prst="rect">
            <a:avLst/>
          </a:prstGeom>
        </p:spPr>
      </p:pic>
      <p:pic>
        <p:nvPicPr>
          <p:cNvPr id="3" name="Picture 2">
            <a:extLst>
              <a:ext uri="{FF2B5EF4-FFF2-40B4-BE49-F238E27FC236}">
                <a16:creationId xmlns:a16="http://schemas.microsoft.com/office/drawing/2014/main" id="{C4A34562-4161-4E39-BF5C-474E97BA0C0E}"/>
              </a:ext>
            </a:extLst>
          </p:cNvPr>
          <p:cNvPicPr>
            <a:picLocks noChangeAspect="1"/>
          </p:cNvPicPr>
          <p:nvPr/>
        </p:nvPicPr>
        <p:blipFill>
          <a:blip r:embed="rId3"/>
          <a:stretch>
            <a:fillRect/>
          </a:stretch>
        </p:blipFill>
        <p:spPr>
          <a:xfrm>
            <a:off x="10871242" y="0"/>
            <a:ext cx="1133954" cy="1012024"/>
          </a:xfrm>
          <a:prstGeom prst="rect">
            <a:avLst/>
          </a:prstGeom>
        </p:spPr>
      </p:pic>
      <p:sp>
        <p:nvSpPr>
          <p:cNvPr id="2" name="Footer Placeholder 1">
            <a:extLst>
              <a:ext uri="{FF2B5EF4-FFF2-40B4-BE49-F238E27FC236}">
                <a16:creationId xmlns:a16="http://schemas.microsoft.com/office/drawing/2014/main" id="{5A68F69F-758C-4F03-B1A3-F941C6DDF12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1895114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9E12-0184-4AB6-BFCF-7394B5F3EEE5}"/>
              </a:ext>
            </a:extLst>
          </p:cNvPr>
          <p:cNvSpPr>
            <a:spLocks noGrp="1"/>
          </p:cNvSpPr>
          <p:nvPr>
            <p:ph type="title"/>
          </p:nvPr>
        </p:nvSpPr>
        <p:spPr>
          <a:xfrm>
            <a:off x="0" y="47963"/>
            <a:ext cx="7401696" cy="1130043"/>
          </a:xfrm>
          <a:solidFill>
            <a:schemeClr val="accent1">
              <a:lumMod val="40000"/>
              <a:lumOff val="60000"/>
            </a:schemeClr>
          </a:solidFill>
        </p:spPr>
        <p:txBody>
          <a:bodyPr>
            <a:normAutofit/>
          </a:bodyPr>
          <a:lstStyle/>
          <a:p>
            <a:r>
              <a:rPr lang="en-US" sz="4800" b="1" dirty="0"/>
              <a:t> Learning Check</a:t>
            </a:r>
          </a:p>
        </p:txBody>
      </p:sp>
      <p:sp>
        <p:nvSpPr>
          <p:cNvPr id="3" name="Content Placeholder 2">
            <a:extLst>
              <a:ext uri="{FF2B5EF4-FFF2-40B4-BE49-F238E27FC236}">
                <a16:creationId xmlns:a16="http://schemas.microsoft.com/office/drawing/2014/main" id="{83C98D7D-1C9C-4665-B2C8-2E323E42F1C9}"/>
              </a:ext>
            </a:extLst>
          </p:cNvPr>
          <p:cNvSpPr>
            <a:spLocks noGrp="1"/>
          </p:cNvSpPr>
          <p:nvPr>
            <p:ph idx="1"/>
          </p:nvPr>
        </p:nvSpPr>
        <p:spPr>
          <a:xfrm>
            <a:off x="902041" y="2651781"/>
            <a:ext cx="4667766" cy="475098"/>
          </a:xfrm>
        </p:spPr>
        <p:txBody>
          <a:bodyPr>
            <a:normAutofit lnSpcReduction="10000"/>
          </a:bodyPr>
          <a:lstStyle/>
          <a:p>
            <a:pPr marL="0" indent="0">
              <a:buNone/>
            </a:pPr>
            <a:r>
              <a:rPr lang="en-US" dirty="0"/>
              <a:t>C . Removal of participants</a:t>
            </a:r>
          </a:p>
        </p:txBody>
      </p:sp>
      <p:sp>
        <p:nvSpPr>
          <p:cNvPr id="4" name="TextBox 3">
            <a:extLst>
              <a:ext uri="{FF2B5EF4-FFF2-40B4-BE49-F238E27FC236}">
                <a16:creationId xmlns:a16="http://schemas.microsoft.com/office/drawing/2014/main" id="{18572DBE-2639-4178-9896-531C50F03DBD}"/>
              </a:ext>
            </a:extLst>
          </p:cNvPr>
          <p:cNvSpPr txBox="1"/>
          <p:nvPr/>
        </p:nvSpPr>
        <p:spPr>
          <a:xfrm>
            <a:off x="518983" y="3817677"/>
            <a:ext cx="7327557" cy="523220"/>
          </a:xfrm>
          <a:prstGeom prst="rect">
            <a:avLst/>
          </a:prstGeom>
          <a:noFill/>
        </p:spPr>
        <p:txBody>
          <a:bodyPr wrap="square" rtlCol="0">
            <a:spAutoFit/>
          </a:bodyPr>
          <a:lstStyle/>
          <a:p>
            <a:r>
              <a:rPr lang="en-US" sz="2800" dirty="0"/>
              <a:t>2. The fourth point of principled negotiation: </a:t>
            </a:r>
          </a:p>
        </p:txBody>
      </p:sp>
      <p:sp>
        <p:nvSpPr>
          <p:cNvPr id="5" name="TextBox 4">
            <a:extLst>
              <a:ext uri="{FF2B5EF4-FFF2-40B4-BE49-F238E27FC236}">
                <a16:creationId xmlns:a16="http://schemas.microsoft.com/office/drawing/2014/main" id="{FE486298-2ADC-4FD4-98F1-88393BBAC8B8}"/>
              </a:ext>
            </a:extLst>
          </p:cNvPr>
          <p:cNvSpPr txBox="1"/>
          <p:nvPr/>
        </p:nvSpPr>
        <p:spPr>
          <a:xfrm>
            <a:off x="963825" y="4354973"/>
            <a:ext cx="6437871" cy="800219"/>
          </a:xfrm>
          <a:prstGeom prst="rect">
            <a:avLst/>
          </a:prstGeom>
          <a:noFill/>
        </p:spPr>
        <p:txBody>
          <a:bodyPr wrap="square" rtlCol="0">
            <a:spAutoFit/>
          </a:bodyPr>
          <a:lstStyle/>
          <a:p>
            <a:r>
              <a:rPr lang="en-US" sz="2800" dirty="0"/>
              <a:t>A. Separate people from problem</a:t>
            </a:r>
          </a:p>
          <a:p>
            <a:r>
              <a:rPr lang="en-US" dirty="0"/>
              <a:t> </a:t>
            </a:r>
          </a:p>
        </p:txBody>
      </p:sp>
      <p:sp>
        <p:nvSpPr>
          <p:cNvPr id="7" name="TextBox 6">
            <a:extLst>
              <a:ext uri="{FF2B5EF4-FFF2-40B4-BE49-F238E27FC236}">
                <a16:creationId xmlns:a16="http://schemas.microsoft.com/office/drawing/2014/main" id="{4E9515C7-05E1-43BA-BECB-4548FB6B7332}"/>
              </a:ext>
            </a:extLst>
          </p:cNvPr>
          <p:cNvSpPr txBox="1"/>
          <p:nvPr/>
        </p:nvSpPr>
        <p:spPr>
          <a:xfrm>
            <a:off x="963825" y="5282311"/>
            <a:ext cx="6098058" cy="369332"/>
          </a:xfrm>
          <a:prstGeom prst="rect">
            <a:avLst/>
          </a:prstGeom>
          <a:noFill/>
        </p:spPr>
        <p:txBody>
          <a:bodyPr wrap="square">
            <a:spAutoFit/>
          </a:bodyPr>
          <a:lstStyle/>
          <a:p>
            <a:r>
              <a:rPr lang="en-US" sz="2800" dirty="0"/>
              <a:t>C. Focus on interests, not positions</a:t>
            </a:r>
          </a:p>
        </p:txBody>
      </p:sp>
      <p:sp>
        <p:nvSpPr>
          <p:cNvPr id="9" name="TextBox 8">
            <a:extLst>
              <a:ext uri="{FF2B5EF4-FFF2-40B4-BE49-F238E27FC236}">
                <a16:creationId xmlns:a16="http://schemas.microsoft.com/office/drawing/2014/main" id="{F03ED3CB-1C55-45A3-8B95-944969C91F6C}"/>
              </a:ext>
            </a:extLst>
          </p:cNvPr>
          <p:cNvSpPr txBox="1"/>
          <p:nvPr/>
        </p:nvSpPr>
        <p:spPr>
          <a:xfrm>
            <a:off x="963825" y="5713198"/>
            <a:ext cx="6098058" cy="523220"/>
          </a:xfrm>
          <a:prstGeom prst="rect">
            <a:avLst/>
          </a:prstGeom>
          <a:noFill/>
        </p:spPr>
        <p:txBody>
          <a:bodyPr wrap="square">
            <a:spAutoFit/>
          </a:bodyPr>
          <a:lstStyle/>
          <a:p>
            <a:r>
              <a:rPr lang="en-US" sz="2800" dirty="0"/>
              <a:t>D. Invent options for mutual gain</a:t>
            </a:r>
          </a:p>
        </p:txBody>
      </p:sp>
      <p:sp>
        <p:nvSpPr>
          <p:cNvPr id="11" name="TextBox 10">
            <a:extLst>
              <a:ext uri="{FF2B5EF4-FFF2-40B4-BE49-F238E27FC236}">
                <a16:creationId xmlns:a16="http://schemas.microsoft.com/office/drawing/2014/main" id="{D0995370-449B-49D9-8514-820F3794907F}"/>
              </a:ext>
            </a:extLst>
          </p:cNvPr>
          <p:cNvSpPr txBox="1"/>
          <p:nvPr/>
        </p:nvSpPr>
        <p:spPr>
          <a:xfrm>
            <a:off x="963825" y="4851424"/>
            <a:ext cx="6098058" cy="369332"/>
          </a:xfrm>
          <a:prstGeom prst="rect">
            <a:avLst/>
          </a:prstGeom>
          <a:noFill/>
        </p:spPr>
        <p:txBody>
          <a:bodyPr wrap="square">
            <a:spAutoFit/>
          </a:bodyPr>
          <a:lstStyle/>
          <a:p>
            <a:r>
              <a:rPr lang="en-US" sz="2800" dirty="0"/>
              <a:t>B. Insist on using objective criteria</a:t>
            </a:r>
          </a:p>
        </p:txBody>
      </p:sp>
      <p:sp>
        <p:nvSpPr>
          <p:cNvPr id="15" name="TextBox 14">
            <a:extLst>
              <a:ext uri="{FF2B5EF4-FFF2-40B4-BE49-F238E27FC236}">
                <a16:creationId xmlns:a16="http://schemas.microsoft.com/office/drawing/2014/main" id="{7AEF8455-59FB-4DD0-BFE4-9D1A823CBC88}"/>
              </a:ext>
            </a:extLst>
          </p:cNvPr>
          <p:cNvSpPr txBox="1"/>
          <p:nvPr/>
        </p:nvSpPr>
        <p:spPr>
          <a:xfrm>
            <a:off x="806277" y="1637244"/>
            <a:ext cx="6159842" cy="523220"/>
          </a:xfrm>
          <a:prstGeom prst="rect">
            <a:avLst/>
          </a:prstGeom>
          <a:noFill/>
        </p:spPr>
        <p:txBody>
          <a:bodyPr wrap="square">
            <a:spAutoFit/>
          </a:bodyPr>
          <a:lstStyle/>
          <a:p>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Negotiating</a:t>
            </a:r>
            <a:endParaRPr lang="en-US" dirty="0"/>
          </a:p>
        </p:txBody>
      </p:sp>
      <p:sp>
        <p:nvSpPr>
          <p:cNvPr id="17" name="TextBox 16">
            <a:extLst>
              <a:ext uri="{FF2B5EF4-FFF2-40B4-BE49-F238E27FC236}">
                <a16:creationId xmlns:a16="http://schemas.microsoft.com/office/drawing/2014/main" id="{CC820AD9-857C-4C07-A669-2065160EB37C}"/>
              </a:ext>
            </a:extLst>
          </p:cNvPr>
          <p:cNvSpPr txBox="1"/>
          <p:nvPr/>
        </p:nvSpPr>
        <p:spPr>
          <a:xfrm>
            <a:off x="518983" y="1235818"/>
            <a:ext cx="7870225" cy="480131"/>
          </a:xfrm>
          <a:prstGeom prst="rect">
            <a:avLst/>
          </a:prstGeom>
          <a:noFill/>
        </p:spPr>
        <p:txBody>
          <a:bodyPr wrap="square">
            <a:spAutoFit/>
          </a:bodyPr>
          <a:lstStyle/>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favored technique for resolving conflict is:</a:t>
            </a:r>
          </a:p>
        </p:txBody>
      </p:sp>
      <p:sp>
        <p:nvSpPr>
          <p:cNvPr id="19" name="TextBox 18">
            <a:extLst>
              <a:ext uri="{FF2B5EF4-FFF2-40B4-BE49-F238E27FC236}">
                <a16:creationId xmlns:a16="http://schemas.microsoft.com/office/drawing/2014/main" id="{47C96E98-46EF-4A9D-AE7D-BDB25D4454E8}"/>
              </a:ext>
            </a:extLst>
          </p:cNvPr>
          <p:cNvSpPr txBox="1"/>
          <p:nvPr/>
        </p:nvSpPr>
        <p:spPr>
          <a:xfrm>
            <a:off x="878871" y="2183008"/>
            <a:ext cx="6159842"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 Conciliation</a:t>
            </a:r>
          </a:p>
        </p:txBody>
      </p:sp>
      <p:sp>
        <p:nvSpPr>
          <p:cNvPr id="21" name="TextBox 20">
            <a:extLst>
              <a:ext uri="{FF2B5EF4-FFF2-40B4-BE49-F238E27FC236}">
                <a16:creationId xmlns:a16="http://schemas.microsoft.com/office/drawing/2014/main" id="{84B4E1FC-99DF-4636-8E75-6A442E032933}"/>
              </a:ext>
            </a:extLst>
          </p:cNvPr>
          <p:cNvSpPr txBox="1"/>
          <p:nvPr/>
        </p:nvSpPr>
        <p:spPr>
          <a:xfrm>
            <a:off x="806277" y="3165816"/>
            <a:ext cx="6159842"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 Not entertaining them</a:t>
            </a:r>
          </a:p>
        </p:txBody>
      </p:sp>
      <p:pic>
        <p:nvPicPr>
          <p:cNvPr id="22" name="Picture 21">
            <a:extLst>
              <a:ext uri="{FF2B5EF4-FFF2-40B4-BE49-F238E27FC236}">
                <a16:creationId xmlns:a16="http://schemas.microsoft.com/office/drawing/2014/main" id="{428A4397-5CA3-4984-91B6-4849B4A1D917}"/>
              </a:ext>
            </a:extLst>
          </p:cNvPr>
          <p:cNvPicPr>
            <a:picLocks noChangeAspect="1"/>
          </p:cNvPicPr>
          <p:nvPr/>
        </p:nvPicPr>
        <p:blipFill>
          <a:blip r:embed="rId2"/>
          <a:stretch>
            <a:fillRect/>
          </a:stretch>
        </p:blipFill>
        <p:spPr>
          <a:xfrm>
            <a:off x="10940267" y="47963"/>
            <a:ext cx="1133954" cy="1012024"/>
          </a:xfrm>
          <a:prstGeom prst="rect">
            <a:avLst/>
          </a:prstGeom>
        </p:spPr>
      </p:pic>
      <p:sp>
        <p:nvSpPr>
          <p:cNvPr id="6" name="Footer Placeholder 5">
            <a:extLst>
              <a:ext uri="{FF2B5EF4-FFF2-40B4-BE49-F238E27FC236}">
                <a16:creationId xmlns:a16="http://schemas.microsoft.com/office/drawing/2014/main" id="{328E1C04-7F88-4EB8-98D4-2EE356ED692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46255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5"/>
                                        </p:tgtEl>
                                        <p:attrNameLst>
                                          <p:attrName>fillcolor</p:attrName>
                                        </p:attrNameLst>
                                      </p:cBhvr>
                                      <p:to>
                                        <a:schemeClr val="accent2"/>
                                      </p:to>
                                    </p:animClr>
                                    <p:set>
                                      <p:cBhvr>
                                        <p:cTn id="7" dur="2000" fill="hold"/>
                                        <p:tgtEl>
                                          <p:spTgt spid="15"/>
                                        </p:tgtEl>
                                        <p:attrNameLst>
                                          <p:attrName>fill.type</p:attrName>
                                        </p:attrNameLst>
                                      </p:cBhvr>
                                      <p:to>
                                        <p:strVal val="solid"/>
                                      </p:to>
                                    </p:set>
                                    <p:set>
                                      <p:cBhvr>
                                        <p:cTn id="8" dur="2000" fill="hold"/>
                                        <p:tgtEl>
                                          <p:spTgt spid="1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11"/>
                                        </p:tgtEl>
                                        <p:attrNameLst>
                                          <p:attrName>fillcolor</p:attrName>
                                        </p:attrNameLst>
                                      </p:cBhvr>
                                      <p:to>
                                        <a:schemeClr val="accent2"/>
                                      </p:to>
                                    </p:animClr>
                                    <p:set>
                                      <p:cBhvr>
                                        <p:cTn id="13" dur="2000" fill="hold"/>
                                        <p:tgtEl>
                                          <p:spTgt spid="11"/>
                                        </p:tgtEl>
                                        <p:attrNameLst>
                                          <p:attrName>fill.type</p:attrName>
                                        </p:attrNameLst>
                                      </p:cBhvr>
                                      <p:to>
                                        <p:strVal val="solid"/>
                                      </p:to>
                                    </p:set>
                                    <p:set>
                                      <p:cBhvr>
                                        <p:cTn id="14" dur="2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64EA-6871-4316-8908-A574C4E9A7C2}"/>
              </a:ext>
            </a:extLst>
          </p:cNvPr>
          <p:cNvSpPr>
            <a:spLocks noGrp="1"/>
          </p:cNvSpPr>
          <p:nvPr>
            <p:ph type="title"/>
          </p:nvPr>
        </p:nvSpPr>
        <p:spPr>
          <a:xfrm>
            <a:off x="0" y="113305"/>
            <a:ext cx="6096000" cy="1325563"/>
          </a:xfrm>
          <a:solidFill>
            <a:schemeClr val="accent1">
              <a:lumMod val="40000"/>
              <a:lumOff val="60000"/>
            </a:schemeClr>
          </a:solidFill>
        </p:spPr>
        <p:txBody>
          <a:bodyPr/>
          <a:lstStyle/>
          <a:p>
            <a:r>
              <a:rPr lang="en-US" b="1" dirty="0"/>
              <a:t>Summary</a:t>
            </a:r>
            <a:r>
              <a:rPr lang="en-US" dirty="0"/>
              <a:t> 2</a:t>
            </a:r>
          </a:p>
        </p:txBody>
      </p:sp>
      <p:sp>
        <p:nvSpPr>
          <p:cNvPr id="3" name="Content Placeholder 2">
            <a:extLst>
              <a:ext uri="{FF2B5EF4-FFF2-40B4-BE49-F238E27FC236}">
                <a16:creationId xmlns:a16="http://schemas.microsoft.com/office/drawing/2014/main" id="{3CD1DB9B-E134-4A2E-8AA4-6F53E4198FB3}"/>
              </a:ext>
            </a:extLst>
          </p:cNvPr>
          <p:cNvSpPr>
            <a:spLocks noGrp="1"/>
          </p:cNvSpPr>
          <p:nvPr>
            <p:ph idx="1"/>
          </p:nvPr>
        </p:nvSpPr>
        <p:spPr>
          <a:xfrm>
            <a:off x="262038" y="1471255"/>
            <a:ext cx="11544137" cy="2098193"/>
          </a:xfrm>
        </p:spPr>
        <p:txBody>
          <a:bodyPr>
            <a:normAutofit/>
          </a:bodyPr>
          <a:lstStyle/>
          <a:p>
            <a:pPr marL="0" indent="0">
              <a:buNone/>
            </a:pPr>
            <a:r>
              <a:rPr lang="en-US" sz="2400" dirty="0"/>
              <a:t>This lecture addressed the need for negotiation as a tool to resolve project conflicts. We discussed the nature of negotiation and its purpose in the organization. We also described various categories of conflict and related them to the project life cycle. We followed this by identifying several requirements and principles of negotiation.</a:t>
            </a:r>
          </a:p>
        </p:txBody>
      </p:sp>
      <p:pic>
        <p:nvPicPr>
          <p:cNvPr id="4" name="Picture 3">
            <a:extLst>
              <a:ext uri="{FF2B5EF4-FFF2-40B4-BE49-F238E27FC236}">
                <a16:creationId xmlns:a16="http://schemas.microsoft.com/office/drawing/2014/main" id="{63F0B028-AFE7-4E86-9A0E-327D06A2E652}"/>
              </a:ext>
            </a:extLst>
          </p:cNvPr>
          <p:cNvPicPr>
            <a:picLocks noChangeAspect="1"/>
          </p:cNvPicPr>
          <p:nvPr/>
        </p:nvPicPr>
        <p:blipFill>
          <a:blip r:embed="rId2"/>
          <a:stretch>
            <a:fillRect/>
          </a:stretch>
        </p:blipFill>
        <p:spPr>
          <a:xfrm>
            <a:off x="10877636" y="175025"/>
            <a:ext cx="1133954" cy="1012024"/>
          </a:xfrm>
          <a:prstGeom prst="rect">
            <a:avLst/>
          </a:prstGeom>
        </p:spPr>
      </p:pic>
      <p:sp>
        <p:nvSpPr>
          <p:cNvPr id="6" name="TextBox 5">
            <a:extLst>
              <a:ext uri="{FF2B5EF4-FFF2-40B4-BE49-F238E27FC236}">
                <a16:creationId xmlns:a16="http://schemas.microsoft.com/office/drawing/2014/main" id="{C2BCE77B-CB91-4096-ADCD-8B403212F9D7}"/>
              </a:ext>
            </a:extLst>
          </p:cNvPr>
          <p:cNvSpPr txBox="1"/>
          <p:nvPr/>
        </p:nvSpPr>
        <p:spPr>
          <a:xfrm>
            <a:off x="262038" y="2931575"/>
            <a:ext cx="11208473" cy="4062651"/>
          </a:xfrm>
          <a:prstGeom prst="rect">
            <a:avLst/>
          </a:prstGeom>
          <a:noFill/>
        </p:spPr>
        <p:txBody>
          <a:bodyPr wrap="square">
            <a:spAutoFit/>
          </a:bodyPr>
          <a:lstStyle/>
          <a:p>
            <a:pPr algn="l"/>
            <a:r>
              <a:rPr lang="en-US" sz="2400" dirty="0"/>
              <a:t>Specific points made in the lecture  were these:</a:t>
            </a:r>
          </a:p>
          <a:p>
            <a:pPr marL="285750" indent="-285750" algn="l">
              <a:buFont typeface="Arial" panose="020B0604020202020204" pitchFamily="34" charset="0"/>
              <a:buChar char="•"/>
            </a:pPr>
            <a:r>
              <a:rPr lang="en-US" sz="2400" dirty="0"/>
              <a:t>Negotiation within the firm should be directed at obtaining the best outcome for the organization, not winning.</a:t>
            </a:r>
          </a:p>
          <a:p>
            <a:pPr marL="285750" indent="-285750" algn="l">
              <a:buFont typeface="Arial" panose="020B0604020202020204" pitchFamily="34" charset="0"/>
              <a:buChar char="•"/>
            </a:pPr>
            <a:r>
              <a:rPr lang="en-US" sz="2400" dirty="0"/>
              <a:t> The total level of conflict is highest during the project planning stage.</a:t>
            </a:r>
          </a:p>
          <a:p>
            <a:pPr marL="285750" indent="-285750" algn="l">
              <a:buFont typeface="Arial" panose="020B0604020202020204" pitchFamily="34" charset="0"/>
              <a:buChar char="•"/>
            </a:pPr>
            <a:r>
              <a:rPr lang="en-US" sz="2400" dirty="0"/>
              <a:t>Project negotiation requirements are that conflicts must be settled without permanent damage, the methodology must foster honesty, and the solution must satisfy both individuals’ and the organization’s needs.</a:t>
            </a:r>
          </a:p>
          <a:p>
            <a:pPr marL="285750" indent="-285750" algn="l">
              <a:buFont typeface="Arial" panose="020B0604020202020204" pitchFamily="34" charset="0"/>
              <a:buChar char="•"/>
            </a:pPr>
            <a:r>
              <a:rPr lang="en-US" sz="2400" dirty="0"/>
              <a:t>An approach to meeting the requirements of project negotiation is called “principled negotiation”.</a:t>
            </a:r>
            <a:endParaRPr lang="en-US" sz="2400" b="0" i="0" u="none" strike="noStrike" baseline="0" dirty="0">
              <a:latin typeface="Times New Roman" panose="02020603050405020304" pitchFamily="18" charset="0"/>
            </a:endParaRPr>
          </a:p>
          <a:p>
            <a:pPr algn="l"/>
            <a:endParaRPr lang="en-US" dirty="0"/>
          </a:p>
        </p:txBody>
      </p:sp>
      <p:sp>
        <p:nvSpPr>
          <p:cNvPr id="5" name="Footer Placeholder 4">
            <a:extLst>
              <a:ext uri="{FF2B5EF4-FFF2-40B4-BE49-F238E27FC236}">
                <a16:creationId xmlns:a16="http://schemas.microsoft.com/office/drawing/2014/main" id="{76AAB1E3-8BA4-4957-B62E-F0D6B6E8F8D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6024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CE20-FDFC-48FF-A7B5-E5714766B544}"/>
              </a:ext>
            </a:extLst>
          </p:cNvPr>
          <p:cNvSpPr>
            <a:spLocks noGrp="1"/>
          </p:cNvSpPr>
          <p:nvPr>
            <p:ph type="title"/>
          </p:nvPr>
        </p:nvSpPr>
        <p:spPr>
          <a:xfrm>
            <a:off x="479854" y="150441"/>
            <a:ext cx="5439032" cy="1325563"/>
          </a:xfrm>
          <a:solidFill>
            <a:schemeClr val="accent1">
              <a:lumMod val="40000"/>
              <a:lumOff val="60000"/>
            </a:schemeClr>
          </a:solidFill>
        </p:spPr>
        <p:txBody>
          <a:bodyPr>
            <a:normAutofit fontScale="90000"/>
          </a:bodyPr>
          <a:lstStyle/>
          <a:p>
            <a:r>
              <a:rPr lang="en-US" sz="4800" b="1" dirty="0"/>
              <a:t>What is next?</a:t>
            </a:r>
            <a:br>
              <a:rPr lang="en-US" sz="4800" b="1" dirty="0"/>
            </a:br>
            <a:endParaRPr lang="en-US" sz="4800" b="1" dirty="0"/>
          </a:p>
        </p:txBody>
      </p:sp>
      <p:sp>
        <p:nvSpPr>
          <p:cNvPr id="3" name="Content Placeholder 2">
            <a:extLst>
              <a:ext uri="{FF2B5EF4-FFF2-40B4-BE49-F238E27FC236}">
                <a16:creationId xmlns:a16="http://schemas.microsoft.com/office/drawing/2014/main" id="{F3231941-0665-44C7-B7EC-7F00E152BAF7}"/>
              </a:ext>
            </a:extLst>
          </p:cNvPr>
          <p:cNvSpPr>
            <a:spLocks noGrp="1"/>
          </p:cNvSpPr>
          <p:nvPr>
            <p:ph idx="1"/>
          </p:nvPr>
        </p:nvSpPr>
        <p:spPr>
          <a:xfrm>
            <a:off x="298622" y="2087906"/>
            <a:ext cx="10515600" cy="1325563"/>
          </a:xfrm>
        </p:spPr>
        <p:txBody>
          <a:bodyPr/>
          <a:lstStyle/>
          <a:p>
            <a:r>
              <a:rPr lang="en-US" dirty="0"/>
              <a:t>In the next lecture we move to the process of evaluating and selecting projects, as well as the information needed for project selection, and evaluation.</a:t>
            </a:r>
          </a:p>
        </p:txBody>
      </p:sp>
      <p:pic>
        <p:nvPicPr>
          <p:cNvPr id="4" name="Picture 3">
            <a:extLst>
              <a:ext uri="{FF2B5EF4-FFF2-40B4-BE49-F238E27FC236}">
                <a16:creationId xmlns:a16="http://schemas.microsoft.com/office/drawing/2014/main" id="{AAC29238-A292-4FEA-A991-8E36B8AFE4A8}"/>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5" name="Footer Placeholder 4">
            <a:extLst>
              <a:ext uri="{FF2B5EF4-FFF2-40B4-BE49-F238E27FC236}">
                <a16:creationId xmlns:a16="http://schemas.microsoft.com/office/drawing/2014/main" id="{17DAA704-C6CE-4F1E-A684-3891593CCA3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82087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931E-45B1-4B27-9EEF-052473C4B358}"/>
              </a:ext>
            </a:extLst>
          </p:cNvPr>
          <p:cNvSpPr>
            <a:spLocks noGrp="1"/>
          </p:cNvSpPr>
          <p:nvPr>
            <p:ph type="title"/>
          </p:nvPr>
        </p:nvSpPr>
        <p:spPr>
          <a:xfrm>
            <a:off x="398362" y="226230"/>
            <a:ext cx="7437699" cy="1229304"/>
          </a:xfrm>
          <a:solidFill>
            <a:schemeClr val="accent1">
              <a:lumMod val="40000"/>
              <a:lumOff val="60000"/>
            </a:schemeClr>
          </a:solidFill>
        </p:spPr>
        <p:txBody>
          <a:bodyPr/>
          <a:lstStyle/>
          <a:p>
            <a:r>
              <a:rPr lang="en-GB" b="1" dirty="0"/>
              <a:t>Glossary</a:t>
            </a:r>
            <a:endParaRPr lang="en-US" b="1" dirty="0"/>
          </a:p>
        </p:txBody>
      </p:sp>
      <p:sp>
        <p:nvSpPr>
          <p:cNvPr id="5" name="TextBox 4">
            <a:extLst>
              <a:ext uri="{FF2B5EF4-FFF2-40B4-BE49-F238E27FC236}">
                <a16:creationId xmlns:a16="http://schemas.microsoft.com/office/drawing/2014/main" id="{4D704AC0-EBEA-464A-94CB-8FCDFCC81D89}"/>
              </a:ext>
            </a:extLst>
          </p:cNvPr>
          <p:cNvSpPr txBox="1"/>
          <p:nvPr/>
        </p:nvSpPr>
        <p:spPr>
          <a:xfrm>
            <a:off x="578733" y="1455533"/>
            <a:ext cx="9051404" cy="5539978"/>
          </a:xfrm>
          <a:prstGeom prst="rect">
            <a:avLst/>
          </a:prstGeom>
          <a:noFill/>
        </p:spPr>
        <p:txBody>
          <a:bodyPr wrap="square">
            <a:spAutoFit/>
          </a:bodyPr>
          <a:lstStyle/>
          <a:p>
            <a:pPr marL="342900" indent="-342900">
              <a:buFont typeface="Arial" panose="020B0604020202020204" pitchFamily="34" charset="0"/>
              <a:buChar char="•"/>
            </a:pPr>
            <a:r>
              <a:rPr lang="en-US" sz="2000" b="1" dirty="0">
                <a:cs typeface="Times New Roman" panose="02020603050405020304" pitchFamily="18" charset="0"/>
              </a:rPr>
              <a:t>Conflict: </a:t>
            </a:r>
            <a:r>
              <a:rPr lang="en-US" sz="2000" dirty="0">
                <a:cs typeface="Times New Roman" panose="02020603050405020304" pitchFamily="18" charset="0"/>
              </a:rPr>
              <a:t>an active disagreement between people with opposing opinions or principles.</a:t>
            </a:r>
          </a:p>
          <a:p>
            <a:pPr marL="342900" indent="-342900">
              <a:buFont typeface="Arial" panose="020B0604020202020204" pitchFamily="34" charset="0"/>
              <a:buChar char="•"/>
            </a:pPr>
            <a:r>
              <a:rPr lang="en-US" sz="2000" b="1" dirty="0"/>
              <a:t>Functional Conflict </a:t>
            </a:r>
            <a:r>
              <a:rPr lang="en-US" sz="2000" dirty="0"/>
              <a:t>: </a:t>
            </a:r>
            <a:r>
              <a:rPr lang="en-US" sz="2000" dirty="0">
                <a:cs typeface="Times New Roman" panose="02020603050405020304" pitchFamily="18" charset="0"/>
              </a:rPr>
              <a:t>Conflict that supports the goals of the group and improves its performance.</a:t>
            </a:r>
          </a:p>
          <a:p>
            <a:pPr marL="342900" indent="-342900">
              <a:buFont typeface="Arial" panose="020B0604020202020204" pitchFamily="34" charset="0"/>
              <a:buChar char="•"/>
            </a:pPr>
            <a:r>
              <a:rPr lang="en-US" sz="2000" b="1" dirty="0"/>
              <a:t>Dysfunctional Conflict:  </a:t>
            </a:r>
            <a:r>
              <a:rPr lang="en-US" sz="2000" dirty="0">
                <a:cs typeface="Times New Roman" panose="02020603050405020304" pitchFamily="18" charset="0"/>
              </a:rPr>
              <a:t>Conflict that hinders group performance</a:t>
            </a:r>
            <a:r>
              <a:rPr lang="en-US" sz="2000" dirty="0"/>
              <a:t>.</a:t>
            </a:r>
            <a:endParaRPr lang="en-US" sz="20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Negotiation: </a:t>
            </a:r>
            <a:r>
              <a:rPr lang="en-US" sz="2000" dirty="0">
                <a:cs typeface="Times New Roman" panose="02020603050405020304" pitchFamily="18" charset="0"/>
              </a:rPr>
              <a:t>A field of knowledge that focuses on gaining the favor of people from whom we want things</a:t>
            </a:r>
            <a:r>
              <a:rPr lang="en-US" sz="2000" dirty="0">
                <a:latin typeface="Times New Roman" panose="02020603050405020304" pitchFamily="18" charset="0"/>
                <a:cs typeface="Times New Roman" panose="02020603050405020304" pitchFamily="18" charset="0"/>
              </a:rPr>
              <a:t>.</a:t>
            </a:r>
            <a:endParaRPr lang="en-US" sz="2000" i="0" u="none" strike="noStrike" baseline="0" dirty="0">
              <a:latin typeface="Galliard-Black"/>
            </a:endParaRPr>
          </a:p>
          <a:p>
            <a:pPr marL="342900" indent="-342900" algn="l">
              <a:buFont typeface="Arial" panose="020B0604020202020204" pitchFamily="34" charset="0"/>
              <a:buChar char="•"/>
            </a:pPr>
            <a:r>
              <a:rPr lang="en-US" sz="2000" b="1" i="0" u="none" strike="noStrike" baseline="0" dirty="0">
                <a:latin typeface="Galliard-Black"/>
              </a:rPr>
              <a:t>Positional Negotiation </a:t>
            </a:r>
            <a:r>
              <a:rPr lang="en-US" sz="2000" dirty="0">
                <a:cs typeface="Times New Roman" panose="02020603050405020304" pitchFamily="18" charset="0"/>
              </a:rPr>
              <a:t>Stating immediate wants on the assumption that the environment is static.</a:t>
            </a:r>
          </a:p>
          <a:p>
            <a:pPr marL="342900" indent="-342900" algn="l">
              <a:buFont typeface="Arial" panose="020B0604020202020204" pitchFamily="34" charset="0"/>
              <a:buChar char="•"/>
            </a:pPr>
            <a:r>
              <a:rPr lang="en-US" sz="2000" b="1" i="0" u="none" strike="noStrike" baseline="0" dirty="0">
                <a:latin typeface="Galliard-Black"/>
              </a:rPr>
              <a:t>Principled Negotiation </a:t>
            </a:r>
            <a:r>
              <a:rPr lang="en-US" sz="2000" dirty="0">
                <a:cs typeface="Times New Roman" panose="02020603050405020304" pitchFamily="18" charset="0"/>
              </a:rPr>
              <a:t>A process of negotiation that aims to achieve a win-win result.</a:t>
            </a:r>
          </a:p>
          <a:p>
            <a:pPr marL="342900" indent="-342900" algn="l">
              <a:buFont typeface="Arial" panose="020B0604020202020204" pitchFamily="34" charset="0"/>
              <a:buChar char="•"/>
            </a:pPr>
            <a:r>
              <a:rPr lang="en-US" sz="2000" b="1" i="0" u="none" strike="noStrike" baseline="0" dirty="0">
                <a:latin typeface="Galliard-Black"/>
              </a:rPr>
              <a:t>Parties-at-interest </a:t>
            </a:r>
            <a:r>
              <a:rPr lang="en-US" sz="2000" dirty="0">
                <a:cs typeface="Times New Roman" panose="02020603050405020304" pitchFamily="18" charset="0"/>
              </a:rPr>
              <a:t>Those who have a vested interest in the outcome of the negotiations.</a:t>
            </a:r>
          </a:p>
          <a:p>
            <a:pPr marL="342900" indent="-342900" algn="l">
              <a:buFont typeface="Arial" panose="020B0604020202020204" pitchFamily="34" charset="0"/>
              <a:buChar char="•"/>
            </a:pPr>
            <a:r>
              <a:rPr lang="en-US" sz="2000" b="1" i="0" u="none" strike="noStrike" baseline="0" dirty="0">
                <a:latin typeface="Galliard-Black"/>
              </a:rPr>
              <a:t>Win-win </a:t>
            </a:r>
            <a:r>
              <a:rPr lang="en-US" sz="2000" dirty="0">
                <a:cs typeface="Times New Roman" panose="02020603050405020304" pitchFamily="18" charset="0"/>
              </a:rPr>
              <a:t>When both parties are better off in the outcome.</a:t>
            </a:r>
          </a:p>
          <a:p>
            <a:pPr marL="342900" indent="-342900">
              <a:buFont typeface="Arial" panose="020B0604020202020204" pitchFamily="34" charset="0"/>
              <a:buChar char="•"/>
            </a:pPr>
            <a:endParaRPr lang="en-US" sz="2000" dirty="0">
              <a:cs typeface="Times New Roman" panose="02020603050405020304" pitchFamily="18" charset="0"/>
            </a:endParaRPr>
          </a:p>
          <a:p>
            <a:pPr marL="0" indent="0">
              <a:buNone/>
            </a:pPr>
            <a:endParaRPr lang="en-US" sz="1800" b="1" dirty="0">
              <a:cs typeface="Times New Roman" panose="02020603050405020304" pitchFamily="18" charset="0"/>
            </a:endParaRPr>
          </a:p>
          <a:p>
            <a:endParaRPr lang="en-US" sz="1800" b="1" dirty="0">
              <a:cs typeface="Times New Roman" panose="02020603050405020304" pitchFamily="18" charset="0"/>
            </a:endParaRPr>
          </a:p>
          <a:p>
            <a:pPr algn="l"/>
            <a:endParaRPr lang="en-US" dirty="0"/>
          </a:p>
        </p:txBody>
      </p:sp>
      <p:pic>
        <p:nvPicPr>
          <p:cNvPr id="6" name="Picture 5">
            <a:extLst>
              <a:ext uri="{FF2B5EF4-FFF2-40B4-BE49-F238E27FC236}">
                <a16:creationId xmlns:a16="http://schemas.microsoft.com/office/drawing/2014/main" id="{5599EA61-10DE-4258-A9DE-1F815A3332A3}"/>
              </a:ext>
            </a:extLst>
          </p:cNvPr>
          <p:cNvPicPr>
            <a:picLocks noChangeAspect="1"/>
          </p:cNvPicPr>
          <p:nvPr/>
        </p:nvPicPr>
        <p:blipFill>
          <a:blip r:embed="rId2"/>
          <a:stretch>
            <a:fillRect/>
          </a:stretch>
        </p:blipFill>
        <p:spPr>
          <a:xfrm>
            <a:off x="10815604" y="87191"/>
            <a:ext cx="1140051" cy="1012024"/>
          </a:xfrm>
          <a:prstGeom prst="rect">
            <a:avLst/>
          </a:prstGeom>
        </p:spPr>
      </p:pic>
      <p:sp>
        <p:nvSpPr>
          <p:cNvPr id="7" name="Footer Placeholder 6">
            <a:extLst>
              <a:ext uri="{FF2B5EF4-FFF2-40B4-BE49-F238E27FC236}">
                <a16:creationId xmlns:a16="http://schemas.microsoft.com/office/drawing/2014/main" id="{260199D9-9EF5-4089-BAFB-3DFD40B8835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3143957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624C-E398-41AB-827D-F44E3793DFDB}"/>
              </a:ext>
            </a:extLst>
          </p:cNvPr>
          <p:cNvSpPr>
            <a:spLocks noGrp="1"/>
          </p:cNvSpPr>
          <p:nvPr>
            <p:ph type="title"/>
          </p:nvPr>
        </p:nvSpPr>
        <p:spPr>
          <a:xfrm>
            <a:off x="838200" y="365125"/>
            <a:ext cx="6810632" cy="1325563"/>
          </a:xfrm>
          <a:solidFill>
            <a:schemeClr val="accent1">
              <a:lumMod val="40000"/>
              <a:lumOff val="60000"/>
            </a:schemeClr>
          </a:solidFill>
        </p:spPr>
        <p:txBody>
          <a:bodyPr/>
          <a:lstStyle/>
          <a:p>
            <a:r>
              <a:rPr lang="en-US" dirty="0"/>
              <a:t>Discussion Questions</a:t>
            </a:r>
          </a:p>
        </p:txBody>
      </p:sp>
      <p:sp>
        <p:nvSpPr>
          <p:cNvPr id="3" name="Content Placeholder 2">
            <a:extLst>
              <a:ext uri="{FF2B5EF4-FFF2-40B4-BE49-F238E27FC236}">
                <a16:creationId xmlns:a16="http://schemas.microsoft.com/office/drawing/2014/main" id="{B6EAD417-C0AB-42B4-B24B-9214E5BAEA17}"/>
              </a:ext>
            </a:extLst>
          </p:cNvPr>
          <p:cNvSpPr>
            <a:spLocks noGrp="1"/>
          </p:cNvSpPr>
          <p:nvPr>
            <p:ph idx="1"/>
          </p:nvPr>
        </p:nvSpPr>
        <p:spPr/>
        <p:txBody>
          <a:bodyPr/>
          <a:lstStyle/>
          <a:p>
            <a:r>
              <a:rPr lang="en-US" dirty="0"/>
              <a:t>Identify the types of likely conflicts during the project.</a:t>
            </a:r>
          </a:p>
          <a:p>
            <a:r>
              <a:rPr lang="en-US" dirty="0"/>
              <a:t> Discuss sources of conflict over the Project Life Cycle.</a:t>
            </a:r>
          </a:p>
          <a:p>
            <a:r>
              <a:rPr lang="en-US" dirty="0"/>
              <a:t>Describe the four points of principled negotiation.</a:t>
            </a:r>
          </a:p>
          <a:p>
            <a:endParaRPr lang="en-US" dirty="0"/>
          </a:p>
        </p:txBody>
      </p:sp>
      <p:pic>
        <p:nvPicPr>
          <p:cNvPr id="4" name="Picture 3">
            <a:extLst>
              <a:ext uri="{FF2B5EF4-FFF2-40B4-BE49-F238E27FC236}">
                <a16:creationId xmlns:a16="http://schemas.microsoft.com/office/drawing/2014/main" id="{57FC7F96-3F42-4139-B119-59E2D1AB5FDB}"/>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68B6A758-49EE-4C70-8158-317ACD4009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269338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7414-3928-4464-BC94-171D9B17E72D}"/>
              </a:ext>
            </a:extLst>
          </p:cNvPr>
          <p:cNvSpPr>
            <a:spLocks noGrp="1"/>
          </p:cNvSpPr>
          <p:nvPr>
            <p:ph type="title"/>
          </p:nvPr>
        </p:nvSpPr>
        <p:spPr>
          <a:xfrm>
            <a:off x="467498" y="365125"/>
            <a:ext cx="3559956" cy="1325563"/>
          </a:xfrm>
          <a:solidFill>
            <a:schemeClr val="accent1">
              <a:lumMod val="40000"/>
              <a:lumOff val="60000"/>
            </a:schemeClr>
          </a:solidFill>
        </p:spPr>
        <p:txBody>
          <a:bodyPr/>
          <a:lstStyle/>
          <a:p>
            <a:r>
              <a:rPr lang="en-US" dirty="0"/>
              <a:t>Resources</a:t>
            </a:r>
          </a:p>
        </p:txBody>
      </p:sp>
      <p:pic>
        <p:nvPicPr>
          <p:cNvPr id="6" name="Content Placeholder 5">
            <a:extLst>
              <a:ext uri="{FF2B5EF4-FFF2-40B4-BE49-F238E27FC236}">
                <a16:creationId xmlns:a16="http://schemas.microsoft.com/office/drawing/2014/main" id="{EC3A081B-8F9D-45F7-963E-80567EAA021E}"/>
              </a:ext>
            </a:extLst>
          </p:cNvPr>
          <p:cNvPicPr>
            <a:picLocks noGrp="1" noChangeAspect="1"/>
          </p:cNvPicPr>
          <p:nvPr>
            <p:ph idx="1"/>
          </p:nvPr>
        </p:nvPicPr>
        <p:blipFill>
          <a:blip r:embed="rId2"/>
          <a:stretch>
            <a:fillRect/>
          </a:stretch>
        </p:blipFill>
        <p:spPr>
          <a:xfrm>
            <a:off x="7793845" y="1690688"/>
            <a:ext cx="3601144" cy="4351338"/>
          </a:xfrm>
        </p:spPr>
      </p:pic>
      <p:pic>
        <p:nvPicPr>
          <p:cNvPr id="4" name="Picture 3">
            <a:extLst>
              <a:ext uri="{FF2B5EF4-FFF2-40B4-BE49-F238E27FC236}">
                <a16:creationId xmlns:a16="http://schemas.microsoft.com/office/drawing/2014/main" id="{B9D8DA1C-D48E-4E4B-B18B-3DCF79370115}"/>
              </a:ext>
            </a:extLst>
          </p:cNvPr>
          <p:cNvPicPr>
            <a:picLocks noChangeAspect="1"/>
          </p:cNvPicPr>
          <p:nvPr/>
        </p:nvPicPr>
        <p:blipFill>
          <a:blip r:embed="rId3"/>
          <a:stretch>
            <a:fillRect/>
          </a:stretch>
        </p:blipFill>
        <p:spPr>
          <a:xfrm>
            <a:off x="11058046" y="15882"/>
            <a:ext cx="1133954" cy="1012024"/>
          </a:xfrm>
          <a:prstGeom prst="rect">
            <a:avLst/>
          </a:prstGeom>
        </p:spPr>
      </p:pic>
      <p:pic>
        <p:nvPicPr>
          <p:cNvPr id="8" name="Picture 7">
            <a:extLst>
              <a:ext uri="{FF2B5EF4-FFF2-40B4-BE49-F238E27FC236}">
                <a16:creationId xmlns:a16="http://schemas.microsoft.com/office/drawing/2014/main" id="{A47554B2-68D5-417F-83BE-1693DDA6F722}"/>
              </a:ext>
            </a:extLst>
          </p:cNvPr>
          <p:cNvPicPr>
            <a:picLocks noChangeAspect="1"/>
          </p:cNvPicPr>
          <p:nvPr/>
        </p:nvPicPr>
        <p:blipFill>
          <a:blip r:embed="rId4"/>
          <a:stretch>
            <a:fillRect/>
          </a:stretch>
        </p:blipFill>
        <p:spPr>
          <a:xfrm>
            <a:off x="3864148" y="1690688"/>
            <a:ext cx="3416313" cy="4351338"/>
          </a:xfrm>
          <a:prstGeom prst="rect">
            <a:avLst/>
          </a:prstGeom>
        </p:spPr>
      </p:pic>
      <p:sp>
        <p:nvSpPr>
          <p:cNvPr id="3" name="Footer Placeholder 2">
            <a:extLst>
              <a:ext uri="{FF2B5EF4-FFF2-40B4-BE49-F238E27FC236}">
                <a16:creationId xmlns:a16="http://schemas.microsoft.com/office/drawing/2014/main" id="{49DC4BD6-89DC-464B-B9A0-01FFD336DF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2245176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4" name="Rectangle 13">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7" name="Picture 6">
            <a:extLst>
              <a:ext uri="{FF2B5EF4-FFF2-40B4-BE49-F238E27FC236}">
                <a16:creationId xmlns:a16="http://schemas.microsoft.com/office/drawing/2014/main" id="{CDBF7823-C344-49E0-B8AC-A710EDD310AC}"/>
              </a:ext>
            </a:extLst>
          </p:cNvPr>
          <p:cNvPicPr>
            <a:picLocks noChangeAspect="1"/>
          </p:cNvPicPr>
          <p:nvPr/>
        </p:nvPicPr>
        <p:blipFill rotWithShape="1">
          <a:blip r:embed="rId2"/>
          <a:srcRect r="1" b="521"/>
          <a:stretch/>
        </p:blipFill>
        <p:spPr>
          <a:xfrm rot="21480000">
            <a:off x="1137837" y="1003258"/>
            <a:ext cx="9916327" cy="4764396"/>
          </a:xfrm>
          <a:prstGeom prst="rect">
            <a:avLst/>
          </a:prstGeom>
        </p:spPr>
      </p:pic>
      <p:pic>
        <p:nvPicPr>
          <p:cNvPr id="4" name="Picture 3">
            <a:extLst>
              <a:ext uri="{FF2B5EF4-FFF2-40B4-BE49-F238E27FC236}">
                <a16:creationId xmlns:a16="http://schemas.microsoft.com/office/drawing/2014/main" id="{C169ECA4-8E18-40A0-95EB-27219F7F19B4}"/>
              </a:ext>
            </a:extLst>
          </p:cNvPr>
          <p:cNvPicPr>
            <a:picLocks noChangeAspect="1"/>
          </p:cNvPicPr>
          <p:nvPr/>
        </p:nvPicPr>
        <p:blipFill>
          <a:blip r:embed="rId3"/>
          <a:stretch>
            <a:fillRect/>
          </a:stretch>
        </p:blipFill>
        <p:spPr>
          <a:xfrm>
            <a:off x="10958384" y="0"/>
            <a:ext cx="1133954" cy="1012024"/>
          </a:xfrm>
          <a:prstGeom prst="rect">
            <a:avLst/>
          </a:prstGeom>
        </p:spPr>
      </p:pic>
      <p:sp>
        <p:nvSpPr>
          <p:cNvPr id="8" name="Footer Placeholder 7">
            <a:extLst>
              <a:ext uri="{FF2B5EF4-FFF2-40B4-BE49-F238E27FC236}">
                <a16:creationId xmlns:a16="http://schemas.microsoft.com/office/drawing/2014/main" id="{4157A930-4562-4EFC-B5A0-9BDD71C2946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279036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ags/tag3.xml><?xml version="1.0" encoding="utf-8"?>
<p:tagLst xmlns:a="http://schemas.openxmlformats.org/drawingml/2006/main" xmlns:r="http://schemas.openxmlformats.org/officeDocument/2006/relationships" xmlns:p="http://schemas.openxmlformats.org/presentationml/2006/main">
  <p:tag name="TIMING" val="|1.2|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2633</TotalTime>
  <Words>2872</Words>
  <Application>Microsoft Office PowerPoint</Application>
  <PresentationFormat>Widescreen</PresentationFormat>
  <Paragraphs>260</Paragraphs>
  <Slides>44</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Arial</vt:lpstr>
      <vt:lpstr>Berlin Sans FB Demi</vt:lpstr>
      <vt:lpstr>Calibri</vt:lpstr>
      <vt:lpstr>Calibri Light</vt:lpstr>
      <vt:lpstr>Corbel</vt:lpstr>
      <vt:lpstr>Galliard-Black</vt:lpstr>
      <vt:lpstr>Impact</vt:lpstr>
      <vt:lpstr>STIXMathJax_Main-Bold</vt:lpstr>
      <vt:lpstr>STIXMathJax_Main-Regular</vt:lpstr>
      <vt:lpstr>Times New Roman</vt:lpstr>
      <vt:lpstr>Wingdings</vt:lpstr>
      <vt:lpstr>Office Theme</vt:lpstr>
      <vt:lpstr> PMG 506 Advanced Project Management LECTURE 4</vt:lpstr>
      <vt:lpstr>PowerPoint Presentation</vt:lpstr>
      <vt:lpstr>Learning Outcomes</vt:lpstr>
      <vt:lpstr>PowerPoint Presentation</vt:lpstr>
      <vt:lpstr>PowerPoint Presentation</vt:lpstr>
      <vt:lpstr>What is conflict?</vt:lpstr>
      <vt:lpstr>PowerPoint Presentation</vt:lpstr>
      <vt:lpstr>Conflict</vt:lpstr>
      <vt:lpstr>The types of conflicts that frequently occur in the project environment. </vt:lpstr>
      <vt:lpstr>Example: </vt:lpstr>
      <vt:lpstr>The types of conflicts that frequently occur in the project environment. </vt:lpstr>
      <vt:lpstr>Functional conflict </vt:lpstr>
      <vt:lpstr> How to manage dysfunctional conflict? </vt:lpstr>
      <vt:lpstr>PowerPoint Presentation</vt:lpstr>
      <vt:lpstr>PowerPoint Presentation</vt:lpstr>
      <vt:lpstr>PowerPoint Presentation</vt:lpstr>
      <vt:lpstr>PowerPoint Presentation</vt:lpstr>
      <vt:lpstr>PowerPoint Presentation</vt:lpstr>
      <vt:lpstr>Summary 1</vt:lpstr>
      <vt:lpstr>Learning Summary and Evaluation 1</vt:lpstr>
      <vt:lpstr>PowerPoint Presentation</vt:lpstr>
      <vt:lpstr>Sources of Conflict over the Project Life Cycle</vt:lpstr>
      <vt:lpstr>1. During project definition</vt:lpstr>
      <vt:lpstr>2. During the planning phase</vt:lpstr>
      <vt:lpstr>3. During the execution phase</vt:lpstr>
      <vt:lpstr>4. During the delivery phase</vt:lpstr>
      <vt:lpstr>Learning Check</vt:lpstr>
      <vt:lpstr>The Nature of negotiation</vt:lpstr>
      <vt:lpstr>Negotiation</vt:lpstr>
      <vt:lpstr>PowerPoint Presentation</vt:lpstr>
      <vt:lpstr>PowerPoint Presentation</vt:lpstr>
      <vt:lpstr>Principled negotiation is defined by four points:</vt:lpstr>
      <vt:lpstr>1. Separate people from problem </vt:lpstr>
      <vt:lpstr>2. Focus on interests, not positions </vt:lpstr>
      <vt:lpstr>3. Invent options for mutual gain</vt:lpstr>
      <vt:lpstr>4. Insist on using objective criteria</vt:lpstr>
      <vt:lpstr>PowerPoint Presentation</vt:lpstr>
      <vt:lpstr> Learning Check</vt:lpstr>
      <vt:lpstr>Summary 2</vt:lpstr>
      <vt:lpstr>What is next? </vt:lpstr>
      <vt:lpstr>Glossary</vt:lpstr>
      <vt:lpstr>Discussion Questions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amaal abu rumman</cp:lastModifiedBy>
  <cp:revision>108</cp:revision>
  <dcterms:created xsi:type="dcterms:W3CDTF">2020-10-15T07:04:09Z</dcterms:created>
  <dcterms:modified xsi:type="dcterms:W3CDTF">2021-02-15T17:00:58Z</dcterms:modified>
</cp:coreProperties>
</file>