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543" r:id="rId8"/>
    <p:sldId id="271" r:id="rId9"/>
    <p:sldId id="544" r:id="rId10"/>
    <p:sldId id="565" r:id="rId11"/>
    <p:sldId id="566" r:id="rId12"/>
    <p:sldId id="567" r:id="rId13"/>
    <p:sldId id="568" r:id="rId14"/>
    <p:sldId id="569" r:id="rId15"/>
    <p:sldId id="570" r:id="rId16"/>
    <p:sldId id="571" r:id="rId17"/>
    <p:sldId id="572" r:id="rId18"/>
    <p:sldId id="573" r:id="rId19"/>
    <p:sldId id="574" r:id="rId20"/>
    <p:sldId id="575" r:id="rId21"/>
    <p:sldId id="576" r:id="rId22"/>
    <p:sldId id="577" r:id="rId23"/>
    <p:sldId id="578" r:id="rId24"/>
    <p:sldId id="579" r:id="rId25"/>
    <p:sldId id="580" r:id="rId26"/>
    <p:sldId id="581" r:id="rId27"/>
    <p:sldId id="582" r:id="rId28"/>
    <p:sldId id="583" r:id="rId29"/>
    <p:sldId id="584" r:id="rId30"/>
    <p:sldId id="585" r:id="rId31"/>
    <p:sldId id="586" r:id="rId32"/>
    <p:sldId id="598" r:id="rId33"/>
    <p:sldId id="597" r:id="rId34"/>
    <p:sldId id="596" r:id="rId35"/>
    <p:sldId id="588" r:id="rId36"/>
    <p:sldId id="589" r:id="rId37"/>
    <p:sldId id="590" r:id="rId38"/>
    <p:sldId id="591" r:id="rId39"/>
    <p:sldId id="592" r:id="rId40"/>
    <p:sldId id="593" r:id="rId41"/>
    <p:sldId id="594" r:id="rId42"/>
    <p:sldId id="595" r:id="rId43"/>
    <p:sldId id="564"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54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98"/>
            <p14:sldId id="597"/>
            <p14:sldId id="596"/>
            <p14:sldId id="588"/>
            <p14:sldId id="589"/>
            <p14:sldId id="590"/>
            <p14:sldId id="591"/>
            <p14:sldId id="592"/>
            <p14:sldId id="593"/>
            <p14:sldId id="594"/>
            <p14:sldId id="595"/>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4233" autoAdjust="0"/>
  </p:normalViewPr>
  <p:slideViewPr>
    <p:cSldViewPr snapToGrid="0">
      <p:cViewPr varScale="1">
        <p:scale>
          <a:sx n="82" d="100"/>
          <a:sy n="82" d="100"/>
        </p:scale>
        <p:origin x="73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فلسفة تصميم التجربة</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ركائز تصميم تجربة الحضور</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هندسة الفراغ</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5EE16849-BD43-41F0-9A5F-0D9DB0936DB7}">
      <dgm:prSet phldrT="[نص]"/>
      <dgm:spPr/>
      <dgm:t>
        <a:bodyPr/>
        <a:lstStyle/>
        <a:p>
          <a:pPr rtl="1"/>
          <a:r>
            <a:rPr lang="ar-SA" dirty="0" smtClean="0"/>
            <a:t>نموذج التصميم بالتعاطف</a:t>
          </a:r>
          <a:endParaRPr lang="ar-SA" dirty="0"/>
        </a:p>
      </dgm:t>
    </dgm:pt>
    <dgm:pt modelId="{D8FBB457-974B-4FB8-9402-7C9F712E504D}" type="parTrans" cxnId="{0E75F579-65B9-452B-9DAF-2C24599D20B6}">
      <dgm:prSet/>
      <dgm:spPr/>
      <dgm:t>
        <a:bodyPr/>
        <a:lstStyle/>
        <a:p>
          <a:pPr rtl="1"/>
          <a:endParaRPr lang="ar-SA"/>
        </a:p>
      </dgm:t>
    </dgm:pt>
    <dgm:pt modelId="{B70EC623-5339-4396-B7F0-CD72E485D896}" type="sibTrans" cxnId="{0E75F579-65B9-452B-9DAF-2C24599D20B6}">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4">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4">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4">
        <dgm:presLayoutVars>
          <dgm:bulletEnabled val="1"/>
        </dgm:presLayoutVars>
      </dgm:prSet>
      <dgm:spPr/>
      <dgm:t>
        <a:bodyPr/>
        <a:lstStyle/>
        <a:p>
          <a:pPr rtl="1"/>
          <a:endParaRPr lang="ar-SA"/>
        </a:p>
      </dgm:t>
    </dgm:pt>
    <dgm:pt modelId="{9B6D9673-C78D-4621-8D2A-9C4F3B6267D1}" type="pres">
      <dgm:prSet presAssocID="{5EE16849-BD43-41F0-9A5F-0D9DB0936DB7}" presName="nodeFollowingNodes" presStyleLbl="node1" presStyleIdx="3" presStyleCnt="4">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98FB08FF-A63C-407D-B0FF-E7503CB22F6B}" type="presOf" srcId="{5EE16849-BD43-41F0-9A5F-0D9DB0936DB7}" destId="{9B6D9673-C78D-4621-8D2A-9C4F3B6267D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0E75F579-65B9-452B-9DAF-2C24599D20B6}" srcId="{C11D3CE2-FA5B-412F-8F0C-A34AE5B6B256}" destId="{5EE16849-BD43-41F0-9A5F-0D9DB0936DB7}" srcOrd="3" destOrd="0" parTransId="{D8FBB457-974B-4FB8-9402-7C9F712E504D}" sibTransId="{B70EC623-5339-4396-B7F0-CD72E485D896}"/>
    <dgm:cxn modelId="{EC28C9E3-44B7-41D2-BE28-D038C4C7522F}" srcId="{C11D3CE2-FA5B-412F-8F0C-A34AE5B6B256}" destId="{73F8E068-AE05-4D1C-B9C2-614BA055545B}" srcOrd="2" destOrd="0" parTransId="{6609B155-12F3-43A2-8E8B-C98FD1E653FF}" sibTransId="{0E08B5BA-5796-49F2-9AA8-21AC3118CF7B}"/>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DDB6A42E-82A5-4184-A6AF-50534FF4438D}" type="presParOf" srcId="{74E7D350-C515-4AC2-894D-0DDE2B8FB828}" destId="{9B6D9673-C78D-4621-8D2A-9C4F3B6267D1}"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ما قبل الفعالية (التوقعات)</a:t>
          </a:r>
          <a:endParaRPr lang="ar-SA" sz="2800" dirty="0"/>
        </a:p>
      </dgm:t>
    </dgm:pt>
    <dgm:pt modelId="{E298EF5B-39A8-44EF-9200-C09367F5CF80}" type="parTrans" cxnId="{5707784D-9D9D-43D2-97DA-0AA37C7441E3}">
      <dgm:prSet/>
      <dgm:spPr/>
      <dgm:t>
        <a:bodyPr/>
        <a:lstStyle/>
        <a:p>
          <a:pPr rtl="1"/>
          <a:endParaRPr lang="ar-SA"/>
        </a:p>
      </dgm:t>
    </dgm:pt>
    <dgm:pt modelId="{5C175C8D-F8B2-4B63-AFF8-7309C296BF56}" type="sibTrans" cxnId="{5707784D-9D9D-43D2-97DA-0AA37C7441E3}">
      <dgm:prSet/>
      <dgm:spPr/>
      <dgm:t>
        <a:bodyPr/>
        <a:lstStyle/>
        <a:p>
          <a:pPr rtl="1"/>
          <a:endParaRPr lang="ar-SA"/>
        </a:p>
      </dgm:t>
    </dgm:pt>
    <dgm:pt modelId="{9F51E207-98C2-4539-A5B0-349A062FA239}">
      <dgm:prSet phldrT="[نص]" custT="1"/>
      <dgm:spPr/>
      <dgm:t>
        <a:bodyPr/>
        <a:lstStyle/>
        <a:p>
          <a:pPr rtl="1"/>
          <a:r>
            <a:rPr lang="ar-SA" sz="2800" dirty="0" smtClean="0"/>
            <a:t>أثناء الفعالية (الانغماس)</a:t>
          </a:r>
          <a:endParaRPr lang="ar-SA" sz="2800" dirty="0"/>
        </a:p>
      </dgm:t>
    </dgm:pt>
    <dgm:pt modelId="{C4C62DF9-CB49-45AA-824C-A1D7D661AC92}" type="parTrans" cxnId="{4F8490BF-0776-4D58-AD1A-EAA6F1E52230}">
      <dgm:prSet/>
      <dgm:spPr/>
      <dgm:t>
        <a:bodyPr/>
        <a:lstStyle/>
        <a:p>
          <a:pPr rtl="1"/>
          <a:endParaRPr lang="ar-SA"/>
        </a:p>
      </dgm:t>
    </dgm:pt>
    <dgm:pt modelId="{4F1E68F3-D801-4303-9A23-CA3275F0F6EA}" type="sibTrans" cxnId="{4F8490BF-0776-4D58-AD1A-EAA6F1E52230}">
      <dgm:prSet/>
      <dgm:spPr/>
      <dgm:t>
        <a:bodyPr/>
        <a:lstStyle/>
        <a:p>
          <a:pPr rtl="1"/>
          <a:endParaRPr lang="ar-SA"/>
        </a:p>
      </dgm:t>
    </dgm:pt>
    <dgm:pt modelId="{9320E232-BED3-459F-8092-7F1C370DD57B}">
      <dgm:prSet phldrT="[نص]" custT="1"/>
      <dgm:spPr/>
      <dgm:t>
        <a:bodyPr/>
        <a:lstStyle/>
        <a:p>
          <a:pPr rtl="1"/>
          <a:r>
            <a:rPr lang="ar-SA" sz="2800" dirty="0" smtClean="0"/>
            <a:t>ما بعد الفعالية (الأثر)</a:t>
          </a:r>
          <a:endParaRPr lang="ar-SA" sz="2800" dirty="0"/>
        </a:p>
      </dgm:t>
    </dgm:pt>
    <dgm:pt modelId="{1650CFD7-B991-4B2D-9E9B-4D9493B5ABFF}" type="parTrans" cxnId="{DB795972-090B-456D-A2AC-BFC75E0A5044}">
      <dgm:prSet/>
      <dgm:spPr/>
      <dgm:t>
        <a:bodyPr/>
        <a:lstStyle/>
        <a:p>
          <a:pPr rtl="1"/>
          <a:endParaRPr lang="ar-SA"/>
        </a:p>
      </dgm:t>
    </dgm:pt>
    <dgm:pt modelId="{7AA39D17-68B9-4A1F-90E0-C27F2160F2CD}" type="sibTrans" cxnId="{DB795972-090B-456D-A2AC-BFC75E0A5044}">
      <dgm:prSet/>
      <dgm:spPr/>
      <dgm:t>
        <a:bodyPr/>
        <a:lstStyle/>
        <a:p>
          <a:pPr rtl="1"/>
          <a:endParaRPr lang="ar-SA"/>
        </a:p>
      </dgm:t>
    </dgm:pt>
    <dgm:pt modelId="{537B87D9-CBE0-4116-ACF0-1224C782E407}">
      <dgm:prSet phldrT="[نص]"/>
      <dgm:spPr/>
      <dgm:t>
        <a:bodyPr/>
        <a:lstStyle/>
        <a:p>
          <a:pPr rtl="1"/>
          <a:r>
            <a:rPr lang="ar-SA" dirty="0" smtClean="0"/>
            <a:t>كيف يشعر الحضور في اليوم التالي؟ وما هي القيمة المستدامة التي خرج بها؟</a:t>
          </a:r>
          <a:endParaRPr lang="ar-SA" dirty="0"/>
        </a:p>
      </dgm:t>
    </dgm:pt>
    <dgm:pt modelId="{7D367EC6-35D7-4841-B148-47A9FD0A1B6A}" type="parTrans" cxnId="{30CEE69E-4366-4E71-95B5-48604FDBE537}">
      <dgm:prSet/>
      <dgm:spPr/>
      <dgm:t>
        <a:bodyPr/>
        <a:lstStyle/>
        <a:p>
          <a:pPr rtl="1"/>
          <a:endParaRPr lang="ar-SA"/>
        </a:p>
      </dgm:t>
    </dgm:pt>
    <dgm:pt modelId="{53E8A101-6120-4121-A4A9-470FC76E6F7A}" type="sibTrans" cxnId="{30CEE69E-4366-4E71-95B5-48604FDBE537}">
      <dgm:prSet/>
      <dgm:spPr/>
      <dgm:t>
        <a:bodyPr/>
        <a:lstStyle/>
        <a:p>
          <a:pPr rtl="1"/>
          <a:endParaRPr lang="ar-SA"/>
        </a:p>
      </dgm:t>
    </dgm:pt>
    <dgm:pt modelId="{F458BF42-2AFC-4CBF-A973-78A5922E3E87}">
      <dgm:prSet/>
      <dgm:spPr/>
      <dgm:t>
        <a:bodyPr/>
        <a:lstStyle/>
        <a:p>
          <a:pPr rtl="1"/>
          <a:r>
            <a:rPr lang="ar-SA" dirty="0" smtClean="0"/>
            <a:t>تبدأ من أول إعلان لسهولة التسجيل وبناء الحماس.</a:t>
          </a:r>
          <a:endParaRPr lang="ar-SA" dirty="0"/>
        </a:p>
      </dgm:t>
    </dgm:pt>
    <dgm:pt modelId="{C1871A9D-71A9-444C-941F-DEF73428EE08}" type="parTrans" cxnId="{CD318483-3EBB-41A5-9490-B4C7932BEECF}">
      <dgm:prSet/>
      <dgm:spPr/>
      <dgm:t>
        <a:bodyPr/>
        <a:lstStyle/>
        <a:p>
          <a:pPr rtl="1"/>
          <a:endParaRPr lang="ar-SA"/>
        </a:p>
      </dgm:t>
    </dgm:pt>
    <dgm:pt modelId="{66792D1D-CB0B-4978-8120-79E20C3C3F5B}" type="sibTrans" cxnId="{CD318483-3EBB-41A5-9490-B4C7932BEECF}">
      <dgm:prSet/>
      <dgm:spPr/>
      <dgm:t>
        <a:bodyPr/>
        <a:lstStyle/>
        <a:p>
          <a:pPr rtl="1"/>
          <a:endParaRPr lang="ar-SA"/>
        </a:p>
      </dgm:t>
    </dgm:pt>
    <dgm:pt modelId="{6B3EB735-0E41-4C4D-9685-8BE9BCE088DD}">
      <dgm:prSet/>
      <dgm:spPr/>
      <dgm:t>
        <a:bodyPr/>
        <a:lstStyle/>
        <a:p>
          <a:pPr rtl="1"/>
          <a:r>
            <a:rPr lang="ar-SA" dirty="0" smtClean="0"/>
            <a:t>من اللحظة التي يطأ فيها الحضور مكان الفعالية والتفاعل والحماس.</a:t>
          </a:r>
          <a:endParaRPr lang="ar-SA" dirty="0"/>
        </a:p>
      </dgm:t>
    </dgm:pt>
    <dgm:pt modelId="{A7A75A5B-77B2-4245-A5AF-CD222C7E733C}" type="parTrans" cxnId="{78F6F7CB-4BC6-46F1-B935-25179D5A1C70}">
      <dgm:prSet/>
      <dgm:spPr/>
      <dgm:t>
        <a:bodyPr/>
        <a:lstStyle/>
        <a:p>
          <a:pPr rtl="1"/>
          <a:endParaRPr lang="ar-SA"/>
        </a:p>
      </dgm:t>
    </dgm:pt>
    <dgm:pt modelId="{5463E1FC-FEAC-42B4-A26D-876F1D4EE870}" type="sibTrans" cxnId="{78F6F7CB-4BC6-46F1-B935-25179D5A1C70}">
      <dgm:prSet/>
      <dgm:spPr/>
      <dgm:t>
        <a:bodyPr/>
        <a:lstStyle/>
        <a:p>
          <a:pPr rtl="1"/>
          <a:endParaRPr lang="ar-SA"/>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16937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165537">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167684">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تصميم الإدراك الأول</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إزالة حواجز الدخول</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هندسة الحماس</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أرسال مقبلات معرفية أو تشويقية.</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أول إعلان أو دعوة تصل للمشارك هي التي تحدد نغمة الفعالية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تصميم تجربة تسجيل سلسة وسريعة.</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57714A05-2BDB-4BDA-A778-2C943C903E97}">
      <dgm:prSet custT="1"/>
      <dgm:spPr/>
      <dgm:t>
        <a:bodyPr/>
        <a:lstStyle/>
        <a:p>
          <a:pPr rtl="1"/>
          <a:endParaRPr lang="ar-SA" sz="2800" dirty="0"/>
        </a:p>
      </dgm:t>
    </dgm:pt>
    <dgm:pt modelId="{0468A1F7-9690-4A95-90D8-F4B3A2738A46}" type="parTrans" cxnId="{22F5E334-FD64-4E53-B324-72975B0A1B19}">
      <dgm:prSet/>
      <dgm:spPr/>
      <dgm:t>
        <a:bodyPr/>
        <a:lstStyle/>
        <a:p>
          <a:pPr rtl="1"/>
          <a:endParaRPr lang="ar-SA" sz="2800"/>
        </a:p>
      </dgm:t>
    </dgm:pt>
    <dgm:pt modelId="{4A3C56C4-E8FA-47AF-8C7D-CC0333679925}" type="sibTrans" cxnId="{22F5E334-FD64-4E53-B324-72975B0A1B19}">
      <dgm:prSet/>
      <dgm:spPr/>
      <dgm:t>
        <a:bodyPr/>
        <a:lstStyle/>
        <a:p>
          <a:pPr rtl="1"/>
          <a:endParaRPr lang="ar-SA" sz="2800"/>
        </a:p>
      </dgm:t>
    </dgm:pt>
    <dgm:pt modelId="{80748242-EECA-4E7C-937D-FAAF5460B7B6}">
      <dgm:prSet phldrT="[نص]" custT="1"/>
      <dgm:spPr/>
      <dgm:t>
        <a:bodyPr/>
        <a:lstStyle/>
        <a:p>
          <a:pPr rtl="1"/>
          <a:r>
            <a:rPr lang="ar-SA" sz="2800" dirty="0" smtClean="0"/>
            <a:t>التهيئة الذهنية</a:t>
          </a:r>
          <a:endParaRPr lang="ar-SA" sz="2800" dirty="0"/>
        </a:p>
      </dgm:t>
    </dgm:pt>
    <dgm:pt modelId="{EE18887F-A4FE-416F-A72A-3895ACBF2534}" type="parTrans" cxnId="{16209F0F-B294-4AC0-86A5-442175F17EB9}">
      <dgm:prSet/>
      <dgm:spPr/>
      <dgm:t>
        <a:bodyPr/>
        <a:lstStyle/>
        <a:p>
          <a:pPr rtl="1"/>
          <a:endParaRPr lang="ar-SA" sz="2800"/>
        </a:p>
      </dgm:t>
    </dgm:pt>
    <dgm:pt modelId="{2967D622-C3A8-403C-8FFB-BAA99634F3F3}" type="sibTrans" cxnId="{16209F0F-B294-4AC0-86A5-442175F17EB9}">
      <dgm:prSet/>
      <dgm:spPr/>
      <dgm:t>
        <a:bodyPr/>
        <a:lstStyle/>
        <a:p>
          <a:pPr rtl="1"/>
          <a:endParaRPr lang="ar-SA" sz="2800"/>
        </a:p>
      </dgm:t>
    </dgm:pt>
    <dgm:pt modelId="{7CF4D7C2-B101-4891-9349-4CFB1EE796D0}">
      <dgm:prSet phldrT="[نص]" custT="1"/>
      <dgm:spPr/>
      <dgm:t>
        <a:bodyPr/>
        <a:lstStyle/>
        <a:p>
          <a:pPr rtl="1"/>
          <a:r>
            <a:rPr lang="ar-SA" sz="2800" dirty="0" smtClean="0"/>
            <a:t>تزويد الحضور بكل ما يحتاجونه ليشعروا بالأمان.</a:t>
          </a:r>
          <a:endParaRPr lang="ar-SA" sz="2800" dirty="0"/>
        </a:p>
      </dgm:t>
    </dgm:pt>
    <dgm:pt modelId="{D6F33B53-163B-4A9C-BA98-F3EF7A5E8A21}" type="parTrans" cxnId="{E267C278-49DE-49CB-9699-27A3CC720C76}">
      <dgm:prSet/>
      <dgm:spPr/>
      <dgm:t>
        <a:bodyPr/>
        <a:lstStyle/>
        <a:p>
          <a:pPr rtl="1"/>
          <a:endParaRPr lang="ar-SA" sz="2800"/>
        </a:p>
      </dgm:t>
    </dgm:pt>
    <dgm:pt modelId="{5F1860AA-740C-4C3B-AF5C-586CED338CF9}" type="sibTrans" cxnId="{E267C278-49DE-49CB-9699-27A3CC720C76}">
      <dgm:prSet/>
      <dgm:spPr/>
      <dgm:t>
        <a:bodyPr/>
        <a:lstStyle/>
        <a:p>
          <a:pPr rtl="1"/>
          <a:endParaRPr lang="ar-SA" sz="2800"/>
        </a:p>
      </dgm:t>
    </dgm:pt>
    <dgm:pt modelId="{487D4C38-7530-415D-8731-87F804792C1C}">
      <dgm:prSet custT="1"/>
      <dgm:spPr/>
      <dgm:t>
        <a:bodyPr/>
        <a:lstStyle/>
        <a:p>
          <a:pPr rtl="1"/>
          <a:endParaRPr lang="ar-SA" sz="2800" dirty="0"/>
        </a:p>
      </dgm:t>
    </dgm:pt>
    <dgm:pt modelId="{DC32D478-3966-4707-BABB-F744028E05AC}" type="parTrans" cxnId="{14F269D0-FC7D-4DE2-B001-8AB2C9D465EF}">
      <dgm:prSet/>
      <dgm:spPr/>
      <dgm:t>
        <a:bodyPr/>
        <a:lstStyle/>
        <a:p>
          <a:pPr rtl="1"/>
          <a:endParaRPr lang="ar-SA" sz="2800"/>
        </a:p>
      </dgm:t>
    </dgm:pt>
    <dgm:pt modelId="{14FA9F9B-1BE6-45DC-8E05-826B6AF6BA6C}" type="sibTrans" cxnId="{14F269D0-FC7D-4DE2-B001-8AB2C9D465EF}">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16937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165537">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167684">
        <dgm:presLayoutVars>
          <dgm:bulletEnabled val="1"/>
        </dgm:presLayoutVars>
      </dgm:prSet>
      <dgm:spPr/>
      <dgm:t>
        <a:bodyPr/>
        <a:lstStyle/>
        <a:p>
          <a:pPr rtl="1"/>
          <a:endParaRPr lang="ar-SA"/>
        </a:p>
      </dgm:t>
    </dgm:pt>
    <dgm:pt modelId="{68685F5E-4942-46CA-89B6-50D67D07B367}" type="pres">
      <dgm:prSet presAssocID="{7AA39D17-68B9-4A1F-90E0-C27F2160F2CD}" presName="spacing" presStyleCnt="0"/>
      <dgm:spPr/>
    </dgm:pt>
    <dgm:pt modelId="{2EF383D9-BDA4-4FB6-AAA9-26977BFC7CDB}" type="pres">
      <dgm:prSet presAssocID="{80748242-EECA-4E7C-937D-FAAF5460B7B6}" presName="linNode" presStyleCnt="0"/>
      <dgm:spPr/>
    </dgm:pt>
    <dgm:pt modelId="{A9358DE6-7EBE-4FA1-9E0B-41A2C6892477}" type="pres">
      <dgm:prSet presAssocID="{80748242-EECA-4E7C-937D-FAAF5460B7B6}" presName="parentShp" presStyleLbl="node1" presStyleIdx="3" presStyleCnt="4" custLinFactNeighborX="-624" custLinFactNeighborY="-4955">
        <dgm:presLayoutVars>
          <dgm:bulletEnabled val="1"/>
        </dgm:presLayoutVars>
      </dgm:prSet>
      <dgm:spPr/>
      <dgm:t>
        <a:bodyPr/>
        <a:lstStyle/>
        <a:p>
          <a:pPr rtl="1"/>
          <a:endParaRPr lang="ar-SA"/>
        </a:p>
      </dgm:t>
    </dgm:pt>
    <dgm:pt modelId="{2174E27E-DA66-4F07-8843-D69215C71ED8}" type="pres">
      <dgm:prSet presAssocID="{80748242-EECA-4E7C-937D-FAAF5460B7B6}" presName="childShp" presStyleLbl="bgAccFollowNode1" presStyleIdx="3" presStyleCnt="4" custScaleX="167684">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22F5E334-FD64-4E53-B324-72975B0A1B19}" srcId="{9320E232-BED3-459F-8092-7F1C370DD57B}" destId="{57714A05-2BDB-4BDA-A778-2C943C903E97}" srcOrd="1" destOrd="0" parTransId="{0468A1F7-9690-4A95-90D8-F4B3A2738A46}" sibTransId="{4A3C56C4-E8FA-47AF-8C7D-CC0333679925}"/>
    <dgm:cxn modelId="{0EED7736-F636-4956-BDF0-A344F0AE5C59}" type="presOf" srcId="{7CF4D7C2-B101-4891-9349-4CFB1EE796D0}" destId="{2174E27E-DA66-4F07-8843-D69215C71ED8}"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E267C278-49DE-49CB-9699-27A3CC720C76}" srcId="{80748242-EECA-4E7C-937D-FAAF5460B7B6}" destId="{7CF4D7C2-B101-4891-9349-4CFB1EE796D0}" srcOrd="0" destOrd="0" parTransId="{D6F33B53-163B-4A9C-BA98-F3EF7A5E8A21}" sibTransId="{5F1860AA-740C-4C3B-AF5C-586CED338CF9}"/>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BC289ED9-E263-4641-A388-5C75DBB3FB13}" type="presOf" srcId="{80748242-EECA-4E7C-937D-FAAF5460B7B6}" destId="{A9358DE6-7EBE-4FA1-9E0B-41A2C6892477}"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4F269D0-FC7D-4DE2-B001-8AB2C9D465EF}" srcId="{80748242-EECA-4E7C-937D-FAAF5460B7B6}" destId="{487D4C38-7530-415D-8731-87F804792C1C}" srcOrd="1" destOrd="0" parTransId="{DC32D478-3966-4707-BABB-F744028E05AC}" sibTransId="{14FA9F9B-1BE6-45DC-8E05-826B6AF6BA6C}"/>
    <dgm:cxn modelId="{78F6F7CB-4BC6-46F1-B935-25179D5A1C70}" srcId="{9F51E207-98C2-4539-A5B0-349A062FA239}" destId="{6B3EB735-0E41-4C4D-9685-8BE9BCE088DD}" srcOrd="0" destOrd="0" parTransId="{A7A75A5B-77B2-4245-A5AF-CD222C7E733C}" sibTransId="{5463E1FC-FEAC-42B4-A26D-876F1D4EE870}"/>
    <dgm:cxn modelId="{9EF3DFAB-EB29-4203-9CCE-6F667859BA67}" type="presOf" srcId="{487D4C38-7530-415D-8731-87F804792C1C}" destId="{2174E27E-DA66-4F07-8843-D69215C71ED8}" srcOrd="0" destOrd="1" presId="urn:microsoft.com/office/officeart/2005/8/layout/vList6"/>
    <dgm:cxn modelId="{16209F0F-B294-4AC0-86A5-442175F17EB9}" srcId="{08D564C7-4367-42C2-A75D-48D4941784E1}" destId="{80748242-EECA-4E7C-937D-FAAF5460B7B6}" srcOrd="3" destOrd="0" parTransId="{EE18887F-A4FE-416F-A72A-3895ACBF2534}" sibTransId="{2967D622-C3A8-403C-8FFB-BAA99634F3F3}"/>
    <dgm:cxn modelId="{77BD128B-E509-4DB7-A5DF-B0CBC855885D}" type="presOf" srcId="{57714A05-2BDB-4BDA-A778-2C943C903E97}" destId="{85EA3213-531B-4774-A9E4-989B3C96FA85}" srcOrd="0" destOrd="1" presId="urn:microsoft.com/office/officeart/2005/8/layout/vList6"/>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D24D2BAB-B20E-4CBC-8750-CE08D868D704}" type="presParOf" srcId="{0D9C0A99-7139-4B7F-8F2C-DD193EA9A211}" destId="{68685F5E-4942-46CA-89B6-50D67D07B367}" srcOrd="5" destOrd="0" presId="urn:microsoft.com/office/officeart/2005/8/layout/vList6"/>
    <dgm:cxn modelId="{92EEB3EA-9581-4E85-9789-61F8E2CEE095}" type="presParOf" srcId="{0D9C0A99-7139-4B7F-8F2C-DD193EA9A211}" destId="{2EF383D9-BDA4-4FB6-AAA9-26977BFC7CDB}" srcOrd="6" destOrd="0" presId="urn:microsoft.com/office/officeart/2005/8/layout/vList6"/>
    <dgm:cxn modelId="{68E341CE-FF75-4B62-806A-D29CE74FD5CB}" type="presParOf" srcId="{2EF383D9-BDA4-4FB6-AAA9-26977BFC7CDB}" destId="{A9358DE6-7EBE-4FA1-9E0B-41A2C6892477}" srcOrd="0" destOrd="0" presId="urn:microsoft.com/office/officeart/2005/8/layout/vList6"/>
    <dgm:cxn modelId="{C7D06A76-5BDB-4E53-8014-4A529CCD8A8F}" type="presParOf" srcId="{2EF383D9-BDA4-4FB6-AAA9-26977BFC7CDB}" destId="{2174E27E-DA66-4F07-8843-D69215C71ED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لحظة الاستقبال</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تدرج الطاقة</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التفاعل النشط</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من خلال تصميم التجربة بحيث يُسهم الحضور في الحدث.</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الحواس هي التي تقود هذه المرحلة (الرائحة، الإضاءة، الترحيب).</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تصميم التجربة يتطلب إيقاعاً جلسات مكثفة تليها فترات راحة.</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57714A05-2BDB-4BDA-A778-2C943C903E97}">
      <dgm:prSet custT="1"/>
      <dgm:spPr/>
      <dgm:t>
        <a:bodyPr/>
        <a:lstStyle/>
        <a:p>
          <a:pPr rtl="1"/>
          <a:endParaRPr lang="ar-SA" sz="2800" dirty="0"/>
        </a:p>
      </dgm:t>
    </dgm:pt>
    <dgm:pt modelId="{0468A1F7-9690-4A95-90D8-F4B3A2738A46}" type="parTrans" cxnId="{22F5E334-FD64-4E53-B324-72975B0A1B19}">
      <dgm:prSet/>
      <dgm:spPr/>
      <dgm:t>
        <a:bodyPr/>
        <a:lstStyle/>
        <a:p>
          <a:pPr rtl="1"/>
          <a:endParaRPr lang="ar-SA" sz="2800"/>
        </a:p>
      </dgm:t>
    </dgm:pt>
    <dgm:pt modelId="{4A3C56C4-E8FA-47AF-8C7D-CC0333679925}" type="sibTrans" cxnId="{22F5E334-FD64-4E53-B324-72975B0A1B19}">
      <dgm:prSet/>
      <dgm:spPr/>
      <dgm:t>
        <a:bodyPr/>
        <a:lstStyle/>
        <a:p>
          <a:pPr rtl="1"/>
          <a:endParaRPr lang="ar-SA" sz="2800"/>
        </a:p>
      </dgm:t>
    </dgm:pt>
    <dgm:pt modelId="{80748242-EECA-4E7C-937D-FAAF5460B7B6}">
      <dgm:prSet phldrT="[نص]" custT="1"/>
      <dgm:spPr/>
      <dgm:t>
        <a:bodyPr/>
        <a:lstStyle/>
        <a:p>
          <a:pPr rtl="1"/>
          <a:r>
            <a:rPr lang="ar-SA" sz="2800" dirty="0" smtClean="0"/>
            <a:t>الدراما والذروة</a:t>
          </a:r>
          <a:endParaRPr lang="ar-SA" sz="2800" dirty="0"/>
        </a:p>
      </dgm:t>
    </dgm:pt>
    <dgm:pt modelId="{EE18887F-A4FE-416F-A72A-3895ACBF2534}" type="parTrans" cxnId="{16209F0F-B294-4AC0-86A5-442175F17EB9}">
      <dgm:prSet/>
      <dgm:spPr/>
      <dgm:t>
        <a:bodyPr/>
        <a:lstStyle/>
        <a:p>
          <a:pPr rtl="1"/>
          <a:endParaRPr lang="ar-SA" sz="2800"/>
        </a:p>
      </dgm:t>
    </dgm:pt>
    <dgm:pt modelId="{2967D622-C3A8-403C-8FFB-BAA99634F3F3}" type="sibTrans" cxnId="{16209F0F-B294-4AC0-86A5-442175F17EB9}">
      <dgm:prSet/>
      <dgm:spPr/>
      <dgm:t>
        <a:bodyPr/>
        <a:lstStyle/>
        <a:p>
          <a:pPr rtl="1"/>
          <a:endParaRPr lang="ar-SA" sz="2800"/>
        </a:p>
      </dgm:t>
    </dgm:pt>
    <dgm:pt modelId="{7CF4D7C2-B101-4891-9349-4CFB1EE796D0}">
      <dgm:prSet phldrT="[نص]" custT="1"/>
      <dgm:spPr/>
      <dgm:t>
        <a:bodyPr/>
        <a:lstStyle/>
        <a:p>
          <a:pPr rtl="1"/>
          <a:r>
            <a:rPr lang="ar-SA" sz="2800" dirty="0" smtClean="0"/>
            <a:t>تصميم لحظة واحدة على الأقل تكون مبهرة بصرياً أو شعورياً</a:t>
          </a:r>
          <a:endParaRPr lang="ar-SA" sz="2800" dirty="0"/>
        </a:p>
      </dgm:t>
    </dgm:pt>
    <dgm:pt modelId="{D6F33B53-163B-4A9C-BA98-F3EF7A5E8A21}" type="parTrans" cxnId="{E267C278-49DE-49CB-9699-27A3CC720C76}">
      <dgm:prSet/>
      <dgm:spPr/>
      <dgm:t>
        <a:bodyPr/>
        <a:lstStyle/>
        <a:p>
          <a:pPr rtl="1"/>
          <a:endParaRPr lang="ar-SA" sz="2800"/>
        </a:p>
      </dgm:t>
    </dgm:pt>
    <dgm:pt modelId="{5F1860AA-740C-4C3B-AF5C-586CED338CF9}" type="sibTrans" cxnId="{E267C278-49DE-49CB-9699-27A3CC720C76}">
      <dgm:prSet/>
      <dgm:spPr/>
      <dgm:t>
        <a:bodyPr/>
        <a:lstStyle/>
        <a:p>
          <a:pPr rtl="1"/>
          <a:endParaRPr lang="ar-SA" sz="2800"/>
        </a:p>
      </dgm:t>
    </dgm:pt>
    <dgm:pt modelId="{487D4C38-7530-415D-8731-87F804792C1C}">
      <dgm:prSet custT="1"/>
      <dgm:spPr/>
      <dgm:t>
        <a:bodyPr/>
        <a:lstStyle/>
        <a:p>
          <a:pPr rtl="1"/>
          <a:endParaRPr lang="ar-SA" sz="2800" dirty="0"/>
        </a:p>
      </dgm:t>
    </dgm:pt>
    <dgm:pt modelId="{DC32D478-3966-4707-BABB-F744028E05AC}" type="parTrans" cxnId="{14F269D0-FC7D-4DE2-B001-8AB2C9D465EF}">
      <dgm:prSet/>
      <dgm:spPr/>
      <dgm:t>
        <a:bodyPr/>
        <a:lstStyle/>
        <a:p>
          <a:pPr rtl="1"/>
          <a:endParaRPr lang="ar-SA" sz="2800"/>
        </a:p>
      </dgm:t>
    </dgm:pt>
    <dgm:pt modelId="{14FA9F9B-1BE6-45DC-8E05-826B6AF6BA6C}" type="sibTrans" cxnId="{14F269D0-FC7D-4DE2-B001-8AB2C9D465EF}">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20251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202986">
        <dgm:presLayoutVars>
          <dgm:bulletEnabled val="1"/>
        </dgm:presLayoutVars>
      </dgm:prSet>
      <dgm:spPr/>
      <dgm:t>
        <a:bodyPr/>
        <a:lstStyle/>
        <a:p>
          <a:pPr rtl="1"/>
          <a:endParaRPr lang="ar-SA"/>
        </a:p>
      </dgm:t>
    </dgm:pt>
    <dgm:pt modelId="{68685F5E-4942-46CA-89B6-50D67D07B367}" type="pres">
      <dgm:prSet presAssocID="{7AA39D17-68B9-4A1F-90E0-C27F2160F2CD}" presName="spacing" presStyleCnt="0"/>
      <dgm:spPr/>
    </dgm:pt>
    <dgm:pt modelId="{2EF383D9-BDA4-4FB6-AAA9-26977BFC7CDB}" type="pres">
      <dgm:prSet presAssocID="{80748242-EECA-4E7C-937D-FAAF5460B7B6}" presName="linNode" presStyleCnt="0"/>
      <dgm:spPr/>
    </dgm:pt>
    <dgm:pt modelId="{A9358DE6-7EBE-4FA1-9E0B-41A2C6892477}" type="pres">
      <dgm:prSet presAssocID="{80748242-EECA-4E7C-937D-FAAF5460B7B6}" presName="parentShp" presStyleLbl="node1" presStyleIdx="3" presStyleCnt="4" custLinFactNeighborX="-624" custLinFactNeighborY="-4955">
        <dgm:presLayoutVars>
          <dgm:bulletEnabled val="1"/>
        </dgm:presLayoutVars>
      </dgm:prSet>
      <dgm:spPr/>
      <dgm:t>
        <a:bodyPr/>
        <a:lstStyle/>
        <a:p>
          <a:pPr rtl="1"/>
          <a:endParaRPr lang="ar-SA"/>
        </a:p>
      </dgm:t>
    </dgm:pt>
    <dgm:pt modelId="{2174E27E-DA66-4F07-8843-D69215C71ED8}" type="pres">
      <dgm:prSet presAssocID="{80748242-EECA-4E7C-937D-FAAF5460B7B6}" presName="childShp" presStyleLbl="bgAccFollowNode1" presStyleIdx="3" presStyleCnt="4" custScaleX="203525">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22F5E334-FD64-4E53-B324-72975B0A1B19}" srcId="{9320E232-BED3-459F-8092-7F1C370DD57B}" destId="{57714A05-2BDB-4BDA-A778-2C943C903E97}" srcOrd="1" destOrd="0" parTransId="{0468A1F7-9690-4A95-90D8-F4B3A2738A46}" sibTransId="{4A3C56C4-E8FA-47AF-8C7D-CC0333679925}"/>
    <dgm:cxn modelId="{0EED7736-F636-4956-BDF0-A344F0AE5C59}" type="presOf" srcId="{7CF4D7C2-B101-4891-9349-4CFB1EE796D0}" destId="{2174E27E-DA66-4F07-8843-D69215C71ED8}"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E267C278-49DE-49CB-9699-27A3CC720C76}" srcId="{80748242-EECA-4E7C-937D-FAAF5460B7B6}" destId="{7CF4D7C2-B101-4891-9349-4CFB1EE796D0}" srcOrd="0" destOrd="0" parTransId="{D6F33B53-163B-4A9C-BA98-F3EF7A5E8A21}" sibTransId="{5F1860AA-740C-4C3B-AF5C-586CED338CF9}"/>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BC289ED9-E263-4641-A388-5C75DBB3FB13}" type="presOf" srcId="{80748242-EECA-4E7C-937D-FAAF5460B7B6}" destId="{A9358DE6-7EBE-4FA1-9E0B-41A2C6892477}"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4F269D0-FC7D-4DE2-B001-8AB2C9D465EF}" srcId="{80748242-EECA-4E7C-937D-FAAF5460B7B6}" destId="{487D4C38-7530-415D-8731-87F804792C1C}" srcOrd="1" destOrd="0" parTransId="{DC32D478-3966-4707-BABB-F744028E05AC}" sibTransId="{14FA9F9B-1BE6-45DC-8E05-826B6AF6BA6C}"/>
    <dgm:cxn modelId="{78F6F7CB-4BC6-46F1-B935-25179D5A1C70}" srcId="{9F51E207-98C2-4539-A5B0-349A062FA239}" destId="{6B3EB735-0E41-4C4D-9685-8BE9BCE088DD}" srcOrd="0" destOrd="0" parTransId="{A7A75A5B-77B2-4245-A5AF-CD222C7E733C}" sibTransId="{5463E1FC-FEAC-42B4-A26D-876F1D4EE870}"/>
    <dgm:cxn modelId="{9EF3DFAB-EB29-4203-9CCE-6F667859BA67}" type="presOf" srcId="{487D4C38-7530-415D-8731-87F804792C1C}" destId="{2174E27E-DA66-4F07-8843-D69215C71ED8}" srcOrd="0" destOrd="1" presId="urn:microsoft.com/office/officeart/2005/8/layout/vList6"/>
    <dgm:cxn modelId="{16209F0F-B294-4AC0-86A5-442175F17EB9}" srcId="{08D564C7-4367-42C2-A75D-48D4941784E1}" destId="{80748242-EECA-4E7C-937D-FAAF5460B7B6}" srcOrd="3" destOrd="0" parTransId="{EE18887F-A4FE-416F-A72A-3895ACBF2534}" sibTransId="{2967D622-C3A8-403C-8FFB-BAA99634F3F3}"/>
    <dgm:cxn modelId="{77BD128B-E509-4DB7-A5DF-B0CBC855885D}" type="presOf" srcId="{57714A05-2BDB-4BDA-A778-2C943C903E97}" destId="{85EA3213-531B-4774-A9E4-989B3C96FA85}" srcOrd="0" destOrd="1" presId="urn:microsoft.com/office/officeart/2005/8/layout/vList6"/>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D24D2BAB-B20E-4CBC-8750-CE08D868D704}" type="presParOf" srcId="{0D9C0A99-7139-4B7F-8F2C-DD193EA9A211}" destId="{68685F5E-4942-46CA-89B6-50D67D07B367}" srcOrd="5" destOrd="0" presId="urn:microsoft.com/office/officeart/2005/8/layout/vList6"/>
    <dgm:cxn modelId="{92EEB3EA-9581-4E85-9789-61F8E2CEE095}" type="presParOf" srcId="{0D9C0A99-7139-4B7F-8F2C-DD193EA9A211}" destId="{2EF383D9-BDA4-4FB6-AAA9-26977BFC7CDB}" srcOrd="6" destOrd="0" presId="urn:microsoft.com/office/officeart/2005/8/layout/vList6"/>
    <dgm:cxn modelId="{68E341CE-FF75-4B62-806A-D29CE74FD5CB}" type="presParOf" srcId="{2EF383D9-BDA4-4FB6-AAA9-26977BFC7CDB}" destId="{A9358DE6-7EBE-4FA1-9E0B-41A2C6892477}" srcOrd="0" destOrd="0" presId="urn:microsoft.com/office/officeart/2005/8/layout/vList6"/>
    <dgm:cxn modelId="{C7D06A76-5BDB-4E53-8014-4A529CCD8A8F}" type="presParOf" srcId="{2EF383D9-BDA4-4FB6-AAA9-26977BFC7CDB}" destId="{2174E27E-DA66-4F07-8843-D69215C71ED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الإغلاق العاطفي</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تثبيت الفائدة</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بناء المجتمع</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توطيد العلاقة بين الحضور من غرباء التقوا لأول مرة لأصدقاء.</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مغادرة الفعالية بصورة تترك أثر جميل للحضور.</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إرسال محتوى للحضور يذكرهم بلحظات الفعالية.</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57714A05-2BDB-4BDA-A778-2C943C903E97}">
      <dgm:prSet custT="1"/>
      <dgm:spPr/>
      <dgm:t>
        <a:bodyPr/>
        <a:lstStyle/>
        <a:p>
          <a:pPr rtl="1"/>
          <a:endParaRPr lang="ar-SA" sz="2800" dirty="0"/>
        </a:p>
      </dgm:t>
    </dgm:pt>
    <dgm:pt modelId="{0468A1F7-9690-4A95-90D8-F4B3A2738A46}" type="parTrans" cxnId="{22F5E334-FD64-4E53-B324-72975B0A1B19}">
      <dgm:prSet/>
      <dgm:spPr/>
      <dgm:t>
        <a:bodyPr/>
        <a:lstStyle/>
        <a:p>
          <a:pPr rtl="1"/>
          <a:endParaRPr lang="ar-SA" sz="2800"/>
        </a:p>
      </dgm:t>
    </dgm:pt>
    <dgm:pt modelId="{4A3C56C4-E8FA-47AF-8C7D-CC0333679925}" type="sibTrans" cxnId="{22F5E334-FD64-4E53-B324-72975B0A1B19}">
      <dgm:prSet/>
      <dgm:spPr/>
      <dgm:t>
        <a:bodyPr/>
        <a:lstStyle/>
        <a:p>
          <a:pPr rtl="1"/>
          <a:endParaRPr lang="ar-SA" sz="2800"/>
        </a:p>
      </dgm:t>
    </dgm:pt>
    <dgm:pt modelId="{80748242-EECA-4E7C-937D-FAAF5460B7B6}">
      <dgm:prSet phldrT="[نص]" custT="1"/>
      <dgm:spPr/>
      <dgm:t>
        <a:bodyPr/>
        <a:lstStyle/>
        <a:p>
          <a:pPr rtl="1"/>
          <a:r>
            <a:rPr lang="ar-SA" sz="2800" dirty="0" smtClean="0"/>
            <a:t>الاستماع الصادق</a:t>
          </a:r>
          <a:endParaRPr lang="ar-SA" sz="2800" dirty="0"/>
        </a:p>
      </dgm:t>
    </dgm:pt>
    <dgm:pt modelId="{EE18887F-A4FE-416F-A72A-3895ACBF2534}" type="parTrans" cxnId="{16209F0F-B294-4AC0-86A5-442175F17EB9}">
      <dgm:prSet/>
      <dgm:spPr/>
      <dgm:t>
        <a:bodyPr/>
        <a:lstStyle/>
        <a:p>
          <a:pPr rtl="1"/>
          <a:endParaRPr lang="ar-SA" sz="2800"/>
        </a:p>
      </dgm:t>
    </dgm:pt>
    <dgm:pt modelId="{2967D622-C3A8-403C-8FFB-BAA99634F3F3}" type="sibTrans" cxnId="{16209F0F-B294-4AC0-86A5-442175F17EB9}">
      <dgm:prSet/>
      <dgm:spPr/>
      <dgm:t>
        <a:bodyPr/>
        <a:lstStyle/>
        <a:p>
          <a:pPr rtl="1"/>
          <a:endParaRPr lang="ar-SA" sz="2800"/>
        </a:p>
      </dgm:t>
    </dgm:pt>
    <dgm:pt modelId="{7CF4D7C2-B101-4891-9349-4CFB1EE796D0}">
      <dgm:prSet phldrT="[نص]" custT="1"/>
      <dgm:spPr/>
      <dgm:t>
        <a:bodyPr/>
        <a:lstStyle/>
        <a:p>
          <a:pPr rtl="1"/>
          <a:r>
            <a:rPr lang="ar-SA" sz="2800" dirty="0" smtClean="0"/>
            <a:t>أبرز نقاط الفعالية التي تركت أثر لدى الحضور.</a:t>
          </a:r>
          <a:endParaRPr lang="ar-SA" sz="2800" dirty="0"/>
        </a:p>
      </dgm:t>
    </dgm:pt>
    <dgm:pt modelId="{D6F33B53-163B-4A9C-BA98-F3EF7A5E8A21}" type="parTrans" cxnId="{E267C278-49DE-49CB-9699-27A3CC720C76}">
      <dgm:prSet/>
      <dgm:spPr/>
      <dgm:t>
        <a:bodyPr/>
        <a:lstStyle/>
        <a:p>
          <a:pPr rtl="1"/>
          <a:endParaRPr lang="ar-SA" sz="2800"/>
        </a:p>
      </dgm:t>
    </dgm:pt>
    <dgm:pt modelId="{5F1860AA-740C-4C3B-AF5C-586CED338CF9}" type="sibTrans" cxnId="{E267C278-49DE-49CB-9699-27A3CC720C76}">
      <dgm:prSet/>
      <dgm:spPr/>
      <dgm:t>
        <a:bodyPr/>
        <a:lstStyle/>
        <a:p>
          <a:pPr rtl="1"/>
          <a:endParaRPr lang="ar-SA" sz="2800"/>
        </a:p>
      </dgm:t>
    </dgm:pt>
    <dgm:pt modelId="{487D4C38-7530-415D-8731-87F804792C1C}">
      <dgm:prSet custT="1"/>
      <dgm:spPr/>
      <dgm:t>
        <a:bodyPr/>
        <a:lstStyle/>
        <a:p>
          <a:pPr rtl="1"/>
          <a:endParaRPr lang="ar-SA" sz="2800" dirty="0"/>
        </a:p>
      </dgm:t>
    </dgm:pt>
    <dgm:pt modelId="{DC32D478-3966-4707-BABB-F744028E05AC}" type="parTrans" cxnId="{14F269D0-FC7D-4DE2-B001-8AB2C9D465EF}">
      <dgm:prSet/>
      <dgm:spPr/>
      <dgm:t>
        <a:bodyPr/>
        <a:lstStyle/>
        <a:p>
          <a:pPr rtl="1"/>
          <a:endParaRPr lang="ar-SA" sz="2800"/>
        </a:p>
      </dgm:t>
    </dgm:pt>
    <dgm:pt modelId="{14FA9F9B-1BE6-45DC-8E05-826B6AF6BA6C}" type="sibTrans" cxnId="{14F269D0-FC7D-4DE2-B001-8AB2C9D465EF}">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20251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202986">
        <dgm:presLayoutVars>
          <dgm:bulletEnabled val="1"/>
        </dgm:presLayoutVars>
      </dgm:prSet>
      <dgm:spPr/>
      <dgm:t>
        <a:bodyPr/>
        <a:lstStyle/>
        <a:p>
          <a:pPr rtl="1"/>
          <a:endParaRPr lang="ar-SA"/>
        </a:p>
      </dgm:t>
    </dgm:pt>
    <dgm:pt modelId="{68685F5E-4942-46CA-89B6-50D67D07B367}" type="pres">
      <dgm:prSet presAssocID="{7AA39D17-68B9-4A1F-90E0-C27F2160F2CD}" presName="spacing" presStyleCnt="0"/>
      <dgm:spPr/>
    </dgm:pt>
    <dgm:pt modelId="{2EF383D9-BDA4-4FB6-AAA9-26977BFC7CDB}" type="pres">
      <dgm:prSet presAssocID="{80748242-EECA-4E7C-937D-FAAF5460B7B6}" presName="linNode" presStyleCnt="0"/>
      <dgm:spPr/>
    </dgm:pt>
    <dgm:pt modelId="{A9358DE6-7EBE-4FA1-9E0B-41A2C6892477}" type="pres">
      <dgm:prSet presAssocID="{80748242-EECA-4E7C-937D-FAAF5460B7B6}" presName="parentShp" presStyleLbl="node1" presStyleIdx="3" presStyleCnt="4" custLinFactNeighborX="-624" custLinFactNeighborY="-4955">
        <dgm:presLayoutVars>
          <dgm:bulletEnabled val="1"/>
        </dgm:presLayoutVars>
      </dgm:prSet>
      <dgm:spPr/>
      <dgm:t>
        <a:bodyPr/>
        <a:lstStyle/>
        <a:p>
          <a:pPr rtl="1"/>
          <a:endParaRPr lang="ar-SA"/>
        </a:p>
      </dgm:t>
    </dgm:pt>
    <dgm:pt modelId="{2174E27E-DA66-4F07-8843-D69215C71ED8}" type="pres">
      <dgm:prSet presAssocID="{80748242-EECA-4E7C-937D-FAAF5460B7B6}" presName="childShp" presStyleLbl="bgAccFollowNode1" presStyleIdx="3" presStyleCnt="4" custScaleX="203525">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22F5E334-FD64-4E53-B324-72975B0A1B19}" srcId="{9320E232-BED3-459F-8092-7F1C370DD57B}" destId="{57714A05-2BDB-4BDA-A778-2C943C903E97}" srcOrd="1" destOrd="0" parTransId="{0468A1F7-9690-4A95-90D8-F4B3A2738A46}" sibTransId="{4A3C56C4-E8FA-47AF-8C7D-CC0333679925}"/>
    <dgm:cxn modelId="{0EED7736-F636-4956-BDF0-A344F0AE5C59}" type="presOf" srcId="{7CF4D7C2-B101-4891-9349-4CFB1EE796D0}" destId="{2174E27E-DA66-4F07-8843-D69215C71ED8}"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E267C278-49DE-49CB-9699-27A3CC720C76}" srcId="{80748242-EECA-4E7C-937D-FAAF5460B7B6}" destId="{7CF4D7C2-B101-4891-9349-4CFB1EE796D0}" srcOrd="0" destOrd="0" parTransId="{D6F33B53-163B-4A9C-BA98-F3EF7A5E8A21}" sibTransId="{5F1860AA-740C-4C3B-AF5C-586CED338CF9}"/>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BC289ED9-E263-4641-A388-5C75DBB3FB13}" type="presOf" srcId="{80748242-EECA-4E7C-937D-FAAF5460B7B6}" destId="{A9358DE6-7EBE-4FA1-9E0B-41A2C6892477}"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4F269D0-FC7D-4DE2-B001-8AB2C9D465EF}" srcId="{80748242-EECA-4E7C-937D-FAAF5460B7B6}" destId="{487D4C38-7530-415D-8731-87F804792C1C}" srcOrd="1" destOrd="0" parTransId="{DC32D478-3966-4707-BABB-F744028E05AC}" sibTransId="{14FA9F9B-1BE6-45DC-8E05-826B6AF6BA6C}"/>
    <dgm:cxn modelId="{78F6F7CB-4BC6-46F1-B935-25179D5A1C70}" srcId="{9F51E207-98C2-4539-A5B0-349A062FA239}" destId="{6B3EB735-0E41-4C4D-9685-8BE9BCE088DD}" srcOrd="0" destOrd="0" parTransId="{A7A75A5B-77B2-4245-A5AF-CD222C7E733C}" sibTransId="{5463E1FC-FEAC-42B4-A26D-876F1D4EE870}"/>
    <dgm:cxn modelId="{9EF3DFAB-EB29-4203-9CCE-6F667859BA67}" type="presOf" srcId="{487D4C38-7530-415D-8731-87F804792C1C}" destId="{2174E27E-DA66-4F07-8843-D69215C71ED8}" srcOrd="0" destOrd="1" presId="urn:microsoft.com/office/officeart/2005/8/layout/vList6"/>
    <dgm:cxn modelId="{16209F0F-B294-4AC0-86A5-442175F17EB9}" srcId="{08D564C7-4367-42C2-A75D-48D4941784E1}" destId="{80748242-EECA-4E7C-937D-FAAF5460B7B6}" srcOrd="3" destOrd="0" parTransId="{EE18887F-A4FE-416F-A72A-3895ACBF2534}" sibTransId="{2967D622-C3A8-403C-8FFB-BAA99634F3F3}"/>
    <dgm:cxn modelId="{77BD128B-E509-4DB7-A5DF-B0CBC855885D}" type="presOf" srcId="{57714A05-2BDB-4BDA-A778-2C943C903E97}" destId="{85EA3213-531B-4774-A9E4-989B3C96FA85}" srcOrd="0" destOrd="1" presId="urn:microsoft.com/office/officeart/2005/8/layout/vList6"/>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D24D2BAB-B20E-4CBC-8750-CE08D868D704}" type="presParOf" srcId="{0D9C0A99-7139-4B7F-8F2C-DD193EA9A211}" destId="{68685F5E-4942-46CA-89B6-50D67D07B367}" srcOrd="5" destOrd="0" presId="urn:microsoft.com/office/officeart/2005/8/layout/vList6"/>
    <dgm:cxn modelId="{92EEB3EA-9581-4E85-9789-61F8E2CEE095}" type="presParOf" srcId="{0D9C0A99-7139-4B7F-8F2C-DD193EA9A211}" destId="{2EF383D9-BDA4-4FB6-AAA9-26977BFC7CDB}" srcOrd="6" destOrd="0" presId="urn:microsoft.com/office/officeart/2005/8/layout/vList6"/>
    <dgm:cxn modelId="{68E341CE-FF75-4B62-806A-D29CE74FD5CB}" type="presParOf" srcId="{2EF383D9-BDA4-4FB6-AAA9-26977BFC7CDB}" destId="{A9358DE6-7EBE-4FA1-9E0B-41A2C6892477}" srcOrd="0" destOrd="0" presId="urn:microsoft.com/office/officeart/2005/8/layout/vList6"/>
    <dgm:cxn modelId="{C7D06A76-5BDB-4E53-8014-4A529CCD8A8F}" type="presParOf" srcId="{2EF383D9-BDA4-4FB6-AAA9-26977BFC7CDB}" destId="{2174E27E-DA66-4F07-8843-D69215C71ED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1A837BF-F0CB-455E-8809-D2A3309D1CB5}" type="doc">
      <dgm:prSet loTypeId="urn:microsoft.com/office/officeart/2005/8/layout/gear1" loCatId="cycle" qsTypeId="urn:microsoft.com/office/officeart/2005/8/quickstyle/3d3" qsCatId="3D" csTypeId="urn:microsoft.com/office/officeart/2005/8/colors/colorful4" csCatId="colorful" phldr="1"/>
      <dgm:spPr/>
    </dgm:pt>
    <dgm:pt modelId="{B9FD9253-5EFF-4C97-BBDD-AAC94AB53784}">
      <dgm:prSet phldrT="[نص]"/>
      <dgm:spPr/>
      <dgm:t>
        <a:bodyPr/>
        <a:lstStyle/>
        <a:p>
          <a:pPr rtl="1"/>
          <a:r>
            <a:rPr lang="ar-SA" dirty="0" smtClean="0"/>
            <a:t>التصميم الحسي</a:t>
          </a:r>
          <a:endParaRPr lang="ar-SA" dirty="0"/>
        </a:p>
      </dgm:t>
    </dgm:pt>
    <dgm:pt modelId="{AAC08A5D-AD13-4491-A922-BD0AE39C6978}" type="parTrans" cxnId="{2660F69E-7E6C-4CA4-9EDB-45A8B223A436}">
      <dgm:prSet/>
      <dgm:spPr/>
      <dgm:t>
        <a:bodyPr/>
        <a:lstStyle/>
        <a:p>
          <a:pPr rtl="1"/>
          <a:endParaRPr lang="ar-SA"/>
        </a:p>
      </dgm:t>
    </dgm:pt>
    <dgm:pt modelId="{462808FE-7129-47E2-9BC4-1720654FD014}" type="sibTrans" cxnId="{2660F69E-7E6C-4CA4-9EDB-45A8B223A436}">
      <dgm:prSet/>
      <dgm:spPr/>
      <dgm:t>
        <a:bodyPr/>
        <a:lstStyle/>
        <a:p>
          <a:pPr rtl="1"/>
          <a:endParaRPr lang="ar-SA"/>
        </a:p>
      </dgm:t>
    </dgm:pt>
    <dgm:pt modelId="{8F4EAA9D-F6A6-4CE5-883E-6722CA7FF832}">
      <dgm:prSet phldrT="[نص]"/>
      <dgm:spPr/>
      <dgm:t>
        <a:bodyPr/>
        <a:lstStyle/>
        <a:p>
          <a:pPr rtl="1"/>
          <a:r>
            <a:rPr lang="ar-SA" dirty="0" smtClean="0"/>
            <a:t>الانسيابية</a:t>
          </a:r>
          <a:endParaRPr lang="ar-SA" dirty="0"/>
        </a:p>
      </dgm:t>
    </dgm:pt>
    <dgm:pt modelId="{23613BE1-8379-4950-B71F-2087027B7E57}" type="parTrans" cxnId="{5006307E-A6C5-4A7A-8066-F3C7C2E0CBBF}">
      <dgm:prSet/>
      <dgm:spPr/>
      <dgm:t>
        <a:bodyPr/>
        <a:lstStyle/>
        <a:p>
          <a:pPr rtl="1"/>
          <a:endParaRPr lang="ar-SA"/>
        </a:p>
      </dgm:t>
    </dgm:pt>
    <dgm:pt modelId="{81D0BA73-6F3C-4A54-8269-45A8296704BA}" type="sibTrans" cxnId="{5006307E-A6C5-4A7A-8066-F3C7C2E0CBBF}">
      <dgm:prSet/>
      <dgm:spPr/>
      <dgm:t>
        <a:bodyPr/>
        <a:lstStyle/>
        <a:p>
          <a:pPr rtl="1"/>
          <a:endParaRPr lang="ar-SA"/>
        </a:p>
      </dgm:t>
    </dgm:pt>
    <dgm:pt modelId="{FEE40E09-7BF1-4EC2-B962-76CE1C7D2B03}">
      <dgm:prSet phldrT="[نص]"/>
      <dgm:spPr/>
      <dgm:t>
        <a:bodyPr/>
        <a:lstStyle/>
        <a:p>
          <a:pPr rtl="1"/>
          <a:r>
            <a:rPr lang="ar-SA" smtClean="0"/>
            <a:t>التفاعل والمشاركة</a:t>
          </a:r>
          <a:endParaRPr lang="ar-SA" dirty="0"/>
        </a:p>
      </dgm:t>
    </dgm:pt>
    <dgm:pt modelId="{5C82DE1B-202A-4EB2-90B1-475A1C2D4714}" type="parTrans" cxnId="{1C31B1B5-6846-4C0E-B48D-1DBDE691255F}">
      <dgm:prSet/>
      <dgm:spPr/>
      <dgm:t>
        <a:bodyPr/>
        <a:lstStyle/>
        <a:p>
          <a:pPr rtl="1"/>
          <a:endParaRPr lang="ar-SA"/>
        </a:p>
      </dgm:t>
    </dgm:pt>
    <dgm:pt modelId="{CC801FBF-062F-434B-92A8-10AA116D874C}" type="sibTrans" cxnId="{1C31B1B5-6846-4C0E-B48D-1DBDE691255F}">
      <dgm:prSet/>
      <dgm:spPr/>
      <dgm:t>
        <a:bodyPr/>
        <a:lstStyle/>
        <a:p>
          <a:pPr rtl="1"/>
          <a:endParaRPr lang="ar-SA"/>
        </a:p>
      </dgm:t>
    </dgm:pt>
    <dgm:pt modelId="{A075BC90-3A79-4256-B4E0-7BACD97FBEBE}" type="pres">
      <dgm:prSet presAssocID="{51A837BF-F0CB-455E-8809-D2A3309D1CB5}" presName="composite" presStyleCnt="0">
        <dgm:presLayoutVars>
          <dgm:chMax val="3"/>
          <dgm:animLvl val="lvl"/>
          <dgm:resizeHandles val="exact"/>
        </dgm:presLayoutVars>
      </dgm:prSet>
      <dgm:spPr/>
    </dgm:pt>
    <dgm:pt modelId="{5D6226CF-7B40-4A05-8E1F-F11DE8454709}" type="pres">
      <dgm:prSet presAssocID="{B9FD9253-5EFF-4C97-BBDD-AAC94AB53784}" presName="gear1" presStyleLbl="node1" presStyleIdx="0" presStyleCnt="3">
        <dgm:presLayoutVars>
          <dgm:chMax val="1"/>
          <dgm:bulletEnabled val="1"/>
        </dgm:presLayoutVars>
      </dgm:prSet>
      <dgm:spPr/>
      <dgm:t>
        <a:bodyPr/>
        <a:lstStyle/>
        <a:p>
          <a:pPr rtl="1"/>
          <a:endParaRPr lang="ar-SA"/>
        </a:p>
      </dgm:t>
    </dgm:pt>
    <dgm:pt modelId="{C89BFDDE-3C21-4BEA-A420-C21BF71E6310}" type="pres">
      <dgm:prSet presAssocID="{B9FD9253-5EFF-4C97-BBDD-AAC94AB53784}" presName="gear1srcNode" presStyleLbl="node1" presStyleIdx="0" presStyleCnt="3"/>
      <dgm:spPr/>
      <dgm:t>
        <a:bodyPr/>
        <a:lstStyle/>
        <a:p>
          <a:pPr rtl="1"/>
          <a:endParaRPr lang="ar-SA"/>
        </a:p>
      </dgm:t>
    </dgm:pt>
    <dgm:pt modelId="{428F8C5B-52FF-41F4-A106-D8109DAE50AB}" type="pres">
      <dgm:prSet presAssocID="{B9FD9253-5EFF-4C97-BBDD-AAC94AB53784}" presName="gear1dstNode" presStyleLbl="node1" presStyleIdx="0" presStyleCnt="3"/>
      <dgm:spPr/>
      <dgm:t>
        <a:bodyPr/>
        <a:lstStyle/>
        <a:p>
          <a:pPr rtl="1"/>
          <a:endParaRPr lang="ar-SA"/>
        </a:p>
      </dgm:t>
    </dgm:pt>
    <dgm:pt modelId="{59A4EBA6-816C-4BE8-BA62-4F8049F2BDA7}" type="pres">
      <dgm:prSet presAssocID="{8F4EAA9D-F6A6-4CE5-883E-6722CA7FF832}" presName="gear2" presStyleLbl="node1" presStyleIdx="1" presStyleCnt="3">
        <dgm:presLayoutVars>
          <dgm:chMax val="1"/>
          <dgm:bulletEnabled val="1"/>
        </dgm:presLayoutVars>
      </dgm:prSet>
      <dgm:spPr/>
      <dgm:t>
        <a:bodyPr/>
        <a:lstStyle/>
        <a:p>
          <a:pPr rtl="1"/>
          <a:endParaRPr lang="ar-SA"/>
        </a:p>
      </dgm:t>
    </dgm:pt>
    <dgm:pt modelId="{BCD398B5-424D-47C8-B4EF-20EDDE60C018}" type="pres">
      <dgm:prSet presAssocID="{8F4EAA9D-F6A6-4CE5-883E-6722CA7FF832}" presName="gear2srcNode" presStyleLbl="node1" presStyleIdx="1" presStyleCnt="3"/>
      <dgm:spPr/>
      <dgm:t>
        <a:bodyPr/>
        <a:lstStyle/>
        <a:p>
          <a:pPr rtl="1"/>
          <a:endParaRPr lang="ar-SA"/>
        </a:p>
      </dgm:t>
    </dgm:pt>
    <dgm:pt modelId="{B3D40C92-A354-4DC8-880C-1040132567F3}" type="pres">
      <dgm:prSet presAssocID="{8F4EAA9D-F6A6-4CE5-883E-6722CA7FF832}" presName="gear2dstNode" presStyleLbl="node1" presStyleIdx="1" presStyleCnt="3"/>
      <dgm:spPr/>
      <dgm:t>
        <a:bodyPr/>
        <a:lstStyle/>
        <a:p>
          <a:pPr rtl="1"/>
          <a:endParaRPr lang="ar-SA"/>
        </a:p>
      </dgm:t>
    </dgm:pt>
    <dgm:pt modelId="{674183D3-B189-44C6-94EB-23D3AFEBCDF4}" type="pres">
      <dgm:prSet presAssocID="{FEE40E09-7BF1-4EC2-B962-76CE1C7D2B03}" presName="gear3" presStyleLbl="node1" presStyleIdx="2" presStyleCnt="3"/>
      <dgm:spPr/>
      <dgm:t>
        <a:bodyPr/>
        <a:lstStyle/>
        <a:p>
          <a:pPr rtl="1"/>
          <a:endParaRPr lang="ar-SA"/>
        </a:p>
      </dgm:t>
    </dgm:pt>
    <dgm:pt modelId="{DE871396-33D2-4F53-8761-F35D6DA62564}" type="pres">
      <dgm:prSet presAssocID="{FEE40E09-7BF1-4EC2-B962-76CE1C7D2B03}" presName="gear3tx" presStyleLbl="node1" presStyleIdx="2" presStyleCnt="3">
        <dgm:presLayoutVars>
          <dgm:chMax val="1"/>
          <dgm:bulletEnabled val="1"/>
        </dgm:presLayoutVars>
      </dgm:prSet>
      <dgm:spPr/>
      <dgm:t>
        <a:bodyPr/>
        <a:lstStyle/>
        <a:p>
          <a:pPr rtl="1"/>
          <a:endParaRPr lang="ar-SA"/>
        </a:p>
      </dgm:t>
    </dgm:pt>
    <dgm:pt modelId="{81F79CE4-EB4C-4656-B77E-969303785800}" type="pres">
      <dgm:prSet presAssocID="{FEE40E09-7BF1-4EC2-B962-76CE1C7D2B03}" presName="gear3srcNode" presStyleLbl="node1" presStyleIdx="2" presStyleCnt="3"/>
      <dgm:spPr/>
      <dgm:t>
        <a:bodyPr/>
        <a:lstStyle/>
        <a:p>
          <a:pPr rtl="1"/>
          <a:endParaRPr lang="ar-SA"/>
        </a:p>
      </dgm:t>
    </dgm:pt>
    <dgm:pt modelId="{4C1EEE62-C2C2-4A7F-AF47-6ADA6394C8BE}" type="pres">
      <dgm:prSet presAssocID="{FEE40E09-7BF1-4EC2-B962-76CE1C7D2B03}" presName="gear3dstNode" presStyleLbl="node1" presStyleIdx="2" presStyleCnt="3"/>
      <dgm:spPr/>
      <dgm:t>
        <a:bodyPr/>
        <a:lstStyle/>
        <a:p>
          <a:pPr rtl="1"/>
          <a:endParaRPr lang="ar-SA"/>
        </a:p>
      </dgm:t>
    </dgm:pt>
    <dgm:pt modelId="{771DABA6-2FDE-4C87-9EDB-F2F54FBA006D}" type="pres">
      <dgm:prSet presAssocID="{462808FE-7129-47E2-9BC4-1720654FD014}" presName="connector1" presStyleLbl="sibTrans2D1" presStyleIdx="0" presStyleCnt="3"/>
      <dgm:spPr/>
      <dgm:t>
        <a:bodyPr/>
        <a:lstStyle/>
        <a:p>
          <a:pPr rtl="1"/>
          <a:endParaRPr lang="ar-SA"/>
        </a:p>
      </dgm:t>
    </dgm:pt>
    <dgm:pt modelId="{A275DC4A-AAC9-4892-9201-7E38FE4B15E2}" type="pres">
      <dgm:prSet presAssocID="{81D0BA73-6F3C-4A54-8269-45A8296704BA}" presName="connector2" presStyleLbl="sibTrans2D1" presStyleIdx="1" presStyleCnt="3"/>
      <dgm:spPr/>
      <dgm:t>
        <a:bodyPr/>
        <a:lstStyle/>
        <a:p>
          <a:pPr rtl="1"/>
          <a:endParaRPr lang="ar-SA"/>
        </a:p>
      </dgm:t>
    </dgm:pt>
    <dgm:pt modelId="{90D6B086-D7FE-4346-BEC2-C2F6D1209EEC}" type="pres">
      <dgm:prSet presAssocID="{CC801FBF-062F-434B-92A8-10AA116D874C}" presName="connector3" presStyleLbl="sibTrans2D1" presStyleIdx="2" presStyleCnt="3"/>
      <dgm:spPr/>
      <dgm:t>
        <a:bodyPr/>
        <a:lstStyle/>
        <a:p>
          <a:pPr rtl="1"/>
          <a:endParaRPr lang="ar-SA"/>
        </a:p>
      </dgm:t>
    </dgm:pt>
  </dgm:ptLst>
  <dgm:cxnLst>
    <dgm:cxn modelId="{C3786FE5-32AD-48F8-A817-D9E2B98D434B}" type="presOf" srcId="{CC801FBF-062F-434B-92A8-10AA116D874C}" destId="{90D6B086-D7FE-4346-BEC2-C2F6D1209EEC}" srcOrd="0" destOrd="0" presId="urn:microsoft.com/office/officeart/2005/8/layout/gear1"/>
    <dgm:cxn modelId="{2660F69E-7E6C-4CA4-9EDB-45A8B223A436}" srcId="{51A837BF-F0CB-455E-8809-D2A3309D1CB5}" destId="{B9FD9253-5EFF-4C97-BBDD-AAC94AB53784}" srcOrd="0" destOrd="0" parTransId="{AAC08A5D-AD13-4491-A922-BD0AE39C6978}" sibTransId="{462808FE-7129-47E2-9BC4-1720654FD014}"/>
    <dgm:cxn modelId="{64B41658-D3E4-4375-94E4-3233ADF679C3}" type="presOf" srcId="{FEE40E09-7BF1-4EC2-B962-76CE1C7D2B03}" destId="{674183D3-B189-44C6-94EB-23D3AFEBCDF4}" srcOrd="0" destOrd="0" presId="urn:microsoft.com/office/officeart/2005/8/layout/gear1"/>
    <dgm:cxn modelId="{9D5E6AC6-2F9D-4425-97A2-11132DC91F3B}" type="presOf" srcId="{8F4EAA9D-F6A6-4CE5-883E-6722CA7FF832}" destId="{BCD398B5-424D-47C8-B4EF-20EDDE60C018}" srcOrd="1" destOrd="0" presId="urn:microsoft.com/office/officeart/2005/8/layout/gear1"/>
    <dgm:cxn modelId="{2D1C15D9-ACD4-4212-940F-FE56EA514F73}" type="presOf" srcId="{8F4EAA9D-F6A6-4CE5-883E-6722CA7FF832}" destId="{59A4EBA6-816C-4BE8-BA62-4F8049F2BDA7}" srcOrd="0" destOrd="0" presId="urn:microsoft.com/office/officeart/2005/8/layout/gear1"/>
    <dgm:cxn modelId="{1C31B1B5-6846-4C0E-B48D-1DBDE691255F}" srcId="{51A837BF-F0CB-455E-8809-D2A3309D1CB5}" destId="{FEE40E09-7BF1-4EC2-B962-76CE1C7D2B03}" srcOrd="2" destOrd="0" parTransId="{5C82DE1B-202A-4EB2-90B1-475A1C2D4714}" sibTransId="{CC801FBF-062F-434B-92A8-10AA116D874C}"/>
    <dgm:cxn modelId="{DCE71EDE-824E-44D3-A1D4-B7762CE7E5ED}" type="presOf" srcId="{FEE40E09-7BF1-4EC2-B962-76CE1C7D2B03}" destId="{81F79CE4-EB4C-4656-B77E-969303785800}" srcOrd="2" destOrd="0" presId="urn:microsoft.com/office/officeart/2005/8/layout/gear1"/>
    <dgm:cxn modelId="{1E8480F1-E965-4912-BBDF-E5A7FD8BF33B}" type="presOf" srcId="{81D0BA73-6F3C-4A54-8269-45A8296704BA}" destId="{A275DC4A-AAC9-4892-9201-7E38FE4B15E2}" srcOrd="0" destOrd="0" presId="urn:microsoft.com/office/officeart/2005/8/layout/gear1"/>
    <dgm:cxn modelId="{5006307E-A6C5-4A7A-8066-F3C7C2E0CBBF}" srcId="{51A837BF-F0CB-455E-8809-D2A3309D1CB5}" destId="{8F4EAA9D-F6A6-4CE5-883E-6722CA7FF832}" srcOrd="1" destOrd="0" parTransId="{23613BE1-8379-4950-B71F-2087027B7E57}" sibTransId="{81D0BA73-6F3C-4A54-8269-45A8296704BA}"/>
    <dgm:cxn modelId="{198817A2-68AD-46D0-BB3C-079E239DCEE6}" type="presOf" srcId="{B9FD9253-5EFF-4C97-BBDD-AAC94AB53784}" destId="{428F8C5B-52FF-41F4-A106-D8109DAE50AB}" srcOrd="2" destOrd="0" presId="urn:microsoft.com/office/officeart/2005/8/layout/gear1"/>
    <dgm:cxn modelId="{21518312-AB36-4C86-B42F-C8503C81711E}" type="presOf" srcId="{462808FE-7129-47E2-9BC4-1720654FD014}" destId="{771DABA6-2FDE-4C87-9EDB-F2F54FBA006D}" srcOrd="0" destOrd="0" presId="urn:microsoft.com/office/officeart/2005/8/layout/gear1"/>
    <dgm:cxn modelId="{177A365E-AC1A-4EE7-8131-4C16FC5DA3C1}" type="presOf" srcId="{FEE40E09-7BF1-4EC2-B962-76CE1C7D2B03}" destId="{4C1EEE62-C2C2-4A7F-AF47-6ADA6394C8BE}" srcOrd="3" destOrd="0" presId="urn:microsoft.com/office/officeart/2005/8/layout/gear1"/>
    <dgm:cxn modelId="{0DE874AC-B4E4-47F5-9298-34514263A7EA}" type="presOf" srcId="{B9FD9253-5EFF-4C97-BBDD-AAC94AB53784}" destId="{C89BFDDE-3C21-4BEA-A420-C21BF71E6310}" srcOrd="1" destOrd="0" presId="urn:microsoft.com/office/officeart/2005/8/layout/gear1"/>
    <dgm:cxn modelId="{3FBD52CC-4524-47A2-B02C-E223756F19EB}" type="presOf" srcId="{8F4EAA9D-F6A6-4CE5-883E-6722CA7FF832}" destId="{B3D40C92-A354-4DC8-880C-1040132567F3}" srcOrd="2" destOrd="0" presId="urn:microsoft.com/office/officeart/2005/8/layout/gear1"/>
    <dgm:cxn modelId="{B8DA0A0A-A77C-4A18-9E31-5E2F655E0241}" type="presOf" srcId="{FEE40E09-7BF1-4EC2-B962-76CE1C7D2B03}" destId="{DE871396-33D2-4F53-8761-F35D6DA62564}" srcOrd="1" destOrd="0" presId="urn:microsoft.com/office/officeart/2005/8/layout/gear1"/>
    <dgm:cxn modelId="{ED41065E-AC9D-4E49-8E31-C49A73DF1355}" type="presOf" srcId="{51A837BF-F0CB-455E-8809-D2A3309D1CB5}" destId="{A075BC90-3A79-4256-B4E0-7BACD97FBEBE}" srcOrd="0" destOrd="0" presId="urn:microsoft.com/office/officeart/2005/8/layout/gear1"/>
    <dgm:cxn modelId="{64604273-AB54-433C-B893-FA8D60B169E8}" type="presOf" srcId="{B9FD9253-5EFF-4C97-BBDD-AAC94AB53784}" destId="{5D6226CF-7B40-4A05-8E1F-F11DE8454709}" srcOrd="0" destOrd="0" presId="urn:microsoft.com/office/officeart/2005/8/layout/gear1"/>
    <dgm:cxn modelId="{F28DAEFC-22BB-4C69-9E57-2954904DDE21}" type="presParOf" srcId="{A075BC90-3A79-4256-B4E0-7BACD97FBEBE}" destId="{5D6226CF-7B40-4A05-8E1F-F11DE8454709}" srcOrd="0" destOrd="0" presId="urn:microsoft.com/office/officeart/2005/8/layout/gear1"/>
    <dgm:cxn modelId="{E340E135-3174-4418-9942-42929E5E8B28}" type="presParOf" srcId="{A075BC90-3A79-4256-B4E0-7BACD97FBEBE}" destId="{C89BFDDE-3C21-4BEA-A420-C21BF71E6310}" srcOrd="1" destOrd="0" presId="urn:microsoft.com/office/officeart/2005/8/layout/gear1"/>
    <dgm:cxn modelId="{5E0023FC-E5B8-41BD-8F77-70D1C136A8D9}" type="presParOf" srcId="{A075BC90-3A79-4256-B4E0-7BACD97FBEBE}" destId="{428F8C5B-52FF-41F4-A106-D8109DAE50AB}" srcOrd="2" destOrd="0" presId="urn:microsoft.com/office/officeart/2005/8/layout/gear1"/>
    <dgm:cxn modelId="{186E5C7C-0065-4FE2-A926-4348D24DDA8E}" type="presParOf" srcId="{A075BC90-3A79-4256-B4E0-7BACD97FBEBE}" destId="{59A4EBA6-816C-4BE8-BA62-4F8049F2BDA7}" srcOrd="3" destOrd="0" presId="urn:microsoft.com/office/officeart/2005/8/layout/gear1"/>
    <dgm:cxn modelId="{6D5E66D0-2E86-4FA4-B773-6B4465115818}" type="presParOf" srcId="{A075BC90-3A79-4256-B4E0-7BACD97FBEBE}" destId="{BCD398B5-424D-47C8-B4EF-20EDDE60C018}" srcOrd="4" destOrd="0" presId="urn:microsoft.com/office/officeart/2005/8/layout/gear1"/>
    <dgm:cxn modelId="{5A1E6853-578F-406A-BAF8-F9F6D53B388D}" type="presParOf" srcId="{A075BC90-3A79-4256-B4E0-7BACD97FBEBE}" destId="{B3D40C92-A354-4DC8-880C-1040132567F3}" srcOrd="5" destOrd="0" presId="urn:microsoft.com/office/officeart/2005/8/layout/gear1"/>
    <dgm:cxn modelId="{CB44BCF2-5090-4DCF-9B8E-1F12246F3D74}" type="presParOf" srcId="{A075BC90-3A79-4256-B4E0-7BACD97FBEBE}" destId="{674183D3-B189-44C6-94EB-23D3AFEBCDF4}" srcOrd="6" destOrd="0" presId="urn:microsoft.com/office/officeart/2005/8/layout/gear1"/>
    <dgm:cxn modelId="{8B9B9D6A-650B-4920-BD7A-195BD94A8204}" type="presParOf" srcId="{A075BC90-3A79-4256-B4E0-7BACD97FBEBE}" destId="{DE871396-33D2-4F53-8761-F35D6DA62564}" srcOrd="7" destOrd="0" presId="urn:microsoft.com/office/officeart/2005/8/layout/gear1"/>
    <dgm:cxn modelId="{9BD45A53-A3CD-47CD-A36F-59EDCF703171}" type="presParOf" srcId="{A075BC90-3A79-4256-B4E0-7BACD97FBEBE}" destId="{81F79CE4-EB4C-4656-B77E-969303785800}" srcOrd="8" destOrd="0" presId="urn:microsoft.com/office/officeart/2005/8/layout/gear1"/>
    <dgm:cxn modelId="{AA60F3B5-7332-460D-ACA9-AAF8C3951930}" type="presParOf" srcId="{A075BC90-3A79-4256-B4E0-7BACD97FBEBE}" destId="{4C1EEE62-C2C2-4A7F-AF47-6ADA6394C8BE}" srcOrd="9" destOrd="0" presId="urn:microsoft.com/office/officeart/2005/8/layout/gear1"/>
    <dgm:cxn modelId="{5061F969-F670-47BC-A8A8-6A08052D2AD0}" type="presParOf" srcId="{A075BC90-3A79-4256-B4E0-7BACD97FBEBE}" destId="{771DABA6-2FDE-4C87-9EDB-F2F54FBA006D}" srcOrd="10" destOrd="0" presId="urn:microsoft.com/office/officeart/2005/8/layout/gear1"/>
    <dgm:cxn modelId="{FB2F4F75-702C-4448-8230-32DBE85959E5}" type="presParOf" srcId="{A075BC90-3A79-4256-B4E0-7BACD97FBEBE}" destId="{A275DC4A-AAC9-4892-9201-7E38FE4B15E2}" srcOrd="11" destOrd="0" presId="urn:microsoft.com/office/officeart/2005/8/layout/gear1"/>
    <dgm:cxn modelId="{A5A45088-9E77-4647-94FC-B55E64A98746}" type="presParOf" srcId="{A075BC90-3A79-4256-B4E0-7BACD97FBEBE}" destId="{90D6B086-D7FE-4346-BEC2-C2F6D1209EEC}"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البصر</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السمع (المناخ الصوتي)</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الشم (الذاكرة العطرية)</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استخدام روائح ترتبط بالفعالية تبقى بذاكرة الحضور لسنوات.</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يشمل سيكولوجية الألوان المستخدمة بالفعالية.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هندسة الصوت بحيث لا يكون صاخباً يمنع التواصل أو هادئاً يسبب الملل.</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80748242-EECA-4E7C-937D-FAAF5460B7B6}">
      <dgm:prSet phldrT="[نص]" custT="1"/>
      <dgm:spPr/>
      <dgm:t>
        <a:bodyPr/>
        <a:lstStyle/>
        <a:p>
          <a:pPr rtl="1"/>
          <a:r>
            <a:rPr lang="ar-SA" sz="2800" dirty="0" smtClean="0"/>
            <a:t>اللمس (الخامات)</a:t>
          </a:r>
          <a:endParaRPr lang="ar-SA" sz="2800" dirty="0"/>
        </a:p>
      </dgm:t>
    </dgm:pt>
    <dgm:pt modelId="{EE18887F-A4FE-416F-A72A-3895ACBF2534}" type="parTrans" cxnId="{16209F0F-B294-4AC0-86A5-442175F17EB9}">
      <dgm:prSet/>
      <dgm:spPr/>
      <dgm:t>
        <a:bodyPr/>
        <a:lstStyle/>
        <a:p>
          <a:pPr rtl="1"/>
          <a:endParaRPr lang="ar-SA" sz="2800"/>
        </a:p>
      </dgm:t>
    </dgm:pt>
    <dgm:pt modelId="{2967D622-C3A8-403C-8FFB-BAA99634F3F3}" type="sibTrans" cxnId="{16209F0F-B294-4AC0-86A5-442175F17EB9}">
      <dgm:prSet/>
      <dgm:spPr/>
      <dgm:t>
        <a:bodyPr/>
        <a:lstStyle/>
        <a:p>
          <a:pPr rtl="1"/>
          <a:endParaRPr lang="ar-SA" sz="2800"/>
        </a:p>
      </dgm:t>
    </dgm:pt>
    <dgm:pt modelId="{7CF4D7C2-B101-4891-9349-4CFB1EE796D0}">
      <dgm:prSet phldrT="[نص]" custT="1"/>
      <dgm:spPr/>
      <dgm:t>
        <a:bodyPr/>
        <a:lstStyle/>
        <a:p>
          <a:pPr rtl="1"/>
          <a:r>
            <a:rPr lang="ar-SA" sz="2800" dirty="0" smtClean="0"/>
            <a:t>ملمس المقاعد، جودة الورق في الكتيبات، درجة حرارة المكان.</a:t>
          </a:r>
          <a:endParaRPr lang="ar-SA" sz="2800" dirty="0"/>
        </a:p>
      </dgm:t>
    </dgm:pt>
    <dgm:pt modelId="{D6F33B53-163B-4A9C-BA98-F3EF7A5E8A21}" type="parTrans" cxnId="{E267C278-49DE-49CB-9699-27A3CC720C76}">
      <dgm:prSet/>
      <dgm:spPr/>
      <dgm:t>
        <a:bodyPr/>
        <a:lstStyle/>
        <a:p>
          <a:pPr rtl="1"/>
          <a:endParaRPr lang="ar-SA" sz="2800"/>
        </a:p>
      </dgm:t>
    </dgm:pt>
    <dgm:pt modelId="{5F1860AA-740C-4C3B-AF5C-586CED338CF9}" type="sibTrans" cxnId="{E267C278-49DE-49CB-9699-27A3CC720C76}">
      <dgm:prSet/>
      <dgm:spPr/>
      <dgm:t>
        <a:bodyPr/>
        <a:lstStyle/>
        <a:p>
          <a:pPr rtl="1"/>
          <a:endParaRPr lang="ar-SA" sz="2800"/>
        </a:p>
      </dgm:t>
    </dgm:pt>
    <dgm:pt modelId="{487D4C38-7530-415D-8731-87F804792C1C}">
      <dgm:prSet custT="1"/>
      <dgm:spPr/>
      <dgm:t>
        <a:bodyPr/>
        <a:lstStyle/>
        <a:p>
          <a:pPr rtl="1"/>
          <a:endParaRPr lang="ar-SA" sz="2800" dirty="0"/>
        </a:p>
      </dgm:t>
    </dgm:pt>
    <dgm:pt modelId="{DC32D478-3966-4707-BABB-F744028E05AC}" type="parTrans" cxnId="{14F269D0-FC7D-4DE2-B001-8AB2C9D465EF}">
      <dgm:prSet/>
      <dgm:spPr/>
      <dgm:t>
        <a:bodyPr/>
        <a:lstStyle/>
        <a:p>
          <a:pPr rtl="1"/>
          <a:endParaRPr lang="ar-SA" sz="2800"/>
        </a:p>
      </dgm:t>
    </dgm:pt>
    <dgm:pt modelId="{14FA9F9B-1BE6-45DC-8E05-826B6AF6BA6C}" type="sibTrans" cxnId="{14F269D0-FC7D-4DE2-B001-8AB2C9D465EF}">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4"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4"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4">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4" custScaleX="20251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4"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4" custScaleX="202986">
        <dgm:presLayoutVars>
          <dgm:bulletEnabled val="1"/>
        </dgm:presLayoutVars>
      </dgm:prSet>
      <dgm:spPr/>
      <dgm:t>
        <a:bodyPr/>
        <a:lstStyle/>
        <a:p>
          <a:pPr rtl="1"/>
          <a:endParaRPr lang="ar-SA"/>
        </a:p>
      </dgm:t>
    </dgm:pt>
    <dgm:pt modelId="{68685F5E-4942-46CA-89B6-50D67D07B367}" type="pres">
      <dgm:prSet presAssocID="{7AA39D17-68B9-4A1F-90E0-C27F2160F2CD}" presName="spacing" presStyleCnt="0"/>
      <dgm:spPr/>
    </dgm:pt>
    <dgm:pt modelId="{2EF383D9-BDA4-4FB6-AAA9-26977BFC7CDB}" type="pres">
      <dgm:prSet presAssocID="{80748242-EECA-4E7C-937D-FAAF5460B7B6}" presName="linNode" presStyleCnt="0"/>
      <dgm:spPr/>
    </dgm:pt>
    <dgm:pt modelId="{A9358DE6-7EBE-4FA1-9E0B-41A2C6892477}" type="pres">
      <dgm:prSet presAssocID="{80748242-EECA-4E7C-937D-FAAF5460B7B6}" presName="parentShp" presStyleLbl="node1" presStyleIdx="3" presStyleCnt="4" custLinFactNeighborX="-624" custLinFactNeighborY="-4955">
        <dgm:presLayoutVars>
          <dgm:bulletEnabled val="1"/>
        </dgm:presLayoutVars>
      </dgm:prSet>
      <dgm:spPr/>
      <dgm:t>
        <a:bodyPr/>
        <a:lstStyle/>
        <a:p>
          <a:pPr rtl="1"/>
          <a:endParaRPr lang="ar-SA"/>
        </a:p>
      </dgm:t>
    </dgm:pt>
    <dgm:pt modelId="{2174E27E-DA66-4F07-8843-D69215C71ED8}" type="pres">
      <dgm:prSet presAssocID="{80748242-EECA-4E7C-937D-FAAF5460B7B6}" presName="childShp" presStyleLbl="bgAccFollowNode1" presStyleIdx="3" presStyleCnt="4" custScaleX="203525">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0EED7736-F636-4956-BDF0-A344F0AE5C59}" type="presOf" srcId="{7CF4D7C2-B101-4891-9349-4CFB1EE796D0}" destId="{2174E27E-DA66-4F07-8843-D69215C71ED8}"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E267C278-49DE-49CB-9699-27A3CC720C76}" srcId="{80748242-EECA-4E7C-937D-FAAF5460B7B6}" destId="{7CF4D7C2-B101-4891-9349-4CFB1EE796D0}" srcOrd="0" destOrd="0" parTransId="{D6F33B53-163B-4A9C-BA98-F3EF7A5E8A21}" sibTransId="{5F1860AA-740C-4C3B-AF5C-586CED338CF9}"/>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BC289ED9-E263-4641-A388-5C75DBB3FB13}" type="presOf" srcId="{80748242-EECA-4E7C-937D-FAAF5460B7B6}" destId="{A9358DE6-7EBE-4FA1-9E0B-41A2C6892477}"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14F269D0-FC7D-4DE2-B001-8AB2C9D465EF}" srcId="{80748242-EECA-4E7C-937D-FAAF5460B7B6}" destId="{487D4C38-7530-415D-8731-87F804792C1C}" srcOrd="1" destOrd="0" parTransId="{DC32D478-3966-4707-BABB-F744028E05AC}" sibTransId="{14FA9F9B-1BE6-45DC-8E05-826B6AF6BA6C}"/>
    <dgm:cxn modelId="{78F6F7CB-4BC6-46F1-B935-25179D5A1C70}" srcId="{9F51E207-98C2-4539-A5B0-349A062FA239}" destId="{6B3EB735-0E41-4C4D-9685-8BE9BCE088DD}" srcOrd="0" destOrd="0" parTransId="{A7A75A5B-77B2-4245-A5AF-CD222C7E733C}" sibTransId="{5463E1FC-FEAC-42B4-A26D-876F1D4EE870}"/>
    <dgm:cxn modelId="{9EF3DFAB-EB29-4203-9CCE-6F667859BA67}" type="presOf" srcId="{487D4C38-7530-415D-8731-87F804792C1C}" destId="{2174E27E-DA66-4F07-8843-D69215C71ED8}" srcOrd="0" destOrd="1" presId="urn:microsoft.com/office/officeart/2005/8/layout/vList6"/>
    <dgm:cxn modelId="{16209F0F-B294-4AC0-86A5-442175F17EB9}" srcId="{08D564C7-4367-42C2-A75D-48D4941784E1}" destId="{80748242-EECA-4E7C-937D-FAAF5460B7B6}" srcOrd="3" destOrd="0" parTransId="{EE18887F-A4FE-416F-A72A-3895ACBF2534}" sibTransId="{2967D622-C3A8-403C-8FFB-BAA99634F3F3}"/>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 modelId="{D24D2BAB-B20E-4CBC-8750-CE08D868D704}" type="presParOf" srcId="{0D9C0A99-7139-4B7F-8F2C-DD193EA9A211}" destId="{68685F5E-4942-46CA-89B6-50D67D07B367}" srcOrd="5" destOrd="0" presId="urn:microsoft.com/office/officeart/2005/8/layout/vList6"/>
    <dgm:cxn modelId="{92EEB3EA-9581-4E85-9789-61F8E2CEE095}" type="presParOf" srcId="{0D9C0A99-7139-4B7F-8F2C-DD193EA9A211}" destId="{2EF383D9-BDA4-4FB6-AAA9-26977BFC7CDB}" srcOrd="6" destOrd="0" presId="urn:microsoft.com/office/officeart/2005/8/layout/vList6"/>
    <dgm:cxn modelId="{68E341CE-FF75-4B62-806A-D29CE74FD5CB}" type="presParOf" srcId="{2EF383D9-BDA4-4FB6-AAA9-26977BFC7CDB}" destId="{A9358DE6-7EBE-4FA1-9E0B-41A2C6892477}" srcOrd="0" destOrd="0" presId="urn:microsoft.com/office/officeart/2005/8/layout/vList6"/>
    <dgm:cxn modelId="{C7D06A76-5BDB-4E53-8014-4A529CCD8A8F}" type="presParOf" srcId="{2EF383D9-BDA4-4FB6-AAA9-26977BFC7CDB}" destId="{2174E27E-DA66-4F07-8843-D69215C71ED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نقاط الاحتكاك الصفرية</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إدارة الانتظار</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التسلسل المنطقي للمحتوى</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العمل على تدفق أجندة العرض بشكل يحافظ على انتباه الجمهور.</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تصميم مسار مبتكر لتوجيه الحشود دون تزاحم داخل الفعالية.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تصميم الفعالية بصورة تجعل أي لحظة انتظار جزءاً من العرض.</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202514">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202986">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كسر الحاجز الرابع</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هندسة العلاقات</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التخصيص</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منح الحضور القدرة على اختيار مسارهم الخاص ضمن الفعالية.</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تشجيع المشاركين والحضور على التفاعل مع الأنشطة.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تصميم مناطق داخل الفعالية تفرض التفاعل بين الحضور والتعارف.</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233647">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202986">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المكان وسيكولوجية المسافة</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تصميم المسار التلقائي</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تقسيم المناطق السلوكية</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17F6AFF3-FB3E-4479-8B22-0ADFD847F01E}">
      <dgm:prSet phldrT="[نص]"/>
      <dgm:spPr/>
      <dgm:t>
        <a:bodyPr/>
        <a:lstStyle/>
        <a:p>
          <a:pPr rtl="1"/>
          <a:r>
            <a:rPr lang="ar-SA" dirty="0" smtClean="0"/>
            <a:t>التخلص من المساحات الميتة</a:t>
          </a:r>
          <a:endParaRPr lang="ar-SA" dirty="0"/>
        </a:p>
      </dgm:t>
    </dgm:pt>
    <dgm:pt modelId="{38E12450-6F4A-4758-9EF8-B33F9023B9BF}" type="parTrans" cxnId="{267FB545-7400-4CE1-B943-F55623A6107C}">
      <dgm:prSet/>
      <dgm:spPr/>
      <dgm:t>
        <a:bodyPr/>
        <a:lstStyle/>
        <a:p>
          <a:pPr rtl="1"/>
          <a:endParaRPr lang="ar-SA"/>
        </a:p>
      </dgm:t>
    </dgm:pt>
    <dgm:pt modelId="{5ADA9888-72AB-480D-A2C0-3DDA1012C216}" type="sibTrans" cxnId="{267FB545-7400-4CE1-B943-F55623A6107C}">
      <dgm:prSet/>
      <dgm:spPr/>
      <dgm:t>
        <a:bodyPr/>
        <a:lstStyle/>
        <a:p>
          <a:pPr rtl="1"/>
          <a:endParaRPr lang="ar-SA"/>
        </a:p>
      </dgm:t>
    </dgm:pt>
    <dgm:pt modelId="{8D2511B7-54CD-4E9E-B4CE-A2423CD0FE3E}">
      <dgm:prSet phldrT="[نص]"/>
      <dgm:spPr/>
      <dgm:t>
        <a:bodyPr/>
        <a:lstStyle/>
        <a:p>
          <a:pPr rtl="1"/>
          <a:r>
            <a:rPr lang="ar-SA" dirty="0" smtClean="0"/>
            <a:t>هندسة الخروج الآمن</a:t>
          </a:r>
          <a:endParaRPr lang="ar-SA" dirty="0"/>
        </a:p>
      </dgm:t>
    </dgm:pt>
    <dgm:pt modelId="{FF552EEB-5599-4749-925A-9262C670DB3E}" type="parTrans" cxnId="{9461E527-9ADF-4E7F-AECA-41E6C753BFE2}">
      <dgm:prSet/>
      <dgm:spPr/>
      <dgm:t>
        <a:bodyPr/>
        <a:lstStyle/>
        <a:p>
          <a:pPr rtl="1"/>
          <a:endParaRPr lang="ar-SA"/>
        </a:p>
      </dgm:t>
    </dgm:pt>
    <dgm:pt modelId="{1EEE1E10-904B-4160-A979-02BE3CC5CF76}" type="sibTrans" cxnId="{9461E527-9ADF-4E7F-AECA-41E6C753BFE2}">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5">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5">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5">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5">
        <dgm:presLayoutVars>
          <dgm:bulletEnabled val="1"/>
        </dgm:presLayoutVars>
      </dgm:prSet>
      <dgm:spPr/>
      <dgm:t>
        <a:bodyPr/>
        <a:lstStyle/>
        <a:p>
          <a:pPr rtl="1"/>
          <a:endParaRPr lang="ar-SA"/>
        </a:p>
      </dgm:t>
    </dgm:pt>
    <dgm:pt modelId="{5CCEB7A0-5535-4E77-BE2E-8ED3D90E869D}" type="pres">
      <dgm:prSet presAssocID="{8D2511B7-54CD-4E9E-B4CE-A2423CD0FE3E}" presName="nodeFollowingNodes" presStyleLbl="node1" presStyleIdx="4" presStyleCnt="5">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ECBE0E84-9218-4226-8513-0BF4E555D9DB}" type="presOf" srcId="{8D2511B7-54CD-4E9E-B4CE-A2423CD0FE3E}" destId="{5CCEB7A0-5535-4E77-BE2E-8ED3D90E869D}"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22EDAA4F-07E3-4195-BA7D-1FED96390842}" type="presOf" srcId="{C11D3CE2-FA5B-412F-8F0C-A34AE5B6B256}" destId="{E5028889-FC38-4728-A96A-CBD0408C3342}" srcOrd="0" destOrd="0" presId="urn:microsoft.com/office/officeart/2005/8/layout/cycle3"/>
    <dgm:cxn modelId="{EC28C9E3-44B7-41D2-BE28-D038C4C7522F}" srcId="{C11D3CE2-FA5B-412F-8F0C-A34AE5B6B256}" destId="{73F8E068-AE05-4D1C-B9C2-614BA055545B}" srcOrd="2" destOrd="0" parTransId="{6609B155-12F3-43A2-8E8B-C98FD1E653FF}" sibTransId="{0E08B5BA-5796-49F2-9AA8-21AC3118CF7B}"/>
    <dgm:cxn modelId="{9461E527-9ADF-4E7F-AECA-41E6C753BFE2}" srcId="{C11D3CE2-FA5B-412F-8F0C-A34AE5B6B256}" destId="{8D2511B7-54CD-4E9E-B4CE-A2423CD0FE3E}" srcOrd="4" destOrd="0" parTransId="{FF552EEB-5599-4749-925A-9262C670DB3E}" sibTransId="{1EEE1E10-904B-4160-A979-02BE3CC5CF76}"/>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 modelId="{8F9423AF-FD2D-4451-9AE0-B85D54F74AA9}" type="presParOf" srcId="{74E7D350-C515-4AC2-894D-0DDE2B8FB828}" destId="{5CCEB7A0-5535-4E77-BE2E-8ED3D90E869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8D564C7-4367-42C2-A75D-48D4941784E1}" type="doc">
      <dgm:prSet loTypeId="urn:microsoft.com/office/officeart/2005/8/layout/vList6" loCatId="list" qsTypeId="urn:microsoft.com/office/officeart/2005/8/quickstyle/3d2" qsCatId="3D" csTypeId="urn:microsoft.com/office/officeart/2005/8/colors/colorful4" csCatId="colorful" phldr="1"/>
      <dgm:spPr/>
      <dgm:t>
        <a:bodyPr/>
        <a:lstStyle/>
        <a:p>
          <a:pPr rtl="1"/>
          <a:endParaRPr lang="ar-SA"/>
        </a:p>
      </dgm:t>
    </dgm:pt>
    <dgm:pt modelId="{121E0BA8-DFD7-4D65-97A8-3ACF7D4C9A4B}">
      <dgm:prSet phldrT="[نص]" custT="1"/>
      <dgm:spPr/>
      <dgm:t>
        <a:bodyPr/>
        <a:lstStyle/>
        <a:p>
          <a:pPr rtl="1"/>
          <a:r>
            <a:rPr lang="ar-SA" sz="2800" dirty="0" smtClean="0"/>
            <a:t>لغة الأرضيات</a:t>
          </a:r>
          <a:endParaRPr lang="ar-SA" sz="2800" dirty="0"/>
        </a:p>
      </dgm:t>
    </dgm:pt>
    <dgm:pt modelId="{E298EF5B-39A8-44EF-9200-C09367F5CF80}" type="parTrans" cxnId="{5707784D-9D9D-43D2-97DA-0AA37C7441E3}">
      <dgm:prSet/>
      <dgm:spPr/>
      <dgm:t>
        <a:bodyPr/>
        <a:lstStyle/>
        <a:p>
          <a:pPr rtl="1"/>
          <a:endParaRPr lang="ar-SA" sz="2800"/>
        </a:p>
      </dgm:t>
    </dgm:pt>
    <dgm:pt modelId="{5C175C8D-F8B2-4B63-AFF8-7309C296BF56}" type="sibTrans" cxnId="{5707784D-9D9D-43D2-97DA-0AA37C7441E3}">
      <dgm:prSet/>
      <dgm:spPr/>
      <dgm:t>
        <a:bodyPr/>
        <a:lstStyle/>
        <a:p>
          <a:pPr rtl="1"/>
          <a:endParaRPr lang="ar-SA" sz="2800"/>
        </a:p>
      </dgm:t>
    </dgm:pt>
    <dgm:pt modelId="{9F51E207-98C2-4539-A5B0-349A062FA239}">
      <dgm:prSet phldrT="[نص]" custT="1"/>
      <dgm:spPr/>
      <dgm:t>
        <a:bodyPr/>
        <a:lstStyle/>
        <a:p>
          <a:pPr rtl="1"/>
          <a:r>
            <a:rPr lang="ar-SA" sz="2800" dirty="0" smtClean="0"/>
            <a:t>هندسة الإضاءة التوجيهية</a:t>
          </a:r>
          <a:endParaRPr lang="ar-SA" sz="2800" dirty="0"/>
        </a:p>
      </dgm:t>
    </dgm:pt>
    <dgm:pt modelId="{C4C62DF9-CB49-45AA-824C-A1D7D661AC92}" type="parTrans" cxnId="{4F8490BF-0776-4D58-AD1A-EAA6F1E52230}">
      <dgm:prSet/>
      <dgm:spPr/>
      <dgm:t>
        <a:bodyPr/>
        <a:lstStyle/>
        <a:p>
          <a:pPr rtl="1"/>
          <a:endParaRPr lang="ar-SA" sz="2800"/>
        </a:p>
      </dgm:t>
    </dgm:pt>
    <dgm:pt modelId="{4F1E68F3-D801-4303-9A23-CA3275F0F6EA}" type="sibTrans" cxnId="{4F8490BF-0776-4D58-AD1A-EAA6F1E52230}">
      <dgm:prSet/>
      <dgm:spPr/>
      <dgm:t>
        <a:bodyPr/>
        <a:lstStyle/>
        <a:p>
          <a:pPr rtl="1"/>
          <a:endParaRPr lang="ar-SA" sz="2800"/>
        </a:p>
      </dgm:t>
    </dgm:pt>
    <dgm:pt modelId="{9320E232-BED3-459F-8092-7F1C370DD57B}">
      <dgm:prSet phldrT="[نص]" custT="1"/>
      <dgm:spPr/>
      <dgm:t>
        <a:bodyPr/>
        <a:lstStyle/>
        <a:p>
          <a:pPr rtl="1"/>
          <a:r>
            <a:rPr lang="ar-SA" sz="2800" dirty="0" smtClean="0"/>
            <a:t>المنعطفات الانسيابية</a:t>
          </a:r>
          <a:endParaRPr lang="ar-SA" sz="2800" dirty="0"/>
        </a:p>
      </dgm:t>
    </dgm:pt>
    <dgm:pt modelId="{1650CFD7-B991-4B2D-9E9B-4D9493B5ABFF}" type="parTrans" cxnId="{DB795972-090B-456D-A2AC-BFC75E0A5044}">
      <dgm:prSet/>
      <dgm:spPr/>
      <dgm:t>
        <a:bodyPr/>
        <a:lstStyle/>
        <a:p>
          <a:pPr rtl="1"/>
          <a:endParaRPr lang="ar-SA" sz="2800"/>
        </a:p>
      </dgm:t>
    </dgm:pt>
    <dgm:pt modelId="{7AA39D17-68B9-4A1F-90E0-C27F2160F2CD}" type="sibTrans" cxnId="{DB795972-090B-456D-A2AC-BFC75E0A5044}">
      <dgm:prSet/>
      <dgm:spPr/>
      <dgm:t>
        <a:bodyPr/>
        <a:lstStyle/>
        <a:p>
          <a:pPr rtl="1"/>
          <a:endParaRPr lang="ar-SA" sz="2800"/>
        </a:p>
      </dgm:t>
    </dgm:pt>
    <dgm:pt modelId="{537B87D9-CBE0-4116-ACF0-1224C782E407}">
      <dgm:prSet phldrT="[نص]" custT="1"/>
      <dgm:spPr/>
      <dgm:t>
        <a:bodyPr/>
        <a:lstStyle/>
        <a:p>
          <a:pPr rtl="1"/>
          <a:r>
            <a:rPr lang="ar-SA" sz="2800" dirty="0" smtClean="0"/>
            <a:t>تجنب الممرات الضيقة التي تنتهي بزوايا حادة واستخدم الانحناءات.</a:t>
          </a:r>
          <a:endParaRPr lang="ar-SA" sz="2800" dirty="0"/>
        </a:p>
      </dgm:t>
    </dgm:pt>
    <dgm:pt modelId="{7D367EC6-35D7-4841-B148-47A9FD0A1B6A}" type="parTrans" cxnId="{30CEE69E-4366-4E71-95B5-48604FDBE537}">
      <dgm:prSet/>
      <dgm:spPr/>
      <dgm:t>
        <a:bodyPr/>
        <a:lstStyle/>
        <a:p>
          <a:pPr rtl="1"/>
          <a:endParaRPr lang="ar-SA" sz="2800"/>
        </a:p>
      </dgm:t>
    </dgm:pt>
    <dgm:pt modelId="{53E8A101-6120-4121-A4A9-470FC76E6F7A}" type="sibTrans" cxnId="{30CEE69E-4366-4E71-95B5-48604FDBE537}">
      <dgm:prSet/>
      <dgm:spPr/>
      <dgm:t>
        <a:bodyPr/>
        <a:lstStyle/>
        <a:p>
          <a:pPr rtl="1"/>
          <a:endParaRPr lang="ar-SA" sz="2800"/>
        </a:p>
      </dgm:t>
    </dgm:pt>
    <dgm:pt modelId="{F458BF42-2AFC-4CBF-A973-78A5922E3E87}">
      <dgm:prSet custT="1"/>
      <dgm:spPr/>
      <dgm:t>
        <a:bodyPr/>
        <a:lstStyle/>
        <a:p>
          <a:pPr rtl="1"/>
          <a:r>
            <a:rPr lang="ar-SA" sz="2800" dirty="0" smtClean="0"/>
            <a:t>الاستثمار في أن العقل البشري يربط تغير ملمس أو لون الأرضية بتغير الوظيفة.</a:t>
          </a:r>
          <a:endParaRPr lang="ar-SA" sz="2800" dirty="0"/>
        </a:p>
      </dgm:t>
    </dgm:pt>
    <dgm:pt modelId="{C1871A9D-71A9-444C-941F-DEF73428EE08}" type="parTrans" cxnId="{CD318483-3EBB-41A5-9490-B4C7932BEECF}">
      <dgm:prSet/>
      <dgm:spPr/>
      <dgm:t>
        <a:bodyPr/>
        <a:lstStyle/>
        <a:p>
          <a:pPr rtl="1"/>
          <a:endParaRPr lang="ar-SA" sz="2800"/>
        </a:p>
      </dgm:t>
    </dgm:pt>
    <dgm:pt modelId="{66792D1D-CB0B-4978-8120-79E20C3C3F5B}" type="sibTrans" cxnId="{CD318483-3EBB-41A5-9490-B4C7932BEECF}">
      <dgm:prSet/>
      <dgm:spPr/>
      <dgm:t>
        <a:bodyPr/>
        <a:lstStyle/>
        <a:p>
          <a:pPr rtl="1"/>
          <a:endParaRPr lang="ar-SA" sz="2800"/>
        </a:p>
      </dgm:t>
    </dgm:pt>
    <dgm:pt modelId="{6B3EB735-0E41-4C4D-9685-8BE9BCE088DD}">
      <dgm:prSet custT="1"/>
      <dgm:spPr/>
      <dgm:t>
        <a:bodyPr/>
        <a:lstStyle/>
        <a:p>
          <a:pPr rtl="1"/>
          <a:r>
            <a:rPr lang="ar-SA" sz="2800" dirty="0" smtClean="0"/>
            <a:t>العين تتبع الضور طبيعياً ارسم مساراتك باستخدام درجات الإضاءة.</a:t>
          </a:r>
          <a:endParaRPr lang="ar-SA" sz="2800" dirty="0"/>
        </a:p>
      </dgm:t>
    </dgm:pt>
    <dgm:pt modelId="{A7A75A5B-77B2-4245-A5AF-CD222C7E733C}" type="parTrans" cxnId="{78F6F7CB-4BC6-46F1-B935-25179D5A1C70}">
      <dgm:prSet/>
      <dgm:spPr/>
      <dgm:t>
        <a:bodyPr/>
        <a:lstStyle/>
        <a:p>
          <a:pPr rtl="1"/>
          <a:endParaRPr lang="ar-SA" sz="2800"/>
        </a:p>
      </dgm:t>
    </dgm:pt>
    <dgm:pt modelId="{5463E1FC-FEAC-42B4-A26D-876F1D4EE870}" type="sibTrans" cxnId="{78F6F7CB-4BC6-46F1-B935-25179D5A1C70}">
      <dgm:prSet/>
      <dgm:spPr/>
      <dgm:t>
        <a:bodyPr/>
        <a:lstStyle/>
        <a:p>
          <a:pPr rtl="1"/>
          <a:endParaRPr lang="ar-SA" sz="2800"/>
        </a:p>
      </dgm:t>
    </dgm:pt>
    <dgm:pt modelId="{0D9C0A99-7139-4B7F-8F2C-DD193EA9A211}" type="pres">
      <dgm:prSet presAssocID="{08D564C7-4367-42C2-A75D-48D4941784E1}" presName="Name0" presStyleCnt="0">
        <dgm:presLayoutVars>
          <dgm:dir val="rev"/>
          <dgm:animLvl val="lvl"/>
          <dgm:resizeHandles/>
        </dgm:presLayoutVars>
      </dgm:prSet>
      <dgm:spPr/>
      <dgm:t>
        <a:bodyPr/>
        <a:lstStyle/>
        <a:p>
          <a:pPr rtl="1"/>
          <a:endParaRPr lang="ar-SA"/>
        </a:p>
      </dgm:t>
    </dgm:pt>
    <dgm:pt modelId="{B8B8A809-30AC-442F-80D1-685842D1B488}" type="pres">
      <dgm:prSet presAssocID="{121E0BA8-DFD7-4D65-97A8-3ACF7D4C9A4B}" presName="linNode" presStyleCnt="0"/>
      <dgm:spPr/>
    </dgm:pt>
    <dgm:pt modelId="{A004A02C-4D30-47A0-9967-D79F5A21C2C6}" type="pres">
      <dgm:prSet presAssocID="{121E0BA8-DFD7-4D65-97A8-3ACF7D4C9A4B}" presName="parentShp" presStyleLbl="node1" presStyleIdx="0" presStyleCnt="3" custLinFactNeighborX="15345" custLinFactNeighborY="-4848">
        <dgm:presLayoutVars>
          <dgm:bulletEnabled val="1"/>
        </dgm:presLayoutVars>
      </dgm:prSet>
      <dgm:spPr/>
      <dgm:t>
        <a:bodyPr/>
        <a:lstStyle/>
        <a:p>
          <a:pPr rtl="1"/>
          <a:endParaRPr lang="ar-SA"/>
        </a:p>
      </dgm:t>
    </dgm:pt>
    <dgm:pt modelId="{C69988DF-49F2-4070-B8E4-10C22B772C10}" type="pres">
      <dgm:prSet presAssocID="{121E0BA8-DFD7-4D65-97A8-3ACF7D4C9A4B}" presName="childShp" presStyleLbl="bgAccFollowNode1" presStyleIdx="0" presStyleCnt="3" custScaleX="203855">
        <dgm:presLayoutVars>
          <dgm:bulletEnabled val="1"/>
        </dgm:presLayoutVars>
      </dgm:prSet>
      <dgm:spPr/>
      <dgm:t>
        <a:bodyPr/>
        <a:lstStyle/>
        <a:p>
          <a:pPr rtl="1"/>
          <a:endParaRPr lang="ar-SA"/>
        </a:p>
      </dgm:t>
    </dgm:pt>
    <dgm:pt modelId="{5D00EABE-FB39-4C9A-9390-7E71641F6B04}" type="pres">
      <dgm:prSet presAssocID="{5C175C8D-F8B2-4B63-AFF8-7309C296BF56}" presName="spacing" presStyleCnt="0"/>
      <dgm:spPr/>
    </dgm:pt>
    <dgm:pt modelId="{D41A246E-D9BC-49A4-A8A8-201DD8E07B80}" type="pres">
      <dgm:prSet presAssocID="{9F51E207-98C2-4539-A5B0-349A062FA239}" presName="linNode" presStyleCnt="0"/>
      <dgm:spPr/>
    </dgm:pt>
    <dgm:pt modelId="{4CC6D3E0-644D-4DB9-9992-BED75625F984}" type="pres">
      <dgm:prSet presAssocID="{9F51E207-98C2-4539-A5B0-349A062FA239}" presName="parentShp" presStyleLbl="node1" presStyleIdx="1" presStyleCnt="3">
        <dgm:presLayoutVars>
          <dgm:bulletEnabled val="1"/>
        </dgm:presLayoutVars>
      </dgm:prSet>
      <dgm:spPr/>
      <dgm:t>
        <a:bodyPr/>
        <a:lstStyle/>
        <a:p>
          <a:pPr rtl="1"/>
          <a:endParaRPr lang="ar-SA"/>
        </a:p>
      </dgm:t>
    </dgm:pt>
    <dgm:pt modelId="{04B0ED78-003E-48D5-BD5F-867170F0A394}" type="pres">
      <dgm:prSet presAssocID="{9F51E207-98C2-4539-A5B0-349A062FA239}" presName="childShp" presStyleLbl="bgAccFollowNode1" presStyleIdx="1" presStyleCnt="3" custScaleX="233647">
        <dgm:presLayoutVars>
          <dgm:bulletEnabled val="1"/>
        </dgm:presLayoutVars>
      </dgm:prSet>
      <dgm:spPr/>
      <dgm:t>
        <a:bodyPr/>
        <a:lstStyle/>
        <a:p>
          <a:pPr rtl="1"/>
          <a:endParaRPr lang="ar-SA"/>
        </a:p>
      </dgm:t>
    </dgm:pt>
    <dgm:pt modelId="{14906021-E430-4556-939E-0507EDE9E31C}" type="pres">
      <dgm:prSet presAssocID="{4F1E68F3-D801-4303-9A23-CA3275F0F6EA}" presName="spacing" presStyleCnt="0"/>
      <dgm:spPr/>
    </dgm:pt>
    <dgm:pt modelId="{5AC0A49F-3086-4AC1-8279-452B0EB8DAD4}" type="pres">
      <dgm:prSet presAssocID="{9320E232-BED3-459F-8092-7F1C370DD57B}" presName="linNode" presStyleCnt="0"/>
      <dgm:spPr/>
    </dgm:pt>
    <dgm:pt modelId="{937A76B2-8AB0-49A9-AF94-9555071BE9D9}" type="pres">
      <dgm:prSet presAssocID="{9320E232-BED3-459F-8092-7F1C370DD57B}" presName="parentShp" presStyleLbl="node1" presStyleIdx="2" presStyleCnt="3" custLinFactNeighborX="-624" custLinFactNeighborY="-4955">
        <dgm:presLayoutVars>
          <dgm:bulletEnabled val="1"/>
        </dgm:presLayoutVars>
      </dgm:prSet>
      <dgm:spPr/>
      <dgm:t>
        <a:bodyPr/>
        <a:lstStyle/>
        <a:p>
          <a:pPr rtl="1"/>
          <a:endParaRPr lang="ar-SA"/>
        </a:p>
      </dgm:t>
    </dgm:pt>
    <dgm:pt modelId="{85EA3213-531B-4774-A9E4-989B3C96FA85}" type="pres">
      <dgm:prSet presAssocID="{9320E232-BED3-459F-8092-7F1C370DD57B}" presName="childShp" presStyleLbl="bgAccFollowNode1" presStyleIdx="2" presStyleCnt="3" custScaleX="208460">
        <dgm:presLayoutVars>
          <dgm:bulletEnabled val="1"/>
        </dgm:presLayoutVars>
      </dgm:prSet>
      <dgm:spPr/>
      <dgm:t>
        <a:bodyPr/>
        <a:lstStyle/>
        <a:p>
          <a:pPr rtl="1"/>
          <a:endParaRPr lang="ar-SA"/>
        </a:p>
      </dgm:t>
    </dgm:pt>
  </dgm:ptLst>
  <dgm:cxnLst>
    <dgm:cxn modelId="{DB795972-090B-456D-A2AC-BFC75E0A5044}" srcId="{08D564C7-4367-42C2-A75D-48D4941784E1}" destId="{9320E232-BED3-459F-8092-7F1C370DD57B}" srcOrd="2" destOrd="0" parTransId="{1650CFD7-B991-4B2D-9E9B-4D9493B5ABFF}" sibTransId="{7AA39D17-68B9-4A1F-90E0-C27F2160F2CD}"/>
    <dgm:cxn modelId="{CD901C05-F674-4B98-8A0E-67198F74F4DC}" type="presOf" srcId="{537B87D9-CBE0-4116-ACF0-1224C782E407}" destId="{85EA3213-531B-4774-A9E4-989B3C96FA85}" srcOrd="0" destOrd="0" presId="urn:microsoft.com/office/officeart/2005/8/layout/vList6"/>
    <dgm:cxn modelId="{585BDBB8-AAD3-447B-867F-4BE4B82A3306}" type="presOf" srcId="{08D564C7-4367-42C2-A75D-48D4941784E1}" destId="{0D9C0A99-7139-4B7F-8F2C-DD193EA9A211}" srcOrd="0" destOrd="0" presId="urn:microsoft.com/office/officeart/2005/8/layout/vList6"/>
    <dgm:cxn modelId="{30CEE69E-4366-4E71-95B5-48604FDBE537}" srcId="{9320E232-BED3-459F-8092-7F1C370DD57B}" destId="{537B87D9-CBE0-4116-ACF0-1224C782E407}" srcOrd="0" destOrd="0" parTransId="{7D367EC6-35D7-4841-B148-47A9FD0A1B6A}" sibTransId="{53E8A101-6120-4121-A4A9-470FC76E6F7A}"/>
    <dgm:cxn modelId="{F5B6B8C1-A4EF-4108-9D0F-04C737C5B779}" type="presOf" srcId="{F458BF42-2AFC-4CBF-A973-78A5922E3E87}" destId="{C69988DF-49F2-4070-B8E4-10C22B772C10}" srcOrd="0" destOrd="0" presId="urn:microsoft.com/office/officeart/2005/8/layout/vList6"/>
    <dgm:cxn modelId="{4F8490BF-0776-4D58-AD1A-EAA6F1E52230}" srcId="{08D564C7-4367-42C2-A75D-48D4941784E1}" destId="{9F51E207-98C2-4539-A5B0-349A062FA239}" srcOrd="1" destOrd="0" parTransId="{C4C62DF9-CB49-45AA-824C-A1D7D661AC92}" sibTransId="{4F1E68F3-D801-4303-9A23-CA3275F0F6EA}"/>
    <dgm:cxn modelId="{E2E7FBC4-B1F5-486E-A00B-1F987B673345}" type="presOf" srcId="{9F51E207-98C2-4539-A5B0-349A062FA239}" destId="{4CC6D3E0-644D-4DB9-9992-BED75625F984}" srcOrd="0" destOrd="0" presId="urn:microsoft.com/office/officeart/2005/8/layout/vList6"/>
    <dgm:cxn modelId="{CD318483-3EBB-41A5-9490-B4C7932BEECF}" srcId="{121E0BA8-DFD7-4D65-97A8-3ACF7D4C9A4B}" destId="{F458BF42-2AFC-4CBF-A973-78A5922E3E87}" srcOrd="0" destOrd="0" parTransId="{C1871A9D-71A9-444C-941F-DEF73428EE08}" sibTransId="{66792D1D-CB0B-4978-8120-79E20C3C3F5B}"/>
    <dgm:cxn modelId="{6762F958-F662-4BE4-AB55-E00553085A22}" type="presOf" srcId="{9320E232-BED3-459F-8092-7F1C370DD57B}" destId="{937A76B2-8AB0-49A9-AF94-9555071BE9D9}" srcOrd="0" destOrd="0" presId="urn:microsoft.com/office/officeart/2005/8/layout/vList6"/>
    <dgm:cxn modelId="{5707784D-9D9D-43D2-97DA-0AA37C7441E3}" srcId="{08D564C7-4367-42C2-A75D-48D4941784E1}" destId="{121E0BA8-DFD7-4D65-97A8-3ACF7D4C9A4B}" srcOrd="0" destOrd="0" parTransId="{E298EF5B-39A8-44EF-9200-C09367F5CF80}" sibTransId="{5C175C8D-F8B2-4B63-AFF8-7309C296BF56}"/>
    <dgm:cxn modelId="{9F190839-9D62-4BA6-9509-A18AC15FCCF4}" type="presOf" srcId="{121E0BA8-DFD7-4D65-97A8-3ACF7D4C9A4B}" destId="{A004A02C-4D30-47A0-9967-D79F5A21C2C6}" srcOrd="0" destOrd="0" presId="urn:microsoft.com/office/officeart/2005/8/layout/vList6"/>
    <dgm:cxn modelId="{78F6F7CB-4BC6-46F1-B935-25179D5A1C70}" srcId="{9F51E207-98C2-4539-A5B0-349A062FA239}" destId="{6B3EB735-0E41-4C4D-9685-8BE9BCE088DD}" srcOrd="0" destOrd="0" parTransId="{A7A75A5B-77B2-4245-A5AF-CD222C7E733C}" sibTransId="{5463E1FC-FEAC-42B4-A26D-876F1D4EE870}"/>
    <dgm:cxn modelId="{8155EF08-4D38-4769-B0B0-E62CDFD4D96A}" type="presOf" srcId="{6B3EB735-0E41-4C4D-9685-8BE9BCE088DD}" destId="{04B0ED78-003E-48D5-BD5F-867170F0A394}" srcOrd="0" destOrd="0" presId="urn:microsoft.com/office/officeart/2005/8/layout/vList6"/>
    <dgm:cxn modelId="{37927790-5BCE-4265-BB1E-03EB1E6A9D7A}" type="presParOf" srcId="{0D9C0A99-7139-4B7F-8F2C-DD193EA9A211}" destId="{B8B8A809-30AC-442F-80D1-685842D1B488}" srcOrd="0" destOrd="0" presId="urn:microsoft.com/office/officeart/2005/8/layout/vList6"/>
    <dgm:cxn modelId="{18CBFFAD-0A34-44E9-9515-DB062759D237}" type="presParOf" srcId="{B8B8A809-30AC-442F-80D1-685842D1B488}" destId="{A004A02C-4D30-47A0-9967-D79F5A21C2C6}" srcOrd="0" destOrd="0" presId="urn:microsoft.com/office/officeart/2005/8/layout/vList6"/>
    <dgm:cxn modelId="{6E0530E8-D65E-4C31-90DF-1F02CBC9957A}" type="presParOf" srcId="{B8B8A809-30AC-442F-80D1-685842D1B488}" destId="{C69988DF-49F2-4070-B8E4-10C22B772C10}" srcOrd="1" destOrd="0" presId="urn:microsoft.com/office/officeart/2005/8/layout/vList6"/>
    <dgm:cxn modelId="{8B04DBF3-3693-4EB4-BE15-DD91A67AA95D}" type="presParOf" srcId="{0D9C0A99-7139-4B7F-8F2C-DD193EA9A211}" destId="{5D00EABE-FB39-4C9A-9390-7E71641F6B04}" srcOrd="1" destOrd="0" presId="urn:microsoft.com/office/officeart/2005/8/layout/vList6"/>
    <dgm:cxn modelId="{3B967B3D-7601-43BC-8BF5-D6456B87B774}" type="presParOf" srcId="{0D9C0A99-7139-4B7F-8F2C-DD193EA9A211}" destId="{D41A246E-D9BC-49A4-A8A8-201DD8E07B80}" srcOrd="2" destOrd="0" presId="urn:microsoft.com/office/officeart/2005/8/layout/vList6"/>
    <dgm:cxn modelId="{1BC74C4D-9F6E-4016-9E8E-C0847A144DBE}" type="presParOf" srcId="{D41A246E-D9BC-49A4-A8A8-201DD8E07B80}" destId="{4CC6D3E0-644D-4DB9-9992-BED75625F984}" srcOrd="0" destOrd="0" presId="urn:microsoft.com/office/officeart/2005/8/layout/vList6"/>
    <dgm:cxn modelId="{82439BAB-C8DE-4CD0-9A51-CED10C094F28}" type="presParOf" srcId="{D41A246E-D9BC-49A4-A8A8-201DD8E07B80}" destId="{04B0ED78-003E-48D5-BD5F-867170F0A394}" srcOrd="1" destOrd="0" presId="urn:microsoft.com/office/officeart/2005/8/layout/vList6"/>
    <dgm:cxn modelId="{FE310EBA-CC24-4CC7-8ABE-852D0036DBBD}" type="presParOf" srcId="{0D9C0A99-7139-4B7F-8F2C-DD193EA9A211}" destId="{14906021-E430-4556-939E-0507EDE9E31C}" srcOrd="3" destOrd="0" presId="urn:microsoft.com/office/officeart/2005/8/layout/vList6"/>
    <dgm:cxn modelId="{893F3278-2DFD-4937-8288-B0D4ED739117}" type="presParOf" srcId="{0D9C0A99-7139-4B7F-8F2C-DD193EA9A211}" destId="{5AC0A49F-3086-4AC1-8279-452B0EB8DAD4}" srcOrd="4" destOrd="0" presId="urn:microsoft.com/office/officeart/2005/8/layout/vList6"/>
    <dgm:cxn modelId="{F1B681FA-4D55-4E60-BEB6-78537BF2F33A}" type="presParOf" srcId="{5AC0A49F-3086-4AC1-8279-452B0EB8DAD4}" destId="{937A76B2-8AB0-49A9-AF94-9555071BE9D9}" srcOrd="0" destOrd="0" presId="urn:microsoft.com/office/officeart/2005/8/layout/vList6"/>
    <dgm:cxn modelId="{2D000592-FBEE-44D9-B648-D58E349E2A3B}" type="presParOf" srcId="{5AC0A49F-3086-4AC1-8279-452B0EB8DAD4}" destId="{85EA3213-531B-4774-A9E4-989B3C96FA85}"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dgm:t>
        <a:bodyPr/>
        <a:lstStyle/>
        <a:p>
          <a:pPr rtl="1"/>
          <a:r>
            <a:rPr lang="ar-SA" dirty="0" smtClean="0"/>
            <a:t>الشعار</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dgm:t>
        <a:bodyPr/>
        <a:lstStyle/>
        <a:p>
          <a:pPr rtl="1"/>
          <a:r>
            <a:rPr lang="ar-SA" dirty="0" smtClean="0"/>
            <a:t>لوحة الألوان</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dgm:t>
        <a:bodyPr/>
        <a:lstStyle/>
        <a:p>
          <a:pPr rtl="1"/>
          <a:r>
            <a:rPr lang="ar-SA" dirty="0" smtClean="0"/>
            <a:t>الطباعة والخطوط</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8D2511B7-54CD-4E9E-B4CE-A2423CD0FE3E}">
      <dgm:prSet phldrT="[نص]"/>
      <dgm:spPr/>
      <dgm:t>
        <a:bodyPr/>
        <a:lstStyle/>
        <a:p>
          <a:pPr rtl="1"/>
          <a:r>
            <a:rPr lang="ar-SA" dirty="0" smtClean="0"/>
            <a:t>العناصر الرسومية المساعدة</a:t>
          </a:r>
          <a:endParaRPr lang="ar-SA" dirty="0"/>
        </a:p>
      </dgm:t>
    </dgm:pt>
    <dgm:pt modelId="{FF552EEB-5599-4749-925A-9262C670DB3E}" type="parTrans" cxnId="{9461E527-9ADF-4E7F-AECA-41E6C753BFE2}">
      <dgm:prSet/>
      <dgm:spPr/>
      <dgm:t>
        <a:bodyPr/>
        <a:lstStyle/>
        <a:p>
          <a:pPr rtl="1"/>
          <a:endParaRPr lang="ar-SA"/>
        </a:p>
      </dgm:t>
    </dgm:pt>
    <dgm:pt modelId="{1EEE1E10-904B-4160-A979-02BE3CC5CF76}" type="sibTrans" cxnId="{9461E527-9ADF-4E7F-AECA-41E6C753BFE2}">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4">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4">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4">
        <dgm:presLayoutVars>
          <dgm:bulletEnabled val="1"/>
        </dgm:presLayoutVars>
      </dgm:prSet>
      <dgm:spPr/>
      <dgm:t>
        <a:bodyPr/>
        <a:lstStyle/>
        <a:p>
          <a:pPr rtl="1"/>
          <a:endParaRPr lang="ar-SA"/>
        </a:p>
      </dgm:t>
    </dgm:pt>
    <dgm:pt modelId="{5CCEB7A0-5535-4E77-BE2E-8ED3D90E869D}" type="pres">
      <dgm:prSet presAssocID="{8D2511B7-54CD-4E9E-B4CE-A2423CD0FE3E}" presName="nodeFollowingNodes" presStyleLbl="node1" presStyleIdx="3" presStyleCnt="4">
        <dgm:presLayoutVars>
          <dgm:bulletEnabled val="1"/>
        </dgm:presLayoutVars>
      </dgm:prSet>
      <dgm:spPr/>
      <dgm:t>
        <a:bodyPr/>
        <a:lstStyle/>
        <a:p>
          <a:pPr rtl="1"/>
          <a:endParaRPr lang="ar-SA"/>
        </a:p>
      </dgm:t>
    </dgm:pt>
  </dgm:ptLst>
  <dgm:cxnLst>
    <dgm:cxn modelId="{0A618A42-A37D-4052-810B-C0977CF1CA71}" type="presOf" srcId="{73F8E068-AE05-4D1C-B9C2-614BA055545B}" destId="{CE6BC1F0-AE41-4C88-A11B-A9E32B883CA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AEC044F9-3FDB-4FE6-BE0D-9D28D035F3D9}" srcId="{C11D3CE2-FA5B-412F-8F0C-A34AE5B6B256}" destId="{CE507D9D-54BD-45B4-9E73-EC9C064AF9C7}" srcOrd="0" destOrd="0" parTransId="{B523794F-BED7-45BC-A64D-165295D0C6FA}" sibTransId="{BF2FB305-E52D-4429-BCED-0CDC3CFAB838}"/>
    <dgm:cxn modelId="{EC28C9E3-44B7-41D2-BE28-D038C4C7522F}" srcId="{C11D3CE2-FA5B-412F-8F0C-A34AE5B6B256}" destId="{73F8E068-AE05-4D1C-B9C2-614BA055545B}" srcOrd="2" destOrd="0" parTransId="{6609B155-12F3-43A2-8E8B-C98FD1E653FF}" sibTransId="{0E08B5BA-5796-49F2-9AA8-21AC3118CF7B}"/>
    <dgm:cxn modelId="{24BF00AF-601E-4B3B-AA50-B8804F2140DA}" type="presOf" srcId="{CE507D9D-54BD-45B4-9E73-EC9C064AF9C7}" destId="{C33744C4-3559-4FBC-A3D3-EF40D86B2240}" srcOrd="0" destOrd="0" presId="urn:microsoft.com/office/officeart/2005/8/layout/cycle3"/>
    <dgm:cxn modelId="{9461E527-9ADF-4E7F-AECA-41E6C753BFE2}" srcId="{C11D3CE2-FA5B-412F-8F0C-A34AE5B6B256}" destId="{8D2511B7-54CD-4E9E-B4CE-A2423CD0FE3E}" srcOrd="3" destOrd="0" parTransId="{FF552EEB-5599-4749-925A-9262C670DB3E}" sibTransId="{1EEE1E10-904B-4160-A979-02BE3CC5CF76}"/>
    <dgm:cxn modelId="{BAE689FC-7E1C-47CA-8971-A44EFEFA6B75}" type="presOf" srcId="{31F7D1C7-56CA-42FC-9300-A6CE4F8877DE}" destId="{941453B0-24AE-49D5-AA81-5CABD6E9E121}" srcOrd="0" destOrd="0" presId="urn:microsoft.com/office/officeart/2005/8/layout/cycle3"/>
    <dgm:cxn modelId="{ECBE0E84-9218-4226-8513-0BF4E555D9DB}" type="presOf" srcId="{8D2511B7-54CD-4E9E-B4CE-A2423CD0FE3E}" destId="{5CCEB7A0-5535-4E77-BE2E-8ED3D90E869D}"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2A0C0B47-3E10-4915-AE13-77C61E118B38}" type="presOf" srcId="{BF2FB305-E52D-4429-BCED-0CDC3CFAB838}" destId="{4697BADB-4298-4DD1-A068-EEC2399D4FD3}" srcOrd="0" destOrd="0" presId="urn:microsoft.com/office/officeart/2005/8/layout/cycle3"/>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8F9423AF-FD2D-4451-9AE0-B85D54F74AA9}" type="presParOf" srcId="{74E7D350-C515-4AC2-894D-0DDE2B8FB828}" destId="{5CCEB7A0-5535-4E77-BE2E-8ED3D90E869D}"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058397" y="-113568"/>
          <a:ext cx="4542395" cy="4542395"/>
        </a:xfrm>
        <a:prstGeom prst="circularArrow">
          <a:avLst>
            <a:gd name="adj1" fmla="val 4668"/>
            <a:gd name="adj2" fmla="val 272909"/>
            <a:gd name="adj3" fmla="val 12871986"/>
            <a:gd name="adj4" fmla="val 18003221"/>
            <a:gd name="adj5" fmla="val 484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2832840" y="1022"/>
          <a:ext cx="2993509" cy="1496754"/>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ar-SA" sz="3900" kern="1200" dirty="0" smtClean="0"/>
            <a:t>فلسفة تصميم التجربة</a:t>
          </a:r>
          <a:endParaRPr lang="ar-SA" sz="3900" kern="1200" dirty="0"/>
        </a:p>
      </dsp:txBody>
      <dsp:txXfrm>
        <a:off x="2905906" y="74088"/>
        <a:ext cx="2847377" cy="1350622"/>
      </dsp:txXfrm>
    </dsp:sp>
    <dsp:sp modelId="{941453B0-24AE-49D5-AA81-5CABD6E9E121}">
      <dsp:nvSpPr>
        <dsp:cNvPr id="0" name=""/>
        <dsp:cNvSpPr/>
      </dsp:nvSpPr>
      <dsp:spPr>
        <a:xfrm>
          <a:off x="4463862" y="1632044"/>
          <a:ext cx="2993509" cy="1496754"/>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ar-SA" sz="3900" kern="1200" dirty="0" smtClean="0"/>
            <a:t>ركائز تصميم تجربة الحضور</a:t>
          </a:r>
          <a:endParaRPr lang="ar-SA" sz="3900" kern="1200" dirty="0"/>
        </a:p>
      </dsp:txBody>
      <dsp:txXfrm>
        <a:off x="4536928" y="1705110"/>
        <a:ext cx="2847377" cy="1350622"/>
      </dsp:txXfrm>
    </dsp:sp>
    <dsp:sp modelId="{CE6BC1F0-AE41-4C88-A11B-A9E32B883CA1}">
      <dsp:nvSpPr>
        <dsp:cNvPr id="0" name=""/>
        <dsp:cNvSpPr/>
      </dsp:nvSpPr>
      <dsp:spPr>
        <a:xfrm>
          <a:off x="2832840" y="3263065"/>
          <a:ext cx="2993509" cy="1496754"/>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ar-SA" sz="3900" kern="1200" dirty="0" smtClean="0"/>
            <a:t>هندسة الفراغ</a:t>
          </a:r>
          <a:endParaRPr lang="ar-SA" sz="3900" kern="1200" dirty="0"/>
        </a:p>
      </dsp:txBody>
      <dsp:txXfrm>
        <a:off x="2905906" y="3336131"/>
        <a:ext cx="2847377" cy="1350622"/>
      </dsp:txXfrm>
    </dsp:sp>
    <dsp:sp modelId="{9B6D9673-C78D-4621-8D2A-9C4F3B6267D1}">
      <dsp:nvSpPr>
        <dsp:cNvPr id="0" name=""/>
        <dsp:cNvSpPr/>
      </dsp:nvSpPr>
      <dsp:spPr>
        <a:xfrm>
          <a:off x="1201819" y="1632044"/>
          <a:ext cx="2993509" cy="1496754"/>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ar-SA" sz="3900" kern="1200" dirty="0" smtClean="0"/>
            <a:t>نموذج التصميم بالتعاطف</a:t>
          </a:r>
          <a:endParaRPr lang="ar-SA" sz="3900" kern="1200" dirty="0"/>
        </a:p>
      </dsp:txBody>
      <dsp:txXfrm>
        <a:off x="1274885" y="1705110"/>
        <a:ext cx="2847377" cy="13506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236" y="0"/>
          <a:ext cx="6789980" cy="10566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تبدأ من أول إعلان لسهولة التسجيل وبناء الحماس.</a:t>
          </a:r>
          <a:endParaRPr lang="ar-SA" sz="2800" kern="1200" dirty="0"/>
        </a:p>
      </dsp:txBody>
      <dsp:txXfrm rot="10800000">
        <a:off x="396473" y="132079"/>
        <a:ext cx="6393743" cy="792474"/>
      </dsp:txXfrm>
    </dsp:sp>
    <dsp:sp modelId="{A004A02C-4D30-47A0-9967-D79F5A21C2C6}">
      <dsp:nvSpPr>
        <dsp:cNvPr id="0" name=""/>
        <dsp:cNvSpPr/>
      </dsp:nvSpPr>
      <dsp:spPr>
        <a:xfrm>
          <a:off x="6790217" y="0"/>
          <a:ext cx="2672563" cy="105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ما قبل الفعالية (التوقعات)</a:t>
          </a:r>
          <a:endParaRPr lang="ar-SA" sz="2800" kern="1200" dirty="0"/>
        </a:p>
      </dsp:txBody>
      <dsp:txXfrm>
        <a:off x="6841798" y="51581"/>
        <a:ext cx="2569401" cy="953470"/>
      </dsp:txXfrm>
    </dsp:sp>
    <dsp:sp modelId="{04B0ED78-003E-48D5-BD5F-867170F0A394}">
      <dsp:nvSpPr>
        <dsp:cNvPr id="0" name=""/>
        <dsp:cNvSpPr/>
      </dsp:nvSpPr>
      <dsp:spPr>
        <a:xfrm rot="10800000">
          <a:off x="6353" y="1162295"/>
          <a:ext cx="6737085" cy="1056632"/>
        </a:xfrm>
        <a:prstGeom prst="rightArrow">
          <a:avLst>
            <a:gd name="adj1" fmla="val 75000"/>
            <a:gd name="adj2" fmla="val 50000"/>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من اللحظة التي يطأ فيها الحضور مكان الفعالية والتفاعل والحماس.</a:t>
          </a:r>
          <a:endParaRPr lang="ar-SA" sz="2800" kern="1200" dirty="0"/>
        </a:p>
      </dsp:txBody>
      <dsp:txXfrm rot="10800000">
        <a:off x="402590" y="1294374"/>
        <a:ext cx="6340848" cy="792474"/>
      </dsp:txXfrm>
    </dsp:sp>
    <dsp:sp modelId="{4CC6D3E0-644D-4DB9-9992-BED75625F984}">
      <dsp:nvSpPr>
        <dsp:cNvPr id="0" name=""/>
        <dsp:cNvSpPr/>
      </dsp:nvSpPr>
      <dsp:spPr>
        <a:xfrm>
          <a:off x="6743439" y="1162295"/>
          <a:ext cx="2713224" cy="1056632"/>
        </a:xfrm>
        <a:prstGeom prst="roundRect">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أثناء الفعالية (الانغماس)</a:t>
          </a:r>
          <a:endParaRPr lang="ar-SA" sz="2800" kern="1200" dirty="0"/>
        </a:p>
      </dsp:txBody>
      <dsp:txXfrm>
        <a:off x="6795020" y="1213876"/>
        <a:ext cx="2610062" cy="953470"/>
      </dsp:txXfrm>
    </dsp:sp>
    <dsp:sp modelId="{85EA3213-531B-4774-A9E4-989B3C96FA85}">
      <dsp:nvSpPr>
        <dsp:cNvPr id="0" name=""/>
        <dsp:cNvSpPr/>
      </dsp:nvSpPr>
      <dsp:spPr>
        <a:xfrm rot="10800000">
          <a:off x="1646" y="2324590"/>
          <a:ext cx="6768679" cy="10566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كيف يشعر الحضور في اليوم التالي؟ وما هي القيمة المستدامة التي خرج بها؟</a:t>
          </a:r>
          <a:endParaRPr lang="ar-SA" sz="2800" kern="1200" dirty="0"/>
        </a:p>
      </dsp:txBody>
      <dsp:txXfrm rot="10800000">
        <a:off x="397883" y="2456669"/>
        <a:ext cx="6372442" cy="792474"/>
      </dsp:txXfrm>
    </dsp:sp>
    <dsp:sp modelId="{937A76B2-8AB0-49A9-AF94-9555071BE9D9}">
      <dsp:nvSpPr>
        <dsp:cNvPr id="0" name=""/>
        <dsp:cNvSpPr/>
      </dsp:nvSpPr>
      <dsp:spPr>
        <a:xfrm>
          <a:off x="6770325" y="2324590"/>
          <a:ext cx="2691045" cy="10566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ما بعد الفعالية (الأثر)</a:t>
          </a:r>
          <a:endParaRPr lang="ar-SA" sz="2800" kern="1200" dirty="0"/>
        </a:p>
      </dsp:txBody>
      <dsp:txXfrm>
        <a:off x="6821906" y="2376171"/>
        <a:ext cx="2587883" cy="9534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267" y="990"/>
          <a:ext cx="7674674" cy="785870"/>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أول إعلان أو دعوة تصل للمشارك هي التي تحدد نغمة الفعالية</a:t>
          </a:r>
          <a:endParaRPr lang="ar-SA" sz="2800" kern="1200" dirty="0"/>
        </a:p>
      </dsp:txBody>
      <dsp:txXfrm rot="10800000">
        <a:off x="294968" y="99224"/>
        <a:ext cx="7379973" cy="589402"/>
      </dsp:txXfrm>
    </dsp:sp>
    <dsp:sp modelId="{A004A02C-4D30-47A0-9967-D79F5A21C2C6}">
      <dsp:nvSpPr>
        <dsp:cNvPr id="0" name=""/>
        <dsp:cNvSpPr/>
      </dsp:nvSpPr>
      <dsp:spPr>
        <a:xfrm>
          <a:off x="7674942" y="990"/>
          <a:ext cx="3020782" cy="78587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تصميم الإدراك الأول</a:t>
          </a:r>
          <a:endParaRPr lang="ar-SA" sz="2800" kern="1200" dirty="0"/>
        </a:p>
      </dsp:txBody>
      <dsp:txXfrm>
        <a:off x="7713305" y="39353"/>
        <a:ext cx="2944056" cy="709144"/>
      </dsp:txXfrm>
    </dsp:sp>
    <dsp:sp modelId="{04B0ED78-003E-48D5-BD5F-867170F0A394}">
      <dsp:nvSpPr>
        <dsp:cNvPr id="0" name=""/>
        <dsp:cNvSpPr/>
      </dsp:nvSpPr>
      <dsp:spPr>
        <a:xfrm rot="10800000">
          <a:off x="7181" y="865447"/>
          <a:ext cx="7614887" cy="785870"/>
        </a:xfrm>
        <a:prstGeom prst="rightArrow">
          <a:avLst>
            <a:gd name="adj1" fmla="val 75000"/>
            <a:gd name="adj2" fmla="val 50000"/>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تجربة تسجيل سلسة وسريعة.</a:t>
          </a:r>
          <a:endParaRPr lang="ar-SA" sz="2800" kern="1200" dirty="0"/>
        </a:p>
      </dsp:txBody>
      <dsp:txXfrm rot="10800000">
        <a:off x="301882" y="963681"/>
        <a:ext cx="7320186" cy="589402"/>
      </dsp:txXfrm>
    </dsp:sp>
    <dsp:sp modelId="{4CC6D3E0-644D-4DB9-9992-BED75625F984}">
      <dsp:nvSpPr>
        <dsp:cNvPr id="0" name=""/>
        <dsp:cNvSpPr/>
      </dsp:nvSpPr>
      <dsp:spPr>
        <a:xfrm>
          <a:off x="7622069" y="865447"/>
          <a:ext cx="3066741" cy="785870"/>
        </a:xfrm>
        <a:prstGeom prst="roundRect">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إزالة حواجز الدخول</a:t>
          </a:r>
          <a:endParaRPr lang="ar-SA" sz="2800" kern="1200" dirty="0"/>
        </a:p>
      </dsp:txBody>
      <dsp:txXfrm>
        <a:off x="7660432" y="903810"/>
        <a:ext cx="2990015" cy="709144"/>
      </dsp:txXfrm>
    </dsp:sp>
    <dsp:sp modelId="{85EA3213-531B-4774-A9E4-989B3C96FA85}">
      <dsp:nvSpPr>
        <dsp:cNvPr id="0" name=""/>
        <dsp:cNvSpPr/>
      </dsp:nvSpPr>
      <dsp:spPr>
        <a:xfrm rot="10800000">
          <a:off x="1860" y="1729905"/>
          <a:ext cx="7650597" cy="785870"/>
        </a:xfrm>
        <a:prstGeom prst="rightArrow">
          <a:avLst>
            <a:gd name="adj1" fmla="val 75000"/>
            <a:gd name="adj2" fmla="val 50000"/>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أرسال مقبلات معرفية أو تشويقية.</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296561" y="1828139"/>
        <a:ext cx="7355896" cy="589402"/>
      </dsp:txXfrm>
    </dsp:sp>
    <dsp:sp modelId="{937A76B2-8AB0-49A9-AF94-9555071BE9D9}">
      <dsp:nvSpPr>
        <dsp:cNvPr id="0" name=""/>
        <dsp:cNvSpPr/>
      </dsp:nvSpPr>
      <dsp:spPr>
        <a:xfrm>
          <a:off x="7623988" y="1690965"/>
          <a:ext cx="3041672" cy="785870"/>
        </a:xfrm>
        <a:prstGeom prst="roundRect">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هندسة الحماس</a:t>
          </a:r>
          <a:endParaRPr lang="ar-SA" sz="2800" kern="1200" dirty="0"/>
        </a:p>
      </dsp:txBody>
      <dsp:txXfrm>
        <a:off x="7662351" y="1729328"/>
        <a:ext cx="2964946" cy="709144"/>
      </dsp:txXfrm>
    </dsp:sp>
    <dsp:sp modelId="{2174E27E-DA66-4F07-8843-D69215C71ED8}">
      <dsp:nvSpPr>
        <dsp:cNvPr id="0" name=""/>
        <dsp:cNvSpPr/>
      </dsp:nvSpPr>
      <dsp:spPr>
        <a:xfrm rot="10800000">
          <a:off x="1860" y="2594362"/>
          <a:ext cx="7650597" cy="785870"/>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تزويد الحضور بكل ما يحتاجونه ليشعروا بالأمان.</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296561" y="2692596"/>
        <a:ext cx="7355896" cy="589402"/>
      </dsp:txXfrm>
    </dsp:sp>
    <dsp:sp modelId="{A9358DE6-7EBE-4FA1-9E0B-41A2C6892477}">
      <dsp:nvSpPr>
        <dsp:cNvPr id="0" name=""/>
        <dsp:cNvSpPr/>
      </dsp:nvSpPr>
      <dsp:spPr>
        <a:xfrm>
          <a:off x="7623988" y="2555422"/>
          <a:ext cx="3041672" cy="785870"/>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التهيئة الذهنية</a:t>
          </a:r>
          <a:endParaRPr lang="ar-SA" sz="2800" kern="1200" dirty="0"/>
        </a:p>
      </dsp:txBody>
      <dsp:txXfrm>
        <a:off x="7662351" y="2593785"/>
        <a:ext cx="2964946" cy="7091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458" y="990"/>
          <a:ext cx="8048858" cy="785870"/>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الحواس هي التي تقود هذه المرحلة (الرائحة، الإضاءة، الترحيب).</a:t>
          </a:r>
          <a:endParaRPr lang="ar-SA" sz="2800" kern="1200" dirty="0"/>
        </a:p>
      </dsp:txBody>
      <dsp:txXfrm rot="10800000">
        <a:off x="302159" y="99224"/>
        <a:ext cx="7754157" cy="589402"/>
      </dsp:txXfrm>
    </dsp:sp>
    <dsp:sp modelId="{A004A02C-4D30-47A0-9967-D79F5A21C2C6}">
      <dsp:nvSpPr>
        <dsp:cNvPr id="0" name=""/>
        <dsp:cNvSpPr/>
      </dsp:nvSpPr>
      <dsp:spPr>
        <a:xfrm>
          <a:off x="8063775" y="0"/>
          <a:ext cx="2632216" cy="78587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لحظة الاستقبال</a:t>
          </a:r>
          <a:endParaRPr lang="ar-SA" sz="2800" kern="1200" dirty="0"/>
        </a:p>
      </dsp:txBody>
      <dsp:txXfrm>
        <a:off x="8102138" y="38363"/>
        <a:ext cx="2555490" cy="709144"/>
      </dsp:txXfrm>
    </dsp:sp>
    <dsp:sp modelId="{04B0ED78-003E-48D5-BD5F-867170F0A394}">
      <dsp:nvSpPr>
        <dsp:cNvPr id="0" name=""/>
        <dsp:cNvSpPr/>
      </dsp:nvSpPr>
      <dsp:spPr>
        <a:xfrm rot="10800000">
          <a:off x="191" y="865447"/>
          <a:ext cx="8046678" cy="785870"/>
        </a:xfrm>
        <a:prstGeom prst="rightArrow">
          <a:avLst>
            <a:gd name="adj1" fmla="val 75000"/>
            <a:gd name="adj2" fmla="val 50000"/>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التجربة يتطلب إيقاعاً جلسات مكثفة تليها فترات راحة.</a:t>
          </a:r>
          <a:endParaRPr lang="ar-SA" sz="2800" kern="1200" dirty="0"/>
        </a:p>
      </dsp:txBody>
      <dsp:txXfrm rot="10800000">
        <a:off x="294892" y="963681"/>
        <a:ext cx="7751977" cy="589402"/>
      </dsp:txXfrm>
    </dsp:sp>
    <dsp:sp modelId="{4CC6D3E0-644D-4DB9-9992-BED75625F984}">
      <dsp:nvSpPr>
        <dsp:cNvPr id="0" name=""/>
        <dsp:cNvSpPr/>
      </dsp:nvSpPr>
      <dsp:spPr>
        <a:xfrm>
          <a:off x="8046870" y="865447"/>
          <a:ext cx="2648929" cy="785870"/>
        </a:xfrm>
        <a:prstGeom prst="roundRect">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تدرج الطاقة</a:t>
          </a:r>
          <a:endParaRPr lang="ar-SA" sz="2800" kern="1200" dirty="0"/>
        </a:p>
      </dsp:txBody>
      <dsp:txXfrm>
        <a:off x="8085233" y="903810"/>
        <a:ext cx="2572203" cy="709144"/>
      </dsp:txXfrm>
    </dsp:sp>
    <dsp:sp modelId="{85EA3213-531B-4774-A9E4-989B3C96FA85}">
      <dsp:nvSpPr>
        <dsp:cNvPr id="0" name=""/>
        <dsp:cNvSpPr/>
      </dsp:nvSpPr>
      <dsp:spPr>
        <a:xfrm rot="10800000">
          <a:off x="7714" y="1729905"/>
          <a:ext cx="8039990" cy="785870"/>
        </a:xfrm>
        <a:prstGeom prst="rightArrow">
          <a:avLst>
            <a:gd name="adj1" fmla="val 75000"/>
            <a:gd name="adj2" fmla="val 50000"/>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من خلال تصميم التجربة بحيث يُسهم الحضور في الحدث.</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302415" y="1828139"/>
        <a:ext cx="7745289" cy="589402"/>
      </dsp:txXfrm>
    </dsp:sp>
    <dsp:sp modelId="{937A76B2-8AB0-49A9-AF94-9555071BE9D9}">
      <dsp:nvSpPr>
        <dsp:cNvPr id="0" name=""/>
        <dsp:cNvSpPr/>
      </dsp:nvSpPr>
      <dsp:spPr>
        <a:xfrm>
          <a:off x="8022988" y="1690965"/>
          <a:ext cx="2640573" cy="785870"/>
        </a:xfrm>
        <a:prstGeom prst="roundRect">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التفاعل النشط</a:t>
          </a:r>
          <a:endParaRPr lang="ar-SA" sz="2800" kern="1200" dirty="0"/>
        </a:p>
      </dsp:txBody>
      <dsp:txXfrm>
        <a:off x="8061351" y="1729328"/>
        <a:ext cx="2563847" cy="709144"/>
      </dsp:txXfrm>
    </dsp:sp>
    <dsp:sp modelId="{2174E27E-DA66-4F07-8843-D69215C71ED8}">
      <dsp:nvSpPr>
        <dsp:cNvPr id="0" name=""/>
        <dsp:cNvSpPr/>
      </dsp:nvSpPr>
      <dsp:spPr>
        <a:xfrm rot="10800000">
          <a:off x="5506" y="2594362"/>
          <a:ext cx="8048584" cy="785870"/>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لحظة واحدة على الأقل تكون مبهرة بصرياً أو شعورياً</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300207" y="2692596"/>
        <a:ext cx="7753883" cy="589402"/>
      </dsp:txXfrm>
    </dsp:sp>
    <dsp:sp modelId="{A9358DE6-7EBE-4FA1-9E0B-41A2C6892477}">
      <dsp:nvSpPr>
        <dsp:cNvPr id="0" name=""/>
        <dsp:cNvSpPr/>
      </dsp:nvSpPr>
      <dsp:spPr>
        <a:xfrm>
          <a:off x="8029413" y="2555422"/>
          <a:ext cx="2636394" cy="785870"/>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الدراما والذروة</a:t>
          </a:r>
          <a:endParaRPr lang="ar-SA" sz="2800" kern="1200" dirty="0"/>
        </a:p>
      </dsp:txBody>
      <dsp:txXfrm>
        <a:off x="8067776" y="2593785"/>
        <a:ext cx="2559668" cy="7091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458" y="990"/>
          <a:ext cx="8048858" cy="785870"/>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مغادرة الفعالية بصورة تترك أثر جميل للحضور.</a:t>
          </a:r>
          <a:endParaRPr lang="ar-SA" sz="2800" kern="1200" dirty="0"/>
        </a:p>
      </dsp:txBody>
      <dsp:txXfrm rot="10800000">
        <a:off x="302159" y="99224"/>
        <a:ext cx="7754157" cy="589402"/>
      </dsp:txXfrm>
    </dsp:sp>
    <dsp:sp modelId="{A004A02C-4D30-47A0-9967-D79F5A21C2C6}">
      <dsp:nvSpPr>
        <dsp:cNvPr id="0" name=""/>
        <dsp:cNvSpPr/>
      </dsp:nvSpPr>
      <dsp:spPr>
        <a:xfrm>
          <a:off x="8063775" y="0"/>
          <a:ext cx="2632216" cy="78587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الإغلاق العاطفي</a:t>
          </a:r>
          <a:endParaRPr lang="ar-SA" sz="2800" kern="1200" dirty="0"/>
        </a:p>
      </dsp:txBody>
      <dsp:txXfrm>
        <a:off x="8102138" y="38363"/>
        <a:ext cx="2555490" cy="709144"/>
      </dsp:txXfrm>
    </dsp:sp>
    <dsp:sp modelId="{04B0ED78-003E-48D5-BD5F-867170F0A394}">
      <dsp:nvSpPr>
        <dsp:cNvPr id="0" name=""/>
        <dsp:cNvSpPr/>
      </dsp:nvSpPr>
      <dsp:spPr>
        <a:xfrm rot="10800000">
          <a:off x="191" y="865447"/>
          <a:ext cx="8046678" cy="785870"/>
        </a:xfrm>
        <a:prstGeom prst="rightArrow">
          <a:avLst>
            <a:gd name="adj1" fmla="val 75000"/>
            <a:gd name="adj2" fmla="val 50000"/>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إرسال محتوى للحضور يذكرهم بلحظات الفعالية.</a:t>
          </a:r>
          <a:endParaRPr lang="ar-SA" sz="2800" kern="1200" dirty="0"/>
        </a:p>
      </dsp:txBody>
      <dsp:txXfrm rot="10800000">
        <a:off x="294892" y="963681"/>
        <a:ext cx="7751977" cy="589402"/>
      </dsp:txXfrm>
    </dsp:sp>
    <dsp:sp modelId="{4CC6D3E0-644D-4DB9-9992-BED75625F984}">
      <dsp:nvSpPr>
        <dsp:cNvPr id="0" name=""/>
        <dsp:cNvSpPr/>
      </dsp:nvSpPr>
      <dsp:spPr>
        <a:xfrm>
          <a:off x="8046870" y="865447"/>
          <a:ext cx="2648929" cy="785870"/>
        </a:xfrm>
        <a:prstGeom prst="roundRect">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تثبيت الفائدة</a:t>
          </a:r>
          <a:endParaRPr lang="ar-SA" sz="2800" kern="1200" dirty="0"/>
        </a:p>
      </dsp:txBody>
      <dsp:txXfrm>
        <a:off x="8085233" y="903810"/>
        <a:ext cx="2572203" cy="709144"/>
      </dsp:txXfrm>
    </dsp:sp>
    <dsp:sp modelId="{85EA3213-531B-4774-A9E4-989B3C96FA85}">
      <dsp:nvSpPr>
        <dsp:cNvPr id="0" name=""/>
        <dsp:cNvSpPr/>
      </dsp:nvSpPr>
      <dsp:spPr>
        <a:xfrm rot="10800000">
          <a:off x="7714" y="1729905"/>
          <a:ext cx="8039990" cy="785870"/>
        </a:xfrm>
        <a:prstGeom prst="rightArrow">
          <a:avLst>
            <a:gd name="adj1" fmla="val 75000"/>
            <a:gd name="adj2" fmla="val 50000"/>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توطيد العلاقة بين الحضور من غرباء التقوا لأول مرة لأصدقاء.</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302415" y="1828139"/>
        <a:ext cx="7745289" cy="589402"/>
      </dsp:txXfrm>
    </dsp:sp>
    <dsp:sp modelId="{937A76B2-8AB0-49A9-AF94-9555071BE9D9}">
      <dsp:nvSpPr>
        <dsp:cNvPr id="0" name=""/>
        <dsp:cNvSpPr/>
      </dsp:nvSpPr>
      <dsp:spPr>
        <a:xfrm>
          <a:off x="8022988" y="1690965"/>
          <a:ext cx="2640573" cy="785870"/>
        </a:xfrm>
        <a:prstGeom prst="roundRect">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بناء المجتمع</a:t>
          </a:r>
          <a:endParaRPr lang="ar-SA" sz="2800" kern="1200" dirty="0"/>
        </a:p>
      </dsp:txBody>
      <dsp:txXfrm>
        <a:off x="8061351" y="1729328"/>
        <a:ext cx="2563847" cy="709144"/>
      </dsp:txXfrm>
    </dsp:sp>
    <dsp:sp modelId="{2174E27E-DA66-4F07-8843-D69215C71ED8}">
      <dsp:nvSpPr>
        <dsp:cNvPr id="0" name=""/>
        <dsp:cNvSpPr/>
      </dsp:nvSpPr>
      <dsp:spPr>
        <a:xfrm rot="10800000">
          <a:off x="5506" y="2594362"/>
          <a:ext cx="8048584" cy="785870"/>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أبرز نقاط الفعالية التي تركت أثر لدى الحضور.</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300207" y="2692596"/>
        <a:ext cx="7753883" cy="589402"/>
      </dsp:txXfrm>
    </dsp:sp>
    <dsp:sp modelId="{A9358DE6-7EBE-4FA1-9E0B-41A2C6892477}">
      <dsp:nvSpPr>
        <dsp:cNvPr id="0" name=""/>
        <dsp:cNvSpPr/>
      </dsp:nvSpPr>
      <dsp:spPr>
        <a:xfrm>
          <a:off x="8029413" y="2555422"/>
          <a:ext cx="2636394" cy="785870"/>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الاستماع الصادق</a:t>
          </a:r>
          <a:endParaRPr lang="ar-SA" sz="2800" kern="1200" dirty="0"/>
        </a:p>
      </dsp:txBody>
      <dsp:txXfrm>
        <a:off x="8067776" y="2593785"/>
        <a:ext cx="2559668" cy="709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6226CF-7B40-4A05-8E1F-F11DE8454709}">
      <dsp:nvSpPr>
        <dsp:cNvPr id="0" name=""/>
        <dsp:cNvSpPr/>
      </dsp:nvSpPr>
      <dsp:spPr>
        <a:xfrm>
          <a:off x="3872335" y="1724977"/>
          <a:ext cx="2108305" cy="2108305"/>
        </a:xfrm>
        <a:prstGeom prst="gear9">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rtl="1">
            <a:lnSpc>
              <a:spcPct val="90000"/>
            </a:lnSpc>
            <a:spcBef>
              <a:spcPct val="0"/>
            </a:spcBef>
            <a:spcAft>
              <a:spcPct val="35000"/>
            </a:spcAft>
          </a:pPr>
          <a:r>
            <a:rPr lang="ar-SA" sz="1900" kern="1200" dirty="0" smtClean="0"/>
            <a:t>التصميم الحسي</a:t>
          </a:r>
          <a:endParaRPr lang="ar-SA" sz="1900" kern="1200" dirty="0"/>
        </a:p>
      </dsp:txBody>
      <dsp:txXfrm>
        <a:off x="4296198" y="2218837"/>
        <a:ext cx="1260579" cy="1083713"/>
      </dsp:txXfrm>
    </dsp:sp>
    <dsp:sp modelId="{59A4EBA6-816C-4BE8-BA62-4F8049F2BDA7}">
      <dsp:nvSpPr>
        <dsp:cNvPr id="0" name=""/>
        <dsp:cNvSpPr/>
      </dsp:nvSpPr>
      <dsp:spPr>
        <a:xfrm>
          <a:off x="2645685" y="1226650"/>
          <a:ext cx="1533313" cy="1533313"/>
        </a:xfrm>
        <a:prstGeom prst="gear6">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rtl="1">
            <a:lnSpc>
              <a:spcPct val="90000"/>
            </a:lnSpc>
            <a:spcBef>
              <a:spcPct val="0"/>
            </a:spcBef>
            <a:spcAft>
              <a:spcPct val="35000"/>
            </a:spcAft>
          </a:pPr>
          <a:r>
            <a:rPr lang="ar-SA" sz="1900" kern="1200" dirty="0" smtClean="0"/>
            <a:t>الانسيابية</a:t>
          </a:r>
          <a:endParaRPr lang="ar-SA" sz="1900" kern="1200" dirty="0"/>
        </a:p>
      </dsp:txBody>
      <dsp:txXfrm>
        <a:off x="3031701" y="1614999"/>
        <a:ext cx="761281" cy="756615"/>
      </dsp:txXfrm>
    </dsp:sp>
    <dsp:sp modelId="{674183D3-B189-44C6-94EB-23D3AFEBCDF4}">
      <dsp:nvSpPr>
        <dsp:cNvPr id="0" name=""/>
        <dsp:cNvSpPr/>
      </dsp:nvSpPr>
      <dsp:spPr>
        <a:xfrm rot="20700000">
          <a:off x="3504497" y="168820"/>
          <a:ext cx="1502333" cy="1502333"/>
        </a:xfrm>
        <a:prstGeom prst="gear6">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lvl="0" algn="ctr" defTabSz="844550" rtl="1">
            <a:lnSpc>
              <a:spcPct val="90000"/>
            </a:lnSpc>
            <a:spcBef>
              <a:spcPct val="0"/>
            </a:spcBef>
            <a:spcAft>
              <a:spcPct val="35000"/>
            </a:spcAft>
          </a:pPr>
          <a:r>
            <a:rPr lang="ar-SA" sz="1900" kern="1200" smtClean="0"/>
            <a:t>التفاعل والمشاركة</a:t>
          </a:r>
          <a:endParaRPr lang="ar-SA" sz="1900" kern="1200" dirty="0"/>
        </a:p>
      </dsp:txBody>
      <dsp:txXfrm rot="-20700000">
        <a:off x="3834003" y="498326"/>
        <a:ext cx="843322" cy="843322"/>
      </dsp:txXfrm>
    </dsp:sp>
    <dsp:sp modelId="{771DABA6-2FDE-4C87-9EDB-F2F54FBA006D}">
      <dsp:nvSpPr>
        <dsp:cNvPr id="0" name=""/>
        <dsp:cNvSpPr/>
      </dsp:nvSpPr>
      <dsp:spPr>
        <a:xfrm>
          <a:off x="3706301" y="1409061"/>
          <a:ext cx="2698631" cy="2698631"/>
        </a:xfrm>
        <a:prstGeom prst="circularArrow">
          <a:avLst>
            <a:gd name="adj1" fmla="val 4687"/>
            <a:gd name="adj2" fmla="val 299029"/>
            <a:gd name="adj3" fmla="val 2507029"/>
            <a:gd name="adj4" fmla="val 15881100"/>
            <a:gd name="adj5" fmla="val 5469"/>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275DC4A-AAC9-4892-9201-7E38FE4B15E2}">
      <dsp:nvSpPr>
        <dsp:cNvPr id="0" name=""/>
        <dsp:cNvSpPr/>
      </dsp:nvSpPr>
      <dsp:spPr>
        <a:xfrm>
          <a:off x="2374138" y="888935"/>
          <a:ext cx="1960724" cy="1960724"/>
        </a:xfrm>
        <a:prstGeom prst="leftCircularArrow">
          <a:avLst>
            <a:gd name="adj1" fmla="val 6452"/>
            <a:gd name="adj2" fmla="val 429999"/>
            <a:gd name="adj3" fmla="val 10489124"/>
            <a:gd name="adj4" fmla="val 14837806"/>
            <a:gd name="adj5" fmla="val 7527"/>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0D6B086-D7FE-4346-BEC2-C2F6D1209EEC}">
      <dsp:nvSpPr>
        <dsp:cNvPr id="0" name=""/>
        <dsp:cNvSpPr/>
      </dsp:nvSpPr>
      <dsp:spPr>
        <a:xfrm>
          <a:off x="3156991" y="-158697"/>
          <a:ext cx="2114055" cy="2114055"/>
        </a:xfrm>
        <a:prstGeom prst="circularArrow">
          <a:avLst>
            <a:gd name="adj1" fmla="val 5984"/>
            <a:gd name="adj2" fmla="val 394124"/>
            <a:gd name="adj3" fmla="val 13313824"/>
            <a:gd name="adj4" fmla="val 10508221"/>
            <a:gd name="adj5" fmla="val 6981"/>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458" y="990"/>
          <a:ext cx="8048858" cy="785870"/>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يشمل سيكولوجية الألوان المستخدمة بالفعالية.</a:t>
          </a:r>
          <a:endParaRPr lang="ar-SA" sz="2800" kern="1200" dirty="0"/>
        </a:p>
      </dsp:txBody>
      <dsp:txXfrm rot="10800000">
        <a:off x="302159" y="99224"/>
        <a:ext cx="7754157" cy="589402"/>
      </dsp:txXfrm>
    </dsp:sp>
    <dsp:sp modelId="{A004A02C-4D30-47A0-9967-D79F5A21C2C6}">
      <dsp:nvSpPr>
        <dsp:cNvPr id="0" name=""/>
        <dsp:cNvSpPr/>
      </dsp:nvSpPr>
      <dsp:spPr>
        <a:xfrm>
          <a:off x="8063775" y="0"/>
          <a:ext cx="2632216" cy="78587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البصر</a:t>
          </a:r>
          <a:endParaRPr lang="ar-SA" sz="2800" kern="1200" dirty="0"/>
        </a:p>
      </dsp:txBody>
      <dsp:txXfrm>
        <a:off x="8102138" y="38363"/>
        <a:ext cx="2555490" cy="709144"/>
      </dsp:txXfrm>
    </dsp:sp>
    <dsp:sp modelId="{04B0ED78-003E-48D5-BD5F-867170F0A394}">
      <dsp:nvSpPr>
        <dsp:cNvPr id="0" name=""/>
        <dsp:cNvSpPr/>
      </dsp:nvSpPr>
      <dsp:spPr>
        <a:xfrm rot="10800000">
          <a:off x="191" y="865447"/>
          <a:ext cx="8046678" cy="785870"/>
        </a:xfrm>
        <a:prstGeom prst="rightArrow">
          <a:avLst>
            <a:gd name="adj1" fmla="val 75000"/>
            <a:gd name="adj2" fmla="val 50000"/>
          </a:avLst>
        </a:prstGeom>
        <a:solidFill>
          <a:schemeClr val="accent4">
            <a:tint val="40000"/>
            <a:alpha val="90000"/>
            <a:hueOff val="3620642"/>
            <a:satOff val="-17082"/>
            <a:lumOff val="-617"/>
            <a:alphaOff val="0"/>
          </a:schemeClr>
        </a:solidFill>
        <a:ln w="6350" cap="flat" cmpd="sng" algn="ctr">
          <a:solidFill>
            <a:schemeClr val="accent4">
              <a:tint val="40000"/>
              <a:alpha val="90000"/>
              <a:hueOff val="3620642"/>
              <a:satOff val="-17082"/>
              <a:lumOff val="-617"/>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هندسة الصوت بحيث لا يكون صاخباً يمنع التواصل أو هادئاً يسبب الملل.</a:t>
          </a:r>
          <a:endParaRPr lang="ar-SA" sz="2800" kern="1200" dirty="0"/>
        </a:p>
      </dsp:txBody>
      <dsp:txXfrm rot="10800000">
        <a:off x="294892" y="963681"/>
        <a:ext cx="7751977" cy="589402"/>
      </dsp:txXfrm>
    </dsp:sp>
    <dsp:sp modelId="{4CC6D3E0-644D-4DB9-9992-BED75625F984}">
      <dsp:nvSpPr>
        <dsp:cNvPr id="0" name=""/>
        <dsp:cNvSpPr/>
      </dsp:nvSpPr>
      <dsp:spPr>
        <a:xfrm>
          <a:off x="8046870" y="865447"/>
          <a:ext cx="2648929" cy="785870"/>
        </a:xfrm>
        <a:prstGeom prst="roundRect">
          <a:avLst/>
        </a:prstGeom>
        <a:gradFill rotWithShape="0">
          <a:gsLst>
            <a:gs pos="0">
              <a:schemeClr val="accent4">
                <a:hueOff val="3266964"/>
                <a:satOff val="-13592"/>
                <a:lumOff val="3203"/>
                <a:alphaOff val="0"/>
                <a:satMod val="103000"/>
                <a:lumMod val="102000"/>
                <a:tint val="94000"/>
              </a:schemeClr>
            </a:gs>
            <a:gs pos="50000">
              <a:schemeClr val="accent4">
                <a:hueOff val="3266964"/>
                <a:satOff val="-13592"/>
                <a:lumOff val="3203"/>
                <a:alphaOff val="0"/>
                <a:satMod val="110000"/>
                <a:lumMod val="100000"/>
                <a:shade val="100000"/>
              </a:schemeClr>
            </a:gs>
            <a:gs pos="100000">
              <a:schemeClr val="accent4">
                <a:hueOff val="3266964"/>
                <a:satOff val="-13592"/>
                <a:lumOff val="320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السمع (المناخ الصوتي)</a:t>
          </a:r>
          <a:endParaRPr lang="ar-SA" sz="2800" kern="1200" dirty="0"/>
        </a:p>
      </dsp:txBody>
      <dsp:txXfrm>
        <a:off x="8085233" y="903810"/>
        <a:ext cx="2572203" cy="709144"/>
      </dsp:txXfrm>
    </dsp:sp>
    <dsp:sp modelId="{85EA3213-531B-4774-A9E4-989B3C96FA85}">
      <dsp:nvSpPr>
        <dsp:cNvPr id="0" name=""/>
        <dsp:cNvSpPr/>
      </dsp:nvSpPr>
      <dsp:spPr>
        <a:xfrm rot="10800000">
          <a:off x="7714" y="1729905"/>
          <a:ext cx="8039990" cy="785870"/>
        </a:xfrm>
        <a:prstGeom prst="rightArrow">
          <a:avLst>
            <a:gd name="adj1" fmla="val 75000"/>
            <a:gd name="adj2" fmla="val 50000"/>
          </a:avLst>
        </a:prstGeom>
        <a:solidFill>
          <a:schemeClr val="accent4">
            <a:tint val="40000"/>
            <a:alpha val="90000"/>
            <a:hueOff val="7241284"/>
            <a:satOff val="-34163"/>
            <a:lumOff val="-1234"/>
            <a:alphaOff val="0"/>
          </a:schemeClr>
        </a:solidFill>
        <a:ln w="6350" cap="flat" cmpd="sng" algn="ctr">
          <a:solidFill>
            <a:schemeClr val="accent4">
              <a:tint val="40000"/>
              <a:alpha val="90000"/>
              <a:hueOff val="7241284"/>
              <a:satOff val="-34163"/>
              <a:lumOff val="-1234"/>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استخدام روائح ترتبط بالفعالية تبقى بذاكرة الحضور لسنوات.</a:t>
          </a:r>
          <a:endParaRPr lang="ar-SA" sz="2800" kern="1200" dirty="0"/>
        </a:p>
      </dsp:txBody>
      <dsp:txXfrm rot="10800000">
        <a:off x="302415" y="1828139"/>
        <a:ext cx="7745289" cy="589402"/>
      </dsp:txXfrm>
    </dsp:sp>
    <dsp:sp modelId="{937A76B2-8AB0-49A9-AF94-9555071BE9D9}">
      <dsp:nvSpPr>
        <dsp:cNvPr id="0" name=""/>
        <dsp:cNvSpPr/>
      </dsp:nvSpPr>
      <dsp:spPr>
        <a:xfrm>
          <a:off x="8022988" y="1690965"/>
          <a:ext cx="2640573" cy="785870"/>
        </a:xfrm>
        <a:prstGeom prst="roundRect">
          <a:avLst/>
        </a:prstGeom>
        <a:gradFill rotWithShape="0">
          <a:gsLst>
            <a:gs pos="0">
              <a:schemeClr val="accent4">
                <a:hueOff val="6533927"/>
                <a:satOff val="-27185"/>
                <a:lumOff val="6405"/>
                <a:alphaOff val="0"/>
                <a:satMod val="103000"/>
                <a:lumMod val="102000"/>
                <a:tint val="94000"/>
              </a:schemeClr>
            </a:gs>
            <a:gs pos="50000">
              <a:schemeClr val="accent4">
                <a:hueOff val="6533927"/>
                <a:satOff val="-27185"/>
                <a:lumOff val="6405"/>
                <a:alphaOff val="0"/>
                <a:satMod val="110000"/>
                <a:lumMod val="100000"/>
                <a:shade val="100000"/>
              </a:schemeClr>
            </a:gs>
            <a:gs pos="100000">
              <a:schemeClr val="accent4">
                <a:hueOff val="6533927"/>
                <a:satOff val="-27185"/>
                <a:lumOff val="640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الشم (الذاكرة العطرية)</a:t>
          </a:r>
          <a:endParaRPr lang="ar-SA" sz="2800" kern="1200" dirty="0"/>
        </a:p>
      </dsp:txBody>
      <dsp:txXfrm>
        <a:off x="8061351" y="1729328"/>
        <a:ext cx="2563847" cy="709144"/>
      </dsp:txXfrm>
    </dsp:sp>
    <dsp:sp modelId="{2174E27E-DA66-4F07-8843-D69215C71ED8}">
      <dsp:nvSpPr>
        <dsp:cNvPr id="0" name=""/>
        <dsp:cNvSpPr/>
      </dsp:nvSpPr>
      <dsp:spPr>
        <a:xfrm rot="10800000">
          <a:off x="5506" y="2594362"/>
          <a:ext cx="8048584" cy="785870"/>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ملمس المقاعد، جودة الورق في الكتيبات، درجة حرارة المكان.</a:t>
          </a:r>
          <a:endParaRPr lang="ar-SA" sz="2800" kern="1200" dirty="0"/>
        </a:p>
        <a:p>
          <a:pPr marL="285750" lvl="1" indent="-285750" algn="r" defTabSz="1244600" rtl="1">
            <a:lnSpc>
              <a:spcPct val="90000"/>
            </a:lnSpc>
            <a:spcBef>
              <a:spcPct val="0"/>
            </a:spcBef>
            <a:spcAft>
              <a:spcPct val="15000"/>
            </a:spcAft>
            <a:buChar char="••"/>
          </a:pPr>
          <a:endParaRPr lang="ar-SA" sz="2800" kern="1200" dirty="0"/>
        </a:p>
      </dsp:txBody>
      <dsp:txXfrm rot="10800000">
        <a:off x="300207" y="2692596"/>
        <a:ext cx="7753883" cy="589402"/>
      </dsp:txXfrm>
    </dsp:sp>
    <dsp:sp modelId="{A9358DE6-7EBE-4FA1-9E0B-41A2C6892477}">
      <dsp:nvSpPr>
        <dsp:cNvPr id="0" name=""/>
        <dsp:cNvSpPr/>
      </dsp:nvSpPr>
      <dsp:spPr>
        <a:xfrm>
          <a:off x="8029413" y="2555422"/>
          <a:ext cx="2636394" cy="785870"/>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اللمس (الخامات)</a:t>
          </a:r>
          <a:endParaRPr lang="ar-SA" sz="2800" kern="1200" dirty="0"/>
        </a:p>
      </dsp:txBody>
      <dsp:txXfrm>
        <a:off x="8067776" y="2593785"/>
        <a:ext cx="2559668" cy="70914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458" y="0"/>
          <a:ext cx="8048858" cy="10566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مسار مبتكر لتوجيه الحشود دون تزاحم داخل الفعالية.</a:t>
          </a:r>
          <a:endParaRPr lang="ar-SA" sz="2800" kern="1200" dirty="0"/>
        </a:p>
      </dsp:txBody>
      <dsp:txXfrm rot="10800000">
        <a:off x="403695" y="132079"/>
        <a:ext cx="7652621" cy="792474"/>
      </dsp:txXfrm>
    </dsp:sp>
    <dsp:sp modelId="{A004A02C-4D30-47A0-9967-D79F5A21C2C6}">
      <dsp:nvSpPr>
        <dsp:cNvPr id="0" name=""/>
        <dsp:cNvSpPr/>
      </dsp:nvSpPr>
      <dsp:spPr>
        <a:xfrm>
          <a:off x="8063775" y="0"/>
          <a:ext cx="2632216" cy="105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نقاط الاحتكاك الصفرية</a:t>
          </a:r>
          <a:endParaRPr lang="ar-SA" sz="2800" kern="1200" dirty="0"/>
        </a:p>
      </dsp:txBody>
      <dsp:txXfrm>
        <a:off x="8115356" y="51581"/>
        <a:ext cx="2529054" cy="953470"/>
      </dsp:txXfrm>
    </dsp:sp>
    <dsp:sp modelId="{04B0ED78-003E-48D5-BD5F-867170F0A394}">
      <dsp:nvSpPr>
        <dsp:cNvPr id="0" name=""/>
        <dsp:cNvSpPr/>
      </dsp:nvSpPr>
      <dsp:spPr>
        <a:xfrm rot="10800000">
          <a:off x="191" y="1162295"/>
          <a:ext cx="8046678" cy="1056632"/>
        </a:xfrm>
        <a:prstGeom prst="rightArrow">
          <a:avLst>
            <a:gd name="adj1" fmla="val 75000"/>
            <a:gd name="adj2" fmla="val 50000"/>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الفعالية بصورة تجعل أي لحظة انتظار جزءاً من العرض.</a:t>
          </a:r>
          <a:endParaRPr lang="ar-SA" sz="2800" kern="1200" dirty="0"/>
        </a:p>
      </dsp:txBody>
      <dsp:txXfrm rot="10800000">
        <a:off x="396428" y="1294374"/>
        <a:ext cx="7650441" cy="792474"/>
      </dsp:txXfrm>
    </dsp:sp>
    <dsp:sp modelId="{4CC6D3E0-644D-4DB9-9992-BED75625F984}">
      <dsp:nvSpPr>
        <dsp:cNvPr id="0" name=""/>
        <dsp:cNvSpPr/>
      </dsp:nvSpPr>
      <dsp:spPr>
        <a:xfrm>
          <a:off x="8046870" y="1162295"/>
          <a:ext cx="2648929" cy="1056632"/>
        </a:xfrm>
        <a:prstGeom prst="roundRect">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إدارة الانتظار</a:t>
          </a:r>
          <a:endParaRPr lang="ar-SA" sz="2800" kern="1200" dirty="0"/>
        </a:p>
      </dsp:txBody>
      <dsp:txXfrm>
        <a:off x="8098451" y="1213876"/>
        <a:ext cx="2545767" cy="953470"/>
      </dsp:txXfrm>
    </dsp:sp>
    <dsp:sp modelId="{85EA3213-531B-4774-A9E4-989B3C96FA85}">
      <dsp:nvSpPr>
        <dsp:cNvPr id="0" name=""/>
        <dsp:cNvSpPr/>
      </dsp:nvSpPr>
      <dsp:spPr>
        <a:xfrm rot="10800000">
          <a:off x="7714" y="2324590"/>
          <a:ext cx="8039990" cy="10566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العمل على تدفق أجندة العرض بشكل يحافظ على انتباه الجمهور.</a:t>
          </a:r>
          <a:endParaRPr lang="ar-SA" sz="2800" kern="1200" dirty="0"/>
        </a:p>
      </dsp:txBody>
      <dsp:txXfrm rot="10800000">
        <a:off x="403951" y="2456669"/>
        <a:ext cx="7643753" cy="792474"/>
      </dsp:txXfrm>
    </dsp:sp>
    <dsp:sp modelId="{937A76B2-8AB0-49A9-AF94-9555071BE9D9}">
      <dsp:nvSpPr>
        <dsp:cNvPr id="0" name=""/>
        <dsp:cNvSpPr/>
      </dsp:nvSpPr>
      <dsp:spPr>
        <a:xfrm>
          <a:off x="8022988" y="2272234"/>
          <a:ext cx="2640573" cy="10566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التسلسل المنطقي للمحتوى</a:t>
          </a:r>
          <a:endParaRPr lang="ar-SA" sz="2800" kern="1200" dirty="0"/>
        </a:p>
      </dsp:txBody>
      <dsp:txXfrm>
        <a:off x="8074569" y="2323815"/>
        <a:ext cx="2537411" cy="95347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458" y="0"/>
          <a:ext cx="8048858" cy="10566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تشجيع المشاركين والحضور على التفاعل مع الأنشطة.</a:t>
          </a:r>
          <a:endParaRPr lang="ar-SA" sz="2800" kern="1200" dirty="0"/>
        </a:p>
      </dsp:txBody>
      <dsp:txXfrm rot="10800000">
        <a:off x="403695" y="132079"/>
        <a:ext cx="7652621" cy="792474"/>
      </dsp:txXfrm>
    </dsp:sp>
    <dsp:sp modelId="{A004A02C-4D30-47A0-9967-D79F5A21C2C6}">
      <dsp:nvSpPr>
        <dsp:cNvPr id="0" name=""/>
        <dsp:cNvSpPr/>
      </dsp:nvSpPr>
      <dsp:spPr>
        <a:xfrm>
          <a:off x="8063775" y="0"/>
          <a:ext cx="2632216" cy="105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كسر الحاجز الرابع</a:t>
          </a:r>
          <a:endParaRPr lang="ar-SA" sz="2800" kern="1200" dirty="0"/>
        </a:p>
      </dsp:txBody>
      <dsp:txXfrm>
        <a:off x="8115356" y="51581"/>
        <a:ext cx="2529054" cy="953470"/>
      </dsp:txXfrm>
    </dsp:sp>
    <dsp:sp modelId="{04B0ED78-003E-48D5-BD5F-867170F0A394}">
      <dsp:nvSpPr>
        <dsp:cNvPr id="0" name=""/>
        <dsp:cNvSpPr/>
      </dsp:nvSpPr>
      <dsp:spPr>
        <a:xfrm rot="10800000">
          <a:off x="2773" y="1162295"/>
          <a:ext cx="8317272" cy="1056632"/>
        </a:xfrm>
        <a:prstGeom prst="rightArrow">
          <a:avLst>
            <a:gd name="adj1" fmla="val 75000"/>
            <a:gd name="adj2" fmla="val 50000"/>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تصميم مناطق داخل الفعالية تفرض التفاعل بين الحضور والتعارف.</a:t>
          </a:r>
          <a:endParaRPr lang="ar-SA" sz="2800" kern="1200" dirty="0"/>
        </a:p>
      </dsp:txBody>
      <dsp:txXfrm rot="10800000">
        <a:off x="399010" y="1294374"/>
        <a:ext cx="7921035" cy="792474"/>
      </dsp:txXfrm>
    </dsp:sp>
    <dsp:sp modelId="{4CC6D3E0-644D-4DB9-9992-BED75625F984}">
      <dsp:nvSpPr>
        <dsp:cNvPr id="0" name=""/>
        <dsp:cNvSpPr/>
      </dsp:nvSpPr>
      <dsp:spPr>
        <a:xfrm>
          <a:off x="8320045" y="1162295"/>
          <a:ext cx="2373173" cy="1056632"/>
        </a:xfrm>
        <a:prstGeom prst="roundRect">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هندسة العلاقات</a:t>
          </a:r>
          <a:endParaRPr lang="ar-SA" sz="2800" kern="1200" dirty="0"/>
        </a:p>
      </dsp:txBody>
      <dsp:txXfrm>
        <a:off x="8371626" y="1213876"/>
        <a:ext cx="2270011" cy="953470"/>
      </dsp:txXfrm>
    </dsp:sp>
    <dsp:sp modelId="{85EA3213-531B-4774-A9E4-989B3C96FA85}">
      <dsp:nvSpPr>
        <dsp:cNvPr id="0" name=""/>
        <dsp:cNvSpPr/>
      </dsp:nvSpPr>
      <dsp:spPr>
        <a:xfrm rot="10800000">
          <a:off x="7714" y="2324590"/>
          <a:ext cx="8039990" cy="10566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منح الحضور القدرة على اختيار مسارهم الخاص ضمن الفعالية.</a:t>
          </a:r>
          <a:endParaRPr lang="ar-SA" sz="2800" kern="1200" dirty="0"/>
        </a:p>
      </dsp:txBody>
      <dsp:txXfrm rot="10800000">
        <a:off x="403951" y="2456669"/>
        <a:ext cx="7643753" cy="792474"/>
      </dsp:txXfrm>
    </dsp:sp>
    <dsp:sp modelId="{937A76B2-8AB0-49A9-AF94-9555071BE9D9}">
      <dsp:nvSpPr>
        <dsp:cNvPr id="0" name=""/>
        <dsp:cNvSpPr/>
      </dsp:nvSpPr>
      <dsp:spPr>
        <a:xfrm>
          <a:off x="8022988" y="2272234"/>
          <a:ext cx="2640573" cy="10566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التخصيص</a:t>
          </a:r>
          <a:endParaRPr lang="ar-SA" sz="2800" kern="1200" dirty="0"/>
        </a:p>
      </dsp:txBody>
      <dsp:txXfrm>
        <a:off x="8074569" y="2323815"/>
        <a:ext cx="2537411" cy="95347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297638" y="-24838"/>
          <a:ext cx="4063913" cy="4063913"/>
        </a:xfrm>
        <a:prstGeom prst="circularArrow">
          <a:avLst>
            <a:gd name="adj1" fmla="val 5544"/>
            <a:gd name="adj2" fmla="val 330680"/>
            <a:gd name="adj3" fmla="val 13760853"/>
            <a:gd name="adj4" fmla="val 17395144"/>
            <a:gd name="adj5" fmla="val 575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371926" y="1433"/>
          <a:ext cx="1915338" cy="95766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kern="1200" dirty="0" smtClean="0"/>
            <a:t>المكان وسيكولوجية المسافة</a:t>
          </a:r>
          <a:endParaRPr lang="ar-SA" sz="2100" kern="1200" dirty="0"/>
        </a:p>
      </dsp:txBody>
      <dsp:txXfrm>
        <a:off x="3418676" y="48183"/>
        <a:ext cx="1821838" cy="864169"/>
      </dsp:txXfrm>
    </dsp:sp>
    <dsp:sp modelId="{941453B0-24AE-49D5-AA81-5CABD6E9E121}">
      <dsp:nvSpPr>
        <dsp:cNvPr id="0" name=""/>
        <dsp:cNvSpPr/>
      </dsp:nvSpPr>
      <dsp:spPr>
        <a:xfrm>
          <a:off x="5020118" y="1198915"/>
          <a:ext cx="1915338" cy="957669"/>
        </a:xfrm>
        <a:prstGeom prst="roundRect">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kern="1200" dirty="0" smtClean="0"/>
            <a:t>تصميم المسار التلقائي</a:t>
          </a:r>
          <a:endParaRPr lang="ar-SA" sz="2100" kern="1200" dirty="0"/>
        </a:p>
      </dsp:txBody>
      <dsp:txXfrm>
        <a:off x="5066868" y="1245665"/>
        <a:ext cx="1821838" cy="864169"/>
      </dsp:txXfrm>
    </dsp:sp>
    <dsp:sp modelId="{CE6BC1F0-AE41-4C88-A11B-A9E32B883CA1}">
      <dsp:nvSpPr>
        <dsp:cNvPr id="0" name=""/>
        <dsp:cNvSpPr/>
      </dsp:nvSpPr>
      <dsp:spPr>
        <a:xfrm>
          <a:off x="4390565" y="3136482"/>
          <a:ext cx="1915338" cy="957669"/>
        </a:xfrm>
        <a:prstGeom prst="roundRect">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kern="1200" dirty="0" smtClean="0"/>
            <a:t>تقسيم المناطق السلوكية</a:t>
          </a:r>
          <a:endParaRPr lang="ar-SA" sz="2100" kern="1200" dirty="0"/>
        </a:p>
      </dsp:txBody>
      <dsp:txXfrm>
        <a:off x="4437315" y="3183232"/>
        <a:ext cx="1821838" cy="864169"/>
      </dsp:txXfrm>
    </dsp:sp>
    <dsp:sp modelId="{74E400CD-112A-4A19-A0BA-C1B6F2C9E033}">
      <dsp:nvSpPr>
        <dsp:cNvPr id="0" name=""/>
        <dsp:cNvSpPr/>
      </dsp:nvSpPr>
      <dsp:spPr>
        <a:xfrm>
          <a:off x="2353287" y="3136482"/>
          <a:ext cx="1915338" cy="957669"/>
        </a:xfrm>
        <a:prstGeom prst="roundRect">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kern="1200" dirty="0" smtClean="0"/>
            <a:t>التخلص من المساحات الميتة</a:t>
          </a:r>
          <a:endParaRPr lang="ar-SA" sz="2100" kern="1200" dirty="0"/>
        </a:p>
      </dsp:txBody>
      <dsp:txXfrm>
        <a:off x="2400037" y="3183232"/>
        <a:ext cx="1821838" cy="864169"/>
      </dsp:txXfrm>
    </dsp:sp>
    <dsp:sp modelId="{5CCEB7A0-5535-4E77-BE2E-8ED3D90E869D}">
      <dsp:nvSpPr>
        <dsp:cNvPr id="0" name=""/>
        <dsp:cNvSpPr/>
      </dsp:nvSpPr>
      <dsp:spPr>
        <a:xfrm>
          <a:off x="1723733" y="1198915"/>
          <a:ext cx="1915338" cy="95766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1">
            <a:lnSpc>
              <a:spcPct val="90000"/>
            </a:lnSpc>
            <a:spcBef>
              <a:spcPct val="0"/>
            </a:spcBef>
            <a:spcAft>
              <a:spcPct val="35000"/>
            </a:spcAft>
          </a:pPr>
          <a:r>
            <a:rPr lang="ar-SA" sz="2100" kern="1200" dirty="0" smtClean="0"/>
            <a:t>هندسة الخروج الآمن</a:t>
          </a:r>
          <a:endParaRPr lang="ar-SA" sz="2100" kern="1200" dirty="0"/>
        </a:p>
      </dsp:txBody>
      <dsp:txXfrm>
        <a:off x="1770483" y="1245665"/>
        <a:ext cx="1821838" cy="86416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988DF-49F2-4070-B8E4-10C22B772C10}">
      <dsp:nvSpPr>
        <dsp:cNvPr id="0" name=""/>
        <dsp:cNvSpPr/>
      </dsp:nvSpPr>
      <dsp:spPr>
        <a:xfrm rot="10800000">
          <a:off x="7635" y="0"/>
          <a:ext cx="8239644" cy="1056632"/>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الاستثمار في أن العقل البشري يربط تغير ملمس أو لون الأرضية بتغير الوظيفة.</a:t>
          </a:r>
          <a:endParaRPr lang="ar-SA" sz="2800" kern="1200" dirty="0"/>
        </a:p>
      </dsp:txBody>
      <dsp:txXfrm rot="10800000">
        <a:off x="403872" y="132079"/>
        <a:ext cx="7843407" cy="792474"/>
      </dsp:txXfrm>
    </dsp:sp>
    <dsp:sp modelId="{A004A02C-4D30-47A0-9967-D79F5A21C2C6}">
      <dsp:nvSpPr>
        <dsp:cNvPr id="0" name=""/>
        <dsp:cNvSpPr/>
      </dsp:nvSpPr>
      <dsp:spPr>
        <a:xfrm>
          <a:off x="8254914" y="0"/>
          <a:ext cx="2694609" cy="1056632"/>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لغة الأرضيات</a:t>
          </a:r>
          <a:endParaRPr lang="ar-SA" sz="2800" kern="1200" dirty="0"/>
        </a:p>
      </dsp:txBody>
      <dsp:txXfrm>
        <a:off x="8306495" y="51581"/>
        <a:ext cx="2591447" cy="953470"/>
      </dsp:txXfrm>
    </dsp:sp>
    <dsp:sp modelId="{04B0ED78-003E-48D5-BD5F-867170F0A394}">
      <dsp:nvSpPr>
        <dsp:cNvPr id="0" name=""/>
        <dsp:cNvSpPr/>
      </dsp:nvSpPr>
      <dsp:spPr>
        <a:xfrm rot="10800000">
          <a:off x="2839" y="1162295"/>
          <a:ext cx="8514420" cy="1056632"/>
        </a:xfrm>
        <a:prstGeom prst="rightArrow">
          <a:avLst>
            <a:gd name="adj1" fmla="val 75000"/>
            <a:gd name="adj2" fmla="val 50000"/>
          </a:avLst>
        </a:prstGeom>
        <a:solidFill>
          <a:schemeClr val="accent4">
            <a:tint val="40000"/>
            <a:alpha val="90000"/>
            <a:hueOff val="5430963"/>
            <a:satOff val="-25622"/>
            <a:lumOff val="-925"/>
            <a:alphaOff val="0"/>
          </a:schemeClr>
        </a:solidFill>
        <a:ln w="6350" cap="flat" cmpd="sng" algn="ctr">
          <a:solidFill>
            <a:schemeClr val="accent4">
              <a:tint val="40000"/>
              <a:alpha val="90000"/>
              <a:hueOff val="5430963"/>
              <a:satOff val="-25622"/>
              <a:lumOff val="-925"/>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العين تتبع الضور طبيعياً ارسم مساراتك باستخدام درجات الإضاءة.</a:t>
          </a:r>
          <a:endParaRPr lang="ar-SA" sz="2800" kern="1200" dirty="0"/>
        </a:p>
      </dsp:txBody>
      <dsp:txXfrm rot="10800000">
        <a:off x="399076" y="1294374"/>
        <a:ext cx="8118183" cy="792474"/>
      </dsp:txXfrm>
    </dsp:sp>
    <dsp:sp modelId="{4CC6D3E0-644D-4DB9-9992-BED75625F984}">
      <dsp:nvSpPr>
        <dsp:cNvPr id="0" name=""/>
        <dsp:cNvSpPr/>
      </dsp:nvSpPr>
      <dsp:spPr>
        <a:xfrm>
          <a:off x="8517259" y="1162295"/>
          <a:ext cx="2429425" cy="1056632"/>
        </a:xfrm>
        <a:prstGeom prst="roundRect">
          <a:avLst/>
        </a:prstGeom>
        <a:gradFill rotWithShape="0">
          <a:gsLst>
            <a:gs pos="0">
              <a:schemeClr val="accent4">
                <a:hueOff val="4900445"/>
                <a:satOff val="-20388"/>
                <a:lumOff val="4804"/>
                <a:alphaOff val="0"/>
                <a:satMod val="103000"/>
                <a:lumMod val="102000"/>
                <a:tint val="94000"/>
              </a:schemeClr>
            </a:gs>
            <a:gs pos="50000">
              <a:schemeClr val="accent4">
                <a:hueOff val="4900445"/>
                <a:satOff val="-20388"/>
                <a:lumOff val="4804"/>
                <a:alphaOff val="0"/>
                <a:satMod val="110000"/>
                <a:lumMod val="100000"/>
                <a:shade val="100000"/>
              </a:schemeClr>
            </a:gs>
            <a:gs pos="100000">
              <a:schemeClr val="accent4">
                <a:hueOff val="4900445"/>
                <a:satOff val="-20388"/>
                <a:lumOff val="480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هندسة الإضاءة التوجيهية</a:t>
          </a:r>
          <a:endParaRPr lang="ar-SA" sz="2800" kern="1200" dirty="0"/>
        </a:p>
      </dsp:txBody>
      <dsp:txXfrm>
        <a:off x="8568840" y="1213876"/>
        <a:ext cx="2326263" cy="953470"/>
      </dsp:txXfrm>
    </dsp:sp>
    <dsp:sp modelId="{85EA3213-531B-4774-A9E4-989B3C96FA85}">
      <dsp:nvSpPr>
        <dsp:cNvPr id="0" name=""/>
        <dsp:cNvSpPr/>
      </dsp:nvSpPr>
      <dsp:spPr>
        <a:xfrm rot="10800000">
          <a:off x="2827" y="2324590"/>
          <a:ext cx="8292031" cy="1056632"/>
        </a:xfrm>
        <a:prstGeom prst="rightArrow">
          <a:avLst>
            <a:gd name="adj1" fmla="val 75000"/>
            <a:gd name="adj2" fmla="val 50000"/>
          </a:avLst>
        </a:prstGeom>
        <a:solidFill>
          <a:schemeClr val="accent4">
            <a:tint val="40000"/>
            <a:alpha val="90000"/>
            <a:hueOff val="10861925"/>
            <a:satOff val="-51245"/>
            <a:lumOff val="-1851"/>
            <a:alphaOff val="0"/>
          </a:schemeClr>
        </a:solidFill>
        <a:ln w="6350" cap="flat" cmpd="sng" algn="ctr">
          <a:solidFill>
            <a:schemeClr val="accent4">
              <a:tint val="40000"/>
              <a:alpha val="90000"/>
              <a:hueOff val="10861925"/>
              <a:satOff val="-51245"/>
              <a:lumOff val="-1851"/>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7780" tIns="17780" rIns="17780" bIns="17780"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smtClean="0"/>
            <a:t>تجنب الممرات الضيقة التي تنتهي بزوايا حادة واستخدم الانحناءات.</a:t>
          </a:r>
          <a:endParaRPr lang="ar-SA" sz="2800" kern="1200" dirty="0"/>
        </a:p>
      </dsp:txBody>
      <dsp:txXfrm rot="10800000">
        <a:off x="399064" y="2456669"/>
        <a:ext cx="7895794" cy="792474"/>
      </dsp:txXfrm>
    </dsp:sp>
    <dsp:sp modelId="{937A76B2-8AB0-49A9-AF94-9555071BE9D9}">
      <dsp:nvSpPr>
        <dsp:cNvPr id="0" name=""/>
        <dsp:cNvSpPr/>
      </dsp:nvSpPr>
      <dsp:spPr>
        <a:xfrm>
          <a:off x="8270037" y="2272234"/>
          <a:ext cx="2651837" cy="1056632"/>
        </a:xfrm>
        <a:prstGeom prst="roundRect">
          <a:avLst/>
        </a:prstGeom>
        <a:gradFill rotWithShape="0">
          <a:gsLst>
            <a:gs pos="0">
              <a:schemeClr val="accent4">
                <a:hueOff val="9800891"/>
                <a:satOff val="-40777"/>
                <a:lumOff val="9608"/>
                <a:alphaOff val="0"/>
                <a:satMod val="103000"/>
                <a:lumMod val="102000"/>
                <a:tint val="94000"/>
              </a:schemeClr>
            </a:gs>
            <a:gs pos="50000">
              <a:schemeClr val="accent4">
                <a:hueOff val="9800891"/>
                <a:satOff val="-40777"/>
                <a:lumOff val="9608"/>
                <a:alphaOff val="0"/>
                <a:satMod val="110000"/>
                <a:lumMod val="100000"/>
                <a:shade val="100000"/>
              </a:schemeClr>
            </a:gs>
            <a:gs pos="100000">
              <a:schemeClr val="accent4">
                <a:hueOff val="9800891"/>
                <a:satOff val="-40777"/>
                <a:lumOff val="960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rtl="1">
            <a:lnSpc>
              <a:spcPct val="90000"/>
            </a:lnSpc>
            <a:spcBef>
              <a:spcPct val="0"/>
            </a:spcBef>
            <a:spcAft>
              <a:spcPct val="35000"/>
            </a:spcAft>
          </a:pPr>
          <a:r>
            <a:rPr lang="ar-SA" sz="2800" kern="1200" dirty="0" smtClean="0"/>
            <a:t>المنعطفات الانسيابية</a:t>
          </a:r>
          <a:endParaRPr lang="ar-SA" sz="2800" kern="1200" dirty="0"/>
        </a:p>
      </dsp:txBody>
      <dsp:txXfrm>
        <a:off x="8321618" y="2323815"/>
        <a:ext cx="2548675" cy="95347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375747" y="-97554"/>
          <a:ext cx="3907696" cy="3907696"/>
        </a:xfrm>
        <a:prstGeom prst="circularArrow">
          <a:avLst>
            <a:gd name="adj1" fmla="val 4668"/>
            <a:gd name="adj2" fmla="val 272909"/>
            <a:gd name="adj3" fmla="val 12872452"/>
            <a:gd name="adj4" fmla="val 18002904"/>
            <a:gd name="adj5" fmla="val 484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042132" y="938"/>
          <a:ext cx="2574925" cy="1287462"/>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1">
            <a:lnSpc>
              <a:spcPct val="90000"/>
            </a:lnSpc>
            <a:spcBef>
              <a:spcPct val="0"/>
            </a:spcBef>
            <a:spcAft>
              <a:spcPct val="35000"/>
            </a:spcAft>
          </a:pPr>
          <a:r>
            <a:rPr lang="ar-SA" sz="3000" kern="1200" dirty="0" smtClean="0"/>
            <a:t>الشعار</a:t>
          </a:r>
          <a:endParaRPr lang="ar-SA" sz="3000" kern="1200" dirty="0"/>
        </a:p>
      </dsp:txBody>
      <dsp:txXfrm>
        <a:off x="3104981" y="63787"/>
        <a:ext cx="2449227" cy="1161764"/>
      </dsp:txXfrm>
    </dsp:sp>
    <dsp:sp modelId="{941453B0-24AE-49D5-AA81-5CABD6E9E121}">
      <dsp:nvSpPr>
        <dsp:cNvPr id="0" name=""/>
        <dsp:cNvSpPr/>
      </dsp:nvSpPr>
      <dsp:spPr>
        <a:xfrm>
          <a:off x="4445255" y="1404061"/>
          <a:ext cx="2574925" cy="1287462"/>
        </a:xfrm>
        <a:prstGeom prst="roundRect">
          <a:avLst/>
        </a:prstGeom>
        <a:solidFill>
          <a:schemeClr val="accent4">
            <a:hueOff val="3266964"/>
            <a:satOff val="-13592"/>
            <a:lumOff val="320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1">
            <a:lnSpc>
              <a:spcPct val="90000"/>
            </a:lnSpc>
            <a:spcBef>
              <a:spcPct val="0"/>
            </a:spcBef>
            <a:spcAft>
              <a:spcPct val="35000"/>
            </a:spcAft>
          </a:pPr>
          <a:r>
            <a:rPr lang="ar-SA" sz="3000" kern="1200" dirty="0" smtClean="0"/>
            <a:t>لوحة الألوان</a:t>
          </a:r>
          <a:endParaRPr lang="ar-SA" sz="3000" kern="1200" dirty="0"/>
        </a:p>
      </dsp:txBody>
      <dsp:txXfrm>
        <a:off x="4508104" y="1466910"/>
        <a:ext cx="2449227" cy="1161764"/>
      </dsp:txXfrm>
    </dsp:sp>
    <dsp:sp modelId="{CE6BC1F0-AE41-4C88-A11B-A9E32B883CA1}">
      <dsp:nvSpPr>
        <dsp:cNvPr id="0" name=""/>
        <dsp:cNvSpPr/>
      </dsp:nvSpPr>
      <dsp:spPr>
        <a:xfrm>
          <a:off x="3042132" y="2807183"/>
          <a:ext cx="2574925" cy="1287462"/>
        </a:xfrm>
        <a:prstGeom prst="roundRect">
          <a:avLst/>
        </a:prstGeom>
        <a:solidFill>
          <a:schemeClr val="accent4">
            <a:hueOff val="6533927"/>
            <a:satOff val="-27185"/>
            <a:lumOff val="640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1">
            <a:lnSpc>
              <a:spcPct val="90000"/>
            </a:lnSpc>
            <a:spcBef>
              <a:spcPct val="0"/>
            </a:spcBef>
            <a:spcAft>
              <a:spcPct val="35000"/>
            </a:spcAft>
          </a:pPr>
          <a:r>
            <a:rPr lang="ar-SA" sz="3000" kern="1200" dirty="0" smtClean="0"/>
            <a:t>الطباعة والخطوط</a:t>
          </a:r>
          <a:endParaRPr lang="ar-SA" sz="3000" kern="1200" dirty="0"/>
        </a:p>
      </dsp:txBody>
      <dsp:txXfrm>
        <a:off x="3104981" y="2870032"/>
        <a:ext cx="2449227" cy="1161764"/>
      </dsp:txXfrm>
    </dsp:sp>
    <dsp:sp modelId="{5CCEB7A0-5535-4E77-BE2E-8ED3D90E869D}">
      <dsp:nvSpPr>
        <dsp:cNvPr id="0" name=""/>
        <dsp:cNvSpPr/>
      </dsp:nvSpPr>
      <dsp:spPr>
        <a:xfrm>
          <a:off x="1639010" y="1404061"/>
          <a:ext cx="2574925" cy="1287462"/>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1">
            <a:lnSpc>
              <a:spcPct val="90000"/>
            </a:lnSpc>
            <a:spcBef>
              <a:spcPct val="0"/>
            </a:spcBef>
            <a:spcAft>
              <a:spcPct val="35000"/>
            </a:spcAft>
          </a:pPr>
          <a:r>
            <a:rPr lang="ar-SA" sz="3000" kern="1200" dirty="0" smtClean="0"/>
            <a:t>العناصر الرسومية المساعدة</a:t>
          </a:r>
          <a:endParaRPr lang="ar-SA" sz="3000" kern="1200" dirty="0"/>
        </a:p>
      </dsp:txBody>
      <dsp:txXfrm>
        <a:off x="1701859" y="1466910"/>
        <a:ext cx="2449227" cy="1161764"/>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jf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84738" y="2685079"/>
            <a:ext cx="5217325" cy="1446550"/>
          </a:xfrm>
          <a:prstGeom prst="rect">
            <a:avLst/>
          </a:prstGeom>
          <a:noFill/>
        </p:spPr>
        <p:txBody>
          <a:bodyPr wrap="square" rtlCol="0">
            <a:spAutoFit/>
          </a:bodyPr>
          <a:lstStyle/>
          <a:p>
            <a:pPr algn="ctr" rtl="1"/>
            <a:r>
              <a:rPr lang="ar-SA" sz="4400" b="1" dirty="0" smtClean="0">
                <a:solidFill>
                  <a:srgbClr val="00AEEF"/>
                </a:solidFill>
                <a:latin typeface="Alexandria"/>
              </a:rPr>
              <a:t>تصميم الفعالية وتجربة الحضور</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Fourth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smtClean="0">
                <a:latin typeface="Alexandria"/>
              </a:rPr>
              <a:t>1- تصميم الفعالية.</a:t>
            </a:r>
          </a:p>
          <a:p>
            <a:pPr algn="r" rtl="1">
              <a:lnSpc>
                <a:spcPts val="7000"/>
              </a:lnSpc>
            </a:pPr>
            <a:r>
              <a:rPr lang="ar-SA" sz="4000" b="1" dirty="0" smtClean="0">
                <a:latin typeface="Alexandria"/>
              </a:rPr>
              <a:t>2- تجربة الحضور.</a:t>
            </a:r>
            <a:endParaRPr lang="ar-SA" sz="4000" b="1" dirty="0">
              <a:latin typeface="Alexandria"/>
            </a:endParaRPr>
          </a:p>
          <a:p>
            <a:pPr algn="r" rtl="1">
              <a:lnSpc>
                <a:spcPts val="7000"/>
              </a:lnSpc>
            </a:pPr>
            <a:r>
              <a:rPr lang="ar-SA" sz="4000" b="1" dirty="0" smtClean="0">
                <a:latin typeface="Alexandria"/>
              </a:rPr>
              <a:t>3- إدارة البروتوكول والمراسم.</a:t>
            </a:r>
          </a:p>
          <a:p>
            <a:pPr algn="r" rtl="1">
              <a:lnSpc>
                <a:spcPts val="7000"/>
              </a:lnSpc>
            </a:pPr>
            <a:r>
              <a:rPr lang="ar-SA" sz="4000" b="1" dirty="0" smtClean="0">
                <a:latin typeface="Alexandria"/>
              </a:rPr>
              <a:t>4- الهوية البصرية للفعالية.</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a:t>
            </a:r>
            <a:r>
              <a:rPr lang="ar-SA" sz="2800" dirty="0" smtClean="0">
                <a:solidFill>
                  <a:schemeClr val="tx1"/>
                </a:solidFill>
                <a:latin typeface="Alexandria"/>
              </a:rPr>
              <a:t>فلسفة تصميم الفعالية وتجربة الحضور.</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هندسة الفراغ الخاص بمكان الفعالية.</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يتم تصميم نموذج </a:t>
            </a:r>
            <a:r>
              <a:rPr lang="ar-SA" sz="2800" dirty="0">
                <a:solidFill>
                  <a:schemeClr val="tx1"/>
                </a:solidFill>
                <a:latin typeface="Alexandria"/>
              </a:rPr>
              <a:t>التصميم </a:t>
            </a:r>
            <a:r>
              <a:rPr lang="ar-SA" sz="2800" dirty="0" smtClean="0">
                <a:solidFill>
                  <a:schemeClr val="tx1"/>
                </a:solidFill>
                <a:latin typeface="Alexandria"/>
              </a:rPr>
              <a:t>بالتعاطف وأهميته.</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تتم إدارة البروتوكول والمراسم الخاصة بالفعالية.</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كيفية تشكيل الهوية البصرية للفعالية.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576827"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قبل أن نبدأ بالحديث عن اللوجستيات والميزانيات وتوزيع الإضاءة، دعونا نطرح سؤالاً جوهرياً لماذا نجتمع؟ في عالم اليوم لم يعد الحضور يبحثون عن معلومات يمكنهم الحصول عليها بضغطة زر من منازلهم، ولم يعد الدافع هو مجرد الحضور الفيزيائي في مكانٍ ما. نحن اليوم ننتقل من عصر تنظيم الفعاليات الذي يركز على ماذا سيحدث؟ إلى عصر تصميم التجربة الذي يركز على كيف سيشعر الحضور؟</a:t>
            </a:r>
            <a:endParaRPr lang="ar-SA"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120" y="1418624"/>
            <a:ext cx="2966720" cy="4504655"/>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17523"/>
            <a:ext cx="4010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24576" y="92486"/>
            <a:ext cx="59815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تصميم الفعالية وتجربة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يشمل تصميم الفعالية وتجربة الحضور عدة مجالات أبرزها:</a:t>
            </a:r>
            <a:endParaRPr lang="en-US" sz="2800" b="1" dirty="0">
              <a:solidFill>
                <a:srgbClr val="FF0000"/>
              </a:solidFill>
              <a:latin typeface="Alexandria"/>
            </a:endParaRPr>
          </a:p>
        </p:txBody>
      </p:sp>
      <p:graphicFrame>
        <p:nvGraphicFramePr>
          <p:cNvPr id="9" name="رسم تخطيطي 8"/>
          <p:cNvGraphicFramePr/>
          <p:nvPr>
            <p:extLst>
              <p:ext uri="{D42A27DB-BD31-4B8C-83A1-F6EECF244321}">
                <p14:modId xmlns:p14="http://schemas.microsoft.com/office/powerpoint/2010/main" val="4104999159"/>
              </p:ext>
            </p:extLst>
          </p:nvPr>
        </p:nvGraphicFramePr>
        <p:xfrm>
          <a:off x="1508999" y="1882907"/>
          <a:ext cx="8659191" cy="4760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237424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2" dur="500"/>
                                        <p:tgtEl>
                                          <p:spTgt spid="9">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27" dur="500"/>
                                        <p:tgtEl>
                                          <p:spTgt spid="9">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0" dur="500"/>
                                        <p:tgtEl>
                                          <p:spTgt spid="9">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35" dur="500"/>
                                        <p:tgtEl>
                                          <p:spTgt spid="9">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9B6D9673-C78D-4621-8D2A-9C4F3B6267D1}"/>
                                            </p:graphicEl>
                                          </p:spTgt>
                                        </p:tgtEl>
                                        <p:attrNameLst>
                                          <p:attrName>style.visibility</p:attrName>
                                        </p:attrNameLst>
                                      </p:cBhvr>
                                      <p:to>
                                        <p:strVal val="visible"/>
                                      </p:to>
                                    </p:set>
                                    <p:animEffect transition="in" filter="randombar(horizontal)">
                                      <p:cBhvr>
                                        <p:cTn id="40" dur="500"/>
                                        <p:tgtEl>
                                          <p:spTgt spid="9">
                                            <p:graphicEl>
                                              <a:dgm id="{9B6D9673-C78D-4621-8D2A-9C4F3B6267D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6" y="517523"/>
            <a:ext cx="4010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124576" y="92486"/>
            <a:ext cx="598156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تصميم الفعالية وتجربة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فلسفة تصميم التجربة:</a:t>
            </a:r>
            <a:endParaRPr lang="en-US" sz="2800" b="1" dirty="0">
              <a:solidFill>
                <a:srgbClr val="FF0000"/>
              </a:solidFill>
              <a:latin typeface="Alexandria"/>
            </a:endParaRPr>
          </a:p>
        </p:txBody>
      </p:sp>
      <p:sp>
        <p:nvSpPr>
          <p:cNvPr id="10" name="مستطيل 9"/>
          <p:cNvSpPr/>
          <p:nvPr/>
        </p:nvSpPr>
        <p:spPr>
          <a:xfrm rot="10800000" flipH="1" flipV="1">
            <a:off x="737576" y="1793905"/>
            <a:ext cx="10546245" cy="113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التصميم يبدأ قبل الحدث بفترة طويلة وينتهي بعده بفترة أطول، ونعتمد هنا على نموذج رحلة الحضور الذي ينقسم إلى ثلاثة مراحل:</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1124624966"/>
              </p:ext>
            </p:extLst>
          </p:nvPr>
        </p:nvGraphicFramePr>
        <p:xfrm>
          <a:off x="1279189" y="3052389"/>
          <a:ext cx="9463017"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13745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38539"/>
            <a:ext cx="5803058" cy="792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024326" y="92486"/>
            <a:ext cx="4081809" cy="816827"/>
          </a:xfrm>
          <a:prstGeom prst="rect">
            <a:avLst/>
          </a:prstGeom>
        </p:spPr>
        <p:txBody>
          <a:bodyPr wrap="square">
            <a:spAutoFit/>
          </a:bodyPr>
          <a:lstStyle/>
          <a:p>
            <a:pPr algn="r" rtl="1">
              <a:lnSpc>
                <a:spcPct val="107000"/>
              </a:lnSpc>
              <a:spcAft>
                <a:spcPts val="800"/>
              </a:spcAft>
            </a:pPr>
            <a:r>
              <a:rPr lang="ar-SA" sz="4400" b="1" dirty="0">
                <a:solidFill>
                  <a:srgbClr val="FF0000"/>
                </a:solidFill>
                <a:latin typeface="Alexandria"/>
              </a:rPr>
              <a:t>فلسفة تصميم التجربة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الأولى ما قبل الفعالية:</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الفلسفة هنا هي بناء الوعد، التجربة تبدأ من أول لحظة يشعر فيها الفرد بوجود الفعالية: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1775114081"/>
              </p:ext>
            </p:extLst>
          </p:nvPr>
        </p:nvGraphicFramePr>
        <p:xfrm>
          <a:off x="587829" y="2567197"/>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1872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A9358DE6-7EBE-4FA1-9E0B-41A2C6892477}"/>
                                            </p:graphicEl>
                                          </p:spTgt>
                                        </p:tgtEl>
                                        <p:attrNameLst>
                                          <p:attrName>style.visibility</p:attrName>
                                        </p:attrNameLst>
                                      </p:cBhvr>
                                      <p:to>
                                        <p:strVal val="visible"/>
                                      </p:to>
                                    </p:set>
                                    <p:animEffect transition="in" filter="randombar(horizontal)">
                                      <p:cBhvr>
                                        <p:cTn id="57" dur="500"/>
                                        <p:tgtEl>
                                          <p:spTgt spid="11">
                                            <p:graphicEl>
                                              <a:dgm id="{A9358DE6-7EBE-4FA1-9E0B-41A2C689247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1">
                                            <p:graphicEl>
                                              <a:dgm id="{2174E27E-DA66-4F07-8843-D69215C71ED8}"/>
                                            </p:graphicEl>
                                          </p:spTgt>
                                        </p:tgtEl>
                                        <p:attrNameLst>
                                          <p:attrName>style.visibility</p:attrName>
                                        </p:attrNameLst>
                                      </p:cBhvr>
                                      <p:to>
                                        <p:strVal val="visible"/>
                                      </p:to>
                                    </p:set>
                                    <p:animEffect transition="in" filter="randombar(horizontal)">
                                      <p:cBhvr>
                                        <p:cTn id="62" dur="500"/>
                                        <p:tgtEl>
                                          <p:spTgt spid="11">
                                            <p:graphicEl>
                                              <a:dgm id="{2174E27E-DA66-4F07-8843-D69215C71E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38539"/>
            <a:ext cx="5803058" cy="792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024326" y="92486"/>
            <a:ext cx="4081809" cy="816827"/>
          </a:xfrm>
          <a:prstGeom prst="rect">
            <a:avLst/>
          </a:prstGeom>
        </p:spPr>
        <p:txBody>
          <a:bodyPr wrap="square">
            <a:spAutoFit/>
          </a:bodyPr>
          <a:lstStyle/>
          <a:p>
            <a:pPr algn="r" rtl="1">
              <a:lnSpc>
                <a:spcPct val="107000"/>
              </a:lnSpc>
              <a:spcAft>
                <a:spcPts val="800"/>
              </a:spcAft>
            </a:pPr>
            <a:r>
              <a:rPr lang="ar-SA" sz="4400" b="1" dirty="0">
                <a:solidFill>
                  <a:srgbClr val="FF0000"/>
                </a:solidFill>
                <a:latin typeface="Alexandria"/>
              </a:rPr>
              <a:t>فلسفة تصميم التجربة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الثانية أثناء الفعالية:</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يتم العمل هنا على تحقيق الوعد والتركيز على لحظات الذروة: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3147112165"/>
              </p:ext>
            </p:extLst>
          </p:nvPr>
        </p:nvGraphicFramePr>
        <p:xfrm>
          <a:off x="587829" y="2567197"/>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184977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A9358DE6-7EBE-4FA1-9E0B-41A2C6892477}"/>
                                            </p:graphicEl>
                                          </p:spTgt>
                                        </p:tgtEl>
                                        <p:attrNameLst>
                                          <p:attrName>style.visibility</p:attrName>
                                        </p:attrNameLst>
                                      </p:cBhvr>
                                      <p:to>
                                        <p:strVal val="visible"/>
                                      </p:to>
                                    </p:set>
                                    <p:animEffect transition="in" filter="randombar(horizontal)">
                                      <p:cBhvr>
                                        <p:cTn id="57" dur="500"/>
                                        <p:tgtEl>
                                          <p:spTgt spid="11">
                                            <p:graphicEl>
                                              <a:dgm id="{A9358DE6-7EBE-4FA1-9E0B-41A2C689247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1">
                                            <p:graphicEl>
                                              <a:dgm id="{2174E27E-DA66-4F07-8843-D69215C71ED8}"/>
                                            </p:graphicEl>
                                          </p:spTgt>
                                        </p:tgtEl>
                                        <p:attrNameLst>
                                          <p:attrName>style.visibility</p:attrName>
                                        </p:attrNameLst>
                                      </p:cBhvr>
                                      <p:to>
                                        <p:strVal val="visible"/>
                                      </p:to>
                                    </p:set>
                                    <p:animEffect transition="in" filter="randombar(horizontal)">
                                      <p:cBhvr>
                                        <p:cTn id="62" dur="500"/>
                                        <p:tgtEl>
                                          <p:spTgt spid="11">
                                            <p:graphicEl>
                                              <a:dgm id="{2174E27E-DA66-4F07-8843-D69215C71E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38539"/>
            <a:ext cx="5803058" cy="792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024326" y="92486"/>
            <a:ext cx="4081809" cy="816827"/>
          </a:xfrm>
          <a:prstGeom prst="rect">
            <a:avLst/>
          </a:prstGeom>
        </p:spPr>
        <p:txBody>
          <a:bodyPr wrap="square">
            <a:spAutoFit/>
          </a:bodyPr>
          <a:lstStyle/>
          <a:p>
            <a:pPr algn="r" rtl="1">
              <a:lnSpc>
                <a:spcPct val="107000"/>
              </a:lnSpc>
              <a:spcAft>
                <a:spcPts val="800"/>
              </a:spcAft>
            </a:pPr>
            <a:r>
              <a:rPr lang="ar-SA" sz="4400" b="1" dirty="0">
                <a:solidFill>
                  <a:srgbClr val="FF0000"/>
                </a:solidFill>
                <a:latin typeface="Alexandria"/>
              </a:rPr>
              <a:t>فلسفة تصميم التجربة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الثالثة ما بعد الفعالية:</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الغرض منها تحويل الفعالية إلى ذكرى مستدامة: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885338520"/>
              </p:ext>
            </p:extLst>
          </p:nvPr>
        </p:nvGraphicFramePr>
        <p:xfrm>
          <a:off x="587829" y="2567197"/>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6942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A9358DE6-7EBE-4FA1-9E0B-41A2C6892477}"/>
                                            </p:graphicEl>
                                          </p:spTgt>
                                        </p:tgtEl>
                                        <p:attrNameLst>
                                          <p:attrName>style.visibility</p:attrName>
                                        </p:attrNameLst>
                                      </p:cBhvr>
                                      <p:to>
                                        <p:strVal val="visible"/>
                                      </p:to>
                                    </p:set>
                                    <p:animEffect transition="in" filter="randombar(horizontal)">
                                      <p:cBhvr>
                                        <p:cTn id="57" dur="500"/>
                                        <p:tgtEl>
                                          <p:spTgt spid="11">
                                            <p:graphicEl>
                                              <a:dgm id="{A9358DE6-7EBE-4FA1-9E0B-41A2C689247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1">
                                            <p:graphicEl>
                                              <a:dgm id="{2174E27E-DA66-4F07-8843-D69215C71ED8}"/>
                                            </p:graphicEl>
                                          </p:spTgt>
                                        </p:tgtEl>
                                        <p:attrNameLst>
                                          <p:attrName>style.visibility</p:attrName>
                                        </p:attrNameLst>
                                      </p:cBhvr>
                                      <p:to>
                                        <p:strVal val="visible"/>
                                      </p:to>
                                    </p:set>
                                    <p:animEffect transition="in" filter="randombar(horizontal)">
                                      <p:cBhvr>
                                        <p:cTn id="62" dur="500"/>
                                        <p:tgtEl>
                                          <p:spTgt spid="11">
                                            <p:graphicEl>
                                              <a:dgm id="{2174E27E-DA66-4F07-8843-D69215C71E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72112"/>
            <a:ext cx="40671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200776" y="92486"/>
            <a:ext cx="5905360"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تصميم الفعالية وتجربة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ركائز تصميم تجربة الحضور:</a:t>
            </a:r>
            <a:endParaRPr lang="en-US" sz="2800" b="1" dirty="0">
              <a:solidFill>
                <a:srgbClr val="FF0000"/>
              </a:solidFill>
              <a:latin typeface="Alexandria"/>
            </a:endParaRPr>
          </a:p>
        </p:txBody>
      </p:sp>
      <p:sp>
        <p:nvSpPr>
          <p:cNvPr id="10" name="مستطيل 9"/>
          <p:cNvSpPr/>
          <p:nvPr/>
        </p:nvSpPr>
        <p:spPr>
          <a:xfrm rot="10800000" flipH="1" flipV="1">
            <a:off x="587829" y="1793904"/>
            <a:ext cx="10695992" cy="955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	فلسفة الركائز تهتم بما هو أعمق من تنظيم الفعالية، إنها تهتم بكيفية تفاعل الحواس للحضور وسهولة التدفق وعمق الروابط التي تُبنى من خلال ثلاث مراحل:</a:t>
            </a:r>
            <a:endParaRPr lang="en-US" sz="2800" dirty="0">
              <a:solidFill>
                <a:schemeClr val="tx1"/>
              </a:solidFill>
              <a:latin typeface="Alexandria"/>
            </a:endParaRPr>
          </a:p>
        </p:txBody>
      </p:sp>
      <p:graphicFrame>
        <p:nvGraphicFramePr>
          <p:cNvPr id="4" name="رسم تخطيطي 3"/>
          <p:cNvGraphicFramePr/>
          <p:nvPr>
            <p:extLst>
              <p:ext uri="{D42A27DB-BD31-4B8C-83A1-F6EECF244321}">
                <p14:modId xmlns:p14="http://schemas.microsoft.com/office/powerpoint/2010/main" val="4129006208"/>
              </p:ext>
            </p:extLst>
          </p:nvPr>
        </p:nvGraphicFramePr>
        <p:xfrm>
          <a:off x="1333001" y="2749266"/>
          <a:ext cx="8128000" cy="38332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63080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graphicEl>
                                              <a:dgm id="{5D6226CF-7B40-4A05-8E1F-F11DE8454709}"/>
                                            </p:graphicEl>
                                          </p:spTgt>
                                        </p:tgtEl>
                                        <p:attrNameLst>
                                          <p:attrName>style.visibility</p:attrName>
                                        </p:attrNameLst>
                                      </p:cBhvr>
                                      <p:to>
                                        <p:strVal val="visible"/>
                                      </p:to>
                                    </p:set>
                                    <p:animEffect transition="in" filter="randombar(horizontal)">
                                      <p:cBhvr>
                                        <p:cTn id="27" dur="500"/>
                                        <p:tgtEl>
                                          <p:spTgt spid="4">
                                            <p:graphicEl>
                                              <a:dgm id="{5D6226CF-7B40-4A05-8E1F-F11DE845470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graphicEl>
                                              <a:dgm id="{771DABA6-2FDE-4C87-9EDB-F2F54FBA006D}"/>
                                            </p:graphicEl>
                                          </p:spTgt>
                                        </p:tgtEl>
                                        <p:attrNameLst>
                                          <p:attrName>style.visibility</p:attrName>
                                        </p:attrNameLst>
                                      </p:cBhvr>
                                      <p:to>
                                        <p:strVal val="visible"/>
                                      </p:to>
                                    </p:set>
                                    <p:animEffect transition="in" filter="randombar(horizontal)">
                                      <p:cBhvr>
                                        <p:cTn id="32" dur="500"/>
                                        <p:tgtEl>
                                          <p:spTgt spid="4">
                                            <p:graphicEl>
                                              <a:dgm id="{771DABA6-2FDE-4C87-9EDB-F2F54FBA006D}"/>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4">
                                            <p:graphicEl>
                                              <a:dgm id="{59A4EBA6-816C-4BE8-BA62-4F8049F2BDA7}"/>
                                            </p:graphicEl>
                                          </p:spTgt>
                                        </p:tgtEl>
                                        <p:attrNameLst>
                                          <p:attrName>style.visibility</p:attrName>
                                        </p:attrNameLst>
                                      </p:cBhvr>
                                      <p:to>
                                        <p:strVal val="visible"/>
                                      </p:to>
                                    </p:set>
                                    <p:animEffect transition="in" filter="randombar(horizontal)">
                                      <p:cBhvr>
                                        <p:cTn id="35" dur="500"/>
                                        <p:tgtEl>
                                          <p:spTgt spid="4">
                                            <p:graphicEl>
                                              <a:dgm id="{59A4EBA6-816C-4BE8-BA62-4F8049F2BDA7}"/>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4">
                                            <p:graphicEl>
                                              <a:dgm id="{A275DC4A-AAC9-4892-9201-7E38FE4B15E2}"/>
                                            </p:graphicEl>
                                          </p:spTgt>
                                        </p:tgtEl>
                                        <p:attrNameLst>
                                          <p:attrName>style.visibility</p:attrName>
                                        </p:attrNameLst>
                                      </p:cBhvr>
                                      <p:to>
                                        <p:strVal val="visible"/>
                                      </p:to>
                                    </p:set>
                                    <p:animEffect transition="in" filter="randombar(horizontal)">
                                      <p:cBhvr>
                                        <p:cTn id="40" dur="500"/>
                                        <p:tgtEl>
                                          <p:spTgt spid="4">
                                            <p:graphicEl>
                                              <a:dgm id="{A275DC4A-AAC9-4892-9201-7E38FE4B15E2}"/>
                                            </p:graphicEl>
                                          </p:spTgt>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4">
                                            <p:graphicEl>
                                              <a:dgm id="{674183D3-B189-44C6-94EB-23D3AFEBCDF4}"/>
                                            </p:graphicEl>
                                          </p:spTgt>
                                        </p:tgtEl>
                                        <p:attrNameLst>
                                          <p:attrName>style.visibility</p:attrName>
                                        </p:attrNameLst>
                                      </p:cBhvr>
                                      <p:to>
                                        <p:strVal val="visible"/>
                                      </p:to>
                                    </p:set>
                                    <p:animEffect transition="in" filter="randombar(horizontal)">
                                      <p:cBhvr>
                                        <p:cTn id="43" dur="500"/>
                                        <p:tgtEl>
                                          <p:spTgt spid="4">
                                            <p:graphicEl>
                                              <a:dgm id="{674183D3-B189-44C6-94EB-23D3AFEBCDF4}"/>
                                            </p:graphicEl>
                                          </p:spTgt>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4">
                                            <p:graphicEl>
                                              <a:dgm id="{90D6B086-D7FE-4346-BEC2-C2F6D1209EEC}"/>
                                            </p:graphicEl>
                                          </p:spTgt>
                                        </p:tgtEl>
                                        <p:attrNameLst>
                                          <p:attrName>style.visibility</p:attrName>
                                        </p:attrNameLst>
                                      </p:cBhvr>
                                      <p:to>
                                        <p:strVal val="visible"/>
                                      </p:to>
                                    </p:set>
                                    <p:animEffect transition="in" filter="randombar(horizontal)">
                                      <p:cBhvr>
                                        <p:cTn id="46" dur="500"/>
                                        <p:tgtEl>
                                          <p:spTgt spid="4">
                                            <p:graphicEl>
                                              <a:dgm id="{90D6B086-D7FE-4346-BEC2-C2F6D1209EE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27356"/>
            <a:ext cx="4581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677026" y="92486"/>
            <a:ext cx="542911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ركائز تصميم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الأولى التصميم الحسِّي:</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هو اللغة الخفية التي ترسل رسائل مباشرة للجهاز العصبي للحضور:</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1907386167"/>
              </p:ext>
            </p:extLst>
          </p:nvPr>
        </p:nvGraphicFramePr>
        <p:xfrm>
          <a:off x="587829" y="2567197"/>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524849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1">
                                            <p:graphicEl>
                                              <a:dgm id="{A9358DE6-7EBE-4FA1-9E0B-41A2C6892477}"/>
                                            </p:graphicEl>
                                          </p:spTgt>
                                        </p:tgtEl>
                                        <p:attrNameLst>
                                          <p:attrName>style.visibility</p:attrName>
                                        </p:attrNameLst>
                                      </p:cBhvr>
                                      <p:to>
                                        <p:strVal val="visible"/>
                                      </p:to>
                                    </p:set>
                                    <p:animEffect transition="in" filter="randombar(horizontal)">
                                      <p:cBhvr>
                                        <p:cTn id="57" dur="500"/>
                                        <p:tgtEl>
                                          <p:spTgt spid="11">
                                            <p:graphicEl>
                                              <a:dgm id="{A9358DE6-7EBE-4FA1-9E0B-41A2C689247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1">
                                            <p:graphicEl>
                                              <a:dgm id="{2174E27E-DA66-4F07-8843-D69215C71ED8}"/>
                                            </p:graphicEl>
                                          </p:spTgt>
                                        </p:tgtEl>
                                        <p:attrNameLst>
                                          <p:attrName>style.visibility</p:attrName>
                                        </p:attrNameLst>
                                      </p:cBhvr>
                                      <p:to>
                                        <p:strVal val="visible"/>
                                      </p:to>
                                    </p:set>
                                    <p:animEffect transition="in" filter="randombar(horizontal)">
                                      <p:cBhvr>
                                        <p:cTn id="62" dur="500"/>
                                        <p:tgtEl>
                                          <p:spTgt spid="11">
                                            <p:graphicEl>
                                              <a:dgm id="{2174E27E-DA66-4F07-8843-D69215C71ED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27356"/>
            <a:ext cx="4581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677026" y="92486"/>
            <a:ext cx="542911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ركائز تصميم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الثانية الانسيابية واللوجستيات:</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تصميم الفعالية بطريقة تسمح بتوجيه الحضور داخلها بكل انسيابية: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3334754127"/>
              </p:ext>
            </p:extLst>
          </p:nvPr>
        </p:nvGraphicFramePr>
        <p:xfrm>
          <a:off x="587829" y="2824372"/>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59644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27356"/>
            <a:ext cx="4581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677026" y="92486"/>
            <a:ext cx="5429110"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ركائز تصميم 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الثالثة التفاعل والمشاركة:</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من خلال التحول من الاستهلاك السلبي إلى المشاركة النشطة: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3119918600"/>
              </p:ext>
            </p:extLst>
          </p:nvPr>
        </p:nvGraphicFramePr>
        <p:xfrm>
          <a:off x="587829" y="2824372"/>
          <a:ext cx="10695992"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65516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72112"/>
            <a:ext cx="40671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200776" y="92486"/>
            <a:ext cx="5905360"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تصميم الفعالية وتجربة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هندسة الفراغ:</a:t>
            </a:r>
            <a:endParaRPr lang="en-US" sz="2800" b="1" dirty="0">
              <a:solidFill>
                <a:srgbClr val="FF0000"/>
              </a:solidFill>
              <a:latin typeface="Alexandria"/>
            </a:endParaRPr>
          </a:p>
        </p:txBody>
      </p:sp>
      <p:sp>
        <p:nvSpPr>
          <p:cNvPr id="10" name="مستطيل 9"/>
          <p:cNvSpPr/>
          <p:nvPr/>
        </p:nvSpPr>
        <p:spPr>
          <a:xfrm rot="10800000" flipH="1" flipV="1">
            <a:off x="587829" y="1793904"/>
            <a:ext cx="10695992" cy="955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	الانتقال من مفهوم تزيين القاعات إلى مفهوم تخطيط وتوجيه السلوك داخل القاعات من خلال عدة جوانب:</a:t>
            </a:r>
            <a:endParaRPr lang="en-US" sz="2800" dirty="0">
              <a:solidFill>
                <a:schemeClr val="tx1"/>
              </a:solidFill>
              <a:latin typeface="Alexandria"/>
            </a:endParaRPr>
          </a:p>
        </p:txBody>
      </p:sp>
      <p:graphicFrame>
        <p:nvGraphicFramePr>
          <p:cNvPr id="9" name="رسم تخطيطي 8"/>
          <p:cNvGraphicFramePr/>
          <p:nvPr>
            <p:extLst>
              <p:ext uri="{D42A27DB-BD31-4B8C-83A1-F6EECF244321}">
                <p14:modId xmlns:p14="http://schemas.microsoft.com/office/powerpoint/2010/main" val="3345590396"/>
              </p:ext>
            </p:extLst>
          </p:nvPr>
        </p:nvGraphicFramePr>
        <p:xfrm>
          <a:off x="881684" y="2422106"/>
          <a:ext cx="8659191" cy="4095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377469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7" dur="500"/>
                                        <p:tgtEl>
                                          <p:spTgt spid="9">
                                            <p:graphicEl>
                                              <a:dgm id="{C33744C4-3559-4FBC-A3D3-EF40D86B224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32" dur="500"/>
                                        <p:tgtEl>
                                          <p:spTgt spid="9">
                                            <p:graphicEl>
                                              <a:dgm id="{4697BADB-4298-4DD1-A068-EEC2399D4FD3}"/>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5" dur="500"/>
                                        <p:tgtEl>
                                          <p:spTgt spid="9">
                                            <p:graphicEl>
                                              <a:dgm id="{941453B0-24AE-49D5-AA81-5CABD6E9E12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40" dur="500"/>
                                        <p:tgtEl>
                                          <p:spTgt spid="9">
                                            <p:graphicEl>
                                              <a:dgm id="{CE6BC1F0-AE41-4C88-A11B-A9E32B883CA1}"/>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9">
                                            <p:graphicEl>
                                              <a:dgm id="{74E400CD-112A-4A19-A0BA-C1B6F2C9E033}"/>
                                            </p:graphicEl>
                                          </p:spTgt>
                                        </p:tgtEl>
                                        <p:attrNameLst>
                                          <p:attrName>style.visibility</p:attrName>
                                        </p:attrNameLst>
                                      </p:cBhvr>
                                      <p:to>
                                        <p:strVal val="visible"/>
                                      </p:to>
                                    </p:set>
                                    <p:animEffect transition="in" filter="randombar(horizontal)">
                                      <p:cBhvr>
                                        <p:cTn id="45" dur="500"/>
                                        <p:tgtEl>
                                          <p:spTgt spid="9">
                                            <p:graphicEl>
                                              <a:dgm id="{74E400CD-112A-4A19-A0BA-C1B6F2C9E033}"/>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9">
                                            <p:graphicEl>
                                              <a:dgm id="{5CCEB7A0-5535-4E77-BE2E-8ED3D90E869D}"/>
                                            </p:graphicEl>
                                          </p:spTgt>
                                        </p:tgtEl>
                                        <p:attrNameLst>
                                          <p:attrName>style.visibility</p:attrName>
                                        </p:attrNameLst>
                                      </p:cBhvr>
                                      <p:to>
                                        <p:strVal val="visible"/>
                                      </p:to>
                                    </p:set>
                                    <p:animEffect transition="in" filter="randombar(horizontal)">
                                      <p:cBhvr>
                                        <p:cTn id="50" dur="500"/>
                                        <p:tgtEl>
                                          <p:spTgt spid="9">
                                            <p:graphicEl>
                                              <a:dgm id="{5CCEB7A0-5535-4E77-BE2E-8ED3D90E86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9"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2390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39250" y="92486"/>
            <a:ext cx="2866886"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المكان وسيكولوجية المساحة:</a:t>
            </a:r>
            <a:endParaRPr lang="en-US" sz="2800" b="1" dirty="0">
              <a:solidFill>
                <a:srgbClr val="FF0000"/>
              </a:solidFill>
              <a:latin typeface="Alexandria"/>
            </a:endParaRPr>
          </a:p>
        </p:txBody>
      </p:sp>
      <p:sp>
        <p:nvSpPr>
          <p:cNvPr id="10" name="مستطيل 9"/>
          <p:cNvSpPr/>
          <p:nvPr/>
        </p:nvSpPr>
        <p:spPr>
          <a:xfrm rot="10800000" flipH="1" flipV="1">
            <a:off x="619126" y="1981107"/>
            <a:ext cx="8934450" cy="863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	قبل البدء بالتصميم يجب فهم المساحة الشخصية لكل فرد وكيف نجعل المكان يشرح نفسه للحضور ويتم ذلك في قاعدتين:</a:t>
            </a:r>
            <a:endParaRPr lang="en-US" sz="2800" dirty="0">
              <a:solidFill>
                <a:schemeClr val="tx1"/>
              </a:solidFill>
              <a:latin typeface="Alexandria"/>
            </a:endParaRPr>
          </a:p>
        </p:txBody>
      </p:sp>
      <p:sp>
        <p:nvSpPr>
          <p:cNvPr id="9" name="مستطيل 8"/>
          <p:cNvSpPr/>
          <p:nvPr/>
        </p:nvSpPr>
        <p:spPr>
          <a:xfrm rot="10800000" flipH="1" flipV="1">
            <a:off x="514350" y="3238130"/>
            <a:ext cx="9039225" cy="8635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	المسافة الحميمية والاجتماعية: يتم هذا الأمر بغية إجبار الناس على الدخول في الحيز الاجتماعي والتعارف على بعضهم.</a:t>
            </a:r>
            <a:endParaRPr lang="en-US" sz="2800" dirty="0">
              <a:solidFill>
                <a:schemeClr val="tx1"/>
              </a:solidFill>
              <a:latin typeface="Alexandria"/>
            </a:endParaRPr>
          </a:p>
        </p:txBody>
      </p:sp>
      <p:sp>
        <p:nvSpPr>
          <p:cNvPr id="12" name="مستطيل 11"/>
          <p:cNvSpPr/>
          <p:nvPr/>
        </p:nvSpPr>
        <p:spPr>
          <a:xfrm rot="10800000" flipH="1" flipV="1">
            <a:off x="514350" y="4876707"/>
            <a:ext cx="9039226" cy="10764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dirty="0" smtClean="0">
                <a:solidFill>
                  <a:schemeClr val="tx1"/>
                </a:solidFill>
                <a:latin typeface="Alexandria"/>
              </a:rPr>
              <a:t>	قاعدة الرؤية الواضحة: هندسة الفراغ تبدأ من زاوية عين الحاضر يجب التأكد من أن مسار النظر من أي مقعد نحو نقطة التركيز خالٍ من أي عائق.</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3575" y="1320949"/>
            <a:ext cx="3448050" cy="5232251"/>
          </a:xfrm>
          <a:prstGeom prst="rect">
            <a:avLst/>
          </a:prstGeom>
        </p:spPr>
      </p:pic>
    </p:spTree>
    <p:extLst>
      <p:ext uri="{BB962C8B-B14F-4D97-AF65-F5344CB8AC3E}">
        <p14:creationId xmlns:p14="http://schemas.microsoft.com/office/powerpoint/2010/main" val="25647491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تصميم المسار التلقائي:</a:t>
            </a:r>
            <a:endParaRPr lang="en-US" sz="2800" b="1" dirty="0">
              <a:solidFill>
                <a:srgbClr val="FF0000"/>
              </a:solidFill>
              <a:latin typeface="Alexandria"/>
            </a:endParaRPr>
          </a:p>
        </p:txBody>
      </p:sp>
      <p:sp>
        <p:nvSpPr>
          <p:cNvPr id="10" name="مستطيل 9"/>
          <p:cNvSpPr/>
          <p:nvPr/>
        </p:nvSpPr>
        <p:spPr>
          <a:xfrm rot="10800000" flipH="1" flipV="1">
            <a:off x="1279189" y="1793905"/>
            <a:ext cx="10004632"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كيف نوجه الناس دون لوحات إرشادية:</a:t>
            </a:r>
            <a:endParaRPr lang="en-US" sz="2800" dirty="0">
              <a:solidFill>
                <a:schemeClr val="tx1"/>
              </a:solidFill>
              <a:latin typeface="Alexandria"/>
            </a:endParaRPr>
          </a:p>
        </p:txBody>
      </p:sp>
      <p:graphicFrame>
        <p:nvGraphicFramePr>
          <p:cNvPr id="11" name="رسم تخطيطي 10"/>
          <p:cNvGraphicFramePr/>
          <p:nvPr>
            <p:extLst>
              <p:ext uri="{D42A27DB-BD31-4B8C-83A1-F6EECF244321}">
                <p14:modId xmlns:p14="http://schemas.microsoft.com/office/powerpoint/2010/main" val="1969024263"/>
              </p:ext>
            </p:extLst>
          </p:nvPr>
        </p:nvGraphicFramePr>
        <p:xfrm>
          <a:off x="416450" y="2814847"/>
          <a:ext cx="10949524" cy="33812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26669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graphicEl>
                                              <a:dgm id="{A004A02C-4D30-47A0-9967-D79F5A21C2C6}"/>
                                            </p:graphicEl>
                                          </p:spTgt>
                                        </p:tgtEl>
                                        <p:attrNameLst>
                                          <p:attrName>style.visibility</p:attrName>
                                        </p:attrNameLst>
                                      </p:cBhvr>
                                      <p:to>
                                        <p:strVal val="visible"/>
                                      </p:to>
                                    </p:set>
                                    <p:animEffect transition="in" filter="randombar(horizontal)">
                                      <p:cBhvr>
                                        <p:cTn id="27" dur="500"/>
                                        <p:tgtEl>
                                          <p:spTgt spid="11">
                                            <p:graphicEl>
                                              <a:dgm id="{A004A02C-4D30-47A0-9967-D79F5A21C2C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graphicEl>
                                              <a:dgm id="{C69988DF-49F2-4070-B8E4-10C22B772C10}"/>
                                            </p:graphicEl>
                                          </p:spTgt>
                                        </p:tgtEl>
                                        <p:attrNameLst>
                                          <p:attrName>style.visibility</p:attrName>
                                        </p:attrNameLst>
                                      </p:cBhvr>
                                      <p:to>
                                        <p:strVal val="visible"/>
                                      </p:to>
                                    </p:set>
                                    <p:animEffect transition="in" filter="randombar(horizontal)">
                                      <p:cBhvr>
                                        <p:cTn id="32" dur="500"/>
                                        <p:tgtEl>
                                          <p:spTgt spid="11">
                                            <p:graphicEl>
                                              <a:dgm id="{C69988DF-49F2-4070-B8E4-10C22B772C1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graphicEl>
                                              <a:dgm id="{4CC6D3E0-644D-4DB9-9992-BED75625F984}"/>
                                            </p:graphicEl>
                                          </p:spTgt>
                                        </p:tgtEl>
                                        <p:attrNameLst>
                                          <p:attrName>style.visibility</p:attrName>
                                        </p:attrNameLst>
                                      </p:cBhvr>
                                      <p:to>
                                        <p:strVal val="visible"/>
                                      </p:to>
                                    </p:set>
                                    <p:animEffect transition="in" filter="randombar(horizontal)">
                                      <p:cBhvr>
                                        <p:cTn id="37" dur="500"/>
                                        <p:tgtEl>
                                          <p:spTgt spid="11">
                                            <p:graphicEl>
                                              <a:dgm id="{4CC6D3E0-644D-4DB9-9992-BED75625F98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graphicEl>
                                              <a:dgm id="{04B0ED78-003E-48D5-BD5F-867170F0A394}"/>
                                            </p:graphicEl>
                                          </p:spTgt>
                                        </p:tgtEl>
                                        <p:attrNameLst>
                                          <p:attrName>style.visibility</p:attrName>
                                        </p:attrNameLst>
                                      </p:cBhvr>
                                      <p:to>
                                        <p:strVal val="visible"/>
                                      </p:to>
                                    </p:set>
                                    <p:animEffect transition="in" filter="randombar(horizontal)">
                                      <p:cBhvr>
                                        <p:cTn id="42" dur="500"/>
                                        <p:tgtEl>
                                          <p:spTgt spid="11">
                                            <p:graphicEl>
                                              <a:dgm id="{04B0ED78-003E-48D5-BD5F-867170F0A394}"/>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1">
                                            <p:graphicEl>
                                              <a:dgm id="{937A76B2-8AB0-49A9-AF94-9555071BE9D9}"/>
                                            </p:graphicEl>
                                          </p:spTgt>
                                        </p:tgtEl>
                                        <p:attrNameLst>
                                          <p:attrName>style.visibility</p:attrName>
                                        </p:attrNameLst>
                                      </p:cBhvr>
                                      <p:to>
                                        <p:strVal val="visible"/>
                                      </p:to>
                                    </p:set>
                                    <p:animEffect transition="in" filter="randombar(horizontal)">
                                      <p:cBhvr>
                                        <p:cTn id="47" dur="500"/>
                                        <p:tgtEl>
                                          <p:spTgt spid="11">
                                            <p:graphicEl>
                                              <a:dgm id="{937A76B2-8AB0-49A9-AF94-9555071BE9D9}"/>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1">
                                            <p:graphicEl>
                                              <a:dgm id="{85EA3213-531B-4774-A9E4-989B3C96FA85}"/>
                                            </p:graphicEl>
                                          </p:spTgt>
                                        </p:tgtEl>
                                        <p:attrNameLst>
                                          <p:attrName>style.visibility</p:attrName>
                                        </p:attrNameLst>
                                      </p:cBhvr>
                                      <p:to>
                                        <p:strVal val="visible"/>
                                      </p:to>
                                    </p:set>
                                    <p:animEffect transition="in" filter="randombar(horizontal)">
                                      <p:cBhvr>
                                        <p:cTn id="52" dur="500"/>
                                        <p:tgtEl>
                                          <p:spTgt spid="11">
                                            <p:graphicEl>
                                              <a:dgm id="{85EA3213-531B-4774-A9E4-989B3C96FA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Graphic spid="11"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التخلص من المساحات الميتة:</a:t>
            </a:r>
            <a:endParaRPr lang="en-US" sz="2800" b="1" dirty="0">
              <a:solidFill>
                <a:srgbClr val="FF0000"/>
              </a:solidFill>
              <a:latin typeface="Alexandria"/>
            </a:endParaRPr>
          </a:p>
        </p:txBody>
      </p:sp>
      <p:sp>
        <p:nvSpPr>
          <p:cNvPr id="10" name="مستطيل 9"/>
          <p:cNvSpPr/>
          <p:nvPr/>
        </p:nvSpPr>
        <p:spPr>
          <a:xfrm rot="10800000" flipH="1" flipV="1">
            <a:off x="447675" y="1891575"/>
            <a:ext cx="9737388"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هي الزوايا التي لا يذهب إليها أحد وهي غالباً تقتل طاقة الفعالية ويجب التخلص منها:</a:t>
            </a:r>
            <a:endParaRPr lang="en-US" sz="2800" dirty="0">
              <a:solidFill>
                <a:schemeClr val="tx1"/>
              </a:solidFill>
              <a:latin typeface="Alexandria"/>
            </a:endParaRPr>
          </a:p>
        </p:txBody>
      </p:sp>
      <p:sp>
        <p:nvSpPr>
          <p:cNvPr id="9" name="مستطيل 8"/>
          <p:cNvSpPr/>
          <p:nvPr/>
        </p:nvSpPr>
        <p:spPr>
          <a:xfrm rot="10800000" flipH="1" flipV="1">
            <a:off x="1073785" y="3084522"/>
            <a:ext cx="7495203"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b="1" dirty="0" smtClean="0">
                <a:solidFill>
                  <a:schemeClr val="tx1"/>
                </a:solidFill>
                <a:latin typeface="Alexandria"/>
              </a:rPr>
              <a:t>الحل الهندسي: </a:t>
            </a:r>
            <a:r>
              <a:rPr lang="ar-SA" sz="2800" dirty="0" smtClean="0">
                <a:solidFill>
                  <a:schemeClr val="tx1"/>
                </a:solidFill>
                <a:latin typeface="Alexandria"/>
              </a:rPr>
              <a:t>من خلال تحويل أي زاوية مهملة إلى نقطة جذب</a:t>
            </a:r>
            <a:endParaRPr lang="en-US" sz="2800" dirty="0">
              <a:solidFill>
                <a:schemeClr val="tx1"/>
              </a:solidFill>
              <a:latin typeface="Alexandria"/>
            </a:endParaRPr>
          </a:p>
        </p:txBody>
      </p:sp>
      <p:sp>
        <p:nvSpPr>
          <p:cNvPr id="12" name="مستطيل 11"/>
          <p:cNvSpPr/>
          <p:nvPr/>
        </p:nvSpPr>
        <p:spPr>
          <a:xfrm rot="10800000" flipH="1" flipV="1">
            <a:off x="533399" y="4164853"/>
            <a:ext cx="9651663" cy="1121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smtClean="0">
                <a:solidFill>
                  <a:schemeClr val="tx1"/>
                </a:solidFill>
                <a:latin typeface="Alexandria"/>
              </a:rPr>
              <a:t>مبدأ التوزيع: </a:t>
            </a:r>
            <a:r>
              <a:rPr lang="ar-SA" sz="2800" dirty="0" smtClean="0">
                <a:solidFill>
                  <a:schemeClr val="tx1"/>
                </a:solidFill>
                <a:latin typeface="Alexandria"/>
              </a:rPr>
              <a:t>من خلال توزيع نقاط الجذب (الماء، التذاكر، الهدايا) في أطراف الفراغ لضمان تحرك الناس في كل أطراف الفعالية بدلاً من التكدس في المنتصف</a:t>
            </a:r>
            <a:endParaRPr lang="en-US" sz="2800" dirty="0">
              <a:solidFill>
                <a:schemeClr val="tx1"/>
              </a:solidFill>
              <a:latin typeface="Alexandria"/>
            </a:endParaRPr>
          </a:p>
        </p:txBody>
      </p:sp>
      <p:pic>
        <p:nvPicPr>
          <p:cNvPr id="4" name="صورة 3"/>
          <p:cNvPicPr>
            <a:picLocks noChangeAspect="1"/>
          </p:cNvPicPr>
          <p:nvPr/>
        </p:nvPicPr>
        <p:blipFill rotWithShape="1">
          <a:blip r:embed="rId3"/>
          <a:srcRect l="1765" t="2707" r="1546" b="2544"/>
          <a:stretch/>
        </p:blipFill>
        <p:spPr>
          <a:xfrm>
            <a:off x="10197763" y="1266825"/>
            <a:ext cx="3118116" cy="5172075"/>
          </a:xfrm>
          <a:prstGeom prst="rect">
            <a:avLst/>
          </a:prstGeom>
        </p:spPr>
      </p:pic>
    </p:spTree>
    <p:extLst>
      <p:ext uri="{BB962C8B-B14F-4D97-AF65-F5344CB8AC3E}">
        <p14:creationId xmlns:p14="http://schemas.microsoft.com/office/powerpoint/2010/main" val="31803013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9"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هندسة الخروج الآمن:</a:t>
            </a:r>
            <a:endParaRPr lang="en-US" sz="2800" b="1" dirty="0">
              <a:solidFill>
                <a:srgbClr val="FF0000"/>
              </a:solidFill>
              <a:latin typeface="Alexandria"/>
            </a:endParaRPr>
          </a:p>
        </p:txBody>
      </p:sp>
      <p:sp>
        <p:nvSpPr>
          <p:cNvPr id="10" name="مستطيل 9"/>
          <p:cNvSpPr/>
          <p:nvPr/>
        </p:nvSpPr>
        <p:spPr>
          <a:xfrm rot="10800000" flipH="1" flipV="1">
            <a:off x="1783224" y="1887015"/>
            <a:ext cx="6965613" cy="6380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2800" dirty="0" smtClean="0">
                <a:solidFill>
                  <a:schemeClr val="tx1"/>
                </a:solidFill>
                <a:latin typeface="Alexandria"/>
              </a:rPr>
              <a:t>نهاية الفعالية هي جزء من هندسة الفراغ  ويجب اتباع الآتي:</a:t>
            </a:r>
            <a:endParaRPr lang="en-US" sz="2800" dirty="0">
              <a:solidFill>
                <a:schemeClr val="tx1"/>
              </a:solidFill>
              <a:latin typeface="Alexandria"/>
            </a:endParaRPr>
          </a:p>
        </p:txBody>
      </p:sp>
      <p:sp>
        <p:nvSpPr>
          <p:cNvPr id="9" name="مستطيل 8"/>
          <p:cNvSpPr/>
          <p:nvPr/>
        </p:nvSpPr>
        <p:spPr>
          <a:xfrm rot="10800000" flipH="1" flipV="1">
            <a:off x="619125" y="3084522"/>
            <a:ext cx="8411119" cy="1080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b="1" dirty="0" smtClean="0">
                <a:solidFill>
                  <a:schemeClr val="tx1"/>
                </a:solidFill>
                <a:latin typeface="Alexandria"/>
              </a:rPr>
              <a:t>توسيع المخارج: </a:t>
            </a:r>
            <a:r>
              <a:rPr lang="ar-SA" sz="2800" dirty="0" smtClean="0">
                <a:solidFill>
                  <a:schemeClr val="tx1"/>
                </a:solidFill>
                <a:latin typeface="Alexandria"/>
              </a:rPr>
              <a:t>المسار الذي دخل منه الناس قد لا يكون كافياً لخروجهم دفعة واحدة، لذلك يجب تصميم مخارج أوسع لمنع الازدحام</a:t>
            </a:r>
            <a:endParaRPr lang="en-US" sz="2800" dirty="0">
              <a:solidFill>
                <a:schemeClr val="tx1"/>
              </a:solidFill>
              <a:latin typeface="Alexandria"/>
            </a:endParaRPr>
          </a:p>
        </p:txBody>
      </p:sp>
      <p:sp>
        <p:nvSpPr>
          <p:cNvPr id="12" name="مستطيل 11"/>
          <p:cNvSpPr/>
          <p:nvPr/>
        </p:nvSpPr>
        <p:spPr>
          <a:xfrm rot="10800000" flipH="1" flipV="1">
            <a:off x="440199" y="4526802"/>
            <a:ext cx="8722852" cy="1702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smtClean="0">
                <a:solidFill>
                  <a:schemeClr val="tx1"/>
                </a:solidFill>
                <a:latin typeface="Alexandria"/>
              </a:rPr>
              <a:t>منطقة الانطباع الأخير: </a:t>
            </a:r>
            <a:r>
              <a:rPr lang="ar-SA" sz="2800" dirty="0" smtClean="0">
                <a:solidFill>
                  <a:schemeClr val="tx1"/>
                </a:solidFill>
                <a:latin typeface="Alexandria"/>
              </a:rPr>
              <a:t>صمم فراغاً بسيطاً عند المخرج يحتوي على رسالة شكر بصرية أو هدايا تذكارية ليكون آخر ما يراه الحاضر هو تقدير المنظم وليس ظهر الزوار الآخرين.</a:t>
            </a:r>
            <a:endParaRPr lang="en-US" sz="2800" dirty="0">
              <a:solidFill>
                <a:schemeClr val="tx1"/>
              </a:solidFill>
              <a:latin typeface="Alexandria"/>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63051" y="1413855"/>
            <a:ext cx="3915902" cy="5076825"/>
          </a:xfrm>
          <a:prstGeom prst="rect">
            <a:avLst/>
          </a:prstGeom>
        </p:spPr>
      </p:pic>
    </p:spTree>
    <p:extLst>
      <p:ext uri="{BB962C8B-B14F-4D97-AF65-F5344CB8AC3E}">
        <p14:creationId xmlns:p14="http://schemas.microsoft.com/office/powerpoint/2010/main" val="11214876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مثال عملي لكيف نخطط الفراغ:</a:t>
            </a:r>
            <a:endParaRPr lang="en-US" sz="2800" b="1" dirty="0">
              <a:solidFill>
                <a:srgbClr val="FF0000"/>
              </a:solidFill>
              <a:latin typeface="Alexandria"/>
            </a:endParaRPr>
          </a:p>
        </p:txBody>
      </p:sp>
      <p:sp>
        <p:nvSpPr>
          <p:cNvPr id="10" name="مستطيل 9"/>
          <p:cNvSpPr/>
          <p:nvPr/>
        </p:nvSpPr>
        <p:spPr>
          <a:xfrm rot="10800000" flipH="1" flipV="1">
            <a:off x="681462" y="1920721"/>
            <a:ext cx="10658475" cy="23505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منطقة العتبة (التهيئة): </a:t>
            </a:r>
            <a:r>
              <a:rPr lang="ar-SA" sz="2800" u="sng" dirty="0" smtClean="0">
                <a:solidFill>
                  <a:srgbClr val="FF0000"/>
                </a:solidFill>
                <a:latin typeface="Alexandria"/>
              </a:rPr>
              <a:t>الوصف:</a:t>
            </a:r>
            <a:r>
              <a:rPr lang="ar-SA" sz="2800" dirty="0" smtClean="0">
                <a:solidFill>
                  <a:schemeClr val="tx1"/>
                </a:solidFill>
                <a:latin typeface="Alexandria"/>
              </a:rPr>
              <a:t> مساحة واسعة فارغة عند المدخل إضاءتها خافتة قليلاً مقارنةً بالخارج. </a:t>
            </a:r>
            <a:r>
              <a:rPr lang="ar-SA" sz="2800" u="sng" dirty="0" smtClean="0">
                <a:solidFill>
                  <a:srgbClr val="FF0000"/>
                </a:solidFill>
                <a:latin typeface="Alexandria"/>
              </a:rPr>
              <a:t>الرسالة السلوكية: </a:t>
            </a:r>
            <a:r>
              <a:rPr lang="ar-SA" sz="2800" dirty="0" smtClean="0">
                <a:solidFill>
                  <a:schemeClr val="tx1"/>
                </a:solidFill>
                <a:latin typeface="Alexandria"/>
              </a:rPr>
              <a:t>توقف خذ نفساً عميقاً استعد للانتقال من صخب الشارع إلى جو الفعالية. </a:t>
            </a:r>
            <a:r>
              <a:rPr lang="ar-SA" sz="2800" u="sng" dirty="0" smtClean="0">
                <a:solidFill>
                  <a:srgbClr val="FF0000"/>
                </a:solidFill>
                <a:latin typeface="Alexandria"/>
              </a:rPr>
              <a:t>التخطيط:</a:t>
            </a:r>
            <a:r>
              <a:rPr lang="ar-SA" sz="2800" dirty="0" smtClean="0">
                <a:solidFill>
                  <a:schemeClr val="tx1"/>
                </a:solidFill>
                <a:latin typeface="Alexandria"/>
              </a:rPr>
              <a:t> وضع منصات تسجيل منخفضة الارتفاع (بدون حواجز زجاجية) لكسر الحواجز النفسية بين المنظم والحضور.</a:t>
            </a:r>
            <a:endParaRPr lang="en-US" sz="2800" dirty="0">
              <a:solidFill>
                <a:schemeClr val="tx1"/>
              </a:solidFill>
              <a:latin typeface="Alexandria"/>
            </a:endParaRPr>
          </a:p>
        </p:txBody>
      </p:sp>
      <p:sp>
        <p:nvSpPr>
          <p:cNvPr id="9" name="مستطيل 8"/>
          <p:cNvSpPr/>
          <p:nvPr/>
        </p:nvSpPr>
        <p:spPr>
          <a:xfrm rot="10800000" flipH="1" flipV="1">
            <a:off x="681462" y="4517840"/>
            <a:ext cx="10658475" cy="19020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ممرات التدفق (التوجيه التلقائي): </a:t>
            </a:r>
            <a:r>
              <a:rPr lang="ar-SA" sz="2800" u="sng" dirty="0" smtClean="0">
                <a:solidFill>
                  <a:srgbClr val="FF0000"/>
                </a:solidFill>
                <a:latin typeface="Alexandria"/>
              </a:rPr>
              <a:t>الوصف:</a:t>
            </a:r>
            <a:r>
              <a:rPr lang="ar-SA" sz="2800" dirty="0" smtClean="0">
                <a:solidFill>
                  <a:schemeClr val="tx1"/>
                </a:solidFill>
                <a:latin typeface="Alexandria"/>
              </a:rPr>
              <a:t> استخدام سجاد بلون مغاير أو إضاءة طولية على الأرض ممتدة من المدخل إلى القاعة الرئيسة. </a:t>
            </a:r>
            <a:r>
              <a:rPr lang="ar-SA" sz="2800" u="sng" dirty="0" smtClean="0">
                <a:solidFill>
                  <a:srgbClr val="FF0000"/>
                </a:solidFill>
                <a:latin typeface="Alexandria"/>
              </a:rPr>
              <a:t>الرسالة السلوكية: </a:t>
            </a:r>
            <a:r>
              <a:rPr lang="ar-SA" sz="2800" dirty="0" smtClean="0">
                <a:solidFill>
                  <a:schemeClr val="tx1"/>
                </a:solidFill>
                <a:latin typeface="Alexandria"/>
              </a:rPr>
              <a:t>اتبع هذا المسار لا داعي للسؤال عن الاتجاهات. </a:t>
            </a:r>
            <a:r>
              <a:rPr lang="ar-SA" sz="2800" u="sng" dirty="0" smtClean="0">
                <a:solidFill>
                  <a:srgbClr val="FF0000"/>
                </a:solidFill>
                <a:latin typeface="Alexandria"/>
              </a:rPr>
              <a:t>التخطيط:</a:t>
            </a:r>
            <a:r>
              <a:rPr lang="ar-SA" sz="2800" dirty="0" smtClean="0">
                <a:solidFill>
                  <a:schemeClr val="tx1"/>
                </a:solidFill>
                <a:latin typeface="Alexandria"/>
              </a:rPr>
              <a:t> تجنب الزوايا الحادة واستخدم المنحنيات لضمان انسيابية الحركة ومنع التكدس.</a:t>
            </a:r>
            <a:endParaRPr lang="en-US" sz="2800" dirty="0">
              <a:solidFill>
                <a:schemeClr val="tx1"/>
              </a:solidFill>
              <a:latin typeface="Alexandria"/>
            </a:endParaRPr>
          </a:p>
        </p:txBody>
      </p:sp>
    </p:spTree>
    <p:extLst>
      <p:ext uri="{BB962C8B-B14F-4D97-AF65-F5344CB8AC3E}">
        <p14:creationId xmlns:p14="http://schemas.microsoft.com/office/powerpoint/2010/main" val="1596966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a:t>
            </a:r>
            <a:r>
              <a:rPr lang="ar-SA" sz="2800" b="1" dirty="0" smtClean="0">
                <a:solidFill>
                  <a:schemeClr val="tx1"/>
                </a:solidFill>
                <a:latin typeface="Alexandria"/>
              </a:rPr>
              <a:t>مثال عملي لكيف نخطط الفراغ:</a:t>
            </a:r>
            <a:endParaRPr lang="en-US" sz="2800" b="1" dirty="0">
              <a:solidFill>
                <a:schemeClr val="tx1"/>
              </a:solidFill>
              <a:latin typeface="Alexandria"/>
            </a:endParaRPr>
          </a:p>
        </p:txBody>
      </p:sp>
      <p:sp>
        <p:nvSpPr>
          <p:cNvPr id="10" name="مستطيل 9"/>
          <p:cNvSpPr/>
          <p:nvPr/>
        </p:nvSpPr>
        <p:spPr>
          <a:xfrm rot="10800000" flipH="1" flipV="1">
            <a:off x="681462" y="1920721"/>
            <a:ext cx="10658475" cy="23505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واحة الهدوء: </a:t>
            </a:r>
            <a:r>
              <a:rPr lang="ar-SA" sz="2800" u="sng" dirty="0" smtClean="0">
                <a:solidFill>
                  <a:srgbClr val="FF0000"/>
                </a:solidFill>
                <a:latin typeface="Alexandria"/>
              </a:rPr>
              <a:t>الوصف:</a:t>
            </a:r>
            <a:r>
              <a:rPr lang="ar-SA" sz="2800" dirty="0" smtClean="0">
                <a:solidFill>
                  <a:schemeClr val="tx1"/>
                </a:solidFill>
                <a:latin typeface="Alexandria"/>
              </a:rPr>
              <a:t> زاوية بعيدة عن المسار الرئيسي تحتوي على كراسي مرتفعة الظهر وطاولات صغيرة لشحن الهواتف. </a:t>
            </a:r>
            <a:r>
              <a:rPr lang="ar-SA" sz="2800" u="sng" dirty="0" smtClean="0">
                <a:solidFill>
                  <a:srgbClr val="FF0000"/>
                </a:solidFill>
                <a:latin typeface="Alexandria"/>
              </a:rPr>
              <a:t>الرسالة السلوكية:</a:t>
            </a:r>
            <a:r>
              <a:rPr lang="ar-SA" sz="2800" dirty="0" smtClean="0">
                <a:solidFill>
                  <a:schemeClr val="tx1"/>
                </a:solidFill>
                <a:latin typeface="Alexandria"/>
              </a:rPr>
              <a:t> هنا يمكنك إجراء مكالمة عمل، أو مراجعة بريدك الإلكتروني بهدوء دون مغادرة الفعالية. </a:t>
            </a:r>
            <a:r>
              <a:rPr lang="ar-SA" sz="2800" u="sng" dirty="0" smtClean="0">
                <a:solidFill>
                  <a:srgbClr val="FF0000"/>
                </a:solidFill>
                <a:latin typeface="Alexandria"/>
              </a:rPr>
              <a:t>التخطيط:</a:t>
            </a:r>
            <a:r>
              <a:rPr lang="ar-SA" sz="2800" dirty="0" smtClean="0">
                <a:solidFill>
                  <a:schemeClr val="tx1"/>
                </a:solidFill>
                <a:latin typeface="Alexandria"/>
              </a:rPr>
              <a:t> وضعها في مكان شبه مختفي بصرياً لتعزيز شعور الخصوصية.</a:t>
            </a:r>
            <a:endParaRPr lang="en-US" sz="2800" dirty="0">
              <a:solidFill>
                <a:schemeClr val="tx1"/>
              </a:solidFill>
              <a:latin typeface="Alexandria"/>
            </a:endParaRPr>
          </a:p>
        </p:txBody>
      </p:sp>
      <p:sp>
        <p:nvSpPr>
          <p:cNvPr id="9" name="مستطيل 8"/>
          <p:cNvSpPr/>
          <p:nvPr/>
        </p:nvSpPr>
        <p:spPr>
          <a:xfrm rot="10800000" flipH="1" flipV="1">
            <a:off x="681462" y="4517840"/>
            <a:ext cx="10658475" cy="20925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مساحة الاحتكاك الإيجابي (التفاعل الجبري): </a:t>
            </a:r>
            <a:r>
              <a:rPr lang="ar-SA" sz="2800" u="sng" dirty="0" smtClean="0">
                <a:solidFill>
                  <a:srgbClr val="FF0000"/>
                </a:solidFill>
                <a:latin typeface="Alexandria"/>
              </a:rPr>
              <a:t>الوصف:</a:t>
            </a:r>
            <a:r>
              <a:rPr lang="ar-SA" sz="2800" dirty="0" smtClean="0">
                <a:solidFill>
                  <a:schemeClr val="tx1"/>
                </a:solidFill>
                <a:latin typeface="Alexandria"/>
              </a:rPr>
              <a:t> منطقة دائرية بوسطها طاولات مرتفعة بدون كراسي لتقديم القهوة. </a:t>
            </a:r>
            <a:r>
              <a:rPr lang="ar-SA" sz="2800" u="sng" dirty="0" smtClean="0">
                <a:solidFill>
                  <a:srgbClr val="FF0000"/>
                </a:solidFill>
                <a:latin typeface="Alexandria"/>
              </a:rPr>
              <a:t>الرسالة السلوكية:</a:t>
            </a:r>
            <a:r>
              <a:rPr lang="ar-SA" sz="2800" dirty="0" smtClean="0">
                <a:solidFill>
                  <a:schemeClr val="tx1"/>
                </a:solidFill>
                <a:latin typeface="Alexandria"/>
              </a:rPr>
              <a:t> قف هنا تحدث مع من حولك هذه منطقة تعارف سريعة. </a:t>
            </a:r>
            <a:r>
              <a:rPr lang="ar-SA" sz="2800" u="sng" dirty="0" smtClean="0">
                <a:solidFill>
                  <a:srgbClr val="FF0000"/>
                </a:solidFill>
                <a:latin typeface="Alexandria"/>
              </a:rPr>
              <a:t>التخطيط:</a:t>
            </a:r>
            <a:r>
              <a:rPr lang="ar-SA" sz="2800" dirty="0" smtClean="0">
                <a:solidFill>
                  <a:schemeClr val="tx1"/>
                </a:solidFill>
                <a:latin typeface="Alexandria"/>
              </a:rPr>
              <a:t> وضع هذه المنطقة في طريق المرور الإلزامي بين القاعة الرئيسة ومنطقة الطعام لضمان تقاطع مسارات الناس.</a:t>
            </a:r>
            <a:endParaRPr lang="en-US" sz="2800" dirty="0">
              <a:solidFill>
                <a:schemeClr val="tx1"/>
              </a:solidFill>
              <a:latin typeface="Alexandria"/>
            </a:endParaRPr>
          </a:p>
        </p:txBody>
      </p:sp>
    </p:spTree>
    <p:extLst>
      <p:ext uri="{BB962C8B-B14F-4D97-AF65-F5344CB8AC3E}">
        <p14:creationId xmlns:p14="http://schemas.microsoft.com/office/powerpoint/2010/main" val="29598263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2"/>
            <a:ext cx="7153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30244" y="92486"/>
            <a:ext cx="307589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rPr>
              <a:t>هندسة الفراغ</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704849" y="1402424"/>
            <a:ext cx="9344025"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chemeClr val="tx1"/>
                </a:solidFill>
                <a:latin typeface="Alexandria"/>
              </a:rPr>
              <a:t>سيناريو تخيلي لمشكلة هندسية لنناقشها أثناء حلقة النقاش (فخ عنق الزجاجة):</a:t>
            </a:r>
            <a:endParaRPr lang="en-US" sz="2800" b="1" dirty="0">
              <a:solidFill>
                <a:schemeClr val="tx1"/>
              </a:solidFill>
              <a:latin typeface="Alexandria"/>
            </a:endParaRPr>
          </a:p>
        </p:txBody>
      </p:sp>
      <p:sp>
        <p:nvSpPr>
          <p:cNvPr id="10" name="مستطيل 9"/>
          <p:cNvSpPr/>
          <p:nvPr/>
        </p:nvSpPr>
        <p:spPr>
          <a:xfrm rot="10800000" flipH="1" flipV="1">
            <a:off x="571500" y="2212981"/>
            <a:ext cx="9610725" cy="45356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تخيل أنك تنظم منتدى تقني لـ </a:t>
            </a:r>
            <a:r>
              <a:rPr lang="en-US" sz="2800" dirty="0" smtClean="0">
                <a:solidFill>
                  <a:schemeClr val="tx1"/>
                </a:solidFill>
                <a:latin typeface="Alexandria"/>
              </a:rPr>
              <a:t>500</a:t>
            </a:r>
            <a:r>
              <a:rPr lang="ar-SA" sz="2800" dirty="0" smtClean="0">
                <a:solidFill>
                  <a:schemeClr val="tx1"/>
                </a:solidFill>
                <a:latin typeface="Alexandria"/>
              </a:rPr>
              <a:t> شخص القاعة كبيرة وفخمة ولكن بمجرد إعلان استراحة القهوة حدثة الفوضى الآتية:</a:t>
            </a:r>
          </a:p>
          <a:p>
            <a:pPr marL="514350" indent="-514350" algn="justLow" rtl="1">
              <a:lnSpc>
                <a:spcPts val="5000"/>
              </a:lnSpc>
              <a:buAutoNum type="arabicParenR"/>
            </a:pPr>
            <a:r>
              <a:rPr lang="ar-SA" sz="2800" dirty="0" smtClean="0">
                <a:solidFill>
                  <a:schemeClr val="tx1"/>
                </a:solidFill>
                <a:latin typeface="Alexandria"/>
              </a:rPr>
              <a:t>تكدس الجميع عند مخرج واحد ضيق للقاعة الرئيسة.</a:t>
            </a:r>
          </a:p>
          <a:p>
            <a:pPr marL="514350" indent="-514350" algn="justLow" rtl="1">
              <a:lnSpc>
                <a:spcPts val="5000"/>
              </a:lnSpc>
              <a:buAutoNum type="arabicParenR"/>
            </a:pPr>
            <a:r>
              <a:rPr lang="ar-SA" sz="2800" dirty="0" smtClean="0">
                <a:solidFill>
                  <a:schemeClr val="tx1"/>
                </a:solidFill>
                <a:latin typeface="Alexandria"/>
              </a:rPr>
              <a:t>تشكل طابور طويل جداً عند طاولة القهوة التي وضعت مباشرة أمام باب القاعة.</a:t>
            </a:r>
          </a:p>
          <a:p>
            <a:pPr marL="514350" indent="-514350" algn="justLow" rtl="1">
              <a:lnSpc>
                <a:spcPts val="5000"/>
              </a:lnSpc>
              <a:buAutoNum type="arabicParenR"/>
            </a:pPr>
            <a:r>
              <a:rPr lang="ar-SA" sz="2800" dirty="0" smtClean="0">
                <a:solidFill>
                  <a:schemeClr val="tx1"/>
                </a:solidFill>
                <a:latin typeface="Alexandria"/>
              </a:rPr>
              <a:t>أصبح من المستحيل على أي شخص التحرك للوصول إلى دورات المياه مثلاً.</a:t>
            </a:r>
          </a:p>
          <a:p>
            <a:pPr algn="ctr" rtl="1">
              <a:lnSpc>
                <a:spcPts val="5000"/>
              </a:lnSpc>
            </a:pPr>
            <a:r>
              <a:rPr lang="ar-SA" sz="2800" b="1" dirty="0" smtClean="0">
                <a:solidFill>
                  <a:schemeClr val="tx1"/>
                </a:solidFill>
                <a:latin typeface="Alexandria"/>
              </a:rPr>
              <a:t>نتيجة ذلك: توتر الحضور وضاع وقت الاستراحة في الانتظار</a:t>
            </a:r>
          </a:p>
          <a:p>
            <a:pPr algn="ctr" rtl="1">
              <a:lnSpc>
                <a:spcPts val="5000"/>
              </a:lnSpc>
            </a:pPr>
            <a:r>
              <a:rPr lang="ar-SA" sz="2800" dirty="0" smtClean="0">
                <a:solidFill>
                  <a:srgbClr val="FF0000"/>
                </a:solidFill>
                <a:latin typeface="Alexandria"/>
              </a:rPr>
              <a:t>ماهي حلولك لهذا الأمر؟</a:t>
            </a:r>
            <a:endParaRPr lang="en-US" sz="2800" dirty="0">
              <a:solidFill>
                <a:srgbClr val="FF0000"/>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33631" y="1402423"/>
            <a:ext cx="3600450" cy="5065051"/>
          </a:xfrm>
          <a:prstGeom prst="rect">
            <a:avLst/>
          </a:prstGeom>
        </p:spPr>
      </p:pic>
    </p:spTree>
    <p:extLst>
      <p:ext uri="{BB962C8B-B14F-4D97-AF65-F5344CB8AC3E}">
        <p14:creationId xmlns:p14="http://schemas.microsoft.com/office/powerpoint/2010/main" val="76751935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randombar(horizontal)">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randombar(horizontal)">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randombar(horizontal)">
                                      <p:cBhvr>
                                        <p:cTn id="37" dur="500"/>
                                        <p:tgtEl>
                                          <p:spTgt spid="10">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0">
                                            <p:txEl>
                                              <p:pRg st="3" end="3"/>
                                            </p:txEl>
                                          </p:spTgt>
                                        </p:tgtEl>
                                        <p:attrNameLst>
                                          <p:attrName>style.visibility</p:attrName>
                                        </p:attrNameLst>
                                      </p:cBhvr>
                                      <p:to>
                                        <p:strVal val="visible"/>
                                      </p:to>
                                    </p:set>
                                    <p:animEffect transition="in" filter="randombar(horizontal)">
                                      <p:cBhvr>
                                        <p:cTn id="42" dur="500"/>
                                        <p:tgtEl>
                                          <p:spTgt spid="10">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0">
                                            <p:txEl>
                                              <p:pRg st="4" end="4"/>
                                            </p:txEl>
                                          </p:spTgt>
                                        </p:tgtEl>
                                        <p:attrNameLst>
                                          <p:attrName>style.visibility</p:attrName>
                                        </p:attrNameLst>
                                      </p:cBhvr>
                                      <p:to>
                                        <p:strVal val="visible"/>
                                      </p:to>
                                    </p:set>
                                    <p:animEffect transition="in" filter="randombar(horizontal)">
                                      <p:cBhvr>
                                        <p:cTn id="47" dur="500"/>
                                        <p:tgtEl>
                                          <p:spTgt spid="10">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10">
                                            <p:txEl>
                                              <p:pRg st="5" end="5"/>
                                            </p:txEl>
                                          </p:spTgt>
                                        </p:tgtEl>
                                        <p:attrNameLst>
                                          <p:attrName>style.visibility</p:attrName>
                                        </p:attrNameLst>
                                      </p:cBhvr>
                                      <p:to>
                                        <p:strVal val="visible"/>
                                      </p:to>
                                    </p:set>
                                    <p:animEffect transition="in" filter="randombar(horizontal)">
                                      <p:cBhvr>
                                        <p:cTn id="5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72112"/>
            <a:ext cx="40671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200776" y="92486"/>
            <a:ext cx="5905360"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تصميم الفعالية وتجربة الحضور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نموذج التصميم بالتعاطف:</a:t>
            </a:r>
            <a:endParaRPr lang="en-US" sz="2800" b="1" dirty="0">
              <a:solidFill>
                <a:srgbClr val="FF0000"/>
              </a:solidFill>
              <a:latin typeface="Alexandria"/>
            </a:endParaRPr>
          </a:p>
        </p:txBody>
      </p:sp>
      <p:sp>
        <p:nvSpPr>
          <p:cNvPr id="10" name="مستطيل 9"/>
          <p:cNvSpPr/>
          <p:nvPr/>
        </p:nvSpPr>
        <p:spPr>
          <a:xfrm rot="10800000" flipH="1" flipV="1">
            <a:off x="587829" y="1793904"/>
            <a:ext cx="8956221" cy="1673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الغوص في عقل الحضور لتعرف (ماذا يروا، يسمعوا، يقولوا، يفعلوا) وما هي آلامهم وطموحاتهم داخل فعاليتنا لأننا عندما نصمم بالتعاطف نحن لا نبني منصات بل نبني انتماء من خلال عدة مراحل:</a:t>
            </a:r>
            <a:endParaRPr lang="en-US" sz="2800" dirty="0">
              <a:solidFill>
                <a:schemeClr val="tx1"/>
              </a:solidFill>
              <a:latin typeface="Alexandria"/>
            </a:endParaRPr>
          </a:p>
        </p:txBody>
      </p:sp>
      <p:sp>
        <p:nvSpPr>
          <p:cNvPr id="11" name="مستطيل 10"/>
          <p:cNvSpPr/>
          <p:nvPr/>
        </p:nvSpPr>
        <p:spPr>
          <a:xfrm rot="10800000" flipH="1" flipV="1">
            <a:off x="511629" y="3851303"/>
            <a:ext cx="9032421" cy="22732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المرحلة الأولى (الانغماس):</a:t>
            </a:r>
          </a:p>
          <a:p>
            <a:pPr algn="justLow" rtl="1">
              <a:lnSpc>
                <a:spcPts val="4000"/>
              </a:lnSpc>
            </a:pPr>
            <a:r>
              <a:rPr lang="ar-SA" sz="2800" dirty="0" smtClean="0">
                <a:solidFill>
                  <a:schemeClr val="tx1"/>
                </a:solidFill>
                <a:latin typeface="Alexandria"/>
              </a:rPr>
              <a:t>	في هذه المرحلة يتخلى المصمم عن دور المنظم ويتقمص دور الزائر ابتداءً من محاولة شراء التذكرة عبر الموقع، وصولاً إلى البحث عن موقف لسيارته. بهدف اكتشاف العوائق الصغيرة التي لا تظهر في المخططات الورقية.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9775" y="1479803"/>
            <a:ext cx="3800474" cy="5016247"/>
          </a:xfrm>
          <a:prstGeom prst="rect">
            <a:avLst/>
          </a:prstGeom>
        </p:spPr>
      </p:pic>
    </p:spTree>
    <p:extLst>
      <p:ext uri="{BB962C8B-B14F-4D97-AF65-F5344CB8AC3E}">
        <p14:creationId xmlns:p14="http://schemas.microsoft.com/office/powerpoint/2010/main" val="10770703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81636"/>
            <a:ext cx="5019675" cy="599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43750" y="92486"/>
            <a:ext cx="4962386"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نموذج التصميم بالتعاطف</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المرحلة الثانية مرحلة الملاحظة:</a:t>
            </a:r>
            <a:endParaRPr lang="en-US" sz="2800" b="1" dirty="0">
              <a:solidFill>
                <a:srgbClr val="FF0000"/>
              </a:solidFill>
              <a:latin typeface="Alexandria"/>
            </a:endParaRPr>
          </a:p>
        </p:txBody>
      </p:sp>
      <p:sp>
        <p:nvSpPr>
          <p:cNvPr id="10" name="مستطيل 9"/>
          <p:cNvSpPr/>
          <p:nvPr/>
        </p:nvSpPr>
        <p:spPr>
          <a:xfrm rot="10800000" flipH="1" flipV="1">
            <a:off x="587829" y="1793904"/>
            <a:ext cx="8956221" cy="16731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التعاطف يبدأ بالعين راقب كيف يتصرف الناس في الفعاليات المشابهة أو النسخ السابقة من فعاليتك ماذا تلاحظ:</a:t>
            </a:r>
            <a:endParaRPr lang="en-US" sz="2800" dirty="0">
              <a:solidFill>
                <a:schemeClr val="tx1"/>
              </a:solidFill>
              <a:latin typeface="Alexandria"/>
            </a:endParaRPr>
          </a:p>
        </p:txBody>
      </p:sp>
      <p:sp>
        <p:nvSpPr>
          <p:cNvPr id="11" name="مستطيل 10"/>
          <p:cNvSpPr/>
          <p:nvPr/>
        </p:nvSpPr>
        <p:spPr>
          <a:xfrm rot="10800000" flipH="1" flipV="1">
            <a:off x="511629" y="3400425"/>
            <a:ext cx="9032421" cy="2724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14350" indent="-514350" algn="justLow" rtl="1">
              <a:lnSpc>
                <a:spcPts val="5000"/>
              </a:lnSpc>
              <a:buAutoNum type="arabicParenR"/>
            </a:pPr>
            <a:r>
              <a:rPr lang="ar-SA" sz="2800" dirty="0" smtClean="0">
                <a:solidFill>
                  <a:schemeClr val="tx1"/>
                </a:solidFill>
                <a:latin typeface="Alexandria"/>
              </a:rPr>
              <a:t>أين يتجمع الناس بكثرة (مناطق الازدحام)؟</a:t>
            </a:r>
          </a:p>
          <a:p>
            <a:pPr marL="514350" indent="-514350" algn="justLow" rtl="1">
              <a:lnSpc>
                <a:spcPts val="5000"/>
              </a:lnSpc>
              <a:buAutoNum type="arabicParenR"/>
            </a:pPr>
            <a:r>
              <a:rPr lang="ar-SA" sz="2800" dirty="0" smtClean="0">
                <a:solidFill>
                  <a:schemeClr val="tx1"/>
                </a:solidFill>
                <a:latin typeface="Alexandria"/>
              </a:rPr>
              <a:t>متى يبدأ الحضور بالنظر في هواتفهم (مؤشر على انخفاض التركيز والملل)؟</a:t>
            </a:r>
          </a:p>
          <a:p>
            <a:pPr marL="514350" indent="-514350" algn="justLow" rtl="1">
              <a:lnSpc>
                <a:spcPts val="5000"/>
              </a:lnSpc>
              <a:buAutoNum type="arabicParenR"/>
            </a:pPr>
            <a:r>
              <a:rPr lang="ar-SA" sz="2800" dirty="0" smtClean="0">
                <a:solidFill>
                  <a:schemeClr val="tx1"/>
                </a:solidFill>
                <a:latin typeface="Alexandria"/>
              </a:rPr>
              <a:t>ماهي تعبيرات وجوههم عند الدخول إلى القاعة الرئيسية؟</a:t>
            </a:r>
            <a:endParaRPr lang="en-US" sz="2800" dirty="0">
              <a:solidFill>
                <a:schemeClr val="tx1"/>
              </a:solidFill>
              <a:latin typeface="Alexandria"/>
            </a:endParaRPr>
          </a:p>
        </p:txBody>
      </p:sp>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9962" y="1511807"/>
            <a:ext cx="3334037" cy="4880922"/>
          </a:xfrm>
          <a:prstGeom prst="rect">
            <a:avLst/>
          </a:prstGeom>
        </p:spPr>
      </p:pic>
    </p:spTree>
    <p:extLst>
      <p:ext uri="{BB962C8B-B14F-4D97-AF65-F5344CB8AC3E}">
        <p14:creationId xmlns:p14="http://schemas.microsoft.com/office/powerpoint/2010/main" val="12840075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32" dur="500"/>
                                        <p:tgtEl>
                                          <p:spTgt spid="11">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37" dur="500"/>
                                        <p:tgtEl>
                                          <p:spTgt spid="11">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4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81636"/>
            <a:ext cx="5019675" cy="599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43750" y="92486"/>
            <a:ext cx="4962386"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نموذج التصميم بالتعاطف</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676276" y="1402424"/>
            <a:ext cx="10868024" cy="17514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المرحلة الثالثة مرحلة خريطة التعاطف:</a:t>
            </a:r>
          </a:p>
          <a:p>
            <a:pPr algn="justLow" rtl="1">
              <a:lnSpc>
                <a:spcPts val="4000"/>
              </a:lnSpc>
            </a:pPr>
            <a:r>
              <a:rPr lang="ar-SA" sz="2800" dirty="0" smtClean="0">
                <a:solidFill>
                  <a:schemeClr val="tx1"/>
                </a:solidFill>
                <a:latin typeface="Alexandria"/>
              </a:rPr>
              <a:t>هنا نقوم بهيكلة البيانات التي جمعناها في الأقسام السابقة مع التركيز على التناقضات: هل الزائر يقوم بأنه مستمتع لكنه يفعل أشياء تدل على الإرهاق مثل تدليك الرقبة أو كثرة الجلوس.</a:t>
            </a:r>
            <a:endParaRPr lang="en-US" sz="2800" dirty="0">
              <a:solidFill>
                <a:schemeClr val="tx1"/>
              </a:solidFill>
              <a:latin typeface="Alexandria"/>
            </a:endParaRPr>
          </a:p>
        </p:txBody>
      </p:sp>
      <p:sp>
        <p:nvSpPr>
          <p:cNvPr id="11" name="مستطيل 10"/>
          <p:cNvSpPr/>
          <p:nvPr/>
        </p:nvSpPr>
        <p:spPr>
          <a:xfrm rot="10800000" flipH="1" flipV="1">
            <a:off x="511629" y="3400425"/>
            <a:ext cx="11032671" cy="2914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المرحلة الرابعة مرحلة تحديد نقاط الألم:</a:t>
            </a:r>
          </a:p>
          <a:p>
            <a:pPr algn="justLow" rtl="1">
              <a:lnSpc>
                <a:spcPts val="4000"/>
              </a:lnSpc>
            </a:pPr>
            <a:r>
              <a:rPr lang="ar-SA" sz="2800" dirty="0" smtClean="0">
                <a:solidFill>
                  <a:schemeClr val="tx1"/>
                </a:solidFill>
                <a:latin typeface="Alexandria"/>
              </a:rPr>
              <a:t>بعد رسم الخريطة ستظهر لك بوضوح اللحظات الحرجة في الفعالية وغالباً ما تكون نقاط الألم:</a:t>
            </a:r>
          </a:p>
          <a:p>
            <a:pPr algn="justLow" rtl="1">
              <a:lnSpc>
                <a:spcPts val="4000"/>
              </a:lnSpc>
            </a:pPr>
            <a:r>
              <a:rPr lang="ar-SA" sz="2800" dirty="0" smtClean="0">
                <a:solidFill>
                  <a:schemeClr val="tx1"/>
                </a:solidFill>
                <a:latin typeface="Alexandria"/>
              </a:rPr>
              <a:t>القلق الاجتماعي: الخوف من كونه وحيداً بين الحشود.</a:t>
            </a:r>
          </a:p>
          <a:p>
            <a:pPr algn="justLow" rtl="1">
              <a:lnSpc>
                <a:spcPts val="4000"/>
              </a:lnSpc>
            </a:pPr>
            <a:r>
              <a:rPr lang="ar-SA" sz="2800" dirty="0" smtClean="0">
                <a:solidFill>
                  <a:schemeClr val="tx1"/>
                </a:solidFill>
                <a:latin typeface="Alexandria"/>
              </a:rPr>
              <a:t>الإرهاق الحسي: الإضاءة قوية جداً أو الضجيج مستمر.</a:t>
            </a:r>
          </a:p>
          <a:p>
            <a:pPr algn="justLow" rtl="1">
              <a:lnSpc>
                <a:spcPts val="4000"/>
              </a:lnSpc>
            </a:pPr>
            <a:r>
              <a:rPr lang="ar-SA" sz="2800" dirty="0" smtClean="0">
                <a:solidFill>
                  <a:schemeClr val="tx1"/>
                </a:solidFill>
                <a:latin typeface="Alexandria"/>
              </a:rPr>
              <a:t>فقدان الاتجاه: عدم معرفة ماذا سيحدث لاحقاً.</a:t>
            </a:r>
          </a:p>
        </p:txBody>
      </p:sp>
    </p:spTree>
    <p:extLst>
      <p:ext uri="{BB962C8B-B14F-4D97-AF65-F5344CB8AC3E}">
        <p14:creationId xmlns:p14="http://schemas.microsoft.com/office/powerpoint/2010/main" val="38729748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32" dur="500"/>
                                        <p:tgtEl>
                                          <p:spTgt spid="1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37" dur="500"/>
                                        <p:tgtEl>
                                          <p:spTgt spid="11">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4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81636"/>
            <a:ext cx="5019675" cy="599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143750" y="92486"/>
            <a:ext cx="4962386"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نموذج التصميم بالتعاطف</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443011" y="2016447"/>
            <a:ext cx="6433650" cy="43936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b="1" dirty="0" smtClean="0">
                <a:solidFill>
                  <a:srgbClr val="FF0000"/>
                </a:solidFill>
                <a:latin typeface="Alexandria"/>
              </a:rPr>
              <a:t>المشكلة: </a:t>
            </a:r>
            <a:r>
              <a:rPr lang="ar-SA" sz="2800" dirty="0" smtClean="0">
                <a:solidFill>
                  <a:schemeClr val="tx1"/>
                </a:solidFill>
                <a:latin typeface="Alexandria"/>
              </a:rPr>
              <a:t>جمود القاعات التقليدية: من خلال نموذج التعاطف والملاحظة اكتشف المنظمون أن الحضور في المؤتمرات التقليدية يشعرون بالانفصال الذهني، والخجل الاجتماعي، فالحاضر يجلس في قاعة مظلمة يشاهد متحدثاً بعيداً وعند الاستراحة يجد صعوبة في فتح أحاديث عميقة مع غرباء مما يجعل الفائدة سطحية.</a:t>
            </a:r>
            <a:endParaRPr lang="en-US" sz="2800" dirty="0">
              <a:solidFill>
                <a:schemeClr val="tx1"/>
              </a:solidFill>
              <a:latin typeface="Alexandria"/>
            </a:endParaRPr>
          </a:p>
        </p:txBody>
      </p:sp>
      <p:sp>
        <p:nvSpPr>
          <p:cNvPr id="7" name="مستطيل 6"/>
          <p:cNvSpPr/>
          <p:nvPr/>
        </p:nvSpPr>
        <p:spPr>
          <a:xfrm rot="10800000" flipH="1" flipV="1">
            <a:off x="180431" y="1294600"/>
            <a:ext cx="10868024" cy="7218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قصة نجاح فعالية عالمية أعادت تجربتها بناءً على نموذج التعاطف (</a:t>
            </a:r>
            <a:r>
              <a:rPr lang="en-US" sz="2800" b="1" dirty="0" smtClean="0">
                <a:solidFill>
                  <a:srgbClr val="FF0000"/>
                </a:solidFill>
                <a:latin typeface="Alexandria"/>
              </a:rPr>
              <a:t>C2 Montreal</a:t>
            </a:r>
            <a:r>
              <a:rPr lang="ar-SA" sz="2800" b="1" dirty="0" smtClean="0">
                <a:solidFill>
                  <a:srgbClr val="FF0000"/>
                </a:solidFill>
                <a:latin typeface="Alexandria"/>
              </a:rPr>
              <a:t>):</a:t>
            </a:r>
          </a:p>
        </p:txBody>
      </p:sp>
      <p:pic>
        <p:nvPicPr>
          <p:cNvPr id="4" name="صورة 3"/>
          <p:cNvPicPr>
            <a:picLocks noChangeAspect="1"/>
          </p:cNvPicPr>
          <p:nvPr/>
        </p:nvPicPr>
        <p:blipFill rotWithShape="1">
          <a:blip r:embed="rId3"/>
          <a:srcRect l="1518" t="2136" r="1376" b="1819"/>
          <a:stretch/>
        </p:blipFill>
        <p:spPr>
          <a:xfrm>
            <a:off x="6876661" y="1911825"/>
            <a:ext cx="5141167" cy="4675587"/>
          </a:xfrm>
          <a:prstGeom prst="rect">
            <a:avLst/>
          </a:prstGeom>
        </p:spPr>
      </p:pic>
    </p:spTree>
    <p:extLst>
      <p:ext uri="{BB962C8B-B14F-4D97-AF65-F5344CB8AC3E}">
        <p14:creationId xmlns:p14="http://schemas.microsoft.com/office/powerpoint/2010/main" val="142909816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1606"/>
            <a:ext cx="60736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313576" y="92486"/>
            <a:ext cx="3792560" cy="816827"/>
          </a:xfrm>
          <a:prstGeom prst="rect">
            <a:avLst/>
          </a:prstGeom>
        </p:spPr>
        <p:txBody>
          <a:bodyPr wrap="square">
            <a:spAutoFit/>
          </a:bodyPr>
          <a:lstStyle/>
          <a:p>
            <a:pPr algn="r" rtl="1">
              <a:lnSpc>
                <a:spcPct val="107000"/>
              </a:lnSpc>
              <a:spcAft>
                <a:spcPts val="800"/>
              </a:spcAft>
            </a:pPr>
            <a:r>
              <a:rPr lang="ar-SA" sz="4400" b="1" dirty="0">
                <a:solidFill>
                  <a:srgbClr val="FF0000"/>
                </a:solidFill>
                <a:latin typeface="Alexandria"/>
              </a:rPr>
              <a:t>(</a:t>
            </a:r>
            <a:r>
              <a:rPr lang="en-US" sz="4400" b="1" dirty="0">
                <a:solidFill>
                  <a:srgbClr val="FF0000"/>
                </a:solidFill>
                <a:latin typeface="Alexandria"/>
              </a:rPr>
              <a:t>C2 Montreal</a:t>
            </a:r>
            <a:r>
              <a:rPr lang="ar-SA" sz="4400" b="1" dirty="0" smtClean="0">
                <a:solidFill>
                  <a:srgbClr val="FF0000"/>
                </a:solidFill>
                <a:latin typeface="Alexandria"/>
              </a:rPr>
              <a:t>)</a:t>
            </a:r>
            <a:endParaRPr lang="en-US" sz="4000" b="1" dirty="0">
              <a:solidFill>
                <a:srgbClr val="FF0000"/>
              </a:solidFill>
              <a:latin typeface="Alexandria"/>
              <a:ea typeface="Calibri" panose="020F0502020204030204" pitchFamily="34" charset="0"/>
              <a:cs typeface="Arial" panose="020B0604020202020204" pitchFamily="34" charset="0"/>
            </a:endParaRPr>
          </a:p>
        </p:txBody>
      </p:sp>
      <p:grpSp>
        <p:nvGrpSpPr>
          <p:cNvPr id="9" name="مجموعة 8"/>
          <p:cNvGrpSpPr/>
          <p:nvPr/>
        </p:nvGrpSpPr>
        <p:grpSpPr>
          <a:xfrm>
            <a:off x="334297" y="1155865"/>
            <a:ext cx="11352805" cy="5592804"/>
            <a:chOff x="334297" y="1155865"/>
            <a:chExt cx="11352805" cy="5592804"/>
          </a:xfrm>
        </p:grpSpPr>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297" y="1155867"/>
              <a:ext cx="5805246" cy="5592802"/>
            </a:xfrm>
            <a:prstGeom prst="rect">
              <a:avLst/>
            </a:prstGeom>
          </p:spPr>
        </p:pic>
        <p:pic>
          <p:nvPicPr>
            <p:cNvPr id="8" name="صورة 7"/>
            <p:cNvPicPr>
              <a:picLocks noChangeAspect="1"/>
            </p:cNvPicPr>
            <p:nvPr/>
          </p:nvPicPr>
          <p:blipFill rotWithShape="1">
            <a:blip r:embed="rId4"/>
            <a:srcRect l="1638" t="2670" r="1481" b="2357"/>
            <a:stretch/>
          </p:blipFill>
          <p:spPr>
            <a:xfrm>
              <a:off x="6139543" y="1155865"/>
              <a:ext cx="5547559" cy="5592803"/>
            </a:xfrm>
            <a:prstGeom prst="rect">
              <a:avLst/>
            </a:prstGeom>
          </p:spPr>
        </p:pic>
      </p:grpSp>
    </p:spTree>
    <p:extLst>
      <p:ext uri="{BB962C8B-B14F-4D97-AF65-F5344CB8AC3E}">
        <p14:creationId xmlns:p14="http://schemas.microsoft.com/office/powerpoint/2010/main" val="38753955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72111"/>
            <a:ext cx="48699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13984" y="92486"/>
            <a:ext cx="519215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البروتوكول والمراسم</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487160" y="1488159"/>
            <a:ext cx="7869498" cy="4928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500"/>
              </a:lnSpc>
            </a:pPr>
            <a:r>
              <a:rPr lang="ar-SA" sz="2800" dirty="0" smtClean="0">
                <a:solidFill>
                  <a:schemeClr val="tx1"/>
                </a:solidFill>
                <a:latin typeface="Alexandria"/>
              </a:rPr>
              <a:t>تُعد إدارة البروتوكول والمراسم العمود الفقري لنجاح الفعاليات الدولية والوطنية فهي الواجهة التي تعكس رقي التنظيم ومدى الالتزام بالمعايير العالمية. إن إتقان قواعد الإتيكيت وقوانين الأسبقية ليس مجرد ترف بل هو أداة استراتيجية لبناء العلاقات وتعزيز الصورة الذهنية. ففي عصر السرعة يظن البعض أن البروتوكول هو مجرد تعقيدات قديمة، لكن الحقيقة هي أن البروتوكول هو نظام تشغيل الفعاليات الناجحة. بدون مراسم واضحة تتحول الفعالية إلى فوضى وبدون إتيكيت نفقد جسور التواصل مع كبار الشخصيات.</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5955" t="2426" r="6215" b="28497"/>
          <a:stretch/>
        </p:blipFill>
        <p:spPr>
          <a:xfrm>
            <a:off x="8509519" y="1274034"/>
            <a:ext cx="4071776" cy="5201539"/>
          </a:xfrm>
          <a:prstGeom prst="rect">
            <a:avLst/>
          </a:prstGeom>
        </p:spPr>
      </p:pic>
    </p:spTree>
    <p:extLst>
      <p:ext uri="{BB962C8B-B14F-4D97-AF65-F5344CB8AC3E}">
        <p14:creationId xmlns:p14="http://schemas.microsoft.com/office/powerpoint/2010/main" val="12278942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72111"/>
            <a:ext cx="48699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13984" y="92486"/>
            <a:ext cx="519215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البروتوكول والمراسم</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537385" y="1548665"/>
            <a:ext cx="7869498" cy="11945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البروتوكول: هو للقواعد الرسمية، الإتيكيت: للسلوك الفردي، المراسم: للتنفيذ الإجرائي ويشمل البروتوكول عدة إجراءات:</a:t>
            </a:r>
            <a:endParaRPr lang="en-US" sz="2800" dirty="0">
              <a:solidFill>
                <a:schemeClr val="tx1"/>
              </a:solidFill>
              <a:latin typeface="Alexandria"/>
            </a:endParaRPr>
          </a:p>
        </p:txBody>
      </p:sp>
      <p:sp>
        <p:nvSpPr>
          <p:cNvPr id="11" name="مستطيل 10"/>
          <p:cNvSpPr/>
          <p:nvPr/>
        </p:nvSpPr>
        <p:spPr>
          <a:xfrm rot="10800000" flipH="1" flipV="1">
            <a:off x="435841" y="2861366"/>
            <a:ext cx="8072586" cy="953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هندسة الاستقبال والضيافة: إدارة السجادة الحمراء، قواعد الاستقبال، وكيفية تشكيل خطوط الاستقبال من حيث الأسبقية.</a:t>
            </a:r>
            <a:endParaRPr lang="en-US" sz="2800" dirty="0">
              <a:solidFill>
                <a:schemeClr val="tx1"/>
              </a:solidFill>
              <a:latin typeface="Alexandria"/>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l="15955" t="2426" r="6215" b="28497"/>
          <a:stretch/>
        </p:blipFill>
        <p:spPr>
          <a:xfrm>
            <a:off x="8509519" y="1274034"/>
            <a:ext cx="4071776" cy="5201539"/>
          </a:xfrm>
          <a:prstGeom prst="rect">
            <a:avLst/>
          </a:prstGeom>
        </p:spPr>
      </p:pic>
      <p:sp>
        <p:nvSpPr>
          <p:cNvPr id="12" name="مستطيل 11"/>
          <p:cNvSpPr/>
          <p:nvPr/>
        </p:nvSpPr>
        <p:spPr>
          <a:xfrm rot="10800000" flipH="1" flipV="1">
            <a:off x="435841" y="3971723"/>
            <a:ext cx="8072586" cy="618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الرموز الوطنية والهوية البصرية: بروتوكول الأعلام وإدارة الحشود.</a:t>
            </a:r>
            <a:endParaRPr lang="en-US" sz="2800" dirty="0">
              <a:solidFill>
                <a:schemeClr val="tx1"/>
              </a:solidFill>
              <a:latin typeface="Alexandria"/>
            </a:endParaRPr>
          </a:p>
        </p:txBody>
      </p:sp>
      <p:sp>
        <p:nvSpPr>
          <p:cNvPr id="13" name="مستطيل 12"/>
          <p:cNvSpPr/>
          <p:nvPr/>
        </p:nvSpPr>
        <p:spPr>
          <a:xfrm rot="10800000" flipH="1" flipV="1">
            <a:off x="435841" y="4783711"/>
            <a:ext cx="8072586" cy="14491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إدارة المراسم خلف الكواليس: تشكيل فريق المراسم الأدوار والمسؤوليات (ضابط الاتصال، مرافق الوفد، مسؤول القاعة) سيناريو الفعالية كتابة جدول دقيق.</a:t>
            </a:r>
            <a:endParaRPr lang="en-US" sz="2800" dirty="0">
              <a:solidFill>
                <a:schemeClr val="tx1"/>
              </a:solidFill>
              <a:latin typeface="Alexandria"/>
            </a:endParaRPr>
          </a:p>
        </p:txBody>
      </p:sp>
    </p:spTree>
    <p:extLst>
      <p:ext uri="{BB962C8B-B14F-4D97-AF65-F5344CB8AC3E}">
        <p14:creationId xmlns:p14="http://schemas.microsoft.com/office/powerpoint/2010/main" val="11243992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6" y="472111"/>
            <a:ext cx="48699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13984" y="92486"/>
            <a:ext cx="519215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البروتوكول والمراسم</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814825" y="1984126"/>
            <a:ext cx="7869498" cy="11945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إدارة الأزمات البروتوكولية: كيف تتصرف عند وصول ضيف غير مدرج، أو وقوع خطأ في ترتيب الجلوس أثناء البث المباشر.</a:t>
            </a:r>
            <a:endParaRPr lang="en-US" sz="2800" dirty="0">
              <a:solidFill>
                <a:schemeClr val="tx1"/>
              </a:solidFill>
              <a:latin typeface="Alexandria"/>
            </a:endParaRPr>
          </a:p>
        </p:txBody>
      </p:sp>
      <p:sp>
        <p:nvSpPr>
          <p:cNvPr id="11" name="مستطيل 10"/>
          <p:cNvSpPr/>
          <p:nvPr/>
        </p:nvSpPr>
        <p:spPr>
          <a:xfrm rot="10800000" flipH="1" flipV="1">
            <a:off x="713281" y="3819544"/>
            <a:ext cx="8072586" cy="1962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الدبلوماسية الرقمية والتواصل: بروتوكولات المراسلات صياغة الدعوات الرسمية، وخطابات الشكر والاعتذار، إتيكيت التواصل الرقمي والتعامل مع كبار الشخصيات عبر الواقع الافتراضي.</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5866" y="1418327"/>
            <a:ext cx="4351857" cy="5067884"/>
          </a:xfrm>
          <a:prstGeom prst="rect">
            <a:avLst/>
          </a:prstGeom>
        </p:spPr>
      </p:pic>
    </p:spTree>
    <p:extLst>
      <p:ext uri="{BB962C8B-B14F-4D97-AF65-F5344CB8AC3E}">
        <p14:creationId xmlns:p14="http://schemas.microsoft.com/office/powerpoint/2010/main" val="12576035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537385" y="1548665"/>
            <a:ext cx="7869498" cy="23261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الهوية البصرية: </a:t>
            </a:r>
            <a:r>
              <a:rPr lang="ar-SA" sz="2800" dirty="0" smtClean="0">
                <a:solidFill>
                  <a:schemeClr val="tx1"/>
                </a:solidFill>
                <a:latin typeface="Alexandria"/>
              </a:rPr>
              <a:t>هي نظام متكامل من العناصر المرئية التي تستخدم لتعريف الجمهور بالحدث وبناء صورة ذهنية موحدة له. باختصار هي القصة التي ترويها الألوان والخطوط والأشكال.</a:t>
            </a:r>
            <a:endParaRPr lang="en-US" sz="2800" dirty="0">
              <a:solidFill>
                <a:schemeClr val="tx1"/>
              </a:solidFill>
              <a:latin typeface="Alexandria"/>
            </a:endParaRPr>
          </a:p>
        </p:txBody>
      </p:sp>
      <p:sp>
        <p:nvSpPr>
          <p:cNvPr id="11" name="مستطيل 10"/>
          <p:cNvSpPr/>
          <p:nvPr/>
        </p:nvSpPr>
        <p:spPr>
          <a:xfrm rot="10800000" flipH="1" flipV="1">
            <a:off x="334298" y="4467123"/>
            <a:ext cx="8072586" cy="15044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الهدف منها: </a:t>
            </a:r>
            <a:r>
              <a:rPr lang="ar-SA" sz="2800" dirty="0" smtClean="0">
                <a:solidFill>
                  <a:schemeClr val="tx1"/>
                </a:solidFill>
                <a:latin typeface="Alexandria"/>
              </a:rPr>
              <a:t>بناء الثقة وخلق تجربة بصرية متناغمة تُسهل التعرف على الفعالية والتميز عن المنافسين.</a:t>
            </a:r>
            <a:endParaRPr lang="en-US" sz="2800" dirty="0">
              <a:solidFill>
                <a:schemeClr val="tx1"/>
              </a:solidFill>
              <a:latin typeface="Alexandria"/>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6882" y="1408922"/>
            <a:ext cx="3974839" cy="5215813"/>
          </a:xfrm>
          <a:prstGeom prst="rect">
            <a:avLst/>
          </a:prstGeom>
        </p:spPr>
      </p:pic>
    </p:spTree>
    <p:extLst>
      <p:ext uri="{BB962C8B-B14F-4D97-AF65-F5344CB8AC3E}">
        <p14:creationId xmlns:p14="http://schemas.microsoft.com/office/powerpoint/2010/main" val="42372282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8581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613780" y="92486"/>
            <a:ext cx="449235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الركائز الأساسية للهوية البصرية</a:t>
            </a:r>
            <a:endParaRPr lang="en-US" sz="2800" b="1" dirty="0">
              <a:solidFill>
                <a:srgbClr val="FF0000"/>
              </a:solidFill>
              <a:latin typeface="Alexandria"/>
            </a:endParaRPr>
          </a:p>
        </p:txBody>
      </p:sp>
      <p:graphicFrame>
        <p:nvGraphicFramePr>
          <p:cNvPr id="9" name="رسم تخطيطي 8"/>
          <p:cNvGraphicFramePr/>
          <p:nvPr>
            <p:extLst>
              <p:ext uri="{D42A27DB-BD31-4B8C-83A1-F6EECF244321}">
                <p14:modId xmlns:p14="http://schemas.microsoft.com/office/powerpoint/2010/main" val="1239467787"/>
              </p:ext>
            </p:extLst>
          </p:nvPr>
        </p:nvGraphicFramePr>
        <p:xfrm>
          <a:off x="1200767" y="2223494"/>
          <a:ext cx="8659191" cy="4095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902076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2" dur="500"/>
                                        <p:tgtEl>
                                          <p:spTgt spid="9">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27" dur="500"/>
                                        <p:tgtEl>
                                          <p:spTgt spid="9">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0" dur="500"/>
                                        <p:tgtEl>
                                          <p:spTgt spid="9">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35" dur="500"/>
                                        <p:tgtEl>
                                          <p:spTgt spid="9">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5CCEB7A0-5535-4E77-BE2E-8ED3D90E869D}"/>
                                            </p:graphicEl>
                                          </p:spTgt>
                                        </p:tgtEl>
                                        <p:attrNameLst>
                                          <p:attrName>style.visibility</p:attrName>
                                        </p:attrNameLst>
                                      </p:cBhvr>
                                      <p:to>
                                        <p:strVal val="visible"/>
                                      </p:to>
                                    </p:set>
                                    <p:animEffect transition="in" filter="randombar(horizontal)">
                                      <p:cBhvr>
                                        <p:cTn id="40" dur="500"/>
                                        <p:tgtEl>
                                          <p:spTgt spid="9">
                                            <p:graphicEl>
                                              <a:dgm id="{5CCEB7A0-5535-4E77-BE2E-8ED3D90E86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537385" y="1548665"/>
            <a:ext cx="7869498" cy="16330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الشعار (</a:t>
            </a:r>
            <a:r>
              <a:rPr lang="en-US" sz="2800" b="1" dirty="0" smtClean="0">
                <a:solidFill>
                  <a:srgbClr val="FF0000"/>
                </a:solidFill>
                <a:latin typeface="Alexandria"/>
              </a:rPr>
              <a:t>Logo</a:t>
            </a:r>
            <a:r>
              <a:rPr lang="ar-SA" sz="2800" b="1" dirty="0" smtClean="0">
                <a:solidFill>
                  <a:srgbClr val="FF0000"/>
                </a:solidFill>
                <a:latin typeface="Alexandria"/>
              </a:rPr>
              <a:t>): </a:t>
            </a:r>
            <a:r>
              <a:rPr lang="ar-SA" sz="2800" dirty="0" smtClean="0">
                <a:solidFill>
                  <a:schemeClr val="tx1"/>
                </a:solidFill>
                <a:latin typeface="Alexandria"/>
              </a:rPr>
              <a:t>يجب أن يكون بسيطاً وقابلاً للتذكر في الفعاليات ويفضل أن يكون مرناً ليناسب الأحجام المختلفة</a:t>
            </a:r>
            <a:endParaRPr lang="en-US" sz="2800" dirty="0">
              <a:solidFill>
                <a:schemeClr val="tx1"/>
              </a:solidFill>
              <a:latin typeface="Alexandria"/>
            </a:endParaRPr>
          </a:p>
        </p:txBody>
      </p:sp>
      <p:sp>
        <p:nvSpPr>
          <p:cNvPr id="11" name="مستطيل 10"/>
          <p:cNvSpPr/>
          <p:nvPr/>
        </p:nvSpPr>
        <p:spPr>
          <a:xfrm rot="10800000" flipH="1" flipV="1">
            <a:off x="334297" y="3574537"/>
            <a:ext cx="8277857" cy="2397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لوحة الألوان: </a:t>
            </a:r>
            <a:r>
              <a:rPr lang="ar-SA" sz="2800" dirty="0" smtClean="0">
                <a:solidFill>
                  <a:schemeClr val="tx1"/>
                </a:solidFill>
                <a:latin typeface="Alexandria"/>
              </a:rPr>
              <a:t>الألوان هي أسرع وسيلة لنقل المشاعر وهي ليست مجرد مسألة ذوق شخصي بل علم يسمى سيكولوجية الألوان حيث يمكن للون الواحد أن يغير مزاجية الحضور أو يحدد مدى جدية الفعالية.</a:t>
            </a:r>
            <a:endParaRPr lang="en-US" sz="2800" dirty="0">
              <a:solidFill>
                <a:schemeClr val="tx1"/>
              </a:solidFill>
              <a:latin typeface="Alexandria"/>
            </a:endParaRPr>
          </a:p>
        </p:txBody>
      </p:sp>
      <p:pic>
        <p:nvPicPr>
          <p:cNvPr id="2" name="صورة 1"/>
          <p:cNvPicPr>
            <a:picLocks noChangeAspect="1"/>
          </p:cNvPicPr>
          <p:nvPr/>
        </p:nvPicPr>
        <p:blipFill rotWithShape="1">
          <a:blip r:embed="rId3"/>
          <a:srcRect l="869" t="1584" r="579" b="1584"/>
          <a:stretch/>
        </p:blipFill>
        <p:spPr>
          <a:xfrm>
            <a:off x="8560749" y="1402425"/>
            <a:ext cx="3988924" cy="5194318"/>
          </a:xfrm>
          <a:prstGeom prst="rect">
            <a:avLst/>
          </a:prstGeom>
        </p:spPr>
      </p:pic>
    </p:spTree>
    <p:extLst>
      <p:ext uri="{BB962C8B-B14F-4D97-AF65-F5344CB8AC3E}">
        <p14:creationId xmlns:p14="http://schemas.microsoft.com/office/powerpoint/2010/main" val="27435775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3172018" y="1159859"/>
            <a:ext cx="4711961" cy="683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انعكاس اختيار اللون على نوع الفعالية</a:t>
            </a:r>
            <a:endParaRPr lang="en-US" sz="2800" dirty="0">
              <a:solidFill>
                <a:schemeClr val="tx1"/>
              </a:solidFill>
              <a:latin typeface="Alexandria"/>
            </a:endParaRPr>
          </a:p>
        </p:txBody>
      </p:sp>
      <p:sp>
        <p:nvSpPr>
          <p:cNvPr id="11" name="مستطيل 10"/>
          <p:cNvSpPr/>
          <p:nvPr/>
        </p:nvSpPr>
        <p:spPr>
          <a:xfrm rot="10800000" flipH="1" flipV="1">
            <a:off x="334297" y="1784813"/>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الأحمر (الطاقة والإثارة): </a:t>
            </a:r>
            <a:r>
              <a:rPr lang="ar-SA" sz="2800" dirty="0" smtClean="0">
                <a:solidFill>
                  <a:schemeClr val="tx1"/>
                </a:solidFill>
                <a:latin typeface="Alexandria"/>
              </a:rPr>
              <a:t>لون الأدرينالين مثالي للمهرجانات الرياضية والافتتاحات الكبرى أو الفعاليات التي تتطلب اتخاذ قرارات سريعة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5241" y="1623526"/>
            <a:ext cx="4114800" cy="4114800"/>
          </a:xfrm>
          <a:prstGeom prst="rect">
            <a:avLst/>
          </a:prstGeom>
        </p:spPr>
      </p:pic>
      <p:sp>
        <p:nvSpPr>
          <p:cNvPr id="12" name="مستطيل 11"/>
          <p:cNvSpPr/>
          <p:nvPr/>
        </p:nvSpPr>
        <p:spPr>
          <a:xfrm rot="10800000" flipH="1" flipV="1">
            <a:off x="334297" y="3037769"/>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00AEEF"/>
                </a:solidFill>
                <a:latin typeface="Alexandria"/>
              </a:rPr>
              <a:t>الأزرق (الثقة والمهنية): </a:t>
            </a:r>
            <a:r>
              <a:rPr lang="ar-SA" sz="2800" dirty="0" smtClean="0">
                <a:solidFill>
                  <a:schemeClr val="tx1"/>
                </a:solidFill>
                <a:latin typeface="Alexandria"/>
              </a:rPr>
              <a:t>يوحي بالهدوء والموثوقية والاستقرار وهو الخيار الأول للمؤتمرات الطبية، التقنية والمالية</a:t>
            </a:r>
            <a:endParaRPr lang="en-US" sz="2800" dirty="0">
              <a:solidFill>
                <a:schemeClr val="tx1"/>
              </a:solidFill>
              <a:latin typeface="Alexandria"/>
            </a:endParaRPr>
          </a:p>
        </p:txBody>
      </p:sp>
      <p:sp>
        <p:nvSpPr>
          <p:cNvPr id="13" name="مستطيل 12"/>
          <p:cNvSpPr/>
          <p:nvPr/>
        </p:nvSpPr>
        <p:spPr>
          <a:xfrm rot="10800000" flipH="1" flipV="1">
            <a:off x="334297" y="4305847"/>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FF00"/>
                </a:solidFill>
                <a:latin typeface="Alexandria"/>
              </a:rPr>
              <a:t>الأصفر (التفاؤل والإبداع):</a:t>
            </a:r>
            <a:r>
              <a:rPr lang="ar-SA" sz="2800" b="1" dirty="0" smtClean="0">
                <a:solidFill>
                  <a:srgbClr val="00AEEF"/>
                </a:solidFill>
                <a:latin typeface="Alexandria"/>
              </a:rPr>
              <a:t> </a:t>
            </a:r>
            <a:r>
              <a:rPr lang="ar-SA" sz="2800" dirty="0" smtClean="0">
                <a:solidFill>
                  <a:schemeClr val="tx1"/>
                </a:solidFill>
                <a:latin typeface="Alexandria"/>
              </a:rPr>
              <a:t>ممتاز لورش العمل الإبداعية وفعاليات الأطفال أو الابتكار يجذب الانتباه بسرعة</a:t>
            </a:r>
            <a:endParaRPr lang="en-US" sz="2800" dirty="0">
              <a:solidFill>
                <a:schemeClr val="tx1"/>
              </a:solidFill>
              <a:latin typeface="Alexandria"/>
            </a:endParaRPr>
          </a:p>
        </p:txBody>
      </p:sp>
      <p:sp>
        <p:nvSpPr>
          <p:cNvPr id="14" name="مستطيل 13"/>
          <p:cNvSpPr/>
          <p:nvPr/>
        </p:nvSpPr>
        <p:spPr>
          <a:xfrm rot="10800000" flipH="1" flipV="1">
            <a:off x="435841" y="5412137"/>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00B050"/>
                </a:solidFill>
                <a:latin typeface="Alexandria"/>
              </a:rPr>
              <a:t>الأخضر (النمو والتوازن): </a:t>
            </a:r>
            <a:r>
              <a:rPr lang="ar-SA" sz="2800" dirty="0" smtClean="0">
                <a:solidFill>
                  <a:schemeClr val="tx1"/>
                </a:solidFill>
                <a:latin typeface="Alexandria"/>
              </a:rPr>
              <a:t>اللون الرسمي للفعاليات البيئية، الصحية، أو جلسات التأمل وتطوير الذات.</a:t>
            </a:r>
            <a:endParaRPr lang="en-US" sz="2800" dirty="0">
              <a:solidFill>
                <a:schemeClr val="tx1"/>
              </a:solidFill>
              <a:latin typeface="Alexandria"/>
            </a:endParaRPr>
          </a:p>
        </p:txBody>
      </p:sp>
    </p:spTree>
    <p:extLst>
      <p:ext uri="{BB962C8B-B14F-4D97-AF65-F5344CB8AC3E}">
        <p14:creationId xmlns:p14="http://schemas.microsoft.com/office/powerpoint/2010/main" val="31855593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1914526" y="1159859"/>
            <a:ext cx="5969454" cy="683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انعكاس اختيار اللون على الفئة العمرية للجمهور</a:t>
            </a:r>
            <a:endParaRPr lang="en-US" sz="2800" dirty="0">
              <a:solidFill>
                <a:schemeClr val="tx1"/>
              </a:solidFill>
              <a:latin typeface="Alexandria"/>
            </a:endParaRPr>
          </a:p>
        </p:txBody>
      </p:sp>
      <p:sp>
        <p:nvSpPr>
          <p:cNvPr id="11" name="مستطيل 10"/>
          <p:cNvSpPr/>
          <p:nvPr/>
        </p:nvSpPr>
        <p:spPr>
          <a:xfrm rot="10800000" flipH="1" flipV="1">
            <a:off x="334297" y="2089962"/>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تتغير استجابة الانسان للألوان مع تقدمه بالعمر لذلك يجب أخذ ذلك بعين الاعتبار عند تصميم الفعالية وتحديد الجمهور المستهدف.</a:t>
            </a:r>
            <a:endParaRPr lang="en-US" sz="2800" dirty="0">
              <a:solidFill>
                <a:schemeClr val="tx1"/>
              </a:solidFill>
              <a:latin typeface="Alexandria"/>
            </a:endParaRPr>
          </a:p>
        </p:txBody>
      </p:sp>
      <p:sp>
        <p:nvSpPr>
          <p:cNvPr id="12" name="مستطيل 11"/>
          <p:cNvSpPr/>
          <p:nvPr/>
        </p:nvSpPr>
        <p:spPr>
          <a:xfrm rot="10800000" flipH="1" flipV="1">
            <a:off x="334297" y="3375831"/>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الأطفال والشباب يميلون للألوان الأساسية الساطعة (أحمر، أصفر، برتقالي) والتضاد العالي الذي يوحي بالحيوية.</a:t>
            </a:r>
            <a:endParaRPr lang="en-US" sz="2800" dirty="0">
              <a:solidFill>
                <a:schemeClr val="tx1"/>
              </a:solidFill>
              <a:latin typeface="Alexandria"/>
            </a:endParaRPr>
          </a:p>
        </p:txBody>
      </p:sp>
      <p:sp>
        <p:nvSpPr>
          <p:cNvPr id="13" name="مستطيل 12"/>
          <p:cNvSpPr/>
          <p:nvPr/>
        </p:nvSpPr>
        <p:spPr>
          <a:xfrm rot="10800000" flipH="1" flipV="1">
            <a:off x="334297" y="4673854"/>
            <a:ext cx="8277857" cy="1809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كبار السن أو النخبة: يميلون للألوان الهادئة العميقة، أو الكلاسيكية مثل (الكحلي، المارون، الزيتي، أو الرمادي الفاخر) لأنها توحي بالوقار والخبرة</a:t>
            </a:r>
            <a:endParaRPr lang="en-US" sz="2800" dirty="0">
              <a:solidFill>
                <a:schemeClr val="tx1"/>
              </a:solidFill>
              <a:latin typeface="Alexandria"/>
            </a:endParaRPr>
          </a:p>
        </p:txBody>
      </p:sp>
      <p:pic>
        <p:nvPicPr>
          <p:cNvPr id="2" name="صورة 1"/>
          <p:cNvPicPr>
            <a:picLocks noChangeAspect="1"/>
          </p:cNvPicPr>
          <p:nvPr/>
        </p:nvPicPr>
        <p:blipFill rotWithShape="1">
          <a:blip r:embed="rId3"/>
          <a:srcRect l="1062" t="2995" r="1981" b="3641"/>
          <a:stretch/>
        </p:blipFill>
        <p:spPr>
          <a:xfrm>
            <a:off x="8815241" y="1402425"/>
            <a:ext cx="3853009" cy="5184458"/>
          </a:xfrm>
          <a:prstGeom prst="rect">
            <a:avLst/>
          </a:prstGeom>
        </p:spPr>
      </p:pic>
    </p:spTree>
    <p:extLst>
      <p:ext uri="{BB962C8B-B14F-4D97-AF65-F5344CB8AC3E}">
        <p14:creationId xmlns:p14="http://schemas.microsoft.com/office/powerpoint/2010/main" val="34193666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rot="10800000" flipH="1" flipV="1">
            <a:off x="1914526" y="1159859"/>
            <a:ext cx="5969454" cy="6835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6000"/>
              </a:lnSpc>
            </a:pPr>
            <a:r>
              <a:rPr lang="ar-SA" sz="2800" b="1" dirty="0" smtClean="0">
                <a:solidFill>
                  <a:srgbClr val="FF0000"/>
                </a:solidFill>
                <a:latin typeface="Alexandria"/>
              </a:rPr>
              <a:t>قاعدة </a:t>
            </a:r>
            <a:r>
              <a:rPr lang="en-US" sz="2800" b="1" dirty="0" smtClean="0">
                <a:solidFill>
                  <a:srgbClr val="FF0000"/>
                </a:solidFill>
                <a:latin typeface="Alexandria"/>
              </a:rPr>
              <a:t>60 – 30 – 10</a:t>
            </a:r>
            <a:r>
              <a:rPr lang="ar-SA" sz="2800" b="1" dirty="0" smtClean="0">
                <a:solidFill>
                  <a:srgbClr val="FF0000"/>
                </a:solidFill>
                <a:latin typeface="Alexandria"/>
              </a:rPr>
              <a:t> للتوازن البصري</a:t>
            </a:r>
            <a:endParaRPr lang="en-US" sz="2800" dirty="0">
              <a:solidFill>
                <a:schemeClr val="tx1"/>
              </a:solidFill>
              <a:latin typeface="Alexandria"/>
            </a:endParaRPr>
          </a:p>
        </p:txBody>
      </p:sp>
      <p:sp>
        <p:nvSpPr>
          <p:cNvPr id="11" name="مستطيل 10"/>
          <p:cNvSpPr/>
          <p:nvPr/>
        </p:nvSpPr>
        <p:spPr>
          <a:xfrm rot="10800000" flipH="1" flipV="1">
            <a:off x="334297" y="2089962"/>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لكي لا تبدو الفعالية فوضوية نستخدم هذه القاعدة الذهبية لتوزيع الألوان كالآتي:</a:t>
            </a:r>
            <a:endParaRPr lang="en-US" sz="2800" dirty="0">
              <a:solidFill>
                <a:schemeClr val="tx1"/>
              </a:solidFill>
              <a:latin typeface="Alexandria"/>
            </a:endParaRPr>
          </a:p>
        </p:txBody>
      </p:sp>
      <p:sp>
        <p:nvSpPr>
          <p:cNvPr id="12" name="مستطيل 11"/>
          <p:cNvSpPr/>
          <p:nvPr/>
        </p:nvSpPr>
        <p:spPr>
          <a:xfrm rot="10800000" flipH="1" flipV="1">
            <a:off x="334297" y="3375831"/>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en-US" sz="2800" dirty="0" smtClean="0">
                <a:solidFill>
                  <a:schemeClr val="tx1"/>
                </a:solidFill>
                <a:latin typeface="Alexandria"/>
              </a:rPr>
              <a:t>60</a:t>
            </a:r>
            <a:r>
              <a:rPr lang="ar-SA" sz="2800" dirty="0" smtClean="0">
                <a:solidFill>
                  <a:schemeClr val="tx1"/>
                </a:solidFill>
                <a:latin typeface="Alexandria"/>
              </a:rPr>
              <a:t>% لون أساسي: لتوفير الراحة للعين غالباً ما يكون لوناً محايداً مثل الأبيض، أو الرمادي الفاتح أو لون الهوية السائد.</a:t>
            </a:r>
            <a:endParaRPr lang="en-US" sz="2800" dirty="0">
              <a:solidFill>
                <a:schemeClr val="tx1"/>
              </a:solidFill>
              <a:latin typeface="Alexandria"/>
            </a:endParaRPr>
          </a:p>
        </p:txBody>
      </p:sp>
      <p:sp>
        <p:nvSpPr>
          <p:cNvPr id="13" name="مستطيل 12"/>
          <p:cNvSpPr/>
          <p:nvPr/>
        </p:nvSpPr>
        <p:spPr>
          <a:xfrm rot="10800000" flipH="1" flipV="1">
            <a:off x="695325" y="4673854"/>
            <a:ext cx="7916829" cy="7077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en-US" sz="2800" dirty="0" smtClean="0">
                <a:solidFill>
                  <a:schemeClr val="tx1"/>
                </a:solidFill>
                <a:latin typeface="Alexandria"/>
              </a:rPr>
              <a:t>30</a:t>
            </a:r>
            <a:r>
              <a:rPr lang="ar-SA" sz="2800" dirty="0" smtClean="0">
                <a:solidFill>
                  <a:schemeClr val="tx1"/>
                </a:solidFill>
                <a:latin typeface="Alexandria"/>
              </a:rPr>
              <a:t>% لون ثانوي: لدعم اللون الأساسي وخلق التباين.</a:t>
            </a:r>
            <a:endParaRPr lang="en-US" sz="2800" dirty="0">
              <a:solidFill>
                <a:schemeClr val="tx1"/>
              </a:solidFill>
              <a:latin typeface="Alexandria"/>
            </a:endParaRPr>
          </a:p>
        </p:txBody>
      </p:sp>
      <p:sp>
        <p:nvSpPr>
          <p:cNvPr id="14" name="مستطيل 13"/>
          <p:cNvSpPr/>
          <p:nvPr/>
        </p:nvSpPr>
        <p:spPr>
          <a:xfrm rot="10800000" flipH="1" flipV="1">
            <a:off x="695325" y="5482386"/>
            <a:ext cx="7916829" cy="1185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en-US" sz="2800" dirty="0" smtClean="0">
                <a:solidFill>
                  <a:schemeClr val="tx1"/>
                </a:solidFill>
                <a:latin typeface="Alexandria"/>
              </a:rPr>
              <a:t>10</a:t>
            </a:r>
            <a:r>
              <a:rPr lang="ar-SA" sz="2800" dirty="0" smtClean="0">
                <a:solidFill>
                  <a:schemeClr val="tx1"/>
                </a:solidFill>
                <a:latin typeface="Alexandria"/>
              </a:rPr>
              <a:t>% لون التأكيد وهو لون صارخ أو مميز يستخدم فقط في الأشياء المهمة مثل أزرار التسجيل، منصة المتحدث، أو الإشارات الإرشادية.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2154" y="1341362"/>
            <a:ext cx="4848692" cy="5243684"/>
          </a:xfrm>
          <a:prstGeom prst="rect">
            <a:avLst/>
          </a:prstGeom>
        </p:spPr>
      </p:pic>
    </p:spTree>
    <p:extLst>
      <p:ext uri="{BB962C8B-B14F-4D97-AF65-F5344CB8AC3E}">
        <p14:creationId xmlns:p14="http://schemas.microsoft.com/office/powerpoint/2010/main" val="11338127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p:bldP spid="12" grpId="0"/>
      <p:bldP spid="13" grpId="0"/>
      <p:bldP spid="1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08942" y="1985656"/>
            <a:ext cx="8277857" cy="16713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الطباعة والخطوط:</a:t>
            </a:r>
          </a:p>
          <a:p>
            <a:pPr algn="justLow" rtl="1">
              <a:lnSpc>
                <a:spcPts val="4000"/>
              </a:lnSpc>
            </a:pPr>
            <a:r>
              <a:rPr lang="ar-SA" sz="2800" dirty="0" smtClean="0">
                <a:solidFill>
                  <a:schemeClr val="tx1"/>
                </a:solidFill>
                <a:latin typeface="Alexandria"/>
              </a:rPr>
              <a:t>الخط المستخدم يحمل شخصية الحدث استخدام الخطوط العريضة تعطي شعوراً بالقوة والأهمية، بينما الخطوط الرقيقة توحي بالفخامة والحداثة.</a:t>
            </a:r>
            <a:endParaRPr lang="en-US" sz="2800" dirty="0">
              <a:solidFill>
                <a:schemeClr val="tx1"/>
              </a:solidFill>
              <a:latin typeface="Alexandria"/>
            </a:endParaRPr>
          </a:p>
        </p:txBody>
      </p:sp>
      <p:sp>
        <p:nvSpPr>
          <p:cNvPr id="12" name="مستطيل 11"/>
          <p:cNvSpPr/>
          <p:nvPr/>
        </p:nvSpPr>
        <p:spPr>
          <a:xfrm rot="10800000" flipH="1" flipV="1">
            <a:off x="408942" y="4413240"/>
            <a:ext cx="8277857"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العناصر الرسومية:</a:t>
            </a:r>
          </a:p>
          <a:p>
            <a:pPr algn="justLow" rtl="1">
              <a:lnSpc>
                <a:spcPts val="4000"/>
              </a:lnSpc>
            </a:pPr>
            <a:r>
              <a:rPr lang="ar-SA" sz="2800" dirty="0" smtClean="0">
                <a:solidFill>
                  <a:schemeClr val="tx1"/>
                </a:solidFill>
                <a:latin typeface="Alexandria"/>
              </a:rPr>
              <a:t>هي الأشكال أو الزخارف المستخدمة في الشعار وتستخدم لملء الفراغات في التصاميم وذلك لتعزيز الهوية دون تكرار الشعار بشكل ممل.</a:t>
            </a:r>
            <a:endParaRPr lang="en-US" sz="2800" dirty="0">
              <a:solidFill>
                <a:schemeClr val="tx1"/>
              </a:solidFill>
              <a:latin typeface="Alexandria"/>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6799" y="1359775"/>
            <a:ext cx="4002833" cy="5184987"/>
          </a:xfrm>
          <a:prstGeom prst="rect">
            <a:avLst/>
          </a:prstGeom>
        </p:spPr>
      </p:pic>
    </p:spTree>
    <p:extLst>
      <p:ext uri="{BB962C8B-B14F-4D97-AF65-F5344CB8AC3E}">
        <p14:creationId xmlns:p14="http://schemas.microsoft.com/office/powerpoint/2010/main" val="290953926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385388" y="1242459"/>
            <a:ext cx="4086807" cy="7948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خطوات بناء الهوية البصرية:</a:t>
            </a:r>
          </a:p>
        </p:txBody>
      </p:sp>
      <p:sp>
        <p:nvSpPr>
          <p:cNvPr id="12" name="مستطيل 11"/>
          <p:cNvSpPr/>
          <p:nvPr/>
        </p:nvSpPr>
        <p:spPr>
          <a:xfrm rot="10800000" flipH="1" flipV="1">
            <a:off x="914400" y="2080995"/>
            <a:ext cx="10422293"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فهم جوهر الفعالية: من هم الجمهور وما هي الرسالة (هل هو مؤتمر طبي، تعليمي جاد أو حفل موسيقي صاخب).</a:t>
            </a:r>
            <a:endParaRPr lang="en-US" sz="2800" dirty="0">
              <a:solidFill>
                <a:schemeClr val="tx1"/>
              </a:solidFill>
              <a:latin typeface="Alexandria"/>
            </a:endParaRPr>
          </a:p>
        </p:txBody>
      </p:sp>
      <p:sp>
        <p:nvSpPr>
          <p:cNvPr id="8" name="مستطيل 7"/>
          <p:cNvSpPr/>
          <p:nvPr/>
        </p:nvSpPr>
        <p:spPr>
          <a:xfrm rot="10800000" flipH="1" flipV="1">
            <a:off x="1017037" y="3397717"/>
            <a:ext cx="10319656" cy="117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لوحة الإلهام: تجميع صور وألوان وخطوط تعبر عن الاتجاه الفني قبل البدء بالتصميم الفعلي.</a:t>
            </a:r>
            <a:endParaRPr lang="en-US" sz="2800" dirty="0">
              <a:solidFill>
                <a:schemeClr val="tx1"/>
              </a:solidFill>
              <a:latin typeface="Alexandria"/>
            </a:endParaRPr>
          </a:p>
        </p:txBody>
      </p:sp>
      <p:sp>
        <p:nvSpPr>
          <p:cNvPr id="9" name="مستطيل 8"/>
          <p:cNvSpPr/>
          <p:nvPr/>
        </p:nvSpPr>
        <p:spPr>
          <a:xfrm rot="10800000" flipH="1" flipV="1">
            <a:off x="3058836" y="4668081"/>
            <a:ext cx="8277857" cy="668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التصميم الأولي: رسم الأفكار الأساسية للشعار.</a:t>
            </a:r>
            <a:endParaRPr lang="en-US" sz="2800" dirty="0">
              <a:solidFill>
                <a:schemeClr val="tx1"/>
              </a:solidFill>
              <a:latin typeface="Alexandria"/>
            </a:endParaRPr>
          </a:p>
        </p:txBody>
      </p:sp>
      <p:sp>
        <p:nvSpPr>
          <p:cNvPr id="10" name="مستطيل 9"/>
          <p:cNvSpPr/>
          <p:nvPr/>
        </p:nvSpPr>
        <p:spPr>
          <a:xfrm rot="10800000" flipH="1" flipV="1">
            <a:off x="914401" y="5431951"/>
            <a:ext cx="10422292" cy="1164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بناء دليل الهوية: كتاب يشرح كيفية استخدام الألوان والخطوط والأحجام المسموحة لضمان عدم تشويه الهوية من قبل المطابع أو المصممين الآخرين.</a:t>
            </a:r>
            <a:endParaRPr lang="en-US" sz="2800" dirty="0">
              <a:solidFill>
                <a:schemeClr val="tx1"/>
              </a:solidFill>
              <a:latin typeface="Alexandria"/>
            </a:endParaRPr>
          </a:p>
        </p:txBody>
      </p:sp>
    </p:spTree>
    <p:extLst>
      <p:ext uri="{BB962C8B-B14F-4D97-AF65-F5344CB8AC3E}">
        <p14:creationId xmlns:p14="http://schemas.microsoft.com/office/powerpoint/2010/main" val="256133012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17830"/>
            <a:ext cx="54018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8"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539134" y="92486"/>
            <a:ext cx="4567001"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 البصرية للفعالية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rot="10800000" flipH="1" flipV="1">
            <a:off x="4121252" y="1191383"/>
            <a:ext cx="3778897" cy="561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معايير نجاح الهوية البصرية</a:t>
            </a:r>
            <a:endParaRPr lang="en-US" sz="2800" dirty="0">
              <a:solidFill>
                <a:schemeClr val="tx1"/>
              </a:solidFill>
              <a:latin typeface="Alexandria"/>
            </a:endParaRPr>
          </a:p>
        </p:txBody>
      </p:sp>
      <p:sp>
        <p:nvSpPr>
          <p:cNvPr id="12" name="مستطيل 11"/>
          <p:cNvSpPr/>
          <p:nvPr/>
        </p:nvSpPr>
        <p:spPr>
          <a:xfrm rot="10800000" flipH="1" flipV="1">
            <a:off x="745043" y="1662934"/>
            <a:ext cx="8277857" cy="740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الاتساق: </a:t>
            </a:r>
            <a:r>
              <a:rPr lang="ar-SA" sz="2800" dirty="0" smtClean="0">
                <a:solidFill>
                  <a:schemeClr val="tx1"/>
                </a:solidFill>
                <a:latin typeface="Alexandria"/>
              </a:rPr>
              <a:t>أن تبدو التذكرة والمنصة وكأنهما من عائلة واحدة.</a:t>
            </a:r>
            <a:endParaRPr lang="en-US" sz="2800" dirty="0">
              <a:solidFill>
                <a:schemeClr val="tx1"/>
              </a:solidFill>
              <a:latin typeface="Alexandria"/>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9835" y="1424054"/>
            <a:ext cx="3901440" cy="5032730"/>
          </a:xfrm>
          <a:prstGeom prst="rect">
            <a:avLst/>
          </a:prstGeom>
        </p:spPr>
      </p:pic>
      <p:sp>
        <p:nvSpPr>
          <p:cNvPr id="9" name="مستطيل 8"/>
          <p:cNvSpPr/>
          <p:nvPr/>
        </p:nvSpPr>
        <p:spPr>
          <a:xfrm rot="10800000" flipH="1" flipV="1">
            <a:off x="783510" y="2338828"/>
            <a:ext cx="8277857" cy="7401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الوضوح: </a:t>
            </a:r>
            <a:r>
              <a:rPr lang="ar-SA" sz="2800" dirty="0" smtClean="0">
                <a:solidFill>
                  <a:schemeClr val="tx1"/>
                </a:solidFill>
                <a:latin typeface="Alexandria"/>
              </a:rPr>
              <a:t>هل الخطوط مقروءة من مسافات بعيدة.</a:t>
            </a:r>
            <a:endParaRPr lang="en-US" sz="2800" dirty="0">
              <a:solidFill>
                <a:schemeClr val="tx1"/>
              </a:solidFill>
              <a:latin typeface="Alexandria"/>
            </a:endParaRPr>
          </a:p>
        </p:txBody>
      </p:sp>
      <p:sp>
        <p:nvSpPr>
          <p:cNvPr id="10" name="مستطيل 9"/>
          <p:cNvSpPr/>
          <p:nvPr/>
        </p:nvSpPr>
        <p:spPr>
          <a:xfrm rot="10800000" flipH="1" flipV="1">
            <a:off x="802744" y="3164144"/>
            <a:ext cx="8277857" cy="1001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القابلية للتوسع: </a:t>
            </a:r>
            <a:r>
              <a:rPr lang="ar-SA" sz="2800" dirty="0" smtClean="0">
                <a:solidFill>
                  <a:schemeClr val="tx1"/>
                </a:solidFill>
                <a:latin typeface="Alexandria"/>
              </a:rPr>
              <a:t>هل يظل التصميم جميلاً إذا طُبع على قلم أو عُرض على شاشة عملاقة.</a:t>
            </a:r>
            <a:endParaRPr lang="en-US" sz="2800" dirty="0">
              <a:solidFill>
                <a:schemeClr val="tx1"/>
              </a:solidFill>
              <a:latin typeface="Alexandria"/>
            </a:endParaRPr>
          </a:p>
        </p:txBody>
      </p:sp>
      <p:sp>
        <p:nvSpPr>
          <p:cNvPr id="13" name="مستطيل 12"/>
          <p:cNvSpPr/>
          <p:nvPr/>
        </p:nvSpPr>
        <p:spPr>
          <a:xfrm rot="10800000" flipH="1" flipV="1">
            <a:off x="821978" y="4319741"/>
            <a:ext cx="8277857" cy="1001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الأخذ بعين الاعتبار تباين الألوان في حال الفعاليات الداخلية والفعاليات الخارجية حيث أن الألوان الباهتة قد تختفي في ضوء الشمس.</a:t>
            </a:r>
            <a:endParaRPr lang="en-US" sz="2800" dirty="0">
              <a:solidFill>
                <a:schemeClr val="tx1"/>
              </a:solidFill>
              <a:latin typeface="Alexandria"/>
            </a:endParaRPr>
          </a:p>
        </p:txBody>
      </p:sp>
      <p:sp>
        <p:nvSpPr>
          <p:cNvPr id="14" name="مستطيل 13"/>
          <p:cNvSpPr/>
          <p:nvPr/>
        </p:nvSpPr>
        <p:spPr>
          <a:xfrm rot="10800000" flipH="1" flipV="1">
            <a:off x="745043" y="5566923"/>
            <a:ext cx="8277857" cy="10012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الأخذ بعين الاعتبار الثقافة والبيئة في مكان قيام الفعالية حيث تختلف دلالات الألوان والرسومات المستخدمة بين الدول والمناطق الجغرافية.</a:t>
            </a:r>
            <a:endParaRPr lang="en-US" sz="2800" dirty="0">
              <a:solidFill>
                <a:schemeClr val="tx1"/>
              </a:solidFill>
              <a:latin typeface="Alexandria"/>
            </a:endParaRPr>
          </a:p>
        </p:txBody>
      </p:sp>
    </p:spTree>
    <p:extLst>
      <p:ext uri="{BB962C8B-B14F-4D97-AF65-F5344CB8AC3E}">
        <p14:creationId xmlns:p14="http://schemas.microsoft.com/office/powerpoint/2010/main" val="20640822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P spid="12" grpId="0"/>
      <p:bldP spid="9" grpId="0"/>
      <p:bldP spid="10" grpId="0"/>
      <p:bldP spid="13" grpId="0"/>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565349826"/>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إدارة اللوجستيات للفعاليات:</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اختيار المكان.</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الإضاءة والصوت والتجهيزات التقنية.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إدارة الموردين والمتعاقدين.</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النقل والاستقبال.</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Fourth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67132B5-5EB3-4242-85B7-58343B289732}"/>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3768</TotalTime>
  <Words>2077</Words>
  <Application>Microsoft Office PowerPoint</Application>
  <PresentationFormat>شاشة عريضة</PresentationFormat>
  <Paragraphs>252</Paragraphs>
  <Slides>42</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316</cp:revision>
  <dcterms:created xsi:type="dcterms:W3CDTF">2023-04-29T09:08:00Z</dcterms:created>
  <dcterms:modified xsi:type="dcterms:W3CDTF">2026-02-07T13:46:56Z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