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39"/>
  </p:notesMasterIdLst>
  <p:sldIdLst>
    <p:sldId id="303" r:id="rId2"/>
    <p:sldId id="363" r:id="rId3"/>
    <p:sldId id="446" r:id="rId4"/>
    <p:sldId id="447" r:id="rId5"/>
    <p:sldId id="448" r:id="rId6"/>
    <p:sldId id="449" r:id="rId7"/>
    <p:sldId id="450" r:id="rId8"/>
    <p:sldId id="451" r:id="rId9"/>
    <p:sldId id="452" r:id="rId10"/>
    <p:sldId id="453" r:id="rId11"/>
    <p:sldId id="454" r:id="rId12"/>
    <p:sldId id="455" r:id="rId13"/>
    <p:sldId id="456" r:id="rId14"/>
    <p:sldId id="458" r:id="rId15"/>
    <p:sldId id="457" r:id="rId16"/>
    <p:sldId id="459" r:id="rId17"/>
    <p:sldId id="460" r:id="rId18"/>
    <p:sldId id="461" r:id="rId19"/>
    <p:sldId id="462" r:id="rId20"/>
    <p:sldId id="463" r:id="rId21"/>
    <p:sldId id="464" r:id="rId22"/>
    <p:sldId id="465" r:id="rId23"/>
    <p:sldId id="466" r:id="rId24"/>
    <p:sldId id="467" r:id="rId25"/>
    <p:sldId id="468" r:id="rId26"/>
    <p:sldId id="469" r:id="rId27"/>
    <p:sldId id="470" r:id="rId28"/>
    <p:sldId id="471" r:id="rId29"/>
    <p:sldId id="472" r:id="rId30"/>
    <p:sldId id="473" r:id="rId31"/>
    <p:sldId id="474" r:id="rId32"/>
    <p:sldId id="475" r:id="rId33"/>
    <p:sldId id="476" r:id="rId34"/>
    <p:sldId id="477" r:id="rId35"/>
    <p:sldId id="478" r:id="rId36"/>
    <p:sldId id="445" r:id="rId37"/>
    <p:sldId id="349"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12"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8/5/2023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5.png"/><Relationship Id="rId7"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76400"/>
            <a:ext cx="10231294"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Lecture Organization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itle 1">
            <a:extLst>
              <a:ext uri="{FF2B5EF4-FFF2-40B4-BE49-F238E27FC236}">
                <a16:creationId xmlns:a16="http://schemas.microsoft.com/office/drawing/2014/main" id="{0A9206E0-CAA8-99A8-E98E-3968FF3131E9}"/>
              </a:ext>
            </a:extLst>
          </p:cNvPr>
          <p:cNvSpPr txBox="1">
            <a:spLocks/>
          </p:cNvSpPr>
          <p:nvPr/>
        </p:nvSpPr>
        <p:spPr>
          <a:xfrm>
            <a:off x="1962275" y="2192841"/>
            <a:ext cx="8267449" cy="28463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Core business processes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Risk management responsibilities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Cost of risk controls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7" name="TextBox 6">
            <a:extLst>
              <a:ext uri="{FF2B5EF4-FFF2-40B4-BE49-F238E27FC236}">
                <a16:creationId xmlns:a16="http://schemas.microsoft.com/office/drawing/2014/main" id="{3B6DA4A4-3456-3634-BAFE-64726769E826}"/>
              </a:ext>
            </a:extLst>
          </p:cNvPr>
          <p:cNvSpPr txBox="1"/>
          <p:nvPr/>
        </p:nvSpPr>
        <p:spPr>
          <a:xfrm>
            <a:off x="1150570" y="2317814"/>
            <a:ext cx="10420078" cy="347787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SabonLTStd-Roman"/>
              </a:rPr>
              <a:t>Organizations will often establish </a:t>
            </a:r>
            <a:r>
              <a:rPr kumimoji="0" lang="en-US" sz="2200" b="1" i="0" u="sng" strike="noStrike" kern="0" cap="none" spc="0" normalizeH="0" baseline="0" noProof="0" dirty="0">
                <a:ln>
                  <a:noFill/>
                </a:ln>
                <a:solidFill>
                  <a:srgbClr val="000000"/>
                </a:solidFill>
                <a:effectLst/>
                <a:uLnTx/>
                <a:uFillTx/>
                <a:latin typeface="SabonLTStd-Roman"/>
              </a:rPr>
              <a:t>business objectives </a:t>
            </a:r>
            <a:r>
              <a:rPr kumimoji="0" lang="en-US" sz="2200" b="0" i="0" u="none" strike="noStrike" kern="0" cap="none" spc="0" normalizeH="0" baseline="0" noProof="0" dirty="0">
                <a:ln>
                  <a:noFill/>
                </a:ln>
                <a:solidFill>
                  <a:srgbClr val="000000"/>
                </a:solidFill>
                <a:effectLst/>
                <a:uLnTx/>
                <a:uFillTx/>
                <a:latin typeface="SabonLTStd-Roman"/>
              </a:rPr>
              <a:t>and </a:t>
            </a:r>
            <a:r>
              <a:rPr kumimoji="0" lang="en-US" sz="2200" b="1" i="0" u="sng" strike="noStrike" kern="0" cap="none" spc="0" normalizeH="0" baseline="0" noProof="0" dirty="0">
                <a:ln>
                  <a:noFill/>
                </a:ln>
                <a:solidFill>
                  <a:srgbClr val="000000"/>
                </a:solidFill>
                <a:effectLst/>
                <a:uLnTx/>
                <a:uFillTx/>
                <a:latin typeface="SabonLTStd-Roman"/>
              </a:rPr>
              <a:t>strategic objectives as separate documents.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200" b="0" i="0" u="none" strike="noStrike" kern="0" cap="none" spc="0" normalizeH="0" baseline="0" noProof="0" dirty="0">
              <a:ln>
                <a:noFill/>
              </a:ln>
              <a:solidFill>
                <a:srgbClr val="000000"/>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SabonLTStd-Roman"/>
              </a:rPr>
              <a:t> When seeking to ensure that </a:t>
            </a:r>
            <a:r>
              <a:rPr kumimoji="0" lang="en-US" sz="2200" b="1" i="0" u="sng" strike="noStrike" kern="0" cap="none" spc="0" normalizeH="0" baseline="0" noProof="0" dirty="0">
                <a:ln>
                  <a:noFill/>
                </a:ln>
                <a:solidFill>
                  <a:srgbClr val="000000"/>
                </a:solidFill>
                <a:effectLst/>
                <a:uLnTx/>
                <a:uFillTx/>
                <a:latin typeface="SabonLTStd-Roman"/>
              </a:rPr>
              <a:t>risk management makes a full contribution to the organization</a:t>
            </a:r>
            <a:r>
              <a:rPr kumimoji="0" lang="en-US" sz="2200" b="0" i="0" u="none" strike="noStrike" kern="0" cap="none" spc="0" normalizeH="0" baseline="0" noProof="0" dirty="0">
                <a:ln>
                  <a:noFill/>
                </a:ln>
                <a:solidFill>
                  <a:srgbClr val="000000"/>
                </a:solidFill>
                <a:effectLst/>
                <a:uLnTx/>
                <a:uFillTx/>
                <a:latin typeface="SabonLTStd-Roman"/>
              </a:rPr>
              <a:t>, it is important to view both of these</a:t>
            </a:r>
            <a:r>
              <a:rPr kumimoji="0" lang="en-US" sz="2200" b="1" i="0" u="sng" strike="noStrike" kern="0" cap="none" spc="0" normalizeH="0" baseline="0" noProof="0" dirty="0">
                <a:ln>
                  <a:noFill/>
                </a:ln>
                <a:solidFill>
                  <a:srgbClr val="000000"/>
                </a:solidFill>
                <a:effectLst/>
                <a:uLnTx/>
                <a:uFillTx/>
                <a:latin typeface="SabonLTStd-Roman"/>
              </a:rPr>
              <a:t> sets of objectives and explore the relationship between them.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200" b="0" i="0" u="none" strike="noStrike" kern="0" cap="none" spc="0" normalizeH="0" baseline="0" noProof="0" dirty="0">
              <a:ln>
                <a:noFill/>
              </a:ln>
              <a:solidFill>
                <a:srgbClr val="000000"/>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1" i="0" u="sng" strike="noStrike" kern="0" cap="none" spc="0" normalizeH="0" baseline="0" noProof="0" dirty="0">
                <a:ln>
                  <a:noFill/>
                </a:ln>
                <a:solidFill>
                  <a:srgbClr val="000000"/>
                </a:solidFill>
                <a:effectLst/>
                <a:uLnTx/>
                <a:uFillTx/>
                <a:latin typeface="SabonLTStd-Roman"/>
              </a:rPr>
              <a:t>Business objectives</a:t>
            </a:r>
            <a:r>
              <a:rPr kumimoji="0" lang="en-US" sz="2200" b="0" i="0" u="none" strike="noStrike" kern="0" cap="none" spc="0" normalizeH="0" baseline="0" noProof="0" dirty="0">
                <a:ln>
                  <a:noFill/>
                </a:ln>
                <a:solidFill>
                  <a:srgbClr val="000000"/>
                </a:solidFill>
                <a:effectLst/>
                <a:uLnTx/>
                <a:uFillTx/>
                <a:latin typeface="SabonLTStd-Roman"/>
              </a:rPr>
              <a:t> will often relate to </a:t>
            </a:r>
            <a:r>
              <a:rPr kumimoji="0" lang="en-US" sz="2200" b="1" i="0" u="sng" strike="noStrike" kern="0" cap="none" spc="0" normalizeH="0" baseline="0" noProof="0" dirty="0">
                <a:ln>
                  <a:noFill/>
                </a:ln>
                <a:solidFill>
                  <a:srgbClr val="000000"/>
                </a:solidFill>
                <a:effectLst/>
                <a:uLnTx/>
                <a:uFillTx/>
                <a:latin typeface="SabonLTStd-Roman"/>
              </a:rPr>
              <a:t>the annual budget </a:t>
            </a:r>
            <a:r>
              <a:rPr kumimoji="0" lang="en-US" sz="2200" b="0" i="0" u="none" strike="noStrike" kern="0" cap="none" spc="0" normalizeH="0" baseline="0" noProof="0" dirty="0">
                <a:ln>
                  <a:noFill/>
                </a:ln>
                <a:solidFill>
                  <a:srgbClr val="000000"/>
                </a:solidFill>
                <a:effectLst/>
                <a:uLnTx/>
                <a:uFillTx/>
                <a:latin typeface="SabonLTStd-Roman"/>
              </a:rPr>
              <a:t>that has been </a:t>
            </a:r>
            <a:r>
              <a:rPr kumimoji="0" lang="en-US" sz="2200" b="1" i="0" u="sng" strike="noStrike" kern="0" cap="none" spc="0" normalizeH="0" baseline="0" noProof="0" dirty="0">
                <a:ln>
                  <a:noFill/>
                </a:ln>
                <a:solidFill>
                  <a:srgbClr val="000000"/>
                </a:solidFill>
                <a:effectLst/>
                <a:uLnTx/>
                <a:uFillTx/>
                <a:latin typeface="SabonLTStd-Roman"/>
              </a:rPr>
              <a:t>produced by the organization</a:t>
            </a:r>
            <a:r>
              <a:rPr kumimoji="0" lang="en-US" sz="2200" b="0" i="0" u="none" strike="noStrike" kern="0" cap="none" spc="0" normalizeH="0" baseline="0" noProof="0" dirty="0">
                <a:ln>
                  <a:noFill/>
                </a:ln>
                <a:solidFill>
                  <a:srgbClr val="000000"/>
                </a:solidFill>
                <a:effectLst/>
                <a:uLnTx/>
                <a:uFillTx/>
                <a:latin typeface="SabonLTStd-Roman"/>
              </a:rPr>
              <a:t>. This budget will contain details of the </a:t>
            </a:r>
            <a:r>
              <a:rPr kumimoji="0" lang="en-US" sz="2200" b="1" i="0" u="sng" strike="noStrike" kern="0" cap="none" spc="0" normalizeH="0" baseline="0" noProof="0" dirty="0">
                <a:ln>
                  <a:noFill/>
                </a:ln>
                <a:solidFill>
                  <a:srgbClr val="000000"/>
                </a:solidFill>
                <a:effectLst/>
                <a:uLnTx/>
                <a:uFillTx/>
                <a:latin typeface="SabonLTStd-Roman"/>
              </a:rPr>
              <a:t>anticipated sales as income and the cost of sales as expenditure</a:t>
            </a:r>
            <a:r>
              <a:rPr kumimoji="0" lang="en-US" sz="2200" b="0" i="0" u="none" strike="noStrike" kern="0" cap="none" spc="0" normalizeH="0" baseline="0" noProof="0" dirty="0">
                <a:ln>
                  <a:noFill/>
                </a:ln>
                <a:solidFill>
                  <a:srgbClr val="000000"/>
                </a:solidFill>
                <a:effectLst/>
                <a:uLnTx/>
                <a:uFillTx/>
                <a:latin typeface="SabonLTStd-Roman"/>
              </a:rPr>
              <a:t>.</a:t>
            </a:r>
            <a:r>
              <a:rPr kumimoji="0" lang="en-US" sz="22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96390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82DBDAA5-4B45-2DE7-0FE8-F11448A8F146}"/>
              </a:ext>
            </a:extLst>
          </p:cNvPr>
          <p:cNvSpPr txBox="1"/>
          <p:nvPr/>
        </p:nvSpPr>
        <p:spPr>
          <a:xfrm>
            <a:off x="1066800" y="2258859"/>
            <a:ext cx="10587619" cy="3477875"/>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200" b="1" u="sng" dirty="0">
                <a:solidFill>
                  <a:srgbClr val="000000"/>
                </a:solidFill>
                <a:latin typeface="SabonLTStd-Roman"/>
              </a:rPr>
              <a:t>Underpinning the business objectives </a:t>
            </a:r>
            <a:r>
              <a:rPr lang="en-US" sz="2200" dirty="0">
                <a:solidFill>
                  <a:srgbClr val="000000"/>
                </a:solidFill>
                <a:latin typeface="SabonLTStd-Roman"/>
              </a:rPr>
              <a:t>of the organization will be the </a:t>
            </a:r>
            <a:r>
              <a:rPr lang="en-US" sz="2200" b="1" u="sng" dirty="0">
                <a:solidFill>
                  <a:srgbClr val="000000"/>
                </a:solidFill>
                <a:latin typeface="SabonLTStd-Roman"/>
              </a:rPr>
              <a:t>business delivery model </a:t>
            </a:r>
            <a:r>
              <a:rPr lang="en-US" sz="2200" dirty="0">
                <a:solidFill>
                  <a:srgbClr val="000000"/>
                </a:solidFill>
                <a:latin typeface="SabonLTStd-Roman"/>
              </a:rPr>
              <a:t>(or </a:t>
            </a:r>
            <a:r>
              <a:rPr lang="en-US" sz="2200" b="1" u="sng" dirty="0">
                <a:solidFill>
                  <a:srgbClr val="000000"/>
                </a:solidFill>
                <a:latin typeface="SabonLTStd-Roman"/>
              </a:rPr>
              <a:t>business model </a:t>
            </a:r>
            <a:r>
              <a:rPr lang="en-US" sz="2200" dirty="0">
                <a:solidFill>
                  <a:srgbClr val="000000"/>
                </a:solidFill>
                <a:latin typeface="SabonLTStd-Roman"/>
              </a:rPr>
              <a:t>for short) that the organization </a:t>
            </a:r>
            <a:r>
              <a:rPr lang="en-US" sz="2200" b="1" u="sng" dirty="0">
                <a:solidFill>
                  <a:srgbClr val="000000"/>
                </a:solidFill>
                <a:latin typeface="SabonLTStd-Roman"/>
              </a:rPr>
              <a:t>has developed.</a:t>
            </a:r>
          </a:p>
          <a:p>
            <a:pPr marL="342900" indent="-342900" algn="just" defTabSz="914400">
              <a:buFont typeface="Wingdings" panose="05000000000000000000" pitchFamily="2" charset="2"/>
              <a:buChar char="§"/>
            </a:pPr>
            <a:endParaRPr lang="en-US" sz="2200" dirty="0">
              <a:solidFill>
                <a:srgbClr val="000000"/>
              </a:solidFill>
              <a:latin typeface="SabonLTStd-Roman"/>
            </a:endParaRPr>
          </a:p>
          <a:p>
            <a:pPr marL="342900" indent="-342900" algn="just" defTabSz="914400">
              <a:buFont typeface="Wingdings" panose="05000000000000000000" pitchFamily="2" charset="2"/>
              <a:buChar char="§"/>
            </a:pPr>
            <a:r>
              <a:rPr lang="en-US" sz="2200" dirty="0">
                <a:solidFill>
                  <a:srgbClr val="C00000"/>
                </a:solidFill>
                <a:latin typeface="SabonLTStd-Roman"/>
              </a:rPr>
              <a:t>For example</a:t>
            </a:r>
            <a:r>
              <a:rPr lang="en-US" sz="2200" dirty="0">
                <a:solidFill>
                  <a:srgbClr val="000000"/>
                </a:solidFill>
                <a:latin typeface="SabonLTStd-Roman"/>
              </a:rPr>
              <a:t>:</a:t>
            </a:r>
          </a:p>
          <a:p>
            <a:pPr marL="342900" indent="-342900" algn="just" defTabSz="914400">
              <a:buFont typeface="Wingdings" panose="05000000000000000000" pitchFamily="2" charset="2"/>
              <a:buChar char="§"/>
            </a:pPr>
            <a:endParaRPr lang="en-US" sz="2200" dirty="0">
              <a:solidFill>
                <a:srgbClr val="000000"/>
              </a:solidFill>
              <a:latin typeface="SabonLTStd-Roman"/>
            </a:endParaRPr>
          </a:p>
          <a:p>
            <a:pPr marL="342900" indent="-342900" algn="just" defTabSz="914400">
              <a:buFont typeface="Wingdings" panose="05000000000000000000" pitchFamily="2" charset="2"/>
              <a:buChar char="ü"/>
            </a:pPr>
            <a:r>
              <a:rPr lang="en-US" sz="2200" dirty="0">
                <a:solidFill>
                  <a:srgbClr val="000000"/>
                </a:solidFill>
                <a:latin typeface="SabonLTStd-Roman"/>
              </a:rPr>
              <a:t>a membership organization will seek sponsorship from organizations that deliver services to the membership. </a:t>
            </a:r>
          </a:p>
          <a:p>
            <a:pPr marL="342900" indent="-342900" algn="just" defTabSz="914400">
              <a:buFont typeface="Wingdings" panose="05000000000000000000" pitchFamily="2" charset="2"/>
              <a:buChar char="ü"/>
            </a:pPr>
            <a:endParaRPr lang="en-US" sz="2200" dirty="0">
              <a:solidFill>
                <a:srgbClr val="000000"/>
              </a:solidFill>
              <a:latin typeface="SabonLTStd-Roman"/>
            </a:endParaRPr>
          </a:p>
          <a:p>
            <a:pPr marL="342900" indent="-342900" algn="just" defTabSz="914400">
              <a:buFont typeface="Wingdings" panose="05000000000000000000" pitchFamily="2" charset="2"/>
              <a:buChar char="ü"/>
            </a:pPr>
            <a:r>
              <a:rPr lang="en-US" sz="2200" dirty="0">
                <a:solidFill>
                  <a:srgbClr val="000000"/>
                </a:solidFill>
                <a:latin typeface="SabonLTStd-Roman"/>
              </a:rPr>
              <a:t>This source of sponsorship income will be a fundamental part of the business model and the annual business objectives.</a:t>
            </a:r>
          </a:p>
        </p:txBody>
      </p:sp>
    </p:spTree>
    <p:extLst>
      <p:ext uri="{BB962C8B-B14F-4D97-AF65-F5344CB8AC3E}">
        <p14:creationId xmlns:p14="http://schemas.microsoft.com/office/powerpoint/2010/main" val="384773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CEB7C204-B478-5BF2-FE95-A5AFDD2BD960}"/>
              </a:ext>
            </a:extLst>
          </p:cNvPr>
          <p:cNvSpPr txBox="1"/>
          <p:nvPr/>
        </p:nvSpPr>
        <p:spPr>
          <a:xfrm>
            <a:off x="1351753" y="2298722"/>
            <a:ext cx="9902228" cy="3416320"/>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0" cap="none" spc="0" normalizeH="0" baseline="0" noProof="0" dirty="0">
                <a:ln>
                  <a:noFill/>
                </a:ln>
                <a:solidFill>
                  <a:srgbClr val="000000"/>
                </a:solidFill>
                <a:effectLst/>
                <a:uLnTx/>
                <a:uFillTx/>
                <a:latin typeface="SabonLTStd-Roman"/>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0" i="0" u="none" strike="noStrike" kern="0" cap="none" spc="0" normalizeH="0" baseline="0" noProof="0" dirty="0">
              <a:ln>
                <a:noFill/>
              </a:ln>
              <a:solidFill>
                <a:srgbClr val="000000"/>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The risks that are attached to </a:t>
            </a:r>
            <a:r>
              <a:rPr kumimoji="0" lang="en-US" sz="2400" b="1" i="0" u="sng" strike="noStrike" kern="0" cap="none" spc="0" normalizeH="0" baseline="0" noProof="0" dirty="0">
                <a:ln>
                  <a:noFill/>
                </a:ln>
                <a:solidFill>
                  <a:prstClr val="black"/>
                </a:solidFill>
                <a:effectLst/>
                <a:uLnTx/>
                <a:uFillTx/>
              </a:rPr>
              <a:t>business objectives are associated </a:t>
            </a:r>
            <a:r>
              <a:rPr kumimoji="0" lang="en-US" sz="2400" b="0" i="0" u="none" strike="noStrike" kern="0" cap="none" spc="0" normalizeH="0" baseline="0" noProof="0" dirty="0">
                <a:ln>
                  <a:noFill/>
                </a:ln>
                <a:solidFill>
                  <a:prstClr val="black"/>
                </a:solidFill>
                <a:effectLst/>
                <a:uLnTx/>
                <a:uFillTx/>
              </a:rPr>
              <a:t>with the </a:t>
            </a:r>
            <a:r>
              <a:rPr kumimoji="0" lang="en-US" sz="2400" b="1" i="0" u="sng" strike="noStrike" kern="0" cap="none" spc="0" normalizeH="0" baseline="0" noProof="0" dirty="0">
                <a:ln>
                  <a:noFill/>
                </a:ln>
                <a:solidFill>
                  <a:prstClr val="black"/>
                </a:solidFill>
                <a:effectLst/>
                <a:uLnTx/>
                <a:uFillTx/>
              </a:rPr>
              <a:t>robustness of the business model </a:t>
            </a:r>
            <a:r>
              <a:rPr kumimoji="0" lang="en-US" sz="2400" b="0" i="0" u="none" strike="noStrike" kern="0" cap="none" spc="0" normalizeH="0" baseline="0" noProof="0" dirty="0">
                <a:ln>
                  <a:noFill/>
                </a:ln>
                <a:solidFill>
                  <a:prstClr val="black"/>
                </a:solidFill>
                <a:effectLst/>
                <a:uLnTx/>
                <a:uFillTx/>
              </a:rPr>
              <a:t>and the </a:t>
            </a:r>
            <a:r>
              <a:rPr kumimoji="0" lang="en-US" sz="2400" b="1" i="0" u="sng" strike="noStrike" kern="0" cap="none" spc="0" normalizeH="0" baseline="0" noProof="0" dirty="0">
                <a:ln>
                  <a:noFill/>
                </a:ln>
                <a:solidFill>
                  <a:prstClr val="black"/>
                </a:solidFill>
                <a:effectLst/>
                <a:uLnTx/>
                <a:uFillTx/>
              </a:rPr>
              <a:t>efficiency of the business model</a:t>
            </a:r>
            <a:r>
              <a:rPr kumimoji="0" lang="en-US" sz="2400" b="0" i="0" u="none" strike="noStrike" kern="0" cap="none" spc="0" normalizeH="0" baseline="0" noProof="0" dirty="0">
                <a:ln>
                  <a:noFill/>
                </a:ln>
                <a:solidFill>
                  <a:prstClr val="black"/>
                </a:solidFill>
                <a:effectLst/>
                <a:uLnTx/>
                <a:uFillTx/>
              </a:rPr>
              <a:t>.</a:t>
            </a:r>
          </a:p>
        </p:txBody>
      </p:sp>
    </p:spTree>
    <p:extLst>
      <p:ext uri="{BB962C8B-B14F-4D97-AF65-F5344CB8AC3E}">
        <p14:creationId xmlns:p14="http://schemas.microsoft.com/office/powerpoint/2010/main" val="2539816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2F0EACA4-B9F6-6D55-D136-7209E131104C}"/>
              </a:ext>
            </a:extLst>
          </p:cNvPr>
          <p:cNvSpPr txBox="1"/>
          <p:nvPr/>
        </p:nvSpPr>
        <p:spPr>
          <a:xfrm>
            <a:off x="1409495" y="2323900"/>
            <a:ext cx="9902228"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In the pervious examples When undertaking </a:t>
            </a:r>
            <a:r>
              <a:rPr kumimoji="0" lang="en-US" sz="2400" b="1" i="0" u="sng" strike="noStrike" kern="0" cap="none" spc="0" normalizeH="0" baseline="0" noProof="0" dirty="0">
                <a:ln>
                  <a:noFill/>
                </a:ln>
                <a:solidFill>
                  <a:prstClr val="black"/>
                </a:solidFill>
                <a:effectLst/>
                <a:uLnTx/>
                <a:uFillTx/>
              </a:rPr>
              <a:t>a risk assessment of the annual budget,</a:t>
            </a:r>
            <a:r>
              <a:rPr kumimoji="0" lang="en-US" sz="2400" b="0" i="0" u="none" strike="noStrike" kern="0" cap="none" spc="0" normalizeH="0" baseline="0" noProof="0" dirty="0">
                <a:ln>
                  <a:noFill/>
                </a:ln>
                <a:solidFill>
                  <a:prstClr val="black"/>
                </a:solidFill>
                <a:effectLst/>
                <a:uLnTx/>
                <a:uFillTx/>
              </a:rPr>
              <a:t> </a:t>
            </a:r>
            <a:r>
              <a:rPr kumimoji="0" lang="en-US" sz="2400" b="1" i="0" u="sng" strike="noStrike" kern="0" cap="none" spc="0" normalizeH="0" baseline="0" noProof="0" dirty="0">
                <a:ln>
                  <a:noFill/>
                </a:ln>
                <a:solidFill>
                  <a:prstClr val="black"/>
                </a:solidFill>
                <a:effectLst/>
                <a:uLnTx/>
                <a:uFillTx/>
              </a:rPr>
              <a:t>the events that could undermine sponsorship and membership income, together </a:t>
            </a:r>
            <a:r>
              <a:rPr kumimoji="0" lang="en-US" sz="2400" b="0" i="0" u="none" strike="noStrike" kern="0" cap="none" spc="0" normalizeH="0" baseline="0" noProof="0" dirty="0">
                <a:ln>
                  <a:noFill/>
                </a:ln>
                <a:solidFill>
                  <a:prstClr val="black"/>
                </a:solidFill>
                <a:effectLst/>
                <a:uLnTx/>
                <a:uFillTx/>
              </a:rPr>
              <a:t>with the events that </a:t>
            </a:r>
            <a:r>
              <a:rPr kumimoji="0" lang="en-US" sz="2400" b="1" i="0" u="sng" strike="noStrike" kern="0" cap="none" spc="0" normalizeH="0" baseline="0" noProof="0" dirty="0">
                <a:ln>
                  <a:noFill/>
                </a:ln>
                <a:solidFill>
                  <a:prstClr val="black"/>
                </a:solidFill>
                <a:effectLst/>
                <a:uLnTx/>
                <a:uFillTx/>
              </a:rPr>
              <a:t>could disrupt the delivery of services and benefits, should be considered.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The essence of the business objectives normally relate to the organization as it currently exists.</a:t>
            </a:r>
          </a:p>
        </p:txBody>
      </p:sp>
    </p:spTree>
    <p:extLst>
      <p:ext uri="{BB962C8B-B14F-4D97-AF65-F5344CB8AC3E}">
        <p14:creationId xmlns:p14="http://schemas.microsoft.com/office/powerpoint/2010/main" val="2776161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BDE2E1B3-7378-9816-98A7-656B838B55AB}"/>
              </a:ext>
            </a:extLst>
          </p:cNvPr>
          <p:cNvSpPr txBox="1"/>
          <p:nvPr/>
        </p:nvSpPr>
        <p:spPr>
          <a:xfrm>
            <a:off x="1187612" y="2337552"/>
            <a:ext cx="10345994" cy="3139321"/>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solidFill>
                  <a:srgbClr val="FF0000"/>
                </a:solidFill>
                <a:effectLst/>
                <a:uLnTx/>
                <a:uFillTx/>
                <a:latin typeface="MiloOT"/>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effectLst/>
                <a:uLnTx/>
                <a:uFillTx/>
                <a:latin typeface="SabonLTStd-Roman"/>
              </a:rPr>
              <a:t>Whenever a business is established, it either </a:t>
            </a:r>
            <a:r>
              <a:rPr kumimoji="0" lang="en-US" sz="2200" b="1" i="0" u="none" strike="noStrike" kern="0" cap="none" spc="0" normalizeH="0" baseline="0" noProof="0" dirty="0">
                <a:ln>
                  <a:noFill/>
                </a:ln>
                <a:effectLst/>
                <a:uLnTx/>
                <a:uFillTx/>
                <a:latin typeface="SabonLTStd-Roman"/>
              </a:rPr>
              <a:t>explicitly or implicitly </a:t>
            </a:r>
            <a:r>
              <a:rPr kumimoji="0" lang="en-US" sz="2200" b="1" i="0" u="sng" strike="noStrike" kern="0" cap="none" spc="0" normalizeH="0" baseline="0" noProof="0" dirty="0">
                <a:ln>
                  <a:noFill/>
                </a:ln>
                <a:effectLst/>
                <a:uLnTx/>
                <a:uFillTx/>
                <a:latin typeface="SabonLTStd-Roman"/>
              </a:rPr>
              <a:t>employs a particular business delivery model </a:t>
            </a:r>
            <a:r>
              <a:rPr kumimoji="0" lang="en-US" sz="2200" b="0" i="0" u="none" strike="noStrike" kern="0" cap="none" spc="0" normalizeH="0" baseline="0" noProof="0" dirty="0">
                <a:ln>
                  <a:noFill/>
                </a:ln>
                <a:effectLst/>
                <a:uLnTx/>
                <a:uFillTx/>
                <a:latin typeface="SabonLTStd-Roman"/>
              </a:rPr>
              <a:t>that </a:t>
            </a:r>
            <a:r>
              <a:rPr kumimoji="0" lang="en-US" sz="2200" b="1" i="0" u="sng" strike="noStrike" kern="0" cap="none" spc="0" normalizeH="0" baseline="0" noProof="0" dirty="0">
                <a:ln>
                  <a:noFill/>
                </a:ln>
                <a:effectLst/>
                <a:uLnTx/>
                <a:uFillTx/>
                <a:latin typeface="SabonLTStd-Roman"/>
              </a:rPr>
              <a:t>describes the architecture of the value creation, delivery, and capture mechanisms employed by the business enterprise</a:t>
            </a:r>
            <a:r>
              <a:rPr kumimoji="0" lang="en-US" sz="2200" b="0" i="0" u="none" strike="noStrike" kern="0" cap="none" spc="0" normalizeH="0" baseline="0" noProof="0" dirty="0">
                <a:ln>
                  <a:noFill/>
                </a:ln>
                <a:effectLst/>
                <a:uLnTx/>
                <a:uFillTx/>
                <a:latin typeface="SabonLTStd-Roman"/>
              </a:rPr>
              <a:t>. The essence of </a:t>
            </a:r>
            <a:r>
              <a:rPr kumimoji="0" lang="en-US" sz="2200" b="1" i="0" u="sng" strike="noStrike" kern="0" cap="none" spc="0" normalizeH="0" baseline="0" noProof="0" dirty="0">
                <a:ln>
                  <a:noFill/>
                </a:ln>
                <a:effectLst/>
                <a:uLnTx/>
                <a:uFillTx/>
                <a:latin typeface="SabonLTStd-Roman"/>
              </a:rPr>
              <a:t>a business delivery model </a:t>
            </a:r>
            <a:r>
              <a:rPr kumimoji="0" lang="en-US" sz="2200" b="0" i="0" u="none" strike="noStrike" kern="0" cap="none" spc="0" normalizeH="0" baseline="0" noProof="0" dirty="0">
                <a:ln>
                  <a:noFill/>
                </a:ln>
                <a:effectLst/>
                <a:uLnTx/>
                <a:uFillTx/>
                <a:latin typeface="SabonLTStd-Roman"/>
              </a:rPr>
              <a:t>is that it defines the manner by which the business </a:t>
            </a:r>
            <a:r>
              <a:rPr kumimoji="0" lang="en-US" sz="2200" b="1" i="0" u="sng" strike="noStrike" kern="0" cap="none" spc="0" normalizeH="0" baseline="0" noProof="0" dirty="0">
                <a:ln>
                  <a:noFill/>
                </a:ln>
                <a:effectLst/>
                <a:uLnTx/>
                <a:uFillTx/>
                <a:latin typeface="SabonLTStd-Roman"/>
              </a:rPr>
              <a:t>delivers value to customers, entices customers to pay for value, and converts those payments to profit: </a:t>
            </a:r>
            <a:r>
              <a:rPr kumimoji="0" lang="en-US" sz="2200" b="0" i="0" u="none" strike="noStrike" kern="0" cap="none" spc="0" normalizeH="0" baseline="0" noProof="0" dirty="0">
                <a:ln>
                  <a:noFill/>
                </a:ln>
                <a:effectLst/>
                <a:uLnTx/>
                <a:uFillTx/>
                <a:latin typeface="SabonLTStd-Roman"/>
              </a:rPr>
              <a:t>it thus reflects the belief of the organization about what </a:t>
            </a:r>
            <a:r>
              <a:rPr kumimoji="0" lang="en-US" sz="2200" b="1" i="0" u="sng" strike="noStrike" kern="0" cap="none" spc="0" normalizeH="0" baseline="0" noProof="0" dirty="0">
                <a:ln>
                  <a:noFill/>
                </a:ln>
                <a:effectLst/>
                <a:uLnTx/>
                <a:uFillTx/>
                <a:latin typeface="SabonLTStd-Roman"/>
              </a:rPr>
              <a:t>customers want, how they want it, and how the enterprise can organize to best meet those needs, get paid for doing so, and make a profit.</a:t>
            </a:r>
          </a:p>
        </p:txBody>
      </p:sp>
    </p:spTree>
    <p:extLst>
      <p:ext uri="{BB962C8B-B14F-4D97-AF65-F5344CB8AC3E}">
        <p14:creationId xmlns:p14="http://schemas.microsoft.com/office/powerpoint/2010/main" val="3410486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1BA7E3A8-F7FE-EF7C-8E6B-9CCC512EABDB}"/>
              </a:ext>
            </a:extLst>
          </p:cNvPr>
          <p:cNvSpPr txBox="1"/>
          <p:nvPr/>
        </p:nvSpPr>
        <p:spPr>
          <a:xfrm>
            <a:off x="1297387" y="2491654"/>
            <a:ext cx="10126444" cy="2677656"/>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FF0000"/>
                </a:solidFill>
                <a:effectLst/>
                <a:uLnTx/>
                <a:uFillTx/>
                <a:latin typeface="MiloOT"/>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SabonLTStd-Roman"/>
              </a:rPr>
              <a:t>The business delivery model is used </a:t>
            </a:r>
            <a:r>
              <a:rPr kumimoji="0" lang="en-US" sz="2400" b="0" i="0" u="none" strike="noStrike" kern="0" cap="none" spc="0" normalizeH="0" baseline="0" noProof="0" dirty="0">
                <a:ln>
                  <a:noFill/>
                </a:ln>
                <a:effectLst/>
                <a:uLnTx/>
                <a:uFillTx/>
                <a:latin typeface="SabonLTStd-Roman"/>
              </a:rPr>
              <a:t>to </a:t>
            </a:r>
            <a:r>
              <a:rPr kumimoji="0" lang="en-US" sz="2400" b="1" i="0" u="sng" strike="noStrike" kern="0" cap="none" spc="0" normalizeH="0" baseline="0" noProof="0" dirty="0">
                <a:ln>
                  <a:noFill/>
                </a:ln>
                <a:effectLst/>
                <a:uLnTx/>
                <a:uFillTx/>
                <a:latin typeface="SabonLTStd-Roman"/>
              </a:rPr>
              <a:t>describe and classify businesses, </a:t>
            </a:r>
            <a:r>
              <a:rPr kumimoji="0" lang="en-US" sz="2400" b="0" i="0" u="none" strike="noStrike" kern="0" cap="none" spc="0" normalizeH="0" baseline="0" noProof="0" dirty="0">
                <a:ln>
                  <a:noFill/>
                </a:ln>
                <a:effectLst/>
                <a:uLnTx/>
                <a:uFillTx/>
                <a:latin typeface="SabonLTStd-Roman"/>
              </a:rPr>
              <a:t>but is also used by </a:t>
            </a:r>
            <a:r>
              <a:rPr kumimoji="0" lang="en-US" sz="2400" b="1" i="0" u="sng" strike="noStrike" kern="0" cap="none" spc="0" normalizeH="0" baseline="0" noProof="0" dirty="0">
                <a:ln>
                  <a:noFill/>
                </a:ln>
                <a:effectLst/>
                <a:uLnTx/>
                <a:uFillTx/>
                <a:latin typeface="SabonLTStd-Roman"/>
              </a:rPr>
              <a:t>management inside companies to explore possibilities for future development. </a:t>
            </a:r>
            <a:r>
              <a:rPr kumimoji="0" lang="en-US" sz="2400" b="0" i="0" u="none" strike="noStrike" kern="0" cap="none" spc="0" normalizeH="0" baseline="0" noProof="0" dirty="0">
                <a:ln>
                  <a:noFill/>
                </a:ln>
                <a:effectLst/>
                <a:uLnTx/>
                <a:uFillTx/>
                <a:latin typeface="SabonLTStd-Roman"/>
              </a:rPr>
              <a:t>Future enhancement of the business delivery model is achieved by implementation of </a:t>
            </a:r>
            <a:r>
              <a:rPr kumimoji="0" lang="en-US" sz="2400" b="1" i="0" u="sng" strike="noStrike" kern="0" cap="none" spc="0" normalizeH="0" baseline="0" noProof="0" dirty="0">
                <a:ln>
                  <a:noFill/>
                </a:ln>
                <a:effectLst/>
                <a:uLnTx/>
                <a:uFillTx/>
                <a:latin typeface="SabonLTStd-Roman"/>
              </a:rPr>
              <a:t>a business development plan. </a:t>
            </a:r>
            <a:r>
              <a:rPr kumimoji="0" lang="en-US" sz="2400" b="0" i="0" u="none" strike="noStrike" kern="0" cap="none" spc="0" normalizeH="0" baseline="0" noProof="0" dirty="0">
                <a:ln>
                  <a:noFill/>
                </a:ln>
                <a:effectLst/>
                <a:uLnTx/>
                <a:uFillTx/>
                <a:latin typeface="SabonLTStd-Roman"/>
              </a:rPr>
              <a:t>In fact, </a:t>
            </a:r>
            <a:r>
              <a:rPr kumimoji="0" lang="en-US" sz="2400" b="1" i="0" u="sng" strike="noStrike" kern="0" cap="none" spc="0" normalizeH="0" baseline="0" noProof="0" dirty="0">
                <a:ln>
                  <a:noFill/>
                </a:ln>
                <a:effectLst/>
                <a:uLnTx/>
                <a:uFillTx/>
                <a:latin typeface="SabonLTStd-Roman"/>
              </a:rPr>
              <a:t>a well-established business delivery model will act as the basis for creative organizations to develop future strategy</a:t>
            </a:r>
            <a:endParaRPr kumimoji="0" lang="en-US" sz="2400" b="1" i="0" u="sng" strike="noStrike" kern="0" cap="none" spc="0" normalizeH="0" baseline="0" noProof="0" dirty="0">
              <a:ln>
                <a:noFill/>
              </a:ln>
              <a:effectLst/>
              <a:uLnTx/>
              <a:uFillTx/>
            </a:endParaRPr>
          </a:p>
        </p:txBody>
      </p:sp>
    </p:spTree>
    <p:extLst>
      <p:ext uri="{BB962C8B-B14F-4D97-AF65-F5344CB8AC3E}">
        <p14:creationId xmlns:p14="http://schemas.microsoft.com/office/powerpoint/2010/main" val="90828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BCC79EF4-A0BC-22C1-4621-90A7C2378C9F}"/>
              </a:ext>
            </a:extLst>
          </p:cNvPr>
          <p:cNvSpPr txBox="1"/>
          <p:nvPr/>
        </p:nvSpPr>
        <p:spPr>
          <a:xfrm>
            <a:off x="1198672" y="2207286"/>
            <a:ext cx="10323874" cy="34163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Most organizations recognize that the </a:t>
            </a:r>
            <a:r>
              <a:rPr kumimoji="0" lang="en-US" sz="2400" b="1" i="0" u="sng" strike="noStrike" kern="0" cap="none" spc="0" normalizeH="0" baseline="0" noProof="0" dirty="0">
                <a:ln>
                  <a:noFill/>
                </a:ln>
                <a:solidFill>
                  <a:srgbClr val="000000"/>
                </a:solidFill>
                <a:effectLst/>
                <a:uLnTx/>
                <a:uFillTx/>
                <a:latin typeface="SabonLTStd-Roman"/>
              </a:rPr>
              <a:t>existing business model </a:t>
            </a:r>
            <a:r>
              <a:rPr kumimoji="0" lang="en-US" sz="2400" b="0" i="0" u="none" strike="noStrike" kern="0" cap="none" spc="0" normalizeH="0" baseline="0" noProof="0" dirty="0">
                <a:ln>
                  <a:noFill/>
                </a:ln>
                <a:solidFill>
                  <a:srgbClr val="000000"/>
                </a:solidFill>
                <a:effectLst/>
                <a:uLnTx/>
                <a:uFillTx/>
                <a:latin typeface="SabonLTStd-Roman"/>
              </a:rPr>
              <a:t>will not continue to be </a:t>
            </a:r>
            <a:r>
              <a:rPr kumimoji="0" lang="en-US" sz="2400" b="1" i="0" u="sng" strike="noStrike" kern="0" cap="none" spc="0" normalizeH="0" baseline="0" noProof="0" dirty="0">
                <a:ln>
                  <a:noFill/>
                </a:ln>
                <a:solidFill>
                  <a:srgbClr val="000000"/>
                </a:solidFill>
                <a:effectLst/>
                <a:uLnTx/>
                <a:uFillTx/>
                <a:latin typeface="SabonLTStd-Roman"/>
              </a:rPr>
              <a:t>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SabonLTStd-Roman"/>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 If </a:t>
            </a:r>
            <a:r>
              <a:rPr kumimoji="0" lang="en-US" sz="2400" b="1" i="0" u="sng" strike="noStrike" kern="0" cap="none" spc="0" normalizeH="0" baseline="0" noProof="0" dirty="0">
                <a:ln>
                  <a:noFill/>
                </a:ln>
                <a:solidFill>
                  <a:srgbClr val="000000"/>
                </a:solidFill>
                <a:effectLst/>
                <a:uLnTx/>
                <a:uFillTx/>
                <a:latin typeface="SabonLTStd-Roman"/>
              </a:rPr>
              <a:t>business objectives </a:t>
            </a:r>
            <a:r>
              <a:rPr kumimoji="0" lang="en-US" sz="2400" b="0" i="0" u="none" strike="noStrike" kern="0" cap="none" spc="0" normalizeH="0" baseline="0" noProof="0" dirty="0">
                <a:ln>
                  <a:noFill/>
                </a:ln>
                <a:solidFill>
                  <a:srgbClr val="000000"/>
                </a:solidFill>
                <a:effectLst/>
                <a:uLnTx/>
                <a:uFillTx/>
                <a:latin typeface="SabonLTStd-Roman"/>
              </a:rPr>
              <a:t>are to be delivered year after year, then </a:t>
            </a:r>
            <a:r>
              <a:rPr kumimoji="0" lang="en-US" sz="2400" b="1" i="0" u="sng" strike="noStrike" kern="0" cap="none" spc="0" normalizeH="0" baseline="0" noProof="0" dirty="0">
                <a:ln>
                  <a:noFill/>
                </a:ln>
                <a:solidFill>
                  <a:srgbClr val="000000"/>
                </a:solidFill>
                <a:effectLst/>
                <a:uLnTx/>
                <a:uFillTx/>
                <a:latin typeface="SabonLTStd-Roman"/>
              </a:rPr>
              <a:t>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SabonLTStd-Roman"/>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These developments could include </a:t>
            </a:r>
            <a:r>
              <a:rPr kumimoji="0" lang="en-US" sz="2400" b="1" i="0" u="sng" strike="noStrike" kern="0" cap="none" spc="0" normalizeH="0" baseline="0" noProof="0" dirty="0">
                <a:ln>
                  <a:noFill/>
                </a:ln>
                <a:solidFill>
                  <a:srgbClr val="000000"/>
                </a:solidFill>
                <a:effectLst/>
                <a:uLnTx/>
                <a:uFillTx/>
                <a:latin typeface="SabonLTStd-Roman"/>
              </a:rPr>
              <a:t>exploring greater sponsorship opportunities, delivering new services and products </a:t>
            </a:r>
            <a:r>
              <a:rPr kumimoji="0" lang="en-US" sz="2400" b="0" i="0" u="none" strike="noStrike" kern="0" cap="none" spc="0" normalizeH="0" baseline="0" noProof="0" dirty="0">
                <a:ln>
                  <a:noFill/>
                </a:ln>
                <a:solidFill>
                  <a:srgbClr val="000000"/>
                </a:solidFill>
                <a:effectLst/>
                <a:uLnTx/>
                <a:uFillTx/>
                <a:latin typeface="SabonLTStd-Roman"/>
              </a:rPr>
              <a:t>that will generate new income, and increasing efficiency in the delivery of the existing business model. </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72990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216660EF-D0C5-4B66-666E-A4AEE2F963DC}"/>
              </a:ext>
            </a:extLst>
          </p:cNvPr>
          <p:cNvSpPr txBox="1"/>
          <p:nvPr/>
        </p:nvSpPr>
        <p:spPr>
          <a:xfrm>
            <a:off x="1364043" y="2442355"/>
            <a:ext cx="10060127" cy="2308324"/>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400" dirty="0">
                <a:solidFill>
                  <a:srgbClr val="000000"/>
                </a:solidFill>
                <a:latin typeface="SabonLTStd-Roman"/>
              </a:rPr>
              <a:t>Once the </a:t>
            </a:r>
            <a:r>
              <a:rPr lang="en-US" sz="2400" b="1" u="sng" dirty="0">
                <a:solidFill>
                  <a:srgbClr val="000000"/>
                </a:solidFill>
                <a:latin typeface="SabonLTStd-Roman"/>
              </a:rPr>
              <a:t>overall strategy is established</a:t>
            </a:r>
            <a:r>
              <a:rPr lang="en-US" sz="2400" dirty="0">
                <a:solidFill>
                  <a:srgbClr val="000000"/>
                </a:solidFill>
                <a:latin typeface="SabonLTStd-Roman"/>
              </a:rPr>
              <a:t>, </a:t>
            </a:r>
            <a:r>
              <a:rPr lang="en-US" sz="2400" b="1" u="sng" dirty="0">
                <a:solidFill>
                  <a:srgbClr val="000000"/>
                </a:solidFill>
                <a:latin typeface="SabonLTStd-Roman"/>
              </a:rPr>
              <a:t>the tactics that will deliver it need to be identified.</a:t>
            </a:r>
          </a:p>
          <a:p>
            <a:pPr marL="285750" indent="-285750" algn="just" defTabSz="914400">
              <a:buFont typeface="Wingdings" panose="05000000000000000000" pitchFamily="2" charset="2"/>
              <a:buChar char="§"/>
            </a:pPr>
            <a:endParaRPr lang="en-US" sz="2400" dirty="0">
              <a:solidFill>
                <a:srgbClr val="000000"/>
              </a:solidFill>
              <a:latin typeface="SabonLTStd-Roman"/>
            </a:endParaRPr>
          </a:p>
          <a:p>
            <a:pPr marL="285750" indent="-285750" algn="just" defTabSz="914400">
              <a:buFont typeface="Wingdings" panose="05000000000000000000" pitchFamily="2" charset="2"/>
              <a:buChar char="§"/>
            </a:pPr>
            <a:r>
              <a:rPr lang="en-US" sz="2400" dirty="0">
                <a:solidFill>
                  <a:srgbClr val="000000"/>
                </a:solidFill>
                <a:latin typeface="SabonLTStd-Roman"/>
              </a:rPr>
              <a:t> If the strategy requires </a:t>
            </a:r>
            <a:r>
              <a:rPr lang="en-US" sz="2400" b="1" u="sng" dirty="0">
                <a:solidFill>
                  <a:srgbClr val="000000"/>
                </a:solidFill>
                <a:latin typeface="SabonLTStd-Roman"/>
              </a:rPr>
              <a:t>changes to core processes </a:t>
            </a:r>
            <a:r>
              <a:rPr lang="en-US" sz="2400" dirty="0">
                <a:solidFill>
                  <a:srgbClr val="000000"/>
                </a:solidFill>
                <a:latin typeface="SabonLTStd-Roman"/>
              </a:rPr>
              <a:t>or the introduction of new core processes</a:t>
            </a:r>
            <a:r>
              <a:rPr lang="en-US" sz="2400" b="1" u="sng" dirty="0">
                <a:solidFill>
                  <a:srgbClr val="000000"/>
                </a:solidFill>
                <a:latin typeface="SabonLTStd-Roman"/>
              </a:rPr>
              <a:t>, then projects </a:t>
            </a:r>
            <a:r>
              <a:rPr lang="en-US" sz="2400" dirty="0">
                <a:solidFill>
                  <a:srgbClr val="000000"/>
                </a:solidFill>
                <a:latin typeface="SabonLTStd-Roman"/>
              </a:rPr>
              <a:t>or </a:t>
            </a:r>
            <a:r>
              <a:rPr lang="en-US" sz="2400" dirty="0" err="1">
                <a:solidFill>
                  <a:srgbClr val="000000"/>
                </a:solidFill>
                <a:latin typeface="SabonLTStd-Roman"/>
              </a:rPr>
              <a:t>programes</a:t>
            </a:r>
            <a:r>
              <a:rPr lang="en-US" sz="2400" dirty="0">
                <a:solidFill>
                  <a:srgbClr val="000000"/>
                </a:solidFill>
                <a:latin typeface="SabonLTStd-Roman"/>
              </a:rPr>
              <a:t> of </a:t>
            </a:r>
            <a:r>
              <a:rPr lang="en-US" sz="2400" b="1" u="sng" dirty="0">
                <a:solidFill>
                  <a:srgbClr val="000000"/>
                </a:solidFill>
                <a:latin typeface="SabonLTStd-Roman"/>
              </a:rPr>
              <a:t>work will be required.</a:t>
            </a:r>
          </a:p>
          <a:p>
            <a:pPr marL="285750" indent="-285750" algn="just" defTabSz="914400">
              <a:buFont typeface="Wingdings" panose="05000000000000000000" pitchFamily="2" charset="2"/>
              <a:buChar char="§"/>
            </a:pPr>
            <a:endParaRPr lang="en-US" sz="2400" dirty="0">
              <a:solidFill>
                <a:srgbClr val="000000"/>
              </a:solidFill>
              <a:latin typeface="SabonLTStd-Roman"/>
            </a:endParaRPr>
          </a:p>
        </p:txBody>
      </p:sp>
    </p:spTree>
    <p:extLst>
      <p:ext uri="{BB962C8B-B14F-4D97-AF65-F5344CB8AC3E}">
        <p14:creationId xmlns:p14="http://schemas.microsoft.com/office/powerpoint/2010/main" val="4186790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F6AD711A-930B-A0CC-3456-F581D331E344}"/>
              </a:ext>
            </a:extLst>
          </p:cNvPr>
          <p:cNvSpPr txBox="1"/>
          <p:nvPr/>
        </p:nvSpPr>
        <p:spPr>
          <a:xfrm>
            <a:off x="1383708" y="2457104"/>
            <a:ext cx="10060127" cy="2308324"/>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 </a:t>
            </a:r>
            <a:r>
              <a:rPr kumimoji="0" lang="en-US" sz="2400" b="1" i="0" u="sng" strike="noStrike" kern="0" cap="none" spc="0" normalizeH="0" baseline="0" noProof="0" dirty="0">
                <a:ln>
                  <a:noFill/>
                </a:ln>
                <a:solidFill>
                  <a:srgbClr val="000000"/>
                </a:solidFill>
                <a:effectLst/>
                <a:uLnTx/>
                <a:uFillTx/>
                <a:latin typeface="SabonLTStd-Roman"/>
              </a:rPr>
              <a:t>The tactics introduced </a:t>
            </a:r>
            <a:r>
              <a:rPr kumimoji="0" lang="en-US" sz="2400" b="0" i="0" u="none" strike="noStrike" kern="0" cap="none" spc="0" normalizeH="0" baseline="0" noProof="0" dirty="0">
                <a:ln>
                  <a:noFill/>
                </a:ln>
                <a:solidFill>
                  <a:srgbClr val="000000"/>
                </a:solidFill>
                <a:effectLst/>
                <a:uLnTx/>
                <a:uFillTx/>
                <a:latin typeface="SabonLTStd-Roman"/>
              </a:rPr>
              <a:t>by the organization </a:t>
            </a:r>
            <a:r>
              <a:rPr kumimoji="0" lang="en-US" sz="2400" b="1" i="0" u="sng" strike="noStrike" kern="0" cap="none" spc="0" normalizeH="0" baseline="0" noProof="0" dirty="0">
                <a:ln>
                  <a:noFill/>
                </a:ln>
                <a:solidFill>
                  <a:srgbClr val="000000"/>
                </a:solidFill>
                <a:effectLst/>
                <a:uLnTx/>
                <a:uFillTx/>
                <a:latin typeface="SabonLTStd-Roman"/>
              </a:rPr>
              <a:t>should ensure that effective and efficient core processes to deliver the desired outcomes </a:t>
            </a:r>
            <a:r>
              <a:rPr kumimoji="0" lang="en-US" sz="2400" b="0" i="0" u="none" strike="noStrike" kern="0" cap="none" spc="0" normalizeH="0" baseline="0" noProof="0" dirty="0">
                <a:ln>
                  <a:noFill/>
                </a:ln>
                <a:solidFill>
                  <a:srgbClr val="000000"/>
                </a:solidFill>
                <a:effectLst/>
                <a:uLnTx/>
                <a:uFillTx/>
                <a:latin typeface="SabonLTStd-Roman"/>
              </a:rPr>
              <a:t>in the </a:t>
            </a:r>
            <a:r>
              <a:rPr kumimoji="0" lang="en-US" sz="2400" b="1" i="0" u="sng" strike="noStrike" kern="0" cap="none" spc="0" normalizeH="0" baseline="0" noProof="0" dirty="0">
                <a:ln>
                  <a:noFill/>
                </a:ln>
                <a:solidFill>
                  <a:srgbClr val="000000"/>
                </a:solidFill>
                <a:effectLst/>
                <a:uLnTx/>
                <a:uFillTx/>
                <a:latin typeface="SabonLTStd-Roman"/>
              </a:rPr>
              <a:t>most cost-effective manner are in place.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SabonLTStd-Roman"/>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 In relation to operations, the desired state of the organization is the </a:t>
            </a:r>
            <a:r>
              <a:rPr kumimoji="0" lang="en-US" sz="2400" b="1" i="0" u="sng" strike="noStrike" kern="0" cap="none" spc="0" normalizeH="0" baseline="0" noProof="0" dirty="0">
                <a:ln>
                  <a:noFill/>
                </a:ln>
                <a:solidFill>
                  <a:srgbClr val="000000"/>
                </a:solidFill>
                <a:effectLst/>
                <a:uLnTx/>
                <a:uFillTx/>
                <a:latin typeface="SabonLTStd-Roman"/>
              </a:rPr>
              <a:t>continuity of normal efficient operations </a:t>
            </a:r>
            <a:r>
              <a:rPr kumimoji="0" lang="en-US" sz="2400" b="0" i="0" u="none" strike="noStrike" kern="0" cap="none" spc="0" normalizeH="0" baseline="0" noProof="0" dirty="0">
                <a:ln>
                  <a:noFill/>
                </a:ln>
                <a:solidFill>
                  <a:srgbClr val="000000"/>
                </a:solidFill>
                <a:effectLst/>
                <a:uLnTx/>
                <a:uFillTx/>
                <a:latin typeface="SabonLTStd-Roman"/>
              </a:rPr>
              <a:t>with no </a:t>
            </a:r>
            <a:r>
              <a:rPr kumimoji="0" lang="en-US" sz="2400" b="1" i="0" u="sng" strike="noStrike" kern="0" cap="none" spc="0" normalizeH="0" baseline="0" noProof="0" dirty="0">
                <a:ln>
                  <a:noFill/>
                </a:ln>
                <a:solidFill>
                  <a:srgbClr val="000000"/>
                </a:solidFill>
                <a:effectLst/>
                <a:uLnTx/>
                <a:uFillTx/>
                <a:latin typeface="SabonLTStd-Roman"/>
              </a:rPr>
              <a:t>unplanned disruption </a:t>
            </a:r>
            <a:endParaRPr kumimoji="0" lang="en-US" sz="24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49778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5DDE6187-23AB-3D19-4B5C-7ED3B1642063}"/>
              </a:ext>
            </a:extLst>
          </p:cNvPr>
          <p:cNvPicPr>
            <a:picLocks noChangeAspect="1"/>
          </p:cNvPicPr>
          <p:nvPr/>
        </p:nvPicPr>
        <p:blipFill>
          <a:blip r:embed="rId8"/>
          <a:stretch>
            <a:fillRect/>
          </a:stretch>
        </p:blipFill>
        <p:spPr>
          <a:xfrm>
            <a:off x="2626809" y="1768018"/>
            <a:ext cx="7467600" cy="3930220"/>
          </a:xfrm>
          <a:prstGeom prst="rect">
            <a:avLst/>
          </a:prstGeom>
        </p:spPr>
      </p:pic>
    </p:spTree>
    <p:extLst>
      <p:ext uri="{BB962C8B-B14F-4D97-AF65-F5344CB8AC3E}">
        <p14:creationId xmlns:p14="http://schemas.microsoft.com/office/powerpoint/2010/main" val="978668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6" name="TextBox 5">
            <a:extLst>
              <a:ext uri="{FF2B5EF4-FFF2-40B4-BE49-F238E27FC236}">
                <a16:creationId xmlns:a16="http://schemas.microsoft.com/office/drawing/2014/main" id="{AE419D26-E1FF-1F57-6C14-6DB37AEB432B}"/>
              </a:ext>
            </a:extLst>
          </p:cNvPr>
          <p:cNvSpPr txBox="1"/>
          <p:nvPr/>
        </p:nvSpPr>
        <p:spPr>
          <a:xfrm>
            <a:off x="1360635" y="2097597"/>
            <a:ext cx="9999948" cy="378565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rPr>
              <a:t>There are </a:t>
            </a:r>
            <a:r>
              <a:rPr kumimoji="0" lang="en-US" sz="2400" b="1" i="0" u="sng" strike="noStrike" kern="0" cap="none" spc="0" normalizeH="0" baseline="0" noProof="0" dirty="0">
                <a:ln>
                  <a:noFill/>
                </a:ln>
                <a:solidFill>
                  <a:prstClr val="black"/>
                </a:solidFill>
                <a:effectLst/>
                <a:uLnTx/>
                <a:uFillTx/>
              </a:rPr>
              <a:t>four basic types of core process</a:t>
            </a:r>
            <a:r>
              <a:rPr kumimoji="0" lang="en-US" sz="2400" b="0" i="0" u="none" strike="noStrike" kern="0" cap="none" spc="0" normalizeH="0" baseline="0" noProof="0" dirty="0">
                <a:ln>
                  <a:noFill/>
                </a:ln>
                <a:solidFill>
                  <a:prstClr val="black"/>
                </a:solidFill>
                <a:effectLst/>
                <a:uLnTx/>
                <a:uFillTx/>
              </a:rPr>
              <a:t>. These are processes designed, implemented and managed to ensure the following: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prstClr val="black"/>
                </a:solidFill>
                <a:effectLst/>
                <a:uLnTx/>
                <a:uFillTx/>
              </a:rPr>
              <a:t>development and delivery of </a:t>
            </a:r>
            <a:r>
              <a:rPr kumimoji="0" lang="en-US" sz="2400" b="1" i="0" u="sng" strike="noStrike" kern="0" cap="none" spc="0" normalizeH="0" baseline="0" noProof="0" dirty="0">
                <a:ln>
                  <a:noFill/>
                </a:ln>
                <a:solidFill>
                  <a:prstClr val="black"/>
                </a:solidFill>
                <a:effectLst/>
                <a:uLnTx/>
                <a:uFillTx/>
              </a:rPr>
              <a:t>strategy;</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1" i="0" u="sng" strike="noStrike" kern="0" cap="none" spc="0" normalizeH="0" baseline="0" noProof="0" dirty="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prstClr val="black"/>
                </a:solidFill>
                <a:effectLst/>
                <a:uLnTx/>
                <a:uFillTx/>
              </a:rPr>
              <a:t>management </a:t>
            </a:r>
            <a:r>
              <a:rPr kumimoji="0" lang="en-US" sz="2400" b="1" i="0" u="sng" strike="noStrike" kern="0" cap="none" spc="0" normalizeH="0" baseline="0" noProof="0" dirty="0">
                <a:ln>
                  <a:noFill/>
                </a:ln>
                <a:solidFill>
                  <a:prstClr val="black"/>
                </a:solidFill>
                <a:effectLst/>
                <a:uLnTx/>
                <a:uFillTx/>
              </a:rPr>
              <a:t>of tactics</a:t>
            </a:r>
            <a:r>
              <a:rPr kumimoji="0" lang="en-US" sz="2400" b="0" i="0" u="none" strike="noStrike" kern="0" cap="none" spc="0" normalizeH="0" baseline="0" noProof="0" dirty="0">
                <a:ln>
                  <a:noFill/>
                </a:ln>
                <a:solidFill>
                  <a:prstClr val="black"/>
                </a:solidFill>
                <a:effectLst/>
                <a:uLnTx/>
                <a:uFillTx/>
              </a:rPr>
              <a:t>, projects and enhancements;</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prstClr val="black"/>
                </a:solidFill>
                <a:effectLst/>
                <a:uLnTx/>
                <a:uFillTx/>
              </a:rPr>
              <a:t>continuity and monitoring of </a:t>
            </a:r>
            <a:r>
              <a:rPr kumimoji="0" lang="en-US" sz="2400" b="1" i="0" u="sng" strike="noStrike" kern="0" cap="none" spc="0" normalizeH="0" baseline="0" noProof="0" dirty="0">
                <a:ln>
                  <a:noFill/>
                </a:ln>
                <a:solidFill>
                  <a:prstClr val="black"/>
                </a:solidFill>
                <a:effectLst/>
                <a:uLnTx/>
                <a:uFillTx/>
              </a:rPr>
              <a:t>routine operations</a:t>
            </a:r>
            <a:r>
              <a:rPr kumimoji="0" lang="en-US" sz="2400" b="0" i="0" u="none" strike="noStrike" kern="0" cap="none" spc="0" normalizeH="0" baseline="0" noProof="0" dirty="0">
                <a:ln>
                  <a:noFill/>
                </a:ln>
                <a:solidFill>
                  <a:prstClr val="black"/>
                </a:solidFill>
                <a:effectLst/>
                <a:uLnTx/>
                <a:uFillTx/>
              </a:rPr>
              <a:t>;</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prstClr val="black"/>
                </a:solidFill>
                <a:effectLst/>
                <a:uLnTx/>
                <a:uFillTx/>
              </a:rPr>
              <a:t>activities that are designed to </a:t>
            </a:r>
            <a:r>
              <a:rPr kumimoji="0" lang="en-US" sz="2400" b="1" i="0" u="sng" strike="noStrike" kern="0" cap="none" spc="0" normalizeH="0" baseline="0" noProof="0" dirty="0">
                <a:ln>
                  <a:noFill/>
                </a:ln>
                <a:solidFill>
                  <a:prstClr val="black"/>
                </a:solidFill>
                <a:effectLst/>
                <a:uLnTx/>
                <a:uFillTx/>
              </a:rPr>
              <a:t>ensure compliance</a:t>
            </a:r>
          </a:p>
        </p:txBody>
      </p:sp>
    </p:spTree>
    <p:extLst>
      <p:ext uri="{BB962C8B-B14F-4D97-AF65-F5344CB8AC3E}">
        <p14:creationId xmlns:p14="http://schemas.microsoft.com/office/powerpoint/2010/main" val="1754718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493608" y="16850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6" name="TextBox 5">
            <a:extLst>
              <a:ext uri="{FF2B5EF4-FFF2-40B4-BE49-F238E27FC236}">
                <a16:creationId xmlns:a16="http://schemas.microsoft.com/office/drawing/2014/main" id="{2909E7FD-B2AA-E267-63C1-7CE0E4F30B2C}"/>
              </a:ext>
            </a:extLst>
          </p:cNvPr>
          <p:cNvSpPr txBox="1"/>
          <p:nvPr/>
        </p:nvSpPr>
        <p:spPr>
          <a:xfrm>
            <a:off x="1066800" y="2221737"/>
            <a:ext cx="10587619" cy="3477875"/>
          </a:xfrm>
          <a:prstGeom prst="rect">
            <a:avLst/>
          </a:prstGeom>
          <a:noFill/>
        </p:spPr>
        <p:txBody>
          <a:bodyPr wrap="square">
            <a:spAutoFit/>
          </a:bodyPr>
          <a:lstStyle/>
          <a:p>
            <a:pPr algn="just" defTabSz="914400"/>
            <a:r>
              <a:rPr lang="en-US" sz="2200" b="1" u="sng" dirty="0">
                <a:solidFill>
                  <a:srgbClr val="FF0000"/>
                </a:solidFill>
                <a:latin typeface="SabonLTStd-Roman"/>
              </a:rPr>
              <a:t>Weaknesses or gaps in the core processes of the organization are likely to be present, as follows:</a:t>
            </a:r>
          </a:p>
          <a:p>
            <a:pPr marL="457200" indent="-457200" algn="just" defTabSz="914400">
              <a:buFont typeface="+mj-lt"/>
              <a:buAutoNum type="arabicPeriod"/>
            </a:pPr>
            <a:endParaRPr lang="en-US" sz="2200" dirty="0">
              <a:solidFill>
                <a:prstClr val="black"/>
              </a:solidFill>
              <a:latin typeface="SabonLTStd-Roman"/>
            </a:endParaRPr>
          </a:p>
          <a:p>
            <a:pPr marL="514350" indent="-514350" algn="just" defTabSz="914400">
              <a:buFont typeface="+mj-lt"/>
              <a:buAutoNum type="arabicPeriod"/>
            </a:pPr>
            <a:r>
              <a:rPr lang="en-US" sz="2200" dirty="0">
                <a:solidFill>
                  <a:prstClr val="black"/>
                </a:solidFill>
                <a:latin typeface="SabonLTStd-Roman"/>
              </a:rPr>
              <a:t>There may be weaknesses related to </a:t>
            </a:r>
            <a:r>
              <a:rPr lang="en-US" sz="2200" b="1" u="sng" dirty="0">
                <a:solidFill>
                  <a:prstClr val="black"/>
                </a:solidFill>
                <a:latin typeface="SabonLTStd-Roman"/>
              </a:rPr>
              <a:t>the development and delivery of strategy</a:t>
            </a:r>
            <a:r>
              <a:rPr lang="en-US" sz="2200" dirty="0">
                <a:solidFill>
                  <a:prstClr val="black"/>
                </a:solidFill>
                <a:latin typeface="SabonLTStd-Roman"/>
              </a:rPr>
              <a:t>. These weaknesses will result in the organization </a:t>
            </a:r>
            <a:r>
              <a:rPr lang="en-US" sz="2200" b="1" u="sng" dirty="0">
                <a:solidFill>
                  <a:prstClr val="black"/>
                </a:solidFill>
                <a:latin typeface="SabonLTStd-Roman"/>
              </a:rPr>
              <a:t>failing to retain its position as a market leader</a:t>
            </a:r>
            <a:r>
              <a:rPr lang="en-US" sz="2200" dirty="0">
                <a:solidFill>
                  <a:prstClr val="black"/>
                </a:solidFill>
                <a:latin typeface="SabonLTStd-Roman"/>
              </a:rPr>
              <a:t>. They give rise to </a:t>
            </a:r>
            <a:r>
              <a:rPr lang="en-US" sz="2200" b="1" u="sng" dirty="0">
                <a:solidFill>
                  <a:prstClr val="black"/>
                </a:solidFill>
                <a:latin typeface="SabonLTStd-Roman"/>
              </a:rPr>
              <a:t>a leadership gap</a:t>
            </a:r>
            <a:r>
              <a:rPr lang="en-US" sz="2200" dirty="0">
                <a:solidFill>
                  <a:prstClr val="black"/>
                </a:solidFill>
                <a:latin typeface="SabonLTStd-Roman"/>
              </a:rPr>
              <a:t>.</a:t>
            </a:r>
          </a:p>
          <a:p>
            <a:pPr marL="514350" indent="-514350" algn="just" defTabSz="914400">
              <a:buFont typeface="+mj-lt"/>
              <a:buAutoNum type="arabicPeriod"/>
            </a:pPr>
            <a:endParaRPr lang="en-US" sz="2200" dirty="0">
              <a:solidFill>
                <a:prstClr val="black"/>
              </a:solidFill>
              <a:latin typeface="SabonLTStd-Roman"/>
            </a:endParaRPr>
          </a:p>
          <a:p>
            <a:pPr marL="514350" indent="-514350" algn="just" defTabSz="914400">
              <a:buFont typeface="+mj-lt"/>
              <a:buAutoNum type="arabicPeriod"/>
            </a:pPr>
            <a:r>
              <a:rPr lang="en-US" sz="2200" dirty="0">
                <a:solidFill>
                  <a:prstClr val="black"/>
                </a:solidFill>
                <a:latin typeface="SabonLTStd-Roman"/>
              </a:rPr>
              <a:t>There may be weaknesses related to the </a:t>
            </a:r>
            <a:r>
              <a:rPr lang="en-US" sz="2200" b="1" u="sng" dirty="0">
                <a:solidFill>
                  <a:prstClr val="black"/>
                </a:solidFill>
                <a:latin typeface="SabonLTStd-Roman"/>
              </a:rPr>
              <a:t>management of tactics, </a:t>
            </a:r>
            <a:r>
              <a:rPr lang="en-US" sz="2200" dirty="0">
                <a:solidFill>
                  <a:prstClr val="black"/>
                </a:solidFill>
                <a:latin typeface="SabonLTStd-Roman"/>
              </a:rPr>
              <a:t>including projects and </a:t>
            </a:r>
            <a:r>
              <a:rPr lang="en-US" sz="2200" u="sng" dirty="0">
                <a:solidFill>
                  <a:prstClr val="black"/>
                </a:solidFill>
                <a:latin typeface="SabonLTStd-Roman"/>
              </a:rPr>
              <a:t>product or service enhancements. </a:t>
            </a:r>
            <a:r>
              <a:rPr lang="en-US" sz="2200" dirty="0">
                <a:solidFill>
                  <a:prstClr val="black"/>
                </a:solidFill>
                <a:latin typeface="SabonLTStd-Roman"/>
              </a:rPr>
              <a:t>These weaknesses will result in </a:t>
            </a:r>
            <a:r>
              <a:rPr lang="en-US" sz="2200" b="1" u="sng" dirty="0">
                <a:solidFill>
                  <a:prstClr val="black"/>
                </a:solidFill>
                <a:latin typeface="SabonLTStd-Roman"/>
              </a:rPr>
              <a:t>failure to keep up with competitors</a:t>
            </a:r>
            <a:r>
              <a:rPr lang="en-US" sz="2200" dirty="0">
                <a:solidFill>
                  <a:prstClr val="black"/>
                </a:solidFill>
                <a:latin typeface="SabonLTStd-Roman"/>
              </a:rPr>
              <a:t>. They give rise to a </a:t>
            </a:r>
            <a:r>
              <a:rPr lang="en-US" sz="2200" b="1" u="sng" dirty="0">
                <a:solidFill>
                  <a:prstClr val="black"/>
                </a:solidFill>
                <a:latin typeface="SabonLTStd-Roman"/>
              </a:rPr>
              <a:t>competition gap.</a:t>
            </a:r>
          </a:p>
        </p:txBody>
      </p:sp>
    </p:spTree>
    <p:extLst>
      <p:ext uri="{BB962C8B-B14F-4D97-AF65-F5344CB8AC3E}">
        <p14:creationId xmlns:p14="http://schemas.microsoft.com/office/powerpoint/2010/main" val="189840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6" name="TextBox 5">
            <a:extLst>
              <a:ext uri="{FF2B5EF4-FFF2-40B4-BE49-F238E27FC236}">
                <a16:creationId xmlns:a16="http://schemas.microsoft.com/office/drawing/2014/main" id="{99A72924-380D-3738-34E0-D6EEF98F4C51}"/>
              </a:ext>
            </a:extLst>
          </p:cNvPr>
          <p:cNvSpPr txBox="1"/>
          <p:nvPr/>
        </p:nvSpPr>
        <p:spPr>
          <a:xfrm>
            <a:off x="1066800" y="2199500"/>
            <a:ext cx="10587619" cy="347787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200" b="1" i="0" u="sng" strike="noStrike" kern="0" cap="none" spc="0" normalizeH="0" baseline="0" noProof="0" dirty="0">
                <a:ln>
                  <a:noFill/>
                </a:ln>
                <a:solidFill>
                  <a:srgbClr val="FF0000"/>
                </a:solidFill>
                <a:effectLst/>
                <a:uLnTx/>
                <a:uFillTx/>
                <a:latin typeface="SabonLTStd-Roman"/>
              </a:rPr>
              <a:t>Weaknesses or gaps in the core processes of the organization are likely to be present, as follows:</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endParaRPr kumimoji="0" lang="en-US" sz="2200" b="0" i="0" u="none" strike="noStrike" kern="0" cap="none" spc="0" normalizeH="0" baseline="0" noProof="0" dirty="0">
              <a:ln>
                <a:noFill/>
              </a:ln>
              <a:solidFill>
                <a:prstClr val="black"/>
              </a:solidFill>
              <a:effectLst/>
              <a:uLnTx/>
              <a:uFillTx/>
              <a:latin typeface="SabonLTStd-Roman"/>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solidFill>
                  <a:prstClr val="black"/>
                </a:solidFill>
                <a:effectLst/>
                <a:uLnTx/>
                <a:uFillTx/>
                <a:latin typeface="ZapfDingbatsStd"/>
              </a:rPr>
              <a:t>3. </a:t>
            </a:r>
            <a:r>
              <a:rPr kumimoji="0" lang="en-US" sz="2200" b="0" i="0" u="none" strike="noStrike" kern="0" cap="none" spc="0" normalizeH="0" baseline="0" noProof="0" dirty="0">
                <a:ln>
                  <a:noFill/>
                </a:ln>
                <a:solidFill>
                  <a:prstClr val="black"/>
                </a:solidFill>
                <a:effectLst/>
                <a:uLnTx/>
                <a:uFillTx/>
                <a:latin typeface="SabonLTStd-Roman"/>
              </a:rPr>
              <a:t>There may be weaknesses related to failure to </a:t>
            </a:r>
            <a:r>
              <a:rPr kumimoji="0" lang="en-US" sz="2200" b="1" i="0" u="none" strike="noStrike" kern="0" cap="none" spc="0" normalizeH="0" baseline="0" noProof="0" dirty="0">
                <a:ln>
                  <a:noFill/>
                </a:ln>
                <a:solidFill>
                  <a:prstClr val="black"/>
                </a:solidFill>
                <a:effectLst/>
                <a:uLnTx/>
                <a:uFillTx/>
                <a:latin typeface="SabonLTStd-Roman"/>
              </a:rPr>
              <a:t>ensure efficiency, continuity and monitoring of routine operations.</a:t>
            </a:r>
            <a:r>
              <a:rPr kumimoji="0" lang="en-US" sz="2200" b="0" i="0" u="none" strike="noStrike" kern="0" cap="none" spc="0" normalizeH="0" baseline="0" noProof="0" dirty="0">
                <a:ln>
                  <a:noFill/>
                </a:ln>
                <a:solidFill>
                  <a:prstClr val="black"/>
                </a:solidFill>
                <a:effectLst/>
                <a:uLnTx/>
                <a:uFillTx/>
                <a:latin typeface="SabonLTStd-Roman"/>
              </a:rPr>
              <a:t> These weaknesses will result </a:t>
            </a:r>
            <a:r>
              <a:rPr kumimoji="0" lang="en-US" sz="2200" b="1" i="0" u="sng" strike="noStrike" kern="0" cap="none" spc="0" normalizeH="0" baseline="0" noProof="0" dirty="0">
                <a:ln>
                  <a:noFill/>
                </a:ln>
                <a:solidFill>
                  <a:prstClr val="black"/>
                </a:solidFill>
                <a:effectLst/>
                <a:uLnTx/>
                <a:uFillTx/>
                <a:latin typeface="SabonLTStd-Roman"/>
              </a:rPr>
              <a:t>in failure to maintain efficient operations.</a:t>
            </a:r>
            <a:r>
              <a:rPr kumimoji="0" lang="en-US" sz="2200" b="0" i="0" u="none" strike="noStrike" kern="0" cap="none" spc="0" normalizeH="0" baseline="0" noProof="0" dirty="0">
                <a:ln>
                  <a:noFill/>
                </a:ln>
                <a:solidFill>
                  <a:prstClr val="black"/>
                </a:solidFill>
                <a:effectLst/>
                <a:uLnTx/>
                <a:uFillTx/>
                <a:latin typeface="SabonLTStd-Roman"/>
              </a:rPr>
              <a:t> They give rise </a:t>
            </a:r>
            <a:r>
              <a:rPr kumimoji="0" lang="en-US" sz="2200" b="1" i="0" u="sng" strike="noStrike" kern="0" cap="none" spc="0" normalizeH="0" baseline="0" noProof="0" dirty="0">
                <a:ln>
                  <a:noFill/>
                </a:ln>
                <a:solidFill>
                  <a:prstClr val="black"/>
                </a:solidFill>
                <a:effectLst/>
                <a:uLnTx/>
                <a:uFillTx/>
                <a:latin typeface="SabonLTStd-Roman"/>
              </a:rPr>
              <a:t>to an efficiency gap</a:t>
            </a:r>
            <a:r>
              <a:rPr kumimoji="0" lang="en-US" sz="2200" b="0" i="0" u="none" strike="noStrike" kern="0" cap="none" spc="0" normalizeH="0" baseline="0" noProof="0" dirty="0">
                <a:ln>
                  <a:noFill/>
                </a:ln>
                <a:solidFill>
                  <a:prstClr val="black"/>
                </a:solidFill>
                <a:effectLst/>
                <a:uLnTx/>
                <a:uFillTx/>
                <a:latin typeface="SabonLTStd-Roman"/>
              </a:rPr>
              <a: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a:ln>
                <a:noFill/>
              </a:ln>
              <a:solidFill>
                <a:prstClr val="black"/>
              </a:solidFill>
              <a:effectLst/>
              <a:uLnTx/>
              <a:uFillTx/>
              <a:latin typeface="SabonLTStd-Roman"/>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solidFill>
                  <a:prstClr val="black"/>
                </a:solidFill>
                <a:effectLst/>
                <a:uLnTx/>
                <a:uFillTx/>
                <a:latin typeface="ZapfDingbatsStd"/>
              </a:rPr>
              <a:t>4. </a:t>
            </a:r>
            <a:r>
              <a:rPr kumimoji="0" lang="en-US" sz="2200" b="0" i="0" u="none" strike="noStrike" kern="0" cap="none" spc="0" normalizeH="0" baseline="0" noProof="0" dirty="0">
                <a:ln>
                  <a:noFill/>
                </a:ln>
                <a:solidFill>
                  <a:prstClr val="black"/>
                </a:solidFill>
                <a:effectLst/>
                <a:uLnTx/>
                <a:uFillTx/>
                <a:latin typeface="SabonLTStd-Roman"/>
              </a:rPr>
              <a:t>There may be weaknesses related to </a:t>
            </a:r>
            <a:r>
              <a:rPr kumimoji="0" lang="en-US" sz="2200" b="1" i="0" u="sng" strike="noStrike" kern="0" cap="none" spc="0" normalizeH="0" baseline="0" noProof="0" dirty="0">
                <a:ln>
                  <a:noFill/>
                </a:ln>
                <a:solidFill>
                  <a:prstClr val="black"/>
                </a:solidFill>
                <a:effectLst/>
                <a:uLnTx/>
                <a:uFillTx/>
                <a:latin typeface="SabonLTStd-Roman"/>
              </a:rPr>
              <a:t>the activities designed to fulfil mandatory requirements placed on the organization</a:t>
            </a:r>
            <a:r>
              <a:rPr kumimoji="0" lang="en-US" sz="2200" b="0" i="0" u="none" strike="noStrike" kern="0" cap="none" spc="0" normalizeH="0" baseline="0" noProof="0" dirty="0">
                <a:ln>
                  <a:noFill/>
                </a:ln>
                <a:solidFill>
                  <a:prstClr val="black"/>
                </a:solidFill>
                <a:effectLst/>
                <a:uLnTx/>
                <a:uFillTx/>
                <a:latin typeface="SabonLTStd-Roman"/>
              </a:rPr>
              <a:t>. These weaknesses will </a:t>
            </a:r>
            <a:r>
              <a:rPr kumimoji="0" lang="en-US" sz="2200" b="1" i="0" u="sng" strike="noStrike" kern="0" cap="none" spc="0" normalizeH="0" baseline="0" noProof="0" dirty="0">
                <a:ln>
                  <a:noFill/>
                </a:ln>
                <a:solidFill>
                  <a:prstClr val="black"/>
                </a:solidFill>
                <a:effectLst/>
                <a:uLnTx/>
                <a:uFillTx/>
                <a:latin typeface="SabonLTStd-Roman"/>
              </a:rPr>
              <a:t>result in failure to maintain reputation</a:t>
            </a:r>
            <a:r>
              <a:rPr kumimoji="0" lang="en-US" sz="2200" b="0" i="0" u="none" strike="noStrike" kern="0" cap="none" spc="0" normalizeH="0" baseline="0" noProof="0" dirty="0">
                <a:ln>
                  <a:noFill/>
                </a:ln>
                <a:solidFill>
                  <a:prstClr val="black"/>
                </a:solidFill>
                <a:effectLst/>
                <a:uLnTx/>
                <a:uFillTx/>
                <a:latin typeface="SabonLTStd-Roman"/>
              </a:rPr>
              <a:t>. They give rise to a </a:t>
            </a:r>
            <a:r>
              <a:rPr kumimoji="0" lang="en-US" sz="2200" b="1" i="0" u="sng" strike="noStrike" kern="0" cap="none" spc="0" normalizeH="0" baseline="0" noProof="0" dirty="0">
                <a:ln>
                  <a:noFill/>
                </a:ln>
                <a:solidFill>
                  <a:prstClr val="black"/>
                </a:solidFill>
                <a:effectLst/>
                <a:uLnTx/>
                <a:uFillTx/>
                <a:latin typeface="SabonLTStd-Roman"/>
              </a:rPr>
              <a:t>compliance gap.</a:t>
            </a:r>
            <a:endParaRPr kumimoji="0" lang="en-US" sz="22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21913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396739"/>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Allocation of responsibilities</a:t>
            </a:r>
          </a:p>
        </p:txBody>
      </p:sp>
      <p:sp>
        <p:nvSpPr>
          <p:cNvPr id="6" name="TextBox 5">
            <a:extLst>
              <a:ext uri="{FF2B5EF4-FFF2-40B4-BE49-F238E27FC236}">
                <a16:creationId xmlns:a16="http://schemas.microsoft.com/office/drawing/2014/main" id="{A503D2D0-4DF6-A339-47AC-28EFFD31347E}"/>
              </a:ext>
            </a:extLst>
          </p:cNvPr>
          <p:cNvSpPr txBox="1"/>
          <p:nvPr/>
        </p:nvSpPr>
        <p:spPr>
          <a:xfrm>
            <a:off x="1409494" y="2258219"/>
            <a:ext cx="9902230" cy="3046988"/>
          </a:xfrm>
          <a:prstGeom prst="rect">
            <a:avLst/>
          </a:prstGeom>
          <a:noFill/>
        </p:spPr>
        <p:txBody>
          <a:bodyPr wrap="square">
            <a:spAutoFit/>
          </a:bodyPr>
          <a:lstStyle/>
          <a:p>
            <a:pPr algn="just" defTabSz="914400"/>
            <a:r>
              <a:rPr lang="en-US" sz="2400" dirty="0">
                <a:solidFill>
                  <a:srgbClr val="FF0000"/>
                </a:solidFill>
                <a:latin typeface="ZapfDingbatsStd"/>
              </a:rPr>
              <a:t>There should be </a:t>
            </a:r>
            <a:r>
              <a:rPr lang="en-US" sz="2400" b="1" u="sng" dirty="0">
                <a:solidFill>
                  <a:srgbClr val="FF0000"/>
                </a:solidFill>
                <a:latin typeface="ZapfDingbatsStd"/>
              </a:rPr>
              <a:t>clear statements of responsibilities </a:t>
            </a:r>
            <a:r>
              <a:rPr lang="en-US" sz="2400" dirty="0">
                <a:solidFill>
                  <a:srgbClr val="FF0000"/>
                </a:solidFill>
                <a:latin typeface="ZapfDingbatsStd"/>
              </a:rPr>
              <a:t>for the following aspects of the management of each </a:t>
            </a:r>
            <a:r>
              <a:rPr lang="en-US" sz="2400" b="1" u="sng" dirty="0">
                <a:solidFill>
                  <a:srgbClr val="FF0000"/>
                </a:solidFill>
                <a:latin typeface="ZapfDingbatsStd"/>
              </a:rPr>
              <a:t>priority significant risk:</a:t>
            </a:r>
          </a:p>
          <a:p>
            <a:pPr algn="just" defTabSz="914400"/>
            <a:endParaRPr lang="en-US" sz="2400" dirty="0">
              <a:solidFill>
                <a:prstClr val="black"/>
              </a:solidFill>
              <a:latin typeface="ZapfDingbatsStd"/>
            </a:endParaRPr>
          </a:p>
          <a:p>
            <a:pPr marL="514350" indent="-514350" algn="just" defTabSz="914400">
              <a:buFont typeface="+mj-lt"/>
              <a:buAutoNum type="romanUcPeriod"/>
            </a:pPr>
            <a:r>
              <a:rPr lang="en-US" sz="2400" dirty="0">
                <a:solidFill>
                  <a:prstClr val="black"/>
                </a:solidFill>
                <a:latin typeface="ZapfDingbatsStd"/>
              </a:rPr>
              <a:t>setting required risk standards;</a:t>
            </a:r>
          </a:p>
          <a:p>
            <a:pPr marL="514350" indent="-514350" algn="just" defTabSz="914400">
              <a:buFont typeface="+mj-lt"/>
              <a:buAutoNum type="romanUcPeriod"/>
            </a:pPr>
            <a:endParaRPr lang="en-US" sz="2400" dirty="0">
              <a:solidFill>
                <a:prstClr val="black"/>
              </a:solidFill>
              <a:latin typeface="ZapfDingbatsStd"/>
            </a:endParaRPr>
          </a:p>
          <a:p>
            <a:pPr marL="514350" indent="-514350" algn="just" defTabSz="914400">
              <a:buFont typeface="+mj-lt"/>
              <a:buAutoNum type="romanUcPeriod"/>
            </a:pPr>
            <a:r>
              <a:rPr lang="en-US" sz="2400" dirty="0">
                <a:solidFill>
                  <a:prstClr val="black"/>
                </a:solidFill>
                <a:latin typeface="ZapfDingbatsStd"/>
              </a:rPr>
              <a:t> implementing risk standards;</a:t>
            </a:r>
          </a:p>
          <a:p>
            <a:pPr marL="514350" indent="-514350" algn="just" defTabSz="914400">
              <a:buFont typeface="+mj-lt"/>
              <a:buAutoNum type="romanUcPeriod"/>
            </a:pPr>
            <a:endParaRPr lang="en-US" sz="2400" dirty="0">
              <a:solidFill>
                <a:prstClr val="black"/>
              </a:solidFill>
              <a:latin typeface="ZapfDingbatsStd"/>
            </a:endParaRPr>
          </a:p>
          <a:p>
            <a:pPr marL="514350" indent="-514350" algn="just" defTabSz="914400">
              <a:buFont typeface="+mj-lt"/>
              <a:buAutoNum type="romanUcPeriod"/>
            </a:pPr>
            <a:r>
              <a:rPr lang="en-US" sz="2400" dirty="0">
                <a:solidFill>
                  <a:prstClr val="black"/>
                </a:solidFill>
                <a:latin typeface="ZapfDingbatsStd"/>
              </a:rPr>
              <a:t> monitoring risk performance.</a:t>
            </a:r>
            <a:endParaRPr lang="en-US" sz="2400" dirty="0">
              <a:solidFill>
                <a:prstClr val="black"/>
              </a:solidFill>
              <a:latin typeface="SabonLTStd-Roman"/>
            </a:endParaRPr>
          </a:p>
        </p:txBody>
      </p:sp>
    </p:spTree>
    <p:extLst>
      <p:ext uri="{BB962C8B-B14F-4D97-AF65-F5344CB8AC3E}">
        <p14:creationId xmlns:p14="http://schemas.microsoft.com/office/powerpoint/2010/main" val="3725941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05000" y="428693"/>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Range of responsibilities</a:t>
            </a:r>
          </a:p>
        </p:txBody>
      </p:sp>
      <p:sp>
        <p:nvSpPr>
          <p:cNvPr id="6" name="TextBox 5">
            <a:extLst>
              <a:ext uri="{FF2B5EF4-FFF2-40B4-BE49-F238E27FC236}">
                <a16:creationId xmlns:a16="http://schemas.microsoft.com/office/drawing/2014/main" id="{B91AC1E8-A7EB-EB81-6241-B9616E43944E}"/>
              </a:ext>
            </a:extLst>
          </p:cNvPr>
          <p:cNvSpPr txBox="1"/>
          <p:nvPr/>
        </p:nvSpPr>
        <p:spPr>
          <a:xfrm>
            <a:off x="1242567" y="2227516"/>
            <a:ext cx="10236084" cy="3570208"/>
          </a:xfrm>
          <a:prstGeom prst="rect">
            <a:avLst/>
          </a:prstGeom>
          <a:noFill/>
        </p:spPr>
        <p:txBody>
          <a:bodyPr wrap="square">
            <a:spAutoFit/>
          </a:bodyPr>
          <a:lstStyle/>
          <a:p>
            <a:pPr algn="just" defTabSz="914400"/>
            <a:r>
              <a:rPr lang="en-US" sz="2400" dirty="0">
                <a:solidFill>
                  <a:srgbClr val="FF0000"/>
                </a:solidFill>
                <a:latin typeface="ZapfDingbatsStd"/>
              </a:rPr>
              <a:t>The risk management professionals involved will include </a:t>
            </a:r>
            <a:r>
              <a:rPr lang="en-US" sz="2400" b="1" u="sng" dirty="0">
                <a:solidFill>
                  <a:srgbClr val="FF0000"/>
                </a:solidFill>
                <a:latin typeface="ZapfDingbatsStd"/>
              </a:rPr>
              <a:t>the following individuals (at least), depending on the size of the organization</a:t>
            </a:r>
            <a:r>
              <a:rPr lang="en-US" sz="2400" dirty="0">
                <a:solidFill>
                  <a:srgbClr val="FF0000"/>
                </a:solidFill>
                <a:latin typeface="ZapfDingbatsStd"/>
              </a:rPr>
              <a:t>:</a:t>
            </a:r>
          </a:p>
          <a:p>
            <a:pPr algn="just" defTabSz="914400"/>
            <a:endParaRPr lang="en-US" sz="1000" dirty="0">
              <a:solidFill>
                <a:prstClr val="black"/>
              </a:solidFill>
              <a:latin typeface="ZapfDingbatsStd"/>
            </a:endParaRPr>
          </a:p>
          <a:p>
            <a:pPr marL="342900" indent="-342900" algn="just" defTabSz="914400">
              <a:buFont typeface="Wingdings" panose="05000000000000000000" pitchFamily="2" charset="2"/>
              <a:buChar char="Ø"/>
            </a:pPr>
            <a:r>
              <a:rPr lang="en-US" sz="2400" dirty="0">
                <a:solidFill>
                  <a:prstClr val="black"/>
                </a:solidFill>
                <a:latin typeface="ZapfDingbatsStd"/>
              </a:rPr>
              <a:t>insurance risk manager;</a:t>
            </a:r>
          </a:p>
          <a:p>
            <a:pPr marL="342900" indent="-342900" algn="just" defTabSz="914400">
              <a:buFont typeface="Wingdings" panose="05000000000000000000" pitchFamily="2" charset="2"/>
              <a:buChar char="Ø"/>
            </a:pPr>
            <a:r>
              <a:rPr lang="en-US" sz="2400" dirty="0">
                <a:solidFill>
                  <a:prstClr val="black"/>
                </a:solidFill>
                <a:latin typeface="ZapfDingbatsStd"/>
              </a:rPr>
              <a:t>corporate treasurer;</a:t>
            </a:r>
          </a:p>
          <a:p>
            <a:pPr marL="342900" indent="-342900" algn="just" defTabSz="914400">
              <a:buFont typeface="Wingdings" panose="05000000000000000000" pitchFamily="2" charset="2"/>
              <a:buChar char="Ø"/>
            </a:pPr>
            <a:r>
              <a:rPr lang="en-US" sz="2400" dirty="0">
                <a:solidFill>
                  <a:prstClr val="black"/>
                </a:solidFill>
                <a:latin typeface="ZapfDingbatsStd"/>
              </a:rPr>
              <a:t>finance director;</a:t>
            </a:r>
          </a:p>
          <a:p>
            <a:pPr marL="342900" indent="-342900" algn="just" defTabSz="914400">
              <a:buFont typeface="Wingdings" panose="05000000000000000000" pitchFamily="2" charset="2"/>
              <a:buChar char="Ø"/>
            </a:pPr>
            <a:r>
              <a:rPr lang="en-US" sz="2400" dirty="0">
                <a:solidFill>
                  <a:prstClr val="black"/>
                </a:solidFill>
                <a:latin typeface="ZapfDingbatsStd"/>
              </a:rPr>
              <a:t>internal auditor;</a:t>
            </a:r>
          </a:p>
          <a:p>
            <a:pPr marL="342900" indent="-342900" algn="just" defTabSz="914400">
              <a:buFont typeface="Wingdings" panose="05000000000000000000" pitchFamily="2" charset="2"/>
              <a:buChar char="Ø"/>
            </a:pPr>
            <a:r>
              <a:rPr lang="en-US" sz="2400" dirty="0">
                <a:solidFill>
                  <a:prstClr val="black"/>
                </a:solidFill>
                <a:latin typeface="ZapfDingbatsStd"/>
              </a:rPr>
              <a:t>compliance manager;</a:t>
            </a:r>
          </a:p>
          <a:p>
            <a:pPr marL="342900" indent="-342900" algn="just" defTabSz="914400">
              <a:buFont typeface="Wingdings" panose="05000000000000000000" pitchFamily="2" charset="2"/>
              <a:buChar char="Ø"/>
            </a:pPr>
            <a:r>
              <a:rPr lang="en-US" sz="2400" dirty="0">
                <a:solidFill>
                  <a:prstClr val="black"/>
                </a:solidFill>
                <a:latin typeface="ZapfDingbatsStd"/>
              </a:rPr>
              <a:t>health, safety and environment manager;</a:t>
            </a:r>
          </a:p>
          <a:p>
            <a:pPr marL="342900" indent="-342900" algn="just" defTabSz="914400">
              <a:buFont typeface="Wingdings" panose="05000000000000000000" pitchFamily="2" charset="2"/>
              <a:buChar char="Ø"/>
            </a:pPr>
            <a:r>
              <a:rPr lang="en-US" sz="2400" dirty="0">
                <a:solidFill>
                  <a:prstClr val="black"/>
                </a:solidFill>
                <a:latin typeface="ZapfDingbatsStd"/>
              </a:rPr>
              <a:t>business continuity manager.</a:t>
            </a:r>
            <a:endParaRPr lang="en-US" sz="2400" dirty="0">
              <a:solidFill>
                <a:prstClr val="black"/>
              </a:solidFill>
              <a:latin typeface="SabonLTStd-Roman"/>
            </a:endParaRPr>
          </a:p>
        </p:txBody>
      </p:sp>
    </p:spTree>
    <p:extLst>
      <p:ext uri="{BB962C8B-B14F-4D97-AF65-F5344CB8AC3E}">
        <p14:creationId xmlns:p14="http://schemas.microsoft.com/office/powerpoint/2010/main" val="2828062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57400" y="396739"/>
            <a:ext cx="642930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6" name="TextBox 5">
            <a:extLst>
              <a:ext uri="{FF2B5EF4-FFF2-40B4-BE49-F238E27FC236}">
                <a16:creationId xmlns:a16="http://schemas.microsoft.com/office/drawing/2014/main" id="{6726B77C-D2C3-30DA-D47F-723B13C23A2F}"/>
              </a:ext>
            </a:extLst>
          </p:cNvPr>
          <p:cNvSpPr txBox="1"/>
          <p:nvPr/>
        </p:nvSpPr>
        <p:spPr>
          <a:xfrm>
            <a:off x="1483435" y="2252760"/>
            <a:ext cx="9902230" cy="3416320"/>
          </a:xfrm>
          <a:prstGeom prst="rect">
            <a:avLst/>
          </a:prstGeom>
          <a:noFill/>
        </p:spPr>
        <p:txBody>
          <a:bodyPr wrap="square">
            <a:spAutoFit/>
          </a:bodyPr>
          <a:lstStyle/>
          <a:p>
            <a:pPr algn="just" defTabSz="914400"/>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p>
          <a:p>
            <a:pPr algn="just" defTabSz="914400"/>
            <a:endParaRPr lang="en-US" sz="2400" dirty="0">
              <a:solidFill>
                <a:prstClr val="black"/>
              </a:solidFill>
              <a:latin typeface="ZapfDingbatsStd"/>
            </a:endParaRPr>
          </a:p>
          <a:p>
            <a:pPr algn="just" defTabSz="914400"/>
            <a:r>
              <a:rPr lang="en-US" sz="2400" dirty="0">
                <a:solidFill>
                  <a:prstClr val="black"/>
                </a:solidFill>
                <a:latin typeface="ZapfDingbatsStd"/>
              </a:rPr>
              <a:t>1- Main risk management </a:t>
            </a:r>
            <a:r>
              <a:rPr lang="en-US" sz="2400" b="1" u="sng" dirty="0">
                <a:solidFill>
                  <a:prstClr val="black"/>
                </a:solidFill>
                <a:latin typeface="ZapfDingbatsStd"/>
              </a:rPr>
              <a:t>responsibilities for the CEO</a:t>
            </a:r>
            <a:r>
              <a:rPr lang="en-US" sz="2400" dirty="0">
                <a:solidFill>
                  <a:prstClr val="black"/>
                </a:solidFill>
                <a:latin typeface="ZapfDingbatsStd"/>
              </a:rPr>
              <a:t>:</a:t>
            </a:r>
          </a:p>
          <a:p>
            <a:pPr algn="just" defTabSz="914400"/>
            <a:endParaRPr lang="en-US" sz="2400" dirty="0">
              <a:solidFill>
                <a:prstClr val="black"/>
              </a:solidFill>
              <a:latin typeface="ZapfDingbatsStd"/>
            </a:endParaRPr>
          </a:p>
          <a:p>
            <a:pPr marL="342900" indent="-342900" algn="just" defTabSz="914400">
              <a:buFont typeface="Wingdings" panose="05000000000000000000" pitchFamily="2" charset="2"/>
              <a:buChar char="ü"/>
            </a:pPr>
            <a:r>
              <a:rPr lang="en-US" sz="2400" dirty="0">
                <a:solidFill>
                  <a:prstClr val="black"/>
                </a:solidFill>
                <a:latin typeface="ZapfDingbatsStd"/>
              </a:rPr>
              <a:t>Determine strategic </a:t>
            </a:r>
            <a:r>
              <a:rPr lang="en-US" sz="2400" b="1" u="sng" dirty="0">
                <a:solidFill>
                  <a:prstClr val="black"/>
                </a:solidFill>
                <a:latin typeface="ZapfDingbatsStd"/>
              </a:rPr>
              <a:t>approach to risk</a:t>
            </a:r>
          </a:p>
          <a:p>
            <a:pPr marL="342900" indent="-342900" algn="just" defTabSz="914400">
              <a:buFont typeface="Wingdings" panose="05000000000000000000" pitchFamily="2" charset="2"/>
              <a:buChar char="ü"/>
            </a:pPr>
            <a:r>
              <a:rPr lang="en-US" sz="2400" dirty="0">
                <a:solidFill>
                  <a:prstClr val="black"/>
                </a:solidFill>
                <a:latin typeface="ZapfDingbatsStd"/>
              </a:rPr>
              <a:t>Establish the </a:t>
            </a:r>
            <a:r>
              <a:rPr lang="en-US" sz="2400" b="1" u="sng" dirty="0">
                <a:solidFill>
                  <a:prstClr val="black"/>
                </a:solidFill>
                <a:latin typeface="ZapfDingbatsStd"/>
              </a:rPr>
              <a:t>structure</a:t>
            </a:r>
            <a:r>
              <a:rPr lang="en-US" sz="2400" dirty="0">
                <a:solidFill>
                  <a:prstClr val="black"/>
                </a:solidFill>
                <a:latin typeface="ZapfDingbatsStd"/>
              </a:rPr>
              <a:t> for risk management</a:t>
            </a:r>
          </a:p>
          <a:p>
            <a:pPr marL="342900" indent="-342900" algn="just" defTabSz="914400">
              <a:buFont typeface="Wingdings" panose="05000000000000000000" pitchFamily="2" charset="2"/>
              <a:buChar char="ü"/>
            </a:pPr>
            <a:r>
              <a:rPr lang="en-US" sz="2400" dirty="0">
                <a:solidFill>
                  <a:prstClr val="black"/>
                </a:solidFill>
                <a:latin typeface="ZapfDingbatsStd"/>
              </a:rPr>
              <a:t>Understand the most </a:t>
            </a:r>
            <a:r>
              <a:rPr lang="en-US" sz="2400" b="1" u="sng" dirty="0">
                <a:solidFill>
                  <a:prstClr val="black"/>
                </a:solidFill>
                <a:latin typeface="ZapfDingbatsStd"/>
              </a:rPr>
              <a:t>significant risks</a:t>
            </a:r>
          </a:p>
          <a:p>
            <a:pPr marL="342900" indent="-342900" algn="just" defTabSz="914400">
              <a:buFont typeface="Wingdings" panose="05000000000000000000" pitchFamily="2" charset="2"/>
              <a:buChar char="ü"/>
            </a:pPr>
            <a:r>
              <a:rPr lang="en-US" sz="2400" dirty="0">
                <a:solidFill>
                  <a:prstClr val="black"/>
                </a:solidFill>
                <a:latin typeface="ZapfDingbatsStd"/>
              </a:rPr>
              <a:t>Consider the risk implications </a:t>
            </a:r>
            <a:r>
              <a:rPr lang="en-US" sz="2400" b="1" u="sng" dirty="0">
                <a:solidFill>
                  <a:prstClr val="black"/>
                </a:solidFill>
                <a:latin typeface="ZapfDingbatsStd"/>
              </a:rPr>
              <a:t>of poor decisions</a:t>
            </a:r>
          </a:p>
          <a:p>
            <a:pPr marL="342900" indent="-342900" algn="just" defTabSz="914400">
              <a:buFont typeface="Wingdings" panose="05000000000000000000" pitchFamily="2" charset="2"/>
              <a:buChar char="ü"/>
            </a:pPr>
            <a:r>
              <a:rPr lang="en-US" sz="2400" dirty="0">
                <a:solidFill>
                  <a:prstClr val="black"/>
                </a:solidFill>
                <a:latin typeface="ZapfDingbatsStd"/>
              </a:rPr>
              <a:t>Manage the organization </a:t>
            </a:r>
            <a:r>
              <a:rPr lang="en-US" sz="2400" b="1" u="sng" dirty="0">
                <a:solidFill>
                  <a:prstClr val="black"/>
                </a:solidFill>
                <a:latin typeface="ZapfDingbatsStd"/>
              </a:rPr>
              <a:t>in a crisis</a:t>
            </a:r>
            <a:endParaRPr lang="en-US" sz="2400" b="1" u="sng" dirty="0">
              <a:solidFill>
                <a:prstClr val="black"/>
              </a:solidFill>
              <a:latin typeface="SabonLTStd-Roman"/>
            </a:endParaRPr>
          </a:p>
        </p:txBody>
      </p:sp>
    </p:spTree>
    <p:extLst>
      <p:ext uri="{BB962C8B-B14F-4D97-AF65-F5344CB8AC3E}">
        <p14:creationId xmlns:p14="http://schemas.microsoft.com/office/powerpoint/2010/main" val="571718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33600" y="441461"/>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7" name="TextBox 6">
            <a:extLst>
              <a:ext uri="{FF2B5EF4-FFF2-40B4-BE49-F238E27FC236}">
                <a16:creationId xmlns:a16="http://schemas.microsoft.com/office/drawing/2014/main" id="{272280EE-4F9E-2798-CBBE-FD4CC61E2697}"/>
              </a:ext>
            </a:extLst>
          </p:cNvPr>
          <p:cNvSpPr txBox="1"/>
          <p:nvPr/>
        </p:nvSpPr>
        <p:spPr>
          <a:xfrm>
            <a:off x="1460185" y="2207286"/>
            <a:ext cx="9902230" cy="3416320"/>
          </a:xfrm>
          <a:prstGeom prst="rect">
            <a:avLst/>
          </a:prstGeom>
          <a:noFill/>
        </p:spPr>
        <p:txBody>
          <a:bodyPr wrap="square">
            <a:spAutoFit/>
          </a:bodyPr>
          <a:lstStyle/>
          <a:p>
            <a:pPr algn="just" defTabSz="914400"/>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p>
          <a:p>
            <a:pPr algn="just" defTabSz="914400"/>
            <a:endParaRPr lang="en-US" sz="2400" dirty="0">
              <a:solidFill>
                <a:prstClr val="black"/>
              </a:solidFill>
              <a:latin typeface="ZapfDingbatsStd"/>
            </a:endParaRPr>
          </a:p>
          <a:p>
            <a:pPr algn="just" defTabSz="914400"/>
            <a:r>
              <a:rPr lang="en-US" sz="2400" dirty="0">
                <a:solidFill>
                  <a:prstClr val="black"/>
                </a:solidFill>
                <a:latin typeface="ZapfDingbatsStd"/>
              </a:rPr>
              <a:t>2. Main RM responsibilities </a:t>
            </a:r>
            <a:r>
              <a:rPr lang="en-US" sz="2400" b="1" u="sng" dirty="0">
                <a:solidFill>
                  <a:prstClr val="black"/>
                </a:solidFill>
                <a:latin typeface="ZapfDingbatsStd"/>
              </a:rPr>
              <a:t>for the location manager:</a:t>
            </a:r>
          </a:p>
          <a:p>
            <a:pPr algn="just" defTabSz="914400"/>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dirty="0">
                <a:solidFill>
                  <a:prstClr val="black"/>
                </a:solidFill>
                <a:latin typeface="ZapfDingbatsStd"/>
              </a:rPr>
              <a:t>Build </a:t>
            </a:r>
            <a:r>
              <a:rPr lang="en-US" sz="2400" b="1" u="sng" dirty="0">
                <a:solidFill>
                  <a:prstClr val="black"/>
                </a:solidFill>
                <a:latin typeface="ZapfDingbatsStd"/>
              </a:rPr>
              <a:t>risk-aware culture </a:t>
            </a:r>
            <a:r>
              <a:rPr lang="en-US" sz="2400" dirty="0">
                <a:solidFill>
                  <a:prstClr val="black"/>
                </a:solidFill>
                <a:latin typeface="ZapfDingbatsStd"/>
              </a:rPr>
              <a:t>within the location</a:t>
            </a:r>
          </a:p>
          <a:p>
            <a:pPr marL="342900" indent="-342900" algn="just" defTabSz="914400">
              <a:buFont typeface="Wingdings" panose="05000000000000000000" pitchFamily="2" charset="2"/>
              <a:buChar char="§"/>
            </a:pPr>
            <a:r>
              <a:rPr lang="en-US" sz="2400" dirty="0">
                <a:solidFill>
                  <a:prstClr val="black"/>
                </a:solidFill>
                <a:latin typeface="ZapfDingbatsStd"/>
              </a:rPr>
              <a:t>Agree risk management </a:t>
            </a:r>
            <a:r>
              <a:rPr lang="en-US" sz="2400" b="1" u="sng" dirty="0">
                <a:solidFill>
                  <a:prstClr val="black"/>
                </a:solidFill>
                <a:latin typeface="ZapfDingbatsStd"/>
              </a:rPr>
              <a:t>performance targets </a:t>
            </a:r>
            <a:r>
              <a:rPr lang="en-US" sz="2400" dirty="0">
                <a:solidFill>
                  <a:prstClr val="black"/>
                </a:solidFill>
                <a:latin typeface="ZapfDingbatsStd"/>
              </a:rPr>
              <a:t>for the location</a:t>
            </a:r>
          </a:p>
          <a:p>
            <a:pPr marL="342900" indent="-342900" algn="just" defTabSz="914400">
              <a:buFont typeface="Wingdings" panose="05000000000000000000" pitchFamily="2" charset="2"/>
              <a:buChar char="§"/>
            </a:pPr>
            <a:r>
              <a:rPr lang="en-US" sz="2400" dirty="0">
                <a:solidFill>
                  <a:prstClr val="black"/>
                </a:solidFill>
                <a:latin typeface="ZapfDingbatsStd"/>
              </a:rPr>
              <a:t>Evaluate </a:t>
            </a:r>
            <a:r>
              <a:rPr lang="en-US" sz="2400" b="1" u="sng" dirty="0">
                <a:solidFill>
                  <a:prstClr val="black"/>
                </a:solidFill>
                <a:latin typeface="ZapfDingbatsStd"/>
              </a:rPr>
              <a:t>reports from employees </a:t>
            </a:r>
            <a:r>
              <a:rPr lang="en-US" sz="2400" dirty="0">
                <a:solidFill>
                  <a:prstClr val="black"/>
                </a:solidFill>
                <a:latin typeface="ZapfDingbatsStd"/>
              </a:rPr>
              <a:t>on risk management matters</a:t>
            </a:r>
          </a:p>
          <a:p>
            <a:pPr marL="342900" indent="-342900" algn="just" defTabSz="914400">
              <a:buFont typeface="Wingdings" panose="05000000000000000000" pitchFamily="2" charset="2"/>
              <a:buChar char="§"/>
            </a:pPr>
            <a:r>
              <a:rPr lang="en-US" sz="2400" dirty="0">
                <a:solidFill>
                  <a:prstClr val="black"/>
                </a:solidFill>
                <a:latin typeface="ZapfDingbatsStd"/>
              </a:rPr>
              <a:t>Ensure </a:t>
            </a:r>
            <a:r>
              <a:rPr lang="en-US" sz="2400" b="1" u="sng" dirty="0">
                <a:solidFill>
                  <a:prstClr val="black"/>
                </a:solidFill>
                <a:latin typeface="ZapfDingbatsStd"/>
              </a:rPr>
              <a:t>implementation</a:t>
            </a:r>
            <a:r>
              <a:rPr lang="en-US" sz="2400" dirty="0">
                <a:solidFill>
                  <a:prstClr val="black"/>
                </a:solidFill>
                <a:latin typeface="ZapfDingbatsStd"/>
              </a:rPr>
              <a:t> of risk improvement </a:t>
            </a:r>
            <a:r>
              <a:rPr lang="en-US" sz="2400" b="1" u="sng" dirty="0">
                <a:solidFill>
                  <a:prstClr val="black"/>
                </a:solidFill>
                <a:latin typeface="ZapfDingbatsStd"/>
              </a:rPr>
              <a:t>recommendations</a:t>
            </a:r>
          </a:p>
          <a:p>
            <a:pPr marL="342900" indent="-342900" algn="just" defTabSz="914400">
              <a:buFont typeface="Wingdings" panose="05000000000000000000" pitchFamily="2" charset="2"/>
              <a:buChar char="§"/>
            </a:pPr>
            <a:r>
              <a:rPr lang="en-US" sz="2400" dirty="0">
                <a:solidFill>
                  <a:prstClr val="black"/>
                </a:solidFill>
                <a:latin typeface="ZapfDingbatsStd"/>
              </a:rPr>
              <a:t>Identify and report changed </a:t>
            </a:r>
            <a:r>
              <a:rPr lang="en-US" sz="2400" b="1" u="sng" dirty="0">
                <a:solidFill>
                  <a:prstClr val="black"/>
                </a:solidFill>
                <a:latin typeface="ZapfDingbatsStd"/>
              </a:rPr>
              <a:t>circumstances/risks</a:t>
            </a:r>
            <a:endParaRPr lang="en-US" sz="2400" b="1" u="sng" dirty="0">
              <a:solidFill>
                <a:prstClr val="black"/>
              </a:solidFill>
              <a:latin typeface="SabonLTStd-Roman"/>
            </a:endParaRPr>
          </a:p>
        </p:txBody>
      </p:sp>
    </p:spTree>
    <p:extLst>
      <p:ext uri="{BB962C8B-B14F-4D97-AF65-F5344CB8AC3E}">
        <p14:creationId xmlns:p14="http://schemas.microsoft.com/office/powerpoint/2010/main" val="233269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1200" y="447804"/>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6" name="TextBox 5">
            <a:extLst>
              <a:ext uri="{FF2B5EF4-FFF2-40B4-BE49-F238E27FC236}">
                <a16:creationId xmlns:a16="http://schemas.microsoft.com/office/drawing/2014/main" id="{80A62B85-0720-71D8-D39F-7D62B848672E}"/>
              </a:ext>
            </a:extLst>
          </p:cNvPr>
          <p:cNvSpPr txBox="1"/>
          <p:nvPr/>
        </p:nvSpPr>
        <p:spPr>
          <a:xfrm>
            <a:off x="1445436" y="2250302"/>
            <a:ext cx="9902230" cy="3416320"/>
          </a:xfrm>
          <a:prstGeom prst="rect">
            <a:avLst/>
          </a:prstGeom>
          <a:noFill/>
        </p:spPr>
        <p:txBody>
          <a:bodyPr wrap="square">
            <a:spAutoFit/>
          </a:bodyPr>
          <a:lstStyle/>
          <a:p>
            <a:pPr algn="just" defTabSz="914400"/>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p>
          <a:p>
            <a:pPr algn="just" defTabSz="914400"/>
            <a:endParaRPr lang="en-US" sz="2400" dirty="0">
              <a:solidFill>
                <a:prstClr val="black"/>
              </a:solidFill>
              <a:latin typeface="ZapfDingbatsStd"/>
            </a:endParaRPr>
          </a:p>
          <a:p>
            <a:pPr algn="just" defTabSz="914400"/>
            <a:r>
              <a:rPr lang="en-US" sz="2400" dirty="0">
                <a:solidFill>
                  <a:prstClr val="black"/>
                </a:solidFill>
                <a:latin typeface="ZapfDingbatsStd"/>
              </a:rPr>
              <a:t>3. Main RM responsibilities for </a:t>
            </a:r>
            <a:r>
              <a:rPr lang="en-US" sz="2400" b="1" u="sng" dirty="0">
                <a:solidFill>
                  <a:prstClr val="black"/>
                </a:solidFill>
                <a:latin typeface="ZapfDingbatsStd"/>
              </a:rPr>
              <a:t>individual employees</a:t>
            </a:r>
            <a:r>
              <a:rPr lang="en-US" sz="2400" dirty="0">
                <a:solidFill>
                  <a:prstClr val="black"/>
                </a:solidFill>
                <a:latin typeface="ZapfDingbatsStd"/>
              </a:rPr>
              <a:t>:</a:t>
            </a:r>
          </a:p>
          <a:p>
            <a:pPr algn="just" defTabSz="914400"/>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b="1" u="sng" dirty="0">
                <a:solidFill>
                  <a:prstClr val="black"/>
                </a:solidFill>
                <a:latin typeface="ZapfDingbatsStd"/>
              </a:rPr>
              <a:t>Understand, accept </a:t>
            </a:r>
            <a:r>
              <a:rPr lang="en-US" sz="2400" dirty="0">
                <a:solidFill>
                  <a:prstClr val="black"/>
                </a:solidFill>
                <a:latin typeface="ZapfDingbatsStd"/>
              </a:rPr>
              <a:t>and implement RM processes</a:t>
            </a:r>
          </a:p>
          <a:p>
            <a:pPr marL="342900" indent="-342900" algn="just" defTabSz="914400">
              <a:buFont typeface="Wingdings" panose="05000000000000000000" pitchFamily="2" charset="2"/>
              <a:buChar char="§"/>
            </a:pPr>
            <a:r>
              <a:rPr lang="en-US" sz="2400" b="1" u="sng" dirty="0">
                <a:solidFill>
                  <a:prstClr val="black"/>
                </a:solidFill>
                <a:latin typeface="ZapfDingbatsStd"/>
              </a:rPr>
              <a:t>Report inefficient, unnecessary or unworkable controls</a:t>
            </a:r>
          </a:p>
          <a:p>
            <a:pPr marL="342900" indent="-342900" algn="just" defTabSz="914400">
              <a:buFont typeface="Wingdings" panose="05000000000000000000" pitchFamily="2" charset="2"/>
              <a:buChar char="§"/>
            </a:pPr>
            <a:r>
              <a:rPr lang="en-US" sz="2400" dirty="0">
                <a:solidFill>
                  <a:prstClr val="black"/>
                </a:solidFill>
                <a:latin typeface="ZapfDingbatsStd"/>
              </a:rPr>
              <a:t>Report </a:t>
            </a:r>
            <a:r>
              <a:rPr lang="en-US" sz="2400" b="1" u="sng" dirty="0">
                <a:solidFill>
                  <a:prstClr val="black"/>
                </a:solidFill>
                <a:latin typeface="ZapfDingbatsStd"/>
              </a:rPr>
              <a:t>loss events and near-miss incidents</a:t>
            </a:r>
          </a:p>
          <a:p>
            <a:pPr marL="342900" indent="-342900" algn="just" defTabSz="914400">
              <a:buFont typeface="Wingdings" panose="05000000000000000000" pitchFamily="2" charset="2"/>
              <a:buChar char="§"/>
            </a:pPr>
            <a:r>
              <a:rPr lang="en-US" sz="2400" dirty="0">
                <a:solidFill>
                  <a:prstClr val="black"/>
                </a:solidFill>
                <a:latin typeface="ZapfDingbatsStd"/>
              </a:rPr>
              <a:t>Cooperate with management </a:t>
            </a:r>
            <a:r>
              <a:rPr lang="en-US" sz="2400" b="1" u="sng" dirty="0">
                <a:solidFill>
                  <a:prstClr val="black"/>
                </a:solidFill>
                <a:latin typeface="ZapfDingbatsStd"/>
              </a:rPr>
              <a:t>on incident investigations</a:t>
            </a:r>
          </a:p>
          <a:p>
            <a:pPr marL="342900" indent="-342900" algn="just" defTabSz="914400">
              <a:buFont typeface="Wingdings" panose="05000000000000000000" pitchFamily="2" charset="2"/>
              <a:buChar char="§"/>
            </a:pPr>
            <a:r>
              <a:rPr lang="en-US" sz="2400" dirty="0">
                <a:solidFill>
                  <a:prstClr val="black"/>
                </a:solidFill>
                <a:latin typeface="ZapfDingbatsStd"/>
              </a:rPr>
              <a:t>Ensure that </a:t>
            </a:r>
            <a:r>
              <a:rPr lang="en-US" sz="2400" b="1" u="sng" dirty="0">
                <a:solidFill>
                  <a:prstClr val="black"/>
                </a:solidFill>
                <a:latin typeface="ZapfDingbatsStd"/>
              </a:rPr>
              <a:t>visitors and contractors comply with procedures</a:t>
            </a:r>
            <a:endParaRPr lang="en-US" sz="2400" b="1" u="sng" dirty="0">
              <a:solidFill>
                <a:prstClr val="black"/>
              </a:solidFill>
              <a:latin typeface="SabonLTStd-Roman"/>
            </a:endParaRPr>
          </a:p>
        </p:txBody>
      </p:sp>
    </p:spTree>
    <p:extLst>
      <p:ext uri="{BB962C8B-B14F-4D97-AF65-F5344CB8AC3E}">
        <p14:creationId xmlns:p14="http://schemas.microsoft.com/office/powerpoint/2010/main" val="2233974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57400" y="396739"/>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6" name="TextBox 5">
            <a:extLst>
              <a:ext uri="{FF2B5EF4-FFF2-40B4-BE49-F238E27FC236}">
                <a16:creationId xmlns:a16="http://schemas.microsoft.com/office/drawing/2014/main" id="{98147CE7-998A-6C59-17F3-3AAC1B40BC78}"/>
              </a:ext>
            </a:extLst>
          </p:cNvPr>
          <p:cNvSpPr txBox="1"/>
          <p:nvPr/>
        </p:nvSpPr>
        <p:spPr>
          <a:xfrm>
            <a:off x="1409494" y="2180664"/>
            <a:ext cx="9902230" cy="3416320"/>
          </a:xfrm>
          <a:prstGeom prst="rect">
            <a:avLst/>
          </a:prstGeom>
          <a:noFill/>
        </p:spPr>
        <p:txBody>
          <a:bodyPr wrap="square">
            <a:spAutoFit/>
          </a:bodyPr>
          <a:lstStyle/>
          <a:p>
            <a:pPr algn="just" defTabSz="914400"/>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p>
          <a:p>
            <a:pPr algn="just" defTabSz="914400"/>
            <a:endParaRPr lang="en-US" sz="2400" dirty="0">
              <a:solidFill>
                <a:prstClr val="black"/>
              </a:solidFill>
              <a:latin typeface="ZapfDingbatsStd"/>
            </a:endParaRPr>
          </a:p>
          <a:p>
            <a:pPr algn="just" defTabSz="914400"/>
            <a:r>
              <a:rPr lang="en-US" sz="2400" dirty="0">
                <a:solidFill>
                  <a:prstClr val="black"/>
                </a:solidFill>
                <a:latin typeface="ZapfDingbatsStd"/>
              </a:rPr>
              <a:t>4. Main risk management responsibilities for </a:t>
            </a:r>
            <a:r>
              <a:rPr lang="en-US" sz="2400" b="1" u="sng" dirty="0">
                <a:solidFill>
                  <a:prstClr val="black"/>
                </a:solidFill>
                <a:latin typeface="ZapfDingbatsStd"/>
              </a:rPr>
              <a:t>the risk manager</a:t>
            </a:r>
            <a:r>
              <a:rPr lang="en-US" sz="2400" dirty="0">
                <a:solidFill>
                  <a:prstClr val="black"/>
                </a:solidFill>
                <a:latin typeface="ZapfDingbatsStd"/>
              </a:rPr>
              <a:t>:</a:t>
            </a:r>
          </a:p>
          <a:p>
            <a:pPr algn="just" defTabSz="914400"/>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dirty="0">
                <a:solidFill>
                  <a:prstClr val="black"/>
                </a:solidFill>
                <a:latin typeface="ZapfDingbatsStd"/>
              </a:rPr>
              <a:t>Develop the </a:t>
            </a:r>
            <a:r>
              <a:rPr lang="en-US" sz="2400" b="1" u="sng" dirty="0">
                <a:solidFill>
                  <a:prstClr val="black"/>
                </a:solidFill>
                <a:latin typeface="ZapfDingbatsStd"/>
              </a:rPr>
              <a:t>risk management policy </a:t>
            </a:r>
            <a:r>
              <a:rPr lang="en-US" sz="2400" dirty="0">
                <a:solidFill>
                  <a:prstClr val="black"/>
                </a:solidFill>
                <a:latin typeface="ZapfDingbatsStd"/>
              </a:rPr>
              <a:t>and keep it up-to-date</a:t>
            </a:r>
          </a:p>
          <a:p>
            <a:pPr marL="342900" indent="-342900" algn="just" defTabSz="914400">
              <a:buFont typeface="Wingdings" panose="05000000000000000000" pitchFamily="2" charset="2"/>
              <a:buChar char="§"/>
            </a:pPr>
            <a:r>
              <a:rPr lang="en-US" sz="2400" b="1" u="sng" dirty="0">
                <a:solidFill>
                  <a:prstClr val="black"/>
                </a:solidFill>
                <a:latin typeface="ZapfDingbatsStd"/>
              </a:rPr>
              <a:t>Facilitate a risk-aware </a:t>
            </a:r>
            <a:r>
              <a:rPr lang="en-US" sz="2400" dirty="0">
                <a:solidFill>
                  <a:prstClr val="black"/>
                </a:solidFill>
                <a:latin typeface="ZapfDingbatsStd"/>
              </a:rPr>
              <a:t>culture within the organization</a:t>
            </a:r>
          </a:p>
          <a:p>
            <a:pPr marL="342900" indent="-342900" algn="just" defTabSz="914400">
              <a:buFont typeface="Wingdings" panose="05000000000000000000" pitchFamily="2" charset="2"/>
              <a:buChar char="§"/>
            </a:pPr>
            <a:r>
              <a:rPr lang="en-US" sz="2400" dirty="0">
                <a:solidFill>
                  <a:prstClr val="black"/>
                </a:solidFill>
                <a:latin typeface="ZapfDingbatsStd"/>
              </a:rPr>
              <a:t>Establish internal </a:t>
            </a:r>
            <a:r>
              <a:rPr lang="en-US" sz="2400" b="1" u="sng" dirty="0">
                <a:solidFill>
                  <a:prstClr val="black"/>
                </a:solidFill>
                <a:latin typeface="ZapfDingbatsStd"/>
              </a:rPr>
              <a:t>risk policies and structures</a:t>
            </a:r>
          </a:p>
          <a:p>
            <a:pPr marL="342900" indent="-342900" algn="just" defTabSz="914400">
              <a:buFont typeface="Wingdings" panose="05000000000000000000" pitchFamily="2" charset="2"/>
              <a:buChar char="§"/>
            </a:pPr>
            <a:r>
              <a:rPr lang="en-US" sz="2400" dirty="0">
                <a:solidFill>
                  <a:prstClr val="black"/>
                </a:solidFill>
                <a:latin typeface="ZapfDingbatsStd"/>
              </a:rPr>
              <a:t>Coordinate the risk management </a:t>
            </a:r>
            <a:r>
              <a:rPr lang="en-US" sz="2400" b="1" u="sng" dirty="0">
                <a:solidFill>
                  <a:prstClr val="black"/>
                </a:solidFill>
                <a:latin typeface="ZapfDingbatsStd"/>
              </a:rPr>
              <a:t>activities</a:t>
            </a:r>
          </a:p>
          <a:p>
            <a:pPr marL="342900" indent="-342900" algn="just" defTabSz="914400">
              <a:buFont typeface="Wingdings" panose="05000000000000000000" pitchFamily="2" charset="2"/>
              <a:buChar char="§"/>
            </a:pPr>
            <a:r>
              <a:rPr lang="en-US" sz="2400" b="1" u="sng" dirty="0">
                <a:solidFill>
                  <a:prstClr val="black"/>
                </a:solidFill>
                <a:latin typeface="ZapfDingbatsStd"/>
              </a:rPr>
              <a:t>Compile risk information </a:t>
            </a:r>
            <a:r>
              <a:rPr lang="en-US" sz="2400" dirty="0">
                <a:solidFill>
                  <a:prstClr val="black"/>
                </a:solidFill>
                <a:latin typeface="ZapfDingbatsStd"/>
              </a:rPr>
              <a:t>and </a:t>
            </a:r>
            <a:r>
              <a:rPr lang="en-US" sz="2400" b="1" u="sng" dirty="0">
                <a:solidFill>
                  <a:prstClr val="black"/>
                </a:solidFill>
                <a:latin typeface="ZapfDingbatsStd"/>
              </a:rPr>
              <a:t>prepare reports for the board</a:t>
            </a:r>
            <a:endParaRPr lang="en-US" sz="2400" b="1" u="sng" dirty="0">
              <a:solidFill>
                <a:prstClr val="black"/>
              </a:solidFill>
              <a:latin typeface="SabonLTStd-Roman"/>
            </a:endParaRPr>
          </a:p>
        </p:txBody>
      </p:sp>
    </p:spTree>
    <p:extLst>
      <p:ext uri="{BB962C8B-B14F-4D97-AF65-F5344CB8AC3E}">
        <p14:creationId xmlns:p14="http://schemas.microsoft.com/office/powerpoint/2010/main" val="4157615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57400" y="451487"/>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6" name="TextBox 5">
            <a:extLst>
              <a:ext uri="{FF2B5EF4-FFF2-40B4-BE49-F238E27FC236}">
                <a16:creationId xmlns:a16="http://schemas.microsoft.com/office/drawing/2014/main" id="{7F86C972-F3B1-918A-B58D-24C344D10998}"/>
              </a:ext>
            </a:extLst>
          </p:cNvPr>
          <p:cNvSpPr txBox="1"/>
          <p:nvPr/>
        </p:nvSpPr>
        <p:spPr>
          <a:xfrm>
            <a:off x="1540311" y="2277347"/>
            <a:ext cx="9902230" cy="3416320"/>
          </a:xfrm>
          <a:prstGeom prst="rect">
            <a:avLst/>
          </a:prstGeom>
          <a:noFill/>
        </p:spPr>
        <p:txBody>
          <a:bodyPr wrap="square">
            <a:spAutoFit/>
          </a:bodyPr>
          <a:lstStyle/>
          <a:p>
            <a:pPr algn="just" defTabSz="914400"/>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p>
          <a:p>
            <a:pPr algn="just" defTabSz="914400"/>
            <a:endParaRPr lang="en-US" sz="2400" dirty="0">
              <a:solidFill>
                <a:prstClr val="black"/>
              </a:solidFill>
              <a:latin typeface="ZapfDingbatsStd"/>
            </a:endParaRPr>
          </a:p>
          <a:p>
            <a:pPr algn="just" defTabSz="914400"/>
            <a:r>
              <a:rPr lang="en-US" sz="2400" dirty="0">
                <a:solidFill>
                  <a:prstClr val="black"/>
                </a:solidFill>
                <a:latin typeface="ZapfDingbatsStd"/>
              </a:rPr>
              <a:t>5. Main RM responsibilities for specialist </a:t>
            </a:r>
            <a:r>
              <a:rPr lang="en-US" sz="2400" b="1" u="sng" dirty="0">
                <a:solidFill>
                  <a:prstClr val="black"/>
                </a:solidFill>
                <a:latin typeface="ZapfDingbatsStd"/>
              </a:rPr>
              <a:t>risk management functions</a:t>
            </a:r>
            <a:r>
              <a:rPr lang="en-US" sz="2400" dirty="0">
                <a:solidFill>
                  <a:prstClr val="black"/>
                </a:solidFill>
                <a:latin typeface="ZapfDingbatsStd"/>
              </a:rPr>
              <a:t>:</a:t>
            </a:r>
          </a:p>
          <a:p>
            <a:pPr algn="just" defTabSz="914400"/>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dirty="0">
                <a:solidFill>
                  <a:prstClr val="black"/>
                </a:solidFill>
                <a:latin typeface="ZapfDingbatsStd"/>
              </a:rPr>
              <a:t>Assist the company in establishing </a:t>
            </a:r>
            <a:r>
              <a:rPr lang="en-US" sz="2400" b="1" u="sng" dirty="0">
                <a:solidFill>
                  <a:prstClr val="black"/>
                </a:solidFill>
                <a:latin typeface="ZapfDingbatsStd"/>
              </a:rPr>
              <a:t>specialist risk policies</a:t>
            </a:r>
          </a:p>
          <a:p>
            <a:pPr marL="342900" indent="-342900" algn="just" defTabSz="914400">
              <a:buFont typeface="Wingdings" panose="05000000000000000000" pitchFamily="2" charset="2"/>
              <a:buChar char="§"/>
            </a:pPr>
            <a:r>
              <a:rPr lang="en-US" sz="2400" dirty="0">
                <a:solidFill>
                  <a:prstClr val="black"/>
                </a:solidFill>
                <a:latin typeface="ZapfDingbatsStd"/>
              </a:rPr>
              <a:t>Develop specialist </a:t>
            </a:r>
            <a:r>
              <a:rPr lang="en-US" sz="2400" b="1" u="sng" dirty="0">
                <a:solidFill>
                  <a:prstClr val="black"/>
                </a:solidFill>
                <a:latin typeface="ZapfDingbatsStd"/>
              </a:rPr>
              <a:t>contingency and recovery plans</a:t>
            </a:r>
          </a:p>
          <a:p>
            <a:pPr marL="342900" indent="-342900" algn="just" defTabSz="914400">
              <a:buFont typeface="Wingdings" panose="05000000000000000000" pitchFamily="2" charset="2"/>
              <a:buChar char="§"/>
            </a:pPr>
            <a:r>
              <a:rPr lang="en-US" sz="2400" b="1" u="sng" dirty="0">
                <a:solidFill>
                  <a:prstClr val="black"/>
                </a:solidFill>
                <a:latin typeface="ZapfDingbatsStd"/>
              </a:rPr>
              <a:t>Keep up-to-date </a:t>
            </a:r>
            <a:r>
              <a:rPr lang="en-US" sz="2400" dirty="0">
                <a:solidFill>
                  <a:prstClr val="black"/>
                </a:solidFill>
                <a:latin typeface="ZapfDingbatsStd"/>
              </a:rPr>
              <a:t>with developments in the specialist area</a:t>
            </a:r>
          </a:p>
          <a:p>
            <a:pPr marL="342900" indent="-342900" algn="just" defTabSz="914400">
              <a:buFont typeface="Wingdings" panose="05000000000000000000" pitchFamily="2" charset="2"/>
              <a:buChar char="§"/>
            </a:pPr>
            <a:r>
              <a:rPr lang="en-US" sz="2400" b="1" u="sng" dirty="0">
                <a:solidFill>
                  <a:prstClr val="black"/>
                </a:solidFill>
                <a:latin typeface="ZapfDingbatsStd"/>
              </a:rPr>
              <a:t>Support investigations </a:t>
            </a:r>
            <a:r>
              <a:rPr lang="en-US" sz="2400" dirty="0">
                <a:solidFill>
                  <a:prstClr val="black"/>
                </a:solidFill>
                <a:latin typeface="ZapfDingbatsStd"/>
              </a:rPr>
              <a:t>of incidents and near misses</a:t>
            </a:r>
          </a:p>
          <a:p>
            <a:pPr marL="342900" indent="-342900" algn="just" defTabSz="914400">
              <a:buFont typeface="Wingdings" panose="05000000000000000000" pitchFamily="2" charset="2"/>
              <a:buChar char="§"/>
            </a:pPr>
            <a:r>
              <a:rPr lang="en-US" sz="2400" b="1" u="sng" dirty="0">
                <a:solidFill>
                  <a:prstClr val="black"/>
                </a:solidFill>
                <a:latin typeface="ZapfDingbatsStd"/>
              </a:rPr>
              <a:t>Prepare detailed reports </a:t>
            </a:r>
            <a:r>
              <a:rPr lang="en-US" sz="2400" dirty="0">
                <a:solidFill>
                  <a:prstClr val="black"/>
                </a:solidFill>
                <a:latin typeface="ZapfDingbatsStd"/>
              </a:rPr>
              <a:t>on specialist risks</a:t>
            </a:r>
            <a:endParaRPr lang="en-US" sz="2400" dirty="0">
              <a:solidFill>
                <a:prstClr val="black"/>
              </a:solidFill>
              <a:latin typeface="SabonLTStd-Roman"/>
            </a:endParaRPr>
          </a:p>
        </p:txBody>
      </p:sp>
    </p:spTree>
    <p:extLst>
      <p:ext uri="{BB962C8B-B14F-4D97-AF65-F5344CB8AC3E}">
        <p14:creationId xmlns:p14="http://schemas.microsoft.com/office/powerpoint/2010/main" val="1807654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57400" y="367242"/>
            <a:ext cx="6367696"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6" name="TextBox 5">
            <a:extLst>
              <a:ext uri="{FF2B5EF4-FFF2-40B4-BE49-F238E27FC236}">
                <a16:creationId xmlns:a16="http://schemas.microsoft.com/office/drawing/2014/main" id="{3F8E1A0C-FFFC-0CF0-89C2-13E6788ADD19}"/>
              </a:ext>
            </a:extLst>
          </p:cNvPr>
          <p:cNvSpPr txBox="1"/>
          <p:nvPr/>
        </p:nvSpPr>
        <p:spPr>
          <a:xfrm>
            <a:off x="1364043" y="2223263"/>
            <a:ext cx="9902230" cy="3416320"/>
          </a:xfrm>
          <a:prstGeom prst="rect">
            <a:avLst/>
          </a:prstGeom>
          <a:noFill/>
        </p:spPr>
        <p:txBody>
          <a:bodyPr wrap="square">
            <a:spAutoFit/>
          </a:bodyPr>
          <a:lstStyle/>
          <a:p>
            <a:pPr algn="just" defTabSz="914400"/>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p>
          <a:p>
            <a:pPr algn="just" defTabSz="914400"/>
            <a:endParaRPr lang="en-US" sz="2400" dirty="0">
              <a:solidFill>
                <a:prstClr val="black"/>
              </a:solidFill>
              <a:latin typeface="ZapfDingbatsStd"/>
            </a:endParaRPr>
          </a:p>
          <a:p>
            <a:pPr algn="just" defTabSz="914400"/>
            <a:r>
              <a:rPr lang="en-US" sz="2400" dirty="0">
                <a:solidFill>
                  <a:prstClr val="black"/>
                </a:solidFill>
                <a:latin typeface="ZapfDingbatsStd"/>
              </a:rPr>
              <a:t>6. Main risk management responsibilities for </a:t>
            </a:r>
            <a:r>
              <a:rPr lang="en-US" sz="2400" b="1" u="sng" dirty="0">
                <a:solidFill>
                  <a:prstClr val="black"/>
                </a:solidFill>
                <a:latin typeface="ZapfDingbatsStd"/>
              </a:rPr>
              <a:t>internal audit manager</a:t>
            </a:r>
            <a:r>
              <a:rPr lang="en-US" sz="2400" dirty="0">
                <a:solidFill>
                  <a:prstClr val="black"/>
                </a:solidFill>
                <a:latin typeface="ZapfDingbatsStd"/>
              </a:rPr>
              <a:t>:</a:t>
            </a:r>
          </a:p>
          <a:p>
            <a:pPr algn="just" defTabSz="914400"/>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dirty="0">
                <a:solidFill>
                  <a:prstClr val="black"/>
                </a:solidFill>
                <a:latin typeface="ZapfDingbatsStd"/>
              </a:rPr>
              <a:t>Develop </a:t>
            </a:r>
            <a:r>
              <a:rPr lang="en-US" sz="2400" b="1" u="sng" dirty="0">
                <a:solidFill>
                  <a:prstClr val="black"/>
                </a:solidFill>
                <a:latin typeface="ZapfDingbatsStd"/>
              </a:rPr>
              <a:t>a risk-based internal audit </a:t>
            </a:r>
            <a:r>
              <a:rPr lang="en-US" sz="2400" dirty="0" err="1">
                <a:solidFill>
                  <a:prstClr val="black"/>
                </a:solidFill>
                <a:latin typeface="ZapfDingbatsStd"/>
              </a:rPr>
              <a:t>programme</a:t>
            </a:r>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b="1" u="sng" dirty="0">
                <a:solidFill>
                  <a:prstClr val="black"/>
                </a:solidFill>
                <a:latin typeface="ZapfDingbatsStd"/>
              </a:rPr>
              <a:t>Audit the risk processes </a:t>
            </a:r>
            <a:r>
              <a:rPr lang="en-US" sz="2400" dirty="0">
                <a:solidFill>
                  <a:prstClr val="black"/>
                </a:solidFill>
                <a:latin typeface="ZapfDingbatsStd"/>
              </a:rPr>
              <a:t>across the organization</a:t>
            </a:r>
          </a:p>
          <a:p>
            <a:pPr marL="342900" indent="-342900" algn="just" defTabSz="914400">
              <a:buFont typeface="Wingdings" panose="05000000000000000000" pitchFamily="2" charset="2"/>
              <a:buChar char="§"/>
            </a:pPr>
            <a:r>
              <a:rPr lang="en-US" sz="2400" dirty="0">
                <a:solidFill>
                  <a:prstClr val="black"/>
                </a:solidFill>
                <a:latin typeface="ZapfDingbatsStd"/>
              </a:rPr>
              <a:t>Provide </a:t>
            </a:r>
            <a:r>
              <a:rPr lang="en-US" sz="2400" b="1" u="sng" dirty="0">
                <a:solidFill>
                  <a:prstClr val="black"/>
                </a:solidFill>
                <a:latin typeface="ZapfDingbatsStd"/>
              </a:rPr>
              <a:t>assurance on</a:t>
            </a:r>
            <a:r>
              <a:rPr lang="en-US" sz="2400" dirty="0">
                <a:solidFill>
                  <a:prstClr val="black"/>
                </a:solidFill>
                <a:latin typeface="ZapfDingbatsStd"/>
              </a:rPr>
              <a:t> the management of risk</a:t>
            </a:r>
          </a:p>
          <a:p>
            <a:pPr marL="342900" indent="-342900" algn="just" defTabSz="914400">
              <a:buFont typeface="Wingdings" panose="05000000000000000000" pitchFamily="2" charset="2"/>
              <a:buChar char="§"/>
            </a:pPr>
            <a:r>
              <a:rPr lang="en-US" sz="2400" b="1" u="sng" dirty="0">
                <a:solidFill>
                  <a:prstClr val="black"/>
                </a:solidFill>
                <a:latin typeface="ZapfDingbatsStd"/>
              </a:rPr>
              <a:t>Support and help develop </a:t>
            </a:r>
            <a:r>
              <a:rPr lang="en-US" sz="2400" dirty="0">
                <a:solidFill>
                  <a:prstClr val="black"/>
                </a:solidFill>
                <a:latin typeface="ZapfDingbatsStd"/>
              </a:rPr>
              <a:t>the risk management processes</a:t>
            </a:r>
          </a:p>
          <a:p>
            <a:pPr marL="342900" indent="-342900" algn="just" defTabSz="914400">
              <a:buFont typeface="Wingdings" panose="05000000000000000000" pitchFamily="2" charset="2"/>
              <a:buChar char="§"/>
            </a:pPr>
            <a:r>
              <a:rPr lang="en-US" sz="2400" b="1" u="sng" dirty="0">
                <a:solidFill>
                  <a:prstClr val="black"/>
                </a:solidFill>
                <a:latin typeface="ZapfDingbatsStd"/>
              </a:rPr>
              <a:t>Report on the efficiency and effectiveness </a:t>
            </a:r>
            <a:r>
              <a:rPr lang="en-US" sz="2400" dirty="0">
                <a:solidFill>
                  <a:prstClr val="black"/>
                </a:solidFill>
                <a:latin typeface="ZapfDingbatsStd"/>
              </a:rPr>
              <a:t>of internal controls</a:t>
            </a:r>
            <a:endParaRPr lang="en-US" sz="2400" dirty="0">
              <a:solidFill>
                <a:prstClr val="black"/>
              </a:solidFill>
              <a:latin typeface="SabonLTStd-Roman"/>
            </a:endParaRPr>
          </a:p>
        </p:txBody>
      </p:sp>
    </p:spTree>
    <p:extLst>
      <p:ext uri="{BB962C8B-B14F-4D97-AF65-F5344CB8AC3E}">
        <p14:creationId xmlns:p14="http://schemas.microsoft.com/office/powerpoint/2010/main" val="2877804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05001" y="498147"/>
            <a:ext cx="690258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architecture in practice</a:t>
            </a:r>
          </a:p>
        </p:txBody>
      </p:sp>
      <p:sp>
        <p:nvSpPr>
          <p:cNvPr id="6" name="TextBox 5">
            <a:extLst>
              <a:ext uri="{FF2B5EF4-FFF2-40B4-BE49-F238E27FC236}">
                <a16:creationId xmlns:a16="http://schemas.microsoft.com/office/drawing/2014/main" id="{ADF13900-B153-15CC-8047-7D529DC37273}"/>
              </a:ext>
            </a:extLst>
          </p:cNvPr>
          <p:cNvSpPr txBox="1"/>
          <p:nvPr/>
        </p:nvSpPr>
        <p:spPr>
          <a:xfrm>
            <a:off x="1409494" y="2255224"/>
            <a:ext cx="9902230" cy="3416320"/>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Next Figure  shows the risk architecture for a typical large corporate entity that is subject to the requirements of the Sarbanes–Oxley Act.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 This risk architecture should be set out in the risk management manual for the organization.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 Terms of reference of the various committees and a schedule of the activities should also be established, either in the risk management manual or in a calendar of risk management activities.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This schedule of activities should be aligned with the other corporate activities in the organization.</a:t>
            </a:r>
            <a:endParaRPr kumimoji="0" lang="en-US" sz="2400" b="0" i="0" u="none" strike="noStrike" kern="0" cap="none" spc="0" normalizeH="0" baseline="0" noProof="0" dirty="0">
              <a:ln>
                <a:noFill/>
              </a:ln>
              <a:solidFill>
                <a:prstClr val="black"/>
              </a:solidFill>
              <a:effectLst/>
              <a:uLnTx/>
              <a:uFillTx/>
              <a:latin typeface="SabonLTStd-Roman"/>
            </a:endParaRPr>
          </a:p>
        </p:txBody>
      </p:sp>
    </p:spTree>
    <p:extLst>
      <p:ext uri="{BB962C8B-B14F-4D97-AF65-F5344CB8AC3E}">
        <p14:creationId xmlns:p14="http://schemas.microsoft.com/office/powerpoint/2010/main" val="1491988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Risk management responsibilities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D13890B5-C3D6-DA35-47F5-59961F6E1EB0}"/>
              </a:ext>
            </a:extLst>
          </p:cNvPr>
          <p:cNvPicPr>
            <a:picLocks noChangeAspect="1"/>
          </p:cNvPicPr>
          <p:nvPr/>
        </p:nvPicPr>
        <p:blipFill>
          <a:blip r:embed="rId8"/>
          <a:stretch>
            <a:fillRect/>
          </a:stretch>
        </p:blipFill>
        <p:spPr>
          <a:xfrm>
            <a:off x="2154212" y="1631060"/>
            <a:ext cx="7924800" cy="4288808"/>
          </a:xfrm>
          <a:prstGeom prst="rect">
            <a:avLst/>
          </a:prstGeom>
        </p:spPr>
      </p:pic>
    </p:spTree>
    <p:extLst>
      <p:ext uri="{BB962C8B-B14F-4D97-AF65-F5344CB8AC3E}">
        <p14:creationId xmlns:p14="http://schemas.microsoft.com/office/powerpoint/2010/main" val="519379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DEE46157-6030-99F8-DCF5-EF46B2E6FBA6}"/>
              </a:ext>
            </a:extLst>
          </p:cNvPr>
          <p:cNvSpPr txBox="1"/>
          <p:nvPr/>
        </p:nvSpPr>
        <p:spPr>
          <a:xfrm>
            <a:off x="1409494" y="2503944"/>
            <a:ext cx="9902230" cy="2677656"/>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400" b="1" u="sng" dirty="0">
                <a:solidFill>
                  <a:prstClr val="black"/>
                </a:solidFill>
                <a:latin typeface="ZapfDingbatsStd"/>
              </a:rPr>
              <a:t>The inherent level </a:t>
            </a:r>
            <a:r>
              <a:rPr lang="en-US" sz="2400" dirty="0">
                <a:solidFill>
                  <a:prstClr val="black"/>
                </a:solidFill>
                <a:latin typeface="ZapfDingbatsStd"/>
              </a:rPr>
              <a:t>of a risk is the level of the risk with no control measures in place. This is sometimes referred to as </a:t>
            </a:r>
            <a:r>
              <a:rPr lang="en-US" sz="2400" b="1" u="sng" dirty="0">
                <a:solidFill>
                  <a:prstClr val="black"/>
                </a:solidFill>
                <a:latin typeface="ZapfDingbatsStd"/>
              </a:rPr>
              <a:t>the gross level of the risk. </a:t>
            </a:r>
          </a:p>
          <a:p>
            <a:pPr marL="342900" indent="-342900" algn="just" defTabSz="914400">
              <a:buFont typeface="Wingdings" panose="05000000000000000000" pitchFamily="2" charset="2"/>
              <a:buChar char="§"/>
            </a:pPr>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b="1" u="sng" dirty="0">
                <a:solidFill>
                  <a:prstClr val="black"/>
                </a:solidFill>
                <a:latin typeface="ZapfDingbatsStd"/>
              </a:rPr>
              <a:t>The current level of risk </a:t>
            </a:r>
            <a:r>
              <a:rPr lang="en-US" sz="2400" dirty="0">
                <a:solidFill>
                  <a:prstClr val="black"/>
                </a:solidFill>
                <a:latin typeface="ZapfDingbatsStd"/>
              </a:rPr>
              <a:t>is the level that </a:t>
            </a:r>
            <a:r>
              <a:rPr lang="en-US" sz="2400" b="1" u="sng" dirty="0">
                <a:solidFill>
                  <a:prstClr val="black"/>
                </a:solidFill>
                <a:latin typeface="ZapfDingbatsStd"/>
              </a:rPr>
              <a:t>takes account of the control measures currently in place</a:t>
            </a:r>
            <a:r>
              <a:rPr lang="en-US" sz="2400" dirty="0">
                <a:solidFill>
                  <a:prstClr val="black"/>
                </a:solidFill>
                <a:latin typeface="ZapfDingbatsStd"/>
              </a:rPr>
              <a:t>. This is sometimes referred to as</a:t>
            </a:r>
            <a:r>
              <a:rPr lang="en-US" sz="2400" b="1" u="sng" dirty="0">
                <a:solidFill>
                  <a:prstClr val="black"/>
                </a:solidFill>
                <a:latin typeface="ZapfDingbatsStd"/>
              </a:rPr>
              <a:t> the net level of risk or the residual risk</a:t>
            </a:r>
            <a:r>
              <a:rPr lang="en-US" sz="2400" dirty="0">
                <a:solidFill>
                  <a:prstClr val="black"/>
                </a:solidFill>
                <a:latin typeface="ZapfDingbatsStd"/>
              </a:rPr>
              <a:t>. </a:t>
            </a:r>
          </a:p>
          <a:p>
            <a:pPr marL="342900" indent="-342900" algn="just" defTabSz="914400">
              <a:buFont typeface="Wingdings" panose="05000000000000000000" pitchFamily="2" charset="2"/>
              <a:buChar char="§"/>
            </a:pPr>
            <a:endParaRPr lang="en-US" sz="2400" dirty="0">
              <a:solidFill>
                <a:prstClr val="black"/>
              </a:solidFill>
              <a:latin typeface="ZapfDingbatsStd"/>
            </a:endParaRPr>
          </a:p>
        </p:txBody>
      </p:sp>
    </p:spTree>
    <p:extLst>
      <p:ext uri="{BB962C8B-B14F-4D97-AF65-F5344CB8AC3E}">
        <p14:creationId xmlns:p14="http://schemas.microsoft.com/office/powerpoint/2010/main" val="1210134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346F90E0-5269-4EC9-F5E7-4493E350F547}"/>
              </a:ext>
            </a:extLst>
          </p:cNvPr>
          <p:cNvSpPr txBox="1"/>
          <p:nvPr/>
        </p:nvSpPr>
        <p:spPr>
          <a:xfrm>
            <a:off x="1042219" y="2200403"/>
            <a:ext cx="10587619" cy="3570208"/>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400" dirty="0">
                <a:solidFill>
                  <a:prstClr val="black"/>
                </a:solidFill>
                <a:latin typeface="ZapfDingbatsStd"/>
              </a:rPr>
              <a:t>Next Figure  provides an illustration of </a:t>
            </a:r>
            <a:r>
              <a:rPr lang="en-US" sz="2400" b="1" u="sng" dirty="0">
                <a:solidFill>
                  <a:prstClr val="black"/>
                </a:solidFill>
                <a:latin typeface="ZapfDingbatsStd"/>
              </a:rPr>
              <a:t>the control effect or control vector </a:t>
            </a:r>
            <a:r>
              <a:rPr lang="en-US" sz="2400" dirty="0">
                <a:solidFill>
                  <a:prstClr val="black"/>
                </a:solidFill>
                <a:latin typeface="ZapfDingbatsStd"/>
              </a:rPr>
              <a:t>when controls are put in place.</a:t>
            </a:r>
          </a:p>
          <a:p>
            <a:pPr marL="342900" indent="-342900" algn="just" defTabSz="914400">
              <a:buFont typeface="Wingdings" panose="05000000000000000000" pitchFamily="2" charset="2"/>
              <a:buChar char="§"/>
            </a:pPr>
            <a:endParaRPr lang="en-US" sz="1000" dirty="0">
              <a:solidFill>
                <a:prstClr val="black"/>
              </a:solidFill>
              <a:latin typeface="ZapfDingbatsStd"/>
            </a:endParaRPr>
          </a:p>
          <a:p>
            <a:pPr marL="342900" indent="-342900" algn="just" defTabSz="914400">
              <a:buFont typeface="Wingdings" panose="05000000000000000000" pitchFamily="2" charset="2"/>
              <a:buChar char="§"/>
            </a:pPr>
            <a:r>
              <a:rPr lang="en-US" sz="2400" dirty="0">
                <a:solidFill>
                  <a:prstClr val="black"/>
                </a:solidFill>
                <a:latin typeface="ZapfDingbatsStd"/>
              </a:rPr>
              <a:t> When considering </a:t>
            </a:r>
            <a:r>
              <a:rPr lang="en-US" sz="2400" b="1" u="sng" dirty="0">
                <a:solidFill>
                  <a:prstClr val="black"/>
                </a:solidFill>
                <a:latin typeface="ZapfDingbatsStd"/>
              </a:rPr>
              <a:t>the inherent, intermediate (when more than one control is in place) and target risk levels,</a:t>
            </a:r>
            <a:r>
              <a:rPr lang="en-US" sz="2400" dirty="0">
                <a:solidFill>
                  <a:prstClr val="black"/>
                </a:solidFill>
                <a:latin typeface="ZapfDingbatsStd"/>
              </a:rPr>
              <a:t> the organization should </a:t>
            </a:r>
            <a:r>
              <a:rPr lang="en-US" sz="2400" b="1" u="sng" dirty="0">
                <a:solidFill>
                  <a:prstClr val="black"/>
                </a:solidFill>
                <a:latin typeface="ZapfDingbatsStd"/>
              </a:rPr>
              <a:t>be aware of the cost involved in implementing controls. </a:t>
            </a:r>
          </a:p>
          <a:p>
            <a:pPr marL="342900" indent="-342900" algn="just" defTabSz="914400">
              <a:buFont typeface="Wingdings" panose="05000000000000000000" pitchFamily="2" charset="2"/>
              <a:buChar char="§"/>
            </a:pPr>
            <a:endParaRPr lang="en-US" sz="2400" dirty="0">
              <a:solidFill>
                <a:prstClr val="black"/>
              </a:solidFill>
              <a:latin typeface="ZapfDingbatsStd"/>
            </a:endParaRPr>
          </a:p>
          <a:p>
            <a:pPr marL="342900" indent="-342900" algn="just" defTabSz="914400">
              <a:buFont typeface="Wingdings" panose="05000000000000000000" pitchFamily="2" charset="2"/>
              <a:buChar char="§"/>
            </a:pPr>
            <a:r>
              <a:rPr lang="en-US" sz="2400" b="1" u="sng" dirty="0">
                <a:solidFill>
                  <a:prstClr val="black"/>
                </a:solidFill>
                <a:latin typeface="ZapfDingbatsStd"/>
              </a:rPr>
              <a:t>The cost of the control measures </a:t>
            </a:r>
            <a:r>
              <a:rPr lang="en-US" sz="2400" dirty="0">
                <a:solidFill>
                  <a:prstClr val="black"/>
                </a:solidFill>
                <a:latin typeface="ZapfDingbatsStd"/>
              </a:rPr>
              <a:t>should be considered to be part of the </a:t>
            </a:r>
            <a:r>
              <a:rPr lang="en-US" sz="2400" b="1" u="sng" dirty="0">
                <a:solidFill>
                  <a:prstClr val="black"/>
                </a:solidFill>
                <a:latin typeface="ZapfDingbatsStd"/>
              </a:rPr>
              <a:t>total cost of risk for the organization</a:t>
            </a:r>
            <a:r>
              <a:rPr lang="en-US" sz="2400" dirty="0">
                <a:solidFill>
                  <a:prstClr val="black"/>
                </a:solidFill>
                <a:latin typeface="ZapfDingbatsStd"/>
              </a:rPr>
              <a:t>. The organization can then evaluate </a:t>
            </a:r>
            <a:r>
              <a:rPr lang="en-US" sz="2400" b="1" u="sng" dirty="0">
                <a:solidFill>
                  <a:prstClr val="black"/>
                </a:solidFill>
                <a:latin typeface="ZapfDingbatsStd"/>
              </a:rPr>
              <a:t>whether the controls in place are cost-effective</a:t>
            </a:r>
            <a:endParaRPr lang="en-US" sz="2400" b="1" u="sng" dirty="0">
              <a:solidFill>
                <a:prstClr val="black"/>
              </a:solidFill>
              <a:latin typeface="SabonLTStd-Roman"/>
            </a:endParaRPr>
          </a:p>
        </p:txBody>
      </p:sp>
    </p:spTree>
    <p:extLst>
      <p:ext uri="{BB962C8B-B14F-4D97-AF65-F5344CB8AC3E}">
        <p14:creationId xmlns:p14="http://schemas.microsoft.com/office/powerpoint/2010/main" val="306600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EA14ACAD-2228-9DC9-4410-3B5F6942DB1A}"/>
              </a:ext>
            </a:extLst>
          </p:cNvPr>
          <p:cNvSpPr txBox="1"/>
          <p:nvPr/>
        </p:nvSpPr>
        <p:spPr>
          <a:xfrm>
            <a:off x="1364043" y="2576618"/>
            <a:ext cx="9902230" cy="2677656"/>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As can be seen in the next Figure , a series of lines can be drawn for Risk A to represent the effect of each individual risk control measure.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ZapfDingbatsSt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 It is obvious that the longer the line, the greater the effect of the control.</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ZapfDingbatsSt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 It is also the case that the longer the line, the greater the control effort, in terms of management time, effort and money.</a:t>
            </a:r>
            <a:endParaRPr kumimoji="0" lang="en-US" sz="2400" b="0" i="0" u="none" strike="noStrike" kern="0" cap="none" spc="0" normalizeH="0" baseline="0" noProof="0" dirty="0">
              <a:ln>
                <a:noFill/>
              </a:ln>
              <a:solidFill>
                <a:prstClr val="black"/>
              </a:solidFill>
              <a:effectLst/>
              <a:uLnTx/>
              <a:uFillTx/>
              <a:latin typeface="SabonLTStd-Roman"/>
            </a:endParaRPr>
          </a:p>
        </p:txBody>
      </p:sp>
    </p:spTree>
    <p:extLst>
      <p:ext uri="{BB962C8B-B14F-4D97-AF65-F5344CB8AC3E}">
        <p14:creationId xmlns:p14="http://schemas.microsoft.com/office/powerpoint/2010/main" val="3066731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24EDF2A4-192E-D68A-7694-CA38C91D8C18}"/>
              </a:ext>
            </a:extLst>
          </p:cNvPr>
          <p:cNvSpPr txBox="1"/>
          <p:nvPr/>
        </p:nvSpPr>
        <p:spPr>
          <a:xfrm>
            <a:off x="1084006" y="2255218"/>
            <a:ext cx="10317424" cy="3416320"/>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For Risk A, three controls (Control A1, Control A2 and Control A3) are required to get to the target level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ZapfDingbatsSt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 For Risk B, only one control is required (Control B1) and this demonstrates that much more effort is needed to maintain Risk A at the target level of risk.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ZapfDingbatsSt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ZapfDingbatsStd"/>
              </a:rPr>
              <a:t>Management and internal audit need to be aware of this, so that they can ensure that all of the controls (especially for Risk A) are operating in an effective and efficient manner.</a:t>
            </a:r>
            <a:endParaRPr kumimoji="0" lang="en-US" sz="2400" b="0" i="0" u="none" strike="noStrike" kern="0" cap="none" spc="0" normalizeH="0" baseline="0" noProof="0" dirty="0">
              <a:ln>
                <a:noFill/>
              </a:ln>
              <a:solidFill>
                <a:prstClr val="black"/>
              </a:solidFill>
              <a:effectLst/>
              <a:uLnTx/>
              <a:uFillTx/>
              <a:latin typeface="SabonLTStd-Roman"/>
            </a:endParaRPr>
          </a:p>
        </p:txBody>
      </p:sp>
    </p:spTree>
    <p:extLst>
      <p:ext uri="{BB962C8B-B14F-4D97-AF65-F5344CB8AC3E}">
        <p14:creationId xmlns:p14="http://schemas.microsoft.com/office/powerpoint/2010/main" val="1999085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CA911FE4-9FFA-FA1A-FE6F-37FAAF6D3AC4}"/>
              </a:ext>
            </a:extLst>
          </p:cNvPr>
          <p:cNvPicPr>
            <a:picLocks noChangeAspect="1"/>
          </p:cNvPicPr>
          <p:nvPr/>
        </p:nvPicPr>
        <p:blipFill>
          <a:blip r:embed="rId8"/>
          <a:stretch>
            <a:fillRect/>
          </a:stretch>
        </p:blipFill>
        <p:spPr>
          <a:xfrm>
            <a:off x="1487358" y="1796498"/>
            <a:ext cx="9637842" cy="3935683"/>
          </a:xfrm>
          <a:prstGeom prst="rect">
            <a:avLst/>
          </a:prstGeom>
        </p:spPr>
      </p:pic>
    </p:spTree>
    <p:extLst>
      <p:ext uri="{BB962C8B-B14F-4D97-AF65-F5344CB8AC3E}">
        <p14:creationId xmlns:p14="http://schemas.microsoft.com/office/powerpoint/2010/main" val="19082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3779BAC4-15D1-E138-8A48-A08CDD0216DC}"/>
              </a:ext>
            </a:extLst>
          </p:cNvPr>
          <p:cNvSpPr txBox="1"/>
          <p:nvPr/>
        </p:nvSpPr>
        <p:spPr>
          <a:xfrm>
            <a:off x="1219201" y="2289637"/>
            <a:ext cx="10210800" cy="3416320"/>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SabonLTStd-Roman"/>
              </a:rPr>
              <a:t>If a calculation is undertaken </a:t>
            </a:r>
            <a:r>
              <a:rPr kumimoji="0" lang="en-US" sz="2400" b="1" i="0" u="sng" strike="noStrike" kern="0" cap="none" spc="0" normalizeH="0" baseline="0" noProof="0" dirty="0">
                <a:ln>
                  <a:noFill/>
                </a:ln>
                <a:solidFill>
                  <a:prstClr val="black"/>
                </a:solidFill>
                <a:effectLst/>
                <a:uLnTx/>
                <a:uFillTx/>
                <a:latin typeface="SabonLTStd-Roman"/>
              </a:rPr>
              <a:t>of the risk exposure </a:t>
            </a:r>
            <a:r>
              <a:rPr kumimoji="0" lang="en-US" sz="2400" b="0" i="0" u="none" strike="noStrike" kern="0" cap="none" spc="0" normalizeH="0" baseline="0" noProof="0" dirty="0">
                <a:ln>
                  <a:noFill/>
                </a:ln>
                <a:solidFill>
                  <a:prstClr val="black"/>
                </a:solidFill>
                <a:effectLst/>
                <a:uLnTx/>
                <a:uFillTx/>
                <a:latin typeface="SabonLTStd-Roman"/>
              </a:rPr>
              <a:t>at the original level and a further calculation is undertaken </a:t>
            </a:r>
            <a:r>
              <a:rPr kumimoji="0" lang="en-US" sz="2400" b="1" i="0" u="sng" strike="noStrike" kern="0" cap="none" spc="0" normalizeH="0" baseline="0" noProof="0" dirty="0">
                <a:ln>
                  <a:noFill/>
                </a:ln>
                <a:solidFill>
                  <a:prstClr val="black"/>
                </a:solidFill>
                <a:effectLst/>
                <a:uLnTx/>
                <a:uFillTx/>
                <a:latin typeface="SabonLTStd-Roman"/>
              </a:rPr>
              <a:t>of the risk exposure at the new level</a:t>
            </a:r>
            <a:r>
              <a:rPr kumimoji="0" lang="en-US" sz="2400" b="0" i="0" u="none" strike="noStrike" kern="0" cap="none" spc="0" normalizeH="0" baseline="0" noProof="0" dirty="0">
                <a:ln>
                  <a:noFill/>
                </a:ln>
                <a:solidFill>
                  <a:prstClr val="black"/>
                </a:solidFill>
                <a:effectLst/>
                <a:uLnTx/>
                <a:uFillTx/>
                <a:latin typeface="SabonLTStd-Roman"/>
              </a:rPr>
              <a:t>, the overall benefit of </a:t>
            </a:r>
            <a:r>
              <a:rPr kumimoji="0" lang="en-US" sz="2400" b="1" i="0" u="sng" strike="noStrike" kern="0" cap="none" spc="0" normalizeH="0" baseline="0" noProof="0" dirty="0">
                <a:ln>
                  <a:noFill/>
                </a:ln>
                <a:solidFill>
                  <a:prstClr val="black"/>
                </a:solidFill>
                <a:effectLst/>
                <a:uLnTx/>
                <a:uFillTx/>
                <a:latin typeface="SabonLTStd-Roman"/>
              </a:rPr>
              <a:t>each control can be measured.</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1" i="0" u="sng" strike="noStrike" kern="0" cap="none" spc="0" normalizeH="0" baseline="0" noProof="0" dirty="0">
              <a:ln>
                <a:noFill/>
              </a:ln>
              <a:solidFill>
                <a:prstClr val="black"/>
              </a:solidFill>
              <a:effectLst/>
              <a:uLnTx/>
              <a:uFillTx/>
              <a:latin typeface="SabonLTStd-Roman"/>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SabonLTStd-Roman"/>
              </a:rPr>
              <a:t> Consideration of </a:t>
            </a:r>
            <a:r>
              <a:rPr kumimoji="0" lang="en-US" sz="2400" b="1" i="0" u="sng" strike="noStrike" kern="0" cap="none" spc="0" normalizeH="0" baseline="0" noProof="0" dirty="0">
                <a:ln>
                  <a:noFill/>
                </a:ln>
                <a:solidFill>
                  <a:prstClr val="black"/>
                </a:solidFill>
                <a:effectLst/>
                <a:uLnTx/>
                <a:uFillTx/>
                <a:latin typeface="SabonLTStd-Roman"/>
              </a:rPr>
              <a:t>the cost of each control </a:t>
            </a:r>
            <a:r>
              <a:rPr kumimoji="0" lang="en-US" sz="2400" b="0" i="0" u="none" strike="noStrike" kern="0" cap="none" spc="0" normalizeH="0" baseline="0" noProof="0" dirty="0">
                <a:ln>
                  <a:noFill/>
                </a:ln>
                <a:solidFill>
                  <a:prstClr val="black"/>
                </a:solidFill>
                <a:effectLst/>
                <a:uLnTx/>
                <a:uFillTx/>
                <a:latin typeface="SabonLTStd-Roman"/>
              </a:rPr>
              <a:t>can then be undertaken, so that a cost–benefit analysis of individual controls may be completed. </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SabonLTStd-Roman"/>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SabonLTStd-Roman"/>
              </a:rPr>
              <a:t>This will be an important exercise for the organization to undertake, so that </a:t>
            </a:r>
            <a:r>
              <a:rPr kumimoji="0" lang="en-US" sz="2400" b="1" i="0" u="sng" strike="noStrike" kern="0" cap="none" spc="0" normalizeH="0" baseline="0" noProof="0" dirty="0">
                <a:ln>
                  <a:noFill/>
                </a:ln>
                <a:solidFill>
                  <a:prstClr val="black"/>
                </a:solidFill>
                <a:effectLst/>
                <a:uLnTx/>
                <a:uFillTx/>
                <a:latin typeface="SabonLTStd-Roman"/>
              </a:rPr>
              <a:t>cost-effective risk control priorities </a:t>
            </a:r>
            <a:r>
              <a:rPr kumimoji="0" lang="en-US" sz="2400" b="0" i="0" u="none" strike="noStrike" kern="0" cap="none" spc="0" normalizeH="0" baseline="0" noProof="0" dirty="0">
                <a:ln>
                  <a:noFill/>
                </a:ln>
                <a:solidFill>
                  <a:prstClr val="black"/>
                </a:solidFill>
                <a:effectLst/>
                <a:uLnTx/>
                <a:uFillTx/>
                <a:latin typeface="SabonLTStd-Roman"/>
              </a:rPr>
              <a:t>may be established</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30757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348E8C01-B9CA-1D74-F201-FF02E3C47240}"/>
              </a:ext>
            </a:extLst>
          </p:cNvPr>
          <p:cNvSpPr txBox="1"/>
          <p:nvPr/>
        </p:nvSpPr>
        <p:spPr>
          <a:xfrm>
            <a:off x="1074175" y="2325262"/>
            <a:ext cx="10432025" cy="3139321"/>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1" i="0" u="sng" strike="noStrike" kern="0" cap="none" spc="0" normalizeH="0" baseline="0" noProof="0" dirty="0">
                <a:ln>
                  <a:noFill/>
                </a:ln>
                <a:solidFill>
                  <a:prstClr val="black"/>
                </a:solidFill>
                <a:effectLst/>
                <a:uLnTx/>
                <a:uFillTx/>
                <a:latin typeface="SabonLTStd-Roman"/>
              </a:rPr>
              <a:t>Risk treatment </a:t>
            </a:r>
            <a:r>
              <a:rPr kumimoji="0" lang="en-US" sz="2200" b="0" i="0" u="none" strike="noStrike" kern="0" cap="none" spc="0" normalizeH="0" baseline="0" noProof="0" dirty="0">
                <a:ln>
                  <a:noFill/>
                </a:ln>
                <a:solidFill>
                  <a:prstClr val="black"/>
                </a:solidFill>
                <a:effectLst/>
                <a:uLnTx/>
                <a:uFillTx/>
                <a:latin typeface="SabonLTStd-Roman"/>
              </a:rPr>
              <a:t>is sometimes referred to as risk response or risk control, and it includes the selection </a:t>
            </a:r>
            <a:r>
              <a:rPr kumimoji="0" lang="en-US" sz="2200" b="1" i="0" u="sng" strike="noStrike" kern="0" cap="none" spc="0" normalizeH="0" baseline="0" noProof="0" dirty="0">
                <a:ln>
                  <a:noFill/>
                </a:ln>
                <a:solidFill>
                  <a:prstClr val="black"/>
                </a:solidFill>
                <a:effectLst/>
                <a:uLnTx/>
                <a:uFillTx/>
                <a:latin typeface="SabonLTStd-Roman"/>
              </a:rPr>
              <a:t>and implementation of actions to reduce risk likelihood and risk impact.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200" b="0" i="0" u="none" strike="noStrike" kern="0" cap="none" spc="0" normalizeH="0" baseline="0" noProof="0" dirty="0">
              <a:ln>
                <a:noFill/>
              </a:ln>
              <a:solidFill>
                <a:prstClr val="black"/>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prstClr val="black"/>
                </a:solidFill>
                <a:effectLst/>
                <a:uLnTx/>
                <a:uFillTx/>
                <a:latin typeface="SabonLTStd-Roman"/>
              </a:rPr>
              <a:t>when deciding the nature and extent of </a:t>
            </a:r>
            <a:r>
              <a:rPr kumimoji="0" lang="en-US" sz="2200" b="1" i="0" u="sng" strike="noStrike" kern="0" cap="none" spc="0" normalizeH="0" baseline="0" noProof="0" dirty="0">
                <a:ln>
                  <a:noFill/>
                </a:ln>
                <a:solidFill>
                  <a:prstClr val="black"/>
                </a:solidFill>
                <a:effectLst/>
                <a:uLnTx/>
                <a:uFillTx/>
                <a:latin typeface="SabonLTStd-Roman"/>
              </a:rPr>
              <a:t>risk control activities that should be implemented.</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a:ln>
                <a:noFill/>
              </a:ln>
              <a:solidFill>
                <a:prstClr val="black"/>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prstClr val="black"/>
                </a:solidFill>
                <a:effectLst/>
                <a:uLnTx/>
                <a:uFillTx/>
                <a:latin typeface="SabonLTStd-Roman"/>
              </a:rPr>
              <a:t>When reasonably practicable, it is obvious </a:t>
            </a:r>
            <a:r>
              <a:rPr kumimoji="0" lang="en-US" sz="2200" b="1" i="0" u="sng" strike="noStrike" kern="0" cap="none" spc="0" normalizeH="0" baseline="0" noProof="0" dirty="0">
                <a:ln>
                  <a:noFill/>
                </a:ln>
                <a:solidFill>
                  <a:prstClr val="black"/>
                </a:solidFill>
                <a:effectLst/>
                <a:uLnTx/>
                <a:uFillTx/>
                <a:latin typeface="SabonLTStd-Roman"/>
              </a:rPr>
              <a:t>that preventive controls </a:t>
            </a:r>
            <a:r>
              <a:rPr kumimoji="0" lang="en-US" sz="2200" b="0" i="0" u="none" strike="noStrike" kern="0" cap="none" spc="0" normalizeH="0" baseline="0" noProof="0" dirty="0">
                <a:ln>
                  <a:noFill/>
                </a:ln>
                <a:solidFill>
                  <a:prstClr val="black"/>
                </a:solidFill>
                <a:effectLst/>
                <a:uLnTx/>
                <a:uFillTx/>
                <a:latin typeface="SabonLTStd-Roman"/>
              </a:rPr>
              <a:t>should be introduced </a:t>
            </a:r>
            <a:r>
              <a:rPr kumimoji="0" lang="en-US" sz="2200" b="1" i="0" u="sng" strike="noStrike" kern="0" cap="none" spc="0" normalizeH="0" baseline="0" noProof="0" dirty="0">
                <a:ln>
                  <a:noFill/>
                </a:ln>
                <a:solidFill>
                  <a:prstClr val="black"/>
                </a:solidFill>
                <a:effectLst/>
                <a:uLnTx/>
                <a:uFillTx/>
                <a:latin typeface="SabonLTStd-Roman"/>
              </a:rPr>
              <a:t>as the first option</a:t>
            </a:r>
            <a:r>
              <a:rPr kumimoji="0" lang="en-US" sz="2200" b="0" i="0" u="none" strike="noStrike" kern="0" cap="none" spc="0" normalizeH="0" baseline="0" noProof="0" dirty="0">
                <a:ln>
                  <a:noFill/>
                </a:ln>
                <a:solidFill>
                  <a:prstClr val="black"/>
                </a:solidFill>
                <a:effectLst/>
                <a:uLnTx/>
                <a:uFillTx/>
                <a:latin typeface="SabonLTStd-Roman"/>
              </a:rPr>
              <a:t>. If prevention is not possible, then </a:t>
            </a:r>
            <a:r>
              <a:rPr kumimoji="0" lang="en-US" sz="2200" b="1" i="0" u="sng" strike="noStrike" kern="0" cap="none" spc="0" normalizeH="0" baseline="0" noProof="0" dirty="0">
                <a:ln>
                  <a:noFill/>
                </a:ln>
                <a:solidFill>
                  <a:prstClr val="black"/>
                </a:solidFill>
                <a:effectLst/>
                <a:uLnTx/>
                <a:uFillTx/>
                <a:latin typeface="SabonLTStd-Roman"/>
              </a:rPr>
              <a:t>corrective controls </a:t>
            </a:r>
            <a:r>
              <a:rPr kumimoji="0" lang="en-US" sz="2200" b="0" i="0" u="none" strike="noStrike" kern="0" cap="none" spc="0" normalizeH="0" baseline="0" noProof="0" dirty="0">
                <a:ln>
                  <a:noFill/>
                </a:ln>
                <a:solidFill>
                  <a:prstClr val="black"/>
                </a:solidFill>
                <a:effectLst/>
                <a:uLnTx/>
                <a:uFillTx/>
                <a:latin typeface="SabonLTStd-Roman"/>
              </a:rPr>
              <a:t>should be introduced to minimize the likelihood and </a:t>
            </a:r>
            <a:r>
              <a:rPr kumimoji="0" lang="en-US" sz="2200" b="1" i="0" u="sng" strike="noStrike" kern="0" cap="none" spc="0" normalizeH="0" baseline="0" noProof="0" dirty="0">
                <a:ln>
                  <a:noFill/>
                </a:ln>
                <a:solidFill>
                  <a:prstClr val="black"/>
                </a:solidFill>
                <a:effectLst/>
                <a:uLnTx/>
                <a:uFillTx/>
                <a:latin typeface="SabonLTStd-Roman"/>
              </a:rPr>
              <a:t>impact of an adverse event</a:t>
            </a:r>
            <a:r>
              <a:rPr kumimoji="0" lang="en-US" sz="2200" b="0" i="0" u="none" strike="noStrike" kern="0" cap="none" spc="0" normalizeH="0" baseline="0" noProof="0" dirty="0">
                <a:ln>
                  <a:noFill/>
                </a:ln>
                <a:solidFill>
                  <a:prstClr val="black"/>
                </a:solidFill>
                <a:effectLst/>
                <a:uLnTx/>
                <a:uFillTx/>
                <a:latin typeface="SabonLTStd-Roman"/>
              </a:rPr>
              <a:t>.</a:t>
            </a:r>
            <a:endParaRPr kumimoji="0" lang="en-US" sz="2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51438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FE1CA077-6854-C70F-A742-19CC3FC97AAD}"/>
              </a:ext>
            </a:extLst>
          </p:cNvPr>
          <p:cNvSpPr txBox="1"/>
          <p:nvPr/>
        </p:nvSpPr>
        <p:spPr>
          <a:xfrm>
            <a:off x="1234342" y="2310582"/>
            <a:ext cx="10420077" cy="33547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When selecting and </a:t>
            </a:r>
            <a:r>
              <a:rPr kumimoji="0" lang="en-US" sz="2400" b="1" i="0" u="sng" strike="noStrike" kern="0" cap="none" spc="0" normalizeH="0" baseline="0" noProof="0" dirty="0">
                <a:ln>
                  <a:noFill/>
                </a:ln>
                <a:solidFill>
                  <a:prstClr val="black"/>
                </a:solidFill>
                <a:effectLst/>
                <a:uLnTx/>
                <a:uFillTx/>
              </a:rPr>
              <a:t>implementing controls</a:t>
            </a:r>
            <a:r>
              <a:rPr kumimoji="0" lang="en-US" sz="2400" b="0" i="0" u="none" strike="noStrike" kern="0" cap="none" spc="0" normalizeH="0" baseline="0" noProof="0" dirty="0">
                <a:ln>
                  <a:noFill/>
                </a:ln>
                <a:solidFill>
                  <a:prstClr val="black"/>
                </a:solidFill>
                <a:effectLst/>
                <a:uLnTx/>
                <a:uFillTx/>
              </a:rPr>
              <a:t>, it is important to ensure that </a:t>
            </a:r>
            <a:r>
              <a:rPr kumimoji="0" lang="en-US" sz="2400" b="1" i="0" u="sng" strike="noStrike" kern="0" cap="none" spc="0" normalizeH="0" baseline="0" noProof="0" dirty="0">
                <a:ln>
                  <a:noFill/>
                </a:ln>
                <a:solidFill>
                  <a:prstClr val="black"/>
                </a:solidFill>
                <a:effectLst/>
                <a:uLnTx/>
                <a:uFillTx/>
              </a:rPr>
              <a:t>cost-effective controls </a:t>
            </a:r>
            <a:r>
              <a:rPr kumimoji="0" lang="en-US" sz="2400" b="0" i="0" u="none" strike="noStrike" kern="0" cap="none" spc="0" normalizeH="0" baseline="0" noProof="0" dirty="0">
                <a:ln>
                  <a:noFill/>
                </a:ln>
                <a:solidFill>
                  <a:prstClr val="black"/>
                </a:solidFill>
                <a:effectLst/>
                <a:uLnTx/>
                <a:uFillTx/>
              </a:rPr>
              <a:t>are selected.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Next Figure plots increasing </a:t>
            </a:r>
            <a:r>
              <a:rPr kumimoji="0" lang="en-US" sz="2400" b="1" i="0" u="sng" strike="noStrike" kern="0" cap="none" spc="0" normalizeH="0" baseline="0" noProof="0" dirty="0">
                <a:ln>
                  <a:noFill/>
                </a:ln>
                <a:solidFill>
                  <a:prstClr val="black"/>
                </a:solidFill>
                <a:effectLst/>
                <a:uLnTx/>
                <a:uFillTx/>
              </a:rPr>
              <a:t>the level of control (horizontal-axis) </a:t>
            </a:r>
            <a:r>
              <a:rPr kumimoji="0" lang="en-US" sz="2400" b="0" i="0" u="none" strike="noStrike" kern="0" cap="none" spc="0" normalizeH="0" baseline="0" noProof="0" dirty="0">
                <a:ln>
                  <a:noFill/>
                </a:ln>
                <a:solidFill>
                  <a:prstClr val="black"/>
                </a:solidFill>
                <a:effectLst/>
                <a:uLnTx/>
                <a:uFillTx/>
              </a:rPr>
              <a:t>against both </a:t>
            </a:r>
            <a:r>
              <a:rPr kumimoji="0" lang="en-US" sz="2400" b="1" i="0" u="sng" strike="noStrike" kern="0" cap="none" spc="0" normalizeH="0" baseline="0" noProof="0" dirty="0">
                <a:ln>
                  <a:noFill/>
                </a:ln>
                <a:solidFill>
                  <a:prstClr val="black"/>
                </a:solidFill>
                <a:effectLst/>
                <a:uLnTx/>
                <a:uFillTx/>
              </a:rPr>
              <a:t>the increasing cost of controls and the reducing potential loss (vertical-axis).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1" i="0" u="sng"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By adding the total cost of controls and the equivalent potential loss for each level of control, the figure illustrates that there is an optimum level of control that represents the lowest combined cost as a sum of the cost of control and the level of potential losses.</a:t>
            </a:r>
          </a:p>
        </p:txBody>
      </p:sp>
    </p:spTree>
    <p:extLst>
      <p:ext uri="{BB962C8B-B14F-4D97-AF65-F5344CB8AC3E}">
        <p14:creationId xmlns:p14="http://schemas.microsoft.com/office/powerpoint/2010/main" val="282271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6" name="TextBox 5">
            <a:extLst>
              <a:ext uri="{FF2B5EF4-FFF2-40B4-BE49-F238E27FC236}">
                <a16:creationId xmlns:a16="http://schemas.microsoft.com/office/drawing/2014/main" id="{DF701833-0A58-F5B2-BE1F-9B1B6CEC130A}"/>
              </a:ext>
            </a:extLst>
          </p:cNvPr>
          <p:cNvSpPr txBox="1"/>
          <p:nvPr/>
        </p:nvSpPr>
        <p:spPr>
          <a:xfrm>
            <a:off x="1409494" y="2677114"/>
            <a:ext cx="9902229" cy="1569660"/>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By adding </a:t>
            </a:r>
            <a:r>
              <a:rPr kumimoji="0" lang="en-US" sz="2400" b="1" i="0" u="sng" strike="noStrike" kern="0" cap="none" spc="0" normalizeH="0" baseline="0" noProof="0" dirty="0">
                <a:ln>
                  <a:noFill/>
                </a:ln>
                <a:solidFill>
                  <a:prstClr val="black"/>
                </a:solidFill>
                <a:effectLst/>
                <a:uLnTx/>
                <a:uFillTx/>
              </a:rPr>
              <a:t>the total cost of controls </a:t>
            </a:r>
            <a:r>
              <a:rPr kumimoji="0" lang="en-US" sz="2400" b="0" i="0" u="none" strike="noStrike" kern="0" cap="none" spc="0" normalizeH="0" baseline="0" noProof="0" dirty="0">
                <a:ln>
                  <a:noFill/>
                </a:ln>
                <a:solidFill>
                  <a:prstClr val="black"/>
                </a:solidFill>
                <a:effectLst/>
                <a:uLnTx/>
                <a:uFillTx/>
              </a:rPr>
              <a:t>and the equivalent </a:t>
            </a:r>
            <a:r>
              <a:rPr kumimoji="0" lang="en-US" sz="2400" b="1" i="0" u="sng" strike="noStrike" kern="0" cap="none" spc="0" normalizeH="0" baseline="0" noProof="0" dirty="0">
                <a:ln>
                  <a:noFill/>
                </a:ln>
                <a:solidFill>
                  <a:prstClr val="black"/>
                </a:solidFill>
                <a:effectLst/>
                <a:uLnTx/>
                <a:uFillTx/>
              </a:rPr>
              <a:t>potential loss for each level of control, </a:t>
            </a:r>
            <a:r>
              <a:rPr kumimoji="0" lang="en-US" sz="2400" b="0" i="0" u="none" strike="noStrike" kern="0" cap="none" spc="0" normalizeH="0" baseline="0" noProof="0" dirty="0">
                <a:ln>
                  <a:noFill/>
                </a:ln>
                <a:solidFill>
                  <a:prstClr val="black"/>
                </a:solidFill>
                <a:effectLst/>
                <a:uLnTx/>
                <a:uFillTx/>
              </a:rPr>
              <a:t>the figure illustrates that there is an optimum level of control that </a:t>
            </a:r>
            <a:r>
              <a:rPr kumimoji="0" lang="en-US" sz="2400" b="1" i="0" u="sng" strike="noStrike" kern="0" cap="none" spc="0" normalizeH="0" baseline="0" noProof="0" dirty="0">
                <a:ln>
                  <a:noFill/>
                </a:ln>
                <a:solidFill>
                  <a:prstClr val="black"/>
                </a:solidFill>
                <a:effectLst/>
                <a:uLnTx/>
                <a:uFillTx/>
              </a:rPr>
              <a:t>represents the lowest combined cost</a:t>
            </a:r>
            <a:r>
              <a:rPr kumimoji="0" lang="en-US" sz="2400" b="0" i="0" u="none" strike="noStrike" kern="0" cap="none" spc="0" normalizeH="0" baseline="0" noProof="0" dirty="0">
                <a:ln>
                  <a:noFill/>
                </a:ln>
                <a:solidFill>
                  <a:prstClr val="black"/>
                </a:solidFill>
                <a:effectLst/>
                <a:uLnTx/>
                <a:uFillTx/>
              </a:rPr>
              <a:t> as a sum of the cost of control and </a:t>
            </a:r>
            <a:r>
              <a:rPr kumimoji="0" lang="en-US" sz="2400" b="1" i="0" u="sng" strike="noStrike" kern="0" cap="none" spc="0" normalizeH="0" baseline="0" noProof="0" dirty="0">
                <a:ln>
                  <a:noFill/>
                </a:ln>
                <a:solidFill>
                  <a:prstClr val="black"/>
                </a:solidFill>
                <a:effectLst/>
                <a:uLnTx/>
                <a:uFillTx/>
              </a:rPr>
              <a:t>the level of potential losses</a:t>
            </a:r>
            <a:r>
              <a:rPr kumimoji="0" lang="en-US" sz="2400" b="0" i="0" u="none" strike="noStrike" kern="0" cap="none" spc="0" normalizeH="0" baseline="0" noProof="0" dirty="0">
                <a:ln>
                  <a:noFill/>
                </a:ln>
                <a:solidFill>
                  <a:prstClr val="black"/>
                </a:solidFill>
                <a:effectLst/>
                <a:uLnTx/>
                <a:uFillTx/>
              </a:rPr>
              <a:t>.</a:t>
            </a:r>
          </a:p>
        </p:txBody>
      </p:sp>
    </p:spTree>
    <p:extLst>
      <p:ext uri="{BB962C8B-B14F-4D97-AF65-F5344CB8AC3E}">
        <p14:creationId xmlns:p14="http://schemas.microsoft.com/office/powerpoint/2010/main" val="326058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29631" y="396739"/>
            <a:ext cx="6613978"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Control of selected hazard risks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5D2D8B3F-F287-81E3-C279-EAFD4093EC5C}"/>
              </a:ext>
            </a:extLst>
          </p:cNvPr>
          <p:cNvPicPr>
            <a:picLocks noChangeAspect="1"/>
          </p:cNvPicPr>
          <p:nvPr/>
        </p:nvPicPr>
        <p:blipFill>
          <a:blip r:embed="rId8"/>
          <a:stretch>
            <a:fillRect/>
          </a:stretch>
        </p:blipFill>
        <p:spPr>
          <a:xfrm>
            <a:off x="1874323" y="1934134"/>
            <a:ext cx="8972572" cy="3695159"/>
          </a:xfrm>
          <a:prstGeom prst="rect">
            <a:avLst/>
          </a:prstGeom>
        </p:spPr>
      </p:pic>
    </p:spTree>
    <p:extLst>
      <p:ext uri="{BB962C8B-B14F-4D97-AF65-F5344CB8AC3E}">
        <p14:creationId xmlns:p14="http://schemas.microsoft.com/office/powerpoint/2010/main" val="217232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1118" y="328635"/>
            <a:ext cx="5653527" cy="646331"/>
          </a:xfrm>
          <a:prstGeom prst="rect">
            <a:avLst/>
          </a:prstGeom>
          <a:noFill/>
        </p:spPr>
        <p:txBody>
          <a:bodyPr wrap="square" rtlCol="0">
            <a:spAutoFit/>
          </a:bodyPr>
          <a:lstStyle/>
          <a:p>
            <a:pPr lvl="0" algn="ctr" defTabSz="914400"/>
            <a:r>
              <a:rPr lang="en-US" sz="3600" dirty="0">
                <a:solidFill>
                  <a:schemeClr val="bg1"/>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5927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1072</TotalTime>
  <Words>2321</Words>
  <Application>Microsoft Office PowerPoint</Application>
  <PresentationFormat>Widescreen</PresentationFormat>
  <Paragraphs>278</Paragraphs>
  <Slides>37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Calibri</vt:lpstr>
      <vt:lpstr>Calibri Light</vt:lpstr>
      <vt:lpstr>MiloOT</vt:lpstr>
      <vt:lpstr>SabonLTStd-Roman</vt:lpstr>
      <vt:lpstr>Tajawal Medium</vt:lpstr>
      <vt:lpstr>Times New Roman</vt:lpstr>
      <vt:lpstr>Wingdings</vt:lpstr>
      <vt:lpstr>ZapfDingbatsStd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61</cp:revision>
  <dcterms:created xsi:type="dcterms:W3CDTF">2006-08-16T00:00:00Z</dcterms:created>
  <dcterms:modified xsi:type="dcterms:W3CDTF">2023-08-05T13:55:18Z</dcterms:modified>
</cp:coreProperties>
</file>