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494" r:id="rId6"/>
    <p:sldId id="276" r:id="rId7"/>
    <p:sldId id="495" r:id="rId8"/>
    <p:sldId id="496" r:id="rId9"/>
    <p:sldId id="497" r:id="rId10"/>
    <p:sldId id="498" r:id="rId11"/>
    <p:sldId id="499" r:id="rId12"/>
    <p:sldId id="500" r:id="rId13"/>
    <p:sldId id="501" r:id="rId14"/>
    <p:sldId id="502"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4" r:id="rId37"/>
    <p:sldId id="525" r:id="rId38"/>
    <p:sldId id="526" r:id="rId39"/>
    <p:sldId id="527" r:id="rId40"/>
    <p:sldId id="528" r:id="rId41"/>
    <p:sldId id="529" r:id="rId42"/>
    <p:sldId id="530" r:id="rId43"/>
    <p:sldId id="531" r:id="rId44"/>
    <p:sldId id="533" r:id="rId45"/>
    <p:sldId id="53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6"/>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3"/>
            <p14:sldId id="5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133"/>
    <a:srgbClr val="FFD8AA"/>
    <a:srgbClr val="00B0F0"/>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557"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618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331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733988" cy="1446550"/>
          </a:xfrm>
          <a:prstGeom prst="rect">
            <a:avLst/>
          </a:prstGeom>
          <a:noFill/>
        </p:spPr>
        <p:txBody>
          <a:bodyPr wrap="none" rtlCol="0">
            <a:spAutoFit/>
          </a:bodyPr>
          <a:lstStyle/>
          <a:p>
            <a:pPr lvl="0"/>
            <a:r>
              <a:rPr lang="fr-FR" sz="4400" dirty="0">
                <a:latin typeface="Tajawal Medium"/>
                <a:ea typeface="Tajawal Medium"/>
                <a:cs typeface="Tajawal Medium"/>
                <a:sym typeface="Tajawal Medium"/>
              </a:rPr>
              <a:t>Project </a:t>
            </a:r>
            <a:r>
              <a:rPr lang="fr-FR" sz="4400" dirty="0" smtClean="0">
                <a:latin typeface="Tajawal Medium"/>
                <a:ea typeface="Tajawal Medium"/>
                <a:cs typeface="Tajawal Medium"/>
                <a:sym typeface="Tajawal Medium"/>
              </a:rPr>
              <a:t>Monitoring</a:t>
            </a:r>
          </a:p>
          <a:p>
            <a:pPr lvl="0" algn="ctr"/>
            <a:r>
              <a:rPr lang="fr-FR" sz="4400" dirty="0" smtClean="0">
                <a:latin typeface="Tajawal Medium"/>
                <a:ea typeface="Tajawal Medium"/>
                <a:cs typeface="Tajawal Medium"/>
                <a:sym typeface="Tajawal Medium"/>
              </a:rPr>
              <a:t>PMG333</a:t>
            </a:r>
            <a:endParaRPr lang="fr-FR" sz="4400" dirty="0">
              <a:latin typeface="Tajawal Medium"/>
              <a:ea typeface="Tajawal Medium"/>
              <a:cs typeface="Tajawal Medium"/>
              <a:sym typeface="Tajawal Medium"/>
            </a:endParaRPr>
          </a:p>
        </p:txBody>
      </p:sp>
      <p:sp>
        <p:nvSpPr>
          <p:cNvPr id="34" name="Rectangle: Rounded Corners 33"/>
          <p:cNvSpPr/>
          <p:nvPr/>
        </p:nvSpPr>
        <p:spPr>
          <a:xfrm>
            <a:off x="194617" y="4779390"/>
            <a:ext cx="3274447" cy="9144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590849" y="4943311"/>
            <a:ext cx="4845377" cy="923330"/>
          </a:xfrm>
          <a:prstGeom prst="rect">
            <a:avLst/>
          </a:prstGeom>
          <a:noFill/>
        </p:spPr>
        <p:txBody>
          <a:bodyPr wrap="square" rtlCol="0">
            <a:spAutoFit/>
          </a:bodyPr>
          <a:lstStyle/>
          <a:p>
            <a:pPr lvl="0" algn="ctr"/>
            <a:r>
              <a:rPr lang="en-US" b="1" dirty="0">
                <a:solidFill>
                  <a:schemeClr val="lt1"/>
                </a:solidFill>
                <a:latin typeface="Tajawal Medium"/>
                <a:ea typeface="Tajawal Medium"/>
                <a:cs typeface="Tajawal Medium"/>
                <a:sym typeface="Tajawal Medium"/>
              </a:rPr>
              <a:t>Lecture 04</a:t>
            </a:r>
            <a:r>
              <a:rPr lang="en-US" dirty="0">
                <a:solidFill>
                  <a:schemeClr val="lt1"/>
                </a:solidFill>
                <a:latin typeface="Tajawal Medium"/>
                <a:ea typeface="Tajawal Medium"/>
                <a:cs typeface="Tajawal Medium"/>
                <a:sym typeface="Tajawal Medium"/>
              </a:rPr>
              <a:t>: </a:t>
            </a:r>
            <a:r>
              <a:rPr lang="en-US" b="1" dirty="0" err="1">
                <a:solidFill>
                  <a:srgbClr val="FF0000"/>
                </a:solidFill>
                <a:latin typeface="Tajawal Medium"/>
                <a:ea typeface="Tajawal Medium"/>
                <a:cs typeface="Tajawal Medium"/>
                <a:sym typeface="Tajawal Medium"/>
              </a:rPr>
              <a:t>Monitoring:Methods</a:t>
            </a:r>
            <a:r>
              <a:rPr lang="en-US" b="1" dirty="0">
                <a:solidFill>
                  <a:srgbClr val="FF0000"/>
                </a:solidFill>
                <a:latin typeface="Tajawal Medium"/>
                <a:ea typeface="Tajawal Medium"/>
                <a:cs typeface="Tajawal Medium"/>
                <a:sym typeface="Tajawal Medium"/>
              </a:rPr>
              <a:t> </a:t>
            </a:r>
            <a:endParaRPr lang="en-US" dirty="0"/>
          </a:p>
          <a:p>
            <a:pPr lvl="0" algn="ctr"/>
            <a:r>
              <a:rPr lang="en-US" b="1" dirty="0">
                <a:solidFill>
                  <a:srgbClr val="FF0000"/>
                </a:solidFill>
                <a:latin typeface="Tajawal Medium"/>
                <a:ea typeface="Tajawal Medium"/>
                <a:cs typeface="Tajawal Medium"/>
                <a:sym typeface="Tajawal Medium"/>
              </a:rPr>
              <a:t>&amp; Results  </a:t>
            </a:r>
            <a:endParaRPr lang="en-US" dirty="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0817433" cy="42251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p:cNvSpPr/>
          <p:nvPr/>
        </p:nvSpPr>
        <p:spPr>
          <a:xfrm>
            <a:off x="4100901" y="2155119"/>
            <a:ext cx="4628561" cy="319626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275296" y="2396732"/>
            <a:ext cx="4279769" cy="2954655"/>
          </a:xfrm>
          <a:prstGeom prst="rect">
            <a:avLst/>
          </a:prstGeom>
          <a:noFill/>
        </p:spPr>
        <p:txBody>
          <a:bodyPr wrap="square" rtlCol="0">
            <a:spAutoFit/>
          </a:bodyPr>
          <a:lstStyle/>
          <a:p>
            <a:pPr lvl="0" algn="ctr">
              <a:buClr>
                <a:srgbClr val="202124"/>
              </a:buClr>
              <a:buSzPts val="2100"/>
            </a:pPr>
            <a:r>
              <a:rPr lang="en-US" sz="2800" dirty="0" smtClean="0">
                <a:solidFill>
                  <a:srgbClr val="202124"/>
                </a:solidFill>
                <a:latin typeface="Arial"/>
                <a:ea typeface="Arial"/>
                <a:cs typeface="Arial"/>
                <a:sym typeface="Arial"/>
              </a:rPr>
              <a:t>“</a:t>
            </a:r>
            <a:r>
              <a:rPr lang="en-US" sz="2800" b="1" dirty="0">
                <a:solidFill>
                  <a:srgbClr val="202124"/>
                </a:solidFill>
                <a:latin typeface="Arial"/>
                <a:ea typeface="Arial"/>
                <a:cs typeface="Arial"/>
                <a:sym typeface="Arial"/>
              </a:rPr>
              <a:t>And what is the use of executing projects, since the project is in itself a sufficient enjoyment? " Charles Baudelaire</a:t>
            </a:r>
            <a:r>
              <a:rPr lang="en-US" sz="900" b="1" dirty="0">
                <a:solidFill>
                  <a:schemeClr val="dk1"/>
                </a:solidFill>
                <a:ea typeface="Calibri"/>
                <a:cs typeface="Calibri"/>
                <a:sym typeface="Calibri"/>
              </a:rPr>
              <a:t> </a:t>
            </a:r>
            <a:endParaRPr lang="en-US" sz="2000" b="1" dirty="0">
              <a:solidFill>
                <a:schemeClr val="dk1"/>
              </a:solidFill>
              <a:latin typeface="Arial"/>
              <a:ea typeface="Arial"/>
              <a:cs typeface="Arial"/>
              <a:sym typeface="Arial"/>
            </a:endParaRPr>
          </a:p>
          <a:p>
            <a:endParaRPr lang="en-US" dirty="0"/>
          </a:p>
        </p:txBody>
      </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p:cNvGrpSpPr/>
          <p:nvPr/>
        </p:nvGrpSpPr>
        <p:grpSpPr>
          <a:xfrm>
            <a:off x="3778610" y="2027500"/>
            <a:ext cx="7149274" cy="4265131"/>
            <a:chOff x="651541" y="1639721"/>
            <a:chExt cx="7149274" cy="4265131"/>
          </a:xfrm>
        </p:grpSpPr>
        <p:sp>
          <p:nvSpPr>
            <p:cNvPr id="13" name="Google Shape;134;p3"/>
            <p:cNvSpPr/>
            <p:nvPr/>
          </p:nvSpPr>
          <p:spPr>
            <a:xfrm>
              <a:off x="922149" y="1639721"/>
              <a:ext cx="1867543" cy="971744"/>
            </a:xfrm>
            <a:prstGeom prst="trapezoid">
              <a:avLst>
                <a:gd name="adj" fmla="val 7242"/>
              </a:avLst>
            </a:prstGeom>
            <a:solidFill>
              <a:schemeClr val="accent2"/>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800" b="1" dirty="0" err="1">
                  <a:solidFill>
                    <a:schemeClr val="dk1"/>
                  </a:solidFill>
                  <a:latin typeface="Calibri"/>
                  <a:ea typeface="Calibri"/>
                  <a:cs typeface="Calibri"/>
                  <a:sym typeface="Calibri"/>
                </a:rPr>
                <a:t>Programme</a:t>
              </a:r>
              <a:r>
                <a:rPr lang="en-US" sz="1800" b="1" dirty="0">
                  <a:solidFill>
                    <a:schemeClr val="dk1"/>
                  </a:solidFill>
                  <a:latin typeface="Calibri"/>
                  <a:ea typeface="Calibri"/>
                  <a:cs typeface="Calibri"/>
                  <a:sym typeface="Calibri"/>
                </a:rPr>
                <a:t> theory</a:t>
              </a:r>
              <a:endParaRPr dirty="0"/>
            </a:p>
          </p:txBody>
        </p:sp>
        <p:sp>
          <p:nvSpPr>
            <p:cNvPr id="14" name="Google Shape;135;p3"/>
            <p:cNvSpPr/>
            <p:nvPr/>
          </p:nvSpPr>
          <p:spPr>
            <a:xfrm>
              <a:off x="651541" y="1683902"/>
              <a:ext cx="551544"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sz="2000" b="1">
                  <a:solidFill>
                    <a:schemeClr val="lt1"/>
                  </a:solidFill>
                  <a:latin typeface="Fira Sans Extra Condensed Medium"/>
                  <a:ea typeface="Fira Sans Extra Condensed Medium"/>
                  <a:cs typeface="Fira Sans Extra Condensed Medium"/>
                  <a:sym typeface="Fira Sans Extra Condensed Medium"/>
                </a:rPr>
                <a:t>01</a:t>
              </a:r>
              <a:endParaRPr sz="1200" b="1">
                <a:solidFill>
                  <a:schemeClr val="dk1"/>
                </a:solidFill>
                <a:latin typeface="Calibri"/>
                <a:ea typeface="Calibri"/>
                <a:cs typeface="Calibri"/>
                <a:sym typeface="Calibri"/>
              </a:endParaRPr>
            </a:p>
          </p:txBody>
        </p:sp>
        <p:sp>
          <p:nvSpPr>
            <p:cNvPr id="15" name="Google Shape;136;p3"/>
            <p:cNvSpPr/>
            <p:nvPr/>
          </p:nvSpPr>
          <p:spPr>
            <a:xfrm>
              <a:off x="1385649" y="2722576"/>
              <a:ext cx="1821900" cy="965100"/>
            </a:xfrm>
            <a:prstGeom prst="trapezoid">
              <a:avLst>
                <a:gd name="adj" fmla="val 7242"/>
              </a:avLst>
            </a:prstGeom>
            <a:solidFill>
              <a:schemeClr val="accent3"/>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800" b="1" dirty="0">
                  <a:solidFill>
                    <a:schemeClr val="dk1"/>
                  </a:solidFill>
                  <a:latin typeface="Calibri"/>
                  <a:ea typeface="Calibri"/>
                  <a:cs typeface="Calibri"/>
                  <a:sym typeface="Calibri"/>
                </a:rPr>
                <a:t>Theory of Change</a:t>
              </a:r>
              <a:endParaRPr sz="1800" b="1" dirty="0">
                <a:solidFill>
                  <a:schemeClr val="dk1"/>
                </a:solidFill>
                <a:latin typeface="Calibri"/>
                <a:ea typeface="Calibri"/>
                <a:cs typeface="Calibri"/>
                <a:sym typeface="Calibri"/>
              </a:endParaRPr>
            </a:p>
          </p:txBody>
        </p:sp>
        <p:sp>
          <p:nvSpPr>
            <p:cNvPr id="16" name="Google Shape;137;p3"/>
            <p:cNvSpPr/>
            <p:nvPr/>
          </p:nvSpPr>
          <p:spPr>
            <a:xfrm>
              <a:off x="1126786" y="2819934"/>
              <a:ext cx="585773"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sz="2000" b="1">
                  <a:solidFill>
                    <a:schemeClr val="lt1"/>
                  </a:solidFill>
                  <a:latin typeface="Fira Sans Extra Condensed Medium"/>
                  <a:ea typeface="Fira Sans Extra Condensed Medium"/>
                  <a:cs typeface="Fira Sans Extra Condensed Medium"/>
                  <a:sym typeface="Fira Sans Extra Condensed Medium"/>
                </a:rPr>
                <a:t>02</a:t>
              </a:r>
              <a:endParaRPr sz="1200" b="1">
                <a:solidFill>
                  <a:schemeClr val="dk1"/>
                </a:solidFill>
                <a:latin typeface="Calibri"/>
                <a:ea typeface="Calibri"/>
                <a:cs typeface="Calibri"/>
                <a:sym typeface="Calibri"/>
              </a:endParaRPr>
            </a:p>
          </p:txBody>
        </p:sp>
        <p:sp>
          <p:nvSpPr>
            <p:cNvPr id="17" name="Google Shape;138;p3"/>
            <p:cNvSpPr/>
            <p:nvPr/>
          </p:nvSpPr>
          <p:spPr>
            <a:xfrm>
              <a:off x="1881585" y="3795135"/>
              <a:ext cx="1821900" cy="986095"/>
            </a:xfrm>
            <a:prstGeom prst="trapezoid">
              <a:avLst>
                <a:gd name="adj" fmla="val 7242"/>
              </a:avLst>
            </a:prstGeom>
            <a:solidFill>
              <a:schemeClr val="accent1"/>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800" b="1" dirty="0">
                  <a:solidFill>
                    <a:schemeClr val="dk1"/>
                  </a:solidFill>
                  <a:latin typeface="Calibri"/>
                  <a:ea typeface="Calibri"/>
                  <a:cs typeface="Calibri"/>
                  <a:sym typeface="Calibri"/>
                </a:rPr>
                <a:t>Results Matrix</a:t>
              </a:r>
              <a:endParaRPr sz="1800" b="1" dirty="0">
                <a:solidFill>
                  <a:schemeClr val="dk1"/>
                </a:solidFill>
                <a:latin typeface="Calibri"/>
                <a:ea typeface="Calibri"/>
                <a:cs typeface="Calibri"/>
                <a:sym typeface="Calibri"/>
              </a:endParaRPr>
            </a:p>
          </p:txBody>
        </p:sp>
        <p:sp>
          <p:nvSpPr>
            <p:cNvPr id="18" name="Google Shape;139;p3"/>
            <p:cNvSpPr/>
            <p:nvPr/>
          </p:nvSpPr>
          <p:spPr>
            <a:xfrm>
              <a:off x="1513699" y="3891437"/>
              <a:ext cx="573187" cy="62665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sz="2000" b="1">
                  <a:solidFill>
                    <a:schemeClr val="lt1"/>
                  </a:solidFill>
                  <a:latin typeface="Fira Sans Extra Condensed Medium"/>
                  <a:ea typeface="Fira Sans Extra Condensed Medium"/>
                  <a:cs typeface="Fira Sans Extra Condensed Medium"/>
                  <a:sym typeface="Fira Sans Extra Condensed Medium"/>
                </a:rPr>
                <a:t>03</a:t>
              </a:r>
              <a:endParaRPr sz="1200" b="1">
                <a:solidFill>
                  <a:schemeClr val="dk1"/>
                </a:solidFill>
                <a:latin typeface="Calibri"/>
                <a:ea typeface="Calibri"/>
                <a:cs typeface="Calibri"/>
                <a:sym typeface="Calibri"/>
              </a:endParaRPr>
            </a:p>
          </p:txBody>
        </p:sp>
        <p:sp>
          <p:nvSpPr>
            <p:cNvPr id="19" name="Google Shape;140;p3"/>
            <p:cNvSpPr/>
            <p:nvPr/>
          </p:nvSpPr>
          <p:spPr>
            <a:xfrm>
              <a:off x="2092271" y="4900679"/>
              <a:ext cx="2042385" cy="1004173"/>
            </a:xfrm>
            <a:prstGeom prst="trapezoid">
              <a:avLst>
                <a:gd name="adj" fmla="val 7242"/>
              </a:avLst>
            </a:prstGeom>
            <a:solidFill>
              <a:srgbClr val="C55A11"/>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400" b="1" dirty="0">
                  <a:solidFill>
                    <a:schemeClr val="dk1"/>
                  </a:solidFill>
                  <a:latin typeface="Calibri"/>
                  <a:ea typeface="Calibri"/>
                  <a:cs typeface="Calibri"/>
                  <a:sym typeface="Calibri"/>
                </a:rPr>
                <a:t>Remote management, monitoring and third-party monitoring</a:t>
              </a:r>
              <a:endParaRPr sz="1400" b="1" dirty="0">
                <a:solidFill>
                  <a:schemeClr val="dk1"/>
                </a:solidFill>
                <a:latin typeface="Calibri"/>
                <a:ea typeface="Calibri"/>
                <a:cs typeface="Calibri"/>
                <a:sym typeface="Calibri"/>
              </a:endParaRPr>
            </a:p>
          </p:txBody>
        </p:sp>
        <p:sp>
          <p:nvSpPr>
            <p:cNvPr id="20" name="Google Shape;141;p3"/>
            <p:cNvSpPr/>
            <p:nvPr/>
          </p:nvSpPr>
          <p:spPr>
            <a:xfrm rot="-5400000">
              <a:off x="3460103" y="193664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1">
                <a:solidFill>
                  <a:schemeClr val="dk1"/>
                </a:solidFill>
                <a:latin typeface="Calibri"/>
                <a:ea typeface="Calibri"/>
                <a:cs typeface="Calibri"/>
                <a:sym typeface="Calibri"/>
              </a:endParaRPr>
            </a:p>
          </p:txBody>
        </p:sp>
        <p:sp>
          <p:nvSpPr>
            <p:cNvPr id="21" name="Google Shape;142;p3"/>
            <p:cNvSpPr/>
            <p:nvPr/>
          </p:nvSpPr>
          <p:spPr>
            <a:xfrm rot="-5400000">
              <a:off x="3693099" y="3001588"/>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1">
                <a:solidFill>
                  <a:schemeClr val="dk1"/>
                </a:solidFill>
                <a:latin typeface="Calibri"/>
                <a:ea typeface="Calibri"/>
                <a:cs typeface="Calibri"/>
                <a:sym typeface="Calibri"/>
              </a:endParaRPr>
            </a:p>
          </p:txBody>
        </p:sp>
        <p:sp>
          <p:nvSpPr>
            <p:cNvPr id="22" name="Google Shape;143;p3"/>
            <p:cNvSpPr/>
            <p:nvPr/>
          </p:nvSpPr>
          <p:spPr>
            <a:xfrm rot="-5400000">
              <a:off x="4054724" y="4161374"/>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1">
                <a:solidFill>
                  <a:schemeClr val="dk1"/>
                </a:solidFill>
                <a:latin typeface="Calibri"/>
                <a:ea typeface="Calibri"/>
                <a:cs typeface="Calibri"/>
                <a:sym typeface="Calibri"/>
              </a:endParaRPr>
            </a:p>
          </p:txBody>
        </p:sp>
        <p:sp>
          <p:nvSpPr>
            <p:cNvPr id="23" name="Google Shape;144;p3"/>
            <p:cNvSpPr/>
            <p:nvPr/>
          </p:nvSpPr>
          <p:spPr>
            <a:xfrm rot="-5400000">
              <a:off x="4173543" y="5277253"/>
              <a:ext cx="653957"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rgbClr val="C55A1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1">
                <a:solidFill>
                  <a:schemeClr val="dk1"/>
                </a:solidFill>
                <a:latin typeface="Calibri"/>
                <a:ea typeface="Calibri"/>
                <a:cs typeface="Calibri"/>
                <a:sym typeface="Calibri"/>
              </a:endParaRPr>
            </a:p>
          </p:txBody>
        </p:sp>
        <p:sp>
          <p:nvSpPr>
            <p:cNvPr id="24" name="Google Shape;145;p3"/>
            <p:cNvSpPr/>
            <p:nvPr/>
          </p:nvSpPr>
          <p:spPr>
            <a:xfrm>
              <a:off x="4797939" y="1785171"/>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600" b="1" dirty="0">
                  <a:solidFill>
                    <a:schemeClr val="dk1"/>
                  </a:solidFill>
                  <a:latin typeface="Calibri"/>
                  <a:ea typeface="Calibri"/>
                  <a:cs typeface="Calibri"/>
                  <a:sym typeface="Calibri"/>
                </a:rPr>
                <a:t>An overview of how to monitor</a:t>
              </a:r>
              <a:endParaRPr sz="1600" b="1" dirty="0">
                <a:solidFill>
                  <a:schemeClr val="dk1"/>
                </a:solidFill>
                <a:latin typeface="Calibri"/>
                <a:ea typeface="Calibri"/>
                <a:cs typeface="Calibri"/>
                <a:sym typeface="Calibri"/>
              </a:endParaRPr>
            </a:p>
          </p:txBody>
        </p:sp>
        <p:sp>
          <p:nvSpPr>
            <p:cNvPr id="26" name="Google Shape;146;p3"/>
            <p:cNvSpPr/>
            <p:nvPr/>
          </p:nvSpPr>
          <p:spPr>
            <a:xfrm>
              <a:off x="1652936" y="5013732"/>
              <a:ext cx="605418" cy="641814"/>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1100"/>
                <a:buFont typeface="Arial"/>
                <a:buNone/>
              </a:pPr>
              <a:r>
                <a:rPr lang="en-US" sz="2000" b="1">
                  <a:solidFill>
                    <a:schemeClr val="lt1"/>
                  </a:solidFill>
                  <a:latin typeface="Fira Sans Extra Condensed Medium"/>
                  <a:ea typeface="Fira Sans Extra Condensed Medium"/>
                  <a:cs typeface="Fira Sans Extra Condensed Medium"/>
                  <a:sym typeface="Fira Sans Extra Condensed Medium"/>
                </a:rPr>
                <a:t>04</a:t>
              </a:r>
              <a:endParaRPr sz="1200" b="1">
                <a:solidFill>
                  <a:schemeClr val="dk1"/>
                </a:solidFill>
                <a:latin typeface="Calibri"/>
                <a:ea typeface="Calibri"/>
                <a:cs typeface="Calibri"/>
                <a:sym typeface="Calibri"/>
              </a:endParaRPr>
            </a:p>
          </p:txBody>
        </p:sp>
        <p:sp>
          <p:nvSpPr>
            <p:cNvPr id="27" name="Google Shape;147;p3"/>
            <p:cNvSpPr/>
            <p:nvPr/>
          </p:nvSpPr>
          <p:spPr>
            <a:xfrm>
              <a:off x="4695986" y="2789303"/>
              <a:ext cx="3064315" cy="90636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285750" marR="0" lvl="0" indent="-285750" algn="l" rtl="0">
                <a:spcBef>
                  <a:spcPts val="0"/>
                </a:spcBef>
                <a:spcAft>
                  <a:spcPts val="0"/>
                </a:spcAft>
                <a:buClr>
                  <a:schemeClr val="dk1"/>
                </a:buClr>
                <a:buSzPts val="1200"/>
                <a:buFont typeface="Noto Sans Symbols"/>
                <a:buChar char="▪"/>
              </a:pPr>
              <a:r>
                <a:rPr lang="en-US" sz="1200" b="1" dirty="0">
                  <a:solidFill>
                    <a:schemeClr val="dk1"/>
                  </a:solidFill>
                  <a:latin typeface="Calibri"/>
                  <a:ea typeface="Calibri"/>
                  <a:cs typeface="Calibri"/>
                  <a:sym typeface="Calibri"/>
                </a:rPr>
                <a:t>What is the Theory of Change?</a:t>
              </a:r>
              <a:endParaRPr dirty="0"/>
            </a:p>
            <a:p>
              <a:pPr marL="742950" marR="0" lvl="1" indent="-285750" algn="l" rtl="0">
                <a:spcBef>
                  <a:spcPts val="0"/>
                </a:spcBef>
                <a:spcAft>
                  <a:spcPts val="0"/>
                </a:spcAft>
                <a:buClr>
                  <a:schemeClr val="dk1"/>
                </a:buClr>
                <a:buSzPts val="1200"/>
                <a:buFont typeface="Noto Sans Symbols"/>
                <a:buChar char="▪"/>
              </a:pPr>
              <a:r>
                <a:rPr lang="en-US" sz="1200" b="1" i="0" u="none" strike="noStrike" cap="none" dirty="0">
                  <a:solidFill>
                    <a:schemeClr val="dk1"/>
                  </a:solidFill>
                  <a:latin typeface="Calibri"/>
                  <a:ea typeface="Calibri"/>
                  <a:cs typeface="Calibri"/>
                  <a:sym typeface="Calibri"/>
                </a:rPr>
                <a:t>When to use a Theory of change?</a:t>
              </a:r>
              <a:endParaRPr dirty="0"/>
            </a:p>
            <a:p>
              <a:pPr marL="742950" marR="0" lvl="1" indent="-285750" algn="l" rtl="0">
                <a:spcBef>
                  <a:spcPts val="0"/>
                </a:spcBef>
                <a:spcAft>
                  <a:spcPts val="0"/>
                </a:spcAft>
                <a:buClr>
                  <a:schemeClr val="dk1"/>
                </a:buClr>
                <a:buSzPts val="1200"/>
                <a:buFont typeface="Noto Sans Symbols"/>
                <a:buChar char="▪"/>
              </a:pPr>
              <a:r>
                <a:rPr lang="en-US" sz="1200" b="1" i="0" u="none" strike="noStrike" cap="none" dirty="0">
                  <a:solidFill>
                    <a:schemeClr val="dk1"/>
                  </a:solidFill>
                  <a:latin typeface="Calibri"/>
                  <a:ea typeface="Calibri"/>
                  <a:cs typeface="Calibri"/>
                  <a:sym typeface="Calibri"/>
                </a:rPr>
                <a:t>How to develop a Theory of change?</a:t>
              </a:r>
              <a:endParaRPr sz="1200" b="1" i="0" u="none" strike="noStrike" cap="none" dirty="0">
                <a:solidFill>
                  <a:schemeClr val="dk1"/>
                </a:solidFill>
                <a:latin typeface="Calibri"/>
                <a:ea typeface="Calibri"/>
                <a:cs typeface="Calibri"/>
                <a:sym typeface="Calibri"/>
              </a:endParaRPr>
            </a:p>
          </p:txBody>
        </p:sp>
        <p:sp>
          <p:nvSpPr>
            <p:cNvPr id="28" name="Google Shape;148;p3"/>
            <p:cNvSpPr/>
            <p:nvPr/>
          </p:nvSpPr>
          <p:spPr>
            <a:xfrm>
              <a:off x="4812223" y="3804835"/>
              <a:ext cx="2975673" cy="85382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742950" marR="0" lvl="1" indent="-285750" algn="l" rtl="0">
                <a:spcBef>
                  <a:spcPts val="0"/>
                </a:spcBef>
                <a:spcAft>
                  <a:spcPts val="0"/>
                </a:spcAft>
                <a:buClr>
                  <a:schemeClr val="dk1"/>
                </a:buClr>
                <a:buSzPts val="1200"/>
                <a:buFont typeface="Noto Sans Symbols"/>
                <a:buChar char="▪"/>
              </a:pPr>
              <a:r>
                <a:rPr lang="en-US" sz="1200" b="1" i="0" u="none" strike="noStrike" cap="none" dirty="0">
                  <a:solidFill>
                    <a:schemeClr val="dk1"/>
                  </a:solidFill>
                  <a:latin typeface="Calibri"/>
                  <a:ea typeface="Calibri"/>
                  <a:cs typeface="Calibri"/>
                  <a:sym typeface="Calibri"/>
                </a:rPr>
                <a:t>The difference between the Theory of Change and a logical framework</a:t>
              </a:r>
              <a:endParaRPr dirty="0"/>
            </a:p>
            <a:p>
              <a:pPr marL="742950" marR="0" lvl="1" indent="-285750" algn="l" rtl="0">
                <a:spcBef>
                  <a:spcPts val="0"/>
                </a:spcBef>
                <a:spcAft>
                  <a:spcPts val="0"/>
                </a:spcAft>
                <a:buClr>
                  <a:schemeClr val="dk1"/>
                </a:buClr>
                <a:buSzPts val="1200"/>
                <a:buFont typeface="Noto Sans Symbols"/>
                <a:buChar char="▪"/>
              </a:pPr>
              <a:r>
                <a:rPr lang="en-US" sz="1200" b="1" i="0" u="none" strike="noStrike" cap="none" dirty="0">
                  <a:solidFill>
                    <a:schemeClr val="dk1"/>
                  </a:solidFill>
                  <a:latin typeface="Calibri"/>
                  <a:ea typeface="Calibri"/>
                  <a:cs typeface="Calibri"/>
                  <a:sym typeface="Calibri"/>
                </a:rPr>
                <a:t>Results Monitoring Framework</a:t>
              </a:r>
              <a:endParaRPr sz="1200" b="1" i="0" u="none" strike="noStrike" cap="none" dirty="0">
                <a:solidFill>
                  <a:schemeClr val="dk1"/>
                </a:solidFill>
                <a:latin typeface="Calibri"/>
                <a:ea typeface="Calibri"/>
                <a:cs typeface="Calibri"/>
                <a:sym typeface="Calibri"/>
              </a:endParaRPr>
            </a:p>
          </p:txBody>
        </p:sp>
        <p:sp>
          <p:nvSpPr>
            <p:cNvPr id="29" name="Google Shape;149;p3"/>
            <p:cNvSpPr/>
            <p:nvPr/>
          </p:nvSpPr>
          <p:spPr>
            <a:xfrm>
              <a:off x="4810857" y="4851259"/>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171450" marR="0" lvl="0" indent="-171450" algn="l" rtl="0">
                <a:spcBef>
                  <a:spcPts val="0"/>
                </a:spcBef>
                <a:spcAft>
                  <a:spcPts val="0"/>
                </a:spcAft>
                <a:buClr>
                  <a:schemeClr val="dk1"/>
                </a:buClr>
                <a:buSzPts val="1200"/>
                <a:buFont typeface="Noto Sans Symbols"/>
                <a:buChar char="▪"/>
              </a:pPr>
              <a:r>
                <a:rPr lang="en-US" sz="1200" b="1" dirty="0">
                  <a:solidFill>
                    <a:schemeClr val="dk1"/>
                  </a:solidFill>
                  <a:latin typeface="Calibri"/>
                  <a:ea typeface="Calibri"/>
                  <a:cs typeface="Calibri"/>
                  <a:sym typeface="Calibri"/>
                </a:rPr>
                <a:t>Pulling it all together: Monitoring and evaluation plan</a:t>
              </a:r>
              <a:endParaRPr dirty="0"/>
            </a:p>
            <a:p>
              <a:pPr marL="171450" marR="0" lvl="0" indent="-171450" algn="l" rtl="0">
                <a:spcBef>
                  <a:spcPts val="0"/>
                </a:spcBef>
                <a:spcAft>
                  <a:spcPts val="0"/>
                </a:spcAft>
                <a:buClr>
                  <a:schemeClr val="dk1"/>
                </a:buClr>
                <a:buSzPts val="1200"/>
                <a:buFont typeface="Noto Sans Symbols"/>
                <a:buChar char="▪"/>
              </a:pPr>
              <a:r>
                <a:rPr lang="en-US" sz="1200" b="1" dirty="0">
                  <a:solidFill>
                    <a:schemeClr val="dk1"/>
                  </a:solidFill>
                  <a:latin typeface="Calibri"/>
                  <a:ea typeface="Calibri"/>
                  <a:cs typeface="Calibri"/>
                  <a:sym typeface="Calibri"/>
                </a:rPr>
                <a:t>Monitoring and reporting on results</a:t>
              </a:r>
              <a:endParaRPr sz="1200" b="1" dirty="0">
                <a:solidFill>
                  <a:schemeClr val="dk1"/>
                </a:solidFill>
                <a:latin typeface="Calibri"/>
                <a:ea typeface="Calibri"/>
                <a:cs typeface="Calibri"/>
                <a:sym typeface="Calibri"/>
              </a:endParaRPr>
            </a:p>
          </p:txBody>
        </p:sp>
      </p:grpSp>
      <p:sp>
        <p:nvSpPr>
          <p:cNvPr id="2" name="Rectangle 1"/>
          <p:cNvSpPr/>
          <p:nvPr/>
        </p:nvSpPr>
        <p:spPr>
          <a:xfrm>
            <a:off x="873920" y="2506613"/>
            <a:ext cx="2210863" cy="452432"/>
          </a:xfrm>
          <a:prstGeom prst="rect">
            <a:avLst/>
          </a:prstGeom>
        </p:spPr>
        <p:txBody>
          <a:bodyPr wrap="none">
            <a:spAutoFit/>
          </a:bodyPr>
          <a:lstStyle/>
          <a:p>
            <a:pPr marL="2540" lvl="0" indent="-2540" algn="ctr">
              <a:lnSpc>
                <a:spcPct val="130000"/>
              </a:lnSpc>
              <a:buClr>
                <a:srgbClr val="007BD3"/>
              </a:buClr>
              <a:buSzPts val="2000"/>
            </a:pPr>
            <a:r>
              <a:rPr lang="en-US" b="1" i="1" u="sng" dirty="0">
                <a:solidFill>
                  <a:srgbClr val="007BD3"/>
                </a:solidFill>
                <a:latin typeface="Times New Roman"/>
                <a:ea typeface="Times New Roman"/>
                <a:cs typeface="Times New Roman"/>
                <a:sym typeface="Times New Roman"/>
              </a:rPr>
              <a:t>Session </a:t>
            </a:r>
            <a:r>
              <a:rPr lang="en-US" b="1" i="1" u="sng" dirty="0" smtClean="0">
                <a:solidFill>
                  <a:srgbClr val="007BD3"/>
                </a:solidFill>
                <a:latin typeface="Times New Roman"/>
                <a:ea typeface="Times New Roman"/>
                <a:cs typeface="Times New Roman"/>
                <a:sym typeface="Times New Roman"/>
              </a:rPr>
              <a:t>outline &gt;&gt;&gt;&gt;</a:t>
            </a:r>
            <a:endParaRPr lang="en-US" b="1" i="1" u="sng" dirty="0">
              <a:solidFill>
                <a:srgbClr val="007BD3"/>
              </a:solidFill>
              <a:latin typeface="Times New Roman"/>
              <a:ea typeface="Times New Roman"/>
              <a:cs typeface="Times New Roman"/>
              <a:sym typeface="Times New Roman"/>
            </a:endParaRPr>
          </a:p>
        </p:txBody>
      </p:sp>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3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971827" y="2309567"/>
            <a:ext cx="6096000" cy="2846933"/>
          </a:xfrm>
          <a:prstGeom prst="rect">
            <a:avLst/>
          </a:prstGeom>
        </p:spPr>
        <p:txBody>
          <a:bodyPr>
            <a:spAutoFit/>
          </a:bodyPr>
          <a:lstStyle/>
          <a:p>
            <a:pPr lvl="0" algn="ctr"/>
            <a:r>
              <a:rPr lang="en-US" sz="2000" b="1" dirty="0">
                <a:solidFill>
                  <a:srgbClr val="C00000"/>
                </a:solidFill>
                <a:latin typeface="Times New Roman"/>
                <a:ea typeface="Times New Roman"/>
                <a:cs typeface="Times New Roman"/>
                <a:sym typeface="Times New Roman"/>
              </a:rPr>
              <a:t>An overview of how to monitor </a:t>
            </a:r>
          </a:p>
          <a:p>
            <a:pPr lvl="0" algn="ctr"/>
            <a:endParaRPr lang="en-US" sz="2400" b="1" dirty="0">
              <a:solidFill>
                <a:srgbClr val="C00000"/>
              </a:solidFill>
              <a:latin typeface="Times New Roman"/>
              <a:ea typeface="Times New Roman"/>
              <a:cs typeface="Times New Roman"/>
              <a:sym typeface="Times New Roman"/>
            </a:endParaRPr>
          </a:p>
          <a:p>
            <a:pPr marL="285750" lvl="0" indent="-285750" algn="ctr">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A strong project design is the foundation for successful monitoring. The proposal development stage clearly articulates the desired results an intervention aims to achieve, how it achieves them and stipulates how progress towards these results will be measured</a:t>
            </a:r>
            <a:endParaRPr lang="en-US" dirty="0"/>
          </a:p>
        </p:txBody>
      </p:sp>
      <p:pic>
        <p:nvPicPr>
          <p:cNvPr id="11" name="Google Shape;133;p3"/>
          <p:cNvPicPr preferRelativeResize="0"/>
          <p:nvPr/>
        </p:nvPicPr>
        <p:blipFill rotWithShape="1">
          <a:blip r:embed="rId3">
            <a:alphaModFix/>
          </a:blip>
          <a:srcRect/>
          <a:stretch/>
        </p:blipFill>
        <p:spPr>
          <a:xfrm>
            <a:off x="617280" y="2922144"/>
            <a:ext cx="2591670" cy="2667532"/>
          </a:xfrm>
          <a:prstGeom prst="rect">
            <a:avLst/>
          </a:prstGeom>
          <a:noFill/>
          <a:ln>
            <a:noFill/>
          </a:ln>
        </p:spPr>
      </p:pic>
    </p:spTree>
    <p:extLst>
      <p:ext uri="{BB962C8B-B14F-4D97-AF65-F5344CB8AC3E}">
        <p14:creationId xmlns:p14="http://schemas.microsoft.com/office/powerpoint/2010/main" val="764977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234877" y="2107780"/>
            <a:ext cx="8195123" cy="4001095"/>
          </a:xfrm>
          <a:prstGeom prst="rect">
            <a:avLst/>
          </a:prstGeom>
        </p:spPr>
        <p:txBody>
          <a:bodyPr wrap="square">
            <a:spAutoFit/>
          </a:bodyPr>
          <a:lstStyle/>
          <a:p>
            <a:pPr marL="342900" lvl="0" indent="-342900" algn="ctr">
              <a:buClr>
                <a:srgbClr val="0070C0"/>
              </a:buClr>
              <a:buSzPts val="2400"/>
              <a:buFont typeface="Calibri"/>
              <a:buAutoNum type="arabicPeriod"/>
            </a:pPr>
            <a:r>
              <a:rPr lang="en-US" sz="2000" b="1" dirty="0" err="1">
                <a:solidFill>
                  <a:srgbClr val="0070C0"/>
                </a:solidFill>
                <a:latin typeface="Times New Roman"/>
                <a:ea typeface="Times New Roman"/>
                <a:cs typeface="Times New Roman"/>
                <a:sym typeface="Times New Roman"/>
              </a:rPr>
              <a:t>Programme</a:t>
            </a:r>
            <a:r>
              <a:rPr lang="en-US" sz="2000" b="1" dirty="0">
                <a:solidFill>
                  <a:srgbClr val="0070C0"/>
                </a:solidFill>
                <a:latin typeface="Times New Roman"/>
                <a:ea typeface="Times New Roman"/>
                <a:cs typeface="Times New Roman"/>
                <a:sym typeface="Times New Roman"/>
              </a:rPr>
              <a:t> theory</a:t>
            </a:r>
            <a:endParaRPr lang="en-US" dirty="0"/>
          </a:p>
          <a:p>
            <a:pPr lvl="0" algn="ctr"/>
            <a:endParaRPr lang="en-US" b="1" dirty="0">
              <a:solidFill>
                <a:srgbClr val="0070C0"/>
              </a:solidFill>
              <a:latin typeface="Times New Roman"/>
              <a:ea typeface="Times New Roman"/>
              <a:cs typeface="Times New Roman"/>
              <a:sym typeface="Times New Roman"/>
            </a:endParaRPr>
          </a:p>
          <a:p>
            <a:pPr marL="285750" lvl="0" indent="-285750" algn="ctr">
              <a:lnSpc>
                <a:spcPct val="150000"/>
              </a:lnSpc>
              <a:buClr>
                <a:srgbClr val="C00000"/>
              </a:buClr>
              <a:buSzPts val="2000"/>
              <a:buFont typeface="Noto Sans Symbols"/>
              <a:buChar char="✔"/>
            </a:pPr>
            <a:r>
              <a:rPr lang="en-US" b="1" dirty="0">
                <a:solidFill>
                  <a:srgbClr val="C00000"/>
                </a:solidFill>
                <a:latin typeface="Times New Roman"/>
                <a:ea typeface="Times New Roman"/>
                <a:cs typeface="Times New Roman"/>
                <a:sym typeface="Times New Roman"/>
              </a:rPr>
              <a:t>The </a:t>
            </a:r>
            <a:r>
              <a:rPr lang="en-US" b="1" dirty="0" err="1">
                <a:solidFill>
                  <a:srgbClr val="C00000"/>
                </a:solidFill>
                <a:latin typeface="Times New Roman"/>
                <a:ea typeface="Times New Roman"/>
                <a:cs typeface="Times New Roman"/>
                <a:sym typeface="Times New Roman"/>
              </a:rPr>
              <a:t>Programme</a:t>
            </a:r>
            <a:r>
              <a:rPr lang="en-US" b="1" dirty="0">
                <a:solidFill>
                  <a:srgbClr val="C00000"/>
                </a:solidFill>
                <a:latin typeface="Times New Roman"/>
                <a:ea typeface="Times New Roman"/>
                <a:cs typeface="Times New Roman"/>
                <a:sym typeface="Times New Roman"/>
              </a:rPr>
              <a:t> theory </a:t>
            </a:r>
            <a:r>
              <a:rPr lang="en-US" b="1" dirty="0">
                <a:solidFill>
                  <a:schemeClr val="dk1"/>
                </a:solidFill>
                <a:latin typeface="Times New Roman"/>
                <a:ea typeface="Times New Roman"/>
                <a:cs typeface="Times New Roman"/>
                <a:sym typeface="Times New Roman"/>
              </a:rPr>
              <a:t>is a key aspect of implementation design and explains how an intervention (project/</a:t>
            </a:r>
            <a:r>
              <a:rPr lang="en-US" b="1" dirty="0" err="1">
                <a:solidFill>
                  <a:schemeClr val="dk1"/>
                </a:solidFill>
                <a:latin typeface="Times New Roman"/>
                <a:ea typeface="Times New Roman"/>
                <a:cs typeface="Times New Roman"/>
                <a:sym typeface="Times New Roman"/>
              </a:rPr>
              <a:t>programme</a:t>
            </a:r>
            <a:r>
              <a:rPr lang="en-US" b="1" dirty="0">
                <a:solidFill>
                  <a:schemeClr val="dk1"/>
                </a:solidFill>
                <a:latin typeface="Times New Roman"/>
                <a:ea typeface="Times New Roman"/>
                <a:cs typeface="Times New Roman"/>
                <a:sym typeface="Times New Roman"/>
              </a:rPr>
              <a:t>, strategy and policy) is expected to contribute to a chain of results.</a:t>
            </a:r>
            <a:endParaRPr lang="en-US" dirty="0"/>
          </a:p>
          <a:p>
            <a:pPr marL="285750" lvl="0" indent="-285750" algn="ctr">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 It is </a:t>
            </a:r>
            <a:r>
              <a:rPr lang="en-US" b="1" dirty="0">
                <a:solidFill>
                  <a:srgbClr val="FF66CC"/>
                </a:solidFill>
                <a:latin typeface="Times New Roman"/>
                <a:ea typeface="Times New Roman"/>
                <a:cs typeface="Times New Roman"/>
                <a:sym typeface="Times New Roman"/>
              </a:rPr>
              <a:t>a representation of all the building blocks </a:t>
            </a:r>
            <a:r>
              <a:rPr lang="en-US" b="1" dirty="0">
                <a:solidFill>
                  <a:schemeClr val="dk1"/>
                </a:solidFill>
                <a:latin typeface="Times New Roman"/>
                <a:ea typeface="Times New Roman"/>
                <a:cs typeface="Times New Roman"/>
                <a:sym typeface="Times New Roman"/>
              </a:rPr>
              <a:t>that are required to bring about a higher- level change or results.</a:t>
            </a:r>
            <a:endParaRPr lang="en-US" dirty="0"/>
          </a:p>
          <a:p>
            <a:pPr marL="285750" lvl="0" indent="-285750" algn="ctr">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 It is </a:t>
            </a:r>
            <a:r>
              <a:rPr lang="en-US" b="1" dirty="0">
                <a:solidFill>
                  <a:srgbClr val="660066"/>
                </a:solidFill>
                <a:latin typeface="Times New Roman"/>
                <a:ea typeface="Times New Roman"/>
                <a:cs typeface="Times New Roman"/>
                <a:sym typeface="Times New Roman"/>
              </a:rPr>
              <a:t>usually formulated at the proposal development stage.</a:t>
            </a:r>
            <a:endParaRPr lang="en-US" dirty="0"/>
          </a:p>
          <a:p>
            <a:pPr marL="285750" lvl="0" indent="-285750" algn="ctr">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 It can therefore be useful </a:t>
            </a:r>
            <a:r>
              <a:rPr lang="en-US" b="1" dirty="0">
                <a:solidFill>
                  <a:srgbClr val="00B050"/>
                </a:solidFill>
                <a:latin typeface="Times New Roman"/>
                <a:ea typeface="Times New Roman"/>
                <a:cs typeface="Times New Roman"/>
                <a:sym typeface="Times New Roman"/>
              </a:rPr>
              <a:t>in providing a conceptual framework for monitoring</a:t>
            </a:r>
            <a:r>
              <a:rPr lang="en-US" b="1" dirty="0">
                <a:solidFill>
                  <a:srgbClr val="1F3864"/>
                </a:solidFill>
                <a:latin typeface="Times New Roman"/>
                <a:ea typeface="Times New Roman"/>
                <a:cs typeface="Times New Roman"/>
                <a:sym typeface="Times New Roman"/>
              </a:rPr>
              <a:t>,</a:t>
            </a:r>
            <a:r>
              <a:rPr lang="en-US" b="1" dirty="0">
                <a:solidFill>
                  <a:schemeClr val="dk1"/>
                </a:solidFill>
                <a:latin typeface="Times New Roman"/>
                <a:ea typeface="Times New Roman"/>
                <a:cs typeface="Times New Roman"/>
                <a:sym typeface="Times New Roman"/>
              </a:rPr>
              <a:t> as well as for evaluation.</a:t>
            </a:r>
          </a:p>
        </p:txBody>
      </p:sp>
      <p:pic>
        <p:nvPicPr>
          <p:cNvPr id="11" name="Google Shape;133;p3"/>
          <p:cNvPicPr preferRelativeResize="0"/>
          <p:nvPr/>
        </p:nvPicPr>
        <p:blipFill rotWithShape="1">
          <a:blip r:embed="rId3">
            <a:alphaModFix/>
          </a:blip>
          <a:srcRect/>
          <a:stretch/>
        </p:blipFill>
        <p:spPr>
          <a:xfrm>
            <a:off x="643207" y="3625099"/>
            <a:ext cx="2591670" cy="2667532"/>
          </a:xfrm>
          <a:prstGeom prst="rect">
            <a:avLst/>
          </a:prstGeom>
          <a:noFill/>
          <a:ln>
            <a:noFill/>
          </a:ln>
        </p:spPr>
      </p:pic>
    </p:spTree>
    <p:extLst>
      <p:ext uri="{BB962C8B-B14F-4D97-AF65-F5344CB8AC3E}">
        <p14:creationId xmlns:p14="http://schemas.microsoft.com/office/powerpoint/2010/main" val="3626952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602244" y="2084127"/>
            <a:ext cx="4516172" cy="400110"/>
          </a:xfrm>
          <a:prstGeom prst="rect">
            <a:avLst/>
          </a:prstGeom>
        </p:spPr>
        <p:txBody>
          <a:bodyPr wrap="none">
            <a:spAutoFit/>
          </a:bodyPr>
          <a:lstStyle/>
          <a:p>
            <a:pPr lvl="2" algn="ctr"/>
            <a:r>
              <a:rPr lang="en-US" sz="2000" b="1" dirty="0">
                <a:solidFill>
                  <a:srgbClr val="FF681E"/>
                </a:solidFill>
                <a:latin typeface="Times New Roman"/>
                <a:ea typeface="Times New Roman"/>
                <a:cs typeface="Times New Roman"/>
                <a:sym typeface="Times New Roman"/>
              </a:rPr>
              <a:t>What is the Theory of Change</a:t>
            </a:r>
            <a:r>
              <a:rPr lang="en-US" b="1" dirty="0">
                <a:solidFill>
                  <a:srgbClr val="FF681E"/>
                </a:solidFill>
                <a:latin typeface="Times New Roman"/>
                <a:ea typeface="Times New Roman"/>
                <a:cs typeface="Times New Roman"/>
                <a:sym typeface="Times New Roman"/>
              </a:rPr>
              <a:t>?</a:t>
            </a:r>
            <a:endParaRPr lang="en-US" dirty="0"/>
          </a:p>
        </p:txBody>
      </p:sp>
      <p:sp>
        <p:nvSpPr>
          <p:cNvPr id="8" name="Rectangle 7"/>
          <p:cNvSpPr/>
          <p:nvPr/>
        </p:nvSpPr>
        <p:spPr>
          <a:xfrm>
            <a:off x="2401433" y="2422629"/>
            <a:ext cx="9253979" cy="3744615"/>
          </a:xfrm>
          <a:prstGeom prst="rect">
            <a:avLst/>
          </a:prstGeom>
        </p:spPr>
        <p:txBody>
          <a:bodyPr wrap="square">
            <a:spAutoFit/>
          </a:bodyPr>
          <a:lstStyle/>
          <a:p>
            <a:pPr marR="573088" lvl="0" algn="ctr">
              <a:buClr>
                <a:srgbClr val="C00000"/>
              </a:buClr>
              <a:buSzPts val="2000"/>
            </a:pPr>
            <a:r>
              <a:rPr lang="en-US" sz="2400" b="1" dirty="0">
                <a:solidFill>
                  <a:srgbClr val="C00000"/>
                </a:solidFill>
                <a:latin typeface="Times New Roman"/>
                <a:ea typeface="Times New Roman"/>
                <a:cs typeface="Times New Roman"/>
                <a:sym typeface="Times New Roman"/>
              </a:rPr>
              <a:t>Theory of Change</a:t>
            </a:r>
            <a:endParaRPr lang="en-US" dirty="0"/>
          </a:p>
          <a:p>
            <a:pPr marR="573088" lvl="0" algn="ctr">
              <a:spcBef>
                <a:spcPts val="1500"/>
              </a:spcBef>
              <a:buClr>
                <a:srgbClr val="C00000"/>
              </a:buClr>
              <a:buSzPts val="1600"/>
            </a:pPr>
            <a:r>
              <a:rPr lang="en-US" b="1" dirty="0">
                <a:solidFill>
                  <a:srgbClr val="C00000"/>
                </a:solidFill>
                <a:latin typeface="Times New Roman"/>
                <a:ea typeface="Times New Roman"/>
                <a:cs typeface="Times New Roman"/>
                <a:sym typeface="Times New Roman"/>
              </a:rPr>
              <a:t> </a:t>
            </a:r>
            <a:r>
              <a:rPr lang="en-US" b="1" dirty="0">
                <a:solidFill>
                  <a:srgbClr val="000099"/>
                </a:solidFill>
                <a:latin typeface="Times New Roman"/>
                <a:ea typeface="Times New Roman"/>
                <a:cs typeface="Times New Roman"/>
                <a:sym typeface="Times New Roman"/>
              </a:rPr>
              <a:t>is a comprehensive description and explanation of how and why a desired change is expected to happen in a particular context.</a:t>
            </a:r>
            <a:endParaRPr lang="en-US" dirty="0"/>
          </a:p>
          <a:p>
            <a:pPr marR="573088" lvl="0" algn="ctr">
              <a:spcBef>
                <a:spcPts val="800"/>
              </a:spcBef>
              <a:buClr>
                <a:schemeClr val="dk1"/>
              </a:buClr>
              <a:buSzPts val="1600"/>
            </a:pPr>
            <a:r>
              <a:rPr lang="en-US" b="1" dirty="0">
                <a:solidFill>
                  <a:schemeClr val="dk1"/>
                </a:solidFill>
                <a:latin typeface="Times New Roman"/>
                <a:ea typeface="Times New Roman"/>
                <a:cs typeface="Times New Roman"/>
                <a:sym typeface="Times New Roman"/>
              </a:rPr>
              <a:t>Specifically, </a:t>
            </a:r>
            <a:r>
              <a:rPr lang="en-US" b="1" dirty="0">
                <a:solidFill>
                  <a:srgbClr val="00B050"/>
                </a:solidFill>
                <a:latin typeface="Times New Roman"/>
                <a:ea typeface="Times New Roman"/>
                <a:cs typeface="Times New Roman"/>
                <a:sym typeface="Times New Roman"/>
              </a:rPr>
              <a:t>it focuses on mapping out what an intervention or change initiative does (its activities) and how these lead to achievement of the objective through results (outputs, outcomes, objectives</a:t>
            </a:r>
            <a:r>
              <a:rPr lang="en-US" b="1" dirty="0">
                <a:solidFill>
                  <a:schemeClr val="dk1"/>
                </a:solidFill>
                <a:latin typeface="Times New Roman"/>
                <a:ea typeface="Times New Roman"/>
                <a:cs typeface="Times New Roman"/>
                <a:sym typeface="Times New Roman"/>
              </a:rPr>
              <a:t>).</a:t>
            </a:r>
            <a:endParaRPr lang="en-US" dirty="0"/>
          </a:p>
          <a:p>
            <a:pPr lvl="0" algn="ctr">
              <a:spcBef>
                <a:spcPts val="850"/>
              </a:spcBef>
              <a:buClr>
                <a:schemeClr val="dk1"/>
              </a:buClr>
              <a:buSzPts val="1600"/>
            </a:pPr>
            <a:endParaRPr lang="en-US" b="1" dirty="0">
              <a:solidFill>
                <a:schemeClr val="dk1"/>
              </a:solidFill>
              <a:latin typeface="Times New Roman"/>
              <a:ea typeface="Times New Roman"/>
              <a:cs typeface="Times New Roman"/>
              <a:sym typeface="Times New Roman"/>
            </a:endParaRPr>
          </a:p>
          <a:p>
            <a:pPr marR="573088" lvl="0" algn="ctr">
              <a:spcBef>
                <a:spcPts val="800"/>
              </a:spcBef>
              <a:buClr>
                <a:schemeClr val="dk1"/>
              </a:buClr>
              <a:buSzPts val="1600"/>
            </a:pPr>
            <a:r>
              <a:rPr lang="en-US" b="1" dirty="0">
                <a:solidFill>
                  <a:schemeClr val="dk1"/>
                </a:solidFill>
                <a:latin typeface="Times New Roman"/>
                <a:ea typeface="Times New Roman"/>
                <a:cs typeface="Times New Roman"/>
                <a:sym typeface="Times New Roman"/>
              </a:rPr>
              <a:t>In this way</a:t>
            </a:r>
            <a:r>
              <a:rPr lang="en-US" b="1" dirty="0">
                <a:solidFill>
                  <a:srgbClr val="996633"/>
                </a:solidFill>
                <a:latin typeface="Times New Roman"/>
                <a:ea typeface="Times New Roman"/>
                <a:cs typeface="Times New Roman"/>
                <a:sym typeface="Times New Roman"/>
              </a:rPr>
              <a:t>, a </a:t>
            </a:r>
            <a:r>
              <a:rPr lang="en-US" b="1" dirty="0" err="1">
                <a:solidFill>
                  <a:srgbClr val="996633"/>
                </a:solidFill>
                <a:latin typeface="Times New Roman"/>
                <a:ea typeface="Times New Roman"/>
                <a:cs typeface="Times New Roman"/>
                <a:sym typeface="Times New Roman"/>
              </a:rPr>
              <a:t>ToC</a:t>
            </a:r>
            <a:r>
              <a:rPr lang="en-US" b="1" dirty="0">
                <a:solidFill>
                  <a:srgbClr val="996633"/>
                </a:solidFill>
                <a:latin typeface="Times New Roman"/>
                <a:ea typeface="Times New Roman"/>
                <a:cs typeface="Times New Roman"/>
                <a:sym typeface="Times New Roman"/>
              </a:rPr>
              <a:t> articulates hypotheses about how change happens by explaining the connection between an intervention and its effect. It does so by surfacing the logic and rationale for an intervention and articulating the assumptions inherent in the approach (multiple pathways).</a:t>
            </a:r>
            <a:endParaRPr lang="en-US" dirty="0"/>
          </a:p>
        </p:txBody>
      </p:sp>
      <p:pic>
        <p:nvPicPr>
          <p:cNvPr id="11" name="Google Shape;209;p6"/>
          <p:cNvPicPr preferRelativeResize="0"/>
          <p:nvPr/>
        </p:nvPicPr>
        <p:blipFill rotWithShape="1">
          <a:blip r:embed="rId3">
            <a:alphaModFix/>
          </a:blip>
          <a:srcRect/>
          <a:stretch/>
        </p:blipFill>
        <p:spPr>
          <a:xfrm>
            <a:off x="937222" y="2214153"/>
            <a:ext cx="1613055" cy="4055183"/>
          </a:xfrm>
          <a:prstGeom prst="rect">
            <a:avLst/>
          </a:prstGeom>
          <a:noFill/>
          <a:ln>
            <a:noFill/>
          </a:ln>
        </p:spPr>
      </p:pic>
    </p:spTree>
    <p:extLst>
      <p:ext uri="{BB962C8B-B14F-4D97-AF65-F5344CB8AC3E}">
        <p14:creationId xmlns:p14="http://schemas.microsoft.com/office/powerpoint/2010/main" val="2875901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Google Shape;133;p3"/>
          <p:cNvPicPr preferRelativeResize="0"/>
          <p:nvPr/>
        </p:nvPicPr>
        <p:blipFill rotWithShape="1">
          <a:blip r:embed="rId3">
            <a:alphaModFix/>
          </a:blip>
          <a:srcRect/>
          <a:stretch/>
        </p:blipFill>
        <p:spPr>
          <a:xfrm>
            <a:off x="584577" y="3625099"/>
            <a:ext cx="2591670" cy="2667532"/>
          </a:xfrm>
          <a:prstGeom prst="rect">
            <a:avLst/>
          </a:prstGeom>
          <a:noFill/>
          <a:ln>
            <a:noFill/>
          </a:ln>
        </p:spPr>
      </p:pic>
      <p:sp>
        <p:nvSpPr>
          <p:cNvPr id="2" name="Rectangle 1"/>
          <p:cNvSpPr/>
          <p:nvPr/>
        </p:nvSpPr>
        <p:spPr>
          <a:xfrm>
            <a:off x="3208950" y="2107780"/>
            <a:ext cx="8253753" cy="4029308"/>
          </a:xfrm>
          <a:prstGeom prst="rect">
            <a:avLst/>
          </a:prstGeom>
        </p:spPr>
        <p:txBody>
          <a:bodyPr wrap="square">
            <a:spAutoFit/>
          </a:bodyPr>
          <a:lstStyle/>
          <a:p>
            <a:pPr marL="685800" lvl="2" algn="ctr"/>
            <a:r>
              <a:rPr lang="en-US" sz="1300" dirty="0">
                <a:solidFill>
                  <a:schemeClr val="dk1"/>
                </a:solidFill>
                <a:latin typeface="Trebuchet MS"/>
                <a:ea typeface="Trebuchet MS"/>
                <a:cs typeface="Trebuchet MS"/>
                <a:sym typeface="Trebuchet MS"/>
              </a:rPr>
              <a:t> </a:t>
            </a:r>
            <a:r>
              <a:rPr lang="en-US" sz="2000" b="1" dirty="0">
                <a:solidFill>
                  <a:srgbClr val="FF681E"/>
                </a:solidFill>
                <a:latin typeface="Times New Roman"/>
                <a:ea typeface="Times New Roman"/>
                <a:cs typeface="Times New Roman"/>
                <a:sym typeface="Times New Roman"/>
              </a:rPr>
              <a:t>When to use a Theory of Change? </a:t>
            </a:r>
            <a:endParaRPr lang="en-US" dirty="0"/>
          </a:p>
          <a:p>
            <a:pPr marL="685800" lvl="2" algn="ctr">
              <a:spcBef>
                <a:spcPts val="695"/>
              </a:spcBef>
            </a:pPr>
            <a:endParaRPr lang="en-US" sz="2000" b="1" dirty="0">
              <a:solidFill>
                <a:srgbClr val="FF681E"/>
              </a:solidFill>
              <a:latin typeface="Times New Roman"/>
              <a:ea typeface="Times New Roman"/>
              <a:cs typeface="Times New Roman"/>
              <a:sym typeface="Times New Roman"/>
            </a:endParaRPr>
          </a:p>
          <a:p>
            <a:pPr lvl="0">
              <a:lnSpc>
                <a:spcPct val="150000"/>
              </a:lnSpc>
            </a:pPr>
            <a:r>
              <a:rPr lang="en-US" sz="2000" b="1" dirty="0">
                <a:solidFill>
                  <a:schemeClr val="dk1"/>
                </a:solidFill>
                <a:latin typeface="Times New Roman"/>
                <a:ea typeface="Times New Roman"/>
                <a:cs typeface="Times New Roman"/>
                <a:sym typeface="Times New Roman"/>
              </a:rPr>
              <a:t>The use of </a:t>
            </a:r>
            <a:r>
              <a:rPr lang="en-US" sz="2000" b="1" dirty="0">
                <a:solidFill>
                  <a:srgbClr val="00B050"/>
                </a:solidFill>
                <a:latin typeface="Times New Roman"/>
                <a:ea typeface="Times New Roman"/>
                <a:cs typeface="Times New Roman"/>
                <a:sym typeface="Times New Roman"/>
              </a:rPr>
              <a:t>a </a:t>
            </a:r>
            <a:r>
              <a:rPr lang="en-US" sz="2000" b="1" dirty="0" err="1">
                <a:solidFill>
                  <a:srgbClr val="00B050"/>
                </a:solidFill>
                <a:latin typeface="Times New Roman"/>
                <a:ea typeface="Times New Roman"/>
                <a:cs typeface="Times New Roman"/>
                <a:sym typeface="Times New Roman"/>
              </a:rPr>
              <a:t>ToC</a:t>
            </a:r>
            <a:r>
              <a:rPr lang="en-US" sz="2000" b="1" dirty="0">
                <a:solidFill>
                  <a:srgbClr val="00B050"/>
                </a:solidFill>
                <a:latin typeface="Times New Roman"/>
                <a:ea typeface="Times New Roman"/>
                <a:cs typeface="Times New Roman"/>
                <a:sym typeface="Times New Roman"/>
              </a:rPr>
              <a:t> is more and more common and developed for all types of interventions. </a:t>
            </a:r>
          </a:p>
          <a:p>
            <a:pPr lvl="0">
              <a:lnSpc>
                <a:spcPct val="150000"/>
              </a:lnSpc>
            </a:pPr>
            <a:r>
              <a:rPr lang="en-US" sz="2000" b="1" dirty="0">
                <a:solidFill>
                  <a:schemeClr val="dk1"/>
                </a:solidFill>
                <a:latin typeface="Times New Roman"/>
                <a:ea typeface="Times New Roman"/>
                <a:cs typeface="Times New Roman"/>
                <a:sym typeface="Times New Roman"/>
              </a:rPr>
              <a:t>It can be applied </a:t>
            </a:r>
            <a:r>
              <a:rPr lang="en-US" sz="2000" b="1" dirty="0">
                <a:solidFill>
                  <a:srgbClr val="660066"/>
                </a:solidFill>
                <a:latin typeface="Times New Roman"/>
                <a:ea typeface="Times New Roman"/>
                <a:cs typeface="Times New Roman"/>
                <a:sym typeface="Times New Roman"/>
              </a:rPr>
              <a:t>to design, monitor, as well as evaluate different types of interventions</a:t>
            </a:r>
            <a:r>
              <a:rPr lang="en-US" sz="2000" b="1" dirty="0">
                <a:solidFill>
                  <a:schemeClr val="dk1"/>
                </a:solidFill>
                <a:latin typeface="Times New Roman"/>
                <a:ea typeface="Times New Roman"/>
                <a:cs typeface="Times New Roman"/>
                <a:sym typeface="Times New Roman"/>
              </a:rPr>
              <a:t> and is </a:t>
            </a:r>
            <a:r>
              <a:rPr lang="en-US" sz="2000" b="1" dirty="0" smtClean="0">
                <a:solidFill>
                  <a:srgbClr val="C55A11"/>
                </a:solidFill>
                <a:latin typeface="Times New Roman"/>
                <a:ea typeface="Times New Roman"/>
                <a:cs typeface="Times New Roman"/>
                <a:sym typeface="Times New Roman"/>
              </a:rPr>
              <a:t>best used </a:t>
            </a:r>
            <a:r>
              <a:rPr lang="en-US" sz="2000" b="1" dirty="0">
                <a:solidFill>
                  <a:srgbClr val="C55A11"/>
                </a:solidFill>
                <a:latin typeface="Times New Roman"/>
                <a:ea typeface="Times New Roman"/>
                <a:cs typeface="Times New Roman"/>
                <a:sym typeface="Times New Roman"/>
              </a:rPr>
              <a:t>to measure the complexity of transformation and change</a:t>
            </a:r>
            <a:r>
              <a:rPr lang="en-US" sz="2000" b="1" dirty="0">
                <a:solidFill>
                  <a:schemeClr val="dk1"/>
                </a:solidFill>
                <a:latin typeface="Times New Roman"/>
                <a:ea typeface="Times New Roman"/>
                <a:cs typeface="Times New Roman"/>
                <a:sym typeface="Times New Roman"/>
              </a:rPr>
              <a:t>. </a:t>
            </a:r>
            <a:endParaRPr lang="en-US" dirty="0"/>
          </a:p>
          <a:p>
            <a:pPr lvl="0">
              <a:lnSpc>
                <a:spcPct val="150000"/>
              </a:lnSpc>
            </a:pPr>
            <a:r>
              <a:rPr lang="en-US" sz="2000" b="1" dirty="0">
                <a:solidFill>
                  <a:schemeClr val="dk1"/>
                </a:solidFill>
                <a:latin typeface="Times New Roman"/>
                <a:ea typeface="Times New Roman"/>
                <a:cs typeface="Times New Roman"/>
                <a:sym typeface="Times New Roman"/>
              </a:rPr>
              <a:t>A </a:t>
            </a:r>
            <a:r>
              <a:rPr lang="en-US" sz="2000" b="1" dirty="0" err="1">
                <a:solidFill>
                  <a:schemeClr val="dk1"/>
                </a:solidFill>
                <a:latin typeface="Times New Roman"/>
                <a:ea typeface="Times New Roman"/>
                <a:cs typeface="Times New Roman"/>
                <a:sym typeface="Times New Roman"/>
              </a:rPr>
              <a:t>ToC</a:t>
            </a:r>
            <a:r>
              <a:rPr lang="en-US" sz="2000" b="1" dirty="0">
                <a:solidFill>
                  <a:schemeClr val="dk1"/>
                </a:solidFill>
                <a:latin typeface="Times New Roman"/>
                <a:ea typeface="Times New Roman"/>
                <a:cs typeface="Times New Roman"/>
                <a:sym typeface="Times New Roman"/>
              </a:rPr>
              <a:t> is a process-oriented approach that can be used </a:t>
            </a:r>
            <a:r>
              <a:rPr lang="en-US" sz="2000" b="1" u="sng" dirty="0">
                <a:solidFill>
                  <a:schemeClr val="dk1"/>
                </a:solidFill>
                <a:latin typeface="Times New Roman"/>
                <a:ea typeface="Times New Roman"/>
                <a:cs typeface="Times New Roman"/>
                <a:sym typeface="Times New Roman"/>
              </a:rPr>
              <a:t>to </a:t>
            </a:r>
            <a:r>
              <a:rPr lang="en-US" sz="2000" b="1" u="sng" dirty="0" err="1">
                <a:solidFill>
                  <a:schemeClr val="dk1"/>
                </a:solidFill>
                <a:latin typeface="Times New Roman"/>
                <a:ea typeface="Times New Roman"/>
                <a:cs typeface="Times New Roman"/>
                <a:sym typeface="Times New Roman"/>
              </a:rPr>
              <a:t>analyse</a:t>
            </a:r>
            <a:r>
              <a:rPr lang="en-US" sz="2000" b="1" u="sng" dirty="0">
                <a:solidFill>
                  <a:schemeClr val="dk1"/>
                </a:solidFill>
                <a:latin typeface="Times New Roman"/>
                <a:ea typeface="Times New Roman"/>
                <a:cs typeface="Times New Roman"/>
                <a:sym typeface="Times New Roman"/>
              </a:rPr>
              <a:t> the interrelations and/or interactions in complex</a:t>
            </a:r>
            <a:endParaRPr lang="en-US" dirty="0">
              <a:solidFill>
                <a:schemeClr val="dk1"/>
              </a:solidFill>
              <a:ea typeface="Calibri"/>
              <a:cs typeface="Calibri"/>
              <a:sym typeface="Calibri"/>
            </a:endParaRPr>
          </a:p>
        </p:txBody>
      </p:sp>
    </p:spTree>
    <p:extLst>
      <p:ext uri="{BB962C8B-B14F-4D97-AF65-F5344CB8AC3E}">
        <p14:creationId xmlns:p14="http://schemas.microsoft.com/office/powerpoint/2010/main" val="251326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965970" y="2250874"/>
            <a:ext cx="8047348" cy="400110"/>
          </a:xfrm>
          <a:prstGeom prst="rect">
            <a:avLst/>
          </a:prstGeom>
        </p:spPr>
        <p:txBody>
          <a:bodyPr wrap="square">
            <a:spAutoFit/>
          </a:bodyPr>
          <a:lstStyle/>
          <a:p>
            <a:pPr lvl="6"/>
            <a:r>
              <a:rPr lang="en-US" sz="2000" b="1" dirty="0">
                <a:solidFill>
                  <a:srgbClr val="FF681E"/>
                </a:solidFill>
                <a:latin typeface="Times New Roman"/>
                <a:ea typeface="Times New Roman"/>
                <a:cs typeface="Times New Roman"/>
                <a:sym typeface="Times New Roman"/>
              </a:rPr>
              <a:t>How to develop a Theory of Change?</a:t>
            </a:r>
            <a:endParaRPr lang="en-US" dirty="0"/>
          </a:p>
        </p:txBody>
      </p:sp>
      <p:grpSp>
        <p:nvGrpSpPr>
          <p:cNvPr id="11" name="Group 10"/>
          <p:cNvGrpSpPr/>
          <p:nvPr/>
        </p:nvGrpSpPr>
        <p:grpSpPr>
          <a:xfrm>
            <a:off x="3502380" y="2978374"/>
            <a:ext cx="7659471" cy="2612940"/>
            <a:chOff x="891155" y="2230898"/>
            <a:chExt cx="7659471" cy="2612940"/>
          </a:xfrm>
        </p:grpSpPr>
        <p:sp>
          <p:nvSpPr>
            <p:cNvPr id="13" name="Google Shape;248;p8"/>
            <p:cNvSpPr/>
            <p:nvPr/>
          </p:nvSpPr>
          <p:spPr>
            <a:xfrm rot="-5400000">
              <a:off x="1157121" y="1964933"/>
              <a:ext cx="1607625" cy="2139557"/>
            </a:xfrm>
            <a:prstGeom prst="flowChartOffpageConnector">
              <a:avLst/>
            </a:prstGeom>
            <a:solidFill>
              <a:srgbClr val="FFFFFF"/>
            </a:solid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14" name="Google Shape;249;p8"/>
            <p:cNvSpPr/>
            <p:nvPr/>
          </p:nvSpPr>
          <p:spPr>
            <a:xfrm rot="-5400000">
              <a:off x="3924041" y="1964461"/>
              <a:ext cx="1607625" cy="2140502"/>
            </a:xfrm>
            <a:prstGeom prst="flowChartOffpageConnector">
              <a:avLst/>
            </a:prstGeom>
            <a:solidFill>
              <a:srgbClr val="FFFFFF"/>
            </a:solidFill>
            <a:ln w="762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15" name="Google Shape;250;p8"/>
            <p:cNvSpPr/>
            <p:nvPr/>
          </p:nvSpPr>
          <p:spPr>
            <a:xfrm rot="-5400000">
              <a:off x="6626750" y="1896455"/>
              <a:ext cx="1550687" cy="2219574"/>
            </a:xfrm>
            <a:prstGeom prst="flowChartOffpageConnector">
              <a:avLst/>
            </a:prstGeom>
            <a:solidFill>
              <a:srgbClr val="FFFFFF"/>
            </a:solidFill>
            <a:ln w="7620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16" name="Google Shape;251;p8"/>
            <p:cNvSpPr txBox="1"/>
            <p:nvPr/>
          </p:nvSpPr>
          <p:spPr>
            <a:xfrm>
              <a:off x="984138" y="2643910"/>
              <a:ext cx="177364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dk1"/>
                  </a:solidFill>
                  <a:latin typeface="Times New Roman"/>
                  <a:ea typeface="Times New Roman"/>
                  <a:cs typeface="Times New Roman"/>
                  <a:sym typeface="Times New Roman"/>
                </a:rPr>
                <a:t>Graphic depiction</a:t>
              </a:r>
              <a:endParaRPr sz="2000" b="1" dirty="0">
                <a:solidFill>
                  <a:schemeClr val="dk1"/>
                </a:solidFill>
                <a:latin typeface="Times New Roman"/>
                <a:ea typeface="Times New Roman"/>
                <a:cs typeface="Times New Roman"/>
                <a:sym typeface="Times New Roman"/>
              </a:endParaRPr>
            </a:p>
          </p:txBody>
        </p:sp>
        <p:sp>
          <p:nvSpPr>
            <p:cNvPr id="17" name="Google Shape;252;p8"/>
            <p:cNvSpPr txBox="1"/>
            <p:nvPr/>
          </p:nvSpPr>
          <p:spPr>
            <a:xfrm>
              <a:off x="3740246" y="2703322"/>
              <a:ext cx="1769637" cy="10156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dk1"/>
                  </a:solidFill>
                  <a:latin typeface="Times New Roman"/>
                  <a:ea typeface="Times New Roman"/>
                  <a:cs typeface="Times New Roman"/>
                  <a:sym typeface="Times New Roman"/>
                </a:rPr>
                <a:t>Participatory</a:t>
              </a:r>
              <a:r>
                <a:rPr lang="en-US" sz="1800" b="1" dirty="0">
                  <a:solidFill>
                    <a:schemeClr val="dk1"/>
                  </a:solidFill>
                  <a:latin typeface="Calibri"/>
                  <a:ea typeface="Calibri"/>
                  <a:cs typeface="Calibri"/>
                  <a:sym typeface="Calibri"/>
                </a:rPr>
                <a:t> </a:t>
              </a:r>
              <a:r>
                <a:rPr lang="en-US" sz="2000" b="1" dirty="0">
                  <a:solidFill>
                    <a:schemeClr val="dk1"/>
                  </a:solidFill>
                  <a:latin typeface="Times New Roman"/>
                  <a:ea typeface="Times New Roman"/>
                  <a:cs typeface="Times New Roman"/>
                  <a:sym typeface="Times New Roman"/>
                </a:rPr>
                <a:t>approach</a:t>
              </a:r>
              <a:endParaRPr sz="2000" b="1"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2000" b="1" dirty="0">
                <a:solidFill>
                  <a:schemeClr val="dk1"/>
                </a:solidFill>
                <a:latin typeface="Times New Roman"/>
                <a:ea typeface="Times New Roman"/>
                <a:cs typeface="Times New Roman"/>
                <a:sym typeface="Times New Roman"/>
              </a:endParaRPr>
            </a:p>
          </p:txBody>
        </p:sp>
        <p:sp>
          <p:nvSpPr>
            <p:cNvPr id="18" name="Google Shape;253;p8"/>
            <p:cNvSpPr txBox="1"/>
            <p:nvPr/>
          </p:nvSpPr>
          <p:spPr>
            <a:xfrm>
              <a:off x="6152825" y="2401110"/>
              <a:ext cx="2397801" cy="129266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alibri"/>
                  <a:ea typeface="Calibri"/>
                  <a:cs typeface="Calibri"/>
                  <a:sym typeface="Calibri"/>
                </a:rPr>
                <a:t> </a:t>
              </a:r>
              <a:endParaRPr sz="18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US" sz="2000" b="1" dirty="0">
                  <a:solidFill>
                    <a:schemeClr val="dk1"/>
                  </a:solidFill>
                  <a:latin typeface="Times New Roman"/>
                  <a:ea typeface="Times New Roman"/>
                  <a:cs typeface="Times New Roman"/>
                  <a:sym typeface="Times New Roman"/>
                </a:rPr>
                <a:t>Multiple pathways of change</a:t>
              </a:r>
              <a:endParaRPr sz="2000" b="1"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2000" b="1" dirty="0">
                <a:solidFill>
                  <a:schemeClr val="dk1"/>
                </a:solidFill>
                <a:latin typeface="Times New Roman"/>
                <a:ea typeface="Times New Roman"/>
                <a:cs typeface="Times New Roman"/>
                <a:sym typeface="Times New Roman"/>
              </a:endParaRPr>
            </a:p>
          </p:txBody>
        </p:sp>
        <p:grpSp>
          <p:nvGrpSpPr>
            <p:cNvPr id="19" name="Google Shape;254;p8"/>
            <p:cNvGrpSpPr/>
            <p:nvPr/>
          </p:nvGrpSpPr>
          <p:grpSpPr>
            <a:xfrm>
              <a:off x="1441006" y="4458753"/>
              <a:ext cx="340204" cy="298116"/>
              <a:chOff x="899850" y="871450"/>
              <a:chExt cx="483175" cy="423400"/>
            </a:xfrm>
          </p:grpSpPr>
          <p:sp>
            <p:nvSpPr>
              <p:cNvPr id="28" name="Google Shape;255;p8"/>
              <p:cNvSpPr/>
              <p:nvPr/>
            </p:nvSpPr>
            <p:spPr>
              <a:xfrm>
                <a:off x="1325175" y="1040825"/>
                <a:ext cx="56425" cy="28275"/>
              </a:xfrm>
              <a:custGeom>
                <a:avLst/>
                <a:gdLst/>
                <a:ahLst/>
                <a:cxnLst/>
                <a:rect l="l" t="t" r="r" b="b"/>
                <a:pathLst>
                  <a:path w="2257" h="1131" extrusionOk="0">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sp>
            <p:nvSpPr>
              <p:cNvPr id="29" name="Google Shape;256;p8"/>
              <p:cNvSpPr/>
              <p:nvPr/>
            </p:nvSpPr>
            <p:spPr>
              <a:xfrm>
                <a:off x="1323750" y="956100"/>
                <a:ext cx="59275" cy="56525"/>
              </a:xfrm>
              <a:custGeom>
                <a:avLst/>
                <a:gdLst/>
                <a:ahLst/>
                <a:cxnLst/>
                <a:rect l="l" t="t" r="r" b="b"/>
                <a:pathLst>
                  <a:path w="2371" h="2261" extrusionOk="0">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sp>
            <p:nvSpPr>
              <p:cNvPr id="30" name="Google Shape;257;p8"/>
              <p:cNvSpPr/>
              <p:nvPr/>
            </p:nvSpPr>
            <p:spPr>
              <a:xfrm>
                <a:off x="1323750" y="1097250"/>
                <a:ext cx="59275" cy="56525"/>
              </a:xfrm>
              <a:custGeom>
                <a:avLst/>
                <a:gdLst/>
                <a:ahLst/>
                <a:cxnLst/>
                <a:rect l="l" t="t" r="r" b="b"/>
                <a:pathLst>
                  <a:path w="2371" h="2261" extrusionOk="0">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sp>
            <p:nvSpPr>
              <p:cNvPr id="31" name="Google Shape;258;p8"/>
              <p:cNvSpPr/>
              <p:nvPr/>
            </p:nvSpPr>
            <p:spPr>
              <a:xfrm>
                <a:off x="899850" y="871450"/>
                <a:ext cx="396150" cy="423400"/>
              </a:xfrm>
              <a:custGeom>
                <a:avLst/>
                <a:gdLst/>
                <a:ahLst/>
                <a:cxnLst/>
                <a:rect l="l" t="t" r="r" b="b"/>
                <a:pathLst>
                  <a:path w="15846" h="16936" extrusionOk="0">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grpSp>
        <p:grpSp>
          <p:nvGrpSpPr>
            <p:cNvPr id="20" name="Google Shape;259;p8"/>
            <p:cNvGrpSpPr/>
            <p:nvPr/>
          </p:nvGrpSpPr>
          <p:grpSpPr>
            <a:xfrm>
              <a:off x="4236564" y="4474239"/>
              <a:ext cx="339306" cy="339253"/>
              <a:chOff x="2685825" y="840375"/>
              <a:chExt cx="481900" cy="481825"/>
            </a:xfrm>
          </p:grpSpPr>
          <p:sp>
            <p:nvSpPr>
              <p:cNvPr id="26" name="Google Shape;260;p8"/>
              <p:cNvSpPr/>
              <p:nvPr/>
            </p:nvSpPr>
            <p:spPr>
              <a:xfrm>
                <a:off x="2685825" y="840375"/>
                <a:ext cx="481900" cy="481825"/>
              </a:xfrm>
              <a:custGeom>
                <a:avLst/>
                <a:gdLst/>
                <a:ahLst/>
                <a:cxnLst/>
                <a:rect l="l" t="t" r="r" b="b"/>
                <a:pathLst>
                  <a:path w="19276" h="19273" extrusionOk="0">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sp>
            <p:nvSpPr>
              <p:cNvPr id="27" name="Google Shape;261;p8"/>
              <p:cNvSpPr/>
              <p:nvPr/>
            </p:nvSpPr>
            <p:spPr>
              <a:xfrm>
                <a:off x="2819200" y="983400"/>
                <a:ext cx="205475" cy="197625"/>
              </a:xfrm>
              <a:custGeom>
                <a:avLst/>
                <a:gdLst/>
                <a:ahLst/>
                <a:cxnLst/>
                <a:rect l="l" t="t" r="r" b="b"/>
                <a:pathLst>
                  <a:path w="8219" h="7905" extrusionOk="0">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grpSp>
        <p:grpSp>
          <p:nvGrpSpPr>
            <p:cNvPr id="21" name="Google Shape;262;p8"/>
            <p:cNvGrpSpPr/>
            <p:nvPr/>
          </p:nvGrpSpPr>
          <p:grpSpPr>
            <a:xfrm>
              <a:off x="6994645" y="4503951"/>
              <a:ext cx="350431" cy="339887"/>
              <a:chOff x="3270675" y="841800"/>
              <a:chExt cx="497700" cy="482725"/>
            </a:xfrm>
          </p:grpSpPr>
          <p:sp>
            <p:nvSpPr>
              <p:cNvPr id="22" name="Google Shape;263;p8"/>
              <p:cNvSpPr/>
              <p:nvPr/>
            </p:nvSpPr>
            <p:spPr>
              <a:xfrm>
                <a:off x="3270675" y="902000"/>
                <a:ext cx="447125" cy="422525"/>
              </a:xfrm>
              <a:custGeom>
                <a:avLst/>
                <a:gdLst/>
                <a:ahLst/>
                <a:cxnLst/>
                <a:rect l="l" t="t" r="r" b="b"/>
                <a:pathLst>
                  <a:path w="17885" h="16901" extrusionOk="0">
                    <a:moveTo>
                      <a:pt x="3454" y="0"/>
                    </a:moveTo>
                    <a:cubicBezTo>
                      <a:pt x="3343" y="0"/>
                      <a:pt x="3231" y="40"/>
                      <a:pt x="3141" y="122"/>
                    </a:cubicBezTo>
                    <a:cubicBezTo>
                      <a:pt x="1160" y="1940"/>
                      <a:pt x="0" y="4548"/>
                      <a:pt x="0" y="7246"/>
                    </a:cubicBezTo>
                    <a:cubicBezTo>
                      <a:pt x="0" y="12579"/>
                      <a:pt x="4325" y="16900"/>
                      <a:pt x="9657" y="16900"/>
                    </a:cubicBezTo>
                    <a:cubicBezTo>
                      <a:pt x="10907" y="16900"/>
                      <a:pt x="12175" y="16662"/>
                      <a:pt x="13331" y="16178"/>
                    </a:cubicBezTo>
                    <a:cubicBezTo>
                      <a:pt x="15126" y="15434"/>
                      <a:pt x="16659" y="14169"/>
                      <a:pt x="17728" y="12546"/>
                    </a:cubicBezTo>
                    <a:cubicBezTo>
                      <a:pt x="17884" y="12305"/>
                      <a:pt x="17788" y="11983"/>
                      <a:pt x="17526" y="11866"/>
                    </a:cubicBezTo>
                    <a:lnTo>
                      <a:pt x="9158" y="8171"/>
                    </a:lnTo>
                    <a:cubicBezTo>
                      <a:pt x="9016" y="8108"/>
                      <a:pt x="8896" y="8005"/>
                      <a:pt x="8811" y="7876"/>
                    </a:cubicBezTo>
                    <a:lnTo>
                      <a:pt x="8405" y="7246"/>
                    </a:lnTo>
                    <a:lnTo>
                      <a:pt x="3846" y="212"/>
                    </a:lnTo>
                    <a:cubicBezTo>
                      <a:pt x="3756" y="73"/>
                      <a:pt x="3606" y="0"/>
                      <a:pt x="3454"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sp>
            <p:nvSpPr>
              <p:cNvPr id="23" name="Google Shape;264;p8"/>
              <p:cNvSpPr/>
              <p:nvPr/>
            </p:nvSpPr>
            <p:spPr>
              <a:xfrm>
                <a:off x="3385250" y="841800"/>
                <a:ext cx="279700" cy="220925"/>
              </a:xfrm>
              <a:custGeom>
                <a:avLst/>
                <a:gdLst/>
                <a:ahLst/>
                <a:cxnLst/>
                <a:rect l="l" t="t" r="r" b="b"/>
                <a:pathLst>
                  <a:path w="11188" h="8837" extrusionOk="0">
                    <a:moveTo>
                      <a:pt x="5070" y="0"/>
                    </a:moveTo>
                    <a:cubicBezTo>
                      <a:pt x="3434" y="0"/>
                      <a:pt x="1792" y="415"/>
                      <a:pt x="308" y="1256"/>
                    </a:cubicBezTo>
                    <a:cubicBezTo>
                      <a:pt x="76" y="1388"/>
                      <a:pt x="1" y="1690"/>
                      <a:pt x="148" y="1912"/>
                    </a:cubicBezTo>
                    <a:lnTo>
                      <a:pt x="4532" y="8676"/>
                    </a:lnTo>
                    <a:cubicBezTo>
                      <a:pt x="4601" y="8781"/>
                      <a:pt x="4714" y="8837"/>
                      <a:pt x="4828" y="8837"/>
                    </a:cubicBezTo>
                    <a:cubicBezTo>
                      <a:pt x="4919" y="8837"/>
                      <a:pt x="5010" y="8802"/>
                      <a:pt x="5081" y="8730"/>
                    </a:cubicBezTo>
                    <a:lnTo>
                      <a:pt x="10992" y="2683"/>
                    </a:lnTo>
                    <a:cubicBezTo>
                      <a:pt x="11187" y="2482"/>
                      <a:pt x="11163" y="2156"/>
                      <a:pt x="10940" y="1988"/>
                    </a:cubicBezTo>
                    <a:cubicBezTo>
                      <a:pt x="9218" y="670"/>
                      <a:pt x="7149" y="0"/>
                      <a:pt x="5070" y="0"/>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sp>
            <p:nvSpPr>
              <p:cNvPr id="24" name="Google Shape;265;p8"/>
              <p:cNvSpPr/>
              <p:nvPr/>
            </p:nvSpPr>
            <p:spPr>
              <a:xfrm>
                <a:off x="3530100" y="924750"/>
                <a:ext cx="238275" cy="250200"/>
              </a:xfrm>
              <a:custGeom>
                <a:avLst/>
                <a:gdLst/>
                <a:ahLst/>
                <a:cxnLst/>
                <a:rect l="l" t="t" r="r" b="b"/>
                <a:pathLst>
                  <a:path w="9531" h="10008" extrusionOk="0">
                    <a:moveTo>
                      <a:pt x="6350" y="1"/>
                    </a:moveTo>
                    <a:cubicBezTo>
                      <a:pt x="6230" y="1"/>
                      <a:pt x="6108" y="47"/>
                      <a:pt x="6017" y="142"/>
                    </a:cubicBezTo>
                    <a:lnTo>
                      <a:pt x="172" y="6123"/>
                    </a:lnTo>
                    <a:cubicBezTo>
                      <a:pt x="0" y="6297"/>
                      <a:pt x="57" y="6589"/>
                      <a:pt x="283" y="6689"/>
                    </a:cubicBezTo>
                    <a:lnTo>
                      <a:pt x="7706" y="9968"/>
                    </a:lnTo>
                    <a:cubicBezTo>
                      <a:pt x="7767" y="9995"/>
                      <a:pt x="7830" y="10007"/>
                      <a:pt x="7893" y="10007"/>
                    </a:cubicBezTo>
                    <a:cubicBezTo>
                      <a:pt x="8082" y="10007"/>
                      <a:pt x="8261" y="9890"/>
                      <a:pt x="8329" y="9700"/>
                    </a:cubicBezTo>
                    <a:cubicBezTo>
                      <a:pt x="9531" y="6463"/>
                      <a:pt x="8913" y="2828"/>
                      <a:pt x="6706" y="169"/>
                    </a:cubicBezTo>
                    <a:cubicBezTo>
                      <a:pt x="6615" y="57"/>
                      <a:pt x="6483" y="1"/>
                      <a:pt x="6350" y="1"/>
                    </a:cubicBez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rgbClr val="435D74"/>
                  </a:solidFill>
                  <a:latin typeface="Calibri"/>
                  <a:ea typeface="Calibri"/>
                  <a:cs typeface="Calibri"/>
                  <a:sym typeface="Calibri"/>
                </a:endParaRPr>
              </a:p>
            </p:txBody>
          </p:sp>
        </p:grpSp>
      </p:grpSp>
      <p:pic>
        <p:nvPicPr>
          <p:cNvPr id="32" name="Google Shape;133;p3"/>
          <p:cNvPicPr preferRelativeResize="0"/>
          <p:nvPr/>
        </p:nvPicPr>
        <p:blipFill rotWithShape="1">
          <a:blip r:embed="rId3">
            <a:alphaModFix/>
          </a:blip>
          <a:srcRect/>
          <a:stretch/>
        </p:blipFill>
        <p:spPr>
          <a:xfrm>
            <a:off x="584577" y="3625099"/>
            <a:ext cx="2591670" cy="2667532"/>
          </a:xfrm>
          <a:prstGeom prst="rect">
            <a:avLst/>
          </a:prstGeom>
          <a:noFill/>
          <a:ln>
            <a:noFill/>
          </a:ln>
        </p:spPr>
      </p:pic>
    </p:spTree>
    <p:extLst>
      <p:ext uri="{BB962C8B-B14F-4D97-AF65-F5344CB8AC3E}">
        <p14:creationId xmlns:p14="http://schemas.microsoft.com/office/powerpoint/2010/main" val="770032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736915" y="2107780"/>
            <a:ext cx="8490408" cy="2352439"/>
          </a:xfrm>
          <a:prstGeom prst="rect">
            <a:avLst/>
          </a:prstGeom>
        </p:spPr>
        <p:txBody>
          <a:bodyPr wrap="square">
            <a:spAutoFit/>
          </a:bodyPr>
          <a:lstStyle/>
          <a:p>
            <a:pPr marL="899795" marR="314325" lvl="0" algn="ctr">
              <a:lnSpc>
                <a:spcPct val="102000"/>
              </a:lnSpc>
            </a:pPr>
            <a:r>
              <a:rPr lang="en-US" b="1" dirty="0">
                <a:solidFill>
                  <a:srgbClr val="C00000"/>
                </a:solidFill>
                <a:latin typeface="Times New Roman"/>
                <a:ea typeface="Times New Roman"/>
                <a:cs typeface="Times New Roman"/>
                <a:sym typeface="Times New Roman"/>
              </a:rPr>
              <a:t>The graphic depiction of a </a:t>
            </a:r>
            <a:r>
              <a:rPr lang="en-US" b="1" dirty="0" err="1">
                <a:solidFill>
                  <a:srgbClr val="C00000"/>
                </a:solidFill>
                <a:latin typeface="Times New Roman"/>
                <a:ea typeface="Times New Roman"/>
                <a:cs typeface="Times New Roman"/>
                <a:sym typeface="Times New Roman"/>
              </a:rPr>
              <a:t>ToC</a:t>
            </a:r>
            <a:endParaRPr lang="en-US" b="1" dirty="0">
              <a:solidFill>
                <a:srgbClr val="C00000"/>
              </a:solidFill>
              <a:latin typeface="Times New Roman"/>
              <a:ea typeface="Times New Roman"/>
              <a:cs typeface="Times New Roman"/>
              <a:sym typeface="Times New Roman"/>
            </a:endParaRPr>
          </a:p>
          <a:p>
            <a:pPr marL="899795" marR="314325" lvl="0" algn="just">
              <a:lnSpc>
                <a:spcPct val="102000"/>
              </a:lnSpc>
              <a:spcBef>
                <a:spcPts val="5"/>
              </a:spcBef>
            </a:pPr>
            <a:endParaRPr lang="en-US" b="1" dirty="0">
              <a:solidFill>
                <a:srgbClr val="C00000"/>
              </a:solidFill>
              <a:latin typeface="Times New Roman"/>
              <a:ea typeface="Times New Roman"/>
              <a:cs typeface="Times New Roman"/>
              <a:sym typeface="Times New Roman"/>
            </a:endParaRPr>
          </a:p>
          <a:p>
            <a:pPr marL="1185545" marR="314325" lvl="0" indent="-285750" algn="just">
              <a:lnSpc>
                <a:spcPct val="102000"/>
              </a:lnSpc>
              <a:spcBef>
                <a:spcPts val="5"/>
              </a:spcBef>
              <a:buClr>
                <a:srgbClr val="C00000"/>
              </a:buClr>
              <a:buSzPts val="1800"/>
              <a:buFont typeface="Noto Sans Symbols"/>
              <a:buChar char="❑"/>
            </a:pPr>
            <a:r>
              <a:rPr lang="en-US" b="1" dirty="0">
                <a:solidFill>
                  <a:srgbClr val="C00000"/>
                </a:solidFill>
                <a:latin typeface="Times New Roman"/>
                <a:ea typeface="Times New Roman"/>
                <a:cs typeface="Times New Roman"/>
                <a:sym typeface="Times New Roman"/>
              </a:rPr>
              <a:t> </a:t>
            </a:r>
            <a:r>
              <a:rPr lang="en-US" b="1" dirty="0">
                <a:solidFill>
                  <a:schemeClr val="dk1"/>
                </a:solidFill>
                <a:latin typeface="Times New Roman"/>
                <a:ea typeface="Times New Roman"/>
                <a:cs typeface="Times New Roman"/>
                <a:sym typeface="Times New Roman"/>
              </a:rPr>
              <a:t>can help with mapping out multiple causal </a:t>
            </a:r>
            <a:r>
              <a:rPr lang="en-US" b="1" dirty="0">
                <a:solidFill>
                  <a:srgbClr val="00B0F0"/>
                </a:solidFill>
                <a:latin typeface="Times New Roman"/>
                <a:ea typeface="Times New Roman"/>
                <a:cs typeface="Times New Roman"/>
                <a:sym typeface="Times New Roman"/>
              </a:rPr>
              <a:t>pathways to identify the most feasible one for a given intervention</a:t>
            </a:r>
            <a:r>
              <a:rPr lang="en-US" b="1" dirty="0">
                <a:solidFill>
                  <a:schemeClr val="dk1"/>
                </a:solidFill>
                <a:latin typeface="Times New Roman"/>
                <a:ea typeface="Times New Roman"/>
                <a:cs typeface="Times New Roman"/>
                <a:sym typeface="Times New Roman"/>
              </a:rPr>
              <a:t>. Another advantage of graphically depicting a </a:t>
            </a:r>
            <a:r>
              <a:rPr lang="en-US" b="1" dirty="0" err="1">
                <a:solidFill>
                  <a:schemeClr val="dk1"/>
                </a:solidFill>
                <a:latin typeface="Times New Roman"/>
                <a:ea typeface="Times New Roman"/>
                <a:cs typeface="Times New Roman"/>
                <a:sym typeface="Times New Roman"/>
              </a:rPr>
              <a:t>ToC</a:t>
            </a:r>
            <a:r>
              <a:rPr lang="en-US" b="1" dirty="0">
                <a:solidFill>
                  <a:schemeClr val="dk1"/>
                </a:solidFill>
                <a:latin typeface="Times New Roman"/>
                <a:ea typeface="Times New Roman"/>
                <a:cs typeface="Times New Roman"/>
                <a:sym typeface="Times New Roman"/>
              </a:rPr>
              <a:t> is that </a:t>
            </a:r>
            <a:r>
              <a:rPr lang="en-US" b="1" dirty="0">
                <a:solidFill>
                  <a:srgbClr val="00B0F0"/>
                </a:solidFill>
                <a:latin typeface="Times New Roman"/>
                <a:ea typeface="Times New Roman"/>
                <a:cs typeface="Times New Roman"/>
                <a:sym typeface="Times New Roman"/>
              </a:rPr>
              <a:t>it makes possible causal links more understandable and immediately visible</a:t>
            </a:r>
            <a:r>
              <a:rPr lang="en-US" b="1" dirty="0">
                <a:solidFill>
                  <a:schemeClr val="dk1"/>
                </a:solidFill>
                <a:latin typeface="Times New Roman"/>
                <a:ea typeface="Times New Roman"/>
                <a:cs typeface="Times New Roman"/>
                <a:sym typeface="Times New Roman"/>
              </a:rPr>
              <a:t>.</a:t>
            </a:r>
            <a:endParaRPr lang="en-US" dirty="0"/>
          </a:p>
          <a:p>
            <a:pPr marL="1185545" marR="314325" lvl="0" indent="-285750" algn="just">
              <a:lnSpc>
                <a:spcPct val="102000"/>
              </a:lnSpc>
              <a:spcBef>
                <a:spcPts val="5"/>
              </a:spcBef>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 It enables comparisons between different pathways and can help identify implicit assumptions.</a:t>
            </a:r>
            <a:endParaRPr lang="en-US" dirty="0"/>
          </a:p>
        </p:txBody>
      </p:sp>
      <p:pic>
        <p:nvPicPr>
          <p:cNvPr id="11" name="Google Shape;283;p9"/>
          <p:cNvPicPr preferRelativeResize="0"/>
          <p:nvPr/>
        </p:nvPicPr>
        <p:blipFill rotWithShape="1">
          <a:blip r:embed="rId3">
            <a:alphaModFix/>
          </a:blip>
          <a:srcRect/>
          <a:stretch/>
        </p:blipFill>
        <p:spPr>
          <a:xfrm>
            <a:off x="4711870" y="4460219"/>
            <a:ext cx="5420995" cy="1499124"/>
          </a:xfrm>
          <a:prstGeom prst="rect">
            <a:avLst/>
          </a:prstGeom>
          <a:noFill/>
          <a:ln>
            <a:noFill/>
          </a:ln>
        </p:spPr>
      </p:pic>
      <p:pic>
        <p:nvPicPr>
          <p:cNvPr id="12" name="Google Shape;133;p3"/>
          <p:cNvPicPr preferRelativeResize="0"/>
          <p:nvPr/>
        </p:nvPicPr>
        <p:blipFill rotWithShape="1">
          <a:blip r:embed="rId4">
            <a:alphaModFix/>
          </a:blip>
          <a:srcRect/>
          <a:stretch/>
        </p:blipFill>
        <p:spPr>
          <a:xfrm>
            <a:off x="584577" y="3625099"/>
            <a:ext cx="2591670" cy="2667532"/>
          </a:xfrm>
          <a:prstGeom prst="rect">
            <a:avLst/>
          </a:prstGeom>
          <a:noFill/>
          <a:ln>
            <a:noFill/>
          </a:ln>
        </p:spPr>
      </p:pic>
    </p:spTree>
    <p:extLst>
      <p:ext uri="{BB962C8B-B14F-4D97-AF65-F5344CB8AC3E}">
        <p14:creationId xmlns:p14="http://schemas.microsoft.com/office/powerpoint/2010/main" val="126168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937223" y="2053297"/>
            <a:ext cx="10388568" cy="2069926"/>
          </a:xfrm>
          <a:prstGeom prst="rect">
            <a:avLst/>
          </a:prstGeom>
        </p:spPr>
        <p:txBody>
          <a:bodyPr wrap="square">
            <a:spAutoFit/>
          </a:bodyPr>
          <a:lstStyle/>
          <a:p>
            <a:pPr marL="899795" marR="314325" lvl="0" algn="ctr">
              <a:lnSpc>
                <a:spcPct val="102000"/>
              </a:lnSpc>
            </a:pPr>
            <a:r>
              <a:rPr lang="en-US" b="1" dirty="0">
                <a:solidFill>
                  <a:srgbClr val="C00000"/>
                </a:solidFill>
                <a:latin typeface="Times New Roman"/>
                <a:ea typeface="Times New Roman"/>
                <a:cs typeface="Times New Roman"/>
                <a:sym typeface="Times New Roman"/>
              </a:rPr>
              <a:t>Participatory approach</a:t>
            </a:r>
            <a:endParaRPr lang="en-US" dirty="0"/>
          </a:p>
          <a:p>
            <a:pPr marL="1185545" marR="314325" lvl="0" indent="-285750" algn="just">
              <a:lnSpc>
                <a:spcPct val="102000"/>
              </a:lnSpc>
              <a:spcBef>
                <a:spcPts val="5"/>
              </a:spcBef>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The process of developing a </a:t>
            </a:r>
            <a:r>
              <a:rPr lang="en-US" b="1" dirty="0" err="1">
                <a:solidFill>
                  <a:schemeClr val="dk1"/>
                </a:solidFill>
                <a:latin typeface="Times New Roman"/>
                <a:ea typeface="Times New Roman"/>
                <a:cs typeface="Times New Roman"/>
                <a:sym typeface="Times New Roman"/>
              </a:rPr>
              <a:t>ToC</a:t>
            </a:r>
            <a:r>
              <a:rPr lang="en-US" b="1" dirty="0">
                <a:solidFill>
                  <a:schemeClr val="dk1"/>
                </a:solidFill>
                <a:latin typeface="Times New Roman"/>
                <a:ea typeface="Times New Roman"/>
                <a:cs typeface="Times New Roman"/>
                <a:sym typeface="Times New Roman"/>
              </a:rPr>
              <a:t> should be </a:t>
            </a:r>
            <a:r>
              <a:rPr lang="en-US" b="1" dirty="0">
                <a:solidFill>
                  <a:srgbClr val="00B0F0"/>
                </a:solidFill>
                <a:latin typeface="Times New Roman"/>
                <a:ea typeface="Times New Roman"/>
                <a:cs typeface="Times New Roman"/>
                <a:sym typeface="Times New Roman"/>
              </a:rPr>
              <a:t>participatory and collaborative, and include key stakeholders</a:t>
            </a:r>
            <a:r>
              <a:rPr lang="en-US" b="1" dirty="0">
                <a:solidFill>
                  <a:schemeClr val="dk1"/>
                </a:solidFill>
                <a:latin typeface="Times New Roman"/>
                <a:ea typeface="Times New Roman"/>
                <a:cs typeface="Times New Roman"/>
                <a:sym typeface="Times New Roman"/>
              </a:rPr>
              <a:t>, as well as the beneficiaries, or people that the Organization seeks to assist, and/or affected populations, who can offer their different perspectives to define what an expected change within a specific thematic field may look like.</a:t>
            </a:r>
            <a:endParaRPr lang="en-US" dirty="0"/>
          </a:p>
          <a:p>
            <a:pPr marL="1185545" marR="314325" lvl="0" indent="-285750" algn="just">
              <a:lnSpc>
                <a:spcPct val="102000"/>
              </a:lnSpc>
              <a:spcBef>
                <a:spcPts val="5"/>
              </a:spcBef>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Their participation can also </a:t>
            </a:r>
            <a:r>
              <a:rPr lang="en-US" b="1" dirty="0">
                <a:solidFill>
                  <a:srgbClr val="00B0F0"/>
                </a:solidFill>
                <a:latin typeface="Times New Roman"/>
                <a:ea typeface="Times New Roman"/>
                <a:cs typeface="Times New Roman"/>
                <a:sym typeface="Times New Roman"/>
              </a:rPr>
              <a:t>help identify underlying assumptions </a:t>
            </a:r>
            <a:r>
              <a:rPr lang="en-US" b="1" dirty="0">
                <a:solidFill>
                  <a:schemeClr val="dk1"/>
                </a:solidFill>
                <a:latin typeface="Times New Roman"/>
                <a:ea typeface="Times New Roman"/>
                <a:cs typeface="Times New Roman"/>
                <a:sym typeface="Times New Roman"/>
              </a:rPr>
              <a:t>that </a:t>
            </a:r>
            <a:r>
              <a:rPr lang="en-US" b="1" dirty="0">
                <a:solidFill>
                  <a:srgbClr val="C00000"/>
                </a:solidFill>
                <a:latin typeface="Times New Roman"/>
                <a:ea typeface="Times New Roman"/>
                <a:cs typeface="Times New Roman"/>
                <a:sym typeface="Times New Roman"/>
              </a:rPr>
              <a:t>are inherent to explaining why a particular change is expected to occur</a:t>
            </a:r>
            <a:r>
              <a:rPr lang="en-US" b="1" dirty="0">
                <a:solidFill>
                  <a:schemeClr val="dk1"/>
                </a:solidFill>
                <a:latin typeface="Times New Roman"/>
                <a:ea typeface="Times New Roman"/>
                <a:cs typeface="Times New Roman"/>
                <a:sym typeface="Times New Roman"/>
              </a:rPr>
              <a:t>.</a:t>
            </a:r>
          </a:p>
        </p:txBody>
      </p:sp>
      <p:pic>
        <p:nvPicPr>
          <p:cNvPr id="11" name="Google Shape;301;p10"/>
          <p:cNvPicPr preferRelativeResize="0"/>
          <p:nvPr/>
        </p:nvPicPr>
        <p:blipFill rotWithShape="1">
          <a:blip r:embed="rId3">
            <a:alphaModFix/>
          </a:blip>
          <a:srcRect/>
          <a:stretch/>
        </p:blipFill>
        <p:spPr>
          <a:xfrm>
            <a:off x="6023640" y="4319312"/>
            <a:ext cx="5132705" cy="1777230"/>
          </a:xfrm>
          <a:prstGeom prst="rect">
            <a:avLst/>
          </a:prstGeom>
          <a:noFill/>
          <a:ln>
            <a:noFill/>
          </a:ln>
        </p:spPr>
      </p:pic>
      <p:pic>
        <p:nvPicPr>
          <p:cNvPr id="12" name="Google Shape;133;p3"/>
          <p:cNvPicPr preferRelativeResize="0"/>
          <p:nvPr/>
        </p:nvPicPr>
        <p:blipFill rotWithShape="1">
          <a:blip r:embed="rId4">
            <a:alphaModFix/>
          </a:blip>
          <a:srcRect/>
          <a:stretch/>
        </p:blipFill>
        <p:spPr>
          <a:xfrm>
            <a:off x="599959" y="3825154"/>
            <a:ext cx="2591670" cy="2667532"/>
          </a:xfrm>
          <a:prstGeom prst="rect">
            <a:avLst/>
          </a:prstGeom>
          <a:noFill/>
          <a:ln>
            <a:noFill/>
          </a:ln>
        </p:spPr>
      </p:pic>
    </p:spTree>
    <p:extLst>
      <p:ext uri="{BB962C8B-B14F-4D97-AF65-F5344CB8AC3E}">
        <p14:creationId xmlns:p14="http://schemas.microsoft.com/office/powerpoint/2010/main" val="2829377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208950" y="2107780"/>
            <a:ext cx="8198177" cy="3432863"/>
          </a:xfrm>
          <a:prstGeom prst="rect">
            <a:avLst/>
          </a:prstGeom>
        </p:spPr>
        <p:txBody>
          <a:bodyPr wrap="square">
            <a:spAutoFit/>
          </a:bodyPr>
          <a:lstStyle/>
          <a:p>
            <a:pPr marL="899795" marR="314325" lvl="0" algn="ctr">
              <a:lnSpc>
                <a:spcPct val="102000"/>
              </a:lnSpc>
              <a:spcBef>
                <a:spcPts val="5"/>
              </a:spcBef>
            </a:pPr>
            <a:r>
              <a:rPr lang="en-US" b="1" dirty="0">
                <a:solidFill>
                  <a:srgbClr val="C00000"/>
                </a:solidFill>
                <a:latin typeface="Times New Roman"/>
                <a:ea typeface="Times New Roman"/>
                <a:cs typeface="Times New Roman"/>
                <a:sym typeface="Times New Roman"/>
              </a:rPr>
              <a:t>Multiple pathways of change</a:t>
            </a:r>
            <a:endParaRPr lang="en-US" dirty="0"/>
          </a:p>
          <a:p>
            <a:pPr marL="899795" marR="314325" lvl="0" algn="ctr">
              <a:lnSpc>
                <a:spcPct val="102000"/>
              </a:lnSpc>
              <a:spcBef>
                <a:spcPts val="5"/>
              </a:spcBef>
            </a:pPr>
            <a:endParaRPr lang="en-US" b="1" dirty="0">
              <a:solidFill>
                <a:srgbClr val="C00000"/>
              </a:solidFill>
              <a:latin typeface="Times New Roman"/>
              <a:ea typeface="Times New Roman"/>
              <a:cs typeface="Times New Roman"/>
              <a:sym typeface="Times New Roman"/>
            </a:endParaRPr>
          </a:p>
          <a:p>
            <a:pPr marL="899795" marR="314325" lvl="0" algn="ctr">
              <a:lnSpc>
                <a:spcPct val="102000"/>
              </a:lnSpc>
              <a:spcBef>
                <a:spcPts val="5"/>
              </a:spcBef>
            </a:pPr>
            <a:endParaRPr lang="en-US" b="1" dirty="0">
              <a:solidFill>
                <a:schemeClr val="dk1"/>
              </a:solidFill>
              <a:latin typeface="Times New Roman"/>
              <a:ea typeface="Times New Roman"/>
              <a:cs typeface="Times New Roman"/>
              <a:sym typeface="Times New Roman"/>
            </a:endParaRPr>
          </a:p>
          <a:p>
            <a:pPr marL="285750" lvl="0" indent="-285750" algn="jus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A </a:t>
            </a:r>
            <a:r>
              <a:rPr lang="en-US" b="1" dirty="0" err="1">
                <a:solidFill>
                  <a:schemeClr val="dk1"/>
                </a:solidFill>
                <a:latin typeface="Times New Roman"/>
                <a:ea typeface="Times New Roman"/>
                <a:cs typeface="Times New Roman"/>
                <a:sym typeface="Times New Roman"/>
              </a:rPr>
              <a:t>ToC</a:t>
            </a:r>
            <a:r>
              <a:rPr lang="en-US" b="1" dirty="0">
                <a:solidFill>
                  <a:schemeClr val="dk1"/>
                </a:solidFill>
                <a:latin typeface="Times New Roman"/>
                <a:ea typeface="Times New Roman"/>
                <a:cs typeface="Times New Roman"/>
                <a:sym typeface="Times New Roman"/>
              </a:rPr>
              <a:t> acknowledges </a:t>
            </a:r>
            <a:r>
              <a:rPr lang="en-US" b="1" dirty="0">
                <a:solidFill>
                  <a:srgbClr val="00B0F0"/>
                </a:solidFill>
                <a:latin typeface="Times New Roman"/>
                <a:ea typeface="Times New Roman"/>
                <a:cs typeface="Times New Roman"/>
                <a:sym typeface="Times New Roman"/>
              </a:rPr>
              <a:t>that change is dynamic and complex and can show different possible pathways</a:t>
            </a:r>
            <a:r>
              <a:rPr lang="en-US" b="1" dirty="0">
                <a:solidFill>
                  <a:schemeClr val="dk1"/>
                </a:solidFill>
                <a:latin typeface="Times New Roman"/>
                <a:ea typeface="Times New Roman"/>
                <a:cs typeface="Times New Roman"/>
                <a:sym typeface="Times New Roman"/>
              </a:rPr>
              <a:t> that might lead to change.</a:t>
            </a:r>
            <a:endParaRPr lang="en-US" dirty="0"/>
          </a:p>
          <a:p>
            <a:pPr lvl="0" algn="just"/>
            <a:endParaRPr lang="en-US" b="1" dirty="0">
              <a:solidFill>
                <a:schemeClr val="dk1"/>
              </a:solidFill>
              <a:latin typeface="Times New Roman"/>
              <a:ea typeface="Times New Roman"/>
              <a:cs typeface="Times New Roman"/>
              <a:sym typeface="Times New Roman"/>
            </a:endParaRPr>
          </a:p>
          <a:p>
            <a:pPr marL="285750" lvl="0" indent="-285750" algn="jus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 The process of developing a </a:t>
            </a:r>
            <a:r>
              <a:rPr lang="en-US" b="1" dirty="0" err="1">
                <a:solidFill>
                  <a:schemeClr val="dk1"/>
                </a:solidFill>
                <a:latin typeface="Times New Roman"/>
                <a:ea typeface="Times New Roman"/>
                <a:cs typeface="Times New Roman"/>
                <a:sym typeface="Times New Roman"/>
              </a:rPr>
              <a:t>ToC</a:t>
            </a:r>
            <a:r>
              <a:rPr lang="en-US" b="1" dirty="0">
                <a:solidFill>
                  <a:schemeClr val="dk1"/>
                </a:solidFill>
                <a:latin typeface="Times New Roman"/>
                <a:ea typeface="Times New Roman"/>
                <a:cs typeface="Times New Roman"/>
                <a:sym typeface="Times New Roman"/>
              </a:rPr>
              <a:t> </a:t>
            </a:r>
            <a:r>
              <a:rPr lang="en-US" b="1" dirty="0">
                <a:solidFill>
                  <a:srgbClr val="00B0F0"/>
                </a:solidFill>
                <a:latin typeface="Times New Roman"/>
                <a:ea typeface="Times New Roman"/>
                <a:cs typeface="Times New Roman"/>
                <a:sym typeface="Times New Roman"/>
              </a:rPr>
              <a:t>helps discover these multiple pathways of change.</a:t>
            </a:r>
            <a:endParaRPr lang="en-US" dirty="0"/>
          </a:p>
          <a:p>
            <a:pPr lvl="0" algn="just"/>
            <a:endParaRPr lang="en-US" b="1" dirty="0">
              <a:solidFill>
                <a:srgbClr val="00B0F0"/>
              </a:solidFill>
              <a:latin typeface="Times New Roman"/>
              <a:ea typeface="Times New Roman"/>
              <a:cs typeface="Times New Roman"/>
              <a:sym typeface="Times New Roman"/>
            </a:endParaRPr>
          </a:p>
          <a:p>
            <a:pPr marL="285750" lvl="0" indent="-285750" algn="just">
              <a:buClr>
                <a:srgbClr val="FF0000"/>
              </a:buClr>
              <a:buSzPts val="2000"/>
              <a:buFont typeface="Noto Sans Symbols"/>
              <a:buChar char="❑"/>
            </a:pPr>
            <a:r>
              <a:rPr lang="en-US" b="1" dirty="0">
                <a:solidFill>
                  <a:srgbClr val="FF0000"/>
                </a:solidFill>
                <a:latin typeface="Times New Roman"/>
                <a:ea typeface="Times New Roman"/>
                <a:cs typeface="Times New Roman"/>
                <a:sym typeface="Times New Roman"/>
              </a:rPr>
              <a:t>The process of developing a </a:t>
            </a:r>
            <a:r>
              <a:rPr lang="en-US" b="1" dirty="0" err="1">
                <a:solidFill>
                  <a:srgbClr val="FF0000"/>
                </a:solidFill>
                <a:latin typeface="Times New Roman"/>
                <a:ea typeface="Times New Roman"/>
                <a:cs typeface="Times New Roman"/>
                <a:sym typeface="Times New Roman"/>
              </a:rPr>
              <a:t>ToC</a:t>
            </a:r>
            <a:r>
              <a:rPr lang="en-US" b="1" dirty="0">
                <a:solidFill>
                  <a:srgbClr val="FF0000"/>
                </a:solidFill>
                <a:latin typeface="Times New Roman"/>
                <a:ea typeface="Times New Roman"/>
                <a:cs typeface="Times New Roman"/>
                <a:sym typeface="Times New Roman"/>
              </a:rPr>
              <a:t> </a:t>
            </a:r>
            <a:r>
              <a:rPr lang="en-US" b="1" dirty="0">
                <a:solidFill>
                  <a:schemeClr val="dk1"/>
                </a:solidFill>
                <a:latin typeface="Times New Roman"/>
                <a:ea typeface="Times New Roman"/>
                <a:cs typeface="Times New Roman"/>
                <a:sym typeface="Times New Roman"/>
              </a:rPr>
              <a:t>can help </a:t>
            </a:r>
            <a:r>
              <a:rPr lang="en-US" b="1" u="sng" dirty="0">
                <a:solidFill>
                  <a:schemeClr val="dk1"/>
                </a:solidFill>
                <a:latin typeface="Times New Roman"/>
                <a:ea typeface="Times New Roman"/>
                <a:cs typeface="Times New Roman"/>
                <a:sym typeface="Times New Roman"/>
              </a:rPr>
              <a:t>identify whether, and at which stage or level, assumptions, logical jumps or missing </a:t>
            </a:r>
            <a:r>
              <a:rPr lang="en-US" b="1" dirty="0">
                <a:solidFill>
                  <a:schemeClr val="dk1"/>
                </a:solidFill>
                <a:latin typeface="Times New Roman"/>
                <a:ea typeface="Times New Roman"/>
                <a:cs typeface="Times New Roman"/>
                <a:sym typeface="Times New Roman"/>
              </a:rPr>
              <a:t>key steps in the change process are taking place.</a:t>
            </a:r>
            <a:endParaRPr lang="en-US" dirty="0"/>
          </a:p>
        </p:txBody>
      </p:sp>
      <p:pic>
        <p:nvPicPr>
          <p:cNvPr id="11" name="Google Shape;133;p3"/>
          <p:cNvPicPr preferRelativeResize="0"/>
          <p:nvPr/>
        </p:nvPicPr>
        <p:blipFill rotWithShape="1">
          <a:blip r:embed="rId3">
            <a:alphaModFix/>
          </a:blip>
          <a:srcRect/>
          <a:stretch/>
        </p:blipFill>
        <p:spPr>
          <a:xfrm>
            <a:off x="599959" y="3825154"/>
            <a:ext cx="2591670" cy="2667532"/>
          </a:xfrm>
          <a:prstGeom prst="rect">
            <a:avLst/>
          </a:prstGeom>
          <a:noFill/>
          <a:ln>
            <a:noFill/>
          </a:ln>
        </p:spPr>
      </p:pic>
    </p:spTree>
    <p:extLst>
      <p:ext uri="{BB962C8B-B14F-4D97-AF65-F5344CB8AC3E}">
        <p14:creationId xmlns:p14="http://schemas.microsoft.com/office/powerpoint/2010/main" val="3464339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771480" y="2053297"/>
            <a:ext cx="8768078" cy="4185761"/>
          </a:xfrm>
          <a:prstGeom prst="rect">
            <a:avLst/>
          </a:prstGeom>
        </p:spPr>
        <p:txBody>
          <a:bodyPr wrap="square">
            <a:spAutoFit/>
          </a:bodyPr>
          <a:lstStyle/>
          <a:p>
            <a:pPr marL="285750" lvl="0" indent="-285750" algn="ctr">
              <a:buClr>
                <a:srgbClr val="FF0000"/>
              </a:buClr>
              <a:buSzPts val="2000"/>
              <a:buFont typeface="Noto Sans Symbols"/>
              <a:buChar char="❑"/>
            </a:pPr>
            <a:r>
              <a:rPr lang="en-US" sz="2000" b="1" dirty="0">
                <a:solidFill>
                  <a:srgbClr val="FF0000"/>
                </a:solidFill>
                <a:latin typeface="Times New Roman"/>
                <a:ea typeface="Times New Roman"/>
                <a:cs typeface="Times New Roman"/>
                <a:sym typeface="Times New Roman"/>
              </a:rPr>
              <a:t>With each result articulated at the outcome level, an if-then-because statement is articulated, and the assumptions surfaced at the objective-level </a:t>
            </a:r>
            <a:r>
              <a:rPr lang="en-US" sz="2000" b="1" dirty="0" err="1">
                <a:solidFill>
                  <a:srgbClr val="FF0000"/>
                </a:solidFill>
                <a:latin typeface="Times New Roman"/>
                <a:ea typeface="Times New Roman"/>
                <a:cs typeface="Times New Roman"/>
                <a:sym typeface="Times New Roman"/>
              </a:rPr>
              <a:t>ToC</a:t>
            </a:r>
            <a:r>
              <a:rPr lang="en-US" sz="2000" b="1" dirty="0">
                <a:solidFill>
                  <a:schemeClr val="dk1"/>
                </a:solidFill>
                <a:latin typeface="Times New Roman"/>
                <a:ea typeface="Times New Roman"/>
                <a:cs typeface="Times New Roman"/>
                <a:sym typeface="Times New Roman"/>
              </a:rPr>
              <a:t>.</a:t>
            </a:r>
            <a:endParaRPr lang="en-US" dirty="0"/>
          </a:p>
          <a:p>
            <a:pPr lvl="0" algn="just"/>
            <a:endParaRPr lang="en-US" sz="2000" b="1" dirty="0">
              <a:solidFill>
                <a:schemeClr val="dk1"/>
              </a:solidFill>
              <a:latin typeface="Times New Roman"/>
              <a:ea typeface="Times New Roman"/>
              <a:cs typeface="Times New Roman"/>
              <a:sym typeface="Times New Roman"/>
            </a:endParaRPr>
          </a:p>
          <a:p>
            <a:pPr lvl="0" algn="just"/>
            <a:endParaRPr lang="en-US" sz="2000" b="1" dirty="0">
              <a:solidFill>
                <a:schemeClr val="dk1"/>
              </a:solidFill>
              <a:latin typeface="Times New Roman"/>
              <a:ea typeface="Times New Roman"/>
              <a:cs typeface="Times New Roman"/>
              <a:sym typeface="Times New Roman"/>
            </a:endParaRPr>
          </a:p>
          <a:p>
            <a:pPr marL="285750" lvl="0" indent="-285750" algn="ctr">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Developing a </a:t>
            </a:r>
            <a:r>
              <a:rPr lang="en-US" sz="2000" b="1" dirty="0" err="1">
                <a:solidFill>
                  <a:schemeClr val="dk1"/>
                </a:solidFill>
                <a:latin typeface="Times New Roman"/>
                <a:ea typeface="Times New Roman"/>
                <a:cs typeface="Times New Roman"/>
                <a:sym typeface="Times New Roman"/>
              </a:rPr>
              <a:t>ToC</a:t>
            </a:r>
            <a:r>
              <a:rPr lang="en-US" sz="2000" b="1" dirty="0">
                <a:solidFill>
                  <a:schemeClr val="dk1"/>
                </a:solidFill>
                <a:latin typeface="Times New Roman"/>
                <a:ea typeface="Times New Roman"/>
                <a:cs typeface="Times New Roman"/>
                <a:sym typeface="Times New Roman"/>
              </a:rPr>
              <a:t> is a good way to raise further questions such as the following:</a:t>
            </a:r>
            <a:endParaRPr lang="en-US" dirty="0"/>
          </a:p>
          <a:p>
            <a:pPr marL="285750" lvl="0" indent="-171450" algn="just">
              <a:buClr>
                <a:schemeClr val="dk1"/>
              </a:buClr>
              <a:buSzPts val="1800"/>
            </a:pPr>
            <a:endParaRPr lang="en-US" b="1" dirty="0">
              <a:solidFill>
                <a:schemeClr val="dk1"/>
              </a:solidFill>
              <a:latin typeface="Times New Roman"/>
              <a:ea typeface="Times New Roman"/>
              <a:cs typeface="Times New Roman"/>
              <a:sym typeface="Times New Roman"/>
            </a:endParaRPr>
          </a:p>
          <a:p>
            <a:pPr marL="285750" lvl="3" indent="-285750" algn="ctr">
              <a:lnSpc>
                <a:spcPct val="150000"/>
              </a:lnSpc>
              <a:buClr>
                <a:srgbClr val="000099"/>
              </a:buClr>
              <a:buSzPts val="1800"/>
              <a:buFont typeface="Noto Sans Symbols"/>
              <a:buChar char="✔"/>
            </a:pPr>
            <a:r>
              <a:rPr lang="en-US" b="1" i="1" dirty="0">
                <a:solidFill>
                  <a:srgbClr val="000099"/>
                </a:solidFill>
                <a:latin typeface="Times New Roman"/>
                <a:ea typeface="Times New Roman"/>
                <a:cs typeface="Times New Roman"/>
                <a:sym typeface="Times New Roman"/>
              </a:rPr>
              <a:t>Why is a particular change expected to happen?</a:t>
            </a:r>
          </a:p>
          <a:p>
            <a:pPr marL="285750" lvl="3" indent="-285750" algn="ctr">
              <a:lnSpc>
                <a:spcPct val="150000"/>
              </a:lnSpc>
              <a:buClr>
                <a:srgbClr val="000099"/>
              </a:buClr>
              <a:buSzPts val="1800"/>
              <a:buFont typeface="Noto Sans Symbols"/>
              <a:buChar char="✔"/>
            </a:pPr>
            <a:r>
              <a:rPr lang="en-US" b="1" i="1" dirty="0">
                <a:solidFill>
                  <a:srgbClr val="000099"/>
                </a:solidFill>
                <a:latin typeface="Times New Roman"/>
                <a:ea typeface="Times New Roman"/>
                <a:cs typeface="Times New Roman"/>
                <a:sym typeface="Times New Roman"/>
              </a:rPr>
              <a:t>What evidence is available to support that expected change will/has occur/red?</a:t>
            </a:r>
          </a:p>
          <a:p>
            <a:pPr marL="285750" lvl="3" indent="-285750" algn="ctr">
              <a:lnSpc>
                <a:spcPct val="150000"/>
              </a:lnSpc>
              <a:buClr>
                <a:srgbClr val="000099"/>
              </a:buClr>
              <a:buSzPts val="1800"/>
              <a:buFont typeface="Noto Sans Symbols"/>
              <a:buChar char="✔"/>
            </a:pPr>
            <a:r>
              <a:rPr lang="en-US" b="1" i="1" dirty="0">
                <a:solidFill>
                  <a:srgbClr val="000099"/>
                </a:solidFill>
                <a:latin typeface="Times New Roman"/>
                <a:ea typeface="Times New Roman"/>
                <a:cs typeface="Times New Roman"/>
                <a:sym typeface="Times New Roman"/>
              </a:rPr>
              <a:t>What logical jumps are made?</a:t>
            </a:r>
          </a:p>
          <a:p>
            <a:pPr marL="285750" lvl="3" indent="-285750" algn="ctr">
              <a:lnSpc>
                <a:spcPct val="150000"/>
              </a:lnSpc>
              <a:buClr>
                <a:srgbClr val="000099"/>
              </a:buClr>
              <a:buSzPts val="1800"/>
              <a:buFont typeface="Noto Sans Symbols"/>
              <a:buChar char="✔"/>
            </a:pPr>
            <a:r>
              <a:rPr lang="en-US" b="1" i="1" dirty="0">
                <a:solidFill>
                  <a:srgbClr val="000099"/>
                </a:solidFill>
                <a:latin typeface="Times New Roman"/>
                <a:ea typeface="Times New Roman"/>
                <a:cs typeface="Times New Roman"/>
                <a:sym typeface="Times New Roman"/>
              </a:rPr>
              <a:t>What assumptions are made?</a:t>
            </a:r>
          </a:p>
        </p:txBody>
      </p:sp>
      <p:pic>
        <p:nvPicPr>
          <p:cNvPr id="11" name="Google Shape;133;p3"/>
          <p:cNvPicPr preferRelativeResize="0"/>
          <p:nvPr/>
        </p:nvPicPr>
        <p:blipFill rotWithShape="1">
          <a:blip r:embed="rId3">
            <a:alphaModFix/>
          </a:blip>
          <a:srcRect/>
          <a:stretch/>
        </p:blipFill>
        <p:spPr>
          <a:xfrm>
            <a:off x="599959" y="3825154"/>
            <a:ext cx="2591670" cy="2667532"/>
          </a:xfrm>
          <a:prstGeom prst="rect">
            <a:avLst/>
          </a:prstGeom>
          <a:noFill/>
          <a:ln>
            <a:noFill/>
          </a:ln>
        </p:spPr>
      </p:pic>
    </p:spTree>
    <p:extLst>
      <p:ext uri="{BB962C8B-B14F-4D97-AF65-F5344CB8AC3E}">
        <p14:creationId xmlns:p14="http://schemas.microsoft.com/office/powerpoint/2010/main" val="2945946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187971" y="2309567"/>
            <a:ext cx="9467441" cy="3533018"/>
          </a:xfrm>
          <a:prstGeom prst="rect">
            <a:avLst/>
          </a:prstGeom>
        </p:spPr>
        <p:txBody>
          <a:bodyPr wrap="square">
            <a:spAutoFit/>
          </a:bodyPr>
          <a:lstStyle/>
          <a:p>
            <a:pPr lvl="2" algn="ctr"/>
            <a:r>
              <a:rPr lang="en-US" sz="2000" b="1" dirty="0">
                <a:solidFill>
                  <a:srgbClr val="FF681E"/>
                </a:solidFill>
                <a:latin typeface="Times New Roman"/>
                <a:ea typeface="Times New Roman"/>
                <a:cs typeface="Times New Roman"/>
                <a:sym typeface="Times New Roman"/>
              </a:rPr>
              <a:t>How to develop a Theory of Change using the if-then-because formula?</a:t>
            </a:r>
            <a:endParaRPr lang="en-US" dirty="0"/>
          </a:p>
          <a:p>
            <a:pPr lvl="2" algn="ctr"/>
            <a:endParaRPr lang="en-US" sz="2000" b="1" dirty="0">
              <a:solidFill>
                <a:srgbClr val="FF681E"/>
              </a:solidFill>
              <a:latin typeface="Times New Roman"/>
              <a:ea typeface="Times New Roman"/>
              <a:cs typeface="Times New Roman"/>
              <a:sym typeface="Times New Roman"/>
            </a:endParaRPr>
          </a:p>
          <a:p>
            <a:pPr marL="1185545" marR="314325" lvl="1" indent="-285750" algn="just">
              <a:lnSpc>
                <a:spcPct val="102000"/>
              </a:lnSpc>
              <a:spcBef>
                <a:spcPts val="5"/>
              </a:spcBef>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While </a:t>
            </a:r>
            <a:r>
              <a:rPr lang="en-US" b="1" dirty="0" err="1">
                <a:solidFill>
                  <a:schemeClr val="dk1"/>
                </a:solidFill>
                <a:latin typeface="Times New Roman"/>
                <a:ea typeface="Times New Roman"/>
                <a:cs typeface="Times New Roman"/>
                <a:sym typeface="Times New Roman"/>
              </a:rPr>
              <a:t>ToCs</a:t>
            </a:r>
            <a:r>
              <a:rPr lang="en-US" b="1" dirty="0">
                <a:solidFill>
                  <a:schemeClr val="dk1"/>
                </a:solidFill>
                <a:latin typeface="Times New Roman"/>
                <a:ea typeface="Times New Roman"/>
                <a:cs typeface="Times New Roman"/>
                <a:sym typeface="Times New Roman"/>
              </a:rPr>
              <a:t> can be illustrated in different ways</a:t>
            </a:r>
            <a:r>
              <a:rPr lang="en-US" b="1" dirty="0">
                <a:solidFill>
                  <a:srgbClr val="000099"/>
                </a:solidFill>
                <a:latin typeface="Times New Roman"/>
                <a:ea typeface="Times New Roman"/>
                <a:cs typeface="Times New Roman"/>
                <a:sym typeface="Times New Roman"/>
              </a:rPr>
              <a:t>, the logic of the chain of results, or causal pathway, can be tested </a:t>
            </a:r>
            <a:r>
              <a:rPr lang="en-US" b="1" dirty="0">
                <a:solidFill>
                  <a:schemeClr val="dk1"/>
                </a:solidFill>
                <a:latin typeface="Times New Roman"/>
                <a:ea typeface="Times New Roman"/>
                <a:cs typeface="Times New Roman"/>
                <a:sym typeface="Times New Roman"/>
              </a:rPr>
              <a:t>using if-then-because statements. In other words, it helps </a:t>
            </a:r>
            <a:r>
              <a:rPr lang="en-US" b="1" dirty="0">
                <a:solidFill>
                  <a:srgbClr val="C00000"/>
                </a:solidFill>
                <a:latin typeface="Times New Roman"/>
                <a:ea typeface="Times New Roman"/>
                <a:cs typeface="Times New Roman"/>
                <a:sym typeface="Times New Roman"/>
              </a:rPr>
              <a:t>reveal assumptions that are “tested” through actions/activities</a:t>
            </a:r>
            <a:r>
              <a:rPr lang="en-US" b="1" dirty="0">
                <a:solidFill>
                  <a:schemeClr val="dk1"/>
                </a:solidFill>
                <a:latin typeface="Times New Roman"/>
                <a:ea typeface="Times New Roman"/>
                <a:cs typeface="Times New Roman"/>
                <a:sym typeface="Times New Roman"/>
              </a:rPr>
              <a:t>, while assumptions play a central role in developing the </a:t>
            </a:r>
            <a:r>
              <a:rPr lang="en-US" b="1" dirty="0" err="1">
                <a:solidFill>
                  <a:schemeClr val="dk1"/>
                </a:solidFill>
                <a:latin typeface="Times New Roman"/>
                <a:ea typeface="Times New Roman"/>
                <a:cs typeface="Times New Roman"/>
                <a:sym typeface="Times New Roman"/>
              </a:rPr>
              <a:t>ToC</a:t>
            </a:r>
            <a:r>
              <a:rPr lang="en-US" b="1" dirty="0">
                <a:solidFill>
                  <a:schemeClr val="dk1"/>
                </a:solidFill>
                <a:latin typeface="Times New Roman"/>
                <a:ea typeface="Times New Roman"/>
                <a:cs typeface="Times New Roman"/>
                <a:sym typeface="Times New Roman"/>
              </a:rPr>
              <a:t>.</a:t>
            </a:r>
            <a:endParaRPr lang="en-US" dirty="0"/>
          </a:p>
          <a:p>
            <a:pPr marL="899795" marR="314325" lvl="1" algn="just">
              <a:lnSpc>
                <a:spcPct val="102000"/>
              </a:lnSpc>
              <a:spcBef>
                <a:spcPts val="5"/>
              </a:spcBef>
            </a:pPr>
            <a:endParaRPr lang="en-US" b="1" dirty="0">
              <a:solidFill>
                <a:schemeClr val="dk1"/>
              </a:solidFill>
              <a:latin typeface="Times New Roman"/>
              <a:ea typeface="Times New Roman"/>
              <a:cs typeface="Times New Roman"/>
              <a:sym typeface="Times New Roman"/>
            </a:endParaRPr>
          </a:p>
          <a:p>
            <a:pPr marL="1185545" marR="314325" lvl="1" indent="-285750" algn="just">
              <a:lnSpc>
                <a:spcPct val="102000"/>
              </a:lnSpc>
              <a:spcBef>
                <a:spcPts val="5"/>
              </a:spcBef>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 A common challenge when designing an intervention are logical leaps and gaps. There may be </a:t>
            </a:r>
            <a:r>
              <a:rPr lang="en-US" b="1" u="sng" dirty="0">
                <a:solidFill>
                  <a:schemeClr val="dk1"/>
                </a:solidFill>
                <a:latin typeface="Times New Roman"/>
                <a:ea typeface="Times New Roman"/>
                <a:cs typeface="Times New Roman"/>
                <a:sym typeface="Times New Roman"/>
              </a:rPr>
              <a:t>a disconnect </a:t>
            </a:r>
            <a:r>
              <a:rPr lang="en-US" b="1" dirty="0">
                <a:solidFill>
                  <a:schemeClr val="dk1"/>
                </a:solidFill>
                <a:latin typeface="Times New Roman"/>
                <a:ea typeface="Times New Roman"/>
                <a:cs typeface="Times New Roman"/>
                <a:sym typeface="Times New Roman"/>
              </a:rPr>
              <a:t>between </a:t>
            </a:r>
            <a:r>
              <a:rPr lang="en-US" b="1" dirty="0">
                <a:solidFill>
                  <a:srgbClr val="00B050"/>
                </a:solidFill>
                <a:latin typeface="Times New Roman"/>
                <a:ea typeface="Times New Roman"/>
                <a:cs typeface="Times New Roman"/>
                <a:sym typeface="Times New Roman"/>
              </a:rPr>
              <a:t>strong problem analysis and seemingly unrelated activities</a:t>
            </a:r>
            <a:r>
              <a:rPr lang="en-US" b="1" dirty="0">
                <a:solidFill>
                  <a:schemeClr val="dk1"/>
                </a:solidFill>
                <a:latin typeface="Times New Roman"/>
                <a:ea typeface="Times New Roman"/>
                <a:cs typeface="Times New Roman"/>
                <a:sym typeface="Times New Roman"/>
              </a:rPr>
              <a:t>, with weak links and/or assumptions between objectives, outcomes, outputs and activities. Through surfacing underlying assumptions, the </a:t>
            </a:r>
            <a:r>
              <a:rPr lang="en-US" b="1" dirty="0" err="1">
                <a:solidFill>
                  <a:schemeClr val="dk1"/>
                </a:solidFill>
                <a:latin typeface="Times New Roman"/>
                <a:ea typeface="Times New Roman"/>
                <a:cs typeface="Times New Roman"/>
                <a:sym typeface="Times New Roman"/>
              </a:rPr>
              <a:t>ToC</a:t>
            </a:r>
            <a:r>
              <a:rPr lang="en-US" b="1" dirty="0">
                <a:solidFill>
                  <a:schemeClr val="dk1"/>
                </a:solidFill>
                <a:latin typeface="Times New Roman"/>
                <a:ea typeface="Times New Roman"/>
                <a:cs typeface="Times New Roman"/>
                <a:sym typeface="Times New Roman"/>
              </a:rPr>
              <a:t> may provide a bridge between analysis and programming.</a:t>
            </a:r>
          </a:p>
        </p:txBody>
      </p:sp>
      <p:pic>
        <p:nvPicPr>
          <p:cNvPr id="11" name="Google Shape;133;p3"/>
          <p:cNvPicPr preferRelativeResize="0"/>
          <p:nvPr/>
        </p:nvPicPr>
        <p:blipFill rotWithShape="1">
          <a:blip r:embed="rId3">
            <a:alphaModFix/>
          </a:blip>
          <a:srcRect/>
          <a:stretch/>
        </p:blipFill>
        <p:spPr>
          <a:xfrm>
            <a:off x="599959" y="3825154"/>
            <a:ext cx="2591670" cy="2667532"/>
          </a:xfrm>
          <a:prstGeom prst="rect">
            <a:avLst/>
          </a:prstGeom>
          <a:noFill/>
          <a:ln>
            <a:noFill/>
          </a:ln>
        </p:spPr>
      </p:pic>
    </p:spTree>
    <p:extLst>
      <p:ext uri="{BB962C8B-B14F-4D97-AF65-F5344CB8AC3E}">
        <p14:creationId xmlns:p14="http://schemas.microsoft.com/office/powerpoint/2010/main" val="2251583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264816" y="2022572"/>
            <a:ext cx="6096000" cy="923330"/>
          </a:xfrm>
          <a:prstGeom prst="rect">
            <a:avLst/>
          </a:prstGeom>
        </p:spPr>
        <p:txBody>
          <a:bodyPr>
            <a:spAutoFit/>
          </a:bodyPr>
          <a:lstStyle/>
          <a:p>
            <a:pPr lvl="0" algn="ctr"/>
            <a:r>
              <a:rPr lang="en-US" b="1" dirty="0">
                <a:solidFill>
                  <a:srgbClr val="C00000"/>
                </a:solidFill>
                <a:latin typeface="Times New Roman"/>
                <a:ea typeface="Times New Roman"/>
                <a:cs typeface="Times New Roman"/>
                <a:sym typeface="Times New Roman"/>
              </a:rPr>
              <a:t>The process of surfacing such underlying assumptions can help identify where logical jumps are made or helps identify missing key steps in the change process.</a:t>
            </a:r>
          </a:p>
        </p:txBody>
      </p:sp>
      <p:cxnSp>
        <p:nvCxnSpPr>
          <p:cNvPr id="12" name="Google Shape;368;p14"/>
          <p:cNvCxnSpPr/>
          <p:nvPr/>
        </p:nvCxnSpPr>
        <p:spPr>
          <a:xfrm flipV="1">
            <a:off x="1545530" y="4203458"/>
            <a:ext cx="0" cy="337676"/>
          </a:xfrm>
          <a:prstGeom prst="straightConnector1">
            <a:avLst/>
          </a:prstGeom>
          <a:noFill/>
          <a:ln w="19050" cap="flat" cmpd="sng">
            <a:solidFill>
              <a:srgbClr val="FFFFFF"/>
            </a:solidFill>
            <a:prstDash val="solid"/>
            <a:round/>
            <a:headEnd type="none" w="med" len="med"/>
            <a:tailEnd type="none" w="med" len="med"/>
          </a:ln>
        </p:spPr>
      </p:cxnSp>
      <p:cxnSp>
        <p:nvCxnSpPr>
          <p:cNvPr id="13" name="Google Shape;369;p14"/>
          <p:cNvCxnSpPr/>
          <p:nvPr/>
        </p:nvCxnSpPr>
        <p:spPr>
          <a:xfrm flipV="1">
            <a:off x="9531044" y="4203458"/>
            <a:ext cx="0" cy="337676"/>
          </a:xfrm>
          <a:prstGeom prst="straightConnector1">
            <a:avLst/>
          </a:prstGeom>
          <a:noFill/>
          <a:ln w="19050" cap="flat" cmpd="sng">
            <a:solidFill>
              <a:srgbClr val="FFFFFF"/>
            </a:solidFill>
            <a:prstDash val="solid"/>
            <a:round/>
            <a:headEnd type="none" w="med" len="med"/>
            <a:tailEnd type="none" w="med" len="med"/>
          </a:ln>
        </p:spPr>
      </p:cxnSp>
      <p:cxnSp>
        <p:nvCxnSpPr>
          <p:cNvPr id="15" name="Google Shape;371;p14"/>
          <p:cNvCxnSpPr/>
          <p:nvPr/>
        </p:nvCxnSpPr>
        <p:spPr>
          <a:xfrm flipV="1">
            <a:off x="9531044" y="4541133"/>
            <a:ext cx="0" cy="182944"/>
          </a:xfrm>
          <a:prstGeom prst="straightConnector1">
            <a:avLst/>
          </a:prstGeom>
          <a:noFill/>
          <a:ln w="19050" cap="flat" cmpd="sng">
            <a:solidFill>
              <a:srgbClr val="FFFFFF"/>
            </a:solidFill>
            <a:prstDash val="solid"/>
            <a:round/>
            <a:headEnd type="none" w="med" len="med"/>
            <a:tailEnd type="none" w="med" len="med"/>
          </a:ln>
        </p:spPr>
      </p:cxnSp>
      <p:cxnSp>
        <p:nvCxnSpPr>
          <p:cNvPr id="24" name="Google Shape;380;p14"/>
          <p:cNvCxnSpPr/>
          <p:nvPr/>
        </p:nvCxnSpPr>
        <p:spPr>
          <a:xfrm flipV="1">
            <a:off x="9531044" y="6176170"/>
            <a:ext cx="0" cy="309904"/>
          </a:xfrm>
          <a:prstGeom prst="straightConnector1">
            <a:avLst/>
          </a:prstGeom>
          <a:noFill/>
          <a:ln w="19050" cap="flat" cmpd="sng">
            <a:solidFill>
              <a:srgbClr val="FFFFFF"/>
            </a:solidFill>
            <a:prstDash val="solid"/>
            <a:round/>
            <a:headEnd type="none" w="med" len="med"/>
            <a:tailEnd type="none" w="med" len="med"/>
          </a:ln>
        </p:spPr>
      </p:cxnSp>
      <p:pic>
        <p:nvPicPr>
          <p:cNvPr id="32" name="Google Shape;387;p14"/>
          <p:cNvPicPr preferRelativeResize="0"/>
          <p:nvPr/>
        </p:nvPicPr>
        <p:blipFill rotWithShape="1">
          <a:blip r:embed="rId3">
            <a:alphaModFix/>
          </a:blip>
          <a:srcRect/>
          <a:stretch/>
        </p:blipFill>
        <p:spPr>
          <a:xfrm>
            <a:off x="3208950" y="3062363"/>
            <a:ext cx="7983630" cy="3077872"/>
          </a:xfrm>
          <a:prstGeom prst="rect">
            <a:avLst/>
          </a:prstGeom>
          <a:noFill/>
          <a:ln>
            <a:noFill/>
          </a:ln>
        </p:spPr>
      </p:pic>
      <p:pic>
        <p:nvPicPr>
          <p:cNvPr id="70" name="Google Shape;133;p3"/>
          <p:cNvPicPr preferRelativeResize="0"/>
          <p:nvPr/>
        </p:nvPicPr>
        <p:blipFill rotWithShape="1">
          <a:blip r:embed="rId4">
            <a:alphaModFix/>
          </a:blip>
          <a:srcRect/>
          <a:stretch/>
        </p:blipFill>
        <p:spPr>
          <a:xfrm>
            <a:off x="617280" y="3663590"/>
            <a:ext cx="2591670" cy="2667532"/>
          </a:xfrm>
          <a:prstGeom prst="rect">
            <a:avLst/>
          </a:prstGeom>
          <a:noFill/>
          <a:ln>
            <a:noFill/>
          </a:ln>
        </p:spPr>
      </p:pic>
    </p:spTree>
    <p:extLst>
      <p:ext uri="{BB962C8B-B14F-4D97-AF65-F5344CB8AC3E}">
        <p14:creationId xmlns:p14="http://schemas.microsoft.com/office/powerpoint/2010/main" val="1210842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407;p15"/>
          <p:cNvSpPr/>
          <p:nvPr/>
        </p:nvSpPr>
        <p:spPr>
          <a:xfrm>
            <a:off x="1965835" y="2446984"/>
            <a:ext cx="9590982" cy="3633518"/>
          </a:xfrm>
          <a:prstGeom prst="rect">
            <a:avLst/>
          </a:prstGeom>
          <a:noFill/>
          <a:ln>
            <a:noFill/>
          </a:ln>
        </p:spPr>
        <p:txBody>
          <a:bodyPr spcFirstLastPara="1" wrap="square" lIns="91425" tIns="45700" rIns="91425" bIns="45700" anchor="t" anchorCtr="0">
            <a:spAutoFit/>
          </a:bodyPr>
          <a:lstStyle/>
          <a:p>
            <a:pPr marL="2833370" marR="0" lvl="0" indent="0" rtl="0">
              <a:spcBef>
                <a:spcPts val="0"/>
              </a:spcBef>
              <a:spcAft>
                <a:spcPts val="0"/>
              </a:spcAft>
              <a:buNone/>
            </a:pPr>
            <a:r>
              <a:rPr lang="en-US" b="1" dirty="0">
                <a:solidFill>
                  <a:srgbClr val="C00000"/>
                </a:solidFill>
                <a:latin typeface="Times New Roman"/>
                <a:ea typeface="Times New Roman"/>
                <a:cs typeface="Times New Roman"/>
                <a:sym typeface="Times New Roman"/>
              </a:rPr>
              <a:t>Objective-level Theory of Change</a:t>
            </a:r>
            <a:endParaRPr b="1" dirty="0">
              <a:solidFill>
                <a:srgbClr val="C00000"/>
              </a:solidFill>
              <a:latin typeface="Times New Roman"/>
              <a:ea typeface="Times New Roman"/>
              <a:cs typeface="Times New Roman"/>
              <a:sym typeface="Times New Roman"/>
            </a:endParaRPr>
          </a:p>
          <a:p>
            <a:pPr marL="0" marR="0" lvl="0" indent="0" rtl="0">
              <a:spcBef>
                <a:spcPts val="10"/>
              </a:spcBef>
              <a:spcAft>
                <a:spcPts val="0"/>
              </a:spcAft>
              <a:buNone/>
            </a:pPr>
            <a:r>
              <a:rPr lang="en-US" b="1" dirty="0">
                <a:solidFill>
                  <a:schemeClr val="dk1"/>
                </a:solidFill>
                <a:latin typeface="Times New Roman"/>
                <a:ea typeface="Times New Roman"/>
                <a:cs typeface="Times New Roman"/>
                <a:sym typeface="Times New Roman"/>
              </a:rPr>
              <a:t> </a:t>
            </a:r>
            <a:endParaRPr sz="2000" b="1" dirty="0">
              <a:solidFill>
                <a:schemeClr val="dk1"/>
              </a:solidFill>
              <a:latin typeface="Times New Roman"/>
              <a:ea typeface="Times New Roman"/>
              <a:cs typeface="Times New Roman"/>
              <a:sym typeface="Times New Roman"/>
            </a:endParaRPr>
          </a:p>
          <a:p>
            <a:pPr marL="1112520" marR="542290" lvl="0" indent="0" rtl="0">
              <a:lnSpc>
                <a:spcPct val="102000"/>
              </a:lnSpc>
              <a:spcBef>
                <a:spcPts val="0"/>
              </a:spcBef>
              <a:spcAft>
                <a:spcPts val="0"/>
              </a:spcAft>
              <a:buNone/>
            </a:pPr>
            <a:r>
              <a:rPr lang="en-US" sz="1600" b="1" dirty="0">
                <a:solidFill>
                  <a:srgbClr val="FF0000"/>
                </a:solidFill>
                <a:latin typeface="Times New Roman"/>
                <a:ea typeface="Times New Roman"/>
                <a:cs typeface="Times New Roman"/>
                <a:sym typeface="Times New Roman"/>
              </a:rPr>
              <a:t>If </a:t>
            </a:r>
            <a:r>
              <a:rPr lang="en-US" sz="1600" b="1" dirty="0">
                <a:solidFill>
                  <a:schemeClr val="dk1"/>
                </a:solidFill>
                <a:latin typeface="Times New Roman"/>
                <a:ea typeface="Times New Roman"/>
                <a:cs typeface="Times New Roman"/>
                <a:sym typeface="Times New Roman"/>
              </a:rPr>
              <a:t>relationships </a:t>
            </a:r>
            <a:r>
              <a:rPr lang="en-US" sz="1600" b="1" u="sng" dirty="0">
                <a:solidFill>
                  <a:schemeClr val="dk1"/>
                </a:solidFill>
                <a:latin typeface="Times New Roman"/>
                <a:ea typeface="Times New Roman"/>
                <a:cs typeface="Times New Roman"/>
                <a:sym typeface="Times New Roman"/>
              </a:rPr>
              <a:t>between the local authorities and conflict-prone communities</a:t>
            </a:r>
            <a:r>
              <a:rPr lang="en-US" sz="1600" b="1" dirty="0">
                <a:solidFill>
                  <a:schemeClr val="dk1"/>
                </a:solidFill>
                <a:latin typeface="Times New Roman"/>
                <a:ea typeface="Times New Roman"/>
                <a:cs typeface="Times New Roman"/>
                <a:sym typeface="Times New Roman"/>
              </a:rPr>
              <a:t> </a:t>
            </a:r>
            <a:r>
              <a:rPr lang="en-US" sz="1600" b="1" dirty="0">
                <a:solidFill>
                  <a:srgbClr val="0070C0"/>
                </a:solidFill>
                <a:latin typeface="Times New Roman"/>
                <a:ea typeface="Times New Roman"/>
                <a:cs typeface="Times New Roman"/>
                <a:sym typeface="Times New Roman"/>
              </a:rPr>
              <a:t>in area Y </a:t>
            </a:r>
            <a:r>
              <a:rPr lang="en-US" sz="1600" b="1" dirty="0">
                <a:solidFill>
                  <a:schemeClr val="dk1"/>
                </a:solidFill>
                <a:latin typeface="Times New Roman"/>
                <a:ea typeface="Times New Roman"/>
                <a:cs typeface="Times New Roman"/>
                <a:sym typeface="Times New Roman"/>
              </a:rPr>
              <a:t>of </a:t>
            </a:r>
            <a:r>
              <a:rPr lang="en-US" sz="1600" b="1" dirty="0">
                <a:solidFill>
                  <a:srgbClr val="00B050"/>
                </a:solidFill>
                <a:latin typeface="Times New Roman"/>
                <a:ea typeface="Times New Roman"/>
                <a:cs typeface="Times New Roman"/>
                <a:sym typeface="Times New Roman"/>
              </a:rPr>
              <a:t>country X</a:t>
            </a:r>
            <a:r>
              <a:rPr lang="en-US" sz="1600" b="1" dirty="0">
                <a:solidFill>
                  <a:schemeClr val="dk1"/>
                </a:solidFill>
                <a:latin typeface="Times New Roman"/>
                <a:ea typeface="Times New Roman"/>
                <a:cs typeface="Times New Roman"/>
                <a:sym typeface="Times New Roman"/>
              </a:rPr>
              <a:t> are strengthened,</a:t>
            </a:r>
            <a:endParaRPr sz="1600" dirty="0"/>
          </a:p>
          <a:p>
            <a:pPr marL="1112520" marR="542290" lvl="0" indent="0" rtl="0">
              <a:lnSpc>
                <a:spcPct val="102000"/>
              </a:lnSpc>
              <a:spcBef>
                <a:spcPts val="0"/>
              </a:spcBef>
              <a:spcAft>
                <a:spcPts val="0"/>
              </a:spcAft>
              <a:buNone/>
            </a:pPr>
            <a:r>
              <a:rPr lang="en-US" sz="1600" b="1" dirty="0">
                <a:solidFill>
                  <a:srgbClr val="FF0000"/>
                </a:solidFill>
                <a:latin typeface="Times New Roman"/>
                <a:ea typeface="Times New Roman"/>
                <a:cs typeface="Times New Roman"/>
                <a:sym typeface="Times New Roman"/>
              </a:rPr>
              <a:t> then </a:t>
            </a:r>
            <a:r>
              <a:rPr lang="en-US" sz="1600" b="1" dirty="0">
                <a:solidFill>
                  <a:schemeClr val="dk1"/>
                </a:solidFill>
                <a:latin typeface="Times New Roman"/>
                <a:ea typeface="Times New Roman"/>
                <a:cs typeface="Times New Roman"/>
                <a:sym typeface="Times New Roman"/>
              </a:rPr>
              <a:t>stability and security, and building foundations for political and social development in conflict-prone communities of </a:t>
            </a:r>
            <a:r>
              <a:rPr lang="en-US" sz="1600" b="1" dirty="0">
                <a:solidFill>
                  <a:srgbClr val="00B050"/>
                </a:solidFill>
                <a:latin typeface="Times New Roman"/>
                <a:ea typeface="Times New Roman"/>
                <a:cs typeface="Times New Roman"/>
                <a:sym typeface="Times New Roman"/>
              </a:rPr>
              <a:t>country X</a:t>
            </a:r>
            <a:r>
              <a:rPr lang="en-US" sz="1600" b="1" dirty="0">
                <a:solidFill>
                  <a:schemeClr val="dk1"/>
                </a:solidFill>
                <a:latin typeface="Times New Roman"/>
                <a:ea typeface="Times New Roman"/>
                <a:cs typeface="Times New Roman"/>
                <a:sym typeface="Times New Roman"/>
              </a:rPr>
              <a:t> will be supported, </a:t>
            </a:r>
            <a:r>
              <a:rPr lang="en-US" sz="1600" b="1" dirty="0">
                <a:solidFill>
                  <a:srgbClr val="FF0000"/>
                </a:solidFill>
                <a:latin typeface="Times New Roman"/>
                <a:ea typeface="Times New Roman"/>
                <a:cs typeface="Times New Roman"/>
                <a:sym typeface="Times New Roman"/>
              </a:rPr>
              <a:t>because</a:t>
            </a:r>
            <a:r>
              <a:rPr lang="en-US" sz="1600" b="1" dirty="0">
                <a:solidFill>
                  <a:schemeClr val="dk1"/>
                </a:solidFill>
                <a:latin typeface="Times New Roman"/>
                <a:ea typeface="Times New Roman"/>
                <a:cs typeface="Times New Roman"/>
                <a:sym typeface="Times New Roman"/>
              </a:rPr>
              <a:t>:</a:t>
            </a:r>
            <a:endParaRPr sz="1600" b="1" dirty="0">
              <a:solidFill>
                <a:schemeClr val="dk1"/>
              </a:solidFill>
              <a:latin typeface="Times New Roman"/>
              <a:ea typeface="Times New Roman"/>
              <a:cs typeface="Times New Roman"/>
              <a:sym typeface="Times New Roman"/>
            </a:endParaRPr>
          </a:p>
          <a:p>
            <a:pPr marL="0" marR="0" lvl="0" indent="0" rtl="0">
              <a:spcBef>
                <a:spcPts val="50"/>
              </a:spcBef>
              <a:spcAft>
                <a:spcPts val="0"/>
              </a:spcAft>
              <a:buNone/>
            </a:pPr>
            <a:r>
              <a:rPr lang="en-US" sz="1600" b="1" dirty="0">
                <a:solidFill>
                  <a:schemeClr val="dk1"/>
                </a:solidFill>
                <a:latin typeface="Times New Roman"/>
                <a:ea typeface="Times New Roman"/>
                <a:cs typeface="Times New Roman"/>
                <a:sym typeface="Times New Roman"/>
              </a:rPr>
              <a:t> </a:t>
            </a:r>
            <a:endParaRPr sz="1600" b="1" dirty="0">
              <a:solidFill>
                <a:schemeClr val="dk1"/>
              </a:solidFill>
              <a:latin typeface="Times New Roman"/>
              <a:ea typeface="Times New Roman"/>
              <a:cs typeface="Times New Roman"/>
              <a:sym typeface="Times New Roman"/>
            </a:endParaRPr>
          </a:p>
          <a:p>
            <a:pPr marL="285750" marR="0" lvl="0" indent="-285750" rtl="0">
              <a:spcBef>
                <a:spcPts val="0"/>
              </a:spcBef>
              <a:spcAft>
                <a:spcPts val="0"/>
              </a:spcAft>
              <a:buClr>
                <a:schemeClr val="dk1"/>
              </a:buClr>
              <a:buSzPts val="1000"/>
              <a:buFont typeface="Arial"/>
              <a:buChar char="•"/>
            </a:pPr>
            <a:r>
              <a:rPr lang="en-US" sz="1600" b="1" dirty="0">
                <a:solidFill>
                  <a:schemeClr val="dk1"/>
                </a:solidFill>
                <a:latin typeface="Times New Roman"/>
                <a:ea typeface="Times New Roman"/>
                <a:cs typeface="Times New Roman"/>
                <a:sym typeface="Times New Roman"/>
              </a:rPr>
              <a:t>The relationship between the local authorities and conflict-prone communities is weak;</a:t>
            </a:r>
            <a:endParaRPr sz="1600" b="1" dirty="0">
              <a:solidFill>
                <a:schemeClr val="dk1"/>
              </a:solidFill>
              <a:latin typeface="Times New Roman"/>
              <a:ea typeface="Times New Roman"/>
              <a:cs typeface="Times New Roman"/>
              <a:sym typeface="Times New Roman"/>
            </a:endParaRPr>
          </a:p>
          <a:p>
            <a:pPr marL="285750" marR="0" lvl="0" indent="-285750" rtl="0">
              <a:spcBef>
                <a:spcPts val="0"/>
              </a:spcBef>
              <a:spcAft>
                <a:spcPts val="0"/>
              </a:spcAft>
              <a:buClr>
                <a:schemeClr val="dk1"/>
              </a:buClr>
              <a:buSzPts val="1000"/>
              <a:buFont typeface="Arial"/>
              <a:buChar char="•"/>
            </a:pPr>
            <a:r>
              <a:rPr lang="en-US" sz="1600" b="1" dirty="0">
                <a:solidFill>
                  <a:schemeClr val="dk1"/>
                </a:solidFill>
                <a:latin typeface="Times New Roman"/>
                <a:ea typeface="Times New Roman"/>
                <a:cs typeface="Times New Roman"/>
                <a:sym typeface="Times New Roman"/>
              </a:rPr>
              <a:t>The lack of attention from the local authorities towards the needs of conflict-prone communities has affected the relationship between them;</a:t>
            </a:r>
            <a:endParaRPr sz="1600" b="1" dirty="0">
              <a:solidFill>
                <a:schemeClr val="dk1"/>
              </a:solidFill>
              <a:latin typeface="Times New Roman"/>
              <a:ea typeface="Times New Roman"/>
              <a:cs typeface="Times New Roman"/>
              <a:sym typeface="Times New Roman"/>
            </a:endParaRPr>
          </a:p>
          <a:p>
            <a:pPr marL="285750" marR="0" lvl="0" indent="-285750" rtl="0">
              <a:spcBef>
                <a:spcPts val="0"/>
              </a:spcBef>
              <a:spcAft>
                <a:spcPts val="0"/>
              </a:spcAft>
              <a:buClr>
                <a:schemeClr val="dk1"/>
              </a:buClr>
              <a:buSzPts val="1000"/>
              <a:buFont typeface="Arial"/>
              <a:buChar char="•"/>
            </a:pPr>
            <a:r>
              <a:rPr lang="en-US" sz="1600" b="1" dirty="0">
                <a:solidFill>
                  <a:schemeClr val="dk1"/>
                </a:solidFill>
                <a:latin typeface="Times New Roman"/>
                <a:ea typeface="Times New Roman"/>
                <a:cs typeface="Times New Roman"/>
                <a:sym typeface="Times New Roman"/>
              </a:rPr>
              <a:t>The weakened relationship between the local authorities and the conflict-prone communities may be one of the causes for conflict;</a:t>
            </a:r>
            <a:endParaRPr sz="1600" b="1" dirty="0">
              <a:solidFill>
                <a:schemeClr val="dk1"/>
              </a:solidFill>
              <a:latin typeface="Times New Roman"/>
              <a:ea typeface="Times New Roman"/>
              <a:cs typeface="Times New Roman"/>
              <a:sym typeface="Times New Roman"/>
            </a:endParaRPr>
          </a:p>
          <a:p>
            <a:pPr marL="285750" marR="0" lvl="0" indent="-285750" rtl="0">
              <a:spcBef>
                <a:spcPts val="0"/>
              </a:spcBef>
              <a:spcAft>
                <a:spcPts val="0"/>
              </a:spcAft>
              <a:buClr>
                <a:schemeClr val="dk1"/>
              </a:buClr>
              <a:buSzPts val="1000"/>
              <a:buFont typeface="Arial"/>
              <a:buChar char="•"/>
            </a:pPr>
            <a:r>
              <a:rPr lang="en-US" sz="1600" b="1" dirty="0">
                <a:solidFill>
                  <a:schemeClr val="dk1"/>
                </a:solidFill>
                <a:latin typeface="Times New Roman"/>
                <a:ea typeface="Times New Roman"/>
                <a:cs typeface="Times New Roman"/>
                <a:sym typeface="Times New Roman"/>
              </a:rPr>
              <a:t>The lack of attention from the local authorities to the needs of conflict-prone communities is one of the causes of instability and poor security, which impedes sociopolitical development in the area.</a:t>
            </a:r>
            <a:endParaRPr sz="1600" b="1" dirty="0">
              <a:solidFill>
                <a:schemeClr val="dk1"/>
              </a:solidFill>
              <a:latin typeface="Times New Roman"/>
              <a:ea typeface="Times New Roman"/>
              <a:cs typeface="Times New Roman"/>
              <a:sym typeface="Times New Roman"/>
            </a:endParaRPr>
          </a:p>
        </p:txBody>
      </p:sp>
      <p:pic>
        <p:nvPicPr>
          <p:cNvPr id="11" name="Google Shape;133;p3"/>
          <p:cNvPicPr preferRelativeResize="0"/>
          <p:nvPr/>
        </p:nvPicPr>
        <p:blipFill rotWithShape="1">
          <a:blip r:embed="rId3">
            <a:alphaModFix/>
          </a:blip>
          <a:srcRect/>
          <a:stretch/>
        </p:blipFill>
        <p:spPr>
          <a:xfrm>
            <a:off x="576401" y="2091095"/>
            <a:ext cx="2591670" cy="2667532"/>
          </a:xfrm>
          <a:prstGeom prst="rect">
            <a:avLst/>
          </a:prstGeom>
          <a:noFill/>
          <a:ln>
            <a:noFill/>
          </a:ln>
        </p:spPr>
      </p:pic>
    </p:spTree>
    <p:extLst>
      <p:ext uri="{BB962C8B-B14F-4D97-AF65-F5344CB8AC3E}">
        <p14:creationId xmlns:p14="http://schemas.microsoft.com/office/powerpoint/2010/main" val="1454314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Google Shape;425;p16"/>
          <p:cNvGraphicFramePr/>
          <p:nvPr>
            <p:extLst>
              <p:ext uri="{D42A27DB-BD31-4B8C-83A1-F6EECF244321}">
                <p14:modId xmlns:p14="http://schemas.microsoft.com/office/powerpoint/2010/main" val="497977044"/>
              </p:ext>
            </p:extLst>
          </p:nvPr>
        </p:nvGraphicFramePr>
        <p:xfrm>
          <a:off x="2952750" y="2017952"/>
          <a:ext cx="8335994" cy="4280464"/>
        </p:xfrm>
        <a:graphic>
          <a:graphicData uri="http://schemas.openxmlformats.org/drawingml/2006/table">
            <a:tbl>
              <a:tblPr firstRow="1" firstCol="1" bandRow="1">
                <a:noFill/>
              </a:tblPr>
              <a:tblGrid>
                <a:gridCol w="8335994">
                  <a:extLst>
                    <a:ext uri="{9D8B030D-6E8A-4147-A177-3AD203B41FA5}">
                      <a16:colId xmlns:a16="http://schemas.microsoft.com/office/drawing/2014/main" val="20000"/>
                    </a:ext>
                  </a:extLst>
                </a:gridCol>
              </a:tblGrid>
              <a:tr h="234690">
                <a:tc>
                  <a:txBody>
                    <a:bodyPr/>
                    <a:lstStyle/>
                    <a:p>
                      <a:pPr marL="1005205" marR="1019175" lvl="0" indent="0" algn="ctr" rtl="0">
                        <a:spcBef>
                          <a:spcPts val="0"/>
                        </a:spcBef>
                        <a:spcAft>
                          <a:spcPts val="0"/>
                        </a:spcAft>
                        <a:buNone/>
                      </a:pPr>
                      <a:r>
                        <a:rPr lang="en-US" sz="1400" u="none" strike="noStrike" cap="none" dirty="0">
                          <a:solidFill>
                            <a:srgbClr val="FF0000"/>
                          </a:solidFill>
                        </a:rPr>
                        <a:t>Outcome-level Theory of </a:t>
                      </a:r>
                      <a:r>
                        <a:rPr lang="en-US" sz="1400" u="none" strike="noStrike" cap="none" dirty="0" smtClean="0">
                          <a:solidFill>
                            <a:srgbClr val="FF0000"/>
                          </a:solidFill>
                        </a:rPr>
                        <a:t>Change</a:t>
                      </a:r>
                      <a:endParaRPr sz="1400" u="none" strike="noStrike" cap="none" dirty="0">
                        <a:solidFill>
                          <a:srgbClr val="FF000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1575112">
                <a:tc>
                  <a:txBody>
                    <a:bodyPr/>
                    <a:lstStyle/>
                    <a:p>
                      <a:pPr marL="202565" marR="217170" lvl="0" indent="0" algn="just" rtl="0">
                        <a:lnSpc>
                          <a:spcPct val="102000"/>
                        </a:lnSpc>
                        <a:spcBef>
                          <a:spcPts val="0"/>
                        </a:spcBef>
                        <a:spcAft>
                          <a:spcPts val="0"/>
                        </a:spcAft>
                        <a:buNone/>
                      </a:pPr>
                      <a:r>
                        <a:rPr lang="en-US" sz="1050" u="none" strike="noStrike" cap="none" dirty="0"/>
                        <a:t>If access to livelihood opportunities for conflict-prone communities of country X is increased, then relationships between the local authorities and communities in area Y of country X are strengthened, because</a:t>
                      </a:r>
                      <a:endParaRPr sz="1050" u="none" strike="noStrike" cap="none" dirty="0"/>
                    </a:p>
                    <a:p>
                      <a:pPr marL="0" marR="0" lvl="0" indent="0" algn="l" rtl="0">
                        <a:spcBef>
                          <a:spcPts val="50"/>
                        </a:spcBef>
                        <a:spcAft>
                          <a:spcPts val="0"/>
                        </a:spcAft>
                        <a:buNone/>
                      </a:pPr>
                      <a:r>
                        <a:rPr lang="en-US" sz="1050" u="none" strike="noStrike" cap="none" dirty="0"/>
                        <a:t> </a:t>
                      </a:r>
                      <a:endParaRPr sz="1050" u="none" strike="noStrike" cap="none" dirty="0"/>
                    </a:p>
                    <a:p>
                      <a:pPr marL="342900" marR="0" lvl="0" indent="-342900" algn="l" rtl="0">
                        <a:spcBef>
                          <a:spcPts val="0"/>
                        </a:spcBef>
                        <a:spcAft>
                          <a:spcPts val="0"/>
                        </a:spcAft>
                        <a:buClr>
                          <a:schemeClr val="dk1"/>
                        </a:buClr>
                        <a:buSzPts val="1000"/>
                        <a:buFont typeface="Trebuchet MS"/>
                        <a:buChar char="•"/>
                      </a:pPr>
                      <a:r>
                        <a:rPr lang="en-US" sz="1050" u="none" strike="noStrike" cap="none" dirty="0"/>
                        <a:t>People consider the government responsive for meeting their needs;</a:t>
                      </a:r>
                      <a:endParaRPr sz="1050" u="none" strike="noStrike" cap="none" dirty="0"/>
                    </a:p>
                    <a:p>
                      <a:pPr marL="342900" marR="0" lvl="0" indent="-342900" algn="l" rtl="0">
                        <a:spcBef>
                          <a:spcPts val="185"/>
                        </a:spcBef>
                        <a:spcAft>
                          <a:spcPts val="0"/>
                        </a:spcAft>
                        <a:buClr>
                          <a:schemeClr val="dk1"/>
                        </a:buClr>
                        <a:buSzPts val="1000"/>
                        <a:buFont typeface="Trebuchet MS"/>
                        <a:buChar char="•"/>
                      </a:pPr>
                      <a:r>
                        <a:rPr lang="en-US" sz="1050" u="none" strike="noStrike" cap="none" dirty="0"/>
                        <a:t>Targeted areas lack quality services from government;</a:t>
                      </a:r>
                      <a:endParaRPr sz="1050" u="none" strike="noStrike" cap="none" dirty="0"/>
                    </a:p>
                    <a:p>
                      <a:pPr marL="342900" marR="0" lvl="0" indent="-342900" algn="l" rtl="0">
                        <a:spcBef>
                          <a:spcPts val="180"/>
                        </a:spcBef>
                        <a:spcAft>
                          <a:spcPts val="0"/>
                        </a:spcAft>
                        <a:buClr>
                          <a:schemeClr val="dk1"/>
                        </a:buClr>
                        <a:buSzPts val="1000"/>
                        <a:buFont typeface="Trebuchet MS"/>
                        <a:buChar char="•"/>
                      </a:pPr>
                      <a:r>
                        <a:rPr lang="en-US" sz="1050" u="none" strike="noStrike" cap="none" dirty="0"/>
                        <a:t>Target areas have historically been neglected;</a:t>
                      </a:r>
                      <a:endParaRPr sz="1050" u="none" strike="noStrike" cap="none" dirty="0"/>
                    </a:p>
                    <a:p>
                      <a:pPr marL="342900" marR="217805" lvl="0" indent="-342900" algn="l" rtl="0">
                        <a:lnSpc>
                          <a:spcPct val="102000"/>
                        </a:lnSpc>
                        <a:spcBef>
                          <a:spcPts val="180"/>
                        </a:spcBef>
                        <a:spcAft>
                          <a:spcPts val="0"/>
                        </a:spcAft>
                        <a:buClr>
                          <a:schemeClr val="dk1"/>
                        </a:buClr>
                        <a:buSzPts val="1000"/>
                        <a:buFont typeface="Trebuchet MS"/>
                        <a:buChar char="•"/>
                      </a:pPr>
                      <a:r>
                        <a:rPr lang="en-US" sz="1050" u="none" strike="noStrike" cap="none" dirty="0"/>
                        <a:t>If people are grateful and appreciate the local, then they are more likely to perceive the authorities’ service delivery more positively, which may lead to improving their mutual relationship;</a:t>
                      </a:r>
                      <a:endParaRPr sz="1050" u="none" strike="noStrike" cap="none" dirty="0"/>
                    </a:p>
                    <a:p>
                      <a:pPr marL="342900" marR="0" lvl="0" indent="-342900" algn="l" rtl="0">
                        <a:spcBef>
                          <a:spcPts val="150"/>
                        </a:spcBef>
                        <a:spcAft>
                          <a:spcPts val="0"/>
                        </a:spcAft>
                        <a:buClr>
                          <a:schemeClr val="dk1"/>
                        </a:buClr>
                        <a:buSzPts val="1000"/>
                        <a:buFont typeface="Trebuchet MS"/>
                        <a:buChar char="•"/>
                      </a:pPr>
                      <a:r>
                        <a:rPr lang="en-US" sz="1050" u="none" strike="noStrike" cap="none" dirty="0"/>
                        <a:t>Others.</a:t>
                      </a:r>
                      <a:endParaRPr sz="1050"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329177">
                <a:tc>
                  <a:txBody>
                    <a:bodyPr/>
                    <a:lstStyle/>
                    <a:p>
                      <a:pPr marL="469265" marR="0" lvl="0" indent="-266700" algn="l" rtl="0">
                        <a:lnSpc>
                          <a:spcPct val="102000"/>
                        </a:lnSpc>
                        <a:spcBef>
                          <a:spcPts val="0"/>
                        </a:spcBef>
                        <a:spcAft>
                          <a:spcPts val="0"/>
                        </a:spcAft>
                        <a:buNone/>
                      </a:pPr>
                      <a:r>
                        <a:rPr lang="en-US" sz="1050" u="none" strike="noStrike" cap="none" dirty="0"/>
                        <a:t>🢂 Multiple pathways: With each result articulated at the output level, an if-then-because statement is articulated, and the assumptions surfaced at the outcome-level </a:t>
                      </a:r>
                      <a:r>
                        <a:rPr lang="en-US" sz="1050" u="none" strike="noStrike" cap="none" dirty="0" err="1"/>
                        <a:t>ToC</a:t>
                      </a:r>
                      <a:r>
                        <a:rPr lang="en-US" sz="1050" u="none" strike="noStrike" cap="none" dirty="0"/>
                        <a:t>.</a:t>
                      </a:r>
                      <a:endParaRPr sz="1050"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234690">
                <a:tc>
                  <a:txBody>
                    <a:bodyPr/>
                    <a:lstStyle/>
                    <a:p>
                      <a:pPr marL="1005205" marR="1019175" lvl="0" indent="0" algn="ctr" rtl="0">
                        <a:spcBef>
                          <a:spcPts val="0"/>
                        </a:spcBef>
                        <a:spcAft>
                          <a:spcPts val="0"/>
                        </a:spcAft>
                        <a:buNone/>
                      </a:pPr>
                      <a:r>
                        <a:rPr lang="en-US" sz="1400" u="none" strike="noStrike" cap="none" dirty="0">
                          <a:solidFill>
                            <a:srgbClr val="00B050"/>
                          </a:solidFill>
                        </a:rPr>
                        <a:t>Output-level Theory of Change</a:t>
                      </a:r>
                      <a:endParaRPr sz="1400" u="none" strike="noStrike" cap="none" dirty="0">
                        <a:solidFill>
                          <a:srgbClr val="00B05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3"/>
                  </a:ext>
                </a:extLst>
              </a:tr>
              <a:tr h="1577618">
                <a:tc>
                  <a:txBody>
                    <a:bodyPr/>
                    <a:lstStyle/>
                    <a:p>
                      <a:pPr marL="202565" marR="0" lvl="0" indent="0" algn="l" rtl="0">
                        <a:spcBef>
                          <a:spcPts val="0"/>
                        </a:spcBef>
                        <a:spcAft>
                          <a:spcPts val="0"/>
                        </a:spcAft>
                        <a:buNone/>
                      </a:pPr>
                      <a:r>
                        <a:rPr lang="en-US" sz="1050" u="none" strike="noStrike" cap="none" dirty="0"/>
                        <a:t>If vocational skills among beneficiaries in conflict-prone communities of country X are developed/enhanced,</a:t>
                      </a:r>
                      <a:endParaRPr sz="1050" u="none" strike="noStrike" cap="none" dirty="0"/>
                    </a:p>
                    <a:p>
                      <a:pPr marL="202565" marR="0" lvl="0" indent="0" algn="l" rtl="0">
                        <a:spcBef>
                          <a:spcPts val="40"/>
                        </a:spcBef>
                        <a:spcAft>
                          <a:spcPts val="0"/>
                        </a:spcAft>
                        <a:buNone/>
                      </a:pPr>
                      <a:r>
                        <a:rPr lang="en-US" sz="1050" u="none" strike="noStrike" cap="none" dirty="0"/>
                        <a:t>then their access to livelihood opportunities will increase, because</a:t>
                      </a:r>
                      <a:endParaRPr sz="1050" u="none" strike="noStrike" cap="none" dirty="0"/>
                    </a:p>
                    <a:p>
                      <a:pPr marL="0" marR="0" lvl="0" indent="0" algn="l" rtl="0">
                        <a:spcBef>
                          <a:spcPts val="20"/>
                        </a:spcBef>
                        <a:spcAft>
                          <a:spcPts val="0"/>
                        </a:spcAft>
                        <a:buNone/>
                      </a:pPr>
                      <a:r>
                        <a:rPr lang="en-US" sz="1050" u="none" strike="noStrike" cap="none" dirty="0"/>
                        <a:t> </a:t>
                      </a:r>
                      <a:endParaRPr sz="1050" u="none" strike="noStrike" cap="none" dirty="0"/>
                    </a:p>
                    <a:p>
                      <a:pPr marL="342900" marR="0" lvl="0" indent="-342900" algn="l" rtl="0">
                        <a:spcBef>
                          <a:spcPts val="0"/>
                        </a:spcBef>
                        <a:spcAft>
                          <a:spcPts val="0"/>
                        </a:spcAft>
                        <a:buClr>
                          <a:schemeClr val="dk1"/>
                        </a:buClr>
                        <a:buSzPts val="1000"/>
                        <a:buFont typeface="Trebuchet MS"/>
                        <a:buChar char="•"/>
                      </a:pPr>
                      <a:r>
                        <a:rPr lang="en-US" sz="1050" u="none" strike="noStrike" cap="none" dirty="0"/>
                        <a:t>Improved vocational skills may increase the chance for beneficiaries to find a job;</a:t>
                      </a:r>
                      <a:endParaRPr sz="1050" u="none" strike="noStrike" cap="none" dirty="0"/>
                    </a:p>
                    <a:p>
                      <a:pPr marL="342900" marR="0" lvl="0" indent="-342900" algn="l" rtl="0">
                        <a:spcBef>
                          <a:spcPts val="180"/>
                        </a:spcBef>
                        <a:spcAft>
                          <a:spcPts val="0"/>
                        </a:spcAft>
                        <a:buClr>
                          <a:schemeClr val="dk1"/>
                        </a:buClr>
                        <a:buSzPts val="1000"/>
                        <a:buFont typeface="Trebuchet MS"/>
                        <a:buChar char="•"/>
                      </a:pPr>
                      <a:r>
                        <a:rPr lang="en-US" sz="1050" u="none" strike="noStrike" cap="none" dirty="0"/>
                        <a:t>Capacities are relevant to the opportunities in the target areas;</a:t>
                      </a:r>
                      <a:endParaRPr sz="1050" u="none" strike="noStrike" cap="none" dirty="0"/>
                    </a:p>
                    <a:p>
                      <a:pPr marL="342900" marR="0" lvl="0" indent="-342900" algn="l" rtl="0">
                        <a:spcBef>
                          <a:spcPts val="180"/>
                        </a:spcBef>
                        <a:spcAft>
                          <a:spcPts val="0"/>
                        </a:spcAft>
                        <a:buClr>
                          <a:schemeClr val="dk1"/>
                        </a:buClr>
                        <a:buSzPts val="1000"/>
                        <a:buFont typeface="Trebuchet MS"/>
                        <a:buChar char="•"/>
                      </a:pPr>
                      <a:r>
                        <a:rPr lang="en-US" sz="1050" u="none" strike="noStrike" cap="none" dirty="0"/>
                        <a:t>Opportunities exist in the area;</a:t>
                      </a:r>
                      <a:endParaRPr sz="1050" u="none" strike="noStrike" cap="none" dirty="0"/>
                    </a:p>
                    <a:p>
                      <a:pPr marL="342900" marR="0" lvl="0" indent="-342900" algn="l" rtl="0">
                        <a:spcBef>
                          <a:spcPts val="180"/>
                        </a:spcBef>
                        <a:spcAft>
                          <a:spcPts val="0"/>
                        </a:spcAft>
                        <a:buClr>
                          <a:schemeClr val="dk1"/>
                        </a:buClr>
                        <a:buSzPts val="1000"/>
                        <a:buFont typeface="Trebuchet MS"/>
                        <a:buChar char="•"/>
                      </a:pPr>
                      <a:r>
                        <a:rPr lang="en-US" sz="1050" u="none" strike="noStrike" cap="none" dirty="0"/>
                        <a:t>Local government and line departments continue to provide support;</a:t>
                      </a:r>
                      <a:endParaRPr sz="1050" u="none" strike="noStrike" cap="none" dirty="0"/>
                    </a:p>
                    <a:p>
                      <a:pPr marL="342900" marR="216534" lvl="0" indent="-342900" algn="l" rtl="0">
                        <a:lnSpc>
                          <a:spcPct val="102000"/>
                        </a:lnSpc>
                        <a:spcBef>
                          <a:spcPts val="185"/>
                        </a:spcBef>
                        <a:spcAft>
                          <a:spcPts val="0"/>
                        </a:spcAft>
                        <a:buClr>
                          <a:schemeClr val="dk1"/>
                        </a:buClr>
                        <a:buSzPts val="1000"/>
                        <a:buFont typeface="Trebuchet MS"/>
                        <a:buChar char="•"/>
                      </a:pPr>
                      <a:r>
                        <a:rPr lang="en-US" sz="1050" u="none" strike="noStrike" cap="none" dirty="0"/>
                        <a:t>Local government and line departments take ownership of the activity and provide follow-up support to beneficiaries;</a:t>
                      </a:r>
                      <a:endParaRPr sz="1050" u="none" strike="noStrike" cap="none" dirty="0"/>
                    </a:p>
                    <a:p>
                      <a:pPr marL="342900" marR="0" lvl="0" indent="-342900" algn="l" rtl="0">
                        <a:spcBef>
                          <a:spcPts val="150"/>
                        </a:spcBef>
                        <a:spcAft>
                          <a:spcPts val="0"/>
                        </a:spcAft>
                        <a:buClr>
                          <a:schemeClr val="dk1"/>
                        </a:buClr>
                        <a:buSzPts val="1000"/>
                        <a:buFont typeface="Trebuchet MS"/>
                        <a:buChar char="•"/>
                      </a:pPr>
                      <a:r>
                        <a:rPr lang="en-US" sz="1050" u="none" strike="noStrike" cap="none" dirty="0"/>
                        <a:t>Others.</a:t>
                      </a:r>
                      <a:endParaRPr sz="1050"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4"/>
                  </a:ext>
                </a:extLst>
              </a:tr>
              <a:tr h="329177">
                <a:tc>
                  <a:txBody>
                    <a:bodyPr/>
                    <a:lstStyle/>
                    <a:p>
                      <a:pPr marL="469265" marR="0" lvl="0" indent="-266700" algn="l" rtl="0">
                        <a:lnSpc>
                          <a:spcPct val="102000"/>
                        </a:lnSpc>
                        <a:spcBef>
                          <a:spcPts val="0"/>
                        </a:spcBef>
                        <a:spcAft>
                          <a:spcPts val="0"/>
                        </a:spcAft>
                        <a:buNone/>
                      </a:pPr>
                      <a:r>
                        <a:rPr lang="en-US" sz="1050" u="none" strike="noStrike" cap="none" dirty="0"/>
                        <a:t>🢂 Multiple pathways: With each result articulated at the activity level, an if-then-because statement is articulated, and the assumptions surfaced at the output-level </a:t>
                      </a:r>
                      <a:r>
                        <a:rPr lang="en-US" sz="1050" u="none" strike="noStrike" cap="none" dirty="0" err="1"/>
                        <a:t>ToC</a:t>
                      </a:r>
                      <a:r>
                        <a:rPr lang="en-US" sz="1050" u="none" strike="noStrike" cap="none" dirty="0"/>
                        <a:t>.</a:t>
                      </a:r>
                      <a:endParaRPr sz="1050"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5"/>
                  </a:ext>
                </a:extLst>
              </a:tr>
            </a:tbl>
          </a:graphicData>
        </a:graphic>
      </p:graphicFrame>
      <p:pic>
        <p:nvPicPr>
          <p:cNvPr id="11" name="Google Shape;133;p3"/>
          <p:cNvPicPr preferRelativeResize="0"/>
          <p:nvPr/>
        </p:nvPicPr>
        <p:blipFill rotWithShape="1">
          <a:blip r:embed="rId3">
            <a:alphaModFix/>
          </a:blip>
          <a:srcRect/>
          <a:stretch/>
        </p:blipFill>
        <p:spPr>
          <a:xfrm>
            <a:off x="374725" y="4025209"/>
            <a:ext cx="2591670" cy="2667532"/>
          </a:xfrm>
          <a:prstGeom prst="rect">
            <a:avLst/>
          </a:prstGeom>
          <a:noFill/>
          <a:ln>
            <a:noFill/>
          </a:ln>
        </p:spPr>
      </p:pic>
    </p:spTree>
    <p:extLst>
      <p:ext uri="{BB962C8B-B14F-4D97-AF65-F5344CB8AC3E}">
        <p14:creationId xmlns:p14="http://schemas.microsoft.com/office/powerpoint/2010/main" val="941886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094889" y="2039046"/>
            <a:ext cx="7581900" cy="4267835"/>
          </a:xfrm>
          <a:prstGeom prst="rect">
            <a:avLst/>
          </a:prstGeom>
        </p:spPr>
        <p:txBody>
          <a:bodyPr wrap="square">
            <a:spAutoFit/>
          </a:bodyPr>
          <a:lstStyle/>
          <a:p>
            <a:pPr lvl="2" algn="ctr"/>
            <a:r>
              <a:rPr lang="en-US" sz="2000" b="1" dirty="0">
                <a:solidFill>
                  <a:srgbClr val="FF681E"/>
                </a:solidFill>
                <a:latin typeface="Times New Roman"/>
                <a:ea typeface="Times New Roman"/>
                <a:cs typeface="Times New Roman"/>
                <a:sym typeface="Times New Roman"/>
              </a:rPr>
              <a:t>How to review a Theory of Change that applies the if-then-because formula</a:t>
            </a:r>
            <a:endParaRPr lang="en-US" dirty="0"/>
          </a:p>
          <a:p>
            <a:pPr lvl="2" algn="ctr">
              <a:spcBef>
                <a:spcPts val="515"/>
              </a:spcBef>
            </a:pPr>
            <a:endParaRPr lang="en-US" sz="2000" b="1" dirty="0">
              <a:solidFill>
                <a:srgbClr val="FF681E"/>
              </a:solidFill>
              <a:latin typeface="Times New Roman"/>
              <a:ea typeface="Times New Roman"/>
              <a:cs typeface="Times New Roman"/>
              <a:sym typeface="Times New Roman"/>
            </a:endParaRPr>
          </a:p>
          <a:p>
            <a:pPr lvl="2" algn="ctr">
              <a:spcBef>
                <a:spcPts val="515"/>
              </a:spcBef>
            </a:pPr>
            <a:r>
              <a:rPr lang="en-US" b="1" dirty="0">
                <a:solidFill>
                  <a:srgbClr val="FF66CC"/>
                </a:solidFill>
                <a:latin typeface="Times New Roman"/>
                <a:ea typeface="Times New Roman"/>
                <a:cs typeface="Times New Roman"/>
                <a:sym typeface="Times New Roman"/>
              </a:rPr>
              <a:t>When reviewing a </a:t>
            </a:r>
            <a:r>
              <a:rPr lang="en-US" b="1" dirty="0" err="1">
                <a:solidFill>
                  <a:srgbClr val="FF66CC"/>
                </a:solidFill>
                <a:latin typeface="Times New Roman"/>
                <a:ea typeface="Times New Roman"/>
                <a:cs typeface="Times New Roman"/>
                <a:sym typeface="Times New Roman"/>
              </a:rPr>
              <a:t>ToC</a:t>
            </a:r>
            <a:r>
              <a:rPr lang="en-US" b="1" dirty="0">
                <a:solidFill>
                  <a:srgbClr val="FF66CC"/>
                </a:solidFill>
                <a:latin typeface="Times New Roman"/>
                <a:ea typeface="Times New Roman"/>
                <a:cs typeface="Times New Roman"/>
                <a:sym typeface="Times New Roman"/>
              </a:rPr>
              <a:t>, one may want to focus on the links a </a:t>
            </a:r>
            <a:r>
              <a:rPr lang="en-US" b="1" dirty="0" err="1">
                <a:solidFill>
                  <a:srgbClr val="FF66CC"/>
                </a:solidFill>
                <a:latin typeface="Times New Roman"/>
                <a:ea typeface="Times New Roman"/>
                <a:cs typeface="Times New Roman"/>
                <a:sym typeface="Times New Roman"/>
              </a:rPr>
              <a:t>ToC</a:t>
            </a:r>
            <a:r>
              <a:rPr lang="en-US" b="1" dirty="0">
                <a:solidFill>
                  <a:srgbClr val="FF66CC"/>
                </a:solidFill>
                <a:latin typeface="Times New Roman"/>
                <a:ea typeface="Times New Roman"/>
                <a:cs typeface="Times New Roman"/>
                <a:sym typeface="Times New Roman"/>
              </a:rPr>
              <a:t> is trying to make. The following checklist consists of five simple questions that may help with the review process:</a:t>
            </a:r>
          </a:p>
          <a:p>
            <a:pPr lvl="0">
              <a:spcBef>
                <a:spcPts val="50"/>
              </a:spcBef>
            </a:pPr>
            <a:r>
              <a:rPr lang="en-US" b="1" dirty="0">
                <a:solidFill>
                  <a:schemeClr val="dk1"/>
                </a:solidFill>
                <a:latin typeface="Times New Roman"/>
                <a:ea typeface="Times New Roman"/>
                <a:cs typeface="Times New Roman"/>
                <a:sym typeface="Times New Roman"/>
              </a:rPr>
              <a:t> </a:t>
            </a:r>
          </a:p>
          <a:p>
            <a:pPr marL="342900" lvl="0" indent="-342900" algn="just">
              <a:spcBef>
                <a:spcPts val="50"/>
              </a:spcBef>
              <a:buClr>
                <a:srgbClr val="24A9E1"/>
              </a:buClr>
              <a:buSzPts val="1800"/>
              <a:buFont typeface="Calibri"/>
              <a:buAutoNum type="arabicPeriod"/>
            </a:pPr>
            <a:r>
              <a:rPr lang="en-US" b="1" dirty="0">
                <a:solidFill>
                  <a:srgbClr val="24A9E1"/>
                </a:solidFill>
                <a:latin typeface="Times New Roman"/>
                <a:ea typeface="Times New Roman"/>
                <a:cs typeface="Times New Roman"/>
                <a:sym typeface="Times New Roman"/>
              </a:rPr>
              <a:t>Are both the action (X) and the result (Y) clearly formulated? </a:t>
            </a:r>
            <a:endParaRPr lang="en-US" dirty="0"/>
          </a:p>
          <a:p>
            <a:pPr marL="342900" lvl="0" indent="-342900" algn="just">
              <a:spcBef>
                <a:spcPts val="50"/>
              </a:spcBef>
              <a:buClr>
                <a:srgbClr val="24A9E1"/>
              </a:buClr>
              <a:buSzPts val="1800"/>
              <a:buFont typeface="Calibri"/>
              <a:buAutoNum type="arabicPeriod"/>
            </a:pPr>
            <a:r>
              <a:rPr lang="en-US" b="1" dirty="0">
                <a:solidFill>
                  <a:srgbClr val="24A9E1"/>
                </a:solidFill>
                <a:latin typeface="Times New Roman"/>
                <a:ea typeface="Times New Roman"/>
                <a:cs typeface="Times New Roman"/>
                <a:sym typeface="Times New Roman"/>
              </a:rPr>
              <a:t>Is the result realistic and achievable given the scale of action, resources and time frame?</a:t>
            </a:r>
          </a:p>
          <a:p>
            <a:pPr marL="342900" lvl="0" indent="-342900" algn="just">
              <a:spcBef>
                <a:spcPts val="50"/>
              </a:spcBef>
              <a:buClr>
                <a:srgbClr val="24A9E1"/>
              </a:buClr>
              <a:buSzPts val="1800"/>
              <a:buFont typeface="Calibri"/>
              <a:buAutoNum type="arabicPeriod"/>
            </a:pPr>
            <a:r>
              <a:rPr lang="en-US" b="1" dirty="0">
                <a:solidFill>
                  <a:srgbClr val="24A9E1"/>
                </a:solidFill>
                <a:latin typeface="Times New Roman"/>
                <a:ea typeface="Times New Roman"/>
                <a:cs typeface="Times New Roman"/>
                <a:sym typeface="Times New Roman"/>
              </a:rPr>
              <a:t>Do the assumptions explain why the approach is suitable?</a:t>
            </a:r>
            <a:endParaRPr lang="en-US" dirty="0"/>
          </a:p>
          <a:p>
            <a:pPr marL="342900" lvl="0" indent="-342900" algn="just">
              <a:spcBef>
                <a:spcPts val="50"/>
              </a:spcBef>
              <a:buClr>
                <a:srgbClr val="24A9E1"/>
              </a:buClr>
              <a:buSzPts val="1800"/>
              <a:buFont typeface="Calibri"/>
              <a:buAutoNum type="arabicPeriod"/>
            </a:pPr>
            <a:r>
              <a:rPr lang="en-US" b="1" dirty="0">
                <a:solidFill>
                  <a:srgbClr val="24A9E1"/>
                </a:solidFill>
                <a:latin typeface="Times New Roman"/>
                <a:ea typeface="Times New Roman"/>
                <a:cs typeface="Times New Roman"/>
                <a:sym typeface="Times New Roman"/>
              </a:rPr>
              <a:t>Are the relevant preconditions that are necessary for success included in the assumptions? </a:t>
            </a:r>
          </a:p>
          <a:p>
            <a:pPr marL="342900" lvl="0" indent="-342900" algn="just">
              <a:spcBef>
                <a:spcPts val="50"/>
              </a:spcBef>
              <a:buClr>
                <a:srgbClr val="24A9E1"/>
              </a:buClr>
              <a:buSzPts val="1800"/>
              <a:buFont typeface="Calibri"/>
              <a:buAutoNum type="arabicPeriod"/>
            </a:pPr>
            <a:r>
              <a:rPr lang="en-US" b="1" dirty="0">
                <a:solidFill>
                  <a:srgbClr val="24A9E1"/>
                </a:solidFill>
                <a:latin typeface="Times New Roman"/>
                <a:ea typeface="Times New Roman"/>
                <a:cs typeface="Times New Roman"/>
                <a:sym typeface="Times New Roman"/>
              </a:rPr>
              <a:t>Does the </a:t>
            </a:r>
            <a:r>
              <a:rPr lang="en-US" b="1" dirty="0" err="1">
                <a:solidFill>
                  <a:srgbClr val="24A9E1"/>
                </a:solidFill>
                <a:latin typeface="Times New Roman"/>
                <a:ea typeface="Times New Roman"/>
                <a:cs typeface="Times New Roman"/>
                <a:sym typeface="Times New Roman"/>
              </a:rPr>
              <a:t>ToC</a:t>
            </a:r>
            <a:r>
              <a:rPr lang="en-US" b="1" dirty="0">
                <a:solidFill>
                  <a:srgbClr val="24A9E1"/>
                </a:solidFill>
                <a:latin typeface="Times New Roman"/>
                <a:ea typeface="Times New Roman"/>
                <a:cs typeface="Times New Roman"/>
                <a:sym typeface="Times New Roman"/>
              </a:rPr>
              <a:t> make sense if it is reversed?</a:t>
            </a:r>
            <a:endParaRPr lang="en-US" dirty="0"/>
          </a:p>
        </p:txBody>
      </p:sp>
      <p:pic>
        <p:nvPicPr>
          <p:cNvPr id="11" name="Google Shape;133;p3"/>
          <p:cNvPicPr preferRelativeResize="0"/>
          <p:nvPr/>
        </p:nvPicPr>
        <p:blipFill rotWithShape="1">
          <a:blip r:embed="rId3">
            <a:alphaModFix/>
          </a:blip>
          <a:srcRect/>
          <a:stretch/>
        </p:blipFill>
        <p:spPr>
          <a:xfrm>
            <a:off x="617280" y="3916400"/>
            <a:ext cx="2591670" cy="2667532"/>
          </a:xfrm>
          <a:prstGeom prst="rect">
            <a:avLst/>
          </a:prstGeom>
          <a:noFill/>
          <a:ln>
            <a:noFill/>
          </a:ln>
        </p:spPr>
      </p:pic>
    </p:spTree>
    <p:extLst>
      <p:ext uri="{BB962C8B-B14F-4D97-AF65-F5344CB8AC3E}">
        <p14:creationId xmlns:p14="http://schemas.microsoft.com/office/powerpoint/2010/main" val="2801475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458;p18"/>
          <p:cNvSpPr/>
          <p:nvPr/>
        </p:nvSpPr>
        <p:spPr>
          <a:xfrm>
            <a:off x="840299" y="2214153"/>
            <a:ext cx="10142026" cy="4031833"/>
          </a:xfrm>
          <a:prstGeom prst="rect">
            <a:avLst/>
          </a:prstGeom>
          <a:noFill/>
          <a:ln>
            <a:noFill/>
          </a:ln>
        </p:spPr>
        <p:txBody>
          <a:bodyPr spcFirstLastPara="1" wrap="square" lIns="91425" tIns="45700" rIns="91425" bIns="45700" anchor="ctr" anchorCtr="0">
            <a:spAutoFit/>
          </a:bodyPr>
          <a:lstStyle/>
          <a:p>
            <a:pPr marL="171450" marR="0" lvl="0" indent="-171450" algn="l" rtl="0">
              <a:lnSpc>
                <a:spcPct val="100000"/>
              </a:lnSpc>
              <a:spcBef>
                <a:spcPts val="0"/>
              </a:spcBef>
              <a:spcAft>
                <a:spcPts val="0"/>
              </a:spcAft>
              <a:buClr>
                <a:srgbClr val="C00000"/>
              </a:buClr>
              <a:buSzPts val="1600"/>
              <a:buFont typeface="Noto Sans Symbols"/>
              <a:buChar char="⮚"/>
            </a:pPr>
            <a:r>
              <a:rPr lang="en-US" sz="1600" b="1" i="0" u="none" strike="noStrike" cap="none" dirty="0">
                <a:solidFill>
                  <a:srgbClr val="C00000"/>
                </a:solidFill>
                <a:latin typeface="Times New Roman"/>
                <a:ea typeface="Times New Roman"/>
                <a:cs typeface="Times New Roman"/>
                <a:sym typeface="Times New Roman"/>
              </a:rPr>
              <a:t>Monitoring the </a:t>
            </a:r>
            <a:r>
              <a:rPr lang="en-US" sz="1600" b="1" i="0" u="none" strike="noStrike" cap="none" dirty="0">
                <a:solidFill>
                  <a:srgbClr val="0070C0"/>
                </a:solidFill>
                <a:latin typeface="Times New Roman"/>
                <a:ea typeface="Times New Roman"/>
                <a:cs typeface="Times New Roman"/>
                <a:sym typeface="Times New Roman"/>
              </a:rPr>
              <a:t>IF statements</a:t>
            </a:r>
            <a:r>
              <a:rPr lang="en-US" sz="1600" b="1" i="0" u="none" strike="noStrike" cap="none" dirty="0">
                <a:solidFill>
                  <a:srgbClr val="C00000"/>
                </a:solidFill>
                <a:latin typeface="Times New Roman"/>
                <a:ea typeface="Times New Roman"/>
                <a:cs typeface="Times New Roman"/>
                <a:sym typeface="Times New Roman"/>
              </a:rPr>
              <a:t>: Include questions into the data collection tools that directly relate to the if statement.</a:t>
            </a:r>
            <a:endParaRPr dirty="0"/>
          </a:p>
          <a:p>
            <a:pPr marL="0" marR="0" lvl="0" indent="0" algn="l" rtl="0">
              <a:lnSpc>
                <a:spcPct val="100000"/>
              </a:lnSpc>
              <a:spcBef>
                <a:spcPts val="0"/>
              </a:spcBef>
              <a:spcAft>
                <a:spcPts val="0"/>
              </a:spcAft>
              <a:buNone/>
            </a:pPr>
            <a:endParaRPr sz="1600" b="1" i="0" u="none" strike="noStrike" cap="none" dirty="0">
              <a:solidFill>
                <a:srgbClr val="C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B050"/>
              </a:buClr>
              <a:buSzPts val="1600"/>
              <a:buFont typeface="Times New Roman"/>
              <a:buNone/>
            </a:pPr>
            <a:r>
              <a:rPr lang="en-US" sz="1600" b="1" i="0" u="none" strike="noStrike" cap="none" dirty="0">
                <a:solidFill>
                  <a:srgbClr val="00B050"/>
                </a:solidFill>
                <a:latin typeface="Times New Roman"/>
                <a:ea typeface="Times New Roman"/>
                <a:cs typeface="Times New Roman"/>
                <a:sym typeface="Times New Roman"/>
              </a:rPr>
              <a:t>Example of output-level </a:t>
            </a:r>
            <a:r>
              <a:rPr lang="en-US" sz="1600" b="1" i="0" u="none" strike="noStrike" cap="none" dirty="0" err="1">
                <a:solidFill>
                  <a:srgbClr val="00B050"/>
                </a:solidFill>
                <a:latin typeface="Times New Roman"/>
                <a:ea typeface="Times New Roman"/>
                <a:cs typeface="Times New Roman"/>
                <a:sym typeface="Times New Roman"/>
              </a:rPr>
              <a:t>ToC</a:t>
            </a:r>
            <a:r>
              <a:rPr lang="en-US" sz="1600" b="1" i="0" u="none" strike="noStrike" cap="none" dirty="0">
                <a:solidFill>
                  <a:srgbClr val="00B050"/>
                </a:solidFill>
                <a:latin typeface="Times New Roman"/>
                <a:ea typeface="Times New Roman"/>
                <a:cs typeface="Times New Roman"/>
                <a:sym typeface="Times New Roman"/>
              </a:rPr>
              <a:t>:</a:t>
            </a:r>
            <a:endParaRPr sz="1600" b="1" dirty="0">
              <a:solidFill>
                <a:srgbClr val="00B05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1600"/>
              <a:buFont typeface="Times New Roman"/>
              <a:buNone/>
            </a:pPr>
            <a:r>
              <a:rPr lang="en-US" sz="1600" b="1" i="0" u="none" strike="noStrike" cap="none" dirty="0">
                <a:solidFill>
                  <a:schemeClr val="dk1"/>
                </a:solidFill>
                <a:latin typeface="Times New Roman"/>
                <a:ea typeface="Times New Roman"/>
                <a:cs typeface="Times New Roman"/>
                <a:sym typeface="Times New Roman"/>
              </a:rPr>
              <a:t>If access to livelihood opportunities for conflict-prone communities of country X are increased</a:t>
            </a:r>
            <a:endParaRPr sz="1600" b="1" i="0" u="none" strike="noStrike" cap="none" dirty="0">
              <a:solidFill>
                <a:schemeClr val="dk1"/>
              </a:solidFill>
              <a:latin typeface="Times New Roman"/>
              <a:ea typeface="Times New Roman"/>
              <a:cs typeface="Times New Roman"/>
              <a:sym typeface="Times New Roman"/>
            </a:endParaRPr>
          </a:p>
          <a:p>
            <a:pPr marL="2171700" marR="0" lvl="4" indent="-342900" algn="just" rtl="0">
              <a:lnSpc>
                <a:spcPct val="100000"/>
              </a:lnSpc>
              <a:spcBef>
                <a:spcPts val="0"/>
              </a:spcBef>
              <a:spcAft>
                <a:spcPts val="0"/>
              </a:spcAft>
              <a:buClr>
                <a:schemeClr val="dk1"/>
              </a:buClr>
              <a:buSzPts val="1600"/>
              <a:buFont typeface="Arial"/>
              <a:buChar char="•"/>
            </a:pPr>
            <a:r>
              <a:rPr lang="en-US" sz="1600" b="1" i="0" u="none" strike="noStrike" cap="none" dirty="0">
                <a:solidFill>
                  <a:schemeClr val="dk1"/>
                </a:solidFill>
                <a:latin typeface="Times New Roman"/>
                <a:ea typeface="Times New Roman"/>
                <a:cs typeface="Times New Roman"/>
                <a:sym typeface="Times New Roman"/>
              </a:rPr>
              <a:t>Was there an increase of knowledge and vocational skills? (Assess whether there was an increase in knowledge through the training pre/post-test; beneficiary feedback);</a:t>
            </a:r>
            <a:endParaRPr sz="1600" b="1" i="0" u="none" strike="noStrike" cap="none" dirty="0">
              <a:solidFill>
                <a:schemeClr val="dk1"/>
              </a:solidFill>
              <a:latin typeface="Times New Roman"/>
              <a:ea typeface="Times New Roman"/>
              <a:cs typeface="Times New Roman"/>
              <a:sym typeface="Times New Roman"/>
            </a:endParaRPr>
          </a:p>
          <a:p>
            <a:pPr marL="2171700" marR="0" lvl="4" indent="-342900" algn="just" rtl="0">
              <a:lnSpc>
                <a:spcPct val="100000"/>
              </a:lnSpc>
              <a:spcBef>
                <a:spcPts val="0"/>
              </a:spcBef>
              <a:spcAft>
                <a:spcPts val="0"/>
              </a:spcAft>
              <a:buClr>
                <a:schemeClr val="dk1"/>
              </a:buClr>
              <a:buSzPts val="1600"/>
              <a:buFont typeface="Arial"/>
              <a:buChar char="•"/>
            </a:pPr>
            <a:r>
              <a:rPr lang="en-US" sz="1600" b="1" i="0" u="none" strike="noStrike" cap="none" dirty="0">
                <a:solidFill>
                  <a:schemeClr val="dk1"/>
                </a:solidFill>
                <a:latin typeface="Times New Roman"/>
                <a:ea typeface="Times New Roman"/>
                <a:cs typeface="Times New Roman"/>
                <a:sym typeface="Times New Roman"/>
              </a:rPr>
              <a:t>Are beneficiaries using attained knowledge and vocational skills? If yes, how so; if no, why not (draft lesson learned)?</a:t>
            </a:r>
            <a:endParaRPr sz="1600" b="1" i="0" u="none" strike="noStrike" cap="none" dirty="0">
              <a:solidFill>
                <a:schemeClr val="dk1"/>
              </a:solidFill>
              <a:latin typeface="Times New Roman"/>
              <a:ea typeface="Times New Roman"/>
              <a:cs typeface="Times New Roman"/>
              <a:sym typeface="Times New Roman"/>
            </a:endParaRPr>
          </a:p>
          <a:p>
            <a:pPr marL="171450" marR="0" lvl="0" indent="-171450" algn="l" rtl="0">
              <a:lnSpc>
                <a:spcPct val="100000"/>
              </a:lnSpc>
              <a:spcBef>
                <a:spcPts val="0"/>
              </a:spcBef>
              <a:spcAft>
                <a:spcPts val="0"/>
              </a:spcAft>
              <a:buClr>
                <a:srgbClr val="C00000"/>
              </a:buClr>
              <a:buSzPts val="1600"/>
              <a:buFont typeface="Noto Sans Symbols"/>
              <a:buChar char="⮚"/>
            </a:pPr>
            <a:r>
              <a:rPr lang="en-US" sz="1600" b="1" i="0" u="none" strike="noStrike" cap="none" dirty="0">
                <a:solidFill>
                  <a:srgbClr val="C00000"/>
                </a:solidFill>
                <a:latin typeface="Times New Roman"/>
                <a:ea typeface="Times New Roman"/>
                <a:cs typeface="Times New Roman"/>
                <a:sym typeface="Times New Roman"/>
              </a:rPr>
              <a:t>Monitoring the </a:t>
            </a:r>
            <a:r>
              <a:rPr lang="en-US" sz="1600" b="1" i="0" u="none" strike="noStrike" cap="none" dirty="0">
                <a:solidFill>
                  <a:srgbClr val="2E75B5"/>
                </a:solidFill>
                <a:latin typeface="Times New Roman"/>
                <a:ea typeface="Times New Roman"/>
                <a:cs typeface="Times New Roman"/>
                <a:sym typeface="Times New Roman"/>
              </a:rPr>
              <a:t>THEN statements</a:t>
            </a:r>
            <a:r>
              <a:rPr lang="en-US" sz="1600" b="1" i="0" u="none" strike="noStrike" cap="none" dirty="0">
                <a:solidFill>
                  <a:srgbClr val="C00000"/>
                </a:solidFill>
                <a:latin typeface="Times New Roman"/>
                <a:ea typeface="Times New Roman"/>
                <a:cs typeface="Times New Roman"/>
                <a:sym typeface="Times New Roman"/>
              </a:rPr>
              <a:t>: Include questions into your data collection tools that directly relate to the then statement.</a:t>
            </a:r>
            <a:endParaRPr dirty="0"/>
          </a:p>
          <a:p>
            <a:pPr marL="0" marR="0" lvl="0" indent="0" algn="l" rtl="0">
              <a:lnSpc>
                <a:spcPct val="100000"/>
              </a:lnSpc>
              <a:spcBef>
                <a:spcPts val="0"/>
              </a:spcBef>
              <a:spcAft>
                <a:spcPts val="0"/>
              </a:spcAft>
              <a:buNone/>
            </a:pPr>
            <a:endParaRPr sz="1600" b="1" i="0" u="none" strike="noStrike" cap="none" dirty="0">
              <a:solidFill>
                <a:srgbClr val="C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B050"/>
              </a:buClr>
              <a:buSzPts val="1600"/>
              <a:buFont typeface="Times New Roman"/>
              <a:buNone/>
            </a:pPr>
            <a:r>
              <a:rPr lang="en-US" sz="1600" b="1" i="0" u="none" strike="noStrike" cap="none" dirty="0">
                <a:solidFill>
                  <a:srgbClr val="00B050"/>
                </a:solidFill>
                <a:latin typeface="Times New Roman"/>
                <a:ea typeface="Times New Roman"/>
                <a:cs typeface="Times New Roman"/>
                <a:sym typeface="Times New Roman"/>
              </a:rPr>
              <a:t>Example of output-level </a:t>
            </a:r>
            <a:r>
              <a:rPr lang="en-US" sz="1600" b="1" i="0" u="none" strike="noStrike" cap="none" dirty="0" err="1">
                <a:solidFill>
                  <a:srgbClr val="00B050"/>
                </a:solidFill>
                <a:latin typeface="Times New Roman"/>
                <a:ea typeface="Times New Roman"/>
                <a:cs typeface="Times New Roman"/>
                <a:sym typeface="Times New Roman"/>
              </a:rPr>
              <a:t>ToC</a:t>
            </a:r>
            <a:r>
              <a:rPr lang="en-US" sz="1600" b="1" i="0" u="none" strike="noStrike" cap="none" dirty="0">
                <a:solidFill>
                  <a:srgbClr val="00B050"/>
                </a:solidFill>
                <a:latin typeface="Times New Roman"/>
                <a:ea typeface="Times New Roman"/>
                <a:cs typeface="Times New Roman"/>
                <a:sym typeface="Times New Roman"/>
              </a:rPr>
              <a:t>:</a:t>
            </a:r>
            <a:endParaRPr sz="1600" b="1" i="0" u="none" strike="noStrike" cap="none" dirty="0">
              <a:solidFill>
                <a:srgbClr val="00B050"/>
              </a:solidFill>
              <a:latin typeface="Times New Roman"/>
              <a:ea typeface="Times New Roman"/>
              <a:cs typeface="Times New Roman"/>
              <a:sym typeface="Times New Roman"/>
            </a:endParaRPr>
          </a:p>
          <a:p>
            <a:pPr marL="2114550" marR="0" lvl="4" indent="-285750" algn="just" rtl="0">
              <a:lnSpc>
                <a:spcPct val="100000"/>
              </a:lnSpc>
              <a:spcBef>
                <a:spcPts val="0"/>
              </a:spcBef>
              <a:spcAft>
                <a:spcPts val="0"/>
              </a:spcAft>
              <a:buClr>
                <a:schemeClr val="dk1"/>
              </a:buClr>
              <a:buSzPts val="1600"/>
              <a:buFont typeface="Arial"/>
              <a:buChar char="•"/>
            </a:pPr>
            <a:r>
              <a:rPr lang="en-US" sz="1600" b="1" i="0" u="none" strike="noStrike" cap="none" dirty="0">
                <a:solidFill>
                  <a:schemeClr val="dk1"/>
                </a:solidFill>
                <a:latin typeface="Times New Roman"/>
                <a:ea typeface="Times New Roman"/>
                <a:cs typeface="Times New Roman"/>
                <a:sym typeface="Times New Roman"/>
              </a:rPr>
              <a:t>Then their access to livelihood opportunities will increase</a:t>
            </a:r>
            <a:endParaRPr sz="1600" b="1" i="0" u="none" strike="noStrike" cap="none" dirty="0">
              <a:solidFill>
                <a:schemeClr val="dk1"/>
              </a:solidFill>
              <a:latin typeface="Times New Roman"/>
              <a:ea typeface="Times New Roman"/>
              <a:cs typeface="Times New Roman"/>
              <a:sym typeface="Times New Roman"/>
            </a:endParaRPr>
          </a:p>
          <a:p>
            <a:pPr marL="2114550" marR="0" lvl="4" indent="-285750" algn="just" rtl="0">
              <a:lnSpc>
                <a:spcPct val="100000"/>
              </a:lnSpc>
              <a:spcBef>
                <a:spcPts val="0"/>
              </a:spcBef>
              <a:spcAft>
                <a:spcPts val="0"/>
              </a:spcAft>
              <a:buClr>
                <a:schemeClr val="dk1"/>
              </a:buClr>
              <a:buSzPts val="1600"/>
              <a:buFont typeface="Arial"/>
              <a:buChar char="•"/>
            </a:pPr>
            <a:r>
              <a:rPr lang="en-US" sz="1600" b="1" i="0" u="none" strike="noStrike" cap="none" dirty="0">
                <a:solidFill>
                  <a:schemeClr val="dk1"/>
                </a:solidFill>
                <a:latin typeface="Times New Roman"/>
                <a:ea typeface="Times New Roman"/>
                <a:cs typeface="Times New Roman"/>
                <a:sym typeface="Times New Roman"/>
              </a:rPr>
              <a:t>Have livelihood opportunities for target beneficiaries increased?</a:t>
            </a:r>
            <a:endParaRPr sz="1600" b="1" i="0" u="none" strike="noStrike" cap="none" dirty="0">
              <a:solidFill>
                <a:schemeClr val="dk1"/>
              </a:solidFill>
              <a:latin typeface="Times New Roman"/>
              <a:ea typeface="Times New Roman"/>
              <a:cs typeface="Times New Roman"/>
              <a:sym typeface="Times New Roman"/>
            </a:endParaRPr>
          </a:p>
          <a:p>
            <a:pPr marL="2114550" marR="0" lvl="4" indent="-285750" algn="just" rtl="0">
              <a:lnSpc>
                <a:spcPct val="100000"/>
              </a:lnSpc>
              <a:spcBef>
                <a:spcPts val="0"/>
              </a:spcBef>
              <a:spcAft>
                <a:spcPts val="0"/>
              </a:spcAft>
              <a:buClr>
                <a:schemeClr val="dk1"/>
              </a:buClr>
              <a:buSzPts val="1600"/>
              <a:buFont typeface="Arial"/>
              <a:buChar char="•"/>
            </a:pPr>
            <a:r>
              <a:rPr lang="en-US" sz="1600" b="1" i="0" u="none" strike="noStrike" cap="none" dirty="0">
                <a:solidFill>
                  <a:schemeClr val="dk1"/>
                </a:solidFill>
                <a:latin typeface="Times New Roman"/>
                <a:ea typeface="Times New Roman"/>
                <a:cs typeface="Times New Roman"/>
                <a:sym typeface="Times New Roman"/>
              </a:rPr>
              <a:t>If yes, was it due to the intervention; if no, why not (draft a lesson learned)?</a:t>
            </a:r>
            <a:endParaRPr sz="1600" b="1" i="0" u="none" strike="noStrike" cap="none" dirty="0">
              <a:solidFill>
                <a:schemeClr val="dk1"/>
              </a:solidFill>
              <a:latin typeface="Times New Roman"/>
              <a:ea typeface="Times New Roman"/>
              <a:cs typeface="Times New Roman"/>
              <a:sym typeface="Times New Roman"/>
            </a:endParaRPr>
          </a:p>
        </p:txBody>
      </p:sp>
      <p:sp>
        <p:nvSpPr>
          <p:cNvPr id="11" name="Google Shape;459;p18"/>
          <p:cNvSpPr/>
          <p:nvPr/>
        </p:nvSpPr>
        <p:spPr>
          <a:xfrm>
            <a:off x="2772397" y="1967453"/>
            <a:ext cx="6475735"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FF681E"/>
                </a:solidFill>
                <a:latin typeface="Times New Roman"/>
                <a:ea typeface="Times New Roman"/>
                <a:cs typeface="Times New Roman"/>
                <a:sym typeface="Times New Roman"/>
              </a:rPr>
              <a:t>How to monitor an if-then-because Theory of Change?</a:t>
            </a:r>
            <a:endParaRPr sz="2000" b="1" dirty="0">
              <a:solidFill>
                <a:srgbClr val="FF681E"/>
              </a:solidFill>
              <a:latin typeface="Times New Roman"/>
              <a:ea typeface="Times New Roman"/>
              <a:cs typeface="Times New Roman"/>
              <a:sym typeface="Times New Roman"/>
            </a:endParaRPr>
          </a:p>
        </p:txBody>
      </p:sp>
      <p:pic>
        <p:nvPicPr>
          <p:cNvPr id="12" name="Google Shape;133;p3"/>
          <p:cNvPicPr preferRelativeResize="0"/>
          <p:nvPr/>
        </p:nvPicPr>
        <p:blipFill rotWithShape="1">
          <a:blip r:embed="rId3">
            <a:alphaModFix/>
          </a:blip>
          <a:srcRect/>
          <a:stretch/>
        </p:blipFill>
        <p:spPr>
          <a:xfrm>
            <a:off x="9501188" y="4885592"/>
            <a:ext cx="1924050" cy="1430361"/>
          </a:xfrm>
          <a:prstGeom prst="rect">
            <a:avLst/>
          </a:prstGeom>
          <a:noFill/>
          <a:ln>
            <a:noFill/>
          </a:ln>
        </p:spPr>
      </p:pic>
    </p:spTree>
    <p:extLst>
      <p:ext uri="{BB962C8B-B14F-4D97-AF65-F5344CB8AC3E}">
        <p14:creationId xmlns:p14="http://schemas.microsoft.com/office/powerpoint/2010/main" val="4133732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476;p19"/>
          <p:cNvSpPr/>
          <p:nvPr/>
        </p:nvSpPr>
        <p:spPr>
          <a:xfrm>
            <a:off x="2836272" y="2053297"/>
            <a:ext cx="8099135" cy="4154984"/>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C00000"/>
              </a:buClr>
              <a:buSzPts val="1800"/>
              <a:buFont typeface="Noto Sans Symbols"/>
              <a:buChar char="⮚"/>
            </a:pPr>
            <a:r>
              <a:rPr lang="en-US" sz="1800" b="1" dirty="0">
                <a:solidFill>
                  <a:srgbClr val="C00000"/>
                </a:solidFill>
                <a:latin typeface="Times New Roman"/>
                <a:ea typeface="Times New Roman"/>
                <a:cs typeface="Times New Roman"/>
                <a:sym typeface="Times New Roman"/>
              </a:rPr>
              <a:t>Monitoring the </a:t>
            </a:r>
            <a:r>
              <a:rPr lang="en-US" sz="1800" b="1" dirty="0">
                <a:solidFill>
                  <a:srgbClr val="0070C0"/>
                </a:solidFill>
                <a:latin typeface="Times New Roman"/>
                <a:ea typeface="Times New Roman"/>
                <a:cs typeface="Times New Roman"/>
                <a:sym typeface="Times New Roman"/>
              </a:rPr>
              <a:t>BECAUSE statements</a:t>
            </a:r>
            <a:r>
              <a:rPr lang="en-US" sz="1800" b="1" dirty="0">
                <a:solidFill>
                  <a:srgbClr val="C00000"/>
                </a:solidFill>
                <a:latin typeface="Times New Roman"/>
                <a:ea typeface="Times New Roman"/>
                <a:cs typeface="Times New Roman"/>
                <a:sym typeface="Times New Roman"/>
              </a:rPr>
              <a:t>: Include questions into your data collection tools that directly relate to the because statement.</a:t>
            </a:r>
            <a:endParaRPr dirty="0"/>
          </a:p>
          <a:p>
            <a:pPr marL="171450" marR="0" lvl="0" indent="-57150" algn="l" rtl="0">
              <a:spcBef>
                <a:spcPts val="0"/>
              </a:spcBef>
              <a:spcAft>
                <a:spcPts val="0"/>
              </a:spcAft>
              <a:buClr>
                <a:schemeClr val="dk1"/>
              </a:buClr>
              <a:buSzPts val="1800"/>
              <a:buFont typeface="Noto Sans Symbols"/>
              <a:buNone/>
            </a:pPr>
            <a:endParaRPr sz="1800" b="1" dirty="0">
              <a:solidFill>
                <a:srgbClr val="C0000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dirty="0">
                <a:solidFill>
                  <a:srgbClr val="00B050"/>
                </a:solidFill>
                <a:latin typeface="Times New Roman"/>
                <a:ea typeface="Times New Roman"/>
                <a:cs typeface="Times New Roman"/>
                <a:sym typeface="Times New Roman"/>
              </a:rPr>
              <a:t>Examples of output-level </a:t>
            </a:r>
            <a:r>
              <a:rPr lang="en-US" sz="1800" b="1" dirty="0" err="1">
                <a:solidFill>
                  <a:srgbClr val="00B050"/>
                </a:solidFill>
                <a:latin typeface="Times New Roman"/>
                <a:ea typeface="Times New Roman"/>
                <a:cs typeface="Times New Roman"/>
                <a:sym typeface="Times New Roman"/>
              </a:rPr>
              <a:t>ToC</a:t>
            </a:r>
            <a:r>
              <a:rPr lang="en-US" sz="1800" b="1" dirty="0">
                <a:solidFill>
                  <a:srgbClr val="00B050"/>
                </a:solidFill>
                <a:latin typeface="Times New Roman"/>
                <a:ea typeface="Times New Roman"/>
                <a:cs typeface="Times New Roman"/>
                <a:sym typeface="Times New Roman"/>
              </a:rPr>
              <a:t>:</a:t>
            </a:r>
            <a:endParaRPr dirty="0"/>
          </a:p>
          <a:p>
            <a:pPr marL="0" marR="0" lvl="0" indent="0" algn="l" rtl="0">
              <a:spcBef>
                <a:spcPts val="0"/>
              </a:spcBef>
              <a:spcAft>
                <a:spcPts val="0"/>
              </a:spcAft>
              <a:buNone/>
            </a:pPr>
            <a:endParaRPr sz="1800" b="1" dirty="0">
              <a:solidFill>
                <a:srgbClr val="00B050"/>
              </a:solidFill>
              <a:latin typeface="Times New Roman"/>
              <a:ea typeface="Times New Roman"/>
              <a:cs typeface="Times New Roman"/>
              <a:sym typeface="Times New Roman"/>
            </a:endParaRPr>
          </a:p>
          <a:p>
            <a:pPr marL="2114550" marR="0" lvl="4" indent="-285750" algn="just" rtl="0">
              <a:spcBef>
                <a:spcPts val="0"/>
              </a:spcBef>
              <a:spcAft>
                <a:spcPts val="0"/>
              </a:spcAft>
              <a:buClr>
                <a:schemeClr val="dk1"/>
              </a:buClr>
              <a:buSzPts val="1800"/>
              <a:buFont typeface="Arial"/>
              <a:buChar char="•"/>
            </a:pPr>
            <a:r>
              <a:rPr lang="en-US" sz="1800" b="1" i="0" u="none" strike="noStrike" cap="none" dirty="0">
                <a:solidFill>
                  <a:schemeClr val="dk1"/>
                </a:solidFill>
                <a:latin typeface="Times New Roman"/>
                <a:ea typeface="Times New Roman"/>
                <a:cs typeface="Times New Roman"/>
                <a:sym typeface="Times New Roman"/>
              </a:rPr>
              <a:t>Because improved vocational skills may increase the chance for beneficiaries to find a job</a:t>
            </a:r>
            <a:endParaRPr sz="1800" b="1" i="0" u="none" strike="noStrike" cap="none" dirty="0">
              <a:solidFill>
                <a:schemeClr val="dk1"/>
              </a:solidFill>
              <a:latin typeface="Times New Roman"/>
              <a:ea typeface="Times New Roman"/>
              <a:cs typeface="Times New Roman"/>
              <a:sym typeface="Times New Roman"/>
            </a:endParaRPr>
          </a:p>
          <a:p>
            <a:pPr marL="2114550" marR="0" lvl="4" indent="-285750" algn="just" rtl="0">
              <a:spcBef>
                <a:spcPts val="0"/>
              </a:spcBef>
              <a:spcAft>
                <a:spcPts val="0"/>
              </a:spcAft>
              <a:buClr>
                <a:schemeClr val="dk1"/>
              </a:buClr>
              <a:buSzPts val="1800"/>
              <a:buFont typeface="Arial"/>
              <a:buChar char="•"/>
            </a:pPr>
            <a:r>
              <a:rPr lang="en-US" sz="1800" b="1" i="0" u="none" strike="noStrike" cap="none" dirty="0">
                <a:solidFill>
                  <a:schemeClr val="dk1"/>
                </a:solidFill>
                <a:latin typeface="Times New Roman"/>
                <a:ea typeface="Times New Roman"/>
                <a:cs typeface="Times New Roman"/>
                <a:sym typeface="Times New Roman"/>
              </a:rPr>
              <a:t>Were beneficiaries unemployed prior to training?</a:t>
            </a:r>
            <a:endParaRPr sz="1800" b="1" i="0" u="none" strike="noStrike" cap="none" dirty="0">
              <a:solidFill>
                <a:schemeClr val="dk1"/>
              </a:solidFill>
              <a:latin typeface="Times New Roman"/>
              <a:ea typeface="Times New Roman"/>
              <a:cs typeface="Times New Roman"/>
              <a:sym typeface="Times New Roman"/>
            </a:endParaRPr>
          </a:p>
          <a:p>
            <a:pPr marL="2114550" marR="0" lvl="4" indent="-285750" algn="just" rtl="0">
              <a:spcBef>
                <a:spcPts val="0"/>
              </a:spcBef>
              <a:spcAft>
                <a:spcPts val="0"/>
              </a:spcAft>
              <a:buClr>
                <a:schemeClr val="dk1"/>
              </a:buClr>
              <a:buSzPts val="1800"/>
              <a:buFont typeface="Arial"/>
              <a:buChar char="•"/>
            </a:pPr>
            <a:r>
              <a:rPr lang="en-US" sz="1800" b="1" i="0" u="none" strike="noStrike" cap="none" dirty="0">
                <a:solidFill>
                  <a:schemeClr val="dk1"/>
                </a:solidFill>
                <a:latin typeface="Times New Roman"/>
                <a:ea typeface="Times New Roman"/>
                <a:cs typeface="Times New Roman"/>
                <a:sym typeface="Times New Roman"/>
              </a:rPr>
              <a:t>Did they find a (better) job due to increased skills (beneficiary feedback)?</a:t>
            </a:r>
            <a:endParaRPr sz="1800" b="1" i="0" u="none" strike="noStrike" cap="none" dirty="0">
              <a:solidFill>
                <a:schemeClr val="dk1"/>
              </a:solidFill>
              <a:latin typeface="Times New Roman"/>
              <a:ea typeface="Times New Roman"/>
              <a:cs typeface="Times New Roman"/>
              <a:sym typeface="Times New Roman"/>
            </a:endParaRPr>
          </a:p>
          <a:p>
            <a:pPr marL="2114550" marR="0" lvl="4" indent="-285750" algn="just" rtl="0">
              <a:spcBef>
                <a:spcPts val="0"/>
              </a:spcBef>
              <a:spcAft>
                <a:spcPts val="0"/>
              </a:spcAft>
              <a:buClr>
                <a:schemeClr val="dk1"/>
              </a:buClr>
              <a:buSzPts val="1800"/>
              <a:buFont typeface="Arial"/>
              <a:buChar char="•"/>
            </a:pPr>
            <a:r>
              <a:rPr lang="en-US" sz="1800" b="1" i="0" u="none" strike="noStrike" cap="none" dirty="0">
                <a:solidFill>
                  <a:schemeClr val="dk1"/>
                </a:solidFill>
                <a:latin typeface="Times New Roman"/>
                <a:ea typeface="Times New Roman"/>
                <a:cs typeface="Times New Roman"/>
                <a:sym typeface="Times New Roman"/>
              </a:rPr>
              <a:t>Because capacities are relevant to the opportunities in the target areas</a:t>
            </a:r>
            <a:endParaRPr sz="1800" b="1" i="0" u="none" strike="noStrike" cap="none" dirty="0">
              <a:solidFill>
                <a:schemeClr val="dk1"/>
              </a:solidFill>
              <a:latin typeface="Times New Roman"/>
              <a:ea typeface="Times New Roman"/>
              <a:cs typeface="Times New Roman"/>
              <a:sym typeface="Times New Roman"/>
            </a:endParaRPr>
          </a:p>
          <a:p>
            <a:pPr marL="2114550" marR="0" lvl="4" indent="-285750" algn="just" rtl="0">
              <a:spcBef>
                <a:spcPts val="0"/>
              </a:spcBef>
              <a:spcAft>
                <a:spcPts val="0"/>
              </a:spcAft>
              <a:buClr>
                <a:schemeClr val="dk1"/>
              </a:buClr>
              <a:buSzPts val="1800"/>
              <a:buFont typeface="Arial"/>
              <a:buChar char="•"/>
            </a:pPr>
            <a:r>
              <a:rPr lang="en-US" sz="1800" b="1" i="0" u="none" strike="noStrike" cap="none" dirty="0">
                <a:solidFill>
                  <a:schemeClr val="dk1"/>
                </a:solidFill>
                <a:latin typeface="Times New Roman"/>
                <a:ea typeface="Times New Roman"/>
                <a:cs typeface="Times New Roman"/>
                <a:sym typeface="Times New Roman"/>
              </a:rPr>
              <a:t>Ask beneficiaries if this is accurate.</a:t>
            </a:r>
            <a:endParaRPr sz="1800" b="1" i="0" u="none" strike="noStrike" cap="none" dirty="0">
              <a:solidFill>
                <a:schemeClr val="dk1"/>
              </a:solidFill>
              <a:latin typeface="Times New Roman"/>
              <a:ea typeface="Times New Roman"/>
              <a:cs typeface="Times New Roman"/>
              <a:sym typeface="Times New Roman"/>
            </a:endParaRPr>
          </a:p>
          <a:p>
            <a:pPr marL="2114550" marR="0" lvl="4" indent="-285750" algn="just" rtl="0">
              <a:spcBef>
                <a:spcPts val="0"/>
              </a:spcBef>
              <a:spcAft>
                <a:spcPts val="0"/>
              </a:spcAft>
              <a:buClr>
                <a:schemeClr val="dk1"/>
              </a:buClr>
              <a:buSzPts val="1800"/>
              <a:buFont typeface="Arial"/>
              <a:buChar char="•"/>
            </a:pPr>
            <a:r>
              <a:rPr lang="en-US" sz="1800" b="1" i="0" u="none" strike="noStrike" cap="none" dirty="0">
                <a:solidFill>
                  <a:schemeClr val="dk1"/>
                </a:solidFill>
                <a:latin typeface="Times New Roman"/>
                <a:ea typeface="Times New Roman"/>
                <a:cs typeface="Times New Roman"/>
                <a:sym typeface="Times New Roman"/>
              </a:rPr>
              <a:t>Opportunities exist in the area</a:t>
            </a:r>
            <a:endParaRPr sz="1800" b="1" i="0" u="none" strike="noStrike" cap="none"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200" dirty="0">
              <a:solidFill>
                <a:schemeClr val="dk1"/>
              </a:solidFill>
              <a:latin typeface="Calibri"/>
              <a:ea typeface="Calibri"/>
              <a:cs typeface="Calibri"/>
              <a:sym typeface="Calibri"/>
            </a:endParaRPr>
          </a:p>
        </p:txBody>
      </p:sp>
      <p:pic>
        <p:nvPicPr>
          <p:cNvPr id="11" name="Google Shape;133;p3"/>
          <p:cNvPicPr preferRelativeResize="0"/>
          <p:nvPr/>
        </p:nvPicPr>
        <p:blipFill rotWithShape="1">
          <a:blip r:embed="rId3">
            <a:alphaModFix/>
          </a:blip>
          <a:srcRect/>
          <a:stretch/>
        </p:blipFill>
        <p:spPr>
          <a:xfrm>
            <a:off x="617280" y="3916400"/>
            <a:ext cx="2591670" cy="2667532"/>
          </a:xfrm>
          <a:prstGeom prst="rect">
            <a:avLst/>
          </a:prstGeom>
          <a:noFill/>
          <a:ln>
            <a:noFill/>
          </a:ln>
        </p:spPr>
      </p:pic>
    </p:spTree>
    <p:extLst>
      <p:ext uri="{BB962C8B-B14F-4D97-AF65-F5344CB8AC3E}">
        <p14:creationId xmlns:p14="http://schemas.microsoft.com/office/powerpoint/2010/main" val="3943177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928570" y="2329369"/>
            <a:ext cx="7914539" cy="3818994"/>
          </a:xfrm>
          <a:prstGeom prst="rect">
            <a:avLst/>
          </a:prstGeom>
        </p:spPr>
        <p:txBody>
          <a:bodyPr wrap="square">
            <a:spAutoFit/>
          </a:bodyPr>
          <a:lstStyle/>
          <a:p>
            <a:pPr marL="0" lvl="1" algn="ctr"/>
            <a:r>
              <a:rPr lang="en-US" sz="2000" b="1" dirty="0">
                <a:solidFill>
                  <a:srgbClr val="0070C0"/>
                </a:solidFill>
                <a:latin typeface="Times New Roman"/>
                <a:ea typeface="Times New Roman"/>
                <a:cs typeface="Times New Roman"/>
                <a:sym typeface="Times New Roman"/>
              </a:rPr>
              <a:t>2. Results Matrix</a:t>
            </a:r>
            <a:endParaRPr lang="en-US" sz="1600" dirty="0"/>
          </a:p>
          <a:p>
            <a:pPr marL="0" lvl="1" algn="ctr">
              <a:spcBef>
                <a:spcPts val="520"/>
              </a:spcBef>
            </a:pPr>
            <a:endParaRPr lang="en-US" sz="2000" b="1" dirty="0">
              <a:solidFill>
                <a:srgbClr val="0070C0"/>
              </a:solidFill>
              <a:latin typeface="Times New Roman"/>
              <a:ea typeface="Times New Roman"/>
              <a:cs typeface="Times New Roman"/>
              <a:sym typeface="Times New Roman"/>
            </a:endParaRPr>
          </a:p>
          <a:p>
            <a:pPr marL="742950" marR="313690" lvl="1" indent="-285750" algn="jus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As previously mentioned, also belonging to </a:t>
            </a:r>
            <a:r>
              <a:rPr lang="en-US" b="1" dirty="0" err="1">
                <a:solidFill>
                  <a:schemeClr val="dk1"/>
                </a:solidFill>
                <a:latin typeface="Times New Roman"/>
                <a:ea typeface="Times New Roman"/>
                <a:cs typeface="Times New Roman"/>
                <a:sym typeface="Times New Roman"/>
              </a:rPr>
              <a:t>programme</a:t>
            </a:r>
            <a:r>
              <a:rPr lang="en-US" b="1" dirty="0">
                <a:solidFill>
                  <a:schemeClr val="dk1"/>
                </a:solidFill>
                <a:latin typeface="Times New Roman"/>
                <a:ea typeface="Times New Roman"/>
                <a:cs typeface="Times New Roman"/>
                <a:sym typeface="Times New Roman"/>
              </a:rPr>
              <a:t> theory is the logical framework, which helps </a:t>
            </a:r>
            <a:r>
              <a:rPr lang="en-US" b="1" dirty="0">
                <a:solidFill>
                  <a:srgbClr val="FF0000"/>
                </a:solidFill>
                <a:latin typeface="Times New Roman"/>
                <a:ea typeface="Times New Roman"/>
                <a:cs typeface="Times New Roman"/>
                <a:sym typeface="Times New Roman"/>
              </a:rPr>
              <a:t>identify an intervention’s operational design and is a foundation for M&amp;E</a:t>
            </a:r>
            <a:r>
              <a:rPr lang="en-US" b="1" dirty="0">
                <a:solidFill>
                  <a:schemeClr val="dk1"/>
                </a:solidFill>
                <a:latin typeface="Times New Roman"/>
                <a:ea typeface="Times New Roman"/>
                <a:cs typeface="Times New Roman"/>
                <a:sym typeface="Times New Roman"/>
              </a:rPr>
              <a:t>.</a:t>
            </a:r>
            <a:endParaRPr lang="en-US" sz="1600" dirty="0"/>
          </a:p>
          <a:p>
            <a:pPr marL="742950" marR="313690" lvl="1" indent="-285750" algn="jus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 It is an overview of an intervention’s </a:t>
            </a:r>
            <a:r>
              <a:rPr lang="en-US" b="1" dirty="0">
                <a:solidFill>
                  <a:srgbClr val="66FF33"/>
                </a:solidFill>
                <a:latin typeface="Times New Roman"/>
                <a:ea typeface="Times New Roman"/>
                <a:cs typeface="Times New Roman"/>
                <a:sym typeface="Times New Roman"/>
              </a:rPr>
              <a:t>intended approach to attain results</a:t>
            </a:r>
            <a:r>
              <a:rPr lang="en-US" b="1" dirty="0">
                <a:solidFill>
                  <a:schemeClr val="dk1"/>
                </a:solidFill>
                <a:latin typeface="Times New Roman"/>
                <a:ea typeface="Times New Roman"/>
                <a:cs typeface="Times New Roman"/>
                <a:sym typeface="Times New Roman"/>
              </a:rPr>
              <a:t>, based on the situation and problem analysis undertaken </a:t>
            </a:r>
            <a:r>
              <a:rPr lang="en-US" b="1" dirty="0">
                <a:solidFill>
                  <a:srgbClr val="FF66CC"/>
                </a:solidFill>
                <a:latin typeface="Times New Roman"/>
                <a:ea typeface="Times New Roman"/>
                <a:cs typeface="Times New Roman"/>
                <a:sym typeface="Times New Roman"/>
              </a:rPr>
              <a:t>during the conceptualization stage</a:t>
            </a:r>
            <a:r>
              <a:rPr lang="en-US" b="1" dirty="0">
                <a:solidFill>
                  <a:schemeClr val="dk1"/>
                </a:solidFill>
                <a:latin typeface="Times New Roman"/>
                <a:ea typeface="Times New Roman"/>
                <a:cs typeface="Times New Roman"/>
                <a:sym typeface="Times New Roman"/>
              </a:rPr>
              <a:t>.</a:t>
            </a:r>
            <a:endParaRPr lang="en-US" sz="1600" dirty="0"/>
          </a:p>
          <a:p>
            <a:pPr marR="313690" lvl="1" algn="just"/>
            <a:endParaRPr lang="en-US" b="1" dirty="0">
              <a:solidFill>
                <a:schemeClr val="dk1"/>
              </a:solidFill>
              <a:latin typeface="Times New Roman"/>
              <a:ea typeface="Times New Roman"/>
              <a:cs typeface="Times New Roman"/>
              <a:sym typeface="Times New Roman"/>
            </a:endParaRPr>
          </a:p>
          <a:p>
            <a:pPr marL="742950" marR="313690" lvl="1" indent="-285750" algn="jus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Specifically, it uses </a:t>
            </a:r>
            <a:r>
              <a:rPr lang="en-US" b="1" dirty="0">
                <a:solidFill>
                  <a:srgbClr val="FF0000"/>
                </a:solidFill>
                <a:latin typeface="Times New Roman"/>
                <a:ea typeface="Times New Roman"/>
                <a:cs typeface="Times New Roman"/>
                <a:sym typeface="Times New Roman"/>
              </a:rPr>
              <a:t>a matrix </a:t>
            </a:r>
            <a:r>
              <a:rPr lang="en-US" b="1" dirty="0">
                <a:solidFill>
                  <a:schemeClr val="dk1"/>
                </a:solidFill>
                <a:latin typeface="Times New Roman"/>
                <a:ea typeface="Times New Roman"/>
                <a:cs typeface="Times New Roman"/>
                <a:sym typeface="Times New Roman"/>
              </a:rPr>
              <a:t>to </a:t>
            </a:r>
            <a:r>
              <a:rPr lang="en-US" b="1" u="sng" dirty="0">
                <a:solidFill>
                  <a:schemeClr val="dk1"/>
                </a:solidFill>
                <a:latin typeface="Times New Roman"/>
                <a:ea typeface="Times New Roman"/>
                <a:cs typeface="Times New Roman"/>
                <a:sym typeface="Times New Roman"/>
              </a:rPr>
              <a:t>summarize the logical sequence in which an intervention aims to achieve desired results, the activities required to attain these results and the indicators and sources of verification that help measure progress towards achieving results</a:t>
            </a:r>
            <a:r>
              <a:rPr lang="en-US" b="1" u="sng" dirty="0" smtClean="0">
                <a:solidFill>
                  <a:schemeClr val="dk1"/>
                </a:solidFill>
                <a:latin typeface="Times New Roman"/>
                <a:ea typeface="Times New Roman"/>
                <a:cs typeface="Times New Roman"/>
                <a:sym typeface="Times New Roman"/>
              </a:rPr>
              <a:t>.</a:t>
            </a:r>
            <a:endParaRPr lang="en-US" sz="1600" dirty="0"/>
          </a:p>
        </p:txBody>
      </p:sp>
      <p:pic>
        <p:nvPicPr>
          <p:cNvPr id="11" name="Google Shape;133;p3"/>
          <p:cNvPicPr preferRelativeResize="0"/>
          <p:nvPr/>
        </p:nvPicPr>
        <p:blipFill rotWithShape="1">
          <a:blip r:embed="rId3">
            <a:alphaModFix/>
          </a:blip>
          <a:srcRect/>
          <a:stretch/>
        </p:blipFill>
        <p:spPr>
          <a:xfrm>
            <a:off x="617280" y="3916400"/>
            <a:ext cx="2591670" cy="2667532"/>
          </a:xfrm>
          <a:prstGeom prst="rect">
            <a:avLst/>
          </a:prstGeom>
          <a:noFill/>
          <a:ln>
            <a:noFill/>
          </a:ln>
        </p:spPr>
      </p:pic>
    </p:spTree>
    <p:extLst>
      <p:ext uri="{BB962C8B-B14F-4D97-AF65-F5344CB8AC3E}">
        <p14:creationId xmlns:p14="http://schemas.microsoft.com/office/powerpoint/2010/main" val="2081289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13;p21"/>
          <p:cNvSpPr/>
          <p:nvPr/>
        </p:nvSpPr>
        <p:spPr>
          <a:xfrm>
            <a:off x="2595956" y="1787805"/>
            <a:ext cx="8469824" cy="954067"/>
          </a:xfrm>
          <a:prstGeom prst="rect">
            <a:avLst/>
          </a:prstGeom>
          <a:noFill/>
          <a:ln>
            <a:noFill/>
          </a:ln>
        </p:spPr>
        <p:txBody>
          <a:bodyPr spcFirstLastPara="1" wrap="square" lIns="91425" tIns="45700" rIns="91425" bIns="45700" anchor="ctr" anchorCtr="0">
            <a:spAutoFit/>
          </a:bodyPr>
          <a:lstStyle/>
          <a:p>
            <a:pPr marL="914400" marR="0" lvl="2" indent="0" algn="ctr" rtl="0">
              <a:lnSpc>
                <a:spcPct val="100000"/>
              </a:lnSpc>
              <a:spcBef>
                <a:spcPts val="0"/>
              </a:spcBef>
              <a:spcAft>
                <a:spcPts val="0"/>
              </a:spcAft>
              <a:buNone/>
            </a:pPr>
            <a:r>
              <a:rPr lang="en-US" b="1" i="0" u="none" strike="noStrike" cap="none" dirty="0">
                <a:solidFill>
                  <a:srgbClr val="FF681E"/>
                </a:solidFill>
                <a:latin typeface="Times New Roman"/>
                <a:ea typeface="Times New Roman"/>
                <a:cs typeface="Times New Roman"/>
                <a:sym typeface="Times New Roman"/>
              </a:rPr>
              <a:t>    </a:t>
            </a:r>
            <a:endParaRPr sz="1600" dirty="0"/>
          </a:p>
          <a:p>
            <a:pPr marL="914400" marR="0" lvl="2" indent="0" algn="ctr" rtl="0">
              <a:lnSpc>
                <a:spcPct val="100000"/>
              </a:lnSpc>
              <a:spcBef>
                <a:spcPts val="0"/>
              </a:spcBef>
              <a:spcAft>
                <a:spcPts val="0"/>
              </a:spcAft>
              <a:buNone/>
            </a:pPr>
            <a:r>
              <a:rPr lang="en-US" b="1" i="0" u="none" strike="noStrike" cap="none" dirty="0">
                <a:solidFill>
                  <a:srgbClr val="FF681E"/>
                </a:solidFill>
                <a:latin typeface="Times New Roman"/>
                <a:ea typeface="Times New Roman"/>
                <a:cs typeface="Times New Roman"/>
                <a:sym typeface="Times New Roman"/>
              </a:rPr>
              <a:t>The difference between the Theory of Change and a logical framework</a:t>
            </a:r>
            <a:endParaRPr sz="1600" dirty="0"/>
          </a:p>
          <a:p>
            <a:pPr marL="0" marR="0" lvl="0" indent="0" algn="l" rtl="0">
              <a:lnSpc>
                <a:spcPct val="100000"/>
              </a:lnSpc>
              <a:spcBef>
                <a:spcPts val="0"/>
              </a:spcBef>
              <a:spcAft>
                <a:spcPts val="0"/>
              </a:spcAft>
              <a:buClr>
                <a:schemeClr val="dk1"/>
              </a:buClr>
              <a:buSzPts val="2000"/>
              <a:buFont typeface="Calibri"/>
              <a:buNone/>
            </a:pPr>
            <a:endParaRPr b="1" dirty="0">
              <a:solidFill>
                <a:srgbClr val="FF681E"/>
              </a:solidFill>
              <a:latin typeface="Times New Roman"/>
              <a:ea typeface="Times New Roman"/>
              <a:cs typeface="Times New Roman"/>
              <a:sym typeface="Times New Roman"/>
            </a:endParaRPr>
          </a:p>
        </p:txBody>
      </p:sp>
      <p:graphicFrame>
        <p:nvGraphicFramePr>
          <p:cNvPr id="11" name="Google Shape;514;p21"/>
          <p:cNvGraphicFramePr/>
          <p:nvPr>
            <p:extLst>
              <p:ext uri="{D42A27DB-BD31-4B8C-83A1-F6EECF244321}">
                <p14:modId xmlns:p14="http://schemas.microsoft.com/office/powerpoint/2010/main" val="2665583373"/>
              </p:ext>
            </p:extLst>
          </p:nvPr>
        </p:nvGraphicFramePr>
        <p:xfrm>
          <a:off x="3299810" y="2484237"/>
          <a:ext cx="7609260" cy="3662049"/>
        </p:xfrm>
        <a:graphic>
          <a:graphicData uri="http://schemas.openxmlformats.org/drawingml/2006/table">
            <a:tbl>
              <a:tblPr firstRow="1" firstCol="1" bandRow="1">
                <a:noFill/>
              </a:tblPr>
              <a:tblGrid>
                <a:gridCol w="3804630">
                  <a:extLst>
                    <a:ext uri="{9D8B030D-6E8A-4147-A177-3AD203B41FA5}">
                      <a16:colId xmlns:a16="http://schemas.microsoft.com/office/drawing/2014/main" val="20000"/>
                    </a:ext>
                  </a:extLst>
                </a:gridCol>
                <a:gridCol w="3804630">
                  <a:extLst>
                    <a:ext uri="{9D8B030D-6E8A-4147-A177-3AD203B41FA5}">
                      <a16:colId xmlns:a16="http://schemas.microsoft.com/office/drawing/2014/main" val="20001"/>
                    </a:ext>
                  </a:extLst>
                </a:gridCol>
              </a:tblGrid>
              <a:tr h="227297">
                <a:tc>
                  <a:txBody>
                    <a:bodyPr/>
                    <a:lstStyle/>
                    <a:p>
                      <a:pPr marL="920750" marR="0" lvl="0" indent="0" algn="l" rtl="0">
                        <a:spcBef>
                          <a:spcPts val="0"/>
                        </a:spcBef>
                        <a:spcAft>
                          <a:spcPts val="0"/>
                        </a:spcAft>
                        <a:buNone/>
                      </a:pPr>
                      <a:r>
                        <a:rPr lang="en-US" sz="1200" u="none" strike="noStrike" cap="none" dirty="0">
                          <a:solidFill>
                            <a:srgbClr val="FFFF00"/>
                          </a:solidFill>
                          <a:latin typeface="Times New Roman"/>
                          <a:ea typeface="Times New Roman"/>
                          <a:cs typeface="Times New Roman"/>
                          <a:sym typeface="Times New Roman"/>
                        </a:rPr>
                        <a:t>         </a:t>
                      </a:r>
                      <a:r>
                        <a:rPr lang="en-US" sz="1200" u="none" strike="noStrike" cap="none" dirty="0">
                          <a:solidFill>
                            <a:srgbClr val="FF0000"/>
                          </a:solidFill>
                          <a:latin typeface="Times New Roman"/>
                          <a:ea typeface="Times New Roman"/>
                          <a:cs typeface="Times New Roman"/>
                          <a:sym typeface="Times New Roman"/>
                        </a:rPr>
                        <a:t>Theory of Change</a:t>
                      </a:r>
                      <a:endParaRPr sz="1200" u="none" strike="noStrike" cap="none" dirty="0">
                        <a:solidFill>
                          <a:srgbClr val="FF0000"/>
                        </a:solidFill>
                        <a:latin typeface="Times New Roman"/>
                        <a:ea typeface="Times New Roman"/>
                        <a:cs typeface="Times New Roman"/>
                        <a:sym typeface="Times New Roman"/>
                      </a:endParaRPr>
                    </a:p>
                  </a:txBody>
                  <a:tcPr marL="0" marR="0" marT="0" marB="0"/>
                </a:tc>
                <a:tc>
                  <a:txBody>
                    <a:bodyPr/>
                    <a:lstStyle/>
                    <a:p>
                      <a:pPr marL="909320" marR="0" lvl="0" indent="0" algn="l" rtl="0">
                        <a:spcBef>
                          <a:spcPts val="0"/>
                        </a:spcBef>
                        <a:spcAft>
                          <a:spcPts val="0"/>
                        </a:spcAft>
                        <a:buNone/>
                      </a:pPr>
                      <a:r>
                        <a:rPr lang="en-US" sz="1050" u="none" strike="noStrike" cap="none" dirty="0">
                          <a:solidFill>
                            <a:srgbClr val="FF0000"/>
                          </a:solidFill>
                          <a:latin typeface="Times New Roman"/>
                          <a:ea typeface="Times New Roman"/>
                          <a:cs typeface="Times New Roman"/>
                          <a:sym typeface="Times New Roman"/>
                        </a:rPr>
                        <a:t>               </a:t>
                      </a:r>
                      <a:r>
                        <a:rPr lang="en-US" sz="1200" u="none" strike="noStrike" cap="none" dirty="0">
                          <a:solidFill>
                            <a:srgbClr val="FF0000"/>
                          </a:solidFill>
                          <a:latin typeface="Times New Roman"/>
                          <a:ea typeface="Times New Roman"/>
                          <a:cs typeface="Times New Roman"/>
                          <a:sym typeface="Times New Roman"/>
                        </a:rPr>
                        <a:t>Logical framework</a:t>
                      </a:r>
                      <a:endParaRPr sz="1200" u="none" strike="noStrike" cap="none" dirty="0">
                        <a:solidFill>
                          <a:srgbClr val="FF000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434752">
                <a:tc>
                  <a:txBody>
                    <a:bodyPr/>
                    <a:lstStyle/>
                    <a:p>
                      <a:pPr marL="342900" marR="115570" lvl="0" indent="-342900" algn="just" rtl="0">
                        <a:lnSpc>
                          <a:spcPct val="150000"/>
                        </a:lnSpc>
                        <a:spcBef>
                          <a:spcPts val="0"/>
                        </a:spcBef>
                        <a:spcAft>
                          <a:spcPts val="0"/>
                        </a:spcAft>
                        <a:buClr>
                          <a:schemeClr val="dk1"/>
                        </a:buClr>
                        <a:buSzPts val="1000"/>
                        <a:buFont typeface="Trebuchet MS"/>
                        <a:buChar char="•"/>
                      </a:pPr>
                      <a:r>
                        <a:rPr lang="en-US" sz="1050" u="none" strike="noStrike" cap="none" dirty="0" smtClean="0">
                          <a:solidFill>
                            <a:schemeClr val="dk1"/>
                          </a:solidFill>
                          <a:latin typeface="Times New Roman"/>
                          <a:ea typeface="Times New Roman"/>
                          <a:cs typeface="Times New Roman"/>
                          <a:sym typeface="Times New Roman"/>
                        </a:rPr>
                        <a:t>Based on the underlying network of processes driving change.</a:t>
                      </a:r>
                      <a:endParaRPr sz="1050" u="none" strike="noStrike" cap="none" dirty="0" smtClean="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290"/>
                        </a:spcBef>
                        <a:spcAft>
                          <a:spcPts val="0"/>
                        </a:spcAft>
                        <a:buClr>
                          <a:schemeClr val="dk1"/>
                        </a:buClr>
                        <a:buSzPts val="1000"/>
                        <a:buFont typeface="Trebuchet MS"/>
                        <a:buChar char="•"/>
                      </a:pPr>
                      <a:r>
                        <a:rPr lang="en-US" sz="1050" u="none" strike="noStrike" cap="none" dirty="0" smtClean="0">
                          <a:solidFill>
                            <a:schemeClr val="dk1"/>
                          </a:solidFill>
                          <a:latin typeface="Times New Roman"/>
                          <a:ea typeface="Times New Roman"/>
                          <a:cs typeface="Times New Roman"/>
                          <a:sym typeface="Times New Roman"/>
                        </a:rPr>
                        <a:t>Explanatory: Articulates and explains the “what”, “how” and “why” of the intended change process. “If we do X, then Y will change because…”.</a:t>
                      </a:r>
                      <a:endParaRPr sz="1050" u="none" strike="noStrike" cap="none" dirty="0" smtClean="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295"/>
                        </a:spcBef>
                        <a:spcAft>
                          <a:spcPts val="0"/>
                        </a:spcAft>
                        <a:buClr>
                          <a:schemeClr val="dk1"/>
                        </a:buClr>
                        <a:buSzPts val="1000"/>
                        <a:buFont typeface="Trebuchet MS"/>
                        <a:buChar char="•"/>
                      </a:pPr>
                      <a:r>
                        <a:rPr lang="en-US" sz="1050" u="none" strike="noStrike" cap="none" dirty="0" smtClean="0">
                          <a:solidFill>
                            <a:schemeClr val="dk1"/>
                          </a:solidFill>
                          <a:latin typeface="Times New Roman"/>
                          <a:ea typeface="Times New Roman"/>
                          <a:cs typeface="Times New Roman"/>
                          <a:sym typeface="Times New Roman"/>
                        </a:rPr>
                        <a:t>Unlimited pathways of change: Articulates assumptions and causal effects, and also drivers and all immediate states/steps in the critical pathway of change.</a:t>
                      </a:r>
                      <a:endParaRPr sz="1050" u="none" strike="noStrike" cap="none" dirty="0" smtClean="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300"/>
                        </a:spcBef>
                        <a:spcAft>
                          <a:spcPts val="0"/>
                        </a:spcAft>
                        <a:buClr>
                          <a:schemeClr val="dk1"/>
                        </a:buClr>
                        <a:buSzPts val="1000"/>
                        <a:buFont typeface="Trebuchet MS"/>
                        <a:buChar char="•"/>
                      </a:pPr>
                      <a:r>
                        <a:rPr lang="en-US" sz="1050" u="none" strike="noStrike" cap="none" dirty="0" smtClean="0">
                          <a:solidFill>
                            <a:schemeClr val="dk1"/>
                          </a:solidFill>
                          <a:latin typeface="Times New Roman"/>
                          <a:ea typeface="Times New Roman"/>
                          <a:cs typeface="Times New Roman"/>
                          <a:sym typeface="Times New Roman"/>
                        </a:rPr>
                        <a:t>Critical thinking, room for complexity and deep questioning. Shows all the different possible pathways that might lead to change, even those pathways that are not directly related to the intervention (a network).</a:t>
                      </a:r>
                      <a:endParaRPr sz="1050" u="none" strike="noStrike" cap="none" dirty="0" smtClean="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300"/>
                        </a:spcBef>
                        <a:spcAft>
                          <a:spcPts val="0"/>
                        </a:spcAft>
                        <a:buClr>
                          <a:schemeClr val="dk1"/>
                        </a:buClr>
                        <a:buSzPts val="1000"/>
                        <a:buFont typeface="Trebuchet MS"/>
                        <a:buChar char="•"/>
                      </a:pPr>
                      <a:r>
                        <a:rPr lang="en-US" sz="1050" u="none" strike="noStrike" cap="none" dirty="0" smtClean="0">
                          <a:solidFill>
                            <a:schemeClr val="dk1"/>
                          </a:solidFill>
                          <a:latin typeface="Times New Roman"/>
                          <a:ea typeface="Times New Roman"/>
                          <a:cs typeface="Times New Roman"/>
                          <a:sym typeface="Times New Roman"/>
                        </a:rPr>
                        <a:t>Articulates assumptions underlying the strategic thinking of a strategy, </a:t>
                      </a:r>
                      <a:r>
                        <a:rPr lang="en-US" sz="1050" u="none" strike="noStrike" cap="none" dirty="0" err="1" smtClean="0">
                          <a:solidFill>
                            <a:schemeClr val="dk1"/>
                          </a:solidFill>
                          <a:latin typeface="Times New Roman"/>
                          <a:ea typeface="Times New Roman"/>
                          <a:cs typeface="Times New Roman"/>
                          <a:sym typeface="Times New Roman"/>
                        </a:rPr>
                        <a:t>programme</a:t>
                      </a:r>
                      <a:r>
                        <a:rPr lang="en-US" sz="1050" u="none" strike="noStrike" cap="none" dirty="0" smtClean="0">
                          <a:solidFill>
                            <a:schemeClr val="dk1"/>
                          </a:solidFill>
                          <a:latin typeface="Times New Roman"/>
                          <a:ea typeface="Times New Roman"/>
                          <a:cs typeface="Times New Roman"/>
                          <a:sym typeface="Times New Roman"/>
                        </a:rPr>
                        <a:t> or project.</a:t>
                      </a:r>
                      <a:endParaRPr sz="1050" u="none" strike="noStrike" cap="none" dirty="0">
                        <a:solidFill>
                          <a:schemeClr val="dk1"/>
                        </a:solidFill>
                        <a:latin typeface="Times New Roman"/>
                        <a:ea typeface="Times New Roman"/>
                        <a:cs typeface="Times New Roman"/>
                        <a:sym typeface="Times New Roman"/>
                      </a:endParaRPr>
                    </a:p>
                  </a:txBody>
                  <a:tcPr marL="0" marR="0" marT="0" marB="0"/>
                </a:tc>
                <a:tc>
                  <a:txBody>
                    <a:bodyPr/>
                    <a:lstStyle/>
                    <a:p>
                      <a:pPr marL="342900" marR="115570" lvl="0" indent="-342900" algn="just" rtl="0">
                        <a:lnSpc>
                          <a:spcPct val="150000"/>
                        </a:lnSpc>
                        <a:spcBef>
                          <a:spcPts val="0"/>
                        </a:spcBef>
                        <a:spcAft>
                          <a:spcPts val="0"/>
                        </a:spcAft>
                        <a:buClr>
                          <a:schemeClr val="dk1"/>
                        </a:buClr>
                        <a:buSzPts val="1000"/>
                        <a:buFont typeface="Trebuchet MS"/>
                        <a:buChar char="•"/>
                      </a:pPr>
                      <a:r>
                        <a:rPr lang="en-US" sz="1050" b="1" u="none" strike="noStrike" cap="none" dirty="0">
                          <a:solidFill>
                            <a:schemeClr val="dk1"/>
                          </a:solidFill>
                          <a:latin typeface="Times New Roman"/>
                          <a:ea typeface="Times New Roman"/>
                          <a:cs typeface="Times New Roman"/>
                          <a:sym typeface="Times New Roman"/>
                        </a:rPr>
                        <a:t>Generally based on the practical achievements that the project is expected to deliver.</a:t>
                      </a:r>
                      <a:endParaRPr sz="1050" b="1" u="none" strike="noStrike" cap="none" dirty="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290"/>
                        </a:spcBef>
                        <a:spcAft>
                          <a:spcPts val="0"/>
                        </a:spcAft>
                        <a:buClr>
                          <a:schemeClr val="dk1"/>
                        </a:buClr>
                        <a:buSzPts val="1000"/>
                        <a:buFont typeface="Trebuchet MS"/>
                        <a:buChar char="•"/>
                      </a:pPr>
                      <a:r>
                        <a:rPr lang="en-US" sz="1050" b="1" u="none" strike="noStrike" cap="none" dirty="0">
                          <a:solidFill>
                            <a:schemeClr val="dk1"/>
                          </a:solidFill>
                          <a:latin typeface="Times New Roman"/>
                          <a:ea typeface="Times New Roman"/>
                          <a:cs typeface="Times New Roman"/>
                          <a:sym typeface="Times New Roman"/>
                        </a:rPr>
                        <a:t>Descriptive: Largely shows what is thought will happen/will be achieved.</a:t>
                      </a:r>
                      <a:endParaRPr sz="1050" b="1" u="none" strike="noStrike" cap="none" dirty="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295"/>
                        </a:spcBef>
                        <a:spcAft>
                          <a:spcPts val="0"/>
                        </a:spcAft>
                        <a:buClr>
                          <a:schemeClr val="dk1"/>
                        </a:buClr>
                        <a:buSzPts val="1000"/>
                        <a:buFont typeface="Trebuchet MS"/>
                        <a:buChar char="•"/>
                      </a:pPr>
                      <a:r>
                        <a:rPr lang="en-US" sz="1050" b="1" u="none" strike="noStrike" cap="none" dirty="0">
                          <a:solidFill>
                            <a:schemeClr val="dk1"/>
                          </a:solidFill>
                          <a:latin typeface="Times New Roman"/>
                          <a:ea typeface="Times New Roman"/>
                          <a:cs typeface="Times New Roman"/>
                          <a:sym typeface="Times New Roman"/>
                        </a:rPr>
                        <a:t>Three result levels (outputs, outcomes, objective). Mostly looks at assumptions that have to hold for the next-level result to be realized.</a:t>
                      </a:r>
                      <a:endParaRPr sz="1050" b="1" u="none" strike="noStrike" cap="none" dirty="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295"/>
                        </a:spcBef>
                        <a:spcAft>
                          <a:spcPts val="0"/>
                        </a:spcAft>
                        <a:buClr>
                          <a:schemeClr val="dk1"/>
                        </a:buClr>
                        <a:buSzPts val="1000"/>
                        <a:buFont typeface="Trebuchet MS"/>
                        <a:buChar char="•"/>
                      </a:pPr>
                      <a:r>
                        <a:rPr lang="en-US" sz="1050" b="1" u="none" strike="noStrike" cap="none" dirty="0">
                          <a:solidFill>
                            <a:schemeClr val="dk1"/>
                          </a:solidFill>
                          <a:latin typeface="Times New Roman"/>
                          <a:ea typeface="Times New Roman"/>
                          <a:cs typeface="Times New Roman"/>
                          <a:sym typeface="Times New Roman"/>
                        </a:rPr>
                        <a:t>Linear representation of change simplifies reality. Describes how logically </a:t>
                      </a:r>
                      <a:r>
                        <a:rPr lang="en-US" sz="1050" b="1" u="none" strike="noStrike" cap="none" dirty="0" err="1">
                          <a:solidFill>
                            <a:schemeClr val="dk1"/>
                          </a:solidFill>
                          <a:latin typeface="Times New Roman"/>
                          <a:ea typeface="Times New Roman"/>
                          <a:cs typeface="Times New Roman"/>
                          <a:sym typeface="Times New Roman"/>
                        </a:rPr>
                        <a:t>programme</a:t>
                      </a:r>
                      <a:r>
                        <a:rPr lang="en-US" sz="1050" b="1" u="none" strike="noStrike" cap="none" dirty="0">
                          <a:solidFill>
                            <a:schemeClr val="dk1"/>
                          </a:solidFill>
                          <a:latin typeface="Times New Roman"/>
                          <a:ea typeface="Times New Roman"/>
                          <a:cs typeface="Times New Roman"/>
                          <a:sym typeface="Times New Roman"/>
                        </a:rPr>
                        <a:t> activities will lead to the immediate outputs, and how these will lead to the outcomes and goal (linear, vertical).</a:t>
                      </a:r>
                      <a:endParaRPr sz="1050" b="1" u="none" strike="noStrike" cap="none" dirty="0">
                        <a:solidFill>
                          <a:schemeClr val="dk1"/>
                        </a:solidFill>
                        <a:latin typeface="Times New Roman"/>
                        <a:ea typeface="Times New Roman"/>
                        <a:cs typeface="Times New Roman"/>
                        <a:sym typeface="Times New Roman"/>
                      </a:endParaRPr>
                    </a:p>
                    <a:p>
                      <a:pPr marL="342900" marR="115570" lvl="0" indent="-342900" algn="just" rtl="0">
                        <a:lnSpc>
                          <a:spcPct val="150000"/>
                        </a:lnSpc>
                        <a:spcBef>
                          <a:spcPts val="295"/>
                        </a:spcBef>
                        <a:spcAft>
                          <a:spcPts val="0"/>
                        </a:spcAft>
                        <a:buClr>
                          <a:schemeClr val="dk1"/>
                        </a:buClr>
                        <a:buSzPts val="1000"/>
                        <a:buFont typeface="Trebuchet MS"/>
                        <a:buChar char="•"/>
                      </a:pPr>
                      <a:r>
                        <a:rPr lang="en-US" sz="1050" b="1" u="none" strike="noStrike" cap="none" dirty="0">
                          <a:solidFill>
                            <a:schemeClr val="dk1"/>
                          </a:solidFill>
                          <a:latin typeface="Times New Roman"/>
                          <a:ea typeface="Times New Roman"/>
                          <a:cs typeface="Times New Roman"/>
                          <a:sym typeface="Times New Roman"/>
                        </a:rPr>
                        <a:t>Focuses on assumptions about external conditions.</a:t>
                      </a:r>
                      <a:endParaRPr sz="1050" b="1" u="none" strike="noStrike" cap="none"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pic>
        <p:nvPicPr>
          <p:cNvPr id="12" name="Google Shape;133;p3"/>
          <p:cNvPicPr preferRelativeResize="0"/>
          <p:nvPr/>
        </p:nvPicPr>
        <p:blipFill rotWithShape="1">
          <a:blip r:embed="rId3">
            <a:alphaModFix/>
          </a:blip>
          <a:srcRect/>
          <a:stretch/>
        </p:blipFill>
        <p:spPr>
          <a:xfrm>
            <a:off x="617280" y="3916400"/>
            <a:ext cx="2591670" cy="2667532"/>
          </a:xfrm>
          <a:prstGeom prst="rect">
            <a:avLst/>
          </a:prstGeom>
          <a:noFill/>
          <a:ln>
            <a:noFill/>
          </a:ln>
        </p:spPr>
      </p:pic>
    </p:spTree>
    <p:extLst>
      <p:ext uri="{BB962C8B-B14F-4D97-AF65-F5344CB8AC3E}">
        <p14:creationId xmlns:p14="http://schemas.microsoft.com/office/powerpoint/2010/main" val="2826585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661621" y="2240190"/>
            <a:ext cx="9088321" cy="4431983"/>
          </a:xfrm>
          <a:prstGeom prst="rect">
            <a:avLst/>
          </a:prstGeom>
        </p:spPr>
        <p:txBody>
          <a:bodyPr wrap="square">
            <a:spAutoFit/>
          </a:bodyPr>
          <a:lstStyle/>
          <a:p>
            <a:pPr marL="742950" marR="313690" lvl="1" indent="-285750" algn="just">
              <a:lnSpc>
                <a:spcPct val="150000"/>
              </a:lnSpc>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After having set up achievable and well-defined results and having identified related assumptions</a:t>
            </a:r>
            <a:r>
              <a:rPr lang="en-US" b="1" dirty="0">
                <a:solidFill>
                  <a:srgbClr val="996633"/>
                </a:solidFill>
                <a:latin typeface="Times New Roman"/>
                <a:ea typeface="Times New Roman"/>
                <a:cs typeface="Times New Roman"/>
                <a:sym typeface="Times New Roman"/>
              </a:rPr>
              <a:t>, </a:t>
            </a:r>
            <a:r>
              <a:rPr lang="en-US" b="1" dirty="0">
                <a:solidFill>
                  <a:srgbClr val="C00000"/>
                </a:solidFill>
                <a:latin typeface="Times New Roman"/>
                <a:ea typeface="Times New Roman"/>
                <a:cs typeface="Times New Roman"/>
                <a:sym typeface="Times New Roman"/>
              </a:rPr>
              <a:t>the next step in developing a Results Matrix is to select indicators to monitor progress towards achieving those results</a:t>
            </a:r>
            <a:r>
              <a:rPr lang="en-US" b="1" dirty="0">
                <a:solidFill>
                  <a:schemeClr val="dk1"/>
                </a:solidFill>
                <a:latin typeface="Times New Roman"/>
                <a:ea typeface="Times New Roman"/>
                <a:cs typeface="Times New Roman"/>
                <a:sym typeface="Times New Roman"/>
              </a:rPr>
              <a:t>.</a:t>
            </a:r>
            <a:endParaRPr lang="en-US" dirty="0"/>
          </a:p>
          <a:p>
            <a:pPr marL="742950" marR="313690" lvl="1" indent="-285750" algn="just">
              <a:lnSpc>
                <a:spcPct val="150000"/>
              </a:lnSpc>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 </a:t>
            </a:r>
            <a:r>
              <a:rPr lang="en-US" b="1" dirty="0">
                <a:solidFill>
                  <a:srgbClr val="000099"/>
                </a:solidFill>
                <a:latin typeface="Times New Roman"/>
                <a:ea typeface="Times New Roman"/>
                <a:cs typeface="Times New Roman"/>
                <a:sym typeface="Times New Roman"/>
              </a:rPr>
              <a:t>Indicators consist of information that signals change</a:t>
            </a:r>
            <a:r>
              <a:rPr lang="en-US" b="1" dirty="0">
                <a:solidFill>
                  <a:schemeClr val="dk1"/>
                </a:solidFill>
                <a:latin typeface="Times New Roman"/>
                <a:ea typeface="Times New Roman"/>
                <a:cs typeface="Times New Roman"/>
                <a:sym typeface="Times New Roman"/>
              </a:rPr>
              <a:t>.</a:t>
            </a:r>
          </a:p>
          <a:p>
            <a:pPr marL="742950" marR="313690" lvl="1" indent="-285750" algn="just">
              <a:lnSpc>
                <a:spcPct val="150000"/>
              </a:lnSpc>
              <a:buClr>
                <a:srgbClr val="FF9518"/>
              </a:buClr>
              <a:buSzPts val="1800"/>
              <a:buFont typeface="Noto Sans Symbols"/>
              <a:buChar char="⮚"/>
            </a:pPr>
            <a:r>
              <a:rPr lang="en-US" b="1" i="1" dirty="0">
                <a:solidFill>
                  <a:srgbClr val="FF9518"/>
                </a:solidFill>
                <a:latin typeface="Times New Roman"/>
                <a:ea typeface="Times New Roman"/>
                <a:cs typeface="Times New Roman"/>
                <a:sym typeface="Times New Roman"/>
              </a:rPr>
              <a:t>Indicators can be defined as “the quantitative or qualitative factors or variables to measure achievement or to reflect expected changes”.</a:t>
            </a:r>
            <a:endParaRPr lang="en-US" dirty="0"/>
          </a:p>
          <a:p>
            <a:pPr marL="742950" marR="313690" lvl="1" indent="-285750" algn="just">
              <a:lnSpc>
                <a:spcPct val="150000"/>
              </a:lnSpc>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Indicators can either </a:t>
            </a:r>
            <a:r>
              <a:rPr lang="en-US" b="1" u="sng" dirty="0">
                <a:solidFill>
                  <a:schemeClr val="dk1"/>
                </a:solidFill>
                <a:latin typeface="Times New Roman"/>
                <a:ea typeface="Times New Roman"/>
                <a:cs typeface="Times New Roman"/>
                <a:sym typeface="Times New Roman"/>
              </a:rPr>
              <a:t>be qualitative, quantitative, binary or proxy indicators</a:t>
            </a:r>
            <a:r>
              <a:rPr lang="en-US" b="1" dirty="0">
                <a:solidFill>
                  <a:schemeClr val="dk1"/>
                </a:solidFill>
                <a:latin typeface="Times New Roman"/>
                <a:ea typeface="Times New Roman"/>
                <a:cs typeface="Times New Roman"/>
                <a:sym typeface="Times New Roman"/>
              </a:rPr>
              <a:t>.</a:t>
            </a:r>
            <a:endParaRPr lang="en-US" dirty="0"/>
          </a:p>
          <a:p>
            <a:pPr marL="742950" marR="313690" lvl="1" indent="-285750" algn="just">
              <a:lnSpc>
                <a:spcPct val="150000"/>
              </a:lnSpc>
              <a:buClr>
                <a:schemeClr val="dk1"/>
              </a:buClr>
              <a:buSzPts val="1800"/>
              <a:buFont typeface="Noto Sans Symbols"/>
              <a:buChar char="⮚"/>
            </a:pPr>
            <a:r>
              <a:rPr lang="en-US" b="1" dirty="0">
                <a:solidFill>
                  <a:schemeClr val="dk1"/>
                </a:solidFill>
                <a:latin typeface="Times New Roman"/>
                <a:ea typeface="Times New Roman"/>
                <a:cs typeface="Times New Roman"/>
                <a:sym typeface="Times New Roman"/>
              </a:rPr>
              <a:t>Indicators </a:t>
            </a:r>
            <a:r>
              <a:rPr lang="en-US" b="1" u="sng" dirty="0">
                <a:solidFill>
                  <a:schemeClr val="dk1"/>
                </a:solidFill>
                <a:latin typeface="Times New Roman"/>
                <a:ea typeface="Times New Roman"/>
                <a:cs typeface="Times New Roman"/>
                <a:sym typeface="Times New Roman"/>
              </a:rPr>
              <a:t>help indicate change towards an intended result and demonstrate whether an intervention is on or off track.</a:t>
            </a:r>
          </a:p>
          <a:p>
            <a:pPr marR="313690" lvl="0" algn="just">
              <a:lnSpc>
                <a:spcPct val="150000"/>
              </a:lnSpc>
            </a:pPr>
            <a:r>
              <a:rPr lang="en-US" b="1" u="sng" dirty="0">
                <a:solidFill>
                  <a:schemeClr val="dk1"/>
                </a:solidFill>
                <a:latin typeface="Times New Roman"/>
                <a:ea typeface="Times New Roman"/>
                <a:cs typeface="Times New Roman"/>
                <a:sym typeface="Times New Roman"/>
              </a:rPr>
              <a:t> </a:t>
            </a:r>
          </a:p>
          <a:p>
            <a:pPr lvl="0" algn="just"/>
            <a:endParaRPr lang="en-US" sz="1200" dirty="0">
              <a:solidFill>
                <a:schemeClr val="dk1"/>
              </a:solidFill>
              <a:ea typeface="Calibri"/>
              <a:cs typeface="Calibri"/>
              <a:sym typeface="Calibri"/>
            </a:endParaRPr>
          </a:p>
        </p:txBody>
      </p:sp>
      <p:pic>
        <p:nvPicPr>
          <p:cNvPr id="11" name="Google Shape;133;p3"/>
          <p:cNvPicPr preferRelativeResize="0"/>
          <p:nvPr/>
        </p:nvPicPr>
        <p:blipFill rotWithShape="1">
          <a:blip r:embed="rId3">
            <a:alphaModFix/>
          </a:blip>
          <a:srcRect/>
          <a:stretch/>
        </p:blipFill>
        <p:spPr>
          <a:xfrm>
            <a:off x="486397" y="3902150"/>
            <a:ext cx="2591670" cy="2667532"/>
          </a:xfrm>
          <a:prstGeom prst="rect">
            <a:avLst/>
          </a:prstGeom>
          <a:noFill/>
          <a:ln>
            <a:noFill/>
          </a:ln>
        </p:spPr>
      </p:pic>
    </p:spTree>
    <p:extLst>
      <p:ext uri="{BB962C8B-B14F-4D97-AF65-F5344CB8AC3E}">
        <p14:creationId xmlns:p14="http://schemas.microsoft.com/office/powerpoint/2010/main" val="2206803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53;p23"/>
          <p:cNvSpPr/>
          <p:nvPr/>
        </p:nvSpPr>
        <p:spPr>
          <a:xfrm>
            <a:off x="4211735" y="1983320"/>
            <a:ext cx="4530525"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1" dirty="0">
                <a:solidFill>
                  <a:srgbClr val="C00000"/>
                </a:solidFill>
                <a:latin typeface="Times New Roman"/>
                <a:ea typeface="Times New Roman"/>
                <a:cs typeface="Times New Roman"/>
                <a:sym typeface="Times New Roman"/>
              </a:rPr>
              <a:t>Levels of intervention control</a:t>
            </a:r>
            <a:endParaRPr sz="2400" i="1" dirty="0">
              <a:solidFill>
                <a:srgbClr val="C00000"/>
              </a:solidFill>
              <a:latin typeface="Times New Roman"/>
              <a:ea typeface="Times New Roman"/>
              <a:cs typeface="Times New Roman"/>
              <a:sym typeface="Times New Roman"/>
            </a:endParaRPr>
          </a:p>
        </p:txBody>
      </p:sp>
      <p:graphicFrame>
        <p:nvGraphicFramePr>
          <p:cNvPr id="11" name="Google Shape;546;p23"/>
          <p:cNvGraphicFramePr/>
          <p:nvPr>
            <p:extLst>
              <p:ext uri="{D42A27DB-BD31-4B8C-83A1-F6EECF244321}">
                <p14:modId xmlns:p14="http://schemas.microsoft.com/office/powerpoint/2010/main" val="3105457728"/>
              </p:ext>
            </p:extLst>
          </p:nvPr>
        </p:nvGraphicFramePr>
        <p:xfrm>
          <a:off x="2878563" y="2422629"/>
          <a:ext cx="8551437" cy="3789636"/>
        </p:xfrm>
        <a:graphic>
          <a:graphicData uri="http://schemas.openxmlformats.org/drawingml/2006/table">
            <a:tbl>
              <a:tblPr firstRow="1" firstCol="1" bandRow="1">
                <a:noFill/>
              </a:tblPr>
              <a:tblGrid>
                <a:gridCol w="1308398">
                  <a:extLst>
                    <a:ext uri="{9D8B030D-6E8A-4147-A177-3AD203B41FA5}">
                      <a16:colId xmlns:a16="http://schemas.microsoft.com/office/drawing/2014/main" val="20000"/>
                    </a:ext>
                  </a:extLst>
                </a:gridCol>
                <a:gridCol w="5075341">
                  <a:extLst>
                    <a:ext uri="{9D8B030D-6E8A-4147-A177-3AD203B41FA5}">
                      <a16:colId xmlns:a16="http://schemas.microsoft.com/office/drawing/2014/main" val="20001"/>
                    </a:ext>
                  </a:extLst>
                </a:gridCol>
                <a:gridCol w="2167698">
                  <a:extLst>
                    <a:ext uri="{9D8B030D-6E8A-4147-A177-3AD203B41FA5}">
                      <a16:colId xmlns:a16="http://schemas.microsoft.com/office/drawing/2014/main" val="20002"/>
                    </a:ext>
                  </a:extLst>
                </a:gridCol>
              </a:tblGrid>
              <a:tr h="385472">
                <a:tc>
                  <a:txBody>
                    <a:bodyPr/>
                    <a:lstStyle/>
                    <a:p>
                      <a:pPr marL="106045" marR="110490" lvl="0" indent="0" algn="ctr" rtl="0">
                        <a:spcBef>
                          <a:spcPts val="0"/>
                        </a:spcBef>
                        <a:spcAft>
                          <a:spcPts val="0"/>
                        </a:spcAft>
                        <a:buNone/>
                      </a:pPr>
                      <a:r>
                        <a:rPr lang="en-US" sz="1200" b="1" u="none" strike="noStrike" cap="none" dirty="0">
                          <a:solidFill>
                            <a:srgbClr val="7030A0"/>
                          </a:solidFill>
                          <a:latin typeface="Times New Roman"/>
                          <a:ea typeface="Times New Roman"/>
                          <a:cs typeface="Times New Roman"/>
                          <a:sym typeface="Times New Roman"/>
                        </a:rPr>
                        <a:t>Result level</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1107440" marR="0" lvl="0" indent="0" algn="ctr" rtl="0">
                        <a:spcBef>
                          <a:spcPts val="0"/>
                        </a:spcBef>
                        <a:spcAft>
                          <a:spcPts val="0"/>
                        </a:spcAft>
                        <a:buNone/>
                      </a:pPr>
                      <a:r>
                        <a:rPr lang="en-US" sz="1200" b="1" u="none" strike="noStrike" cap="none" dirty="0" smtClean="0">
                          <a:solidFill>
                            <a:srgbClr val="7030A0"/>
                          </a:solidFill>
                          <a:latin typeface="Times New Roman"/>
                          <a:ea typeface="Times New Roman"/>
                          <a:cs typeface="Times New Roman"/>
                          <a:sym typeface="Times New Roman"/>
                        </a:rPr>
                        <a:t>Indicator description</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510540" marR="0" lvl="0" indent="-374650" algn="ctr" rtl="0">
                        <a:lnSpc>
                          <a:spcPct val="85714"/>
                        </a:lnSpc>
                        <a:spcBef>
                          <a:spcPts val="0"/>
                        </a:spcBef>
                        <a:spcAft>
                          <a:spcPts val="0"/>
                        </a:spcAft>
                        <a:buNone/>
                      </a:pPr>
                      <a:r>
                        <a:rPr lang="en-US" sz="1200" b="1" u="none" strike="noStrike" cap="none" dirty="0">
                          <a:solidFill>
                            <a:srgbClr val="7030A0"/>
                          </a:solidFill>
                          <a:latin typeface="Times New Roman"/>
                          <a:ea typeface="Times New Roman"/>
                          <a:cs typeface="Times New Roman"/>
                          <a:sym typeface="Times New Roman"/>
                        </a:rPr>
                        <a:t>Level of intervention control</a:t>
                      </a:r>
                      <a:endParaRPr sz="1200" b="1" u="none" strike="noStrike" cap="none" dirty="0">
                        <a:solidFill>
                          <a:srgbClr val="7030A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1035919">
                <a:tc>
                  <a:txBody>
                    <a:bodyPr/>
                    <a:lstStyle/>
                    <a:p>
                      <a:pPr marL="0" marR="0" lvl="0" indent="0" algn="ctr" rtl="0">
                        <a:spcBef>
                          <a:spcPts val="0"/>
                        </a:spcBef>
                        <a:spcAft>
                          <a:spcPts val="0"/>
                        </a:spcAft>
                        <a:buNone/>
                      </a:pPr>
                      <a:r>
                        <a:rPr lang="en-US" sz="1200" b="1" u="none" strike="noStrike" cap="none" dirty="0">
                          <a:solidFill>
                            <a:srgbClr val="FF0000"/>
                          </a:solidFill>
                          <a:latin typeface="Times New Roman"/>
                          <a:ea typeface="Times New Roman"/>
                          <a:cs typeface="Times New Roman"/>
                          <a:sym typeface="Times New Roman"/>
                        </a:rPr>
                        <a:t> </a:t>
                      </a:r>
                      <a:endParaRPr sz="1200" b="1" u="none" strike="noStrike" cap="none" dirty="0">
                        <a:solidFill>
                          <a:srgbClr val="FF0000"/>
                        </a:solidFill>
                        <a:latin typeface="Times New Roman"/>
                        <a:ea typeface="Times New Roman"/>
                        <a:cs typeface="Times New Roman"/>
                        <a:sym typeface="Times New Roman"/>
                      </a:endParaRPr>
                    </a:p>
                    <a:p>
                      <a:pPr marL="0" marR="0" lvl="0" indent="0" algn="ctr" rtl="0">
                        <a:spcBef>
                          <a:spcPts val="40"/>
                        </a:spcBef>
                        <a:spcAft>
                          <a:spcPts val="0"/>
                        </a:spcAft>
                        <a:buNone/>
                      </a:pPr>
                      <a:r>
                        <a:rPr lang="en-US" sz="1200" b="1" u="none" strike="noStrike" cap="none" dirty="0">
                          <a:solidFill>
                            <a:srgbClr val="FF0000"/>
                          </a:solidFill>
                          <a:latin typeface="Times New Roman"/>
                          <a:ea typeface="Times New Roman"/>
                          <a:cs typeface="Times New Roman"/>
                          <a:sym typeface="Times New Roman"/>
                        </a:rPr>
                        <a:t> </a:t>
                      </a:r>
                      <a:endParaRPr sz="1200" b="1" u="none" strike="noStrike" cap="none" dirty="0">
                        <a:solidFill>
                          <a:srgbClr val="FF0000"/>
                        </a:solidFill>
                        <a:latin typeface="Times New Roman"/>
                        <a:ea typeface="Times New Roman"/>
                        <a:cs typeface="Times New Roman"/>
                        <a:sym typeface="Times New Roman"/>
                      </a:endParaRPr>
                    </a:p>
                    <a:p>
                      <a:pPr marL="125729" marR="136525" lvl="0" indent="0" algn="ctr" rtl="0">
                        <a:spcBef>
                          <a:spcPts val="0"/>
                        </a:spcBef>
                        <a:spcAft>
                          <a:spcPts val="0"/>
                        </a:spcAft>
                        <a:buNone/>
                      </a:pPr>
                      <a:r>
                        <a:rPr lang="en-US" sz="1200" b="1" u="none" strike="noStrike" cap="none" dirty="0">
                          <a:solidFill>
                            <a:srgbClr val="FF0000"/>
                          </a:solidFill>
                          <a:latin typeface="Times New Roman"/>
                          <a:ea typeface="Times New Roman"/>
                          <a:cs typeface="Times New Roman"/>
                          <a:sym typeface="Times New Roman"/>
                        </a:rPr>
                        <a:t>Objective</a:t>
                      </a:r>
                      <a:endParaRPr sz="1200" b="1" u="none" strike="noStrike" cap="none" dirty="0">
                        <a:solidFill>
                          <a:srgbClr val="FF0000"/>
                        </a:solidFill>
                        <a:latin typeface="Times New Roman"/>
                        <a:ea typeface="Times New Roman"/>
                        <a:cs typeface="Times New Roman"/>
                        <a:sym typeface="Times New Roman"/>
                      </a:endParaRPr>
                    </a:p>
                  </a:txBody>
                  <a:tcPr marL="0" marR="0" marT="0" marB="0"/>
                </a:tc>
                <a:tc>
                  <a:txBody>
                    <a:bodyPr/>
                    <a:lstStyle/>
                    <a:p>
                      <a:pPr marL="342900" marR="0" lvl="0" indent="-342900" algn="ctr" rtl="0">
                        <a:spcBef>
                          <a:spcPts val="0"/>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Measures progress made in achieving the specific objective.</a:t>
                      </a:r>
                      <a:endParaRPr sz="1200" b="1" u="none" strike="noStrike" cap="none" dirty="0">
                        <a:latin typeface="Times New Roman"/>
                        <a:ea typeface="Times New Roman"/>
                        <a:cs typeface="Times New Roman"/>
                        <a:sym typeface="Times New Roman"/>
                      </a:endParaRPr>
                    </a:p>
                    <a:p>
                      <a:pPr marL="0" marR="0" lvl="0" indent="0" algn="ctr" rtl="0">
                        <a:spcBef>
                          <a:spcPts val="20"/>
                        </a:spcBef>
                        <a:spcAft>
                          <a:spcPts val="0"/>
                        </a:spcAft>
                        <a:buNone/>
                      </a:pPr>
                      <a:r>
                        <a:rPr lang="en-US" sz="1200" b="1" u="none" strike="noStrike" cap="none" dirty="0">
                          <a:latin typeface="Times New Roman"/>
                          <a:ea typeface="Times New Roman"/>
                          <a:cs typeface="Times New Roman"/>
                          <a:sym typeface="Times New Roman"/>
                        </a:rPr>
                        <a:t> </a:t>
                      </a:r>
                      <a:endParaRPr sz="1200" b="1" u="none" strike="noStrike" cap="none" dirty="0">
                        <a:latin typeface="Times New Roman"/>
                        <a:ea typeface="Times New Roman"/>
                        <a:cs typeface="Times New Roman"/>
                        <a:sym typeface="Times New Roman"/>
                      </a:endParaRPr>
                    </a:p>
                    <a:p>
                      <a:pPr marL="101600" marR="0" lvl="0" indent="0" algn="ctr" rtl="0">
                        <a:spcBef>
                          <a:spcPts val="0"/>
                        </a:spcBef>
                        <a:spcAft>
                          <a:spcPts val="0"/>
                        </a:spcAft>
                        <a:buNone/>
                      </a:pPr>
                      <a:r>
                        <a:rPr lang="en-US" sz="1200" b="1" u="none" strike="noStrike" cap="none" dirty="0">
                          <a:latin typeface="Times New Roman"/>
                          <a:ea typeface="Times New Roman"/>
                          <a:cs typeface="Times New Roman"/>
                          <a:sym typeface="Times New Roman"/>
                        </a:rPr>
                        <a:t>Helps confirm changes to the following:</a:t>
                      </a:r>
                      <a:endParaRPr sz="1200" b="1" u="none" strike="noStrike" cap="none" dirty="0">
                        <a:latin typeface="Times New Roman"/>
                        <a:ea typeface="Times New Roman"/>
                        <a:cs typeface="Times New Roman"/>
                        <a:sym typeface="Times New Roman"/>
                      </a:endParaRPr>
                    </a:p>
                    <a:p>
                      <a:pPr marL="457200" marR="0" lvl="0" indent="-177800" algn="ctr" rtl="0">
                        <a:lnSpc>
                          <a:spcPct val="102000"/>
                        </a:lnSpc>
                        <a:spcBef>
                          <a:spcPts val="40"/>
                        </a:spcBef>
                        <a:spcAft>
                          <a:spcPts val="0"/>
                        </a:spcAft>
                        <a:buNone/>
                      </a:pPr>
                      <a:r>
                        <a:rPr lang="en-US" sz="1200" b="1" u="none" strike="noStrike" cap="none" dirty="0">
                          <a:latin typeface="Times New Roman"/>
                          <a:ea typeface="Times New Roman"/>
                          <a:cs typeface="Times New Roman"/>
                          <a:sym typeface="Times New Roman"/>
                        </a:rPr>
                        <a:t>– Political, economic and/or social conditions of beneficiaries.</a:t>
                      </a:r>
                      <a:endParaRPr sz="1200" b="1" u="none" strike="noStrike" cap="none" dirty="0">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200" b="1" u="none" strike="noStrike" cap="none">
                          <a:latin typeface="Times New Roman"/>
                          <a:ea typeface="Times New Roman"/>
                          <a:cs typeface="Times New Roman"/>
                          <a:sym typeface="Times New Roman"/>
                        </a:rPr>
                        <a:t> </a:t>
                      </a:r>
                      <a:endParaRPr sz="1200" b="1" u="none" strike="noStrike" cap="none">
                        <a:latin typeface="Times New Roman"/>
                        <a:ea typeface="Times New Roman"/>
                        <a:cs typeface="Times New Roman"/>
                        <a:sym typeface="Times New Roman"/>
                      </a:endParaRPr>
                    </a:p>
                    <a:p>
                      <a:pPr marL="342900" marR="374650" lvl="0" indent="-342900" algn="ctr" rtl="0">
                        <a:lnSpc>
                          <a:spcPct val="102000"/>
                        </a:lnSpc>
                        <a:spcBef>
                          <a:spcPts val="890"/>
                        </a:spcBef>
                        <a:spcAft>
                          <a:spcPts val="0"/>
                        </a:spcAft>
                        <a:buClr>
                          <a:schemeClr val="dk1"/>
                        </a:buClr>
                        <a:buSzPts val="1000"/>
                        <a:buFont typeface="Trebuchet MS"/>
                        <a:buChar char="•"/>
                      </a:pPr>
                      <a:r>
                        <a:rPr lang="en-US" sz="1200" b="1" u="none" strike="noStrike" cap="none">
                          <a:latin typeface="Times New Roman"/>
                          <a:ea typeface="Times New Roman"/>
                          <a:cs typeface="Times New Roman"/>
                          <a:sym typeface="Times New Roman"/>
                        </a:rPr>
                        <a:t>Intervention </a:t>
                      </a:r>
                      <a:r>
                        <a:rPr lang="en-US" sz="1200" b="1" u="none" strike="noStrike" cap="none">
                          <a:solidFill>
                            <a:srgbClr val="FF66CC"/>
                          </a:solidFill>
                          <a:latin typeface="Times New Roman"/>
                          <a:ea typeface="Times New Roman"/>
                          <a:cs typeface="Times New Roman"/>
                          <a:sym typeface="Times New Roman"/>
                        </a:rPr>
                        <a:t>can contribute to</a:t>
                      </a:r>
                      <a:endParaRPr sz="1200" b="1" u="none" strike="noStrike" cap="none">
                        <a:solidFill>
                          <a:srgbClr val="FF66CC"/>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1352533">
                <a:tc>
                  <a:txBody>
                    <a:bodyPr/>
                    <a:lstStyle/>
                    <a:p>
                      <a:pPr marL="0" marR="0" lvl="0" indent="0" algn="ctr" rtl="0">
                        <a:spcBef>
                          <a:spcPts val="0"/>
                        </a:spcBef>
                        <a:spcAft>
                          <a:spcPts val="0"/>
                        </a:spcAft>
                        <a:buNone/>
                      </a:pPr>
                      <a:r>
                        <a:rPr lang="en-US" sz="1200" b="1" u="none" strike="noStrike" cap="none" dirty="0">
                          <a:solidFill>
                            <a:srgbClr val="FF0000"/>
                          </a:solidFill>
                          <a:latin typeface="Times New Roman"/>
                          <a:ea typeface="Times New Roman"/>
                          <a:cs typeface="Times New Roman"/>
                          <a:sym typeface="Times New Roman"/>
                        </a:rPr>
                        <a:t> </a:t>
                      </a:r>
                      <a:endParaRPr sz="1200" b="1"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200" b="1" u="none" strike="noStrike" cap="none" dirty="0">
                          <a:solidFill>
                            <a:srgbClr val="FF0000"/>
                          </a:solidFill>
                          <a:latin typeface="Times New Roman"/>
                          <a:ea typeface="Times New Roman"/>
                          <a:cs typeface="Times New Roman"/>
                          <a:sym typeface="Times New Roman"/>
                        </a:rPr>
                        <a:t> </a:t>
                      </a:r>
                      <a:endParaRPr sz="1200" b="1" u="none" strike="noStrike" cap="none" dirty="0">
                        <a:solidFill>
                          <a:srgbClr val="FF0000"/>
                        </a:solidFill>
                        <a:latin typeface="Times New Roman"/>
                        <a:ea typeface="Times New Roman"/>
                        <a:cs typeface="Times New Roman"/>
                        <a:sym typeface="Times New Roman"/>
                      </a:endParaRPr>
                    </a:p>
                    <a:p>
                      <a:pPr marL="0" marR="0" lvl="0" indent="0" algn="ctr" rtl="0">
                        <a:spcBef>
                          <a:spcPts val="50"/>
                        </a:spcBef>
                        <a:spcAft>
                          <a:spcPts val="0"/>
                        </a:spcAft>
                        <a:buNone/>
                      </a:pPr>
                      <a:r>
                        <a:rPr lang="en-US" sz="1200" b="1" u="none" strike="noStrike" cap="none" dirty="0">
                          <a:solidFill>
                            <a:srgbClr val="FF0000"/>
                          </a:solidFill>
                          <a:latin typeface="Times New Roman"/>
                          <a:ea typeface="Times New Roman"/>
                          <a:cs typeface="Times New Roman"/>
                          <a:sym typeface="Times New Roman"/>
                        </a:rPr>
                        <a:t> </a:t>
                      </a:r>
                      <a:endParaRPr sz="1200" b="1" u="none" strike="noStrike" cap="none" dirty="0">
                        <a:solidFill>
                          <a:srgbClr val="FF0000"/>
                        </a:solidFill>
                        <a:latin typeface="Times New Roman"/>
                        <a:ea typeface="Times New Roman"/>
                        <a:cs typeface="Times New Roman"/>
                        <a:sym typeface="Times New Roman"/>
                      </a:endParaRPr>
                    </a:p>
                    <a:p>
                      <a:pPr marL="125095" marR="136525" lvl="0" indent="0" algn="ctr" rtl="0">
                        <a:spcBef>
                          <a:spcPts val="5"/>
                        </a:spcBef>
                        <a:spcAft>
                          <a:spcPts val="0"/>
                        </a:spcAft>
                        <a:buNone/>
                      </a:pPr>
                      <a:r>
                        <a:rPr lang="en-US" sz="1200" b="1" u="none" strike="noStrike" cap="none" dirty="0">
                          <a:solidFill>
                            <a:srgbClr val="FF0000"/>
                          </a:solidFill>
                          <a:latin typeface="Times New Roman"/>
                          <a:ea typeface="Times New Roman"/>
                          <a:cs typeface="Times New Roman"/>
                          <a:sym typeface="Times New Roman"/>
                        </a:rPr>
                        <a:t>Outcome</a:t>
                      </a:r>
                      <a:endParaRPr sz="1200" b="1" u="none" strike="noStrike" cap="none" dirty="0">
                        <a:solidFill>
                          <a:srgbClr val="FF0000"/>
                        </a:solidFill>
                        <a:latin typeface="Times New Roman"/>
                        <a:ea typeface="Times New Roman"/>
                        <a:cs typeface="Times New Roman"/>
                        <a:sym typeface="Times New Roman"/>
                      </a:endParaRPr>
                    </a:p>
                  </a:txBody>
                  <a:tcPr marL="0" marR="0" marT="0" marB="0"/>
                </a:tc>
                <a:tc>
                  <a:txBody>
                    <a:bodyPr/>
                    <a:lstStyle/>
                    <a:p>
                      <a:pPr marL="342900" marR="0" lvl="0" indent="-342900" algn="ctr" rtl="0">
                        <a:spcBef>
                          <a:spcPts val="0"/>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Measures progress made in achieving the specific outcome.</a:t>
                      </a:r>
                      <a:endParaRPr sz="1200" b="1" u="none" strike="noStrike" cap="none" dirty="0">
                        <a:latin typeface="Times New Roman"/>
                        <a:ea typeface="Times New Roman"/>
                        <a:cs typeface="Times New Roman"/>
                        <a:sym typeface="Times New Roman"/>
                      </a:endParaRPr>
                    </a:p>
                    <a:p>
                      <a:pPr marL="0" marR="0" lvl="0" indent="0" algn="ctr" rtl="0">
                        <a:spcBef>
                          <a:spcPts val="20"/>
                        </a:spcBef>
                        <a:spcAft>
                          <a:spcPts val="0"/>
                        </a:spcAft>
                        <a:buNone/>
                      </a:pPr>
                      <a:r>
                        <a:rPr lang="en-US" sz="1200" b="1" u="none" strike="noStrike" cap="none" dirty="0">
                          <a:latin typeface="Times New Roman"/>
                          <a:ea typeface="Times New Roman"/>
                          <a:cs typeface="Times New Roman"/>
                          <a:sym typeface="Times New Roman"/>
                        </a:rPr>
                        <a:t> </a:t>
                      </a:r>
                      <a:endParaRPr sz="1200" b="1" u="none" strike="noStrike" cap="none" dirty="0">
                        <a:latin typeface="Times New Roman"/>
                        <a:ea typeface="Times New Roman"/>
                        <a:cs typeface="Times New Roman"/>
                        <a:sym typeface="Times New Roman"/>
                      </a:endParaRPr>
                    </a:p>
                    <a:p>
                      <a:pPr marL="101600" marR="0" lvl="0" indent="0" algn="ctr" rtl="0">
                        <a:spcBef>
                          <a:spcPts val="0"/>
                        </a:spcBef>
                        <a:spcAft>
                          <a:spcPts val="0"/>
                        </a:spcAft>
                        <a:buNone/>
                      </a:pPr>
                      <a:r>
                        <a:rPr lang="en-US" sz="1200" b="1" u="none" strike="noStrike" cap="none" dirty="0">
                          <a:latin typeface="Times New Roman"/>
                          <a:ea typeface="Times New Roman"/>
                          <a:cs typeface="Times New Roman"/>
                          <a:sym typeface="Times New Roman"/>
                        </a:rPr>
                        <a:t>Helps confirm intended change in the following:</a:t>
                      </a:r>
                      <a:endParaRPr sz="1200" b="1" u="none" strike="noStrike" cap="none" dirty="0">
                        <a:latin typeface="Times New Roman"/>
                        <a:ea typeface="Times New Roman"/>
                        <a:cs typeface="Times New Roman"/>
                        <a:sym typeface="Times New Roman"/>
                      </a:endParaRPr>
                    </a:p>
                    <a:p>
                      <a:pPr marL="742950" marR="0" lvl="1" indent="-285750" algn="ctr" rtl="0">
                        <a:spcBef>
                          <a:spcPts val="40"/>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Institutional performance;</a:t>
                      </a:r>
                      <a:endParaRPr sz="1200" b="1" u="none" strike="noStrike" cap="none" dirty="0">
                        <a:latin typeface="Times New Roman"/>
                        <a:ea typeface="Times New Roman"/>
                        <a:cs typeface="Times New Roman"/>
                        <a:sym typeface="Times New Roman"/>
                      </a:endParaRPr>
                    </a:p>
                    <a:p>
                      <a:pPr marL="742950" marR="0" lvl="1" indent="-285750" algn="ctr" rtl="0">
                        <a:spcBef>
                          <a:spcPts val="40"/>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Individual and/or group </a:t>
                      </a:r>
                      <a:r>
                        <a:rPr lang="en-US" sz="1200" b="1" u="none" strike="noStrike" cap="none" dirty="0" err="1">
                          <a:latin typeface="Times New Roman"/>
                          <a:ea typeface="Times New Roman"/>
                          <a:cs typeface="Times New Roman"/>
                          <a:sym typeface="Times New Roman"/>
                        </a:rPr>
                        <a:t>behaviour</a:t>
                      </a:r>
                      <a:r>
                        <a:rPr lang="en-US" sz="1200" b="1" u="none" strike="noStrike" cap="none" dirty="0">
                          <a:latin typeface="Times New Roman"/>
                          <a:ea typeface="Times New Roman"/>
                          <a:cs typeface="Times New Roman"/>
                          <a:sym typeface="Times New Roman"/>
                        </a:rPr>
                        <a:t> and attitudes;</a:t>
                      </a:r>
                      <a:endParaRPr sz="1200" b="1" u="none" strike="noStrike" cap="none" dirty="0">
                        <a:latin typeface="Times New Roman"/>
                        <a:ea typeface="Times New Roman"/>
                        <a:cs typeface="Times New Roman"/>
                        <a:sym typeface="Times New Roman"/>
                      </a:endParaRPr>
                    </a:p>
                    <a:p>
                      <a:pPr marL="742950" marR="131445" lvl="1" indent="-285750" algn="ctr" rtl="0">
                        <a:lnSpc>
                          <a:spcPct val="102000"/>
                        </a:lnSpc>
                        <a:spcBef>
                          <a:spcPts val="40"/>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Immediate political, economic and/or social positions of beneficiaries.</a:t>
                      </a:r>
                      <a:endParaRPr sz="1200" b="1" u="none" strike="noStrike" cap="none" dirty="0">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200" b="1" u="none" strike="noStrike" cap="none" dirty="0">
                          <a:latin typeface="Times New Roman"/>
                          <a:ea typeface="Times New Roman"/>
                          <a:cs typeface="Times New Roman"/>
                          <a:sym typeface="Times New Roman"/>
                        </a:rPr>
                        <a:t> </a:t>
                      </a:r>
                      <a:endParaRPr sz="1200" b="1" u="none" strike="noStrike" cap="none" dirty="0">
                        <a:latin typeface="Times New Roman"/>
                        <a:ea typeface="Times New Roman"/>
                        <a:cs typeface="Times New Roman"/>
                        <a:sym typeface="Times New Roman"/>
                      </a:endParaRPr>
                    </a:p>
                    <a:p>
                      <a:pPr marL="0" marR="0" lvl="0" indent="0" algn="ctr" rtl="0">
                        <a:spcBef>
                          <a:spcPts val="30"/>
                        </a:spcBef>
                        <a:spcAft>
                          <a:spcPts val="0"/>
                        </a:spcAft>
                        <a:buNone/>
                      </a:pPr>
                      <a:r>
                        <a:rPr lang="en-US" sz="1200" b="1" u="none" strike="noStrike" cap="none" dirty="0">
                          <a:latin typeface="Times New Roman"/>
                          <a:ea typeface="Times New Roman"/>
                          <a:cs typeface="Times New Roman"/>
                          <a:sym typeface="Times New Roman"/>
                        </a:rPr>
                        <a:t> </a:t>
                      </a:r>
                      <a:endParaRPr sz="1200" b="1" u="none" strike="noStrike" cap="none" dirty="0">
                        <a:latin typeface="Times New Roman"/>
                        <a:ea typeface="Times New Roman"/>
                        <a:cs typeface="Times New Roman"/>
                        <a:sym typeface="Times New Roman"/>
                      </a:endParaRPr>
                    </a:p>
                    <a:p>
                      <a:pPr marL="342900" marR="374650" lvl="0" indent="-342900" algn="ctr" rtl="0">
                        <a:lnSpc>
                          <a:spcPct val="102000"/>
                        </a:lnSpc>
                        <a:spcBef>
                          <a:spcPts val="5"/>
                        </a:spcBef>
                        <a:spcAft>
                          <a:spcPts val="0"/>
                        </a:spcAft>
                        <a:buClr>
                          <a:srgbClr val="C00000"/>
                        </a:buClr>
                        <a:buSzPts val="1000"/>
                        <a:buFont typeface="Trebuchet MS"/>
                        <a:buChar char="•"/>
                      </a:pPr>
                      <a:r>
                        <a:rPr lang="en-US" sz="1200" b="1" u="none" strike="noStrike" cap="none" dirty="0">
                          <a:solidFill>
                            <a:srgbClr val="C00000"/>
                          </a:solidFill>
                          <a:latin typeface="Times New Roman"/>
                          <a:ea typeface="Times New Roman"/>
                          <a:cs typeface="Times New Roman"/>
                          <a:sym typeface="Times New Roman"/>
                        </a:rPr>
                        <a:t>Intervention can influence</a:t>
                      </a:r>
                      <a:endParaRPr sz="1200" b="1" u="none" strike="noStrike" cap="none" dirty="0">
                        <a:solidFill>
                          <a:srgbClr val="C0000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1015712">
                <a:tc>
                  <a:txBody>
                    <a:bodyPr/>
                    <a:lstStyle/>
                    <a:p>
                      <a:pPr marL="0" marR="0" lvl="0" indent="0" algn="ctr" rtl="0">
                        <a:spcBef>
                          <a:spcPts val="0"/>
                        </a:spcBef>
                        <a:spcAft>
                          <a:spcPts val="0"/>
                        </a:spcAft>
                        <a:buNone/>
                      </a:pPr>
                      <a:r>
                        <a:rPr lang="en-US" sz="1200" b="1" u="none" strike="noStrike" cap="none" dirty="0">
                          <a:solidFill>
                            <a:srgbClr val="FF0000"/>
                          </a:solidFill>
                          <a:latin typeface="Times New Roman"/>
                          <a:ea typeface="Times New Roman"/>
                          <a:cs typeface="Times New Roman"/>
                          <a:sym typeface="Times New Roman"/>
                        </a:rPr>
                        <a:t> </a:t>
                      </a:r>
                      <a:endParaRPr sz="1200" b="1" u="none" strike="noStrike" cap="none" dirty="0">
                        <a:solidFill>
                          <a:srgbClr val="FF0000"/>
                        </a:solidFill>
                        <a:latin typeface="Times New Roman"/>
                        <a:ea typeface="Times New Roman"/>
                        <a:cs typeface="Times New Roman"/>
                        <a:sym typeface="Times New Roman"/>
                      </a:endParaRPr>
                    </a:p>
                    <a:p>
                      <a:pPr marL="0" marR="0" lvl="0" indent="0" algn="ctr" rtl="0">
                        <a:spcBef>
                          <a:spcPts val="30"/>
                        </a:spcBef>
                        <a:spcAft>
                          <a:spcPts val="0"/>
                        </a:spcAft>
                        <a:buNone/>
                      </a:pPr>
                      <a:r>
                        <a:rPr lang="en-US" sz="1200" b="1" u="none" strike="noStrike" cap="none" dirty="0">
                          <a:solidFill>
                            <a:srgbClr val="FF0000"/>
                          </a:solidFill>
                          <a:latin typeface="Times New Roman"/>
                          <a:ea typeface="Times New Roman"/>
                          <a:cs typeface="Times New Roman"/>
                          <a:sym typeface="Times New Roman"/>
                        </a:rPr>
                        <a:t> </a:t>
                      </a:r>
                      <a:endParaRPr sz="1200" b="1" u="none" strike="noStrike" cap="none" dirty="0">
                        <a:solidFill>
                          <a:srgbClr val="FF0000"/>
                        </a:solidFill>
                        <a:latin typeface="Times New Roman"/>
                        <a:ea typeface="Times New Roman"/>
                        <a:cs typeface="Times New Roman"/>
                        <a:sym typeface="Times New Roman"/>
                      </a:endParaRPr>
                    </a:p>
                    <a:p>
                      <a:pPr marL="125095" marR="136525" lvl="0" indent="0" algn="ctr" rtl="0">
                        <a:spcBef>
                          <a:spcPts val="0"/>
                        </a:spcBef>
                        <a:spcAft>
                          <a:spcPts val="0"/>
                        </a:spcAft>
                        <a:buNone/>
                      </a:pPr>
                      <a:r>
                        <a:rPr lang="en-US" sz="1200" b="1" u="none" strike="noStrike" cap="none" dirty="0">
                          <a:solidFill>
                            <a:srgbClr val="FF0000"/>
                          </a:solidFill>
                          <a:latin typeface="Times New Roman"/>
                          <a:ea typeface="Times New Roman"/>
                          <a:cs typeface="Times New Roman"/>
                          <a:sym typeface="Times New Roman"/>
                        </a:rPr>
                        <a:t>Output</a:t>
                      </a:r>
                      <a:endParaRPr sz="1200" b="1" u="none" strike="noStrike" cap="none" dirty="0">
                        <a:solidFill>
                          <a:srgbClr val="FF0000"/>
                        </a:solidFill>
                        <a:latin typeface="Times New Roman"/>
                        <a:ea typeface="Times New Roman"/>
                        <a:cs typeface="Times New Roman"/>
                        <a:sym typeface="Times New Roman"/>
                      </a:endParaRPr>
                    </a:p>
                  </a:txBody>
                  <a:tcPr marL="0" marR="0" marT="0" marB="0"/>
                </a:tc>
                <a:tc>
                  <a:txBody>
                    <a:bodyPr/>
                    <a:lstStyle/>
                    <a:p>
                      <a:pPr marL="342900" marR="0" lvl="0" indent="-342900" algn="ctr" rtl="0">
                        <a:spcBef>
                          <a:spcPts val="0"/>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Measures progress made in achieving the specific output.</a:t>
                      </a:r>
                      <a:endParaRPr sz="1200" b="1" u="none" strike="noStrike" cap="none" dirty="0">
                        <a:latin typeface="Times New Roman"/>
                        <a:ea typeface="Times New Roman"/>
                        <a:cs typeface="Times New Roman"/>
                        <a:sym typeface="Times New Roman"/>
                      </a:endParaRPr>
                    </a:p>
                    <a:p>
                      <a:pPr marL="0" marR="0" lvl="0" indent="0" algn="ctr" rtl="0">
                        <a:spcBef>
                          <a:spcPts val="20"/>
                        </a:spcBef>
                        <a:spcAft>
                          <a:spcPts val="0"/>
                        </a:spcAft>
                        <a:buNone/>
                      </a:pPr>
                      <a:r>
                        <a:rPr lang="en-US" sz="1200" b="1" u="none" strike="noStrike" cap="none" dirty="0">
                          <a:latin typeface="Times New Roman"/>
                          <a:ea typeface="Times New Roman"/>
                          <a:cs typeface="Times New Roman"/>
                          <a:sym typeface="Times New Roman"/>
                        </a:rPr>
                        <a:t> </a:t>
                      </a:r>
                      <a:endParaRPr sz="1200" b="1" u="none" strike="noStrike" cap="none" dirty="0">
                        <a:latin typeface="Times New Roman"/>
                        <a:ea typeface="Times New Roman"/>
                        <a:cs typeface="Times New Roman"/>
                        <a:sym typeface="Times New Roman"/>
                      </a:endParaRPr>
                    </a:p>
                    <a:p>
                      <a:pPr marL="100965" marR="0" lvl="0" indent="0" algn="ctr" rtl="0">
                        <a:spcBef>
                          <a:spcPts val="0"/>
                        </a:spcBef>
                        <a:spcAft>
                          <a:spcPts val="0"/>
                        </a:spcAft>
                        <a:buNone/>
                      </a:pPr>
                      <a:r>
                        <a:rPr lang="en-US" sz="1200" b="1" u="none" strike="noStrike" cap="none" dirty="0">
                          <a:latin typeface="Times New Roman"/>
                          <a:ea typeface="Times New Roman"/>
                          <a:cs typeface="Times New Roman"/>
                          <a:sym typeface="Times New Roman"/>
                        </a:rPr>
                        <a:t>Helps confirm the intended change in the following:</a:t>
                      </a:r>
                      <a:endParaRPr sz="1200" b="1" u="none" strike="noStrike" cap="none" dirty="0">
                        <a:latin typeface="Times New Roman"/>
                        <a:ea typeface="Times New Roman"/>
                        <a:cs typeface="Times New Roman"/>
                        <a:sym typeface="Times New Roman"/>
                      </a:endParaRPr>
                    </a:p>
                    <a:p>
                      <a:pPr marL="742950" marR="0" lvl="1" indent="-285750" algn="ctr" rtl="0">
                        <a:spcBef>
                          <a:spcPts val="35"/>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Skills and/or abilities of beneficiaries;</a:t>
                      </a:r>
                      <a:endParaRPr sz="1200" b="1" u="none" strike="noStrike" cap="none" dirty="0">
                        <a:latin typeface="Times New Roman"/>
                        <a:ea typeface="Times New Roman"/>
                        <a:cs typeface="Times New Roman"/>
                        <a:sym typeface="Times New Roman"/>
                      </a:endParaRPr>
                    </a:p>
                    <a:p>
                      <a:pPr marL="742950" marR="0" lvl="1" indent="-285750" algn="ctr" rtl="0">
                        <a:spcBef>
                          <a:spcPts val="40"/>
                        </a:spcBef>
                        <a:spcAft>
                          <a:spcPts val="0"/>
                        </a:spcAft>
                        <a:buClr>
                          <a:schemeClr val="dk1"/>
                        </a:buClr>
                        <a:buSzPts val="1000"/>
                        <a:buFont typeface="Trebuchet MS"/>
                        <a:buChar char="–"/>
                      </a:pPr>
                      <a:r>
                        <a:rPr lang="en-US" sz="1200" b="1" u="none" strike="noStrike" cap="none" dirty="0">
                          <a:latin typeface="Times New Roman"/>
                          <a:ea typeface="Times New Roman"/>
                          <a:cs typeface="Times New Roman"/>
                          <a:sym typeface="Times New Roman"/>
                        </a:rPr>
                        <a:t>Availability of new products or services.</a:t>
                      </a:r>
                      <a:endParaRPr sz="1200" b="1" u="none" strike="noStrike" cap="none" dirty="0">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200" b="1" u="none" strike="noStrike" cap="none" dirty="0">
                          <a:latin typeface="Times New Roman"/>
                          <a:ea typeface="Times New Roman"/>
                          <a:cs typeface="Times New Roman"/>
                          <a:sym typeface="Times New Roman"/>
                        </a:rPr>
                        <a:t> </a:t>
                      </a:r>
                      <a:endParaRPr sz="1200" b="1" u="none" strike="noStrike" cap="none" dirty="0">
                        <a:latin typeface="Times New Roman"/>
                        <a:ea typeface="Times New Roman"/>
                        <a:cs typeface="Times New Roman"/>
                        <a:sym typeface="Times New Roman"/>
                      </a:endParaRPr>
                    </a:p>
                    <a:p>
                      <a:pPr marL="342900" marR="244475" lvl="0" indent="-342900" algn="ctr" rtl="0">
                        <a:lnSpc>
                          <a:spcPct val="102000"/>
                        </a:lnSpc>
                        <a:spcBef>
                          <a:spcPts val="825"/>
                        </a:spcBef>
                        <a:spcAft>
                          <a:spcPts val="0"/>
                        </a:spcAft>
                        <a:buClr>
                          <a:srgbClr val="000099"/>
                        </a:buClr>
                        <a:buSzPts val="1000"/>
                        <a:buFont typeface="Trebuchet MS"/>
                        <a:buChar char="•"/>
                      </a:pPr>
                      <a:r>
                        <a:rPr lang="en-US" sz="1200" b="1" u="none" strike="noStrike" cap="none" dirty="0">
                          <a:solidFill>
                            <a:srgbClr val="000099"/>
                          </a:solidFill>
                          <a:latin typeface="Times New Roman"/>
                          <a:ea typeface="Times New Roman"/>
                          <a:cs typeface="Times New Roman"/>
                          <a:sym typeface="Times New Roman"/>
                        </a:rPr>
                        <a:t>Intervention has direct control over</a:t>
                      </a:r>
                      <a:endParaRPr sz="1200" b="1" u="none" strike="noStrike" cap="none" dirty="0">
                        <a:solidFill>
                          <a:srgbClr val="000099"/>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3"/>
                  </a:ext>
                </a:extLst>
              </a:tr>
            </a:tbl>
          </a:graphicData>
        </a:graphic>
      </p:graphicFrame>
      <p:pic>
        <p:nvPicPr>
          <p:cNvPr id="12" name="Google Shape;133;p3"/>
          <p:cNvPicPr preferRelativeResize="0"/>
          <p:nvPr/>
        </p:nvPicPr>
        <p:blipFill rotWithShape="1">
          <a:blip r:embed="rId3">
            <a:alphaModFix/>
          </a:blip>
          <a:srcRect/>
          <a:stretch/>
        </p:blipFill>
        <p:spPr>
          <a:xfrm>
            <a:off x="486397" y="3902150"/>
            <a:ext cx="2591670" cy="2667532"/>
          </a:xfrm>
          <a:prstGeom prst="rect">
            <a:avLst/>
          </a:prstGeom>
          <a:noFill/>
          <a:ln>
            <a:noFill/>
          </a:ln>
        </p:spPr>
      </p:pic>
    </p:spTree>
    <p:extLst>
      <p:ext uri="{BB962C8B-B14F-4D97-AF65-F5344CB8AC3E}">
        <p14:creationId xmlns:p14="http://schemas.microsoft.com/office/powerpoint/2010/main" val="84658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Google Shape;570;p24"/>
          <p:cNvGraphicFramePr/>
          <p:nvPr>
            <p:extLst>
              <p:ext uri="{D42A27DB-BD31-4B8C-83A1-F6EECF244321}">
                <p14:modId xmlns:p14="http://schemas.microsoft.com/office/powerpoint/2010/main" val="913569332"/>
              </p:ext>
            </p:extLst>
          </p:nvPr>
        </p:nvGraphicFramePr>
        <p:xfrm>
          <a:off x="3442479" y="2381804"/>
          <a:ext cx="7388941" cy="670560"/>
        </p:xfrm>
        <a:graphic>
          <a:graphicData uri="http://schemas.openxmlformats.org/drawingml/2006/table">
            <a:tbl>
              <a:tblPr firstRow="1" firstCol="1" bandRow="1">
                <a:noFill/>
              </a:tblPr>
              <a:tblGrid>
                <a:gridCol w="1960003">
                  <a:extLst>
                    <a:ext uri="{9D8B030D-6E8A-4147-A177-3AD203B41FA5}">
                      <a16:colId xmlns:a16="http://schemas.microsoft.com/office/drawing/2014/main" val="20000"/>
                    </a:ext>
                  </a:extLst>
                </a:gridCol>
                <a:gridCol w="1705523">
                  <a:extLst>
                    <a:ext uri="{9D8B030D-6E8A-4147-A177-3AD203B41FA5}">
                      <a16:colId xmlns:a16="http://schemas.microsoft.com/office/drawing/2014/main" val="20001"/>
                    </a:ext>
                  </a:extLst>
                </a:gridCol>
                <a:gridCol w="1851511">
                  <a:extLst>
                    <a:ext uri="{9D8B030D-6E8A-4147-A177-3AD203B41FA5}">
                      <a16:colId xmlns:a16="http://schemas.microsoft.com/office/drawing/2014/main" val="20002"/>
                    </a:ext>
                  </a:extLst>
                </a:gridCol>
                <a:gridCol w="1871904">
                  <a:extLst>
                    <a:ext uri="{9D8B030D-6E8A-4147-A177-3AD203B41FA5}">
                      <a16:colId xmlns:a16="http://schemas.microsoft.com/office/drawing/2014/main" val="20003"/>
                    </a:ext>
                  </a:extLst>
                </a:gridCol>
              </a:tblGrid>
              <a:tr h="241140">
                <a:tc gridSpan="4">
                  <a:txBody>
                    <a:bodyPr/>
                    <a:lstStyle/>
                    <a:p>
                      <a:pPr marL="2087245" marR="2075179" lvl="0" indent="0" algn="ctr" rtl="0">
                        <a:spcBef>
                          <a:spcPts val="0"/>
                        </a:spcBef>
                        <a:spcAft>
                          <a:spcPts val="0"/>
                        </a:spcAft>
                        <a:buNone/>
                      </a:pPr>
                      <a:r>
                        <a:rPr lang="en-US" sz="1600" b="1" u="none" strike="noStrike" cap="none" dirty="0">
                          <a:solidFill>
                            <a:srgbClr val="7030A0"/>
                          </a:solidFill>
                          <a:latin typeface="Times New Roman"/>
                          <a:ea typeface="Times New Roman"/>
                          <a:cs typeface="Times New Roman"/>
                          <a:sym typeface="Times New Roman"/>
                        </a:rPr>
                        <a:t>Components of an indicator</a:t>
                      </a:r>
                      <a:endParaRPr sz="1600" b="1" u="none" strike="noStrike" cap="none" dirty="0">
                        <a:solidFill>
                          <a:srgbClr val="7030A0"/>
                        </a:solidFill>
                        <a:latin typeface="Times New Roman"/>
                        <a:ea typeface="Times New Roman"/>
                        <a:cs typeface="Times New Roman"/>
                        <a:sym typeface="Times New Roman"/>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72504">
                <a:tc>
                  <a:txBody>
                    <a:bodyPr/>
                    <a:lstStyle/>
                    <a:p>
                      <a:pPr marL="123825" marR="0" lvl="0" indent="0" algn="ctr" rtl="0">
                        <a:spcBef>
                          <a:spcPts val="0"/>
                        </a:spcBef>
                        <a:spcAft>
                          <a:spcPts val="0"/>
                        </a:spcAft>
                        <a:buNone/>
                      </a:pPr>
                      <a:r>
                        <a:rPr lang="en-US" sz="1400" b="1" u="none" strike="noStrike" cap="none" dirty="0">
                          <a:solidFill>
                            <a:schemeClr val="dk1"/>
                          </a:solidFill>
                          <a:latin typeface="Times New Roman"/>
                          <a:ea typeface="Times New Roman"/>
                          <a:cs typeface="Times New Roman"/>
                          <a:sym typeface="Times New Roman"/>
                        </a:rPr>
                        <a:t>What is to be measured</a:t>
                      </a:r>
                      <a:endParaRPr sz="1400" b="1" u="none" strike="noStrike" cap="none" dirty="0">
                        <a:solidFill>
                          <a:schemeClr val="dk1"/>
                        </a:solidFill>
                        <a:latin typeface="Times New Roman"/>
                        <a:ea typeface="Times New Roman"/>
                        <a:cs typeface="Times New Roman"/>
                        <a:sym typeface="Times New Roman"/>
                      </a:endParaRPr>
                    </a:p>
                  </a:txBody>
                  <a:tcPr marL="0" marR="0" marT="0" marB="0"/>
                </a:tc>
                <a:tc>
                  <a:txBody>
                    <a:bodyPr/>
                    <a:lstStyle/>
                    <a:p>
                      <a:pPr marL="123825" marR="0" lvl="0" indent="0" algn="ctr" rtl="0">
                        <a:spcBef>
                          <a:spcPts val="0"/>
                        </a:spcBef>
                        <a:spcAft>
                          <a:spcPts val="0"/>
                        </a:spcAft>
                        <a:buNone/>
                      </a:pPr>
                      <a:r>
                        <a:rPr lang="en-US" sz="1400" b="1" u="none" strike="noStrike" cap="none">
                          <a:latin typeface="Times New Roman"/>
                          <a:ea typeface="Times New Roman"/>
                          <a:cs typeface="Times New Roman"/>
                          <a:sym typeface="Times New Roman"/>
                        </a:rPr>
                        <a:t>Unit of measurement</a:t>
                      </a:r>
                      <a:endParaRPr sz="1400" b="1" u="none" strike="noStrike" cap="none">
                        <a:latin typeface="Times New Roman"/>
                        <a:ea typeface="Times New Roman"/>
                        <a:cs typeface="Times New Roman"/>
                        <a:sym typeface="Times New Roman"/>
                      </a:endParaRPr>
                    </a:p>
                  </a:txBody>
                  <a:tcPr marL="0" marR="0" marT="0" marB="0"/>
                </a:tc>
                <a:tc>
                  <a:txBody>
                    <a:bodyPr/>
                    <a:lstStyle/>
                    <a:p>
                      <a:pPr marL="274320" marR="0" lvl="0" indent="0" algn="ctr" rtl="0">
                        <a:spcBef>
                          <a:spcPts val="0"/>
                        </a:spcBef>
                        <a:spcAft>
                          <a:spcPts val="0"/>
                        </a:spcAft>
                        <a:buNone/>
                      </a:pPr>
                      <a:r>
                        <a:rPr lang="en-US" sz="1400" b="1" u="none" strike="noStrike" cap="none">
                          <a:latin typeface="Times New Roman"/>
                          <a:ea typeface="Times New Roman"/>
                          <a:cs typeface="Times New Roman"/>
                          <a:sym typeface="Times New Roman"/>
                        </a:rPr>
                        <a:t>Target population</a:t>
                      </a:r>
                      <a:endParaRPr sz="1400" b="1" u="none" strike="noStrike" cap="none">
                        <a:latin typeface="Times New Roman"/>
                        <a:ea typeface="Times New Roman"/>
                        <a:cs typeface="Times New Roman"/>
                        <a:sym typeface="Times New Roman"/>
                      </a:endParaRPr>
                    </a:p>
                  </a:txBody>
                  <a:tcPr marL="0" marR="0" marT="0" marB="0"/>
                </a:tc>
                <a:tc>
                  <a:txBody>
                    <a:bodyPr/>
                    <a:lstStyle/>
                    <a:p>
                      <a:pPr marL="229234" marR="0" lvl="0" indent="0" algn="ctr" rtl="0">
                        <a:spcBef>
                          <a:spcPts val="0"/>
                        </a:spcBef>
                        <a:spcAft>
                          <a:spcPts val="0"/>
                        </a:spcAft>
                        <a:buNone/>
                      </a:pPr>
                      <a:r>
                        <a:rPr lang="en-US" sz="1400" b="1" u="none" strike="noStrike" cap="none" dirty="0">
                          <a:latin typeface="Times New Roman"/>
                          <a:ea typeface="Times New Roman"/>
                          <a:cs typeface="Times New Roman"/>
                          <a:sym typeface="Times New Roman"/>
                        </a:rPr>
                        <a:t>Direction of change</a:t>
                      </a:r>
                      <a:endParaRPr sz="1400" b="1"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graphicFrame>
        <p:nvGraphicFramePr>
          <p:cNvPr id="11" name="Google Shape;571;p24"/>
          <p:cNvGraphicFramePr/>
          <p:nvPr>
            <p:extLst>
              <p:ext uri="{D42A27DB-BD31-4B8C-83A1-F6EECF244321}">
                <p14:modId xmlns:p14="http://schemas.microsoft.com/office/powerpoint/2010/main" val="2354895088"/>
              </p:ext>
            </p:extLst>
          </p:nvPr>
        </p:nvGraphicFramePr>
        <p:xfrm>
          <a:off x="3442478" y="3112885"/>
          <a:ext cx="7388942" cy="2902695"/>
        </p:xfrm>
        <a:graphic>
          <a:graphicData uri="http://schemas.openxmlformats.org/drawingml/2006/table">
            <a:tbl>
              <a:tblPr firstRow="1" firstCol="1" bandRow="1">
                <a:noFill/>
              </a:tblPr>
              <a:tblGrid>
                <a:gridCol w="3796008">
                  <a:extLst>
                    <a:ext uri="{9D8B030D-6E8A-4147-A177-3AD203B41FA5}">
                      <a16:colId xmlns:a16="http://schemas.microsoft.com/office/drawing/2014/main" val="20000"/>
                    </a:ext>
                  </a:extLst>
                </a:gridCol>
                <a:gridCol w="3592934">
                  <a:extLst>
                    <a:ext uri="{9D8B030D-6E8A-4147-A177-3AD203B41FA5}">
                      <a16:colId xmlns:a16="http://schemas.microsoft.com/office/drawing/2014/main" val="20001"/>
                    </a:ext>
                  </a:extLst>
                </a:gridCol>
              </a:tblGrid>
              <a:tr h="239029">
                <a:tc>
                  <a:txBody>
                    <a:bodyPr/>
                    <a:lstStyle/>
                    <a:p>
                      <a:pPr marL="1316355" marR="1297305" lvl="0" indent="0" algn="ctr" rtl="0">
                        <a:spcBef>
                          <a:spcPts val="0"/>
                        </a:spcBef>
                        <a:spcAft>
                          <a:spcPts val="0"/>
                        </a:spcAft>
                        <a:buNone/>
                      </a:pPr>
                      <a:r>
                        <a:rPr lang="en-US" sz="1600" u="none" strike="noStrike" cap="none" dirty="0">
                          <a:solidFill>
                            <a:srgbClr val="FFA133"/>
                          </a:solidFill>
                        </a:rPr>
                        <a:t>Qualitative</a:t>
                      </a:r>
                      <a:endParaRPr sz="1600" u="none" strike="noStrike" cap="none" dirty="0">
                        <a:solidFill>
                          <a:srgbClr val="FFA133"/>
                        </a:solidFill>
                      </a:endParaRPr>
                    </a:p>
                  </a:txBody>
                  <a:tcPr marL="0" marR="0" marT="0" marB="0"/>
                </a:tc>
                <a:tc>
                  <a:txBody>
                    <a:bodyPr/>
                    <a:lstStyle/>
                    <a:p>
                      <a:pPr marL="853439" marR="846455" lvl="0" indent="0" algn="ctr" rtl="0">
                        <a:spcBef>
                          <a:spcPts val="0"/>
                        </a:spcBef>
                        <a:spcAft>
                          <a:spcPts val="0"/>
                        </a:spcAft>
                        <a:buNone/>
                      </a:pPr>
                      <a:r>
                        <a:rPr lang="en-US" sz="1600" u="none" strike="noStrike" cap="none" dirty="0">
                          <a:solidFill>
                            <a:srgbClr val="FF9518"/>
                          </a:solidFill>
                        </a:rPr>
                        <a:t>Quantitative</a:t>
                      </a:r>
                      <a:endParaRPr sz="2000" u="none" strike="noStrike" cap="none" dirty="0">
                        <a:solidFill>
                          <a:srgbClr val="FF9518"/>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0"/>
                  </a:ext>
                </a:extLst>
              </a:tr>
              <a:tr h="2658855">
                <a:tc>
                  <a:txBody>
                    <a:bodyPr/>
                    <a:lstStyle/>
                    <a:p>
                      <a:pPr marL="123825" marR="144145" lvl="0" indent="-123825" algn="ctr" rtl="0">
                        <a:lnSpc>
                          <a:spcPct val="102000"/>
                        </a:lnSpc>
                        <a:spcBef>
                          <a:spcPts val="0"/>
                        </a:spcBef>
                        <a:spcAft>
                          <a:spcPts val="0"/>
                        </a:spcAft>
                        <a:buClr>
                          <a:schemeClr val="lt1"/>
                        </a:buClr>
                        <a:buSzPts val="1000"/>
                        <a:buFont typeface="Trebuchet MS"/>
                        <a:buChar char="•"/>
                      </a:pPr>
                      <a:r>
                        <a:rPr lang="en-US" sz="1200" b="1" u="none" strike="noStrike" cap="none" dirty="0">
                          <a:solidFill>
                            <a:srgbClr val="7030A0"/>
                          </a:solidFill>
                          <a:latin typeface="Times New Roman"/>
                          <a:ea typeface="Times New Roman"/>
                          <a:cs typeface="Times New Roman"/>
                          <a:sym typeface="Times New Roman"/>
                        </a:rPr>
                        <a:t>Used to measure things that are subjective in nature, such as experience, opinions, perception and the quality and mastery of a new skills.</a:t>
                      </a:r>
                      <a:endParaRPr sz="1200" b="1" u="none" strike="noStrike" cap="none" dirty="0">
                        <a:solidFill>
                          <a:srgbClr val="7030A0"/>
                        </a:solidFill>
                        <a:latin typeface="Times New Roman"/>
                        <a:ea typeface="Times New Roman"/>
                        <a:cs typeface="Times New Roman"/>
                        <a:sym typeface="Times New Roman"/>
                      </a:endParaRPr>
                    </a:p>
                    <a:p>
                      <a:pPr marL="123825" marR="144780" lvl="0" indent="-123825" algn="ctr" rtl="0">
                        <a:lnSpc>
                          <a:spcPct val="102000"/>
                        </a:lnSpc>
                        <a:spcBef>
                          <a:spcPts val="310"/>
                        </a:spcBef>
                        <a:spcAft>
                          <a:spcPts val="0"/>
                        </a:spcAft>
                        <a:buClr>
                          <a:schemeClr val="lt1"/>
                        </a:buClr>
                        <a:buSzPts val="1000"/>
                        <a:buFont typeface="Trebuchet MS"/>
                        <a:buChar char="•"/>
                      </a:pPr>
                      <a:r>
                        <a:rPr lang="en-US" sz="1200" b="1" u="none" strike="noStrike" cap="none" dirty="0">
                          <a:solidFill>
                            <a:srgbClr val="7030A0"/>
                          </a:solidFill>
                          <a:latin typeface="Times New Roman"/>
                          <a:ea typeface="Times New Roman"/>
                          <a:cs typeface="Times New Roman"/>
                          <a:sym typeface="Times New Roman"/>
                        </a:rPr>
                        <a:t>Can be expressed through changes in perception, experience, attitudes, awareness and others.</a:t>
                      </a:r>
                      <a:endParaRPr sz="1200" b="1" u="none" strike="noStrike" cap="none" dirty="0">
                        <a:solidFill>
                          <a:srgbClr val="7030A0"/>
                        </a:solidFill>
                        <a:latin typeface="Times New Roman"/>
                        <a:ea typeface="Times New Roman"/>
                        <a:cs typeface="Times New Roman"/>
                        <a:sym typeface="Times New Roman"/>
                      </a:endParaRPr>
                    </a:p>
                    <a:p>
                      <a:pPr marL="123825" marR="0" lvl="0" indent="-123825" algn="ctr" rtl="0">
                        <a:spcBef>
                          <a:spcPts val="310"/>
                        </a:spcBef>
                        <a:spcAft>
                          <a:spcPts val="0"/>
                        </a:spcAft>
                        <a:buClr>
                          <a:schemeClr val="lt1"/>
                        </a:buClr>
                        <a:buSzPts val="1000"/>
                        <a:buFont typeface="Trebuchet MS"/>
                        <a:buChar char="•"/>
                      </a:pPr>
                      <a:r>
                        <a:rPr lang="en-US" sz="1200" b="1" u="none" strike="noStrike" cap="none" dirty="0">
                          <a:solidFill>
                            <a:srgbClr val="7030A0"/>
                          </a:solidFill>
                          <a:latin typeface="Times New Roman"/>
                          <a:ea typeface="Times New Roman"/>
                          <a:cs typeface="Times New Roman"/>
                          <a:sym typeface="Times New Roman"/>
                        </a:rPr>
                        <a:t>Can also be numerical.</a:t>
                      </a:r>
                      <a:endParaRPr sz="1200" b="1" u="none" strike="noStrike" cap="none" dirty="0">
                        <a:solidFill>
                          <a:srgbClr val="7030A0"/>
                        </a:solidFill>
                        <a:latin typeface="Times New Roman"/>
                        <a:ea typeface="Times New Roman"/>
                        <a:cs typeface="Times New Roman"/>
                        <a:sym typeface="Times New Roman"/>
                      </a:endParaRPr>
                    </a:p>
                    <a:p>
                      <a:pPr marL="123825" marR="0" lvl="0" indent="0" algn="ctr" rtl="0">
                        <a:spcBef>
                          <a:spcPts val="310"/>
                        </a:spcBef>
                        <a:spcAft>
                          <a:spcPts val="0"/>
                        </a:spcAft>
                        <a:buNone/>
                      </a:pPr>
                      <a:r>
                        <a:rPr lang="en-US" sz="1200" b="1" u="none" strike="noStrike" cap="none" dirty="0">
                          <a:solidFill>
                            <a:srgbClr val="7030A0"/>
                          </a:solidFill>
                          <a:latin typeface="Times New Roman"/>
                          <a:ea typeface="Times New Roman"/>
                          <a:cs typeface="Times New Roman"/>
                          <a:sym typeface="Times New Roman"/>
                        </a:rPr>
                        <a:t> </a:t>
                      </a:r>
                      <a:endParaRPr sz="1200" b="1" u="none" strike="noStrike" cap="none" dirty="0">
                        <a:solidFill>
                          <a:srgbClr val="7030A0"/>
                        </a:solidFill>
                        <a:latin typeface="Times New Roman"/>
                        <a:ea typeface="Times New Roman"/>
                        <a:cs typeface="Times New Roman"/>
                        <a:sym typeface="Times New Roman"/>
                      </a:endParaRPr>
                    </a:p>
                    <a:p>
                      <a:pPr marL="123825" marR="0" lvl="0" indent="0" algn="ctr" rtl="0">
                        <a:spcBef>
                          <a:spcPts val="310"/>
                        </a:spcBef>
                        <a:spcAft>
                          <a:spcPts val="0"/>
                        </a:spcAft>
                        <a:buNone/>
                      </a:pPr>
                      <a:r>
                        <a:rPr lang="en-US" sz="1200" b="1" u="none" strike="noStrike" cap="none" dirty="0">
                          <a:solidFill>
                            <a:srgbClr val="7030A0"/>
                          </a:solidFill>
                          <a:latin typeface="Times New Roman"/>
                          <a:ea typeface="Times New Roman"/>
                          <a:cs typeface="Times New Roman"/>
                          <a:sym typeface="Times New Roman"/>
                        </a:rPr>
                        <a:t>Examples include the following:</a:t>
                      </a:r>
                      <a:endParaRPr sz="1200" b="1" u="none" strike="noStrike" cap="none" dirty="0">
                        <a:solidFill>
                          <a:srgbClr val="7030A0"/>
                        </a:solidFill>
                        <a:latin typeface="Times New Roman"/>
                        <a:ea typeface="Times New Roman"/>
                        <a:cs typeface="Times New Roman"/>
                        <a:sym typeface="Times New Roman"/>
                      </a:endParaRPr>
                    </a:p>
                    <a:p>
                      <a:pPr marL="123825" marR="144145" lvl="0" indent="-123825" algn="ctr" rtl="0">
                        <a:lnSpc>
                          <a:spcPct val="102000"/>
                        </a:lnSpc>
                        <a:spcBef>
                          <a:spcPts val="310"/>
                        </a:spcBef>
                        <a:spcAft>
                          <a:spcPts val="0"/>
                        </a:spcAft>
                        <a:buClr>
                          <a:schemeClr val="lt1"/>
                        </a:buClr>
                        <a:buSzPts val="1000"/>
                        <a:buFont typeface="Trebuchet MS"/>
                        <a:buChar char="•"/>
                      </a:pPr>
                      <a:r>
                        <a:rPr lang="en-US" sz="1200" b="1" u="none" strike="noStrike" cap="none" dirty="0">
                          <a:solidFill>
                            <a:srgbClr val="7030A0"/>
                          </a:solidFill>
                          <a:latin typeface="Times New Roman"/>
                          <a:ea typeface="Times New Roman"/>
                          <a:cs typeface="Times New Roman"/>
                          <a:sym typeface="Times New Roman"/>
                        </a:rPr>
                        <a:t>Improved public perception of parliamentary effectiveness;</a:t>
                      </a:r>
                      <a:endParaRPr sz="1200" b="1" u="none" strike="noStrike" cap="none" dirty="0">
                        <a:solidFill>
                          <a:srgbClr val="7030A0"/>
                        </a:solidFill>
                        <a:latin typeface="Times New Roman"/>
                        <a:ea typeface="Times New Roman"/>
                        <a:cs typeface="Times New Roman"/>
                        <a:sym typeface="Times New Roman"/>
                      </a:endParaRPr>
                    </a:p>
                    <a:p>
                      <a:pPr marL="123825" marR="144145" lvl="0" indent="-123825" algn="ctr" rtl="0">
                        <a:lnSpc>
                          <a:spcPct val="102000"/>
                        </a:lnSpc>
                        <a:spcBef>
                          <a:spcPts val="310"/>
                        </a:spcBef>
                        <a:spcAft>
                          <a:spcPts val="0"/>
                        </a:spcAft>
                        <a:buClr>
                          <a:schemeClr val="lt1"/>
                        </a:buClr>
                        <a:buSzPts val="1000"/>
                        <a:buFont typeface="Trebuchet MS"/>
                        <a:buChar char="•"/>
                      </a:pPr>
                      <a:r>
                        <a:rPr lang="en-US" sz="1200" b="1" u="none" strike="noStrike" cap="none" dirty="0">
                          <a:solidFill>
                            <a:srgbClr val="7030A0"/>
                          </a:solidFill>
                          <a:latin typeface="Times New Roman"/>
                          <a:ea typeface="Times New Roman"/>
                          <a:cs typeface="Times New Roman"/>
                          <a:sym typeface="Times New Roman"/>
                        </a:rPr>
                        <a:t>Percentage of households who state that they have changed their hygiene practices as a result of the training/ information received.</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123825" marR="143510" lvl="0" indent="-123825" algn="ctr" rtl="0">
                        <a:lnSpc>
                          <a:spcPct val="102000"/>
                        </a:lnSpc>
                        <a:spcBef>
                          <a:spcPts val="0"/>
                        </a:spcBef>
                        <a:spcAft>
                          <a:spcPts val="0"/>
                        </a:spcAft>
                        <a:buClr>
                          <a:schemeClr val="dk1"/>
                        </a:buClr>
                        <a:buSzPts val="1000"/>
                        <a:buFont typeface="Trebuchet MS"/>
                        <a:buChar char="•"/>
                      </a:pPr>
                      <a:r>
                        <a:rPr lang="en-US" sz="1200" b="1" u="none" strike="noStrike" cap="none" dirty="0">
                          <a:solidFill>
                            <a:schemeClr val="dk1"/>
                          </a:solidFill>
                          <a:latin typeface="Times New Roman"/>
                          <a:ea typeface="Times New Roman"/>
                          <a:cs typeface="Times New Roman"/>
                          <a:sym typeface="Times New Roman"/>
                        </a:rPr>
                        <a:t>Used to measure things inherently objective and quantifiable, such as how many, how often, how much or how long.</a:t>
                      </a:r>
                      <a:endParaRPr sz="1200" b="1" u="none" strike="noStrike" cap="none" dirty="0">
                        <a:solidFill>
                          <a:schemeClr val="dk1"/>
                        </a:solidFill>
                        <a:latin typeface="Times New Roman"/>
                        <a:ea typeface="Times New Roman"/>
                        <a:cs typeface="Times New Roman"/>
                        <a:sym typeface="Times New Roman"/>
                      </a:endParaRPr>
                    </a:p>
                    <a:p>
                      <a:pPr marL="123825" marR="143510" lvl="0" indent="-123825" algn="ctr" rtl="0">
                        <a:lnSpc>
                          <a:spcPct val="102000"/>
                        </a:lnSpc>
                        <a:spcBef>
                          <a:spcPts val="310"/>
                        </a:spcBef>
                        <a:spcAft>
                          <a:spcPts val="0"/>
                        </a:spcAft>
                        <a:buClr>
                          <a:schemeClr val="dk1"/>
                        </a:buClr>
                        <a:buSzPts val="1000"/>
                        <a:buFont typeface="Trebuchet MS"/>
                        <a:buChar char="•"/>
                      </a:pPr>
                      <a:r>
                        <a:rPr lang="en-US" sz="1200" b="1" u="none" strike="noStrike" cap="none" dirty="0">
                          <a:solidFill>
                            <a:schemeClr val="dk1"/>
                          </a:solidFill>
                          <a:latin typeface="Times New Roman"/>
                          <a:ea typeface="Times New Roman"/>
                          <a:cs typeface="Times New Roman"/>
                          <a:sym typeface="Times New Roman"/>
                        </a:rPr>
                        <a:t>Can be expressed in absolute figure, percentage, rate or ratio.</a:t>
                      </a:r>
                      <a:endParaRPr sz="1200" b="1" u="none" strike="noStrike" cap="none" dirty="0">
                        <a:solidFill>
                          <a:schemeClr val="dk1"/>
                        </a:solidFill>
                        <a:latin typeface="Times New Roman"/>
                        <a:ea typeface="Times New Roman"/>
                        <a:cs typeface="Times New Roman"/>
                        <a:sym typeface="Times New Roman"/>
                      </a:endParaRPr>
                    </a:p>
                    <a:p>
                      <a:pPr marL="123825" marR="0" lvl="0" indent="0" algn="ctr" rtl="0">
                        <a:spcBef>
                          <a:spcPts val="310"/>
                        </a:spcBef>
                        <a:spcAft>
                          <a:spcPts val="0"/>
                        </a:spcAft>
                        <a:buNone/>
                      </a:pPr>
                      <a:r>
                        <a:rPr lang="en-US" sz="1200" b="1" u="none" strike="noStrike" cap="none" dirty="0">
                          <a:solidFill>
                            <a:schemeClr val="dk1"/>
                          </a:solidFill>
                          <a:latin typeface="Times New Roman"/>
                          <a:ea typeface="Times New Roman"/>
                          <a:cs typeface="Times New Roman"/>
                          <a:sym typeface="Times New Roman"/>
                        </a:rPr>
                        <a:t> </a:t>
                      </a:r>
                      <a:endParaRPr sz="1200" b="1" u="none" strike="noStrike" cap="none" dirty="0">
                        <a:solidFill>
                          <a:schemeClr val="dk1"/>
                        </a:solidFill>
                        <a:latin typeface="Times New Roman"/>
                        <a:ea typeface="Times New Roman"/>
                        <a:cs typeface="Times New Roman"/>
                        <a:sym typeface="Times New Roman"/>
                      </a:endParaRPr>
                    </a:p>
                    <a:p>
                      <a:pPr marL="123825" marR="0" lvl="0" indent="0" algn="ctr" rtl="0">
                        <a:spcBef>
                          <a:spcPts val="310"/>
                        </a:spcBef>
                        <a:spcAft>
                          <a:spcPts val="0"/>
                        </a:spcAft>
                        <a:buNone/>
                      </a:pPr>
                      <a:r>
                        <a:rPr lang="en-US" sz="1200" b="1" u="none" strike="noStrike" cap="none" dirty="0">
                          <a:solidFill>
                            <a:schemeClr val="dk1"/>
                          </a:solidFill>
                          <a:latin typeface="Times New Roman"/>
                          <a:ea typeface="Times New Roman"/>
                          <a:cs typeface="Times New Roman"/>
                          <a:sym typeface="Times New Roman"/>
                        </a:rPr>
                        <a:t>Examples include the following:</a:t>
                      </a:r>
                      <a:endParaRPr sz="1200" b="1" u="none" strike="noStrike" cap="none" dirty="0">
                        <a:solidFill>
                          <a:schemeClr val="dk1"/>
                        </a:solidFill>
                        <a:latin typeface="Times New Roman"/>
                        <a:ea typeface="Times New Roman"/>
                        <a:cs typeface="Times New Roman"/>
                        <a:sym typeface="Times New Roman"/>
                      </a:endParaRPr>
                    </a:p>
                    <a:p>
                      <a:pPr marL="123825" marR="143510" lvl="0" indent="-123825" algn="ctr" rtl="0">
                        <a:lnSpc>
                          <a:spcPct val="102000"/>
                        </a:lnSpc>
                        <a:spcBef>
                          <a:spcPts val="310"/>
                        </a:spcBef>
                        <a:spcAft>
                          <a:spcPts val="0"/>
                        </a:spcAft>
                        <a:buClr>
                          <a:schemeClr val="dk1"/>
                        </a:buClr>
                        <a:buSzPts val="1000"/>
                        <a:buFont typeface="Trebuchet MS"/>
                        <a:buChar char="•"/>
                      </a:pPr>
                      <a:r>
                        <a:rPr lang="en-US" sz="1200" b="1" u="none" strike="noStrike" cap="none" dirty="0">
                          <a:solidFill>
                            <a:schemeClr val="dk1"/>
                          </a:solidFill>
                          <a:latin typeface="Times New Roman"/>
                          <a:ea typeface="Times New Roman"/>
                          <a:cs typeface="Times New Roman"/>
                          <a:sym typeface="Times New Roman"/>
                        </a:rPr>
                        <a:t>The number of persons with access to each water point.</a:t>
                      </a:r>
                      <a:endParaRPr sz="1200" b="1" u="none" strike="noStrike" cap="none" dirty="0">
                        <a:solidFill>
                          <a:schemeClr val="dk1"/>
                        </a:solidFill>
                        <a:latin typeface="Times New Roman"/>
                        <a:ea typeface="Times New Roman"/>
                        <a:cs typeface="Times New Roman"/>
                        <a:sym typeface="Times New Roman"/>
                      </a:endParaRPr>
                    </a:p>
                    <a:p>
                      <a:pPr marL="123825" marR="143510" lvl="0" indent="-123825" algn="ctr" rtl="0">
                        <a:lnSpc>
                          <a:spcPct val="102000"/>
                        </a:lnSpc>
                        <a:spcBef>
                          <a:spcPts val="310"/>
                        </a:spcBef>
                        <a:spcAft>
                          <a:spcPts val="0"/>
                        </a:spcAft>
                        <a:buClr>
                          <a:schemeClr val="dk1"/>
                        </a:buClr>
                        <a:buSzPts val="1000"/>
                        <a:buFont typeface="Trebuchet MS"/>
                        <a:buChar char="•"/>
                      </a:pPr>
                      <a:r>
                        <a:rPr lang="en-US" sz="1200" b="1" u="none" strike="noStrike" cap="none" dirty="0">
                          <a:solidFill>
                            <a:schemeClr val="dk1"/>
                          </a:solidFill>
                          <a:latin typeface="Times New Roman"/>
                          <a:ea typeface="Times New Roman"/>
                          <a:cs typeface="Times New Roman"/>
                          <a:sym typeface="Times New Roman"/>
                        </a:rPr>
                        <a:t>Percentage of surveyed citizens who say that they have access to a court system to resolve disputes.</a:t>
                      </a:r>
                      <a:endParaRPr sz="1200" b="1" u="none" strike="noStrike" cap="none" dirty="0">
                        <a:solidFill>
                          <a:schemeClr val="dk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pic>
        <p:nvPicPr>
          <p:cNvPr id="12" name="Google Shape;133;p3"/>
          <p:cNvPicPr preferRelativeResize="0"/>
          <p:nvPr/>
        </p:nvPicPr>
        <p:blipFill rotWithShape="1">
          <a:blip r:embed="rId3">
            <a:alphaModFix/>
          </a:blip>
          <a:srcRect/>
          <a:stretch/>
        </p:blipFill>
        <p:spPr>
          <a:xfrm>
            <a:off x="689989" y="3825154"/>
            <a:ext cx="2591670" cy="2667532"/>
          </a:xfrm>
          <a:prstGeom prst="rect">
            <a:avLst/>
          </a:prstGeom>
          <a:noFill/>
          <a:ln>
            <a:noFill/>
          </a:ln>
        </p:spPr>
      </p:pic>
    </p:spTree>
    <p:extLst>
      <p:ext uri="{BB962C8B-B14F-4D97-AF65-F5344CB8AC3E}">
        <p14:creationId xmlns:p14="http://schemas.microsoft.com/office/powerpoint/2010/main" val="146109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92;p25"/>
          <p:cNvSpPr/>
          <p:nvPr/>
        </p:nvSpPr>
        <p:spPr>
          <a:xfrm>
            <a:off x="3982767" y="1634211"/>
            <a:ext cx="5281858" cy="1077218"/>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100"/>
              <a:buFont typeface="Calibri"/>
              <a:buNone/>
            </a:pPr>
            <a:endParaRPr sz="1100" b="0" i="0" u="none" strike="noStrike" cap="none" dirty="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100"/>
              <a:buFont typeface="Arial"/>
              <a:buNone/>
            </a:pPr>
            <a:r>
              <a:rPr lang="en-US" sz="1100" b="0" i="0" u="none" strike="noStrike" cap="none" dirty="0">
                <a:solidFill>
                  <a:schemeClr val="dk1"/>
                </a:solidFill>
                <a:latin typeface="Arial"/>
                <a:ea typeface="Arial"/>
                <a:cs typeface="Arial"/>
                <a:sym typeface="Arial"/>
              </a:rPr>
              <a:t/>
            </a:r>
            <a:br>
              <a:rPr lang="en-US" sz="1100" b="0" i="0" u="none" strike="noStrike" cap="none" dirty="0">
                <a:solidFill>
                  <a:schemeClr val="dk1"/>
                </a:solidFill>
                <a:latin typeface="Arial"/>
                <a:ea typeface="Arial"/>
                <a:cs typeface="Arial"/>
                <a:sym typeface="Arial"/>
              </a:rPr>
            </a:br>
            <a:r>
              <a:rPr lang="en-US" sz="1400" b="1" i="0" u="none" strike="noStrike" cap="none" dirty="0">
                <a:solidFill>
                  <a:srgbClr val="C00000"/>
                </a:solidFill>
                <a:latin typeface="Times New Roman"/>
                <a:ea typeface="Times New Roman"/>
                <a:cs typeface="Times New Roman"/>
                <a:sym typeface="Times New Roman"/>
              </a:rPr>
              <a:t>It is also important to keep in mind the specific, measurable, achievable, relevant and time-bound (SMART) </a:t>
            </a:r>
            <a:endParaRPr dirty="0"/>
          </a:p>
          <a:p>
            <a:pPr marL="0" marR="0" lvl="0" indent="0" algn="ctr" rtl="0">
              <a:lnSpc>
                <a:spcPct val="100000"/>
              </a:lnSpc>
              <a:spcBef>
                <a:spcPts val="0"/>
              </a:spcBef>
              <a:spcAft>
                <a:spcPts val="0"/>
              </a:spcAft>
              <a:buClr>
                <a:srgbClr val="C00000"/>
              </a:buClr>
              <a:buSzPts val="1400"/>
              <a:buFont typeface="Times New Roman"/>
              <a:buNone/>
            </a:pPr>
            <a:r>
              <a:rPr lang="en-US" sz="1400" b="1" i="0" u="none" strike="noStrike" cap="none" dirty="0">
                <a:solidFill>
                  <a:srgbClr val="C00000"/>
                </a:solidFill>
                <a:latin typeface="Times New Roman"/>
                <a:ea typeface="Times New Roman"/>
                <a:cs typeface="Times New Roman"/>
                <a:sym typeface="Times New Roman"/>
              </a:rPr>
              <a:t>criteria used to develop indicators:</a:t>
            </a:r>
            <a:endParaRPr sz="1400" b="1" i="0" u="none" strike="noStrike" cap="none" dirty="0">
              <a:solidFill>
                <a:srgbClr val="C00000"/>
              </a:solidFill>
              <a:latin typeface="Times New Roman"/>
              <a:ea typeface="Times New Roman"/>
              <a:cs typeface="Times New Roman"/>
              <a:sym typeface="Times New Roman"/>
            </a:endParaRPr>
          </a:p>
        </p:txBody>
      </p:sp>
      <p:grpSp>
        <p:nvGrpSpPr>
          <p:cNvPr id="11" name="Group 10"/>
          <p:cNvGrpSpPr/>
          <p:nvPr/>
        </p:nvGrpSpPr>
        <p:grpSpPr>
          <a:xfrm>
            <a:off x="7244723" y="2763058"/>
            <a:ext cx="2995539" cy="3161786"/>
            <a:chOff x="21808" y="1559328"/>
            <a:chExt cx="3269246" cy="2989470"/>
          </a:xfrm>
        </p:grpSpPr>
        <p:sp>
          <p:nvSpPr>
            <p:cNvPr id="15" name="Google Shape;614;p25"/>
            <p:cNvSpPr/>
            <p:nvPr/>
          </p:nvSpPr>
          <p:spPr>
            <a:xfrm>
              <a:off x="21808" y="3539072"/>
              <a:ext cx="3126846" cy="469349"/>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endParaRPr sz="1200" b="1" dirty="0">
                <a:solidFill>
                  <a:srgbClr val="C00000"/>
                </a:solidFill>
                <a:latin typeface="Calibri"/>
                <a:ea typeface="Calibri"/>
                <a:cs typeface="Calibri"/>
                <a:sym typeface="Calibri"/>
              </a:endParaRPr>
            </a:p>
            <a:p>
              <a:pPr marL="0" marR="0" lvl="0" indent="0" algn="ctr" rtl="0">
                <a:spcBef>
                  <a:spcPts val="0"/>
                </a:spcBef>
                <a:spcAft>
                  <a:spcPts val="0"/>
                </a:spcAft>
                <a:buNone/>
              </a:pPr>
              <a:endParaRPr sz="1200" b="1" dirty="0">
                <a:solidFill>
                  <a:srgbClr val="C00000"/>
                </a:solidFill>
                <a:latin typeface="Calibri"/>
                <a:ea typeface="Calibri"/>
                <a:cs typeface="Calibri"/>
                <a:sym typeface="Calibri"/>
              </a:endParaRPr>
            </a:p>
            <a:p>
              <a:pPr marL="0" marR="0" lvl="0" indent="0" algn="ctr" rtl="0">
                <a:spcBef>
                  <a:spcPts val="0"/>
                </a:spcBef>
                <a:spcAft>
                  <a:spcPts val="0"/>
                </a:spcAft>
                <a:buNone/>
              </a:pPr>
              <a:endParaRPr sz="1200" b="1" dirty="0">
                <a:solidFill>
                  <a:srgbClr val="C00000"/>
                </a:solidFill>
                <a:latin typeface="Calibri"/>
                <a:ea typeface="Calibri"/>
                <a:cs typeface="Calibri"/>
                <a:sym typeface="Calibri"/>
              </a:endParaRPr>
            </a:p>
            <a:p>
              <a:pPr marL="0" marR="0" lvl="0" indent="0" algn="ctr" rtl="0">
                <a:spcBef>
                  <a:spcPts val="0"/>
                </a:spcBef>
                <a:spcAft>
                  <a:spcPts val="0"/>
                </a:spcAft>
                <a:buNone/>
              </a:pPr>
              <a:endParaRPr sz="1200" b="1" dirty="0">
                <a:solidFill>
                  <a:srgbClr val="C00000"/>
                </a:solidFill>
                <a:latin typeface="Calibri"/>
                <a:ea typeface="Calibri"/>
                <a:cs typeface="Calibri"/>
                <a:sym typeface="Calibri"/>
              </a:endParaRPr>
            </a:p>
            <a:p>
              <a:pPr marL="0" marR="0" lvl="0" indent="0" algn="ctr" rtl="0">
                <a:spcBef>
                  <a:spcPts val="0"/>
                </a:spcBef>
                <a:spcAft>
                  <a:spcPts val="0"/>
                </a:spcAft>
                <a:buNone/>
              </a:pPr>
              <a:r>
                <a:rPr lang="en-US" sz="1200" b="1" dirty="0" smtClean="0">
                  <a:solidFill>
                    <a:srgbClr val="C00000"/>
                  </a:solidFill>
                  <a:latin typeface="Calibri"/>
                  <a:ea typeface="Calibri"/>
                  <a:cs typeface="Calibri"/>
                  <a:sym typeface="Calibri"/>
                </a:rPr>
                <a:t>Relevant:</a:t>
              </a:r>
              <a:endParaRPr lang="en-US" dirty="0">
                <a:sym typeface="Calibri"/>
              </a:endParaRPr>
            </a:p>
            <a:p>
              <a:pPr marL="0" marR="0" lvl="0" indent="0" rtl="0">
                <a:spcBef>
                  <a:spcPts val="0"/>
                </a:spcBef>
                <a:spcAft>
                  <a:spcPts val="0"/>
                </a:spcAft>
                <a:buNone/>
              </a:pPr>
              <a:r>
                <a:rPr lang="en-US" sz="1200" b="1" dirty="0" smtClean="0">
                  <a:solidFill>
                    <a:schemeClr val="dk1"/>
                  </a:solidFill>
                  <a:latin typeface="Calibri"/>
                  <a:ea typeface="Calibri"/>
                  <a:cs typeface="Calibri"/>
                  <a:sym typeface="Calibri"/>
                </a:rPr>
                <a:t>Is the </a:t>
              </a:r>
              <a:r>
                <a:rPr lang="en-US" sz="1200" b="1" dirty="0">
                  <a:solidFill>
                    <a:schemeClr val="dk1"/>
                  </a:solidFill>
                  <a:latin typeface="Calibri"/>
                  <a:ea typeface="Calibri"/>
                  <a:cs typeface="Calibri"/>
                  <a:sym typeface="Calibri"/>
                </a:rPr>
                <a:t>indicator plausibly associated with </a:t>
              </a:r>
              <a:r>
                <a:rPr lang="en-US" sz="1200" b="1" dirty="0" smtClean="0">
                  <a:solidFill>
                    <a:schemeClr val="dk1"/>
                  </a:solidFill>
                  <a:latin typeface="Calibri"/>
                  <a:ea typeface="Calibri"/>
                  <a:cs typeface="Calibri"/>
                  <a:sym typeface="Calibri"/>
                </a:rPr>
                <a:t>the</a:t>
              </a:r>
              <a:r>
                <a:rPr lang="en-US" sz="1200" b="1" dirty="0">
                  <a:solidFill>
                    <a:schemeClr val="dk1"/>
                  </a:solidFill>
                  <a:latin typeface="Calibri"/>
                  <a:ea typeface="Calibri"/>
                  <a:cs typeface="Calibri"/>
                  <a:sym typeface="Calibri"/>
                </a:rPr>
                <a:t> </a:t>
              </a:r>
              <a:r>
                <a:rPr lang="en-US" sz="1200" b="1" dirty="0" smtClean="0">
                  <a:solidFill>
                    <a:schemeClr val="dk1"/>
                  </a:solidFill>
                  <a:latin typeface="Calibri"/>
                  <a:ea typeface="Calibri"/>
                  <a:cs typeface="Calibri"/>
                  <a:sym typeface="Calibri"/>
                </a:rPr>
                <a:t>result</a:t>
              </a:r>
              <a:r>
                <a:rPr lang="en-US" sz="1200" b="1" dirty="0">
                  <a:solidFill>
                    <a:schemeClr val="dk1"/>
                  </a:solidFill>
                  <a:latin typeface="Calibri"/>
                  <a:ea typeface="Calibri"/>
                  <a:cs typeface="Calibri"/>
                  <a:sym typeface="Calibri"/>
                </a:rPr>
                <a:t>?</a:t>
              </a:r>
              <a:endParaRPr sz="1200" b="1" dirty="0">
                <a:solidFill>
                  <a:schemeClr val="dk1"/>
                </a:solidFill>
                <a:latin typeface="Calibri"/>
                <a:ea typeface="Calibri"/>
                <a:cs typeface="Calibri"/>
                <a:sym typeface="Calibri"/>
              </a:endParaRPr>
            </a:p>
            <a:p>
              <a:pPr marL="0" marR="0" lvl="0" indent="0" algn="ctr" rtl="0">
                <a:spcBef>
                  <a:spcPts val="600"/>
                </a:spcBef>
                <a:spcAft>
                  <a:spcPts val="0"/>
                </a:spcAft>
                <a:buNone/>
              </a:pPr>
              <a:endParaRPr sz="1600" b="1" dirty="0">
                <a:solidFill>
                  <a:srgbClr val="C00000"/>
                </a:solidFill>
                <a:latin typeface="Calibri"/>
                <a:ea typeface="Calibri"/>
                <a:cs typeface="Calibri"/>
                <a:sym typeface="Calibri"/>
              </a:endParaRPr>
            </a:p>
            <a:p>
              <a:pPr marL="0" marR="0" lvl="0" indent="0" algn="l" rtl="0">
                <a:spcBef>
                  <a:spcPts val="1200"/>
                </a:spcBef>
                <a:spcAft>
                  <a:spcPts val="600"/>
                </a:spcAft>
                <a:buNone/>
              </a:pPr>
              <a:endParaRPr sz="1800" dirty="0">
                <a:solidFill>
                  <a:schemeClr val="dk1"/>
                </a:solidFill>
                <a:latin typeface="Calibri"/>
                <a:ea typeface="Calibri"/>
                <a:cs typeface="Calibri"/>
                <a:sym typeface="Calibri"/>
              </a:endParaRPr>
            </a:p>
          </p:txBody>
        </p:sp>
        <p:sp>
          <p:nvSpPr>
            <p:cNvPr id="16" name="Google Shape;615;p25"/>
            <p:cNvSpPr/>
            <p:nvPr/>
          </p:nvSpPr>
          <p:spPr>
            <a:xfrm>
              <a:off x="21808" y="1559328"/>
              <a:ext cx="3269246" cy="497956"/>
            </a:xfrm>
            <a:prstGeom prst="rect">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endParaRPr sz="1200" b="1" dirty="0">
                <a:solidFill>
                  <a:schemeClr val="dk1"/>
                </a:solidFill>
                <a:latin typeface="Calibri"/>
                <a:ea typeface="Calibri"/>
                <a:cs typeface="Calibri"/>
                <a:sym typeface="Calibri"/>
              </a:endParaRPr>
            </a:p>
            <a:p>
              <a:pPr marL="0" marR="0" lvl="0" indent="0" algn="ctr" rtl="0">
                <a:spcBef>
                  <a:spcPts val="0"/>
                </a:spcBef>
                <a:spcAft>
                  <a:spcPts val="0"/>
                </a:spcAft>
                <a:buNone/>
              </a:pPr>
              <a:endParaRPr sz="1800" b="1" dirty="0">
                <a:solidFill>
                  <a:srgbClr val="C00000"/>
                </a:solidFill>
                <a:latin typeface="Calibri"/>
                <a:ea typeface="Calibri"/>
                <a:cs typeface="Calibri"/>
                <a:sym typeface="Calibri"/>
              </a:endParaRPr>
            </a:p>
            <a:p>
              <a:pPr marL="0" marR="0" lvl="0" indent="0" algn="ctr" rtl="0">
                <a:spcBef>
                  <a:spcPts val="0"/>
                </a:spcBef>
                <a:spcAft>
                  <a:spcPts val="0"/>
                </a:spcAft>
                <a:buNone/>
              </a:pPr>
              <a:r>
                <a:rPr lang="en-US" sz="1200" b="1" dirty="0">
                  <a:solidFill>
                    <a:srgbClr val="C00000"/>
                  </a:solidFill>
                  <a:latin typeface="Calibri"/>
                  <a:ea typeface="Calibri"/>
                  <a:cs typeface="Calibri"/>
                  <a:sym typeface="Calibri"/>
                </a:rPr>
                <a:t>Specific:</a:t>
              </a:r>
              <a:endParaRPr sz="1200" b="1" dirty="0">
                <a:solidFill>
                  <a:srgbClr val="C00000"/>
                </a:solidFill>
                <a:latin typeface="Calibri"/>
                <a:ea typeface="Calibri"/>
                <a:cs typeface="Calibri"/>
                <a:sym typeface="Calibri"/>
              </a:endParaRPr>
            </a:p>
            <a:p>
              <a:pPr marL="0" marR="0" lvl="0" indent="0" rtl="0">
                <a:spcBef>
                  <a:spcPts val="0"/>
                </a:spcBef>
                <a:spcAft>
                  <a:spcPts val="0"/>
                </a:spcAft>
                <a:buNone/>
              </a:pPr>
              <a:r>
                <a:rPr lang="en-US" sz="1200" b="1" dirty="0">
                  <a:solidFill>
                    <a:schemeClr val="dk1"/>
                  </a:solidFill>
                  <a:latin typeface="Calibri"/>
                  <a:ea typeface="Calibri"/>
                  <a:cs typeface="Calibri"/>
                  <a:sym typeface="Calibri"/>
                </a:rPr>
                <a:t>Does the indicator capture the essence of </a:t>
              </a:r>
              <a:r>
                <a:rPr lang="en-US" sz="1200" b="1" dirty="0" smtClean="0">
                  <a:solidFill>
                    <a:schemeClr val="dk1"/>
                  </a:solidFill>
                  <a:latin typeface="Calibri"/>
                  <a:ea typeface="Calibri"/>
                  <a:cs typeface="Calibri"/>
                  <a:sym typeface="Calibri"/>
                </a:rPr>
                <a:t>the</a:t>
              </a:r>
              <a:r>
                <a:rPr lang="en-US" sz="1200" b="1" dirty="0">
                  <a:solidFill>
                    <a:schemeClr val="dk1"/>
                  </a:solidFill>
                  <a:latin typeface="Calibri"/>
                  <a:ea typeface="Calibri"/>
                  <a:cs typeface="Calibri"/>
                  <a:sym typeface="Calibri"/>
                </a:rPr>
                <a:t> </a:t>
              </a:r>
              <a:r>
                <a:rPr lang="en-US" sz="1200" b="1" dirty="0" smtClean="0">
                  <a:solidFill>
                    <a:schemeClr val="dk1"/>
                  </a:solidFill>
                  <a:latin typeface="Calibri"/>
                  <a:ea typeface="Calibri"/>
                  <a:cs typeface="Calibri"/>
                  <a:sym typeface="Calibri"/>
                </a:rPr>
                <a:t>desired </a:t>
              </a:r>
              <a:r>
                <a:rPr lang="en-US" sz="1200" b="1" dirty="0">
                  <a:solidFill>
                    <a:schemeClr val="dk1"/>
                  </a:solidFill>
                  <a:latin typeface="Calibri"/>
                  <a:ea typeface="Calibri"/>
                  <a:cs typeface="Calibri"/>
                  <a:sym typeface="Calibri"/>
                </a:rPr>
                <a:t>result?</a:t>
              </a:r>
              <a:endParaRPr sz="1200" b="1" dirty="0">
                <a:solidFill>
                  <a:schemeClr val="dk1"/>
                </a:solidFill>
                <a:latin typeface="Calibri"/>
                <a:ea typeface="Calibri"/>
                <a:cs typeface="Calibri"/>
                <a:sym typeface="Calibri"/>
              </a:endParaRPr>
            </a:p>
            <a:p>
              <a:pPr marL="0" marR="0" lvl="0" indent="0" algn="l" rtl="0">
                <a:spcBef>
                  <a:spcPts val="0"/>
                </a:spcBef>
                <a:spcAft>
                  <a:spcPts val="0"/>
                </a:spcAft>
                <a:buClr>
                  <a:schemeClr val="dk1"/>
                </a:buClr>
                <a:buSzPts val="1100"/>
                <a:buFont typeface="Arial"/>
                <a:buNone/>
              </a:pPr>
              <a:endParaRPr sz="1800" b="1" dirty="0">
                <a:solidFill>
                  <a:srgbClr val="C00000"/>
                </a:solidFill>
                <a:latin typeface="Calibri"/>
                <a:ea typeface="Calibri"/>
                <a:cs typeface="Calibri"/>
                <a:sym typeface="Calibri"/>
              </a:endParaRPr>
            </a:p>
            <a:p>
              <a:pPr marL="0" marR="0" lvl="0" indent="0" algn="l" rtl="0">
                <a:spcBef>
                  <a:spcPts val="0"/>
                </a:spcBef>
                <a:spcAft>
                  <a:spcPts val="0"/>
                </a:spcAft>
                <a:buClr>
                  <a:schemeClr val="dk1"/>
                </a:buClr>
                <a:buSzPts val="1100"/>
                <a:buFont typeface="Arial"/>
                <a:buNone/>
              </a:pPr>
              <a:endParaRPr sz="1800" b="1" dirty="0">
                <a:solidFill>
                  <a:srgbClr val="C00000"/>
                </a:solidFill>
                <a:latin typeface="Calibri"/>
                <a:ea typeface="Calibri"/>
                <a:cs typeface="Calibri"/>
                <a:sym typeface="Calibri"/>
              </a:endParaRPr>
            </a:p>
          </p:txBody>
        </p:sp>
        <p:sp>
          <p:nvSpPr>
            <p:cNvPr id="17" name="Google Shape;616;p25"/>
            <p:cNvSpPr/>
            <p:nvPr/>
          </p:nvSpPr>
          <p:spPr>
            <a:xfrm>
              <a:off x="21808" y="2811333"/>
              <a:ext cx="3107168" cy="663493"/>
            </a:xfrm>
            <a:prstGeom prst="rect">
              <a:avLst/>
            </a:prstGeom>
            <a:gradFill>
              <a:gsLst>
                <a:gs pos="0">
                  <a:srgbClr val="B0CAE9"/>
                </a:gs>
                <a:gs pos="50000">
                  <a:srgbClr val="A1C1E4"/>
                </a:gs>
                <a:gs pos="100000">
                  <a:srgbClr val="90B8E4"/>
                </a:gs>
              </a:gsLst>
              <a:lin ang="5400000" scaled="0"/>
            </a:gradFill>
            <a:ln w="952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1200" b="1" dirty="0">
                  <a:solidFill>
                    <a:srgbClr val="C00000"/>
                  </a:solidFill>
                  <a:latin typeface="Calibri"/>
                  <a:ea typeface="Calibri"/>
                  <a:cs typeface="Calibri"/>
                  <a:sym typeface="Calibri"/>
                </a:rPr>
                <a:t>Achievable: </a:t>
              </a:r>
              <a:endParaRPr dirty="0"/>
            </a:p>
            <a:p>
              <a:pPr marL="0" marR="0" lvl="0" indent="0" rtl="0">
                <a:spcBef>
                  <a:spcPts val="0"/>
                </a:spcBef>
                <a:spcAft>
                  <a:spcPts val="0"/>
                </a:spcAft>
                <a:buNone/>
              </a:pPr>
              <a:r>
                <a:rPr lang="en-US" sz="1200" b="1" dirty="0">
                  <a:solidFill>
                    <a:schemeClr val="dk1"/>
                  </a:solidFill>
                  <a:latin typeface="Calibri"/>
                  <a:ea typeface="Calibri"/>
                  <a:cs typeface="Calibri"/>
                  <a:sym typeface="Calibri"/>
                </a:rPr>
                <a:t>Will the indicator require no more than a reasonable amount </a:t>
              </a:r>
              <a:r>
                <a:rPr lang="en-US" sz="1200" b="1" dirty="0">
                  <a:solidFill>
                    <a:schemeClr val="dk1"/>
                  </a:solidFill>
                  <a:latin typeface="Calibri"/>
                  <a:ea typeface="Calibri"/>
                  <a:cs typeface="Calibri"/>
                  <a:sym typeface="Calibri"/>
                </a:rPr>
                <a:t> </a:t>
              </a:r>
              <a:r>
                <a:rPr lang="en-US" sz="1200" b="1" dirty="0" smtClean="0">
                  <a:solidFill>
                    <a:schemeClr val="dk1"/>
                  </a:solidFill>
                  <a:latin typeface="Calibri"/>
                  <a:ea typeface="Calibri"/>
                  <a:cs typeface="Calibri"/>
                  <a:sym typeface="Calibri"/>
                </a:rPr>
                <a:t>of </a:t>
              </a:r>
              <a:r>
                <a:rPr lang="en-US" sz="1200" b="1" dirty="0">
                  <a:solidFill>
                    <a:schemeClr val="dk1"/>
                  </a:solidFill>
                  <a:latin typeface="Calibri"/>
                  <a:ea typeface="Calibri"/>
                  <a:cs typeface="Calibri"/>
                  <a:sym typeface="Calibri"/>
                </a:rPr>
                <a:t>time, effort, and money  </a:t>
              </a:r>
              <a:endParaRPr sz="1200" b="1" dirty="0">
                <a:solidFill>
                  <a:schemeClr val="dk1"/>
                </a:solidFill>
                <a:latin typeface="Calibri"/>
                <a:ea typeface="Calibri"/>
                <a:cs typeface="Calibri"/>
                <a:sym typeface="Calibri"/>
              </a:endParaRPr>
            </a:p>
          </p:txBody>
        </p:sp>
        <p:sp>
          <p:nvSpPr>
            <p:cNvPr id="18" name="Google Shape;617;p25"/>
            <p:cNvSpPr/>
            <p:nvPr/>
          </p:nvSpPr>
          <p:spPr>
            <a:xfrm>
              <a:off x="21808" y="2127696"/>
              <a:ext cx="3224673" cy="612390"/>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endParaRPr lang="en-US" sz="1200" b="1" dirty="0" smtClean="0">
                <a:solidFill>
                  <a:srgbClr val="C00000"/>
                </a:solidFill>
                <a:latin typeface="Calibri"/>
                <a:ea typeface="Calibri"/>
                <a:cs typeface="Calibri"/>
                <a:sym typeface="Calibri"/>
              </a:endParaRPr>
            </a:p>
            <a:p>
              <a:pPr marL="0" marR="0" lvl="0" indent="0" algn="ctr" rtl="0">
                <a:spcBef>
                  <a:spcPts val="0"/>
                </a:spcBef>
                <a:spcAft>
                  <a:spcPts val="0"/>
                </a:spcAft>
                <a:buNone/>
              </a:pPr>
              <a:r>
                <a:rPr lang="en-US" sz="1200" b="1" dirty="0" smtClean="0">
                  <a:solidFill>
                    <a:srgbClr val="C00000"/>
                  </a:solidFill>
                  <a:latin typeface="Calibri"/>
                  <a:ea typeface="Calibri"/>
                  <a:cs typeface="Calibri"/>
                  <a:sym typeface="Calibri"/>
                </a:rPr>
                <a:t>Measurable:</a:t>
              </a:r>
              <a:endParaRPr dirty="0"/>
            </a:p>
            <a:p>
              <a:pPr marL="0" marR="0" lvl="0" indent="0" algn="l" rtl="0">
                <a:spcBef>
                  <a:spcPts val="0"/>
                </a:spcBef>
                <a:spcAft>
                  <a:spcPts val="0"/>
                </a:spcAft>
                <a:buNone/>
              </a:pPr>
              <a:r>
                <a:rPr lang="en-US" sz="1200" b="1" dirty="0">
                  <a:solidFill>
                    <a:schemeClr val="dk1"/>
                  </a:solidFill>
                  <a:latin typeface="Calibri"/>
                  <a:ea typeface="Calibri"/>
                  <a:cs typeface="Calibri"/>
                  <a:sym typeface="Calibri"/>
                </a:rPr>
                <a:t>Are  changes  verifiable?  Is  the  indicator  </a:t>
              </a:r>
              <a:r>
                <a:rPr lang="en-US" sz="1200" b="1" dirty="0" smtClean="0">
                  <a:solidFill>
                    <a:schemeClr val="dk1"/>
                  </a:solidFill>
                  <a:latin typeface="Calibri"/>
                  <a:ea typeface="Calibri"/>
                  <a:cs typeface="Calibri"/>
                  <a:sym typeface="Calibri"/>
                </a:rPr>
                <a:t>a</a:t>
              </a:r>
              <a:r>
                <a:rPr lang="en-US" sz="1200" b="1" dirty="0">
                  <a:solidFill>
                    <a:schemeClr val="dk1"/>
                  </a:solidFill>
                  <a:latin typeface="Calibri"/>
                  <a:ea typeface="Calibri"/>
                  <a:cs typeface="Calibri"/>
                  <a:sym typeface="Calibri"/>
                </a:rPr>
                <a:t> </a:t>
              </a:r>
              <a:r>
                <a:rPr lang="en-US" sz="1200" b="1" dirty="0" smtClean="0">
                  <a:solidFill>
                    <a:schemeClr val="dk1"/>
                  </a:solidFill>
                  <a:latin typeface="Calibri"/>
                  <a:ea typeface="Calibri"/>
                  <a:cs typeface="Calibri"/>
                  <a:sym typeface="Calibri"/>
                </a:rPr>
                <a:t>reliable </a:t>
              </a:r>
              <a:r>
                <a:rPr lang="en-US" sz="1200" b="1" dirty="0">
                  <a:solidFill>
                    <a:schemeClr val="dk1"/>
                  </a:solidFill>
                  <a:latin typeface="Calibri"/>
                  <a:ea typeface="Calibri"/>
                  <a:cs typeface="Calibri"/>
                  <a:sym typeface="Calibri"/>
                </a:rPr>
                <a:t>and clear measurement of the results?</a:t>
              </a:r>
              <a:endParaRPr sz="12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dirty="0">
                  <a:solidFill>
                    <a:schemeClr val="dk1"/>
                  </a:solidFill>
                  <a:latin typeface="Calibri"/>
                  <a:ea typeface="Calibri"/>
                  <a:cs typeface="Calibri"/>
                  <a:sym typeface="Calibri"/>
                </a:rPr>
                <a:t> </a:t>
              </a:r>
              <a:endParaRPr sz="1800" dirty="0">
                <a:solidFill>
                  <a:schemeClr val="dk1"/>
                </a:solidFill>
                <a:latin typeface="Calibri"/>
                <a:ea typeface="Calibri"/>
                <a:cs typeface="Calibri"/>
                <a:sym typeface="Calibri"/>
              </a:endParaRPr>
            </a:p>
          </p:txBody>
        </p:sp>
        <p:sp>
          <p:nvSpPr>
            <p:cNvPr id="19" name="Google Shape;618;p25"/>
            <p:cNvSpPr/>
            <p:nvPr/>
          </p:nvSpPr>
          <p:spPr>
            <a:xfrm>
              <a:off x="21808" y="4104955"/>
              <a:ext cx="3224673" cy="443843"/>
            </a:xfrm>
            <a:prstGeom prst="rect">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endParaRPr sz="1200" b="1" dirty="0">
                <a:solidFill>
                  <a:srgbClr val="C00000"/>
                </a:solidFill>
                <a:latin typeface="Calibri"/>
                <a:ea typeface="Calibri"/>
                <a:cs typeface="Calibri"/>
                <a:sym typeface="Calibri"/>
              </a:endParaRPr>
            </a:p>
            <a:p>
              <a:pPr marL="0" marR="0" lvl="0" indent="0" algn="ctr" rtl="0">
                <a:spcBef>
                  <a:spcPts val="0"/>
                </a:spcBef>
                <a:spcAft>
                  <a:spcPts val="0"/>
                </a:spcAft>
                <a:buNone/>
              </a:pPr>
              <a:endParaRPr lang="en-US" sz="1200" b="1" dirty="0" smtClean="0">
                <a:solidFill>
                  <a:srgbClr val="C00000"/>
                </a:solidFill>
                <a:latin typeface="Calibri"/>
                <a:ea typeface="Calibri"/>
                <a:cs typeface="Calibri"/>
                <a:sym typeface="Calibri"/>
              </a:endParaRPr>
            </a:p>
            <a:p>
              <a:pPr marL="0" marR="0" lvl="0" indent="0" algn="ctr" rtl="0">
                <a:spcBef>
                  <a:spcPts val="0"/>
                </a:spcBef>
                <a:spcAft>
                  <a:spcPts val="0"/>
                </a:spcAft>
                <a:buNone/>
              </a:pPr>
              <a:r>
                <a:rPr lang="en-US" sz="1200" b="1" dirty="0" smtClean="0">
                  <a:solidFill>
                    <a:srgbClr val="C00000"/>
                  </a:solidFill>
                  <a:latin typeface="Calibri"/>
                  <a:ea typeface="Calibri"/>
                  <a:cs typeface="Calibri"/>
                  <a:sym typeface="Calibri"/>
                </a:rPr>
                <a:t>Time-bound</a:t>
              </a:r>
              <a:endParaRPr dirty="0"/>
            </a:p>
            <a:p>
              <a:pPr marL="0" marR="0" lvl="0" indent="0" rtl="0">
                <a:spcBef>
                  <a:spcPts val="0"/>
                </a:spcBef>
                <a:spcAft>
                  <a:spcPts val="0"/>
                </a:spcAft>
                <a:buNone/>
              </a:pPr>
              <a:r>
                <a:rPr lang="en-US" sz="1200" b="1" dirty="0">
                  <a:solidFill>
                    <a:schemeClr val="dk1"/>
                  </a:solidFill>
                  <a:latin typeface="Calibri"/>
                  <a:ea typeface="Calibri"/>
                  <a:cs typeface="Calibri"/>
                  <a:sym typeface="Calibri"/>
                </a:rPr>
                <a:t>Does the indicator reflect a time frame for</a:t>
              </a:r>
              <a:endParaRPr sz="1200" b="1" dirty="0">
                <a:solidFill>
                  <a:schemeClr val="dk1"/>
                </a:solidFill>
                <a:latin typeface="Calibri"/>
                <a:ea typeface="Calibri"/>
                <a:cs typeface="Calibri"/>
                <a:sym typeface="Calibri"/>
              </a:endParaRPr>
            </a:p>
            <a:p>
              <a:pPr marL="0" marR="0" lvl="0" indent="0" rtl="0">
                <a:spcBef>
                  <a:spcPts val="0"/>
                </a:spcBef>
                <a:spcAft>
                  <a:spcPts val="0"/>
                </a:spcAft>
                <a:buNone/>
              </a:pPr>
              <a:r>
                <a:rPr lang="en-US" sz="1200" b="1" dirty="0">
                  <a:solidFill>
                    <a:schemeClr val="dk1"/>
                  </a:solidFill>
                  <a:latin typeface="Calibri"/>
                  <a:ea typeface="Calibri"/>
                  <a:cs typeface="Calibri"/>
                  <a:sym typeface="Calibri"/>
                </a:rPr>
                <a:t>measurement?</a:t>
              </a:r>
              <a:endParaRPr sz="1200" b="1" dirty="0">
                <a:solidFill>
                  <a:schemeClr val="dk1"/>
                </a:solidFill>
                <a:latin typeface="Calibri"/>
                <a:ea typeface="Calibri"/>
                <a:cs typeface="Calibri"/>
                <a:sym typeface="Calibri"/>
              </a:endParaRPr>
            </a:p>
            <a:p>
              <a:pPr marL="0" marR="0" lvl="0" indent="0" algn="l" rtl="0">
                <a:spcBef>
                  <a:spcPts val="0"/>
                </a:spcBef>
                <a:spcAft>
                  <a:spcPts val="0"/>
                </a:spcAft>
                <a:buNone/>
              </a:pPr>
              <a:endParaRPr sz="12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dirty="0">
                  <a:solidFill>
                    <a:schemeClr val="dk1"/>
                  </a:solidFill>
                  <a:latin typeface="Calibri"/>
                  <a:ea typeface="Calibri"/>
                  <a:cs typeface="Calibri"/>
                  <a:sym typeface="Calibri"/>
                </a:rPr>
                <a:t> </a:t>
              </a:r>
              <a:endParaRPr sz="1800" dirty="0">
                <a:solidFill>
                  <a:schemeClr val="dk1"/>
                </a:solidFill>
                <a:latin typeface="Calibri"/>
                <a:ea typeface="Calibri"/>
                <a:cs typeface="Calibri"/>
                <a:sym typeface="Calibri"/>
              </a:endParaRPr>
            </a:p>
          </p:txBody>
        </p:sp>
      </p:grpSp>
      <p:grpSp>
        <p:nvGrpSpPr>
          <p:cNvPr id="40" name="Group 39"/>
          <p:cNvGrpSpPr/>
          <p:nvPr/>
        </p:nvGrpSpPr>
        <p:grpSpPr>
          <a:xfrm flipH="1">
            <a:off x="4192101" y="2988480"/>
            <a:ext cx="2601797" cy="2827370"/>
            <a:chOff x="4868056" y="3127772"/>
            <a:chExt cx="3134565" cy="3173501"/>
          </a:xfrm>
        </p:grpSpPr>
        <p:grpSp>
          <p:nvGrpSpPr>
            <p:cNvPr id="41" name="Google Shape;593;p25"/>
            <p:cNvGrpSpPr/>
            <p:nvPr/>
          </p:nvGrpSpPr>
          <p:grpSpPr>
            <a:xfrm>
              <a:off x="5952642" y="3535673"/>
              <a:ext cx="2049979" cy="2299433"/>
              <a:chOff x="1988638" y="1793010"/>
              <a:chExt cx="1799378" cy="1799125"/>
            </a:xfrm>
          </p:grpSpPr>
          <p:sp>
            <p:nvSpPr>
              <p:cNvPr id="56" name="Google Shape;594;p25"/>
              <p:cNvSpPr/>
              <p:nvPr/>
            </p:nvSpPr>
            <p:spPr>
              <a:xfrm>
                <a:off x="1988638" y="1793010"/>
                <a:ext cx="1799378" cy="1799125"/>
              </a:xfrm>
              <a:custGeom>
                <a:avLst/>
                <a:gdLst/>
                <a:ahLst/>
                <a:cxnLst/>
                <a:rect l="l" t="t" r="r" b="b"/>
                <a:pathLst>
                  <a:path w="92513" h="92500" extrusionOk="0">
                    <a:moveTo>
                      <a:pt x="46257" y="0"/>
                    </a:moveTo>
                    <a:cubicBezTo>
                      <a:pt x="20718" y="0"/>
                      <a:pt x="1" y="20705"/>
                      <a:pt x="1" y="46244"/>
                    </a:cubicBezTo>
                    <a:cubicBezTo>
                      <a:pt x="1" y="71795"/>
                      <a:pt x="20718" y="92500"/>
                      <a:pt x="46257" y="92500"/>
                    </a:cubicBezTo>
                    <a:cubicBezTo>
                      <a:pt x="71796" y="92500"/>
                      <a:pt x="92513" y="71795"/>
                      <a:pt x="92513" y="46244"/>
                    </a:cubicBezTo>
                    <a:cubicBezTo>
                      <a:pt x="92513" y="20705"/>
                      <a:pt x="71796" y="0"/>
                      <a:pt x="46257" y="0"/>
                    </a:cubicBezTo>
                    <a:close/>
                  </a:path>
                </a:pathLst>
              </a:custGeom>
              <a:solidFill>
                <a:srgbClr val="CCCCCC"/>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 name="Google Shape;595;p25"/>
              <p:cNvSpPr/>
              <p:nvPr/>
            </p:nvSpPr>
            <p:spPr>
              <a:xfrm>
                <a:off x="2120880" y="1924999"/>
                <a:ext cx="1534897" cy="1534916"/>
              </a:xfrm>
              <a:custGeom>
                <a:avLst/>
                <a:gdLst/>
                <a:ahLst/>
                <a:cxnLst/>
                <a:rect l="l" t="t" r="r" b="b"/>
                <a:pathLst>
                  <a:path w="78915" h="78916" extrusionOk="0">
                    <a:moveTo>
                      <a:pt x="39458" y="1"/>
                    </a:moveTo>
                    <a:cubicBezTo>
                      <a:pt x="17705" y="1"/>
                      <a:pt x="0" y="17705"/>
                      <a:pt x="0" y="39458"/>
                    </a:cubicBezTo>
                    <a:cubicBezTo>
                      <a:pt x="0" y="61223"/>
                      <a:pt x="17705" y="78915"/>
                      <a:pt x="39458" y="78915"/>
                    </a:cubicBezTo>
                    <a:cubicBezTo>
                      <a:pt x="61210" y="78915"/>
                      <a:pt x="78915" y="61223"/>
                      <a:pt x="78915" y="39458"/>
                    </a:cubicBezTo>
                    <a:cubicBezTo>
                      <a:pt x="78915" y="17705"/>
                      <a:pt x="61210" y="1"/>
                      <a:pt x="39458"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 name="Google Shape;596;p25"/>
              <p:cNvSpPr/>
              <p:nvPr/>
            </p:nvSpPr>
            <p:spPr>
              <a:xfrm>
                <a:off x="2252869" y="2057241"/>
                <a:ext cx="1270688" cy="1270669"/>
              </a:xfrm>
              <a:custGeom>
                <a:avLst/>
                <a:gdLst/>
                <a:ahLst/>
                <a:cxnLst/>
                <a:rect l="l" t="t" r="r" b="b"/>
                <a:pathLst>
                  <a:path w="65331" h="65330" extrusionOk="0">
                    <a:moveTo>
                      <a:pt x="32672" y="0"/>
                    </a:moveTo>
                    <a:cubicBezTo>
                      <a:pt x="14658" y="0"/>
                      <a:pt x="1" y="14657"/>
                      <a:pt x="1" y="32659"/>
                    </a:cubicBezTo>
                    <a:cubicBezTo>
                      <a:pt x="1" y="50673"/>
                      <a:pt x="14658" y="65330"/>
                      <a:pt x="32672" y="65330"/>
                    </a:cubicBezTo>
                    <a:cubicBezTo>
                      <a:pt x="50686" y="65330"/>
                      <a:pt x="65331" y="50673"/>
                      <a:pt x="65331" y="32659"/>
                    </a:cubicBezTo>
                    <a:cubicBezTo>
                      <a:pt x="65331" y="14657"/>
                      <a:pt x="50686" y="0"/>
                      <a:pt x="32672" y="0"/>
                    </a:cubicBezTo>
                    <a:close/>
                  </a:path>
                </a:pathLst>
              </a:custGeom>
              <a:solidFill>
                <a:srgbClr val="CCCCCC"/>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9" name="Google Shape;597;p25"/>
              <p:cNvSpPr/>
              <p:nvPr/>
            </p:nvSpPr>
            <p:spPr>
              <a:xfrm>
                <a:off x="2385111" y="2189231"/>
                <a:ext cx="1006440" cy="1006460"/>
              </a:xfrm>
              <a:custGeom>
                <a:avLst/>
                <a:gdLst/>
                <a:ahLst/>
                <a:cxnLst/>
                <a:rect l="l" t="t" r="r" b="b"/>
                <a:pathLst>
                  <a:path w="51745" h="51746" extrusionOk="0">
                    <a:moveTo>
                      <a:pt x="25873" y="1"/>
                    </a:moveTo>
                    <a:cubicBezTo>
                      <a:pt x="11609" y="1"/>
                      <a:pt x="0" y="11609"/>
                      <a:pt x="0" y="25873"/>
                    </a:cubicBezTo>
                    <a:cubicBezTo>
                      <a:pt x="0" y="40137"/>
                      <a:pt x="11609" y="51745"/>
                      <a:pt x="25873" y="51745"/>
                    </a:cubicBezTo>
                    <a:cubicBezTo>
                      <a:pt x="40136" y="51745"/>
                      <a:pt x="51745" y="40137"/>
                      <a:pt x="51745" y="25873"/>
                    </a:cubicBezTo>
                    <a:cubicBezTo>
                      <a:pt x="51745" y="11609"/>
                      <a:pt x="40136" y="1"/>
                      <a:pt x="25873"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60" name="Google Shape;598;p25"/>
              <p:cNvSpPr/>
              <p:nvPr/>
            </p:nvSpPr>
            <p:spPr>
              <a:xfrm>
                <a:off x="2517334" y="2321473"/>
                <a:ext cx="741998" cy="742212"/>
              </a:xfrm>
              <a:custGeom>
                <a:avLst/>
                <a:gdLst/>
                <a:ahLst/>
                <a:cxnLst/>
                <a:rect l="l" t="t" r="r" b="b"/>
                <a:pathLst>
                  <a:path w="38149" h="38160" extrusionOk="0">
                    <a:moveTo>
                      <a:pt x="19075" y="0"/>
                    </a:moveTo>
                    <a:cubicBezTo>
                      <a:pt x="8550" y="0"/>
                      <a:pt x="1" y="8561"/>
                      <a:pt x="1" y="19074"/>
                    </a:cubicBezTo>
                    <a:cubicBezTo>
                      <a:pt x="1" y="29599"/>
                      <a:pt x="8550" y="38160"/>
                      <a:pt x="19075" y="38160"/>
                    </a:cubicBezTo>
                    <a:cubicBezTo>
                      <a:pt x="29588" y="38160"/>
                      <a:pt x="38149" y="29599"/>
                      <a:pt x="38149" y="19074"/>
                    </a:cubicBezTo>
                    <a:cubicBezTo>
                      <a:pt x="38149" y="8561"/>
                      <a:pt x="29600" y="0"/>
                      <a:pt x="19075" y="0"/>
                    </a:cubicBezTo>
                    <a:close/>
                  </a:path>
                </a:pathLst>
              </a:custGeom>
              <a:solidFill>
                <a:srgbClr val="CCCCCC"/>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61" name="Google Shape;599;p25"/>
              <p:cNvSpPr/>
              <p:nvPr/>
            </p:nvSpPr>
            <p:spPr>
              <a:xfrm>
                <a:off x="2649343" y="2453463"/>
                <a:ext cx="477984" cy="478003"/>
              </a:xfrm>
              <a:custGeom>
                <a:avLst/>
                <a:gdLst/>
                <a:ahLst/>
                <a:cxnLst/>
                <a:rect l="l" t="t" r="r" b="b"/>
                <a:pathLst>
                  <a:path w="24575" h="24576" extrusionOk="0">
                    <a:moveTo>
                      <a:pt x="12288" y="1"/>
                    </a:moveTo>
                    <a:cubicBezTo>
                      <a:pt x="5513" y="1"/>
                      <a:pt x="0" y="5513"/>
                      <a:pt x="0" y="12288"/>
                    </a:cubicBezTo>
                    <a:cubicBezTo>
                      <a:pt x="0" y="19063"/>
                      <a:pt x="5513" y="24575"/>
                      <a:pt x="12288" y="24575"/>
                    </a:cubicBezTo>
                    <a:cubicBezTo>
                      <a:pt x="19062" y="24575"/>
                      <a:pt x="24575" y="19063"/>
                      <a:pt x="24575" y="12288"/>
                    </a:cubicBezTo>
                    <a:cubicBezTo>
                      <a:pt x="24575" y="5513"/>
                      <a:pt x="19062" y="1"/>
                      <a:pt x="12288" y="1"/>
                    </a:cubicBezTo>
                    <a:close/>
                  </a:path>
                </a:pathLst>
              </a:custGeom>
              <a:solidFill>
                <a:srgbClr val="FFFFFF"/>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42" name="Google Shape;600;p25"/>
            <p:cNvGrpSpPr/>
            <p:nvPr/>
          </p:nvGrpSpPr>
          <p:grpSpPr>
            <a:xfrm>
              <a:off x="4868056" y="3127772"/>
              <a:ext cx="2285293" cy="3173501"/>
              <a:chOff x="2436407" y="1149742"/>
              <a:chExt cx="2285293" cy="3173501"/>
            </a:xfrm>
          </p:grpSpPr>
          <p:grpSp>
            <p:nvGrpSpPr>
              <p:cNvPr id="43" name="Google Shape;601;p25"/>
              <p:cNvGrpSpPr/>
              <p:nvPr/>
            </p:nvGrpSpPr>
            <p:grpSpPr>
              <a:xfrm>
                <a:off x="2441759" y="2078770"/>
                <a:ext cx="2143931" cy="650204"/>
                <a:chOff x="1102388" y="2167699"/>
                <a:chExt cx="1795436" cy="544468"/>
              </a:xfrm>
            </p:grpSpPr>
            <p:sp>
              <p:nvSpPr>
                <p:cNvPr id="54" name="Google Shape;602;p25"/>
                <p:cNvSpPr/>
                <p:nvPr/>
              </p:nvSpPr>
              <p:spPr>
                <a:xfrm>
                  <a:off x="1658878" y="2422440"/>
                  <a:ext cx="1238946" cy="289727"/>
                </a:xfrm>
                <a:custGeom>
                  <a:avLst/>
                  <a:gdLst/>
                  <a:ahLst/>
                  <a:cxnLst/>
                  <a:rect l="l" t="t" r="r" b="b"/>
                  <a:pathLst>
                    <a:path w="63699" h="14896" extrusionOk="0">
                      <a:moveTo>
                        <a:pt x="370" y="0"/>
                      </a:moveTo>
                      <a:lnTo>
                        <a:pt x="0" y="1798"/>
                      </a:lnTo>
                      <a:lnTo>
                        <a:pt x="63330" y="14895"/>
                      </a:lnTo>
                      <a:lnTo>
                        <a:pt x="63699" y="13097"/>
                      </a:lnTo>
                      <a:lnTo>
                        <a:pt x="370" y="0"/>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 name="Google Shape;603;p25"/>
                <p:cNvSpPr/>
                <p:nvPr/>
              </p:nvSpPr>
              <p:spPr>
                <a:xfrm>
                  <a:off x="1102388" y="2167699"/>
                  <a:ext cx="634770" cy="411990"/>
                </a:xfrm>
                <a:custGeom>
                  <a:avLst/>
                  <a:gdLst/>
                  <a:ahLst/>
                  <a:cxnLst/>
                  <a:rect l="l" t="t" r="r" b="b"/>
                  <a:pathLst>
                    <a:path w="32636" h="21182" extrusionOk="0">
                      <a:moveTo>
                        <a:pt x="3477" y="1"/>
                      </a:moveTo>
                      <a:lnTo>
                        <a:pt x="9121" y="9930"/>
                      </a:lnTo>
                      <a:lnTo>
                        <a:pt x="1" y="16812"/>
                      </a:lnTo>
                      <a:lnTo>
                        <a:pt x="21170" y="21182"/>
                      </a:lnTo>
                      <a:lnTo>
                        <a:pt x="32636" y="14788"/>
                      </a:lnTo>
                      <a:lnTo>
                        <a:pt x="24647" y="4370"/>
                      </a:lnTo>
                      <a:lnTo>
                        <a:pt x="3477" y="1"/>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44" name="Google Shape;604;p25"/>
              <p:cNvGrpSpPr/>
              <p:nvPr/>
            </p:nvGrpSpPr>
            <p:grpSpPr>
              <a:xfrm>
                <a:off x="2825022" y="1149742"/>
                <a:ext cx="1775326" cy="1559088"/>
                <a:chOff x="1423352" y="1394335"/>
                <a:chExt cx="1486748" cy="1305551"/>
              </a:xfrm>
            </p:grpSpPr>
            <p:sp>
              <p:nvSpPr>
                <p:cNvPr id="52" name="Google Shape;605;p25"/>
                <p:cNvSpPr/>
                <p:nvPr/>
              </p:nvSpPr>
              <p:spPr>
                <a:xfrm>
                  <a:off x="1928906" y="1857623"/>
                  <a:ext cx="981194" cy="842263"/>
                </a:xfrm>
                <a:custGeom>
                  <a:avLst/>
                  <a:gdLst/>
                  <a:ahLst/>
                  <a:cxnLst/>
                  <a:rect l="l" t="t" r="r" b="b"/>
                  <a:pathLst>
                    <a:path w="50447" h="43304" extrusionOk="0">
                      <a:moveTo>
                        <a:pt x="1191" y="0"/>
                      </a:moveTo>
                      <a:lnTo>
                        <a:pt x="0" y="1405"/>
                      </a:lnTo>
                      <a:lnTo>
                        <a:pt x="49256" y="43303"/>
                      </a:lnTo>
                      <a:lnTo>
                        <a:pt x="50447" y="41898"/>
                      </a:lnTo>
                      <a:lnTo>
                        <a:pt x="1191" y="0"/>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3" name="Google Shape;606;p25"/>
                <p:cNvSpPr/>
                <p:nvPr/>
              </p:nvSpPr>
              <p:spPr>
                <a:xfrm>
                  <a:off x="1423352" y="1394335"/>
                  <a:ext cx="575487" cy="526628"/>
                </a:xfrm>
                <a:custGeom>
                  <a:avLst/>
                  <a:gdLst/>
                  <a:ahLst/>
                  <a:cxnLst/>
                  <a:rect l="l" t="t" r="r" b="b"/>
                  <a:pathLst>
                    <a:path w="29588" h="27076" extrusionOk="0">
                      <a:moveTo>
                        <a:pt x="11121" y="1"/>
                      </a:moveTo>
                      <a:lnTo>
                        <a:pt x="11299" y="11419"/>
                      </a:lnTo>
                      <a:lnTo>
                        <a:pt x="0" y="13086"/>
                      </a:lnTo>
                      <a:lnTo>
                        <a:pt x="16467" y="27075"/>
                      </a:lnTo>
                      <a:lnTo>
                        <a:pt x="29587" y="26980"/>
                      </a:lnTo>
                      <a:lnTo>
                        <a:pt x="27587" y="14002"/>
                      </a:lnTo>
                      <a:lnTo>
                        <a:pt x="11121" y="1"/>
                      </a:ln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45" name="Google Shape;607;p25"/>
              <p:cNvGrpSpPr/>
              <p:nvPr/>
            </p:nvGrpSpPr>
            <p:grpSpPr>
              <a:xfrm rot="10740114" flipH="1">
                <a:off x="2441907" y="2729140"/>
                <a:ext cx="2143897" cy="650194"/>
                <a:chOff x="1102388" y="2167699"/>
                <a:chExt cx="1795436" cy="544468"/>
              </a:xfrm>
            </p:grpSpPr>
            <p:sp>
              <p:nvSpPr>
                <p:cNvPr id="50" name="Google Shape;608;p25"/>
                <p:cNvSpPr/>
                <p:nvPr/>
              </p:nvSpPr>
              <p:spPr>
                <a:xfrm>
                  <a:off x="1658878" y="2422440"/>
                  <a:ext cx="1238946" cy="289727"/>
                </a:xfrm>
                <a:custGeom>
                  <a:avLst/>
                  <a:gdLst/>
                  <a:ahLst/>
                  <a:cxnLst/>
                  <a:rect l="l" t="t" r="r" b="b"/>
                  <a:pathLst>
                    <a:path w="63699" h="14896" extrusionOk="0">
                      <a:moveTo>
                        <a:pt x="370" y="0"/>
                      </a:moveTo>
                      <a:lnTo>
                        <a:pt x="0" y="1798"/>
                      </a:lnTo>
                      <a:lnTo>
                        <a:pt x="63330" y="14895"/>
                      </a:lnTo>
                      <a:lnTo>
                        <a:pt x="63699" y="13097"/>
                      </a:lnTo>
                      <a:lnTo>
                        <a:pt x="370" y="0"/>
                      </a:ln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 name="Google Shape;609;p25"/>
                <p:cNvSpPr/>
                <p:nvPr/>
              </p:nvSpPr>
              <p:spPr>
                <a:xfrm>
                  <a:off x="1102388" y="2167699"/>
                  <a:ext cx="634770" cy="411990"/>
                </a:xfrm>
                <a:custGeom>
                  <a:avLst/>
                  <a:gdLst/>
                  <a:ahLst/>
                  <a:cxnLst/>
                  <a:rect l="l" t="t" r="r" b="b"/>
                  <a:pathLst>
                    <a:path w="32636" h="21182" extrusionOk="0">
                      <a:moveTo>
                        <a:pt x="3477" y="1"/>
                      </a:moveTo>
                      <a:lnTo>
                        <a:pt x="9121" y="9930"/>
                      </a:lnTo>
                      <a:lnTo>
                        <a:pt x="1" y="16812"/>
                      </a:lnTo>
                      <a:lnTo>
                        <a:pt x="21170" y="21182"/>
                      </a:lnTo>
                      <a:lnTo>
                        <a:pt x="32636" y="14788"/>
                      </a:lnTo>
                      <a:lnTo>
                        <a:pt x="24647" y="4370"/>
                      </a:lnTo>
                      <a:lnTo>
                        <a:pt x="3477" y="1"/>
                      </a:lnTo>
                      <a:close/>
                    </a:path>
                  </a:pathLst>
                </a:custGeom>
                <a:solidFill>
                  <a:schemeClr val="accent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46" name="Google Shape;610;p25"/>
              <p:cNvGrpSpPr/>
              <p:nvPr/>
            </p:nvGrpSpPr>
            <p:grpSpPr>
              <a:xfrm rot="10740114" flipH="1">
                <a:off x="2823160" y="2749239"/>
                <a:ext cx="1777222" cy="1558643"/>
                <a:chOff x="1421741" y="1394688"/>
                <a:chExt cx="1488359" cy="1305198"/>
              </a:xfrm>
            </p:grpSpPr>
            <p:sp>
              <p:nvSpPr>
                <p:cNvPr id="48" name="Google Shape;611;p25"/>
                <p:cNvSpPr/>
                <p:nvPr/>
              </p:nvSpPr>
              <p:spPr>
                <a:xfrm>
                  <a:off x="1928906" y="1857623"/>
                  <a:ext cx="981194" cy="842263"/>
                </a:xfrm>
                <a:custGeom>
                  <a:avLst/>
                  <a:gdLst/>
                  <a:ahLst/>
                  <a:cxnLst/>
                  <a:rect l="l" t="t" r="r" b="b"/>
                  <a:pathLst>
                    <a:path w="50447" h="43304" extrusionOk="0">
                      <a:moveTo>
                        <a:pt x="1191" y="0"/>
                      </a:moveTo>
                      <a:lnTo>
                        <a:pt x="0" y="1405"/>
                      </a:lnTo>
                      <a:lnTo>
                        <a:pt x="49256" y="43303"/>
                      </a:lnTo>
                      <a:lnTo>
                        <a:pt x="50447" y="41898"/>
                      </a:lnTo>
                      <a:lnTo>
                        <a:pt x="1191" y="0"/>
                      </a:ln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 name="Google Shape;612;p25"/>
                <p:cNvSpPr/>
                <p:nvPr/>
              </p:nvSpPr>
              <p:spPr>
                <a:xfrm>
                  <a:off x="1421741" y="1394688"/>
                  <a:ext cx="575487" cy="526628"/>
                </a:xfrm>
                <a:custGeom>
                  <a:avLst/>
                  <a:gdLst/>
                  <a:ahLst/>
                  <a:cxnLst/>
                  <a:rect l="l" t="t" r="r" b="b"/>
                  <a:pathLst>
                    <a:path w="29588" h="27076" extrusionOk="0">
                      <a:moveTo>
                        <a:pt x="11121" y="1"/>
                      </a:moveTo>
                      <a:lnTo>
                        <a:pt x="11299" y="11419"/>
                      </a:lnTo>
                      <a:lnTo>
                        <a:pt x="0" y="13086"/>
                      </a:lnTo>
                      <a:lnTo>
                        <a:pt x="16467" y="27075"/>
                      </a:lnTo>
                      <a:lnTo>
                        <a:pt x="29587" y="26980"/>
                      </a:lnTo>
                      <a:lnTo>
                        <a:pt x="27587" y="14002"/>
                      </a:lnTo>
                      <a:lnTo>
                        <a:pt x="11121" y="1"/>
                      </a:lnTo>
                      <a:close/>
                    </a:path>
                  </a:pathLst>
                </a:custGeom>
                <a:solidFill>
                  <a:schemeClr val="accent5"/>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sp>
            <p:nvSpPr>
              <p:cNvPr id="47" name="Google Shape;613;p25"/>
              <p:cNvSpPr/>
              <p:nvPr/>
            </p:nvSpPr>
            <p:spPr>
              <a:xfrm>
                <a:off x="4422300" y="2523178"/>
                <a:ext cx="299400" cy="299400"/>
              </a:xfrm>
              <a:prstGeom prst="ellipse">
                <a:avLst/>
              </a:prstGeom>
              <a:solidFill>
                <a:srgbClr val="9999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pic>
        <p:nvPicPr>
          <p:cNvPr id="62" name="Google Shape;133;p3"/>
          <p:cNvPicPr preferRelativeResize="0"/>
          <p:nvPr/>
        </p:nvPicPr>
        <p:blipFill rotWithShape="1">
          <a:blip r:embed="rId3">
            <a:alphaModFix/>
          </a:blip>
          <a:srcRect/>
          <a:stretch/>
        </p:blipFill>
        <p:spPr>
          <a:xfrm>
            <a:off x="689989" y="3825154"/>
            <a:ext cx="2591670" cy="2667532"/>
          </a:xfrm>
          <a:prstGeom prst="rect">
            <a:avLst/>
          </a:prstGeom>
          <a:noFill/>
          <a:ln>
            <a:noFill/>
          </a:ln>
        </p:spPr>
      </p:pic>
    </p:spTree>
    <p:extLst>
      <p:ext uri="{BB962C8B-B14F-4D97-AF65-F5344CB8AC3E}">
        <p14:creationId xmlns:p14="http://schemas.microsoft.com/office/powerpoint/2010/main" val="1768624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635;p26"/>
          <p:cNvSpPr/>
          <p:nvPr/>
        </p:nvSpPr>
        <p:spPr>
          <a:xfrm>
            <a:off x="5877119" y="2101980"/>
            <a:ext cx="2952206"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50"/>
                </a:solidFill>
                <a:latin typeface="Times New Roman"/>
                <a:ea typeface="Times New Roman"/>
                <a:cs typeface="Times New Roman"/>
                <a:sym typeface="Times New Roman"/>
              </a:rPr>
              <a:t>Achieving outcomes</a:t>
            </a:r>
            <a:endParaRPr sz="2000" dirty="0">
              <a:solidFill>
                <a:srgbClr val="00B050"/>
              </a:solidFill>
              <a:latin typeface="Times New Roman"/>
              <a:ea typeface="Times New Roman"/>
              <a:cs typeface="Times New Roman"/>
              <a:sym typeface="Times New Roman"/>
            </a:endParaRPr>
          </a:p>
        </p:txBody>
      </p:sp>
      <p:sp>
        <p:nvSpPr>
          <p:cNvPr id="11" name="Google Shape;634;p26"/>
          <p:cNvSpPr/>
          <p:nvPr/>
        </p:nvSpPr>
        <p:spPr>
          <a:xfrm>
            <a:off x="3076589" y="2484237"/>
            <a:ext cx="8183427" cy="3604536"/>
          </a:xfrm>
          <a:prstGeom prst="rect">
            <a:avLst/>
          </a:prstGeom>
          <a:noFill/>
          <a:ln>
            <a:noFill/>
          </a:ln>
        </p:spPr>
        <p:txBody>
          <a:bodyPr spcFirstLastPara="1" wrap="square" lIns="91425" tIns="45700" rIns="91425" bIns="45700" anchor="t" anchorCtr="0">
            <a:spAutoFit/>
          </a:bodyPr>
          <a:lstStyle/>
          <a:p>
            <a:pPr marL="643255" marR="245109" lvl="0" indent="-285750" algn="just" rtl="0">
              <a:lnSpc>
                <a:spcPct val="102000"/>
              </a:lnSpc>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It is important to think about how to achieve outcomes </a:t>
            </a:r>
            <a:r>
              <a:rPr lang="en-US" sz="1600" b="1" dirty="0">
                <a:solidFill>
                  <a:srgbClr val="FF0000"/>
                </a:solidFill>
                <a:latin typeface="Times New Roman"/>
                <a:ea typeface="Times New Roman"/>
                <a:cs typeface="Times New Roman"/>
                <a:sym typeface="Times New Roman"/>
              </a:rPr>
              <a:t>within the time frame of the intervention or with an understanding of how to measure their achievement after the intervention concludes </a:t>
            </a:r>
            <a:r>
              <a:rPr lang="en-US" sz="1600" b="1" dirty="0">
                <a:solidFill>
                  <a:schemeClr val="dk1"/>
                </a:solidFill>
                <a:latin typeface="Times New Roman"/>
                <a:ea typeface="Times New Roman"/>
                <a:cs typeface="Times New Roman"/>
                <a:sym typeface="Times New Roman"/>
              </a:rPr>
              <a:t>already at the development stage of an intervention. There can be short- or medium-term outcomes, depending also on the nature and duration of the project.</a:t>
            </a:r>
            <a:endParaRPr sz="1600" b="1" dirty="0">
              <a:solidFill>
                <a:schemeClr val="dk1"/>
              </a:solidFill>
              <a:latin typeface="Times New Roman"/>
              <a:ea typeface="Times New Roman"/>
              <a:cs typeface="Times New Roman"/>
              <a:sym typeface="Times New Roman"/>
            </a:endParaRPr>
          </a:p>
          <a:p>
            <a:pPr marL="0" marR="0" lvl="0" indent="0" algn="l" rtl="0">
              <a:spcBef>
                <a:spcPts val="50"/>
              </a:spcBef>
              <a:spcAft>
                <a:spcPts val="0"/>
              </a:spcAft>
              <a:buNone/>
            </a:pPr>
            <a:r>
              <a:rPr lang="en-US" sz="1600" b="1" dirty="0">
                <a:solidFill>
                  <a:schemeClr val="dk1"/>
                </a:solidFill>
                <a:latin typeface="Times New Roman"/>
                <a:ea typeface="Times New Roman"/>
                <a:cs typeface="Times New Roman"/>
                <a:sym typeface="Times New Roman"/>
              </a:rPr>
              <a:t> </a:t>
            </a:r>
            <a:endParaRPr sz="1600" b="1" dirty="0">
              <a:solidFill>
                <a:schemeClr val="dk1"/>
              </a:solidFill>
              <a:latin typeface="Times New Roman"/>
              <a:ea typeface="Times New Roman"/>
              <a:cs typeface="Times New Roman"/>
              <a:sym typeface="Times New Roman"/>
            </a:endParaRPr>
          </a:p>
          <a:p>
            <a:pPr marL="643255" marR="245109" lvl="0" indent="-285750" algn="just" rtl="0">
              <a:lnSpc>
                <a:spcPct val="102000"/>
              </a:lnSpc>
              <a:spcBef>
                <a:spcPts val="5"/>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How to formulate an outcome to ensure that indicators can be measured within the implementation period or with mechanisms in place for measurement shortly after its completion will greatly depend on the following:</a:t>
            </a:r>
            <a:endParaRPr sz="1600" b="1" dirty="0">
              <a:solidFill>
                <a:schemeClr val="dk1"/>
              </a:solidFill>
              <a:latin typeface="Times New Roman"/>
              <a:ea typeface="Times New Roman"/>
              <a:cs typeface="Times New Roman"/>
              <a:sym typeface="Times New Roman"/>
            </a:endParaRPr>
          </a:p>
          <a:p>
            <a:pPr marL="0" marR="0" lvl="0" indent="0" algn="l" rtl="0">
              <a:spcBef>
                <a:spcPts val="50"/>
              </a:spcBef>
              <a:spcAft>
                <a:spcPts val="0"/>
              </a:spcAft>
              <a:buNone/>
            </a:pPr>
            <a:r>
              <a:rPr lang="en-US" sz="1600" b="1" dirty="0">
                <a:solidFill>
                  <a:schemeClr val="dk1"/>
                </a:solidFill>
                <a:latin typeface="Times New Roman"/>
                <a:ea typeface="Times New Roman"/>
                <a:cs typeface="Times New Roman"/>
                <a:sym typeface="Times New Roman"/>
              </a:rPr>
              <a:t> </a:t>
            </a:r>
            <a:endParaRPr sz="1600" b="1" dirty="0">
              <a:solidFill>
                <a:schemeClr val="dk1"/>
              </a:solidFill>
              <a:latin typeface="Times New Roman"/>
              <a:ea typeface="Times New Roman"/>
              <a:cs typeface="Times New Roman"/>
              <a:sym typeface="Times New Roman"/>
            </a:endParaRPr>
          </a:p>
          <a:p>
            <a:pPr marL="2628900" marR="0" lvl="5" indent="-342900" algn="just" rtl="0">
              <a:spcBef>
                <a:spcPts val="0"/>
              </a:spcBef>
              <a:spcAft>
                <a:spcPts val="0"/>
              </a:spcAft>
              <a:buClr>
                <a:srgbClr val="000099"/>
              </a:buClr>
              <a:buSzPts val="1000"/>
              <a:buFont typeface="Trebuchet MS"/>
              <a:buAutoNum type="alphaLcParenBoth"/>
            </a:pPr>
            <a:r>
              <a:rPr lang="en-US" sz="1600" b="1" i="0" u="none" strike="noStrike" cap="none" dirty="0">
                <a:solidFill>
                  <a:srgbClr val="000099"/>
                </a:solidFill>
                <a:latin typeface="Times New Roman"/>
                <a:ea typeface="Times New Roman"/>
                <a:cs typeface="Times New Roman"/>
                <a:sym typeface="Times New Roman"/>
              </a:rPr>
              <a:t>Type and complexity of intervention;</a:t>
            </a:r>
            <a:endParaRPr sz="1600" b="1" i="0" u="none" strike="noStrike" cap="none" dirty="0">
              <a:solidFill>
                <a:srgbClr val="000099"/>
              </a:solidFill>
              <a:latin typeface="Times New Roman"/>
              <a:ea typeface="Times New Roman"/>
              <a:cs typeface="Times New Roman"/>
              <a:sym typeface="Times New Roman"/>
            </a:endParaRPr>
          </a:p>
          <a:p>
            <a:pPr marL="2628900" marR="0" lvl="5" indent="-342900" algn="just" rtl="0">
              <a:spcBef>
                <a:spcPts val="40"/>
              </a:spcBef>
              <a:spcAft>
                <a:spcPts val="0"/>
              </a:spcAft>
              <a:buClr>
                <a:srgbClr val="000099"/>
              </a:buClr>
              <a:buSzPts val="1000"/>
              <a:buFont typeface="Trebuchet MS"/>
              <a:buAutoNum type="alphaLcParenBoth"/>
            </a:pPr>
            <a:r>
              <a:rPr lang="en-US" sz="1600" b="1" i="0" u="none" strike="noStrike" cap="none" dirty="0">
                <a:solidFill>
                  <a:srgbClr val="000099"/>
                </a:solidFill>
                <a:latin typeface="Times New Roman"/>
                <a:ea typeface="Times New Roman"/>
                <a:cs typeface="Times New Roman"/>
                <a:sym typeface="Times New Roman"/>
              </a:rPr>
              <a:t>Type of results the intervention aims to achieve;</a:t>
            </a:r>
            <a:endParaRPr sz="1600" b="1" i="0" u="none" strike="noStrike" cap="none" dirty="0">
              <a:solidFill>
                <a:srgbClr val="000099"/>
              </a:solidFill>
              <a:latin typeface="Times New Roman"/>
              <a:ea typeface="Times New Roman"/>
              <a:cs typeface="Times New Roman"/>
              <a:sym typeface="Times New Roman"/>
            </a:endParaRPr>
          </a:p>
          <a:p>
            <a:pPr marL="2628900" marR="0" lvl="5" indent="-342900" algn="just" rtl="0">
              <a:spcBef>
                <a:spcPts val="35"/>
              </a:spcBef>
              <a:spcAft>
                <a:spcPts val="0"/>
              </a:spcAft>
              <a:buClr>
                <a:srgbClr val="000099"/>
              </a:buClr>
              <a:buSzPts val="1000"/>
              <a:buFont typeface="Trebuchet MS"/>
              <a:buAutoNum type="alphaLcParenBoth"/>
            </a:pPr>
            <a:r>
              <a:rPr lang="en-US" sz="1600" b="1" i="0" u="none" strike="noStrike" cap="none" dirty="0">
                <a:solidFill>
                  <a:srgbClr val="000099"/>
                </a:solidFill>
                <a:latin typeface="Times New Roman"/>
                <a:ea typeface="Times New Roman"/>
                <a:cs typeface="Times New Roman"/>
                <a:sym typeface="Times New Roman"/>
              </a:rPr>
              <a:t>Duration of the intervention;</a:t>
            </a:r>
            <a:endParaRPr sz="1600" b="1" i="0" u="none" strike="noStrike" cap="none" dirty="0">
              <a:solidFill>
                <a:srgbClr val="000099"/>
              </a:solidFill>
              <a:latin typeface="Times New Roman"/>
              <a:ea typeface="Times New Roman"/>
              <a:cs typeface="Times New Roman"/>
              <a:sym typeface="Times New Roman"/>
            </a:endParaRPr>
          </a:p>
          <a:p>
            <a:pPr marL="2628900" marR="0" lvl="5" indent="-342900" algn="just" rtl="0">
              <a:spcBef>
                <a:spcPts val="40"/>
              </a:spcBef>
              <a:spcAft>
                <a:spcPts val="0"/>
              </a:spcAft>
              <a:buClr>
                <a:srgbClr val="000099"/>
              </a:buClr>
              <a:buSzPts val="1000"/>
              <a:buFont typeface="Trebuchet MS"/>
              <a:buAutoNum type="alphaLcParenBoth"/>
            </a:pPr>
            <a:r>
              <a:rPr lang="en-US" sz="1600" b="1" i="0" u="none" strike="noStrike" cap="none" dirty="0">
                <a:solidFill>
                  <a:srgbClr val="000099"/>
                </a:solidFill>
                <a:latin typeface="Times New Roman"/>
                <a:ea typeface="Times New Roman"/>
                <a:cs typeface="Times New Roman"/>
                <a:sym typeface="Times New Roman"/>
              </a:rPr>
              <a:t>Resources available for verification.</a:t>
            </a:r>
            <a:endParaRPr sz="1600" b="1" i="0" u="none" strike="noStrike" cap="none" dirty="0">
              <a:solidFill>
                <a:srgbClr val="000099"/>
              </a:solidFill>
              <a:latin typeface="Times New Roman"/>
              <a:ea typeface="Times New Roman"/>
              <a:cs typeface="Times New Roman"/>
              <a:sym typeface="Times New Roman"/>
            </a:endParaRPr>
          </a:p>
        </p:txBody>
      </p:sp>
      <p:pic>
        <p:nvPicPr>
          <p:cNvPr id="12" name="Google Shape;133;p3"/>
          <p:cNvPicPr preferRelativeResize="0"/>
          <p:nvPr/>
        </p:nvPicPr>
        <p:blipFill rotWithShape="1">
          <a:blip r:embed="rId3">
            <a:alphaModFix/>
          </a:blip>
          <a:srcRect/>
          <a:stretch/>
        </p:blipFill>
        <p:spPr>
          <a:xfrm>
            <a:off x="689989" y="3825154"/>
            <a:ext cx="2591670" cy="2667532"/>
          </a:xfrm>
          <a:prstGeom prst="rect">
            <a:avLst/>
          </a:prstGeom>
          <a:noFill/>
          <a:ln>
            <a:noFill/>
          </a:ln>
        </p:spPr>
      </p:pic>
    </p:spTree>
    <p:extLst>
      <p:ext uri="{BB962C8B-B14F-4D97-AF65-F5344CB8AC3E}">
        <p14:creationId xmlns:p14="http://schemas.microsoft.com/office/powerpoint/2010/main" val="3039814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7220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650;p27"/>
          <p:cNvSpPr/>
          <p:nvPr/>
        </p:nvSpPr>
        <p:spPr>
          <a:xfrm>
            <a:off x="2898036" y="2214153"/>
            <a:ext cx="8104418" cy="2415236"/>
          </a:xfrm>
          <a:prstGeom prst="rect">
            <a:avLst/>
          </a:prstGeom>
          <a:noFill/>
          <a:ln>
            <a:noFill/>
          </a:ln>
        </p:spPr>
        <p:txBody>
          <a:bodyPr spcFirstLastPara="1" wrap="square" lIns="91425" tIns="45700" rIns="91425" bIns="45700" anchor="t" anchorCtr="0">
            <a:spAutoFit/>
          </a:bodyPr>
          <a:lstStyle/>
          <a:p>
            <a:pPr marL="868680" marR="240030" lvl="0" indent="-342900" algn="just" rtl="0">
              <a:lnSpc>
                <a:spcPct val="102000"/>
              </a:lnSpc>
              <a:spcBef>
                <a:spcPts val="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Another useful approach to drafting indicators is to apply QQT targeting, which ensures that each indicator is measurable in terms of Quantity, Quality and Time (QQT).  </a:t>
            </a:r>
            <a:endParaRPr b="1" dirty="0">
              <a:solidFill>
                <a:schemeClr val="dk1"/>
              </a:solidFill>
              <a:latin typeface="Times New Roman"/>
              <a:ea typeface="Times New Roman"/>
              <a:cs typeface="Times New Roman"/>
              <a:sym typeface="Times New Roman"/>
            </a:endParaRPr>
          </a:p>
          <a:p>
            <a:pPr marL="525780" marR="240030" lvl="0" indent="0" algn="just" rtl="0">
              <a:lnSpc>
                <a:spcPct val="102000"/>
              </a:lnSpc>
              <a:spcBef>
                <a:spcPts val="0"/>
              </a:spcBef>
              <a:spcAft>
                <a:spcPts val="0"/>
              </a:spcAft>
              <a:buNone/>
            </a:pPr>
            <a:endParaRPr b="1" dirty="0">
              <a:solidFill>
                <a:schemeClr val="dk1"/>
              </a:solidFill>
              <a:latin typeface="Times New Roman"/>
              <a:ea typeface="Times New Roman"/>
              <a:cs typeface="Times New Roman"/>
              <a:sym typeface="Times New Roman"/>
            </a:endParaRPr>
          </a:p>
          <a:p>
            <a:pPr marL="868680" marR="240030" lvl="0" indent="-342900" algn="just" rtl="0">
              <a:lnSpc>
                <a:spcPct val="102000"/>
              </a:lnSpc>
              <a:spcBef>
                <a:spcPts val="0"/>
              </a:spcBef>
              <a:spcAft>
                <a:spcPts val="0"/>
              </a:spcAft>
              <a:buClr>
                <a:srgbClr val="C00000"/>
              </a:buClr>
              <a:buSzPts val="2000"/>
              <a:buFont typeface="Noto Sans Symbols"/>
              <a:buChar char="✔"/>
            </a:pPr>
            <a:r>
              <a:rPr lang="en-US" b="1" dirty="0">
                <a:solidFill>
                  <a:srgbClr val="C00000"/>
                </a:solidFill>
                <a:latin typeface="Times New Roman"/>
                <a:ea typeface="Times New Roman"/>
                <a:cs typeface="Times New Roman"/>
                <a:sym typeface="Times New Roman"/>
              </a:rPr>
              <a:t>An indicator can define the </a:t>
            </a:r>
            <a:r>
              <a:rPr lang="en-US" b="1" u="sng" dirty="0">
                <a:solidFill>
                  <a:srgbClr val="C00000"/>
                </a:solidFill>
                <a:latin typeface="Times New Roman"/>
                <a:ea typeface="Times New Roman"/>
                <a:cs typeface="Times New Roman"/>
                <a:sym typeface="Times New Roman"/>
              </a:rPr>
              <a:t>how many, how often, how much, how long or a mixture of it </a:t>
            </a:r>
            <a:r>
              <a:rPr lang="en-US" b="1" dirty="0">
                <a:solidFill>
                  <a:srgbClr val="C00000"/>
                </a:solidFill>
                <a:latin typeface="Times New Roman"/>
                <a:ea typeface="Times New Roman"/>
                <a:cs typeface="Times New Roman"/>
                <a:sym typeface="Times New Roman"/>
              </a:rPr>
              <a:t>as illustrated in the example below:</a:t>
            </a:r>
            <a:endParaRPr sz="1600" dirty="0"/>
          </a:p>
          <a:p>
            <a:pPr marL="525780" marR="240030" lvl="0" indent="0" algn="l" rtl="0">
              <a:lnSpc>
                <a:spcPct val="102000"/>
              </a:lnSpc>
              <a:spcBef>
                <a:spcPts val="0"/>
              </a:spcBef>
              <a:spcAft>
                <a:spcPts val="0"/>
              </a:spcAft>
              <a:buNone/>
            </a:pPr>
            <a:endParaRPr sz="2000" dirty="0">
              <a:solidFill>
                <a:srgbClr val="C00000"/>
              </a:solidFill>
              <a:latin typeface="Trebuchet MS"/>
              <a:ea typeface="Trebuchet MS"/>
              <a:cs typeface="Trebuchet MS"/>
              <a:sym typeface="Trebuchet MS"/>
            </a:endParaRPr>
          </a:p>
          <a:p>
            <a:pPr marL="525780" marR="240030" lvl="0" indent="0" algn="l" rtl="0">
              <a:lnSpc>
                <a:spcPct val="102000"/>
              </a:lnSpc>
              <a:spcBef>
                <a:spcPts val="0"/>
              </a:spcBef>
              <a:spcAft>
                <a:spcPts val="0"/>
              </a:spcAft>
              <a:buNone/>
            </a:pPr>
            <a:endParaRPr sz="2000" dirty="0">
              <a:solidFill>
                <a:schemeClr val="dk1"/>
              </a:solidFill>
              <a:latin typeface="Trebuchet MS"/>
              <a:ea typeface="Trebuchet MS"/>
              <a:cs typeface="Trebuchet MS"/>
              <a:sym typeface="Trebuchet MS"/>
            </a:endParaRPr>
          </a:p>
        </p:txBody>
      </p:sp>
      <p:pic>
        <p:nvPicPr>
          <p:cNvPr id="11" name="Google Shape;133;p3"/>
          <p:cNvPicPr preferRelativeResize="0"/>
          <p:nvPr/>
        </p:nvPicPr>
        <p:blipFill rotWithShape="1">
          <a:blip r:embed="rId3">
            <a:alphaModFix/>
          </a:blip>
          <a:srcRect/>
          <a:stretch/>
        </p:blipFill>
        <p:spPr>
          <a:xfrm>
            <a:off x="627659" y="2107780"/>
            <a:ext cx="2591670" cy="2667532"/>
          </a:xfrm>
          <a:prstGeom prst="rect">
            <a:avLst/>
          </a:prstGeom>
          <a:noFill/>
          <a:ln>
            <a:noFill/>
          </a:ln>
        </p:spPr>
      </p:pic>
    </p:spTree>
    <p:extLst>
      <p:ext uri="{BB962C8B-B14F-4D97-AF65-F5344CB8AC3E}">
        <p14:creationId xmlns:p14="http://schemas.microsoft.com/office/powerpoint/2010/main" val="2287857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Google Shape;669;p28"/>
          <p:cNvGraphicFramePr/>
          <p:nvPr>
            <p:extLst>
              <p:ext uri="{D42A27DB-BD31-4B8C-83A1-F6EECF244321}">
                <p14:modId xmlns:p14="http://schemas.microsoft.com/office/powerpoint/2010/main" val="2194408099"/>
              </p:ext>
            </p:extLst>
          </p:nvPr>
        </p:nvGraphicFramePr>
        <p:xfrm>
          <a:off x="3255701" y="2386583"/>
          <a:ext cx="7660540" cy="3572761"/>
        </p:xfrm>
        <a:graphic>
          <a:graphicData uri="http://schemas.openxmlformats.org/drawingml/2006/table">
            <a:tbl>
              <a:tblPr firstRow="1" firstCol="1" bandRow="1">
                <a:noFill/>
              </a:tblPr>
              <a:tblGrid>
                <a:gridCol w="2082224">
                  <a:extLst>
                    <a:ext uri="{9D8B030D-6E8A-4147-A177-3AD203B41FA5}">
                      <a16:colId xmlns:a16="http://schemas.microsoft.com/office/drawing/2014/main" val="20000"/>
                    </a:ext>
                  </a:extLst>
                </a:gridCol>
                <a:gridCol w="5578316">
                  <a:extLst>
                    <a:ext uri="{9D8B030D-6E8A-4147-A177-3AD203B41FA5}">
                      <a16:colId xmlns:a16="http://schemas.microsoft.com/office/drawing/2014/main" val="20001"/>
                    </a:ext>
                  </a:extLst>
                </a:gridCol>
              </a:tblGrid>
              <a:tr h="563887">
                <a:tc>
                  <a:txBody>
                    <a:bodyPr/>
                    <a:lstStyle/>
                    <a:p>
                      <a:pPr marL="158750" marR="0" lvl="0" indent="0" algn="l" rtl="0">
                        <a:spcBef>
                          <a:spcPts val="0"/>
                        </a:spcBef>
                        <a:spcAft>
                          <a:spcPts val="0"/>
                        </a:spcAft>
                        <a:buNone/>
                      </a:pPr>
                      <a:r>
                        <a:rPr lang="en-US" sz="1600" b="1" u="none" strike="noStrike" cap="none" dirty="0">
                          <a:solidFill>
                            <a:srgbClr val="FF0000"/>
                          </a:solidFill>
                          <a:latin typeface="Times New Roman"/>
                          <a:ea typeface="Times New Roman"/>
                          <a:cs typeface="Times New Roman"/>
                          <a:sym typeface="Times New Roman"/>
                        </a:rPr>
                        <a:t>Step 1: </a:t>
                      </a:r>
                      <a:r>
                        <a:rPr lang="en-US" sz="1600" b="1" u="none" strike="noStrike" cap="none" dirty="0">
                          <a:latin typeface="Times New Roman"/>
                          <a:ea typeface="Times New Roman"/>
                          <a:cs typeface="Times New Roman"/>
                          <a:sym typeface="Times New Roman"/>
                        </a:rPr>
                        <a:t>Basic indicator</a:t>
                      </a:r>
                      <a:endParaRPr sz="1600" b="1" u="none" strike="noStrike" cap="none" dirty="0">
                        <a:latin typeface="Times New Roman"/>
                        <a:ea typeface="Times New Roman"/>
                        <a:cs typeface="Times New Roman"/>
                        <a:sym typeface="Times New Roman"/>
                      </a:endParaRPr>
                    </a:p>
                  </a:txBody>
                  <a:tcPr marL="0" marR="0" marT="0" marB="0"/>
                </a:tc>
                <a:tc>
                  <a:txBody>
                    <a:bodyPr/>
                    <a:lstStyle/>
                    <a:p>
                      <a:pPr marL="158750" marR="0" lvl="0" indent="0" algn="ctr" rtl="0">
                        <a:spcBef>
                          <a:spcPts val="0"/>
                        </a:spcBef>
                        <a:spcAft>
                          <a:spcPts val="0"/>
                        </a:spcAft>
                        <a:buNone/>
                      </a:pPr>
                      <a:r>
                        <a:rPr lang="en-US" sz="1600" b="1" u="none" strike="noStrike" cap="none" dirty="0">
                          <a:solidFill>
                            <a:srgbClr val="7030A0"/>
                          </a:solidFill>
                          <a:latin typeface="Times New Roman"/>
                          <a:ea typeface="Times New Roman"/>
                          <a:cs typeface="Times New Roman"/>
                          <a:sym typeface="Times New Roman"/>
                        </a:rPr>
                        <a:t>% of participants trained that report using the information gained</a:t>
                      </a:r>
                      <a:endParaRPr sz="1600" b="1" u="none" strike="noStrike" cap="none" dirty="0">
                        <a:solidFill>
                          <a:srgbClr val="7030A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904218">
                <a:tc>
                  <a:txBody>
                    <a:bodyPr/>
                    <a:lstStyle/>
                    <a:p>
                      <a:pPr marL="158750" marR="149225" lvl="0" indent="0" algn="l" rtl="0">
                        <a:lnSpc>
                          <a:spcPct val="102000"/>
                        </a:lnSpc>
                        <a:spcBef>
                          <a:spcPts val="0"/>
                        </a:spcBef>
                        <a:spcAft>
                          <a:spcPts val="0"/>
                        </a:spcAft>
                        <a:buNone/>
                      </a:pPr>
                      <a:r>
                        <a:rPr lang="en-US" sz="1600" b="1" u="none" strike="noStrike" cap="none" dirty="0">
                          <a:solidFill>
                            <a:srgbClr val="FF0000"/>
                          </a:solidFill>
                          <a:latin typeface="Times New Roman"/>
                          <a:ea typeface="Times New Roman"/>
                          <a:cs typeface="Times New Roman"/>
                          <a:sym typeface="Times New Roman"/>
                        </a:rPr>
                        <a:t>Step 2: </a:t>
                      </a:r>
                      <a:r>
                        <a:rPr lang="en-US" sz="1600" b="1" u="none" strike="noStrike" cap="none" dirty="0">
                          <a:latin typeface="Times New Roman"/>
                          <a:ea typeface="Times New Roman"/>
                          <a:cs typeface="Times New Roman"/>
                          <a:sym typeface="Times New Roman"/>
                        </a:rPr>
                        <a:t>Add quality (What kind of change)</a:t>
                      </a:r>
                      <a:endParaRPr sz="1600" b="1" u="none" strike="noStrike" cap="none" dirty="0">
                        <a:latin typeface="Times New Roman"/>
                        <a:ea typeface="Times New Roman"/>
                        <a:cs typeface="Times New Roman"/>
                        <a:sym typeface="Times New Roman"/>
                      </a:endParaRPr>
                    </a:p>
                  </a:txBody>
                  <a:tcPr marL="0" marR="0" marT="0" marB="0"/>
                </a:tc>
                <a:tc>
                  <a:txBody>
                    <a:bodyPr/>
                    <a:lstStyle/>
                    <a:p>
                      <a:pPr marL="158750" marR="142240" lvl="0" indent="0" algn="ctr" rtl="0">
                        <a:lnSpc>
                          <a:spcPct val="102000"/>
                        </a:lnSpc>
                        <a:spcBef>
                          <a:spcPts val="0"/>
                        </a:spcBef>
                        <a:spcAft>
                          <a:spcPts val="0"/>
                        </a:spcAft>
                        <a:buNone/>
                      </a:pPr>
                      <a:r>
                        <a:rPr lang="en-US" sz="1600" b="1" u="none" strike="noStrike" cap="none" dirty="0">
                          <a:latin typeface="Times New Roman"/>
                          <a:ea typeface="Times New Roman"/>
                          <a:cs typeface="Times New Roman"/>
                          <a:sym typeface="Times New Roman"/>
                        </a:rPr>
                        <a:t>% of border management officials of country X trained that report using the tools and knowledge provided in their work</a:t>
                      </a:r>
                      <a:endParaRPr sz="1600" b="1"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860515">
                <a:tc>
                  <a:txBody>
                    <a:bodyPr/>
                    <a:lstStyle/>
                    <a:p>
                      <a:pPr marL="158750" marR="245745" lvl="0" indent="0" algn="l" rtl="0">
                        <a:lnSpc>
                          <a:spcPct val="102000"/>
                        </a:lnSpc>
                        <a:spcBef>
                          <a:spcPts val="0"/>
                        </a:spcBef>
                        <a:spcAft>
                          <a:spcPts val="0"/>
                        </a:spcAft>
                        <a:buNone/>
                      </a:pPr>
                      <a:r>
                        <a:rPr lang="en-US" sz="1600" b="1" u="none" strike="noStrike" cap="none" dirty="0">
                          <a:solidFill>
                            <a:srgbClr val="FF0000"/>
                          </a:solidFill>
                          <a:latin typeface="Times New Roman"/>
                          <a:ea typeface="Times New Roman"/>
                          <a:cs typeface="Times New Roman"/>
                          <a:sym typeface="Times New Roman"/>
                        </a:rPr>
                        <a:t>Step 3</a:t>
                      </a:r>
                      <a:r>
                        <a:rPr lang="en-US" sz="1600" b="1" u="none" strike="noStrike" cap="none" dirty="0">
                          <a:latin typeface="Times New Roman"/>
                          <a:ea typeface="Times New Roman"/>
                          <a:cs typeface="Times New Roman"/>
                          <a:sym typeface="Times New Roman"/>
                        </a:rPr>
                        <a:t>: Add quantity (How much)</a:t>
                      </a:r>
                      <a:endParaRPr sz="1600" b="1" u="none" strike="noStrike" cap="none" dirty="0">
                        <a:latin typeface="Times New Roman"/>
                        <a:ea typeface="Times New Roman"/>
                        <a:cs typeface="Times New Roman"/>
                        <a:sym typeface="Times New Roman"/>
                      </a:endParaRPr>
                    </a:p>
                  </a:txBody>
                  <a:tcPr marL="0" marR="0" marT="0" marB="0"/>
                </a:tc>
                <a:tc>
                  <a:txBody>
                    <a:bodyPr/>
                    <a:lstStyle/>
                    <a:p>
                      <a:pPr marL="158750" marR="142240" lvl="0" indent="0" algn="ctr" rtl="0">
                        <a:lnSpc>
                          <a:spcPct val="102000"/>
                        </a:lnSpc>
                        <a:spcBef>
                          <a:spcPts val="0"/>
                        </a:spcBef>
                        <a:spcAft>
                          <a:spcPts val="0"/>
                        </a:spcAft>
                        <a:buNone/>
                      </a:pPr>
                      <a:r>
                        <a:rPr lang="en-US" sz="1600" b="1" u="none" strike="noStrike" cap="none" dirty="0">
                          <a:latin typeface="Times New Roman"/>
                          <a:ea typeface="Times New Roman"/>
                          <a:cs typeface="Times New Roman"/>
                          <a:sym typeface="Times New Roman"/>
                        </a:rPr>
                        <a:t>% of border management officials of country X trained that report using the tools and knowledge provided in their work on a regular basis</a:t>
                      </a:r>
                      <a:endParaRPr sz="1600" b="1"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1244141">
                <a:tc>
                  <a:txBody>
                    <a:bodyPr/>
                    <a:lstStyle/>
                    <a:p>
                      <a:pPr marL="0" marR="0" lvl="0" indent="0" algn="l" rtl="0">
                        <a:spcBef>
                          <a:spcPts val="0"/>
                        </a:spcBef>
                        <a:spcAft>
                          <a:spcPts val="0"/>
                        </a:spcAft>
                        <a:buNone/>
                      </a:pPr>
                      <a:r>
                        <a:rPr lang="en-US" sz="1600" b="1" u="none" strike="noStrike" cap="none" dirty="0">
                          <a:latin typeface="Times New Roman"/>
                          <a:ea typeface="Times New Roman"/>
                          <a:cs typeface="Times New Roman"/>
                          <a:sym typeface="Times New Roman"/>
                        </a:rPr>
                        <a:t> </a:t>
                      </a:r>
                      <a:endParaRPr sz="1600" b="1" u="none" strike="noStrike" cap="none" dirty="0">
                        <a:latin typeface="Times New Roman"/>
                        <a:ea typeface="Times New Roman"/>
                        <a:cs typeface="Times New Roman"/>
                        <a:sym typeface="Times New Roman"/>
                      </a:endParaRPr>
                    </a:p>
                    <a:p>
                      <a:pPr marL="158750" marR="430530" lvl="0" indent="0" algn="l" rtl="0">
                        <a:lnSpc>
                          <a:spcPct val="102000"/>
                        </a:lnSpc>
                        <a:spcBef>
                          <a:spcPts val="0"/>
                        </a:spcBef>
                        <a:spcAft>
                          <a:spcPts val="0"/>
                        </a:spcAft>
                        <a:buNone/>
                      </a:pPr>
                      <a:r>
                        <a:rPr lang="en-US" sz="1600" b="1" u="none" strike="noStrike" cap="none" dirty="0">
                          <a:solidFill>
                            <a:srgbClr val="FF0000"/>
                          </a:solidFill>
                          <a:latin typeface="Times New Roman"/>
                          <a:ea typeface="Times New Roman"/>
                          <a:cs typeface="Times New Roman"/>
                          <a:sym typeface="Times New Roman"/>
                        </a:rPr>
                        <a:t>Step 4</a:t>
                      </a:r>
                      <a:r>
                        <a:rPr lang="en-US" sz="1600" b="1" u="none" strike="noStrike" cap="none" dirty="0">
                          <a:latin typeface="Times New Roman"/>
                          <a:ea typeface="Times New Roman"/>
                          <a:cs typeface="Times New Roman"/>
                          <a:sym typeface="Times New Roman"/>
                        </a:rPr>
                        <a:t>: Add time (By when)</a:t>
                      </a:r>
                      <a:endParaRPr sz="1600" b="1" u="none" strike="noStrike" cap="none" dirty="0">
                        <a:latin typeface="Times New Roman"/>
                        <a:ea typeface="Times New Roman"/>
                        <a:cs typeface="Times New Roman"/>
                        <a:sym typeface="Times New Roman"/>
                      </a:endParaRPr>
                    </a:p>
                  </a:txBody>
                  <a:tcPr marL="0" marR="0" marT="0" marB="0"/>
                </a:tc>
                <a:tc>
                  <a:txBody>
                    <a:bodyPr/>
                    <a:lstStyle/>
                    <a:p>
                      <a:pPr marL="158750" marR="144780" lvl="0" indent="0" algn="ctr" rtl="0">
                        <a:lnSpc>
                          <a:spcPct val="102000"/>
                        </a:lnSpc>
                        <a:spcBef>
                          <a:spcPts val="0"/>
                        </a:spcBef>
                        <a:spcAft>
                          <a:spcPts val="0"/>
                        </a:spcAft>
                        <a:buNone/>
                      </a:pPr>
                      <a:r>
                        <a:rPr lang="en-US" sz="1600" b="1" u="none" strike="noStrike" cap="none" dirty="0">
                          <a:latin typeface="Times New Roman"/>
                          <a:ea typeface="Times New Roman"/>
                          <a:cs typeface="Times New Roman"/>
                          <a:sym typeface="Times New Roman"/>
                        </a:rPr>
                        <a:t>% of border management officials of country X trained that report using the tools and knowledge provided in their work on a regular basis six months after the training</a:t>
                      </a:r>
                      <a:endParaRPr sz="1600" b="1"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3"/>
                  </a:ext>
                </a:extLst>
              </a:tr>
            </a:tbl>
          </a:graphicData>
        </a:graphic>
      </p:graphicFrame>
      <p:pic>
        <p:nvPicPr>
          <p:cNvPr id="11" name="Google Shape;133;p3"/>
          <p:cNvPicPr preferRelativeResize="0"/>
          <p:nvPr/>
        </p:nvPicPr>
        <p:blipFill rotWithShape="1">
          <a:blip r:embed="rId3">
            <a:alphaModFix/>
          </a:blip>
          <a:srcRect/>
          <a:stretch/>
        </p:blipFill>
        <p:spPr>
          <a:xfrm>
            <a:off x="664031" y="3791743"/>
            <a:ext cx="2591670" cy="2667532"/>
          </a:xfrm>
          <a:prstGeom prst="rect">
            <a:avLst/>
          </a:prstGeom>
          <a:noFill/>
          <a:ln>
            <a:noFill/>
          </a:ln>
        </p:spPr>
      </p:pic>
    </p:spTree>
    <p:extLst>
      <p:ext uri="{BB962C8B-B14F-4D97-AF65-F5344CB8AC3E}">
        <p14:creationId xmlns:p14="http://schemas.microsoft.com/office/powerpoint/2010/main" val="3595854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159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686;p29"/>
          <p:cNvSpPr/>
          <p:nvPr/>
        </p:nvSpPr>
        <p:spPr>
          <a:xfrm>
            <a:off x="2187971" y="2159630"/>
            <a:ext cx="8315729"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0099"/>
                </a:solidFill>
                <a:latin typeface="Times New Roman"/>
                <a:ea typeface="Times New Roman"/>
                <a:cs typeface="Times New Roman"/>
                <a:sym typeface="Times New Roman"/>
              </a:rPr>
              <a:t>When selecting a data source, the following should be considered:</a:t>
            </a:r>
            <a:endParaRPr sz="2000" dirty="0">
              <a:solidFill>
                <a:srgbClr val="000099"/>
              </a:solidFill>
              <a:latin typeface="Times New Roman"/>
              <a:ea typeface="Times New Roman"/>
              <a:cs typeface="Times New Roman"/>
              <a:sym typeface="Times New Roman"/>
            </a:endParaRPr>
          </a:p>
          <a:p>
            <a:pPr marL="0" marR="0" lvl="0" indent="0" algn="just" rtl="0">
              <a:spcBef>
                <a:spcPts val="0"/>
              </a:spcBef>
              <a:spcAft>
                <a:spcPts val="0"/>
              </a:spcAft>
              <a:buNone/>
            </a:pPr>
            <a:endParaRPr sz="1100" dirty="0">
              <a:solidFill>
                <a:schemeClr val="dk1"/>
              </a:solidFill>
              <a:latin typeface="Calibri"/>
              <a:ea typeface="Calibri"/>
              <a:cs typeface="Calibri"/>
              <a:sym typeface="Calibri"/>
            </a:endParaRPr>
          </a:p>
        </p:txBody>
      </p:sp>
      <p:sp>
        <p:nvSpPr>
          <p:cNvPr id="11" name="Google Shape;691;p29"/>
          <p:cNvSpPr/>
          <p:nvPr/>
        </p:nvSpPr>
        <p:spPr>
          <a:xfrm>
            <a:off x="3293479" y="2661620"/>
            <a:ext cx="6104712" cy="1856878"/>
          </a:xfrm>
          <a:prstGeom prst="rect">
            <a:avLst/>
          </a:prstGeom>
          <a:solidFill>
            <a:schemeClr val="lt1"/>
          </a:solidFill>
          <a:ln w="28575"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just" rtl="0">
              <a:spcBef>
                <a:spcPts val="0"/>
              </a:spcBef>
              <a:spcAft>
                <a:spcPts val="0"/>
              </a:spcAft>
              <a:buClr>
                <a:schemeClr val="dk1"/>
              </a:buClr>
              <a:buSzPts val="1000"/>
              <a:buFont typeface="Noto Sans Symbols"/>
              <a:buChar char="⮚"/>
            </a:pPr>
            <a:r>
              <a:rPr lang="en-US" b="1" dirty="0" smtClean="0">
                <a:solidFill>
                  <a:schemeClr val="dk1"/>
                </a:solidFill>
                <a:latin typeface="Times New Roman"/>
                <a:ea typeface="Times New Roman"/>
                <a:cs typeface="Times New Roman"/>
                <a:sym typeface="Times New Roman"/>
              </a:rPr>
              <a:t>Will there be access to the information?</a:t>
            </a:r>
            <a:endParaRPr b="1" dirty="0" smtClean="0">
              <a:solidFill>
                <a:schemeClr val="dk1"/>
              </a:solidFill>
              <a:latin typeface="Times New Roman"/>
              <a:ea typeface="Times New Roman"/>
              <a:cs typeface="Times New Roman"/>
              <a:sym typeface="Times New Roman"/>
            </a:endParaRPr>
          </a:p>
          <a:p>
            <a:pPr marL="342900" marR="0" lvl="0" indent="-342900" algn="just" rtl="0">
              <a:spcBef>
                <a:spcPts val="180"/>
              </a:spcBef>
              <a:spcAft>
                <a:spcPts val="0"/>
              </a:spcAft>
              <a:buClr>
                <a:schemeClr val="dk1"/>
              </a:buClr>
              <a:buSzPts val="1000"/>
              <a:buFont typeface="Noto Sans Symbols"/>
              <a:buChar char="⮚"/>
            </a:pPr>
            <a:r>
              <a:rPr lang="en-US" b="1" dirty="0" smtClean="0">
                <a:solidFill>
                  <a:schemeClr val="dk1"/>
                </a:solidFill>
                <a:latin typeface="Times New Roman"/>
                <a:ea typeface="Times New Roman"/>
                <a:cs typeface="Times New Roman"/>
                <a:sym typeface="Times New Roman"/>
              </a:rPr>
              <a:t>Where will the information be attained from?</a:t>
            </a:r>
            <a:endParaRPr b="1" dirty="0" smtClean="0">
              <a:solidFill>
                <a:schemeClr val="dk1"/>
              </a:solidFill>
              <a:latin typeface="Times New Roman"/>
              <a:ea typeface="Times New Roman"/>
              <a:cs typeface="Times New Roman"/>
              <a:sym typeface="Times New Roman"/>
            </a:endParaRPr>
          </a:p>
          <a:p>
            <a:pPr marL="342900" marR="0" lvl="0" indent="-342900" algn="just" rtl="0">
              <a:spcBef>
                <a:spcPts val="180"/>
              </a:spcBef>
              <a:spcAft>
                <a:spcPts val="0"/>
              </a:spcAft>
              <a:buClr>
                <a:schemeClr val="dk1"/>
              </a:buClr>
              <a:buSzPts val="1000"/>
              <a:buFont typeface="Noto Sans Symbols"/>
              <a:buChar char="⮚"/>
            </a:pPr>
            <a:r>
              <a:rPr lang="en-US" b="1" dirty="0" smtClean="0">
                <a:solidFill>
                  <a:schemeClr val="dk1"/>
                </a:solidFill>
                <a:latin typeface="Times New Roman"/>
                <a:ea typeface="Times New Roman"/>
                <a:cs typeface="Times New Roman"/>
                <a:sym typeface="Times New Roman"/>
              </a:rPr>
              <a:t>Can the data source provide quality data?</a:t>
            </a:r>
            <a:endParaRPr b="1" dirty="0" smtClean="0">
              <a:solidFill>
                <a:schemeClr val="dk1"/>
              </a:solidFill>
              <a:latin typeface="Times New Roman"/>
              <a:ea typeface="Times New Roman"/>
              <a:cs typeface="Times New Roman"/>
              <a:sym typeface="Times New Roman"/>
            </a:endParaRPr>
          </a:p>
          <a:p>
            <a:pPr marL="342900" marR="0" lvl="0" indent="-342900" algn="just" rtl="0">
              <a:spcBef>
                <a:spcPts val="180"/>
              </a:spcBef>
              <a:spcAft>
                <a:spcPts val="0"/>
              </a:spcAft>
              <a:buClr>
                <a:schemeClr val="dk1"/>
              </a:buClr>
              <a:buSzPts val="1000"/>
              <a:buFont typeface="Noto Sans Symbols"/>
              <a:buChar char="⮚"/>
            </a:pPr>
            <a:r>
              <a:rPr lang="en-US" b="1" dirty="0" smtClean="0">
                <a:solidFill>
                  <a:schemeClr val="dk1"/>
                </a:solidFill>
                <a:latin typeface="Times New Roman"/>
                <a:ea typeface="Times New Roman"/>
                <a:cs typeface="Times New Roman"/>
                <a:sym typeface="Times New Roman"/>
              </a:rPr>
              <a:t>How will the information be attained given limited resources?</a:t>
            </a:r>
            <a:endParaRPr b="1" dirty="0" smtClean="0">
              <a:solidFill>
                <a:schemeClr val="dk1"/>
              </a:solidFill>
              <a:latin typeface="Times New Roman"/>
              <a:ea typeface="Times New Roman"/>
              <a:cs typeface="Times New Roman"/>
              <a:sym typeface="Times New Roman"/>
            </a:endParaRPr>
          </a:p>
          <a:p>
            <a:pPr marL="342900" marR="0" lvl="0" indent="-342900" algn="just" rtl="0">
              <a:spcBef>
                <a:spcPts val="185"/>
              </a:spcBef>
              <a:spcAft>
                <a:spcPts val="0"/>
              </a:spcAft>
              <a:buClr>
                <a:schemeClr val="dk1"/>
              </a:buClr>
              <a:buSzPts val="1000"/>
              <a:buFont typeface="Noto Sans Symbols"/>
              <a:buChar char="⮚"/>
            </a:pPr>
            <a:r>
              <a:rPr lang="en-US" b="1" dirty="0" smtClean="0">
                <a:solidFill>
                  <a:schemeClr val="dk1"/>
                </a:solidFill>
                <a:latin typeface="Times New Roman"/>
                <a:ea typeface="Times New Roman"/>
                <a:cs typeface="Times New Roman"/>
                <a:sym typeface="Times New Roman"/>
              </a:rPr>
              <a:t>How costly and feasible is collecting the information?</a:t>
            </a:r>
            <a:endParaRPr b="1" dirty="0">
              <a:solidFill>
                <a:schemeClr val="dk1"/>
              </a:solidFill>
              <a:latin typeface="Times New Roman"/>
              <a:ea typeface="Times New Roman"/>
              <a:cs typeface="Times New Roman"/>
              <a:sym typeface="Times New Roman"/>
            </a:endParaRPr>
          </a:p>
        </p:txBody>
      </p:sp>
      <p:pic>
        <p:nvPicPr>
          <p:cNvPr id="12" name="Google Shape;133;p3"/>
          <p:cNvPicPr preferRelativeResize="0"/>
          <p:nvPr/>
        </p:nvPicPr>
        <p:blipFill rotWithShape="1">
          <a:blip r:embed="rId3">
            <a:alphaModFix/>
          </a:blip>
          <a:srcRect/>
          <a:stretch/>
        </p:blipFill>
        <p:spPr>
          <a:xfrm>
            <a:off x="532056" y="2624416"/>
            <a:ext cx="2591670" cy="2667532"/>
          </a:xfrm>
          <a:prstGeom prst="rect">
            <a:avLst/>
          </a:prstGeom>
          <a:noFill/>
          <a:ln>
            <a:noFill/>
          </a:ln>
        </p:spPr>
      </p:pic>
    </p:spTree>
    <p:extLst>
      <p:ext uri="{BB962C8B-B14F-4D97-AF65-F5344CB8AC3E}">
        <p14:creationId xmlns:p14="http://schemas.microsoft.com/office/powerpoint/2010/main" val="750763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709;p30"/>
          <p:cNvSpPr/>
          <p:nvPr/>
        </p:nvSpPr>
        <p:spPr>
          <a:xfrm>
            <a:off x="3327662" y="1955624"/>
            <a:ext cx="6635932" cy="707886"/>
          </a:xfrm>
          <a:prstGeom prst="rect">
            <a:avLst/>
          </a:prstGeom>
          <a:noFill/>
          <a:ln>
            <a:noFill/>
          </a:ln>
        </p:spPr>
        <p:txBody>
          <a:bodyPr spcFirstLastPara="1" wrap="square" lIns="91425" tIns="45700" rIns="91425" bIns="45700" anchor="t" anchorCtr="0">
            <a:spAutoFit/>
          </a:bodyPr>
          <a:lstStyle/>
          <a:p>
            <a:pPr marL="1019175" marR="1019175" lvl="0" indent="0" algn="ctr" rtl="0">
              <a:spcBef>
                <a:spcPts val="0"/>
              </a:spcBef>
              <a:spcAft>
                <a:spcPts val="0"/>
              </a:spcAft>
              <a:buNone/>
            </a:pPr>
            <a:r>
              <a:rPr lang="en-US" sz="2000" b="1" dirty="0">
                <a:solidFill>
                  <a:srgbClr val="000099"/>
                </a:solidFill>
                <a:latin typeface="Times New Roman"/>
                <a:ea typeface="Times New Roman"/>
                <a:cs typeface="Times New Roman"/>
                <a:sym typeface="Times New Roman"/>
              </a:rPr>
              <a:t>Key considerations in setting indicator baselines</a:t>
            </a:r>
            <a:endParaRPr sz="2000" b="1" dirty="0">
              <a:solidFill>
                <a:srgbClr val="000099"/>
              </a:solidFill>
              <a:latin typeface="Times New Roman"/>
              <a:ea typeface="Times New Roman"/>
              <a:cs typeface="Times New Roman"/>
              <a:sym typeface="Times New Roman"/>
            </a:endParaRPr>
          </a:p>
        </p:txBody>
      </p:sp>
      <p:sp>
        <p:nvSpPr>
          <p:cNvPr id="11" name="Google Shape;708;p30"/>
          <p:cNvSpPr/>
          <p:nvPr/>
        </p:nvSpPr>
        <p:spPr>
          <a:xfrm>
            <a:off x="3195687" y="2663510"/>
            <a:ext cx="7871381" cy="3495275"/>
          </a:xfrm>
          <a:prstGeom prst="rect">
            <a:avLst/>
          </a:prstGeom>
          <a:noFill/>
          <a:ln>
            <a:noFill/>
          </a:ln>
        </p:spPr>
        <p:txBody>
          <a:bodyPr spcFirstLastPara="1" wrap="square" lIns="91425" tIns="45700" rIns="91425" bIns="45700" anchor="t" anchorCtr="0">
            <a:spAutoFit/>
          </a:bodyPr>
          <a:lstStyle/>
          <a:p>
            <a:pPr marL="868680" marR="240030" lvl="0" indent="-342900" algn="just" rtl="0">
              <a:lnSpc>
                <a:spcPct val="102000"/>
              </a:lnSpc>
              <a:spcBef>
                <a:spcPts val="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Depending on the context and nature of an intervention, </a:t>
            </a:r>
            <a:r>
              <a:rPr lang="en-US" b="1" dirty="0">
                <a:solidFill>
                  <a:srgbClr val="FF0000"/>
                </a:solidFill>
                <a:latin typeface="Times New Roman"/>
                <a:ea typeface="Times New Roman"/>
                <a:cs typeface="Times New Roman"/>
                <a:sym typeface="Times New Roman"/>
              </a:rPr>
              <a:t>baseline data may not always be available during its development phase</a:t>
            </a:r>
            <a:r>
              <a:rPr lang="en-US" b="1" dirty="0">
                <a:solidFill>
                  <a:schemeClr val="dk1"/>
                </a:solidFill>
                <a:latin typeface="Times New Roman"/>
                <a:ea typeface="Times New Roman"/>
                <a:cs typeface="Times New Roman"/>
                <a:sym typeface="Times New Roman"/>
              </a:rPr>
              <a:t>. In such cases, it may </a:t>
            </a:r>
            <a:r>
              <a:rPr lang="en-US" b="1" u="sng" dirty="0">
                <a:solidFill>
                  <a:schemeClr val="dk1"/>
                </a:solidFill>
                <a:latin typeface="Times New Roman"/>
                <a:ea typeface="Times New Roman"/>
                <a:cs typeface="Times New Roman"/>
                <a:sym typeface="Times New Roman"/>
              </a:rPr>
              <a:t>be appropriate to propose collecting baseline data</a:t>
            </a:r>
            <a:r>
              <a:rPr lang="en-US" b="1" dirty="0">
                <a:solidFill>
                  <a:schemeClr val="dk1"/>
                </a:solidFill>
                <a:latin typeface="Times New Roman"/>
                <a:ea typeface="Times New Roman"/>
                <a:cs typeface="Times New Roman"/>
                <a:sym typeface="Times New Roman"/>
              </a:rPr>
              <a:t> (and subsequently the targets) once the intervention begins, in agreement with other key counterparts and donors.</a:t>
            </a:r>
            <a:endParaRPr b="1" dirty="0">
              <a:solidFill>
                <a:schemeClr val="dk1"/>
              </a:solidFill>
              <a:latin typeface="Times New Roman"/>
              <a:ea typeface="Times New Roman"/>
              <a:cs typeface="Times New Roman"/>
              <a:sym typeface="Times New Roman"/>
            </a:endParaRPr>
          </a:p>
          <a:p>
            <a:pPr marL="525780" marR="240030" lvl="0" indent="0" algn="just" rtl="0">
              <a:lnSpc>
                <a:spcPct val="102000"/>
              </a:lnSpc>
              <a:spcBef>
                <a:spcPts val="50"/>
              </a:spcBef>
              <a:spcAft>
                <a:spcPts val="0"/>
              </a:spcAft>
              <a:buNone/>
            </a:pPr>
            <a:r>
              <a:rPr lang="en-US" b="1" dirty="0">
                <a:solidFill>
                  <a:schemeClr val="dk1"/>
                </a:solidFill>
                <a:latin typeface="Times New Roman"/>
                <a:ea typeface="Times New Roman"/>
                <a:cs typeface="Times New Roman"/>
                <a:sym typeface="Times New Roman"/>
              </a:rPr>
              <a:t> </a:t>
            </a:r>
            <a:endParaRPr b="1" dirty="0">
              <a:solidFill>
                <a:schemeClr val="dk1"/>
              </a:solidFill>
              <a:latin typeface="Times New Roman"/>
              <a:ea typeface="Times New Roman"/>
              <a:cs typeface="Times New Roman"/>
              <a:sym typeface="Times New Roman"/>
            </a:endParaRPr>
          </a:p>
          <a:p>
            <a:pPr marL="868680" marR="240030" lvl="0" indent="-342900" algn="just" rtl="0">
              <a:lnSpc>
                <a:spcPct val="102000"/>
              </a:lnSpc>
              <a:spcBef>
                <a:spcPts val="5"/>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In some cases, </a:t>
            </a:r>
            <a:r>
              <a:rPr lang="en-US" b="1" dirty="0">
                <a:solidFill>
                  <a:srgbClr val="00B050"/>
                </a:solidFill>
                <a:latin typeface="Times New Roman"/>
                <a:ea typeface="Times New Roman"/>
                <a:cs typeface="Times New Roman"/>
                <a:sym typeface="Times New Roman"/>
              </a:rPr>
              <a:t>a baseline study or assessment may be required to identify the appropriate baseline data</a:t>
            </a:r>
            <a:r>
              <a:rPr lang="en-US" b="1" dirty="0">
                <a:solidFill>
                  <a:schemeClr val="dk1"/>
                </a:solidFill>
                <a:latin typeface="Times New Roman"/>
                <a:ea typeface="Times New Roman"/>
                <a:cs typeface="Times New Roman"/>
                <a:sym typeface="Times New Roman"/>
              </a:rPr>
              <a:t>, if a budget is available for it, as it may have costly implications. For instance, in cases where changes to the general population are of interest</a:t>
            </a:r>
            <a:r>
              <a:rPr lang="en-US" b="1" dirty="0">
                <a:solidFill>
                  <a:srgbClr val="996633"/>
                </a:solidFill>
                <a:latin typeface="Times New Roman"/>
                <a:ea typeface="Times New Roman"/>
                <a:cs typeface="Times New Roman"/>
                <a:sym typeface="Times New Roman"/>
              </a:rPr>
              <a:t>, a census can be used as a baseline</a:t>
            </a:r>
            <a:r>
              <a:rPr lang="en-US" b="1" dirty="0">
                <a:solidFill>
                  <a:schemeClr val="dk1"/>
                </a:solidFill>
                <a:latin typeface="Times New Roman"/>
                <a:ea typeface="Times New Roman"/>
                <a:cs typeface="Times New Roman"/>
                <a:sym typeface="Times New Roman"/>
              </a:rPr>
              <a:t>; however, this may not always be available, and </a:t>
            </a:r>
            <a:r>
              <a:rPr lang="en-US" b="1" i="1" dirty="0">
                <a:solidFill>
                  <a:schemeClr val="dk1"/>
                </a:solidFill>
                <a:latin typeface="Times New Roman"/>
                <a:ea typeface="Times New Roman"/>
                <a:cs typeface="Times New Roman"/>
                <a:sym typeface="Times New Roman"/>
              </a:rPr>
              <a:t>it would be costly </a:t>
            </a:r>
            <a:r>
              <a:rPr lang="en-US" b="1" dirty="0">
                <a:solidFill>
                  <a:schemeClr val="dk1"/>
                </a:solidFill>
                <a:latin typeface="Times New Roman"/>
                <a:ea typeface="Times New Roman"/>
                <a:cs typeface="Times New Roman"/>
                <a:sym typeface="Times New Roman"/>
              </a:rPr>
              <a:t>to conduct one related to the intervention</a:t>
            </a:r>
            <a:endParaRPr b="1" dirty="0">
              <a:solidFill>
                <a:schemeClr val="dk1"/>
              </a:solidFill>
              <a:latin typeface="Times New Roman"/>
              <a:ea typeface="Times New Roman"/>
              <a:cs typeface="Times New Roman"/>
              <a:sym typeface="Times New Roman"/>
            </a:endParaRPr>
          </a:p>
        </p:txBody>
      </p:sp>
      <p:pic>
        <p:nvPicPr>
          <p:cNvPr id="12" name="Google Shape;133;p3"/>
          <p:cNvPicPr preferRelativeResize="0"/>
          <p:nvPr/>
        </p:nvPicPr>
        <p:blipFill rotWithShape="1">
          <a:blip r:embed="rId3">
            <a:alphaModFix/>
          </a:blip>
          <a:srcRect/>
          <a:stretch/>
        </p:blipFill>
        <p:spPr>
          <a:xfrm>
            <a:off x="617280" y="3722772"/>
            <a:ext cx="2591670" cy="2667532"/>
          </a:xfrm>
          <a:prstGeom prst="rect">
            <a:avLst/>
          </a:prstGeom>
          <a:noFill/>
          <a:ln>
            <a:noFill/>
          </a:ln>
        </p:spPr>
      </p:pic>
    </p:spTree>
    <p:extLst>
      <p:ext uri="{BB962C8B-B14F-4D97-AF65-F5344CB8AC3E}">
        <p14:creationId xmlns:p14="http://schemas.microsoft.com/office/powerpoint/2010/main" val="707097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05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730;p31"/>
          <p:cNvSpPr/>
          <p:nvPr/>
        </p:nvSpPr>
        <p:spPr>
          <a:xfrm>
            <a:off x="3044857" y="1874957"/>
            <a:ext cx="8276735" cy="431896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b="1" dirty="0">
              <a:solidFill>
                <a:schemeClr val="dk1"/>
              </a:solidFill>
              <a:latin typeface="Times New Roman"/>
              <a:ea typeface="Times New Roman"/>
              <a:cs typeface="Times New Roman"/>
              <a:sym typeface="Times New Roman"/>
            </a:endParaRPr>
          </a:p>
          <a:p>
            <a:pPr marL="1096010" marR="245109" lvl="1" indent="-342900" algn="just" rtl="0">
              <a:lnSpc>
                <a:spcPct val="102000"/>
              </a:lnSpc>
              <a:spcBef>
                <a:spcPts val="5"/>
              </a:spcBef>
              <a:spcAft>
                <a:spcPts val="0"/>
              </a:spcAft>
              <a:buClr>
                <a:schemeClr val="dk1"/>
              </a:buClr>
              <a:buSzPts val="2000"/>
              <a:buFont typeface="Noto Sans Symbols"/>
              <a:buChar char="✔"/>
            </a:pPr>
            <a:r>
              <a:rPr lang="en-US" b="1" i="0" u="none" strike="noStrike" cap="none" dirty="0">
                <a:solidFill>
                  <a:schemeClr val="dk1"/>
                </a:solidFill>
                <a:latin typeface="Times New Roman"/>
                <a:ea typeface="Times New Roman"/>
                <a:cs typeface="Times New Roman"/>
                <a:sym typeface="Times New Roman"/>
              </a:rPr>
              <a:t>In other scenarios</a:t>
            </a:r>
            <a:r>
              <a:rPr lang="en-US" b="1" i="0" u="sng" strike="noStrike" cap="none" dirty="0">
                <a:solidFill>
                  <a:schemeClr val="dk1"/>
                </a:solidFill>
                <a:latin typeface="Times New Roman"/>
                <a:ea typeface="Times New Roman"/>
                <a:cs typeface="Times New Roman"/>
                <a:sym typeface="Times New Roman"/>
              </a:rPr>
              <a:t>, it may not be possible to conduct a needed baseline study </a:t>
            </a:r>
            <a:r>
              <a:rPr lang="en-US" b="1" i="0" u="none" strike="noStrike" cap="none" dirty="0">
                <a:solidFill>
                  <a:schemeClr val="dk1"/>
                </a:solidFill>
                <a:latin typeface="Times New Roman"/>
                <a:ea typeface="Times New Roman"/>
                <a:cs typeface="Times New Roman"/>
                <a:sym typeface="Times New Roman"/>
              </a:rPr>
              <a:t>due to security restrictions or other reasons outside of control.</a:t>
            </a:r>
            <a:endParaRPr sz="1600" dirty="0"/>
          </a:p>
          <a:p>
            <a:pPr marL="1096010" marR="245109" lvl="1" indent="-342900" algn="just" rtl="0">
              <a:lnSpc>
                <a:spcPct val="102000"/>
              </a:lnSpc>
              <a:spcBef>
                <a:spcPts val="5"/>
              </a:spcBef>
              <a:spcAft>
                <a:spcPts val="0"/>
              </a:spcAft>
              <a:buClr>
                <a:schemeClr val="dk1"/>
              </a:buClr>
              <a:buSzPts val="2000"/>
              <a:buFont typeface="Noto Sans Symbols"/>
              <a:buChar char="✔"/>
            </a:pPr>
            <a:r>
              <a:rPr lang="en-US" b="1" i="0" u="none" strike="noStrike" cap="none" dirty="0">
                <a:solidFill>
                  <a:schemeClr val="dk1"/>
                </a:solidFill>
                <a:latin typeface="Times New Roman"/>
                <a:ea typeface="Times New Roman"/>
                <a:cs typeface="Times New Roman"/>
                <a:sym typeface="Times New Roman"/>
              </a:rPr>
              <a:t> In such cases, </a:t>
            </a:r>
            <a:r>
              <a:rPr lang="en-US" b="1" i="0" u="none" strike="noStrike" cap="none" dirty="0">
                <a:solidFill>
                  <a:srgbClr val="C00000"/>
                </a:solidFill>
                <a:latin typeface="Times New Roman"/>
                <a:ea typeface="Times New Roman"/>
                <a:cs typeface="Times New Roman"/>
                <a:sym typeface="Times New Roman"/>
              </a:rPr>
              <a:t>data collected during the first monitoring visit, when a specific indicator is measured for the first time, can be considered a baseline for that indicator.</a:t>
            </a:r>
            <a:endParaRPr sz="1600" dirty="0"/>
          </a:p>
          <a:p>
            <a:pPr marL="1096010" marR="245109" lvl="1" indent="-342900" algn="just" rtl="0">
              <a:lnSpc>
                <a:spcPct val="102000"/>
              </a:lnSpc>
              <a:spcBef>
                <a:spcPts val="5"/>
              </a:spcBef>
              <a:spcAft>
                <a:spcPts val="0"/>
              </a:spcAft>
              <a:buClr>
                <a:schemeClr val="dk1"/>
              </a:buClr>
              <a:buSzPts val="2000"/>
              <a:buFont typeface="Noto Sans Symbols"/>
              <a:buChar char="✔"/>
            </a:pPr>
            <a:r>
              <a:rPr lang="en-US" b="1" i="0" u="none" strike="noStrike" cap="none" dirty="0">
                <a:solidFill>
                  <a:schemeClr val="dk1"/>
                </a:solidFill>
                <a:latin typeface="Times New Roman"/>
                <a:ea typeface="Times New Roman"/>
                <a:cs typeface="Times New Roman"/>
                <a:sym typeface="Times New Roman"/>
              </a:rPr>
              <a:t>Particularly </a:t>
            </a:r>
            <a:r>
              <a:rPr lang="en-US" b="1" i="0" u="none" strike="noStrike" cap="none" dirty="0">
                <a:solidFill>
                  <a:srgbClr val="000099"/>
                </a:solidFill>
                <a:latin typeface="Times New Roman"/>
                <a:ea typeface="Times New Roman"/>
                <a:cs typeface="Times New Roman"/>
                <a:sym typeface="Times New Roman"/>
              </a:rPr>
              <a:t>in multiphase programs</a:t>
            </a:r>
            <a:r>
              <a:rPr lang="en-US" b="1" i="0" u="none" strike="noStrike" cap="none" dirty="0">
                <a:solidFill>
                  <a:schemeClr val="dk1"/>
                </a:solidFill>
                <a:latin typeface="Times New Roman"/>
                <a:ea typeface="Times New Roman"/>
                <a:cs typeface="Times New Roman"/>
                <a:sym typeface="Times New Roman"/>
              </a:rPr>
              <a:t>, baseline data may be available through other previously implemented interventions.</a:t>
            </a:r>
            <a:endParaRPr sz="1600" dirty="0"/>
          </a:p>
          <a:p>
            <a:pPr marL="1096010" marR="245109" lvl="1" indent="-342900" algn="just" rtl="0">
              <a:lnSpc>
                <a:spcPct val="102000"/>
              </a:lnSpc>
              <a:spcBef>
                <a:spcPts val="5"/>
              </a:spcBef>
              <a:spcAft>
                <a:spcPts val="0"/>
              </a:spcAft>
              <a:buClr>
                <a:schemeClr val="dk1"/>
              </a:buClr>
              <a:buSzPts val="2000"/>
              <a:buFont typeface="Noto Sans Symbols"/>
              <a:buChar char="✔"/>
            </a:pPr>
            <a:r>
              <a:rPr lang="en-US" b="1" i="0" u="none" strike="noStrike" cap="none" dirty="0">
                <a:solidFill>
                  <a:schemeClr val="dk1"/>
                </a:solidFill>
                <a:latin typeface="Times New Roman"/>
                <a:ea typeface="Times New Roman"/>
                <a:cs typeface="Times New Roman"/>
                <a:sym typeface="Times New Roman"/>
              </a:rPr>
              <a:t> However, in all cases, </a:t>
            </a:r>
            <a:r>
              <a:rPr lang="en-US" b="1" i="0" u="sng" strike="noStrike" cap="none" dirty="0">
                <a:solidFill>
                  <a:schemeClr val="dk1"/>
                </a:solidFill>
                <a:latin typeface="Times New Roman"/>
                <a:ea typeface="Times New Roman"/>
                <a:cs typeface="Times New Roman"/>
                <a:sym typeface="Times New Roman"/>
              </a:rPr>
              <a:t>it is critical to be consistent in the way data is presented within the intervention</a:t>
            </a:r>
            <a:r>
              <a:rPr lang="en-US" b="1" i="0" u="none" strike="noStrike" cap="none" dirty="0">
                <a:solidFill>
                  <a:schemeClr val="dk1"/>
                </a:solidFill>
                <a:latin typeface="Times New Roman"/>
                <a:ea typeface="Times New Roman"/>
                <a:cs typeface="Times New Roman"/>
                <a:sym typeface="Times New Roman"/>
              </a:rPr>
              <a:t>, at the development phase and throughout reporting, as well as to always </a:t>
            </a:r>
            <a:r>
              <a:rPr lang="en-US" b="1" i="0" u="none" strike="noStrike" cap="none" dirty="0">
                <a:solidFill>
                  <a:srgbClr val="00B050"/>
                </a:solidFill>
                <a:latin typeface="Times New Roman"/>
                <a:ea typeface="Times New Roman"/>
                <a:cs typeface="Times New Roman"/>
                <a:sym typeface="Times New Roman"/>
              </a:rPr>
              <a:t>have a solid understanding and justification for why baseline data is presented in a particular way.</a:t>
            </a:r>
            <a:endParaRPr b="1" i="0" u="none" strike="noStrike" cap="none" dirty="0">
              <a:solidFill>
                <a:srgbClr val="00B050"/>
              </a:solidFill>
              <a:latin typeface="Times New Roman"/>
              <a:ea typeface="Times New Roman"/>
              <a:cs typeface="Times New Roman"/>
              <a:sym typeface="Times New Roman"/>
            </a:endParaRPr>
          </a:p>
          <a:p>
            <a:pPr marL="457200" marR="0" lvl="1" indent="0" algn="just" rtl="0">
              <a:spcBef>
                <a:spcPts val="0"/>
              </a:spcBef>
              <a:spcAft>
                <a:spcPts val="0"/>
              </a:spcAft>
              <a:buNone/>
            </a:pPr>
            <a:endParaRPr b="1" i="0" u="none" strike="noStrike" cap="none" dirty="0">
              <a:solidFill>
                <a:schemeClr val="dk1"/>
              </a:solidFill>
              <a:latin typeface="Times New Roman"/>
              <a:ea typeface="Times New Roman"/>
              <a:cs typeface="Times New Roman"/>
              <a:sym typeface="Times New Roman"/>
            </a:endParaRPr>
          </a:p>
        </p:txBody>
      </p:sp>
      <p:pic>
        <p:nvPicPr>
          <p:cNvPr id="11" name="Google Shape;133;p3"/>
          <p:cNvPicPr preferRelativeResize="0"/>
          <p:nvPr/>
        </p:nvPicPr>
        <p:blipFill rotWithShape="1">
          <a:blip r:embed="rId3">
            <a:alphaModFix/>
          </a:blip>
          <a:srcRect/>
          <a:stretch/>
        </p:blipFill>
        <p:spPr>
          <a:xfrm>
            <a:off x="692694" y="3291476"/>
            <a:ext cx="2591670" cy="2667532"/>
          </a:xfrm>
          <a:prstGeom prst="rect">
            <a:avLst/>
          </a:prstGeom>
          <a:noFill/>
          <a:ln>
            <a:noFill/>
          </a:ln>
        </p:spPr>
      </p:pic>
    </p:spTree>
    <p:extLst>
      <p:ext uri="{BB962C8B-B14F-4D97-AF65-F5344CB8AC3E}">
        <p14:creationId xmlns:p14="http://schemas.microsoft.com/office/powerpoint/2010/main" val="1516286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05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748;p32"/>
          <p:cNvSpPr/>
          <p:nvPr/>
        </p:nvSpPr>
        <p:spPr>
          <a:xfrm>
            <a:off x="4190538" y="2129314"/>
            <a:ext cx="5712823" cy="400110"/>
          </a:xfrm>
          <a:prstGeom prst="rect">
            <a:avLst/>
          </a:prstGeom>
          <a:noFill/>
          <a:ln>
            <a:noFill/>
          </a:ln>
        </p:spPr>
        <p:txBody>
          <a:bodyPr spcFirstLastPara="1" wrap="square" lIns="91425" tIns="45700" rIns="91425" bIns="45700" anchor="t" anchorCtr="0">
            <a:spAutoFit/>
          </a:bodyPr>
          <a:lstStyle/>
          <a:p>
            <a:pPr marL="914400" marR="0" lvl="2" indent="0" algn="ctr" rtl="0">
              <a:spcBef>
                <a:spcPts val="0"/>
              </a:spcBef>
              <a:spcAft>
                <a:spcPts val="0"/>
              </a:spcAft>
              <a:buNone/>
            </a:pPr>
            <a:r>
              <a:rPr lang="en-US" sz="2000" b="1" i="0" u="none" strike="noStrike" cap="none" dirty="0">
                <a:solidFill>
                  <a:srgbClr val="FF681E"/>
                </a:solidFill>
                <a:latin typeface="Times New Roman"/>
                <a:ea typeface="Times New Roman"/>
                <a:cs typeface="Times New Roman"/>
                <a:sym typeface="Times New Roman"/>
              </a:rPr>
              <a:t>Results Monitoring </a:t>
            </a:r>
            <a:r>
              <a:rPr lang="en-US" sz="2000" b="1" i="0" u="none" strike="noStrike" cap="none" dirty="0" smtClean="0">
                <a:solidFill>
                  <a:srgbClr val="FF681E"/>
                </a:solidFill>
                <a:latin typeface="Times New Roman"/>
                <a:ea typeface="Times New Roman"/>
                <a:cs typeface="Times New Roman"/>
                <a:sym typeface="Times New Roman"/>
              </a:rPr>
              <a:t>Framework</a:t>
            </a:r>
            <a:endParaRPr sz="2000" b="1" i="0" u="none" strike="noStrike" cap="none" dirty="0">
              <a:solidFill>
                <a:srgbClr val="FF681E"/>
              </a:solidFill>
              <a:latin typeface="Times New Roman"/>
              <a:ea typeface="Times New Roman"/>
              <a:cs typeface="Times New Roman"/>
              <a:sym typeface="Times New Roman"/>
            </a:endParaRPr>
          </a:p>
        </p:txBody>
      </p:sp>
      <p:sp>
        <p:nvSpPr>
          <p:cNvPr id="11" name="Google Shape;752;p32"/>
          <p:cNvSpPr/>
          <p:nvPr/>
        </p:nvSpPr>
        <p:spPr>
          <a:xfrm>
            <a:off x="3101419" y="2538720"/>
            <a:ext cx="7730001" cy="3698793"/>
          </a:xfrm>
          <a:prstGeom prst="rect">
            <a:avLst/>
          </a:prstGeom>
          <a:noFill/>
          <a:ln>
            <a:noFill/>
          </a:ln>
        </p:spPr>
        <p:txBody>
          <a:bodyPr spcFirstLastPara="1" wrap="square" lIns="91425" tIns="45700" rIns="91425" bIns="45700" anchor="t" anchorCtr="0">
            <a:spAutoFit/>
          </a:bodyPr>
          <a:lstStyle/>
          <a:p>
            <a:pPr marL="638810" marR="245109" lvl="0" indent="-342900" algn="just" rtl="0">
              <a:spcBef>
                <a:spcPts val="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Once the </a:t>
            </a:r>
            <a:r>
              <a:rPr lang="en-US" b="1" dirty="0">
                <a:solidFill>
                  <a:srgbClr val="00B050"/>
                </a:solidFill>
                <a:latin typeface="Times New Roman"/>
                <a:ea typeface="Times New Roman"/>
                <a:cs typeface="Times New Roman"/>
                <a:sym typeface="Times New Roman"/>
              </a:rPr>
              <a:t>Results Matrix</a:t>
            </a:r>
            <a:r>
              <a:rPr lang="en-US" b="1" dirty="0">
                <a:solidFill>
                  <a:schemeClr val="dk1"/>
                </a:solidFill>
                <a:latin typeface="Times New Roman"/>
                <a:ea typeface="Times New Roman"/>
                <a:cs typeface="Times New Roman"/>
                <a:sym typeface="Times New Roman"/>
              </a:rPr>
              <a:t> is developed and finalized, it can be converted into a monitoring tool that can be used during the implementation of an intervention: the </a:t>
            </a:r>
            <a:r>
              <a:rPr lang="en-US" b="1" dirty="0">
                <a:solidFill>
                  <a:srgbClr val="000099"/>
                </a:solidFill>
                <a:latin typeface="Times New Roman"/>
                <a:ea typeface="Times New Roman"/>
                <a:cs typeface="Times New Roman"/>
                <a:sym typeface="Times New Roman"/>
              </a:rPr>
              <a:t>Results Monitoring Framework (RMF). </a:t>
            </a:r>
            <a:endParaRPr sz="1600" dirty="0"/>
          </a:p>
          <a:p>
            <a:pPr marL="638810" marR="245109" lvl="0" indent="-342900" algn="just" rtl="0">
              <a:spcBef>
                <a:spcPts val="5"/>
              </a:spcBef>
              <a:spcAft>
                <a:spcPts val="0"/>
              </a:spcAft>
              <a:buClr>
                <a:srgbClr val="000099"/>
              </a:buClr>
              <a:buSzPts val="2000"/>
              <a:buFont typeface="Noto Sans Symbols"/>
              <a:buChar char="⮚"/>
            </a:pPr>
            <a:r>
              <a:rPr lang="en-US" b="1" dirty="0">
                <a:solidFill>
                  <a:srgbClr val="000099"/>
                </a:solidFill>
                <a:latin typeface="Times New Roman"/>
                <a:ea typeface="Times New Roman"/>
                <a:cs typeface="Times New Roman"/>
                <a:sym typeface="Times New Roman"/>
              </a:rPr>
              <a:t>The RMF </a:t>
            </a:r>
            <a:r>
              <a:rPr lang="en-US" b="1" dirty="0">
                <a:solidFill>
                  <a:schemeClr val="dk1"/>
                </a:solidFill>
                <a:latin typeface="Times New Roman"/>
                <a:ea typeface="Times New Roman"/>
                <a:cs typeface="Times New Roman"/>
                <a:sym typeface="Times New Roman"/>
              </a:rPr>
              <a:t>is developed </a:t>
            </a:r>
            <a:r>
              <a:rPr lang="en-US" b="1" u="sng" dirty="0">
                <a:solidFill>
                  <a:schemeClr val="dk1"/>
                </a:solidFill>
                <a:latin typeface="Times New Roman"/>
                <a:ea typeface="Times New Roman"/>
                <a:cs typeface="Times New Roman"/>
                <a:sym typeface="Times New Roman"/>
              </a:rPr>
              <a:t>at the start of the implementation</a:t>
            </a:r>
            <a:r>
              <a:rPr lang="en-US" b="1" dirty="0">
                <a:solidFill>
                  <a:schemeClr val="dk1"/>
                </a:solidFill>
                <a:latin typeface="Times New Roman"/>
                <a:ea typeface="Times New Roman"/>
                <a:cs typeface="Times New Roman"/>
                <a:sym typeface="Times New Roman"/>
              </a:rPr>
              <a:t>, </a:t>
            </a:r>
            <a:r>
              <a:rPr lang="en-US" b="1" i="1" dirty="0">
                <a:solidFill>
                  <a:schemeClr val="dk1"/>
                </a:solidFill>
                <a:latin typeface="Times New Roman"/>
                <a:ea typeface="Times New Roman"/>
                <a:cs typeface="Times New Roman"/>
                <a:sym typeface="Times New Roman"/>
              </a:rPr>
              <a:t>after a project has been funded and activated. </a:t>
            </a:r>
            <a:endParaRPr sz="1600" dirty="0"/>
          </a:p>
          <a:p>
            <a:pPr marL="638810" marR="245109" lvl="0" indent="-342900" algn="just" rtl="0">
              <a:spcBef>
                <a:spcPts val="5"/>
              </a:spcBef>
              <a:spcAft>
                <a:spcPts val="0"/>
              </a:spcAft>
              <a:buClr>
                <a:srgbClr val="000099"/>
              </a:buClr>
              <a:buSzPts val="2000"/>
              <a:buFont typeface="Noto Sans Symbols"/>
              <a:buChar char="⮚"/>
            </a:pPr>
            <a:r>
              <a:rPr lang="en-US" b="1" dirty="0">
                <a:solidFill>
                  <a:srgbClr val="000099"/>
                </a:solidFill>
                <a:latin typeface="Times New Roman"/>
                <a:ea typeface="Times New Roman"/>
                <a:cs typeface="Times New Roman"/>
                <a:sym typeface="Times New Roman"/>
              </a:rPr>
              <a:t>The RMF </a:t>
            </a:r>
            <a:r>
              <a:rPr lang="en-US" b="1" dirty="0">
                <a:solidFill>
                  <a:schemeClr val="dk1"/>
                </a:solidFill>
                <a:latin typeface="Times New Roman"/>
                <a:ea typeface="Times New Roman"/>
                <a:cs typeface="Times New Roman"/>
                <a:sym typeface="Times New Roman"/>
              </a:rPr>
              <a:t>is the </a:t>
            </a:r>
            <a:r>
              <a:rPr lang="en-US" b="1" dirty="0">
                <a:solidFill>
                  <a:srgbClr val="00B050"/>
                </a:solidFill>
                <a:latin typeface="Times New Roman"/>
                <a:ea typeface="Times New Roman"/>
                <a:cs typeface="Times New Roman"/>
                <a:sym typeface="Times New Roman"/>
              </a:rPr>
              <a:t>primary tool to monitor the results of any intervention</a:t>
            </a:r>
            <a:r>
              <a:rPr lang="en-US" b="1" dirty="0">
                <a:solidFill>
                  <a:schemeClr val="dk1"/>
                </a:solidFill>
                <a:latin typeface="Times New Roman"/>
                <a:ea typeface="Times New Roman"/>
                <a:cs typeface="Times New Roman"/>
                <a:sym typeface="Times New Roman"/>
              </a:rPr>
              <a:t>. </a:t>
            </a:r>
            <a:endParaRPr b="1" dirty="0">
              <a:solidFill>
                <a:schemeClr val="dk1"/>
              </a:solidFill>
              <a:latin typeface="Times New Roman"/>
              <a:ea typeface="Times New Roman"/>
              <a:cs typeface="Times New Roman"/>
              <a:sym typeface="Times New Roman"/>
            </a:endParaRPr>
          </a:p>
          <a:p>
            <a:pPr marL="295910" marR="245109" lvl="0" indent="0" algn="just" rtl="0">
              <a:spcBef>
                <a:spcPts val="5"/>
              </a:spcBef>
              <a:spcAft>
                <a:spcPts val="0"/>
              </a:spcAft>
              <a:buNone/>
            </a:pPr>
            <a:endParaRPr b="1" dirty="0">
              <a:solidFill>
                <a:schemeClr val="dk1"/>
              </a:solidFill>
              <a:latin typeface="Times New Roman"/>
              <a:ea typeface="Times New Roman"/>
              <a:cs typeface="Times New Roman"/>
              <a:sym typeface="Times New Roman"/>
            </a:endParaRPr>
          </a:p>
          <a:p>
            <a:pPr marL="753110" marR="245109" lvl="1" indent="0" algn="ctr" rtl="0">
              <a:spcBef>
                <a:spcPts val="5"/>
              </a:spcBef>
              <a:spcAft>
                <a:spcPts val="0"/>
              </a:spcAft>
              <a:buNone/>
            </a:pPr>
            <a:r>
              <a:rPr lang="en-US" b="1" i="0" u="none" strike="noStrike" cap="none" dirty="0">
                <a:solidFill>
                  <a:srgbClr val="C00000"/>
                </a:solidFill>
                <a:latin typeface="Times New Roman"/>
                <a:ea typeface="Times New Roman"/>
                <a:cs typeface="Times New Roman"/>
                <a:sym typeface="Times New Roman"/>
              </a:rPr>
              <a:t>It enables all members of the implementing team, as well as stakeholders, to track the progress being made towards achieving intended results. </a:t>
            </a:r>
            <a:endParaRPr b="1" i="0" u="none" strike="noStrike" cap="none" dirty="0">
              <a:solidFill>
                <a:srgbClr val="C00000"/>
              </a:solidFill>
              <a:latin typeface="Times New Roman"/>
              <a:ea typeface="Times New Roman"/>
              <a:cs typeface="Times New Roman"/>
              <a:sym typeface="Times New Roman"/>
            </a:endParaRPr>
          </a:p>
          <a:p>
            <a:pPr marL="1210310" marR="245109" lvl="2" indent="0" algn="just" rtl="0">
              <a:lnSpc>
                <a:spcPct val="102000"/>
              </a:lnSpc>
              <a:spcBef>
                <a:spcPts val="5"/>
              </a:spcBef>
              <a:spcAft>
                <a:spcPts val="0"/>
              </a:spcAft>
              <a:buNone/>
            </a:pPr>
            <a:endParaRPr b="1" i="0" u="none" strike="noStrike" cap="none" dirty="0">
              <a:solidFill>
                <a:schemeClr val="dk1"/>
              </a:solidFill>
              <a:latin typeface="Times New Roman"/>
              <a:ea typeface="Times New Roman"/>
              <a:cs typeface="Times New Roman"/>
              <a:sym typeface="Times New Roman"/>
            </a:endParaRPr>
          </a:p>
        </p:txBody>
      </p:sp>
      <p:pic>
        <p:nvPicPr>
          <p:cNvPr id="12" name="Google Shape;133;p3"/>
          <p:cNvPicPr preferRelativeResize="0"/>
          <p:nvPr/>
        </p:nvPicPr>
        <p:blipFill rotWithShape="1">
          <a:blip r:embed="rId3">
            <a:alphaModFix/>
          </a:blip>
          <a:srcRect/>
          <a:stretch/>
        </p:blipFill>
        <p:spPr>
          <a:xfrm>
            <a:off x="758682" y="3291476"/>
            <a:ext cx="2591670" cy="2667532"/>
          </a:xfrm>
          <a:prstGeom prst="rect">
            <a:avLst/>
          </a:prstGeom>
          <a:noFill/>
          <a:ln>
            <a:noFill/>
          </a:ln>
        </p:spPr>
      </p:pic>
    </p:spTree>
    <p:extLst>
      <p:ext uri="{BB962C8B-B14F-4D97-AF65-F5344CB8AC3E}">
        <p14:creationId xmlns:p14="http://schemas.microsoft.com/office/powerpoint/2010/main" val="1438971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876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772;p33"/>
          <p:cNvSpPr/>
          <p:nvPr/>
        </p:nvSpPr>
        <p:spPr>
          <a:xfrm>
            <a:off x="2341678" y="1986422"/>
            <a:ext cx="7252062" cy="646290"/>
          </a:xfrm>
          <a:prstGeom prst="rect">
            <a:avLst/>
          </a:prstGeom>
          <a:noFill/>
          <a:ln>
            <a:noFill/>
          </a:ln>
        </p:spPr>
        <p:txBody>
          <a:bodyPr spcFirstLastPara="1" wrap="square" lIns="91425" tIns="45700" rIns="91425" bIns="45700" anchor="t" anchorCtr="0">
            <a:spAutoFit/>
          </a:bodyPr>
          <a:lstStyle/>
          <a:p>
            <a:pPr marL="1019175" marR="1019175" lvl="0" indent="0" algn="ctr" rtl="0">
              <a:spcBef>
                <a:spcPts val="0"/>
              </a:spcBef>
              <a:spcAft>
                <a:spcPts val="0"/>
              </a:spcAft>
              <a:buNone/>
            </a:pPr>
            <a:r>
              <a:rPr lang="en-US" b="1" dirty="0">
                <a:solidFill>
                  <a:srgbClr val="000099"/>
                </a:solidFill>
                <a:latin typeface="Times New Roman"/>
                <a:ea typeface="Times New Roman"/>
                <a:cs typeface="Times New Roman"/>
                <a:sym typeface="Times New Roman"/>
              </a:rPr>
              <a:t> Results Matrix and Results Monitoring </a:t>
            </a:r>
            <a:r>
              <a:rPr lang="en-US" b="1" u="sng" dirty="0">
                <a:solidFill>
                  <a:srgbClr val="000099"/>
                </a:solidFill>
                <a:latin typeface="Times New Roman"/>
                <a:ea typeface="Times New Roman"/>
                <a:cs typeface="Times New Roman"/>
                <a:sym typeface="Times New Roman"/>
              </a:rPr>
              <a:t>Framework comparison</a:t>
            </a:r>
            <a:endParaRPr b="1" u="sng" dirty="0">
              <a:solidFill>
                <a:srgbClr val="000099"/>
              </a:solidFill>
              <a:latin typeface="Times New Roman"/>
              <a:ea typeface="Times New Roman"/>
              <a:cs typeface="Times New Roman"/>
              <a:sym typeface="Times New Roman"/>
            </a:endParaRPr>
          </a:p>
        </p:txBody>
      </p:sp>
      <p:sp>
        <p:nvSpPr>
          <p:cNvPr id="11" name="Google Shape;769;p33"/>
          <p:cNvSpPr/>
          <p:nvPr/>
        </p:nvSpPr>
        <p:spPr>
          <a:xfrm>
            <a:off x="4382750" y="2575643"/>
            <a:ext cx="3169918" cy="369332"/>
          </a:xfrm>
          <a:prstGeom prst="rect">
            <a:avLst/>
          </a:prstGeom>
          <a:noFill/>
          <a:ln>
            <a:noFill/>
          </a:ln>
        </p:spPr>
        <p:txBody>
          <a:bodyPr spcFirstLastPara="1" wrap="square" lIns="91425" tIns="45700" rIns="91425" bIns="45700" anchor="t" anchorCtr="0">
            <a:spAutoFit/>
          </a:bodyPr>
          <a:lstStyle/>
          <a:p>
            <a:pPr marL="899795" marR="0" lvl="0" indent="0" algn="l" rtl="0">
              <a:spcBef>
                <a:spcPts val="0"/>
              </a:spcBef>
              <a:spcAft>
                <a:spcPts val="0"/>
              </a:spcAft>
              <a:buNone/>
            </a:pPr>
            <a:r>
              <a:rPr lang="en-US" sz="1800" b="1" u="sng" dirty="0">
                <a:solidFill>
                  <a:srgbClr val="C00000"/>
                </a:solidFill>
                <a:latin typeface="Times New Roman"/>
                <a:ea typeface="Times New Roman"/>
                <a:cs typeface="Times New Roman"/>
                <a:sym typeface="Times New Roman"/>
              </a:rPr>
              <a:t>Results Matrix</a:t>
            </a:r>
            <a:endParaRPr sz="1800" b="1" u="sng" dirty="0">
              <a:solidFill>
                <a:srgbClr val="C00000"/>
              </a:solidFill>
              <a:latin typeface="Times New Roman"/>
              <a:ea typeface="Times New Roman"/>
              <a:cs typeface="Times New Roman"/>
              <a:sym typeface="Times New Roman"/>
            </a:endParaRPr>
          </a:p>
        </p:txBody>
      </p:sp>
      <p:graphicFrame>
        <p:nvGraphicFramePr>
          <p:cNvPr id="12" name="Google Shape;768;p33"/>
          <p:cNvGraphicFramePr/>
          <p:nvPr>
            <p:extLst>
              <p:ext uri="{D42A27DB-BD31-4B8C-83A1-F6EECF244321}">
                <p14:modId xmlns:p14="http://schemas.microsoft.com/office/powerpoint/2010/main" val="3004312951"/>
              </p:ext>
            </p:extLst>
          </p:nvPr>
        </p:nvGraphicFramePr>
        <p:xfrm>
          <a:off x="2187971" y="3072041"/>
          <a:ext cx="8120475" cy="1596550"/>
        </p:xfrm>
        <a:graphic>
          <a:graphicData uri="http://schemas.openxmlformats.org/drawingml/2006/table">
            <a:tbl>
              <a:tblPr firstRow="1" firstCol="1" bandRow="1">
                <a:noFill/>
              </a:tblPr>
              <a:tblGrid>
                <a:gridCol w="1361775">
                  <a:extLst>
                    <a:ext uri="{9D8B030D-6E8A-4147-A177-3AD203B41FA5}">
                      <a16:colId xmlns:a16="http://schemas.microsoft.com/office/drawing/2014/main" val="20000"/>
                    </a:ext>
                  </a:extLst>
                </a:gridCol>
                <a:gridCol w="1137950">
                  <a:extLst>
                    <a:ext uri="{9D8B030D-6E8A-4147-A177-3AD203B41FA5}">
                      <a16:colId xmlns:a16="http://schemas.microsoft.com/office/drawing/2014/main" val="20001"/>
                    </a:ext>
                  </a:extLst>
                </a:gridCol>
                <a:gridCol w="1688550">
                  <a:extLst>
                    <a:ext uri="{9D8B030D-6E8A-4147-A177-3AD203B41FA5}">
                      <a16:colId xmlns:a16="http://schemas.microsoft.com/office/drawing/2014/main" val="20002"/>
                    </a:ext>
                  </a:extLst>
                </a:gridCol>
                <a:gridCol w="1221200">
                  <a:extLst>
                    <a:ext uri="{9D8B030D-6E8A-4147-A177-3AD203B41FA5}">
                      <a16:colId xmlns:a16="http://schemas.microsoft.com/office/drawing/2014/main" val="20003"/>
                    </a:ext>
                  </a:extLst>
                </a:gridCol>
                <a:gridCol w="1354600">
                  <a:extLst>
                    <a:ext uri="{9D8B030D-6E8A-4147-A177-3AD203B41FA5}">
                      <a16:colId xmlns:a16="http://schemas.microsoft.com/office/drawing/2014/main" val="20004"/>
                    </a:ext>
                  </a:extLst>
                </a:gridCol>
                <a:gridCol w="1356400">
                  <a:extLst>
                    <a:ext uri="{9D8B030D-6E8A-4147-A177-3AD203B41FA5}">
                      <a16:colId xmlns:a16="http://schemas.microsoft.com/office/drawing/2014/main" val="20005"/>
                    </a:ext>
                  </a:extLst>
                </a:gridCol>
              </a:tblGrid>
              <a:tr h="457600">
                <a:tc>
                  <a:txBody>
                    <a:bodyPr/>
                    <a:lstStyle/>
                    <a:p>
                      <a:pPr marL="319405"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Results</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181610"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Indicators</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192405" marR="173355" lvl="0" indent="40640" algn="ctr" rtl="0">
                        <a:lnSpc>
                          <a:spcPct val="67857"/>
                        </a:lnSpc>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Data source and collection method</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249555"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Baseline</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309880" marR="29591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Target</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189865" marR="0" lvl="0" indent="0" algn="ctr" rtl="0">
                        <a:spcBef>
                          <a:spcPts val="0"/>
                        </a:spcBef>
                        <a:spcAft>
                          <a:spcPts val="0"/>
                        </a:spcAft>
                        <a:buNone/>
                      </a:pPr>
                      <a:r>
                        <a:rPr lang="en-US" sz="1400" u="none" strike="noStrike" cap="none" dirty="0">
                          <a:solidFill>
                            <a:srgbClr val="0A1F61"/>
                          </a:solidFill>
                          <a:latin typeface="Times New Roman"/>
                          <a:ea typeface="Times New Roman"/>
                          <a:cs typeface="Times New Roman"/>
                          <a:sym typeface="Times New Roman"/>
                        </a:rPr>
                        <a:t>Assumptions</a:t>
                      </a:r>
                      <a:endParaRPr sz="1400" u="none" strike="noStrike" cap="none" dirty="0">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27325">
                <a:tc>
                  <a:txBody>
                    <a:bodyPr/>
                    <a:lstStyle/>
                    <a:p>
                      <a:pPr marL="89535"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Objective</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0A1F61"/>
                          </a:solidFill>
                          <a:latin typeface="Times New Roman"/>
                          <a:ea typeface="Times New Roman"/>
                          <a:cs typeface="Times New Roman"/>
                          <a:sym typeface="Times New Roman"/>
                        </a:rPr>
                        <a:t> </a:t>
                      </a:r>
                      <a:endParaRPr sz="1400" u="none" strike="noStrike" cap="none">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394125">
                <a:tc>
                  <a:txBody>
                    <a:bodyPr/>
                    <a:lstStyle/>
                    <a:p>
                      <a:pPr marL="89535"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Outcome</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7030A0"/>
                          </a:solidFill>
                          <a:latin typeface="Times New Roman"/>
                          <a:ea typeface="Times New Roman"/>
                          <a:cs typeface="Times New Roman"/>
                          <a:sym typeface="Times New Roman"/>
                        </a:rPr>
                        <a:t> </a:t>
                      </a:r>
                      <a:endParaRPr sz="1400"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a:solidFill>
                            <a:srgbClr val="0A1F61"/>
                          </a:solidFill>
                          <a:latin typeface="Times New Roman"/>
                          <a:ea typeface="Times New Roman"/>
                          <a:cs typeface="Times New Roman"/>
                          <a:sym typeface="Times New Roman"/>
                        </a:rPr>
                        <a:t> </a:t>
                      </a:r>
                      <a:endParaRPr sz="1400" u="none" strike="noStrike" cap="none">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417500">
                <a:tc>
                  <a:txBody>
                    <a:bodyPr/>
                    <a:lstStyle/>
                    <a:p>
                      <a:pPr marL="89535"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Output</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 </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 </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 </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dirty="0">
                          <a:solidFill>
                            <a:srgbClr val="7030A0"/>
                          </a:solidFill>
                          <a:latin typeface="Times New Roman"/>
                          <a:ea typeface="Times New Roman"/>
                          <a:cs typeface="Times New Roman"/>
                          <a:sym typeface="Times New Roman"/>
                        </a:rPr>
                        <a:t> </a:t>
                      </a:r>
                      <a:endParaRPr sz="1400"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None/>
                      </a:pPr>
                      <a:r>
                        <a:rPr lang="en-US" sz="1400" u="none" strike="noStrike" cap="none" dirty="0">
                          <a:solidFill>
                            <a:srgbClr val="0A1F61"/>
                          </a:solidFill>
                          <a:latin typeface="Times New Roman"/>
                          <a:ea typeface="Times New Roman"/>
                          <a:cs typeface="Times New Roman"/>
                          <a:sym typeface="Times New Roman"/>
                        </a:rPr>
                        <a:t> </a:t>
                      </a:r>
                      <a:endParaRPr sz="1400" u="none" strike="noStrike" cap="none" dirty="0">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3"/>
                  </a:ext>
                </a:extLst>
              </a:tr>
            </a:tbl>
          </a:graphicData>
        </a:graphic>
      </p:graphicFrame>
      <p:pic>
        <p:nvPicPr>
          <p:cNvPr id="13" name="Google Shape;133;p3"/>
          <p:cNvPicPr preferRelativeResize="0"/>
          <p:nvPr/>
        </p:nvPicPr>
        <p:blipFill rotWithShape="1">
          <a:blip r:embed="rId3">
            <a:alphaModFix/>
          </a:blip>
          <a:srcRect/>
          <a:stretch/>
        </p:blipFill>
        <p:spPr>
          <a:xfrm>
            <a:off x="457976" y="3213273"/>
            <a:ext cx="1729995" cy="1716946"/>
          </a:xfrm>
          <a:prstGeom prst="rect">
            <a:avLst/>
          </a:prstGeom>
          <a:noFill/>
          <a:ln>
            <a:noFill/>
          </a:ln>
        </p:spPr>
      </p:pic>
    </p:spTree>
    <p:extLst>
      <p:ext uri="{BB962C8B-B14F-4D97-AF65-F5344CB8AC3E}">
        <p14:creationId xmlns:p14="http://schemas.microsoft.com/office/powerpoint/2010/main" val="2712436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285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772;p33"/>
          <p:cNvSpPr/>
          <p:nvPr/>
        </p:nvSpPr>
        <p:spPr>
          <a:xfrm>
            <a:off x="2341678" y="1986422"/>
            <a:ext cx="7252062" cy="646290"/>
          </a:xfrm>
          <a:prstGeom prst="rect">
            <a:avLst/>
          </a:prstGeom>
          <a:noFill/>
          <a:ln>
            <a:noFill/>
          </a:ln>
        </p:spPr>
        <p:txBody>
          <a:bodyPr spcFirstLastPara="1" wrap="square" lIns="91425" tIns="45700" rIns="91425" bIns="45700" anchor="t" anchorCtr="0">
            <a:spAutoFit/>
          </a:bodyPr>
          <a:lstStyle/>
          <a:p>
            <a:pPr marL="1019175" marR="1019175" lvl="0" indent="0" algn="ctr" rtl="0">
              <a:spcBef>
                <a:spcPts val="0"/>
              </a:spcBef>
              <a:spcAft>
                <a:spcPts val="0"/>
              </a:spcAft>
              <a:buNone/>
            </a:pPr>
            <a:r>
              <a:rPr lang="en-US" b="1" dirty="0">
                <a:solidFill>
                  <a:srgbClr val="000099"/>
                </a:solidFill>
                <a:latin typeface="Times New Roman"/>
                <a:ea typeface="Times New Roman"/>
                <a:cs typeface="Times New Roman"/>
                <a:sym typeface="Times New Roman"/>
              </a:rPr>
              <a:t> Results Matrix and Results Monitoring </a:t>
            </a:r>
            <a:r>
              <a:rPr lang="en-US" b="1" u="sng" dirty="0">
                <a:solidFill>
                  <a:srgbClr val="000099"/>
                </a:solidFill>
                <a:latin typeface="Times New Roman"/>
                <a:ea typeface="Times New Roman"/>
                <a:cs typeface="Times New Roman"/>
                <a:sym typeface="Times New Roman"/>
              </a:rPr>
              <a:t>Framework comparison</a:t>
            </a:r>
            <a:endParaRPr b="1" u="sng" dirty="0">
              <a:solidFill>
                <a:srgbClr val="000099"/>
              </a:solidFill>
              <a:latin typeface="Times New Roman"/>
              <a:ea typeface="Times New Roman"/>
              <a:cs typeface="Times New Roman"/>
              <a:sym typeface="Times New Roman"/>
            </a:endParaRPr>
          </a:p>
        </p:txBody>
      </p:sp>
      <p:sp>
        <p:nvSpPr>
          <p:cNvPr id="11" name="Google Shape;770;p33"/>
          <p:cNvSpPr/>
          <p:nvPr/>
        </p:nvSpPr>
        <p:spPr>
          <a:xfrm>
            <a:off x="3546719" y="2632712"/>
            <a:ext cx="4841980" cy="369332"/>
          </a:xfrm>
          <a:prstGeom prst="rect">
            <a:avLst/>
          </a:prstGeom>
          <a:noFill/>
          <a:ln>
            <a:noFill/>
          </a:ln>
        </p:spPr>
        <p:txBody>
          <a:bodyPr spcFirstLastPara="1" wrap="square" lIns="91425" tIns="45700" rIns="91425" bIns="45700" anchor="t" anchorCtr="0">
            <a:spAutoFit/>
          </a:bodyPr>
          <a:lstStyle/>
          <a:p>
            <a:pPr marL="899795" marR="0" lvl="0" indent="0" algn="l" rtl="0">
              <a:spcBef>
                <a:spcPts val="0"/>
              </a:spcBef>
              <a:spcAft>
                <a:spcPts val="0"/>
              </a:spcAft>
              <a:buNone/>
            </a:pPr>
            <a:r>
              <a:rPr lang="en-US" sz="1800" b="1" u="sng" dirty="0">
                <a:solidFill>
                  <a:srgbClr val="C00000"/>
                </a:solidFill>
                <a:latin typeface="Times New Roman"/>
                <a:ea typeface="Times New Roman"/>
                <a:cs typeface="Times New Roman"/>
                <a:sym typeface="Times New Roman"/>
              </a:rPr>
              <a:t>Results Monitoring Framework</a:t>
            </a:r>
            <a:endParaRPr sz="1800" b="1" u="sng" dirty="0">
              <a:solidFill>
                <a:srgbClr val="C00000"/>
              </a:solidFill>
              <a:latin typeface="Times New Roman"/>
              <a:ea typeface="Times New Roman"/>
              <a:cs typeface="Times New Roman"/>
              <a:sym typeface="Times New Roman"/>
            </a:endParaRPr>
          </a:p>
        </p:txBody>
      </p:sp>
      <p:graphicFrame>
        <p:nvGraphicFramePr>
          <p:cNvPr id="12" name="Google Shape;771;p33"/>
          <p:cNvGraphicFramePr/>
          <p:nvPr>
            <p:extLst>
              <p:ext uri="{D42A27DB-BD31-4B8C-83A1-F6EECF244321}">
                <p14:modId xmlns:p14="http://schemas.microsoft.com/office/powerpoint/2010/main" val="1253109257"/>
              </p:ext>
            </p:extLst>
          </p:nvPr>
        </p:nvGraphicFramePr>
        <p:xfrm>
          <a:off x="2341678" y="3002044"/>
          <a:ext cx="8453675" cy="2135500"/>
        </p:xfrm>
        <a:graphic>
          <a:graphicData uri="http://schemas.openxmlformats.org/drawingml/2006/table">
            <a:tbl>
              <a:tblPr firstRow="1" firstCol="1" bandRow="1">
                <a:noFill/>
              </a:tblPr>
              <a:tblGrid>
                <a:gridCol w="777550">
                  <a:extLst>
                    <a:ext uri="{9D8B030D-6E8A-4147-A177-3AD203B41FA5}">
                      <a16:colId xmlns:a16="http://schemas.microsoft.com/office/drawing/2014/main" val="20000"/>
                    </a:ext>
                  </a:extLst>
                </a:gridCol>
                <a:gridCol w="885950">
                  <a:extLst>
                    <a:ext uri="{9D8B030D-6E8A-4147-A177-3AD203B41FA5}">
                      <a16:colId xmlns:a16="http://schemas.microsoft.com/office/drawing/2014/main" val="20001"/>
                    </a:ext>
                  </a:extLst>
                </a:gridCol>
                <a:gridCol w="1168125">
                  <a:extLst>
                    <a:ext uri="{9D8B030D-6E8A-4147-A177-3AD203B41FA5}">
                      <a16:colId xmlns:a16="http://schemas.microsoft.com/office/drawing/2014/main" val="20002"/>
                    </a:ext>
                  </a:extLst>
                </a:gridCol>
                <a:gridCol w="750675">
                  <a:extLst>
                    <a:ext uri="{9D8B030D-6E8A-4147-A177-3AD203B41FA5}">
                      <a16:colId xmlns:a16="http://schemas.microsoft.com/office/drawing/2014/main" val="20003"/>
                    </a:ext>
                  </a:extLst>
                </a:gridCol>
                <a:gridCol w="913725">
                  <a:extLst>
                    <a:ext uri="{9D8B030D-6E8A-4147-A177-3AD203B41FA5}">
                      <a16:colId xmlns:a16="http://schemas.microsoft.com/office/drawing/2014/main" val="20004"/>
                    </a:ext>
                  </a:extLst>
                </a:gridCol>
                <a:gridCol w="1016725">
                  <a:extLst>
                    <a:ext uri="{9D8B030D-6E8A-4147-A177-3AD203B41FA5}">
                      <a16:colId xmlns:a16="http://schemas.microsoft.com/office/drawing/2014/main" val="20005"/>
                    </a:ext>
                  </a:extLst>
                </a:gridCol>
                <a:gridCol w="708575">
                  <a:extLst>
                    <a:ext uri="{9D8B030D-6E8A-4147-A177-3AD203B41FA5}">
                      <a16:colId xmlns:a16="http://schemas.microsoft.com/office/drawing/2014/main" val="20006"/>
                    </a:ext>
                  </a:extLst>
                </a:gridCol>
                <a:gridCol w="630275">
                  <a:extLst>
                    <a:ext uri="{9D8B030D-6E8A-4147-A177-3AD203B41FA5}">
                      <a16:colId xmlns:a16="http://schemas.microsoft.com/office/drawing/2014/main" val="20007"/>
                    </a:ext>
                  </a:extLst>
                </a:gridCol>
                <a:gridCol w="818250">
                  <a:extLst>
                    <a:ext uri="{9D8B030D-6E8A-4147-A177-3AD203B41FA5}">
                      <a16:colId xmlns:a16="http://schemas.microsoft.com/office/drawing/2014/main" val="20008"/>
                    </a:ext>
                  </a:extLst>
                </a:gridCol>
                <a:gridCol w="783825">
                  <a:extLst>
                    <a:ext uri="{9D8B030D-6E8A-4147-A177-3AD203B41FA5}">
                      <a16:colId xmlns:a16="http://schemas.microsoft.com/office/drawing/2014/main" val="20009"/>
                    </a:ext>
                  </a:extLst>
                </a:gridCol>
              </a:tblGrid>
              <a:tr h="927250">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p>
                      <a:pPr marL="89535" marR="0" lvl="0" indent="0" algn="ctr" rtl="0">
                        <a:spcBef>
                          <a:spcPts val="455"/>
                        </a:spcBef>
                        <a:spcAft>
                          <a:spcPts val="0"/>
                        </a:spcAft>
                        <a:buNone/>
                      </a:pPr>
                      <a:r>
                        <a:rPr lang="en-US" sz="1200" b="1" u="none" strike="noStrike" cap="none">
                          <a:solidFill>
                            <a:srgbClr val="7030A0"/>
                          </a:solidFill>
                          <a:latin typeface="Times New Roman"/>
                          <a:ea typeface="Times New Roman"/>
                          <a:cs typeface="Times New Roman"/>
                          <a:sym typeface="Times New Roman"/>
                        </a:rPr>
                        <a:t>Results</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p>
                      <a:pPr marL="89535" marR="0" lvl="0" indent="0" algn="ctr" rtl="0">
                        <a:spcBef>
                          <a:spcPts val="455"/>
                        </a:spcBef>
                        <a:spcAft>
                          <a:spcPts val="0"/>
                        </a:spcAft>
                        <a:buNone/>
                      </a:pPr>
                      <a:r>
                        <a:rPr lang="en-US" sz="1200" b="1" u="none" strike="noStrike" cap="none">
                          <a:solidFill>
                            <a:srgbClr val="7030A0"/>
                          </a:solidFill>
                          <a:latin typeface="Times New Roman"/>
                          <a:ea typeface="Times New Roman"/>
                          <a:cs typeface="Times New Roman"/>
                          <a:sym typeface="Times New Roman"/>
                        </a:rPr>
                        <a:t>Indicators</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75565" lvl="0" indent="-635" algn="ctr" rtl="0">
                        <a:lnSpc>
                          <a:spcPct val="102000"/>
                        </a:lnSpc>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Data source and collection method</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64135" lvl="0" indent="60325" algn="ctr" rtl="0">
                        <a:lnSpc>
                          <a:spcPct val="102000"/>
                        </a:lnSpc>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Data analysis</a:t>
                      </a:r>
                      <a:endParaRPr sz="1200" b="1" u="none" strike="noStrike" cap="none" dirty="0">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p>
                      <a:pPr marL="89535" marR="0" lvl="0" indent="0" algn="ctr" rtl="0">
                        <a:spcBef>
                          <a:spcPts val="455"/>
                        </a:spcBef>
                        <a:spcAft>
                          <a:spcPts val="0"/>
                        </a:spcAft>
                        <a:buNone/>
                      </a:pPr>
                      <a:r>
                        <a:rPr lang="en-US" sz="1200" b="1" u="none" strike="noStrike" cap="none" dirty="0">
                          <a:solidFill>
                            <a:srgbClr val="0A1F61"/>
                          </a:solidFill>
                          <a:latin typeface="Times New Roman"/>
                          <a:ea typeface="Times New Roman"/>
                          <a:cs typeface="Times New Roman"/>
                          <a:sym typeface="Times New Roman"/>
                        </a:rPr>
                        <a:t>Frequency</a:t>
                      </a:r>
                      <a:endParaRPr sz="1200" b="1" u="none" strike="noStrike" cap="none" dirty="0">
                        <a:solidFill>
                          <a:srgbClr val="0A1F61"/>
                        </a:solidFill>
                        <a:latin typeface="Times New Roman"/>
                        <a:ea typeface="Times New Roman"/>
                        <a:cs typeface="Times New Roman"/>
                        <a:sym typeface="Times New Roman"/>
                      </a:endParaRPr>
                    </a:p>
                  </a:txBody>
                  <a:tcPr marL="0" marR="0" marT="0" marB="0"/>
                </a:tc>
                <a:tc>
                  <a:txBody>
                    <a:bodyPr/>
                    <a:lstStyle/>
                    <a:p>
                      <a:pPr marL="89535" marR="72390" lvl="0" indent="-89535" algn="ctr" rtl="0">
                        <a:lnSpc>
                          <a:spcPct val="102000"/>
                        </a:lnSpc>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Responsible person</a:t>
                      </a:r>
                      <a:endParaRPr sz="1200" b="1" u="none" strike="noStrike" cap="none" dirty="0">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p>
                      <a:pPr marL="89535" marR="0" lvl="0" indent="0" algn="ctr" rtl="0">
                        <a:spcBef>
                          <a:spcPts val="455"/>
                        </a:spcBef>
                        <a:spcAft>
                          <a:spcPts val="0"/>
                        </a:spcAft>
                        <a:buNone/>
                      </a:pPr>
                      <a:r>
                        <a:rPr lang="en-US" sz="1200" b="1" u="none" strike="noStrike" cap="none">
                          <a:solidFill>
                            <a:srgbClr val="7030A0"/>
                          </a:solidFill>
                          <a:latin typeface="Times New Roman"/>
                          <a:ea typeface="Times New Roman"/>
                          <a:cs typeface="Times New Roman"/>
                          <a:sym typeface="Times New Roman"/>
                        </a:rPr>
                        <a:t>Baseline</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p>
                      <a:pPr marL="89535" marR="0" lvl="0" indent="0" algn="ctr" rtl="0">
                        <a:spcBef>
                          <a:spcPts val="455"/>
                        </a:spcBef>
                        <a:spcAft>
                          <a:spcPts val="0"/>
                        </a:spcAft>
                        <a:buNone/>
                      </a:pPr>
                      <a:r>
                        <a:rPr lang="en-US" sz="1200" b="1" u="none" strike="noStrike" cap="none">
                          <a:solidFill>
                            <a:srgbClr val="7030A0"/>
                          </a:solidFill>
                          <a:latin typeface="Times New Roman"/>
                          <a:ea typeface="Times New Roman"/>
                          <a:cs typeface="Times New Roman"/>
                          <a:sym typeface="Times New Roman"/>
                        </a:rPr>
                        <a:t>Target</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p>
                      <a:pPr marL="89535" marR="0" lvl="0" indent="0" algn="ctr" rtl="0">
                        <a:spcBef>
                          <a:spcPts val="455"/>
                        </a:spcBef>
                        <a:spcAft>
                          <a:spcPts val="0"/>
                        </a:spcAft>
                        <a:buNone/>
                      </a:pPr>
                      <a:r>
                        <a:rPr lang="en-US" sz="1200" b="1" u="none" strike="noStrike" cap="none" dirty="0">
                          <a:solidFill>
                            <a:srgbClr val="0A1F61"/>
                          </a:solidFill>
                          <a:latin typeface="Times New Roman"/>
                          <a:ea typeface="Times New Roman"/>
                          <a:cs typeface="Times New Roman"/>
                          <a:sym typeface="Times New Roman"/>
                        </a:rPr>
                        <a:t>Achieved</a:t>
                      </a:r>
                      <a:endParaRPr sz="1200" b="1" u="none" strike="noStrike" cap="none" dirty="0">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p>
                      <a:pPr marL="89535" marR="0" lvl="0" indent="0" algn="ctr" rtl="0">
                        <a:spcBef>
                          <a:spcPts val="455"/>
                        </a:spcBef>
                        <a:spcAft>
                          <a:spcPts val="0"/>
                        </a:spcAft>
                        <a:buNone/>
                      </a:pPr>
                      <a:r>
                        <a:rPr lang="en-US" sz="1200" b="1" u="none" strike="noStrike" cap="none" dirty="0">
                          <a:solidFill>
                            <a:srgbClr val="0A1F61"/>
                          </a:solidFill>
                          <a:latin typeface="Times New Roman"/>
                          <a:ea typeface="Times New Roman"/>
                          <a:cs typeface="Times New Roman"/>
                          <a:sym typeface="Times New Roman"/>
                        </a:rPr>
                        <a:t>Progress</a:t>
                      </a:r>
                      <a:endParaRPr sz="1200" b="1" u="none" strike="noStrike" cap="none" dirty="0">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71200">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Objective</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7030A0"/>
                          </a:solidFill>
                          <a:latin typeface="Times New Roman"/>
                          <a:ea typeface="Times New Roman"/>
                          <a:cs typeface="Times New Roman"/>
                          <a:sym typeface="Times New Roman"/>
                        </a:rPr>
                        <a:t> </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7030A0"/>
                          </a:solidFill>
                          <a:latin typeface="Times New Roman"/>
                          <a:ea typeface="Times New Roman"/>
                          <a:cs typeface="Times New Roman"/>
                          <a:sym typeface="Times New Roman"/>
                        </a:rPr>
                        <a:t> </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378600">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Outcome</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7030A0"/>
                          </a:solidFill>
                          <a:latin typeface="Times New Roman"/>
                          <a:ea typeface="Times New Roman"/>
                          <a:cs typeface="Times New Roman"/>
                          <a:sym typeface="Times New Roman"/>
                        </a:rPr>
                        <a:t> </a:t>
                      </a:r>
                      <a:endParaRPr sz="1200" b="1" u="none" strike="noStrike" cap="none">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458450">
                <a:tc>
                  <a:txBody>
                    <a:bodyPr/>
                    <a:lstStyle/>
                    <a:p>
                      <a:pPr marL="89535" marR="0" lvl="0" indent="0" algn="ctr" rtl="0">
                        <a:spcBef>
                          <a:spcPts val="0"/>
                        </a:spcBef>
                        <a:spcAft>
                          <a:spcPts val="0"/>
                        </a:spcAft>
                        <a:buNone/>
                      </a:pPr>
                      <a:r>
                        <a:rPr lang="en-US" sz="1200" b="1" u="none" strike="noStrike" cap="none" dirty="0">
                          <a:solidFill>
                            <a:srgbClr val="7030A0"/>
                          </a:solidFill>
                          <a:latin typeface="Times New Roman"/>
                          <a:ea typeface="Times New Roman"/>
                          <a:cs typeface="Times New Roman"/>
                          <a:sym typeface="Times New Roman"/>
                        </a:rPr>
                        <a:t>Output</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7030A0"/>
                          </a:solidFill>
                          <a:latin typeface="Times New Roman"/>
                          <a:ea typeface="Times New Roman"/>
                          <a:cs typeface="Times New Roman"/>
                          <a:sym typeface="Times New Roman"/>
                        </a:rPr>
                        <a:t> </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7030A0"/>
                          </a:solidFill>
                          <a:latin typeface="Times New Roman"/>
                          <a:ea typeface="Times New Roman"/>
                          <a:cs typeface="Times New Roman"/>
                          <a:sym typeface="Times New Roman"/>
                        </a:rPr>
                        <a:t> </a:t>
                      </a:r>
                      <a:endParaRPr sz="1200" b="1" u="none" strike="noStrike" cap="none" dirty="0">
                        <a:solidFill>
                          <a:srgbClr val="7030A0"/>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a:solidFill>
                            <a:srgbClr val="0A1F61"/>
                          </a:solidFill>
                          <a:latin typeface="Times New Roman"/>
                          <a:ea typeface="Times New Roman"/>
                          <a:cs typeface="Times New Roman"/>
                          <a:sym typeface="Times New Roman"/>
                        </a:rPr>
                        <a:t> </a:t>
                      </a:r>
                      <a:endParaRPr sz="1200" b="1" u="none" strike="noStrike" cap="none">
                        <a:solidFill>
                          <a:srgbClr val="0A1F61"/>
                        </a:solidFill>
                        <a:latin typeface="Times New Roman"/>
                        <a:ea typeface="Times New Roman"/>
                        <a:cs typeface="Times New Roman"/>
                        <a:sym typeface="Times New Roman"/>
                      </a:endParaRPr>
                    </a:p>
                  </a:txBody>
                  <a:tcPr marL="0" marR="0" marT="0" marB="0"/>
                </a:tc>
                <a:tc>
                  <a:txBody>
                    <a:bodyPr/>
                    <a:lstStyle/>
                    <a:p>
                      <a:pPr marL="89535" marR="0" lvl="0" indent="0" algn="ctr" rtl="0">
                        <a:spcBef>
                          <a:spcPts val="0"/>
                        </a:spcBef>
                        <a:spcAft>
                          <a:spcPts val="0"/>
                        </a:spcAft>
                        <a:buNone/>
                      </a:pPr>
                      <a:r>
                        <a:rPr lang="en-US" sz="1200" b="1" u="none" strike="noStrike" cap="none" dirty="0">
                          <a:solidFill>
                            <a:srgbClr val="0A1F61"/>
                          </a:solidFill>
                          <a:latin typeface="Times New Roman"/>
                          <a:ea typeface="Times New Roman"/>
                          <a:cs typeface="Times New Roman"/>
                          <a:sym typeface="Times New Roman"/>
                        </a:rPr>
                        <a:t> </a:t>
                      </a:r>
                      <a:endParaRPr sz="1200" b="1" u="none" strike="noStrike" cap="none" dirty="0">
                        <a:solidFill>
                          <a:srgbClr val="0A1F61"/>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3"/>
                  </a:ext>
                </a:extLst>
              </a:tr>
            </a:tbl>
          </a:graphicData>
        </a:graphic>
      </p:graphicFrame>
      <p:pic>
        <p:nvPicPr>
          <p:cNvPr id="13" name="Google Shape;133;p3"/>
          <p:cNvPicPr preferRelativeResize="0"/>
          <p:nvPr/>
        </p:nvPicPr>
        <p:blipFill rotWithShape="1">
          <a:blip r:embed="rId3">
            <a:alphaModFix/>
          </a:blip>
          <a:srcRect/>
          <a:stretch/>
        </p:blipFill>
        <p:spPr>
          <a:xfrm>
            <a:off x="614482" y="3722398"/>
            <a:ext cx="1729995" cy="1716946"/>
          </a:xfrm>
          <a:prstGeom prst="rect">
            <a:avLst/>
          </a:prstGeom>
          <a:noFill/>
          <a:ln>
            <a:noFill/>
          </a:ln>
        </p:spPr>
      </p:pic>
    </p:spTree>
    <p:extLst>
      <p:ext uri="{BB962C8B-B14F-4D97-AF65-F5344CB8AC3E}">
        <p14:creationId xmlns:p14="http://schemas.microsoft.com/office/powerpoint/2010/main" val="349077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157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2560793" y="2053297"/>
            <a:ext cx="8270627" cy="3157916"/>
          </a:xfrm>
          <a:prstGeom prst="rect">
            <a:avLst/>
          </a:prstGeom>
        </p:spPr>
        <p:txBody>
          <a:bodyPr wrap="square">
            <a:spAutoFit/>
          </a:bodyPr>
          <a:lstStyle/>
          <a:p>
            <a:pPr marL="171450" lvl="0" indent="-171450">
              <a:buClr>
                <a:srgbClr val="00B0F0"/>
              </a:buClr>
              <a:buSzPts val="2000"/>
              <a:buFont typeface="Noto Sans Symbols"/>
              <a:buChar char="⮚"/>
            </a:pPr>
            <a:r>
              <a:rPr lang="en-US" b="1" dirty="0">
                <a:solidFill>
                  <a:srgbClr val="00B0F0"/>
                </a:solidFill>
                <a:latin typeface="Times New Roman"/>
                <a:ea typeface="Times New Roman"/>
                <a:cs typeface="Times New Roman"/>
                <a:sym typeface="Times New Roman"/>
              </a:rPr>
              <a:t>Data analysis</a:t>
            </a:r>
            <a:endParaRPr lang="en-US" dirty="0">
              <a:solidFill>
                <a:srgbClr val="00B0F0"/>
              </a:solidFill>
              <a:latin typeface="Times New Roman"/>
              <a:ea typeface="Times New Roman"/>
              <a:cs typeface="Times New Roman"/>
              <a:sym typeface="Times New Roman"/>
            </a:endParaRPr>
          </a:p>
          <a:p>
            <a:pPr lvl="0"/>
            <a:endParaRPr lang="en-US" b="1" dirty="0">
              <a:solidFill>
                <a:srgbClr val="00B050"/>
              </a:solidFill>
              <a:latin typeface="Times New Roman"/>
              <a:ea typeface="Times New Roman"/>
              <a:cs typeface="Times New Roman"/>
              <a:sym typeface="Times New Roman"/>
            </a:endParaRPr>
          </a:p>
          <a:p>
            <a:pPr marL="2114550" marR="223520" lvl="4" indent="-285750" algn="just">
              <a:lnSpc>
                <a:spcPct val="102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This column is </a:t>
            </a:r>
            <a:r>
              <a:rPr lang="en-US" sz="1600" b="1" dirty="0">
                <a:solidFill>
                  <a:srgbClr val="FF66CC"/>
                </a:solidFill>
                <a:latin typeface="Times New Roman"/>
                <a:ea typeface="Times New Roman"/>
                <a:cs typeface="Times New Roman"/>
                <a:sym typeface="Times New Roman"/>
              </a:rPr>
              <a:t>to be filled with a description of how the data collected will be </a:t>
            </a:r>
            <a:r>
              <a:rPr lang="en-US" sz="1600" b="1" dirty="0" err="1">
                <a:solidFill>
                  <a:srgbClr val="FF66CC"/>
                </a:solidFill>
                <a:latin typeface="Times New Roman"/>
                <a:ea typeface="Times New Roman"/>
                <a:cs typeface="Times New Roman"/>
                <a:sym typeface="Times New Roman"/>
              </a:rPr>
              <a:t>analysed</a:t>
            </a:r>
            <a:r>
              <a:rPr lang="en-US" sz="1600" b="1" dirty="0">
                <a:solidFill>
                  <a:srgbClr val="FF66CC"/>
                </a:solidFill>
                <a:latin typeface="Times New Roman"/>
                <a:ea typeface="Times New Roman"/>
                <a:cs typeface="Times New Roman"/>
                <a:sym typeface="Times New Roman"/>
              </a:rPr>
              <a:t>. </a:t>
            </a:r>
          </a:p>
          <a:p>
            <a:pPr marL="2114550" marR="223520" lvl="4" indent="-285750" algn="just">
              <a:lnSpc>
                <a:spcPct val="102000"/>
              </a:lnSpc>
              <a:buClr>
                <a:srgbClr val="C00000"/>
              </a:buClr>
              <a:buSzPts val="1800"/>
              <a:buFont typeface="Arial"/>
              <a:buChar char="•"/>
            </a:pPr>
            <a:r>
              <a:rPr lang="en-US" sz="1600" b="1" dirty="0">
                <a:solidFill>
                  <a:srgbClr val="C00000"/>
                </a:solidFill>
                <a:latin typeface="Times New Roman"/>
                <a:ea typeface="Times New Roman"/>
                <a:cs typeface="Times New Roman"/>
                <a:sym typeface="Times New Roman"/>
              </a:rPr>
              <a:t>The main categories of analysis are qualitative and quantitative.</a:t>
            </a:r>
            <a:endParaRPr lang="en-US" sz="1600" dirty="0"/>
          </a:p>
          <a:p>
            <a:pPr marL="2114550" marR="223520" lvl="4" indent="-285750" algn="just">
              <a:lnSpc>
                <a:spcPct val="102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Some qualitative and/or higher-level indicators may require </a:t>
            </a:r>
            <a:r>
              <a:rPr lang="en-US" sz="1600" dirty="0">
                <a:solidFill>
                  <a:schemeClr val="dk1"/>
                </a:solidFill>
                <a:latin typeface="Times New Roman"/>
                <a:ea typeface="Times New Roman"/>
                <a:cs typeface="Times New Roman"/>
                <a:sym typeface="Times New Roman"/>
              </a:rPr>
              <a:t>a </a:t>
            </a:r>
            <a:r>
              <a:rPr lang="en-US" sz="1600" dirty="0">
                <a:solidFill>
                  <a:srgbClr val="00B050"/>
                </a:solidFill>
                <a:latin typeface="Times New Roman"/>
                <a:ea typeface="Times New Roman"/>
                <a:cs typeface="Times New Roman"/>
                <a:sym typeface="Times New Roman"/>
              </a:rPr>
              <a:t>more </a:t>
            </a:r>
            <a:r>
              <a:rPr lang="en-US" sz="1600" b="1" dirty="0">
                <a:solidFill>
                  <a:srgbClr val="00B050"/>
                </a:solidFill>
                <a:latin typeface="Times New Roman"/>
                <a:ea typeface="Times New Roman"/>
                <a:cs typeface="Times New Roman"/>
                <a:sym typeface="Times New Roman"/>
              </a:rPr>
              <a:t>specialized type of analysis </a:t>
            </a:r>
            <a:r>
              <a:rPr lang="en-US" sz="1600" dirty="0">
                <a:solidFill>
                  <a:schemeClr val="dk1"/>
                </a:solidFill>
                <a:latin typeface="Times New Roman"/>
                <a:ea typeface="Times New Roman"/>
                <a:cs typeface="Times New Roman"/>
                <a:sym typeface="Times New Roman"/>
              </a:rPr>
              <a:t>or more </a:t>
            </a:r>
            <a:r>
              <a:rPr lang="en-US" sz="1600" b="1" dirty="0">
                <a:solidFill>
                  <a:srgbClr val="00B050"/>
                </a:solidFill>
                <a:latin typeface="Times New Roman"/>
                <a:ea typeface="Times New Roman"/>
                <a:cs typeface="Times New Roman"/>
                <a:sym typeface="Times New Roman"/>
              </a:rPr>
              <a:t>resource- and time-intensive data collection</a:t>
            </a:r>
            <a:r>
              <a:rPr lang="en-US" sz="1600" b="1" dirty="0">
                <a:solidFill>
                  <a:schemeClr val="dk1"/>
                </a:solidFill>
                <a:latin typeface="Times New Roman"/>
                <a:ea typeface="Times New Roman"/>
                <a:cs typeface="Times New Roman"/>
                <a:sym typeface="Times New Roman"/>
              </a:rPr>
              <a:t> </a:t>
            </a:r>
            <a:r>
              <a:rPr lang="en-US" sz="1600" dirty="0">
                <a:solidFill>
                  <a:schemeClr val="dk1"/>
                </a:solidFill>
                <a:latin typeface="Times New Roman"/>
                <a:ea typeface="Times New Roman"/>
                <a:cs typeface="Times New Roman"/>
                <a:sym typeface="Times New Roman"/>
              </a:rPr>
              <a:t>than the immediate </a:t>
            </a:r>
            <a:r>
              <a:rPr lang="en-US" sz="1600" b="1" dirty="0">
                <a:solidFill>
                  <a:schemeClr val="dk1"/>
                </a:solidFill>
                <a:latin typeface="Times New Roman"/>
                <a:ea typeface="Times New Roman"/>
                <a:cs typeface="Times New Roman"/>
                <a:sym typeface="Times New Roman"/>
              </a:rPr>
              <a:t>intervention team is able to provide.</a:t>
            </a:r>
            <a:endParaRPr lang="en-US" sz="1600" dirty="0"/>
          </a:p>
          <a:p>
            <a:pPr marL="2114550" marR="223520" lvl="4" indent="-285750" algn="just">
              <a:lnSpc>
                <a:spcPct val="102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 In such cases, a good practice is to incorporate this data analysis into scheduled evaluations, where expertise and resources external to the team can be recruited.</a:t>
            </a:r>
            <a:endParaRPr lang="en-US" sz="2000" dirty="0">
              <a:solidFill>
                <a:schemeClr val="dk1"/>
              </a:solidFill>
              <a:latin typeface="Trebuchet MS"/>
              <a:ea typeface="Trebuchet MS"/>
              <a:cs typeface="Trebuchet MS"/>
              <a:sym typeface="Trebuchet MS"/>
            </a:endParaRPr>
          </a:p>
        </p:txBody>
      </p:sp>
      <p:pic>
        <p:nvPicPr>
          <p:cNvPr id="11" name="Google Shape;133;p3"/>
          <p:cNvPicPr preferRelativeResize="0"/>
          <p:nvPr/>
        </p:nvPicPr>
        <p:blipFill rotWithShape="1">
          <a:blip r:embed="rId3">
            <a:alphaModFix/>
          </a:blip>
          <a:srcRect/>
          <a:stretch/>
        </p:blipFill>
        <p:spPr>
          <a:xfrm>
            <a:off x="826729" y="2543681"/>
            <a:ext cx="2591670" cy="2667532"/>
          </a:xfrm>
          <a:prstGeom prst="rect">
            <a:avLst/>
          </a:prstGeom>
          <a:noFill/>
          <a:ln>
            <a:noFill/>
          </a:ln>
        </p:spPr>
      </p:pic>
    </p:spTree>
    <p:extLst>
      <p:ext uri="{BB962C8B-B14F-4D97-AF65-F5344CB8AC3E}">
        <p14:creationId xmlns:p14="http://schemas.microsoft.com/office/powerpoint/2010/main" val="409835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17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3106132" y="2074163"/>
            <a:ext cx="8323868" cy="3911392"/>
          </a:xfrm>
          <a:prstGeom prst="rect">
            <a:avLst/>
          </a:prstGeom>
        </p:spPr>
        <p:txBody>
          <a:bodyPr wrap="square">
            <a:spAutoFit/>
          </a:bodyPr>
          <a:lstStyle/>
          <a:p>
            <a:pPr marL="171450" lvl="0" indent="-44450">
              <a:buClr>
                <a:schemeClr val="dk1"/>
              </a:buClr>
              <a:buSzPts val="2000"/>
            </a:pPr>
            <a:endParaRPr lang="en-US" b="1" dirty="0">
              <a:solidFill>
                <a:srgbClr val="00B0F0"/>
              </a:solidFill>
              <a:latin typeface="Times New Roman"/>
              <a:ea typeface="Times New Roman"/>
              <a:cs typeface="Times New Roman"/>
              <a:sym typeface="Times New Roman"/>
            </a:endParaRPr>
          </a:p>
          <a:p>
            <a:pPr marL="171450" lvl="0" indent="-171450">
              <a:buClr>
                <a:srgbClr val="00B0F0"/>
              </a:buClr>
              <a:buSzPts val="2000"/>
              <a:buFont typeface="Noto Sans Symbols"/>
              <a:buChar char="⮚"/>
            </a:pPr>
            <a:r>
              <a:rPr lang="en-US" b="1" dirty="0">
                <a:solidFill>
                  <a:srgbClr val="00B0F0"/>
                </a:solidFill>
                <a:latin typeface="Times New Roman"/>
                <a:ea typeface="Times New Roman"/>
                <a:cs typeface="Times New Roman"/>
                <a:sym typeface="Times New Roman"/>
              </a:rPr>
              <a:t>Frequency</a:t>
            </a:r>
            <a:endParaRPr lang="en-US" dirty="0">
              <a:solidFill>
                <a:srgbClr val="00B0F0"/>
              </a:solidFill>
              <a:latin typeface="Times New Roman"/>
              <a:ea typeface="Times New Roman"/>
              <a:cs typeface="Times New Roman"/>
              <a:sym typeface="Times New Roman"/>
            </a:endParaRPr>
          </a:p>
          <a:p>
            <a:pPr marL="2114550" marR="223520" lvl="4" indent="-285750" algn="just">
              <a:lnSpc>
                <a:spcPct val="102000"/>
              </a:lnSpc>
              <a:buClr>
                <a:srgbClr val="C00000"/>
              </a:buClr>
              <a:buSzPts val="1800"/>
              <a:buFont typeface="Arial"/>
              <a:buChar char="•"/>
            </a:pPr>
            <a:r>
              <a:rPr lang="en-US" sz="1600" b="1" dirty="0">
                <a:solidFill>
                  <a:srgbClr val="C00000"/>
                </a:solidFill>
                <a:latin typeface="Times New Roman"/>
                <a:ea typeface="Times New Roman"/>
                <a:cs typeface="Times New Roman"/>
                <a:sym typeface="Times New Roman"/>
              </a:rPr>
              <a:t>Refers to how often data will be collected </a:t>
            </a:r>
            <a:r>
              <a:rPr lang="en-US" sz="1600" b="1" dirty="0">
                <a:solidFill>
                  <a:schemeClr val="dk1"/>
                </a:solidFill>
                <a:latin typeface="Times New Roman"/>
                <a:ea typeface="Times New Roman"/>
                <a:cs typeface="Times New Roman"/>
                <a:sym typeface="Times New Roman"/>
              </a:rPr>
              <a:t>(such as weekly, monthly, annually, quarterly, one-off and end of intervention). </a:t>
            </a:r>
            <a:r>
              <a:rPr lang="en-US" sz="1600" b="1" u="sng" dirty="0">
                <a:solidFill>
                  <a:schemeClr val="dk1"/>
                </a:solidFill>
                <a:latin typeface="Times New Roman"/>
                <a:ea typeface="Times New Roman"/>
                <a:cs typeface="Times New Roman"/>
                <a:sym typeface="Times New Roman"/>
              </a:rPr>
              <a:t>Frequency should correspond to the activities and indicators.</a:t>
            </a:r>
          </a:p>
          <a:p>
            <a:pPr marR="223520" lvl="4" algn="just">
              <a:lnSpc>
                <a:spcPct val="102000"/>
              </a:lnSpc>
            </a:pPr>
            <a:endParaRPr lang="en-US" sz="1600" b="1" dirty="0">
              <a:solidFill>
                <a:schemeClr val="dk1"/>
              </a:solidFill>
              <a:latin typeface="Times New Roman"/>
              <a:ea typeface="Times New Roman"/>
              <a:cs typeface="Times New Roman"/>
              <a:sym typeface="Times New Roman"/>
            </a:endParaRPr>
          </a:p>
          <a:p>
            <a:pPr marL="2114550" marR="223520" lvl="4" indent="-285750" algn="just">
              <a:lnSpc>
                <a:spcPct val="102000"/>
              </a:lnSpc>
              <a:buClr>
                <a:srgbClr val="FF66CC"/>
              </a:buClr>
              <a:buSzPts val="1800"/>
              <a:buFont typeface="Arial"/>
              <a:buChar char="•"/>
            </a:pPr>
            <a:r>
              <a:rPr lang="en-US" sz="1600" b="1" dirty="0">
                <a:solidFill>
                  <a:srgbClr val="FF66CC"/>
                </a:solidFill>
                <a:latin typeface="Times New Roman"/>
                <a:ea typeface="Times New Roman"/>
                <a:cs typeface="Times New Roman"/>
                <a:sym typeface="Times New Roman"/>
              </a:rPr>
              <a:t>For example</a:t>
            </a:r>
            <a:r>
              <a:rPr lang="en-US" sz="1600" b="1" dirty="0">
                <a:solidFill>
                  <a:schemeClr val="dk1"/>
                </a:solidFill>
                <a:latin typeface="Times New Roman"/>
                <a:ea typeface="Times New Roman"/>
                <a:cs typeface="Times New Roman"/>
                <a:sym typeface="Times New Roman"/>
              </a:rPr>
              <a:t>, if one training is to be held, and the indicator being measured is “percentage of trainees, by sex, who pass the post-training test”, then the measurement would be taken once (one-off) following the completion of the training and the test.</a:t>
            </a:r>
          </a:p>
          <a:p>
            <a:pPr marR="223520" lvl="4" algn="just">
              <a:lnSpc>
                <a:spcPct val="102000"/>
              </a:lnSpc>
            </a:pPr>
            <a:endParaRPr lang="en-US" sz="1600" b="1" dirty="0">
              <a:solidFill>
                <a:schemeClr val="dk1"/>
              </a:solidFill>
              <a:latin typeface="Times New Roman"/>
              <a:ea typeface="Times New Roman"/>
              <a:cs typeface="Times New Roman"/>
              <a:sym typeface="Times New Roman"/>
            </a:endParaRPr>
          </a:p>
          <a:p>
            <a:pPr marL="2114550" marR="223520" lvl="4" indent="-285750" algn="just">
              <a:lnSpc>
                <a:spcPct val="102000"/>
              </a:lnSpc>
              <a:buClr>
                <a:srgbClr val="FF9518"/>
              </a:buClr>
              <a:buSzPts val="1800"/>
              <a:buFont typeface="Arial"/>
              <a:buChar char="•"/>
            </a:pPr>
            <a:r>
              <a:rPr lang="en-US" sz="1600" b="1" dirty="0">
                <a:solidFill>
                  <a:srgbClr val="FF9518"/>
                </a:solidFill>
                <a:latin typeface="Times New Roman"/>
                <a:ea typeface="Times New Roman"/>
                <a:cs typeface="Times New Roman"/>
                <a:sym typeface="Times New Roman"/>
              </a:rPr>
              <a:t>If an ongoing activity is being monitored, </a:t>
            </a:r>
            <a:r>
              <a:rPr lang="en-US" sz="1600" b="1" dirty="0">
                <a:solidFill>
                  <a:schemeClr val="dk1"/>
                </a:solidFill>
                <a:latin typeface="Times New Roman"/>
                <a:ea typeface="Times New Roman"/>
                <a:cs typeface="Times New Roman"/>
                <a:sym typeface="Times New Roman"/>
              </a:rPr>
              <a:t>for example “transport assistance to refugees during a protracted crisis”, then it would make sense to monitor the number of persons being transported on a regular basis (such as weekly or even daily).</a:t>
            </a:r>
            <a:endParaRPr lang="en-US" sz="1600" b="1" dirty="0">
              <a:solidFill>
                <a:schemeClr val="dk1"/>
              </a:solidFill>
              <a:latin typeface="Times New Roman"/>
              <a:ea typeface="Times New Roman"/>
              <a:cs typeface="Times New Roman"/>
              <a:sym typeface="Times New Roman"/>
            </a:endParaRPr>
          </a:p>
        </p:txBody>
      </p:sp>
      <p:pic>
        <p:nvPicPr>
          <p:cNvPr id="11" name="Google Shape;133;p3"/>
          <p:cNvPicPr preferRelativeResize="0"/>
          <p:nvPr/>
        </p:nvPicPr>
        <p:blipFill rotWithShape="1">
          <a:blip r:embed="rId3">
            <a:alphaModFix/>
          </a:blip>
          <a:srcRect/>
          <a:stretch/>
        </p:blipFill>
        <p:spPr>
          <a:xfrm>
            <a:off x="617280" y="3291476"/>
            <a:ext cx="2591670" cy="2667532"/>
          </a:xfrm>
          <a:prstGeom prst="rect">
            <a:avLst/>
          </a:prstGeom>
          <a:noFill/>
          <a:ln>
            <a:noFill/>
          </a:ln>
        </p:spPr>
      </p:pic>
    </p:spTree>
    <p:extLst>
      <p:ext uri="{BB962C8B-B14F-4D97-AF65-F5344CB8AC3E}">
        <p14:creationId xmlns:p14="http://schemas.microsoft.com/office/powerpoint/2010/main" val="3179084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828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820;p36"/>
          <p:cNvSpPr/>
          <p:nvPr/>
        </p:nvSpPr>
        <p:spPr>
          <a:xfrm>
            <a:off x="3242821" y="2347364"/>
            <a:ext cx="6978878" cy="2015896"/>
          </a:xfrm>
          <a:prstGeom prst="rect">
            <a:avLst/>
          </a:prstGeom>
          <a:noFill/>
          <a:ln w="19050" cap="flat" cmpd="sng">
            <a:solidFill>
              <a:schemeClr val="dk1"/>
            </a:solidFill>
            <a:prstDash val="dot"/>
            <a:round/>
            <a:headEnd type="none" w="sm" len="sm"/>
            <a:tailEnd type="none" w="sm" len="sm"/>
          </a:ln>
        </p:spPr>
        <p:txBody>
          <a:bodyPr spcFirstLastPara="1" wrap="square" lIns="91425" tIns="45700" rIns="91425" bIns="45700" anchor="t" anchorCtr="0">
            <a:spAutoFit/>
          </a:bodyPr>
          <a:lstStyle/>
          <a:p>
            <a:pPr marL="171450" marR="0" lvl="0" indent="-44450" algn="l" rtl="0">
              <a:spcBef>
                <a:spcPts val="0"/>
              </a:spcBef>
              <a:spcAft>
                <a:spcPts val="0"/>
              </a:spcAft>
              <a:buClr>
                <a:schemeClr val="dk1"/>
              </a:buClr>
              <a:buSzPts val="2000"/>
              <a:buFont typeface="Noto Sans Symbols"/>
              <a:buNone/>
            </a:pPr>
            <a:endParaRPr sz="2000" b="1" dirty="0">
              <a:solidFill>
                <a:srgbClr val="00B0F0"/>
              </a:solidFill>
              <a:latin typeface="Times New Roman"/>
              <a:ea typeface="Times New Roman"/>
              <a:cs typeface="Times New Roman"/>
              <a:sym typeface="Times New Roman"/>
            </a:endParaRPr>
          </a:p>
          <a:p>
            <a:pPr marL="171450" marR="0" lvl="0" indent="-171450" algn="l" rtl="0">
              <a:spcBef>
                <a:spcPts val="0"/>
              </a:spcBef>
              <a:spcAft>
                <a:spcPts val="0"/>
              </a:spcAft>
              <a:buClr>
                <a:srgbClr val="00B0F0"/>
              </a:buClr>
              <a:buSzPts val="2000"/>
              <a:buFont typeface="Noto Sans Symbols"/>
              <a:buChar char="⮚"/>
            </a:pPr>
            <a:r>
              <a:rPr lang="en-US" sz="2000" b="1" dirty="0">
                <a:solidFill>
                  <a:srgbClr val="00B0F0"/>
                </a:solidFill>
                <a:latin typeface="Times New Roman"/>
                <a:ea typeface="Times New Roman"/>
                <a:cs typeface="Times New Roman"/>
                <a:sym typeface="Times New Roman"/>
              </a:rPr>
              <a:t>Responsible person</a:t>
            </a:r>
            <a:endParaRPr sz="2000" b="1" dirty="0">
              <a:solidFill>
                <a:srgbClr val="00B0F0"/>
              </a:solidFill>
              <a:latin typeface="Times New Roman"/>
              <a:ea typeface="Times New Roman"/>
              <a:cs typeface="Times New Roman"/>
              <a:sym typeface="Times New Roman"/>
            </a:endParaRPr>
          </a:p>
          <a:p>
            <a:pPr marL="0" marR="0" lvl="0" indent="0" algn="l" rtl="0">
              <a:spcBef>
                <a:spcPts val="0"/>
              </a:spcBef>
              <a:spcAft>
                <a:spcPts val="0"/>
              </a:spcAft>
              <a:buNone/>
            </a:pPr>
            <a:endParaRPr sz="2000" b="1" dirty="0">
              <a:solidFill>
                <a:srgbClr val="00B050"/>
              </a:solidFill>
              <a:latin typeface="Times New Roman"/>
              <a:ea typeface="Times New Roman"/>
              <a:cs typeface="Times New Roman"/>
              <a:sym typeface="Times New Roman"/>
            </a:endParaRPr>
          </a:p>
          <a:p>
            <a:pPr marL="457200" marR="0" lvl="1" indent="0" algn="ctr" rtl="0">
              <a:spcBef>
                <a:spcPts val="0"/>
              </a:spcBef>
              <a:spcAft>
                <a:spcPts val="0"/>
              </a:spcAft>
              <a:buNone/>
            </a:pPr>
            <a:r>
              <a:rPr lang="en-US" b="1" i="0" u="none" strike="noStrike" cap="none" dirty="0">
                <a:solidFill>
                  <a:srgbClr val="C00000"/>
                </a:solidFill>
                <a:latin typeface="Times New Roman"/>
                <a:ea typeface="Times New Roman"/>
                <a:cs typeface="Times New Roman"/>
                <a:sym typeface="Times New Roman"/>
              </a:rPr>
              <a:t>This column indicates the name of the person from the intervention team who will be responsible for organizing data collection, data analysis and data storage.</a:t>
            </a:r>
            <a:endParaRPr dirty="0"/>
          </a:p>
          <a:p>
            <a:pPr marL="457200" marR="0" lvl="1" indent="0" algn="ctr" rtl="0">
              <a:spcBef>
                <a:spcPts val="0"/>
              </a:spcBef>
              <a:spcAft>
                <a:spcPts val="0"/>
              </a:spcAft>
              <a:buNone/>
            </a:pPr>
            <a:endParaRPr sz="1200" b="0" i="0" u="none" strike="noStrike" cap="none" dirty="0">
              <a:solidFill>
                <a:srgbClr val="C00000"/>
              </a:solidFill>
              <a:latin typeface="Calibri"/>
              <a:ea typeface="Calibri"/>
              <a:cs typeface="Calibri"/>
              <a:sym typeface="Calibri"/>
            </a:endParaRPr>
          </a:p>
        </p:txBody>
      </p:sp>
      <p:pic>
        <p:nvPicPr>
          <p:cNvPr id="11" name="Google Shape;133;p3"/>
          <p:cNvPicPr preferRelativeResize="0"/>
          <p:nvPr/>
        </p:nvPicPr>
        <p:blipFill rotWithShape="1">
          <a:blip r:embed="rId3">
            <a:alphaModFix/>
          </a:blip>
          <a:srcRect/>
          <a:stretch/>
        </p:blipFill>
        <p:spPr>
          <a:xfrm>
            <a:off x="617280" y="2214153"/>
            <a:ext cx="2591670" cy="2667532"/>
          </a:xfrm>
          <a:prstGeom prst="rect">
            <a:avLst/>
          </a:prstGeom>
          <a:noFill/>
          <a:ln>
            <a:noFill/>
          </a:ln>
        </p:spPr>
      </p:pic>
    </p:spTree>
    <p:extLst>
      <p:ext uri="{BB962C8B-B14F-4D97-AF65-F5344CB8AC3E}">
        <p14:creationId xmlns:p14="http://schemas.microsoft.com/office/powerpoint/2010/main" val="228407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62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Google Shape;836;p37"/>
          <p:cNvSpPr/>
          <p:nvPr/>
        </p:nvSpPr>
        <p:spPr>
          <a:xfrm>
            <a:off x="2949883" y="2191422"/>
            <a:ext cx="8099135" cy="3686033"/>
          </a:xfrm>
          <a:prstGeom prst="rect">
            <a:avLst/>
          </a:prstGeom>
          <a:noFill/>
          <a:ln w="19050" cap="flat" cmpd="sng">
            <a:solidFill>
              <a:schemeClr val="dk1"/>
            </a:solidFill>
            <a:prstDash val="dot"/>
            <a:round/>
            <a:headEnd type="none" w="sm" len="sm"/>
            <a:tailEnd type="none" w="sm" len="sm"/>
          </a:ln>
        </p:spPr>
        <p:txBody>
          <a:bodyPr spcFirstLastPara="1" wrap="square" lIns="91425" tIns="45700" rIns="91425" bIns="45700" anchor="t" anchorCtr="0">
            <a:spAutoFit/>
          </a:bodyPr>
          <a:lstStyle/>
          <a:p>
            <a:pPr marL="171450" marR="0" lvl="0" indent="-44450" algn="l" rtl="0">
              <a:spcBef>
                <a:spcPts val="0"/>
              </a:spcBef>
              <a:spcAft>
                <a:spcPts val="0"/>
              </a:spcAft>
              <a:buClr>
                <a:schemeClr val="dk1"/>
              </a:buClr>
              <a:buSzPts val="2000"/>
              <a:buFont typeface="Noto Sans Symbols"/>
              <a:buNone/>
            </a:pPr>
            <a:endParaRPr b="1" dirty="0">
              <a:solidFill>
                <a:srgbClr val="00B0F0"/>
              </a:solidFill>
              <a:latin typeface="Times New Roman"/>
              <a:ea typeface="Times New Roman"/>
              <a:cs typeface="Times New Roman"/>
              <a:sym typeface="Times New Roman"/>
            </a:endParaRPr>
          </a:p>
          <a:p>
            <a:pPr marL="171450" marR="0" lvl="0" indent="-171450" algn="l" rtl="0">
              <a:spcBef>
                <a:spcPts val="0"/>
              </a:spcBef>
              <a:spcAft>
                <a:spcPts val="0"/>
              </a:spcAft>
              <a:buClr>
                <a:srgbClr val="00B0F0"/>
              </a:buClr>
              <a:buSzPts val="2000"/>
              <a:buFont typeface="Noto Sans Symbols"/>
              <a:buChar char="⮚"/>
            </a:pPr>
            <a:r>
              <a:rPr lang="en-US" b="1" dirty="0">
                <a:solidFill>
                  <a:srgbClr val="00B0F0"/>
                </a:solidFill>
                <a:latin typeface="Times New Roman"/>
                <a:ea typeface="Times New Roman"/>
                <a:cs typeface="Times New Roman"/>
                <a:sym typeface="Times New Roman"/>
              </a:rPr>
              <a:t>Achieved</a:t>
            </a:r>
            <a:endParaRPr b="1" dirty="0">
              <a:solidFill>
                <a:srgbClr val="00B0F0"/>
              </a:solidFill>
              <a:latin typeface="Times New Roman"/>
              <a:ea typeface="Times New Roman"/>
              <a:cs typeface="Times New Roman"/>
              <a:sym typeface="Times New Roman"/>
            </a:endParaRPr>
          </a:p>
          <a:p>
            <a:pPr marL="0" marR="0" lvl="0" indent="0" algn="l" rtl="0">
              <a:spcBef>
                <a:spcPts val="0"/>
              </a:spcBef>
              <a:spcAft>
                <a:spcPts val="0"/>
              </a:spcAft>
              <a:buNone/>
            </a:pPr>
            <a:endParaRPr b="1" dirty="0">
              <a:solidFill>
                <a:srgbClr val="00B050"/>
              </a:solidFill>
              <a:latin typeface="Times New Roman"/>
              <a:ea typeface="Times New Roman"/>
              <a:cs typeface="Times New Roman"/>
              <a:sym typeface="Times New Roman"/>
            </a:endParaRPr>
          </a:p>
          <a:p>
            <a:pPr marL="2114550" marR="223520" lvl="4" indent="-285750" algn="l" rtl="0">
              <a:lnSpc>
                <a:spcPct val="102000"/>
              </a:lnSpc>
              <a:spcBef>
                <a:spcPts val="0"/>
              </a:spcBef>
              <a:spcAft>
                <a:spcPts val="0"/>
              </a:spcAft>
              <a:buClr>
                <a:srgbClr val="000099"/>
              </a:buClr>
              <a:buSzPts val="1800"/>
              <a:buFont typeface="Arial"/>
              <a:buChar char="•"/>
            </a:pPr>
            <a:r>
              <a:rPr lang="en-US" sz="1600" b="1" i="0" u="none" strike="noStrike" cap="none" dirty="0">
                <a:solidFill>
                  <a:srgbClr val="000099"/>
                </a:solidFill>
                <a:latin typeface="Times New Roman"/>
                <a:ea typeface="Times New Roman"/>
                <a:cs typeface="Times New Roman"/>
                <a:sym typeface="Times New Roman"/>
              </a:rPr>
              <a:t>This column is to be filled with information, periodically or as it becomes available, which indicates the progress being made towards reaching the target. </a:t>
            </a:r>
            <a:endParaRPr sz="1600" b="1" i="0" u="none" strike="noStrike" cap="none" dirty="0">
              <a:solidFill>
                <a:srgbClr val="000099"/>
              </a:solidFill>
              <a:latin typeface="Times New Roman"/>
              <a:ea typeface="Times New Roman"/>
              <a:cs typeface="Times New Roman"/>
              <a:sym typeface="Times New Roman"/>
            </a:endParaRPr>
          </a:p>
          <a:p>
            <a:pPr marL="2114550" marR="223520" lvl="4" indent="-285750" algn="just" rtl="0">
              <a:lnSpc>
                <a:spcPct val="102000"/>
              </a:lnSpc>
              <a:spcBef>
                <a:spcPts val="0"/>
              </a:spcBef>
              <a:spcAft>
                <a:spcPts val="0"/>
              </a:spcAft>
              <a:buClr>
                <a:srgbClr val="FF66CC"/>
              </a:buClr>
              <a:buSzPts val="1800"/>
              <a:buFont typeface="Arial"/>
              <a:buChar char="•"/>
            </a:pPr>
            <a:r>
              <a:rPr lang="en-US" sz="1600" b="1" i="0" u="none" strike="noStrike" cap="none" dirty="0">
                <a:solidFill>
                  <a:srgbClr val="FF66CC"/>
                </a:solidFill>
                <a:latin typeface="Times New Roman"/>
                <a:ea typeface="Times New Roman"/>
                <a:cs typeface="Times New Roman"/>
                <a:sym typeface="Times New Roman"/>
              </a:rPr>
              <a:t>For example</a:t>
            </a:r>
            <a:r>
              <a:rPr lang="en-US" sz="1600" b="1" i="0" u="none" strike="noStrike" cap="none" dirty="0">
                <a:solidFill>
                  <a:schemeClr val="dk1"/>
                </a:solidFill>
                <a:latin typeface="Times New Roman"/>
                <a:ea typeface="Times New Roman"/>
                <a:cs typeface="Times New Roman"/>
                <a:sym typeface="Times New Roman"/>
              </a:rPr>
              <a:t>, if the target is to train 100 humanitarian workers on preventing human trafficking in emergencies, and 75 workers have been trained, enter 75 [out of a target of 100].</a:t>
            </a:r>
            <a:endParaRPr sz="1600" b="1" i="0" u="none" strike="noStrike" cap="none" dirty="0">
              <a:solidFill>
                <a:schemeClr val="dk1"/>
              </a:solidFill>
              <a:latin typeface="Times New Roman"/>
              <a:ea typeface="Times New Roman"/>
              <a:cs typeface="Times New Roman"/>
              <a:sym typeface="Times New Roman"/>
            </a:endParaRPr>
          </a:p>
          <a:p>
            <a:pPr marL="2114550" marR="223520" lvl="4" indent="-285750" algn="just" rtl="0">
              <a:lnSpc>
                <a:spcPct val="102000"/>
              </a:lnSpc>
              <a:spcBef>
                <a:spcPts val="0"/>
              </a:spcBef>
              <a:spcAft>
                <a:spcPts val="0"/>
              </a:spcAft>
              <a:buClr>
                <a:schemeClr val="dk1"/>
              </a:buClr>
              <a:buSzPts val="1800"/>
              <a:buFont typeface="Arial"/>
              <a:buChar char="•"/>
            </a:pPr>
            <a:r>
              <a:rPr lang="en-US" sz="1600" b="1" i="0" u="sng" strike="noStrike" cap="none" dirty="0">
                <a:solidFill>
                  <a:schemeClr val="dk1"/>
                </a:solidFill>
                <a:latin typeface="Times New Roman"/>
                <a:ea typeface="Times New Roman"/>
                <a:cs typeface="Times New Roman"/>
                <a:sym typeface="Times New Roman"/>
              </a:rPr>
              <a:t>When required,</a:t>
            </a:r>
            <a:r>
              <a:rPr lang="en-US" sz="1600" b="1" i="0" u="none" strike="noStrike" cap="none" dirty="0">
                <a:solidFill>
                  <a:schemeClr val="dk1"/>
                </a:solidFill>
                <a:latin typeface="Times New Roman"/>
                <a:ea typeface="Times New Roman"/>
                <a:cs typeface="Times New Roman"/>
                <a:sym typeface="Times New Roman"/>
              </a:rPr>
              <a:t> it is good practice to break down this column into several periods (such as by month, quarter or year) </a:t>
            </a:r>
            <a:r>
              <a:rPr lang="en-US" sz="1600" b="1" i="0" u="none" strike="noStrike" cap="none" dirty="0">
                <a:solidFill>
                  <a:srgbClr val="000099"/>
                </a:solidFill>
                <a:latin typeface="Times New Roman"/>
                <a:ea typeface="Times New Roman"/>
                <a:cs typeface="Times New Roman"/>
                <a:sym typeface="Times New Roman"/>
              </a:rPr>
              <a:t>to enable the tracking of progress over tim</a:t>
            </a:r>
            <a:r>
              <a:rPr lang="en-US" sz="1600" b="1" i="0" u="none" strike="noStrike" cap="none" dirty="0">
                <a:solidFill>
                  <a:schemeClr val="dk1"/>
                </a:solidFill>
                <a:latin typeface="Times New Roman"/>
                <a:ea typeface="Times New Roman"/>
                <a:cs typeface="Times New Roman"/>
                <a:sym typeface="Times New Roman"/>
              </a:rPr>
              <a:t>e.</a:t>
            </a:r>
            <a:endParaRPr sz="1600" dirty="0"/>
          </a:p>
          <a:p>
            <a:pPr marL="2114550" marR="223520" lvl="4" indent="-285750" algn="ctr" rtl="0">
              <a:lnSpc>
                <a:spcPct val="102000"/>
              </a:lnSpc>
              <a:spcBef>
                <a:spcPts val="0"/>
              </a:spcBef>
              <a:spcAft>
                <a:spcPts val="0"/>
              </a:spcAft>
              <a:buClr>
                <a:srgbClr val="C00000"/>
              </a:buClr>
              <a:buSzPts val="1800"/>
              <a:buFont typeface="Arial"/>
              <a:buChar char="•"/>
            </a:pPr>
            <a:r>
              <a:rPr lang="en-US" sz="1600" b="1" i="0" u="none" strike="noStrike" cap="none" dirty="0">
                <a:solidFill>
                  <a:srgbClr val="C00000"/>
                </a:solidFill>
                <a:latin typeface="Times New Roman"/>
                <a:ea typeface="Times New Roman"/>
                <a:cs typeface="Times New Roman"/>
                <a:sym typeface="Times New Roman"/>
              </a:rPr>
              <a:t>Ideally, this should align with the intervention’s reporting periods to simplify both tracking and reporting.</a:t>
            </a:r>
            <a:endParaRPr sz="1600" b="1" i="0" u="none" strike="noStrike" cap="none" dirty="0">
              <a:solidFill>
                <a:srgbClr val="C00000"/>
              </a:solidFill>
              <a:latin typeface="Times New Roman"/>
              <a:ea typeface="Times New Roman"/>
              <a:cs typeface="Times New Roman"/>
              <a:sym typeface="Times New Roman"/>
            </a:endParaRPr>
          </a:p>
        </p:txBody>
      </p:sp>
      <p:pic>
        <p:nvPicPr>
          <p:cNvPr id="12" name="Google Shape;133;p3"/>
          <p:cNvPicPr preferRelativeResize="0"/>
          <p:nvPr/>
        </p:nvPicPr>
        <p:blipFill rotWithShape="1">
          <a:blip r:embed="rId3">
            <a:alphaModFix/>
          </a:blip>
          <a:srcRect/>
          <a:stretch/>
        </p:blipFill>
        <p:spPr>
          <a:xfrm>
            <a:off x="358213" y="3348048"/>
            <a:ext cx="2591670" cy="2667532"/>
          </a:xfrm>
          <a:prstGeom prst="rect">
            <a:avLst/>
          </a:prstGeom>
          <a:noFill/>
          <a:ln>
            <a:noFill/>
          </a:ln>
        </p:spPr>
      </p:pic>
    </p:spTree>
    <p:extLst>
      <p:ext uri="{BB962C8B-B14F-4D97-AF65-F5344CB8AC3E}">
        <p14:creationId xmlns:p14="http://schemas.microsoft.com/office/powerpoint/2010/main" val="1909314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0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852;p38"/>
          <p:cNvSpPr/>
          <p:nvPr/>
        </p:nvSpPr>
        <p:spPr>
          <a:xfrm>
            <a:off x="2732285" y="2107780"/>
            <a:ext cx="8099135" cy="3429938"/>
          </a:xfrm>
          <a:prstGeom prst="rect">
            <a:avLst/>
          </a:prstGeom>
          <a:noFill/>
          <a:ln w="19050" cap="flat" cmpd="sng">
            <a:solidFill>
              <a:schemeClr val="dk1"/>
            </a:solidFill>
            <a:prstDash val="dot"/>
            <a:round/>
            <a:headEnd type="none" w="sm" len="sm"/>
            <a:tailEnd type="none" w="sm" len="sm"/>
          </a:ln>
        </p:spPr>
        <p:txBody>
          <a:bodyPr spcFirstLastPara="1" wrap="square" lIns="91425" tIns="45700" rIns="91425" bIns="45700" anchor="t" anchorCtr="0">
            <a:spAutoFit/>
          </a:bodyPr>
          <a:lstStyle/>
          <a:p>
            <a:pPr marL="171450" marR="0" lvl="0" indent="-44450" algn="l" rtl="0">
              <a:spcBef>
                <a:spcPts val="0"/>
              </a:spcBef>
              <a:spcAft>
                <a:spcPts val="0"/>
              </a:spcAft>
              <a:buClr>
                <a:schemeClr val="dk1"/>
              </a:buClr>
              <a:buSzPts val="2000"/>
              <a:buFont typeface="Noto Sans Symbols"/>
              <a:buNone/>
            </a:pPr>
            <a:endParaRPr b="1" dirty="0">
              <a:solidFill>
                <a:srgbClr val="00B0F0"/>
              </a:solidFill>
              <a:latin typeface="Times New Roman"/>
              <a:ea typeface="Times New Roman"/>
              <a:cs typeface="Times New Roman"/>
              <a:sym typeface="Times New Roman"/>
            </a:endParaRPr>
          </a:p>
          <a:p>
            <a:pPr marL="171450" marR="0" lvl="0" indent="-171450" algn="l" rtl="0">
              <a:spcBef>
                <a:spcPts val="0"/>
              </a:spcBef>
              <a:spcAft>
                <a:spcPts val="0"/>
              </a:spcAft>
              <a:buClr>
                <a:srgbClr val="00B0F0"/>
              </a:buClr>
              <a:buSzPts val="2000"/>
              <a:buFont typeface="Noto Sans Symbols"/>
              <a:buChar char="⮚"/>
            </a:pPr>
            <a:r>
              <a:rPr lang="en-US" b="1" dirty="0">
                <a:solidFill>
                  <a:srgbClr val="00B0F0"/>
                </a:solidFill>
                <a:latin typeface="Times New Roman"/>
                <a:ea typeface="Times New Roman"/>
                <a:cs typeface="Times New Roman"/>
                <a:sym typeface="Times New Roman"/>
              </a:rPr>
              <a:t>Progress</a:t>
            </a:r>
            <a:endParaRPr b="1" dirty="0">
              <a:solidFill>
                <a:srgbClr val="00B0F0"/>
              </a:solidFill>
              <a:latin typeface="Times New Roman"/>
              <a:ea typeface="Times New Roman"/>
              <a:cs typeface="Times New Roman"/>
              <a:sym typeface="Times New Roman"/>
            </a:endParaRPr>
          </a:p>
          <a:p>
            <a:pPr marL="0" marR="0" lvl="0" indent="0" algn="l" rtl="0">
              <a:spcBef>
                <a:spcPts val="0"/>
              </a:spcBef>
              <a:spcAft>
                <a:spcPts val="0"/>
              </a:spcAft>
              <a:buNone/>
            </a:pPr>
            <a:endParaRPr b="1" dirty="0">
              <a:solidFill>
                <a:srgbClr val="00B050"/>
              </a:solidFill>
              <a:latin typeface="Times New Roman"/>
              <a:ea typeface="Times New Roman"/>
              <a:cs typeface="Times New Roman"/>
              <a:sym typeface="Times New Roman"/>
            </a:endParaRPr>
          </a:p>
          <a:p>
            <a:pPr marL="2114550" marR="223520" lvl="4" indent="-285750" algn="l" rtl="0">
              <a:lnSpc>
                <a:spcPct val="102000"/>
              </a:lnSpc>
              <a:spcBef>
                <a:spcPts val="0"/>
              </a:spcBef>
              <a:spcAft>
                <a:spcPts val="0"/>
              </a:spcAft>
              <a:buClr>
                <a:srgbClr val="000099"/>
              </a:buClr>
              <a:buSzPts val="1800"/>
              <a:buFont typeface="Arial"/>
              <a:buChar char="•"/>
            </a:pPr>
            <a:r>
              <a:rPr lang="en-US" sz="1600" b="1" i="0" u="none" strike="noStrike" cap="none" dirty="0">
                <a:solidFill>
                  <a:srgbClr val="000099"/>
                </a:solidFill>
                <a:latin typeface="Times New Roman"/>
                <a:ea typeface="Times New Roman"/>
                <a:cs typeface="Times New Roman"/>
                <a:sym typeface="Times New Roman"/>
              </a:rPr>
              <a:t>This column is to be filled </a:t>
            </a:r>
            <a:r>
              <a:rPr lang="en-US" sz="1600" b="1" i="0" u="sng" strike="noStrike" cap="none" dirty="0">
                <a:solidFill>
                  <a:srgbClr val="000099"/>
                </a:solidFill>
                <a:latin typeface="Times New Roman"/>
                <a:ea typeface="Times New Roman"/>
                <a:cs typeface="Times New Roman"/>
                <a:sym typeface="Times New Roman"/>
              </a:rPr>
              <a:t>with information, periodically or as it becomes available, which analyses the extent of the progress towards reaching the target</a:t>
            </a:r>
            <a:r>
              <a:rPr lang="en-US" sz="1600" b="1" i="0" u="none" strike="noStrike" cap="none" dirty="0">
                <a:solidFill>
                  <a:srgbClr val="000099"/>
                </a:solidFill>
                <a:latin typeface="Times New Roman"/>
                <a:ea typeface="Times New Roman"/>
                <a:cs typeface="Times New Roman"/>
                <a:sym typeface="Times New Roman"/>
              </a:rPr>
              <a:t>. </a:t>
            </a:r>
            <a:endParaRPr sz="1600" b="1" i="0" u="none" strike="noStrike" cap="none" dirty="0">
              <a:solidFill>
                <a:srgbClr val="000099"/>
              </a:solidFill>
              <a:latin typeface="Times New Roman"/>
              <a:ea typeface="Times New Roman"/>
              <a:cs typeface="Times New Roman"/>
              <a:sym typeface="Times New Roman"/>
            </a:endParaRPr>
          </a:p>
          <a:p>
            <a:pPr marL="2114550" marR="223520" lvl="4" indent="-285750" algn="l" rtl="0">
              <a:lnSpc>
                <a:spcPct val="102000"/>
              </a:lnSpc>
              <a:spcBef>
                <a:spcPts val="0"/>
              </a:spcBef>
              <a:spcAft>
                <a:spcPts val="0"/>
              </a:spcAft>
              <a:buClr>
                <a:srgbClr val="000099"/>
              </a:buClr>
              <a:buSzPts val="1800"/>
              <a:buFont typeface="Arial"/>
              <a:buChar char="•"/>
            </a:pPr>
            <a:r>
              <a:rPr lang="en-US" sz="1600" b="1" i="0" u="none" strike="noStrike" cap="none" dirty="0">
                <a:solidFill>
                  <a:srgbClr val="000099"/>
                </a:solidFill>
                <a:latin typeface="Times New Roman"/>
                <a:ea typeface="Times New Roman"/>
                <a:cs typeface="Times New Roman"/>
                <a:sym typeface="Times New Roman"/>
              </a:rPr>
              <a:t>If appropriate, this can be expressed as a percentage (such as if 75 out of 100 humanitarian workers have been trained, the progress towards the target is </a:t>
            </a:r>
            <a:r>
              <a:rPr lang="en-US" sz="1600" b="1" i="0" u="sng" strike="noStrike" cap="none" dirty="0">
                <a:solidFill>
                  <a:srgbClr val="000099"/>
                </a:solidFill>
                <a:latin typeface="Times New Roman"/>
                <a:ea typeface="Times New Roman"/>
                <a:cs typeface="Times New Roman"/>
                <a:sym typeface="Times New Roman"/>
              </a:rPr>
              <a:t>75%</a:t>
            </a:r>
            <a:r>
              <a:rPr lang="en-US" sz="1600" b="1" i="0" u="none" strike="noStrike" cap="none" dirty="0">
                <a:solidFill>
                  <a:srgbClr val="000099"/>
                </a:solidFill>
                <a:latin typeface="Times New Roman"/>
                <a:ea typeface="Times New Roman"/>
                <a:cs typeface="Times New Roman"/>
                <a:sym typeface="Times New Roman"/>
              </a:rPr>
              <a:t>).</a:t>
            </a:r>
            <a:endParaRPr sz="1600" b="1" i="0" u="none" strike="noStrike" cap="none" dirty="0">
              <a:solidFill>
                <a:srgbClr val="000099"/>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dirty="0">
                <a:solidFill>
                  <a:schemeClr val="dk1"/>
                </a:solidFill>
                <a:latin typeface="Calibri"/>
                <a:ea typeface="Calibri"/>
                <a:cs typeface="Calibri"/>
                <a:sym typeface="Calibri"/>
              </a:rPr>
              <a:t> </a:t>
            </a:r>
            <a:endParaRPr sz="1600" dirty="0">
              <a:solidFill>
                <a:schemeClr val="dk1"/>
              </a:solidFill>
              <a:latin typeface="Calibri"/>
              <a:ea typeface="Calibri"/>
              <a:cs typeface="Calibri"/>
              <a:sym typeface="Calibri"/>
            </a:endParaRPr>
          </a:p>
          <a:p>
            <a:pPr marL="2114550" marR="223520" lvl="4" indent="-285750" algn="just" rtl="0">
              <a:lnSpc>
                <a:spcPct val="102000"/>
              </a:lnSpc>
              <a:spcBef>
                <a:spcPts val="0"/>
              </a:spcBef>
              <a:spcAft>
                <a:spcPts val="0"/>
              </a:spcAft>
              <a:buClr>
                <a:srgbClr val="FF66CC"/>
              </a:buClr>
              <a:buSzPts val="1800"/>
              <a:buFont typeface="Arial"/>
              <a:buChar char="•"/>
            </a:pPr>
            <a:r>
              <a:rPr lang="en-US" sz="1600" b="1" i="0" u="none" strike="noStrike" cap="none" dirty="0">
                <a:solidFill>
                  <a:srgbClr val="FF66CC"/>
                </a:solidFill>
                <a:latin typeface="Times New Roman"/>
                <a:ea typeface="Times New Roman"/>
                <a:cs typeface="Times New Roman"/>
                <a:sym typeface="Times New Roman"/>
              </a:rPr>
              <a:t>In some cases, </a:t>
            </a:r>
            <a:r>
              <a:rPr lang="en-US" sz="1600" b="1" i="0" u="none" strike="noStrike" cap="none" dirty="0">
                <a:solidFill>
                  <a:schemeClr val="dk1"/>
                </a:solidFill>
                <a:latin typeface="Times New Roman"/>
                <a:ea typeface="Times New Roman"/>
                <a:cs typeface="Times New Roman"/>
                <a:sym typeface="Times New Roman"/>
              </a:rPr>
              <a:t>a narrative description of progress towards the target may be more appropriate, particularly for qualitative indicators. </a:t>
            </a:r>
            <a:endParaRPr sz="1600" b="1" i="0" u="none" strike="noStrike" cap="none" dirty="0">
              <a:solidFill>
                <a:schemeClr val="dk1"/>
              </a:solidFill>
              <a:latin typeface="Times New Roman"/>
              <a:ea typeface="Times New Roman"/>
              <a:cs typeface="Times New Roman"/>
              <a:sym typeface="Times New Roman"/>
            </a:endParaRPr>
          </a:p>
        </p:txBody>
      </p:sp>
      <p:pic>
        <p:nvPicPr>
          <p:cNvPr id="11" name="Google Shape;133;p3"/>
          <p:cNvPicPr preferRelativeResize="0"/>
          <p:nvPr/>
        </p:nvPicPr>
        <p:blipFill rotWithShape="1">
          <a:blip r:embed="rId4">
            <a:alphaModFix/>
          </a:blip>
          <a:srcRect/>
          <a:stretch/>
        </p:blipFill>
        <p:spPr>
          <a:xfrm>
            <a:off x="166455" y="3147237"/>
            <a:ext cx="2591670" cy="2667532"/>
          </a:xfrm>
          <a:prstGeom prst="rect">
            <a:avLst/>
          </a:prstGeom>
          <a:noFill/>
          <a:ln>
            <a:noFill/>
          </a:ln>
        </p:spPr>
      </p:pic>
    </p:spTree>
    <p:extLst>
      <p:ext uri="{BB962C8B-B14F-4D97-AF65-F5344CB8AC3E}">
        <p14:creationId xmlns:p14="http://schemas.microsoft.com/office/powerpoint/2010/main" val="3168717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0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2564" y="1253026"/>
            <a:ext cx="11004887" cy="523220"/>
          </a:xfrm>
          <a:prstGeom prst="rect">
            <a:avLst/>
          </a:prstGeom>
          <a:noFill/>
        </p:spPr>
        <p:txBody>
          <a:bodyPr wrap="square" rtlCol="0">
            <a:spAutoFit/>
          </a:bodyPr>
          <a:lstStyle/>
          <a:p>
            <a:r>
              <a:rPr lang="en-US" sz="2800" b="1" dirty="0" smtClean="0">
                <a:latin typeface="Times New Roman" panose="02020603050405020304" pitchFamily="18" charset="0"/>
                <a:ea typeface="Tajawal Medium"/>
                <a:cs typeface="Times New Roman" panose="02020603050405020304" pitchFamily="18" charset="0"/>
                <a:sym typeface="Tajawal Medium"/>
              </a:rPr>
              <a:t>   </a:t>
            </a:r>
            <a:r>
              <a:rPr lang="en-US" sz="2800" b="1" dirty="0" smtClean="0">
                <a:latin typeface="Tajawal Medium"/>
                <a:ea typeface="Tajawal Medium"/>
                <a:cs typeface="Tajawal Medium"/>
                <a:sym typeface="Tajawal Medium"/>
              </a:rPr>
              <a:t>Session 3. Monitoring: Methods &amp; Results (Part1)</a:t>
            </a:r>
            <a:endParaRPr lang="en-US" sz="2800" dirty="0">
              <a:latin typeface="Times New Roman" panose="02020603050405020304" pitchFamily="18" charset="0"/>
              <a:cs typeface="Times New Roman" panose="02020603050405020304" pitchFamily="18" charset="0"/>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868;p39"/>
          <p:cNvSpPr/>
          <p:nvPr/>
        </p:nvSpPr>
        <p:spPr>
          <a:xfrm>
            <a:off x="2949883" y="2309567"/>
            <a:ext cx="8099135" cy="3416279"/>
          </a:xfrm>
          <a:prstGeom prst="rect">
            <a:avLst/>
          </a:prstGeom>
          <a:noFill/>
          <a:ln w="19050" cap="flat" cmpd="sng">
            <a:solidFill>
              <a:schemeClr val="dk1"/>
            </a:solidFill>
            <a:prstDash val="dot"/>
            <a:round/>
            <a:headEnd type="none" w="sm" len="sm"/>
            <a:tailEnd type="none" w="sm" len="sm"/>
          </a:ln>
        </p:spPr>
        <p:txBody>
          <a:bodyPr spcFirstLastPara="1" wrap="square" lIns="91425" tIns="45700" rIns="91425" bIns="45700" anchor="t" anchorCtr="0">
            <a:spAutoFit/>
          </a:bodyPr>
          <a:lstStyle/>
          <a:p>
            <a:pPr marL="1257300" marR="0" lvl="2" indent="-215900" algn="l" rtl="0">
              <a:spcBef>
                <a:spcPts val="0"/>
              </a:spcBef>
              <a:spcAft>
                <a:spcPts val="0"/>
              </a:spcAft>
              <a:buClr>
                <a:schemeClr val="dk1"/>
              </a:buClr>
              <a:buSzPts val="2000"/>
              <a:buFont typeface="Arial"/>
              <a:buNone/>
            </a:pPr>
            <a:endParaRPr b="1" i="0" u="none" strike="noStrike" cap="none" dirty="0">
              <a:solidFill>
                <a:srgbClr val="FF66CC"/>
              </a:solidFill>
              <a:latin typeface="Times New Roman"/>
              <a:ea typeface="Times New Roman"/>
              <a:cs typeface="Times New Roman"/>
              <a:sym typeface="Times New Roman"/>
            </a:endParaRPr>
          </a:p>
          <a:p>
            <a:pPr marL="1257300" marR="0" lvl="2" indent="-342900" algn="l" rtl="0">
              <a:spcBef>
                <a:spcPts val="0"/>
              </a:spcBef>
              <a:spcAft>
                <a:spcPts val="0"/>
              </a:spcAft>
              <a:buClr>
                <a:srgbClr val="FF66CC"/>
              </a:buClr>
              <a:buSzPts val="2000"/>
              <a:buFont typeface="Arial"/>
              <a:buChar char="•"/>
            </a:pPr>
            <a:r>
              <a:rPr lang="en-US" b="1" i="0" u="none" strike="noStrike" cap="none" dirty="0">
                <a:solidFill>
                  <a:srgbClr val="FF66CC"/>
                </a:solidFill>
                <a:latin typeface="Times New Roman"/>
                <a:ea typeface="Times New Roman"/>
                <a:cs typeface="Times New Roman"/>
                <a:sym typeface="Times New Roman"/>
              </a:rPr>
              <a:t>For example</a:t>
            </a:r>
            <a:r>
              <a:rPr lang="en-US" b="1" i="0" u="none" strike="noStrike" cap="none" dirty="0">
                <a:solidFill>
                  <a:schemeClr val="dk1"/>
                </a:solidFill>
                <a:latin typeface="Times New Roman"/>
                <a:ea typeface="Times New Roman"/>
                <a:cs typeface="Times New Roman"/>
                <a:sym typeface="Times New Roman"/>
              </a:rPr>
              <a:t>, if the target indicator is “</a:t>
            </a:r>
            <a:r>
              <a:rPr lang="en-US" b="1" i="0" u="none" strike="noStrike" cap="none" dirty="0">
                <a:solidFill>
                  <a:srgbClr val="FF9518"/>
                </a:solidFill>
                <a:latin typeface="Times New Roman"/>
                <a:ea typeface="Times New Roman"/>
                <a:cs typeface="Times New Roman"/>
                <a:sym typeface="Times New Roman"/>
              </a:rPr>
              <a:t>presence of legislation that reflects international best practice</a:t>
            </a:r>
            <a:r>
              <a:rPr lang="en-US" b="1" i="0" u="none" strike="noStrike" cap="none" dirty="0">
                <a:solidFill>
                  <a:schemeClr val="dk1"/>
                </a:solidFill>
                <a:latin typeface="Times New Roman"/>
                <a:ea typeface="Times New Roman"/>
                <a:cs typeface="Times New Roman"/>
                <a:sym typeface="Times New Roman"/>
              </a:rPr>
              <a:t>”, the confirmation of the existence of the legislation only partially </a:t>
            </a:r>
            <a:r>
              <a:rPr lang="en-US" b="1" i="0" u="none" strike="noStrike" cap="none" dirty="0">
                <a:solidFill>
                  <a:srgbClr val="24A9E1"/>
                </a:solidFill>
                <a:latin typeface="Times New Roman"/>
                <a:ea typeface="Times New Roman"/>
                <a:cs typeface="Times New Roman"/>
                <a:sym typeface="Times New Roman"/>
              </a:rPr>
              <a:t>reflects international best practice, then a brief description of how it reflects best practices </a:t>
            </a:r>
            <a:r>
              <a:rPr lang="en-US" b="1" i="0" u="none" strike="noStrike" cap="none" dirty="0">
                <a:solidFill>
                  <a:schemeClr val="dk1"/>
                </a:solidFill>
                <a:latin typeface="Times New Roman"/>
                <a:ea typeface="Times New Roman"/>
                <a:cs typeface="Times New Roman"/>
                <a:sym typeface="Times New Roman"/>
              </a:rPr>
              <a:t>and </a:t>
            </a:r>
            <a:r>
              <a:rPr lang="en-US" b="1" i="0" u="sng" strike="noStrike" cap="none" dirty="0">
                <a:solidFill>
                  <a:schemeClr val="dk1"/>
                </a:solidFill>
                <a:latin typeface="Times New Roman"/>
                <a:ea typeface="Times New Roman"/>
                <a:cs typeface="Times New Roman"/>
                <a:sym typeface="Times New Roman"/>
              </a:rPr>
              <a:t>what gaps </a:t>
            </a:r>
            <a:r>
              <a:rPr lang="en-US" b="1" i="0" u="none" strike="noStrike" cap="none" dirty="0">
                <a:solidFill>
                  <a:schemeClr val="dk1"/>
                </a:solidFill>
                <a:latin typeface="Times New Roman"/>
                <a:ea typeface="Times New Roman"/>
                <a:cs typeface="Times New Roman"/>
                <a:sym typeface="Times New Roman"/>
              </a:rPr>
              <a:t>still remain would be most appropriate.</a:t>
            </a:r>
            <a:endParaRPr sz="1600" dirty="0"/>
          </a:p>
          <a:p>
            <a:pPr marL="914400" marR="0" lvl="2" indent="0" algn="l" rtl="0">
              <a:spcBef>
                <a:spcPts val="0"/>
              </a:spcBef>
              <a:spcAft>
                <a:spcPts val="0"/>
              </a:spcAft>
              <a:buNone/>
            </a:pPr>
            <a:endParaRPr b="1" i="0" u="none" strike="noStrike" cap="none" dirty="0">
              <a:solidFill>
                <a:schemeClr val="dk1"/>
              </a:solidFill>
              <a:latin typeface="Times New Roman"/>
              <a:ea typeface="Times New Roman"/>
              <a:cs typeface="Times New Roman"/>
              <a:sym typeface="Times New Roman"/>
            </a:endParaRPr>
          </a:p>
          <a:p>
            <a:pPr marL="1257300" marR="0" lvl="2" indent="-342900" algn="ctr" rtl="0">
              <a:spcBef>
                <a:spcPts val="0"/>
              </a:spcBef>
              <a:spcAft>
                <a:spcPts val="0"/>
              </a:spcAft>
              <a:buClr>
                <a:srgbClr val="C00000"/>
              </a:buClr>
              <a:buSzPts val="2000"/>
              <a:buFont typeface="Arial"/>
              <a:buChar char="•"/>
            </a:pPr>
            <a:r>
              <a:rPr lang="en-US" b="1" i="0" u="none" strike="noStrike" cap="none" dirty="0">
                <a:solidFill>
                  <a:srgbClr val="C00000"/>
                </a:solidFill>
                <a:latin typeface="Times New Roman"/>
                <a:ea typeface="Times New Roman"/>
                <a:cs typeface="Times New Roman"/>
                <a:sym typeface="Times New Roman"/>
              </a:rPr>
              <a:t>Note that the progress column should not be used for describing the activities carried out. It should only describe information related to the achievement of results, specifically related to the measurement of the specific indicator.</a:t>
            </a:r>
            <a:endParaRPr b="1" i="0" u="none" strike="noStrike" cap="none" dirty="0">
              <a:solidFill>
                <a:srgbClr val="C00000"/>
              </a:solidFill>
              <a:latin typeface="Times New Roman"/>
              <a:ea typeface="Times New Roman"/>
              <a:cs typeface="Times New Roman"/>
              <a:sym typeface="Times New Roman"/>
            </a:endParaRPr>
          </a:p>
          <a:p>
            <a:pPr marL="0" marR="0" lvl="0" indent="0" algn="just" rtl="0">
              <a:spcBef>
                <a:spcPts val="0"/>
              </a:spcBef>
              <a:spcAft>
                <a:spcPts val="0"/>
              </a:spcAft>
              <a:buNone/>
            </a:pPr>
            <a:endParaRPr b="1" dirty="0">
              <a:solidFill>
                <a:schemeClr val="dk1"/>
              </a:solidFill>
              <a:latin typeface="Times New Roman"/>
              <a:ea typeface="Times New Roman"/>
              <a:cs typeface="Times New Roman"/>
              <a:sym typeface="Times New Roman"/>
            </a:endParaRPr>
          </a:p>
        </p:txBody>
      </p:sp>
      <p:pic>
        <p:nvPicPr>
          <p:cNvPr id="11" name="Google Shape;133;p3"/>
          <p:cNvPicPr preferRelativeResize="0"/>
          <p:nvPr/>
        </p:nvPicPr>
        <p:blipFill rotWithShape="1">
          <a:blip r:embed="rId3">
            <a:alphaModFix/>
          </a:blip>
          <a:srcRect/>
          <a:stretch/>
        </p:blipFill>
        <p:spPr>
          <a:xfrm>
            <a:off x="358213" y="3194159"/>
            <a:ext cx="2591670" cy="2667532"/>
          </a:xfrm>
          <a:prstGeom prst="rect">
            <a:avLst/>
          </a:prstGeom>
          <a:noFill/>
          <a:ln>
            <a:noFill/>
          </a:ln>
        </p:spPr>
      </p:pic>
    </p:spTree>
    <p:extLst>
      <p:ext uri="{BB962C8B-B14F-4D97-AF65-F5344CB8AC3E}">
        <p14:creationId xmlns:p14="http://schemas.microsoft.com/office/powerpoint/2010/main" val="2688433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0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560793" y="2053297"/>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6067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1627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7B3926-F187-4C52-89AA-9D60A69A7753}">
  <ds:schemaRefs>
    <ds:schemaRef ds:uri="http://schemas.microsoft.com/sharepoint/v3/contenttype/forms"/>
  </ds:schemaRefs>
</ds:datastoreItem>
</file>

<file path=customXml/itemProps3.xml><?xml version="1.0" encoding="utf-8"?>
<ds:datastoreItem xmlns:ds="http://schemas.openxmlformats.org/officeDocument/2006/customXml" ds:itemID="{FDEC6176-97B6-49B1-A7DA-A710E7CEF538}">
  <ds:schemaRefs>
    <ds:schemaRef ds:uri="http://purl.org/dc/elements/1.1/"/>
    <ds:schemaRef ds:uri="49100919-8a76-4266-be0c-7dc583902cb4"/>
    <ds:schemaRef ds:uri="http://schemas.microsoft.com/office/2006/documentManagement/types"/>
    <ds:schemaRef ds:uri="http://purl.org/dc/dcmitype/"/>
    <ds:schemaRef ds:uri="http://www.w3.org/XML/1998/namespace"/>
    <ds:schemaRef ds:uri="http://purl.org/dc/terms/"/>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140</TotalTime>
  <Words>3506</Words>
  <Application>Microsoft Office PowerPoint</Application>
  <PresentationFormat>Widescreen</PresentationFormat>
  <Paragraphs>563</Paragraphs>
  <Slides>42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Arial</vt:lpstr>
      <vt:lpstr>Calibri</vt:lpstr>
      <vt:lpstr>Calibri Light</vt:lpstr>
      <vt:lpstr>Fira Sans Extra Condensed Medium</vt:lpstr>
      <vt:lpstr>Noto Sans Symbols</vt:lpstr>
      <vt:lpstr>Roboto Light</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34</cp:revision>
  <dcterms:created xsi:type="dcterms:W3CDTF">2023-04-29T09:08:00Z</dcterms:created>
  <dcterms:modified xsi:type="dcterms:W3CDTF">2024-02-21T06:40:44Z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