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03" r:id="rId6"/>
    <p:sldId id="510" r:id="rId7"/>
    <p:sldId id="520" r:id="rId8"/>
    <p:sldId id="521" r:id="rId9"/>
    <p:sldId id="525" r:id="rId10"/>
    <p:sldId id="511" r:id="rId11"/>
    <p:sldId id="523" r:id="rId12"/>
    <p:sldId id="526" r:id="rId13"/>
    <p:sldId id="514" r:id="rId14"/>
    <p:sldId id="549" r:id="rId15"/>
    <p:sldId id="550" r:id="rId16"/>
    <p:sldId id="527" r:id="rId17"/>
    <p:sldId id="537" r:id="rId18"/>
    <p:sldId id="528" r:id="rId19"/>
    <p:sldId id="518" r:id="rId20"/>
    <p:sldId id="517" r:id="rId21"/>
    <p:sldId id="552" r:id="rId22"/>
    <p:sldId id="553" r:id="rId23"/>
    <p:sldId id="558" r:id="rId24"/>
    <p:sldId id="554" r:id="rId25"/>
    <p:sldId id="530" r:id="rId26"/>
    <p:sldId id="516" r:id="rId27"/>
    <p:sldId id="531" r:id="rId28"/>
    <p:sldId id="529" r:id="rId29"/>
    <p:sldId id="499" r:id="rId30"/>
    <p:sldId id="532" r:id="rId31"/>
    <p:sldId id="534" r:id="rId32"/>
    <p:sldId id="533" r:id="rId33"/>
    <p:sldId id="536" r:id="rId34"/>
    <p:sldId id="538" r:id="rId35"/>
    <p:sldId id="539" r:id="rId36"/>
    <p:sldId id="535" r:id="rId37"/>
    <p:sldId id="540" r:id="rId38"/>
    <p:sldId id="541" r:id="rId39"/>
    <p:sldId id="542" r:id="rId40"/>
    <p:sldId id="543" r:id="rId41"/>
    <p:sldId id="547" r:id="rId42"/>
    <p:sldId id="546" r:id="rId43"/>
    <p:sldId id="545" r:id="rId44"/>
    <p:sldId id="544" r:id="rId45"/>
    <p:sldId id="555" r:id="rId46"/>
    <p:sldId id="557"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510"/>
            <p14:sldId id="520"/>
            <p14:sldId id="521"/>
            <p14:sldId id="525"/>
            <p14:sldId id="511"/>
            <p14:sldId id="523"/>
            <p14:sldId id="526"/>
            <p14:sldId id="514"/>
            <p14:sldId id="549"/>
            <p14:sldId id="550"/>
            <p14:sldId id="527"/>
            <p14:sldId id="537"/>
            <p14:sldId id="528"/>
            <p14:sldId id="518"/>
            <p14:sldId id="517"/>
            <p14:sldId id="552"/>
            <p14:sldId id="553"/>
            <p14:sldId id="558"/>
            <p14:sldId id="554"/>
            <p14:sldId id="530"/>
            <p14:sldId id="516"/>
            <p14:sldId id="531"/>
            <p14:sldId id="529"/>
            <p14:sldId id="499"/>
            <p14:sldId id="532"/>
            <p14:sldId id="534"/>
            <p14:sldId id="533"/>
            <p14:sldId id="536"/>
            <p14:sldId id="538"/>
            <p14:sldId id="539"/>
            <p14:sldId id="535"/>
            <p14:sldId id="540"/>
            <p14:sldId id="541"/>
            <p14:sldId id="542"/>
            <p14:sldId id="543"/>
            <p14:sldId id="547"/>
            <p14:sldId id="546"/>
            <p14:sldId id="545"/>
            <p14:sldId id="544"/>
            <p14:sldId id="555"/>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E3B4"/>
    <a:srgbClr val="FFFFEB"/>
    <a:srgbClr val="FFFFFF"/>
    <a:srgbClr val="FFCCFF"/>
    <a:srgbClr val="00AEEF"/>
    <a:srgbClr val="FFFFCC"/>
    <a:srgbClr val="66FFFF"/>
    <a:srgbClr val="66FFCC"/>
    <a:srgbClr val="FAC748"/>
    <a:srgbClr val="FFE2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8161" autoAdjust="0"/>
  </p:normalViewPr>
  <p:slideViewPr>
    <p:cSldViewPr snapToGrid="0">
      <p:cViewPr varScale="1">
        <p:scale>
          <a:sx n="51" d="100"/>
          <a:sy n="51" d="100"/>
        </p:scale>
        <p:origin x="834"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AF81FA0-0C70-4F09-A43D-D2E6750748FA}" type="doc">
      <dgm:prSet loTypeId="urn:microsoft.com/office/officeart/2005/8/layout/matrix1" loCatId="matrix" qsTypeId="urn:microsoft.com/office/officeart/2005/8/quickstyle/simple1" qsCatId="simple" csTypeId="urn:microsoft.com/office/officeart/2005/8/colors/colorful1" csCatId="colorful" phldr="1"/>
      <dgm:spPr/>
      <dgm:t>
        <a:bodyPr/>
        <a:lstStyle/>
        <a:p>
          <a:endParaRPr lang="en-US"/>
        </a:p>
      </dgm:t>
    </dgm:pt>
    <dgm:pt modelId="{AB011E4C-884E-455B-8092-ED71A8A354B7}">
      <dgm:prSet phldrT="[Text]" phldr="0" custT="1"/>
      <dgm:spPr/>
      <dgm:t>
        <a:bodyPr/>
        <a:lstStyle/>
        <a:p>
          <a:r>
            <a:rPr lang="en-US" sz="2400" b="1" dirty="0">
              <a:solidFill>
                <a:srgbClr val="0070C0"/>
              </a:solidFill>
              <a:latin typeface="Alexandria"/>
            </a:rPr>
            <a:t>Objectives of Property Management:</a:t>
          </a:r>
        </a:p>
      </dgm:t>
    </dgm:pt>
    <dgm:pt modelId="{F15A3685-AD36-4E67-A892-D8623D55CCFC}" type="parTrans" cxnId="{3E071B50-FF76-412E-B641-1C79A8049060}">
      <dgm:prSet/>
      <dgm:spPr/>
      <dgm:t>
        <a:bodyPr/>
        <a:lstStyle/>
        <a:p>
          <a:endParaRPr lang="en-US" sz="2000"/>
        </a:p>
      </dgm:t>
    </dgm:pt>
    <dgm:pt modelId="{6EFF751C-43E3-4F1B-B738-DC10B41EBEB6}" type="sibTrans" cxnId="{3E071B50-FF76-412E-B641-1C79A8049060}">
      <dgm:prSet/>
      <dgm:spPr/>
      <dgm:t>
        <a:bodyPr/>
        <a:lstStyle/>
        <a:p>
          <a:endParaRPr lang="en-US" sz="2000"/>
        </a:p>
      </dgm:t>
    </dgm:pt>
    <dgm:pt modelId="{C1BFD749-9871-4B65-BEB0-3528DD576365}">
      <dgm:prSet phldrT="[Text]" custT="1"/>
      <dgm:spPr/>
      <dgm:t>
        <a:bodyPr/>
        <a:lstStyle/>
        <a:p>
          <a:pPr algn="ctr">
            <a:buFont typeface="Arial" panose="020B0604020202020204" pitchFamily="34" charset="0"/>
            <a:buChar char="•"/>
          </a:pPr>
          <a:r>
            <a:rPr lang="en-US" sz="2400" b="0" i="0" dirty="0">
              <a:latin typeface="Alexandria"/>
            </a:rPr>
            <a:t>Maximize the investment return (ROI) through occupancy and rental income</a:t>
          </a:r>
          <a:endParaRPr lang="en-US" sz="2400" b="0" dirty="0">
            <a:latin typeface="Alexandria"/>
          </a:endParaRPr>
        </a:p>
      </dgm:t>
    </dgm:pt>
    <dgm:pt modelId="{FEC4CD2F-8D8B-43C3-A867-C93B48CC3F0A}" type="parTrans" cxnId="{442C9B70-AB01-41C1-9CB3-808C4E3CC5E0}">
      <dgm:prSet/>
      <dgm:spPr/>
      <dgm:t>
        <a:bodyPr/>
        <a:lstStyle/>
        <a:p>
          <a:endParaRPr lang="en-US" sz="2000"/>
        </a:p>
      </dgm:t>
    </dgm:pt>
    <dgm:pt modelId="{BB60AFF0-8B90-4BC8-AF5C-7B8CCBF71603}" type="sibTrans" cxnId="{442C9B70-AB01-41C1-9CB3-808C4E3CC5E0}">
      <dgm:prSet/>
      <dgm:spPr/>
      <dgm:t>
        <a:bodyPr/>
        <a:lstStyle/>
        <a:p>
          <a:endParaRPr lang="en-US" sz="2000"/>
        </a:p>
      </dgm:t>
    </dgm:pt>
    <dgm:pt modelId="{00EDBE1A-D4E7-41D0-BE0F-7F0C49F9025B}">
      <dgm:prSet phldrT="[Text]" custT="1"/>
      <dgm:spPr/>
      <dgm:t>
        <a:bodyPr/>
        <a:lstStyle/>
        <a:p>
          <a:pPr>
            <a:buFont typeface="Arial" panose="020B0604020202020204" pitchFamily="34" charset="0"/>
            <a:buChar char="•"/>
          </a:pPr>
          <a:r>
            <a:rPr lang="en-US" sz="2400" b="0" i="0" dirty="0">
              <a:latin typeface="Alexandria"/>
            </a:rPr>
            <a:t>Ensure tenant satisfaction and minimize vacancy</a:t>
          </a:r>
          <a:endParaRPr lang="en-US" sz="2400" b="0" dirty="0">
            <a:latin typeface="Alexandria"/>
          </a:endParaRPr>
        </a:p>
      </dgm:t>
    </dgm:pt>
    <dgm:pt modelId="{4AF5CF41-A31F-46BC-96DE-43012BECAAF9}" type="parTrans" cxnId="{44F68696-F4B9-4DC1-B73D-275F6AD69B85}">
      <dgm:prSet/>
      <dgm:spPr/>
      <dgm:t>
        <a:bodyPr/>
        <a:lstStyle/>
        <a:p>
          <a:endParaRPr lang="en-US" sz="2000"/>
        </a:p>
      </dgm:t>
    </dgm:pt>
    <dgm:pt modelId="{B438DCA8-ADD4-436A-B968-137FA56AC603}" type="sibTrans" cxnId="{44F68696-F4B9-4DC1-B73D-275F6AD69B85}">
      <dgm:prSet/>
      <dgm:spPr/>
      <dgm:t>
        <a:bodyPr/>
        <a:lstStyle/>
        <a:p>
          <a:endParaRPr lang="en-US" sz="2000"/>
        </a:p>
      </dgm:t>
    </dgm:pt>
    <dgm:pt modelId="{80FC5F50-728C-4680-95A9-1C85F5E27185}">
      <dgm:prSet phldrT="[Text]" custT="1"/>
      <dgm:spPr/>
      <dgm:t>
        <a:bodyPr/>
        <a:lstStyle/>
        <a:p>
          <a:pPr>
            <a:buFont typeface="Arial" panose="020B0604020202020204" pitchFamily="34" charset="0"/>
            <a:buChar char="•"/>
          </a:pPr>
          <a:r>
            <a:rPr lang="en-US" sz="2400" b="0" i="0" dirty="0">
              <a:latin typeface="Alexandria"/>
            </a:rPr>
            <a:t>Maintain legal and regulatory compliance</a:t>
          </a:r>
          <a:endParaRPr lang="en-US" sz="2400" b="0" dirty="0">
            <a:latin typeface="Alexandria"/>
          </a:endParaRPr>
        </a:p>
      </dgm:t>
    </dgm:pt>
    <dgm:pt modelId="{503654CD-66A8-4038-B8D9-A0099FD5346C}" type="parTrans" cxnId="{4FE69DED-7D4F-4DCA-8E2A-849183BEE442}">
      <dgm:prSet/>
      <dgm:spPr/>
      <dgm:t>
        <a:bodyPr/>
        <a:lstStyle/>
        <a:p>
          <a:endParaRPr lang="en-US" sz="2000"/>
        </a:p>
      </dgm:t>
    </dgm:pt>
    <dgm:pt modelId="{A02F63B4-2D95-44B1-B6A3-9316A9D947C4}" type="sibTrans" cxnId="{4FE69DED-7D4F-4DCA-8E2A-849183BEE442}">
      <dgm:prSet/>
      <dgm:spPr/>
      <dgm:t>
        <a:bodyPr/>
        <a:lstStyle/>
        <a:p>
          <a:endParaRPr lang="en-US" sz="2000"/>
        </a:p>
      </dgm:t>
    </dgm:pt>
    <dgm:pt modelId="{83424362-2060-4B06-A3FD-316D1FD1D9ED}">
      <dgm:prSet phldrT="[Text]" phldr="1"/>
      <dgm:spPr/>
      <dgm:t>
        <a:bodyPr/>
        <a:lstStyle/>
        <a:p>
          <a:endParaRPr lang="en-US" sz="2000" dirty="0"/>
        </a:p>
      </dgm:t>
    </dgm:pt>
    <dgm:pt modelId="{7969D6BD-83D8-4989-9C68-D043A645C1E0}" type="parTrans" cxnId="{F60C3975-135D-42F3-A5AF-3ADB492B399D}">
      <dgm:prSet/>
      <dgm:spPr/>
      <dgm:t>
        <a:bodyPr/>
        <a:lstStyle/>
        <a:p>
          <a:endParaRPr lang="en-US" sz="2000"/>
        </a:p>
      </dgm:t>
    </dgm:pt>
    <dgm:pt modelId="{972B0604-72DF-458E-84ED-7DE99DDC5C22}" type="sibTrans" cxnId="{F60C3975-135D-42F3-A5AF-3ADB492B399D}">
      <dgm:prSet/>
      <dgm:spPr/>
      <dgm:t>
        <a:bodyPr/>
        <a:lstStyle/>
        <a:p>
          <a:endParaRPr lang="en-US" sz="2000"/>
        </a:p>
      </dgm:t>
    </dgm:pt>
    <dgm:pt modelId="{D7F15512-4351-4C95-A2C0-94DF8CA6F558}">
      <dgm:prSet custT="1"/>
      <dgm:spPr/>
      <dgm:t>
        <a:bodyPr/>
        <a:lstStyle/>
        <a:p>
          <a:r>
            <a:rPr lang="en-US" sz="2400" dirty="0">
              <a:latin typeface="Alexandria"/>
            </a:rPr>
            <a:t>Preserve physical and financial value of the property</a:t>
          </a:r>
        </a:p>
      </dgm:t>
    </dgm:pt>
    <dgm:pt modelId="{77317B46-47CD-4EDA-B632-5A6BE84C84FC}" type="parTrans" cxnId="{EBC68100-9AA2-44D4-A68B-C5C8693F0B02}">
      <dgm:prSet/>
      <dgm:spPr/>
      <dgm:t>
        <a:bodyPr/>
        <a:lstStyle/>
        <a:p>
          <a:endParaRPr lang="en-US" sz="2000"/>
        </a:p>
      </dgm:t>
    </dgm:pt>
    <dgm:pt modelId="{A17481C9-DC3A-4CCE-80E1-419B21BFABCA}" type="sibTrans" cxnId="{EBC68100-9AA2-44D4-A68B-C5C8693F0B02}">
      <dgm:prSet/>
      <dgm:spPr/>
      <dgm:t>
        <a:bodyPr/>
        <a:lstStyle/>
        <a:p>
          <a:endParaRPr lang="en-US" sz="2000"/>
        </a:p>
      </dgm:t>
    </dgm:pt>
    <dgm:pt modelId="{64A6DF6C-EC9D-4473-B24B-E69B7BE17586}" type="pres">
      <dgm:prSet presAssocID="{3AF81FA0-0C70-4F09-A43D-D2E6750748FA}" presName="diagram" presStyleCnt="0">
        <dgm:presLayoutVars>
          <dgm:chMax val="1"/>
          <dgm:dir/>
          <dgm:animLvl val="ctr"/>
          <dgm:resizeHandles val="exact"/>
        </dgm:presLayoutVars>
      </dgm:prSet>
      <dgm:spPr/>
    </dgm:pt>
    <dgm:pt modelId="{80814FA5-1AAA-4603-9510-F2A248B7D885}" type="pres">
      <dgm:prSet presAssocID="{3AF81FA0-0C70-4F09-A43D-D2E6750748FA}" presName="matrix" presStyleCnt="0"/>
      <dgm:spPr/>
    </dgm:pt>
    <dgm:pt modelId="{D97815CA-BF7E-42EC-BF08-9C37132B160E}" type="pres">
      <dgm:prSet presAssocID="{3AF81FA0-0C70-4F09-A43D-D2E6750748FA}" presName="tile1" presStyleLbl="node1" presStyleIdx="0" presStyleCnt="4"/>
      <dgm:spPr/>
    </dgm:pt>
    <dgm:pt modelId="{811F5239-AB71-4438-9FBE-2BF0BEC6A981}" type="pres">
      <dgm:prSet presAssocID="{3AF81FA0-0C70-4F09-A43D-D2E6750748FA}" presName="tile1text" presStyleLbl="node1" presStyleIdx="0" presStyleCnt="4">
        <dgm:presLayoutVars>
          <dgm:chMax val="0"/>
          <dgm:chPref val="0"/>
          <dgm:bulletEnabled val="1"/>
        </dgm:presLayoutVars>
      </dgm:prSet>
      <dgm:spPr/>
    </dgm:pt>
    <dgm:pt modelId="{18B2B9E3-54B1-4B6B-AD1F-20EF1C6BB044}" type="pres">
      <dgm:prSet presAssocID="{3AF81FA0-0C70-4F09-A43D-D2E6750748FA}" presName="tile2" presStyleLbl="node1" presStyleIdx="1" presStyleCnt="4" custLinFactNeighborX="400" custLinFactNeighborY="-1409"/>
      <dgm:spPr/>
    </dgm:pt>
    <dgm:pt modelId="{165BAB4D-A593-4BCF-8F8E-7827285062F0}" type="pres">
      <dgm:prSet presAssocID="{3AF81FA0-0C70-4F09-A43D-D2E6750748FA}" presName="tile2text" presStyleLbl="node1" presStyleIdx="1" presStyleCnt="4">
        <dgm:presLayoutVars>
          <dgm:chMax val="0"/>
          <dgm:chPref val="0"/>
          <dgm:bulletEnabled val="1"/>
        </dgm:presLayoutVars>
      </dgm:prSet>
      <dgm:spPr/>
    </dgm:pt>
    <dgm:pt modelId="{D6BDDF3E-E92A-4843-8C74-DD505A290F17}" type="pres">
      <dgm:prSet presAssocID="{3AF81FA0-0C70-4F09-A43D-D2E6750748FA}" presName="tile3" presStyleLbl="node1" presStyleIdx="2" presStyleCnt="4"/>
      <dgm:spPr/>
    </dgm:pt>
    <dgm:pt modelId="{9020470A-EDEA-4C98-8774-4883F6A20922}" type="pres">
      <dgm:prSet presAssocID="{3AF81FA0-0C70-4F09-A43D-D2E6750748FA}" presName="tile3text" presStyleLbl="node1" presStyleIdx="2" presStyleCnt="4">
        <dgm:presLayoutVars>
          <dgm:chMax val="0"/>
          <dgm:chPref val="0"/>
          <dgm:bulletEnabled val="1"/>
        </dgm:presLayoutVars>
      </dgm:prSet>
      <dgm:spPr/>
    </dgm:pt>
    <dgm:pt modelId="{7D251B02-7BF6-451A-8025-CC94F92380CF}" type="pres">
      <dgm:prSet presAssocID="{3AF81FA0-0C70-4F09-A43D-D2E6750748FA}" presName="tile4" presStyleLbl="node1" presStyleIdx="3" presStyleCnt="4"/>
      <dgm:spPr/>
    </dgm:pt>
    <dgm:pt modelId="{E590694A-8BFC-46E2-AC73-F205B65CAEA0}" type="pres">
      <dgm:prSet presAssocID="{3AF81FA0-0C70-4F09-A43D-D2E6750748FA}" presName="tile4text" presStyleLbl="node1" presStyleIdx="3" presStyleCnt="4">
        <dgm:presLayoutVars>
          <dgm:chMax val="0"/>
          <dgm:chPref val="0"/>
          <dgm:bulletEnabled val="1"/>
        </dgm:presLayoutVars>
      </dgm:prSet>
      <dgm:spPr/>
    </dgm:pt>
    <dgm:pt modelId="{FFAC0B02-FAB7-4090-A4EA-B7D59C848B7E}" type="pres">
      <dgm:prSet presAssocID="{3AF81FA0-0C70-4F09-A43D-D2E6750748FA}" presName="centerTile" presStyleLbl="fgShp" presStyleIdx="0" presStyleCnt="1">
        <dgm:presLayoutVars>
          <dgm:chMax val="0"/>
          <dgm:chPref val="0"/>
        </dgm:presLayoutVars>
      </dgm:prSet>
      <dgm:spPr/>
    </dgm:pt>
  </dgm:ptLst>
  <dgm:cxnLst>
    <dgm:cxn modelId="{EBC68100-9AA2-44D4-A68B-C5C8693F0B02}" srcId="{AB011E4C-884E-455B-8092-ED71A8A354B7}" destId="{D7F15512-4351-4C95-A2C0-94DF8CA6F558}" srcOrd="1" destOrd="0" parTransId="{77317B46-47CD-4EDA-B632-5A6BE84C84FC}" sibTransId="{A17481C9-DC3A-4CCE-80E1-419B21BFABCA}"/>
    <dgm:cxn modelId="{F286970A-48FB-41B1-A325-EF4FDF78B37F}" type="presOf" srcId="{C1BFD749-9871-4B65-BEB0-3528DD576365}" destId="{D97815CA-BF7E-42EC-BF08-9C37132B160E}" srcOrd="0" destOrd="0" presId="urn:microsoft.com/office/officeart/2005/8/layout/matrix1"/>
    <dgm:cxn modelId="{F253A113-1A09-4165-A173-F0788D7821EE}" type="presOf" srcId="{C1BFD749-9871-4B65-BEB0-3528DD576365}" destId="{811F5239-AB71-4438-9FBE-2BF0BEC6A981}" srcOrd="1" destOrd="0" presId="urn:microsoft.com/office/officeart/2005/8/layout/matrix1"/>
    <dgm:cxn modelId="{8722843D-806C-404D-89F5-7F93E74282CA}" type="presOf" srcId="{AB011E4C-884E-455B-8092-ED71A8A354B7}" destId="{FFAC0B02-FAB7-4090-A4EA-B7D59C848B7E}" srcOrd="0" destOrd="0" presId="urn:microsoft.com/office/officeart/2005/8/layout/matrix1"/>
    <dgm:cxn modelId="{DE27BD5B-0381-4271-807D-73BF484A1080}" type="presOf" srcId="{D7F15512-4351-4C95-A2C0-94DF8CA6F558}" destId="{165BAB4D-A593-4BCF-8F8E-7827285062F0}" srcOrd="1" destOrd="0" presId="urn:microsoft.com/office/officeart/2005/8/layout/matrix1"/>
    <dgm:cxn modelId="{03E08E4B-D202-44DB-8365-735803FDA38D}" type="presOf" srcId="{80FC5F50-728C-4680-95A9-1C85F5E27185}" destId="{7D251B02-7BF6-451A-8025-CC94F92380CF}" srcOrd="0" destOrd="0" presId="urn:microsoft.com/office/officeart/2005/8/layout/matrix1"/>
    <dgm:cxn modelId="{8D21154D-C421-42FB-B230-D8CDC0F84BEF}" type="presOf" srcId="{80FC5F50-728C-4680-95A9-1C85F5E27185}" destId="{E590694A-8BFC-46E2-AC73-F205B65CAEA0}" srcOrd="1" destOrd="0" presId="urn:microsoft.com/office/officeart/2005/8/layout/matrix1"/>
    <dgm:cxn modelId="{3E071B50-FF76-412E-B641-1C79A8049060}" srcId="{3AF81FA0-0C70-4F09-A43D-D2E6750748FA}" destId="{AB011E4C-884E-455B-8092-ED71A8A354B7}" srcOrd="0" destOrd="0" parTransId="{F15A3685-AD36-4E67-A892-D8623D55CCFC}" sibTransId="{6EFF751C-43E3-4F1B-B738-DC10B41EBEB6}"/>
    <dgm:cxn modelId="{07333170-8A6A-4FC3-B1C3-D4D154DB7BC8}" type="presOf" srcId="{00EDBE1A-D4E7-41D0-BE0F-7F0C49F9025B}" destId="{D6BDDF3E-E92A-4843-8C74-DD505A290F17}" srcOrd="0" destOrd="0" presId="urn:microsoft.com/office/officeart/2005/8/layout/matrix1"/>
    <dgm:cxn modelId="{442C9B70-AB01-41C1-9CB3-808C4E3CC5E0}" srcId="{AB011E4C-884E-455B-8092-ED71A8A354B7}" destId="{C1BFD749-9871-4B65-BEB0-3528DD576365}" srcOrd="0" destOrd="0" parTransId="{FEC4CD2F-8D8B-43C3-A867-C93B48CC3F0A}" sibTransId="{BB60AFF0-8B90-4BC8-AF5C-7B8CCBF71603}"/>
    <dgm:cxn modelId="{6B83C951-7F0F-43BE-8E62-ED7217663228}" type="presOf" srcId="{3AF81FA0-0C70-4F09-A43D-D2E6750748FA}" destId="{64A6DF6C-EC9D-4473-B24B-E69B7BE17586}" srcOrd="0" destOrd="0" presId="urn:microsoft.com/office/officeart/2005/8/layout/matrix1"/>
    <dgm:cxn modelId="{F60C3975-135D-42F3-A5AF-3ADB492B399D}" srcId="{AB011E4C-884E-455B-8092-ED71A8A354B7}" destId="{83424362-2060-4B06-A3FD-316D1FD1D9ED}" srcOrd="4" destOrd="0" parTransId="{7969D6BD-83D8-4989-9C68-D043A645C1E0}" sibTransId="{972B0604-72DF-458E-84ED-7DE99DDC5C22}"/>
    <dgm:cxn modelId="{E0D22F82-5BF9-4F8C-AFF7-BFF9B2ACDADB}" type="presOf" srcId="{00EDBE1A-D4E7-41D0-BE0F-7F0C49F9025B}" destId="{9020470A-EDEA-4C98-8774-4883F6A20922}" srcOrd="1" destOrd="0" presId="urn:microsoft.com/office/officeart/2005/8/layout/matrix1"/>
    <dgm:cxn modelId="{71791795-C8CF-42DC-9528-307BB0B98EAB}" type="presOf" srcId="{D7F15512-4351-4C95-A2C0-94DF8CA6F558}" destId="{18B2B9E3-54B1-4B6B-AD1F-20EF1C6BB044}" srcOrd="0" destOrd="0" presId="urn:microsoft.com/office/officeart/2005/8/layout/matrix1"/>
    <dgm:cxn modelId="{44F68696-F4B9-4DC1-B73D-275F6AD69B85}" srcId="{AB011E4C-884E-455B-8092-ED71A8A354B7}" destId="{00EDBE1A-D4E7-41D0-BE0F-7F0C49F9025B}" srcOrd="2" destOrd="0" parTransId="{4AF5CF41-A31F-46BC-96DE-43012BECAAF9}" sibTransId="{B438DCA8-ADD4-436A-B968-137FA56AC603}"/>
    <dgm:cxn modelId="{4FE69DED-7D4F-4DCA-8E2A-849183BEE442}" srcId="{AB011E4C-884E-455B-8092-ED71A8A354B7}" destId="{80FC5F50-728C-4680-95A9-1C85F5E27185}" srcOrd="3" destOrd="0" parTransId="{503654CD-66A8-4038-B8D9-A0099FD5346C}" sibTransId="{A02F63B4-2D95-44B1-B6A3-9316A9D947C4}"/>
    <dgm:cxn modelId="{9EBE669E-99CC-4C07-8C77-E3F0338A1C48}" type="presParOf" srcId="{64A6DF6C-EC9D-4473-B24B-E69B7BE17586}" destId="{80814FA5-1AAA-4603-9510-F2A248B7D885}" srcOrd="0" destOrd="0" presId="urn:microsoft.com/office/officeart/2005/8/layout/matrix1"/>
    <dgm:cxn modelId="{F07B49FC-70D4-4B77-8C86-FD3510211EDA}" type="presParOf" srcId="{80814FA5-1AAA-4603-9510-F2A248B7D885}" destId="{D97815CA-BF7E-42EC-BF08-9C37132B160E}" srcOrd="0" destOrd="0" presId="urn:microsoft.com/office/officeart/2005/8/layout/matrix1"/>
    <dgm:cxn modelId="{AFBD8E85-B55A-43BB-992F-C5146E9EBDF0}" type="presParOf" srcId="{80814FA5-1AAA-4603-9510-F2A248B7D885}" destId="{811F5239-AB71-4438-9FBE-2BF0BEC6A981}" srcOrd="1" destOrd="0" presId="urn:microsoft.com/office/officeart/2005/8/layout/matrix1"/>
    <dgm:cxn modelId="{64EF8DD0-E210-455D-84DA-5526BE6271B7}" type="presParOf" srcId="{80814FA5-1AAA-4603-9510-F2A248B7D885}" destId="{18B2B9E3-54B1-4B6B-AD1F-20EF1C6BB044}" srcOrd="2" destOrd="0" presId="urn:microsoft.com/office/officeart/2005/8/layout/matrix1"/>
    <dgm:cxn modelId="{763AC717-56AC-45DE-A6BF-12989BE0B3B5}" type="presParOf" srcId="{80814FA5-1AAA-4603-9510-F2A248B7D885}" destId="{165BAB4D-A593-4BCF-8F8E-7827285062F0}" srcOrd="3" destOrd="0" presId="urn:microsoft.com/office/officeart/2005/8/layout/matrix1"/>
    <dgm:cxn modelId="{ACC54A70-FEC7-40A7-AC36-FF1E1D8A232E}" type="presParOf" srcId="{80814FA5-1AAA-4603-9510-F2A248B7D885}" destId="{D6BDDF3E-E92A-4843-8C74-DD505A290F17}" srcOrd="4" destOrd="0" presId="urn:microsoft.com/office/officeart/2005/8/layout/matrix1"/>
    <dgm:cxn modelId="{EEC7F8B9-4520-4640-AA90-AB1780C14DBD}" type="presParOf" srcId="{80814FA5-1AAA-4603-9510-F2A248B7D885}" destId="{9020470A-EDEA-4C98-8774-4883F6A20922}" srcOrd="5" destOrd="0" presId="urn:microsoft.com/office/officeart/2005/8/layout/matrix1"/>
    <dgm:cxn modelId="{4093E7AB-6D39-4563-9158-4D6486713E42}" type="presParOf" srcId="{80814FA5-1AAA-4603-9510-F2A248B7D885}" destId="{7D251B02-7BF6-451A-8025-CC94F92380CF}" srcOrd="6" destOrd="0" presId="urn:microsoft.com/office/officeart/2005/8/layout/matrix1"/>
    <dgm:cxn modelId="{0A129095-3522-4F65-9961-C67AF0988E0A}" type="presParOf" srcId="{80814FA5-1AAA-4603-9510-F2A248B7D885}" destId="{E590694A-8BFC-46E2-AC73-F205B65CAEA0}" srcOrd="7" destOrd="0" presId="urn:microsoft.com/office/officeart/2005/8/layout/matrix1"/>
    <dgm:cxn modelId="{5F258CE2-570C-4418-99F1-595C47B04F9A}" type="presParOf" srcId="{64A6DF6C-EC9D-4473-B24B-E69B7BE17586}" destId="{FFAC0B02-FAB7-4090-A4EA-B7D59C848B7E}" srcOrd="1" destOrd="0" presId="urn:microsoft.com/office/officeart/2005/8/layout/matrix1"/>
  </dgm:cxnLst>
  <dgm:bg>
    <a:solidFill>
      <a:srgbClr val="FFFFCC"/>
    </a:solidFill>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35CFB9F-2A93-44FC-A683-03F1E4938D2B}" type="doc">
      <dgm:prSet loTypeId="urn:microsoft.com/office/officeart/2005/8/layout/orgChart1" loCatId="hierarchy" qsTypeId="urn:microsoft.com/office/officeart/2005/8/quickstyle/simple1" qsCatId="simple" csTypeId="urn:microsoft.com/office/officeart/2005/8/colors/accent6_2" csCatId="accent6" phldr="1"/>
      <dgm:spPr/>
      <dgm:t>
        <a:bodyPr/>
        <a:lstStyle/>
        <a:p>
          <a:endParaRPr lang="en-US"/>
        </a:p>
      </dgm:t>
    </dgm:pt>
    <dgm:pt modelId="{F0BDE8FF-C464-4407-9C0D-67DD799182F9}">
      <dgm:prSet phldrT="[Text]" custT="1"/>
      <dgm:spPr>
        <a:solidFill>
          <a:schemeClr val="accent4">
            <a:lumMod val="60000"/>
            <a:lumOff val="40000"/>
          </a:schemeClr>
        </a:solidFill>
      </dgm:spPr>
      <dgm:t>
        <a:bodyPr/>
        <a:lstStyle/>
        <a:p>
          <a:r>
            <a:rPr lang="en-US" sz="2400" b="1" dirty="0">
              <a:solidFill>
                <a:schemeClr val="tx1"/>
              </a:solidFill>
              <a:latin typeface="Alexandria"/>
            </a:rPr>
            <a:t>Types of Tenancies</a:t>
          </a:r>
        </a:p>
      </dgm:t>
    </dgm:pt>
    <dgm:pt modelId="{EB2029D5-0464-40D7-9161-1C3C908F1E04}" type="parTrans" cxnId="{5E74A5D1-85B4-42A6-856C-B356F1DE0705}">
      <dgm:prSet/>
      <dgm:spPr/>
      <dgm:t>
        <a:bodyPr/>
        <a:lstStyle/>
        <a:p>
          <a:endParaRPr lang="en-US"/>
        </a:p>
      </dgm:t>
    </dgm:pt>
    <dgm:pt modelId="{B79A2208-D60A-480D-985E-58372044B721}" type="sibTrans" cxnId="{5E74A5D1-85B4-42A6-856C-B356F1DE0705}">
      <dgm:prSet/>
      <dgm:spPr/>
      <dgm:t>
        <a:bodyPr/>
        <a:lstStyle/>
        <a:p>
          <a:endParaRPr lang="en-US"/>
        </a:p>
      </dgm:t>
    </dgm:pt>
    <dgm:pt modelId="{47D81B82-C8CB-45DF-89B8-D396E4DA874C}">
      <dgm:prSet phldrT="[Text]" custT="1"/>
      <dgm:spPr>
        <a:solidFill>
          <a:srgbClr val="66FFCC"/>
        </a:solidFill>
      </dgm:spPr>
      <dgm:t>
        <a:bodyPr/>
        <a:lstStyle/>
        <a:p>
          <a:pPr>
            <a:spcAft>
              <a:spcPts val="0"/>
            </a:spcAft>
          </a:pPr>
          <a:r>
            <a:rPr lang="en-US" sz="2000" b="1" dirty="0">
              <a:solidFill>
                <a:schemeClr val="tx1"/>
              </a:solidFill>
              <a:latin typeface="Alexandria"/>
            </a:rPr>
            <a:t>Fixed-term tenancies</a:t>
          </a:r>
        </a:p>
        <a:p>
          <a:pPr>
            <a:spcAft>
              <a:spcPts val="0"/>
            </a:spcAft>
          </a:pPr>
          <a:r>
            <a:rPr lang="en-US" sz="1800" b="1" dirty="0">
              <a:solidFill>
                <a:schemeClr val="tx1"/>
              </a:solidFill>
              <a:latin typeface="Alexandria"/>
            </a:rPr>
            <a:t>(Lease /estate for years)</a:t>
          </a:r>
        </a:p>
      </dgm:t>
    </dgm:pt>
    <dgm:pt modelId="{8BC2ED8C-7E86-4BFB-973D-4CB4425E9722}" type="parTrans" cxnId="{54B2B3CD-993C-4CC8-BC20-7E7C25F4EF9E}">
      <dgm:prSet/>
      <dgm:spPr/>
      <dgm:t>
        <a:bodyPr/>
        <a:lstStyle/>
        <a:p>
          <a:endParaRPr lang="en-US"/>
        </a:p>
      </dgm:t>
    </dgm:pt>
    <dgm:pt modelId="{3F7C76EB-9CDA-446C-AAC8-A92595D0210F}" type="sibTrans" cxnId="{54B2B3CD-993C-4CC8-BC20-7E7C25F4EF9E}">
      <dgm:prSet/>
      <dgm:spPr/>
      <dgm:t>
        <a:bodyPr/>
        <a:lstStyle/>
        <a:p>
          <a:endParaRPr lang="en-US"/>
        </a:p>
      </dgm:t>
    </dgm:pt>
    <dgm:pt modelId="{E42F95AB-2265-4D7C-9018-8263A1E8B6B4}">
      <dgm:prSet phldrT="[Text]" custT="1"/>
      <dgm:spPr>
        <a:solidFill>
          <a:srgbClr val="66FFFF"/>
        </a:solidFill>
        <a:ln>
          <a:solidFill>
            <a:srgbClr val="00B0F0"/>
          </a:solidFill>
        </a:ln>
      </dgm:spPr>
      <dgm:t>
        <a:bodyPr/>
        <a:lstStyle/>
        <a:p>
          <a:pPr>
            <a:spcAft>
              <a:spcPts val="0"/>
            </a:spcAft>
          </a:pPr>
          <a:r>
            <a:rPr lang="en-US" sz="2000" b="1" dirty="0">
              <a:solidFill>
                <a:schemeClr val="tx1"/>
              </a:solidFill>
              <a:latin typeface="Alexandria"/>
            </a:rPr>
            <a:t>Periodic tenancies</a:t>
          </a:r>
        </a:p>
        <a:p>
          <a:pPr>
            <a:spcAft>
              <a:spcPct val="35000"/>
            </a:spcAft>
          </a:pPr>
          <a:r>
            <a:rPr lang="en-US" sz="2000" b="1" dirty="0">
              <a:solidFill>
                <a:schemeClr val="tx1"/>
              </a:solidFill>
              <a:latin typeface="Alexandria"/>
            </a:rPr>
            <a:t>(rental)</a:t>
          </a:r>
        </a:p>
      </dgm:t>
    </dgm:pt>
    <dgm:pt modelId="{C3D9CB3A-22EE-4699-A4B3-9B4668825BC6}" type="parTrans" cxnId="{8192B7FF-6C41-4A93-A7FC-7A9314897F4F}">
      <dgm:prSet/>
      <dgm:spPr/>
      <dgm:t>
        <a:bodyPr/>
        <a:lstStyle/>
        <a:p>
          <a:endParaRPr lang="en-US"/>
        </a:p>
      </dgm:t>
    </dgm:pt>
    <dgm:pt modelId="{44A490FD-967A-419A-8B46-398891A0A335}" type="sibTrans" cxnId="{8192B7FF-6C41-4A93-A7FC-7A9314897F4F}">
      <dgm:prSet/>
      <dgm:spPr/>
      <dgm:t>
        <a:bodyPr/>
        <a:lstStyle/>
        <a:p>
          <a:endParaRPr lang="en-US"/>
        </a:p>
      </dgm:t>
    </dgm:pt>
    <dgm:pt modelId="{03A6B4A1-9708-4DC4-B99A-F802948CA9A7}">
      <dgm:prSet phldrT="[Text]" custT="1"/>
      <dgm:spPr>
        <a:solidFill>
          <a:srgbClr val="FFFFCC"/>
        </a:solidFill>
      </dgm:spPr>
      <dgm:t>
        <a:bodyPr/>
        <a:lstStyle/>
        <a:p>
          <a:r>
            <a:rPr lang="en-US" sz="2000" b="1" dirty="0">
              <a:solidFill>
                <a:schemeClr val="tx1"/>
              </a:solidFill>
              <a:latin typeface="Alexandria"/>
            </a:rPr>
            <a:t>Tenancies-at-will (estate at will)</a:t>
          </a:r>
        </a:p>
      </dgm:t>
    </dgm:pt>
    <dgm:pt modelId="{410A4D59-D838-42D2-9A1A-28F8FD9CE27A}" type="parTrans" cxnId="{2C33FCB5-BB21-4004-A5CF-7D9720474D22}">
      <dgm:prSet/>
      <dgm:spPr/>
      <dgm:t>
        <a:bodyPr/>
        <a:lstStyle/>
        <a:p>
          <a:endParaRPr lang="en-US"/>
        </a:p>
      </dgm:t>
    </dgm:pt>
    <dgm:pt modelId="{04957F26-F073-4215-9DCA-5FD14CABFDC0}" type="sibTrans" cxnId="{2C33FCB5-BB21-4004-A5CF-7D9720474D22}">
      <dgm:prSet/>
      <dgm:spPr/>
      <dgm:t>
        <a:bodyPr/>
        <a:lstStyle/>
        <a:p>
          <a:endParaRPr lang="en-US"/>
        </a:p>
      </dgm:t>
    </dgm:pt>
    <dgm:pt modelId="{FF75B30D-DEB5-4E86-A7CF-D2EE6972DEED}">
      <dgm:prSet custT="1"/>
      <dgm:spPr>
        <a:solidFill>
          <a:srgbClr val="FFCCFF"/>
        </a:solidFill>
      </dgm:spPr>
      <dgm:t>
        <a:bodyPr/>
        <a:lstStyle/>
        <a:p>
          <a:r>
            <a:rPr lang="en-US" sz="2000" b="1" dirty="0">
              <a:solidFill>
                <a:schemeClr val="tx1"/>
              </a:solidFill>
              <a:latin typeface="Alexandria"/>
            </a:rPr>
            <a:t>Tenancies-at-sufferance (holdover tenancy)</a:t>
          </a:r>
        </a:p>
      </dgm:t>
    </dgm:pt>
    <dgm:pt modelId="{9B1B8D06-CC66-4561-908A-17E7F5697F91}" type="parTrans" cxnId="{95444F7B-57BD-4548-A507-7C3059FB415B}">
      <dgm:prSet/>
      <dgm:spPr/>
      <dgm:t>
        <a:bodyPr/>
        <a:lstStyle/>
        <a:p>
          <a:endParaRPr lang="en-US"/>
        </a:p>
      </dgm:t>
    </dgm:pt>
    <dgm:pt modelId="{8513E673-1D30-4203-9C77-555B831EF7DC}" type="sibTrans" cxnId="{95444F7B-57BD-4548-A507-7C3059FB415B}">
      <dgm:prSet/>
      <dgm:spPr/>
      <dgm:t>
        <a:bodyPr/>
        <a:lstStyle/>
        <a:p>
          <a:endParaRPr lang="en-US"/>
        </a:p>
      </dgm:t>
    </dgm:pt>
    <dgm:pt modelId="{3D27FFDE-CF88-4914-B720-D4472395A3A1}" type="pres">
      <dgm:prSet presAssocID="{D35CFB9F-2A93-44FC-A683-03F1E4938D2B}" presName="hierChild1" presStyleCnt="0">
        <dgm:presLayoutVars>
          <dgm:orgChart val="1"/>
          <dgm:chPref val="1"/>
          <dgm:dir/>
          <dgm:animOne val="branch"/>
          <dgm:animLvl val="lvl"/>
          <dgm:resizeHandles/>
        </dgm:presLayoutVars>
      </dgm:prSet>
      <dgm:spPr/>
    </dgm:pt>
    <dgm:pt modelId="{4262EEB0-A7D1-4A3B-B82D-4508FBDF559B}" type="pres">
      <dgm:prSet presAssocID="{F0BDE8FF-C464-4407-9C0D-67DD799182F9}" presName="hierRoot1" presStyleCnt="0">
        <dgm:presLayoutVars>
          <dgm:hierBranch val="init"/>
        </dgm:presLayoutVars>
      </dgm:prSet>
      <dgm:spPr/>
    </dgm:pt>
    <dgm:pt modelId="{4E0F7B19-7894-4676-9617-1B82D6E52B82}" type="pres">
      <dgm:prSet presAssocID="{F0BDE8FF-C464-4407-9C0D-67DD799182F9}" presName="rootComposite1" presStyleCnt="0"/>
      <dgm:spPr/>
    </dgm:pt>
    <dgm:pt modelId="{10F302F2-1B36-44A6-9673-49B86B5B32A9}" type="pres">
      <dgm:prSet presAssocID="{F0BDE8FF-C464-4407-9C0D-67DD799182F9}" presName="rootText1" presStyleLbl="node0" presStyleIdx="0" presStyleCnt="1" custScaleY="51702" custLinFactNeighborY="2006">
        <dgm:presLayoutVars>
          <dgm:chPref val="3"/>
        </dgm:presLayoutVars>
      </dgm:prSet>
      <dgm:spPr/>
    </dgm:pt>
    <dgm:pt modelId="{0523BA43-30B0-48FD-8C8B-4D2C59045EFE}" type="pres">
      <dgm:prSet presAssocID="{F0BDE8FF-C464-4407-9C0D-67DD799182F9}" presName="rootConnector1" presStyleLbl="node1" presStyleIdx="0" presStyleCnt="0"/>
      <dgm:spPr/>
    </dgm:pt>
    <dgm:pt modelId="{938522C4-AD99-4552-AFA7-BDA73FEA72D4}" type="pres">
      <dgm:prSet presAssocID="{F0BDE8FF-C464-4407-9C0D-67DD799182F9}" presName="hierChild2" presStyleCnt="0"/>
      <dgm:spPr/>
    </dgm:pt>
    <dgm:pt modelId="{204C9901-B5BA-44E7-A5F2-6E1A94EE6B45}" type="pres">
      <dgm:prSet presAssocID="{8BC2ED8C-7E86-4BFB-973D-4CB4425E9722}" presName="Name37" presStyleLbl="parChTrans1D2" presStyleIdx="0" presStyleCnt="4"/>
      <dgm:spPr/>
    </dgm:pt>
    <dgm:pt modelId="{E4C5E52A-322C-4028-91F3-EA3855075F98}" type="pres">
      <dgm:prSet presAssocID="{47D81B82-C8CB-45DF-89B8-D396E4DA874C}" presName="hierRoot2" presStyleCnt="0">
        <dgm:presLayoutVars>
          <dgm:hierBranch val="init"/>
        </dgm:presLayoutVars>
      </dgm:prSet>
      <dgm:spPr/>
    </dgm:pt>
    <dgm:pt modelId="{D6F2B9BC-707E-4F14-A90F-3BD38E9A5E3A}" type="pres">
      <dgm:prSet presAssocID="{47D81B82-C8CB-45DF-89B8-D396E4DA874C}" presName="rootComposite" presStyleCnt="0"/>
      <dgm:spPr/>
    </dgm:pt>
    <dgm:pt modelId="{97694678-A37C-46CC-A8CA-783C42A8AE40}" type="pres">
      <dgm:prSet presAssocID="{47D81B82-C8CB-45DF-89B8-D396E4DA874C}" presName="rootText" presStyleLbl="node2" presStyleIdx="0" presStyleCnt="4" custScaleY="48344">
        <dgm:presLayoutVars>
          <dgm:chPref val="3"/>
        </dgm:presLayoutVars>
      </dgm:prSet>
      <dgm:spPr/>
    </dgm:pt>
    <dgm:pt modelId="{11789827-FE15-4D14-A60A-A4E30D96CBF7}" type="pres">
      <dgm:prSet presAssocID="{47D81B82-C8CB-45DF-89B8-D396E4DA874C}" presName="rootConnector" presStyleLbl="node2" presStyleIdx="0" presStyleCnt="4"/>
      <dgm:spPr/>
    </dgm:pt>
    <dgm:pt modelId="{D9F16875-2AAB-478E-B884-768DAC74E840}" type="pres">
      <dgm:prSet presAssocID="{47D81B82-C8CB-45DF-89B8-D396E4DA874C}" presName="hierChild4" presStyleCnt="0"/>
      <dgm:spPr/>
    </dgm:pt>
    <dgm:pt modelId="{649A3590-4302-4B23-AD67-A2ABC118DC55}" type="pres">
      <dgm:prSet presAssocID="{47D81B82-C8CB-45DF-89B8-D396E4DA874C}" presName="hierChild5" presStyleCnt="0"/>
      <dgm:spPr/>
    </dgm:pt>
    <dgm:pt modelId="{82AB8946-F30F-4D86-89FA-2340C7DB56B7}" type="pres">
      <dgm:prSet presAssocID="{C3D9CB3A-22EE-4699-A4B3-9B4668825BC6}" presName="Name37" presStyleLbl="parChTrans1D2" presStyleIdx="1" presStyleCnt="4"/>
      <dgm:spPr/>
    </dgm:pt>
    <dgm:pt modelId="{373E8C4C-D5C5-43E9-8887-7E570D28B4FF}" type="pres">
      <dgm:prSet presAssocID="{E42F95AB-2265-4D7C-9018-8263A1E8B6B4}" presName="hierRoot2" presStyleCnt="0">
        <dgm:presLayoutVars>
          <dgm:hierBranch val="init"/>
        </dgm:presLayoutVars>
      </dgm:prSet>
      <dgm:spPr/>
    </dgm:pt>
    <dgm:pt modelId="{C89FF354-6B9D-49D8-BE7E-9687E057932C}" type="pres">
      <dgm:prSet presAssocID="{E42F95AB-2265-4D7C-9018-8263A1E8B6B4}" presName="rootComposite" presStyleCnt="0"/>
      <dgm:spPr/>
    </dgm:pt>
    <dgm:pt modelId="{9564A198-A897-487B-9FC3-7E19F171EFC8}" type="pres">
      <dgm:prSet presAssocID="{E42F95AB-2265-4D7C-9018-8263A1E8B6B4}" presName="rootText" presStyleLbl="node2" presStyleIdx="1" presStyleCnt="4" custScaleY="46264" custLinFactNeighborX="-621">
        <dgm:presLayoutVars>
          <dgm:chPref val="3"/>
        </dgm:presLayoutVars>
      </dgm:prSet>
      <dgm:spPr/>
    </dgm:pt>
    <dgm:pt modelId="{E60E1E5B-C601-4BFC-9CD5-9B7F4B0F44AE}" type="pres">
      <dgm:prSet presAssocID="{E42F95AB-2265-4D7C-9018-8263A1E8B6B4}" presName="rootConnector" presStyleLbl="node2" presStyleIdx="1" presStyleCnt="4"/>
      <dgm:spPr/>
    </dgm:pt>
    <dgm:pt modelId="{5C1EC25C-CDAD-4831-B8FA-B637901DE827}" type="pres">
      <dgm:prSet presAssocID="{E42F95AB-2265-4D7C-9018-8263A1E8B6B4}" presName="hierChild4" presStyleCnt="0"/>
      <dgm:spPr/>
    </dgm:pt>
    <dgm:pt modelId="{F76FBC89-16DE-479C-873C-48D46EF98FE0}" type="pres">
      <dgm:prSet presAssocID="{E42F95AB-2265-4D7C-9018-8263A1E8B6B4}" presName="hierChild5" presStyleCnt="0"/>
      <dgm:spPr/>
    </dgm:pt>
    <dgm:pt modelId="{3BD1A2A0-3C4E-468C-A94E-F8ABF69CA440}" type="pres">
      <dgm:prSet presAssocID="{410A4D59-D838-42D2-9A1A-28F8FD9CE27A}" presName="Name37" presStyleLbl="parChTrans1D2" presStyleIdx="2" presStyleCnt="4"/>
      <dgm:spPr/>
    </dgm:pt>
    <dgm:pt modelId="{ECAE72A0-F9FB-401D-A6F8-120FE8693997}" type="pres">
      <dgm:prSet presAssocID="{03A6B4A1-9708-4DC4-B99A-F802948CA9A7}" presName="hierRoot2" presStyleCnt="0">
        <dgm:presLayoutVars>
          <dgm:hierBranch val="init"/>
        </dgm:presLayoutVars>
      </dgm:prSet>
      <dgm:spPr/>
    </dgm:pt>
    <dgm:pt modelId="{FE6677C7-F97E-4BA5-88B8-E59D7C474596}" type="pres">
      <dgm:prSet presAssocID="{03A6B4A1-9708-4DC4-B99A-F802948CA9A7}" presName="rootComposite" presStyleCnt="0"/>
      <dgm:spPr/>
    </dgm:pt>
    <dgm:pt modelId="{29DF606C-C783-4F55-8476-F1AFA9D54F74}" type="pres">
      <dgm:prSet presAssocID="{03A6B4A1-9708-4DC4-B99A-F802948CA9A7}" presName="rootText" presStyleLbl="node2" presStyleIdx="2" presStyleCnt="4" custScaleY="46494">
        <dgm:presLayoutVars>
          <dgm:chPref val="3"/>
        </dgm:presLayoutVars>
      </dgm:prSet>
      <dgm:spPr/>
    </dgm:pt>
    <dgm:pt modelId="{7AF40933-DD90-4119-9A4D-69FFDA3A868F}" type="pres">
      <dgm:prSet presAssocID="{03A6B4A1-9708-4DC4-B99A-F802948CA9A7}" presName="rootConnector" presStyleLbl="node2" presStyleIdx="2" presStyleCnt="4"/>
      <dgm:spPr/>
    </dgm:pt>
    <dgm:pt modelId="{E8961244-A44C-4202-94DC-FFEC5FA96778}" type="pres">
      <dgm:prSet presAssocID="{03A6B4A1-9708-4DC4-B99A-F802948CA9A7}" presName="hierChild4" presStyleCnt="0"/>
      <dgm:spPr/>
    </dgm:pt>
    <dgm:pt modelId="{F5E7F20D-0B09-4231-941C-8109FC8E04A8}" type="pres">
      <dgm:prSet presAssocID="{03A6B4A1-9708-4DC4-B99A-F802948CA9A7}" presName="hierChild5" presStyleCnt="0"/>
      <dgm:spPr/>
    </dgm:pt>
    <dgm:pt modelId="{40EBF06E-126B-4038-BB2E-707BF0CB5A8E}" type="pres">
      <dgm:prSet presAssocID="{9B1B8D06-CC66-4561-908A-17E7F5697F91}" presName="Name37" presStyleLbl="parChTrans1D2" presStyleIdx="3" presStyleCnt="4"/>
      <dgm:spPr/>
    </dgm:pt>
    <dgm:pt modelId="{BE63531E-BDA5-4D2D-B5FE-5FBD0CD6BD35}" type="pres">
      <dgm:prSet presAssocID="{FF75B30D-DEB5-4E86-A7CF-D2EE6972DEED}" presName="hierRoot2" presStyleCnt="0">
        <dgm:presLayoutVars>
          <dgm:hierBranch val="init"/>
        </dgm:presLayoutVars>
      </dgm:prSet>
      <dgm:spPr/>
    </dgm:pt>
    <dgm:pt modelId="{2B33BE00-3CF8-432D-A44D-D9C6443BAC95}" type="pres">
      <dgm:prSet presAssocID="{FF75B30D-DEB5-4E86-A7CF-D2EE6972DEED}" presName="rootComposite" presStyleCnt="0"/>
      <dgm:spPr/>
    </dgm:pt>
    <dgm:pt modelId="{F8F7D3E8-881A-4BE4-BF72-B78A73099C66}" type="pres">
      <dgm:prSet presAssocID="{FF75B30D-DEB5-4E86-A7CF-D2EE6972DEED}" presName="rootText" presStyleLbl="node2" presStyleIdx="3" presStyleCnt="4" custScaleY="47419">
        <dgm:presLayoutVars>
          <dgm:chPref val="3"/>
        </dgm:presLayoutVars>
      </dgm:prSet>
      <dgm:spPr/>
    </dgm:pt>
    <dgm:pt modelId="{D9F7A041-48BE-424D-B9BD-F31D170AECF1}" type="pres">
      <dgm:prSet presAssocID="{FF75B30D-DEB5-4E86-A7CF-D2EE6972DEED}" presName="rootConnector" presStyleLbl="node2" presStyleIdx="3" presStyleCnt="4"/>
      <dgm:spPr/>
    </dgm:pt>
    <dgm:pt modelId="{5C3A4E89-C3E7-4CDF-AD26-71D2FCC291CB}" type="pres">
      <dgm:prSet presAssocID="{FF75B30D-DEB5-4E86-A7CF-D2EE6972DEED}" presName="hierChild4" presStyleCnt="0"/>
      <dgm:spPr/>
    </dgm:pt>
    <dgm:pt modelId="{006BCB9F-8703-4FB7-BAF5-1293C80EAA26}" type="pres">
      <dgm:prSet presAssocID="{FF75B30D-DEB5-4E86-A7CF-D2EE6972DEED}" presName="hierChild5" presStyleCnt="0"/>
      <dgm:spPr/>
    </dgm:pt>
    <dgm:pt modelId="{7A49EA95-1C12-4BA4-A500-4DDC65D563CA}" type="pres">
      <dgm:prSet presAssocID="{F0BDE8FF-C464-4407-9C0D-67DD799182F9}" presName="hierChild3" presStyleCnt="0"/>
      <dgm:spPr/>
    </dgm:pt>
  </dgm:ptLst>
  <dgm:cxnLst>
    <dgm:cxn modelId="{7B4F3208-6CA9-489C-BD6B-5714117618D1}" type="presOf" srcId="{E42F95AB-2265-4D7C-9018-8263A1E8B6B4}" destId="{E60E1E5B-C601-4BFC-9CD5-9B7F4B0F44AE}" srcOrd="1" destOrd="0" presId="urn:microsoft.com/office/officeart/2005/8/layout/orgChart1"/>
    <dgm:cxn modelId="{0A00CD0C-C281-44E0-871D-47EFD2D8047A}" type="presOf" srcId="{8BC2ED8C-7E86-4BFB-973D-4CB4425E9722}" destId="{204C9901-B5BA-44E7-A5F2-6E1A94EE6B45}" srcOrd="0" destOrd="0" presId="urn:microsoft.com/office/officeart/2005/8/layout/orgChart1"/>
    <dgm:cxn modelId="{B96FC728-EEBE-4AE9-9A9C-ABA34D920BB0}" type="presOf" srcId="{47D81B82-C8CB-45DF-89B8-D396E4DA874C}" destId="{97694678-A37C-46CC-A8CA-783C42A8AE40}" srcOrd="0" destOrd="0" presId="urn:microsoft.com/office/officeart/2005/8/layout/orgChart1"/>
    <dgm:cxn modelId="{723CC42F-07A6-4424-BDF3-BD9453583BD3}" type="presOf" srcId="{D35CFB9F-2A93-44FC-A683-03F1E4938D2B}" destId="{3D27FFDE-CF88-4914-B720-D4472395A3A1}" srcOrd="0" destOrd="0" presId="urn:microsoft.com/office/officeart/2005/8/layout/orgChart1"/>
    <dgm:cxn modelId="{7AD5F160-0DA9-4C07-BFDD-80416554A395}" type="presOf" srcId="{47D81B82-C8CB-45DF-89B8-D396E4DA874C}" destId="{11789827-FE15-4D14-A60A-A4E30D96CBF7}" srcOrd="1" destOrd="0" presId="urn:microsoft.com/office/officeart/2005/8/layout/orgChart1"/>
    <dgm:cxn modelId="{80603D67-F163-456B-B886-5C12E1C8BAD1}" type="presOf" srcId="{F0BDE8FF-C464-4407-9C0D-67DD799182F9}" destId="{10F302F2-1B36-44A6-9673-49B86B5B32A9}" srcOrd="0" destOrd="0" presId="urn:microsoft.com/office/officeart/2005/8/layout/orgChart1"/>
    <dgm:cxn modelId="{9326BA74-B45B-438A-8C89-9D67A5BFD472}" type="presOf" srcId="{9B1B8D06-CC66-4561-908A-17E7F5697F91}" destId="{40EBF06E-126B-4038-BB2E-707BF0CB5A8E}" srcOrd="0" destOrd="0" presId="urn:microsoft.com/office/officeart/2005/8/layout/orgChart1"/>
    <dgm:cxn modelId="{20E8B757-3F47-4939-9EE6-AD6F86A2A625}" type="presOf" srcId="{E42F95AB-2265-4D7C-9018-8263A1E8B6B4}" destId="{9564A198-A897-487B-9FC3-7E19F171EFC8}" srcOrd="0" destOrd="0" presId="urn:microsoft.com/office/officeart/2005/8/layout/orgChart1"/>
    <dgm:cxn modelId="{95444F7B-57BD-4548-A507-7C3059FB415B}" srcId="{F0BDE8FF-C464-4407-9C0D-67DD799182F9}" destId="{FF75B30D-DEB5-4E86-A7CF-D2EE6972DEED}" srcOrd="3" destOrd="0" parTransId="{9B1B8D06-CC66-4561-908A-17E7F5697F91}" sibTransId="{8513E673-1D30-4203-9C77-555B831EF7DC}"/>
    <dgm:cxn modelId="{835DC080-720E-4C4F-BD3D-37EBDF1B82A5}" type="presOf" srcId="{FF75B30D-DEB5-4E86-A7CF-D2EE6972DEED}" destId="{F8F7D3E8-881A-4BE4-BF72-B78A73099C66}" srcOrd="0" destOrd="0" presId="urn:microsoft.com/office/officeart/2005/8/layout/orgChart1"/>
    <dgm:cxn modelId="{29D2DF9A-6DF7-4933-AA49-BD4439C56B96}" type="presOf" srcId="{03A6B4A1-9708-4DC4-B99A-F802948CA9A7}" destId="{29DF606C-C783-4F55-8476-F1AFA9D54F74}" srcOrd="0" destOrd="0" presId="urn:microsoft.com/office/officeart/2005/8/layout/orgChart1"/>
    <dgm:cxn modelId="{2C33FCB5-BB21-4004-A5CF-7D9720474D22}" srcId="{F0BDE8FF-C464-4407-9C0D-67DD799182F9}" destId="{03A6B4A1-9708-4DC4-B99A-F802948CA9A7}" srcOrd="2" destOrd="0" parTransId="{410A4D59-D838-42D2-9A1A-28F8FD9CE27A}" sibTransId="{04957F26-F073-4215-9DCA-5FD14CABFDC0}"/>
    <dgm:cxn modelId="{98BCE4C9-D54F-4F5A-8FC6-6F57C23B0E36}" type="presOf" srcId="{C3D9CB3A-22EE-4699-A4B3-9B4668825BC6}" destId="{82AB8946-F30F-4D86-89FA-2340C7DB56B7}" srcOrd="0" destOrd="0" presId="urn:microsoft.com/office/officeart/2005/8/layout/orgChart1"/>
    <dgm:cxn modelId="{54B2B3CD-993C-4CC8-BC20-7E7C25F4EF9E}" srcId="{F0BDE8FF-C464-4407-9C0D-67DD799182F9}" destId="{47D81B82-C8CB-45DF-89B8-D396E4DA874C}" srcOrd="0" destOrd="0" parTransId="{8BC2ED8C-7E86-4BFB-973D-4CB4425E9722}" sibTransId="{3F7C76EB-9CDA-446C-AAC8-A92595D0210F}"/>
    <dgm:cxn modelId="{5E74A5D1-85B4-42A6-856C-B356F1DE0705}" srcId="{D35CFB9F-2A93-44FC-A683-03F1E4938D2B}" destId="{F0BDE8FF-C464-4407-9C0D-67DD799182F9}" srcOrd="0" destOrd="0" parTransId="{EB2029D5-0464-40D7-9161-1C3C908F1E04}" sibTransId="{B79A2208-D60A-480D-985E-58372044B721}"/>
    <dgm:cxn modelId="{33B87CDD-65EC-4803-943E-4A9581575DBD}" type="presOf" srcId="{410A4D59-D838-42D2-9A1A-28F8FD9CE27A}" destId="{3BD1A2A0-3C4E-468C-A94E-F8ABF69CA440}" srcOrd="0" destOrd="0" presId="urn:microsoft.com/office/officeart/2005/8/layout/orgChart1"/>
    <dgm:cxn modelId="{A83F32E6-F58C-4902-8B13-D42A578BE9D6}" type="presOf" srcId="{F0BDE8FF-C464-4407-9C0D-67DD799182F9}" destId="{0523BA43-30B0-48FD-8C8B-4D2C59045EFE}" srcOrd="1" destOrd="0" presId="urn:microsoft.com/office/officeart/2005/8/layout/orgChart1"/>
    <dgm:cxn modelId="{2272E7E9-44F9-481F-841D-A6FE46B5F886}" type="presOf" srcId="{03A6B4A1-9708-4DC4-B99A-F802948CA9A7}" destId="{7AF40933-DD90-4119-9A4D-69FFDA3A868F}" srcOrd="1" destOrd="0" presId="urn:microsoft.com/office/officeart/2005/8/layout/orgChart1"/>
    <dgm:cxn modelId="{CED5C2EA-D08E-46FD-8B08-A9FB0BFB5F0A}" type="presOf" srcId="{FF75B30D-DEB5-4E86-A7CF-D2EE6972DEED}" destId="{D9F7A041-48BE-424D-B9BD-F31D170AECF1}" srcOrd="1" destOrd="0" presId="urn:microsoft.com/office/officeart/2005/8/layout/orgChart1"/>
    <dgm:cxn modelId="{8192B7FF-6C41-4A93-A7FC-7A9314897F4F}" srcId="{F0BDE8FF-C464-4407-9C0D-67DD799182F9}" destId="{E42F95AB-2265-4D7C-9018-8263A1E8B6B4}" srcOrd="1" destOrd="0" parTransId="{C3D9CB3A-22EE-4699-A4B3-9B4668825BC6}" sibTransId="{44A490FD-967A-419A-8B46-398891A0A335}"/>
    <dgm:cxn modelId="{32E0BF11-E9D7-4853-8848-2CAE5CD5F51A}" type="presParOf" srcId="{3D27FFDE-CF88-4914-B720-D4472395A3A1}" destId="{4262EEB0-A7D1-4A3B-B82D-4508FBDF559B}" srcOrd="0" destOrd="0" presId="urn:microsoft.com/office/officeart/2005/8/layout/orgChart1"/>
    <dgm:cxn modelId="{A1A0F667-3C5E-4598-AC24-9031C902767C}" type="presParOf" srcId="{4262EEB0-A7D1-4A3B-B82D-4508FBDF559B}" destId="{4E0F7B19-7894-4676-9617-1B82D6E52B82}" srcOrd="0" destOrd="0" presId="urn:microsoft.com/office/officeart/2005/8/layout/orgChart1"/>
    <dgm:cxn modelId="{461A7D15-D735-4A75-811A-76A978311A56}" type="presParOf" srcId="{4E0F7B19-7894-4676-9617-1B82D6E52B82}" destId="{10F302F2-1B36-44A6-9673-49B86B5B32A9}" srcOrd="0" destOrd="0" presId="urn:microsoft.com/office/officeart/2005/8/layout/orgChart1"/>
    <dgm:cxn modelId="{36681E7D-7E0E-4AA7-AE23-1A846C22E97F}" type="presParOf" srcId="{4E0F7B19-7894-4676-9617-1B82D6E52B82}" destId="{0523BA43-30B0-48FD-8C8B-4D2C59045EFE}" srcOrd="1" destOrd="0" presId="urn:microsoft.com/office/officeart/2005/8/layout/orgChart1"/>
    <dgm:cxn modelId="{7D075EA3-AF23-4439-BC81-A1A798396FF6}" type="presParOf" srcId="{4262EEB0-A7D1-4A3B-B82D-4508FBDF559B}" destId="{938522C4-AD99-4552-AFA7-BDA73FEA72D4}" srcOrd="1" destOrd="0" presId="urn:microsoft.com/office/officeart/2005/8/layout/orgChart1"/>
    <dgm:cxn modelId="{0033A767-0E15-4668-8896-7274B4E33BC8}" type="presParOf" srcId="{938522C4-AD99-4552-AFA7-BDA73FEA72D4}" destId="{204C9901-B5BA-44E7-A5F2-6E1A94EE6B45}" srcOrd="0" destOrd="0" presId="urn:microsoft.com/office/officeart/2005/8/layout/orgChart1"/>
    <dgm:cxn modelId="{80B57FC6-0F32-45FC-A929-3745B74FC2E3}" type="presParOf" srcId="{938522C4-AD99-4552-AFA7-BDA73FEA72D4}" destId="{E4C5E52A-322C-4028-91F3-EA3855075F98}" srcOrd="1" destOrd="0" presId="urn:microsoft.com/office/officeart/2005/8/layout/orgChart1"/>
    <dgm:cxn modelId="{553730E0-C95C-4412-AA36-A305F72DA1D9}" type="presParOf" srcId="{E4C5E52A-322C-4028-91F3-EA3855075F98}" destId="{D6F2B9BC-707E-4F14-A90F-3BD38E9A5E3A}" srcOrd="0" destOrd="0" presId="urn:microsoft.com/office/officeart/2005/8/layout/orgChart1"/>
    <dgm:cxn modelId="{84DD8A52-F9FC-4242-9E52-D82DFA13524A}" type="presParOf" srcId="{D6F2B9BC-707E-4F14-A90F-3BD38E9A5E3A}" destId="{97694678-A37C-46CC-A8CA-783C42A8AE40}" srcOrd="0" destOrd="0" presId="urn:microsoft.com/office/officeart/2005/8/layout/orgChart1"/>
    <dgm:cxn modelId="{D44AA8F0-0945-4A6E-9968-14E4A6A090A4}" type="presParOf" srcId="{D6F2B9BC-707E-4F14-A90F-3BD38E9A5E3A}" destId="{11789827-FE15-4D14-A60A-A4E30D96CBF7}" srcOrd="1" destOrd="0" presId="urn:microsoft.com/office/officeart/2005/8/layout/orgChart1"/>
    <dgm:cxn modelId="{8DA4D8A4-6BBB-4C91-A63F-6969386F01B4}" type="presParOf" srcId="{E4C5E52A-322C-4028-91F3-EA3855075F98}" destId="{D9F16875-2AAB-478E-B884-768DAC74E840}" srcOrd="1" destOrd="0" presId="urn:microsoft.com/office/officeart/2005/8/layout/orgChart1"/>
    <dgm:cxn modelId="{F40C6BC4-1EBC-49BB-A775-0741FC153A19}" type="presParOf" srcId="{E4C5E52A-322C-4028-91F3-EA3855075F98}" destId="{649A3590-4302-4B23-AD67-A2ABC118DC55}" srcOrd="2" destOrd="0" presId="urn:microsoft.com/office/officeart/2005/8/layout/orgChart1"/>
    <dgm:cxn modelId="{A1A6A3EC-C205-4503-AEA9-FE27E23CF540}" type="presParOf" srcId="{938522C4-AD99-4552-AFA7-BDA73FEA72D4}" destId="{82AB8946-F30F-4D86-89FA-2340C7DB56B7}" srcOrd="2" destOrd="0" presId="urn:microsoft.com/office/officeart/2005/8/layout/orgChart1"/>
    <dgm:cxn modelId="{C31795DA-30F0-40B6-8E58-DED3337E498A}" type="presParOf" srcId="{938522C4-AD99-4552-AFA7-BDA73FEA72D4}" destId="{373E8C4C-D5C5-43E9-8887-7E570D28B4FF}" srcOrd="3" destOrd="0" presId="urn:microsoft.com/office/officeart/2005/8/layout/orgChart1"/>
    <dgm:cxn modelId="{DB594CE7-0B2A-4DA3-913B-0E58C9A3FDFC}" type="presParOf" srcId="{373E8C4C-D5C5-43E9-8887-7E570D28B4FF}" destId="{C89FF354-6B9D-49D8-BE7E-9687E057932C}" srcOrd="0" destOrd="0" presId="urn:microsoft.com/office/officeart/2005/8/layout/orgChart1"/>
    <dgm:cxn modelId="{6684DB71-D665-4FDD-ADCE-614BC11CB6AE}" type="presParOf" srcId="{C89FF354-6B9D-49D8-BE7E-9687E057932C}" destId="{9564A198-A897-487B-9FC3-7E19F171EFC8}" srcOrd="0" destOrd="0" presId="urn:microsoft.com/office/officeart/2005/8/layout/orgChart1"/>
    <dgm:cxn modelId="{3A63913C-9DDF-4FFB-9AB0-635E2C3F8931}" type="presParOf" srcId="{C89FF354-6B9D-49D8-BE7E-9687E057932C}" destId="{E60E1E5B-C601-4BFC-9CD5-9B7F4B0F44AE}" srcOrd="1" destOrd="0" presId="urn:microsoft.com/office/officeart/2005/8/layout/orgChart1"/>
    <dgm:cxn modelId="{CF6F6C29-308C-4237-9EFC-932499CD28E9}" type="presParOf" srcId="{373E8C4C-D5C5-43E9-8887-7E570D28B4FF}" destId="{5C1EC25C-CDAD-4831-B8FA-B637901DE827}" srcOrd="1" destOrd="0" presId="urn:microsoft.com/office/officeart/2005/8/layout/orgChart1"/>
    <dgm:cxn modelId="{94A71DA7-2939-4517-8415-64B5CD606BC3}" type="presParOf" srcId="{373E8C4C-D5C5-43E9-8887-7E570D28B4FF}" destId="{F76FBC89-16DE-479C-873C-48D46EF98FE0}" srcOrd="2" destOrd="0" presId="urn:microsoft.com/office/officeart/2005/8/layout/orgChart1"/>
    <dgm:cxn modelId="{42046530-39D8-4758-A38C-1B73C481A174}" type="presParOf" srcId="{938522C4-AD99-4552-AFA7-BDA73FEA72D4}" destId="{3BD1A2A0-3C4E-468C-A94E-F8ABF69CA440}" srcOrd="4" destOrd="0" presId="urn:microsoft.com/office/officeart/2005/8/layout/orgChart1"/>
    <dgm:cxn modelId="{506B3E00-47C6-4C5D-A917-E33F137E3122}" type="presParOf" srcId="{938522C4-AD99-4552-AFA7-BDA73FEA72D4}" destId="{ECAE72A0-F9FB-401D-A6F8-120FE8693997}" srcOrd="5" destOrd="0" presId="urn:microsoft.com/office/officeart/2005/8/layout/orgChart1"/>
    <dgm:cxn modelId="{669D1669-0CA0-4644-98EB-B2FF37C2065B}" type="presParOf" srcId="{ECAE72A0-F9FB-401D-A6F8-120FE8693997}" destId="{FE6677C7-F97E-4BA5-88B8-E59D7C474596}" srcOrd="0" destOrd="0" presId="urn:microsoft.com/office/officeart/2005/8/layout/orgChart1"/>
    <dgm:cxn modelId="{93FA9F01-BD23-45CF-A662-C424A6D44C43}" type="presParOf" srcId="{FE6677C7-F97E-4BA5-88B8-E59D7C474596}" destId="{29DF606C-C783-4F55-8476-F1AFA9D54F74}" srcOrd="0" destOrd="0" presId="urn:microsoft.com/office/officeart/2005/8/layout/orgChart1"/>
    <dgm:cxn modelId="{D56B1091-1BCB-4FE6-90C0-17CE5010BF01}" type="presParOf" srcId="{FE6677C7-F97E-4BA5-88B8-E59D7C474596}" destId="{7AF40933-DD90-4119-9A4D-69FFDA3A868F}" srcOrd="1" destOrd="0" presId="urn:microsoft.com/office/officeart/2005/8/layout/orgChart1"/>
    <dgm:cxn modelId="{2AE4293B-6B76-4BB8-B3AD-6F40D9E2EF79}" type="presParOf" srcId="{ECAE72A0-F9FB-401D-A6F8-120FE8693997}" destId="{E8961244-A44C-4202-94DC-FFEC5FA96778}" srcOrd="1" destOrd="0" presId="urn:microsoft.com/office/officeart/2005/8/layout/orgChart1"/>
    <dgm:cxn modelId="{788BFE3B-348A-4B9C-8231-F0CF46B975A4}" type="presParOf" srcId="{ECAE72A0-F9FB-401D-A6F8-120FE8693997}" destId="{F5E7F20D-0B09-4231-941C-8109FC8E04A8}" srcOrd="2" destOrd="0" presId="urn:microsoft.com/office/officeart/2005/8/layout/orgChart1"/>
    <dgm:cxn modelId="{9F1C829E-67AD-4053-937D-1D49ED682287}" type="presParOf" srcId="{938522C4-AD99-4552-AFA7-BDA73FEA72D4}" destId="{40EBF06E-126B-4038-BB2E-707BF0CB5A8E}" srcOrd="6" destOrd="0" presId="urn:microsoft.com/office/officeart/2005/8/layout/orgChart1"/>
    <dgm:cxn modelId="{5FC040BE-4E92-442E-8D39-8287EBB4BA54}" type="presParOf" srcId="{938522C4-AD99-4552-AFA7-BDA73FEA72D4}" destId="{BE63531E-BDA5-4D2D-B5FE-5FBD0CD6BD35}" srcOrd="7" destOrd="0" presId="urn:microsoft.com/office/officeart/2005/8/layout/orgChart1"/>
    <dgm:cxn modelId="{F29C4E1B-E542-48D0-88B8-5BE81AF1BA92}" type="presParOf" srcId="{BE63531E-BDA5-4D2D-B5FE-5FBD0CD6BD35}" destId="{2B33BE00-3CF8-432D-A44D-D9C6443BAC95}" srcOrd="0" destOrd="0" presId="urn:microsoft.com/office/officeart/2005/8/layout/orgChart1"/>
    <dgm:cxn modelId="{140445E6-93A2-47FF-9A12-42CAC89D1183}" type="presParOf" srcId="{2B33BE00-3CF8-432D-A44D-D9C6443BAC95}" destId="{F8F7D3E8-881A-4BE4-BF72-B78A73099C66}" srcOrd="0" destOrd="0" presId="urn:microsoft.com/office/officeart/2005/8/layout/orgChart1"/>
    <dgm:cxn modelId="{39CB26E7-61F2-44A5-AEAD-E99726E3177A}" type="presParOf" srcId="{2B33BE00-3CF8-432D-A44D-D9C6443BAC95}" destId="{D9F7A041-48BE-424D-B9BD-F31D170AECF1}" srcOrd="1" destOrd="0" presId="urn:microsoft.com/office/officeart/2005/8/layout/orgChart1"/>
    <dgm:cxn modelId="{35305D3E-20D8-45EE-B51A-F4A5312666EB}" type="presParOf" srcId="{BE63531E-BDA5-4D2D-B5FE-5FBD0CD6BD35}" destId="{5C3A4E89-C3E7-4CDF-AD26-71D2FCC291CB}" srcOrd="1" destOrd="0" presId="urn:microsoft.com/office/officeart/2005/8/layout/orgChart1"/>
    <dgm:cxn modelId="{9D4F269A-F6D1-46A8-B1ED-84DA256847E6}" type="presParOf" srcId="{BE63531E-BDA5-4D2D-B5FE-5FBD0CD6BD35}" destId="{006BCB9F-8703-4FB7-BAF5-1293C80EAA26}" srcOrd="2" destOrd="0" presId="urn:microsoft.com/office/officeart/2005/8/layout/orgChart1"/>
    <dgm:cxn modelId="{E19B74E9-9EA7-4DC0-B151-0DABB1D31B7D}" type="presParOf" srcId="{4262EEB0-A7D1-4A3B-B82D-4508FBDF559B}" destId="{7A49EA95-1C12-4BA4-A500-4DDC65D563CA}" srcOrd="2" destOrd="0" presId="urn:microsoft.com/office/officeart/2005/8/layout/orgChar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97815CA-BF7E-42EC-BF08-9C37132B160E}">
      <dsp:nvSpPr>
        <dsp:cNvPr id="0" name=""/>
        <dsp:cNvSpPr/>
      </dsp:nvSpPr>
      <dsp:spPr>
        <a:xfrm rot="16200000">
          <a:off x="1204777" y="-1204777"/>
          <a:ext cx="2201859" cy="4611414"/>
        </a:xfrm>
        <a:prstGeom prst="round1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0" i="0" kern="1200" dirty="0">
              <a:latin typeface="Alexandria"/>
            </a:rPr>
            <a:t>Maximize the investment return (ROI) through occupancy and rental income</a:t>
          </a:r>
          <a:endParaRPr lang="en-US" sz="2400" b="0" kern="1200" dirty="0">
            <a:latin typeface="Alexandria"/>
          </a:endParaRPr>
        </a:p>
      </dsp:txBody>
      <dsp:txXfrm rot="5400000">
        <a:off x="-1" y="1"/>
        <a:ext cx="4611414" cy="1651394"/>
      </dsp:txXfrm>
    </dsp:sp>
    <dsp:sp modelId="{18B2B9E3-54B1-4B6B-AD1F-20EF1C6BB044}">
      <dsp:nvSpPr>
        <dsp:cNvPr id="0" name=""/>
        <dsp:cNvSpPr/>
      </dsp:nvSpPr>
      <dsp:spPr>
        <a:xfrm>
          <a:off x="4611414" y="0"/>
          <a:ext cx="4611414" cy="2201859"/>
        </a:xfrm>
        <a:prstGeom prst="round1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None/>
          </a:pPr>
          <a:r>
            <a:rPr lang="en-US" sz="2400" kern="1200" dirty="0">
              <a:latin typeface="Alexandria"/>
            </a:rPr>
            <a:t>Preserve physical and financial value of the property</a:t>
          </a:r>
        </a:p>
      </dsp:txBody>
      <dsp:txXfrm>
        <a:off x="4611414" y="0"/>
        <a:ext cx="4611414" cy="1651394"/>
      </dsp:txXfrm>
    </dsp:sp>
    <dsp:sp modelId="{D6BDDF3E-E92A-4843-8C74-DD505A290F17}">
      <dsp:nvSpPr>
        <dsp:cNvPr id="0" name=""/>
        <dsp:cNvSpPr/>
      </dsp:nvSpPr>
      <dsp:spPr>
        <a:xfrm rot="10800000">
          <a:off x="0" y="2201859"/>
          <a:ext cx="4611414" cy="2201859"/>
        </a:xfrm>
        <a:prstGeom prst="round1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0" i="0" kern="1200" dirty="0">
              <a:latin typeface="Alexandria"/>
            </a:rPr>
            <a:t>Ensure tenant satisfaction and minimize vacancy</a:t>
          </a:r>
          <a:endParaRPr lang="en-US" sz="2400" b="0" kern="1200" dirty="0">
            <a:latin typeface="Alexandria"/>
          </a:endParaRPr>
        </a:p>
      </dsp:txBody>
      <dsp:txXfrm rot="10800000">
        <a:off x="0" y="2752323"/>
        <a:ext cx="4611414" cy="1651394"/>
      </dsp:txXfrm>
    </dsp:sp>
    <dsp:sp modelId="{7D251B02-7BF6-451A-8025-CC94F92380CF}">
      <dsp:nvSpPr>
        <dsp:cNvPr id="0" name=""/>
        <dsp:cNvSpPr/>
      </dsp:nvSpPr>
      <dsp:spPr>
        <a:xfrm rot="5400000">
          <a:off x="5816191" y="997081"/>
          <a:ext cx="2201859" cy="4611414"/>
        </a:xfrm>
        <a:prstGeom prst="round1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ctr" defTabSz="1066800">
            <a:lnSpc>
              <a:spcPct val="90000"/>
            </a:lnSpc>
            <a:spcBef>
              <a:spcPct val="0"/>
            </a:spcBef>
            <a:spcAft>
              <a:spcPct val="35000"/>
            </a:spcAft>
            <a:buFont typeface="Arial" panose="020B0604020202020204" pitchFamily="34" charset="0"/>
            <a:buNone/>
          </a:pPr>
          <a:r>
            <a:rPr lang="en-US" sz="2400" b="0" i="0" kern="1200" dirty="0">
              <a:latin typeface="Alexandria"/>
            </a:rPr>
            <a:t>Maintain legal and regulatory compliance</a:t>
          </a:r>
          <a:endParaRPr lang="en-US" sz="2400" b="0" kern="1200" dirty="0">
            <a:latin typeface="Alexandria"/>
          </a:endParaRPr>
        </a:p>
      </dsp:txBody>
      <dsp:txXfrm rot="-5400000">
        <a:off x="4611413" y="2752323"/>
        <a:ext cx="4611414" cy="1651394"/>
      </dsp:txXfrm>
    </dsp:sp>
    <dsp:sp modelId="{FFAC0B02-FAB7-4090-A4EA-B7D59C848B7E}">
      <dsp:nvSpPr>
        <dsp:cNvPr id="0" name=""/>
        <dsp:cNvSpPr/>
      </dsp:nvSpPr>
      <dsp:spPr>
        <a:xfrm>
          <a:off x="3227989" y="1651394"/>
          <a:ext cx="2766848" cy="1100929"/>
        </a:xfrm>
        <a:prstGeom prst="roundRect">
          <a:avLst/>
        </a:prstGeom>
        <a:solidFill>
          <a:schemeClr val="accent2">
            <a:tint val="4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91440" tIns="91440" rIns="91440" bIns="914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rgbClr val="0070C0"/>
              </a:solidFill>
              <a:latin typeface="Alexandria"/>
            </a:rPr>
            <a:t>Objectives of Property Management:</a:t>
          </a:r>
        </a:p>
      </dsp:txBody>
      <dsp:txXfrm>
        <a:off x="3281732" y="1705137"/>
        <a:ext cx="2659362" cy="99344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EBF06E-126B-4038-BB2E-707BF0CB5A8E}">
      <dsp:nvSpPr>
        <dsp:cNvPr id="0" name=""/>
        <dsp:cNvSpPr/>
      </dsp:nvSpPr>
      <dsp:spPr>
        <a:xfrm>
          <a:off x="5915569" y="2056951"/>
          <a:ext cx="4633110" cy="510459"/>
        </a:xfrm>
        <a:custGeom>
          <a:avLst/>
          <a:gdLst/>
          <a:ahLst/>
          <a:cxnLst/>
          <a:rect l="0" t="0" r="0" b="0"/>
          <a:pathLst>
            <a:path>
              <a:moveTo>
                <a:pt x="0" y="0"/>
              </a:moveTo>
              <a:lnTo>
                <a:pt x="0" y="242427"/>
              </a:lnTo>
              <a:lnTo>
                <a:pt x="4633110" y="242427"/>
              </a:lnTo>
              <a:lnTo>
                <a:pt x="4633110" y="51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D1A2A0-3C4E-468C-A94E-F8ABF69CA440}">
      <dsp:nvSpPr>
        <dsp:cNvPr id="0" name=""/>
        <dsp:cNvSpPr/>
      </dsp:nvSpPr>
      <dsp:spPr>
        <a:xfrm>
          <a:off x="5915569" y="2056951"/>
          <a:ext cx="1544370" cy="510459"/>
        </a:xfrm>
        <a:custGeom>
          <a:avLst/>
          <a:gdLst/>
          <a:ahLst/>
          <a:cxnLst/>
          <a:rect l="0" t="0" r="0" b="0"/>
          <a:pathLst>
            <a:path>
              <a:moveTo>
                <a:pt x="0" y="0"/>
              </a:moveTo>
              <a:lnTo>
                <a:pt x="0" y="242427"/>
              </a:lnTo>
              <a:lnTo>
                <a:pt x="1544370" y="242427"/>
              </a:lnTo>
              <a:lnTo>
                <a:pt x="1544370" y="51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AB8946-F30F-4D86-89FA-2340C7DB56B7}">
      <dsp:nvSpPr>
        <dsp:cNvPr id="0" name=""/>
        <dsp:cNvSpPr/>
      </dsp:nvSpPr>
      <dsp:spPr>
        <a:xfrm>
          <a:off x="4355347" y="2056951"/>
          <a:ext cx="1560222" cy="510459"/>
        </a:xfrm>
        <a:custGeom>
          <a:avLst/>
          <a:gdLst/>
          <a:ahLst/>
          <a:cxnLst/>
          <a:rect l="0" t="0" r="0" b="0"/>
          <a:pathLst>
            <a:path>
              <a:moveTo>
                <a:pt x="1560222" y="0"/>
              </a:moveTo>
              <a:lnTo>
                <a:pt x="1560222" y="242427"/>
              </a:lnTo>
              <a:lnTo>
                <a:pt x="0" y="242427"/>
              </a:lnTo>
              <a:lnTo>
                <a:pt x="0" y="51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04C9901-B5BA-44E7-A5F2-6E1A94EE6B45}">
      <dsp:nvSpPr>
        <dsp:cNvPr id="0" name=""/>
        <dsp:cNvSpPr/>
      </dsp:nvSpPr>
      <dsp:spPr>
        <a:xfrm>
          <a:off x="1282458" y="2056951"/>
          <a:ext cx="4633110" cy="510459"/>
        </a:xfrm>
        <a:custGeom>
          <a:avLst/>
          <a:gdLst/>
          <a:ahLst/>
          <a:cxnLst/>
          <a:rect l="0" t="0" r="0" b="0"/>
          <a:pathLst>
            <a:path>
              <a:moveTo>
                <a:pt x="4633110" y="0"/>
              </a:moveTo>
              <a:lnTo>
                <a:pt x="4633110" y="242427"/>
              </a:lnTo>
              <a:lnTo>
                <a:pt x="0" y="242427"/>
              </a:lnTo>
              <a:lnTo>
                <a:pt x="0" y="510459"/>
              </a:lnTo>
            </a:path>
          </a:pathLst>
        </a:custGeom>
        <a:noFill/>
        <a:ln w="12700" cap="flat" cmpd="sng" algn="ctr">
          <a:solidFill>
            <a:schemeClr val="accent6">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F302F2-1B36-44A6-9673-49B86B5B32A9}">
      <dsp:nvSpPr>
        <dsp:cNvPr id="0" name=""/>
        <dsp:cNvSpPr/>
      </dsp:nvSpPr>
      <dsp:spPr>
        <a:xfrm>
          <a:off x="4639230" y="1397058"/>
          <a:ext cx="2552678" cy="659892"/>
        </a:xfrm>
        <a:prstGeom prst="rect">
          <a:avLst/>
        </a:prstGeom>
        <a:solidFill>
          <a:schemeClr val="accent4">
            <a:lumMod val="60000"/>
            <a:lumOff val="4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1066800">
            <a:lnSpc>
              <a:spcPct val="90000"/>
            </a:lnSpc>
            <a:spcBef>
              <a:spcPct val="0"/>
            </a:spcBef>
            <a:spcAft>
              <a:spcPct val="35000"/>
            </a:spcAft>
            <a:buNone/>
          </a:pPr>
          <a:r>
            <a:rPr lang="en-US" sz="2400" b="1" kern="1200" dirty="0">
              <a:solidFill>
                <a:schemeClr val="tx1"/>
              </a:solidFill>
              <a:latin typeface="Alexandria"/>
            </a:rPr>
            <a:t>Types of Tenancies</a:t>
          </a:r>
        </a:p>
      </dsp:txBody>
      <dsp:txXfrm>
        <a:off x="4639230" y="1397058"/>
        <a:ext cx="2552678" cy="659892"/>
      </dsp:txXfrm>
    </dsp:sp>
    <dsp:sp modelId="{97694678-A37C-46CC-A8CA-783C42A8AE40}">
      <dsp:nvSpPr>
        <dsp:cNvPr id="0" name=""/>
        <dsp:cNvSpPr/>
      </dsp:nvSpPr>
      <dsp:spPr>
        <a:xfrm>
          <a:off x="6119" y="2567410"/>
          <a:ext cx="2552678" cy="617033"/>
        </a:xfrm>
        <a:prstGeom prst="rect">
          <a:avLst/>
        </a:prstGeom>
        <a:solidFill>
          <a:srgbClr val="66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Fixed-term tenancies</a:t>
          </a:r>
        </a:p>
        <a:p>
          <a:pPr marL="0" lvl="0" indent="0" algn="ctr" defTabSz="889000">
            <a:lnSpc>
              <a:spcPct val="90000"/>
            </a:lnSpc>
            <a:spcBef>
              <a:spcPct val="0"/>
            </a:spcBef>
            <a:spcAft>
              <a:spcPts val="0"/>
            </a:spcAft>
            <a:buNone/>
          </a:pPr>
          <a:r>
            <a:rPr lang="en-US" sz="1800" b="1" kern="1200" dirty="0">
              <a:solidFill>
                <a:schemeClr val="tx1"/>
              </a:solidFill>
              <a:latin typeface="Alexandria"/>
            </a:rPr>
            <a:t>(Lease /estate for years)</a:t>
          </a:r>
        </a:p>
      </dsp:txBody>
      <dsp:txXfrm>
        <a:off x="6119" y="2567410"/>
        <a:ext cx="2552678" cy="617033"/>
      </dsp:txXfrm>
    </dsp:sp>
    <dsp:sp modelId="{9564A198-A897-487B-9FC3-7E19F171EFC8}">
      <dsp:nvSpPr>
        <dsp:cNvPr id="0" name=""/>
        <dsp:cNvSpPr/>
      </dsp:nvSpPr>
      <dsp:spPr>
        <a:xfrm>
          <a:off x="3079008" y="2567410"/>
          <a:ext cx="2552678" cy="590485"/>
        </a:xfrm>
        <a:prstGeom prst="rect">
          <a:avLst/>
        </a:prstGeom>
        <a:solidFill>
          <a:srgbClr val="66FFFF"/>
        </a:solidFill>
        <a:ln w="12700" cap="flat" cmpd="sng" algn="ctr">
          <a:solidFill>
            <a:srgbClr val="00B0F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Periodic tenancies</a:t>
          </a:r>
        </a:p>
        <a:p>
          <a:pPr marL="0" lvl="0" indent="0" algn="ctr" defTabSz="889000">
            <a:lnSpc>
              <a:spcPct val="90000"/>
            </a:lnSpc>
            <a:spcBef>
              <a:spcPct val="0"/>
            </a:spcBef>
            <a:spcAft>
              <a:spcPct val="35000"/>
            </a:spcAft>
            <a:buNone/>
          </a:pPr>
          <a:r>
            <a:rPr lang="en-US" sz="2000" b="1" kern="1200" dirty="0">
              <a:solidFill>
                <a:schemeClr val="tx1"/>
              </a:solidFill>
              <a:latin typeface="Alexandria"/>
            </a:rPr>
            <a:t>(rental)</a:t>
          </a:r>
        </a:p>
      </dsp:txBody>
      <dsp:txXfrm>
        <a:off x="3079008" y="2567410"/>
        <a:ext cx="2552678" cy="590485"/>
      </dsp:txXfrm>
    </dsp:sp>
    <dsp:sp modelId="{29DF606C-C783-4F55-8476-F1AFA9D54F74}">
      <dsp:nvSpPr>
        <dsp:cNvPr id="0" name=""/>
        <dsp:cNvSpPr/>
      </dsp:nvSpPr>
      <dsp:spPr>
        <a:xfrm>
          <a:off x="6183600" y="2567410"/>
          <a:ext cx="2552678" cy="593421"/>
        </a:xfrm>
        <a:prstGeom prst="rect">
          <a:avLst/>
        </a:prstGeom>
        <a:solidFill>
          <a:srgbClr val="FFFFCC"/>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Tenancies-at-will (estate at will)</a:t>
          </a:r>
        </a:p>
      </dsp:txBody>
      <dsp:txXfrm>
        <a:off x="6183600" y="2567410"/>
        <a:ext cx="2552678" cy="593421"/>
      </dsp:txXfrm>
    </dsp:sp>
    <dsp:sp modelId="{F8F7D3E8-881A-4BE4-BF72-B78A73099C66}">
      <dsp:nvSpPr>
        <dsp:cNvPr id="0" name=""/>
        <dsp:cNvSpPr/>
      </dsp:nvSpPr>
      <dsp:spPr>
        <a:xfrm>
          <a:off x="9272341" y="2567410"/>
          <a:ext cx="2552678" cy="605227"/>
        </a:xfrm>
        <a:prstGeom prst="rect">
          <a:avLst/>
        </a:prstGeom>
        <a:solidFill>
          <a:srgbClr val="FFCC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Tenancies-at-sufferance (holdover tenancy)</a:t>
          </a:r>
        </a:p>
      </dsp:txBody>
      <dsp:txXfrm>
        <a:off x="9272341" y="2567410"/>
        <a:ext cx="2552678" cy="605227"/>
      </dsp:txXfrm>
    </dsp:sp>
  </dsp:spTree>
</dsp:drawing>
</file>

<file path=ppt/diagrams/layout1.xml><?xml version="1.0" encoding="utf-8"?>
<dgm:layoutDef xmlns:dgm="http://schemas.openxmlformats.org/drawingml/2006/diagram" xmlns:a="http://schemas.openxmlformats.org/drawingml/2006/main" uniqueId="urn:microsoft.com/office/officeart/2005/8/layout/matrix1">
  <dgm:title val=""/>
  <dgm:desc val=""/>
  <dgm:catLst>
    <dgm:cat type="matrix" pri="2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diagram">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65"/>
    </dgm:constrLst>
    <dgm:ruleLst/>
    <dgm:choose name="Name0">
      <dgm:if name="Name1" axis="ch" ptType="node" func="cnt" op="gte" val="1">
        <dgm:layoutNode name="matrix">
          <dgm:alg type="composite"/>
          <dgm:shape xmlns:r="http://schemas.openxmlformats.org/officeDocument/2006/relationships" r:blip="">
            <dgm:adjLst/>
          </dgm:shape>
          <dgm:presOf/>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ruleLst/>
          <dgm:layoutNode name="tile1" styleLbl="node1">
            <dgm:alg type="sp"/>
            <dgm:shape xmlns:r="http://schemas.openxmlformats.org/officeDocument/2006/relationships" rot="270" type="round1Rect" r:blip="">
              <dgm:adjLst/>
            </dgm:shape>
            <dgm:choose name="Name2">
              <dgm:if name="Name3" func="var" arg="dir" op="equ" val="norm">
                <dgm:presOf axis="ch ch desOrSelf" ptType="node node node" st="1 1 1" cnt="1 1 0"/>
              </dgm:if>
              <dgm:else name="Name4">
                <dgm:presOf axis="ch ch desOrSelf" ptType="node node node" st="1 2 1" cnt="1 1 0"/>
              </dgm:else>
            </dgm:choose>
            <dgm:constrLst/>
            <dgm:ruleLst/>
          </dgm:layoutNode>
          <dgm:layoutNode name="tile1text" styleLbl="node1">
            <dgm:varLst>
              <dgm:chMax val="0"/>
              <dgm:chPref val="0"/>
              <dgm:bulletEnabled val="1"/>
            </dgm:varLst>
            <dgm:choose name="Name5">
              <dgm:if name="Name6" axis="root des" func="maxDepth" op="gte" val="3">
                <dgm:alg type="tx">
                  <dgm:param type="txAnchorVert" val="t"/>
                  <dgm:param type="parTxLTRAlign" val="l"/>
                  <dgm:param type="parTxRTLAlign" val="r"/>
                </dgm:alg>
              </dgm:if>
              <dgm:else name="Name7">
                <dgm:alg type="tx"/>
              </dgm:else>
            </dgm:choose>
            <dgm:shape xmlns:r="http://schemas.openxmlformats.org/officeDocument/2006/relationships" rot="270" type="rect" r:blip="" hideGeom="1">
              <dgm:adjLst>
                <dgm:adj idx="1" val="0.2"/>
              </dgm:adjLst>
            </dgm:shape>
            <dgm:choose name="Name8">
              <dgm:if name="Name9" func="var" arg="dir" op="equ" val="norm">
                <dgm:presOf axis="ch ch desOrSelf" ptType="node node node" st="1 1 1" cnt="1 1 0"/>
              </dgm:if>
              <dgm:else name="Name10">
                <dgm:presOf axis="ch ch desOrSelf" ptType="node node node" st="1 2 1" cnt="1 1 0"/>
              </dgm:else>
            </dgm:choose>
            <dgm:constrLst/>
            <dgm:ruleLst>
              <dgm:rule type="primFontSz" val="5" fact="NaN" max="NaN"/>
            </dgm:ruleLst>
          </dgm:layoutNode>
          <dgm:layoutNode name="tile2" styleLbl="node1">
            <dgm:alg type="sp"/>
            <dgm:shape xmlns:r="http://schemas.openxmlformats.org/officeDocument/2006/relationships" type="round1Rect" r:blip="">
              <dgm:adjLst/>
            </dgm:shape>
            <dgm:choose name="Name11">
              <dgm:if name="Name12" func="var" arg="dir" op="equ" val="norm">
                <dgm:presOf axis="ch ch desOrSelf" ptType="node node node" st="1 2 1" cnt="1 1 0"/>
              </dgm:if>
              <dgm:else name="Name13">
                <dgm:presOf axis="ch ch desOrSelf" ptType="node node node" st="1 1 1" cnt="1 1 0"/>
              </dgm:else>
            </dgm:choose>
            <dgm:constrLst/>
            <dgm:ruleLst/>
          </dgm:layoutNode>
          <dgm:layoutNode name="tile2text" styleLbl="node1">
            <dgm:varLst>
              <dgm:chMax val="0"/>
              <dgm:chPref val="0"/>
              <dgm:bulletEnabled val="1"/>
            </dgm:varLst>
            <dgm:choose name="Name14">
              <dgm:if name="Name15" axis="root des" func="maxDepth" op="gte" val="3">
                <dgm:alg type="tx">
                  <dgm:param type="txAnchorVert" val="t"/>
                  <dgm:param type="parTxLTRAlign" val="l"/>
                  <dgm:param type="parTxRTLAlign" val="r"/>
                </dgm:alg>
              </dgm:if>
              <dgm:else name="Name16">
                <dgm:alg type="tx"/>
              </dgm:else>
            </dgm:choose>
            <dgm:shape xmlns:r="http://schemas.openxmlformats.org/officeDocument/2006/relationships" type="rect" r:blip="" hideGeom="1">
              <dgm:adjLst/>
            </dgm:shape>
            <dgm:choose name="Name17">
              <dgm:if name="Name18" func="var" arg="dir" op="equ" val="norm">
                <dgm:presOf axis="ch ch desOrSelf" ptType="node node node" st="1 2 1" cnt="1 1 0"/>
              </dgm:if>
              <dgm:else name="Name19">
                <dgm:presOf axis="ch ch desOrSelf" ptType="node node node" st="1 1 1" cnt="1 1 0"/>
              </dgm:else>
            </dgm:choose>
            <dgm:constrLst/>
            <dgm:ruleLst>
              <dgm:rule type="primFontSz" val="5" fact="NaN" max="NaN"/>
            </dgm:ruleLst>
          </dgm:layoutNode>
          <dgm:layoutNode name="tile3" styleLbl="node1">
            <dgm:alg type="sp"/>
            <dgm:shape xmlns:r="http://schemas.openxmlformats.org/officeDocument/2006/relationships" rot="180" type="round1Rect" r:blip="">
              <dgm:adjLst/>
            </dgm:shape>
            <dgm:choose name="Name20">
              <dgm:if name="Name21" func="var" arg="dir" op="equ" val="norm">
                <dgm:presOf axis="ch ch desOrSelf" ptType="node node node" st="1 3 1" cnt="1 1 0"/>
              </dgm:if>
              <dgm:else name="Name22">
                <dgm:presOf axis="ch ch desOrSelf" ptType="node node node" st="1 4 1" cnt="1 1 0"/>
              </dgm:else>
            </dgm:choose>
            <dgm:constrLst/>
            <dgm:ruleLst/>
          </dgm:layoutNode>
          <dgm:layoutNode name="tile3text" styleLbl="node1">
            <dgm:varLst>
              <dgm:chMax val="0"/>
              <dgm:chPref val="0"/>
              <dgm:bulletEnabled val="1"/>
            </dgm:varLst>
            <dgm:choose name="Name23">
              <dgm:if name="Name24" axis="root des" func="maxDepth" op="gte" val="3">
                <dgm:alg type="tx">
                  <dgm:param type="txAnchorVert" val="t"/>
                  <dgm:param type="parTxLTRAlign" val="l"/>
                  <dgm:param type="parTxRTLAlign" val="r"/>
                </dgm:alg>
              </dgm:if>
              <dgm:else name="Name25">
                <dgm:alg type="tx"/>
              </dgm:else>
            </dgm:choose>
            <dgm:shape xmlns:r="http://schemas.openxmlformats.org/officeDocument/2006/relationships" rot="180" type="rect" r:blip="" hideGeom="1">
              <dgm:adjLst/>
            </dgm:shape>
            <dgm:choose name="Name26">
              <dgm:if name="Name27" func="var" arg="dir" op="equ" val="norm">
                <dgm:presOf axis="ch ch desOrSelf" ptType="node node node" st="1 3 1" cnt="1 1 0"/>
              </dgm:if>
              <dgm:else name="Name28">
                <dgm:presOf axis="ch ch desOrSelf" ptType="node node node" st="1 4 1" cnt="1 1 0"/>
              </dgm:else>
            </dgm:choose>
            <dgm:constrLst/>
            <dgm:ruleLst>
              <dgm:rule type="primFontSz" val="5" fact="NaN" max="NaN"/>
            </dgm:ruleLst>
          </dgm:layoutNode>
          <dgm:layoutNode name="tile4" styleLbl="node1">
            <dgm:alg type="sp"/>
            <dgm:shape xmlns:r="http://schemas.openxmlformats.org/officeDocument/2006/relationships" rot="90" type="round1Rect" r:blip="">
              <dgm:adjLst/>
            </dgm:shape>
            <dgm:choose name="Name29">
              <dgm:if name="Name30" func="var" arg="dir" op="equ" val="norm">
                <dgm:presOf axis="ch ch desOrSelf" ptType="node node node" st="1 4 1" cnt="1 1 0"/>
              </dgm:if>
              <dgm:else name="Name31">
                <dgm:presOf axis="ch ch desOrSelf" ptType="node node node" st="1 3 1" cnt="1 1 0"/>
              </dgm:else>
            </dgm:choose>
            <dgm:constrLst/>
            <dgm:ruleLst/>
          </dgm:layoutNode>
          <dgm:layoutNode name="tile4text" styleLbl="node1">
            <dgm:varLst>
              <dgm:chMax val="0"/>
              <dgm:chPref val="0"/>
              <dgm:bulletEnabled val="1"/>
            </dgm:varLst>
            <dgm:choose name="Name32">
              <dgm:if name="Name33" axis="root des" func="maxDepth" op="gte" val="3">
                <dgm:alg type="tx">
                  <dgm:param type="txAnchorVert" val="t"/>
                  <dgm:param type="parTxLTRAlign" val="l"/>
                  <dgm:param type="parTxRTLAlign" val="r"/>
                </dgm:alg>
              </dgm:if>
              <dgm:else name="Name34">
                <dgm:alg type="tx"/>
              </dgm:else>
            </dgm:choose>
            <dgm:shape xmlns:r="http://schemas.openxmlformats.org/officeDocument/2006/relationships" rot="90" type="rect" r:blip="" hideGeom="1">
              <dgm:adjLst/>
            </dgm:shape>
            <dgm:choose name="Name35">
              <dgm:if name="Name36" func="var" arg="dir" op="equ" val="norm">
                <dgm:presOf axis="ch ch desOrSelf" ptType="node node node" st="1 4 1" cnt="1 1 0"/>
              </dgm:if>
              <dgm:else name="Name37">
                <dgm:presOf axis="ch ch desOrSelf" ptType="node node node" st="1 3 1" cnt="1 1 0"/>
              </dgm:else>
            </dgm:choose>
            <dgm:constrLst/>
            <dgm:ruleLst>
              <dgm:rule type="primFontSz" val="5"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38"/>
    </dgm:choos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F4CF5B-FC9A-4389-E7B2-C3FAB05B2D1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9668E6-B99F-B6EF-8A19-3C353EC6174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2B3FE4B-1577-56B3-975C-2BB7EF45ACB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294B04EB-83AB-3E05-C92D-D12895C98AE3}"/>
              </a:ext>
            </a:extLst>
          </p:cNvPr>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9402639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3F4E34-BAD7-1AD5-9460-270DE351B57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30CB0EE-59A6-8993-4BD1-A688EE1F8FD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70EA35D-6334-BEC6-0533-476C7B77609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Each property class requires unique management strategies, legal considerations, and communication styles.</a:t>
            </a:r>
          </a:p>
          <a:p>
            <a:endParaRPr lang="en-US" dirty="0"/>
          </a:p>
        </p:txBody>
      </p:sp>
      <p:sp>
        <p:nvSpPr>
          <p:cNvPr id="4" name="Slide Number Placeholder 3">
            <a:extLst>
              <a:ext uri="{FF2B5EF4-FFF2-40B4-BE49-F238E27FC236}">
                <a16:creationId xmlns:a16="http://schemas.microsoft.com/office/drawing/2014/main" id="{D467A28F-AF94-1770-3708-FEEC8FA1C33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619357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A building with land = Real </a:t>
            </a:r>
            <a:r>
              <a:rPr lang="en-US" dirty="0" err="1"/>
              <a:t>Estate.Your</a:t>
            </a:r>
            <a:r>
              <a:rPr lang="en-US" dirty="0"/>
              <a:t> right to own, lease, or sell that building = Property.</a:t>
            </a:r>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5259380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66B2F4-EE47-E849-D740-DB9EE92971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2CB0644-172B-2F85-372B-B05CD1568C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6B6DDA4-911C-DAD8-D493-2276BF241A71}"/>
              </a:ext>
            </a:extLst>
          </p:cNvPr>
          <p:cNvSpPr>
            <a:spLocks noGrp="1"/>
          </p:cNvSpPr>
          <p:nvPr>
            <p:ph type="body" idx="1"/>
          </p:nvPr>
        </p:nvSpPr>
        <p:spPr/>
        <p:txBody>
          <a:bodyPr/>
          <a:lstStyle/>
          <a:p>
            <a:r>
              <a:rPr lang="en-US" dirty="0"/>
              <a:t>Maintaining property conditions</a:t>
            </a:r>
          </a:p>
          <a:p>
            <a:r>
              <a:rPr lang="en-US" dirty="0"/>
              <a:t>Communicating with tenants</a:t>
            </a:r>
          </a:p>
          <a:p>
            <a:r>
              <a:rPr lang="en-US" dirty="0"/>
              <a:t>Handling complaints and legal procedures</a:t>
            </a:r>
          </a:p>
          <a:p>
            <a:r>
              <a:rPr lang="en-US" dirty="0"/>
              <a:t>Preparing accurate reports for the owner</a:t>
            </a:r>
          </a:p>
          <a:p>
            <a:r>
              <a:rPr lang="en-US" dirty="0"/>
              <a:t>Ensuring contracts are followed</a:t>
            </a:r>
          </a:p>
          <a:p>
            <a:r>
              <a:rPr lang="en-US" dirty="0"/>
              <a:t>Lease renewals and marketing empty units</a:t>
            </a:r>
          </a:p>
          <a:p>
            <a:endParaRPr lang="en-US" dirty="0"/>
          </a:p>
        </p:txBody>
      </p:sp>
      <p:sp>
        <p:nvSpPr>
          <p:cNvPr id="4" name="Slide Number Placeholder 3">
            <a:extLst>
              <a:ext uri="{FF2B5EF4-FFF2-40B4-BE49-F238E27FC236}">
                <a16:creationId xmlns:a16="http://schemas.microsoft.com/office/drawing/2014/main" id="{B4F45A51-F675-2422-7788-BEA3AAF3FAB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701131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Maintaining property conditions</a:t>
            </a:r>
          </a:p>
          <a:p>
            <a:r>
              <a:rPr lang="en-US" dirty="0"/>
              <a:t>Communicating with tenants</a:t>
            </a:r>
          </a:p>
          <a:p>
            <a:r>
              <a:rPr lang="en-US" dirty="0"/>
              <a:t>Handling complaints and legal procedures</a:t>
            </a:r>
          </a:p>
          <a:p>
            <a:r>
              <a:rPr lang="en-US" dirty="0"/>
              <a:t>Preparing accurate reports for the owner</a:t>
            </a:r>
          </a:p>
          <a:p>
            <a:r>
              <a:rPr lang="en-US" dirty="0"/>
              <a:t>Ensuring contracts are followed</a:t>
            </a:r>
          </a:p>
          <a:p>
            <a:r>
              <a:rPr lang="en-US" dirty="0"/>
              <a:t>Lease renewals and marketing empty units</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6134744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E4E184-7275-4A6E-81AE-7677F05A706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668C61D-AD19-5563-F0D4-DAF819A372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2C220F-AE8B-E43F-263E-ABBFD537B442}"/>
              </a:ext>
            </a:extLst>
          </p:cNvPr>
          <p:cNvSpPr>
            <a:spLocks noGrp="1"/>
          </p:cNvSpPr>
          <p:nvPr>
            <p:ph type="body" idx="1"/>
          </p:nvPr>
        </p:nvSpPr>
        <p:spPr/>
        <p:txBody>
          <a:bodyPr/>
          <a:lstStyle/>
          <a:p>
            <a:r>
              <a:rPr lang="ar-SY" dirty="0"/>
              <a:t>مكن للمالك أن "يُدير عقاره بنفسه" في حال كان صغيرًا (</a:t>
            </a:r>
            <a:r>
              <a:rPr lang="en-US" dirty="0"/>
              <a:t>DIY Management)، </a:t>
            </a:r>
            <a:r>
              <a:rPr lang="ar-SY" dirty="0"/>
              <a:t>لكن الأمر ليس عمليًا في العقارات الكبيرة أو متعددة الوحدات.</a:t>
            </a:r>
          </a:p>
          <a:p>
            <a:r>
              <a:rPr lang="ar-SY" dirty="0"/>
              <a:t>مدير الممتلكات هو عنصر أساسي لضمان الكفاءة التشغيلية والامتثال القانوني، وخاصة في الأسواق العقارية الحديثة والمنافسة.</a:t>
            </a:r>
          </a:p>
          <a:p>
            <a:r>
              <a:rPr lang="ar-SY" dirty="0"/>
              <a:t>بعض الملاك يتدخلون استراتيجيًا فقط (مثل تحديد سياسة التسعير، أو قرار البيع)، ويتركون التفاصيل اليومية للمدي</a:t>
            </a:r>
            <a:endParaRPr lang="en-US" dirty="0"/>
          </a:p>
        </p:txBody>
      </p:sp>
      <p:sp>
        <p:nvSpPr>
          <p:cNvPr id="4" name="Slide Number Placeholder 3">
            <a:extLst>
              <a:ext uri="{FF2B5EF4-FFF2-40B4-BE49-F238E27FC236}">
                <a16:creationId xmlns:a16="http://schemas.microsoft.com/office/drawing/2014/main" id="{716F9980-71B3-4490-6789-A46578357AEC}"/>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287568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EDDAC6-23BF-1D63-CA88-DA127F10D5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7D59632-641C-76C7-4327-7EC0C76151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6F54223-293C-C09D-D3C4-3B1C28CAF508}"/>
              </a:ext>
            </a:extLst>
          </p:cNvPr>
          <p:cNvSpPr>
            <a:spLocks noGrp="1"/>
          </p:cNvSpPr>
          <p:nvPr>
            <p:ph type="body" idx="1"/>
          </p:nvPr>
        </p:nvSpPr>
        <p:spPr/>
        <p:txBody>
          <a:bodyPr/>
          <a:lstStyle/>
          <a:p>
            <a:r>
              <a:rPr lang="en-US" dirty="0"/>
              <a:t>Agents work on deals, managers ensure the deal runs successfully afterwards.</a:t>
            </a:r>
          </a:p>
        </p:txBody>
      </p:sp>
      <p:sp>
        <p:nvSpPr>
          <p:cNvPr id="4" name="Slide Number Placeholder 3">
            <a:extLst>
              <a:ext uri="{FF2B5EF4-FFF2-40B4-BE49-F238E27FC236}">
                <a16:creationId xmlns:a16="http://schemas.microsoft.com/office/drawing/2014/main" id="{578456A3-F8B6-4DEE-1BF0-AB8444AA833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9179750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Four types of estates exist in real estate:</a:t>
            </a:r>
          </a:p>
          <a:p>
            <a:r>
              <a:rPr lang="en-US" dirty="0"/>
              <a:t>Difference: Ownership endures; possession expires.</a:t>
            </a:r>
          </a:p>
          <a:p>
            <a:r>
              <a:rPr lang="en-US" dirty="0"/>
              <a:t>The Highest Right: Fee Simple Estate----The Highest Right: Fee Simple Estate	The owner possesses the land and everything attached to it, virtually forever, with full rights to transfer or encumber the property.	Ch. 1, p. 1</a:t>
            </a:r>
          </a:p>
          <a:p>
            <a:r>
              <a:rPr lang="en-US" dirty="0"/>
              <a:t>13	The Contractual Right: Leasehold Estate	A temporary right derived from the Fee Simple owner. The tenant receives the right to possession, but the owner retains the reversionary interest.</a:t>
            </a:r>
          </a:p>
          <a:p>
            <a:r>
              <a:rPr lang="en-US" dirty="0"/>
              <a:t>Fee Example: landowner fully holding title</a:t>
            </a:r>
          </a:p>
          <a:p>
            <a:endParaRPr lang="en-US" dirty="0"/>
          </a:p>
          <a:p>
            <a:r>
              <a:rPr lang="en-US" dirty="0"/>
              <a:t>Lease Example: apartment tenant.</a:t>
            </a:r>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5531254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32CD8C-EC22-2955-4880-8BFEE8A6859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F9263E-8F61-D5A6-C0B7-AD8DD7E170D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DFA144-9FFC-48C3-C457-28AB37AEF23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BBB6010-25B6-04BA-0644-EF89329CFAF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2893892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68ABA-EC8D-AE28-7402-C715C801903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1CE38AE-27DF-9FC4-967F-5B4448EE74A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F7CD65-DA0E-9B0A-58C6-3A77A18A34F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924FEB-FF2F-698C-D620-0FA88BBEAF53}"/>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9067976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2F8BD4-EA3A-C85C-8C54-CBF61B63AF3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5EA43F-123E-DE4A-F5FA-3BC60A37C8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1EF79BE-FB2C-938F-618A-A3791ACBFFA1}"/>
              </a:ext>
            </a:extLst>
          </p:cNvPr>
          <p:cNvSpPr>
            <a:spLocks noGrp="1"/>
          </p:cNvSpPr>
          <p:nvPr>
            <p:ph type="body" idx="1"/>
          </p:nvPr>
        </p:nvSpPr>
        <p:spPr/>
        <p:txBody>
          <a:bodyPr/>
          <a:lstStyle/>
          <a:p>
            <a:r>
              <a:rPr lang="en-US" dirty="0"/>
              <a:t>leasehold is a time-bound right to use, not own.</a:t>
            </a:r>
          </a:p>
          <a:p>
            <a:endParaRPr lang="en-US" dirty="0"/>
          </a:p>
        </p:txBody>
      </p:sp>
      <p:sp>
        <p:nvSpPr>
          <p:cNvPr id="4" name="Slide Number Placeholder 3">
            <a:extLst>
              <a:ext uri="{FF2B5EF4-FFF2-40B4-BE49-F238E27FC236}">
                <a16:creationId xmlns:a16="http://schemas.microsoft.com/office/drawing/2014/main" id="{4D7D8F37-F363-BC74-FAB0-340AE21E4080}"/>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867232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5CD0F-E4E5-E77F-717E-A92D0ADA0E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5EB16C1-EF3C-5CEB-76B6-D63448FCAA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321363-1692-3642-B9C7-4CB0D7F522E6}"/>
              </a:ext>
            </a:extLst>
          </p:cNvPr>
          <p:cNvSpPr>
            <a:spLocks noGrp="1"/>
          </p:cNvSpPr>
          <p:nvPr>
            <p:ph type="body" idx="1"/>
          </p:nvPr>
        </p:nvSpPr>
        <p:spPr/>
        <p:txBody>
          <a:bodyPr/>
          <a:lstStyle/>
          <a:p>
            <a:r>
              <a:rPr lang="en-US" dirty="0"/>
              <a:t>leasehold is a time-bound right to use, not own.</a:t>
            </a:r>
          </a:p>
          <a:p>
            <a:endParaRPr lang="en-US" dirty="0"/>
          </a:p>
        </p:txBody>
      </p:sp>
      <p:sp>
        <p:nvSpPr>
          <p:cNvPr id="4" name="Slide Number Placeholder 3">
            <a:extLst>
              <a:ext uri="{FF2B5EF4-FFF2-40B4-BE49-F238E27FC236}">
                <a16:creationId xmlns:a16="http://schemas.microsoft.com/office/drawing/2014/main" id="{793A3B45-6592-A42C-AEA2-429BD0BD25B8}"/>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599771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licencePermission</a:t>
            </a:r>
            <a:r>
              <a:rPr lang="en-US" dirty="0"/>
              <a:t> only, can be terminated.</a:t>
            </a:r>
          </a:p>
          <a:p>
            <a:r>
              <a:rPr lang="en-US" dirty="0"/>
              <a:t>Not protected by “tenant rights</a:t>
            </a:r>
          </a:p>
          <a:p>
            <a:r>
              <a:rPr lang="en-US" dirty="0"/>
              <a:t>Lease :Exclusive area, contractual, legal protection.</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6976970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For example, a person who is a tenant with</a:t>
            </a:r>
          </a:p>
          <a:p>
            <a:r>
              <a:rPr lang="en-US" dirty="0"/>
              <a:t>exclusive occupancy to part of the space on the premises of a shopping</a:t>
            </a:r>
          </a:p>
          <a:p>
            <a:r>
              <a:rPr lang="en-US" dirty="0"/>
              <a:t>center also holds a license to use an adjacent portion of the premises as</a:t>
            </a:r>
          </a:p>
          <a:p>
            <a:r>
              <a:rPr lang="en-US" dirty="0"/>
              <a:t>well.</a:t>
            </a:r>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24206100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such as</a:t>
            </a:r>
          </a:p>
          <a:p>
            <a:r>
              <a:rPr lang="en-US" dirty="0"/>
              <a:t>in a month-to-month tenancy, until terminated by notice by either the</a:t>
            </a:r>
          </a:p>
          <a:p>
            <a:r>
              <a:rPr lang="en-US" dirty="0"/>
              <a:t>landlord or the tenant</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99335162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3FDAD8-363A-3CBF-8D8F-41CB580D5B9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0C9BDC-B3C4-E6FE-8262-A28C0F829D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BFA1F03-F544-0B43-554F-46B29FC370B0}"/>
              </a:ext>
            </a:extLst>
          </p:cNvPr>
          <p:cNvSpPr>
            <a:spLocks noGrp="1"/>
          </p:cNvSpPr>
          <p:nvPr>
            <p:ph type="body" idx="1"/>
          </p:nvPr>
        </p:nvSpPr>
        <p:spPr/>
        <p:txBody>
          <a:bodyPr/>
          <a:lstStyle/>
          <a:p>
            <a:r>
              <a:rPr lang="en-US" dirty="0"/>
              <a:t>such as</a:t>
            </a:r>
          </a:p>
          <a:p>
            <a:r>
              <a:rPr lang="en-US" dirty="0"/>
              <a:t>in a month-to-month tenancy, until terminated by notice by either the</a:t>
            </a:r>
          </a:p>
          <a:p>
            <a:r>
              <a:rPr lang="en-US" dirty="0"/>
              <a:t>landlord or the tenant</a:t>
            </a:r>
          </a:p>
          <a:p>
            <a:endParaRPr lang="en-US" dirty="0"/>
          </a:p>
        </p:txBody>
      </p:sp>
      <p:sp>
        <p:nvSpPr>
          <p:cNvPr id="4" name="Slide Number Placeholder 3">
            <a:extLst>
              <a:ext uri="{FF2B5EF4-FFF2-40B4-BE49-F238E27FC236}">
                <a16:creationId xmlns:a16="http://schemas.microsoft.com/office/drawing/2014/main" id="{5EDD2BC4-F783-0057-7639-3281E136F68B}"/>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7416450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880B0-1A51-F5E3-F251-337544F378F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161DCD2-4EDF-6C00-AA8D-8D4ADC4DCCE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69335A-0460-0DDC-7320-E55484FD1985}"/>
              </a:ext>
            </a:extLst>
          </p:cNvPr>
          <p:cNvSpPr>
            <a:spLocks noGrp="1"/>
          </p:cNvSpPr>
          <p:nvPr>
            <p:ph type="body" idx="1"/>
          </p:nvPr>
        </p:nvSpPr>
        <p:spPr/>
        <p:txBody>
          <a:bodyPr/>
          <a:lstStyle/>
          <a:p>
            <a:r>
              <a:rPr lang="en-US" dirty="0"/>
              <a:t>such as</a:t>
            </a:r>
          </a:p>
          <a:p>
            <a:r>
              <a:rPr lang="en-US" dirty="0"/>
              <a:t>in a month-to-month tenancy, until terminated by notice by either the</a:t>
            </a:r>
          </a:p>
          <a:p>
            <a:r>
              <a:rPr lang="en-US" dirty="0"/>
              <a:t>landlord or the tenant</a:t>
            </a:r>
          </a:p>
          <a:p>
            <a:endParaRPr lang="en-US" dirty="0"/>
          </a:p>
        </p:txBody>
      </p:sp>
      <p:sp>
        <p:nvSpPr>
          <p:cNvPr id="4" name="Slide Number Placeholder 3">
            <a:extLst>
              <a:ext uri="{FF2B5EF4-FFF2-40B4-BE49-F238E27FC236}">
                <a16:creationId xmlns:a16="http://schemas.microsoft.com/office/drawing/2014/main" id="{2CF8D3F9-BE21-3FB4-3BFA-38555D11D6D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1642276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13662-C7E1-E58C-16A4-12A315238AB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B66650D-3261-95D6-DC0C-F560C6F0B09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FFD7C6D-68DA-8B9E-C1B6-344598C865FA}"/>
              </a:ext>
            </a:extLst>
          </p:cNvPr>
          <p:cNvSpPr>
            <a:spLocks noGrp="1"/>
          </p:cNvSpPr>
          <p:nvPr>
            <p:ph type="body" idx="1"/>
          </p:nvPr>
        </p:nvSpPr>
        <p:spPr/>
        <p:txBody>
          <a:bodyPr/>
          <a:lstStyle/>
          <a:p>
            <a:r>
              <a:rPr lang="en-US" dirty="0"/>
              <a:t>such as</a:t>
            </a:r>
          </a:p>
          <a:p>
            <a:r>
              <a:rPr lang="en-US" dirty="0"/>
              <a:t>in a month-to-month tenancy, until terminated by notice by either the</a:t>
            </a:r>
          </a:p>
          <a:p>
            <a:r>
              <a:rPr lang="en-US" dirty="0"/>
              <a:t>landlord or the tenant</a:t>
            </a:r>
          </a:p>
          <a:p>
            <a:endParaRPr lang="en-US" dirty="0"/>
          </a:p>
        </p:txBody>
      </p:sp>
      <p:sp>
        <p:nvSpPr>
          <p:cNvPr id="4" name="Slide Number Placeholder 3">
            <a:extLst>
              <a:ext uri="{FF2B5EF4-FFF2-40B4-BE49-F238E27FC236}">
                <a16:creationId xmlns:a16="http://schemas.microsoft.com/office/drawing/2014/main" id="{7298C4E5-44D0-5171-4065-197CA105A3F4}"/>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029335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7E9E4C-5893-2FBD-87F0-BB32C67451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1337B25-6C62-FE05-01D2-39E49A9A2D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705ADCE-13A0-A4A4-B32E-3A7FD39071FE}"/>
              </a:ext>
            </a:extLst>
          </p:cNvPr>
          <p:cNvSpPr>
            <a:spLocks noGrp="1"/>
          </p:cNvSpPr>
          <p:nvPr>
            <p:ph type="body" idx="1"/>
          </p:nvPr>
        </p:nvSpPr>
        <p:spPr/>
        <p:txBody>
          <a:bodyPr/>
          <a:lstStyle/>
          <a:p>
            <a:r>
              <a:rPr lang="en-US" dirty="0"/>
              <a:t>such as</a:t>
            </a:r>
          </a:p>
          <a:p>
            <a:r>
              <a:rPr lang="en-US" dirty="0"/>
              <a:t>in a month-to-month tenancy, until terminated by notice by either the</a:t>
            </a:r>
          </a:p>
          <a:p>
            <a:r>
              <a:rPr lang="en-US" dirty="0"/>
              <a:t>landlord or the tenant</a:t>
            </a:r>
          </a:p>
          <a:p>
            <a:endParaRPr lang="en-US" dirty="0"/>
          </a:p>
        </p:txBody>
      </p:sp>
      <p:sp>
        <p:nvSpPr>
          <p:cNvPr id="4" name="Slide Number Placeholder 3">
            <a:extLst>
              <a:ext uri="{FF2B5EF4-FFF2-40B4-BE49-F238E27FC236}">
                <a16:creationId xmlns:a16="http://schemas.microsoft.com/office/drawing/2014/main" id="{9645F470-3115-0CB4-CCBA-C9017391465E}"/>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805070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Y" dirty="0"/>
              <a:t>وهذا يتجنب وصف المستأجر بأنه "متعدي" على </a:t>
            </a:r>
            <a:r>
              <a:rPr lang="ar-SY" dirty="0" err="1"/>
              <a:t>الفور.يجب</a:t>
            </a:r>
            <a:r>
              <a:rPr lang="ar-SY" dirty="0"/>
              <a:t> على المالك إصدار إشعار (بموجب القانون، عادةً 30 يومًا من شهر لآخر) </a:t>
            </a:r>
            <a:r>
              <a:rPr lang="ar-SY" dirty="0" err="1"/>
              <a:t>للإنهاء.من</a:t>
            </a:r>
            <a:r>
              <a:rPr lang="ar-SY" dirty="0"/>
              <a:t> المفيد مقارنة القانون العام (الولايات المتحدة/المملكة المتحدة) مع اللوائح المحلية (على سبيل المثال نظام الإيجار في السعودية / القانون المدني الإماراتي): بعض القوانين العربية تعتبر المستأجر المتأخر “متأخر بدون سند” إذا لم يدفع أو لم يتم تجديده، في حين أن الأنظمة الأخرى تصاحب مفهوم الامتداد الضمني.</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10861045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60416642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591603-3282-4566-BE12-DDCDDFD481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96DFF1F-577D-067D-0811-60F717087B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95D69FD-5E49-BF20-0CA1-9D251CD902BE}"/>
              </a:ext>
            </a:extLst>
          </p:cNvPr>
          <p:cNvSpPr>
            <a:spLocks noGrp="1"/>
          </p:cNvSpPr>
          <p:nvPr>
            <p:ph type="body" idx="1"/>
          </p:nvPr>
        </p:nvSpPr>
        <p:spPr/>
        <p:txBody>
          <a:bodyPr/>
          <a:lstStyle/>
          <a:p>
            <a:r>
              <a:rPr lang="ar-SY" dirty="0"/>
              <a:t>س كل إشغال يُعَدُّ عقد إيجار. فالفنادق والموتيلات وشقق </a:t>
            </a:r>
            <a:r>
              <a:rPr lang="en-US" dirty="0"/>
              <a:t>Airbnb </a:t>
            </a:r>
            <a:r>
              <a:rPr lang="ar-SY" dirty="0"/>
              <a:t>لا تخضع لقانون المالك والمستأجر؛ بل هي أماكن إقامة مؤقتة تخضع لقانون </a:t>
            </a:r>
            <a:r>
              <a:rPr lang="ar-SY" dirty="0" err="1"/>
              <a:t>الضيافة.الإشغال</a:t>
            </a:r>
            <a:r>
              <a:rPr lang="ar-SY" dirty="0"/>
              <a:t> المؤقت هو إشغال عقار لقضاء العطلات، أو فندق، أو نُزُل، أو نُزُل، أو نُزُل، أو نُزُل، أو نُزُل إقامة، أو نُزُل سياحي، أو ما شابه ذلك من أماكن الإقامة لمدة 30 يومًا أو أقل. ويُصنَّف هذا النوع من الشاغلين كضيف، ويُسمى أيضًا شاغلًا </a:t>
            </a:r>
            <a:r>
              <a:rPr lang="ar-SY" dirty="0" err="1"/>
              <a:t>مؤقتًا.يشغل</a:t>
            </a:r>
            <a:r>
              <a:rPr lang="ar-SY" dirty="0"/>
              <a:t> الشاغل المؤقت عقارًا يُعرف باسم مكان الإقامة أو الوحدة السكنية، وليس مساحة أو عقارًا. ولا يُسمى العقار إيجارًا. ويشير مصطلح "إيجار" إلى وجود علاقة بين المالك والمستأجر. علاوة على ذلك، لا يُنظِّم قانون المالك والمستأجر الإشغال المؤقت.</a:t>
            </a:r>
            <a:endParaRPr lang="en-US" dirty="0"/>
          </a:p>
        </p:txBody>
      </p:sp>
      <p:sp>
        <p:nvSpPr>
          <p:cNvPr id="4" name="Slide Number Placeholder 3">
            <a:extLst>
              <a:ext uri="{FF2B5EF4-FFF2-40B4-BE49-F238E27FC236}">
                <a16:creationId xmlns:a16="http://schemas.microsoft.com/office/drawing/2014/main" id="{769F1FFF-586E-318D-BF80-11BC01B03629}"/>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6482753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395292-6B85-C996-F6AC-2949FC51D93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27A7BE7-C412-99BC-EDC0-CCD6C25DE98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D7404D-337D-7D96-FA47-AD8ECFF09665}"/>
              </a:ext>
            </a:extLst>
          </p:cNvPr>
          <p:cNvSpPr>
            <a:spLocks noGrp="1"/>
          </p:cNvSpPr>
          <p:nvPr>
            <p:ph type="body" idx="1"/>
          </p:nvPr>
        </p:nvSpPr>
        <p:spPr/>
        <p:txBody>
          <a:bodyPr/>
          <a:lstStyle/>
          <a:p>
            <a:r>
              <a:rPr lang="ar-SY" dirty="0"/>
              <a:t>وهذا يتجنب وصف المستأجر بأنه "متعدي" على </a:t>
            </a:r>
            <a:r>
              <a:rPr lang="ar-SY" dirty="0" err="1"/>
              <a:t>الفور.يجب</a:t>
            </a:r>
            <a:r>
              <a:rPr lang="ar-SY" dirty="0"/>
              <a:t> على المالك إصدار إشعار (بموجب القانون، عادةً 30 يومًا من شهر لآخر) </a:t>
            </a:r>
            <a:r>
              <a:rPr lang="ar-SY" dirty="0" err="1"/>
              <a:t>للإنهاء.من</a:t>
            </a:r>
            <a:r>
              <a:rPr lang="ar-SY" dirty="0"/>
              <a:t> المفيد مقارنة القانون العام (الولايات المتحدة/المملكة المتحدة) مع اللوائح المحلية (على سبيل المثال نظام الإيجار في السعودية / القانون المدني الإماراتي): بعض القوانين العربية تعتبر المستأجر المتأخر “متأخر بدون سند” إذا لم يدفع أو لم يتم تجديده، في حين أن الأنظمة الأخرى تصاحب مفهوم الامتداد الضمني.</a:t>
            </a:r>
            <a:endParaRPr lang="en-US" dirty="0"/>
          </a:p>
        </p:txBody>
      </p:sp>
      <p:sp>
        <p:nvSpPr>
          <p:cNvPr id="4" name="Slide Number Placeholder 3">
            <a:extLst>
              <a:ext uri="{FF2B5EF4-FFF2-40B4-BE49-F238E27FC236}">
                <a16:creationId xmlns:a16="http://schemas.microsoft.com/office/drawing/2014/main" id="{1E6CAA39-8078-383A-A0DE-DFE01300B31E}"/>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018947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ar-SY" dirty="0"/>
              <a:t>(خط سير التفكير: من انتهاء العقد → إلى الإشعار → إلى عدم الخروج → إلى استعادة الحيازة</a:t>
            </a: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79389028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719653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12352972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4.xml"/><Relationship Id="rId5" Type="http://schemas.openxmlformats.org/officeDocument/2006/relationships/image" Target="../media/image10.pn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11.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6.png"/><Relationship Id="rId7" Type="http://schemas.openxmlformats.org/officeDocument/2006/relationships/diagramColors" Target="../diagrams/colors2.xml"/><Relationship Id="rId2" Type="http://schemas.openxmlformats.org/officeDocument/2006/relationships/notesSlide" Target="../notesSlides/notesSlide17.xml"/><Relationship Id="rId1" Type="http://schemas.openxmlformats.org/officeDocument/2006/relationships/slideLayout" Target="../slideLayouts/slideLayout14.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6.xml"/><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Weam </a:t>
            </a:r>
            <a:r>
              <a:rPr lang="en-US" sz="2000" dirty="0" err="1">
                <a:latin typeface="Alexandria" charset="0"/>
                <a:cs typeface="Alexandria" charset="0"/>
              </a:rPr>
              <a:t>Nasan</a:t>
            </a:r>
            <a:r>
              <a:rPr lang="en-US" sz="2000" dirty="0">
                <a:latin typeface="Alexandria" charset="0"/>
                <a:cs typeface="Alexandria" charset="0"/>
              </a:rPr>
              <a:t> Agha</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437209" y="585942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4049507"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5988819" cy="769441"/>
          </a:xfrm>
          <a:prstGeom prst="rect">
            <a:avLst/>
          </a:prstGeom>
          <a:noFill/>
        </p:spPr>
        <p:txBody>
          <a:bodyPr wrap="none" rtlCol="0">
            <a:spAutoFit/>
          </a:bodyPr>
          <a:lstStyle/>
          <a:p>
            <a:r>
              <a:rPr lang="en-US" sz="4400" b="1" dirty="0">
                <a:solidFill>
                  <a:srgbClr val="00B0F0"/>
                </a:solidFill>
                <a:latin typeface="Alexandria" charset="0"/>
                <a:cs typeface="Alexandria" charset="0"/>
              </a:rPr>
              <a:t>Real Estate Management</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1</a:t>
            </a:r>
          </a:p>
        </p:txBody>
      </p:sp>
      <p:sp>
        <p:nvSpPr>
          <p:cNvPr id="11" name="TextBox 10"/>
          <p:cNvSpPr txBox="1"/>
          <p:nvPr/>
        </p:nvSpPr>
        <p:spPr>
          <a:xfrm>
            <a:off x="6370224" y="4802552"/>
            <a:ext cx="3955506" cy="707886"/>
          </a:xfrm>
          <a:prstGeom prst="rect">
            <a:avLst/>
          </a:prstGeom>
          <a:noFill/>
        </p:spPr>
        <p:txBody>
          <a:bodyPr wrap="none" rtlCol="0">
            <a:spAutoFit/>
          </a:bodyPr>
          <a:lstStyle/>
          <a:p>
            <a:r>
              <a:rPr lang="en-US" sz="2000" dirty="0">
                <a:latin typeface="Alexandria" charset="0"/>
                <a:cs typeface="Alexandria" charset="0"/>
              </a:rPr>
              <a:t>REA619</a:t>
            </a:r>
          </a:p>
          <a:p>
            <a:r>
              <a:rPr lang="en-US" sz="2000" dirty="0">
                <a:latin typeface="Alexandria" charset="0"/>
                <a:cs typeface="Alexandria" charset="0"/>
              </a:rPr>
              <a:t>Property and Facilities Management</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Weam </a:t>
            </a:r>
            <a:r>
              <a:rPr lang="en-US" sz="2800" b="1" dirty="0" err="1">
                <a:solidFill>
                  <a:srgbClr val="00B0F0"/>
                </a:solidFill>
                <a:latin typeface="Alexandria" charset="0"/>
                <a:cs typeface="Alexandria" charset="0"/>
              </a:rPr>
              <a:t>Nasan</a:t>
            </a:r>
            <a:r>
              <a:rPr lang="en-US" sz="2800" b="1" dirty="0">
                <a:solidFill>
                  <a:srgbClr val="00B0F0"/>
                </a:solidFill>
                <a:latin typeface="Alexandria" charset="0"/>
                <a:cs typeface="Alexandria" charset="0"/>
              </a:rPr>
              <a:t> Agha</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26919-9D7A-E7D7-6964-FC38735653B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4FF33C9A-9533-F4D3-539E-ED4060D1309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EA96C968-A7CF-77FA-CED0-DCE3EB7000A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4AEF2750-4DD9-7D55-600B-62B8879E547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spcAft>
                <a:spcPts val="600"/>
              </a:spcAft>
            </a:pPr>
            <a:endParaRPr lang="id-ID" dirty="0">
              <a:solidFill>
                <a:srgbClr val="669BBC"/>
              </a:solidFill>
            </a:endParaRPr>
          </a:p>
        </p:txBody>
      </p:sp>
      <p:sp>
        <p:nvSpPr>
          <p:cNvPr id="25" name="TextBox 24">
            <a:extLst>
              <a:ext uri="{FF2B5EF4-FFF2-40B4-BE49-F238E27FC236}">
                <a16:creationId xmlns:a16="http://schemas.microsoft.com/office/drawing/2014/main" id="{37F5BC37-AE8C-DE99-9E55-F78A78C63B18}"/>
              </a:ext>
            </a:extLst>
          </p:cNvPr>
          <p:cNvSpPr txBox="1"/>
          <p:nvPr/>
        </p:nvSpPr>
        <p:spPr>
          <a:xfrm>
            <a:off x="4705418" y="1214252"/>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Contents</a:t>
            </a:r>
          </a:p>
        </p:txBody>
      </p:sp>
      <p:sp>
        <p:nvSpPr>
          <p:cNvPr id="28" name="Rectangle 27">
            <a:extLst>
              <a:ext uri="{FF2B5EF4-FFF2-40B4-BE49-F238E27FC236}">
                <a16:creationId xmlns:a16="http://schemas.microsoft.com/office/drawing/2014/main" id="{4BC18A48-84EC-D2C4-EB4F-A0B024BA6A6B}"/>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7CB1DE47-FD98-768D-5DAB-A968D87DF3EB}"/>
              </a:ext>
            </a:extLst>
          </p:cNvPr>
          <p:cNvSpPr txBox="1"/>
          <p:nvPr/>
        </p:nvSpPr>
        <p:spPr>
          <a:xfrm>
            <a:off x="3771872" y="1691252"/>
            <a:ext cx="8417320" cy="4942892"/>
          </a:xfrm>
          <a:prstGeom prst="rect">
            <a:avLst/>
          </a:prstGeom>
          <a:noFill/>
        </p:spPr>
        <p:txBody>
          <a:bodyPr wrap="square" rtlCol="0">
            <a:spAutoFit/>
          </a:bodyPr>
          <a:lstStyle/>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ea typeface="Calibri" panose="020F0502020204030204" pitchFamily="34" charset="0"/>
                <a:cs typeface="Times New Roman" panose="02020603050405020304" pitchFamily="18" charset="0"/>
              </a:rPr>
              <a:t>Introduction to Property Management</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ea typeface="Calibri" panose="020F0502020204030204" pitchFamily="34" charset="0"/>
                <a:cs typeface="Times New Roman" panose="02020603050405020304" pitchFamily="18" charset="0"/>
              </a:rPr>
              <a:t>Ownership vs. Leasehold </a:t>
            </a:r>
            <a:endParaRPr lang="ar-SY"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ea typeface="Calibri" panose="020F0502020204030204" pitchFamily="34" charset="0"/>
                <a:cs typeface="Times New Roman" panose="02020603050405020304" pitchFamily="18" charset="0"/>
              </a:rPr>
              <a:t>License vs. Lease</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ea typeface="Calibri" panose="020F0502020204030204" pitchFamily="34" charset="0"/>
                <a:cs typeface="Times New Roman" panose="02020603050405020304" pitchFamily="18" charset="0"/>
              </a:rPr>
              <a:t>The Tenancies in Real Estate</a:t>
            </a:r>
            <a:endParaRPr lang="ar-SY"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ea typeface="Calibri" panose="020F0502020204030204" pitchFamily="34" charset="0"/>
                <a:cs typeface="Times New Roman" panose="02020603050405020304" pitchFamily="18" charset="0"/>
              </a:rPr>
              <a:t>Landlord’s Right to Enter</a:t>
            </a:r>
            <a:endParaRPr lang="ar-SY" dirty="0">
              <a:latin typeface="Alexandria"/>
              <a:ea typeface="Calibri" panose="020F0502020204030204" pitchFamily="34" charset="0"/>
              <a:cs typeface="Times New Roman" panose="02020603050405020304" pitchFamily="18" charset="0"/>
            </a:endParaRP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ea typeface="Calibri" panose="020F0502020204030204" pitchFamily="34" charset="0"/>
                <a:cs typeface="Times New Roman" panose="02020603050405020304" pitchFamily="18" charset="0"/>
              </a:rPr>
              <a:t>Rules for Terminating a Tenancy</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cs typeface="Times New Roman" panose="02020603050405020304" pitchFamily="18" charset="0"/>
              </a:rPr>
              <a:t>Recovering Possession of Property</a:t>
            </a:r>
          </a:p>
          <a:p>
            <a:pPr marL="342900" indent="-342900" algn="justLow">
              <a:lnSpc>
                <a:spcPct val="120000"/>
              </a:lnSpc>
              <a:spcBef>
                <a:spcPts val="600"/>
              </a:spcBef>
              <a:spcAft>
                <a:spcPts val="600"/>
              </a:spcAft>
              <a:buFont typeface="Wingdings" panose="05000000000000000000" pitchFamily="2" charset="2"/>
              <a:buChar char="Ø"/>
              <a:tabLst>
                <a:tab pos="457200" algn="l"/>
              </a:tabLst>
            </a:pPr>
            <a:r>
              <a:rPr lang="en-US" dirty="0">
                <a:latin typeface="Alexandria"/>
                <a:cs typeface="Times New Roman" panose="02020603050405020304" pitchFamily="18" charset="0"/>
              </a:rPr>
              <a:t>Property Management Agreement (PMA)</a:t>
            </a:r>
            <a:endParaRPr lang="en-US" dirty="0">
              <a:effectLst/>
              <a:latin typeface="Alexandria"/>
              <a:ea typeface="Calibri" panose="020F0502020204030204" pitchFamily="34" charset="0"/>
              <a:cs typeface="Times New Roman" panose="02020603050405020304" pitchFamily="18" charset="0"/>
            </a:endParaRPr>
          </a:p>
          <a:p>
            <a:pPr marL="342900" lvl="0" indent="-342900" algn="justLow">
              <a:lnSpc>
                <a:spcPct val="120000"/>
              </a:lnSpc>
              <a:spcBef>
                <a:spcPts val="600"/>
              </a:spcBef>
              <a:spcAft>
                <a:spcPts val="600"/>
              </a:spcAft>
              <a:buFont typeface="Wingdings" panose="05000000000000000000" pitchFamily="2" charset="2"/>
              <a:buChar char="Ø"/>
              <a:tabLst>
                <a:tab pos="457200" algn="l"/>
              </a:tabLst>
            </a:pPr>
            <a:endParaRPr lang="en-US" dirty="0">
              <a:effectLst/>
              <a:latin typeface="Alexandria"/>
              <a:ea typeface="Calibri" panose="020F0502020204030204" pitchFamily="34" charset="0"/>
              <a:cs typeface="Times New Roman" panose="02020603050405020304" pitchFamily="18" charset="0"/>
            </a:endParaRPr>
          </a:p>
          <a:p>
            <a:pPr>
              <a:lnSpc>
                <a:spcPct val="120000"/>
              </a:lnSpc>
              <a:spcAft>
                <a:spcPts val="600"/>
              </a:spcAft>
            </a:pPr>
            <a:endParaRPr lang="en-US" sz="1400" dirty="0">
              <a:latin typeface="Alexandria" charset="0"/>
              <a:cs typeface="Alexandria" charset="0"/>
            </a:endParaRPr>
          </a:p>
          <a:p>
            <a:endParaRPr lang="en-US" sz="1400" dirty="0">
              <a:latin typeface="Alexandria" charset="0"/>
              <a:cs typeface="Alexandria" charset="0"/>
            </a:endParaRPr>
          </a:p>
        </p:txBody>
      </p:sp>
      <p:pic>
        <p:nvPicPr>
          <p:cNvPr id="6" name="Graphic 21">
            <a:extLst>
              <a:ext uri="{FF2B5EF4-FFF2-40B4-BE49-F238E27FC236}">
                <a16:creationId xmlns:a16="http://schemas.microsoft.com/office/drawing/2014/main" id="{6A4B395A-9EC1-7DF2-9E50-A443D829EED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24912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1">
                                            <p:txEl>
                                              <p:pRg st="0" end="0"/>
                                            </p:txEl>
                                          </p:spTgt>
                                        </p:tgtEl>
                                        <p:attrNameLst>
                                          <p:attrName>style.visibility</p:attrName>
                                        </p:attrNameLst>
                                      </p:cBhvr>
                                      <p:to>
                                        <p:strVal val="visible"/>
                                      </p:to>
                                    </p:set>
                                    <p:anim calcmode="lin" valueType="num">
                                      <p:cBhvr additive="base">
                                        <p:cTn id="7" dur="500" fill="hold"/>
                                        <p:tgtEl>
                                          <p:spTgt spid="3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1">
                                            <p:txEl>
                                              <p:pRg st="1" end="1"/>
                                            </p:txEl>
                                          </p:spTgt>
                                        </p:tgtEl>
                                        <p:attrNameLst>
                                          <p:attrName>style.visibility</p:attrName>
                                        </p:attrNameLst>
                                      </p:cBhvr>
                                      <p:to>
                                        <p:strVal val="visible"/>
                                      </p:to>
                                    </p:set>
                                    <p:anim calcmode="lin" valueType="num">
                                      <p:cBhvr additive="base">
                                        <p:cTn id="13" dur="500" fill="hold"/>
                                        <p:tgtEl>
                                          <p:spTgt spid="3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1">
                                            <p:txEl>
                                              <p:pRg st="2" end="2"/>
                                            </p:txEl>
                                          </p:spTgt>
                                        </p:tgtEl>
                                        <p:attrNameLst>
                                          <p:attrName>style.visibility</p:attrName>
                                        </p:attrNameLst>
                                      </p:cBhvr>
                                      <p:to>
                                        <p:strVal val="visible"/>
                                      </p:to>
                                    </p:set>
                                    <p:anim calcmode="lin" valueType="num">
                                      <p:cBhvr additive="base">
                                        <p:cTn id="19" dur="500" fill="hold"/>
                                        <p:tgtEl>
                                          <p:spTgt spid="3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1">
                                            <p:txEl>
                                              <p:pRg st="3" end="3"/>
                                            </p:txEl>
                                          </p:spTgt>
                                        </p:tgtEl>
                                        <p:attrNameLst>
                                          <p:attrName>style.visibility</p:attrName>
                                        </p:attrNameLst>
                                      </p:cBhvr>
                                      <p:to>
                                        <p:strVal val="visible"/>
                                      </p:to>
                                    </p:set>
                                    <p:anim calcmode="lin" valueType="num">
                                      <p:cBhvr additive="base">
                                        <p:cTn id="25" dur="500" fill="hold"/>
                                        <p:tgtEl>
                                          <p:spTgt spid="31">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1">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1">
                                            <p:txEl>
                                              <p:pRg st="4" end="4"/>
                                            </p:txEl>
                                          </p:spTgt>
                                        </p:tgtEl>
                                        <p:attrNameLst>
                                          <p:attrName>style.visibility</p:attrName>
                                        </p:attrNameLst>
                                      </p:cBhvr>
                                      <p:to>
                                        <p:strVal val="visible"/>
                                      </p:to>
                                    </p:set>
                                    <p:anim calcmode="lin" valueType="num">
                                      <p:cBhvr additive="base">
                                        <p:cTn id="31" dur="500" fill="hold"/>
                                        <p:tgtEl>
                                          <p:spTgt spid="31">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1">
                                            <p:txEl>
                                              <p:pRg st="5" end="5"/>
                                            </p:txEl>
                                          </p:spTgt>
                                        </p:tgtEl>
                                        <p:attrNameLst>
                                          <p:attrName>style.visibility</p:attrName>
                                        </p:attrNameLst>
                                      </p:cBhvr>
                                      <p:to>
                                        <p:strVal val="visible"/>
                                      </p:to>
                                    </p:set>
                                    <p:anim calcmode="lin" valueType="num">
                                      <p:cBhvr additive="base">
                                        <p:cTn id="37" dur="500" fill="hold"/>
                                        <p:tgtEl>
                                          <p:spTgt spid="31">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1">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31">
                                            <p:txEl>
                                              <p:pRg st="6" end="6"/>
                                            </p:txEl>
                                          </p:spTgt>
                                        </p:tgtEl>
                                        <p:attrNameLst>
                                          <p:attrName>style.visibility</p:attrName>
                                        </p:attrNameLst>
                                      </p:cBhvr>
                                      <p:to>
                                        <p:strVal val="visible"/>
                                      </p:to>
                                    </p:set>
                                    <p:anim calcmode="lin" valueType="num">
                                      <p:cBhvr additive="base">
                                        <p:cTn id="43" dur="500" fill="hold"/>
                                        <p:tgtEl>
                                          <p:spTgt spid="31">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3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31">
                                            <p:txEl>
                                              <p:pRg st="7" end="7"/>
                                            </p:txEl>
                                          </p:spTgt>
                                        </p:tgtEl>
                                        <p:attrNameLst>
                                          <p:attrName>style.visibility</p:attrName>
                                        </p:attrNameLst>
                                      </p:cBhvr>
                                      <p:to>
                                        <p:strVal val="visible"/>
                                      </p:to>
                                    </p:set>
                                    <p:anim calcmode="lin" valueType="num">
                                      <p:cBhvr additive="base">
                                        <p:cTn id="49" dur="500" fill="hold"/>
                                        <p:tgtEl>
                                          <p:spTgt spid="31">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31">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1DD136-2FEE-B92C-1D1B-A38D75255429}"/>
            </a:ext>
          </a:extLst>
        </p:cNvPr>
        <p:cNvGrpSpPr/>
        <p:nvPr/>
      </p:nvGrpSpPr>
      <p:grpSpPr>
        <a:xfrm>
          <a:off x="0" y="0"/>
          <a:ext cx="0" cy="0"/>
          <a:chOff x="0" y="0"/>
          <a:chExt cx="0" cy="0"/>
        </a:xfrm>
      </p:grpSpPr>
      <p:sp>
        <p:nvSpPr>
          <p:cNvPr id="2" name="Right Triangle 1">
            <a:extLst>
              <a:ext uri="{FF2B5EF4-FFF2-40B4-BE49-F238E27FC236}">
                <a16:creationId xmlns:a16="http://schemas.microsoft.com/office/drawing/2014/main" id="{0B35513A-C6DB-0D6E-A112-542A5BD7C1D4}"/>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a:extLst>
              <a:ext uri="{FF2B5EF4-FFF2-40B4-BE49-F238E27FC236}">
                <a16:creationId xmlns:a16="http://schemas.microsoft.com/office/drawing/2014/main" id="{B20AA280-4BE0-1263-D2AE-369D4417D4E8}"/>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20000"/>
              </a:lnSpc>
              <a:spcBef>
                <a:spcPts val="0"/>
              </a:spcBef>
              <a:spcAft>
                <a:spcPts val="600"/>
              </a:spcAft>
              <a:buClrTx/>
              <a:buSzTx/>
              <a:buFontTx/>
              <a:buNone/>
              <a:tabLst/>
              <a:defRPr/>
            </a:pPr>
            <a:endParaRPr kumimoji="0" lang="id-ID" sz="1800" b="0" i="0" u="none" strike="noStrike" kern="1200" cap="none" spc="0" normalizeH="0" baseline="0" noProof="0" dirty="0">
              <a:ln>
                <a:noFill/>
              </a:ln>
              <a:solidFill>
                <a:srgbClr val="669BBC"/>
              </a:solidFill>
              <a:effectLst/>
              <a:uLnTx/>
              <a:uFillTx/>
              <a:latin typeface="Calibri"/>
              <a:ea typeface="+mn-ea"/>
              <a:cs typeface="+mn-cs"/>
            </a:endParaRPr>
          </a:p>
        </p:txBody>
      </p:sp>
      <p:sp>
        <p:nvSpPr>
          <p:cNvPr id="28" name="Rectangle 27">
            <a:extLst>
              <a:ext uri="{FF2B5EF4-FFF2-40B4-BE49-F238E27FC236}">
                <a16:creationId xmlns:a16="http://schemas.microsoft.com/office/drawing/2014/main" id="{E511C11A-9E07-0B93-30E1-55A8CD16DE3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6" name="Graphic 21">
            <a:extLst>
              <a:ext uri="{FF2B5EF4-FFF2-40B4-BE49-F238E27FC236}">
                <a16:creationId xmlns:a16="http://schemas.microsoft.com/office/drawing/2014/main" id="{708B1B3F-4C45-CF2D-3A1F-8405A0B816F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TextBox 12">
            <a:extLst>
              <a:ext uri="{FF2B5EF4-FFF2-40B4-BE49-F238E27FC236}">
                <a16:creationId xmlns:a16="http://schemas.microsoft.com/office/drawing/2014/main" id="{EF9A80E3-BA18-3C1E-E57E-1BA3EF0F2382}"/>
              </a:ext>
            </a:extLst>
          </p:cNvPr>
          <p:cNvSpPr txBox="1"/>
          <p:nvPr/>
        </p:nvSpPr>
        <p:spPr>
          <a:xfrm>
            <a:off x="5796438" y="1136132"/>
            <a:ext cx="58928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Introduction to Property Management</a:t>
            </a:r>
          </a:p>
        </p:txBody>
      </p:sp>
      <p:sp>
        <p:nvSpPr>
          <p:cNvPr id="15" name="TextBox 14">
            <a:extLst>
              <a:ext uri="{FF2B5EF4-FFF2-40B4-BE49-F238E27FC236}">
                <a16:creationId xmlns:a16="http://schemas.microsoft.com/office/drawing/2014/main" id="{8B53F54E-9E57-B052-C9F8-DBFE0D09ED71}"/>
              </a:ext>
            </a:extLst>
          </p:cNvPr>
          <p:cNvSpPr txBox="1"/>
          <p:nvPr/>
        </p:nvSpPr>
        <p:spPr>
          <a:xfrm>
            <a:off x="4973893" y="1831080"/>
            <a:ext cx="7114248" cy="1231106"/>
          </a:xfrm>
          <a:prstGeom prst="rect">
            <a:avLst/>
          </a:prstGeom>
          <a:noFill/>
        </p:spPr>
        <p:txBody>
          <a:bodyPr wrap="square">
            <a:spAutoFit/>
          </a:bodyPr>
          <a:lstStyle/>
          <a:p>
            <a:pPr algn="justLow"/>
            <a:r>
              <a:rPr lang="en-US" sz="2000" b="1" dirty="0">
                <a:solidFill>
                  <a:srgbClr val="0070C0"/>
                </a:solidFill>
                <a:latin typeface="Alexandria"/>
              </a:rPr>
              <a:t>Property Management </a:t>
            </a:r>
            <a:r>
              <a:rPr lang="en-US" dirty="0">
                <a:latin typeface="Alexandria"/>
              </a:rPr>
              <a:t>is the day-to-day operation and oversight of a real estate asset on behalf of the owner. It involves collecting rent, overseeing maintenance, handling tenant relations, and ensuring the property complies with regulations.</a:t>
            </a:r>
          </a:p>
        </p:txBody>
      </p:sp>
      <p:pic>
        <p:nvPicPr>
          <p:cNvPr id="29" name="Picture Placeholder 28">
            <a:extLst>
              <a:ext uri="{FF2B5EF4-FFF2-40B4-BE49-F238E27FC236}">
                <a16:creationId xmlns:a16="http://schemas.microsoft.com/office/drawing/2014/main" id="{D406A040-70FB-C03A-B9E7-5A0EFA51399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17450" r="17450"/>
          <a:stretch>
            <a:fillRect/>
          </a:stretch>
        </p:blipFill>
        <p:spPr/>
      </p:pic>
      <p:sp>
        <p:nvSpPr>
          <p:cNvPr id="30" name="TextBox 29">
            <a:extLst>
              <a:ext uri="{FF2B5EF4-FFF2-40B4-BE49-F238E27FC236}">
                <a16:creationId xmlns:a16="http://schemas.microsoft.com/office/drawing/2014/main" id="{DC60507A-20B9-F113-8D4F-85E0740023B0}"/>
              </a:ext>
            </a:extLst>
          </p:cNvPr>
          <p:cNvSpPr txBox="1"/>
          <p:nvPr/>
        </p:nvSpPr>
        <p:spPr>
          <a:xfrm>
            <a:off x="2641385" y="5191692"/>
            <a:ext cx="2209398" cy="1021556"/>
          </a:xfrm>
          <a:prstGeom prst="roundRect">
            <a:avLst/>
          </a:prstGeom>
          <a:solidFill>
            <a:schemeClr val="bg1"/>
          </a:solidFill>
          <a:ln>
            <a:solidFill>
              <a:schemeClr val="tx1"/>
            </a:solidFill>
          </a:ln>
        </p:spPr>
        <p:txBody>
          <a:bodyPr wrap="square">
            <a:spAutoFit/>
          </a:bodyPr>
          <a:lstStyle/>
          <a:p>
            <a:pPr algn="ctr"/>
            <a:r>
              <a:rPr lang="en-US" b="1" dirty="0">
                <a:latin typeface="Alexandria"/>
              </a:rPr>
              <a:t>Residential:</a:t>
            </a:r>
          </a:p>
          <a:p>
            <a:pPr algn="ctr"/>
            <a:r>
              <a:rPr lang="en-US" dirty="0">
                <a:latin typeface="Alexandria"/>
              </a:rPr>
              <a:t>apartments, single-family homes</a:t>
            </a:r>
            <a:endParaRPr lang="en-US" dirty="0">
              <a:solidFill>
                <a:srgbClr val="00B0F0"/>
              </a:solidFill>
              <a:latin typeface="Alexandria"/>
              <a:cs typeface="Sakkal Majalla" panose="02000000000000000000" pitchFamily="2" charset="-78"/>
            </a:endParaRPr>
          </a:p>
        </p:txBody>
      </p:sp>
      <p:sp>
        <p:nvSpPr>
          <p:cNvPr id="32" name="TextBox 31">
            <a:extLst>
              <a:ext uri="{FF2B5EF4-FFF2-40B4-BE49-F238E27FC236}">
                <a16:creationId xmlns:a16="http://schemas.microsoft.com/office/drawing/2014/main" id="{CE96CAF3-3B0E-DF18-2D86-4BEB9DD85EA4}"/>
              </a:ext>
            </a:extLst>
          </p:cNvPr>
          <p:cNvSpPr txBox="1"/>
          <p:nvPr/>
        </p:nvSpPr>
        <p:spPr>
          <a:xfrm>
            <a:off x="4837111" y="3471386"/>
            <a:ext cx="6098458" cy="400110"/>
          </a:xfrm>
          <a:prstGeom prst="rect">
            <a:avLst/>
          </a:prstGeom>
          <a:noFill/>
        </p:spPr>
        <p:txBody>
          <a:bodyPr wrap="square">
            <a:spAutoFit/>
          </a:bodyPr>
          <a:lstStyle/>
          <a:p>
            <a:pPr marL="285750" indent="-285750" algn="l">
              <a:buFont typeface="Wingdings" panose="05000000000000000000" pitchFamily="2" charset="2"/>
              <a:buChar char="Ø"/>
            </a:pPr>
            <a:r>
              <a:rPr lang="en-US" sz="2000" b="1" i="0" dirty="0">
                <a:solidFill>
                  <a:srgbClr val="151617"/>
                </a:solidFill>
                <a:effectLst/>
                <a:latin typeface="monaSans"/>
              </a:rPr>
              <a:t> </a:t>
            </a:r>
            <a:r>
              <a:rPr lang="en-US" sz="2000" b="1" dirty="0">
                <a:solidFill>
                  <a:srgbClr val="4472C4"/>
                </a:solidFill>
                <a:latin typeface="Alexandria"/>
              </a:rPr>
              <a:t>Types of Property Managed:</a:t>
            </a:r>
          </a:p>
        </p:txBody>
      </p:sp>
      <p:sp>
        <p:nvSpPr>
          <p:cNvPr id="33" name="TextBox 32">
            <a:extLst>
              <a:ext uri="{FF2B5EF4-FFF2-40B4-BE49-F238E27FC236}">
                <a16:creationId xmlns:a16="http://schemas.microsoft.com/office/drawing/2014/main" id="{37F182DA-C9C8-4E96-36F1-419943320DCD}"/>
              </a:ext>
            </a:extLst>
          </p:cNvPr>
          <p:cNvSpPr txBox="1"/>
          <p:nvPr/>
        </p:nvSpPr>
        <p:spPr>
          <a:xfrm>
            <a:off x="10190158" y="5330455"/>
            <a:ext cx="1897982" cy="1021556"/>
          </a:xfrm>
          <a:prstGeom prst="roundRect">
            <a:avLst/>
          </a:prstGeom>
          <a:solidFill>
            <a:schemeClr val="bg1"/>
          </a:solidFill>
          <a:ln>
            <a:solidFill>
              <a:schemeClr val="tx1"/>
            </a:solidFill>
          </a:ln>
        </p:spPr>
        <p:txBody>
          <a:bodyPr wrap="square">
            <a:spAutoFit/>
          </a:bodyPr>
          <a:lstStyle/>
          <a:p>
            <a:pPr algn="ctr"/>
            <a:r>
              <a:rPr lang="en-US" b="1" dirty="0">
                <a:latin typeface="Alexandria"/>
              </a:rPr>
              <a:t>Others: </a:t>
            </a:r>
          </a:p>
          <a:p>
            <a:pPr algn="ctr"/>
            <a:r>
              <a:rPr lang="en-US" dirty="0">
                <a:latin typeface="Alexandria"/>
              </a:rPr>
              <a:t>Mixed-use, HOA, vacation rentals</a:t>
            </a:r>
          </a:p>
        </p:txBody>
      </p:sp>
      <p:sp>
        <p:nvSpPr>
          <p:cNvPr id="34" name="TextBox 33">
            <a:extLst>
              <a:ext uri="{FF2B5EF4-FFF2-40B4-BE49-F238E27FC236}">
                <a16:creationId xmlns:a16="http://schemas.microsoft.com/office/drawing/2014/main" id="{F968582D-E41C-7B6F-6A4E-085F5600DF8A}"/>
              </a:ext>
            </a:extLst>
          </p:cNvPr>
          <p:cNvSpPr txBox="1"/>
          <p:nvPr/>
        </p:nvSpPr>
        <p:spPr>
          <a:xfrm>
            <a:off x="8073887" y="4372835"/>
            <a:ext cx="1897982" cy="1021556"/>
          </a:xfrm>
          <a:prstGeom prst="roundRect">
            <a:avLst/>
          </a:prstGeom>
          <a:solidFill>
            <a:schemeClr val="bg1"/>
          </a:solidFill>
          <a:ln>
            <a:solidFill>
              <a:schemeClr val="tx1"/>
            </a:solidFill>
          </a:ln>
        </p:spPr>
        <p:txBody>
          <a:bodyPr wrap="square">
            <a:spAutoFit/>
          </a:bodyPr>
          <a:lstStyle/>
          <a:p>
            <a:pPr algn="ctr"/>
            <a:r>
              <a:rPr lang="en-US" b="1" dirty="0">
                <a:latin typeface="Alexandria"/>
              </a:rPr>
              <a:t>Industrial : </a:t>
            </a:r>
            <a:r>
              <a:rPr lang="en-US" dirty="0">
                <a:latin typeface="Alexandria"/>
              </a:rPr>
              <a:t>warehouses, factories</a:t>
            </a:r>
          </a:p>
        </p:txBody>
      </p:sp>
      <p:sp>
        <p:nvSpPr>
          <p:cNvPr id="35" name="TextBox 34">
            <a:extLst>
              <a:ext uri="{FF2B5EF4-FFF2-40B4-BE49-F238E27FC236}">
                <a16:creationId xmlns:a16="http://schemas.microsoft.com/office/drawing/2014/main" id="{9003463B-75DD-CF6A-91E8-DC575247E936}"/>
              </a:ext>
            </a:extLst>
          </p:cNvPr>
          <p:cNvSpPr txBox="1"/>
          <p:nvPr/>
        </p:nvSpPr>
        <p:spPr>
          <a:xfrm>
            <a:off x="5117770" y="4308899"/>
            <a:ext cx="1897982" cy="1021556"/>
          </a:xfrm>
          <a:prstGeom prst="roundRect">
            <a:avLst/>
          </a:prstGeom>
          <a:solidFill>
            <a:schemeClr val="bg1"/>
          </a:solidFill>
          <a:ln>
            <a:solidFill>
              <a:schemeClr val="tx1"/>
            </a:solidFill>
          </a:ln>
        </p:spPr>
        <p:txBody>
          <a:bodyPr wrap="square">
            <a:spAutoFit/>
          </a:bodyPr>
          <a:lstStyle/>
          <a:p>
            <a:pPr algn="ctr"/>
            <a:r>
              <a:rPr lang="en-US" b="1" dirty="0">
                <a:latin typeface="Alexandria"/>
              </a:rPr>
              <a:t>Commercial: </a:t>
            </a:r>
          </a:p>
          <a:p>
            <a:pPr algn="ctr"/>
            <a:r>
              <a:rPr lang="en-US" dirty="0">
                <a:latin typeface="Alexandria"/>
              </a:rPr>
              <a:t>offices, retail spaces</a:t>
            </a:r>
          </a:p>
        </p:txBody>
      </p:sp>
    </p:spTree>
    <p:extLst>
      <p:ext uri="{BB962C8B-B14F-4D97-AF65-F5344CB8AC3E}">
        <p14:creationId xmlns:p14="http://schemas.microsoft.com/office/powerpoint/2010/main" val="22436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ppt_x"/>
                                          </p:val>
                                        </p:tav>
                                        <p:tav tm="100000">
                                          <p:val>
                                            <p:strVal val="#ppt_x"/>
                                          </p:val>
                                        </p:tav>
                                      </p:tavLst>
                                    </p:anim>
                                    <p:anim calcmode="lin" valueType="num">
                                      <p:cBhvr additive="base">
                                        <p:cTn id="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anim calcmode="lin" valueType="num">
                                      <p:cBhvr additive="base">
                                        <p:cTn id="13" dur="500" fill="hold"/>
                                        <p:tgtEl>
                                          <p:spTgt spid="32"/>
                                        </p:tgtEl>
                                        <p:attrNameLst>
                                          <p:attrName>ppt_x</p:attrName>
                                        </p:attrNameLst>
                                      </p:cBhvr>
                                      <p:tavLst>
                                        <p:tav tm="0">
                                          <p:val>
                                            <p:strVal val="#ppt_x"/>
                                          </p:val>
                                        </p:tav>
                                        <p:tav tm="100000">
                                          <p:val>
                                            <p:strVal val="#ppt_x"/>
                                          </p:val>
                                        </p:tav>
                                      </p:tavLst>
                                    </p:anim>
                                    <p:anim calcmode="lin" valueType="num">
                                      <p:cBhvr additive="base">
                                        <p:cTn id="14"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0"/>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30" grpId="0" animBg="1"/>
      <p:bldP spid="32" grpId="0"/>
      <p:bldP spid="33" grpId="0" animBg="1"/>
      <p:bldP spid="34" grpId="0" animBg="1"/>
      <p:bldP spid="3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1CF3B4-7527-704F-C704-6EDB0538C07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64FDE297-5DA8-390C-C185-AB2478D80C9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877D28A2-E050-CA3C-AB13-5A2E5E082830}"/>
              </a:ext>
            </a:extLst>
          </p:cNvPr>
          <p:cNvSpPr txBox="1"/>
          <p:nvPr/>
        </p:nvSpPr>
        <p:spPr>
          <a:xfrm>
            <a:off x="3226853" y="712952"/>
            <a:ext cx="58928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Property Management</a:t>
            </a:r>
          </a:p>
        </p:txBody>
      </p:sp>
      <p:pic>
        <p:nvPicPr>
          <p:cNvPr id="5" name="Graphic 21">
            <a:extLst>
              <a:ext uri="{FF2B5EF4-FFF2-40B4-BE49-F238E27FC236}">
                <a16:creationId xmlns:a16="http://schemas.microsoft.com/office/drawing/2014/main" id="{31CC23C7-5664-EEBF-5901-F2DE5349AA3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41596367-75BE-30AE-287C-48693E958194}"/>
              </a:ext>
            </a:extLst>
          </p:cNvPr>
          <p:cNvSpPr txBox="1"/>
          <p:nvPr/>
        </p:nvSpPr>
        <p:spPr>
          <a:xfrm>
            <a:off x="3680620" y="1485848"/>
            <a:ext cx="8228813" cy="2199064"/>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4472C4"/>
                </a:solidFill>
                <a:effectLst/>
                <a:uLnTx/>
                <a:uFillTx/>
                <a:latin typeface="Alexandria"/>
                <a:ea typeface="+mn-ea"/>
                <a:cs typeface="+mn-cs"/>
              </a:rPr>
              <a:t>Real estate vs. Property</a:t>
            </a:r>
            <a:r>
              <a:rPr kumimoji="0" lang="en-US" sz="1800" b="0" i="0" u="none" strike="noStrike" kern="1200" cap="none" spc="0" normalizeH="0" baseline="0" noProof="0" dirty="0">
                <a:ln>
                  <a:noFill/>
                </a:ln>
                <a:solidFill>
                  <a:prstClr val="black"/>
                </a:solidFill>
                <a:effectLst/>
                <a:uLnTx/>
                <a:uFillTx/>
                <a:latin typeface="Alexandria"/>
                <a:ea typeface="+mn-ea"/>
                <a:cs typeface="+mn-cs"/>
              </a:rPr>
              <a:t>:</a:t>
            </a:r>
          </a:p>
          <a:p>
            <a:pPr marR="0" lvl="0" algn="l" defTabSz="914400" rtl="0" eaLnBrk="1" fontAlgn="auto" latinLnBrk="0" hangingPunct="1">
              <a:lnSpc>
                <a:spcPct val="150000"/>
              </a:lnSpc>
              <a:buClrTx/>
              <a:buSzTx/>
              <a:tabLst/>
              <a:defRPr/>
            </a:pPr>
            <a:r>
              <a:rPr kumimoji="0" lang="en-US" sz="1800" b="1" i="0" u="none" strike="noStrike" kern="1200" cap="none" spc="0" normalizeH="0" baseline="0" noProof="0" dirty="0">
                <a:ln>
                  <a:noFill/>
                </a:ln>
                <a:effectLst/>
                <a:uLnTx/>
                <a:uFillTx/>
                <a:latin typeface="Alexandria"/>
                <a:ea typeface="+mn-ea"/>
                <a:cs typeface="+mn-cs"/>
              </a:rPr>
              <a:t> </a:t>
            </a:r>
            <a:r>
              <a:rPr kumimoji="0" lang="en-US" sz="2000" b="1" i="0" u="sng" strike="noStrike" kern="1200" cap="none" spc="0" normalizeH="0" baseline="0" noProof="0" dirty="0">
                <a:ln>
                  <a:noFill/>
                </a:ln>
                <a:effectLst/>
                <a:uLnTx/>
                <a:uFillTx/>
                <a:latin typeface="Alexandria"/>
                <a:ea typeface="+mn-ea"/>
                <a:cs typeface="+mn-cs"/>
              </a:rPr>
              <a:t>Real estate </a:t>
            </a:r>
            <a:r>
              <a:rPr kumimoji="0" lang="en-US" sz="1800" b="1" i="0" u="none" strike="noStrike" kern="1200" cap="none" spc="0" normalizeH="0" baseline="0" noProof="0" dirty="0">
                <a:ln>
                  <a:noFill/>
                </a:ln>
                <a:solidFill>
                  <a:srgbClr val="0070C0"/>
                </a:solidFill>
                <a:effectLst/>
                <a:uLnTx/>
                <a:uFillTx/>
                <a:latin typeface="Alexandria"/>
                <a:ea typeface="+mn-ea"/>
                <a:cs typeface="+mn-cs"/>
              </a:rPr>
              <a:t>: </a:t>
            </a:r>
            <a:r>
              <a:rPr kumimoji="0" lang="en-US" sz="2000" b="0" i="0" u="none" strike="noStrike" kern="1200" cap="none" spc="0" normalizeH="0" baseline="0" noProof="0" dirty="0">
                <a:ln>
                  <a:noFill/>
                </a:ln>
                <a:solidFill>
                  <a:prstClr val="black"/>
                </a:solidFill>
                <a:effectLst/>
                <a:uLnTx/>
                <a:uFillTx/>
                <a:latin typeface="Alexandria"/>
                <a:ea typeface="+mn-ea"/>
                <a:cs typeface="+mn-cs"/>
              </a:rPr>
              <a:t>sometimes legally called </a:t>
            </a:r>
            <a:r>
              <a:rPr kumimoji="0" lang="en-US" sz="2000" b="1" i="0" u="none" strike="noStrike" kern="1200" cap="none" spc="0" normalizeH="0" baseline="0" noProof="0" dirty="0">
                <a:ln>
                  <a:noFill/>
                </a:ln>
                <a:effectLst/>
                <a:uLnTx/>
                <a:uFillTx/>
                <a:latin typeface="Alexandria"/>
                <a:ea typeface="+mn-ea"/>
                <a:cs typeface="+mn-cs"/>
              </a:rPr>
              <a:t>real property </a:t>
            </a:r>
            <a:r>
              <a:rPr kumimoji="0" lang="en-US" sz="2000" b="0" i="0" u="none" strike="noStrike" kern="1200" cap="none" spc="0" normalizeH="0" baseline="0" noProof="0" dirty="0">
                <a:ln>
                  <a:noFill/>
                </a:ln>
                <a:solidFill>
                  <a:prstClr val="black"/>
                </a:solidFill>
                <a:effectLst/>
                <a:uLnTx/>
                <a:uFillTx/>
                <a:latin typeface="Alexandria"/>
                <a:ea typeface="+mn-ea"/>
                <a:cs typeface="+mn-cs"/>
              </a:rPr>
              <a:t>or </a:t>
            </a:r>
            <a:r>
              <a:rPr kumimoji="0" lang="en-US" sz="2000" b="1" i="0" u="none" strike="noStrike" kern="1200" cap="none" spc="0" normalizeH="0" baseline="0" noProof="0" dirty="0">
                <a:ln>
                  <a:noFill/>
                </a:ln>
                <a:effectLst/>
                <a:uLnTx/>
                <a:uFillTx/>
                <a:latin typeface="Alexandria"/>
                <a:ea typeface="+mn-ea"/>
                <a:cs typeface="+mn-cs"/>
              </a:rPr>
              <a:t>realty</a:t>
            </a:r>
            <a:r>
              <a:rPr kumimoji="0" lang="en-US" sz="2000" b="0" i="0" u="none" strike="noStrike" kern="1200" cap="none" spc="0" normalizeH="0" baseline="0" noProof="0" dirty="0">
                <a:ln>
                  <a:noFill/>
                </a:ln>
                <a:solidFill>
                  <a:prstClr val="black"/>
                </a:solidFill>
                <a:effectLst/>
                <a:uLnTx/>
                <a:uFillTx/>
                <a:latin typeface="Alexandria"/>
                <a:ea typeface="+mn-ea"/>
                <a:cs typeface="+mn-cs"/>
              </a:rPr>
              <a:t>, consists of:</a:t>
            </a:r>
          </a:p>
          <a:p>
            <a:pPr marR="0" lvl="0" algn="l" defTabSz="914400" rtl="0" eaLnBrk="1" fontAlgn="auto" latinLnBrk="0" hangingPunct="1">
              <a:lnSpc>
                <a:spcPct val="150000"/>
              </a:lnSpc>
              <a:buClrTx/>
              <a:buSzTx/>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the land;</a:t>
            </a:r>
          </a:p>
          <a:p>
            <a:pPr marR="0" lvl="0" algn="l" defTabSz="914400" rtl="0" eaLnBrk="1" fontAlgn="auto" latinLnBrk="0" hangingPunct="1">
              <a:lnSpc>
                <a:spcPct val="150000"/>
              </a:lnSpc>
              <a:buClrTx/>
              <a:buSzTx/>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the improvements and fixtures attached to the land; and</a:t>
            </a:r>
          </a:p>
          <a:p>
            <a:pPr marR="0" lvl="0" algn="l" defTabSz="914400" rtl="0" eaLnBrk="1" fontAlgn="auto" latinLnBrk="0" hangingPunct="1">
              <a:lnSpc>
                <a:spcPct val="150000"/>
              </a:lnSpc>
              <a:buClrTx/>
              <a:buSzTx/>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 all rights incidental or belonging to the property.</a:t>
            </a:r>
          </a:p>
        </p:txBody>
      </p:sp>
      <p:pic>
        <p:nvPicPr>
          <p:cNvPr id="9" name="Picture 8">
            <a:extLst>
              <a:ext uri="{FF2B5EF4-FFF2-40B4-BE49-F238E27FC236}">
                <a16:creationId xmlns:a16="http://schemas.microsoft.com/office/drawing/2014/main" id="{84F9ED33-C3AF-CE6D-955B-994F8D2810AF}"/>
              </a:ext>
            </a:extLst>
          </p:cNvPr>
          <p:cNvPicPr preferRelativeResize="0">
            <a:picLocks/>
          </p:cNvPicPr>
          <p:nvPr/>
        </p:nvPicPr>
        <p:blipFill>
          <a:blip r:embed="rId4"/>
          <a:stretch>
            <a:fillRect/>
          </a:stretch>
        </p:blipFill>
        <p:spPr>
          <a:xfrm>
            <a:off x="282566" y="1535348"/>
            <a:ext cx="2944287" cy="1918283"/>
          </a:xfrm>
          <a:prstGeom prst="rect">
            <a:avLst/>
          </a:prstGeom>
        </p:spPr>
      </p:pic>
      <p:pic>
        <p:nvPicPr>
          <p:cNvPr id="23" name="Picture 22">
            <a:extLst>
              <a:ext uri="{FF2B5EF4-FFF2-40B4-BE49-F238E27FC236}">
                <a16:creationId xmlns:a16="http://schemas.microsoft.com/office/drawing/2014/main" id="{DF2CD847-A53E-E35F-38B6-6963354A1572}"/>
              </a:ext>
            </a:extLst>
          </p:cNvPr>
          <p:cNvPicPr>
            <a:picLocks noChangeAspect="1"/>
          </p:cNvPicPr>
          <p:nvPr/>
        </p:nvPicPr>
        <p:blipFill>
          <a:blip r:embed="rId5"/>
          <a:stretch>
            <a:fillRect/>
          </a:stretch>
        </p:blipFill>
        <p:spPr>
          <a:xfrm>
            <a:off x="282567" y="4128922"/>
            <a:ext cx="2944286" cy="2205373"/>
          </a:xfrm>
          <a:prstGeom prst="rect">
            <a:avLst/>
          </a:prstGeom>
        </p:spPr>
      </p:pic>
      <p:sp>
        <p:nvSpPr>
          <p:cNvPr id="24" name="TextBox 23">
            <a:extLst>
              <a:ext uri="{FF2B5EF4-FFF2-40B4-BE49-F238E27FC236}">
                <a16:creationId xmlns:a16="http://schemas.microsoft.com/office/drawing/2014/main" id="{9B7DC5B9-B243-7072-7C03-A1755D81FF91}"/>
              </a:ext>
            </a:extLst>
          </p:cNvPr>
          <p:cNvSpPr txBox="1"/>
          <p:nvPr/>
        </p:nvSpPr>
        <p:spPr>
          <a:xfrm>
            <a:off x="3680620" y="3999908"/>
            <a:ext cx="8511380" cy="2352952"/>
          </a:xfrm>
          <a:prstGeom prst="rect">
            <a:avLst/>
          </a:prstGeom>
          <a:noFill/>
        </p:spPr>
        <p:txBody>
          <a:bodyPr wrap="square">
            <a:spAutoFit/>
          </a:bodyPr>
          <a:lstStyle/>
          <a:p>
            <a:pPr>
              <a:lnSpc>
                <a:spcPct val="150000"/>
              </a:lnSpc>
              <a:spcBef>
                <a:spcPts val="0"/>
              </a:spcBef>
              <a:spcAft>
                <a:spcPts val="0"/>
              </a:spcAft>
            </a:pPr>
            <a:r>
              <a:rPr kumimoji="0" lang="en-US" sz="2000" b="1" i="0" u="sng" strike="noStrike" kern="1200" cap="none" spc="0" normalizeH="0" baseline="0" noProof="0" dirty="0">
                <a:ln>
                  <a:noFill/>
                </a:ln>
                <a:effectLst/>
                <a:uLnTx/>
                <a:uFillTx/>
                <a:latin typeface="Alexandria"/>
                <a:ea typeface="+mn-ea"/>
                <a:cs typeface="+mn-cs"/>
              </a:rPr>
              <a:t>Property</a:t>
            </a:r>
            <a:r>
              <a:rPr kumimoji="0" lang="en-US" sz="1800" b="1" i="0" u="none" strike="noStrike" kern="1200" cap="none" spc="0" normalizeH="0" baseline="0" noProof="0" dirty="0">
                <a:ln>
                  <a:noFill/>
                </a:ln>
                <a:effectLst/>
                <a:uLnTx/>
                <a:uFillTx/>
                <a:latin typeface="Alexandria"/>
                <a:ea typeface="+mn-ea"/>
                <a:cs typeface="+mn-cs"/>
              </a:rPr>
              <a:t> </a:t>
            </a:r>
            <a:r>
              <a:rPr kumimoji="0" lang="en-US" sz="1800" b="1" i="0" u="none" strike="noStrike" kern="1200" cap="none" spc="0" normalizeH="0" baseline="0" noProof="0" dirty="0">
                <a:ln>
                  <a:noFill/>
                </a:ln>
                <a:solidFill>
                  <a:srgbClr val="0070C0"/>
                </a:solidFill>
                <a:effectLst/>
                <a:uLnTx/>
                <a:uFillTx/>
                <a:latin typeface="Alexandria"/>
                <a:ea typeface="+mn-ea"/>
                <a:cs typeface="+mn-cs"/>
              </a:rPr>
              <a:t>: </a:t>
            </a:r>
            <a:r>
              <a:rPr lang="en-US" sz="2000" dirty="0">
                <a:solidFill>
                  <a:prstClr val="black"/>
                </a:solidFill>
                <a:latin typeface="Alexandria"/>
              </a:rPr>
              <a:t>Refers to the legal rights of ownership, use, and control over an asset.</a:t>
            </a:r>
          </a:p>
          <a:p>
            <a:pPr>
              <a:lnSpc>
                <a:spcPct val="150000"/>
              </a:lnSpc>
              <a:spcBef>
                <a:spcPts val="0"/>
              </a:spcBef>
              <a:spcAft>
                <a:spcPts val="0"/>
              </a:spcAft>
            </a:pPr>
            <a:r>
              <a:rPr lang="en-US" sz="2000" dirty="0">
                <a:solidFill>
                  <a:prstClr val="black"/>
                </a:solidFill>
                <a:latin typeface="Alexandria"/>
              </a:rPr>
              <a:t>It is broader, as it can include both tangible assets (like real estate) and intangible assets (like stocks or intellectual property).</a:t>
            </a:r>
          </a:p>
          <a:p>
            <a:pPr>
              <a:lnSpc>
                <a:spcPct val="150000"/>
              </a:lnSpc>
              <a:spcBef>
                <a:spcPts val="0"/>
              </a:spcBef>
              <a:spcAft>
                <a:spcPts val="0"/>
              </a:spcAft>
            </a:pPr>
            <a:r>
              <a:rPr lang="en-US" sz="2000" dirty="0">
                <a:solidFill>
                  <a:prstClr val="black"/>
                </a:solidFill>
                <a:latin typeface="Alexandria"/>
              </a:rPr>
              <a:t>In real estate, Property highlights the ownership and investment aspect of the asset</a:t>
            </a:r>
            <a:r>
              <a:rPr kumimoji="0" lang="en-US" sz="2000" b="0" i="0" u="none" strike="noStrike" kern="1200" cap="none" spc="0" normalizeH="0" baseline="0" noProof="0" dirty="0">
                <a:ln>
                  <a:noFill/>
                </a:ln>
                <a:solidFill>
                  <a:prstClr val="black"/>
                </a:solidFill>
                <a:effectLst/>
                <a:uLnTx/>
                <a:uFillTx/>
                <a:latin typeface="Alexandria"/>
                <a:ea typeface="+mn-ea"/>
                <a:cs typeface="+mn-cs"/>
              </a:rPr>
              <a:t>.</a:t>
            </a:r>
          </a:p>
        </p:txBody>
      </p:sp>
    </p:spTree>
    <p:extLst>
      <p:ext uri="{BB962C8B-B14F-4D97-AF65-F5344CB8AC3E}">
        <p14:creationId xmlns:p14="http://schemas.microsoft.com/office/powerpoint/2010/main" val="1469734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0-#ppt_w/2"/>
                                          </p:val>
                                        </p:tav>
                                        <p:tav tm="100000">
                                          <p:val>
                                            <p:strVal val="#ppt_x"/>
                                          </p:val>
                                        </p:tav>
                                      </p:tavLst>
                                    </p:anim>
                                    <p:anim calcmode="lin" valueType="num">
                                      <p:cBhvr additive="base">
                                        <p:cTn id="12" dur="5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4"/>
                                        </p:tgtEl>
                                        <p:attrNameLst>
                                          <p:attrName>style.visibility</p:attrName>
                                        </p:attrNameLst>
                                      </p:cBhvr>
                                      <p:to>
                                        <p:strVal val="visible"/>
                                      </p:to>
                                    </p:set>
                                    <p:anim calcmode="lin" valueType="num">
                                      <p:cBhvr additive="base">
                                        <p:cTn id="17" dur="500" fill="hold"/>
                                        <p:tgtEl>
                                          <p:spTgt spid="24"/>
                                        </p:tgtEl>
                                        <p:attrNameLst>
                                          <p:attrName>ppt_x</p:attrName>
                                        </p:attrNameLst>
                                      </p:cBhvr>
                                      <p:tavLst>
                                        <p:tav tm="0">
                                          <p:val>
                                            <p:strVal val="#ppt_x"/>
                                          </p:val>
                                        </p:tav>
                                        <p:tav tm="100000">
                                          <p:val>
                                            <p:strVal val="#ppt_x"/>
                                          </p:val>
                                        </p:tav>
                                      </p:tavLst>
                                    </p:anim>
                                    <p:anim calcmode="lin" valueType="num">
                                      <p:cBhvr additive="base">
                                        <p:cTn id="18" dur="500" fill="hold"/>
                                        <p:tgtEl>
                                          <p:spTgt spid="24"/>
                                        </p:tgtEl>
                                        <p:attrNameLst>
                                          <p:attrName>ppt_y</p:attrName>
                                        </p:attrNameLst>
                                      </p:cBhvr>
                                      <p:tavLst>
                                        <p:tav tm="0">
                                          <p:val>
                                            <p:strVal val="1+#ppt_h/2"/>
                                          </p:val>
                                        </p:tav>
                                        <p:tav tm="100000">
                                          <p:val>
                                            <p:strVal val="#ppt_y"/>
                                          </p:val>
                                        </p:tav>
                                      </p:tavLst>
                                    </p:anim>
                                  </p:childTnLst>
                                </p:cTn>
                              </p:par>
                              <p:par>
                                <p:cTn id="19" presetID="2" presetClass="entr" presetSubtype="8" fill="hold" nodeType="with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0-#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3FAC72-34D3-DC88-CAE8-F5C023CC18E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28A03B24-6755-DF55-8F39-1AB5E40109F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82990204-5694-411B-2DB3-712D46546819}"/>
              </a:ext>
            </a:extLst>
          </p:cNvPr>
          <p:cNvSpPr txBox="1"/>
          <p:nvPr/>
        </p:nvSpPr>
        <p:spPr>
          <a:xfrm>
            <a:off x="3226850" y="649331"/>
            <a:ext cx="58928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Property Management</a:t>
            </a:r>
          </a:p>
        </p:txBody>
      </p:sp>
      <p:pic>
        <p:nvPicPr>
          <p:cNvPr id="5" name="Graphic 21">
            <a:extLst>
              <a:ext uri="{FF2B5EF4-FFF2-40B4-BE49-F238E27FC236}">
                <a16:creationId xmlns:a16="http://schemas.microsoft.com/office/drawing/2014/main" id="{C5C30FD0-7B89-44F4-F721-28DB3D1BA5C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995F3CDC-4715-D0D6-DCE7-642FB9B772CA}"/>
              </a:ext>
            </a:extLst>
          </p:cNvPr>
          <p:cNvSpPr txBox="1"/>
          <p:nvPr/>
        </p:nvSpPr>
        <p:spPr>
          <a:xfrm>
            <a:off x="756050" y="1342198"/>
            <a:ext cx="6098458" cy="40011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1200" cap="none" spc="0" normalizeH="0" baseline="0" noProof="0" dirty="0">
                <a:ln>
                  <a:noFill/>
                </a:ln>
                <a:solidFill>
                  <a:srgbClr val="4472C4"/>
                </a:solidFill>
                <a:effectLst/>
                <a:uLnTx/>
                <a:uFillTx/>
                <a:latin typeface="Alexandria"/>
                <a:ea typeface="+mn-ea"/>
                <a:cs typeface="+mn-cs"/>
              </a:rPr>
              <a:t> </a:t>
            </a:r>
            <a:r>
              <a:rPr kumimoji="0" lang="en-US" sz="2000" b="1" i="0" u="none" strike="noStrike" kern="1200" cap="none" spc="0" normalizeH="0" baseline="0" noProof="0" dirty="0">
                <a:ln>
                  <a:noFill/>
                </a:ln>
                <a:solidFill>
                  <a:srgbClr val="4472C4"/>
                </a:solidFill>
                <a:effectLst/>
                <a:uLnTx/>
                <a:uFillTx/>
                <a:latin typeface="Alexandria"/>
                <a:ea typeface="+mn-ea"/>
                <a:cs typeface="+mn-cs"/>
              </a:rPr>
              <a:t>Objectives of Property Management:</a:t>
            </a:r>
          </a:p>
        </p:txBody>
      </p:sp>
      <p:graphicFrame>
        <p:nvGraphicFramePr>
          <p:cNvPr id="2" name="Diagram 1">
            <a:extLst>
              <a:ext uri="{FF2B5EF4-FFF2-40B4-BE49-F238E27FC236}">
                <a16:creationId xmlns:a16="http://schemas.microsoft.com/office/drawing/2014/main" id="{1D32951E-6F08-53C9-5F18-28CFA220B899}"/>
              </a:ext>
            </a:extLst>
          </p:cNvPr>
          <p:cNvGraphicFramePr/>
          <p:nvPr>
            <p:extLst>
              <p:ext uri="{D42A27DB-BD31-4B8C-83A1-F6EECF244321}">
                <p14:modId xmlns:p14="http://schemas.microsoft.com/office/powerpoint/2010/main" val="2089711898"/>
              </p:ext>
            </p:extLst>
          </p:nvPr>
        </p:nvGraphicFramePr>
        <p:xfrm>
          <a:off x="914400" y="2013848"/>
          <a:ext cx="9222828" cy="440371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705999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FF6D02-13E7-4767-F7F7-CE1D08D4C8C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E4C030F4-E9C4-A8E4-2A49-5DFAB245AAB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767824F2-FD47-F914-554E-DFAB22B4F97E}"/>
              </a:ext>
            </a:extLst>
          </p:cNvPr>
          <p:cNvSpPr txBox="1"/>
          <p:nvPr/>
        </p:nvSpPr>
        <p:spPr>
          <a:xfrm>
            <a:off x="3226850" y="649331"/>
            <a:ext cx="58928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Introduction to Property Management</a:t>
            </a:r>
          </a:p>
        </p:txBody>
      </p:sp>
      <p:pic>
        <p:nvPicPr>
          <p:cNvPr id="5" name="Graphic 21">
            <a:extLst>
              <a:ext uri="{FF2B5EF4-FFF2-40B4-BE49-F238E27FC236}">
                <a16:creationId xmlns:a16="http://schemas.microsoft.com/office/drawing/2014/main" id="{EE3EA2C7-96BE-487C-A128-54F2D017BB9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E4EA1A16-8764-9FE1-46A2-A4F6296A77CB}"/>
              </a:ext>
            </a:extLst>
          </p:cNvPr>
          <p:cNvSpPr txBox="1"/>
          <p:nvPr/>
        </p:nvSpPr>
        <p:spPr>
          <a:xfrm>
            <a:off x="756050" y="1342198"/>
            <a:ext cx="6098458" cy="400110"/>
          </a:xfrm>
          <a:prstGeom prst="rect">
            <a:avLst/>
          </a:prstGeom>
          <a:noFill/>
        </p:spPr>
        <p:txBody>
          <a:bodyPr wrap="square">
            <a:spAutoFit/>
          </a:bodyPr>
          <a:lstStyle/>
          <a:p>
            <a:pPr marL="285750" indent="-285750" algn="l">
              <a:buFont typeface="Wingdings" panose="05000000000000000000" pitchFamily="2" charset="2"/>
              <a:buChar char="Ø"/>
            </a:pPr>
            <a:r>
              <a:rPr lang="en-US" sz="2000" b="1" dirty="0">
                <a:solidFill>
                  <a:srgbClr val="4472C4"/>
                </a:solidFill>
                <a:latin typeface="Alexandria"/>
              </a:rPr>
              <a:t> Responsibilities  of Property Manager:</a:t>
            </a:r>
          </a:p>
        </p:txBody>
      </p:sp>
      <p:pic>
        <p:nvPicPr>
          <p:cNvPr id="22" name="Picture 21">
            <a:extLst>
              <a:ext uri="{FF2B5EF4-FFF2-40B4-BE49-F238E27FC236}">
                <a16:creationId xmlns:a16="http://schemas.microsoft.com/office/drawing/2014/main" id="{04601762-24EC-C484-D57B-5A2BEEEF7BFF}"/>
              </a:ext>
            </a:extLst>
          </p:cNvPr>
          <p:cNvPicPr>
            <a:picLocks noChangeAspect="1"/>
          </p:cNvPicPr>
          <p:nvPr/>
        </p:nvPicPr>
        <p:blipFill>
          <a:blip r:embed="rId4"/>
          <a:srcRect t="10791"/>
          <a:stretch>
            <a:fillRect/>
          </a:stretch>
        </p:blipFill>
        <p:spPr>
          <a:xfrm>
            <a:off x="3149584" y="2960642"/>
            <a:ext cx="5892832" cy="3456924"/>
          </a:xfrm>
          <a:prstGeom prst="rect">
            <a:avLst/>
          </a:prstGeom>
        </p:spPr>
      </p:pic>
      <p:sp>
        <p:nvSpPr>
          <p:cNvPr id="3" name="TextBox 2">
            <a:extLst>
              <a:ext uri="{FF2B5EF4-FFF2-40B4-BE49-F238E27FC236}">
                <a16:creationId xmlns:a16="http://schemas.microsoft.com/office/drawing/2014/main" id="{E43DD705-07C9-141B-7C21-FB20F7F43AE0}"/>
              </a:ext>
            </a:extLst>
          </p:cNvPr>
          <p:cNvSpPr txBox="1"/>
          <p:nvPr/>
        </p:nvSpPr>
        <p:spPr>
          <a:xfrm>
            <a:off x="943463" y="1848806"/>
            <a:ext cx="10459606" cy="880369"/>
          </a:xfrm>
          <a:prstGeom prst="rect">
            <a:avLst/>
          </a:prstGeom>
          <a:noFill/>
        </p:spPr>
        <p:txBody>
          <a:bodyPr wrap="square">
            <a:spAutoFit/>
          </a:bodyPr>
          <a:lstStyle/>
          <a:p>
            <a:pPr>
              <a:lnSpc>
                <a:spcPct val="150000"/>
              </a:lnSpc>
            </a:pPr>
            <a:r>
              <a:rPr lang="en-US" b="1" dirty="0">
                <a:latin typeface="Alexandria"/>
              </a:rPr>
              <a:t>Property Manager </a:t>
            </a:r>
            <a:r>
              <a:rPr lang="en-US" dirty="0">
                <a:latin typeface="Alexandria"/>
              </a:rPr>
              <a:t>serves as the essential link between the </a:t>
            </a:r>
            <a:r>
              <a:rPr lang="en-US" dirty="0">
                <a:solidFill>
                  <a:srgbClr val="0070C0"/>
                </a:solidFill>
                <a:latin typeface="Alexandria"/>
              </a:rPr>
              <a:t>passive investor (Owner) </a:t>
            </a:r>
            <a:r>
              <a:rPr lang="en-US" dirty="0">
                <a:latin typeface="Alexandria"/>
              </a:rPr>
              <a:t>and the </a:t>
            </a:r>
            <a:r>
              <a:rPr lang="en-US" dirty="0">
                <a:solidFill>
                  <a:srgbClr val="0070C0"/>
                </a:solidFill>
                <a:latin typeface="Alexandria"/>
              </a:rPr>
              <a:t>active consumer (Tenant)</a:t>
            </a:r>
            <a:r>
              <a:rPr lang="en-US" dirty="0">
                <a:latin typeface="Alexandria"/>
              </a:rPr>
              <a:t>. Professional managers adhere to codes of conduct, mitigating risk for the owner.</a:t>
            </a:r>
          </a:p>
        </p:txBody>
      </p:sp>
    </p:spTree>
    <p:extLst>
      <p:ext uri="{BB962C8B-B14F-4D97-AF65-F5344CB8AC3E}">
        <p14:creationId xmlns:p14="http://schemas.microsoft.com/office/powerpoint/2010/main" val="1711817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500" fill="hold"/>
                                        <p:tgtEl>
                                          <p:spTgt spid="22"/>
                                        </p:tgtEl>
                                        <p:attrNameLst>
                                          <p:attrName>ppt_x</p:attrName>
                                        </p:attrNameLst>
                                      </p:cBhvr>
                                      <p:tavLst>
                                        <p:tav tm="0">
                                          <p:val>
                                            <p:strVal val="#ppt_x"/>
                                          </p:val>
                                        </p:tav>
                                        <p:tav tm="100000">
                                          <p:val>
                                            <p:strVal val="#ppt_x"/>
                                          </p:val>
                                        </p:tav>
                                      </p:tavLst>
                                    </p:anim>
                                    <p:anim calcmode="lin" valueType="num">
                                      <p:cBhvr additive="base">
                                        <p:cTn id="14"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F11581-3A8E-4D32-4D0D-D243080CA51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21C3F9B-AFCE-7A6B-E3FB-465B8CB6087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42F3E078-585B-79BC-0ABC-8097350F8F29}"/>
              </a:ext>
            </a:extLst>
          </p:cNvPr>
          <p:cNvSpPr txBox="1"/>
          <p:nvPr/>
        </p:nvSpPr>
        <p:spPr>
          <a:xfrm>
            <a:off x="3226850" y="649331"/>
            <a:ext cx="58928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Property Management</a:t>
            </a:r>
          </a:p>
        </p:txBody>
      </p:sp>
      <p:pic>
        <p:nvPicPr>
          <p:cNvPr id="5" name="Graphic 21">
            <a:extLst>
              <a:ext uri="{FF2B5EF4-FFF2-40B4-BE49-F238E27FC236}">
                <a16:creationId xmlns:a16="http://schemas.microsoft.com/office/drawing/2014/main" id="{BEAA11B2-C98B-D667-CE65-ED7E98F5DF6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CCD442F3-BB52-E366-F29D-C08F3D31637E}"/>
              </a:ext>
            </a:extLst>
          </p:cNvPr>
          <p:cNvSpPr txBox="1"/>
          <p:nvPr/>
        </p:nvSpPr>
        <p:spPr>
          <a:xfrm>
            <a:off x="756050" y="1342198"/>
            <a:ext cx="6098458" cy="400110"/>
          </a:xfrm>
          <a:prstGeom prst="rect">
            <a:avLst/>
          </a:prstGeom>
          <a:noFill/>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1800" b="1" i="0" u="none" strike="noStrike" kern="1200" cap="none" spc="0" normalizeH="0" baseline="0" noProof="0" dirty="0">
                <a:ln>
                  <a:noFill/>
                </a:ln>
                <a:solidFill>
                  <a:srgbClr val="4472C4"/>
                </a:solidFill>
                <a:effectLst/>
                <a:uLnTx/>
                <a:uFillTx/>
                <a:latin typeface="Alexandria"/>
                <a:ea typeface="+mn-ea"/>
                <a:cs typeface="+mn-cs"/>
              </a:rPr>
              <a:t> </a:t>
            </a:r>
            <a:r>
              <a:rPr kumimoji="0" lang="en-US" sz="2000" b="1" i="0" u="none" strike="noStrike" kern="1200" cap="none" spc="0" normalizeH="0" baseline="0" noProof="0" dirty="0">
                <a:ln>
                  <a:noFill/>
                </a:ln>
                <a:solidFill>
                  <a:srgbClr val="4472C4"/>
                </a:solidFill>
                <a:effectLst/>
                <a:uLnTx/>
                <a:uFillTx/>
                <a:latin typeface="Alexandria"/>
                <a:ea typeface="+mn-ea"/>
                <a:cs typeface="+mn-cs"/>
              </a:rPr>
              <a:t>Role of Property Manager vs. Owner:</a:t>
            </a:r>
            <a:endParaRPr kumimoji="0" lang="en-US" sz="1800" b="1" i="0" u="none" strike="noStrike" kern="1200" cap="none" spc="0" normalizeH="0" baseline="0" noProof="0" dirty="0">
              <a:ln>
                <a:noFill/>
              </a:ln>
              <a:solidFill>
                <a:srgbClr val="4472C4"/>
              </a:solidFill>
              <a:effectLst/>
              <a:uLnTx/>
              <a:uFillTx/>
              <a:latin typeface="Alexandria"/>
              <a:ea typeface="+mn-ea"/>
              <a:cs typeface="+mn-cs"/>
            </a:endParaRPr>
          </a:p>
        </p:txBody>
      </p:sp>
      <p:graphicFrame>
        <p:nvGraphicFramePr>
          <p:cNvPr id="23" name="Table 22">
            <a:extLst>
              <a:ext uri="{FF2B5EF4-FFF2-40B4-BE49-F238E27FC236}">
                <a16:creationId xmlns:a16="http://schemas.microsoft.com/office/drawing/2014/main" id="{897D9F8E-D650-DD2F-4D27-B665153EDABC}"/>
              </a:ext>
            </a:extLst>
          </p:cNvPr>
          <p:cNvGraphicFramePr>
            <a:graphicFrameLocks noGrp="1"/>
          </p:cNvGraphicFramePr>
          <p:nvPr>
            <p:extLst>
              <p:ext uri="{D42A27DB-BD31-4B8C-83A1-F6EECF244321}">
                <p14:modId xmlns:p14="http://schemas.microsoft.com/office/powerpoint/2010/main" val="1941575650"/>
              </p:ext>
            </p:extLst>
          </p:nvPr>
        </p:nvGraphicFramePr>
        <p:xfrm>
          <a:off x="875868" y="4069899"/>
          <a:ext cx="10061892" cy="2458341"/>
        </p:xfrm>
        <a:graphic>
          <a:graphicData uri="http://schemas.openxmlformats.org/drawingml/2006/table">
            <a:tbl>
              <a:tblPr firstRow="1" bandRow="1">
                <a:tableStyleId>{5C22544A-7EE6-4342-B048-85BDC9FD1C3A}</a:tableStyleId>
              </a:tblPr>
              <a:tblGrid>
                <a:gridCol w="3353964">
                  <a:extLst>
                    <a:ext uri="{9D8B030D-6E8A-4147-A177-3AD203B41FA5}">
                      <a16:colId xmlns:a16="http://schemas.microsoft.com/office/drawing/2014/main" val="3980098822"/>
                    </a:ext>
                  </a:extLst>
                </a:gridCol>
                <a:gridCol w="3353964">
                  <a:extLst>
                    <a:ext uri="{9D8B030D-6E8A-4147-A177-3AD203B41FA5}">
                      <a16:colId xmlns:a16="http://schemas.microsoft.com/office/drawing/2014/main" val="108234616"/>
                    </a:ext>
                  </a:extLst>
                </a:gridCol>
                <a:gridCol w="3353964">
                  <a:extLst>
                    <a:ext uri="{9D8B030D-6E8A-4147-A177-3AD203B41FA5}">
                      <a16:colId xmlns:a16="http://schemas.microsoft.com/office/drawing/2014/main" val="4099097956"/>
                    </a:ext>
                  </a:extLst>
                </a:gridCol>
              </a:tblGrid>
              <a:tr h="481352">
                <a:tc>
                  <a:txBody>
                    <a:bodyPr/>
                    <a:lstStyle/>
                    <a:p>
                      <a:pPr algn="ctr" fontAlgn="b">
                        <a:buNone/>
                      </a:pPr>
                      <a:r>
                        <a:rPr lang="en-US" sz="2000" b="1" dirty="0">
                          <a:solidFill>
                            <a:schemeClr val="tx1"/>
                          </a:solidFill>
                          <a:effectLst/>
                          <a:latin typeface="Alexandria"/>
                        </a:rPr>
                        <a:t>Function</a:t>
                      </a:r>
                    </a:p>
                  </a:txBody>
                  <a:tcPr anchor="b">
                    <a:solidFill>
                      <a:schemeClr val="bg1">
                        <a:lumMod val="95000"/>
                      </a:schemeClr>
                    </a:solidFill>
                  </a:tcPr>
                </a:tc>
                <a:tc>
                  <a:txBody>
                    <a:bodyPr/>
                    <a:lstStyle/>
                    <a:p>
                      <a:pPr algn="ctr" fontAlgn="b">
                        <a:buNone/>
                      </a:pPr>
                      <a:r>
                        <a:rPr lang="en-US" sz="2000" b="1" dirty="0">
                          <a:solidFill>
                            <a:schemeClr val="tx1"/>
                          </a:solidFill>
                          <a:effectLst/>
                          <a:latin typeface="Alexandria"/>
                        </a:rPr>
                        <a:t>Property Manager</a:t>
                      </a:r>
                    </a:p>
                  </a:txBody>
                  <a:tcPr anchor="b">
                    <a:solidFill>
                      <a:schemeClr val="bg1">
                        <a:lumMod val="95000"/>
                      </a:schemeClr>
                    </a:solidFill>
                  </a:tcPr>
                </a:tc>
                <a:tc>
                  <a:txBody>
                    <a:bodyPr/>
                    <a:lstStyle/>
                    <a:p>
                      <a:pPr algn="ctr" fontAlgn="b">
                        <a:buNone/>
                      </a:pPr>
                      <a:r>
                        <a:rPr lang="en-US" sz="2000" b="1" dirty="0">
                          <a:solidFill>
                            <a:schemeClr val="tx1"/>
                          </a:solidFill>
                          <a:effectLst/>
                          <a:latin typeface="Alexandria"/>
                        </a:rPr>
                        <a:t>Owner</a:t>
                      </a:r>
                    </a:p>
                  </a:txBody>
                  <a:tcPr anchor="b">
                    <a:solidFill>
                      <a:schemeClr val="bg1">
                        <a:lumMod val="95000"/>
                      </a:schemeClr>
                    </a:solidFill>
                  </a:tcPr>
                </a:tc>
                <a:extLst>
                  <a:ext uri="{0D108BD9-81ED-4DB2-BD59-A6C34878D82A}">
                    <a16:rowId xmlns:a16="http://schemas.microsoft.com/office/drawing/2014/main" val="2042847228"/>
                  </a:ext>
                </a:extLst>
              </a:tr>
              <a:tr h="794597">
                <a:tc>
                  <a:txBody>
                    <a:bodyPr/>
                    <a:lstStyle/>
                    <a:p>
                      <a:pPr algn="ctr" fontAlgn="base">
                        <a:buNone/>
                      </a:pPr>
                      <a:r>
                        <a:rPr lang="en-US" sz="2000" b="1" dirty="0">
                          <a:effectLst/>
                          <a:latin typeface="Alexandria"/>
                        </a:rPr>
                        <a:t>Main Role</a:t>
                      </a:r>
                    </a:p>
                  </a:txBody>
                  <a:tcPr anchor="ctr">
                    <a:solidFill>
                      <a:schemeClr val="bg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2000" dirty="0">
                          <a:effectLst/>
                          <a:latin typeface="Alexandria"/>
                        </a:rPr>
                        <a:t>Manages ongoing operations</a:t>
                      </a:r>
                      <a:r>
                        <a:rPr lang="ar-SY" sz="2000" dirty="0">
                          <a:effectLst/>
                          <a:latin typeface="Alexandria"/>
                        </a:rPr>
                        <a:t> </a:t>
                      </a:r>
                      <a:r>
                        <a:rPr lang="en-US" sz="2000" b="0" i="0" kern="1200" dirty="0">
                          <a:solidFill>
                            <a:schemeClr val="dk1"/>
                          </a:solidFill>
                          <a:effectLst/>
                          <a:latin typeface="Alexandria"/>
                          <a:ea typeface="+mn-ea"/>
                          <a:cs typeface="+mn-cs"/>
                        </a:rPr>
                        <a:t>(leasing, rent, maintenance)</a:t>
                      </a:r>
                    </a:p>
                  </a:txBody>
                  <a:tcPr anchor="ctr"/>
                </a:tc>
                <a:tc>
                  <a:txBody>
                    <a:bodyPr/>
                    <a:lstStyle/>
                    <a:p>
                      <a:pPr algn="ctr"/>
                      <a:r>
                        <a:rPr lang="en-US" sz="2000" b="0" i="0" kern="1200" dirty="0">
                          <a:solidFill>
                            <a:schemeClr val="dk1"/>
                          </a:solidFill>
                          <a:effectLst/>
                          <a:latin typeface="Alexandria"/>
                          <a:ea typeface="+mn-ea"/>
                          <a:cs typeface="+mn-cs"/>
                        </a:rPr>
                        <a:t>Owns the property</a:t>
                      </a:r>
                      <a:r>
                        <a:rPr lang="ar-SY" sz="2000" b="0" i="0" kern="1200" dirty="0">
                          <a:solidFill>
                            <a:schemeClr val="dk1"/>
                          </a:solidFill>
                          <a:effectLst/>
                          <a:latin typeface="Alexandria"/>
                          <a:ea typeface="+mn-ea"/>
                          <a:cs typeface="+mn-cs"/>
                        </a:rPr>
                        <a:t> </a:t>
                      </a:r>
                      <a:r>
                        <a:rPr lang="en-US" sz="2000" b="0" i="0" kern="1200" dirty="0">
                          <a:solidFill>
                            <a:schemeClr val="dk1"/>
                          </a:solidFill>
                          <a:effectLst/>
                          <a:latin typeface="Alexandria"/>
                          <a:ea typeface="+mn-ea"/>
                          <a:cs typeface="+mn-cs"/>
                        </a:rPr>
                        <a:t>, strategic</a:t>
                      </a:r>
                    </a:p>
                    <a:p>
                      <a:pPr algn="ctr"/>
                      <a:r>
                        <a:rPr lang="en-US" sz="2000" b="0" i="0" kern="1200" dirty="0">
                          <a:solidFill>
                            <a:schemeClr val="dk1"/>
                          </a:solidFill>
                          <a:effectLst/>
                          <a:latin typeface="Alexandria"/>
                          <a:ea typeface="+mn-ea"/>
                          <a:cs typeface="+mn-cs"/>
                        </a:rPr>
                        <a:t>investment</a:t>
                      </a:r>
                      <a:r>
                        <a:rPr lang="ar-SY" sz="2000" b="0" i="0" kern="1200" dirty="0">
                          <a:solidFill>
                            <a:schemeClr val="dk1"/>
                          </a:solidFill>
                          <a:effectLst/>
                          <a:latin typeface="Alexandria"/>
                          <a:ea typeface="+mn-ea"/>
                          <a:cs typeface="+mn-cs"/>
                        </a:rPr>
                        <a:t> </a:t>
                      </a:r>
                      <a:r>
                        <a:rPr lang="en-US" sz="2000" b="0" i="0" kern="1200" dirty="0">
                          <a:solidFill>
                            <a:schemeClr val="dk1"/>
                          </a:solidFill>
                          <a:effectLst/>
                          <a:latin typeface="Alexandria"/>
                          <a:ea typeface="+mn-ea"/>
                          <a:cs typeface="+mn-cs"/>
                        </a:rPr>
                        <a:t>decisions </a:t>
                      </a:r>
                    </a:p>
                  </a:txBody>
                  <a:tcPr anchor="ctr"/>
                </a:tc>
                <a:extLst>
                  <a:ext uri="{0D108BD9-81ED-4DB2-BD59-A6C34878D82A}">
                    <a16:rowId xmlns:a16="http://schemas.microsoft.com/office/drawing/2014/main" val="3082150593"/>
                  </a:ext>
                </a:extLst>
              </a:tr>
              <a:tr h="481352">
                <a:tc>
                  <a:txBody>
                    <a:bodyPr/>
                    <a:lstStyle/>
                    <a:p>
                      <a:pPr algn="ctr" fontAlgn="base">
                        <a:buNone/>
                      </a:pPr>
                      <a:r>
                        <a:rPr lang="en-US" sz="2000" b="1" dirty="0">
                          <a:effectLst/>
                          <a:latin typeface="Alexandria"/>
                        </a:rPr>
                        <a:t>Involvement</a:t>
                      </a:r>
                    </a:p>
                  </a:txBody>
                  <a:tcPr anchor="ctr">
                    <a:solidFill>
                      <a:schemeClr val="bg1">
                        <a:lumMod val="95000"/>
                      </a:schemeClr>
                    </a:solidFill>
                  </a:tcPr>
                </a:tc>
                <a:tc>
                  <a:txBody>
                    <a:bodyPr/>
                    <a:lstStyle/>
                    <a:p>
                      <a:pPr algn="ctr" fontAlgn="base">
                        <a:buNone/>
                      </a:pPr>
                      <a:r>
                        <a:rPr lang="en-US" sz="2000" dirty="0">
                          <a:effectLst/>
                          <a:latin typeface="Alexandria"/>
                        </a:rPr>
                        <a:t>Daily / High involvement</a:t>
                      </a:r>
                      <a:endParaRPr lang="ar-SY" sz="2000" dirty="0">
                        <a:effectLst/>
                        <a:latin typeface="Alexandria"/>
                      </a:endParaRPr>
                    </a:p>
                    <a:p>
                      <a:pPr algn="ctr" fontAlgn="base">
                        <a:buNone/>
                      </a:pPr>
                      <a:r>
                        <a:rPr lang="en-US" sz="2000" dirty="0">
                          <a:effectLst/>
                          <a:latin typeface="Alexandria"/>
                        </a:rPr>
                        <a:t> (tenants, maintenance, rent)</a:t>
                      </a:r>
                    </a:p>
                  </a:txBody>
                  <a:tcPr anchor="ct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2000" b="0" i="0" kern="1200" dirty="0">
                          <a:solidFill>
                            <a:schemeClr val="dk1"/>
                          </a:solidFill>
                          <a:effectLst/>
                          <a:latin typeface="Alexandria"/>
                          <a:ea typeface="+mn-ea"/>
                          <a:cs typeface="+mn-cs"/>
                        </a:rPr>
                        <a:t>Strategic / Limited</a:t>
                      </a:r>
                      <a:endParaRPr lang="ar-SY" sz="2000" b="0" i="0" kern="1200" dirty="0">
                        <a:solidFill>
                          <a:schemeClr val="dk1"/>
                        </a:solidFill>
                        <a:effectLst/>
                        <a:latin typeface="Alexandria"/>
                        <a:ea typeface="+mn-ea"/>
                        <a:cs typeface="+mn-cs"/>
                      </a:endParaRPr>
                    </a:p>
                    <a:p>
                      <a:pPr marL="0" marR="0" lvl="0" indent="0" algn="ctr" defTabSz="914400" rtl="0" eaLnBrk="1" fontAlgn="base" latinLnBrk="0" hangingPunct="1">
                        <a:lnSpc>
                          <a:spcPct val="100000"/>
                        </a:lnSpc>
                        <a:spcBef>
                          <a:spcPts val="0"/>
                        </a:spcBef>
                        <a:spcAft>
                          <a:spcPts val="0"/>
                        </a:spcAft>
                        <a:buClrTx/>
                        <a:buSzTx/>
                        <a:buFontTx/>
                        <a:buNone/>
                        <a:tabLst/>
                        <a:defRPr/>
                      </a:pPr>
                      <a:r>
                        <a:rPr lang="en-US" sz="2000" b="0" i="0" kern="1200" dirty="0">
                          <a:solidFill>
                            <a:schemeClr val="dk1"/>
                          </a:solidFill>
                          <a:effectLst/>
                          <a:latin typeface="Alexandria"/>
                          <a:ea typeface="+mn-ea"/>
                          <a:cs typeface="+mn-cs"/>
                        </a:rPr>
                        <a:t> (long-term decisions) </a:t>
                      </a:r>
                    </a:p>
                  </a:txBody>
                  <a:tcPr anchor="ctr"/>
                </a:tc>
                <a:extLst>
                  <a:ext uri="{0D108BD9-81ED-4DB2-BD59-A6C34878D82A}">
                    <a16:rowId xmlns:a16="http://schemas.microsoft.com/office/drawing/2014/main" val="878822332"/>
                  </a:ext>
                </a:extLst>
              </a:tr>
              <a:tr h="481352">
                <a:tc>
                  <a:txBody>
                    <a:bodyPr/>
                    <a:lstStyle/>
                    <a:p>
                      <a:pPr algn="ctr" fontAlgn="base">
                        <a:buNone/>
                      </a:pPr>
                      <a:r>
                        <a:rPr lang="en-US" sz="2000" b="1" dirty="0">
                          <a:effectLst/>
                          <a:latin typeface="Alexandria"/>
                        </a:rPr>
                        <a:t>Income</a:t>
                      </a:r>
                    </a:p>
                  </a:txBody>
                  <a:tcPr anchor="ctr">
                    <a:solidFill>
                      <a:schemeClr val="bg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2000" b="0" i="0" kern="1200" dirty="0">
                          <a:solidFill>
                            <a:schemeClr val="dk1"/>
                          </a:solidFill>
                          <a:effectLst/>
                          <a:latin typeface="Alexandria"/>
                          <a:ea typeface="+mn-ea"/>
                          <a:cs typeface="+mn-cs"/>
                        </a:rPr>
                        <a:t>Fee/percent of rent</a:t>
                      </a:r>
                    </a:p>
                  </a:txBody>
                  <a:tcPr anchor="ctr"/>
                </a:tc>
                <a:tc>
                  <a:txBody>
                    <a:bodyPr/>
                    <a:lstStyle/>
                    <a:p>
                      <a:pPr marL="0" marR="0" lvl="0" indent="0" algn="ctr" defTabSz="914400" rtl="0" eaLnBrk="1" fontAlgn="base" latinLnBrk="0" hangingPunct="1">
                        <a:lnSpc>
                          <a:spcPct val="100000"/>
                        </a:lnSpc>
                        <a:spcBef>
                          <a:spcPts val="0"/>
                        </a:spcBef>
                        <a:spcAft>
                          <a:spcPts val="0"/>
                        </a:spcAft>
                        <a:buClrTx/>
                        <a:buSzTx/>
                        <a:buFontTx/>
                        <a:buNone/>
                        <a:tabLst/>
                        <a:defRPr/>
                      </a:pPr>
                      <a:r>
                        <a:rPr lang="en-US" sz="2000" b="0" i="0" kern="1200" dirty="0">
                          <a:solidFill>
                            <a:schemeClr val="dk1"/>
                          </a:solidFill>
                          <a:effectLst/>
                          <a:latin typeface="Alexandria"/>
                          <a:ea typeface="+mn-ea"/>
                          <a:cs typeface="+mn-cs"/>
                        </a:rPr>
                        <a:t>ROI, appreciation</a:t>
                      </a:r>
                    </a:p>
                  </a:txBody>
                  <a:tcPr anchor="ctr"/>
                </a:tc>
                <a:extLst>
                  <a:ext uri="{0D108BD9-81ED-4DB2-BD59-A6C34878D82A}">
                    <a16:rowId xmlns:a16="http://schemas.microsoft.com/office/drawing/2014/main" val="3037193733"/>
                  </a:ext>
                </a:extLst>
              </a:tr>
            </a:tbl>
          </a:graphicData>
        </a:graphic>
      </p:graphicFrame>
      <p:sp>
        <p:nvSpPr>
          <p:cNvPr id="4" name="Flowchart: Sequential Access Storage 3">
            <a:extLst>
              <a:ext uri="{FF2B5EF4-FFF2-40B4-BE49-F238E27FC236}">
                <a16:creationId xmlns:a16="http://schemas.microsoft.com/office/drawing/2014/main" id="{1E498EEC-70CF-7CB4-6E26-7516B37A96B2}"/>
              </a:ext>
            </a:extLst>
          </p:cNvPr>
          <p:cNvSpPr/>
          <p:nvPr/>
        </p:nvSpPr>
        <p:spPr>
          <a:xfrm>
            <a:off x="0" y="2174054"/>
            <a:ext cx="3626069" cy="1428214"/>
          </a:xfrm>
          <a:prstGeom prst="flowChartMagneticTape">
            <a:avLst/>
          </a:prstGeom>
          <a:solidFill>
            <a:srgbClr val="00B0F0"/>
          </a:solidFill>
        </p:spPr>
        <p:txBody>
          <a:bodyPr wrap="square">
            <a:spAutoFit/>
          </a:bodyPr>
          <a:lstStyle/>
          <a:p>
            <a:pPr algn="ctr"/>
            <a:r>
              <a:rPr lang="en-US" sz="2000" b="1" dirty="0">
                <a:solidFill>
                  <a:schemeClr val="bg1"/>
                </a:solidFill>
                <a:latin typeface="Alexandria"/>
              </a:rPr>
              <a:t>Why Owners Outsource?</a:t>
            </a:r>
          </a:p>
          <a:p>
            <a:endParaRPr lang="en-US" sz="2000" b="1" dirty="0">
              <a:solidFill>
                <a:schemeClr val="bg1"/>
              </a:solidFill>
              <a:latin typeface="Alexandria"/>
            </a:endParaRPr>
          </a:p>
        </p:txBody>
      </p:sp>
      <p:sp>
        <p:nvSpPr>
          <p:cNvPr id="8" name="TextBox 7">
            <a:extLst>
              <a:ext uri="{FF2B5EF4-FFF2-40B4-BE49-F238E27FC236}">
                <a16:creationId xmlns:a16="http://schemas.microsoft.com/office/drawing/2014/main" id="{23A23401-5C75-D25E-F4D6-04E1C568023D}"/>
              </a:ext>
            </a:extLst>
          </p:cNvPr>
          <p:cNvSpPr txBox="1"/>
          <p:nvPr/>
        </p:nvSpPr>
        <p:spPr>
          <a:xfrm>
            <a:off x="3786021" y="2197702"/>
            <a:ext cx="7937488" cy="1406539"/>
          </a:xfrm>
          <a:prstGeom prst="rect">
            <a:avLst/>
          </a:prstGeom>
          <a:solidFill>
            <a:schemeClr val="bg1"/>
          </a:solidFill>
          <a:ln>
            <a:solidFill>
              <a:schemeClr val="accent1"/>
            </a:solidFill>
          </a:ln>
        </p:spPr>
        <p:txBody>
          <a:bodyPr wrap="square">
            <a:spAutoFit/>
          </a:bodyPr>
          <a:lstStyle/>
          <a:p>
            <a:pPr marL="457200" indent="-457200">
              <a:lnSpc>
                <a:spcPct val="120000"/>
              </a:lnSpc>
              <a:spcAft>
                <a:spcPts val="600"/>
              </a:spcAft>
              <a:buAutoNum type="arabicPeriod"/>
            </a:pPr>
            <a:r>
              <a:rPr lang="en-US" sz="2000" dirty="0">
                <a:latin typeface="Alexandria"/>
              </a:rPr>
              <a:t>Expertise (Legal/Finance), </a:t>
            </a:r>
          </a:p>
          <a:p>
            <a:pPr marL="457200" indent="-457200">
              <a:lnSpc>
                <a:spcPct val="120000"/>
              </a:lnSpc>
              <a:spcAft>
                <a:spcPts val="600"/>
              </a:spcAft>
              <a:buAutoNum type="arabicPeriod"/>
            </a:pPr>
            <a:r>
              <a:rPr lang="en-US" sz="2000" dirty="0">
                <a:latin typeface="Alexandria"/>
              </a:rPr>
              <a:t>Time (Operational Burden), </a:t>
            </a:r>
          </a:p>
          <a:p>
            <a:pPr marL="457200" indent="-457200">
              <a:lnSpc>
                <a:spcPct val="120000"/>
              </a:lnSpc>
              <a:spcBef>
                <a:spcPts val="600"/>
              </a:spcBef>
              <a:spcAft>
                <a:spcPts val="600"/>
              </a:spcAft>
              <a:buAutoNum type="arabicPeriod"/>
            </a:pPr>
            <a:r>
              <a:rPr lang="en-US" sz="2000" dirty="0">
                <a:latin typeface="Alexandria"/>
              </a:rPr>
              <a:t>Detachment (Handling difficult evictions/disputes professionally).</a:t>
            </a:r>
          </a:p>
        </p:txBody>
      </p:sp>
    </p:spTree>
    <p:extLst>
      <p:ext uri="{BB962C8B-B14F-4D97-AF65-F5344CB8AC3E}">
        <p14:creationId xmlns:p14="http://schemas.microsoft.com/office/powerpoint/2010/main" val="3778644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2"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anim calcmode="lin" valueType="num">
                                      <p:cBhvr additive="base">
                                        <p:cTn id="11" dur="500" fill="hold"/>
                                        <p:tgtEl>
                                          <p:spTgt spid="8"/>
                                        </p:tgtEl>
                                        <p:attrNameLst>
                                          <p:attrName>ppt_x</p:attrName>
                                        </p:attrNameLst>
                                      </p:cBhvr>
                                      <p:tavLst>
                                        <p:tav tm="0">
                                          <p:val>
                                            <p:strVal val="1+#ppt_w/2"/>
                                          </p:val>
                                        </p:tav>
                                        <p:tav tm="100000">
                                          <p:val>
                                            <p:strVal val="#ppt_x"/>
                                          </p:val>
                                        </p:tav>
                                      </p:tavLst>
                                    </p:anim>
                                    <p:anim calcmode="lin" valueType="num">
                                      <p:cBhvr additive="base">
                                        <p:cTn id="12"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9CB228-35FB-E291-9354-24823D6BE94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E20DBF6-DF7A-D38D-E474-618A16CED17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41" name="TextBox 40">
            <a:extLst>
              <a:ext uri="{FF2B5EF4-FFF2-40B4-BE49-F238E27FC236}">
                <a16:creationId xmlns:a16="http://schemas.microsoft.com/office/drawing/2014/main" id="{E68B67D5-AF2C-FB83-54FD-76177CF68F7F}"/>
              </a:ext>
            </a:extLst>
          </p:cNvPr>
          <p:cNvSpPr txBox="1"/>
          <p:nvPr/>
        </p:nvSpPr>
        <p:spPr>
          <a:xfrm>
            <a:off x="3226850" y="649331"/>
            <a:ext cx="5892832"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Introduction to Property Management</a:t>
            </a:r>
          </a:p>
        </p:txBody>
      </p:sp>
      <p:pic>
        <p:nvPicPr>
          <p:cNvPr id="5" name="Graphic 21">
            <a:extLst>
              <a:ext uri="{FF2B5EF4-FFF2-40B4-BE49-F238E27FC236}">
                <a16:creationId xmlns:a16="http://schemas.microsoft.com/office/drawing/2014/main" id="{908B4985-35D6-9868-44BE-8B3F711513D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1" name="TextBox 20">
            <a:extLst>
              <a:ext uri="{FF2B5EF4-FFF2-40B4-BE49-F238E27FC236}">
                <a16:creationId xmlns:a16="http://schemas.microsoft.com/office/drawing/2014/main" id="{F2B138C6-0999-97D6-D931-3E1398C27075}"/>
              </a:ext>
            </a:extLst>
          </p:cNvPr>
          <p:cNvSpPr txBox="1"/>
          <p:nvPr/>
        </p:nvSpPr>
        <p:spPr>
          <a:xfrm>
            <a:off x="756050" y="1342198"/>
            <a:ext cx="6098458" cy="400110"/>
          </a:xfrm>
          <a:prstGeom prst="rect">
            <a:avLst/>
          </a:prstGeom>
          <a:noFill/>
        </p:spPr>
        <p:txBody>
          <a:bodyPr wrap="square">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4472C4"/>
                </a:solidFill>
                <a:effectLst/>
                <a:uLnTx/>
                <a:uFillTx/>
                <a:latin typeface="Alexandria"/>
                <a:ea typeface="+mn-ea"/>
                <a:cs typeface="+mn-cs"/>
              </a:rPr>
              <a:t> Role of Property Manager vs. Real Estate Agent:</a:t>
            </a:r>
          </a:p>
        </p:txBody>
      </p:sp>
      <p:graphicFrame>
        <p:nvGraphicFramePr>
          <p:cNvPr id="23" name="Table 22">
            <a:extLst>
              <a:ext uri="{FF2B5EF4-FFF2-40B4-BE49-F238E27FC236}">
                <a16:creationId xmlns:a16="http://schemas.microsoft.com/office/drawing/2014/main" id="{AE830F44-2A6F-3100-DE38-97D9269B087C}"/>
              </a:ext>
            </a:extLst>
          </p:cNvPr>
          <p:cNvGraphicFramePr>
            <a:graphicFrameLocks noGrp="1"/>
          </p:cNvGraphicFramePr>
          <p:nvPr>
            <p:extLst>
              <p:ext uri="{D42A27DB-BD31-4B8C-83A1-F6EECF244321}">
                <p14:modId xmlns:p14="http://schemas.microsoft.com/office/powerpoint/2010/main" val="1728232571"/>
              </p:ext>
            </p:extLst>
          </p:nvPr>
        </p:nvGraphicFramePr>
        <p:xfrm>
          <a:off x="868829" y="2099803"/>
          <a:ext cx="10061892" cy="2665950"/>
        </p:xfrm>
        <a:graphic>
          <a:graphicData uri="http://schemas.openxmlformats.org/drawingml/2006/table">
            <a:tbl>
              <a:tblPr firstRow="1" bandRow="1">
                <a:tableStyleId>{5C22544A-7EE6-4342-B048-85BDC9FD1C3A}</a:tableStyleId>
              </a:tblPr>
              <a:tblGrid>
                <a:gridCol w="3353964">
                  <a:extLst>
                    <a:ext uri="{9D8B030D-6E8A-4147-A177-3AD203B41FA5}">
                      <a16:colId xmlns:a16="http://schemas.microsoft.com/office/drawing/2014/main" val="3980098822"/>
                    </a:ext>
                  </a:extLst>
                </a:gridCol>
                <a:gridCol w="3353964">
                  <a:extLst>
                    <a:ext uri="{9D8B030D-6E8A-4147-A177-3AD203B41FA5}">
                      <a16:colId xmlns:a16="http://schemas.microsoft.com/office/drawing/2014/main" val="108234616"/>
                    </a:ext>
                  </a:extLst>
                </a:gridCol>
                <a:gridCol w="3353964">
                  <a:extLst>
                    <a:ext uri="{9D8B030D-6E8A-4147-A177-3AD203B41FA5}">
                      <a16:colId xmlns:a16="http://schemas.microsoft.com/office/drawing/2014/main" val="4099097956"/>
                    </a:ext>
                  </a:extLst>
                </a:gridCol>
              </a:tblGrid>
              <a:tr h="481352">
                <a:tc>
                  <a:txBody>
                    <a:bodyPr/>
                    <a:lstStyle/>
                    <a:p>
                      <a:pPr algn="ctr" fontAlgn="b">
                        <a:buNone/>
                      </a:pPr>
                      <a:r>
                        <a:rPr lang="en-US" sz="2000" b="1" dirty="0">
                          <a:solidFill>
                            <a:schemeClr val="tx1"/>
                          </a:solidFill>
                          <a:effectLst/>
                          <a:latin typeface="Alexandria"/>
                        </a:rPr>
                        <a:t>Function</a:t>
                      </a:r>
                    </a:p>
                  </a:txBody>
                  <a:tcPr anchor="b">
                    <a:solidFill>
                      <a:schemeClr val="bg1">
                        <a:lumMod val="95000"/>
                      </a:schemeClr>
                    </a:solidFill>
                  </a:tcPr>
                </a:tc>
                <a:tc>
                  <a:txBody>
                    <a:bodyPr/>
                    <a:lstStyle/>
                    <a:p>
                      <a:pPr algn="ctr" fontAlgn="b">
                        <a:buNone/>
                      </a:pPr>
                      <a:r>
                        <a:rPr lang="en-US" sz="2000" b="1" dirty="0">
                          <a:solidFill>
                            <a:schemeClr val="tx1"/>
                          </a:solidFill>
                          <a:effectLst/>
                          <a:latin typeface="Alexandria"/>
                        </a:rPr>
                        <a:t>Property Manager</a:t>
                      </a:r>
                    </a:p>
                  </a:txBody>
                  <a:tcPr anchor="b">
                    <a:solidFill>
                      <a:schemeClr val="bg1">
                        <a:lumMod val="95000"/>
                      </a:schemeClr>
                    </a:solidFill>
                  </a:tcPr>
                </a:tc>
                <a:tc>
                  <a:txBody>
                    <a:bodyPr/>
                    <a:lstStyle/>
                    <a:p>
                      <a:pPr algn="ctr" fontAlgn="b">
                        <a:buNone/>
                      </a:pPr>
                      <a:r>
                        <a:rPr lang="en-US" sz="2000" b="1" dirty="0">
                          <a:solidFill>
                            <a:schemeClr val="tx1"/>
                          </a:solidFill>
                          <a:effectLst/>
                          <a:latin typeface="Alexandria"/>
                        </a:rPr>
                        <a:t>Real Estate Agent</a:t>
                      </a:r>
                    </a:p>
                  </a:txBody>
                  <a:tcPr anchor="b">
                    <a:solidFill>
                      <a:schemeClr val="bg1">
                        <a:lumMod val="95000"/>
                      </a:schemeClr>
                    </a:solidFill>
                  </a:tcPr>
                </a:tc>
                <a:extLst>
                  <a:ext uri="{0D108BD9-81ED-4DB2-BD59-A6C34878D82A}">
                    <a16:rowId xmlns:a16="http://schemas.microsoft.com/office/drawing/2014/main" val="2042847228"/>
                  </a:ext>
                </a:extLst>
              </a:tr>
              <a:tr h="851623">
                <a:tc>
                  <a:txBody>
                    <a:bodyPr/>
                    <a:lstStyle/>
                    <a:p>
                      <a:pPr algn="ctr" fontAlgn="base">
                        <a:buNone/>
                      </a:pPr>
                      <a:r>
                        <a:rPr lang="en-US" sz="2000" b="1" dirty="0">
                          <a:effectLst/>
                          <a:latin typeface="Alexandria"/>
                        </a:rPr>
                        <a:t>Main Role</a:t>
                      </a:r>
                    </a:p>
                  </a:txBody>
                  <a:tcPr anchor="ctr">
                    <a:solidFill>
                      <a:schemeClr val="bg1">
                        <a:lumMod val="95000"/>
                      </a:schemeClr>
                    </a:solidFill>
                  </a:tcPr>
                </a:tc>
                <a:tc>
                  <a:txBody>
                    <a:bodyPr/>
                    <a:lstStyle/>
                    <a:p>
                      <a:pPr algn="ctr" fontAlgn="base">
                        <a:buNone/>
                      </a:pPr>
                      <a:r>
                        <a:rPr lang="en-US" sz="2000" dirty="0">
                          <a:effectLst/>
                          <a:latin typeface="Alexandria"/>
                        </a:rPr>
                        <a:t>Manages ongoing operations</a:t>
                      </a:r>
                    </a:p>
                  </a:txBody>
                  <a:tcPr anchor="ctr"/>
                </a:tc>
                <a:tc>
                  <a:txBody>
                    <a:bodyPr/>
                    <a:lstStyle/>
                    <a:p>
                      <a:pPr algn="ctr" fontAlgn="base">
                        <a:buNone/>
                      </a:pPr>
                      <a:r>
                        <a:rPr lang="en-US" sz="2000" dirty="0">
                          <a:effectLst/>
                          <a:latin typeface="Alexandria"/>
                        </a:rPr>
                        <a:t>Helps buy/sell or lease Transactional</a:t>
                      </a:r>
                    </a:p>
                  </a:txBody>
                  <a:tcPr anchor="ctr"/>
                </a:tc>
                <a:extLst>
                  <a:ext uri="{0D108BD9-81ED-4DB2-BD59-A6C34878D82A}">
                    <a16:rowId xmlns:a16="http://schemas.microsoft.com/office/drawing/2014/main" val="3082150593"/>
                  </a:ext>
                </a:extLst>
              </a:tr>
              <a:tr h="481352">
                <a:tc>
                  <a:txBody>
                    <a:bodyPr/>
                    <a:lstStyle/>
                    <a:p>
                      <a:pPr algn="ctr" fontAlgn="base">
                        <a:buNone/>
                      </a:pPr>
                      <a:r>
                        <a:rPr lang="en-US" sz="2000" b="1" dirty="0">
                          <a:effectLst/>
                          <a:latin typeface="Alexandria"/>
                        </a:rPr>
                        <a:t>Involvement</a:t>
                      </a:r>
                    </a:p>
                  </a:txBody>
                  <a:tcPr anchor="ctr">
                    <a:solidFill>
                      <a:schemeClr val="bg1">
                        <a:lumMod val="95000"/>
                      </a:schemeClr>
                    </a:solidFill>
                  </a:tcPr>
                </a:tc>
                <a:tc>
                  <a:txBody>
                    <a:bodyPr/>
                    <a:lstStyle/>
                    <a:p>
                      <a:pPr algn="ctr" fontAlgn="base">
                        <a:buNone/>
                      </a:pPr>
                      <a:r>
                        <a:rPr lang="en-US" sz="2000" dirty="0">
                          <a:effectLst/>
                          <a:latin typeface="Alexandria"/>
                        </a:rPr>
                        <a:t>Long-term, ongoing</a:t>
                      </a:r>
                    </a:p>
                  </a:txBody>
                  <a:tcPr anchor="ctr"/>
                </a:tc>
                <a:tc>
                  <a:txBody>
                    <a:bodyPr/>
                    <a:lstStyle/>
                    <a:p>
                      <a:pPr algn="ctr" fontAlgn="base">
                        <a:buNone/>
                      </a:pPr>
                      <a:r>
                        <a:rPr lang="en-US" sz="2000" dirty="0">
                          <a:effectLst/>
                          <a:latin typeface="Alexandria"/>
                        </a:rPr>
                        <a:t>Short-term, one-time</a:t>
                      </a:r>
                    </a:p>
                  </a:txBody>
                  <a:tcPr anchor="ctr"/>
                </a:tc>
                <a:extLst>
                  <a:ext uri="{0D108BD9-81ED-4DB2-BD59-A6C34878D82A}">
                    <a16:rowId xmlns:a16="http://schemas.microsoft.com/office/drawing/2014/main" val="878822332"/>
                  </a:ext>
                </a:extLst>
              </a:tr>
              <a:tr h="851623">
                <a:tc>
                  <a:txBody>
                    <a:bodyPr/>
                    <a:lstStyle/>
                    <a:p>
                      <a:pPr algn="ctr" fontAlgn="base">
                        <a:buNone/>
                      </a:pPr>
                      <a:r>
                        <a:rPr lang="en-US" sz="2000" b="1" dirty="0">
                          <a:effectLst/>
                          <a:latin typeface="Alexandria"/>
                        </a:rPr>
                        <a:t>Paid by</a:t>
                      </a:r>
                    </a:p>
                  </a:txBody>
                  <a:tcPr anchor="ctr">
                    <a:solidFill>
                      <a:schemeClr val="bg1">
                        <a:lumMod val="95000"/>
                      </a:schemeClr>
                    </a:solidFill>
                  </a:tcPr>
                </a:tc>
                <a:tc>
                  <a:txBody>
                    <a:bodyPr/>
                    <a:lstStyle/>
                    <a:p>
                      <a:pPr algn="ctr" fontAlgn="base">
                        <a:buNone/>
                      </a:pPr>
                      <a:r>
                        <a:rPr lang="en-US" sz="2000" dirty="0">
                          <a:effectLst/>
                          <a:latin typeface="Alexandria"/>
                        </a:rPr>
                        <a:t>Owner, monthly/percent fee</a:t>
                      </a:r>
                    </a:p>
                  </a:txBody>
                  <a:tcPr anchor="ctr"/>
                </a:tc>
                <a:tc>
                  <a:txBody>
                    <a:bodyPr/>
                    <a:lstStyle/>
                    <a:p>
                      <a:pPr algn="ctr" fontAlgn="base">
                        <a:buNone/>
                      </a:pPr>
                      <a:r>
                        <a:rPr lang="en-US" sz="2000" dirty="0">
                          <a:effectLst/>
                          <a:latin typeface="Alexandria"/>
                        </a:rPr>
                        <a:t>Commission on deal</a:t>
                      </a:r>
                    </a:p>
                  </a:txBody>
                  <a:tcPr anchor="ctr"/>
                </a:tc>
                <a:extLst>
                  <a:ext uri="{0D108BD9-81ED-4DB2-BD59-A6C34878D82A}">
                    <a16:rowId xmlns:a16="http://schemas.microsoft.com/office/drawing/2014/main" val="4292810752"/>
                  </a:ext>
                </a:extLst>
              </a:tr>
            </a:tbl>
          </a:graphicData>
        </a:graphic>
      </p:graphicFrame>
      <p:sp>
        <p:nvSpPr>
          <p:cNvPr id="3" name="TextBox 2">
            <a:extLst>
              <a:ext uri="{FF2B5EF4-FFF2-40B4-BE49-F238E27FC236}">
                <a16:creationId xmlns:a16="http://schemas.microsoft.com/office/drawing/2014/main" id="{CF6C0014-9DDA-0750-3778-995DD62DF454}"/>
              </a:ext>
            </a:extLst>
          </p:cNvPr>
          <p:cNvSpPr txBox="1"/>
          <p:nvPr/>
        </p:nvSpPr>
        <p:spPr>
          <a:xfrm>
            <a:off x="2159876" y="5331136"/>
            <a:ext cx="8276896" cy="707886"/>
          </a:xfrm>
          <a:prstGeom prst="homePlate">
            <a:avLst/>
          </a:prstGeom>
          <a:solidFill>
            <a:schemeClr val="bg1">
              <a:lumMod val="95000"/>
            </a:schemeClr>
          </a:solidFill>
          <a:ln>
            <a:solidFill>
              <a:schemeClr val="accent1">
                <a:lumMod val="40000"/>
                <a:lumOff val="60000"/>
              </a:schemeClr>
            </a:solidFill>
          </a:ln>
        </p:spPr>
        <p:txBody>
          <a:bodyPr wrap="square">
            <a:spAutoFit/>
          </a:bodyPr>
          <a:lstStyle/>
          <a:p>
            <a:pPr lvl="0" algn="ctr">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Property Manager</a:t>
            </a:r>
            <a:r>
              <a:rPr lang="en-US" sz="2000" dirty="0">
                <a:solidFill>
                  <a:prstClr val="black"/>
                </a:solidFill>
                <a:latin typeface="Calibri"/>
              </a:rPr>
              <a:t> </a:t>
            </a:r>
            <a:r>
              <a:rPr lang="en-US" sz="2000" dirty="0"/>
              <a:t>is Ongoing Management </a:t>
            </a:r>
            <a:r>
              <a:rPr lang="en-US" sz="2000" dirty="0">
                <a:solidFill>
                  <a:prstClr val="black"/>
                </a:solidFill>
              </a:rPr>
              <a:t>stays after the deal</a:t>
            </a:r>
            <a:endParaRPr kumimoji="0" lang="ar-SY" sz="2000" b="0" i="0" u="none" strike="noStrike" kern="1200" cap="none" spc="0" normalizeH="0" baseline="0" noProof="0" dirty="0">
              <a:ln>
                <a:noFill/>
              </a:ln>
              <a:solidFill>
                <a:prstClr val="black"/>
              </a:solidFill>
              <a:effectLst/>
              <a:uLnTx/>
              <a:uFillTx/>
              <a:latin typeface="Calibri"/>
              <a:ea typeface="+mn-ea"/>
              <a:cs typeface="+mn-cs"/>
            </a:endParaRPr>
          </a:p>
          <a:p>
            <a:pPr lvl="0" algn="ctr">
              <a:defRPr/>
            </a:pPr>
            <a:r>
              <a:rPr kumimoji="0" lang="en-US" sz="2000" b="1" i="0" u="none" strike="noStrike" kern="1200" cap="none" spc="0" normalizeH="0" baseline="0" noProof="0" dirty="0">
                <a:ln>
                  <a:noFill/>
                </a:ln>
                <a:solidFill>
                  <a:prstClr val="black"/>
                </a:solidFill>
                <a:effectLst/>
                <a:uLnTx/>
                <a:uFillTx/>
                <a:latin typeface="Alexandria"/>
                <a:ea typeface="+mn-ea"/>
                <a:cs typeface="+mn-cs"/>
              </a:rPr>
              <a:t>Real Estate Agent</a:t>
            </a:r>
            <a:r>
              <a:rPr lang="en-US" sz="2000" dirty="0">
                <a:solidFill>
                  <a:prstClr val="black"/>
                </a:solidFill>
                <a:latin typeface="Calibri"/>
              </a:rPr>
              <a:t> </a:t>
            </a:r>
            <a:r>
              <a:rPr kumimoji="0" lang="en-US" sz="2000" b="0" i="0" u="none" strike="noStrike" kern="1200" cap="none" spc="0" normalizeH="0" baseline="0" noProof="0" dirty="0">
                <a:ln>
                  <a:noFill/>
                </a:ln>
                <a:solidFill>
                  <a:prstClr val="black"/>
                </a:solidFill>
                <a:effectLst/>
                <a:uLnTx/>
                <a:uFillTx/>
                <a:latin typeface="Calibri"/>
                <a:ea typeface="+mn-ea"/>
                <a:cs typeface="+mn-cs"/>
              </a:rPr>
              <a:t>is </a:t>
            </a:r>
            <a:r>
              <a:rPr lang="en-US" sz="2000" dirty="0">
                <a:solidFill>
                  <a:prstClr val="black"/>
                </a:solidFill>
              </a:rPr>
              <a:t>Transaction Facilitation leaves after sign-off</a:t>
            </a:r>
            <a:endParaRPr kumimoji="0" lang="en-US" sz="2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455340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additive="base">
                                        <p:cTn id="7" dur="500" fill="hold"/>
                                        <p:tgtEl>
                                          <p:spTgt spid="23"/>
                                        </p:tgtEl>
                                        <p:attrNameLst>
                                          <p:attrName>ppt_x</p:attrName>
                                        </p:attrNameLst>
                                      </p:cBhvr>
                                      <p:tavLst>
                                        <p:tav tm="0">
                                          <p:val>
                                            <p:strVal val="#ppt_x"/>
                                          </p:val>
                                        </p:tav>
                                        <p:tav tm="100000">
                                          <p:val>
                                            <p:strVal val="#ppt_x"/>
                                          </p:val>
                                        </p:tav>
                                      </p:tavLst>
                                    </p:anim>
                                    <p:anim calcmode="lin" valueType="num">
                                      <p:cBhvr additive="base">
                                        <p:cTn id="8" dur="500" fill="hold"/>
                                        <p:tgtEl>
                                          <p:spTgt spid="2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A66B17-1D04-CA3D-B790-1336CC6F1AAD}"/>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4B2FAF44-C228-0A9D-447A-19BEBAE70EB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94E4C70-7862-E9BF-424B-737E587745A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92AD01B-A4C3-BA48-3616-AC4F29A2E98A}"/>
              </a:ext>
            </a:extLst>
          </p:cNvPr>
          <p:cNvSpPr txBox="1"/>
          <p:nvPr/>
        </p:nvSpPr>
        <p:spPr>
          <a:xfrm>
            <a:off x="4223773" y="628518"/>
            <a:ext cx="39607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Ownership vs. Leasehold </a:t>
            </a:r>
          </a:p>
        </p:txBody>
      </p:sp>
      <p:pic>
        <p:nvPicPr>
          <p:cNvPr id="2" name="Picture 1">
            <a:extLst>
              <a:ext uri="{FF2B5EF4-FFF2-40B4-BE49-F238E27FC236}">
                <a16:creationId xmlns:a16="http://schemas.microsoft.com/office/drawing/2014/main" id="{7F234F79-AAA3-04D4-C688-7A66E7D14308}"/>
              </a:ext>
            </a:extLst>
          </p:cNvPr>
          <p:cNvPicPr>
            <a:picLocks noChangeAspect="1"/>
          </p:cNvPicPr>
          <p:nvPr/>
        </p:nvPicPr>
        <p:blipFill>
          <a:blip r:embed="rId4"/>
          <a:srcRect l="4486" t="26052" r="7216" b="11632"/>
          <a:stretch>
            <a:fillRect/>
          </a:stretch>
        </p:blipFill>
        <p:spPr>
          <a:xfrm>
            <a:off x="1296785" y="2051632"/>
            <a:ext cx="9277004" cy="4016265"/>
          </a:xfrm>
          <a:prstGeom prst="rect">
            <a:avLst/>
          </a:prstGeom>
        </p:spPr>
      </p:pic>
      <p:sp>
        <p:nvSpPr>
          <p:cNvPr id="18" name="TextBox 17">
            <a:extLst>
              <a:ext uri="{FF2B5EF4-FFF2-40B4-BE49-F238E27FC236}">
                <a16:creationId xmlns:a16="http://schemas.microsoft.com/office/drawing/2014/main" id="{E83E6B97-A6DB-9443-0B03-86AE93209F5E}"/>
              </a:ext>
            </a:extLst>
          </p:cNvPr>
          <p:cNvSpPr txBox="1"/>
          <p:nvPr/>
        </p:nvSpPr>
        <p:spPr>
          <a:xfrm>
            <a:off x="7930343" y="6329232"/>
            <a:ext cx="2510442" cy="400110"/>
          </a:xfrm>
          <a:prstGeom prst="rect">
            <a:avLst/>
          </a:prstGeom>
          <a:solidFill>
            <a:schemeClr val="accent2">
              <a:lumMod val="60000"/>
              <a:lumOff val="40000"/>
            </a:schemeClr>
          </a:solidFill>
          <a:ln>
            <a:solidFill>
              <a:srgbClr val="FAC748"/>
            </a:solidFill>
          </a:ln>
        </p:spPr>
        <p:txBody>
          <a:bodyPr wrap="square">
            <a:spAutoFit/>
          </a:bodyPr>
          <a:lstStyle/>
          <a:p>
            <a:pPr algn="ctr"/>
            <a:r>
              <a:rPr lang="en-US" sz="2000" b="1" dirty="0">
                <a:solidFill>
                  <a:schemeClr val="bg1"/>
                </a:solidFill>
                <a:latin typeface="Alexandria"/>
                <a:cs typeface="Sakkal Majalla" panose="02000000000000000000" pitchFamily="2" charset="-78"/>
              </a:rPr>
              <a:t>Estates at will</a:t>
            </a:r>
          </a:p>
        </p:txBody>
      </p:sp>
      <p:sp>
        <p:nvSpPr>
          <p:cNvPr id="23" name="Arrow: Down 22">
            <a:extLst>
              <a:ext uri="{FF2B5EF4-FFF2-40B4-BE49-F238E27FC236}">
                <a16:creationId xmlns:a16="http://schemas.microsoft.com/office/drawing/2014/main" id="{88B88DFE-C657-EA7C-1441-99D8A5F5BF2F}"/>
              </a:ext>
            </a:extLst>
          </p:cNvPr>
          <p:cNvSpPr/>
          <p:nvPr/>
        </p:nvSpPr>
        <p:spPr>
          <a:xfrm>
            <a:off x="9010997" y="5615112"/>
            <a:ext cx="305296" cy="685932"/>
          </a:xfrm>
          <a:prstGeom prst="downArrow">
            <a:avLst/>
          </a:prstGeom>
          <a:solidFill>
            <a:schemeClr val="accent2">
              <a:lumMod val="60000"/>
              <a:lumOff val="40000"/>
            </a:schemeClr>
          </a:solidFill>
          <a:ln>
            <a:solidFill>
              <a:srgbClr val="FAC74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C20A02E0-446D-0DFB-E757-CFE58CEF877B}"/>
              </a:ext>
            </a:extLst>
          </p:cNvPr>
          <p:cNvSpPr txBox="1"/>
          <p:nvPr/>
        </p:nvSpPr>
        <p:spPr>
          <a:xfrm>
            <a:off x="180431" y="1582550"/>
            <a:ext cx="6786002" cy="369332"/>
          </a:xfrm>
          <a:prstGeom prst="rect">
            <a:avLst/>
          </a:prstGeom>
          <a:noFill/>
        </p:spPr>
        <p:txBody>
          <a:bodyPr wrap="square">
            <a:spAutoFit/>
          </a:bodyPr>
          <a:lstStyle/>
          <a:p>
            <a:pPr marL="285750" indent="-285750">
              <a:buFont typeface="Wingdings" panose="05000000000000000000" pitchFamily="2" charset="2"/>
              <a:buChar char="Ø"/>
            </a:pPr>
            <a:r>
              <a:rPr lang="en-US" b="1" dirty="0">
                <a:solidFill>
                  <a:schemeClr val="accent1"/>
                </a:solidFill>
                <a:latin typeface="Alexandria"/>
              </a:rPr>
              <a:t>Estates: </a:t>
            </a:r>
            <a:r>
              <a:rPr lang="en-US" dirty="0">
                <a:latin typeface="Alexandria"/>
              </a:rPr>
              <a:t>The ownership interests a person may hold in real estate. </a:t>
            </a:r>
          </a:p>
        </p:txBody>
      </p:sp>
    </p:spTree>
    <p:extLst>
      <p:ext uri="{BB962C8B-B14F-4D97-AF65-F5344CB8AC3E}">
        <p14:creationId xmlns:p14="http://schemas.microsoft.com/office/powerpoint/2010/main" val="2093517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3"/>
                                        </p:tgtEl>
                                        <p:attrNameLst>
                                          <p:attrName>style.visibility</p:attrName>
                                        </p:attrNameLst>
                                      </p:cBhvr>
                                      <p:to>
                                        <p:strVal val="visible"/>
                                      </p:to>
                                    </p:set>
                                    <p:anim calcmode="lin" valueType="num">
                                      <p:cBhvr additive="base">
                                        <p:cTn id="11" dur="500" fill="hold"/>
                                        <p:tgtEl>
                                          <p:spTgt spid="23"/>
                                        </p:tgtEl>
                                        <p:attrNameLst>
                                          <p:attrName>ppt_x</p:attrName>
                                        </p:attrNameLst>
                                      </p:cBhvr>
                                      <p:tavLst>
                                        <p:tav tm="0">
                                          <p:val>
                                            <p:strVal val="#ppt_x"/>
                                          </p:val>
                                        </p:tav>
                                        <p:tav tm="100000">
                                          <p:val>
                                            <p:strVal val="#ppt_x"/>
                                          </p:val>
                                        </p:tav>
                                      </p:tavLst>
                                    </p:anim>
                                    <p:anim calcmode="lin" valueType="num">
                                      <p:cBhvr additive="base">
                                        <p:cTn id="12" dur="500" fill="hold"/>
                                        <p:tgtEl>
                                          <p:spTgt spid="23"/>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3"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ADBF42-6837-3034-DE60-5C9157A5DDF5}"/>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F1FC63E-24F8-00C1-708E-4BE9BD808E4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93F84C3-2AB2-9228-3FC1-E5EF03747DF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2572E40-0515-010B-6F5F-47C8365F26E9}"/>
              </a:ext>
            </a:extLst>
          </p:cNvPr>
          <p:cNvSpPr txBox="1"/>
          <p:nvPr/>
        </p:nvSpPr>
        <p:spPr>
          <a:xfrm>
            <a:off x="4223773" y="628518"/>
            <a:ext cx="39607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Ownership vs. Leasehold </a:t>
            </a:r>
          </a:p>
        </p:txBody>
      </p:sp>
      <p:sp>
        <p:nvSpPr>
          <p:cNvPr id="12" name="TextBox 11">
            <a:extLst>
              <a:ext uri="{FF2B5EF4-FFF2-40B4-BE49-F238E27FC236}">
                <a16:creationId xmlns:a16="http://schemas.microsoft.com/office/drawing/2014/main" id="{03A00CAE-1E22-F389-4BF7-0605649A7E85}"/>
              </a:ext>
            </a:extLst>
          </p:cNvPr>
          <p:cNvSpPr txBox="1"/>
          <p:nvPr/>
        </p:nvSpPr>
        <p:spPr>
          <a:xfrm>
            <a:off x="3086607" y="2623975"/>
            <a:ext cx="7370804" cy="707886"/>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An </a:t>
            </a:r>
            <a:r>
              <a:rPr kumimoji="0" lang="en-US" sz="2000" b="1" i="0" u="none" strike="noStrike" kern="1200" cap="none" spc="0" normalizeH="0" baseline="0" noProof="0" dirty="0">
                <a:ln>
                  <a:noFill/>
                </a:ln>
                <a:solidFill>
                  <a:prstClr val="black"/>
                </a:solidFill>
                <a:effectLst/>
                <a:uLnTx/>
                <a:uFillTx/>
                <a:latin typeface="Alexandria"/>
                <a:ea typeface="+mn-ea"/>
                <a:cs typeface="+mn-cs"/>
              </a:rPr>
              <a:t>indefinite, exclusive and absolute </a:t>
            </a:r>
            <a:r>
              <a:rPr kumimoji="0" lang="en-US" sz="2000" b="0" i="0" u="none" strike="noStrike" kern="1200" cap="none" spc="0" normalizeH="0" baseline="0" noProof="0" dirty="0">
                <a:ln>
                  <a:noFill/>
                </a:ln>
                <a:solidFill>
                  <a:prstClr val="black"/>
                </a:solidFill>
                <a:effectLst/>
                <a:uLnTx/>
                <a:uFillTx/>
                <a:latin typeface="Alexandria"/>
                <a:ea typeface="+mn-ea"/>
                <a:cs typeface="+mn-cs"/>
              </a:rPr>
              <a:t>legal ownership interest in a parcel of real estate.</a:t>
            </a:r>
          </a:p>
        </p:txBody>
      </p:sp>
      <p:sp>
        <p:nvSpPr>
          <p:cNvPr id="14" name="TextBox 13">
            <a:extLst>
              <a:ext uri="{FF2B5EF4-FFF2-40B4-BE49-F238E27FC236}">
                <a16:creationId xmlns:a16="http://schemas.microsoft.com/office/drawing/2014/main" id="{C16487E8-FC6A-36F8-F9AE-62FC3C8E0D30}"/>
              </a:ext>
            </a:extLst>
          </p:cNvPr>
          <p:cNvSpPr txBox="1"/>
          <p:nvPr/>
        </p:nvSpPr>
        <p:spPr>
          <a:xfrm>
            <a:off x="3086607" y="4634449"/>
            <a:ext cx="7370804" cy="707886"/>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An interest in a parcel of real estate lasting the lifetime of the life tenant.</a:t>
            </a:r>
          </a:p>
        </p:txBody>
      </p:sp>
      <p:sp>
        <p:nvSpPr>
          <p:cNvPr id="22" name="Flowchart: Sequential Access Storage 21">
            <a:extLst>
              <a:ext uri="{FF2B5EF4-FFF2-40B4-BE49-F238E27FC236}">
                <a16:creationId xmlns:a16="http://schemas.microsoft.com/office/drawing/2014/main" id="{2632463F-B7A7-BBAE-9F8C-C7768CFA3F0E}"/>
              </a:ext>
            </a:extLst>
          </p:cNvPr>
          <p:cNvSpPr/>
          <p:nvPr/>
        </p:nvSpPr>
        <p:spPr>
          <a:xfrm>
            <a:off x="7561007" y="1200569"/>
            <a:ext cx="4630993" cy="1294542"/>
          </a:xfrm>
          <a:prstGeom prst="flowChartMagneticTape">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a:ea typeface="+mn-ea"/>
                <a:cs typeface="+mn-cs"/>
              </a:rPr>
              <a:t>Person who holds a fee estate interest in real estate is a </a:t>
            </a:r>
            <a:r>
              <a:rPr kumimoji="0" lang="en-US" sz="1800" b="0" i="0" u="sng" strike="noStrike" kern="1200" cap="none" spc="0" normalizeH="0" baseline="0" noProof="0" dirty="0">
                <a:ln>
                  <a:noFill/>
                </a:ln>
                <a:solidFill>
                  <a:srgbClr val="FF0000"/>
                </a:solidFill>
                <a:effectLst/>
                <a:uLnTx/>
                <a:uFillTx/>
                <a:latin typeface="Calibri"/>
                <a:ea typeface="+mn-ea"/>
                <a:cs typeface="+mn-cs"/>
              </a:rPr>
              <a:t>fee owner</a:t>
            </a:r>
            <a:r>
              <a:rPr kumimoji="0" lang="en-US" sz="1800" b="0" i="0" u="none" strike="noStrike" kern="1200" cap="none" spc="0" normalizeH="0" baseline="0" noProof="0" dirty="0">
                <a:ln>
                  <a:noFill/>
                </a:ln>
                <a:solidFill>
                  <a:srgbClr val="FF0000"/>
                </a:solidFill>
                <a:effectLst/>
                <a:uLnTx/>
                <a:uFillTx/>
                <a:latin typeface="Calibri"/>
                <a:ea typeface="+mn-ea"/>
                <a:cs typeface="+mn-cs"/>
              </a:rPr>
              <a:t> (</a:t>
            </a:r>
            <a:r>
              <a:rPr kumimoji="0" lang="en-US" sz="1800" b="0" i="0" u="sng" strike="noStrike" kern="1200" cap="none" spc="0" normalizeH="0" baseline="0" noProof="0" dirty="0">
                <a:ln>
                  <a:noFill/>
                </a:ln>
                <a:solidFill>
                  <a:srgbClr val="FF0000"/>
                </a:solidFill>
                <a:effectLst/>
                <a:uLnTx/>
                <a:uFillTx/>
                <a:latin typeface="Calibri"/>
                <a:ea typeface="+mn-ea"/>
                <a:cs typeface="+mn-cs"/>
              </a:rPr>
              <a:t>landlord</a:t>
            </a:r>
            <a:r>
              <a:rPr kumimoji="0" lang="en-US" sz="1800" b="0" i="0" u="none" strike="noStrike" kern="1200" cap="none" spc="0" normalizeH="0" baseline="0" noProof="0" dirty="0">
                <a:ln>
                  <a:noFill/>
                </a:ln>
                <a:solidFill>
                  <a:srgbClr val="FF0000"/>
                </a:solidFill>
                <a:effectLst/>
                <a:uLnTx/>
                <a:uFillTx/>
                <a:latin typeface="Calibri"/>
                <a:ea typeface="+mn-ea"/>
                <a:cs typeface="+mn-cs"/>
              </a:rPr>
              <a:t>)</a:t>
            </a:r>
            <a:r>
              <a:rPr kumimoji="0" lang="en-US" sz="1800" b="0" i="0" u="none" strike="noStrike" kern="1200" cap="none" spc="0" normalizeH="0" baseline="0" noProof="0" dirty="0">
                <a:ln>
                  <a:noFill/>
                </a:ln>
                <a:solidFill>
                  <a:prstClr val="black"/>
                </a:solidFill>
                <a:effectLst/>
                <a:uLnTx/>
                <a:uFillTx/>
                <a:latin typeface="Calibri"/>
                <a:ea typeface="+mn-ea"/>
                <a:cs typeface="+mn-cs"/>
              </a:rPr>
              <a:t>.</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grpSp>
        <p:nvGrpSpPr>
          <p:cNvPr id="4" name="Group 3">
            <a:extLst>
              <a:ext uri="{FF2B5EF4-FFF2-40B4-BE49-F238E27FC236}">
                <a16:creationId xmlns:a16="http://schemas.microsoft.com/office/drawing/2014/main" id="{AC447B7A-83A5-2D73-785F-19EE845513F1}"/>
              </a:ext>
            </a:extLst>
          </p:cNvPr>
          <p:cNvGrpSpPr/>
          <p:nvPr/>
        </p:nvGrpSpPr>
        <p:grpSpPr>
          <a:xfrm>
            <a:off x="113931" y="2669401"/>
            <a:ext cx="2803548" cy="617033"/>
            <a:chOff x="6119" y="2567410"/>
            <a:chExt cx="2552678" cy="617033"/>
          </a:xfrm>
          <a:solidFill>
            <a:srgbClr val="FF0000"/>
          </a:solidFill>
        </p:grpSpPr>
        <p:sp>
          <p:nvSpPr>
            <p:cNvPr id="7" name="Rectangle 6">
              <a:extLst>
                <a:ext uri="{FF2B5EF4-FFF2-40B4-BE49-F238E27FC236}">
                  <a16:creationId xmlns:a16="http://schemas.microsoft.com/office/drawing/2014/main" id="{93D589BF-4E70-D48A-82D2-201585797BF4}"/>
                </a:ext>
              </a:extLst>
            </p:cNvPr>
            <p:cNvSpPr/>
            <p:nvPr/>
          </p:nvSpPr>
          <p:spPr>
            <a:xfrm>
              <a:off x="6119" y="2567410"/>
              <a:ext cx="2552678" cy="61703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8" name="TextBox 7">
              <a:extLst>
                <a:ext uri="{FF2B5EF4-FFF2-40B4-BE49-F238E27FC236}">
                  <a16:creationId xmlns:a16="http://schemas.microsoft.com/office/drawing/2014/main" id="{550DBF77-7EE2-87CF-9BCF-C61816162F16}"/>
                </a:ext>
              </a:extLst>
            </p:cNvPr>
            <p:cNvSpPr txBox="1"/>
            <p:nvPr/>
          </p:nvSpPr>
          <p:spPr>
            <a:xfrm>
              <a:off x="6119" y="2567410"/>
              <a:ext cx="2552678" cy="617033"/>
            </a:xfrm>
            <a:prstGeom prst="rect">
              <a:avLst/>
            </a:prstGeom>
            <a:grp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dirty="0">
                  <a:solidFill>
                    <a:schemeClr val="bg1"/>
                  </a:solidFill>
                  <a:latin typeface="Alexandria"/>
                </a:rPr>
                <a:t>Fee Simple</a:t>
              </a:r>
              <a:endParaRPr lang="en-US" sz="2000" b="1" kern="1200" dirty="0">
                <a:solidFill>
                  <a:schemeClr val="bg1"/>
                </a:solidFill>
                <a:latin typeface="Alexandria"/>
              </a:endParaRPr>
            </a:p>
          </p:txBody>
        </p:sp>
      </p:grpSp>
      <p:grpSp>
        <p:nvGrpSpPr>
          <p:cNvPr id="9" name="Group 8">
            <a:extLst>
              <a:ext uri="{FF2B5EF4-FFF2-40B4-BE49-F238E27FC236}">
                <a16:creationId xmlns:a16="http://schemas.microsoft.com/office/drawing/2014/main" id="{D5DBFBF1-16C9-8134-F448-418CD0C7F054}"/>
              </a:ext>
            </a:extLst>
          </p:cNvPr>
          <p:cNvGrpSpPr/>
          <p:nvPr/>
        </p:nvGrpSpPr>
        <p:grpSpPr>
          <a:xfrm>
            <a:off x="113931" y="4616453"/>
            <a:ext cx="2803548" cy="617033"/>
            <a:chOff x="6119" y="2567410"/>
            <a:chExt cx="2552678" cy="617033"/>
          </a:xfrm>
          <a:solidFill>
            <a:srgbClr val="00B0F0"/>
          </a:solidFill>
        </p:grpSpPr>
        <p:sp>
          <p:nvSpPr>
            <p:cNvPr id="10" name="Rectangle 9">
              <a:extLst>
                <a:ext uri="{FF2B5EF4-FFF2-40B4-BE49-F238E27FC236}">
                  <a16:creationId xmlns:a16="http://schemas.microsoft.com/office/drawing/2014/main" id="{F880DB27-CDC2-B2B7-E7F2-DF219645BF20}"/>
                </a:ext>
              </a:extLst>
            </p:cNvPr>
            <p:cNvSpPr/>
            <p:nvPr/>
          </p:nvSpPr>
          <p:spPr>
            <a:xfrm>
              <a:off x="6119" y="2567410"/>
              <a:ext cx="2552678" cy="61703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1" name="TextBox 10">
              <a:extLst>
                <a:ext uri="{FF2B5EF4-FFF2-40B4-BE49-F238E27FC236}">
                  <a16:creationId xmlns:a16="http://schemas.microsoft.com/office/drawing/2014/main" id="{0BF68713-0375-8E25-1AA6-2AA45EB100AE}"/>
                </a:ext>
              </a:extLst>
            </p:cNvPr>
            <p:cNvSpPr txBox="1"/>
            <p:nvPr/>
          </p:nvSpPr>
          <p:spPr>
            <a:xfrm>
              <a:off x="6119" y="2567410"/>
              <a:ext cx="2552678" cy="617033"/>
            </a:xfrm>
            <a:prstGeom prst="rect">
              <a:avLst/>
            </a:prstGeom>
            <a:grp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dirty="0">
                  <a:solidFill>
                    <a:schemeClr val="bg1"/>
                  </a:solidFill>
                  <a:latin typeface="Alexandria"/>
                </a:rPr>
                <a:t>Life Estate</a:t>
              </a:r>
              <a:endParaRPr lang="en-US" sz="2000" b="1" kern="1200" dirty="0">
                <a:solidFill>
                  <a:schemeClr val="bg1"/>
                </a:solidFill>
                <a:latin typeface="Alexandria"/>
              </a:endParaRPr>
            </a:p>
          </p:txBody>
        </p:sp>
      </p:grpSp>
    </p:spTree>
    <p:extLst>
      <p:ext uri="{BB962C8B-B14F-4D97-AF65-F5344CB8AC3E}">
        <p14:creationId xmlns:p14="http://schemas.microsoft.com/office/powerpoint/2010/main" val="2673451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2"/>
                                        </p:tgtEl>
                                        <p:attrNameLst>
                                          <p:attrName>style.visibility</p:attrName>
                                        </p:attrNameLst>
                                      </p:cBhvr>
                                      <p:to>
                                        <p:strVal val="visible"/>
                                      </p:to>
                                    </p:set>
                                    <p:anim calcmode="lin" valueType="num">
                                      <p:cBhvr additive="base">
                                        <p:cTn id="11" dur="500" fill="hold"/>
                                        <p:tgtEl>
                                          <p:spTgt spid="12"/>
                                        </p:tgtEl>
                                        <p:attrNameLst>
                                          <p:attrName>ppt_x</p:attrName>
                                        </p:attrNameLst>
                                      </p:cBhvr>
                                      <p:tavLst>
                                        <p:tav tm="0">
                                          <p:val>
                                            <p:strVal val="0-#ppt_w/2"/>
                                          </p:val>
                                        </p:tav>
                                        <p:tav tm="100000">
                                          <p:val>
                                            <p:strVal val="#ppt_x"/>
                                          </p:val>
                                        </p:tav>
                                      </p:tavLst>
                                    </p:anim>
                                    <p:anim calcmode="lin" valueType="num">
                                      <p:cBhvr additive="base">
                                        <p:cTn id="12" dur="500" fill="hold"/>
                                        <p:tgtEl>
                                          <p:spTgt spid="1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2" fill="hold" grpId="0" nodeType="clickEffect">
                                  <p:stCondLst>
                                    <p:cond delay="0"/>
                                  </p:stCondLst>
                                  <p:childTnLst>
                                    <p:set>
                                      <p:cBhvr>
                                        <p:cTn id="16" dur="1" fill="hold">
                                          <p:stCondLst>
                                            <p:cond delay="0"/>
                                          </p:stCondLst>
                                        </p:cTn>
                                        <p:tgtEl>
                                          <p:spTgt spid="22"/>
                                        </p:tgtEl>
                                        <p:attrNameLst>
                                          <p:attrName>style.visibility</p:attrName>
                                        </p:attrNameLst>
                                      </p:cBhvr>
                                      <p:to>
                                        <p:strVal val="visible"/>
                                      </p:to>
                                    </p:set>
                                    <p:anim calcmode="lin" valueType="num">
                                      <p:cBhvr additive="base">
                                        <p:cTn id="17" dur="500" fill="hold"/>
                                        <p:tgtEl>
                                          <p:spTgt spid="22"/>
                                        </p:tgtEl>
                                        <p:attrNameLst>
                                          <p:attrName>ppt_x</p:attrName>
                                        </p:attrNameLst>
                                      </p:cBhvr>
                                      <p:tavLst>
                                        <p:tav tm="0">
                                          <p:val>
                                            <p:strVal val="1+#ppt_w/2"/>
                                          </p:val>
                                        </p:tav>
                                        <p:tav tm="100000">
                                          <p:val>
                                            <p:strVal val="#ppt_x"/>
                                          </p:val>
                                        </p:tav>
                                      </p:tavLst>
                                    </p:anim>
                                    <p:anim calcmode="lin" valueType="num">
                                      <p:cBhvr additive="base">
                                        <p:cTn id="18" dur="500" fill="hold"/>
                                        <p:tgtEl>
                                          <p:spTgt spid="22"/>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ppt_x"/>
                                          </p:val>
                                        </p:tav>
                                        <p:tav tm="100000">
                                          <p:val>
                                            <p:strVal val="#ppt_x"/>
                                          </p:val>
                                        </p:tav>
                                      </p:tavLst>
                                    </p:anim>
                                    <p:anim calcmode="lin" valueType="num">
                                      <p:cBhvr additive="base">
                                        <p:cTn id="24" dur="500" fill="hold"/>
                                        <p:tgtEl>
                                          <p:spTgt spid="9"/>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anim calcmode="lin" valueType="num">
                                      <p:cBhvr additive="base">
                                        <p:cTn id="27" dur="500" fill="hold"/>
                                        <p:tgtEl>
                                          <p:spTgt spid="14"/>
                                        </p:tgtEl>
                                        <p:attrNameLst>
                                          <p:attrName>ppt_x</p:attrName>
                                        </p:attrNameLst>
                                      </p:cBhvr>
                                      <p:tavLst>
                                        <p:tav tm="0">
                                          <p:val>
                                            <p:strVal val="#ppt_x"/>
                                          </p:val>
                                        </p:tav>
                                        <p:tav tm="100000">
                                          <p:val>
                                            <p:strVal val="#ppt_x"/>
                                          </p:val>
                                        </p:tav>
                                      </p:tavLst>
                                    </p:anim>
                                    <p:anim calcmode="lin" valueType="num">
                                      <p:cBhvr additive="base">
                                        <p:cTn id="28"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animBg="1"/>
      <p:bldP spid="2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C38446-E980-1EC5-7278-0A5B300EE95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5BC90637-353E-B176-CF49-955269D5990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869AFB01-31AD-2A66-5FF2-AC1B22DF31E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204EEAB0-9766-A596-B41E-24645DAC739D}"/>
              </a:ext>
            </a:extLst>
          </p:cNvPr>
          <p:cNvSpPr txBox="1"/>
          <p:nvPr/>
        </p:nvSpPr>
        <p:spPr>
          <a:xfrm>
            <a:off x="4223773" y="628518"/>
            <a:ext cx="39607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Ownership vs. Leasehold </a:t>
            </a:r>
          </a:p>
        </p:txBody>
      </p:sp>
      <p:sp>
        <p:nvSpPr>
          <p:cNvPr id="20" name="TextBox 19">
            <a:extLst>
              <a:ext uri="{FF2B5EF4-FFF2-40B4-BE49-F238E27FC236}">
                <a16:creationId xmlns:a16="http://schemas.microsoft.com/office/drawing/2014/main" id="{A9C6C70C-58C5-BCF2-8663-6848973556CB}"/>
              </a:ext>
            </a:extLst>
          </p:cNvPr>
          <p:cNvSpPr txBox="1"/>
          <p:nvPr/>
        </p:nvSpPr>
        <p:spPr>
          <a:xfrm>
            <a:off x="3086607" y="4536129"/>
            <a:ext cx="7370804" cy="646331"/>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are considered part of the leasehold estates category. Leasehold estates are controlled by landlord/tenant law</a:t>
            </a:r>
            <a:r>
              <a:rPr kumimoji="0" lang="en-US" sz="1800" b="0" i="0" u="none" strike="noStrike" kern="1200" cap="none" spc="0" normalizeH="0" baseline="0" noProof="0" dirty="0">
                <a:ln>
                  <a:noFill/>
                </a:ln>
                <a:solidFill>
                  <a:prstClr val="black"/>
                </a:solidFill>
                <a:effectLst/>
                <a:uLnTx/>
                <a:uFillTx/>
                <a:latin typeface="GrandesignNeueSerif"/>
                <a:ea typeface="+mn-ea"/>
                <a:cs typeface="+mn-cs"/>
              </a:rPr>
              <a:t>.</a:t>
            </a:r>
            <a:endParaRPr kumimoji="0" lang="en-US"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23" name="Arrow: Down 22">
            <a:extLst>
              <a:ext uri="{FF2B5EF4-FFF2-40B4-BE49-F238E27FC236}">
                <a16:creationId xmlns:a16="http://schemas.microsoft.com/office/drawing/2014/main" id="{AB48C09B-6364-3A32-8EA5-7AD6618FEA80}"/>
              </a:ext>
            </a:extLst>
          </p:cNvPr>
          <p:cNvSpPr/>
          <p:nvPr/>
        </p:nvSpPr>
        <p:spPr>
          <a:xfrm>
            <a:off x="1330036" y="3003844"/>
            <a:ext cx="397277" cy="1318774"/>
          </a:xfrm>
          <a:prstGeom prst="downArrow">
            <a:avLst/>
          </a:prstGeom>
          <a:solidFill>
            <a:schemeClr val="accent2">
              <a:lumMod val="60000"/>
              <a:lumOff val="40000"/>
            </a:schemeClr>
          </a:solidFill>
          <a:ln>
            <a:solidFill>
              <a:srgbClr val="FAC748"/>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extBox 1">
            <a:extLst>
              <a:ext uri="{FF2B5EF4-FFF2-40B4-BE49-F238E27FC236}">
                <a16:creationId xmlns:a16="http://schemas.microsoft.com/office/drawing/2014/main" id="{B65E2B72-A4EE-8E58-B264-B75A440429E6}"/>
              </a:ext>
            </a:extLst>
          </p:cNvPr>
          <p:cNvSpPr txBox="1"/>
          <p:nvPr/>
        </p:nvSpPr>
        <p:spPr>
          <a:xfrm>
            <a:off x="3086607" y="2158462"/>
            <a:ext cx="7370804" cy="707886"/>
          </a:xfrm>
          <a:prstGeom prst="rect">
            <a:avLst/>
          </a:prstGeom>
          <a:solidFill>
            <a:schemeClr val="bg1"/>
          </a:solid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a:ea typeface="+mn-ea"/>
                <a:cs typeface="+mn-cs"/>
              </a:rPr>
              <a:t>sometimes called estates for years ,The right to possess a parcel of real estate, conveyed by a fee owner (landlord) to a tenant.</a:t>
            </a:r>
          </a:p>
        </p:txBody>
      </p:sp>
      <p:grpSp>
        <p:nvGrpSpPr>
          <p:cNvPr id="13" name="Group 12">
            <a:extLst>
              <a:ext uri="{FF2B5EF4-FFF2-40B4-BE49-F238E27FC236}">
                <a16:creationId xmlns:a16="http://schemas.microsoft.com/office/drawing/2014/main" id="{7926CAD6-8192-FE05-A697-F96FEB778B80}"/>
              </a:ext>
            </a:extLst>
          </p:cNvPr>
          <p:cNvGrpSpPr/>
          <p:nvPr/>
        </p:nvGrpSpPr>
        <p:grpSpPr>
          <a:xfrm>
            <a:off x="156498" y="2177048"/>
            <a:ext cx="2803548" cy="617033"/>
            <a:chOff x="6119" y="2567410"/>
            <a:chExt cx="2552678" cy="617033"/>
          </a:xfrm>
          <a:solidFill>
            <a:srgbClr val="FF0000"/>
          </a:solidFill>
        </p:grpSpPr>
        <p:sp>
          <p:nvSpPr>
            <p:cNvPr id="15" name="Rectangle 14">
              <a:extLst>
                <a:ext uri="{FF2B5EF4-FFF2-40B4-BE49-F238E27FC236}">
                  <a16:creationId xmlns:a16="http://schemas.microsoft.com/office/drawing/2014/main" id="{CF6BC9A8-30C1-0E08-64BC-4DFAA78A5A47}"/>
                </a:ext>
              </a:extLst>
            </p:cNvPr>
            <p:cNvSpPr/>
            <p:nvPr/>
          </p:nvSpPr>
          <p:spPr>
            <a:xfrm>
              <a:off x="6119" y="2567410"/>
              <a:ext cx="2552678" cy="61703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9FBB173A-0FEB-8DFB-DD67-23624749ED36}"/>
                </a:ext>
              </a:extLst>
            </p:cNvPr>
            <p:cNvSpPr txBox="1"/>
            <p:nvPr/>
          </p:nvSpPr>
          <p:spPr>
            <a:xfrm>
              <a:off x="6119" y="2567410"/>
              <a:ext cx="2552678" cy="617033"/>
            </a:xfrm>
            <a:prstGeom prst="rect">
              <a:avLst/>
            </a:prstGeom>
            <a:solidFill>
              <a:schemeClr val="accent4"/>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dirty="0">
                  <a:solidFill>
                    <a:schemeClr val="bg1"/>
                  </a:solidFill>
                  <a:latin typeface="Alexandria"/>
                </a:rPr>
                <a:t>Leases</a:t>
              </a:r>
              <a:endParaRPr lang="en-US" sz="2000" b="1" kern="1200" dirty="0">
                <a:solidFill>
                  <a:schemeClr val="bg1"/>
                </a:solidFill>
                <a:latin typeface="Alexandria"/>
              </a:endParaRPr>
            </a:p>
          </p:txBody>
        </p:sp>
      </p:grpSp>
      <p:grpSp>
        <p:nvGrpSpPr>
          <p:cNvPr id="19" name="Group 18">
            <a:extLst>
              <a:ext uri="{FF2B5EF4-FFF2-40B4-BE49-F238E27FC236}">
                <a16:creationId xmlns:a16="http://schemas.microsoft.com/office/drawing/2014/main" id="{A4F0123D-B7DB-0359-1467-05DF38DEAE4C}"/>
              </a:ext>
            </a:extLst>
          </p:cNvPr>
          <p:cNvGrpSpPr/>
          <p:nvPr/>
        </p:nvGrpSpPr>
        <p:grpSpPr>
          <a:xfrm>
            <a:off x="180431" y="4531917"/>
            <a:ext cx="2803548" cy="617033"/>
            <a:chOff x="6119" y="2567410"/>
            <a:chExt cx="2552678" cy="617033"/>
          </a:xfrm>
          <a:solidFill>
            <a:srgbClr val="FAE3B4"/>
          </a:solidFill>
        </p:grpSpPr>
        <p:sp>
          <p:nvSpPr>
            <p:cNvPr id="21" name="Rectangle 20">
              <a:extLst>
                <a:ext uri="{FF2B5EF4-FFF2-40B4-BE49-F238E27FC236}">
                  <a16:creationId xmlns:a16="http://schemas.microsoft.com/office/drawing/2014/main" id="{9054387C-C809-8679-EE79-77C2A7BA4079}"/>
                </a:ext>
              </a:extLst>
            </p:cNvPr>
            <p:cNvSpPr/>
            <p:nvPr/>
          </p:nvSpPr>
          <p:spPr>
            <a:xfrm>
              <a:off x="6119" y="2567410"/>
              <a:ext cx="2552678" cy="617033"/>
            </a:xfrm>
            <a:prstGeom prst="rect">
              <a:avLst/>
            </a:prstGeom>
            <a:grp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4" name="TextBox 23">
              <a:extLst>
                <a:ext uri="{FF2B5EF4-FFF2-40B4-BE49-F238E27FC236}">
                  <a16:creationId xmlns:a16="http://schemas.microsoft.com/office/drawing/2014/main" id="{A64A4F05-A3AA-9F83-4102-D6BB21A70B20}"/>
                </a:ext>
              </a:extLst>
            </p:cNvPr>
            <p:cNvSpPr txBox="1"/>
            <p:nvPr/>
          </p:nvSpPr>
          <p:spPr>
            <a:xfrm>
              <a:off x="6119" y="2567410"/>
              <a:ext cx="2552678" cy="617033"/>
            </a:xfrm>
            <a:prstGeom prst="rect">
              <a:avLst/>
            </a:prstGeom>
            <a:grp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400" b="1" dirty="0">
                  <a:solidFill>
                    <a:schemeClr val="bg1"/>
                  </a:solidFill>
                  <a:latin typeface="Alexandria"/>
                </a:rPr>
                <a:t>Estates at will</a:t>
              </a:r>
            </a:p>
          </p:txBody>
        </p:sp>
      </p:grpSp>
    </p:spTree>
    <p:extLst>
      <p:ext uri="{BB962C8B-B14F-4D97-AF65-F5344CB8AC3E}">
        <p14:creationId xmlns:p14="http://schemas.microsoft.com/office/powerpoint/2010/main" val="1328006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0-#ppt_w/2"/>
                                          </p:val>
                                        </p:tav>
                                        <p:tav tm="100000">
                                          <p:val>
                                            <p:strVal val="#ppt_x"/>
                                          </p:val>
                                        </p:tav>
                                      </p:tavLst>
                                    </p:anim>
                                    <p:anim calcmode="lin" valueType="num">
                                      <p:cBhvr additive="base">
                                        <p:cTn id="12" dur="5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fill="hold"/>
                                        <p:tgtEl>
                                          <p:spTgt spid="23"/>
                                        </p:tgtEl>
                                        <p:attrNameLst>
                                          <p:attrName>ppt_x</p:attrName>
                                        </p:attrNameLst>
                                      </p:cBhvr>
                                      <p:tavLst>
                                        <p:tav tm="0">
                                          <p:val>
                                            <p:strVal val="#ppt_x"/>
                                          </p:val>
                                        </p:tav>
                                        <p:tav tm="100000">
                                          <p:val>
                                            <p:strVal val="#ppt_x"/>
                                          </p:val>
                                        </p:tav>
                                      </p:tavLst>
                                    </p:anim>
                                    <p:anim calcmode="lin" valueType="num">
                                      <p:cBhvr additive="base">
                                        <p:cTn id="18" dur="500" fill="hold"/>
                                        <p:tgtEl>
                                          <p:spTgt spid="23"/>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500" fill="hold"/>
                                        <p:tgtEl>
                                          <p:spTgt spid="19"/>
                                        </p:tgtEl>
                                        <p:attrNameLst>
                                          <p:attrName>ppt_x</p:attrName>
                                        </p:attrNameLst>
                                      </p:cBhvr>
                                      <p:tavLst>
                                        <p:tav tm="0">
                                          <p:val>
                                            <p:strVal val="#ppt_x"/>
                                          </p:val>
                                        </p:tav>
                                        <p:tav tm="100000">
                                          <p:val>
                                            <p:strVal val="#ppt_x"/>
                                          </p:val>
                                        </p:tav>
                                      </p:tavLst>
                                    </p:anim>
                                    <p:anim calcmode="lin" valueType="num">
                                      <p:cBhvr additive="base">
                                        <p:cTn id="22" dur="5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3" grpId="0" animBg="1"/>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68182-5D02-629A-19C8-4352EBD3BFB6}"/>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BA9256AB-7AFD-86F7-7509-0C6657C231C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AB10685-02FE-DBD9-C571-B00F9F570E8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8" name="Table 7">
            <a:extLst>
              <a:ext uri="{FF2B5EF4-FFF2-40B4-BE49-F238E27FC236}">
                <a16:creationId xmlns:a16="http://schemas.microsoft.com/office/drawing/2014/main" id="{092DA1C4-D8D2-C2D7-B0C2-0A36E2D253AF}"/>
              </a:ext>
            </a:extLst>
          </p:cNvPr>
          <p:cNvGraphicFramePr>
            <a:graphicFrameLocks noGrp="1"/>
          </p:cNvGraphicFramePr>
          <p:nvPr>
            <p:extLst>
              <p:ext uri="{D42A27DB-BD31-4B8C-83A1-F6EECF244321}">
                <p14:modId xmlns:p14="http://schemas.microsoft.com/office/powerpoint/2010/main" val="639389105"/>
              </p:ext>
            </p:extLst>
          </p:nvPr>
        </p:nvGraphicFramePr>
        <p:xfrm>
          <a:off x="1094062" y="1907295"/>
          <a:ext cx="10003875" cy="2376036"/>
        </p:xfrm>
        <a:graphic>
          <a:graphicData uri="http://schemas.openxmlformats.org/drawingml/2006/table">
            <a:tbl>
              <a:tblPr firstRow="1" bandRow="1">
                <a:tableStyleId>{69012ECD-51FC-41F1-AA8D-1B2483CD663E}</a:tableStyleId>
              </a:tblPr>
              <a:tblGrid>
                <a:gridCol w="3334625">
                  <a:extLst>
                    <a:ext uri="{9D8B030D-6E8A-4147-A177-3AD203B41FA5}">
                      <a16:colId xmlns:a16="http://schemas.microsoft.com/office/drawing/2014/main" val="163772991"/>
                    </a:ext>
                  </a:extLst>
                </a:gridCol>
                <a:gridCol w="3334625">
                  <a:extLst>
                    <a:ext uri="{9D8B030D-6E8A-4147-A177-3AD203B41FA5}">
                      <a16:colId xmlns:a16="http://schemas.microsoft.com/office/drawing/2014/main" val="1761711992"/>
                    </a:ext>
                  </a:extLst>
                </a:gridCol>
                <a:gridCol w="3334625">
                  <a:extLst>
                    <a:ext uri="{9D8B030D-6E8A-4147-A177-3AD203B41FA5}">
                      <a16:colId xmlns:a16="http://schemas.microsoft.com/office/drawing/2014/main" val="3958528573"/>
                    </a:ext>
                  </a:extLst>
                </a:gridCol>
              </a:tblGrid>
              <a:tr h="594009">
                <a:tc>
                  <a:txBody>
                    <a:bodyPr/>
                    <a:lstStyle/>
                    <a:p>
                      <a:pPr algn="ctr"/>
                      <a:r>
                        <a:rPr lang="en-US" sz="2000" dirty="0">
                          <a:solidFill>
                            <a:schemeClr val="tx1"/>
                          </a:solidFill>
                          <a:latin typeface="Alexandria"/>
                        </a:rPr>
                        <a:t>Estate in Land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B"/>
                    </a:solidFill>
                  </a:tcPr>
                </a:tc>
                <a:tc>
                  <a:txBody>
                    <a:bodyPr/>
                    <a:lstStyle/>
                    <a:p>
                      <a:pPr algn="ctr"/>
                      <a:r>
                        <a:rPr lang="en-US" sz="2000" dirty="0">
                          <a:latin typeface="Alexandria"/>
                        </a:rPr>
                        <a:t>Right of Ownership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000" dirty="0">
                          <a:latin typeface="Alexandria"/>
                        </a:rPr>
                        <a:t>Right of Possession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316022638"/>
                  </a:ext>
                </a:extLst>
              </a:tr>
              <a:tr h="594009">
                <a:tc>
                  <a:txBody>
                    <a:bodyPr/>
                    <a:lstStyle/>
                    <a:p>
                      <a:pPr algn="ctr"/>
                      <a:r>
                        <a:rPr lang="en-US" sz="2000" b="1" dirty="0">
                          <a:solidFill>
                            <a:srgbClr val="FF0000"/>
                          </a:solidFill>
                          <a:latin typeface="Alexandria"/>
                        </a:rPr>
                        <a:t>Fee Simple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lexandria"/>
                        </a:rPr>
                        <a:t>Fee simple owner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dirty="0">
                          <a:latin typeface="Alexandria"/>
                        </a:rPr>
                        <a:t>Fee simple owner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0174642"/>
                  </a:ext>
                </a:extLst>
              </a:tr>
              <a:tr h="594009">
                <a:tc>
                  <a:txBody>
                    <a:bodyPr/>
                    <a:lstStyle/>
                    <a:p>
                      <a:pPr algn="ctr"/>
                      <a:r>
                        <a:rPr lang="en-US" sz="2000" b="1" dirty="0">
                          <a:solidFill>
                            <a:srgbClr val="00B0F0"/>
                          </a:solidFill>
                          <a:latin typeface="Alexandria"/>
                        </a:rPr>
                        <a:t>Life Estate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B"/>
                    </a:solidFill>
                  </a:tcPr>
                </a:tc>
                <a:tc>
                  <a:txBody>
                    <a:bodyPr/>
                    <a:lstStyle/>
                    <a:p>
                      <a:pPr algn="ctr"/>
                      <a:r>
                        <a:rPr lang="en-US" sz="2000" dirty="0">
                          <a:latin typeface="Alexandria"/>
                        </a:rPr>
                        <a:t>Remainderman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000" dirty="0">
                          <a:latin typeface="Alexandria"/>
                        </a:rPr>
                        <a:t>Life Tenant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52248567"/>
                  </a:ext>
                </a:extLst>
              </a:tr>
              <a:tr h="594009">
                <a:tc>
                  <a:txBody>
                    <a:bodyPr/>
                    <a:lstStyle/>
                    <a:p>
                      <a:pPr algn="ctr"/>
                      <a:r>
                        <a:rPr lang="en-US" sz="2000" b="1" dirty="0">
                          <a:solidFill>
                            <a:schemeClr val="accent2"/>
                          </a:solidFill>
                          <a:latin typeface="Alexandria"/>
                        </a:rPr>
                        <a:t>Leasehold Estate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B"/>
                    </a:solidFill>
                  </a:tcPr>
                </a:tc>
                <a:tc>
                  <a:txBody>
                    <a:bodyPr/>
                    <a:lstStyle/>
                    <a:p>
                      <a:pPr algn="ctr"/>
                      <a:r>
                        <a:rPr lang="en-US" sz="2000" dirty="0">
                          <a:latin typeface="Alexandria"/>
                        </a:rPr>
                        <a:t>Landlord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000" dirty="0">
                          <a:latin typeface="Alexandria"/>
                        </a:rPr>
                        <a:t>Tenant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46352938"/>
                  </a:ext>
                </a:extLst>
              </a:tr>
            </a:tbl>
          </a:graphicData>
        </a:graphic>
      </p:graphicFrame>
      <p:sp>
        <p:nvSpPr>
          <p:cNvPr id="10" name="TextBox 9">
            <a:extLst>
              <a:ext uri="{FF2B5EF4-FFF2-40B4-BE49-F238E27FC236}">
                <a16:creationId xmlns:a16="http://schemas.microsoft.com/office/drawing/2014/main" id="{9C029CDA-9816-895D-5142-3CA3BCA560D0}"/>
              </a:ext>
            </a:extLst>
          </p:cNvPr>
          <p:cNvSpPr txBox="1"/>
          <p:nvPr/>
        </p:nvSpPr>
        <p:spPr>
          <a:xfrm>
            <a:off x="4223773" y="628518"/>
            <a:ext cx="39607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Ownership vs. Leasehold </a:t>
            </a:r>
          </a:p>
        </p:txBody>
      </p:sp>
    </p:spTree>
    <p:extLst>
      <p:ext uri="{BB962C8B-B14F-4D97-AF65-F5344CB8AC3E}">
        <p14:creationId xmlns:p14="http://schemas.microsoft.com/office/powerpoint/2010/main" val="41139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DEF379-1AF9-5EF2-C4DC-41A21C64B9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219CC29-057D-A30C-6873-7444CAFE12B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70D9962A-7C27-FA80-FAC5-E37804181F1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2" name="Picture 1">
            <a:extLst>
              <a:ext uri="{FF2B5EF4-FFF2-40B4-BE49-F238E27FC236}">
                <a16:creationId xmlns:a16="http://schemas.microsoft.com/office/drawing/2014/main" id="{62574E10-7EE6-1CBC-D2CC-7B2498A00583}"/>
              </a:ext>
            </a:extLst>
          </p:cNvPr>
          <p:cNvPicPr>
            <a:picLocks noChangeAspect="1"/>
          </p:cNvPicPr>
          <p:nvPr/>
        </p:nvPicPr>
        <p:blipFill>
          <a:blip r:embed="rId4"/>
          <a:stretch>
            <a:fillRect/>
          </a:stretch>
        </p:blipFill>
        <p:spPr>
          <a:xfrm>
            <a:off x="3906981" y="1279356"/>
            <a:ext cx="4589773" cy="3059848"/>
          </a:xfrm>
          <a:prstGeom prst="rect">
            <a:avLst/>
          </a:prstGeom>
        </p:spPr>
      </p:pic>
      <p:sp>
        <p:nvSpPr>
          <p:cNvPr id="10" name="TextBox 9">
            <a:extLst>
              <a:ext uri="{FF2B5EF4-FFF2-40B4-BE49-F238E27FC236}">
                <a16:creationId xmlns:a16="http://schemas.microsoft.com/office/drawing/2014/main" id="{4231C22D-D19D-9F3A-EDD7-A7904F731E4B}"/>
              </a:ext>
            </a:extLst>
          </p:cNvPr>
          <p:cNvSpPr txBox="1"/>
          <p:nvPr/>
        </p:nvSpPr>
        <p:spPr>
          <a:xfrm>
            <a:off x="4223773" y="628518"/>
            <a:ext cx="3960764"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Ownership vs. Leasehold </a:t>
            </a:r>
          </a:p>
        </p:txBody>
      </p:sp>
      <p:graphicFrame>
        <p:nvGraphicFramePr>
          <p:cNvPr id="4" name="Table 3">
            <a:extLst>
              <a:ext uri="{FF2B5EF4-FFF2-40B4-BE49-F238E27FC236}">
                <a16:creationId xmlns:a16="http://schemas.microsoft.com/office/drawing/2014/main" id="{23EDE861-2027-9730-734E-A19D32BC4F5C}"/>
              </a:ext>
            </a:extLst>
          </p:cNvPr>
          <p:cNvGraphicFramePr>
            <a:graphicFrameLocks noGrp="1"/>
          </p:cNvGraphicFramePr>
          <p:nvPr>
            <p:extLst>
              <p:ext uri="{D42A27DB-BD31-4B8C-83A1-F6EECF244321}">
                <p14:modId xmlns:p14="http://schemas.microsoft.com/office/powerpoint/2010/main" val="3380068380"/>
              </p:ext>
            </p:extLst>
          </p:nvPr>
        </p:nvGraphicFramePr>
        <p:xfrm>
          <a:off x="1333001" y="4466822"/>
          <a:ext cx="9592056" cy="2377440"/>
        </p:xfrm>
        <a:graphic>
          <a:graphicData uri="http://schemas.openxmlformats.org/drawingml/2006/table">
            <a:tbl>
              <a:tblPr firstRow="1" bandRow="1">
                <a:tableStyleId>{5A111915-BE36-4E01-A7E5-04B1672EAD32}</a:tableStyleId>
              </a:tblPr>
              <a:tblGrid>
                <a:gridCol w="3197352">
                  <a:extLst>
                    <a:ext uri="{9D8B030D-6E8A-4147-A177-3AD203B41FA5}">
                      <a16:colId xmlns:a16="http://schemas.microsoft.com/office/drawing/2014/main" val="163772991"/>
                    </a:ext>
                  </a:extLst>
                </a:gridCol>
                <a:gridCol w="3197352">
                  <a:extLst>
                    <a:ext uri="{9D8B030D-6E8A-4147-A177-3AD203B41FA5}">
                      <a16:colId xmlns:a16="http://schemas.microsoft.com/office/drawing/2014/main" val="1761711992"/>
                    </a:ext>
                  </a:extLst>
                </a:gridCol>
                <a:gridCol w="3197352">
                  <a:extLst>
                    <a:ext uri="{9D8B030D-6E8A-4147-A177-3AD203B41FA5}">
                      <a16:colId xmlns:a16="http://schemas.microsoft.com/office/drawing/2014/main" val="3958528573"/>
                    </a:ext>
                  </a:extLst>
                </a:gridCol>
              </a:tblGrid>
              <a:tr h="594360">
                <a:tc>
                  <a:txBody>
                    <a:bodyPr/>
                    <a:lstStyle/>
                    <a:p>
                      <a:pPr marL="0" algn="ctr" defTabSz="914400" rtl="0" eaLnBrk="1" fontAlgn="b" latinLnBrk="0" hangingPunct="1">
                        <a:buNone/>
                      </a:pPr>
                      <a:r>
                        <a:rPr lang="en-US" sz="2000" b="1" kern="1200" dirty="0">
                          <a:solidFill>
                            <a:schemeClr val="tx1"/>
                          </a:solidFill>
                          <a:latin typeface="Alexandria"/>
                          <a:ea typeface="+mn-ea"/>
                          <a:cs typeface="+mn-cs"/>
                        </a:rPr>
                        <a:t>Criteria</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B"/>
                    </a:solidFill>
                  </a:tcPr>
                </a:tc>
                <a:tc>
                  <a:txBody>
                    <a:bodyPr/>
                    <a:lstStyle/>
                    <a:p>
                      <a:pPr marL="0" algn="ctr" defTabSz="914400" rtl="0" eaLnBrk="1" fontAlgn="b" latinLnBrk="0" hangingPunct="1">
                        <a:buNone/>
                      </a:pPr>
                      <a:r>
                        <a:rPr lang="en-US" sz="2000" b="1" kern="1200" dirty="0">
                          <a:solidFill>
                            <a:schemeClr val="bg1"/>
                          </a:solidFill>
                          <a:latin typeface="Alexandria"/>
                          <a:ea typeface="+mn-ea"/>
                          <a:cs typeface="+mn-cs"/>
                        </a:rPr>
                        <a:t>Fee Simple</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tc>
                  <a:txBody>
                    <a:bodyPr/>
                    <a:lstStyle/>
                    <a:p>
                      <a:pPr marL="0" algn="ctr" defTabSz="914400" rtl="0" eaLnBrk="1" fontAlgn="b" latinLnBrk="0" hangingPunct="1">
                        <a:buNone/>
                      </a:pPr>
                      <a:r>
                        <a:rPr lang="en-US" sz="2000" b="1" kern="1200" dirty="0">
                          <a:solidFill>
                            <a:schemeClr val="bg1"/>
                          </a:solidFill>
                          <a:latin typeface="Alexandria"/>
                          <a:ea typeface="+mn-ea"/>
                          <a:cs typeface="+mn-cs"/>
                        </a:rPr>
                        <a:t>Leasehold</a:t>
                      </a:r>
                    </a:p>
                  </a:txBody>
                  <a:tcPr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solidFill>
                  </a:tcPr>
                </a:tc>
                <a:extLst>
                  <a:ext uri="{0D108BD9-81ED-4DB2-BD59-A6C34878D82A}">
                    <a16:rowId xmlns:a16="http://schemas.microsoft.com/office/drawing/2014/main" val="1316022638"/>
                  </a:ext>
                </a:extLst>
              </a:tr>
              <a:tr h="594360">
                <a:tc>
                  <a:txBody>
                    <a:bodyPr/>
                    <a:lstStyle/>
                    <a:p>
                      <a:pPr marL="0" algn="ctr" defTabSz="914400" rtl="0" eaLnBrk="1" fontAlgn="base" latinLnBrk="0" hangingPunct="1">
                        <a:buNone/>
                      </a:pPr>
                      <a:r>
                        <a:rPr lang="en-US" sz="2000" b="1" kern="1200" dirty="0">
                          <a:solidFill>
                            <a:schemeClr val="tx1"/>
                          </a:solidFill>
                          <a:latin typeface="Alexandria"/>
                          <a:ea typeface="+mn-ea"/>
                          <a:cs typeface="+mn-cs"/>
                        </a:rPr>
                        <a:t>Duration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Alexandria"/>
                          <a:ea typeface="+mn-ea"/>
                          <a:cs typeface="+mn-cs"/>
                        </a:rPr>
                        <a:t>Unlimited</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Alexandria"/>
                          <a:ea typeface="+mn-ea"/>
                          <a:cs typeface="+mn-cs"/>
                        </a:rPr>
                        <a:t>Temporary</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00174642"/>
                  </a:ext>
                </a:extLst>
              </a:tr>
              <a:tr h="594360">
                <a:tc>
                  <a:txBody>
                    <a:bodyPr/>
                    <a:lstStyle/>
                    <a:p>
                      <a:pPr marL="0" algn="ctr" defTabSz="914400" rtl="0" eaLnBrk="1" fontAlgn="base" latinLnBrk="0" hangingPunct="1">
                        <a:buNone/>
                      </a:pPr>
                      <a:r>
                        <a:rPr lang="en-US" sz="2000" b="1" kern="1200" dirty="0">
                          <a:solidFill>
                            <a:schemeClr val="tx1"/>
                          </a:solidFill>
                          <a:latin typeface="Alexandria"/>
                          <a:ea typeface="+mn-ea"/>
                          <a:cs typeface="+mn-cs"/>
                        </a:rPr>
                        <a:t>Rights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Alexandria"/>
                          <a:ea typeface="+mn-ea"/>
                          <a:cs typeface="+mn-cs"/>
                        </a:rPr>
                        <a:t>Ownership</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Alexandria"/>
                          <a:ea typeface="+mn-ea"/>
                          <a:cs typeface="+mn-cs"/>
                        </a:rPr>
                        <a:t>Possession</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952248567"/>
                  </a:ext>
                </a:extLst>
              </a:tr>
              <a:tr h="594360">
                <a:tc>
                  <a:txBody>
                    <a:bodyPr/>
                    <a:lstStyle/>
                    <a:p>
                      <a:pPr marL="0" algn="ctr" defTabSz="914400" rtl="0" eaLnBrk="1" fontAlgn="base" latinLnBrk="0" hangingPunct="1">
                        <a:buNone/>
                      </a:pPr>
                      <a:r>
                        <a:rPr lang="en-US" sz="2000" b="1" kern="1200" dirty="0">
                          <a:solidFill>
                            <a:schemeClr val="tx1"/>
                          </a:solidFill>
                          <a:latin typeface="Alexandria"/>
                          <a:ea typeface="+mn-ea"/>
                          <a:cs typeface="+mn-cs"/>
                        </a:rPr>
                        <a:t>Income</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EB"/>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Alexandria"/>
                          <a:ea typeface="+mn-ea"/>
                          <a:cs typeface="+mn-cs"/>
                        </a:rPr>
                        <a:t>Owner gains ROI</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kern="1200" dirty="0">
                          <a:solidFill>
                            <a:schemeClr val="tx1"/>
                          </a:solidFill>
                          <a:latin typeface="Alexandria"/>
                          <a:ea typeface="+mn-ea"/>
                          <a:cs typeface="+mn-cs"/>
                        </a:rPr>
                        <a:t>Tenant obligated rent</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46352938"/>
                  </a:ext>
                </a:extLst>
              </a:tr>
            </a:tbl>
          </a:graphicData>
        </a:graphic>
      </p:graphicFrame>
    </p:spTree>
    <p:extLst>
      <p:ext uri="{BB962C8B-B14F-4D97-AF65-F5344CB8AC3E}">
        <p14:creationId xmlns:p14="http://schemas.microsoft.com/office/powerpoint/2010/main" val="16560749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4B5F413-1DB7-6ADF-F642-BB97DB07898B}"/>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C5FDD61-8684-18EE-7457-05DEA51F71A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06A561F-D926-674D-8CEC-0D2E3C148D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66079CA0-710D-0BFD-4CEA-E64CF19DE15F}"/>
              </a:ext>
            </a:extLst>
          </p:cNvPr>
          <p:cNvSpPr txBox="1"/>
          <p:nvPr/>
        </p:nvSpPr>
        <p:spPr>
          <a:xfrm>
            <a:off x="5116892" y="632649"/>
            <a:ext cx="25833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License vs Lease</a:t>
            </a:r>
          </a:p>
        </p:txBody>
      </p:sp>
      <p:sp>
        <p:nvSpPr>
          <p:cNvPr id="4" name="TextBox 3">
            <a:extLst>
              <a:ext uri="{FF2B5EF4-FFF2-40B4-BE49-F238E27FC236}">
                <a16:creationId xmlns:a16="http://schemas.microsoft.com/office/drawing/2014/main" id="{69594D57-DE3C-8A0E-AF51-B9A8823F6D58}"/>
              </a:ext>
            </a:extLst>
          </p:cNvPr>
          <p:cNvSpPr txBox="1"/>
          <p:nvPr/>
        </p:nvSpPr>
        <p:spPr>
          <a:xfrm>
            <a:off x="315188" y="1513518"/>
            <a:ext cx="11572012" cy="1111073"/>
          </a:xfrm>
          <a:prstGeom prst="rect">
            <a:avLst/>
          </a:prstGeom>
          <a:noFill/>
        </p:spPr>
        <p:txBody>
          <a:bodyPr wrap="square">
            <a:spAutoFit/>
          </a:bodyPr>
          <a:lstStyle/>
          <a:p>
            <a:pPr marL="285750" indent="-285750">
              <a:lnSpc>
                <a:spcPct val="120000"/>
              </a:lnSpc>
              <a:spcBef>
                <a:spcPts val="600"/>
              </a:spcBef>
              <a:spcAft>
                <a:spcPts val="600"/>
              </a:spcAft>
              <a:buFont typeface="Wingdings" panose="05000000000000000000" pitchFamily="2" charset="2"/>
              <a:buChar char="Ø"/>
            </a:pPr>
            <a:r>
              <a:rPr lang="en-US" b="1" dirty="0">
                <a:solidFill>
                  <a:schemeClr val="accent1"/>
                </a:solidFill>
                <a:latin typeface="Alexandria"/>
              </a:rPr>
              <a:t>License: </a:t>
            </a:r>
            <a:r>
              <a:rPr lang="en-US" dirty="0">
                <a:latin typeface="Alexandria"/>
              </a:rPr>
              <a:t>The personal, unassignable right held by an individual to the non-exclusive use of property owned by another. A License is revocable at any time by the licensor; it provides no estate in land. </a:t>
            </a:r>
            <a:endParaRPr lang="ar-SY" dirty="0">
              <a:latin typeface="Alexandria"/>
            </a:endParaRPr>
          </a:p>
          <a:p>
            <a:pPr marL="285750" indent="-285750">
              <a:buFont typeface="Wingdings" panose="05000000000000000000" pitchFamily="2" charset="2"/>
              <a:buChar char="Ø"/>
            </a:pPr>
            <a:endParaRPr lang="en-US" dirty="0">
              <a:latin typeface="Alexandria"/>
            </a:endParaRPr>
          </a:p>
        </p:txBody>
      </p:sp>
      <p:sp>
        <p:nvSpPr>
          <p:cNvPr id="10" name="TextBox 9">
            <a:extLst>
              <a:ext uri="{FF2B5EF4-FFF2-40B4-BE49-F238E27FC236}">
                <a16:creationId xmlns:a16="http://schemas.microsoft.com/office/drawing/2014/main" id="{6DA6FDC2-4178-5180-0059-F3BC3BA84AC0}"/>
              </a:ext>
            </a:extLst>
          </p:cNvPr>
          <p:cNvSpPr txBox="1"/>
          <p:nvPr/>
        </p:nvSpPr>
        <p:spPr>
          <a:xfrm>
            <a:off x="315188" y="2516779"/>
            <a:ext cx="8355847" cy="369332"/>
          </a:xfrm>
          <a:prstGeom prst="rect">
            <a:avLst/>
          </a:prstGeom>
          <a:noFill/>
        </p:spPr>
        <p:txBody>
          <a:bodyPr wrap="square">
            <a:spAutoFit/>
          </a:bodyPr>
          <a:lstStyle/>
          <a:p>
            <a:pPr marL="285750" indent="-285750">
              <a:buFont typeface="Wingdings" panose="05000000000000000000" pitchFamily="2" charset="2"/>
              <a:buChar char="Ø"/>
            </a:pPr>
            <a:r>
              <a:rPr lang="en-US" b="1" dirty="0">
                <a:solidFill>
                  <a:schemeClr val="accent1"/>
                </a:solidFill>
                <a:latin typeface="Alexandria"/>
              </a:rPr>
              <a:t>Lease </a:t>
            </a:r>
            <a:r>
              <a:rPr lang="ar-SY" b="1" dirty="0">
                <a:solidFill>
                  <a:schemeClr val="accent1"/>
                </a:solidFill>
                <a:latin typeface="Alexandria"/>
              </a:rPr>
              <a:t>:</a:t>
            </a:r>
            <a:r>
              <a:rPr lang="en-US" dirty="0">
                <a:latin typeface="Alexandria"/>
              </a:rPr>
              <a:t>provides a tenant with an enforceable property interest.</a:t>
            </a:r>
          </a:p>
        </p:txBody>
      </p:sp>
      <p:graphicFrame>
        <p:nvGraphicFramePr>
          <p:cNvPr id="7" name="Table 6">
            <a:extLst>
              <a:ext uri="{FF2B5EF4-FFF2-40B4-BE49-F238E27FC236}">
                <a16:creationId xmlns:a16="http://schemas.microsoft.com/office/drawing/2014/main" id="{2115E787-B76B-2F36-2049-095A155ECF47}"/>
              </a:ext>
            </a:extLst>
          </p:cNvPr>
          <p:cNvGraphicFramePr>
            <a:graphicFrameLocks noGrp="1"/>
          </p:cNvGraphicFramePr>
          <p:nvPr>
            <p:extLst>
              <p:ext uri="{D42A27DB-BD31-4B8C-83A1-F6EECF244321}">
                <p14:modId xmlns:p14="http://schemas.microsoft.com/office/powerpoint/2010/main" val="918735757"/>
              </p:ext>
            </p:extLst>
          </p:nvPr>
        </p:nvGraphicFramePr>
        <p:xfrm>
          <a:off x="1528843" y="3123677"/>
          <a:ext cx="8781393" cy="3287411"/>
        </p:xfrm>
        <a:graphic>
          <a:graphicData uri="http://schemas.openxmlformats.org/drawingml/2006/table">
            <a:tbl>
              <a:tblPr firstRow="1" bandRow="1">
                <a:tableStyleId>{5C22544A-7EE6-4342-B048-85BDC9FD1C3A}</a:tableStyleId>
              </a:tblPr>
              <a:tblGrid>
                <a:gridCol w="4413692">
                  <a:extLst>
                    <a:ext uri="{9D8B030D-6E8A-4147-A177-3AD203B41FA5}">
                      <a16:colId xmlns:a16="http://schemas.microsoft.com/office/drawing/2014/main" val="61805567"/>
                    </a:ext>
                  </a:extLst>
                </a:gridCol>
                <a:gridCol w="4367701">
                  <a:extLst>
                    <a:ext uri="{9D8B030D-6E8A-4147-A177-3AD203B41FA5}">
                      <a16:colId xmlns:a16="http://schemas.microsoft.com/office/drawing/2014/main" val="91209053"/>
                    </a:ext>
                  </a:extLst>
                </a:gridCol>
              </a:tblGrid>
              <a:tr h="43647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bg1"/>
                          </a:solidFill>
                          <a:latin typeface="Alexandria"/>
                        </a:rPr>
                        <a:t>License: </a:t>
                      </a:r>
                      <a:endParaRPr lang="en-US" sz="2000" dirty="0">
                        <a:solidFill>
                          <a:schemeClr val="bg1"/>
                        </a:solidFill>
                        <a:latin typeface="Alexandria"/>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dirty="0">
                          <a:solidFill>
                            <a:schemeClr val="bg1"/>
                          </a:solidFill>
                          <a:latin typeface="Alexandria"/>
                        </a:rPr>
                        <a:t>Lease </a:t>
                      </a:r>
                      <a:r>
                        <a:rPr lang="ar-SY" sz="2000" b="1" dirty="0">
                          <a:solidFill>
                            <a:schemeClr val="bg1"/>
                          </a:solidFill>
                          <a:latin typeface="Alexandria"/>
                        </a:rPr>
                        <a:t>:</a:t>
                      </a:r>
                      <a:endParaRPr lang="en-US" sz="2000" dirty="0">
                        <a:solidFill>
                          <a:schemeClr val="bg1"/>
                        </a:solidFill>
                        <a:latin typeface="Alexandria"/>
                      </a:endParaRPr>
                    </a:p>
                  </a:txBody>
                  <a:tcPr/>
                </a:tc>
                <a:extLst>
                  <a:ext uri="{0D108BD9-81ED-4DB2-BD59-A6C34878D82A}">
                    <a16:rowId xmlns:a16="http://schemas.microsoft.com/office/drawing/2014/main" val="3054912572"/>
                  </a:ext>
                </a:extLst>
              </a:tr>
              <a:tr h="523104">
                <a:tc>
                  <a:txBody>
                    <a:bodyPr/>
                    <a:lstStyle/>
                    <a:p>
                      <a:pPr marL="0" algn="ctr" defTabSz="914400" rtl="0" eaLnBrk="1" latinLnBrk="0" hangingPunct="1">
                        <a:buFont typeface="Arial" panose="020B0604020202020204" pitchFamily="34" charset="0"/>
                        <a:buNone/>
                      </a:pPr>
                      <a:r>
                        <a:rPr lang="en-US" sz="2000" kern="1200" dirty="0">
                          <a:solidFill>
                            <a:schemeClr val="dk1"/>
                          </a:solidFill>
                          <a:latin typeface="Alexandria"/>
                          <a:ea typeface="+mn-ea"/>
                          <a:cs typeface="+mn-cs"/>
                        </a:rPr>
                        <a:t>Personal permission to use property</a:t>
                      </a:r>
                    </a:p>
                  </a:txBody>
                  <a:tcPr/>
                </a:tc>
                <a:tc>
                  <a:txBody>
                    <a:bodyPr/>
                    <a:lstStyle/>
                    <a:p>
                      <a:pPr algn="ctr"/>
                      <a:r>
                        <a:rPr lang="en-US" sz="2000" dirty="0">
                          <a:latin typeface="Alexandria"/>
                        </a:rPr>
                        <a:t>Legally binding contract</a:t>
                      </a:r>
                    </a:p>
                  </a:txBody>
                  <a:tcPr/>
                </a:tc>
                <a:extLst>
                  <a:ext uri="{0D108BD9-81ED-4DB2-BD59-A6C34878D82A}">
                    <a16:rowId xmlns:a16="http://schemas.microsoft.com/office/drawing/2014/main" val="2540651205"/>
                  </a:ext>
                </a:extLst>
              </a:tr>
              <a:tr h="507850">
                <a:tc>
                  <a:txBody>
                    <a:bodyPr/>
                    <a:lstStyle/>
                    <a:p>
                      <a:pPr marL="0" algn="ctr" defTabSz="914400" rtl="0" eaLnBrk="1" latinLnBrk="0" hangingPunct="1">
                        <a:buFont typeface="Arial" panose="020B0604020202020204" pitchFamily="34" charset="0"/>
                        <a:buNone/>
                      </a:pPr>
                      <a:r>
                        <a:rPr lang="en-US" sz="2000" kern="1200" dirty="0">
                          <a:solidFill>
                            <a:schemeClr val="dk1"/>
                          </a:solidFill>
                          <a:latin typeface="Alexandria"/>
                          <a:ea typeface="+mn-ea"/>
                          <a:cs typeface="+mn-cs"/>
                        </a:rPr>
                        <a:t>No exclusive possession</a:t>
                      </a:r>
                    </a:p>
                  </a:txBody>
                  <a:tcPr/>
                </a:tc>
                <a:tc>
                  <a:txBody>
                    <a:bodyPr/>
                    <a:lstStyle/>
                    <a:p>
                      <a:pPr algn="ctr"/>
                      <a:r>
                        <a:rPr lang="en-US" sz="2000" dirty="0">
                          <a:latin typeface="Alexandria"/>
                        </a:rPr>
                        <a:t>Grants exclusive possession</a:t>
                      </a:r>
                    </a:p>
                  </a:txBody>
                  <a:tcPr/>
                </a:tc>
                <a:extLst>
                  <a:ext uri="{0D108BD9-81ED-4DB2-BD59-A6C34878D82A}">
                    <a16:rowId xmlns:a16="http://schemas.microsoft.com/office/drawing/2014/main" val="1587455822"/>
                  </a:ext>
                </a:extLst>
              </a:tr>
              <a:tr h="551122">
                <a:tc>
                  <a:txBody>
                    <a:bodyPr/>
                    <a:lstStyle/>
                    <a:p>
                      <a:pPr marL="0" algn="ctr" defTabSz="914400" rtl="0" eaLnBrk="1" latinLnBrk="0" hangingPunct="1">
                        <a:buFont typeface="Arial" panose="020B0604020202020204" pitchFamily="34" charset="0"/>
                        <a:buNone/>
                      </a:pPr>
                      <a:r>
                        <a:rPr lang="en-US" sz="2000" kern="1200" dirty="0">
                          <a:solidFill>
                            <a:schemeClr val="dk1"/>
                          </a:solidFill>
                          <a:latin typeface="Alexandria"/>
                          <a:ea typeface="+mn-ea"/>
                          <a:cs typeface="+mn-cs"/>
                        </a:rPr>
                        <a:t>Revocable by owner at any time</a:t>
                      </a:r>
                    </a:p>
                  </a:txBody>
                  <a:tcPr/>
                </a:tc>
                <a:tc>
                  <a:txBody>
                    <a:bodyPr/>
                    <a:lstStyle/>
                    <a:p>
                      <a:pPr algn="ctr"/>
                      <a:r>
                        <a:rPr lang="en-US" sz="2000" dirty="0">
                          <a:latin typeface="Alexandria"/>
                        </a:rPr>
                        <a:t>Fixed term (months/years), enforceable</a:t>
                      </a:r>
                    </a:p>
                  </a:txBody>
                  <a:tcPr/>
                </a:tc>
                <a:extLst>
                  <a:ext uri="{0D108BD9-81ED-4DB2-BD59-A6C34878D82A}">
                    <a16:rowId xmlns:a16="http://schemas.microsoft.com/office/drawing/2014/main" val="674250039"/>
                  </a:ext>
                </a:extLst>
              </a:tr>
              <a:tr h="567822">
                <a:tc>
                  <a:txBody>
                    <a:bodyPr/>
                    <a:lstStyle/>
                    <a:p>
                      <a:pPr marL="0" algn="ctr" defTabSz="914400" rtl="0" eaLnBrk="1" latinLnBrk="0" hangingPunct="1">
                        <a:buFont typeface="Arial" panose="020B0604020202020204" pitchFamily="34" charset="0"/>
                        <a:buNone/>
                      </a:pPr>
                      <a:r>
                        <a:rPr lang="en-US" sz="2000" kern="1200" dirty="0">
                          <a:solidFill>
                            <a:schemeClr val="dk1"/>
                          </a:solidFill>
                          <a:latin typeface="Alexandria"/>
                          <a:ea typeface="+mn-ea"/>
                          <a:cs typeface="+mn-cs"/>
                        </a:rPr>
                        <a:t>Minimal legal protection</a:t>
                      </a:r>
                    </a:p>
                  </a:txBody>
                  <a:tcPr/>
                </a:tc>
                <a:tc>
                  <a:txBody>
                    <a:bodyPr/>
                    <a:lstStyle/>
                    <a:p>
                      <a:pPr algn="ctr"/>
                      <a:r>
                        <a:rPr lang="en-US" sz="2000" dirty="0">
                          <a:latin typeface="Alexandria"/>
                        </a:rPr>
                        <a:t>Strong tenant protection under law</a:t>
                      </a:r>
                    </a:p>
                  </a:txBody>
                  <a:tcPr/>
                </a:tc>
                <a:extLst>
                  <a:ext uri="{0D108BD9-81ED-4DB2-BD59-A6C34878D82A}">
                    <a16:rowId xmlns:a16="http://schemas.microsoft.com/office/drawing/2014/main" val="2066041811"/>
                  </a:ext>
                </a:extLst>
              </a:tr>
              <a:tr h="436473">
                <a:tc>
                  <a:txBody>
                    <a:bodyPr/>
                    <a:lstStyle/>
                    <a:p>
                      <a:pPr marL="0" algn="ctr" defTabSz="914400" rtl="0" eaLnBrk="1" latinLnBrk="0" hangingPunct="1">
                        <a:buFont typeface="Arial" panose="020B0604020202020204" pitchFamily="34" charset="0"/>
                        <a:buNone/>
                      </a:pPr>
                      <a:r>
                        <a:rPr lang="en-US" sz="2000" kern="1200" dirty="0">
                          <a:solidFill>
                            <a:schemeClr val="dk1"/>
                          </a:solidFill>
                          <a:latin typeface="Alexandria"/>
                          <a:ea typeface="+mn-ea"/>
                          <a:cs typeface="+mn-cs"/>
                        </a:rPr>
                        <a:t>Example: kiosk, parking ticket, Coffee cart in a mall.</a:t>
                      </a:r>
                    </a:p>
                  </a:txBody>
                  <a:tcPr/>
                </a:tc>
                <a:tc>
                  <a:txBody>
                    <a:bodyPr/>
                    <a:lstStyle/>
                    <a:p>
                      <a:pPr algn="ctr"/>
                      <a:r>
                        <a:rPr lang="en-US" sz="2000" dirty="0">
                          <a:latin typeface="Alexandria"/>
                        </a:rPr>
                        <a:t>Example: apartment, office </a:t>
                      </a:r>
                      <a:r>
                        <a:rPr lang="en-US" sz="2000" kern="1200" dirty="0">
                          <a:solidFill>
                            <a:schemeClr val="dk1"/>
                          </a:solidFill>
                          <a:latin typeface="Alexandria"/>
                          <a:ea typeface="+mn-ea"/>
                          <a:cs typeface="+mn-cs"/>
                        </a:rPr>
                        <a:t>rental, store in a mall</a:t>
                      </a:r>
                    </a:p>
                  </a:txBody>
                  <a:tcPr/>
                </a:tc>
                <a:extLst>
                  <a:ext uri="{0D108BD9-81ED-4DB2-BD59-A6C34878D82A}">
                    <a16:rowId xmlns:a16="http://schemas.microsoft.com/office/drawing/2014/main" val="1407080229"/>
                  </a:ext>
                </a:extLst>
              </a:tr>
            </a:tbl>
          </a:graphicData>
        </a:graphic>
      </p:graphicFrame>
    </p:spTree>
    <p:extLst>
      <p:ext uri="{BB962C8B-B14F-4D97-AF65-F5344CB8AC3E}">
        <p14:creationId xmlns:p14="http://schemas.microsoft.com/office/powerpoint/2010/main" val="1667608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30126C-0CD5-B4B6-A6B8-B2DE32DBCB0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997009CB-A1BF-6A1D-1FB4-CD7550FA033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64B7A5BC-4B31-CA05-F75A-875A8F02281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E4B26797-497E-0FD2-25D4-8EE905C4C3F9}"/>
              </a:ext>
            </a:extLst>
          </p:cNvPr>
          <p:cNvSpPr txBox="1"/>
          <p:nvPr/>
        </p:nvSpPr>
        <p:spPr>
          <a:xfrm>
            <a:off x="5116892" y="632649"/>
            <a:ext cx="2583336" cy="523220"/>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License vs Lease</a:t>
            </a:r>
          </a:p>
        </p:txBody>
      </p:sp>
      <p:sp>
        <p:nvSpPr>
          <p:cNvPr id="14" name="TextBox 13">
            <a:extLst>
              <a:ext uri="{FF2B5EF4-FFF2-40B4-BE49-F238E27FC236}">
                <a16:creationId xmlns:a16="http://schemas.microsoft.com/office/drawing/2014/main" id="{70EE559D-D329-728F-A350-345855649DAE}"/>
              </a:ext>
            </a:extLst>
          </p:cNvPr>
          <p:cNvSpPr txBox="1"/>
          <p:nvPr/>
        </p:nvSpPr>
        <p:spPr>
          <a:xfrm>
            <a:off x="1142878" y="1287618"/>
            <a:ext cx="10594427" cy="3791807"/>
          </a:xfrm>
          <a:prstGeom prst="rect">
            <a:avLst/>
          </a:prstGeom>
          <a:noFill/>
        </p:spPr>
        <p:txBody>
          <a:bodyPr wrap="square">
            <a:spAutoFit/>
          </a:bodyPr>
          <a:lstStyle/>
          <a:p>
            <a:pPr marL="342900" indent="-342900" algn="justLow">
              <a:lnSpc>
                <a:spcPct val="120000"/>
              </a:lnSpc>
              <a:spcBef>
                <a:spcPts val="600"/>
              </a:spcBef>
              <a:spcAft>
                <a:spcPts val="600"/>
              </a:spcAft>
              <a:buFont typeface="Wingdings" panose="05000000000000000000" pitchFamily="2" charset="2"/>
              <a:buChar char="v"/>
            </a:pPr>
            <a:r>
              <a:rPr lang="en-US" sz="2000" dirty="0">
                <a:solidFill>
                  <a:srgbClr val="00AEEF"/>
                </a:solidFill>
                <a:latin typeface="Alexandria"/>
              </a:rPr>
              <a:t>A license </a:t>
            </a:r>
            <a:r>
              <a:rPr lang="en-US" sz="2000" dirty="0">
                <a:latin typeface="Alexandria"/>
              </a:rPr>
              <a:t>is not a property right but a personal permission to use property.</a:t>
            </a:r>
          </a:p>
          <a:p>
            <a:pPr marL="342900" indent="-342900" algn="justLow">
              <a:lnSpc>
                <a:spcPct val="120000"/>
              </a:lnSpc>
              <a:spcBef>
                <a:spcPts val="600"/>
              </a:spcBef>
              <a:spcAft>
                <a:spcPts val="600"/>
              </a:spcAft>
              <a:buClr>
                <a:srgbClr val="00B0F0"/>
              </a:buClr>
              <a:buFont typeface="Wingdings" panose="05000000000000000000" pitchFamily="2" charset="2"/>
              <a:buChar char="v"/>
            </a:pPr>
            <a:r>
              <a:rPr lang="en-US" sz="2000" dirty="0">
                <a:latin typeface="Alexandria"/>
              </a:rPr>
              <a:t>Unlike </a:t>
            </a:r>
            <a:r>
              <a:rPr lang="en-US" sz="2000" dirty="0">
                <a:solidFill>
                  <a:srgbClr val="00AEEF"/>
                </a:solidFill>
                <a:latin typeface="Alexandria"/>
              </a:rPr>
              <a:t>leases or easements</a:t>
            </a:r>
            <a:r>
              <a:rPr lang="en-US" sz="2000" dirty="0">
                <a:latin typeface="Alexandria"/>
              </a:rPr>
              <a:t>, </a:t>
            </a:r>
            <a:r>
              <a:rPr lang="en-US" sz="2000" dirty="0">
                <a:solidFill>
                  <a:srgbClr val="00AEEF"/>
                </a:solidFill>
                <a:latin typeface="Alexandria"/>
              </a:rPr>
              <a:t>licenses </a:t>
            </a:r>
            <a:r>
              <a:rPr lang="en-US" sz="2000" dirty="0">
                <a:latin typeface="Alexandria"/>
              </a:rPr>
              <a:t>do not run with the land and cannot bind future owners.</a:t>
            </a:r>
          </a:p>
          <a:p>
            <a:pPr marL="342900" indent="-342900" algn="justLow">
              <a:lnSpc>
                <a:spcPct val="120000"/>
              </a:lnSpc>
              <a:spcBef>
                <a:spcPts val="600"/>
              </a:spcBef>
              <a:spcAft>
                <a:spcPts val="600"/>
              </a:spcAft>
              <a:buFont typeface="Wingdings" panose="05000000000000000000" pitchFamily="2" charset="2"/>
              <a:buChar char="v"/>
            </a:pPr>
            <a:r>
              <a:rPr lang="en-US" sz="2000" dirty="0">
                <a:solidFill>
                  <a:srgbClr val="00AEEF"/>
                </a:solidFill>
                <a:latin typeface="Alexandria"/>
              </a:rPr>
              <a:t>Rent </a:t>
            </a:r>
            <a:r>
              <a:rPr lang="en-US" sz="2000" dirty="0">
                <a:latin typeface="Alexandria"/>
              </a:rPr>
              <a:t>is usually tied to lease agreements, not licenses. </a:t>
            </a:r>
            <a:r>
              <a:rPr lang="en-US" sz="2000" dirty="0">
                <a:solidFill>
                  <a:srgbClr val="00AEEF"/>
                </a:solidFill>
                <a:latin typeface="Alexandria"/>
              </a:rPr>
              <a:t>Licenses</a:t>
            </a:r>
            <a:r>
              <a:rPr lang="en-US" sz="2000" dirty="0">
                <a:latin typeface="Alexandria"/>
              </a:rPr>
              <a:t> may involve small fees or contributions, but often it’s about access.</a:t>
            </a:r>
          </a:p>
          <a:p>
            <a:pPr marL="342900" indent="-342900" algn="justLow">
              <a:lnSpc>
                <a:spcPct val="120000"/>
              </a:lnSpc>
              <a:spcBef>
                <a:spcPts val="600"/>
              </a:spcBef>
              <a:spcAft>
                <a:spcPts val="600"/>
              </a:spcAft>
              <a:buClr>
                <a:srgbClr val="00B0F0"/>
              </a:buClr>
              <a:buFont typeface="Wingdings" panose="05000000000000000000" pitchFamily="2" charset="2"/>
              <a:buChar char="v"/>
            </a:pPr>
            <a:r>
              <a:rPr lang="en-US" sz="2000" dirty="0">
                <a:latin typeface="Alexandria"/>
              </a:rPr>
              <a:t>It’s possible for someone to be both a </a:t>
            </a:r>
            <a:r>
              <a:rPr lang="en-US" sz="2000" dirty="0">
                <a:solidFill>
                  <a:srgbClr val="00AEEF"/>
                </a:solidFill>
                <a:latin typeface="Alexandria"/>
              </a:rPr>
              <a:t>tenant (lease) </a:t>
            </a:r>
            <a:r>
              <a:rPr lang="en-US" sz="2000" dirty="0">
                <a:latin typeface="Alexandria"/>
              </a:rPr>
              <a:t>and a </a:t>
            </a:r>
            <a:r>
              <a:rPr lang="en-US" sz="2000" dirty="0">
                <a:solidFill>
                  <a:srgbClr val="00AEEF"/>
                </a:solidFill>
                <a:latin typeface="Alexandria"/>
              </a:rPr>
              <a:t>licensee (license) </a:t>
            </a:r>
            <a:r>
              <a:rPr lang="en-US" sz="2000" dirty="0">
                <a:latin typeface="Alexandria"/>
              </a:rPr>
              <a:t>simultaneously.</a:t>
            </a:r>
          </a:p>
          <a:p>
            <a:pPr marL="342900" indent="-342900" algn="justLow">
              <a:lnSpc>
                <a:spcPct val="120000"/>
              </a:lnSpc>
              <a:spcBef>
                <a:spcPts val="600"/>
              </a:spcBef>
              <a:spcAft>
                <a:spcPts val="600"/>
              </a:spcAft>
              <a:buClr>
                <a:srgbClr val="00B0F0"/>
              </a:buClr>
              <a:buFont typeface="Wingdings" panose="05000000000000000000" pitchFamily="2" charset="2"/>
              <a:buChar char="v"/>
            </a:pPr>
            <a:r>
              <a:rPr lang="en-US" sz="2000" dirty="0">
                <a:latin typeface="Alexandria"/>
              </a:rPr>
              <a:t>When conditions of a license become detailed (maintenance, rent-like payments), law may recharacterize it as a lease.</a:t>
            </a:r>
          </a:p>
          <a:p>
            <a:pPr marL="342900" indent="-342900" algn="justLow">
              <a:lnSpc>
                <a:spcPct val="120000"/>
              </a:lnSpc>
              <a:spcBef>
                <a:spcPts val="600"/>
              </a:spcBef>
              <a:spcAft>
                <a:spcPts val="600"/>
              </a:spcAft>
              <a:buClr>
                <a:srgbClr val="00B0F0"/>
              </a:buClr>
              <a:buFont typeface="Wingdings" panose="05000000000000000000" pitchFamily="2" charset="2"/>
              <a:buChar char="v"/>
            </a:pPr>
            <a:r>
              <a:rPr lang="en-US" sz="2000" dirty="0">
                <a:latin typeface="Alexandria"/>
              </a:rPr>
              <a:t>This distinction is crucial legally because of tenant rights </a:t>
            </a:r>
            <a:r>
              <a:rPr lang="en-US" sz="2000" dirty="0">
                <a:solidFill>
                  <a:srgbClr val="00AEEF"/>
                </a:solidFill>
                <a:latin typeface="Alexandria"/>
              </a:rPr>
              <a:t>(lease) </a:t>
            </a:r>
            <a:r>
              <a:rPr lang="en-US" sz="2000" dirty="0">
                <a:latin typeface="Alexandria"/>
              </a:rPr>
              <a:t>vs. revocability </a:t>
            </a:r>
            <a:r>
              <a:rPr lang="en-US" sz="2000" dirty="0">
                <a:solidFill>
                  <a:srgbClr val="00AEEF"/>
                </a:solidFill>
                <a:latin typeface="Alexandria"/>
              </a:rPr>
              <a:t>(license).</a:t>
            </a:r>
          </a:p>
        </p:txBody>
      </p:sp>
    </p:spTree>
    <p:extLst>
      <p:ext uri="{BB962C8B-B14F-4D97-AF65-F5344CB8AC3E}">
        <p14:creationId xmlns:p14="http://schemas.microsoft.com/office/powerpoint/2010/main" val="2369142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4">
                                            <p:txEl>
                                              <p:pRg st="0" end="0"/>
                                            </p:txEl>
                                          </p:spTgt>
                                        </p:tgtEl>
                                        <p:attrNameLst>
                                          <p:attrName>style.visibility</p:attrName>
                                        </p:attrNameLst>
                                      </p:cBhvr>
                                      <p:to>
                                        <p:strVal val="visible"/>
                                      </p:to>
                                    </p:set>
                                    <p:anim calcmode="lin" valueType="num">
                                      <p:cBhvr additive="base">
                                        <p:cTn id="7" dur="500" fill="hold"/>
                                        <p:tgtEl>
                                          <p:spTgt spid="1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4">
                                            <p:txEl>
                                              <p:pRg st="1" end="1"/>
                                            </p:txEl>
                                          </p:spTgt>
                                        </p:tgtEl>
                                        <p:attrNameLst>
                                          <p:attrName>style.visibility</p:attrName>
                                        </p:attrNameLst>
                                      </p:cBhvr>
                                      <p:to>
                                        <p:strVal val="visible"/>
                                      </p:to>
                                    </p:set>
                                    <p:anim calcmode="lin" valueType="num">
                                      <p:cBhvr additive="base">
                                        <p:cTn id="13" dur="500" fill="hold"/>
                                        <p:tgtEl>
                                          <p:spTgt spid="1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4">
                                            <p:txEl>
                                              <p:pRg st="2" end="2"/>
                                            </p:txEl>
                                          </p:spTgt>
                                        </p:tgtEl>
                                        <p:attrNameLst>
                                          <p:attrName>style.visibility</p:attrName>
                                        </p:attrNameLst>
                                      </p:cBhvr>
                                      <p:to>
                                        <p:strVal val="visible"/>
                                      </p:to>
                                    </p:set>
                                    <p:anim calcmode="lin" valueType="num">
                                      <p:cBhvr additive="base">
                                        <p:cTn id="19" dur="500" fill="hold"/>
                                        <p:tgtEl>
                                          <p:spTgt spid="1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4">
                                            <p:txEl>
                                              <p:pRg st="3" end="3"/>
                                            </p:txEl>
                                          </p:spTgt>
                                        </p:tgtEl>
                                        <p:attrNameLst>
                                          <p:attrName>style.visibility</p:attrName>
                                        </p:attrNameLst>
                                      </p:cBhvr>
                                      <p:to>
                                        <p:strVal val="visible"/>
                                      </p:to>
                                    </p:set>
                                    <p:anim calcmode="lin" valueType="num">
                                      <p:cBhvr additive="base">
                                        <p:cTn id="25" dur="500" fill="hold"/>
                                        <p:tgtEl>
                                          <p:spTgt spid="1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4">
                                            <p:txEl>
                                              <p:pRg st="4" end="4"/>
                                            </p:txEl>
                                          </p:spTgt>
                                        </p:tgtEl>
                                        <p:attrNameLst>
                                          <p:attrName>style.visibility</p:attrName>
                                        </p:attrNameLst>
                                      </p:cBhvr>
                                      <p:to>
                                        <p:strVal val="visible"/>
                                      </p:to>
                                    </p:set>
                                    <p:anim calcmode="lin" valueType="num">
                                      <p:cBhvr additive="base">
                                        <p:cTn id="31" dur="500" fill="hold"/>
                                        <p:tgtEl>
                                          <p:spTgt spid="1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14">
                                            <p:txEl>
                                              <p:pRg st="5" end="5"/>
                                            </p:txEl>
                                          </p:spTgt>
                                        </p:tgtEl>
                                        <p:attrNameLst>
                                          <p:attrName>style.visibility</p:attrName>
                                        </p:attrNameLst>
                                      </p:cBhvr>
                                      <p:to>
                                        <p:strVal val="visible"/>
                                      </p:to>
                                    </p:set>
                                    <p:anim calcmode="lin" valueType="num">
                                      <p:cBhvr additive="base">
                                        <p:cTn id="37" dur="500" fill="hold"/>
                                        <p:tgtEl>
                                          <p:spTgt spid="1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47F334-9CDF-4E40-2194-55C18CD62F3F}"/>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730DD3D-09BD-6ED3-C78C-44EA07B986BA}"/>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FC2C4CF6-B5B1-7B30-00D7-0259C4C8D4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graphicFrame>
        <p:nvGraphicFramePr>
          <p:cNvPr id="9" name="Diagram 8">
            <a:extLst>
              <a:ext uri="{FF2B5EF4-FFF2-40B4-BE49-F238E27FC236}">
                <a16:creationId xmlns:a16="http://schemas.microsoft.com/office/drawing/2014/main" id="{6197149B-3131-F778-6307-2747DB134A6A}"/>
              </a:ext>
            </a:extLst>
          </p:cNvPr>
          <p:cNvGraphicFramePr/>
          <p:nvPr>
            <p:extLst>
              <p:ext uri="{D42A27DB-BD31-4B8C-83A1-F6EECF244321}">
                <p14:modId xmlns:p14="http://schemas.microsoft.com/office/powerpoint/2010/main" val="3206935381"/>
              </p:ext>
            </p:extLst>
          </p:nvPr>
        </p:nvGraphicFramePr>
        <p:xfrm>
          <a:off x="180430" y="669729"/>
          <a:ext cx="11831139" cy="455589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4" name="TextBox 13">
            <a:extLst>
              <a:ext uri="{FF2B5EF4-FFF2-40B4-BE49-F238E27FC236}">
                <a16:creationId xmlns:a16="http://schemas.microsoft.com/office/drawing/2014/main" id="{AE9050B7-C701-B968-9D6D-F763875D9636}"/>
              </a:ext>
            </a:extLst>
          </p:cNvPr>
          <p:cNvSpPr txBox="1"/>
          <p:nvPr/>
        </p:nvSpPr>
        <p:spPr>
          <a:xfrm>
            <a:off x="4115616" y="612031"/>
            <a:ext cx="46657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The Tenancies in Real Estate</a:t>
            </a:r>
          </a:p>
        </p:txBody>
      </p:sp>
    </p:spTree>
    <p:extLst>
      <p:ext uri="{BB962C8B-B14F-4D97-AF65-F5344CB8AC3E}">
        <p14:creationId xmlns:p14="http://schemas.microsoft.com/office/powerpoint/2010/main" val="3243839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9" grpId="0">
        <p:bldAsOne/>
      </p:bldGraphic>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23737C-5BE6-989F-FC5B-5EC042D5592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A253EA9A-403C-725F-1689-D49BEB97E25C}"/>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539A46F4-CF23-47E1-57D4-1E7A0870EB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Rectangle: Folded Corner 9">
            <a:extLst>
              <a:ext uri="{FF2B5EF4-FFF2-40B4-BE49-F238E27FC236}">
                <a16:creationId xmlns:a16="http://schemas.microsoft.com/office/drawing/2014/main" id="{330C450F-0291-AFBA-8A6F-EB4D0D4621DF}"/>
              </a:ext>
            </a:extLst>
          </p:cNvPr>
          <p:cNvSpPr/>
          <p:nvPr/>
        </p:nvSpPr>
        <p:spPr>
          <a:xfrm>
            <a:off x="3146172" y="1603462"/>
            <a:ext cx="7760126" cy="1256116"/>
          </a:xfrm>
          <a:prstGeom prst="foldedCorne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lnSpc>
                <a:spcPct val="120000"/>
              </a:lnSpc>
            </a:pPr>
            <a:r>
              <a:rPr lang="en-US" dirty="0">
                <a:solidFill>
                  <a:prstClr val="black"/>
                </a:solidFill>
                <a:latin typeface="Alexandria"/>
              </a:rPr>
              <a:t>A leasehold interest</a:t>
            </a:r>
            <a:r>
              <a:rPr lang="ar-SY" dirty="0">
                <a:solidFill>
                  <a:prstClr val="black"/>
                </a:solidFill>
                <a:latin typeface="Alexandria"/>
              </a:rPr>
              <a:t> </a:t>
            </a:r>
            <a:r>
              <a:rPr lang="en-US" dirty="0">
                <a:solidFill>
                  <a:prstClr val="black"/>
                </a:solidFill>
                <a:latin typeface="Alexandria"/>
              </a:rPr>
              <a:t>which lasts for the specific lease period set forth in a lease agreement. A fixed-term tenancy automatically terminates at the end of the lease period.</a:t>
            </a:r>
          </a:p>
        </p:txBody>
      </p:sp>
      <p:sp>
        <p:nvSpPr>
          <p:cNvPr id="12" name="Rectangle: Folded Corner 11">
            <a:extLst>
              <a:ext uri="{FF2B5EF4-FFF2-40B4-BE49-F238E27FC236}">
                <a16:creationId xmlns:a16="http://schemas.microsoft.com/office/drawing/2014/main" id="{57EA26F7-969E-1714-8611-61214B8C68ED}"/>
              </a:ext>
            </a:extLst>
          </p:cNvPr>
          <p:cNvSpPr/>
          <p:nvPr/>
        </p:nvSpPr>
        <p:spPr>
          <a:xfrm>
            <a:off x="3146172" y="4012015"/>
            <a:ext cx="7901376" cy="1195649"/>
          </a:xfrm>
          <a:prstGeom prst="foldedCorne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justLow" defTabSz="914400" rtl="0" eaLnBrk="1" fontAlgn="auto" latinLnBrk="0" hangingPunct="1">
              <a:lnSpc>
                <a:spcPct val="12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A leasehold interest which lasts for a specific length of time, such as month or year. the landlord and tenant agree to automatic equal, successive</a:t>
            </a:r>
            <a:r>
              <a:rPr kumimoji="0" lang="ar-SY" sz="1800" b="0" i="0" u="none" strike="noStrike" kern="1200" cap="none" spc="0" normalizeH="0" baseline="0" noProof="0" dirty="0">
                <a:ln>
                  <a:noFill/>
                </a:ln>
                <a:solidFill>
                  <a:prstClr val="black"/>
                </a:solidFill>
                <a:effectLst/>
                <a:uLnTx/>
                <a:uFillTx/>
                <a:latin typeface="Alexandria"/>
                <a:ea typeface="+mn-ea"/>
                <a:cs typeface="Arial" panose="020B0604020202020204" pitchFamily="34" charset="0"/>
              </a:rPr>
              <a:t> </a:t>
            </a:r>
            <a:r>
              <a:rPr kumimoji="0" lang="en-US" sz="1800" b="0" i="0" u="none" strike="noStrike" kern="1200" cap="none" spc="0" normalizeH="0" baseline="0" noProof="0" dirty="0">
                <a:ln>
                  <a:noFill/>
                </a:ln>
                <a:solidFill>
                  <a:prstClr val="black"/>
                </a:solidFill>
                <a:effectLst/>
                <a:uLnTx/>
                <a:uFillTx/>
                <a:latin typeface="Alexandria"/>
                <a:ea typeface="+mn-ea"/>
                <a:cs typeface="+mn-cs"/>
              </a:rPr>
              <a:t>rental periods of time</a:t>
            </a:r>
          </a:p>
        </p:txBody>
      </p:sp>
      <p:sp>
        <p:nvSpPr>
          <p:cNvPr id="14" name="TextBox 13">
            <a:extLst>
              <a:ext uri="{FF2B5EF4-FFF2-40B4-BE49-F238E27FC236}">
                <a16:creationId xmlns:a16="http://schemas.microsoft.com/office/drawing/2014/main" id="{37EAA184-38F9-CB5B-65ED-094786095864}"/>
              </a:ext>
            </a:extLst>
          </p:cNvPr>
          <p:cNvSpPr txBox="1"/>
          <p:nvPr/>
        </p:nvSpPr>
        <p:spPr>
          <a:xfrm>
            <a:off x="4115616" y="612031"/>
            <a:ext cx="46657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Tenancies in Real Estate</a:t>
            </a:r>
          </a:p>
        </p:txBody>
      </p:sp>
      <p:grpSp>
        <p:nvGrpSpPr>
          <p:cNvPr id="2" name="Group 1">
            <a:extLst>
              <a:ext uri="{FF2B5EF4-FFF2-40B4-BE49-F238E27FC236}">
                <a16:creationId xmlns:a16="http://schemas.microsoft.com/office/drawing/2014/main" id="{7074A6B2-EB4B-49CE-A358-2C52F8AFCC0D}"/>
              </a:ext>
            </a:extLst>
          </p:cNvPr>
          <p:cNvGrpSpPr/>
          <p:nvPr/>
        </p:nvGrpSpPr>
        <p:grpSpPr>
          <a:xfrm>
            <a:off x="224673" y="1833946"/>
            <a:ext cx="2552678" cy="617033"/>
            <a:chOff x="6119" y="2567410"/>
            <a:chExt cx="2552678" cy="617033"/>
          </a:xfrm>
        </p:grpSpPr>
        <p:sp>
          <p:nvSpPr>
            <p:cNvPr id="3" name="Rectangle 2">
              <a:extLst>
                <a:ext uri="{FF2B5EF4-FFF2-40B4-BE49-F238E27FC236}">
                  <a16:creationId xmlns:a16="http://schemas.microsoft.com/office/drawing/2014/main" id="{A2252F32-4986-A2CA-7C1D-C8974F99BCBC}"/>
                </a:ext>
              </a:extLst>
            </p:cNvPr>
            <p:cNvSpPr/>
            <p:nvPr/>
          </p:nvSpPr>
          <p:spPr>
            <a:xfrm>
              <a:off x="6119" y="2567410"/>
              <a:ext cx="2552678" cy="617033"/>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4" name="TextBox 3">
              <a:extLst>
                <a:ext uri="{FF2B5EF4-FFF2-40B4-BE49-F238E27FC236}">
                  <a16:creationId xmlns:a16="http://schemas.microsoft.com/office/drawing/2014/main" id="{E4266333-5380-DE21-D524-61282CEEA89D}"/>
                </a:ext>
              </a:extLst>
            </p:cNvPr>
            <p:cNvSpPr txBox="1"/>
            <p:nvPr/>
          </p:nvSpPr>
          <p:spPr>
            <a:xfrm>
              <a:off x="6119" y="2567410"/>
              <a:ext cx="2552678" cy="61703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Fixed-term tenancies</a:t>
              </a:r>
            </a:p>
            <a:p>
              <a:pPr marL="0" lvl="0" indent="0" algn="ctr" defTabSz="889000">
                <a:lnSpc>
                  <a:spcPct val="90000"/>
                </a:lnSpc>
                <a:spcBef>
                  <a:spcPct val="0"/>
                </a:spcBef>
                <a:spcAft>
                  <a:spcPts val="0"/>
                </a:spcAft>
                <a:buNone/>
              </a:pPr>
              <a:r>
                <a:rPr lang="en-US" sz="1800" b="1" kern="1200" dirty="0">
                  <a:solidFill>
                    <a:schemeClr val="tx1"/>
                  </a:solidFill>
                  <a:latin typeface="Alexandria"/>
                </a:rPr>
                <a:t>(Lease /estate for years)</a:t>
              </a:r>
            </a:p>
          </p:txBody>
        </p:sp>
      </p:grpSp>
      <p:grpSp>
        <p:nvGrpSpPr>
          <p:cNvPr id="7" name="Group 6">
            <a:extLst>
              <a:ext uri="{FF2B5EF4-FFF2-40B4-BE49-F238E27FC236}">
                <a16:creationId xmlns:a16="http://schemas.microsoft.com/office/drawing/2014/main" id="{BFD7DABF-FA77-E899-E3AE-FC1037F4D457}"/>
              </a:ext>
            </a:extLst>
          </p:cNvPr>
          <p:cNvGrpSpPr/>
          <p:nvPr/>
        </p:nvGrpSpPr>
        <p:grpSpPr>
          <a:xfrm>
            <a:off x="224673" y="4264721"/>
            <a:ext cx="2552678" cy="590485"/>
            <a:chOff x="3079008" y="2567410"/>
            <a:chExt cx="2552678" cy="590485"/>
          </a:xfrm>
        </p:grpSpPr>
        <p:sp>
          <p:nvSpPr>
            <p:cNvPr id="8" name="Rectangle 7">
              <a:extLst>
                <a:ext uri="{FF2B5EF4-FFF2-40B4-BE49-F238E27FC236}">
                  <a16:creationId xmlns:a16="http://schemas.microsoft.com/office/drawing/2014/main" id="{76FB8894-1C93-9AA0-2EC9-3ABF32163581}"/>
                </a:ext>
              </a:extLst>
            </p:cNvPr>
            <p:cNvSpPr/>
            <p:nvPr/>
          </p:nvSpPr>
          <p:spPr>
            <a:xfrm>
              <a:off x="3079008" y="2567410"/>
              <a:ext cx="2552678" cy="590485"/>
            </a:xfrm>
            <a:prstGeom prst="rect">
              <a:avLst/>
            </a:prstGeom>
            <a:solidFill>
              <a:srgbClr val="66FFFF"/>
            </a:solidFill>
            <a:ln>
              <a:solidFill>
                <a:srgbClr val="00B0F0"/>
              </a:solidFill>
            </a:ln>
          </p:spPr>
          <p:style>
            <a:lnRef idx="2">
              <a:scrgbClr r="0" g="0" b="0"/>
            </a:lnRef>
            <a:fillRef idx="1">
              <a:scrgbClr r="0" g="0" b="0"/>
            </a:fillRef>
            <a:effectRef idx="0">
              <a:schemeClr val="accent6">
                <a:hueOff val="0"/>
                <a:satOff val="0"/>
                <a:lumOff val="0"/>
                <a:alphaOff val="0"/>
              </a:schemeClr>
            </a:effectRef>
            <a:fontRef idx="minor">
              <a:schemeClr val="lt1"/>
            </a:fontRef>
          </p:style>
        </p:sp>
        <p:sp>
          <p:nvSpPr>
            <p:cNvPr id="15" name="TextBox 14">
              <a:extLst>
                <a:ext uri="{FF2B5EF4-FFF2-40B4-BE49-F238E27FC236}">
                  <a16:creationId xmlns:a16="http://schemas.microsoft.com/office/drawing/2014/main" id="{446FA9D8-C3C0-64B4-D5CB-51138B08758F}"/>
                </a:ext>
              </a:extLst>
            </p:cNvPr>
            <p:cNvSpPr txBox="1"/>
            <p:nvPr/>
          </p:nvSpPr>
          <p:spPr>
            <a:xfrm>
              <a:off x="3079008" y="2567410"/>
              <a:ext cx="2552678" cy="590485"/>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sz="2000" b="1" kern="1200" dirty="0">
                  <a:solidFill>
                    <a:schemeClr val="tx1"/>
                  </a:solidFill>
                  <a:latin typeface="Alexandria"/>
                </a:rPr>
                <a:t>Periodic tenancies</a:t>
              </a:r>
            </a:p>
            <a:p>
              <a:pPr marL="0" lvl="0" indent="0" algn="ctr" defTabSz="889000">
                <a:lnSpc>
                  <a:spcPct val="90000"/>
                </a:lnSpc>
                <a:spcBef>
                  <a:spcPct val="0"/>
                </a:spcBef>
                <a:spcAft>
                  <a:spcPct val="35000"/>
                </a:spcAft>
                <a:buNone/>
              </a:pPr>
              <a:r>
                <a:rPr lang="en-US" sz="2000" b="1" kern="1200" dirty="0">
                  <a:solidFill>
                    <a:schemeClr val="tx1"/>
                  </a:solidFill>
                  <a:latin typeface="Alexandria"/>
                </a:rPr>
                <a:t>(rental)</a:t>
              </a:r>
            </a:p>
          </p:txBody>
        </p:sp>
      </p:grpSp>
    </p:spTree>
    <p:extLst>
      <p:ext uri="{BB962C8B-B14F-4D97-AF65-F5344CB8AC3E}">
        <p14:creationId xmlns:p14="http://schemas.microsoft.com/office/powerpoint/2010/main" val="4880664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0-#ppt_w/2"/>
                                          </p:val>
                                        </p:tav>
                                        <p:tav tm="100000">
                                          <p:val>
                                            <p:strVal val="#ppt_x"/>
                                          </p:val>
                                        </p:tav>
                                      </p:tavLst>
                                    </p:anim>
                                    <p:anim calcmode="lin" valueType="num">
                                      <p:cBhvr additive="base">
                                        <p:cTn id="12"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500" fill="hold"/>
                                        <p:tgtEl>
                                          <p:spTgt spid="12"/>
                                        </p:tgtEl>
                                        <p:attrNameLst>
                                          <p:attrName>ppt_x</p:attrName>
                                        </p:attrNameLst>
                                      </p:cBhvr>
                                      <p:tavLst>
                                        <p:tav tm="0">
                                          <p:val>
                                            <p:strVal val="#ppt_x"/>
                                          </p:val>
                                        </p:tav>
                                        <p:tav tm="100000">
                                          <p:val>
                                            <p:strVal val="#ppt_x"/>
                                          </p:val>
                                        </p:tav>
                                      </p:tavLst>
                                    </p:anim>
                                    <p:anim calcmode="lin" valueType="num">
                                      <p:cBhvr additive="base">
                                        <p:cTn id="2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087E04-C510-A973-204D-CE49BD495259}"/>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041F0ECC-A1D1-E919-6A8F-64106B08DDC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C19D2494-168B-D69D-87A5-20CE2219CAC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9975C0F4-7D3D-4161-A4A7-487E041F6E2B}"/>
              </a:ext>
            </a:extLst>
          </p:cNvPr>
          <p:cNvSpPr txBox="1"/>
          <p:nvPr/>
        </p:nvSpPr>
        <p:spPr>
          <a:xfrm>
            <a:off x="4115616" y="612031"/>
            <a:ext cx="46657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Tenancies in Real Estate</a:t>
            </a:r>
          </a:p>
        </p:txBody>
      </p:sp>
      <p:grpSp>
        <p:nvGrpSpPr>
          <p:cNvPr id="13" name="Group 12">
            <a:extLst>
              <a:ext uri="{FF2B5EF4-FFF2-40B4-BE49-F238E27FC236}">
                <a16:creationId xmlns:a16="http://schemas.microsoft.com/office/drawing/2014/main" id="{59297F24-C12A-0D6C-6E47-C932FB522235}"/>
              </a:ext>
            </a:extLst>
          </p:cNvPr>
          <p:cNvGrpSpPr/>
          <p:nvPr/>
        </p:nvGrpSpPr>
        <p:grpSpPr>
          <a:xfrm>
            <a:off x="397290" y="1985132"/>
            <a:ext cx="2552678" cy="593421"/>
            <a:chOff x="6183600" y="2567410"/>
            <a:chExt cx="2552678" cy="593421"/>
          </a:xfrm>
        </p:grpSpPr>
        <p:sp>
          <p:nvSpPr>
            <p:cNvPr id="16" name="Rectangle 15">
              <a:extLst>
                <a:ext uri="{FF2B5EF4-FFF2-40B4-BE49-F238E27FC236}">
                  <a16:creationId xmlns:a16="http://schemas.microsoft.com/office/drawing/2014/main" id="{B6B298D7-A6D8-04F4-D662-02154976C6CC}"/>
                </a:ext>
              </a:extLst>
            </p:cNvPr>
            <p:cNvSpPr/>
            <p:nvPr/>
          </p:nvSpPr>
          <p:spPr>
            <a:xfrm>
              <a:off x="6183600" y="2567410"/>
              <a:ext cx="2552678" cy="593421"/>
            </a:xfrm>
            <a:prstGeom prst="rect">
              <a:avLst/>
            </a:prstGeom>
            <a:solidFill>
              <a:srgbClr val="FF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82339453-AE72-55DC-BA89-F717B85738E4}"/>
                </a:ext>
              </a:extLst>
            </p:cNvPr>
            <p:cNvSpPr txBox="1"/>
            <p:nvPr/>
          </p:nvSpPr>
          <p:spPr>
            <a:xfrm>
              <a:off x="6183600" y="2567410"/>
              <a:ext cx="2552678" cy="593421"/>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Tenancies-at-will (estate at will)</a:t>
              </a:r>
            </a:p>
          </p:txBody>
        </p:sp>
      </p:grpSp>
      <p:sp>
        <p:nvSpPr>
          <p:cNvPr id="18" name="Rectangle: Folded Corner 17">
            <a:extLst>
              <a:ext uri="{FF2B5EF4-FFF2-40B4-BE49-F238E27FC236}">
                <a16:creationId xmlns:a16="http://schemas.microsoft.com/office/drawing/2014/main" id="{9D9F66B2-FFEF-2501-9682-46EE3DF82610}"/>
              </a:ext>
            </a:extLst>
          </p:cNvPr>
          <p:cNvSpPr/>
          <p:nvPr/>
        </p:nvSpPr>
        <p:spPr>
          <a:xfrm>
            <a:off x="3146172" y="1753086"/>
            <a:ext cx="7760126" cy="1245531"/>
          </a:xfrm>
          <a:prstGeom prst="foldedCorne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justLow">
              <a:lnSpc>
                <a:spcPct val="120000"/>
              </a:lnSpc>
            </a:pPr>
            <a:r>
              <a:rPr lang="en-US" dirty="0">
                <a:solidFill>
                  <a:prstClr val="black"/>
                </a:solidFill>
                <a:latin typeface="Alexandria"/>
              </a:rPr>
              <a:t>A leasehold interest granted to a tenant with the landlord’s knowledge and consent, with no fixed duration or rent owed. It can be terminated at any time by an advance notice from either party.</a:t>
            </a:r>
          </a:p>
        </p:txBody>
      </p:sp>
      <p:grpSp>
        <p:nvGrpSpPr>
          <p:cNvPr id="21" name="Group 20">
            <a:extLst>
              <a:ext uri="{FF2B5EF4-FFF2-40B4-BE49-F238E27FC236}">
                <a16:creationId xmlns:a16="http://schemas.microsoft.com/office/drawing/2014/main" id="{487BFB80-5BDC-B870-DB37-9045F0A420B1}"/>
              </a:ext>
            </a:extLst>
          </p:cNvPr>
          <p:cNvGrpSpPr/>
          <p:nvPr/>
        </p:nvGrpSpPr>
        <p:grpSpPr>
          <a:xfrm>
            <a:off x="397290" y="4429075"/>
            <a:ext cx="2552678" cy="605227"/>
            <a:chOff x="9272341" y="2567410"/>
            <a:chExt cx="2552678" cy="605227"/>
          </a:xfrm>
        </p:grpSpPr>
        <p:sp>
          <p:nvSpPr>
            <p:cNvPr id="22" name="Rectangle 21">
              <a:extLst>
                <a:ext uri="{FF2B5EF4-FFF2-40B4-BE49-F238E27FC236}">
                  <a16:creationId xmlns:a16="http://schemas.microsoft.com/office/drawing/2014/main" id="{1B0DBA79-F3DD-CB31-33EF-055C74DC7625}"/>
                </a:ext>
              </a:extLst>
            </p:cNvPr>
            <p:cNvSpPr/>
            <p:nvPr/>
          </p:nvSpPr>
          <p:spPr>
            <a:xfrm>
              <a:off x="9272341" y="2567410"/>
              <a:ext cx="2552678" cy="605227"/>
            </a:xfrm>
            <a:prstGeom prst="rect">
              <a:avLst/>
            </a:prstGeom>
            <a:solidFill>
              <a:srgbClr val="FFCCFF"/>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3" name="TextBox 22">
              <a:extLst>
                <a:ext uri="{FF2B5EF4-FFF2-40B4-BE49-F238E27FC236}">
                  <a16:creationId xmlns:a16="http://schemas.microsoft.com/office/drawing/2014/main" id="{95FD9FEE-863B-38DB-D890-4696271BD26F}"/>
                </a:ext>
              </a:extLst>
            </p:cNvPr>
            <p:cNvSpPr txBox="1"/>
            <p:nvPr/>
          </p:nvSpPr>
          <p:spPr>
            <a:xfrm>
              <a:off x="9272341" y="2567410"/>
              <a:ext cx="2552678" cy="6052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ct val="35000"/>
                </a:spcAft>
                <a:buNone/>
              </a:pPr>
              <a:r>
                <a:rPr lang="en-US" sz="2000" b="1" kern="1200" dirty="0">
                  <a:solidFill>
                    <a:schemeClr val="tx1"/>
                  </a:solidFill>
                  <a:latin typeface="Alexandria"/>
                </a:rPr>
                <a:t>Tenancies-at-sufferance (holdover tenancy)</a:t>
              </a:r>
            </a:p>
          </p:txBody>
        </p:sp>
      </p:grpSp>
      <p:sp>
        <p:nvSpPr>
          <p:cNvPr id="24" name="Rectangle: Folded Corner 23">
            <a:extLst>
              <a:ext uri="{FF2B5EF4-FFF2-40B4-BE49-F238E27FC236}">
                <a16:creationId xmlns:a16="http://schemas.microsoft.com/office/drawing/2014/main" id="{55D0180C-1B6B-92A1-0232-1986E5C69F7A}"/>
              </a:ext>
            </a:extLst>
          </p:cNvPr>
          <p:cNvSpPr/>
          <p:nvPr/>
        </p:nvSpPr>
        <p:spPr>
          <a:xfrm>
            <a:off x="3146172" y="4250803"/>
            <a:ext cx="7760126" cy="1245531"/>
          </a:xfrm>
          <a:prstGeom prst="foldedCorner">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justLow">
              <a:lnSpc>
                <a:spcPct val="120000"/>
              </a:lnSpc>
              <a:defRPr/>
            </a:pPr>
            <a:r>
              <a:rPr lang="en-US" dirty="0">
                <a:solidFill>
                  <a:prstClr val="black"/>
                </a:solidFill>
                <a:latin typeface="Alexandria"/>
              </a:rPr>
              <a:t>A leasehold interest held by a tenant who retains possession of the rented premises after the termination of the tenancy without any contractual right to do so.</a:t>
            </a:r>
          </a:p>
        </p:txBody>
      </p:sp>
    </p:spTree>
    <p:extLst>
      <p:ext uri="{BB962C8B-B14F-4D97-AF65-F5344CB8AC3E}">
        <p14:creationId xmlns:p14="http://schemas.microsoft.com/office/powerpoint/2010/main" val="19216749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0-#ppt_w/2"/>
                                          </p:val>
                                        </p:tav>
                                        <p:tav tm="100000">
                                          <p:val>
                                            <p:strVal val="#ppt_x"/>
                                          </p:val>
                                        </p:tav>
                                      </p:tavLst>
                                    </p:anim>
                                    <p:anim calcmode="lin" valueType="num">
                                      <p:cBhvr additive="base">
                                        <p:cTn id="8" dur="500" fill="hold"/>
                                        <p:tgtEl>
                                          <p:spTgt spid="13"/>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0-#ppt_w/2"/>
                                          </p:val>
                                        </p:tav>
                                        <p:tav tm="100000">
                                          <p:val>
                                            <p:strVal val="#ppt_x"/>
                                          </p:val>
                                        </p:tav>
                                      </p:tavLst>
                                    </p:anim>
                                    <p:anim calcmode="lin" valueType="num">
                                      <p:cBhvr additive="base">
                                        <p:cTn id="12" dur="500" fill="hold"/>
                                        <p:tgtEl>
                                          <p:spTgt spid="18"/>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1"/>
                                        </p:tgtEl>
                                        <p:attrNameLst>
                                          <p:attrName>style.visibility</p:attrName>
                                        </p:attrNameLst>
                                      </p:cBhvr>
                                      <p:to>
                                        <p:strVal val="visible"/>
                                      </p:to>
                                    </p:set>
                                    <p:anim calcmode="lin" valueType="num">
                                      <p:cBhvr additive="base">
                                        <p:cTn id="17" dur="500" fill="hold"/>
                                        <p:tgtEl>
                                          <p:spTgt spid="21"/>
                                        </p:tgtEl>
                                        <p:attrNameLst>
                                          <p:attrName>ppt_x</p:attrName>
                                        </p:attrNameLst>
                                      </p:cBhvr>
                                      <p:tavLst>
                                        <p:tav tm="0">
                                          <p:val>
                                            <p:strVal val="#ppt_x"/>
                                          </p:val>
                                        </p:tav>
                                        <p:tav tm="100000">
                                          <p:val>
                                            <p:strVal val="#ppt_x"/>
                                          </p:val>
                                        </p:tav>
                                      </p:tavLst>
                                    </p:anim>
                                    <p:anim calcmode="lin" valueType="num">
                                      <p:cBhvr additive="base">
                                        <p:cTn id="18" dur="500" fill="hold"/>
                                        <p:tgtEl>
                                          <p:spTgt spid="21"/>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2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2577D3-F300-E323-F021-A7948BE2CEF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6AF1B23-AC75-5946-9225-D4251E11D85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E35C4213-5BC4-4BAB-049C-1119B6059B5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D3A584F3-6702-EDE4-4CC5-58E2B60868C6}"/>
              </a:ext>
            </a:extLst>
          </p:cNvPr>
          <p:cNvSpPr txBox="1"/>
          <p:nvPr/>
        </p:nvSpPr>
        <p:spPr>
          <a:xfrm>
            <a:off x="4115616" y="612031"/>
            <a:ext cx="46657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Tenancies in Real Estate</a:t>
            </a:r>
          </a:p>
        </p:txBody>
      </p:sp>
      <p:graphicFrame>
        <p:nvGraphicFramePr>
          <p:cNvPr id="2" name="Table 1">
            <a:extLst>
              <a:ext uri="{FF2B5EF4-FFF2-40B4-BE49-F238E27FC236}">
                <a16:creationId xmlns:a16="http://schemas.microsoft.com/office/drawing/2014/main" id="{1ED5887C-E568-4517-D572-88F214271AD9}"/>
              </a:ext>
            </a:extLst>
          </p:cNvPr>
          <p:cNvGraphicFramePr>
            <a:graphicFrameLocks noGrp="1"/>
          </p:cNvGraphicFramePr>
          <p:nvPr>
            <p:extLst>
              <p:ext uri="{D42A27DB-BD31-4B8C-83A1-F6EECF244321}">
                <p14:modId xmlns:p14="http://schemas.microsoft.com/office/powerpoint/2010/main" val="2169881882"/>
              </p:ext>
            </p:extLst>
          </p:nvPr>
        </p:nvGraphicFramePr>
        <p:xfrm>
          <a:off x="250086" y="1691640"/>
          <a:ext cx="11617498" cy="3847719"/>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96412459"/>
                    </a:ext>
                  </a:extLst>
                </a:gridCol>
                <a:gridCol w="2493818">
                  <a:extLst>
                    <a:ext uri="{9D8B030D-6E8A-4147-A177-3AD203B41FA5}">
                      <a16:colId xmlns:a16="http://schemas.microsoft.com/office/drawing/2014/main" val="3316231536"/>
                    </a:ext>
                  </a:extLst>
                </a:gridCol>
                <a:gridCol w="2576945">
                  <a:extLst>
                    <a:ext uri="{9D8B030D-6E8A-4147-A177-3AD203B41FA5}">
                      <a16:colId xmlns:a16="http://schemas.microsoft.com/office/drawing/2014/main" val="1327917112"/>
                    </a:ext>
                  </a:extLst>
                </a:gridCol>
                <a:gridCol w="2427317">
                  <a:extLst>
                    <a:ext uri="{9D8B030D-6E8A-4147-A177-3AD203B41FA5}">
                      <a16:colId xmlns:a16="http://schemas.microsoft.com/office/drawing/2014/main" val="1293222421"/>
                    </a:ext>
                  </a:extLst>
                </a:gridCol>
                <a:gridCol w="2493818">
                  <a:extLst>
                    <a:ext uri="{9D8B030D-6E8A-4147-A177-3AD203B41FA5}">
                      <a16:colId xmlns:a16="http://schemas.microsoft.com/office/drawing/2014/main" val="622444907"/>
                    </a:ext>
                  </a:extLst>
                </a:gridCol>
              </a:tblGrid>
              <a:tr h="370840">
                <a:tc>
                  <a:txBody>
                    <a:bodyPr/>
                    <a:lstStyle/>
                    <a:p>
                      <a:pPr algn="l" fontAlgn="b">
                        <a:buNone/>
                      </a:pPr>
                      <a:r>
                        <a:rPr lang="en-US" sz="2000" b="1">
                          <a:solidFill>
                            <a:schemeClr val="bg1"/>
                          </a:solidFill>
                          <a:effectLst/>
                          <a:latin typeface="Alexandria"/>
                        </a:rPr>
                        <a:t>Aspect</a:t>
                      </a:r>
                    </a:p>
                  </a:txBody>
                  <a:tcPr anchor="b"/>
                </a:tc>
                <a:tc>
                  <a:txBody>
                    <a:bodyPr/>
                    <a:lstStyle/>
                    <a:p>
                      <a:pPr algn="ctr" fontAlgn="b">
                        <a:buNone/>
                      </a:pPr>
                      <a:r>
                        <a:rPr lang="en-US" sz="2000" b="1" dirty="0">
                          <a:solidFill>
                            <a:schemeClr val="bg1"/>
                          </a:solidFill>
                          <a:effectLst/>
                          <a:latin typeface="Alexandria"/>
                        </a:rPr>
                        <a:t>Fixed-Term Tenancy </a:t>
                      </a:r>
                      <a:r>
                        <a:rPr lang="en-US" sz="2000" b="1" i="1" dirty="0">
                          <a:solidFill>
                            <a:schemeClr val="bg1"/>
                          </a:solidFill>
                          <a:effectLst/>
                          <a:latin typeface="Alexandria"/>
                        </a:rPr>
                        <a:t>(Estate for Years)</a:t>
                      </a:r>
                      <a:endParaRPr lang="en-US" sz="2000" b="1" dirty="0">
                        <a:solidFill>
                          <a:schemeClr val="bg1"/>
                        </a:solidFill>
                        <a:effectLst/>
                        <a:latin typeface="Alexandria"/>
                      </a:endParaRPr>
                    </a:p>
                  </a:txBody>
                  <a:tcPr anchor="b"/>
                </a:tc>
                <a:tc>
                  <a:txBody>
                    <a:bodyPr/>
                    <a:lstStyle/>
                    <a:p>
                      <a:pPr algn="ctr" fontAlgn="b">
                        <a:buNone/>
                      </a:pPr>
                      <a:r>
                        <a:rPr lang="en-US" sz="2000" b="1" dirty="0">
                          <a:solidFill>
                            <a:schemeClr val="bg1"/>
                          </a:solidFill>
                          <a:effectLst/>
                          <a:latin typeface="Alexandria"/>
                        </a:rPr>
                        <a:t>Periodic Tenancy</a:t>
                      </a:r>
                    </a:p>
                  </a:txBody>
                  <a:tcPr anchor="b"/>
                </a:tc>
                <a:tc>
                  <a:txBody>
                    <a:bodyPr/>
                    <a:lstStyle/>
                    <a:p>
                      <a:pPr algn="ctr" fontAlgn="b">
                        <a:buNone/>
                      </a:pPr>
                      <a:r>
                        <a:rPr lang="en-US" sz="2000" b="1" dirty="0">
                          <a:solidFill>
                            <a:schemeClr val="bg1"/>
                          </a:solidFill>
                          <a:effectLst/>
                          <a:latin typeface="Alexandria"/>
                        </a:rPr>
                        <a:t>Tenancy at Will</a:t>
                      </a:r>
                    </a:p>
                  </a:txBody>
                  <a:tcPr anchor="b"/>
                </a:tc>
                <a:tc>
                  <a:txBody>
                    <a:bodyPr/>
                    <a:lstStyle/>
                    <a:p>
                      <a:pPr algn="ctr" fontAlgn="b">
                        <a:buNone/>
                      </a:pPr>
                      <a:r>
                        <a:rPr lang="en-US" sz="2000" b="1" dirty="0">
                          <a:solidFill>
                            <a:schemeClr val="bg1"/>
                          </a:solidFill>
                          <a:effectLst/>
                          <a:latin typeface="Alexandria"/>
                        </a:rPr>
                        <a:t>Tenancy at Sufferance </a:t>
                      </a:r>
                      <a:r>
                        <a:rPr lang="en-US" sz="2000" b="1" i="1" dirty="0">
                          <a:solidFill>
                            <a:schemeClr val="bg1"/>
                          </a:solidFill>
                          <a:effectLst/>
                          <a:latin typeface="Alexandria"/>
                        </a:rPr>
                        <a:t>(Holdover)</a:t>
                      </a:r>
                      <a:endParaRPr lang="en-US" sz="2000" b="1" dirty="0">
                        <a:solidFill>
                          <a:schemeClr val="bg1"/>
                        </a:solidFill>
                        <a:effectLst/>
                        <a:latin typeface="Alexandria"/>
                      </a:endParaRPr>
                    </a:p>
                  </a:txBody>
                  <a:tcPr anchor="b"/>
                </a:tc>
                <a:extLst>
                  <a:ext uri="{0D108BD9-81ED-4DB2-BD59-A6C34878D82A}">
                    <a16:rowId xmlns:a16="http://schemas.microsoft.com/office/drawing/2014/main" val="2409366721"/>
                  </a:ext>
                </a:extLst>
              </a:tr>
              <a:tr h="370840">
                <a:tc>
                  <a:txBody>
                    <a:bodyPr/>
                    <a:lstStyle/>
                    <a:p>
                      <a:pPr algn="ctr" fontAlgn="base">
                        <a:buNone/>
                      </a:pPr>
                      <a:r>
                        <a:rPr lang="en-US" sz="2000" b="1" dirty="0">
                          <a:solidFill>
                            <a:srgbClr val="34363D"/>
                          </a:solidFill>
                          <a:effectLst/>
                          <a:latin typeface="Alexandria"/>
                        </a:rPr>
                        <a:t>Definition</a:t>
                      </a:r>
                      <a:endParaRPr lang="en-US" sz="2000" dirty="0">
                        <a:effectLst/>
                        <a:latin typeface="Alexandria"/>
                      </a:endParaRPr>
                    </a:p>
                  </a:txBody>
                  <a:tcPr anchor="ctr"/>
                </a:tc>
                <a:tc>
                  <a:txBody>
                    <a:bodyPr/>
                    <a:lstStyle/>
                    <a:p>
                      <a:pPr algn="l" fontAlgn="base">
                        <a:lnSpc>
                          <a:spcPct val="120000"/>
                        </a:lnSpc>
                        <a:buNone/>
                      </a:pPr>
                      <a:r>
                        <a:rPr lang="en-US" dirty="0">
                          <a:effectLst/>
                          <a:latin typeface="Alexandria"/>
                        </a:rPr>
                        <a:t>Lease for a specific start &amp; end date</a:t>
                      </a:r>
                    </a:p>
                  </a:txBody>
                  <a:tcPr anchor="ctr"/>
                </a:tc>
                <a:tc>
                  <a:txBody>
                    <a:bodyPr/>
                    <a:lstStyle/>
                    <a:p>
                      <a:pPr algn="l" fontAlgn="base">
                        <a:lnSpc>
                          <a:spcPct val="120000"/>
                        </a:lnSpc>
                        <a:buNone/>
                      </a:pPr>
                      <a:r>
                        <a:rPr lang="en-US" dirty="0">
                          <a:effectLst/>
                          <a:latin typeface="Alexandria"/>
                        </a:rPr>
                        <a:t>Automatically renews each period (e.g., month-to-month)</a:t>
                      </a:r>
                    </a:p>
                  </a:txBody>
                  <a:tcPr anchor="ctr"/>
                </a:tc>
                <a:tc>
                  <a:txBody>
                    <a:bodyPr/>
                    <a:lstStyle/>
                    <a:p>
                      <a:pPr algn="l" fontAlgn="base">
                        <a:lnSpc>
                          <a:spcPct val="120000"/>
                        </a:lnSpc>
                        <a:buNone/>
                      </a:pPr>
                      <a:r>
                        <a:rPr lang="en-US">
                          <a:effectLst/>
                          <a:latin typeface="Alexandria"/>
                        </a:rPr>
                        <a:t>Informal; no set term; ends anytime by either party</a:t>
                      </a:r>
                    </a:p>
                  </a:txBody>
                  <a:tcPr anchor="ctr"/>
                </a:tc>
                <a:tc>
                  <a:txBody>
                    <a:bodyPr/>
                    <a:lstStyle/>
                    <a:p>
                      <a:pPr algn="l" fontAlgn="base">
                        <a:lnSpc>
                          <a:spcPct val="120000"/>
                        </a:lnSpc>
                        <a:buNone/>
                      </a:pPr>
                      <a:r>
                        <a:rPr lang="en-US">
                          <a:effectLst/>
                          <a:latin typeface="Alexandria"/>
                        </a:rPr>
                        <a:t>Tenant remains after lease expiration without landlord’s consent</a:t>
                      </a:r>
                    </a:p>
                  </a:txBody>
                  <a:tcPr anchor="ctr"/>
                </a:tc>
                <a:extLst>
                  <a:ext uri="{0D108BD9-81ED-4DB2-BD59-A6C34878D82A}">
                    <a16:rowId xmlns:a16="http://schemas.microsoft.com/office/drawing/2014/main" val="3617329203"/>
                  </a:ext>
                </a:extLst>
              </a:tr>
              <a:tr h="370840">
                <a:tc>
                  <a:txBody>
                    <a:bodyPr/>
                    <a:lstStyle/>
                    <a:p>
                      <a:pPr algn="ctr" fontAlgn="base">
                        <a:buNone/>
                      </a:pPr>
                      <a:r>
                        <a:rPr lang="en-US" sz="2000" b="1" dirty="0">
                          <a:solidFill>
                            <a:srgbClr val="34363D"/>
                          </a:solidFill>
                          <a:effectLst/>
                          <a:latin typeface="Alexandria"/>
                        </a:rPr>
                        <a:t>Duration</a:t>
                      </a:r>
                      <a:endParaRPr lang="en-US" sz="2000" dirty="0">
                        <a:effectLst/>
                        <a:latin typeface="Alexandria"/>
                      </a:endParaRPr>
                    </a:p>
                  </a:txBody>
                  <a:tcPr anchor="ctr"/>
                </a:tc>
                <a:tc>
                  <a:txBody>
                    <a:bodyPr/>
                    <a:lstStyle/>
                    <a:p>
                      <a:pPr algn="l" fontAlgn="base">
                        <a:lnSpc>
                          <a:spcPct val="120000"/>
                        </a:lnSpc>
                        <a:buNone/>
                      </a:pPr>
                      <a:r>
                        <a:rPr lang="en-US" dirty="0">
                          <a:effectLst/>
                          <a:latin typeface="Alexandria"/>
                        </a:rPr>
                        <a:t>Fixed (e.g., 1 year, 6 months)</a:t>
                      </a:r>
                    </a:p>
                  </a:txBody>
                  <a:tcPr anchor="ctr"/>
                </a:tc>
                <a:tc>
                  <a:txBody>
                    <a:bodyPr/>
                    <a:lstStyle/>
                    <a:p>
                      <a:pPr algn="l" fontAlgn="base">
                        <a:lnSpc>
                          <a:spcPct val="120000"/>
                        </a:lnSpc>
                        <a:buNone/>
                      </a:pPr>
                      <a:r>
                        <a:rPr lang="en-US" dirty="0">
                          <a:effectLst/>
                          <a:latin typeface="Alexandria"/>
                        </a:rPr>
                        <a:t>Indefinite – continues until notice served</a:t>
                      </a:r>
                    </a:p>
                  </a:txBody>
                  <a:tcPr anchor="ctr"/>
                </a:tc>
                <a:tc>
                  <a:txBody>
                    <a:bodyPr/>
                    <a:lstStyle/>
                    <a:p>
                      <a:pPr algn="l" fontAlgn="base">
                        <a:lnSpc>
                          <a:spcPct val="120000"/>
                        </a:lnSpc>
                        <a:buNone/>
                      </a:pPr>
                      <a:r>
                        <a:rPr lang="en-US">
                          <a:effectLst/>
                          <a:latin typeface="Alexandria"/>
                        </a:rPr>
                        <a:t>No defined duration</a:t>
                      </a:r>
                    </a:p>
                  </a:txBody>
                  <a:tcPr anchor="ctr"/>
                </a:tc>
                <a:tc>
                  <a:txBody>
                    <a:bodyPr/>
                    <a:lstStyle/>
                    <a:p>
                      <a:pPr algn="l" fontAlgn="base">
                        <a:lnSpc>
                          <a:spcPct val="120000"/>
                        </a:lnSpc>
                        <a:buNone/>
                      </a:pPr>
                      <a:r>
                        <a:rPr lang="en-US">
                          <a:effectLst/>
                          <a:latin typeface="Alexandria"/>
                        </a:rPr>
                        <a:t>No legal term; unlawful occupation</a:t>
                      </a:r>
                    </a:p>
                  </a:txBody>
                  <a:tcPr anchor="ctr"/>
                </a:tc>
                <a:extLst>
                  <a:ext uri="{0D108BD9-81ED-4DB2-BD59-A6C34878D82A}">
                    <a16:rowId xmlns:a16="http://schemas.microsoft.com/office/drawing/2014/main" val="2691152607"/>
                  </a:ext>
                </a:extLst>
              </a:tr>
              <a:tr h="370840">
                <a:tc>
                  <a:txBody>
                    <a:bodyPr/>
                    <a:lstStyle/>
                    <a:p>
                      <a:pPr algn="ctr" fontAlgn="base">
                        <a:buNone/>
                      </a:pPr>
                      <a:r>
                        <a:rPr lang="en-US" sz="2000" b="1" dirty="0">
                          <a:solidFill>
                            <a:srgbClr val="34363D"/>
                          </a:solidFill>
                          <a:effectLst/>
                          <a:latin typeface="Alexandria"/>
                        </a:rPr>
                        <a:t>Termination</a:t>
                      </a:r>
                      <a:endParaRPr lang="en-US" sz="2000" dirty="0">
                        <a:effectLst/>
                        <a:latin typeface="Alexandria"/>
                      </a:endParaRPr>
                    </a:p>
                  </a:txBody>
                  <a:tcPr anchor="ctr"/>
                </a:tc>
                <a:tc>
                  <a:txBody>
                    <a:bodyPr/>
                    <a:lstStyle/>
                    <a:p>
                      <a:pPr algn="l" fontAlgn="base">
                        <a:lnSpc>
                          <a:spcPct val="120000"/>
                        </a:lnSpc>
                        <a:buNone/>
                      </a:pPr>
                      <a:r>
                        <a:rPr lang="en-US">
                          <a:effectLst/>
                          <a:latin typeface="Alexandria"/>
                        </a:rPr>
                        <a:t>Ends automatically at expiration date</a:t>
                      </a:r>
                    </a:p>
                  </a:txBody>
                  <a:tcPr anchor="ctr"/>
                </a:tc>
                <a:tc>
                  <a:txBody>
                    <a:bodyPr/>
                    <a:lstStyle/>
                    <a:p>
                      <a:pPr algn="l" fontAlgn="base">
                        <a:lnSpc>
                          <a:spcPct val="120000"/>
                        </a:lnSpc>
                        <a:buNone/>
                      </a:pPr>
                      <a:r>
                        <a:rPr lang="en-US">
                          <a:effectLst/>
                          <a:latin typeface="Alexandria"/>
                        </a:rPr>
                        <a:t>Requires proper written notice (30–60 days typical)</a:t>
                      </a:r>
                    </a:p>
                  </a:txBody>
                  <a:tcPr anchor="ctr"/>
                </a:tc>
                <a:tc>
                  <a:txBody>
                    <a:bodyPr/>
                    <a:lstStyle/>
                    <a:p>
                      <a:pPr algn="l" fontAlgn="base">
                        <a:lnSpc>
                          <a:spcPct val="120000"/>
                        </a:lnSpc>
                        <a:buNone/>
                      </a:pPr>
                      <a:r>
                        <a:rPr lang="en-US" dirty="0">
                          <a:effectLst/>
                          <a:latin typeface="Alexandria"/>
                        </a:rPr>
                        <a:t>Terminable anytime by landlord or tenant</a:t>
                      </a:r>
                    </a:p>
                  </a:txBody>
                  <a:tcPr anchor="ctr"/>
                </a:tc>
                <a:tc>
                  <a:txBody>
                    <a:bodyPr/>
                    <a:lstStyle/>
                    <a:p>
                      <a:pPr algn="l" fontAlgn="base">
                        <a:lnSpc>
                          <a:spcPct val="120000"/>
                        </a:lnSpc>
                        <a:buNone/>
                      </a:pPr>
                      <a:r>
                        <a:rPr lang="en-US" dirty="0">
                          <a:effectLst/>
                          <a:latin typeface="Alexandria"/>
                        </a:rPr>
                        <a:t>Requires eviction notice &amp; court action (UD)</a:t>
                      </a:r>
                    </a:p>
                  </a:txBody>
                  <a:tcPr anchor="ctr"/>
                </a:tc>
                <a:extLst>
                  <a:ext uri="{0D108BD9-81ED-4DB2-BD59-A6C34878D82A}">
                    <a16:rowId xmlns:a16="http://schemas.microsoft.com/office/drawing/2014/main" val="2637511650"/>
                  </a:ext>
                </a:extLst>
              </a:tr>
            </a:tbl>
          </a:graphicData>
        </a:graphic>
      </p:graphicFrame>
    </p:spTree>
    <p:extLst>
      <p:ext uri="{BB962C8B-B14F-4D97-AF65-F5344CB8AC3E}">
        <p14:creationId xmlns:p14="http://schemas.microsoft.com/office/powerpoint/2010/main" val="40550056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145258-FA5F-3695-A21A-E1D5C125B9E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76B18BD0-B884-A8B9-4D40-78377A02889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228908BF-6514-B239-8DE8-22440E01F82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TextBox 13">
            <a:extLst>
              <a:ext uri="{FF2B5EF4-FFF2-40B4-BE49-F238E27FC236}">
                <a16:creationId xmlns:a16="http://schemas.microsoft.com/office/drawing/2014/main" id="{E6391FDC-953A-3918-7764-F4E86DBBE1E6}"/>
              </a:ext>
            </a:extLst>
          </p:cNvPr>
          <p:cNvSpPr txBox="1"/>
          <p:nvPr/>
        </p:nvSpPr>
        <p:spPr>
          <a:xfrm>
            <a:off x="4115616" y="612031"/>
            <a:ext cx="46657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The Tenancies in Real Estate</a:t>
            </a:r>
          </a:p>
        </p:txBody>
      </p:sp>
      <p:graphicFrame>
        <p:nvGraphicFramePr>
          <p:cNvPr id="2" name="Table 1">
            <a:extLst>
              <a:ext uri="{FF2B5EF4-FFF2-40B4-BE49-F238E27FC236}">
                <a16:creationId xmlns:a16="http://schemas.microsoft.com/office/drawing/2014/main" id="{A83E8E82-12D3-AE17-B3FD-6FE53BB0FB0E}"/>
              </a:ext>
            </a:extLst>
          </p:cNvPr>
          <p:cNvGraphicFramePr>
            <a:graphicFrameLocks noGrp="1"/>
          </p:cNvGraphicFramePr>
          <p:nvPr>
            <p:extLst>
              <p:ext uri="{D42A27DB-BD31-4B8C-83A1-F6EECF244321}">
                <p14:modId xmlns:p14="http://schemas.microsoft.com/office/powerpoint/2010/main" val="1461140475"/>
              </p:ext>
            </p:extLst>
          </p:nvPr>
        </p:nvGraphicFramePr>
        <p:xfrm>
          <a:off x="287251" y="1517636"/>
          <a:ext cx="11617498" cy="3518535"/>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96412459"/>
                    </a:ext>
                  </a:extLst>
                </a:gridCol>
                <a:gridCol w="2493818">
                  <a:extLst>
                    <a:ext uri="{9D8B030D-6E8A-4147-A177-3AD203B41FA5}">
                      <a16:colId xmlns:a16="http://schemas.microsoft.com/office/drawing/2014/main" val="3316231536"/>
                    </a:ext>
                  </a:extLst>
                </a:gridCol>
                <a:gridCol w="2576945">
                  <a:extLst>
                    <a:ext uri="{9D8B030D-6E8A-4147-A177-3AD203B41FA5}">
                      <a16:colId xmlns:a16="http://schemas.microsoft.com/office/drawing/2014/main" val="1327917112"/>
                    </a:ext>
                  </a:extLst>
                </a:gridCol>
                <a:gridCol w="2427317">
                  <a:extLst>
                    <a:ext uri="{9D8B030D-6E8A-4147-A177-3AD203B41FA5}">
                      <a16:colId xmlns:a16="http://schemas.microsoft.com/office/drawing/2014/main" val="1293222421"/>
                    </a:ext>
                  </a:extLst>
                </a:gridCol>
                <a:gridCol w="2493818">
                  <a:extLst>
                    <a:ext uri="{9D8B030D-6E8A-4147-A177-3AD203B41FA5}">
                      <a16:colId xmlns:a16="http://schemas.microsoft.com/office/drawing/2014/main" val="622444907"/>
                    </a:ext>
                  </a:extLst>
                </a:gridCol>
              </a:tblGrid>
              <a:tr h="370840">
                <a:tc>
                  <a:txBody>
                    <a:bodyPr/>
                    <a:lstStyle/>
                    <a:p>
                      <a:pPr algn="l" fontAlgn="b">
                        <a:buNone/>
                      </a:pPr>
                      <a:r>
                        <a:rPr lang="en-US" sz="2000" b="1">
                          <a:solidFill>
                            <a:schemeClr val="bg1"/>
                          </a:solidFill>
                          <a:effectLst/>
                          <a:latin typeface="Alexandria"/>
                        </a:rPr>
                        <a:t>Aspect</a:t>
                      </a:r>
                    </a:p>
                  </a:txBody>
                  <a:tcPr anchor="b"/>
                </a:tc>
                <a:tc>
                  <a:txBody>
                    <a:bodyPr/>
                    <a:lstStyle/>
                    <a:p>
                      <a:pPr algn="ctr" fontAlgn="b">
                        <a:buNone/>
                      </a:pPr>
                      <a:r>
                        <a:rPr lang="en-US" sz="2000" b="1" dirty="0">
                          <a:solidFill>
                            <a:schemeClr val="bg1"/>
                          </a:solidFill>
                          <a:effectLst/>
                          <a:latin typeface="Alexandria"/>
                        </a:rPr>
                        <a:t>Fixed-Term Tenancy </a:t>
                      </a:r>
                      <a:r>
                        <a:rPr lang="en-US" sz="2000" b="1" i="1" dirty="0">
                          <a:solidFill>
                            <a:schemeClr val="bg1"/>
                          </a:solidFill>
                          <a:effectLst/>
                          <a:latin typeface="Alexandria"/>
                        </a:rPr>
                        <a:t>(Estate for Years)</a:t>
                      </a:r>
                      <a:endParaRPr lang="en-US" sz="2000" b="1" dirty="0">
                        <a:solidFill>
                          <a:schemeClr val="bg1"/>
                        </a:solidFill>
                        <a:effectLst/>
                        <a:latin typeface="Alexandria"/>
                      </a:endParaRPr>
                    </a:p>
                  </a:txBody>
                  <a:tcPr anchor="b"/>
                </a:tc>
                <a:tc>
                  <a:txBody>
                    <a:bodyPr/>
                    <a:lstStyle/>
                    <a:p>
                      <a:pPr algn="ctr" fontAlgn="b">
                        <a:buNone/>
                      </a:pPr>
                      <a:r>
                        <a:rPr lang="en-US" sz="2000" b="1" dirty="0">
                          <a:solidFill>
                            <a:schemeClr val="bg1"/>
                          </a:solidFill>
                          <a:effectLst/>
                          <a:latin typeface="Alexandria"/>
                        </a:rPr>
                        <a:t>Periodic Tenancy</a:t>
                      </a:r>
                    </a:p>
                  </a:txBody>
                  <a:tcPr anchor="b"/>
                </a:tc>
                <a:tc>
                  <a:txBody>
                    <a:bodyPr/>
                    <a:lstStyle/>
                    <a:p>
                      <a:pPr algn="ctr" fontAlgn="b">
                        <a:buNone/>
                      </a:pPr>
                      <a:r>
                        <a:rPr lang="en-US" sz="2000" b="1" dirty="0">
                          <a:solidFill>
                            <a:schemeClr val="bg1"/>
                          </a:solidFill>
                          <a:effectLst/>
                          <a:latin typeface="Alexandria"/>
                        </a:rPr>
                        <a:t>Tenancy at Will</a:t>
                      </a:r>
                    </a:p>
                  </a:txBody>
                  <a:tcPr anchor="b"/>
                </a:tc>
                <a:tc>
                  <a:txBody>
                    <a:bodyPr/>
                    <a:lstStyle/>
                    <a:p>
                      <a:pPr algn="ctr" fontAlgn="b">
                        <a:buNone/>
                      </a:pPr>
                      <a:r>
                        <a:rPr lang="en-US" sz="2000" b="1" dirty="0">
                          <a:solidFill>
                            <a:schemeClr val="bg1"/>
                          </a:solidFill>
                          <a:effectLst/>
                          <a:latin typeface="Alexandria"/>
                        </a:rPr>
                        <a:t>Tenancy at Sufferance </a:t>
                      </a:r>
                      <a:r>
                        <a:rPr lang="en-US" sz="2000" b="1" i="1" dirty="0">
                          <a:solidFill>
                            <a:schemeClr val="bg1"/>
                          </a:solidFill>
                          <a:effectLst/>
                          <a:latin typeface="Alexandria"/>
                        </a:rPr>
                        <a:t>(Holdover)</a:t>
                      </a:r>
                      <a:endParaRPr lang="en-US" sz="2000" b="1" dirty="0">
                        <a:solidFill>
                          <a:schemeClr val="bg1"/>
                        </a:solidFill>
                        <a:effectLst/>
                        <a:latin typeface="Alexandria"/>
                      </a:endParaRPr>
                    </a:p>
                  </a:txBody>
                  <a:tcPr anchor="b"/>
                </a:tc>
                <a:extLst>
                  <a:ext uri="{0D108BD9-81ED-4DB2-BD59-A6C34878D82A}">
                    <a16:rowId xmlns:a16="http://schemas.microsoft.com/office/drawing/2014/main" val="2409366721"/>
                  </a:ext>
                </a:extLst>
              </a:tr>
              <a:tr h="370840">
                <a:tc>
                  <a:txBody>
                    <a:bodyPr/>
                    <a:lstStyle/>
                    <a:p>
                      <a:pPr algn="ctr" fontAlgn="base">
                        <a:buNone/>
                      </a:pPr>
                      <a:r>
                        <a:rPr lang="en-US" sz="2000" b="1" dirty="0">
                          <a:solidFill>
                            <a:srgbClr val="34363D"/>
                          </a:solidFill>
                          <a:effectLst/>
                          <a:latin typeface="Alexandria"/>
                        </a:rPr>
                        <a:t>Tenant Rights</a:t>
                      </a:r>
                      <a:endParaRPr lang="en-US" sz="2000" dirty="0">
                        <a:effectLst/>
                        <a:latin typeface="Alexandria"/>
                      </a:endParaRPr>
                    </a:p>
                  </a:txBody>
                  <a:tcPr anchor="ctr"/>
                </a:tc>
                <a:tc>
                  <a:txBody>
                    <a:bodyPr/>
                    <a:lstStyle/>
                    <a:p>
                      <a:pPr algn="l" fontAlgn="base">
                        <a:lnSpc>
                          <a:spcPct val="120000"/>
                        </a:lnSpc>
                        <a:buNone/>
                      </a:pPr>
                      <a:r>
                        <a:rPr lang="en-US" dirty="0">
                          <a:effectLst/>
                          <a:latin typeface="Alexandria"/>
                        </a:rPr>
                        <a:t>Full rights for duration of lease</a:t>
                      </a:r>
                    </a:p>
                  </a:txBody>
                  <a:tcPr anchor="ctr"/>
                </a:tc>
                <a:tc>
                  <a:txBody>
                    <a:bodyPr/>
                    <a:lstStyle/>
                    <a:p>
                      <a:pPr algn="l" fontAlgn="base">
                        <a:lnSpc>
                          <a:spcPct val="120000"/>
                        </a:lnSpc>
                        <a:buNone/>
                      </a:pPr>
                      <a:r>
                        <a:rPr lang="en-US" dirty="0">
                          <a:effectLst/>
                          <a:latin typeface="Alexandria"/>
                        </a:rPr>
                        <a:t>Full rights, but subject to notice</a:t>
                      </a:r>
                    </a:p>
                  </a:txBody>
                  <a:tcPr anchor="ctr"/>
                </a:tc>
                <a:tc>
                  <a:txBody>
                    <a:bodyPr/>
                    <a:lstStyle/>
                    <a:p>
                      <a:pPr algn="l" fontAlgn="base">
                        <a:lnSpc>
                          <a:spcPct val="120000"/>
                        </a:lnSpc>
                        <a:buNone/>
                      </a:pPr>
                      <a:r>
                        <a:rPr lang="en-US">
                          <a:effectLst/>
                          <a:latin typeface="Alexandria"/>
                        </a:rPr>
                        <a:t>Minimal rights, fragile status</a:t>
                      </a:r>
                    </a:p>
                  </a:txBody>
                  <a:tcPr anchor="ctr"/>
                </a:tc>
                <a:tc>
                  <a:txBody>
                    <a:bodyPr/>
                    <a:lstStyle/>
                    <a:p>
                      <a:pPr algn="l" fontAlgn="base">
                        <a:lnSpc>
                          <a:spcPct val="120000"/>
                        </a:lnSpc>
                        <a:buNone/>
                      </a:pPr>
                      <a:r>
                        <a:rPr lang="en-US" dirty="0">
                          <a:effectLst/>
                          <a:latin typeface="Alexandria"/>
                        </a:rPr>
                        <a:t>Very limited; tenant considered trespasser</a:t>
                      </a:r>
                    </a:p>
                  </a:txBody>
                  <a:tcPr anchor="ctr"/>
                </a:tc>
                <a:extLst>
                  <a:ext uri="{0D108BD9-81ED-4DB2-BD59-A6C34878D82A}">
                    <a16:rowId xmlns:a16="http://schemas.microsoft.com/office/drawing/2014/main" val="1097576656"/>
                  </a:ext>
                </a:extLst>
              </a:tr>
              <a:tr h="370840">
                <a:tc>
                  <a:txBody>
                    <a:bodyPr/>
                    <a:lstStyle/>
                    <a:p>
                      <a:pPr algn="ctr" fontAlgn="base">
                        <a:buNone/>
                      </a:pPr>
                      <a:r>
                        <a:rPr lang="en-US" sz="2000" b="1" dirty="0">
                          <a:solidFill>
                            <a:srgbClr val="34363D"/>
                          </a:solidFill>
                          <a:effectLst/>
                          <a:latin typeface="Alexandria"/>
                        </a:rPr>
                        <a:t>Landlord’s Role</a:t>
                      </a:r>
                      <a:endParaRPr lang="en-US" sz="2000" dirty="0">
                        <a:effectLst/>
                        <a:latin typeface="Alexandria"/>
                      </a:endParaRPr>
                    </a:p>
                  </a:txBody>
                  <a:tcPr anchor="ctr"/>
                </a:tc>
                <a:tc>
                  <a:txBody>
                    <a:bodyPr/>
                    <a:lstStyle/>
                    <a:p>
                      <a:pPr algn="l" fontAlgn="base">
                        <a:lnSpc>
                          <a:spcPct val="120000"/>
                        </a:lnSpc>
                        <a:buNone/>
                      </a:pPr>
                      <a:r>
                        <a:rPr lang="en-US" dirty="0">
                          <a:effectLst/>
                          <a:latin typeface="Alexandria"/>
                        </a:rPr>
                        <a:t>Bound until lease expiry, cannot evict early (except breach)</a:t>
                      </a:r>
                    </a:p>
                  </a:txBody>
                  <a:tcPr anchor="ctr"/>
                </a:tc>
                <a:tc>
                  <a:txBody>
                    <a:bodyPr/>
                    <a:lstStyle/>
                    <a:p>
                      <a:pPr algn="l" fontAlgn="base">
                        <a:lnSpc>
                          <a:spcPct val="120000"/>
                        </a:lnSpc>
                        <a:buNone/>
                      </a:pPr>
                      <a:r>
                        <a:rPr lang="en-US" dirty="0">
                          <a:effectLst/>
                          <a:latin typeface="Alexandria"/>
                        </a:rPr>
                        <a:t>Must give proper notice to terminate</a:t>
                      </a:r>
                    </a:p>
                  </a:txBody>
                  <a:tcPr anchor="ctr"/>
                </a:tc>
                <a:tc>
                  <a:txBody>
                    <a:bodyPr/>
                    <a:lstStyle/>
                    <a:p>
                      <a:pPr algn="l" fontAlgn="base">
                        <a:lnSpc>
                          <a:spcPct val="120000"/>
                        </a:lnSpc>
                        <a:buNone/>
                      </a:pPr>
                      <a:r>
                        <a:rPr lang="en-US" dirty="0">
                          <a:effectLst/>
                          <a:latin typeface="Alexandria"/>
                        </a:rPr>
                        <a:t>Can end at any time</a:t>
                      </a:r>
                    </a:p>
                  </a:txBody>
                  <a:tcPr anchor="ctr"/>
                </a:tc>
                <a:tc>
                  <a:txBody>
                    <a:bodyPr/>
                    <a:lstStyle/>
                    <a:p>
                      <a:pPr algn="l" fontAlgn="base">
                        <a:lnSpc>
                          <a:spcPct val="120000"/>
                        </a:lnSpc>
                        <a:buNone/>
                      </a:pPr>
                      <a:r>
                        <a:rPr lang="en-US">
                          <a:effectLst/>
                          <a:latin typeface="Alexandria"/>
                        </a:rPr>
                        <a:t>Must use legal eviction process</a:t>
                      </a:r>
                    </a:p>
                  </a:txBody>
                  <a:tcPr anchor="ctr"/>
                </a:tc>
                <a:extLst>
                  <a:ext uri="{0D108BD9-81ED-4DB2-BD59-A6C34878D82A}">
                    <a16:rowId xmlns:a16="http://schemas.microsoft.com/office/drawing/2014/main" val="2605234661"/>
                  </a:ext>
                </a:extLst>
              </a:tr>
              <a:tr h="370840">
                <a:tc>
                  <a:txBody>
                    <a:bodyPr/>
                    <a:lstStyle/>
                    <a:p>
                      <a:pPr algn="ctr" fontAlgn="base">
                        <a:buNone/>
                      </a:pPr>
                      <a:r>
                        <a:rPr lang="en-US" sz="2000" b="1" dirty="0">
                          <a:solidFill>
                            <a:srgbClr val="34363D"/>
                          </a:solidFill>
                          <a:effectLst/>
                          <a:latin typeface="Alexandria"/>
                        </a:rPr>
                        <a:t>Example</a:t>
                      </a:r>
                      <a:endParaRPr lang="en-US" sz="2000" dirty="0">
                        <a:effectLst/>
                        <a:latin typeface="Alexandria"/>
                      </a:endParaRPr>
                    </a:p>
                  </a:txBody>
                  <a:tcPr anchor="ctr"/>
                </a:tc>
                <a:tc>
                  <a:txBody>
                    <a:bodyPr/>
                    <a:lstStyle/>
                    <a:p>
                      <a:pPr algn="l" fontAlgn="base">
                        <a:lnSpc>
                          <a:spcPct val="120000"/>
                        </a:lnSpc>
                        <a:buNone/>
                      </a:pPr>
                      <a:r>
                        <a:rPr lang="en-US">
                          <a:effectLst/>
                          <a:latin typeface="Alexandria"/>
                        </a:rPr>
                        <a:t>1-year apartment lease</a:t>
                      </a:r>
                    </a:p>
                  </a:txBody>
                  <a:tcPr anchor="ctr"/>
                </a:tc>
                <a:tc>
                  <a:txBody>
                    <a:bodyPr/>
                    <a:lstStyle/>
                    <a:p>
                      <a:pPr algn="l" fontAlgn="base">
                        <a:lnSpc>
                          <a:spcPct val="120000"/>
                        </a:lnSpc>
                        <a:buNone/>
                      </a:pPr>
                      <a:r>
                        <a:rPr lang="en-US">
                          <a:effectLst/>
                          <a:latin typeface="Alexandria"/>
                        </a:rPr>
                        <a:t>Month-to-month rental after initial lease</a:t>
                      </a:r>
                    </a:p>
                  </a:txBody>
                  <a:tcPr anchor="ctr"/>
                </a:tc>
                <a:tc>
                  <a:txBody>
                    <a:bodyPr/>
                    <a:lstStyle/>
                    <a:p>
                      <a:pPr algn="l" fontAlgn="base">
                        <a:lnSpc>
                          <a:spcPct val="120000"/>
                        </a:lnSpc>
                        <a:buNone/>
                      </a:pPr>
                      <a:r>
                        <a:rPr lang="en-US" dirty="0">
                          <a:effectLst/>
                          <a:latin typeface="Alexandria"/>
                        </a:rPr>
                        <a:t>Friend allowed to stay without contract</a:t>
                      </a:r>
                    </a:p>
                  </a:txBody>
                  <a:tcPr anchor="ctr"/>
                </a:tc>
                <a:tc>
                  <a:txBody>
                    <a:bodyPr/>
                    <a:lstStyle/>
                    <a:p>
                      <a:pPr algn="l" fontAlgn="base">
                        <a:lnSpc>
                          <a:spcPct val="120000"/>
                        </a:lnSpc>
                        <a:buNone/>
                      </a:pPr>
                      <a:r>
                        <a:rPr lang="en-US" dirty="0">
                          <a:effectLst/>
                          <a:latin typeface="Alexandria"/>
                        </a:rPr>
                        <a:t>Tenant overstaying after lease expiration</a:t>
                      </a:r>
                    </a:p>
                  </a:txBody>
                  <a:tcPr anchor="ctr"/>
                </a:tc>
                <a:extLst>
                  <a:ext uri="{0D108BD9-81ED-4DB2-BD59-A6C34878D82A}">
                    <a16:rowId xmlns:a16="http://schemas.microsoft.com/office/drawing/2014/main" val="481075276"/>
                  </a:ext>
                </a:extLst>
              </a:tr>
            </a:tbl>
          </a:graphicData>
        </a:graphic>
      </p:graphicFrame>
    </p:spTree>
    <p:extLst>
      <p:ext uri="{BB962C8B-B14F-4D97-AF65-F5344CB8AC3E}">
        <p14:creationId xmlns:p14="http://schemas.microsoft.com/office/powerpoint/2010/main" val="11501821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40265E-4D72-A508-4EAE-D46FB00FBD77}"/>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10548D9-0C09-ECE6-9A78-90EB3F31F50F}"/>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35C10BA9-A83B-9505-C037-A3C14082EA5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7A2FC792-7F6D-26A0-456E-74B89F34D4B7}"/>
              </a:ext>
            </a:extLst>
          </p:cNvPr>
          <p:cNvSpPr txBox="1"/>
          <p:nvPr/>
        </p:nvSpPr>
        <p:spPr>
          <a:xfrm>
            <a:off x="4115616" y="612031"/>
            <a:ext cx="46657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The Tenancies in Real Estate</a:t>
            </a:r>
          </a:p>
        </p:txBody>
      </p:sp>
      <p:sp>
        <p:nvSpPr>
          <p:cNvPr id="4" name="TextBox 3">
            <a:extLst>
              <a:ext uri="{FF2B5EF4-FFF2-40B4-BE49-F238E27FC236}">
                <a16:creationId xmlns:a16="http://schemas.microsoft.com/office/drawing/2014/main" id="{39187C25-2F77-5410-F18B-EA5838D7B99A}"/>
              </a:ext>
            </a:extLst>
          </p:cNvPr>
          <p:cNvSpPr txBox="1"/>
          <p:nvPr/>
        </p:nvSpPr>
        <p:spPr>
          <a:xfrm>
            <a:off x="690557" y="1135251"/>
            <a:ext cx="6093372" cy="400110"/>
          </a:xfrm>
          <a:prstGeom prst="rect">
            <a:avLst/>
          </a:prstGeom>
          <a:noFill/>
        </p:spPr>
        <p:txBody>
          <a:bodyPr wrap="square">
            <a:spAutoFit/>
          </a:bodyPr>
          <a:lstStyle>
            <a:defPPr>
              <a:defRPr lang="en-US"/>
            </a:defPPr>
            <a:lvl1pPr marR="0" lvl="0" indent="0" fontAlgn="auto">
              <a:lnSpc>
                <a:spcPct val="100000"/>
              </a:lnSpc>
              <a:spcBef>
                <a:spcPts val="0"/>
              </a:spcBef>
              <a:spcAft>
                <a:spcPts val="0"/>
              </a:spcAft>
              <a:buClrTx/>
              <a:buSzTx/>
              <a:buFontTx/>
              <a:buNone/>
              <a:tabLst/>
              <a:defRPr kumimoji="0" b="1" i="0" u="none" strike="noStrike" cap="none" spc="0" normalizeH="0" baseline="0">
                <a:ln>
                  <a:noFill/>
                </a:ln>
                <a:solidFill>
                  <a:srgbClr val="151617"/>
                </a:solidFill>
                <a:effectLst/>
                <a:uLnTx/>
                <a:uFillTx/>
                <a:latin typeface="monaSans"/>
              </a:defRPr>
            </a:lvl1pPr>
          </a:lstStyle>
          <a:p>
            <a:pPr marL="342900" indent="-342900">
              <a:buFont typeface="Wingdings" panose="05000000000000000000" pitchFamily="2" charset="2"/>
              <a:buChar char="Ø"/>
            </a:pPr>
            <a:r>
              <a:rPr lang="en-US" sz="2000" dirty="0">
                <a:solidFill>
                  <a:srgbClr val="0070C0"/>
                </a:solidFill>
                <a:latin typeface="Alexandria"/>
              </a:rPr>
              <a:t>Changing Tenancy Type:</a:t>
            </a:r>
          </a:p>
        </p:txBody>
      </p:sp>
      <p:sp>
        <p:nvSpPr>
          <p:cNvPr id="8" name="TextBox 7">
            <a:extLst>
              <a:ext uri="{FF2B5EF4-FFF2-40B4-BE49-F238E27FC236}">
                <a16:creationId xmlns:a16="http://schemas.microsoft.com/office/drawing/2014/main" id="{2010236C-66B1-31BE-24D9-B938238D1396}"/>
              </a:ext>
            </a:extLst>
          </p:cNvPr>
          <p:cNvSpPr txBox="1"/>
          <p:nvPr/>
        </p:nvSpPr>
        <p:spPr>
          <a:xfrm>
            <a:off x="855279" y="1556625"/>
            <a:ext cx="9036866" cy="402546"/>
          </a:xfrm>
          <a:prstGeom prst="rect">
            <a:avLst/>
          </a:prstGeom>
          <a:noFill/>
        </p:spPr>
        <p:txBody>
          <a:bodyPr wrap="square">
            <a:spAutoFit/>
          </a:bodyPr>
          <a:lstStyle/>
          <a:p>
            <a:pPr>
              <a:lnSpc>
                <a:spcPct val="120000"/>
              </a:lnSpc>
              <a:spcAft>
                <a:spcPts val="600"/>
              </a:spcAft>
            </a:pPr>
            <a:r>
              <a:rPr lang="en-US" b="1" dirty="0"/>
              <a:t>Tenancy type is not fixed forever </a:t>
            </a:r>
            <a:r>
              <a:rPr lang="en-US" dirty="0"/>
              <a:t>— it can shift depending on actions.</a:t>
            </a:r>
          </a:p>
        </p:txBody>
      </p:sp>
      <p:sp>
        <p:nvSpPr>
          <p:cNvPr id="9" name="TextBox 8">
            <a:extLst>
              <a:ext uri="{FF2B5EF4-FFF2-40B4-BE49-F238E27FC236}">
                <a16:creationId xmlns:a16="http://schemas.microsoft.com/office/drawing/2014/main" id="{0157A254-7653-0B2E-2C64-621298C7CB33}"/>
              </a:ext>
            </a:extLst>
          </p:cNvPr>
          <p:cNvSpPr txBox="1"/>
          <p:nvPr/>
        </p:nvSpPr>
        <p:spPr>
          <a:xfrm>
            <a:off x="855279" y="2704369"/>
            <a:ext cx="3081498" cy="44537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b="1" dirty="0">
                <a:latin typeface="Alexandria"/>
              </a:rPr>
              <a:t>1) </a:t>
            </a:r>
            <a:r>
              <a:rPr lang="en-US" dirty="0">
                <a:latin typeface="Alexandria"/>
              </a:rPr>
              <a:t>Proper notice by landlord</a:t>
            </a:r>
          </a:p>
        </p:txBody>
      </p:sp>
      <p:sp>
        <p:nvSpPr>
          <p:cNvPr id="10" name="TextBox 9">
            <a:extLst>
              <a:ext uri="{FF2B5EF4-FFF2-40B4-BE49-F238E27FC236}">
                <a16:creationId xmlns:a16="http://schemas.microsoft.com/office/drawing/2014/main" id="{1C1D6128-5D33-3185-9ECF-90D30B872E45}"/>
              </a:ext>
            </a:extLst>
          </p:cNvPr>
          <p:cNvSpPr txBox="1"/>
          <p:nvPr/>
        </p:nvSpPr>
        <p:spPr>
          <a:xfrm>
            <a:off x="7903151" y="3940197"/>
            <a:ext cx="3174577" cy="44537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b="1" dirty="0">
                <a:latin typeface="Alexandria"/>
              </a:rPr>
              <a:t>3) </a:t>
            </a:r>
            <a:r>
              <a:rPr lang="en-US" dirty="0">
                <a:latin typeface="Alexandria"/>
              </a:rPr>
              <a:t>Conduct of parties</a:t>
            </a:r>
          </a:p>
        </p:txBody>
      </p:sp>
      <p:sp>
        <p:nvSpPr>
          <p:cNvPr id="11" name="TextBox 10">
            <a:extLst>
              <a:ext uri="{FF2B5EF4-FFF2-40B4-BE49-F238E27FC236}">
                <a16:creationId xmlns:a16="http://schemas.microsoft.com/office/drawing/2014/main" id="{6374D74E-DE9A-84DF-D6C1-B417B0393733}"/>
              </a:ext>
            </a:extLst>
          </p:cNvPr>
          <p:cNvSpPr txBox="1"/>
          <p:nvPr/>
        </p:nvSpPr>
        <p:spPr>
          <a:xfrm>
            <a:off x="4115616" y="3308169"/>
            <a:ext cx="3081498" cy="44537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b="1" dirty="0">
                <a:latin typeface="Alexandria"/>
              </a:rPr>
              <a:t>2) </a:t>
            </a:r>
            <a:r>
              <a:rPr lang="en-US" dirty="0">
                <a:latin typeface="Alexandria"/>
              </a:rPr>
              <a:t>Expiration of a lease</a:t>
            </a:r>
          </a:p>
        </p:txBody>
      </p:sp>
      <p:sp>
        <p:nvSpPr>
          <p:cNvPr id="13" name="TextBox 12">
            <a:extLst>
              <a:ext uri="{FF2B5EF4-FFF2-40B4-BE49-F238E27FC236}">
                <a16:creationId xmlns:a16="http://schemas.microsoft.com/office/drawing/2014/main" id="{624C616D-D0B9-8A27-C47F-B398B6B3158C}"/>
              </a:ext>
            </a:extLst>
          </p:cNvPr>
          <p:cNvSpPr txBox="1"/>
          <p:nvPr/>
        </p:nvSpPr>
        <p:spPr>
          <a:xfrm>
            <a:off x="840677" y="4701771"/>
            <a:ext cx="10366902" cy="1295868"/>
          </a:xfrm>
          <a:prstGeom prst="rect">
            <a:avLst/>
          </a:prstGeom>
          <a:noFill/>
        </p:spPr>
        <p:txBody>
          <a:bodyPr wrap="square">
            <a:spAutoFit/>
          </a:bodyPr>
          <a:lstStyle/>
          <a:p>
            <a:pPr>
              <a:lnSpc>
                <a:spcPct val="150000"/>
              </a:lnSpc>
              <a:spcBef>
                <a:spcPts val="600"/>
              </a:spcBef>
            </a:pPr>
            <a:r>
              <a:rPr lang="en-US" b="1" i="1" u="sng" dirty="0">
                <a:latin typeface="Alexandria"/>
              </a:rPr>
              <a:t>Example</a:t>
            </a:r>
            <a:r>
              <a:rPr lang="en-US" i="1" u="sng" dirty="0">
                <a:latin typeface="Alexandria"/>
              </a:rPr>
              <a:t>:</a:t>
            </a:r>
            <a:r>
              <a:rPr lang="en-US" u="sng" dirty="0">
                <a:solidFill>
                  <a:srgbClr val="00B0F0"/>
                </a:solidFill>
                <a:latin typeface="Alexandria"/>
              </a:rPr>
              <a:t> </a:t>
            </a:r>
            <a:endParaRPr lang="ar-SY" u="sng" dirty="0">
              <a:solidFill>
                <a:srgbClr val="00B0F0"/>
              </a:solidFill>
              <a:latin typeface="Alexandria"/>
            </a:endParaRPr>
          </a:p>
          <a:p>
            <a:pPr>
              <a:lnSpc>
                <a:spcPct val="150000"/>
              </a:lnSpc>
              <a:spcAft>
                <a:spcPts val="600"/>
              </a:spcAft>
            </a:pPr>
            <a:r>
              <a:rPr lang="en-US" dirty="0">
                <a:latin typeface="Alexandria"/>
              </a:rPr>
              <a:t>A one‑year fixed lease expires </a:t>
            </a:r>
            <a:r>
              <a:rPr lang="en-US" dirty="0">
                <a:solidFill>
                  <a:srgbClr val="00B0F0"/>
                </a:solidFill>
                <a:latin typeface="Alexandria"/>
              </a:rPr>
              <a:t>→</a:t>
            </a:r>
            <a:r>
              <a:rPr lang="en-US" dirty="0">
                <a:latin typeface="Alexandria"/>
              </a:rPr>
              <a:t> tenant stays and pays rent </a:t>
            </a:r>
            <a:r>
              <a:rPr lang="en-US" dirty="0">
                <a:solidFill>
                  <a:srgbClr val="00B0F0"/>
                </a:solidFill>
                <a:latin typeface="Alexandria"/>
              </a:rPr>
              <a:t>→</a:t>
            </a:r>
            <a:r>
              <a:rPr lang="en-US" dirty="0">
                <a:latin typeface="Alexandria"/>
              </a:rPr>
              <a:t> landlord accepts </a:t>
            </a:r>
            <a:r>
              <a:rPr lang="en-US" dirty="0">
                <a:solidFill>
                  <a:srgbClr val="00B0F0"/>
                </a:solidFill>
                <a:latin typeface="Alexandria"/>
              </a:rPr>
              <a:t>→</a:t>
            </a:r>
            <a:r>
              <a:rPr lang="en-US" dirty="0">
                <a:latin typeface="Alexandria"/>
              </a:rPr>
              <a:t> legally, this creates a new periodic tenancy, not another fixed term.</a:t>
            </a:r>
          </a:p>
        </p:txBody>
      </p:sp>
      <p:sp>
        <p:nvSpPr>
          <p:cNvPr id="7" name="TextBox 6">
            <a:extLst>
              <a:ext uri="{FF2B5EF4-FFF2-40B4-BE49-F238E27FC236}">
                <a16:creationId xmlns:a16="http://schemas.microsoft.com/office/drawing/2014/main" id="{8F05CB78-2225-6F27-3A17-0C50859B2AB2}"/>
              </a:ext>
            </a:extLst>
          </p:cNvPr>
          <p:cNvSpPr txBox="1"/>
          <p:nvPr/>
        </p:nvSpPr>
        <p:spPr>
          <a:xfrm>
            <a:off x="840677" y="2189010"/>
            <a:ext cx="6093228" cy="369332"/>
          </a:xfrm>
          <a:prstGeom prst="rect">
            <a:avLst/>
          </a:prstGeom>
          <a:noFill/>
        </p:spPr>
        <p:txBody>
          <a:bodyPr wrap="square">
            <a:spAutoFit/>
          </a:bodyPr>
          <a:lstStyle/>
          <a:p>
            <a:r>
              <a:rPr lang="en-US" b="1" u="sng" dirty="0">
                <a:latin typeface="Alexandria"/>
              </a:rPr>
              <a:t>Tenancy can change due to three main reasons:</a:t>
            </a:r>
          </a:p>
        </p:txBody>
      </p:sp>
    </p:spTree>
    <p:extLst>
      <p:ext uri="{BB962C8B-B14F-4D97-AF65-F5344CB8AC3E}">
        <p14:creationId xmlns:p14="http://schemas.microsoft.com/office/powerpoint/2010/main" val="305505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500" fill="hold"/>
                                        <p:tgtEl>
                                          <p:spTgt spid="9"/>
                                        </p:tgtEl>
                                        <p:attrNameLst>
                                          <p:attrName>ppt_x</p:attrName>
                                        </p:attrNameLst>
                                      </p:cBhvr>
                                      <p:tavLst>
                                        <p:tav tm="0">
                                          <p:val>
                                            <p:strVal val="#ppt_x"/>
                                          </p:val>
                                        </p:tav>
                                        <p:tav tm="100000">
                                          <p:val>
                                            <p:strVal val="#ppt_x"/>
                                          </p:val>
                                        </p:tav>
                                      </p:tavLst>
                                    </p:anim>
                                    <p:anim calcmode="lin" valueType="num">
                                      <p:cBhvr additive="base">
                                        <p:cTn id="20" dur="500" fill="hold"/>
                                        <p:tgtEl>
                                          <p:spTgt spid="9"/>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ppt_x"/>
                                          </p:val>
                                        </p:tav>
                                        <p:tav tm="100000">
                                          <p:val>
                                            <p:strVal val="#ppt_x"/>
                                          </p:val>
                                        </p:tav>
                                      </p:tavLst>
                                    </p:anim>
                                    <p:anim calcmode="lin" valueType="num">
                                      <p:cBhvr additive="base">
                                        <p:cTn id="24" dur="500" fill="hold"/>
                                        <p:tgtEl>
                                          <p:spTgt spid="1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ppt_x"/>
                                          </p:val>
                                        </p:tav>
                                        <p:tav tm="100000">
                                          <p:val>
                                            <p:strVal val="#ppt_x"/>
                                          </p:val>
                                        </p:tav>
                                      </p:tavLst>
                                    </p:anim>
                                    <p:anim calcmode="lin" valueType="num">
                                      <p:cBhvr additive="base">
                                        <p:cTn id="2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fill="hold"/>
                                        <p:tgtEl>
                                          <p:spTgt spid="13"/>
                                        </p:tgtEl>
                                        <p:attrNameLst>
                                          <p:attrName>ppt_x</p:attrName>
                                        </p:attrNameLst>
                                      </p:cBhvr>
                                      <p:tavLst>
                                        <p:tav tm="0">
                                          <p:val>
                                            <p:strVal val="#ppt_x"/>
                                          </p:val>
                                        </p:tav>
                                        <p:tav tm="100000">
                                          <p:val>
                                            <p:strVal val="#ppt_x"/>
                                          </p:val>
                                        </p:tav>
                                      </p:tavLst>
                                    </p:anim>
                                    <p:anim calcmode="lin" valueType="num">
                                      <p:cBhvr additive="base">
                                        <p:cTn id="34"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animBg="1"/>
      <p:bldP spid="10" grpId="0" animBg="1"/>
      <p:bldP spid="11" grpId="0" animBg="1"/>
      <p:bldP spid="13" grpId="0"/>
      <p:bldP spid="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A9576D-358D-6F21-9135-7AA3548DE22A}"/>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DF2CB017-4425-E28D-3D85-A324AB31491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41C2F9E1-8CC8-3E2D-9BA7-7259CDFADCE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BE0394BD-CD01-E1EA-1193-EE9CDDAD4CFB}"/>
              </a:ext>
            </a:extLst>
          </p:cNvPr>
          <p:cNvSpPr txBox="1"/>
          <p:nvPr/>
        </p:nvSpPr>
        <p:spPr>
          <a:xfrm>
            <a:off x="4115616" y="612031"/>
            <a:ext cx="46657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The Tenancies in Real Estate</a:t>
            </a:r>
          </a:p>
        </p:txBody>
      </p:sp>
      <p:graphicFrame>
        <p:nvGraphicFramePr>
          <p:cNvPr id="7" name="Table 6">
            <a:extLst>
              <a:ext uri="{FF2B5EF4-FFF2-40B4-BE49-F238E27FC236}">
                <a16:creationId xmlns:a16="http://schemas.microsoft.com/office/drawing/2014/main" id="{A1A72B87-2BA2-AD6A-D67B-5090D70ADF65}"/>
              </a:ext>
            </a:extLst>
          </p:cNvPr>
          <p:cNvGraphicFramePr>
            <a:graphicFrameLocks noGrp="1"/>
          </p:cNvGraphicFramePr>
          <p:nvPr>
            <p:extLst>
              <p:ext uri="{D42A27DB-BD31-4B8C-83A1-F6EECF244321}">
                <p14:modId xmlns:p14="http://schemas.microsoft.com/office/powerpoint/2010/main" val="430508171"/>
              </p:ext>
            </p:extLst>
          </p:nvPr>
        </p:nvGraphicFramePr>
        <p:xfrm>
          <a:off x="353847" y="2671883"/>
          <a:ext cx="11580650" cy="4104259"/>
        </p:xfrm>
        <a:graphic>
          <a:graphicData uri="http://schemas.openxmlformats.org/drawingml/2006/table">
            <a:tbl>
              <a:tblPr firstRow="1" bandRow="1">
                <a:tableStyleId>{5C22544A-7EE6-4342-B048-85BDC9FD1C3A}</a:tableStyleId>
              </a:tblPr>
              <a:tblGrid>
                <a:gridCol w="3603297">
                  <a:extLst>
                    <a:ext uri="{9D8B030D-6E8A-4147-A177-3AD203B41FA5}">
                      <a16:colId xmlns:a16="http://schemas.microsoft.com/office/drawing/2014/main" val="3064781980"/>
                    </a:ext>
                  </a:extLst>
                </a:gridCol>
                <a:gridCol w="7977353">
                  <a:extLst>
                    <a:ext uri="{9D8B030D-6E8A-4147-A177-3AD203B41FA5}">
                      <a16:colId xmlns:a16="http://schemas.microsoft.com/office/drawing/2014/main" val="2477294170"/>
                    </a:ext>
                  </a:extLst>
                </a:gridCol>
              </a:tblGrid>
              <a:tr h="4123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kern="1200" dirty="0">
                          <a:solidFill>
                            <a:schemeClr val="bg1"/>
                          </a:solidFill>
                          <a:latin typeface="Alexandria"/>
                          <a:ea typeface="+mn-ea"/>
                          <a:cs typeface="+mn-cs"/>
                        </a:rPr>
                        <a:t>Type of Tenancy / Property</a:t>
                      </a:r>
                    </a:p>
                  </a:txBody>
                  <a:tcPr marL="80580" marR="80580" marT="40290" marB="40290" anchor="b"/>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1" kern="1200" dirty="0">
                          <a:solidFill>
                            <a:schemeClr val="bg1"/>
                          </a:solidFill>
                          <a:latin typeface="Alexandria"/>
                          <a:ea typeface="+mn-ea"/>
                          <a:cs typeface="+mn-cs"/>
                        </a:rPr>
                        <a:t>Typical Notice Period</a:t>
                      </a:r>
                    </a:p>
                  </a:txBody>
                  <a:tcPr marL="80580" marR="80580" marT="40290" marB="40290" anchor="b"/>
                </a:tc>
                <a:extLst>
                  <a:ext uri="{0D108BD9-81ED-4DB2-BD59-A6C34878D82A}">
                    <a16:rowId xmlns:a16="http://schemas.microsoft.com/office/drawing/2014/main" val="57013827"/>
                  </a:ext>
                </a:extLst>
              </a:tr>
              <a:tr h="73839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kern="1200" dirty="0">
                          <a:solidFill>
                            <a:schemeClr val="tx1"/>
                          </a:solidFill>
                          <a:latin typeface="Alexandria"/>
                          <a:ea typeface="+mn-ea"/>
                          <a:cs typeface="+mn-cs"/>
                        </a:rPr>
                        <a:t>Residential (standard lease)</a:t>
                      </a:r>
                    </a:p>
                  </a:txBody>
                  <a:tcPr marL="80580" marR="80580" marT="40290" marB="4029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kern="1200" dirty="0">
                          <a:solidFill>
                            <a:schemeClr val="tx1"/>
                          </a:solidFill>
                          <a:latin typeface="Alexandria"/>
                          <a:ea typeface="+mn-ea"/>
                          <a:cs typeface="+mn-cs"/>
                        </a:rPr>
                        <a:t>Usually 30 days (can be extended to 90 days in foreclosure cases)</a:t>
                      </a:r>
                    </a:p>
                  </a:txBody>
                  <a:tcPr marL="80580" marR="80580" marT="40290" marB="40290" anchor="ctr"/>
                </a:tc>
                <a:extLst>
                  <a:ext uri="{0D108BD9-81ED-4DB2-BD59-A6C34878D82A}">
                    <a16:rowId xmlns:a16="http://schemas.microsoft.com/office/drawing/2014/main" val="1084700645"/>
                  </a:ext>
                </a:extLst>
              </a:tr>
              <a:tr h="73839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kern="1200" dirty="0">
                          <a:solidFill>
                            <a:schemeClr val="tx1"/>
                          </a:solidFill>
                          <a:latin typeface="Alexandria"/>
                          <a:ea typeface="+mn-ea"/>
                          <a:cs typeface="+mn-cs"/>
                        </a:rPr>
                        <a:t>Commercial / Industrial</a:t>
                      </a:r>
                    </a:p>
                  </a:txBody>
                  <a:tcPr marL="80580" marR="80580" marT="40290" marB="4029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kern="1200" dirty="0">
                          <a:solidFill>
                            <a:schemeClr val="tx1"/>
                          </a:solidFill>
                          <a:latin typeface="Alexandria"/>
                          <a:ea typeface="+mn-ea"/>
                          <a:cs typeface="+mn-cs"/>
                        </a:rPr>
                        <a:t>Minimum 3 months (corporate procedures require longer time)</a:t>
                      </a:r>
                    </a:p>
                  </a:txBody>
                  <a:tcPr marL="80580" marR="80580" marT="40290" marB="40290" anchor="ctr"/>
                </a:tc>
                <a:extLst>
                  <a:ext uri="{0D108BD9-81ED-4DB2-BD59-A6C34878D82A}">
                    <a16:rowId xmlns:a16="http://schemas.microsoft.com/office/drawing/2014/main" val="1615085889"/>
                  </a:ext>
                </a:extLst>
              </a:tr>
              <a:tr h="4123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kern="1200">
                          <a:solidFill>
                            <a:schemeClr val="tx1"/>
                          </a:solidFill>
                          <a:latin typeface="Alexandria"/>
                          <a:ea typeface="+mn-ea"/>
                          <a:cs typeface="+mn-cs"/>
                        </a:rPr>
                        <a:t>Mobile Home – Tenancy at Will</a:t>
                      </a:r>
                    </a:p>
                  </a:txBody>
                  <a:tcPr marL="80580" marR="80580" marT="40290" marB="4029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kern="1200" dirty="0">
                          <a:solidFill>
                            <a:schemeClr val="tx1"/>
                          </a:solidFill>
                          <a:latin typeface="Alexandria"/>
                          <a:ea typeface="+mn-ea"/>
                          <a:cs typeface="+mn-cs"/>
                        </a:rPr>
                        <a:t>60-day written notice required</a:t>
                      </a:r>
                    </a:p>
                  </a:txBody>
                  <a:tcPr marL="80580" marR="80580" marT="40290" marB="40290" anchor="ctr"/>
                </a:tc>
                <a:extLst>
                  <a:ext uri="{0D108BD9-81ED-4DB2-BD59-A6C34878D82A}">
                    <a16:rowId xmlns:a16="http://schemas.microsoft.com/office/drawing/2014/main" val="176242628"/>
                  </a:ext>
                </a:extLst>
              </a:tr>
              <a:tr h="106448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kern="1200">
                          <a:solidFill>
                            <a:schemeClr val="tx1"/>
                          </a:solidFill>
                          <a:latin typeface="Alexandria"/>
                          <a:ea typeface="+mn-ea"/>
                          <a:cs typeface="+mn-cs"/>
                        </a:rPr>
                        <a:t>Rent-Controlled Tenancy</a:t>
                      </a:r>
                    </a:p>
                  </a:txBody>
                  <a:tcPr marL="80580" marR="80580" marT="40290" marB="4029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kern="1200" dirty="0">
                          <a:solidFill>
                            <a:schemeClr val="tx1"/>
                          </a:solidFill>
                          <a:latin typeface="Alexandria"/>
                          <a:ea typeface="+mn-ea"/>
                          <a:cs typeface="+mn-cs"/>
                        </a:rPr>
                        <a:t>Termination heavily restricted by local ordinances; simple notice not sufficient</a:t>
                      </a:r>
                    </a:p>
                  </a:txBody>
                  <a:tcPr marL="80580" marR="80580" marT="40290" marB="40290" anchor="ctr"/>
                </a:tc>
                <a:extLst>
                  <a:ext uri="{0D108BD9-81ED-4DB2-BD59-A6C34878D82A}">
                    <a16:rowId xmlns:a16="http://schemas.microsoft.com/office/drawing/2014/main" val="2095807835"/>
                  </a:ext>
                </a:extLst>
              </a:tr>
              <a:tr h="73839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kern="1200">
                          <a:solidFill>
                            <a:schemeClr val="tx1"/>
                          </a:solidFill>
                          <a:latin typeface="Alexandria"/>
                          <a:ea typeface="+mn-ea"/>
                          <a:cs typeface="+mn-cs"/>
                        </a:rPr>
                        <a:t>Agreed Period (Clause in Lease)</a:t>
                      </a:r>
                    </a:p>
                  </a:txBody>
                  <a:tcPr marL="80580" marR="80580" marT="40290" marB="40290"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000" b="0" kern="1200" dirty="0">
                          <a:solidFill>
                            <a:schemeClr val="tx1"/>
                          </a:solidFill>
                          <a:latin typeface="Alexandria"/>
                          <a:ea typeface="+mn-ea"/>
                          <a:cs typeface="+mn-cs"/>
                        </a:rPr>
                        <a:t>Can be shorter/longer if agreed, but never less than 7 days</a:t>
                      </a:r>
                    </a:p>
                  </a:txBody>
                  <a:tcPr marL="80580" marR="80580" marT="40290" marB="40290" anchor="ctr"/>
                </a:tc>
                <a:extLst>
                  <a:ext uri="{0D108BD9-81ED-4DB2-BD59-A6C34878D82A}">
                    <a16:rowId xmlns:a16="http://schemas.microsoft.com/office/drawing/2014/main" val="2008376289"/>
                  </a:ext>
                </a:extLst>
              </a:tr>
            </a:tbl>
          </a:graphicData>
        </a:graphic>
      </p:graphicFrame>
      <p:sp>
        <p:nvSpPr>
          <p:cNvPr id="9" name="TextBox 8">
            <a:extLst>
              <a:ext uri="{FF2B5EF4-FFF2-40B4-BE49-F238E27FC236}">
                <a16:creationId xmlns:a16="http://schemas.microsoft.com/office/drawing/2014/main" id="{33A38119-410A-8A3F-0EC9-CC230505D990}"/>
              </a:ext>
            </a:extLst>
          </p:cNvPr>
          <p:cNvSpPr txBox="1"/>
          <p:nvPr/>
        </p:nvSpPr>
        <p:spPr>
          <a:xfrm>
            <a:off x="611730" y="1276505"/>
            <a:ext cx="6093372" cy="400110"/>
          </a:xfrm>
          <a:prstGeom prst="rect">
            <a:avLst/>
          </a:prstGeom>
          <a:noFill/>
        </p:spPr>
        <p:txBody>
          <a:bodyPr wrap="square">
            <a:spAutoFit/>
          </a:bodyPr>
          <a:lstStyle/>
          <a:p>
            <a:pPr marL="342900" indent="-342900" algn="l">
              <a:buFont typeface="Wingdings" panose="05000000000000000000" pitchFamily="2" charset="2"/>
              <a:buChar char="Ø"/>
            </a:pPr>
            <a:r>
              <a:rPr lang="en-US" sz="2000" b="1" i="0" dirty="0">
                <a:solidFill>
                  <a:srgbClr val="0070C0"/>
                </a:solidFill>
                <a:effectLst/>
                <a:latin typeface="Alexandria"/>
              </a:rPr>
              <a:t>Proper Notice Periods</a:t>
            </a:r>
          </a:p>
        </p:txBody>
      </p:sp>
      <p:sp>
        <p:nvSpPr>
          <p:cNvPr id="11" name="TextBox 10">
            <a:extLst>
              <a:ext uri="{FF2B5EF4-FFF2-40B4-BE49-F238E27FC236}">
                <a16:creationId xmlns:a16="http://schemas.microsoft.com/office/drawing/2014/main" id="{CD23E1E4-93D4-388A-3E23-604175AE105E}"/>
              </a:ext>
            </a:extLst>
          </p:cNvPr>
          <p:cNvSpPr txBox="1"/>
          <p:nvPr/>
        </p:nvSpPr>
        <p:spPr>
          <a:xfrm>
            <a:off x="723899" y="1575980"/>
            <a:ext cx="10744201" cy="437043"/>
          </a:xfrm>
          <a:prstGeom prst="rect">
            <a:avLst/>
          </a:prstGeom>
          <a:noFill/>
        </p:spPr>
        <p:txBody>
          <a:bodyPr wrap="square">
            <a:spAutoFit/>
          </a:bodyPr>
          <a:lstStyle/>
          <a:p>
            <a:pPr>
              <a:lnSpc>
                <a:spcPct val="120000"/>
              </a:lnSpc>
            </a:pPr>
            <a:r>
              <a:rPr lang="en-US" sz="2000" b="1" dirty="0">
                <a:latin typeface="Alexandria"/>
              </a:rPr>
              <a:t>The type of notice </a:t>
            </a:r>
            <a:r>
              <a:rPr lang="en-US" sz="2000" dirty="0">
                <a:latin typeface="Alexandria"/>
              </a:rPr>
              <a:t>required to terminate occupancy </a:t>
            </a:r>
            <a:r>
              <a:rPr lang="en-US" sz="2000" b="1" dirty="0">
                <a:latin typeface="Alexandria"/>
              </a:rPr>
              <a:t>depends on three </a:t>
            </a:r>
            <a:r>
              <a:rPr lang="en-US" sz="2000" dirty="0">
                <a:latin typeface="Alexandria"/>
              </a:rPr>
              <a:t>main factors</a:t>
            </a:r>
            <a:r>
              <a:rPr lang="en-US" sz="2000" b="1" dirty="0">
                <a:latin typeface="Alexandria"/>
              </a:rPr>
              <a:t>:</a:t>
            </a:r>
          </a:p>
        </p:txBody>
      </p:sp>
      <p:sp>
        <p:nvSpPr>
          <p:cNvPr id="12" name="TextBox 11">
            <a:extLst>
              <a:ext uri="{FF2B5EF4-FFF2-40B4-BE49-F238E27FC236}">
                <a16:creationId xmlns:a16="http://schemas.microsoft.com/office/drawing/2014/main" id="{990AEC59-D551-2381-0FA5-4EA3E18C9CF0}"/>
              </a:ext>
            </a:extLst>
          </p:cNvPr>
          <p:cNvSpPr txBox="1"/>
          <p:nvPr/>
        </p:nvSpPr>
        <p:spPr>
          <a:xfrm>
            <a:off x="223220" y="2013023"/>
            <a:ext cx="4524703" cy="44537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b="1" dirty="0">
                <a:latin typeface="Alexandria"/>
              </a:rPr>
              <a:t>1) </a:t>
            </a:r>
            <a:r>
              <a:rPr lang="en-US" dirty="0">
                <a:latin typeface="Alexandria"/>
              </a:rPr>
              <a:t>Period of the tenancy or occupancy </a:t>
            </a:r>
          </a:p>
        </p:txBody>
      </p:sp>
      <p:sp>
        <p:nvSpPr>
          <p:cNvPr id="13" name="TextBox 12">
            <a:extLst>
              <a:ext uri="{FF2B5EF4-FFF2-40B4-BE49-F238E27FC236}">
                <a16:creationId xmlns:a16="http://schemas.microsoft.com/office/drawing/2014/main" id="{63ACCF08-7642-E659-3B2B-79EA8000B098}"/>
              </a:ext>
            </a:extLst>
          </p:cNvPr>
          <p:cNvSpPr txBox="1"/>
          <p:nvPr/>
        </p:nvSpPr>
        <p:spPr>
          <a:xfrm>
            <a:off x="5593632" y="2013392"/>
            <a:ext cx="2222940" cy="44537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b="1" dirty="0">
                <a:latin typeface="Alexandria"/>
              </a:rPr>
              <a:t>2) </a:t>
            </a:r>
            <a:r>
              <a:rPr lang="en-US" dirty="0">
                <a:latin typeface="Alexandria"/>
              </a:rPr>
              <a:t>Property Type </a:t>
            </a:r>
          </a:p>
        </p:txBody>
      </p:sp>
      <p:sp>
        <p:nvSpPr>
          <p:cNvPr id="14" name="TextBox 13">
            <a:extLst>
              <a:ext uri="{FF2B5EF4-FFF2-40B4-BE49-F238E27FC236}">
                <a16:creationId xmlns:a16="http://schemas.microsoft.com/office/drawing/2014/main" id="{BA0BB503-7964-0D6A-4572-28C66C92A84D}"/>
              </a:ext>
            </a:extLst>
          </p:cNvPr>
          <p:cNvSpPr txBox="1"/>
          <p:nvPr/>
        </p:nvSpPr>
        <p:spPr>
          <a:xfrm>
            <a:off x="9711557" y="2013023"/>
            <a:ext cx="2222940" cy="44537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b="1" dirty="0">
                <a:latin typeface="Alexandria"/>
              </a:rPr>
              <a:t>3) </a:t>
            </a:r>
            <a:r>
              <a:rPr lang="en-US" dirty="0">
                <a:latin typeface="Alexandria"/>
              </a:rPr>
              <a:t>Location</a:t>
            </a:r>
          </a:p>
        </p:txBody>
      </p:sp>
    </p:spTree>
    <p:extLst>
      <p:ext uri="{BB962C8B-B14F-4D97-AF65-F5344CB8AC3E}">
        <p14:creationId xmlns:p14="http://schemas.microsoft.com/office/powerpoint/2010/main" val="9766354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additive="base">
                                        <p:cTn id="7" dur="500" fill="hold"/>
                                        <p:tgtEl>
                                          <p:spTgt spid="11"/>
                                        </p:tgtEl>
                                        <p:attrNameLst>
                                          <p:attrName>ppt_x</p:attrName>
                                        </p:attrNameLst>
                                      </p:cBhvr>
                                      <p:tavLst>
                                        <p:tav tm="0">
                                          <p:val>
                                            <p:strVal val="#ppt_x"/>
                                          </p:val>
                                        </p:tav>
                                        <p:tav tm="100000">
                                          <p:val>
                                            <p:strVal val="#ppt_x"/>
                                          </p:val>
                                        </p:tav>
                                      </p:tavLst>
                                    </p:anim>
                                    <p:anim calcmode="lin" valueType="num">
                                      <p:cBhvr additive="base">
                                        <p:cTn id="8"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500" fill="hold"/>
                                        <p:tgtEl>
                                          <p:spTgt spid="13"/>
                                        </p:tgtEl>
                                        <p:attrNameLst>
                                          <p:attrName>ppt_x</p:attrName>
                                        </p:attrNameLst>
                                      </p:cBhvr>
                                      <p:tavLst>
                                        <p:tav tm="0">
                                          <p:val>
                                            <p:strVal val="#ppt_x"/>
                                          </p:val>
                                        </p:tav>
                                        <p:tav tm="100000">
                                          <p:val>
                                            <p:strVal val="#ppt_x"/>
                                          </p:val>
                                        </p:tav>
                                      </p:tavLst>
                                    </p:anim>
                                    <p:anim calcmode="lin" valueType="num">
                                      <p:cBhvr additive="base">
                                        <p:cTn id="18" dur="5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additive="base">
                                        <p:cTn id="27" dur="500" fill="hold"/>
                                        <p:tgtEl>
                                          <p:spTgt spid="7"/>
                                        </p:tgtEl>
                                        <p:attrNameLst>
                                          <p:attrName>ppt_x</p:attrName>
                                        </p:attrNameLst>
                                      </p:cBhvr>
                                      <p:tavLst>
                                        <p:tav tm="0">
                                          <p:val>
                                            <p:strVal val="#ppt_x"/>
                                          </p:val>
                                        </p:tav>
                                        <p:tav tm="100000">
                                          <p:val>
                                            <p:strVal val="#ppt_x"/>
                                          </p:val>
                                        </p:tav>
                                      </p:tavLst>
                                    </p:anim>
                                    <p:anim calcmode="lin" valueType="num">
                                      <p:cBhvr additive="base">
                                        <p:cTn id="2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animBg="1"/>
      <p:bldP spid="13" grpId="0" animBg="1"/>
      <p:bldP spid="1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3BC10F-4DBE-A986-CBAB-B07E1C9824E3}"/>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40178D9-7515-A558-6192-536ABE66F7E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46C7D67-160F-7031-ED0B-B451F5C8D4B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5649E820-C24B-CCD6-E493-43CEB7660ABD}"/>
              </a:ext>
            </a:extLst>
          </p:cNvPr>
          <p:cNvSpPr txBox="1"/>
          <p:nvPr/>
        </p:nvSpPr>
        <p:spPr>
          <a:xfrm>
            <a:off x="4115616" y="612031"/>
            <a:ext cx="46657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The Tenancies in Real Estate</a:t>
            </a:r>
          </a:p>
        </p:txBody>
      </p:sp>
      <p:sp>
        <p:nvSpPr>
          <p:cNvPr id="9" name="TextBox 8">
            <a:extLst>
              <a:ext uri="{FF2B5EF4-FFF2-40B4-BE49-F238E27FC236}">
                <a16:creationId xmlns:a16="http://schemas.microsoft.com/office/drawing/2014/main" id="{6BC0C4D4-57F8-B39B-F816-7CF631FE5E22}"/>
              </a:ext>
            </a:extLst>
          </p:cNvPr>
          <p:cNvSpPr txBox="1"/>
          <p:nvPr/>
        </p:nvSpPr>
        <p:spPr>
          <a:xfrm>
            <a:off x="611730" y="1276505"/>
            <a:ext cx="6093372" cy="400110"/>
          </a:xfrm>
          <a:prstGeom prst="rect">
            <a:avLst/>
          </a:prstGeom>
          <a:noFill/>
        </p:spPr>
        <p:txBody>
          <a:bodyPr wrap="square">
            <a:spAutoFit/>
          </a:bodyPr>
          <a:lstStyle/>
          <a:p>
            <a:pPr marL="342900" indent="-342900" algn="l">
              <a:buFont typeface="Wingdings" panose="05000000000000000000" pitchFamily="2" charset="2"/>
              <a:buChar char="Ø"/>
            </a:pPr>
            <a:r>
              <a:rPr lang="en-US" sz="2000" b="1" i="0" dirty="0">
                <a:solidFill>
                  <a:srgbClr val="0070C0"/>
                </a:solidFill>
                <a:effectLst/>
                <a:latin typeface="Alexandria"/>
              </a:rPr>
              <a:t>Transient Occupancy</a:t>
            </a:r>
          </a:p>
        </p:txBody>
      </p:sp>
      <p:sp>
        <p:nvSpPr>
          <p:cNvPr id="4" name="TextBox 3">
            <a:extLst>
              <a:ext uri="{FF2B5EF4-FFF2-40B4-BE49-F238E27FC236}">
                <a16:creationId xmlns:a16="http://schemas.microsoft.com/office/drawing/2014/main" id="{8B157A2C-68B0-3160-E3B0-A301E5AC3D35}"/>
              </a:ext>
            </a:extLst>
          </p:cNvPr>
          <p:cNvSpPr txBox="1"/>
          <p:nvPr/>
        </p:nvSpPr>
        <p:spPr>
          <a:xfrm>
            <a:off x="807983" y="1692363"/>
            <a:ext cx="11173810" cy="2295372"/>
          </a:xfrm>
          <a:prstGeom prst="rect">
            <a:avLst/>
          </a:prstGeom>
          <a:noFill/>
        </p:spPr>
        <p:txBody>
          <a:bodyPr wrap="square">
            <a:spAutoFit/>
          </a:bodyPr>
          <a:lstStyle/>
          <a:p>
            <a:pPr algn="justLow">
              <a:lnSpc>
                <a:spcPct val="120000"/>
              </a:lnSpc>
              <a:spcAft>
                <a:spcPts val="600"/>
              </a:spcAft>
            </a:pPr>
            <a:r>
              <a:rPr lang="en-US" b="1" dirty="0">
                <a:latin typeface="Alexandria"/>
              </a:rPr>
              <a:t>Transient occupancy </a:t>
            </a:r>
            <a:r>
              <a:rPr lang="en-US" dirty="0">
                <a:latin typeface="Alexandria"/>
              </a:rPr>
              <a:t>is the occupancy of a vacation property, hotel, motel, inn, boarding house, lodging house, tourist home or similar sleeping accommodation for a period of 30 days or less. </a:t>
            </a:r>
          </a:p>
          <a:p>
            <a:pPr algn="justLow">
              <a:lnSpc>
                <a:spcPct val="120000"/>
              </a:lnSpc>
              <a:spcAft>
                <a:spcPts val="600"/>
              </a:spcAft>
            </a:pPr>
            <a:r>
              <a:rPr lang="en-US" dirty="0">
                <a:latin typeface="Alexandria"/>
              </a:rPr>
              <a:t>This type of occupant is classified as a </a:t>
            </a:r>
            <a:r>
              <a:rPr lang="en-US" b="1" dirty="0">
                <a:latin typeface="Alexandria"/>
              </a:rPr>
              <a:t>guest</a:t>
            </a:r>
            <a:r>
              <a:rPr lang="en-US" dirty="0">
                <a:latin typeface="Alexandria"/>
              </a:rPr>
              <a:t>, also called a </a:t>
            </a:r>
            <a:r>
              <a:rPr lang="en-US" b="1" dirty="0">
                <a:latin typeface="Alexandria"/>
              </a:rPr>
              <a:t>transient occupant</a:t>
            </a:r>
            <a:r>
              <a:rPr lang="en-US" dirty="0">
                <a:latin typeface="Alexandria"/>
              </a:rPr>
              <a:t>. A transient occupant occupies property known as lodging, accommodation or unit, not space or premises. </a:t>
            </a:r>
            <a:endParaRPr lang="ar-SY" dirty="0">
              <a:latin typeface="Alexandria"/>
            </a:endParaRPr>
          </a:p>
          <a:p>
            <a:pPr algn="justLow">
              <a:lnSpc>
                <a:spcPct val="120000"/>
              </a:lnSpc>
              <a:spcAft>
                <a:spcPts val="600"/>
              </a:spcAft>
            </a:pPr>
            <a:r>
              <a:rPr lang="en-US" dirty="0">
                <a:latin typeface="Alexandria"/>
              </a:rPr>
              <a:t>The property is not called a rental. The term “rental” implies a landlord/tenant relationship exists. </a:t>
            </a:r>
            <a:endParaRPr lang="ar-SY" dirty="0">
              <a:latin typeface="Alexandria"/>
            </a:endParaRPr>
          </a:p>
          <a:p>
            <a:pPr algn="justLow">
              <a:lnSpc>
                <a:spcPct val="120000"/>
              </a:lnSpc>
              <a:spcAft>
                <a:spcPts val="600"/>
              </a:spcAft>
            </a:pPr>
            <a:r>
              <a:rPr lang="en-US" dirty="0">
                <a:latin typeface="Alexandria"/>
              </a:rPr>
              <a:t>Further, landlord/ tenant law does not control transient occupancy.</a:t>
            </a:r>
          </a:p>
        </p:txBody>
      </p:sp>
      <p:sp>
        <p:nvSpPr>
          <p:cNvPr id="10" name="TextBox 9">
            <a:extLst>
              <a:ext uri="{FF2B5EF4-FFF2-40B4-BE49-F238E27FC236}">
                <a16:creationId xmlns:a16="http://schemas.microsoft.com/office/drawing/2014/main" id="{0D897557-2E91-F35E-756A-E6F6A589849B}"/>
              </a:ext>
            </a:extLst>
          </p:cNvPr>
          <p:cNvSpPr txBox="1"/>
          <p:nvPr/>
        </p:nvSpPr>
        <p:spPr>
          <a:xfrm>
            <a:off x="939113" y="4430692"/>
            <a:ext cx="10313773" cy="734945"/>
          </a:xfrm>
          <a:prstGeom prst="rect">
            <a:avLst/>
          </a:prstGeom>
          <a:solidFill>
            <a:schemeClr val="bg1"/>
          </a:solidFill>
          <a:ln>
            <a:solidFill>
              <a:schemeClr val="accent1"/>
            </a:solidFill>
          </a:ln>
        </p:spPr>
        <p:txBody>
          <a:bodyPr wrap="square">
            <a:spAutoFit/>
          </a:bodyPr>
          <a:lstStyle>
            <a:defPPr>
              <a:defRPr lang="en-US"/>
            </a:defPPr>
            <a:lvl1pPr algn="justLow">
              <a:lnSpc>
                <a:spcPct val="120000"/>
              </a:lnSpc>
              <a:spcAft>
                <a:spcPts val="600"/>
              </a:spcAft>
              <a:defRPr b="1">
                <a:latin typeface="Alexandria"/>
              </a:defRPr>
            </a:lvl1pPr>
          </a:lstStyle>
          <a:p>
            <a:r>
              <a:rPr lang="en-US" dirty="0"/>
              <a:t>“Not every occupancy is a lease. Hotels, motels are not governed by landlord-tenant law; they’re transient accommodation governed by hospitality law.”</a:t>
            </a:r>
          </a:p>
        </p:txBody>
      </p:sp>
    </p:spTree>
    <p:extLst>
      <p:ext uri="{BB962C8B-B14F-4D97-AF65-F5344CB8AC3E}">
        <p14:creationId xmlns:p14="http://schemas.microsoft.com/office/powerpoint/2010/main" val="556542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93871-EDA2-9695-6F5D-BB3ECCCF077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31A635D9-4D5C-E076-8914-4BDF30829F9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01BD329E-7C85-19E1-7421-C081EA90F5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8A97B74-F96B-8A87-DE9D-818544D8CB4C}"/>
              </a:ext>
            </a:extLst>
          </p:cNvPr>
          <p:cNvSpPr txBox="1"/>
          <p:nvPr/>
        </p:nvSpPr>
        <p:spPr>
          <a:xfrm>
            <a:off x="4115616" y="612031"/>
            <a:ext cx="466577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The Tenancies in Real Estate</a:t>
            </a:r>
          </a:p>
        </p:txBody>
      </p:sp>
      <p:sp>
        <p:nvSpPr>
          <p:cNvPr id="3" name="TextBox 2">
            <a:extLst>
              <a:ext uri="{FF2B5EF4-FFF2-40B4-BE49-F238E27FC236}">
                <a16:creationId xmlns:a16="http://schemas.microsoft.com/office/drawing/2014/main" id="{BE781CDF-F391-F26D-31D7-D66C64E28BC1}"/>
              </a:ext>
            </a:extLst>
          </p:cNvPr>
          <p:cNvSpPr txBox="1"/>
          <p:nvPr/>
        </p:nvSpPr>
        <p:spPr>
          <a:xfrm>
            <a:off x="611730" y="1276505"/>
            <a:ext cx="6093372" cy="400110"/>
          </a:xfrm>
          <a:prstGeom prst="rect">
            <a:avLst/>
          </a:prstGeom>
          <a:noFill/>
        </p:spPr>
        <p:txBody>
          <a:bodyPr wrap="square">
            <a:spAutoFit/>
          </a:bodyPr>
          <a:lstStyle/>
          <a:p>
            <a:pPr marL="342900" indent="-342900" algn="l">
              <a:buFont typeface="Wingdings" panose="05000000000000000000" pitchFamily="2" charset="2"/>
              <a:buChar char="Ø"/>
            </a:pPr>
            <a:r>
              <a:rPr lang="fr-FR" sz="2000" b="1" i="0" dirty="0">
                <a:solidFill>
                  <a:srgbClr val="0070C0"/>
                </a:solidFill>
                <a:effectLst/>
                <a:latin typeface="Alexandria"/>
              </a:rPr>
              <a:t>Tenant vs Guest (</a:t>
            </a:r>
            <a:r>
              <a:rPr lang="fr-FR" sz="2000" b="1" i="0" dirty="0" err="1">
                <a:solidFill>
                  <a:srgbClr val="0070C0"/>
                </a:solidFill>
                <a:effectLst/>
                <a:latin typeface="Alexandria"/>
              </a:rPr>
              <a:t>Lease</a:t>
            </a:r>
            <a:r>
              <a:rPr lang="fr-FR" sz="2000" b="1" i="0" dirty="0">
                <a:solidFill>
                  <a:srgbClr val="0070C0"/>
                </a:solidFill>
                <a:effectLst/>
                <a:latin typeface="Alexandria"/>
              </a:rPr>
              <a:t> vs Transient </a:t>
            </a:r>
            <a:r>
              <a:rPr lang="fr-FR" sz="2000" b="1" i="0" dirty="0" err="1">
                <a:solidFill>
                  <a:srgbClr val="0070C0"/>
                </a:solidFill>
                <a:effectLst/>
                <a:latin typeface="Alexandria"/>
              </a:rPr>
              <a:t>Occupancy</a:t>
            </a:r>
            <a:r>
              <a:rPr lang="fr-FR" sz="2000" b="1" i="0" dirty="0">
                <a:solidFill>
                  <a:srgbClr val="0070C0"/>
                </a:solidFill>
                <a:effectLst/>
                <a:latin typeface="Alexandria"/>
              </a:rPr>
              <a:t>):</a:t>
            </a:r>
            <a:endParaRPr lang="en-US" sz="2000" b="1" i="0" dirty="0">
              <a:solidFill>
                <a:srgbClr val="0070C0"/>
              </a:solidFill>
              <a:effectLst/>
              <a:latin typeface="Alexandria"/>
            </a:endParaRPr>
          </a:p>
        </p:txBody>
      </p:sp>
      <p:graphicFrame>
        <p:nvGraphicFramePr>
          <p:cNvPr id="4" name="Table 3">
            <a:extLst>
              <a:ext uri="{FF2B5EF4-FFF2-40B4-BE49-F238E27FC236}">
                <a16:creationId xmlns:a16="http://schemas.microsoft.com/office/drawing/2014/main" id="{2BEB0858-2801-3BB5-8BA4-8A11FCE5BB55}"/>
              </a:ext>
            </a:extLst>
          </p:cNvPr>
          <p:cNvGraphicFramePr>
            <a:graphicFrameLocks noGrp="1"/>
          </p:cNvGraphicFramePr>
          <p:nvPr>
            <p:extLst>
              <p:ext uri="{D42A27DB-BD31-4B8C-83A1-F6EECF244321}">
                <p14:modId xmlns:p14="http://schemas.microsoft.com/office/powerpoint/2010/main" val="2244692572"/>
              </p:ext>
            </p:extLst>
          </p:nvPr>
        </p:nvGraphicFramePr>
        <p:xfrm>
          <a:off x="180431" y="1676615"/>
          <a:ext cx="11740020" cy="5165870"/>
        </p:xfrm>
        <a:graphic>
          <a:graphicData uri="http://schemas.openxmlformats.org/drawingml/2006/table">
            <a:tbl>
              <a:tblPr firstRow="1" bandRow="1">
                <a:tableStyleId>{5C22544A-7EE6-4342-B048-85BDC9FD1C3A}</a:tableStyleId>
              </a:tblPr>
              <a:tblGrid>
                <a:gridCol w="2304983">
                  <a:extLst>
                    <a:ext uri="{9D8B030D-6E8A-4147-A177-3AD203B41FA5}">
                      <a16:colId xmlns:a16="http://schemas.microsoft.com/office/drawing/2014/main" val="1670297764"/>
                    </a:ext>
                  </a:extLst>
                </a:gridCol>
                <a:gridCol w="4730033">
                  <a:extLst>
                    <a:ext uri="{9D8B030D-6E8A-4147-A177-3AD203B41FA5}">
                      <a16:colId xmlns:a16="http://schemas.microsoft.com/office/drawing/2014/main" val="461263212"/>
                    </a:ext>
                  </a:extLst>
                </a:gridCol>
                <a:gridCol w="4705004">
                  <a:extLst>
                    <a:ext uri="{9D8B030D-6E8A-4147-A177-3AD203B41FA5}">
                      <a16:colId xmlns:a16="http://schemas.microsoft.com/office/drawing/2014/main" val="4150814460"/>
                    </a:ext>
                  </a:extLst>
                </a:gridCol>
              </a:tblGrid>
              <a:tr h="568855">
                <a:tc>
                  <a:txBody>
                    <a:bodyPr/>
                    <a:lstStyle/>
                    <a:p>
                      <a:pPr algn="ctr" fontAlgn="b">
                        <a:buNone/>
                      </a:pPr>
                      <a:r>
                        <a:rPr lang="en-US" sz="2000" b="1" dirty="0">
                          <a:solidFill>
                            <a:schemeClr val="bg1"/>
                          </a:solidFill>
                          <a:effectLst/>
                          <a:latin typeface="Alexandria"/>
                        </a:rPr>
                        <a:t>Aspect</a:t>
                      </a:r>
                    </a:p>
                  </a:txBody>
                  <a:tcPr anchor="b"/>
                </a:tc>
                <a:tc>
                  <a:txBody>
                    <a:bodyPr/>
                    <a:lstStyle/>
                    <a:p>
                      <a:pPr algn="ctr" fontAlgn="b">
                        <a:buNone/>
                      </a:pPr>
                      <a:r>
                        <a:rPr lang="en-US" sz="2000" b="1" dirty="0">
                          <a:solidFill>
                            <a:schemeClr val="bg1"/>
                          </a:solidFill>
                          <a:effectLst/>
                          <a:latin typeface="Alexandria"/>
                        </a:rPr>
                        <a:t>Tenant (Leasehold)</a:t>
                      </a:r>
                    </a:p>
                  </a:txBody>
                  <a:tcPr anchor="b"/>
                </a:tc>
                <a:tc>
                  <a:txBody>
                    <a:bodyPr/>
                    <a:lstStyle/>
                    <a:p>
                      <a:pPr algn="ctr" fontAlgn="b">
                        <a:buNone/>
                      </a:pPr>
                      <a:r>
                        <a:rPr lang="en-US" sz="2000" b="1" dirty="0">
                          <a:solidFill>
                            <a:schemeClr val="bg1"/>
                          </a:solidFill>
                          <a:effectLst/>
                          <a:latin typeface="Alexandria"/>
                        </a:rPr>
                        <a:t>Guest (Transient Occupancy)</a:t>
                      </a:r>
                    </a:p>
                  </a:txBody>
                  <a:tcPr anchor="b"/>
                </a:tc>
                <a:extLst>
                  <a:ext uri="{0D108BD9-81ED-4DB2-BD59-A6C34878D82A}">
                    <a16:rowId xmlns:a16="http://schemas.microsoft.com/office/drawing/2014/main" val="2645561753"/>
                  </a:ext>
                </a:extLst>
              </a:tr>
              <a:tr h="370840">
                <a:tc>
                  <a:txBody>
                    <a:bodyPr/>
                    <a:lstStyle/>
                    <a:p>
                      <a:pPr algn="ctr" fontAlgn="base">
                        <a:buNone/>
                      </a:pPr>
                      <a:r>
                        <a:rPr lang="en-US" sz="2000" b="1" dirty="0">
                          <a:solidFill>
                            <a:srgbClr val="34363D"/>
                          </a:solidFill>
                          <a:effectLst/>
                          <a:latin typeface="Alexandria"/>
                        </a:rPr>
                        <a:t>Legal Basis</a:t>
                      </a:r>
                      <a:endParaRPr lang="en-US" sz="2000" dirty="0">
                        <a:effectLst/>
                        <a:latin typeface="Alexandria"/>
                      </a:endParaRPr>
                    </a:p>
                  </a:txBody>
                  <a:tcPr anchor="ctr"/>
                </a:tc>
                <a:tc>
                  <a:txBody>
                    <a:bodyPr/>
                    <a:lstStyle/>
                    <a:p>
                      <a:pPr algn="l" fontAlgn="base">
                        <a:lnSpc>
                          <a:spcPct val="120000"/>
                        </a:lnSpc>
                        <a:buNone/>
                      </a:pPr>
                      <a:r>
                        <a:rPr lang="en-US" sz="2000" dirty="0">
                          <a:effectLst/>
                          <a:latin typeface="Alexandria"/>
                        </a:rPr>
                        <a:t>Lease / Rental Agreement (creates legal estate &amp; possession)</a:t>
                      </a:r>
                    </a:p>
                  </a:txBody>
                  <a:tcPr anchor="ctr"/>
                </a:tc>
                <a:tc>
                  <a:txBody>
                    <a:bodyPr/>
                    <a:lstStyle/>
                    <a:p>
                      <a:pPr algn="l" fontAlgn="base">
                        <a:lnSpc>
                          <a:spcPct val="120000"/>
                        </a:lnSpc>
                        <a:buNone/>
                      </a:pPr>
                      <a:r>
                        <a:rPr lang="en-US" sz="2000">
                          <a:effectLst/>
                          <a:latin typeface="Alexandria"/>
                        </a:rPr>
                        <a:t>Reservation / Stay Agreement (no estate created)</a:t>
                      </a:r>
                    </a:p>
                  </a:txBody>
                  <a:tcPr anchor="ctr"/>
                </a:tc>
                <a:extLst>
                  <a:ext uri="{0D108BD9-81ED-4DB2-BD59-A6C34878D82A}">
                    <a16:rowId xmlns:a16="http://schemas.microsoft.com/office/drawing/2014/main" val="1567154606"/>
                  </a:ext>
                </a:extLst>
              </a:tr>
              <a:tr h="370840">
                <a:tc>
                  <a:txBody>
                    <a:bodyPr/>
                    <a:lstStyle/>
                    <a:p>
                      <a:pPr algn="ctr" fontAlgn="base">
                        <a:buNone/>
                      </a:pPr>
                      <a:r>
                        <a:rPr lang="en-US" sz="2000" b="1" dirty="0">
                          <a:solidFill>
                            <a:srgbClr val="34363D"/>
                          </a:solidFill>
                          <a:effectLst/>
                          <a:latin typeface="Alexandria"/>
                        </a:rPr>
                        <a:t>Duration</a:t>
                      </a:r>
                      <a:endParaRPr lang="en-US" sz="2000" dirty="0">
                        <a:effectLst/>
                        <a:latin typeface="Alexandria"/>
                      </a:endParaRPr>
                    </a:p>
                  </a:txBody>
                  <a:tcPr anchor="ctr"/>
                </a:tc>
                <a:tc>
                  <a:txBody>
                    <a:bodyPr/>
                    <a:lstStyle/>
                    <a:p>
                      <a:pPr algn="l" fontAlgn="base">
                        <a:lnSpc>
                          <a:spcPct val="120000"/>
                        </a:lnSpc>
                        <a:buNone/>
                      </a:pPr>
                      <a:r>
                        <a:rPr lang="en-US" sz="2000" dirty="0">
                          <a:effectLst/>
                          <a:latin typeface="Alexandria"/>
                        </a:rPr>
                        <a:t>Usually &gt; 30 days (fixed-term or periodic)</a:t>
                      </a:r>
                    </a:p>
                  </a:txBody>
                  <a:tcPr anchor="ctr"/>
                </a:tc>
                <a:tc>
                  <a:txBody>
                    <a:bodyPr/>
                    <a:lstStyle/>
                    <a:p>
                      <a:pPr algn="l" fontAlgn="base">
                        <a:lnSpc>
                          <a:spcPct val="120000"/>
                        </a:lnSpc>
                        <a:buNone/>
                      </a:pPr>
                      <a:r>
                        <a:rPr lang="en-US" sz="2000" dirty="0">
                          <a:effectLst/>
                          <a:latin typeface="Alexandria"/>
                        </a:rPr>
                        <a:t>≤ 30 days (short-term: hotel, motel, Airbnb)</a:t>
                      </a:r>
                    </a:p>
                  </a:txBody>
                  <a:tcPr anchor="ctr"/>
                </a:tc>
                <a:extLst>
                  <a:ext uri="{0D108BD9-81ED-4DB2-BD59-A6C34878D82A}">
                    <a16:rowId xmlns:a16="http://schemas.microsoft.com/office/drawing/2014/main" val="540691242"/>
                  </a:ext>
                </a:extLst>
              </a:tr>
              <a:tr h="537079">
                <a:tc>
                  <a:txBody>
                    <a:bodyPr/>
                    <a:lstStyle/>
                    <a:p>
                      <a:pPr algn="ctr" fontAlgn="base">
                        <a:buNone/>
                      </a:pPr>
                      <a:r>
                        <a:rPr lang="en-US" sz="2000" b="1">
                          <a:solidFill>
                            <a:srgbClr val="34363D"/>
                          </a:solidFill>
                          <a:effectLst/>
                          <a:latin typeface="Alexandria"/>
                        </a:rPr>
                        <a:t>Payment</a:t>
                      </a:r>
                      <a:endParaRPr lang="en-US" sz="2000">
                        <a:effectLst/>
                        <a:latin typeface="Alexandria"/>
                      </a:endParaRPr>
                    </a:p>
                  </a:txBody>
                  <a:tcPr anchor="ctr"/>
                </a:tc>
                <a:tc>
                  <a:txBody>
                    <a:bodyPr/>
                    <a:lstStyle/>
                    <a:p>
                      <a:pPr algn="l" fontAlgn="base">
                        <a:lnSpc>
                          <a:spcPct val="120000"/>
                        </a:lnSpc>
                        <a:buNone/>
                      </a:pPr>
                      <a:r>
                        <a:rPr lang="en-US" sz="2000" dirty="0">
                          <a:effectLst/>
                          <a:latin typeface="Alexandria"/>
                        </a:rPr>
                        <a:t>Rent paid weekly / monthly</a:t>
                      </a:r>
                    </a:p>
                  </a:txBody>
                  <a:tcPr anchor="ctr"/>
                </a:tc>
                <a:tc>
                  <a:txBody>
                    <a:bodyPr/>
                    <a:lstStyle/>
                    <a:p>
                      <a:pPr algn="l" fontAlgn="base">
                        <a:lnSpc>
                          <a:spcPct val="120000"/>
                        </a:lnSpc>
                        <a:buNone/>
                      </a:pPr>
                      <a:r>
                        <a:rPr lang="en-US" sz="2000" dirty="0">
                          <a:effectLst/>
                          <a:latin typeface="Alexandria"/>
                        </a:rPr>
                        <a:t>Daily or nightly “rate”</a:t>
                      </a:r>
                    </a:p>
                  </a:txBody>
                  <a:tcPr anchor="ctr"/>
                </a:tc>
                <a:extLst>
                  <a:ext uri="{0D108BD9-81ED-4DB2-BD59-A6C34878D82A}">
                    <a16:rowId xmlns:a16="http://schemas.microsoft.com/office/drawing/2014/main" val="1958782158"/>
                  </a:ext>
                </a:extLst>
              </a:tr>
              <a:tr h="370840">
                <a:tc>
                  <a:txBody>
                    <a:bodyPr/>
                    <a:lstStyle/>
                    <a:p>
                      <a:pPr algn="ctr" fontAlgn="base">
                        <a:buNone/>
                      </a:pPr>
                      <a:r>
                        <a:rPr lang="en-US" sz="2000" b="1" dirty="0">
                          <a:solidFill>
                            <a:srgbClr val="34363D"/>
                          </a:solidFill>
                          <a:effectLst/>
                          <a:latin typeface="Alexandria"/>
                        </a:rPr>
                        <a:t>Possession</a:t>
                      </a:r>
                      <a:endParaRPr lang="en-US" sz="2000" dirty="0">
                        <a:effectLst/>
                        <a:latin typeface="Alexandria"/>
                      </a:endParaRPr>
                    </a:p>
                  </a:txBody>
                  <a:tcPr anchor="ctr"/>
                </a:tc>
                <a:tc>
                  <a:txBody>
                    <a:bodyPr/>
                    <a:lstStyle/>
                    <a:p>
                      <a:pPr algn="l" fontAlgn="base">
                        <a:lnSpc>
                          <a:spcPct val="120000"/>
                        </a:lnSpc>
                        <a:buNone/>
                      </a:pPr>
                      <a:r>
                        <a:rPr lang="en-US" sz="2000" dirty="0">
                          <a:effectLst/>
                          <a:latin typeface="Alexandria"/>
                        </a:rPr>
                        <a:t>Exclusive possession of premises (tenant has rights to stay)</a:t>
                      </a:r>
                    </a:p>
                  </a:txBody>
                  <a:tcPr anchor="ctr"/>
                </a:tc>
                <a:tc>
                  <a:txBody>
                    <a:bodyPr/>
                    <a:lstStyle/>
                    <a:p>
                      <a:pPr algn="l" fontAlgn="base">
                        <a:lnSpc>
                          <a:spcPct val="120000"/>
                        </a:lnSpc>
                        <a:buNone/>
                      </a:pPr>
                      <a:r>
                        <a:rPr lang="en-US" sz="2000" dirty="0">
                          <a:effectLst/>
                          <a:latin typeface="Alexandria"/>
                        </a:rPr>
                        <a:t>Temporary stay – occupancy only, no permanent possession</a:t>
                      </a:r>
                    </a:p>
                  </a:txBody>
                  <a:tcPr anchor="ctr"/>
                </a:tc>
                <a:extLst>
                  <a:ext uri="{0D108BD9-81ED-4DB2-BD59-A6C34878D82A}">
                    <a16:rowId xmlns:a16="http://schemas.microsoft.com/office/drawing/2014/main" val="1975991936"/>
                  </a:ext>
                </a:extLst>
              </a:tr>
              <a:tr h="370840">
                <a:tc>
                  <a:txBody>
                    <a:bodyPr/>
                    <a:lstStyle/>
                    <a:p>
                      <a:pPr algn="ctr" fontAlgn="base">
                        <a:buNone/>
                      </a:pPr>
                      <a:r>
                        <a:rPr lang="en-US" sz="2000" b="1" dirty="0">
                          <a:solidFill>
                            <a:srgbClr val="34363D"/>
                          </a:solidFill>
                          <a:effectLst/>
                          <a:latin typeface="Alexandria"/>
                        </a:rPr>
                        <a:t>Legal Protection</a:t>
                      </a:r>
                      <a:endParaRPr lang="en-US" sz="2000" dirty="0">
                        <a:effectLst/>
                        <a:latin typeface="Alexandria"/>
                      </a:endParaRPr>
                    </a:p>
                  </a:txBody>
                  <a:tcPr anchor="ctr"/>
                </a:tc>
                <a:tc>
                  <a:txBody>
                    <a:bodyPr/>
                    <a:lstStyle/>
                    <a:p>
                      <a:pPr algn="l" fontAlgn="base">
                        <a:lnSpc>
                          <a:spcPct val="120000"/>
                        </a:lnSpc>
                        <a:buNone/>
                      </a:pPr>
                      <a:r>
                        <a:rPr lang="en-US" sz="2000" dirty="0">
                          <a:effectLst/>
                          <a:latin typeface="Alexandria"/>
                        </a:rPr>
                        <a:t>Covered under landlord–tenant law (eviction rules apply)</a:t>
                      </a:r>
                    </a:p>
                  </a:txBody>
                  <a:tcPr anchor="ctr"/>
                </a:tc>
                <a:tc>
                  <a:txBody>
                    <a:bodyPr/>
                    <a:lstStyle/>
                    <a:p>
                      <a:pPr algn="l" fontAlgn="base">
                        <a:lnSpc>
                          <a:spcPct val="120000"/>
                        </a:lnSpc>
                        <a:buNone/>
                      </a:pPr>
                      <a:r>
                        <a:rPr lang="en-US" sz="2000" dirty="0">
                          <a:effectLst/>
                          <a:latin typeface="Alexandria"/>
                        </a:rPr>
                        <a:t>Covered by hospitality/contract law, not tenancy law</a:t>
                      </a:r>
                    </a:p>
                  </a:txBody>
                  <a:tcPr anchor="ctr"/>
                </a:tc>
                <a:extLst>
                  <a:ext uri="{0D108BD9-81ED-4DB2-BD59-A6C34878D82A}">
                    <a16:rowId xmlns:a16="http://schemas.microsoft.com/office/drawing/2014/main" val="1419092790"/>
                  </a:ext>
                </a:extLst>
              </a:tr>
              <a:tr h="370840">
                <a:tc>
                  <a:txBody>
                    <a:bodyPr/>
                    <a:lstStyle/>
                    <a:p>
                      <a:pPr algn="ctr" fontAlgn="base">
                        <a:buNone/>
                      </a:pPr>
                      <a:r>
                        <a:rPr lang="en-US" sz="2000" b="1" dirty="0">
                          <a:solidFill>
                            <a:srgbClr val="34363D"/>
                          </a:solidFill>
                          <a:effectLst/>
                          <a:latin typeface="Alexandria"/>
                        </a:rPr>
                        <a:t>Manager’s Rights</a:t>
                      </a:r>
                      <a:endParaRPr lang="en-US" sz="2000" dirty="0">
                        <a:effectLst/>
                        <a:latin typeface="Alexandria"/>
                      </a:endParaRPr>
                    </a:p>
                  </a:txBody>
                  <a:tcPr anchor="ctr"/>
                </a:tc>
                <a:tc>
                  <a:txBody>
                    <a:bodyPr/>
                    <a:lstStyle/>
                    <a:p>
                      <a:pPr algn="l" fontAlgn="base">
                        <a:lnSpc>
                          <a:spcPct val="120000"/>
                        </a:lnSpc>
                        <a:buNone/>
                      </a:pPr>
                      <a:r>
                        <a:rPr lang="en-US" sz="2000">
                          <a:effectLst/>
                          <a:latin typeface="Alexandria"/>
                        </a:rPr>
                        <a:t>Landlord must give notice before entry</a:t>
                      </a:r>
                    </a:p>
                  </a:txBody>
                  <a:tcPr anchor="ctr"/>
                </a:tc>
                <a:tc>
                  <a:txBody>
                    <a:bodyPr/>
                    <a:lstStyle/>
                    <a:p>
                      <a:pPr algn="l" fontAlgn="base">
                        <a:lnSpc>
                          <a:spcPct val="120000"/>
                        </a:lnSpc>
                        <a:buNone/>
                      </a:pPr>
                      <a:r>
                        <a:rPr lang="en-US" sz="2000" dirty="0">
                          <a:effectLst/>
                          <a:latin typeface="Alexandria"/>
                        </a:rPr>
                        <a:t>Hotel manager may enter at checkout time, even if guest stays</a:t>
                      </a:r>
                    </a:p>
                  </a:txBody>
                  <a:tcPr anchor="ctr"/>
                </a:tc>
                <a:extLst>
                  <a:ext uri="{0D108BD9-81ED-4DB2-BD59-A6C34878D82A}">
                    <a16:rowId xmlns:a16="http://schemas.microsoft.com/office/drawing/2014/main" val="1973170279"/>
                  </a:ext>
                </a:extLst>
              </a:tr>
              <a:tr h="370840">
                <a:tc>
                  <a:txBody>
                    <a:bodyPr/>
                    <a:lstStyle/>
                    <a:p>
                      <a:pPr algn="ctr" fontAlgn="base">
                        <a:buNone/>
                      </a:pPr>
                      <a:r>
                        <a:rPr lang="en-US" sz="2000" b="1" dirty="0">
                          <a:solidFill>
                            <a:srgbClr val="34363D"/>
                          </a:solidFill>
                          <a:effectLst/>
                          <a:latin typeface="Alexandria"/>
                        </a:rPr>
                        <a:t>Exit</a:t>
                      </a:r>
                      <a:endParaRPr lang="en-US" sz="2000" dirty="0">
                        <a:effectLst/>
                        <a:latin typeface="Alexandria"/>
                      </a:endParaRPr>
                    </a:p>
                  </a:txBody>
                  <a:tcPr anchor="ctr"/>
                </a:tc>
                <a:tc>
                  <a:txBody>
                    <a:bodyPr/>
                    <a:lstStyle/>
                    <a:p>
                      <a:pPr algn="l" fontAlgn="base">
                        <a:lnSpc>
                          <a:spcPct val="120000"/>
                        </a:lnSpc>
                        <a:buNone/>
                      </a:pPr>
                      <a:r>
                        <a:rPr lang="en-US" sz="2000" dirty="0">
                          <a:effectLst/>
                          <a:latin typeface="Alexandria"/>
                        </a:rPr>
                        <a:t>Vacate the premises</a:t>
                      </a:r>
                    </a:p>
                  </a:txBody>
                  <a:tcPr anchor="ctr"/>
                </a:tc>
                <a:tc>
                  <a:txBody>
                    <a:bodyPr/>
                    <a:lstStyle/>
                    <a:p>
                      <a:pPr algn="l" fontAlgn="base">
                        <a:lnSpc>
                          <a:spcPct val="120000"/>
                        </a:lnSpc>
                        <a:buNone/>
                      </a:pPr>
                      <a:r>
                        <a:rPr lang="en-US" sz="2000" dirty="0">
                          <a:effectLst/>
                          <a:latin typeface="Alexandria"/>
                        </a:rPr>
                        <a:t>Check-out (end of stay)</a:t>
                      </a:r>
                    </a:p>
                  </a:txBody>
                  <a:tcPr anchor="ctr"/>
                </a:tc>
                <a:extLst>
                  <a:ext uri="{0D108BD9-81ED-4DB2-BD59-A6C34878D82A}">
                    <a16:rowId xmlns:a16="http://schemas.microsoft.com/office/drawing/2014/main" val="709656622"/>
                  </a:ext>
                </a:extLst>
              </a:tr>
            </a:tbl>
          </a:graphicData>
        </a:graphic>
      </p:graphicFrame>
    </p:spTree>
    <p:extLst>
      <p:ext uri="{BB962C8B-B14F-4D97-AF65-F5344CB8AC3E}">
        <p14:creationId xmlns:p14="http://schemas.microsoft.com/office/powerpoint/2010/main" val="1510943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927E7FE-9629-572B-4948-03B1F09AA9B1}"/>
              </a:ext>
            </a:extLst>
          </p:cNvPr>
          <p:cNvSpPr txBox="1"/>
          <p:nvPr/>
        </p:nvSpPr>
        <p:spPr>
          <a:xfrm>
            <a:off x="4186349" y="751632"/>
            <a:ext cx="3315331" cy="461665"/>
          </a:xfrm>
          <a:prstGeom prst="rect">
            <a:avLst/>
          </a:prstGeom>
          <a:noFill/>
        </p:spPr>
        <p:txBody>
          <a:bodyPr wrap="none" rtlCol="0">
            <a:spAutoFit/>
          </a:bodyPr>
          <a:lstStyle/>
          <a:p>
            <a:pPr algn="ctr"/>
            <a:r>
              <a:rPr lang="en-US" sz="2400" b="1" dirty="0">
                <a:solidFill>
                  <a:srgbClr val="00B0F0"/>
                </a:solidFill>
                <a:latin typeface="Alexandria" charset="0"/>
                <a:cs typeface="Alexandria" charset="0"/>
              </a:rPr>
              <a:t>Landlord’s Right to Enter</a:t>
            </a:r>
          </a:p>
        </p:txBody>
      </p:sp>
      <p:sp>
        <p:nvSpPr>
          <p:cNvPr id="10" name="Rectangle 9">
            <a:extLst>
              <a:ext uri="{FF2B5EF4-FFF2-40B4-BE49-F238E27FC236}">
                <a16:creationId xmlns:a16="http://schemas.microsoft.com/office/drawing/2014/main" id="{485CCF73-13CF-9EF1-893F-040E901BF5D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Graphic 21">
            <a:extLst>
              <a:ext uri="{FF2B5EF4-FFF2-40B4-BE49-F238E27FC236}">
                <a16:creationId xmlns:a16="http://schemas.microsoft.com/office/drawing/2014/main" id="{E0304F96-9FEB-7E06-789D-0296F3BA838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1249D43C-9479-E3BC-73C3-A1D85E6F970E}"/>
              </a:ext>
            </a:extLst>
          </p:cNvPr>
          <p:cNvSpPr txBox="1"/>
          <p:nvPr/>
        </p:nvSpPr>
        <p:spPr>
          <a:xfrm>
            <a:off x="839513" y="1213297"/>
            <a:ext cx="10763908" cy="811889"/>
          </a:xfrm>
          <a:prstGeom prst="rect">
            <a:avLst/>
          </a:prstGeom>
          <a:noFill/>
        </p:spPr>
        <p:txBody>
          <a:bodyPr wrap="square">
            <a:spAutoFit/>
          </a:bodyPr>
          <a:lstStyle/>
          <a:p>
            <a:pPr>
              <a:lnSpc>
                <a:spcPct val="120000"/>
              </a:lnSpc>
              <a:spcAft>
                <a:spcPts val="600"/>
              </a:spcAft>
            </a:pPr>
            <a:r>
              <a:rPr lang="en-US" b="1" dirty="0">
                <a:latin typeface="Alexandria"/>
              </a:rPr>
              <a:t>The landlord </a:t>
            </a:r>
            <a:r>
              <a:rPr lang="en-US" dirty="0">
                <a:latin typeface="Alexandria"/>
              </a:rPr>
              <a:t>must </a:t>
            </a:r>
            <a:r>
              <a:rPr lang="en-US" b="1" dirty="0">
                <a:solidFill>
                  <a:srgbClr val="0070C0"/>
                </a:solidFill>
                <a:latin typeface="Alexandria"/>
              </a:rPr>
              <a:t>balance</a:t>
            </a:r>
            <a:r>
              <a:rPr lang="en-US" dirty="0">
                <a:latin typeface="Alexandria"/>
              </a:rPr>
              <a:t> </a:t>
            </a:r>
            <a:r>
              <a:rPr lang="en-US" b="1" u="sng" dirty="0">
                <a:latin typeface="Alexandria"/>
              </a:rPr>
              <a:t>management needs </a:t>
            </a:r>
            <a:r>
              <a:rPr lang="en-US" dirty="0">
                <a:latin typeface="Alexandria"/>
              </a:rPr>
              <a:t>against </a:t>
            </a:r>
            <a:r>
              <a:rPr lang="en-US" b="1" u="sng" dirty="0">
                <a:latin typeface="Alexandria"/>
              </a:rPr>
              <a:t>the tenant’s "Covenant of Quiet Enjoyment</a:t>
            </a:r>
            <a:r>
              <a:rPr lang="en-US" dirty="0">
                <a:latin typeface="Alexandria"/>
              </a:rPr>
              <a:t>." </a:t>
            </a:r>
          </a:p>
          <a:p>
            <a:pPr>
              <a:lnSpc>
                <a:spcPct val="120000"/>
              </a:lnSpc>
              <a:spcAft>
                <a:spcPts val="600"/>
              </a:spcAft>
            </a:pPr>
            <a:r>
              <a:rPr lang="en-US" b="1" dirty="0">
                <a:solidFill>
                  <a:srgbClr val="0070C0"/>
                </a:solidFill>
                <a:latin typeface="Alexandria"/>
              </a:rPr>
              <a:t>Entry </a:t>
            </a:r>
            <a:r>
              <a:rPr lang="en-US" dirty="0">
                <a:latin typeface="Alexandria"/>
              </a:rPr>
              <a:t>must be reasonable and necessary.</a:t>
            </a:r>
          </a:p>
        </p:txBody>
      </p:sp>
      <p:sp>
        <p:nvSpPr>
          <p:cNvPr id="17" name="TextBox 16">
            <a:extLst>
              <a:ext uri="{FF2B5EF4-FFF2-40B4-BE49-F238E27FC236}">
                <a16:creationId xmlns:a16="http://schemas.microsoft.com/office/drawing/2014/main" id="{F6BF1E6F-2113-68C6-594A-B665C1260812}"/>
              </a:ext>
            </a:extLst>
          </p:cNvPr>
          <p:cNvSpPr txBox="1"/>
          <p:nvPr/>
        </p:nvSpPr>
        <p:spPr>
          <a:xfrm>
            <a:off x="839513" y="2225917"/>
            <a:ext cx="6093372" cy="369332"/>
          </a:xfrm>
          <a:prstGeom prst="rect">
            <a:avLst/>
          </a:prstGeom>
          <a:noFill/>
        </p:spPr>
        <p:txBody>
          <a:bodyPr wrap="square">
            <a:spAutoFit/>
          </a:bodyPr>
          <a:lstStyle/>
          <a:p>
            <a:r>
              <a:rPr lang="en-US" b="1" u="sng" dirty="0"/>
              <a:t>Landlord may enter a rented premises:</a:t>
            </a:r>
          </a:p>
        </p:txBody>
      </p:sp>
      <p:sp>
        <p:nvSpPr>
          <p:cNvPr id="18" name="TextBox 17">
            <a:extLst>
              <a:ext uri="{FF2B5EF4-FFF2-40B4-BE49-F238E27FC236}">
                <a16:creationId xmlns:a16="http://schemas.microsoft.com/office/drawing/2014/main" id="{105C9715-D226-254B-4991-0B01219C117A}"/>
              </a:ext>
            </a:extLst>
          </p:cNvPr>
          <p:cNvSpPr txBox="1"/>
          <p:nvPr/>
        </p:nvSpPr>
        <p:spPr>
          <a:xfrm>
            <a:off x="232542" y="2645867"/>
            <a:ext cx="6700343" cy="44537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dirty="0">
                <a:latin typeface="Alexandria"/>
              </a:rPr>
              <a:t>In an emergency</a:t>
            </a:r>
          </a:p>
        </p:txBody>
      </p:sp>
      <p:sp>
        <p:nvSpPr>
          <p:cNvPr id="21" name="TextBox 20">
            <a:extLst>
              <a:ext uri="{FF2B5EF4-FFF2-40B4-BE49-F238E27FC236}">
                <a16:creationId xmlns:a16="http://schemas.microsoft.com/office/drawing/2014/main" id="{D0354393-7E93-52FD-7889-10AA36AE7F97}"/>
              </a:ext>
            </a:extLst>
          </p:cNvPr>
          <p:cNvSpPr txBox="1"/>
          <p:nvPr/>
        </p:nvSpPr>
        <p:spPr>
          <a:xfrm>
            <a:off x="1462289" y="3208384"/>
            <a:ext cx="6700342" cy="44537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dirty="0"/>
              <a:t>To make repairs or improvements</a:t>
            </a:r>
            <a:endParaRPr lang="en-US" dirty="0">
              <a:latin typeface="Alexandria"/>
            </a:endParaRPr>
          </a:p>
        </p:txBody>
      </p:sp>
      <p:sp>
        <p:nvSpPr>
          <p:cNvPr id="22" name="TextBox 21">
            <a:extLst>
              <a:ext uri="{FF2B5EF4-FFF2-40B4-BE49-F238E27FC236}">
                <a16:creationId xmlns:a16="http://schemas.microsoft.com/office/drawing/2014/main" id="{0E883B6C-E971-BD6D-8100-C28717927AFA}"/>
              </a:ext>
            </a:extLst>
          </p:cNvPr>
          <p:cNvSpPr txBox="1"/>
          <p:nvPr/>
        </p:nvSpPr>
        <p:spPr>
          <a:xfrm>
            <a:off x="1907627" y="3814468"/>
            <a:ext cx="6700342" cy="44537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dirty="0">
                <a:latin typeface="Alexandria"/>
              </a:rPr>
              <a:t>To complete a pre-expiration inspection</a:t>
            </a:r>
          </a:p>
        </p:txBody>
      </p:sp>
      <p:sp>
        <p:nvSpPr>
          <p:cNvPr id="23" name="TextBox 22">
            <a:extLst>
              <a:ext uri="{FF2B5EF4-FFF2-40B4-BE49-F238E27FC236}">
                <a16:creationId xmlns:a16="http://schemas.microsoft.com/office/drawing/2014/main" id="{9C7D8B5D-D144-3D76-5FE3-0BA765E0510C}"/>
              </a:ext>
            </a:extLst>
          </p:cNvPr>
          <p:cNvSpPr txBox="1"/>
          <p:nvPr/>
        </p:nvSpPr>
        <p:spPr>
          <a:xfrm>
            <a:off x="2493843" y="4426250"/>
            <a:ext cx="6700343" cy="81313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dirty="0">
                <a:latin typeface="Alexandria"/>
              </a:rPr>
              <a:t>To show the unit to prospective buyers, tenants, lenders, repairmen or contractors</a:t>
            </a:r>
          </a:p>
        </p:txBody>
      </p:sp>
      <p:sp>
        <p:nvSpPr>
          <p:cNvPr id="24" name="TextBox 23">
            <a:extLst>
              <a:ext uri="{FF2B5EF4-FFF2-40B4-BE49-F238E27FC236}">
                <a16:creationId xmlns:a16="http://schemas.microsoft.com/office/drawing/2014/main" id="{9A842E2E-CF60-4AC0-061F-B4D0BFB4C4B0}"/>
              </a:ext>
            </a:extLst>
          </p:cNvPr>
          <p:cNvSpPr txBox="1"/>
          <p:nvPr/>
        </p:nvSpPr>
        <p:spPr>
          <a:xfrm>
            <a:off x="3168869" y="5372436"/>
            <a:ext cx="6700341" cy="81313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dirty="0">
                <a:latin typeface="Alexandria"/>
              </a:rPr>
              <a:t>When the tenant has vacated the premises and their right to occupy has been terminated by surrender or abandonment</a:t>
            </a:r>
          </a:p>
        </p:txBody>
      </p:sp>
      <p:sp>
        <p:nvSpPr>
          <p:cNvPr id="25" name="TextBox 24">
            <a:extLst>
              <a:ext uri="{FF2B5EF4-FFF2-40B4-BE49-F238E27FC236}">
                <a16:creationId xmlns:a16="http://schemas.microsoft.com/office/drawing/2014/main" id="{EED51E6D-9EF4-4E5E-4C2C-C0447CBE91C3}"/>
              </a:ext>
            </a:extLst>
          </p:cNvPr>
          <p:cNvSpPr txBox="1"/>
          <p:nvPr/>
        </p:nvSpPr>
        <p:spPr>
          <a:xfrm>
            <a:off x="5480466" y="6318622"/>
            <a:ext cx="6255005" cy="445370"/>
          </a:xfrm>
          <a:prstGeom prst="roundRect">
            <a:avLst/>
          </a:prstGeom>
          <a:solidFill>
            <a:schemeClr val="bg1"/>
          </a:solidFill>
          <a:ln>
            <a:solidFill>
              <a:schemeClr val="tx1"/>
            </a:solidFill>
          </a:ln>
        </p:spPr>
        <p:txBody>
          <a:bodyPr wrap="square">
            <a:spAutoFit/>
          </a:bodyPr>
          <a:lstStyle/>
          <a:p>
            <a:pPr>
              <a:lnSpc>
                <a:spcPct val="120000"/>
              </a:lnSpc>
              <a:spcAft>
                <a:spcPts val="600"/>
              </a:spcAft>
            </a:pPr>
            <a:r>
              <a:rPr lang="en-US" dirty="0"/>
              <a:t>Under a court order allowing entry</a:t>
            </a:r>
            <a:endParaRPr lang="en-US" dirty="0">
              <a:latin typeface="Alexandria"/>
            </a:endParaRPr>
          </a:p>
        </p:txBody>
      </p:sp>
    </p:spTree>
    <p:extLst>
      <p:ext uri="{BB962C8B-B14F-4D97-AF65-F5344CB8AC3E}">
        <p14:creationId xmlns:p14="http://schemas.microsoft.com/office/powerpoint/2010/main" val="22393621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7"/>
                                        </p:tgtEl>
                                        <p:attrNameLst>
                                          <p:attrName>style.visibility</p:attrName>
                                        </p:attrNameLst>
                                      </p:cBhvr>
                                      <p:to>
                                        <p:strVal val="visible"/>
                                      </p:to>
                                    </p:set>
                                    <p:anim calcmode="lin" valueType="num">
                                      <p:cBhvr additive="base">
                                        <p:cTn id="13" dur="500" fill="hold"/>
                                        <p:tgtEl>
                                          <p:spTgt spid="17"/>
                                        </p:tgtEl>
                                        <p:attrNameLst>
                                          <p:attrName>ppt_x</p:attrName>
                                        </p:attrNameLst>
                                      </p:cBhvr>
                                      <p:tavLst>
                                        <p:tav tm="0">
                                          <p:val>
                                            <p:strVal val="#ppt_x"/>
                                          </p:val>
                                        </p:tav>
                                        <p:tav tm="100000">
                                          <p:val>
                                            <p:strVal val="#ppt_x"/>
                                          </p:val>
                                        </p:tav>
                                      </p:tavLst>
                                    </p:anim>
                                    <p:anim calcmode="lin" valueType="num">
                                      <p:cBhvr additive="base">
                                        <p:cTn id="1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21"/>
                                        </p:tgtEl>
                                        <p:attrNameLst>
                                          <p:attrName>style.visibility</p:attrName>
                                        </p:attrNameLst>
                                      </p:cBhvr>
                                      <p:to>
                                        <p:strVal val="visible"/>
                                      </p:to>
                                    </p:set>
                                    <p:anim calcmode="lin" valueType="num">
                                      <p:cBhvr additive="base">
                                        <p:cTn id="23" dur="500" fill="hold"/>
                                        <p:tgtEl>
                                          <p:spTgt spid="21"/>
                                        </p:tgtEl>
                                        <p:attrNameLst>
                                          <p:attrName>ppt_x</p:attrName>
                                        </p:attrNameLst>
                                      </p:cBhvr>
                                      <p:tavLst>
                                        <p:tav tm="0">
                                          <p:val>
                                            <p:strVal val="#ppt_x"/>
                                          </p:val>
                                        </p:tav>
                                        <p:tav tm="100000">
                                          <p:val>
                                            <p:strVal val="#ppt_x"/>
                                          </p:val>
                                        </p:tav>
                                      </p:tavLst>
                                    </p:anim>
                                    <p:anim calcmode="lin" valueType="num">
                                      <p:cBhvr additive="base">
                                        <p:cTn id="24" dur="500" fill="hold"/>
                                        <p:tgtEl>
                                          <p:spTgt spid="21"/>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23"/>
                                        </p:tgtEl>
                                        <p:attrNameLst>
                                          <p:attrName>style.visibility</p:attrName>
                                        </p:attrNameLst>
                                      </p:cBhvr>
                                      <p:to>
                                        <p:strVal val="visible"/>
                                      </p:to>
                                    </p:set>
                                    <p:anim calcmode="lin" valueType="num">
                                      <p:cBhvr additive="base">
                                        <p:cTn id="31" dur="500" fill="hold"/>
                                        <p:tgtEl>
                                          <p:spTgt spid="23"/>
                                        </p:tgtEl>
                                        <p:attrNameLst>
                                          <p:attrName>ppt_x</p:attrName>
                                        </p:attrNameLst>
                                      </p:cBhvr>
                                      <p:tavLst>
                                        <p:tav tm="0">
                                          <p:val>
                                            <p:strVal val="#ppt_x"/>
                                          </p:val>
                                        </p:tav>
                                        <p:tav tm="100000">
                                          <p:val>
                                            <p:strVal val="#ppt_x"/>
                                          </p:val>
                                        </p:tav>
                                      </p:tavLst>
                                    </p:anim>
                                    <p:anim calcmode="lin" valueType="num">
                                      <p:cBhvr additive="base">
                                        <p:cTn id="32" dur="500" fill="hold"/>
                                        <p:tgtEl>
                                          <p:spTgt spid="23"/>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ppt_x"/>
                                          </p:val>
                                        </p:tav>
                                        <p:tav tm="100000">
                                          <p:val>
                                            <p:strVal val="#ppt_x"/>
                                          </p:val>
                                        </p:tav>
                                      </p:tavLst>
                                    </p:anim>
                                    <p:anim calcmode="lin" valueType="num">
                                      <p:cBhvr additive="base">
                                        <p:cTn id="36" dur="500" fill="hold"/>
                                        <p:tgtEl>
                                          <p:spTgt spid="24"/>
                                        </p:tgtEl>
                                        <p:attrNameLst>
                                          <p:attrName>ppt_y</p:attrName>
                                        </p:attrNameLst>
                                      </p:cBhvr>
                                      <p:tavLst>
                                        <p:tav tm="0">
                                          <p:val>
                                            <p:strVal val="1+#ppt_h/2"/>
                                          </p:val>
                                        </p:tav>
                                        <p:tav tm="100000">
                                          <p:val>
                                            <p:strVal val="#ppt_y"/>
                                          </p:val>
                                        </p:tav>
                                      </p:tavLst>
                                    </p:anim>
                                  </p:childTnLst>
                                </p:cTn>
                              </p:par>
                              <p:par>
                                <p:cTn id="37" presetID="2" presetClass="entr" presetSubtype="4" fill="hold" grpId="0"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additive="base">
                                        <p:cTn id="39" dur="500" fill="hold"/>
                                        <p:tgtEl>
                                          <p:spTgt spid="25"/>
                                        </p:tgtEl>
                                        <p:attrNameLst>
                                          <p:attrName>ppt_x</p:attrName>
                                        </p:attrNameLst>
                                      </p:cBhvr>
                                      <p:tavLst>
                                        <p:tav tm="0">
                                          <p:val>
                                            <p:strVal val="#ppt_x"/>
                                          </p:val>
                                        </p:tav>
                                        <p:tav tm="100000">
                                          <p:val>
                                            <p:strVal val="#ppt_x"/>
                                          </p:val>
                                        </p:tav>
                                      </p:tavLst>
                                    </p:anim>
                                    <p:anim calcmode="lin" valueType="num">
                                      <p:cBhvr additive="base">
                                        <p:cTn id="40"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7" grpId="0"/>
      <p:bldP spid="18" grpId="0" animBg="1"/>
      <p:bldP spid="21" grpId="0" animBg="1"/>
      <p:bldP spid="22" grpId="0" animBg="1"/>
      <p:bldP spid="23" grpId="0" animBg="1"/>
      <p:bldP spid="24" grpId="0" animBg="1"/>
      <p:bldP spid="2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2F2902-393D-4B86-346B-61D1447755D9}"/>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6476667-4E87-39A6-9E4E-CD99E7ED0001}"/>
              </a:ext>
            </a:extLst>
          </p:cNvPr>
          <p:cNvSpPr txBox="1"/>
          <p:nvPr/>
        </p:nvSpPr>
        <p:spPr>
          <a:xfrm>
            <a:off x="4186349" y="751632"/>
            <a:ext cx="3315331"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Landlord’s Right to Enter</a:t>
            </a:r>
          </a:p>
        </p:txBody>
      </p:sp>
      <p:sp>
        <p:nvSpPr>
          <p:cNvPr id="10" name="Rectangle 9">
            <a:extLst>
              <a:ext uri="{FF2B5EF4-FFF2-40B4-BE49-F238E27FC236}">
                <a16:creationId xmlns:a16="http://schemas.microsoft.com/office/drawing/2014/main" id="{60A44083-8681-2708-7A1F-E3AD88F70E64}"/>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ADEE8DEF-30B8-659E-A303-560E0293637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TextBox 14">
            <a:extLst>
              <a:ext uri="{FF2B5EF4-FFF2-40B4-BE49-F238E27FC236}">
                <a16:creationId xmlns:a16="http://schemas.microsoft.com/office/drawing/2014/main" id="{6D72BC6C-6BE0-0C35-6BA2-69F60B678DFE}"/>
              </a:ext>
            </a:extLst>
          </p:cNvPr>
          <p:cNvSpPr txBox="1"/>
          <p:nvPr/>
        </p:nvSpPr>
        <p:spPr>
          <a:xfrm>
            <a:off x="611730" y="1797251"/>
            <a:ext cx="7271029" cy="1553630"/>
          </a:xfrm>
          <a:prstGeom prst="rect">
            <a:avLst/>
          </a:prstGeom>
          <a:noFill/>
        </p:spPr>
        <p:txBody>
          <a:bodyPr wrap="square">
            <a:spAutoFit/>
          </a:bodyPr>
          <a:lstStyle>
            <a:defPPr>
              <a:defRPr lang="en-US"/>
            </a:defPPr>
            <a:lvl1pPr>
              <a:lnSpc>
                <a:spcPct val="120000"/>
              </a:lnSpc>
              <a:spcAft>
                <a:spcPts val="600"/>
              </a:spcAft>
              <a:defRPr b="1">
                <a:latin typeface="Alexandria"/>
              </a:defRPr>
            </a:lvl1pPr>
          </a:lstStyle>
          <a:p>
            <a:pPr marL="0" marR="0" lvl="0" indent="0" algn="justLow" defTabSz="914400" rtl="0" eaLnBrk="1" fontAlgn="auto" latinLnBrk="0" hangingPunct="1">
              <a:lnSpc>
                <a:spcPct val="120000"/>
              </a:lnSpc>
              <a:spcBef>
                <a:spcPts val="0"/>
              </a:spcBef>
              <a:spcAft>
                <a:spcPts val="60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In most circumstances, </a:t>
            </a:r>
            <a:r>
              <a:rPr lang="en-US" dirty="0">
                <a:solidFill>
                  <a:srgbClr val="0070C0"/>
                </a:solidFill>
              </a:rPr>
              <a:t>P</a:t>
            </a:r>
            <a:r>
              <a:rPr kumimoji="0" lang="en-US" sz="1800" i="0" u="none" strike="noStrike" kern="1200" cap="none" spc="0" normalizeH="0" baseline="0" noProof="0" dirty="0" err="1">
                <a:ln>
                  <a:noFill/>
                </a:ln>
                <a:solidFill>
                  <a:srgbClr val="0070C0"/>
                </a:solidFill>
                <a:effectLst/>
                <a:uLnTx/>
                <a:uFillTx/>
                <a:latin typeface="Alexandria"/>
                <a:ea typeface="+mn-ea"/>
                <a:cs typeface="+mn-cs"/>
              </a:rPr>
              <a:t>rior</a:t>
            </a:r>
            <a:r>
              <a:rPr kumimoji="0" lang="en-US" sz="1800" i="0" u="none" strike="noStrike" kern="1200" cap="none" spc="0" normalizeH="0" baseline="0" noProof="0" dirty="0">
                <a:ln>
                  <a:noFill/>
                </a:ln>
                <a:solidFill>
                  <a:srgbClr val="0070C0"/>
                </a:solidFill>
                <a:effectLst/>
                <a:uLnTx/>
                <a:uFillTx/>
                <a:latin typeface="Alexandria"/>
                <a:ea typeface="+mn-ea"/>
                <a:cs typeface="+mn-cs"/>
              </a:rPr>
              <a:t> Notice </a:t>
            </a:r>
            <a:r>
              <a:rPr kumimoji="0" lang="en-US" sz="1800" b="0" i="0" u="none" strike="noStrike" kern="1200" cap="none" spc="0" normalizeH="0" baseline="0" noProof="0" dirty="0">
                <a:ln>
                  <a:noFill/>
                </a:ln>
                <a:solidFill>
                  <a:prstClr val="black"/>
                </a:solidFill>
                <a:effectLst/>
                <a:uLnTx/>
                <a:uFillTx/>
                <a:latin typeface="Alexandria"/>
                <a:ea typeface="+mn-ea"/>
                <a:cs typeface="+mn-cs"/>
              </a:rPr>
              <a:t>of the entry is to be given to the tenant.</a:t>
            </a:r>
          </a:p>
          <a:p>
            <a:pPr marL="0" marR="0" lvl="0" indent="0" algn="justLow" defTabSz="914400" rtl="0" eaLnBrk="1" fontAlgn="auto" latinLnBrk="0" hangingPunct="1">
              <a:lnSpc>
                <a:spcPct val="120000"/>
              </a:lnSpc>
              <a:spcBef>
                <a:spcPts val="0"/>
              </a:spcBef>
              <a:spcAft>
                <a:spcPts val="60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Alexandria"/>
                <a:ea typeface="+mn-ea"/>
                <a:cs typeface="+mn-cs"/>
              </a:rPr>
              <a:t>Generally</a:t>
            </a:r>
            <a:r>
              <a:rPr kumimoji="0" lang="en-US" sz="1800" b="1" i="0" u="none" strike="noStrike" kern="1200" cap="none" spc="0" normalizeH="0" baseline="0" noProof="0" dirty="0">
                <a:ln>
                  <a:noFill/>
                </a:ln>
                <a:solidFill>
                  <a:prstClr val="black"/>
                </a:solidFill>
                <a:effectLst/>
                <a:uLnTx/>
                <a:uFillTx/>
                <a:latin typeface="Alexandria"/>
                <a:ea typeface="+mn-ea"/>
                <a:cs typeface="+mn-cs"/>
              </a:rPr>
              <a:t>, </a:t>
            </a:r>
            <a:r>
              <a:rPr kumimoji="0" lang="en-US" sz="1800" b="1" i="0" u="none" strike="noStrike" kern="1200" cap="none" spc="0" normalizeH="0" baseline="0" noProof="0" dirty="0">
                <a:ln>
                  <a:noFill/>
                </a:ln>
                <a:solidFill>
                  <a:srgbClr val="0070C0"/>
                </a:solidFill>
                <a:effectLst/>
                <a:uLnTx/>
                <a:uFillTx/>
                <a:latin typeface="Alexandria"/>
                <a:ea typeface="+mn-ea"/>
                <a:cs typeface="+mn-cs"/>
              </a:rPr>
              <a:t>24 or 48 hours </a:t>
            </a:r>
            <a:r>
              <a:rPr kumimoji="0" lang="en-US" sz="1800" b="1" i="0" u="none" strike="noStrike" kern="1200" cap="none" spc="0" normalizeH="0" baseline="0" noProof="0" dirty="0">
                <a:ln>
                  <a:noFill/>
                </a:ln>
                <a:solidFill>
                  <a:prstClr val="black"/>
                </a:solidFill>
                <a:effectLst/>
                <a:uLnTx/>
                <a:uFillTx/>
                <a:latin typeface="Alexandria"/>
                <a:ea typeface="+mn-ea"/>
                <a:cs typeface="+mn-cs"/>
              </a:rPr>
              <a:t>written notice </a:t>
            </a:r>
            <a:r>
              <a:rPr kumimoji="0" lang="en-US" sz="1800" b="0" i="0" u="none" strike="noStrike" kern="1200" cap="none" spc="0" normalizeH="0" baseline="0" noProof="0" dirty="0">
                <a:ln>
                  <a:noFill/>
                </a:ln>
                <a:solidFill>
                  <a:prstClr val="black"/>
                </a:solidFill>
                <a:effectLst/>
                <a:uLnTx/>
                <a:uFillTx/>
                <a:latin typeface="Alexandria"/>
                <a:ea typeface="+mn-ea"/>
                <a:cs typeface="+mn-cs"/>
              </a:rPr>
              <a:t>is required for </a:t>
            </a:r>
            <a:r>
              <a:rPr kumimoji="0" lang="en-US" sz="1800" b="1" i="0" u="none" strike="noStrike" kern="1200" cap="none" spc="0" normalizeH="0" baseline="0" noProof="0" dirty="0">
                <a:ln>
                  <a:noFill/>
                </a:ln>
                <a:solidFill>
                  <a:prstClr val="black"/>
                </a:solidFill>
                <a:effectLst/>
                <a:uLnTx/>
                <a:uFillTx/>
                <a:latin typeface="Alexandria"/>
                <a:ea typeface="+mn-ea"/>
                <a:cs typeface="+mn-cs"/>
              </a:rPr>
              <a:t>non-emergency access (repairs, showing). </a:t>
            </a:r>
          </a:p>
          <a:p>
            <a:pPr marL="0" marR="0" lvl="0" indent="0" algn="justLow" defTabSz="914400" rtl="0" eaLnBrk="1" fontAlgn="auto" latinLnBrk="0" hangingPunct="1">
              <a:lnSpc>
                <a:spcPct val="120000"/>
              </a:lnSpc>
              <a:spcBef>
                <a:spcPts val="0"/>
              </a:spcBef>
              <a:spcAft>
                <a:spcPts val="600"/>
              </a:spcAft>
              <a:buClrTx/>
              <a:buSzTx/>
              <a:buFontTx/>
              <a:buNone/>
              <a:tabLst/>
              <a:defRPr/>
            </a:pPr>
            <a:r>
              <a:rPr kumimoji="0" lang="en-US" sz="1800" b="1" i="0" u="none" strike="noStrike" kern="1200" cap="none" spc="0" normalizeH="0" baseline="0" noProof="0" dirty="0">
                <a:ln>
                  <a:noFill/>
                </a:ln>
                <a:solidFill>
                  <a:prstClr val="black"/>
                </a:solidFill>
                <a:effectLst/>
                <a:uLnTx/>
                <a:uFillTx/>
                <a:latin typeface="Alexandria"/>
                <a:ea typeface="+mn-ea"/>
                <a:cs typeface="+mn-cs"/>
              </a:rPr>
              <a:t>Emergencies (fire, flood) </a:t>
            </a:r>
            <a:r>
              <a:rPr kumimoji="0" lang="en-US" sz="1800" b="0" i="0" u="none" strike="noStrike" kern="1200" cap="none" spc="0" normalizeH="0" baseline="0" noProof="0" dirty="0">
                <a:ln>
                  <a:noFill/>
                </a:ln>
                <a:solidFill>
                  <a:prstClr val="black"/>
                </a:solidFill>
                <a:effectLst/>
                <a:uLnTx/>
                <a:uFillTx/>
                <a:latin typeface="Alexandria"/>
                <a:ea typeface="+mn-ea"/>
                <a:cs typeface="+mn-cs"/>
              </a:rPr>
              <a:t>are the </a:t>
            </a:r>
            <a:r>
              <a:rPr kumimoji="0" lang="en-US" sz="1800" b="1" i="0" u="none" strike="noStrike" kern="1200" cap="none" spc="0" normalizeH="0" baseline="0" noProof="0" dirty="0">
                <a:ln>
                  <a:noFill/>
                </a:ln>
                <a:solidFill>
                  <a:prstClr val="black"/>
                </a:solidFill>
                <a:effectLst/>
                <a:uLnTx/>
                <a:uFillTx/>
                <a:latin typeface="Alexandria"/>
                <a:ea typeface="+mn-ea"/>
                <a:cs typeface="+mn-cs"/>
              </a:rPr>
              <a:t>major exception.</a:t>
            </a:r>
          </a:p>
        </p:txBody>
      </p:sp>
      <p:sp>
        <p:nvSpPr>
          <p:cNvPr id="4" name="Cloud 3">
            <a:extLst>
              <a:ext uri="{FF2B5EF4-FFF2-40B4-BE49-F238E27FC236}">
                <a16:creationId xmlns:a16="http://schemas.microsoft.com/office/drawing/2014/main" id="{E5F129B0-0330-F48D-786B-F289A1C0909A}"/>
              </a:ext>
            </a:extLst>
          </p:cNvPr>
          <p:cNvSpPr/>
          <p:nvPr/>
        </p:nvSpPr>
        <p:spPr>
          <a:xfrm>
            <a:off x="8516268" y="1213297"/>
            <a:ext cx="2885090" cy="2913015"/>
          </a:xfrm>
          <a:prstGeom prst="cloud">
            <a:avLst/>
          </a:prstGeom>
          <a:solidFill>
            <a:srgbClr val="FFFFE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dirty="0">
                <a:solidFill>
                  <a:schemeClr val="tx1"/>
                </a:solidFill>
                <a:latin typeface="Alexandria"/>
              </a:rPr>
              <a:t>A landlord (or any other person) who enters the property without</a:t>
            </a:r>
          </a:p>
          <a:p>
            <a:pPr algn="ctr"/>
            <a:r>
              <a:rPr lang="en-US" dirty="0">
                <a:solidFill>
                  <a:schemeClr val="tx1"/>
                </a:solidFill>
                <a:latin typeface="Alexandria"/>
              </a:rPr>
              <a:t>permission is guilty of </a:t>
            </a:r>
            <a:r>
              <a:rPr lang="en-US" b="1" dirty="0">
                <a:solidFill>
                  <a:schemeClr val="tx1"/>
                </a:solidFill>
                <a:latin typeface="Alexandria"/>
              </a:rPr>
              <a:t>unlawful forcible entry</a:t>
            </a:r>
            <a:r>
              <a:rPr lang="en-US" dirty="0">
                <a:solidFill>
                  <a:schemeClr val="tx1"/>
                </a:solidFill>
                <a:latin typeface="Alexandria"/>
              </a:rPr>
              <a:t>.</a:t>
            </a:r>
          </a:p>
        </p:txBody>
      </p:sp>
      <p:sp>
        <p:nvSpPr>
          <p:cNvPr id="6" name="TextBox 5">
            <a:extLst>
              <a:ext uri="{FF2B5EF4-FFF2-40B4-BE49-F238E27FC236}">
                <a16:creationId xmlns:a16="http://schemas.microsoft.com/office/drawing/2014/main" id="{F3B950F7-C97B-D634-36D4-898A8A7A388B}"/>
              </a:ext>
            </a:extLst>
          </p:cNvPr>
          <p:cNvSpPr txBox="1"/>
          <p:nvPr/>
        </p:nvSpPr>
        <p:spPr>
          <a:xfrm>
            <a:off x="611730" y="1276505"/>
            <a:ext cx="6093372" cy="400110"/>
          </a:xfrm>
          <a:prstGeom prst="rect">
            <a:avLst/>
          </a:prstGeom>
          <a:noFill/>
        </p:spPr>
        <p:txBody>
          <a:bodyPr wrap="square">
            <a:spAutoFit/>
          </a:bodyPr>
          <a:lstStyle/>
          <a:p>
            <a:pPr marL="342900" indent="-342900" algn="l">
              <a:buFont typeface="Wingdings" panose="05000000000000000000" pitchFamily="2" charset="2"/>
              <a:buChar char="Ø"/>
            </a:pPr>
            <a:r>
              <a:rPr lang="en-US" sz="2000" b="1" dirty="0">
                <a:solidFill>
                  <a:srgbClr val="0070C0"/>
                </a:solidFill>
                <a:latin typeface="Alexandria"/>
              </a:rPr>
              <a:t>Notice of Entry</a:t>
            </a:r>
            <a:endParaRPr lang="en-US" sz="2000" b="1" i="0" dirty="0">
              <a:solidFill>
                <a:srgbClr val="0070C0"/>
              </a:solidFill>
              <a:effectLst/>
              <a:latin typeface="Alexandria"/>
            </a:endParaRPr>
          </a:p>
        </p:txBody>
      </p:sp>
      <p:sp>
        <p:nvSpPr>
          <p:cNvPr id="8" name="TextBox 7">
            <a:extLst>
              <a:ext uri="{FF2B5EF4-FFF2-40B4-BE49-F238E27FC236}">
                <a16:creationId xmlns:a16="http://schemas.microsoft.com/office/drawing/2014/main" id="{86BA4734-8132-8BCE-D54E-059C41233AB2}"/>
              </a:ext>
            </a:extLst>
          </p:cNvPr>
          <p:cNvSpPr txBox="1"/>
          <p:nvPr/>
        </p:nvSpPr>
        <p:spPr>
          <a:xfrm>
            <a:off x="611730" y="3868096"/>
            <a:ext cx="6093372" cy="400110"/>
          </a:xfrm>
          <a:prstGeom prst="rect">
            <a:avLst/>
          </a:prstGeom>
          <a:noFill/>
        </p:spPr>
        <p:txBody>
          <a:bodyPr wrap="square">
            <a:spAutoFit/>
          </a:bodyPr>
          <a:lstStyle/>
          <a:p>
            <a:pPr marL="342900" indent="-342900">
              <a:buFont typeface="Wingdings" panose="05000000000000000000" pitchFamily="2" charset="2"/>
              <a:buChar char="Ø"/>
            </a:pPr>
            <a:r>
              <a:rPr lang="en-US" sz="2000" b="1" dirty="0">
                <a:solidFill>
                  <a:srgbClr val="0070C0"/>
                </a:solidFill>
                <a:latin typeface="Alexandria"/>
              </a:rPr>
              <a:t>Notice for Buyer Inspections</a:t>
            </a:r>
          </a:p>
        </p:txBody>
      </p:sp>
      <p:sp>
        <p:nvSpPr>
          <p:cNvPr id="12" name="TextBox 11">
            <a:extLst>
              <a:ext uri="{FF2B5EF4-FFF2-40B4-BE49-F238E27FC236}">
                <a16:creationId xmlns:a16="http://schemas.microsoft.com/office/drawing/2014/main" id="{2FEEB24D-9D65-BB7D-9DF5-48F3E80B7D84}"/>
              </a:ext>
            </a:extLst>
          </p:cNvPr>
          <p:cNvSpPr txBox="1"/>
          <p:nvPr/>
        </p:nvSpPr>
        <p:spPr>
          <a:xfrm>
            <a:off x="760686" y="4324066"/>
            <a:ext cx="8115300" cy="1476686"/>
          </a:xfrm>
          <a:prstGeom prst="rect">
            <a:avLst/>
          </a:prstGeom>
          <a:noFill/>
        </p:spPr>
        <p:txBody>
          <a:bodyPr wrap="square">
            <a:spAutoFit/>
          </a:bodyPr>
          <a:lstStyle/>
          <a:p>
            <a:pPr algn="justLow">
              <a:lnSpc>
                <a:spcPct val="120000"/>
              </a:lnSpc>
              <a:spcAft>
                <a:spcPts val="600"/>
              </a:spcAft>
            </a:pPr>
            <a:r>
              <a:rPr lang="en-US" dirty="0">
                <a:solidFill>
                  <a:prstClr val="black"/>
                </a:solidFill>
                <a:latin typeface="Alexandria"/>
              </a:rPr>
              <a:t>Any residential or commercial property occupied by a tenant is termed a </a:t>
            </a:r>
            <a:r>
              <a:rPr lang="en-US" dirty="0">
                <a:solidFill>
                  <a:srgbClr val="0070C0"/>
                </a:solidFill>
                <a:latin typeface="Alexandria"/>
              </a:rPr>
              <a:t>rental</a:t>
            </a:r>
            <a:r>
              <a:rPr lang="en-US" dirty="0">
                <a:solidFill>
                  <a:prstClr val="black"/>
                </a:solidFill>
                <a:latin typeface="Alexandria"/>
              </a:rPr>
              <a:t>.</a:t>
            </a:r>
          </a:p>
          <a:p>
            <a:pPr algn="justLow">
              <a:lnSpc>
                <a:spcPct val="120000"/>
              </a:lnSpc>
              <a:spcAft>
                <a:spcPts val="600"/>
              </a:spcAft>
            </a:pPr>
            <a:r>
              <a:rPr lang="en-US" dirty="0">
                <a:solidFill>
                  <a:prstClr val="black"/>
                </a:solidFill>
                <a:latin typeface="Alexandria"/>
              </a:rPr>
              <a:t>Real estate brokers listing a </a:t>
            </a:r>
            <a:r>
              <a:rPr lang="en-US" dirty="0">
                <a:solidFill>
                  <a:srgbClr val="0070C0"/>
                </a:solidFill>
                <a:latin typeface="Alexandria"/>
              </a:rPr>
              <a:t>rental property for sale </a:t>
            </a:r>
            <a:r>
              <a:rPr lang="en-US" dirty="0">
                <a:solidFill>
                  <a:prstClr val="black"/>
                </a:solidFill>
                <a:latin typeface="Alexandria"/>
              </a:rPr>
              <a:t>must inform the owner (seller) about the legal rights and procedures for allowing prospective buyer inspections. There are </a:t>
            </a:r>
            <a:r>
              <a:rPr lang="en-US" b="1" dirty="0"/>
              <a:t>Two Types of Notice Procedures .</a:t>
            </a:r>
            <a:endParaRPr lang="en-US" dirty="0">
              <a:solidFill>
                <a:prstClr val="black"/>
              </a:solidFill>
              <a:latin typeface="Alexandria"/>
            </a:endParaRPr>
          </a:p>
        </p:txBody>
      </p:sp>
      <p:sp>
        <p:nvSpPr>
          <p:cNvPr id="14" name="TextBox 13">
            <a:extLst>
              <a:ext uri="{FF2B5EF4-FFF2-40B4-BE49-F238E27FC236}">
                <a16:creationId xmlns:a16="http://schemas.microsoft.com/office/drawing/2014/main" id="{B16788C4-CF13-7773-4174-51FC65155A21}"/>
              </a:ext>
            </a:extLst>
          </p:cNvPr>
          <p:cNvSpPr txBox="1"/>
          <p:nvPr/>
        </p:nvSpPr>
        <p:spPr>
          <a:xfrm>
            <a:off x="275840" y="5923941"/>
            <a:ext cx="4524703" cy="445370"/>
          </a:xfrm>
          <a:prstGeom prst="roundRect">
            <a:avLst/>
          </a:prstGeom>
          <a:solidFill>
            <a:schemeClr val="bg1"/>
          </a:solidFill>
          <a:ln>
            <a:solidFill>
              <a:schemeClr val="tx1"/>
            </a:solidFill>
          </a:ln>
        </p:spPr>
        <p:txBody>
          <a:bodyPr wrap="square">
            <a:spAutoFit/>
          </a:bodyPr>
          <a:lstStyle/>
          <a:p>
            <a:pPr algn="ctr">
              <a:lnSpc>
                <a:spcPct val="120000"/>
              </a:lnSpc>
              <a:spcAft>
                <a:spcPts val="600"/>
              </a:spcAft>
            </a:pPr>
            <a:r>
              <a:rPr lang="en-US" b="1" dirty="0">
                <a:latin typeface="Alexandria"/>
              </a:rPr>
              <a:t>24-hour written notice </a:t>
            </a:r>
            <a:endParaRPr lang="en-US" dirty="0">
              <a:latin typeface="Alexandria"/>
            </a:endParaRPr>
          </a:p>
        </p:txBody>
      </p:sp>
      <p:sp>
        <p:nvSpPr>
          <p:cNvPr id="16" name="TextBox 15">
            <a:extLst>
              <a:ext uri="{FF2B5EF4-FFF2-40B4-BE49-F238E27FC236}">
                <a16:creationId xmlns:a16="http://schemas.microsoft.com/office/drawing/2014/main" id="{793A6DDE-AD3D-5C15-452F-ACA314CCF7FE}"/>
              </a:ext>
            </a:extLst>
          </p:cNvPr>
          <p:cNvSpPr txBox="1"/>
          <p:nvPr/>
        </p:nvSpPr>
        <p:spPr>
          <a:xfrm>
            <a:off x="6867209" y="5923941"/>
            <a:ext cx="4524703" cy="445370"/>
          </a:xfrm>
          <a:prstGeom prst="roundRect">
            <a:avLst/>
          </a:prstGeom>
          <a:solidFill>
            <a:schemeClr val="bg1"/>
          </a:solidFill>
          <a:ln>
            <a:solidFill>
              <a:schemeClr val="tx1"/>
            </a:solidFill>
          </a:ln>
        </p:spPr>
        <p:txBody>
          <a:bodyPr wrap="square">
            <a:spAutoFit/>
          </a:bodyPr>
          <a:lstStyle/>
          <a:p>
            <a:pPr algn="ctr">
              <a:lnSpc>
                <a:spcPct val="120000"/>
              </a:lnSpc>
              <a:spcAft>
                <a:spcPts val="600"/>
              </a:spcAft>
            </a:pPr>
            <a:r>
              <a:rPr lang="en-US" b="1" dirty="0">
                <a:latin typeface="Alexandria"/>
              </a:rPr>
              <a:t>120-day “For Sale” notice</a:t>
            </a:r>
            <a:endParaRPr lang="en-US" dirty="0">
              <a:latin typeface="Alexandria"/>
            </a:endParaRPr>
          </a:p>
        </p:txBody>
      </p:sp>
      <p:sp>
        <p:nvSpPr>
          <p:cNvPr id="20" name="TextBox 19">
            <a:extLst>
              <a:ext uri="{FF2B5EF4-FFF2-40B4-BE49-F238E27FC236}">
                <a16:creationId xmlns:a16="http://schemas.microsoft.com/office/drawing/2014/main" id="{21AA267C-5177-8AAF-C445-2723F8CB3347}"/>
              </a:ext>
            </a:extLst>
          </p:cNvPr>
          <p:cNvSpPr txBox="1"/>
          <p:nvPr/>
        </p:nvSpPr>
        <p:spPr>
          <a:xfrm>
            <a:off x="800088" y="6369311"/>
            <a:ext cx="6093372" cy="369332"/>
          </a:xfrm>
          <a:prstGeom prst="rect">
            <a:avLst/>
          </a:prstGeom>
          <a:noFill/>
        </p:spPr>
        <p:txBody>
          <a:bodyPr wrap="square">
            <a:spAutoFit/>
          </a:bodyPr>
          <a:lstStyle/>
          <a:p>
            <a:r>
              <a:rPr lang="en-US" dirty="0">
                <a:solidFill>
                  <a:srgbClr val="34363D"/>
                </a:solidFill>
                <a:latin typeface="Alexandria"/>
              </a:rPr>
              <a:t>S</a:t>
            </a:r>
            <a:r>
              <a:rPr lang="en-US" b="0" i="0" dirty="0">
                <a:solidFill>
                  <a:srgbClr val="34363D"/>
                </a:solidFill>
                <a:effectLst/>
                <a:latin typeface="Alexandria"/>
              </a:rPr>
              <a:t>imilar to repair/inspection notices)</a:t>
            </a:r>
            <a:endParaRPr lang="en-US" dirty="0">
              <a:latin typeface="Alexandria"/>
            </a:endParaRPr>
          </a:p>
        </p:txBody>
      </p:sp>
    </p:spTree>
    <p:extLst>
      <p:ext uri="{BB962C8B-B14F-4D97-AF65-F5344CB8AC3E}">
        <p14:creationId xmlns:p14="http://schemas.microsoft.com/office/powerpoint/2010/main" val="2625068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3"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1+#ppt_w/2"/>
                                          </p:val>
                                        </p:tav>
                                        <p:tav tm="100000">
                                          <p:val>
                                            <p:strVal val="#ppt_x"/>
                                          </p:val>
                                        </p:tav>
                                      </p:tavLst>
                                    </p:anim>
                                    <p:anim calcmode="lin" valueType="num">
                                      <p:cBhvr additive="base">
                                        <p:cTn id="20" dur="500" fill="hold"/>
                                        <p:tgtEl>
                                          <p:spTgt spid="4"/>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500" fill="hold"/>
                                        <p:tgtEl>
                                          <p:spTgt spid="14"/>
                                        </p:tgtEl>
                                        <p:attrNameLst>
                                          <p:attrName>ppt_x</p:attrName>
                                        </p:attrNameLst>
                                      </p:cBhvr>
                                      <p:tavLst>
                                        <p:tav tm="0">
                                          <p:val>
                                            <p:strVal val="#ppt_x"/>
                                          </p:val>
                                        </p:tav>
                                        <p:tav tm="100000">
                                          <p:val>
                                            <p:strVal val="#ppt_x"/>
                                          </p:val>
                                        </p:tav>
                                      </p:tavLst>
                                    </p:anim>
                                    <p:anim calcmode="lin" valueType="num">
                                      <p:cBhvr additive="base">
                                        <p:cTn id="38" dur="5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0"/>
                                        </p:tgtEl>
                                        <p:attrNameLst>
                                          <p:attrName>style.visibility</p:attrName>
                                        </p:attrNameLst>
                                      </p:cBhvr>
                                      <p:to>
                                        <p:strVal val="visible"/>
                                      </p:to>
                                    </p:set>
                                    <p:anim calcmode="lin" valueType="num">
                                      <p:cBhvr additive="base">
                                        <p:cTn id="45" dur="500" fill="hold"/>
                                        <p:tgtEl>
                                          <p:spTgt spid="20"/>
                                        </p:tgtEl>
                                        <p:attrNameLst>
                                          <p:attrName>ppt_x</p:attrName>
                                        </p:attrNameLst>
                                      </p:cBhvr>
                                      <p:tavLst>
                                        <p:tav tm="0">
                                          <p:val>
                                            <p:strVal val="#ppt_x"/>
                                          </p:val>
                                        </p:tav>
                                        <p:tav tm="100000">
                                          <p:val>
                                            <p:strVal val="#ppt_x"/>
                                          </p:val>
                                        </p:tav>
                                      </p:tavLst>
                                    </p:anim>
                                    <p:anim calcmode="lin" valueType="num">
                                      <p:cBhvr additive="base">
                                        <p:cTn id="4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4" grpId="0" animBg="1"/>
      <p:bldP spid="6" grpId="0"/>
      <p:bldP spid="8" grpId="0"/>
      <p:bldP spid="12" grpId="0"/>
      <p:bldP spid="14" grpId="0" animBg="1"/>
      <p:bldP spid="16" grpId="0" animBg="1"/>
      <p:bldP spid="2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7C1654-164E-4CE7-EA84-A1AB61A827DE}"/>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E4C51A58-6BDB-9F3F-8478-B9E65F4B6247}"/>
              </a:ext>
            </a:extLst>
          </p:cNvPr>
          <p:cNvSpPr txBox="1"/>
          <p:nvPr/>
        </p:nvSpPr>
        <p:spPr>
          <a:xfrm>
            <a:off x="4186349" y="751632"/>
            <a:ext cx="3315331"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Landlord’s Right to Enter</a:t>
            </a:r>
          </a:p>
        </p:txBody>
      </p:sp>
      <p:sp>
        <p:nvSpPr>
          <p:cNvPr id="10" name="Rectangle 9">
            <a:extLst>
              <a:ext uri="{FF2B5EF4-FFF2-40B4-BE49-F238E27FC236}">
                <a16:creationId xmlns:a16="http://schemas.microsoft.com/office/drawing/2014/main" id="{A75E157A-806D-03D5-F6F9-76CD9091299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C2F04D2C-EE0F-C730-698D-76C4EAB7F7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AC9097E7-B8F8-BC83-7275-80E9CBAE094A}"/>
              </a:ext>
            </a:extLst>
          </p:cNvPr>
          <p:cNvSpPr txBox="1"/>
          <p:nvPr/>
        </p:nvSpPr>
        <p:spPr>
          <a:xfrm>
            <a:off x="517137" y="1324318"/>
            <a:ext cx="6093372" cy="400110"/>
          </a:xfrm>
          <a:prstGeom prst="rect">
            <a:avLst/>
          </a:prstGeom>
          <a:noFill/>
        </p:spPr>
        <p:txBody>
          <a:bodyPr wrap="square">
            <a:spAutoFit/>
          </a:bodyPr>
          <a:lstStyle/>
          <a:p>
            <a:pPr marL="342900" indent="-342900">
              <a:buFont typeface="Wingdings" panose="05000000000000000000" pitchFamily="2" charset="2"/>
              <a:buChar char="Ø"/>
            </a:pPr>
            <a:r>
              <a:rPr lang="en-US" sz="2000" b="1" dirty="0">
                <a:solidFill>
                  <a:srgbClr val="0070C0"/>
                </a:solidFill>
                <a:latin typeface="Alexandria"/>
              </a:rPr>
              <a:t>Notice for Buyer Inspections</a:t>
            </a:r>
          </a:p>
        </p:txBody>
      </p:sp>
      <p:graphicFrame>
        <p:nvGraphicFramePr>
          <p:cNvPr id="2" name="Table 1">
            <a:extLst>
              <a:ext uri="{FF2B5EF4-FFF2-40B4-BE49-F238E27FC236}">
                <a16:creationId xmlns:a16="http://schemas.microsoft.com/office/drawing/2014/main" id="{4EA806D7-F71D-C19E-2FE1-467BDCBBE4D1}"/>
              </a:ext>
            </a:extLst>
          </p:cNvPr>
          <p:cNvGraphicFramePr>
            <a:graphicFrameLocks noGrp="1"/>
          </p:cNvGraphicFramePr>
          <p:nvPr>
            <p:extLst>
              <p:ext uri="{D42A27DB-BD31-4B8C-83A1-F6EECF244321}">
                <p14:modId xmlns:p14="http://schemas.microsoft.com/office/powerpoint/2010/main" val="1667818381"/>
              </p:ext>
            </p:extLst>
          </p:nvPr>
        </p:nvGraphicFramePr>
        <p:xfrm>
          <a:off x="717859" y="1807553"/>
          <a:ext cx="10886708" cy="4612629"/>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4145577385"/>
                    </a:ext>
                  </a:extLst>
                </a:gridCol>
                <a:gridCol w="3688503">
                  <a:extLst>
                    <a:ext uri="{9D8B030D-6E8A-4147-A177-3AD203B41FA5}">
                      <a16:colId xmlns:a16="http://schemas.microsoft.com/office/drawing/2014/main" val="3794719136"/>
                    </a:ext>
                  </a:extLst>
                </a:gridCol>
                <a:gridCol w="4488872">
                  <a:extLst>
                    <a:ext uri="{9D8B030D-6E8A-4147-A177-3AD203B41FA5}">
                      <a16:colId xmlns:a16="http://schemas.microsoft.com/office/drawing/2014/main" val="3157599161"/>
                    </a:ext>
                  </a:extLst>
                </a:gridCol>
              </a:tblGrid>
              <a:tr h="574791">
                <a:tc>
                  <a:txBody>
                    <a:bodyPr/>
                    <a:lstStyle/>
                    <a:p>
                      <a:pPr algn="ctr" fontAlgn="b">
                        <a:buNone/>
                      </a:pPr>
                      <a:r>
                        <a:rPr lang="en-US" sz="2000" b="1" dirty="0">
                          <a:solidFill>
                            <a:schemeClr val="bg1"/>
                          </a:solidFill>
                          <a:effectLst/>
                          <a:latin typeface="Alexandria"/>
                        </a:rPr>
                        <a:t>Aspect</a:t>
                      </a:r>
                    </a:p>
                  </a:txBody>
                  <a:tcPr anchor="b"/>
                </a:tc>
                <a:tc>
                  <a:txBody>
                    <a:bodyPr/>
                    <a:lstStyle/>
                    <a:p>
                      <a:pPr algn="ctr" fontAlgn="b">
                        <a:buNone/>
                      </a:pPr>
                      <a:r>
                        <a:rPr lang="en-US" sz="2000" b="1" dirty="0">
                          <a:solidFill>
                            <a:schemeClr val="bg1"/>
                          </a:solidFill>
                          <a:effectLst/>
                          <a:latin typeface="Alexandria"/>
                        </a:rPr>
                        <a:t>24-hour Written Notice</a:t>
                      </a:r>
                    </a:p>
                  </a:txBody>
                  <a:tcPr anchor="b"/>
                </a:tc>
                <a:tc>
                  <a:txBody>
                    <a:bodyPr/>
                    <a:lstStyle/>
                    <a:p>
                      <a:pPr algn="ctr" fontAlgn="b">
                        <a:buNone/>
                      </a:pPr>
                      <a:r>
                        <a:rPr lang="en-US" sz="2000" b="1" dirty="0">
                          <a:solidFill>
                            <a:schemeClr val="bg1"/>
                          </a:solidFill>
                          <a:effectLst/>
                          <a:latin typeface="Alexandria"/>
                        </a:rPr>
                        <a:t>120-day “For Sale” Notice</a:t>
                      </a:r>
                    </a:p>
                  </a:txBody>
                  <a:tcPr anchor="b"/>
                </a:tc>
                <a:extLst>
                  <a:ext uri="{0D108BD9-81ED-4DB2-BD59-A6C34878D82A}">
                    <a16:rowId xmlns:a16="http://schemas.microsoft.com/office/drawing/2014/main" val="283764166"/>
                  </a:ext>
                </a:extLst>
              </a:tr>
              <a:tr h="370840">
                <a:tc>
                  <a:txBody>
                    <a:bodyPr/>
                    <a:lstStyle/>
                    <a:p>
                      <a:pPr algn="ctr" fontAlgn="base">
                        <a:buNone/>
                      </a:pPr>
                      <a:r>
                        <a:rPr lang="en-US" b="1">
                          <a:solidFill>
                            <a:srgbClr val="34363D"/>
                          </a:solidFill>
                          <a:effectLst/>
                          <a:latin typeface="Alexandria"/>
                        </a:rPr>
                        <a:t>Purpose</a:t>
                      </a:r>
                      <a:endParaRPr lang="en-US">
                        <a:effectLst/>
                        <a:latin typeface="Alexandria"/>
                      </a:endParaRPr>
                    </a:p>
                  </a:txBody>
                  <a:tcPr anchor="ctr"/>
                </a:tc>
                <a:tc>
                  <a:txBody>
                    <a:bodyPr/>
                    <a:lstStyle/>
                    <a:p>
                      <a:pPr algn="ctr" fontAlgn="base">
                        <a:lnSpc>
                          <a:spcPct val="120000"/>
                        </a:lnSpc>
                        <a:buNone/>
                      </a:pPr>
                      <a:r>
                        <a:rPr lang="en-US" dirty="0">
                          <a:effectLst/>
                          <a:latin typeface="Alexandria"/>
                        </a:rPr>
                        <a:t>For repair or buyer inspection (single entry)</a:t>
                      </a:r>
                    </a:p>
                  </a:txBody>
                  <a:tcPr anchor="ctr"/>
                </a:tc>
                <a:tc>
                  <a:txBody>
                    <a:bodyPr/>
                    <a:lstStyle/>
                    <a:p>
                      <a:pPr algn="ctr" fontAlgn="base">
                        <a:lnSpc>
                          <a:spcPct val="120000"/>
                        </a:lnSpc>
                        <a:buNone/>
                      </a:pPr>
                      <a:r>
                        <a:rPr lang="en-US">
                          <a:effectLst/>
                          <a:latin typeface="Alexandria"/>
                        </a:rPr>
                        <a:t>For repeated buyer inspections during sale period</a:t>
                      </a:r>
                    </a:p>
                  </a:txBody>
                  <a:tcPr anchor="ctr"/>
                </a:tc>
                <a:extLst>
                  <a:ext uri="{0D108BD9-81ED-4DB2-BD59-A6C34878D82A}">
                    <a16:rowId xmlns:a16="http://schemas.microsoft.com/office/drawing/2014/main" val="1746906398"/>
                  </a:ext>
                </a:extLst>
              </a:tr>
              <a:tr h="370840">
                <a:tc>
                  <a:txBody>
                    <a:bodyPr/>
                    <a:lstStyle/>
                    <a:p>
                      <a:pPr algn="ctr" fontAlgn="base">
                        <a:buNone/>
                      </a:pPr>
                      <a:r>
                        <a:rPr lang="en-US" b="1">
                          <a:solidFill>
                            <a:srgbClr val="34363D"/>
                          </a:solidFill>
                          <a:effectLst/>
                          <a:latin typeface="Alexandria"/>
                        </a:rPr>
                        <a:t>Notice Method</a:t>
                      </a:r>
                      <a:endParaRPr lang="en-US">
                        <a:effectLst/>
                        <a:latin typeface="Alexandria"/>
                      </a:endParaRPr>
                    </a:p>
                  </a:txBody>
                  <a:tcPr anchor="ctr"/>
                </a:tc>
                <a:tc>
                  <a:txBody>
                    <a:bodyPr/>
                    <a:lstStyle/>
                    <a:p>
                      <a:pPr algn="ctr" fontAlgn="base">
                        <a:lnSpc>
                          <a:spcPct val="120000"/>
                        </a:lnSpc>
                        <a:buNone/>
                      </a:pPr>
                      <a:r>
                        <a:rPr lang="en-US" dirty="0">
                          <a:effectLst/>
                          <a:latin typeface="Alexandria"/>
                        </a:rPr>
                        <a:t>Written notice delivered or mailed 24 hours in advance</a:t>
                      </a:r>
                    </a:p>
                  </a:txBody>
                  <a:tcPr anchor="ctr"/>
                </a:tc>
                <a:tc>
                  <a:txBody>
                    <a:bodyPr/>
                    <a:lstStyle/>
                    <a:p>
                      <a:pPr algn="ctr" fontAlgn="base">
                        <a:lnSpc>
                          <a:spcPct val="120000"/>
                        </a:lnSpc>
                        <a:buNone/>
                      </a:pPr>
                      <a:r>
                        <a:rPr lang="en-US" dirty="0">
                          <a:effectLst/>
                          <a:latin typeface="Alexandria"/>
                        </a:rPr>
                        <a:t>Personal delivery or regular mail to tenant</a:t>
                      </a:r>
                    </a:p>
                  </a:txBody>
                  <a:tcPr anchor="ctr"/>
                </a:tc>
                <a:extLst>
                  <a:ext uri="{0D108BD9-81ED-4DB2-BD59-A6C34878D82A}">
                    <a16:rowId xmlns:a16="http://schemas.microsoft.com/office/drawing/2014/main" val="1573455079"/>
                  </a:ext>
                </a:extLst>
              </a:tr>
              <a:tr h="370840">
                <a:tc>
                  <a:txBody>
                    <a:bodyPr/>
                    <a:lstStyle/>
                    <a:p>
                      <a:pPr algn="ctr" fontAlgn="base">
                        <a:buNone/>
                      </a:pPr>
                      <a:r>
                        <a:rPr lang="en-US" b="1">
                          <a:solidFill>
                            <a:srgbClr val="34363D"/>
                          </a:solidFill>
                          <a:effectLst/>
                          <a:latin typeface="Alexandria"/>
                        </a:rPr>
                        <a:t>Validity Period</a:t>
                      </a:r>
                      <a:endParaRPr lang="en-US">
                        <a:effectLst/>
                        <a:latin typeface="Alexandria"/>
                      </a:endParaRPr>
                    </a:p>
                  </a:txBody>
                  <a:tcPr anchor="ctr"/>
                </a:tc>
                <a:tc>
                  <a:txBody>
                    <a:bodyPr/>
                    <a:lstStyle/>
                    <a:p>
                      <a:pPr algn="ctr" fontAlgn="base">
                        <a:lnSpc>
                          <a:spcPct val="120000"/>
                        </a:lnSpc>
                        <a:buNone/>
                      </a:pPr>
                      <a:r>
                        <a:rPr lang="en-US" dirty="0">
                          <a:effectLst/>
                          <a:latin typeface="Alexandria"/>
                        </a:rPr>
                        <a:t>Applies to a specific visit/date only</a:t>
                      </a:r>
                    </a:p>
                  </a:txBody>
                  <a:tcPr anchor="ctr"/>
                </a:tc>
                <a:tc>
                  <a:txBody>
                    <a:bodyPr/>
                    <a:lstStyle/>
                    <a:p>
                      <a:pPr algn="ctr" fontAlgn="base">
                        <a:lnSpc>
                          <a:spcPct val="120000"/>
                        </a:lnSpc>
                        <a:buNone/>
                      </a:pPr>
                      <a:r>
                        <a:rPr lang="en-US">
                          <a:effectLst/>
                          <a:latin typeface="Alexandria"/>
                        </a:rPr>
                        <a:t>Creates 120-day window for multiple entries</a:t>
                      </a:r>
                    </a:p>
                  </a:txBody>
                  <a:tcPr anchor="ctr"/>
                </a:tc>
                <a:extLst>
                  <a:ext uri="{0D108BD9-81ED-4DB2-BD59-A6C34878D82A}">
                    <a16:rowId xmlns:a16="http://schemas.microsoft.com/office/drawing/2014/main" val="3078371029"/>
                  </a:ext>
                </a:extLst>
              </a:tr>
              <a:tr h="370840">
                <a:tc>
                  <a:txBody>
                    <a:bodyPr/>
                    <a:lstStyle/>
                    <a:p>
                      <a:pPr algn="ctr" fontAlgn="base">
                        <a:buNone/>
                      </a:pPr>
                      <a:r>
                        <a:rPr lang="en-US" b="1" dirty="0">
                          <a:solidFill>
                            <a:srgbClr val="34363D"/>
                          </a:solidFill>
                          <a:effectLst/>
                          <a:latin typeface="Alexandria"/>
                        </a:rPr>
                        <a:t>Timing of Entry</a:t>
                      </a:r>
                      <a:endParaRPr lang="en-US" dirty="0">
                        <a:effectLst/>
                        <a:latin typeface="Alexandria"/>
                      </a:endParaRPr>
                    </a:p>
                  </a:txBody>
                  <a:tcPr anchor="ctr"/>
                </a:tc>
                <a:tc>
                  <a:txBody>
                    <a:bodyPr/>
                    <a:lstStyle/>
                    <a:p>
                      <a:pPr algn="ctr" fontAlgn="base">
                        <a:lnSpc>
                          <a:spcPct val="120000"/>
                        </a:lnSpc>
                        <a:buNone/>
                      </a:pPr>
                      <a:r>
                        <a:rPr lang="en-US">
                          <a:effectLst/>
                          <a:latin typeface="Alexandria"/>
                        </a:rPr>
                        <a:t>Entry allowed after 24-hour period has passed</a:t>
                      </a:r>
                    </a:p>
                  </a:txBody>
                  <a:tcPr anchor="ctr"/>
                </a:tc>
                <a:tc>
                  <a:txBody>
                    <a:bodyPr/>
                    <a:lstStyle/>
                    <a:p>
                      <a:pPr algn="ctr" fontAlgn="base">
                        <a:lnSpc>
                          <a:spcPct val="120000"/>
                        </a:lnSpc>
                        <a:buNone/>
                      </a:pPr>
                      <a:r>
                        <a:rPr lang="en-US" dirty="0">
                          <a:effectLst/>
                          <a:latin typeface="Alexandria"/>
                        </a:rPr>
                        <a:t>Entry allowed during normal business hours for 120 days</a:t>
                      </a:r>
                    </a:p>
                  </a:txBody>
                  <a:tcPr anchor="ctr"/>
                </a:tc>
                <a:extLst>
                  <a:ext uri="{0D108BD9-81ED-4DB2-BD59-A6C34878D82A}">
                    <a16:rowId xmlns:a16="http://schemas.microsoft.com/office/drawing/2014/main" val="3195113003"/>
                  </a:ext>
                </a:extLst>
              </a:tr>
              <a:tr h="370840">
                <a:tc>
                  <a:txBody>
                    <a:bodyPr/>
                    <a:lstStyle/>
                    <a:p>
                      <a:pPr algn="ctr" fontAlgn="base">
                        <a:buNone/>
                      </a:pPr>
                      <a:r>
                        <a:rPr lang="en-US" b="1">
                          <a:solidFill>
                            <a:srgbClr val="34363D"/>
                          </a:solidFill>
                          <a:effectLst/>
                          <a:latin typeface="Alexandria"/>
                        </a:rPr>
                        <a:t>Tenant Rights</a:t>
                      </a:r>
                      <a:endParaRPr lang="en-US">
                        <a:effectLst/>
                        <a:latin typeface="Alexandria"/>
                      </a:endParaRPr>
                    </a:p>
                  </a:txBody>
                  <a:tcPr anchor="ctr"/>
                </a:tc>
                <a:tc>
                  <a:txBody>
                    <a:bodyPr/>
                    <a:lstStyle/>
                    <a:p>
                      <a:pPr algn="ctr" fontAlgn="base">
                        <a:lnSpc>
                          <a:spcPct val="120000"/>
                        </a:lnSpc>
                        <a:buNone/>
                      </a:pPr>
                      <a:r>
                        <a:rPr lang="en-US">
                          <a:effectLst/>
                          <a:latin typeface="Alexandria"/>
                        </a:rPr>
                        <a:t>Must respect tenant privacy, limit to purpose of entry</a:t>
                      </a:r>
                    </a:p>
                  </a:txBody>
                  <a:tcPr anchor="ctr"/>
                </a:tc>
                <a:tc>
                  <a:txBody>
                    <a:bodyPr/>
                    <a:lstStyle/>
                    <a:p>
                      <a:pPr algn="ctr" fontAlgn="base">
                        <a:lnSpc>
                          <a:spcPct val="120000"/>
                        </a:lnSpc>
                        <a:buNone/>
                      </a:pPr>
                      <a:r>
                        <a:rPr lang="en-US" dirty="0">
                          <a:effectLst/>
                          <a:latin typeface="Alexandria"/>
                        </a:rPr>
                        <a:t>Privacy still respected, but landlord/agent may show unit multiple times</a:t>
                      </a:r>
                    </a:p>
                  </a:txBody>
                  <a:tcPr anchor="ctr"/>
                </a:tc>
                <a:extLst>
                  <a:ext uri="{0D108BD9-81ED-4DB2-BD59-A6C34878D82A}">
                    <a16:rowId xmlns:a16="http://schemas.microsoft.com/office/drawing/2014/main" val="486685292"/>
                  </a:ext>
                </a:extLst>
              </a:tr>
              <a:tr h="370840">
                <a:tc>
                  <a:txBody>
                    <a:bodyPr/>
                    <a:lstStyle/>
                    <a:p>
                      <a:pPr algn="ctr" fontAlgn="base">
                        <a:buNone/>
                      </a:pPr>
                      <a:r>
                        <a:rPr lang="en-US" b="1">
                          <a:solidFill>
                            <a:srgbClr val="34363D"/>
                          </a:solidFill>
                          <a:effectLst/>
                          <a:latin typeface="Alexandria"/>
                        </a:rPr>
                        <a:t>Best Practice</a:t>
                      </a:r>
                      <a:endParaRPr lang="en-US">
                        <a:effectLst/>
                        <a:latin typeface="Alexandria"/>
                      </a:endParaRPr>
                    </a:p>
                  </a:txBody>
                  <a:tcPr anchor="ctr"/>
                </a:tc>
                <a:tc>
                  <a:txBody>
                    <a:bodyPr/>
                    <a:lstStyle/>
                    <a:p>
                      <a:pPr algn="ctr" fontAlgn="base">
                        <a:lnSpc>
                          <a:spcPct val="120000"/>
                        </a:lnSpc>
                        <a:buNone/>
                      </a:pPr>
                      <a:r>
                        <a:rPr lang="en-US">
                          <a:effectLst/>
                          <a:latin typeface="Alexandria"/>
                        </a:rPr>
                        <a:t>Confirm appointment with tenant</a:t>
                      </a:r>
                    </a:p>
                  </a:txBody>
                  <a:tcPr anchor="ctr"/>
                </a:tc>
                <a:tc>
                  <a:txBody>
                    <a:bodyPr/>
                    <a:lstStyle/>
                    <a:p>
                      <a:pPr algn="ctr" fontAlgn="base">
                        <a:lnSpc>
                          <a:spcPct val="120000"/>
                        </a:lnSpc>
                        <a:buNone/>
                      </a:pPr>
                      <a:r>
                        <a:rPr lang="en-US" dirty="0">
                          <a:effectLst/>
                          <a:latin typeface="Alexandria"/>
                        </a:rPr>
                        <a:t>Coordinate times, offer consideration for cooperation</a:t>
                      </a:r>
                    </a:p>
                  </a:txBody>
                  <a:tcPr anchor="ctr"/>
                </a:tc>
                <a:extLst>
                  <a:ext uri="{0D108BD9-81ED-4DB2-BD59-A6C34878D82A}">
                    <a16:rowId xmlns:a16="http://schemas.microsoft.com/office/drawing/2014/main" val="1776153302"/>
                  </a:ext>
                </a:extLst>
              </a:tr>
            </a:tbl>
          </a:graphicData>
        </a:graphic>
      </p:graphicFrame>
    </p:spTree>
    <p:extLst>
      <p:ext uri="{BB962C8B-B14F-4D97-AF65-F5344CB8AC3E}">
        <p14:creationId xmlns:p14="http://schemas.microsoft.com/office/powerpoint/2010/main" val="3392367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5C76D45-919C-131A-FB63-7E41800B25A7}"/>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ECA34A42-7B87-4B52-FD84-F744C30839F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493BA23D-D7B0-0D6A-9898-36C78BC92B3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7" name="TextBox 6">
            <a:extLst>
              <a:ext uri="{FF2B5EF4-FFF2-40B4-BE49-F238E27FC236}">
                <a16:creationId xmlns:a16="http://schemas.microsoft.com/office/drawing/2014/main" id="{67FC72F4-8E33-F1D5-4248-C698809FB7C7}"/>
              </a:ext>
            </a:extLst>
          </p:cNvPr>
          <p:cNvSpPr txBox="1"/>
          <p:nvPr/>
        </p:nvSpPr>
        <p:spPr>
          <a:xfrm>
            <a:off x="800243" y="1613250"/>
            <a:ext cx="10591514" cy="3520323"/>
          </a:xfrm>
          <a:prstGeom prst="rect">
            <a:avLst/>
          </a:prstGeom>
          <a:noFill/>
        </p:spPr>
        <p:txBody>
          <a:bodyPr wrap="square">
            <a:spAutoFit/>
          </a:bodyPr>
          <a:lstStyle/>
          <a:p>
            <a:endParaRPr lang="en-US" dirty="0"/>
          </a:p>
          <a:p>
            <a:pPr marL="285750" indent="-285750">
              <a:lnSpc>
                <a:spcPct val="120000"/>
              </a:lnSpc>
              <a:spcBef>
                <a:spcPts val="600"/>
              </a:spcBef>
              <a:spcAft>
                <a:spcPts val="600"/>
              </a:spcAft>
              <a:buFont typeface="Wingdings" panose="05000000000000000000" pitchFamily="2" charset="2"/>
              <a:buChar char="v"/>
            </a:pPr>
            <a:r>
              <a:rPr lang="en-US" b="1" dirty="0">
                <a:latin typeface="Alexandria"/>
              </a:rPr>
              <a:t>The tenant </a:t>
            </a:r>
            <a:r>
              <a:rPr lang="en-US" dirty="0">
                <a:latin typeface="Alexandria"/>
              </a:rPr>
              <a:t>still retains privacy rights. </a:t>
            </a:r>
            <a:r>
              <a:rPr lang="en-US" b="1" dirty="0">
                <a:solidFill>
                  <a:srgbClr val="00B0F0"/>
                </a:solidFill>
                <a:latin typeface="Alexandria"/>
              </a:rPr>
              <a:t>Privacy</a:t>
            </a:r>
            <a:r>
              <a:rPr lang="en-US" dirty="0">
                <a:latin typeface="Alexandria"/>
              </a:rPr>
              <a:t> still protected.</a:t>
            </a:r>
          </a:p>
          <a:p>
            <a:pPr marL="285750" indent="-285750">
              <a:lnSpc>
                <a:spcPct val="120000"/>
              </a:lnSpc>
              <a:spcBef>
                <a:spcPts val="600"/>
              </a:spcBef>
              <a:spcAft>
                <a:spcPts val="600"/>
              </a:spcAft>
              <a:buFont typeface="Wingdings" panose="05000000000000000000" pitchFamily="2" charset="2"/>
              <a:buChar char="v"/>
            </a:pPr>
            <a:r>
              <a:rPr lang="en-US" b="1" dirty="0">
                <a:latin typeface="Alexandria"/>
              </a:rPr>
              <a:t>Landlord/agent </a:t>
            </a:r>
            <a:r>
              <a:rPr lang="en-US" dirty="0">
                <a:latin typeface="Alexandria"/>
              </a:rPr>
              <a:t>cannot abuse access by excessive or disruptive entries.</a:t>
            </a:r>
          </a:p>
          <a:p>
            <a:pPr marL="285750" indent="-285750">
              <a:lnSpc>
                <a:spcPct val="120000"/>
              </a:lnSpc>
              <a:spcBef>
                <a:spcPts val="600"/>
              </a:spcBef>
              <a:spcAft>
                <a:spcPts val="600"/>
              </a:spcAft>
              <a:buFont typeface="Wingdings" panose="05000000000000000000" pitchFamily="2" charset="2"/>
              <a:buChar char="v"/>
            </a:pPr>
            <a:r>
              <a:rPr lang="en-US" dirty="0">
                <a:latin typeface="Alexandria"/>
              </a:rPr>
              <a:t>Landlords and brokers must choose </a:t>
            </a:r>
            <a:r>
              <a:rPr lang="en-US" b="1" dirty="0">
                <a:solidFill>
                  <a:srgbClr val="00B0F0"/>
                </a:solidFill>
                <a:latin typeface="Alexandria"/>
              </a:rPr>
              <a:t>the proper notice procedure </a:t>
            </a:r>
            <a:r>
              <a:rPr lang="en-US" dirty="0">
                <a:latin typeface="Alexandria"/>
              </a:rPr>
              <a:t>depending on whether inspections will be one-time or ongoing during a sales process. There are </a:t>
            </a:r>
            <a:r>
              <a:rPr lang="en-US" b="1" dirty="0">
                <a:latin typeface="Alexandria"/>
              </a:rPr>
              <a:t>many practices should be taken into account </a:t>
            </a:r>
            <a:r>
              <a:rPr lang="en-US" dirty="0">
                <a:latin typeface="Alexandria"/>
              </a:rPr>
              <a:t>such as :</a:t>
            </a:r>
          </a:p>
          <a:p>
            <a:pPr marL="565150">
              <a:lnSpc>
                <a:spcPct val="120000"/>
              </a:lnSpc>
              <a:spcBef>
                <a:spcPts val="600"/>
              </a:spcBef>
              <a:spcAft>
                <a:spcPts val="600"/>
              </a:spcAft>
              <a:buFont typeface="Wingdings" panose="05000000000000000000" pitchFamily="2" charset="2"/>
              <a:buChar char="ü"/>
            </a:pPr>
            <a:r>
              <a:rPr lang="en-US" dirty="0">
                <a:latin typeface="Alexandria"/>
              </a:rPr>
              <a:t>Schedule showings in advance, not just “drop-in.”</a:t>
            </a:r>
          </a:p>
          <a:p>
            <a:pPr marL="565150">
              <a:lnSpc>
                <a:spcPct val="120000"/>
              </a:lnSpc>
              <a:spcBef>
                <a:spcPts val="600"/>
              </a:spcBef>
              <a:spcAft>
                <a:spcPts val="600"/>
              </a:spcAft>
              <a:buFont typeface="Wingdings" panose="05000000000000000000" pitchFamily="2" charset="2"/>
              <a:buChar char="ü"/>
            </a:pPr>
            <a:r>
              <a:rPr lang="en-US" dirty="0">
                <a:latin typeface="Alexandria"/>
              </a:rPr>
              <a:t>Respect tenant’s work schedules, children, pets, etc.</a:t>
            </a:r>
          </a:p>
          <a:p>
            <a:pPr marL="565150" indent="-52388">
              <a:lnSpc>
                <a:spcPct val="120000"/>
              </a:lnSpc>
              <a:spcBef>
                <a:spcPts val="600"/>
              </a:spcBef>
              <a:spcAft>
                <a:spcPts val="600"/>
              </a:spcAft>
              <a:buFont typeface="Wingdings" panose="05000000000000000000" pitchFamily="2" charset="2"/>
              <a:buChar char="ü"/>
            </a:pPr>
            <a:r>
              <a:rPr lang="en-US" dirty="0">
                <a:latin typeface="Alexandria"/>
              </a:rPr>
              <a:t>Offer incentives for tenant cooperation (e.g., reduced rent during showing period).</a:t>
            </a:r>
          </a:p>
        </p:txBody>
      </p:sp>
      <p:sp>
        <p:nvSpPr>
          <p:cNvPr id="8" name="TextBox 7">
            <a:extLst>
              <a:ext uri="{FF2B5EF4-FFF2-40B4-BE49-F238E27FC236}">
                <a16:creationId xmlns:a16="http://schemas.microsoft.com/office/drawing/2014/main" id="{7DE30312-F6DA-8C93-42F2-A2A29C61E123}"/>
              </a:ext>
            </a:extLst>
          </p:cNvPr>
          <p:cNvSpPr txBox="1"/>
          <p:nvPr/>
        </p:nvSpPr>
        <p:spPr>
          <a:xfrm>
            <a:off x="517137" y="1324318"/>
            <a:ext cx="6093372" cy="400110"/>
          </a:xfrm>
          <a:prstGeom prst="rect">
            <a:avLst/>
          </a:prstGeom>
          <a:noFill/>
        </p:spPr>
        <p:txBody>
          <a:bodyPr wrap="square">
            <a:spAutoFit/>
          </a:bodyPr>
          <a:lstStyle/>
          <a:p>
            <a:pPr marL="342900" indent="-342900">
              <a:buFont typeface="Wingdings" panose="05000000000000000000" pitchFamily="2" charset="2"/>
              <a:buChar char="Ø"/>
            </a:pPr>
            <a:r>
              <a:rPr lang="en-US" sz="2000" b="1" dirty="0">
                <a:solidFill>
                  <a:srgbClr val="0070C0"/>
                </a:solidFill>
                <a:latin typeface="Alexandria"/>
              </a:rPr>
              <a:t>Tenant Rights &amp; Best Practices</a:t>
            </a:r>
          </a:p>
        </p:txBody>
      </p:sp>
      <p:sp>
        <p:nvSpPr>
          <p:cNvPr id="9" name="TextBox 8">
            <a:extLst>
              <a:ext uri="{FF2B5EF4-FFF2-40B4-BE49-F238E27FC236}">
                <a16:creationId xmlns:a16="http://schemas.microsoft.com/office/drawing/2014/main" id="{F5C30A3C-87E1-A4BE-93BF-D00E784A9624}"/>
              </a:ext>
            </a:extLst>
          </p:cNvPr>
          <p:cNvSpPr txBox="1"/>
          <p:nvPr/>
        </p:nvSpPr>
        <p:spPr>
          <a:xfrm>
            <a:off x="4186349" y="751632"/>
            <a:ext cx="3315331"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Landlord’s Right to Enter</a:t>
            </a:r>
          </a:p>
        </p:txBody>
      </p:sp>
    </p:spTree>
    <p:extLst>
      <p:ext uri="{BB962C8B-B14F-4D97-AF65-F5344CB8AC3E}">
        <p14:creationId xmlns:p14="http://schemas.microsoft.com/office/powerpoint/2010/main" val="428699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 calcmode="lin" valueType="num">
                                      <p:cBhvr additive="base">
                                        <p:cTn id="7" dur="500" fill="hold"/>
                                        <p:tgtEl>
                                          <p:spTgt spid="7">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7">
                                            <p:txEl>
                                              <p:pRg st="2" end="2"/>
                                            </p:txEl>
                                          </p:spTgt>
                                        </p:tgtEl>
                                        <p:attrNameLst>
                                          <p:attrName>style.visibility</p:attrName>
                                        </p:attrNameLst>
                                      </p:cBhvr>
                                      <p:to>
                                        <p:strVal val="visible"/>
                                      </p:to>
                                    </p:set>
                                    <p:anim calcmode="lin" valueType="num">
                                      <p:cBhvr additive="base">
                                        <p:cTn id="13" dur="500" fill="hold"/>
                                        <p:tgtEl>
                                          <p:spTgt spid="7">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xEl>
                                              <p:pRg st="3" end="3"/>
                                            </p:txEl>
                                          </p:spTgt>
                                        </p:tgtEl>
                                        <p:attrNameLst>
                                          <p:attrName>style.visibility</p:attrName>
                                        </p:attrNameLst>
                                      </p:cBhvr>
                                      <p:to>
                                        <p:strVal val="visible"/>
                                      </p:to>
                                    </p:set>
                                    <p:anim calcmode="lin" valueType="num">
                                      <p:cBhvr additive="base">
                                        <p:cTn id="19" dur="500" fill="hold"/>
                                        <p:tgtEl>
                                          <p:spTgt spid="7">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7">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7">
                                            <p:txEl>
                                              <p:pRg st="4" end="4"/>
                                            </p:txEl>
                                          </p:spTgt>
                                        </p:tgtEl>
                                        <p:attrNameLst>
                                          <p:attrName>style.visibility</p:attrName>
                                        </p:attrNameLst>
                                      </p:cBhvr>
                                      <p:to>
                                        <p:strVal val="visible"/>
                                      </p:to>
                                    </p:set>
                                    <p:anim calcmode="lin" valueType="num">
                                      <p:cBhvr additive="base">
                                        <p:cTn id="23" dur="500" fill="hold"/>
                                        <p:tgtEl>
                                          <p:spTgt spid="7">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7">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
                                            <p:txEl>
                                              <p:pRg st="5" end="5"/>
                                            </p:txEl>
                                          </p:spTgt>
                                        </p:tgtEl>
                                        <p:attrNameLst>
                                          <p:attrName>style.visibility</p:attrName>
                                        </p:attrNameLst>
                                      </p:cBhvr>
                                      <p:to>
                                        <p:strVal val="visible"/>
                                      </p:to>
                                    </p:set>
                                    <p:anim calcmode="lin" valueType="num">
                                      <p:cBhvr additive="base">
                                        <p:cTn id="27" dur="500" fill="hold"/>
                                        <p:tgtEl>
                                          <p:spTgt spid="7">
                                            <p:txEl>
                                              <p:pRg st="5" end="5"/>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7">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anim calcmode="lin" valueType="num">
                                      <p:cBhvr additive="base">
                                        <p:cTn id="31" dur="500" fill="hold"/>
                                        <p:tgtEl>
                                          <p:spTgt spid="7">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7">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78FC89-6C68-E314-6A5A-8FE103A58095}"/>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F2F4890C-1B8C-71E1-F0E8-AD0F6397C69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D9454E39-3843-7CFF-9AF2-42ABD7877F0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325F3DC9-E856-7D9A-DE8A-5332DA23A567}"/>
              </a:ext>
            </a:extLst>
          </p:cNvPr>
          <p:cNvSpPr txBox="1"/>
          <p:nvPr/>
        </p:nvSpPr>
        <p:spPr>
          <a:xfrm>
            <a:off x="517137" y="1324318"/>
            <a:ext cx="6093372" cy="400110"/>
          </a:xfrm>
          <a:prstGeom prst="rect">
            <a:avLst/>
          </a:prstGeom>
          <a:noFill/>
        </p:spPr>
        <p:txBody>
          <a:bodyPr wrap="square">
            <a:spAutoFit/>
          </a:bodyPr>
          <a:lstStyle/>
          <a:p>
            <a:pPr marL="342900" indent="-342900">
              <a:buFont typeface="Wingdings" panose="05000000000000000000" pitchFamily="2" charset="2"/>
              <a:buChar char="Ø"/>
            </a:pPr>
            <a:r>
              <a:rPr lang="en-US" sz="2000" b="1" dirty="0">
                <a:solidFill>
                  <a:srgbClr val="0070C0"/>
                </a:solidFill>
                <a:latin typeface="Alexandria"/>
              </a:rPr>
              <a:t>Potential Conflicts</a:t>
            </a:r>
          </a:p>
        </p:txBody>
      </p:sp>
      <p:sp>
        <p:nvSpPr>
          <p:cNvPr id="9" name="TextBox 8">
            <a:extLst>
              <a:ext uri="{FF2B5EF4-FFF2-40B4-BE49-F238E27FC236}">
                <a16:creationId xmlns:a16="http://schemas.microsoft.com/office/drawing/2014/main" id="{44BE02CB-FE83-EB34-A407-CAA22BD11CCB}"/>
              </a:ext>
            </a:extLst>
          </p:cNvPr>
          <p:cNvSpPr txBox="1"/>
          <p:nvPr/>
        </p:nvSpPr>
        <p:spPr>
          <a:xfrm>
            <a:off x="4186349" y="751632"/>
            <a:ext cx="3315331"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Landlord’s Right to Enter</a:t>
            </a:r>
          </a:p>
        </p:txBody>
      </p:sp>
      <p:sp>
        <p:nvSpPr>
          <p:cNvPr id="13" name="TextBox 12">
            <a:extLst>
              <a:ext uri="{FF2B5EF4-FFF2-40B4-BE49-F238E27FC236}">
                <a16:creationId xmlns:a16="http://schemas.microsoft.com/office/drawing/2014/main" id="{B5E1E116-0641-BD6A-51CA-55C1AFE2E452}"/>
              </a:ext>
            </a:extLst>
          </p:cNvPr>
          <p:cNvSpPr txBox="1"/>
          <p:nvPr/>
        </p:nvSpPr>
        <p:spPr>
          <a:xfrm>
            <a:off x="768927" y="1532183"/>
            <a:ext cx="10469880" cy="1165832"/>
          </a:xfrm>
          <a:prstGeom prst="rect">
            <a:avLst/>
          </a:prstGeom>
          <a:noFill/>
        </p:spPr>
        <p:txBody>
          <a:bodyPr wrap="square">
            <a:spAutoFit/>
          </a:bodyPr>
          <a:lstStyle/>
          <a:p>
            <a:endParaRPr lang="en-US" dirty="0"/>
          </a:p>
          <a:p>
            <a:pPr>
              <a:lnSpc>
                <a:spcPct val="120000"/>
              </a:lnSpc>
              <a:spcBef>
                <a:spcPts val="600"/>
              </a:spcBef>
              <a:spcAft>
                <a:spcPts val="600"/>
              </a:spcAft>
            </a:pPr>
            <a:r>
              <a:rPr lang="en-US" dirty="0">
                <a:latin typeface="Alexandria"/>
              </a:rPr>
              <a:t>Tenants sometimes resist showings regarding weekends/“normal business hours. (fearing sale = eviction).</a:t>
            </a:r>
          </a:p>
          <a:p>
            <a:pPr>
              <a:lnSpc>
                <a:spcPct val="120000"/>
              </a:lnSpc>
            </a:pPr>
            <a:endParaRPr lang="en-US" dirty="0">
              <a:latin typeface="Alexandria"/>
            </a:endParaRPr>
          </a:p>
        </p:txBody>
      </p:sp>
      <p:sp>
        <p:nvSpPr>
          <p:cNvPr id="2" name="TextBox 1">
            <a:extLst>
              <a:ext uri="{FF2B5EF4-FFF2-40B4-BE49-F238E27FC236}">
                <a16:creationId xmlns:a16="http://schemas.microsoft.com/office/drawing/2014/main" id="{021B5DB1-2052-9830-3083-24D2CF2587F0}"/>
              </a:ext>
            </a:extLst>
          </p:cNvPr>
          <p:cNvSpPr txBox="1"/>
          <p:nvPr/>
        </p:nvSpPr>
        <p:spPr>
          <a:xfrm>
            <a:off x="924957" y="4308948"/>
            <a:ext cx="9838113" cy="402546"/>
          </a:xfrm>
          <a:prstGeom prst="rect">
            <a:avLst/>
          </a:prstGeom>
          <a:solidFill>
            <a:schemeClr val="bg1"/>
          </a:solidFill>
          <a:ln>
            <a:solidFill>
              <a:schemeClr val="accent1"/>
            </a:solidFill>
          </a:ln>
        </p:spPr>
        <p:txBody>
          <a:bodyPr wrap="square">
            <a:spAutoFit/>
          </a:bodyPr>
          <a:lstStyle>
            <a:defPPr>
              <a:defRPr lang="en-US"/>
            </a:defPPr>
            <a:lvl1pPr algn="justLow">
              <a:lnSpc>
                <a:spcPct val="120000"/>
              </a:lnSpc>
              <a:spcAft>
                <a:spcPts val="600"/>
              </a:spcAft>
              <a:defRPr b="1">
                <a:latin typeface="Alexandria"/>
              </a:defRPr>
            </a:lvl1pPr>
          </a:lstStyle>
          <a:p>
            <a:pPr algn="ctr"/>
            <a:r>
              <a:rPr lang="en-US" dirty="0"/>
              <a:t>Managers must handle communications sensitively and legally.</a:t>
            </a:r>
          </a:p>
        </p:txBody>
      </p:sp>
      <p:sp>
        <p:nvSpPr>
          <p:cNvPr id="4" name="TextBox 3">
            <a:extLst>
              <a:ext uri="{FF2B5EF4-FFF2-40B4-BE49-F238E27FC236}">
                <a16:creationId xmlns:a16="http://schemas.microsoft.com/office/drawing/2014/main" id="{AD272F91-9D14-EF19-6326-2952DDF6573B}"/>
              </a:ext>
            </a:extLst>
          </p:cNvPr>
          <p:cNvSpPr txBox="1"/>
          <p:nvPr/>
        </p:nvSpPr>
        <p:spPr>
          <a:xfrm>
            <a:off x="924957" y="2695041"/>
            <a:ext cx="9981341" cy="1034257"/>
          </a:xfrm>
          <a:prstGeom prst="rect">
            <a:avLst/>
          </a:prstGeom>
          <a:noFill/>
        </p:spPr>
        <p:txBody>
          <a:bodyPr wrap="square">
            <a:spAutoFit/>
          </a:bodyPr>
          <a:lstStyle/>
          <a:p>
            <a:pPr>
              <a:lnSpc>
                <a:spcPct val="150000"/>
              </a:lnSpc>
              <a:spcBef>
                <a:spcPts val="600"/>
              </a:spcBef>
              <a:spcAft>
                <a:spcPts val="600"/>
              </a:spcAft>
            </a:pPr>
            <a:r>
              <a:rPr lang="en-US" dirty="0">
                <a:latin typeface="Alexandria"/>
              </a:rPr>
              <a:t>Tie back to professional ethics: </a:t>
            </a:r>
          </a:p>
          <a:p>
            <a:pPr algn="ctr">
              <a:lnSpc>
                <a:spcPct val="150000"/>
              </a:lnSpc>
              <a:spcBef>
                <a:spcPts val="600"/>
              </a:spcBef>
              <a:spcAft>
                <a:spcPts val="600"/>
              </a:spcAft>
            </a:pPr>
            <a:r>
              <a:rPr lang="en-US" b="1" i="1" dirty="0">
                <a:latin typeface="Alexandria"/>
              </a:rPr>
              <a:t>balancing owner's right to sell vs tenant's right of quiet enjoyment.</a:t>
            </a:r>
          </a:p>
        </p:txBody>
      </p:sp>
    </p:spTree>
    <p:extLst>
      <p:ext uri="{BB962C8B-B14F-4D97-AF65-F5344CB8AC3E}">
        <p14:creationId xmlns:p14="http://schemas.microsoft.com/office/powerpoint/2010/main" val="85173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2" grpId="0" animBg="1"/>
      <p:bldP spid="4"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575808-FBFE-171B-A613-D4C7D799FD0C}"/>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C0ED3755-207C-91B9-75FC-0F2C0F1F1AAB}"/>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5" name="Graphic 21">
            <a:extLst>
              <a:ext uri="{FF2B5EF4-FFF2-40B4-BE49-F238E27FC236}">
                <a16:creationId xmlns:a16="http://schemas.microsoft.com/office/drawing/2014/main" id="{BFABB0DD-EFB9-6681-5216-968F39824F2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3AEC3515-9F84-9AF9-DA06-9E00019722FE}"/>
              </a:ext>
            </a:extLst>
          </p:cNvPr>
          <p:cNvSpPr txBox="1"/>
          <p:nvPr/>
        </p:nvSpPr>
        <p:spPr>
          <a:xfrm>
            <a:off x="4115616" y="612031"/>
            <a:ext cx="524451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solidFill>
                  <a:srgbClr val="00B0F0"/>
                </a:solidFill>
                <a:latin typeface="Alexandria" charset="0"/>
                <a:cs typeface="Alexandria" charset="0"/>
              </a:rPr>
              <a:t>Rules for Terminating a Tenancy</a:t>
            </a:r>
          </a:p>
        </p:txBody>
      </p:sp>
      <p:sp>
        <p:nvSpPr>
          <p:cNvPr id="8" name="TextBox 7">
            <a:extLst>
              <a:ext uri="{FF2B5EF4-FFF2-40B4-BE49-F238E27FC236}">
                <a16:creationId xmlns:a16="http://schemas.microsoft.com/office/drawing/2014/main" id="{709B16C9-15D3-824F-5A53-F6EBBA8548AC}"/>
              </a:ext>
            </a:extLst>
          </p:cNvPr>
          <p:cNvSpPr txBox="1"/>
          <p:nvPr/>
        </p:nvSpPr>
        <p:spPr>
          <a:xfrm>
            <a:off x="3547597" y="1374478"/>
            <a:ext cx="8172342" cy="3344890"/>
          </a:xfrm>
          <a:prstGeom prst="rect">
            <a:avLst/>
          </a:prstGeom>
          <a:noFill/>
        </p:spPr>
        <p:txBody>
          <a:bodyPr wrap="square">
            <a:spAutoFit/>
          </a:bodyPr>
          <a:lstStyle/>
          <a:p>
            <a:pPr marL="285750" indent="-285750">
              <a:lnSpc>
                <a:spcPct val="120000"/>
              </a:lnSpc>
              <a:spcBef>
                <a:spcPts val="600"/>
              </a:spcBef>
              <a:spcAft>
                <a:spcPts val="600"/>
              </a:spcAft>
              <a:buFont typeface="Wingdings" panose="05000000000000000000" pitchFamily="2" charset="2"/>
              <a:buChar char="v"/>
            </a:pPr>
            <a:r>
              <a:rPr lang="en-US" dirty="0">
                <a:latin typeface="Alexandria"/>
              </a:rPr>
              <a:t>A fixed-term lease ends automatically upon expiration.</a:t>
            </a:r>
          </a:p>
          <a:p>
            <a:pPr marL="285750" indent="-285750">
              <a:lnSpc>
                <a:spcPct val="120000"/>
              </a:lnSpc>
              <a:spcBef>
                <a:spcPts val="600"/>
              </a:spcBef>
              <a:spcAft>
                <a:spcPts val="600"/>
              </a:spcAft>
              <a:buFont typeface="Wingdings" panose="05000000000000000000" pitchFamily="2" charset="2"/>
              <a:buChar char="v"/>
            </a:pPr>
            <a:r>
              <a:rPr lang="en-US" dirty="0">
                <a:latin typeface="Alexandria"/>
              </a:rPr>
              <a:t>A periodic tenancy can be terminated with a proper written notice as required by law </a:t>
            </a:r>
            <a:r>
              <a:rPr lang="ar-SY" dirty="0">
                <a:latin typeface="Alexandria"/>
              </a:rPr>
              <a:t>)</a:t>
            </a:r>
            <a:r>
              <a:rPr lang="en-US" dirty="0">
                <a:latin typeface="Alexandria"/>
              </a:rPr>
              <a:t>30 days typical; 60–90 days in special cases).</a:t>
            </a:r>
          </a:p>
          <a:p>
            <a:pPr marL="285750" indent="-285750">
              <a:lnSpc>
                <a:spcPct val="120000"/>
              </a:lnSpc>
              <a:spcBef>
                <a:spcPts val="600"/>
              </a:spcBef>
              <a:spcAft>
                <a:spcPts val="600"/>
              </a:spcAft>
              <a:buFont typeface="Wingdings" panose="05000000000000000000" pitchFamily="2" charset="2"/>
              <a:buChar char="v"/>
            </a:pPr>
            <a:r>
              <a:rPr lang="en-US" dirty="0">
                <a:latin typeface="Alexandria"/>
              </a:rPr>
              <a:t>Acceptance of rent from a holdover tenant creates a new periodic tenancy, requiring a notice to terminate.</a:t>
            </a:r>
          </a:p>
          <a:p>
            <a:pPr marL="285750" indent="-285750">
              <a:lnSpc>
                <a:spcPct val="120000"/>
              </a:lnSpc>
              <a:spcBef>
                <a:spcPts val="600"/>
              </a:spcBef>
              <a:spcAft>
                <a:spcPts val="600"/>
              </a:spcAft>
              <a:buFont typeface="Wingdings" panose="05000000000000000000" pitchFamily="2" charset="2"/>
              <a:buChar char="v"/>
            </a:pPr>
            <a:r>
              <a:rPr lang="en-US" dirty="0">
                <a:latin typeface="Alexandria"/>
              </a:rPr>
              <a:t>Lease may end earlier by mutual agreement (Voluntary Surrender).</a:t>
            </a:r>
          </a:p>
          <a:p>
            <a:pPr marL="285750" indent="-285750">
              <a:lnSpc>
                <a:spcPct val="120000"/>
              </a:lnSpc>
              <a:spcBef>
                <a:spcPts val="600"/>
              </a:spcBef>
              <a:spcAft>
                <a:spcPts val="600"/>
              </a:spcAft>
              <a:buFont typeface="Wingdings" panose="05000000000000000000" pitchFamily="2" charset="2"/>
              <a:buChar char="v"/>
            </a:pPr>
            <a:r>
              <a:rPr lang="en-US" dirty="0">
                <a:latin typeface="Alexandria"/>
              </a:rPr>
              <a:t>For tenant’s breach, landlord must serve a legal notice (e.g., 3-day notice to pay or quit) before termination.</a:t>
            </a:r>
          </a:p>
        </p:txBody>
      </p:sp>
      <p:sp>
        <p:nvSpPr>
          <p:cNvPr id="9" name="TextBox 8">
            <a:extLst>
              <a:ext uri="{FF2B5EF4-FFF2-40B4-BE49-F238E27FC236}">
                <a16:creationId xmlns:a16="http://schemas.microsoft.com/office/drawing/2014/main" id="{B4817908-5A4D-ABF8-9B9A-C04F7D2EC79B}"/>
              </a:ext>
            </a:extLst>
          </p:cNvPr>
          <p:cNvSpPr txBox="1"/>
          <p:nvPr/>
        </p:nvSpPr>
        <p:spPr>
          <a:xfrm>
            <a:off x="49875" y="1374478"/>
            <a:ext cx="3547597" cy="445370"/>
          </a:xfrm>
          <a:prstGeom prst="roundRect">
            <a:avLst/>
          </a:prstGeom>
          <a:solidFill>
            <a:schemeClr val="bg1"/>
          </a:solidFill>
          <a:ln>
            <a:solidFill>
              <a:schemeClr val="tx1"/>
            </a:solidFill>
          </a:ln>
        </p:spPr>
        <p:txBody>
          <a:bodyPr wrap="square">
            <a:spAutoFit/>
          </a:bodyPr>
          <a:lstStyle/>
          <a:p>
            <a:pPr algn="ctr">
              <a:lnSpc>
                <a:spcPct val="120000"/>
              </a:lnSpc>
              <a:spcAft>
                <a:spcPts val="600"/>
              </a:spcAft>
            </a:pPr>
            <a:r>
              <a:rPr lang="en-US" b="1" dirty="0">
                <a:latin typeface="Alexandria"/>
              </a:rPr>
              <a:t>Fixed-term expiry</a:t>
            </a:r>
            <a:endParaRPr lang="en-US" dirty="0">
              <a:latin typeface="Alexandria"/>
            </a:endParaRPr>
          </a:p>
        </p:txBody>
      </p:sp>
      <p:sp>
        <p:nvSpPr>
          <p:cNvPr id="10" name="TextBox 9">
            <a:extLst>
              <a:ext uri="{FF2B5EF4-FFF2-40B4-BE49-F238E27FC236}">
                <a16:creationId xmlns:a16="http://schemas.microsoft.com/office/drawing/2014/main" id="{F1E860C2-7550-A9EF-3D4A-F0DE95690146}"/>
              </a:ext>
            </a:extLst>
          </p:cNvPr>
          <p:cNvSpPr txBox="1"/>
          <p:nvPr/>
        </p:nvSpPr>
        <p:spPr>
          <a:xfrm>
            <a:off x="49871" y="2192687"/>
            <a:ext cx="3547597" cy="445370"/>
          </a:xfrm>
          <a:prstGeom prst="roundRect">
            <a:avLst/>
          </a:prstGeom>
          <a:solidFill>
            <a:schemeClr val="bg1"/>
          </a:solidFill>
          <a:ln>
            <a:solidFill>
              <a:schemeClr val="tx1"/>
            </a:solidFill>
          </a:ln>
        </p:spPr>
        <p:txBody>
          <a:bodyPr wrap="square">
            <a:spAutoFit/>
          </a:bodyPr>
          <a:lstStyle/>
          <a:p>
            <a:pPr algn="ctr">
              <a:lnSpc>
                <a:spcPct val="120000"/>
              </a:lnSpc>
              <a:spcAft>
                <a:spcPts val="600"/>
              </a:spcAft>
            </a:pPr>
            <a:r>
              <a:rPr lang="en-US" b="1" dirty="0">
                <a:latin typeface="Alexandria"/>
              </a:rPr>
              <a:t>End of Periodic Tenancy by Notice</a:t>
            </a:r>
            <a:endParaRPr lang="en-US" dirty="0">
              <a:latin typeface="Alexandria"/>
            </a:endParaRPr>
          </a:p>
        </p:txBody>
      </p:sp>
      <p:sp>
        <p:nvSpPr>
          <p:cNvPr id="11" name="TextBox 10">
            <a:extLst>
              <a:ext uri="{FF2B5EF4-FFF2-40B4-BE49-F238E27FC236}">
                <a16:creationId xmlns:a16="http://schemas.microsoft.com/office/drawing/2014/main" id="{298100BA-4450-AD67-A28E-D568F530A64B}"/>
              </a:ext>
            </a:extLst>
          </p:cNvPr>
          <p:cNvSpPr txBox="1"/>
          <p:nvPr/>
        </p:nvSpPr>
        <p:spPr>
          <a:xfrm>
            <a:off x="49873" y="4126113"/>
            <a:ext cx="3547597" cy="445370"/>
          </a:xfrm>
          <a:prstGeom prst="roundRect">
            <a:avLst/>
          </a:prstGeom>
          <a:solidFill>
            <a:schemeClr val="bg1"/>
          </a:solidFill>
          <a:ln>
            <a:solidFill>
              <a:schemeClr val="tx1"/>
            </a:solidFill>
          </a:ln>
        </p:spPr>
        <p:txBody>
          <a:bodyPr wrap="square">
            <a:spAutoFit/>
          </a:bodyPr>
          <a:lstStyle/>
          <a:p>
            <a:pPr algn="ctr">
              <a:lnSpc>
                <a:spcPct val="120000"/>
              </a:lnSpc>
              <a:spcAft>
                <a:spcPts val="600"/>
              </a:spcAft>
            </a:pPr>
            <a:r>
              <a:rPr lang="en-US" b="1" dirty="0">
                <a:latin typeface="Alexandria"/>
              </a:rPr>
              <a:t>Breach &amp; Forfeiture notices</a:t>
            </a:r>
          </a:p>
        </p:txBody>
      </p:sp>
      <p:sp>
        <p:nvSpPr>
          <p:cNvPr id="12" name="TextBox 11">
            <a:extLst>
              <a:ext uri="{FF2B5EF4-FFF2-40B4-BE49-F238E27FC236}">
                <a16:creationId xmlns:a16="http://schemas.microsoft.com/office/drawing/2014/main" id="{15408C04-1AB4-BD3C-5CB4-A1E3AECF5C24}"/>
              </a:ext>
            </a:extLst>
          </p:cNvPr>
          <p:cNvSpPr txBox="1"/>
          <p:nvPr/>
        </p:nvSpPr>
        <p:spPr>
          <a:xfrm>
            <a:off x="49871" y="3456266"/>
            <a:ext cx="3547597" cy="445370"/>
          </a:xfrm>
          <a:prstGeom prst="roundRect">
            <a:avLst/>
          </a:prstGeom>
          <a:solidFill>
            <a:schemeClr val="bg1"/>
          </a:solidFill>
          <a:ln>
            <a:solidFill>
              <a:schemeClr val="tx1"/>
            </a:solidFill>
          </a:ln>
        </p:spPr>
        <p:txBody>
          <a:bodyPr wrap="square">
            <a:spAutoFit/>
          </a:bodyPr>
          <a:lstStyle/>
          <a:p>
            <a:pPr algn="ctr">
              <a:lnSpc>
                <a:spcPct val="120000"/>
              </a:lnSpc>
              <a:spcAft>
                <a:spcPts val="600"/>
              </a:spcAft>
            </a:pPr>
            <a:r>
              <a:rPr lang="en-US" b="1" dirty="0">
                <a:latin typeface="Alexandria"/>
              </a:rPr>
              <a:t>Voluntary Surrender</a:t>
            </a:r>
            <a:endParaRPr lang="en-US" dirty="0">
              <a:latin typeface="Alexandria"/>
            </a:endParaRPr>
          </a:p>
        </p:txBody>
      </p:sp>
      <p:sp>
        <p:nvSpPr>
          <p:cNvPr id="13" name="TextBox 12">
            <a:extLst>
              <a:ext uri="{FF2B5EF4-FFF2-40B4-BE49-F238E27FC236}">
                <a16:creationId xmlns:a16="http://schemas.microsoft.com/office/drawing/2014/main" id="{15FF08DF-FB30-4B7D-6FA0-03DE4AEF650C}"/>
              </a:ext>
            </a:extLst>
          </p:cNvPr>
          <p:cNvSpPr txBox="1"/>
          <p:nvPr/>
        </p:nvSpPr>
        <p:spPr>
          <a:xfrm>
            <a:off x="495300" y="5092207"/>
            <a:ext cx="11258549" cy="646331"/>
          </a:xfrm>
          <a:prstGeom prst="rect">
            <a:avLst/>
          </a:prstGeom>
          <a:solidFill>
            <a:schemeClr val="bg1"/>
          </a:solidFill>
          <a:ln>
            <a:solidFill>
              <a:schemeClr val="accent1"/>
            </a:solidFill>
          </a:ln>
        </p:spPr>
        <p:txBody>
          <a:bodyPr wrap="square">
            <a:spAutoFit/>
          </a:bodyPr>
          <a:lstStyle/>
          <a:p>
            <a:r>
              <a:rPr lang="en-US" dirty="0">
                <a:latin typeface="Alexandria"/>
              </a:rPr>
              <a:t>If tenant remains after notice expires, they are in unlawful</a:t>
            </a:r>
            <a:r>
              <a:rPr lang="ar-SY" dirty="0">
                <a:latin typeface="Alexandria"/>
              </a:rPr>
              <a:t> </a:t>
            </a:r>
            <a:r>
              <a:rPr lang="en-US" dirty="0">
                <a:latin typeface="Alexandria"/>
              </a:rPr>
              <a:t>detainer status and landlord must file a UD action for eviction.</a:t>
            </a:r>
          </a:p>
        </p:txBody>
      </p:sp>
    </p:spTree>
    <p:extLst>
      <p:ext uri="{BB962C8B-B14F-4D97-AF65-F5344CB8AC3E}">
        <p14:creationId xmlns:p14="http://schemas.microsoft.com/office/powerpoint/2010/main" val="876624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8">
                                            <p:txEl>
                                              <p:pRg st="0" end="0"/>
                                            </p:txEl>
                                          </p:spTgt>
                                        </p:tgtEl>
                                        <p:attrNameLst>
                                          <p:attrName>style.visibility</p:attrName>
                                        </p:attrNameLst>
                                      </p:cBhvr>
                                      <p:to>
                                        <p:strVal val="visible"/>
                                      </p:to>
                                    </p:set>
                                    <p:anim calcmode="lin" valueType="num">
                                      <p:cBhvr additive="base">
                                        <p:cTn id="11"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 calcmode="lin" valueType="num">
                                      <p:cBhvr additive="base">
                                        <p:cTn id="21"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2" dur="500" fill="hold"/>
                                        <p:tgtEl>
                                          <p:spTgt spid="8">
                                            <p:txEl>
                                              <p:pRg st="1" end="1"/>
                                            </p:txEl>
                                          </p:spTgt>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 calcmode="lin" valueType="num">
                                      <p:cBhvr additive="base">
                                        <p:cTn id="25"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500" fill="hold"/>
                                        <p:tgtEl>
                                          <p:spTgt spid="12"/>
                                        </p:tgtEl>
                                        <p:attrNameLst>
                                          <p:attrName>ppt_x</p:attrName>
                                        </p:attrNameLst>
                                      </p:cBhvr>
                                      <p:tavLst>
                                        <p:tav tm="0">
                                          <p:val>
                                            <p:strVal val="#ppt_x"/>
                                          </p:val>
                                        </p:tav>
                                        <p:tav tm="100000">
                                          <p:val>
                                            <p:strVal val="#ppt_x"/>
                                          </p:val>
                                        </p:tav>
                                      </p:tavLst>
                                    </p:anim>
                                    <p:anim calcmode="lin" valueType="num">
                                      <p:cBhvr additive="base">
                                        <p:cTn id="32" dur="500" fill="hold"/>
                                        <p:tgtEl>
                                          <p:spTgt spid="12"/>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8">
                                            <p:txEl>
                                              <p:pRg st="3" end="3"/>
                                            </p:txEl>
                                          </p:spTgt>
                                        </p:tgtEl>
                                        <p:attrNameLst>
                                          <p:attrName>style.visibility</p:attrName>
                                        </p:attrNameLst>
                                      </p:cBhvr>
                                      <p:to>
                                        <p:strVal val="visible"/>
                                      </p:to>
                                    </p:set>
                                    <p:anim calcmode="lin" valueType="num">
                                      <p:cBhvr additive="base">
                                        <p:cTn id="35" dur="500" fill="hold"/>
                                        <p:tgtEl>
                                          <p:spTgt spid="8">
                                            <p:txEl>
                                              <p:pRg st="3" end="3"/>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8">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500" fill="hold"/>
                                        <p:tgtEl>
                                          <p:spTgt spid="11"/>
                                        </p:tgtEl>
                                        <p:attrNameLst>
                                          <p:attrName>ppt_x</p:attrName>
                                        </p:attrNameLst>
                                      </p:cBhvr>
                                      <p:tavLst>
                                        <p:tav tm="0">
                                          <p:val>
                                            <p:strVal val="#ppt_x"/>
                                          </p:val>
                                        </p:tav>
                                        <p:tav tm="100000">
                                          <p:val>
                                            <p:strVal val="#ppt_x"/>
                                          </p:val>
                                        </p:tav>
                                      </p:tavLst>
                                    </p:anim>
                                    <p:anim calcmode="lin" valueType="num">
                                      <p:cBhvr additive="base">
                                        <p:cTn id="42" dur="5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8">
                                            <p:txEl>
                                              <p:pRg st="4" end="4"/>
                                            </p:txEl>
                                          </p:spTgt>
                                        </p:tgtEl>
                                        <p:attrNameLst>
                                          <p:attrName>style.visibility</p:attrName>
                                        </p:attrNameLst>
                                      </p:cBhvr>
                                      <p:to>
                                        <p:strVal val="visible"/>
                                      </p:to>
                                    </p:set>
                                    <p:anim calcmode="lin" valueType="num">
                                      <p:cBhvr additive="base">
                                        <p:cTn id="45" dur="500" fill="hold"/>
                                        <p:tgtEl>
                                          <p:spTgt spid="8">
                                            <p:txEl>
                                              <p:pRg st="4" end="4"/>
                                            </p:txEl>
                                          </p:spTgt>
                                        </p:tgtEl>
                                        <p:attrNameLst>
                                          <p:attrName>ppt_x</p:attrName>
                                        </p:attrNameLst>
                                      </p:cBhvr>
                                      <p:tavLst>
                                        <p:tav tm="0">
                                          <p:val>
                                            <p:strVal val="#ppt_x"/>
                                          </p:val>
                                        </p:tav>
                                        <p:tav tm="100000">
                                          <p:val>
                                            <p:strVal val="#ppt_x"/>
                                          </p:val>
                                        </p:tav>
                                      </p:tavLst>
                                    </p:anim>
                                    <p:anim calcmode="lin" valueType="num">
                                      <p:cBhvr additive="base">
                                        <p:cTn id="46" dur="500" fill="hold"/>
                                        <p:tgtEl>
                                          <p:spTgt spid="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13"/>
                                        </p:tgtEl>
                                        <p:attrNameLst>
                                          <p:attrName>style.visibility</p:attrName>
                                        </p:attrNameLst>
                                      </p:cBhvr>
                                      <p:to>
                                        <p:strVal val="visible"/>
                                      </p:to>
                                    </p:set>
                                    <p:anim calcmode="lin" valueType="num">
                                      <p:cBhvr additive="base">
                                        <p:cTn id="51" dur="500" fill="hold"/>
                                        <p:tgtEl>
                                          <p:spTgt spid="13"/>
                                        </p:tgtEl>
                                        <p:attrNameLst>
                                          <p:attrName>ppt_x</p:attrName>
                                        </p:attrNameLst>
                                      </p:cBhvr>
                                      <p:tavLst>
                                        <p:tav tm="0">
                                          <p:val>
                                            <p:strVal val="#ppt_x"/>
                                          </p:val>
                                        </p:tav>
                                        <p:tav tm="100000">
                                          <p:val>
                                            <p:strVal val="#ppt_x"/>
                                          </p:val>
                                        </p:tav>
                                      </p:tavLst>
                                    </p:anim>
                                    <p:anim calcmode="lin" valueType="num">
                                      <p:cBhvr additive="base">
                                        <p:cTn id="5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2" grpId="0" animBg="1"/>
      <p:bldP spid="1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4286F-F4A3-21C1-44FF-151D7FB58F79}"/>
            </a:ext>
          </a:extLst>
        </p:cNvPr>
        <p:cNvGrpSpPr/>
        <p:nvPr/>
      </p:nvGrpSpPr>
      <p:grpSpPr>
        <a:xfrm>
          <a:off x="0" y="0"/>
          <a:ext cx="0" cy="0"/>
          <a:chOff x="0" y="0"/>
          <a:chExt cx="0" cy="0"/>
        </a:xfrm>
      </p:grpSpPr>
      <p:sp>
        <p:nvSpPr>
          <p:cNvPr id="10" name="Rectangle 9">
            <a:extLst>
              <a:ext uri="{FF2B5EF4-FFF2-40B4-BE49-F238E27FC236}">
                <a16:creationId xmlns:a16="http://schemas.microsoft.com/office/drawing/2014/main" id="{9C64B8D3-89C7-4D55-3BEC-5DF3024402F9}"/>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7B5496BC-DD95-9658-F93D-3082A09753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77C3314-B021-D5F4-4C47-708450AC389E}"/>
              </a:ext>
            </a:extLst>
          </p:cNvPr>
          <p:cNvSpPr txBox="1"/>
          <p:nvPr/>
        </p:nvSpPr>
        <p:spPr>
          <a:xfrm>
            <a:off x="4032489" y="632649"/>
            <a:ext cx="52445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800" b="1" dirty="0">
                <a:solidFill>
                  <a:srgbClr val="00B0F0"/>
                </a:solidFill>
                <a:latin typeface="Alexandria" charset="0"/>
                <a:cs typeface="Alexandria" charset="0"/>
              </a:rPr>
              <a:t>Rules for Terminating a Tenancy</a:t>
            </a:r>
          </a:p>
        </p:txBody>
      </p:sp>
      <p:graphicFrame>
        <p:nvGraphicFramePr>
          <p:cNvPr id="3" name="Table 2">
            <a:extLst>
              <a:ext uri="{FF2B5EF4-FFF2-40B4-BE49-F238E27FC236}">
                <a16:creationId xmlns:a16="http://schemas.microsoft.com/office/drawing/2014/main" id="{20FFC900-AD66-5D75-26E6-D09BF3AE64AA}"/>
              </a:ext>
            </a:extLst>
          </p:cNvPr>
          <p:cNvGraphicFramePr>
            <a:graphicFrameLocks noGrp="1"/>
          </p:cNvGraphicFramePr>
          <p:nvPr>
            <p:extLst>
              <p:ext uri="{D42A27DB-BD31-4B8C-83A1-F6EECF244321}">
                <p14:modId xmlns:p14="http://schemas.microsoft.com/office/powerpoint/2010/main" val="968438477"/>
              </p:ext>
            </p:extLst>
          </p:nvPr>
        </p:nvGraphicFramePr>
        <p:xfrm>
          <a:off x="420715" y="1347695"/>
          <a:ext cx="11350570" cy="4763262"/>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49067794"/>
                    </a:ext>
                  </a:extLst>
                </a:gridCol>
                <a:gridCol w="2768138">
                  <a:extLst>
                    <a:ext uri="{9D8B030D-6E8A-4147-A177-3AD203B41FA5}">
                      <a16:colId xmlns:a16="http://schemas.microsoft.com/office/drawing/2014/main" val="826456865"/>
                    </a:ext>
                  </a:extLst>
                </a:gridCol>
                <a:gridCol w="3308005">
                  <a:extLst>
                    <a:ext uri="{9D8B030D-6E8A-4147-A177-3AD203B41FA5}">
                      <a16:colId xmlns:a16="http://schemas.microsoft.com/office/drawing/2014/main" val="1708262544"/>
                    </a:ext>
                  </a:extLst>
                </a:gridCol>
                <a:gridCol w="3242427">
                  <a:extLst>
                    <a:ext uri="{9D8B030D-6E8A-4147-A177-3AD203B41FA5}">
                      <a16:colId xmlns:a16="http://schemas.microsoft.com/office/drawing/2014/main" val="1992051300"/>
                    </a:ext>
                  </a:extLst>
                </a:gridCol>
              </a:tblGrid>
              <a:tr h="0">
                <a:tc>
                  <a:txBody>
                    <a:bodyPr/>
                    <a:lstStyle/>
                    <a:p>
                      <a:pPr algn="ctr" fontAlgn="b">
                        <a:buNone/>
                      </a:pPr>
                      <a:r>
                        <a:rPr lang="en-US" sz="2000" b="1" dirty="0">
                          <a:solidFill>
                            <a:schemeClr val="bg1"/>
                          </a:solidFill>
                          <a:effectLst/>
                        </a:rPr>
                        <a:t>Aspect / Method</a:t>
                      </a:r>
                    </a:p>
                  </a:txBody>
                  <a:tcPr anchor="b"/>
                </a:tc>
                <a:tc>
                  <a:txBody>
                    <a:bodyPr/>
                    <a:lstStyle/>
                    <a:p>
                      <a:pPr algn="ctr" fontAlgn="b">
                        <a:buNone/>
                      </a:pPr>
                      <a:r>
                        <a:rPr lang="en-US" sz="2000" b="1" dirty="0">
                          <a:solidFill>
                            <a:schemeClr val="bg1"/>
                          </a:solidFill>
                          <a:effectLst/>
                        </a:rPr>
                        <a:t>Termination by Notice</a:t>
                      </a:r>
                      <a:endParaRPr lang="ar-SY" sz="2000" b="1" dirty="0">
                        <a:solidFill>
                          <a:schemeClr val="bg1"/>
                        </a:solidFill>
                        <a:effectLst/>
                      </a:endParaRPr>
                    </a:p>
                  </a:txBody>
                  <a:tcPr anchor="b"/>
                </a:tc>
                <a:tc>
                  <a:txBody>
                    <a:bodyPr/>
                    <a:lstStyle/>
                    <a:p>
                      <a:pPr algn="ctr" fontAlgn="b">
                        <a:buNone/>
                      </a:pPr>
                      <a:r>
                        <a:rPr lang="en-US" sz="2000" b="1" dirty="0">
                          <a:solidFill>
                            <a:schemeClr val="bg1"/>
                          </a:solidFill>
                          <a:effectLst/>
                        </a:rPr>
                        <a:t>Termination by Court Action</a:t>
                      </a:r>
                      <a:endParaRPr lang="ar-SY" sz="2000" b="1" dirty="0">
                        <a:solidFill>
                          <a:schemeClr val="bg1"/>
                        </a:solidFill>
                        <a:effectLst/>
                      </a:endParaRPr>
                    </a:p>
                  </a:txBody>
                  <a:tcPr anchor="b"/>
                </a:tc>
                <a:tc>
                  <a:txBody>
                    <a:bodyPr/>
                    <a:lstStyle/>
                    <a:p>
                      <a:pPr algn="ctr" fontAlgn="b">
                        <a:buNone/>
                      </a:pPr>
                      <a:r>
                        <a:rPr lang="en-US" sz="2000" b="1" dirty="0">
                          <a:solidFill>
                            <a:schemeClr val="bg1"/>
                          </a:solidFill>
                          <a:effectLst/>
                        </a:rPr>
                        <a:t>Voluntary Surrender</a:t>
                      </a:r>
                      <a:endParaRPr lang="ar-SY" sz="2000" b="1" dirty="0">
                        <a:solidFill>
                          <a:schemeClr val="bg1"/>
                        </a:solidFill>
                        <a:effectLst/>
                      </a:endParaRPr>
                    </a:p>
                  </a:txBody>
                  <a:tcPr anchor="b"/>
                </a:tc>
                <a:extLst>
                  <a:ext uri="{0D108BD9-81ED-4DB2-BD59-A6C34878D82A}">
                    <a16:rowId xmlns:a16="http://schemas.microsoft.com/office/drawing/2014/main" val="180537928"/>
                  </a:ext>
                </a:extLst>
              </a:tr>
              <a:tr h="370840">
                <a:tc>
                  <a:txBody>
                    <a:bodyPr/>
                    <a:lstStyle/>
                    <a:p>
                      <a:pPr algn="ctr" fontAlgn="base">
                        <a:buNone/>
                      </a:pPr>
                      <a:r>
                        <a:rPr lang="en-US" b="1" dirty="0">
                          <a:solidFill>
                            <a:srgbClr val="34363D"/>
                          </a:solidFill>
                          <a:effectLst/>
                        </a:rPr>
                        <a:t>How it happens</a:t>
                      </a:r>
                      <a:endParaRPr lang="en-US" dirty="0">
                        <a:effectLst/>
                      </a:endParaRPr>
                    </a:p>
                  </a:txBody>
                  <a:tcPr anchor="ctr"/>
                </a:tc>
                <a:tc>
                  <a:txBody>
                    <a:bodyPr/>
                    <a:lstStyle/>
                    <a:p>
                      <a:pPr algn="l" fontAlgn="base">
                        <a:lnSpc>
                          <a:spcPct val="120000"/>
                        </a:lnSpc>
                        <a:buNone/>
                      </a:pPr>
                      <a:r>
                        <a:rPr lang="en-US" dirty="0">
                          <a:effectLst/>
                        </a:rPr>
                        <a:t>Written notice to tenant (e.g., 30–90 days)</a:t>
                      </a:r>
                    </a:p>
                  </a:txBody>
                  <a:tcPr anchor="ctr"/>
                </a:tc>
                <a:tc>
                  <a:txBody>
                    <a:bodyPr/>
                    <a:lstStyle/>
                    <a:p>
                      <a:pPr algn="l" fontAlgn="base">
                        <a:lnSpc>
                          <a:spcPct val="120000"/>
                        </a:lnSpc>
                        <a:buNone/>
                      </a:pPr>
                      <a:r>
                        <a:rPr lang="en-US" dirty="0">
                          <a:effectLst/>
                        </a:rPr>
                        <a:t>Court judgment after filing Unlawful Detainer action (UD)</a:t>
                      </a:r>
                    </a:p>
                  </a:txBody>
                  <a:tcPr anchor="ctr"/>
                </a:tc>
                <a:tc>
                  <a:txBody>
                    <a:bodyPr/>
                    <a:lstStyle/>
                    <a:p>
                      <a:pPr algn="l" fontAlgn="base">
                        <a:lnSpc>
                          <a:spcPct val="120000"/>
                        </a:lnSpc>
                        <a:buNone/>
                      </a:pPr>
                      <a:r>
                        <a:rPr lang="en-US">
                          <a:effectLst/>
                        </a:rPr>
                        <a:t>Agreement between landlord &amp; tenant</a:t>
                      </a:r>
                    </a:p>
                  </a:txBody>
                  <a:tcPr anchor="ctr"/>
                </a:tc>
                <a:extLst>
                  <a:ext uri="{0D108BD9-81ED-4DB2-BD59-A6C34878D82A}">
                    <a16:rowId xmlns:a16="http://schemas.microsoft.com/office/drawing/2014/main" val="3400896583"/>
                  </a:ext>
                </a:extLst>
              </a:tr>
              <a:tr h="370840">
                <a:tc>
                  <a:txBody>
                    <a:bodyPr/>
                    <a:lstStyle/>
                    <a:p>
                      <a:pPr algn="ctr" fontAlgn="base">
                        <a:buNone/>
                      </a:pPr>
                      <a:r>
                        <a:rPr lang="en-US" b="1" dirty="0">
                          <a:solidFill>
                            <a:srgbClr val="34363D"/>
                          </a:solidFill>
                          <a:effectLst/>
                        </a:rPr>
                        <a:t>When used</a:t>
                      </a:r>
                      <a:endParaRPr lang="en-US" dirty="0">
                        <a:effectLst/>
                      </a:endParaRPr>
                    </a:p>
                  </a:txBody>
                  <a:tcPr anchor="ctr"/>
                </a:tc>
                <a:tc>
                  <a:txBody>
                    <a:bodyPr/>
                    <a:lstStyle/>
                    <a:p>
                      <a:pPr algn="l" fontAlgn="base">
                        <a:lnSpc>
                          <a:spcPct val="120000"/>
                        </a:lnSpc>
                        <a:buNone/>
                      </a:pPr>
                      <a:r>
                        <a:rPr lang="en-US" dirty="0">
                          <a:effectLst/>
                        </a:rPr>
                        <a:t>Periodic tenancies, holdover tenants</a:t>
                      </a:r>
                    </a:p>
                  </a:txBody>
                  <a:tcPr anchor="ctr"/>
                </a:tc>
                <a:tc>
                  <a:txBody>
                    <a:bodyPr/>
                    <a:lstStyle/>
                    <a:p>
                      <a:pPr algn="l" fontAlgn="base">
                        <a:lnSpc>
                          <a:spcPct val="120000"/>
                        </a:lnSpc>
                        <a:buNone/>
                      </a:pPr>
                      <a:r>
                        <a:rPr lang="en-US" dirty="0">
                          <a:effectLst/>
                        </a:rPr>
                        <a:t>When tenant refuses to vacate after notice / serious breach</a:t>
                      </a:r>
                    </a:p>
                  </a:txBody>
                  <a:tcPr anchor="ctr"/>
                </a:tc>
                <a:tc>
                  <a:txBody>
                    <a:bodyPr/>
                    <a:lstStyle/>
                    <a:p>
                      <a:pPr algn="l" fontAlgn="base">
                        <a:lnSpc>
                          <a:spcPct val="120000"/>
                        </a:lnSpc>
                        <a:buNone/>
                      </a:pPr>
                      <a:r>
                        <a:rPr lang="en-US">
                          <a:effectLst/>
                        </a:rPr>
                        <a:t>When both parties agree to end lease early</a:t>
                      </a:r>
                    </a:p>
                  </a:txBody>
                  <a:tcPr anchor="ctr"/>
                </a:tc>
                <a:extLst>
                  <a:ext uri="{0D108BD9-81ED-4DB2-BD59-A6C34878D82A}">
                    <a16:rowId xmlns:a16="http://schemas.microsoft.com/office/drawing/2014/main" val="3172825440"/>
                  </a:ext>
                </a:extLst>
              </a:tr>
              <a:tr h="468677">
                <a:tc>
                  <a:txBody>
                    <a:bodyPr/>
                    <a:lstStyle/>
                    <a:p>
                      <a:pPr algn="ctr" fontAlgn="base">
                        <a:buNone/>
                      </a:pPr>
                      <a:r>
                        <a:rPr lang="en-US" b="1" dirty="0">
                          <a:solidFill>
                            <a:srgbClr val="34363D"/>
                          </a:solidFill>
                          <a:effectLst/>
                        </a:rPr>
                        <a:t>Tenant’s status</a:t>
                      </a:r>
                      <a:endParaRPr lang="en-US" dirty="0">
                        <a:effectLst/>
                      </a:endParaRPr>
                    </a:p>
                  </a:txBody>
                  <a:tcPr anchor="ctr"/>
                </a:tc>
                <a:tc>
                  <a:txBody>
                    <a:bodyPr/>
                    <a:lstStyle/>
                    <a:p>
                      <a:pPr algn="l" fontAlgn="base">
                        <a:lnSpc>
                          <a:spcPct val="120000"/>
                        </a:lnSpc>
                        <a:buNone/>
                      </a:pPr>
                      <a:r>
                        <a:rPr lang="en-US" dirty="0">
                          <a:effectLst/>
                        </a:rPr>
                        <a:t>Lawful until notice expires</a:t>
                      </a:r>
                    </a:p>
                  </a:txBody>
                  <a:tcPr anchor="ctr"/>
                </a:tc>
                <a:tc>
                  <a:txBody>
                    <a:bodyPr/>
                    <a:lstStyle/>
                    <a:p>
                      <a:pPr algn="l" fontAlgn="base">
                        <a:lnSpc>
                          <a:spcPct val="120000"/>
                        </a:lnSpc>
                        <a:buNone/>
                      </a:pPr>
                      <a:r>
                        <a:rPr lang="en-US" dirty="0">
                          <a:effectLst/>
                        </a:rPr>
                        <a:t>Unlawful Detainer once court rules</a:t>
                      </a:r>
                    </a:p>
                  </a:txBody>
                  <a:tcPr anchor="ctr"/>
                </a:tc>
                <a:tc>
                  <a:txBody>
                    <a:bodyPr/>
                    <a:lstStyle/>
                    <a:p>
                      <a:pPr algn="l" fontAlgn="base">
                        <a:lnSpc>
                          <a:spcPct val="120000"/>
                        </a:lnSpc>
                        <a:buNone/>
                      </a:pPr>
                      <a:r>
                        <a:rPr lang="en-US">
                          <a:effectLst/>
                        </a:rPr>
                        <a:t>Ends tenancy instantly by mutual consent</a:t>
                      </a:r>
                    </a:p>
                  </a:txBody>
                  <a:tcPr anchor="ctr"/>
                </a:tc>
                <a:extLst>
                  <a:ext uri="{0D108BD9-81ED-4DB2-BD59-A6C34878D82A}">
                    <a16:rowId xmlns:a16="http://schemas.microsoft.com/office/drawing/2014/main" val="2257054363"/>
                  </a:ext>
                </a:extLst>
              </a:tr>
              <a:tr h="493615">
                <a:tc>
                  <a:txBody>
                    <a:bodyPr/>
                    <a:lstStyle/>
                    <a:p>
                      <a:pPr algn="ctr" fontAlgn="base">
                        <a:buNone/>
                      </a:pPr>
                      <a:r>
                        <a:rPr lang="en-US" b="1" dirty="0">
                          <a:solidFill>
                            <a:srgbClr val="34363D"/>
                          </a:solidFill>
                          <a:effectLst/>
                        </a:rPr>
                        <a:t>Result</a:t>
                      </a:r>
                      <a:endParaRPr lang="en-US" dirty="0">
                        <a:effectLst/>
                      </a:endParaRPr>
                    </a:p>
                  </a:txBody>
                  <a:tcPr anchor="ctr"/>
                </a:tc>
                <a:tc>
                  <a:txBody>
                    <a:bodyPr/>
                    <a:lstStyle/>
                    <a:p>
                      <a:pPr algn="l" fontAlgn="base">
                        <a:lnSpc>
                          <a:spcPct val="120000"/>
                        </a:lnSpc>
                        <a:buNone/>
                      </a:pPr>
                      <a:r>
                        <a:rPr lang="en-US">
                          <a:effectLst/>
                        </a:rPr>
                        <a:t>Lease obligations end after notice</a:t>
                      </a:r>
                    </a:p>
                  </a:txBody>
                  <a:tcPr anchor="ctr"/>
                </a:tc>
                <a:tc>
                  <a:txBody>
                    <a:bodyPr/>
                    <a:lstStyle/>
                    <a:p>
                      <a:pPr algn="l" fontAlgn="base">
                        <a:lnSpc>
                          <a:spcPct val="120000"/>
                        </a:lnSpc>
                        <a:buNone/>
                      </a:pPr>
                      <a:r>
                        <a:rPr lang="en-US" dirty="0">
                          <a:effectLst/>
                        </a:rPr>
                        <a:t>Lease terminated + sheriff enforces eviction</a:t>
                      </a:r>
                    </a:p>
                  </a:txBody>
                  <a:tcPr anchor="ctr"/>
                </a:tc>
                <a:tc>
                  <a:txBody>
                    <a:bodyPr/>
                    <a:lstStyle/>
                    <a:p>
                      <a:pPr algn="l" fontAlgn="base">
                        <a:lnSpc>
                          <a:spcPct val="120000"/>
                        </a:lnSpc>
                        <a:buNone/>
                      </a:pPr>
                      <a:r>
                        <a:rPr lang="en-US">
                          <a:effectLst/>
                        </a:rPr>
                        <a:t>Lease cancelled, tenant hands back keys</a:t>
                      </a:r>
                    </a:p>
                  </a:txBody>
                  <a:tcPr anchor="ctr"/>
                </a:tc>
                <a:extLst>
                  <a:ext uri="{0D108BD9-81ED-4DB2-BD59-A6C34878D82A}">
                    <a16:rowId xmlns:a16="http://schemas.microsoft.com/office/drawing/2014/main" val="213050966"/>
                  </a:ext>
                </a:extLst>
              </a:tr>
              <a:tr h="634931">
                <a:tc>
                  <a:txBody>
                    <a:bodyPr/>
                    <a:lstStyle/>
                    <a:p>
                      <a:pPr algn="ctr" fontAlgn="base">
                        <a:buNone/>
                      </a:pPr>
                      <a:r>
                        <a:rPr lang="en-US" b="1">
                          <a:solidFill>
                            <a:srgbClr val="34363D"/>
                          </a:solidFill>
                          <a:effectLst/>
                        </a:rPr>
                        <a:t>Advantages</a:t>
                      </a:r>
                      <a:endParaRPr lang="en-US">
                        <a:effectLst/>
                      </a:endParaRPr>
                    </a:p>
                  </a:txBody>
                  <a:tcPr anchor="ctr"/>
                </a:tc>
                <a:tc>
                  <a:txBody>
                    <a:bodyPr/>
                    <a:lstStyle/>
                    <a:p>
                      <a:pPr algn="l" fontAlgn="base">
                        <a:lnSpc>
                          <a:spcPct val="120000"/>
                        </a:lnSpc>
                        <a:buNone/>
                      </a:pPr>
                      <a:r>
                        <a:rPr lang="en-US">
                          <a:effectLst/>
                        </a:rPr>
                        <a:t>Simple, low cost</a:t>
                      </a:r>
                    </a:p>
                  </a:txBody>
                  <a:tcPr anchor="ctr"/>
                </a:tc>
                <a:tc>
                  <a:txBody>
                    <a:bodyPr/>
                    <a:lstStyle/>
                    <a:p>
                      <a:pPr algn="l" fontAlgn="base">
                        <a:lnSpc>
                          <a:spcPct val="120000"/>
                        </a:lnSpc>
                        <a:buNone/>
                      </a:pPr>
                      <a:r>
                        <a:rPr lang="en-US" dirty="0">
                          <a:effectLst/>
                        </a:rPr>
                        <a:t>Formal, enforceable, final resolution</a:t>
                      </a:r>
                    </a:p>
                  </a:txBody>
                  <a:tcPr anchor="ctr"/>
                </a:tc>
                <a:tc>
                  <a:txBody>
                    <a:bodyPr/>
                    <a:lstStyle/>
                    <a:p>
                      <a:pPr algn="l" fontAlgn="base">
                        <a:lnSpc>
                          <a:spcPct val="120000"/>
                        </a:lnSpc>
                        <a:buNone/>
                      </a:pPr>
                      <a:r>
                        <a:rPr lang="en-US" dirty="0">
                          <a:effectLst/>
                        </a:rPr>
                        <a:t>Fast, amicable, less conflict</a:t>
                      </a:r>
                    </a:p>
                  </a:txBody>
                  <a:tcPr anchor="ctr"/>
                </a:tc>
                <a:extLst>
                  <a:ext uri="{0D108BD9-81ED-4DB2-BD59-A6C34878D82A}">
                    <a16:rowId xmlns:a16="http://schemas.microsoft.com/office/drawing/2014/main" val="3511066810"/>
                  </a:ext>
                </a:extLst>
              </a:tr>
              <a:tr h="370840">
                <a:tc>
                  <a:txBody>
                    <a:bodyPr/>
                    <a:lstStyle/>
                    <a:p>
                      <a:pPr algn="ctr" fontAlgn="base">
                        <a:buNone/>
                      </a:pPr>
                      <a:r>
                        <a:rPr lang="en-US" b="1" dirty="0">
                          <a:solidFill>
                            <a:srgbClr val="34363D"/>
                          </a:solidFill>
                          <a:effectLst/>
                        </a:rPr>
                        <a:t>Risks/Limitations</a:t>
                      </a:r>
                      <a:endParaRPr lang="en-US" dirty="0">
                        <a:effectLst/>
                      </a:endParaRPr>
                    </a:p>
                  </a:txBody>
                  <a:tcPr anchor="ctr"/>
                </a:tc>
                <a:tc>
                  <a:txBody>
                    <a:bodyPr/>
                    <a:lstStyle/>
                    <a:p>
                      <a:pPr algn="l" fontAlgn="base">
                        <a:lnSpc>
                          <a:spcPct val="120000"/>
                        </a:lnSpc>
                        <a:buNone/>
                      </a:pPr>
                      <a:r>
                        <a:rPr lang="en-US">
                          <a:effectLst/>
                        </a:rPr>
                        <a:t>Tenant may still refuse to leave</a:t>
                      </a:r>
                    </a:p>
                  </a:txBody>
                  <a:tcPr anchor="ctr"/>
                </a:tc>
                <a:tc>
                  <a:txBody>
                    <a:bodyPr/>
                    <a:lstStyle/>
                    <a:p>
                      <a:pPr algn="l" fontAlgn="base">
                        <a:lnSpc>
                          <a:spcPct val="120000"/>
                        </a:lnSpc>
                        <a:buNone/>
                      </a:pPr>
                      <a:r>
                        <a:rPr lang="en-US">
                          <a:effectLst/>
                        </a:rPr>
                        <a:t>Time, cost, legal complexity</a:t>
                      </a:r>
                    </a:p>
                  </a:txBody>
                  <a:tcPr anchor="ctr"/>
                </a:tc>
                <a:tc>
                  <a:txBody>
                    <a:bodyPr/>
                    <a:lstStyle/>
                    <a:p>
                      <a:pPr algn="l" fontAlgn="base">
                        <a:lnSpc>
                          <a:spcPct val="120000"/>
                        </a:lnSpc>
                        <a:buNone/>
                      </a:pPr>
                      <a:r>
                        <a:rPr lang="en-US" dirty="0">
                          <a:effectLst/>
                        </a:rPr>
                        <a:t>Requires tenant cooperation</a:t>
                      </a:r>
                    </a:p>
                  </a:txBody>
                  <a:tcPr anchor="ctr"/>
                </a:tc>
                <a:extLst>
                  <a:ext uri="{0D108BD9-81ED-4DB2-BD59-A6C34878D82A}">
                    <a16:rowId xmlns:a16="http://schemas.microsoft.com/office/drawing/2014/main" val="3642020275"/>
                  </a:ext>
                </a:extLst>
              </a:tr>
            </a:tbl>
          </a:graphicData>
        </a:graphic>
      </p:graphicFrame>
    </p:spTree>
    <p:extLst>
      <p:ext uri="{BB962C8B-B14F-4D97-AF65-F5344CB8AC3E}">
        <p14:creationId xmlns:p14="http://schemas.microsoft.com/office/powerpoint/2010/main" val="18899218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767E2C-235C-443C-0E38-338F3E676767}"/>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5907554A-F4D8-2011-FB94-F14A196D67FA}"/>
              </a:ext>
            </a:extLst>
          </p:cNvPr>
          <p:cNvSpPr txBox="1"/>
          <p:nvPr/>
        </p:nvSpPr>
        <p:spPr>
          <a:xfrm>
            <a:off x="3927408" y="694204"/>
            <a:ext cx="4558428"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Recovering Possession of Property</a:t>
            </a:r>
          </a:p>
        </p:txBody>
      </p:sp>
      <p:sp>
        <p:nvSpPr>
          <p:cNvPr id="10" name="Rectangle 9">
            <a:extLst>
              <a:ext uri="{FF2B5EF4-FFF2-40B4-BE49-F238E27FC236}">
                <a16:creationId xmlns:a16="http://schemas.microsoft.com/office/drawing/2014/main" id="{69EE7F7A-CBF4-5468-C319-D06048B0602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1D1049F2-4BA9-687D-F3D6-7E2977EA43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83840EA9-D97B-09CD-F331-5E41C1CA4659}"/>
              </a:ext>
            </a:extLst>
          </p:cNvPr>
          <p:cNvSpPr txBox="1"/>
          <p:nvPr/>
        </p:nvSpPr>
        <p:spPr>
          <a:xfrm>
            <a:off x="828954" y="1292999"/>
            <a:ext cx="11213868" cy="369332"/>
          </a:xfrm>
          <a:prstGeom prst="rect">
            <a:avLst/>
          </a:prstGeom>
          <a:noFill/>
        </p:spPr>
        <p:txBody>
          <a:bodyPr wrap="square">
            <a:spAutoFit/>
          </a:bodyPr>
          <a:lstStyle/>
          <a:p>
            <a:pPr marL="285750" indent="-285750" algn="justLow">
              <a:spcAft>
                <a:spcPts val="1200"/>
              </a:spcAft>
              <a:buFont typeface="Wingdings" panose="05000000000000000000" pitchFamily="2" charset="2"/>
              <a:buChar char="v"/>
            </a:pPr>
            <a:r>
              <a:rPr lang="en-US" b="1" dirty="0">
                <a:latin typeface="Alexandria"/>
              </a:rPr>
              <a:t>Tenant’s right of possession </a:t>
            </a:r>
            <a:r>
              <a:rPr lang="en-US" dirty="0">
                <a:latin typeface="Alexandria"/>
              </a:rPr>
              <a:t>exists</a:t>
            </a:r>
            <a:r>
              <a:rPr lang="en-US" b="1" dirty="0">
                <a:latin typeface="Alexandria"/>
              </a:rPr>
              <a:t> </a:t>
            </a:r>
            <a:r>
              <a:rPr lang="en-US" dirty="0">
                <a:latin typeface="Alexandria"/>
              </a:rPr>
              <a:t>until </a:t>
            </a:r>
            <a:r>
              <a:rPr lang="en-US" b="1" dirty="0">
                <a:latin typeface="Alexandria"/>
              </a:rPr>
              <a:t>terminated </a:t>
            </a:r>
            <a:r>
              <a:rPr lang="en-US" dirty="0">
                <a:latin typeface="Alexandria"/>
              </a:rPr>
              <a:t>by</a:t>
            </a:r>
            <a:r>
              <a:rPr lang="en-US" b="1" dirty="0">
                <a:latin typeface="Alexandria"/>
              </a:rPr>
              <a:t> proper legal process </a:t>
            </a:r>
            <a:r>
              <a:rPr lang="en-US" dirty="0">
                <a:latin typeface="Alexandria"/>
              </a:rPr>
              <a:t>or </a:t>
            </a:r>
            <a:r>
              <a:rPr lang="en-US" b="1" dirty="0">
                <a:latin typeface="Alexandria"/>
              </a:rPr>
              <a:t>voluntary surrender.</a:t>
            </a:r>
          </a:p>
        </p:txBody>
      </p:sp>
      <p:sp>
        <p:nvSpPr>
          <p:cNvPr id="2" name="TextBox 1">
            <a:extLst>
              <a:ext uri="{FF2B5EF4-FFF2-40B4-BE49-F238E27FC236}">
                <a16:creationId xmlns:a16="http://schemas.microsoft.com/office/drawing/2014/main" id="{6B35A65C-6435-C3B5-D7E5-755ECAC6C5E8}"/>
              </a:ext>
            </a:extLst>
          </p:cNvPr>
          <p:cNvSpPr txBox="1"/>
          <p:nvPr/>
        </p:nvSpPr>
        <p:spPr>
          <a:xfrm>
            <a:off x="1333001" y="2588557"/>
            <a:ext cx="4524703" cy="445370"/>
          </a:xfrm>
          <a:prstGeom prst="roundRect">
            <a:avLst/>
          </a:prstGeom>
          <a:solidFill>
            <a:schemeClr val="bg1"/>
          </a:solidFill>
          <a:ln>
            <a:solidFill>
              <a:schemeClr val="tx1"/>
            </a:solidFill>
          </a:ln>
        </p:spPr>
        <p:txBody>
          <a:bodyPr wrap="square">
            <a:spAutoFit/>
          </a:bodyPr>
          <a:lstStyle/>
          <a:p>
            <a:pPr algn="ctr">
              <a:lnSpc>
                <a:spcPct val="120000"/>
              </a:lnSpc>
              <a:spcAft>
                <a:spcPts val="600"/>
              </a:spcAft>
            </a:pPr>
            <a:r>
              <a:rPr lang="en-US" b="1" dirty="0">
                <a:latin typeface="Alexandria"/>
              </a:rPr>
              <a:t>Lease expiration</a:t>
            </a:r>
          </a:p>
        </p:txBody>
      </p:sp>
      <p:sp>
        <p:nvSpPr>
          <p:cNvPr id="4" name="TextBox 3">
            <a:extLst>
              <a:ext uri="{FF2B5EF4-FFF2-40B4-BE49-F238E27FC236}">
                <a16:creationId xmlns:a16="http://schemas.microsoft.com/office/drawing/2014/main" id="{2F4AB77C-7EB0-137D-E1E0-8B7C524253EC}"/>
              </a:ext>
            </a:extLst>
          </p:cNvPr>
          <p:cNvSpPr txBox="1"/>
          <p:nvPr/>
        </p:nvSpPr>
        <p:spPr>
          <a:xfrm>
            <a:off x="4046097" y="3634639"/>
            <a:ext cx="4524703" cy="445370"/>
          </a:xfrm>
          <a:prstGeom prst="roundRect">
            <a:avLst/>
          </a:prstGeom>
          <a:solidFill>
            <a:schemeClr val="bg1"/>
          </a:solidFill>
          <a:ln>
            <a:solidFill>
              <a:schemeClr val="tx1"/>
            </a:solidFill>
          </a:ln>
        </p:spPr>
        <p:txBody>
          <a:bodyPr wrap="square">
            <a:spAutoFit/>
          </a:bodyPr>
          <a:lstStyle/>
          <a:p>
            <a:pPr algn="ctr">
              <a:lnSpc>
                <a:spcPct val="120000"/>
              </a:lnSpc>
              <a:spcAft>
                <a:spcPts val="600"/>
              </a:spcAft>
            </a:pPr>
            <a:r>
              <a:rPr lang="en-US" b="1" dirty="0">
                <a:latin typeface="Alexandria"/>
              </a:rPr>
              <a:t>Valid notice to quit</a:t>
            </a:r>
          </a:p>
        </p:txBody>
      </p:sp>
      <p:sp>
        <p:nvSpPr>
          <p:cNvPr id="6" name="TextBox 5">
            <a:extLst>
              <a:ext uri="{FF2B5EF4-FFF2-40B4-BE49-F238E27FC236}">
                <a16:creationId xmlns:a16="http://schemas.microsoft.com/office/drawing/2014/main" id="{E8EBC35F-90D0-7E3F-07A4-A327CF83E26E}"/>
              </a:ext>
            </a:extLst>
          </p:cNvPr>
          <p:cNvSpPr txBox="1"/>
          <p:nvPr/>
        </p:nvSpPr>
        <p:spPr>
          <a:xfrm>
            <a:off x="6096000" y="4860740"/>
            <a:ext cx="6066163" cy="445370"/>
          </a:xfrm>
          <a:prstGeom prst="roundRect">
            <a:avLst/>
          </a:prstGeom>
          <a:solidFill>
            <a:schemeClr val="bg1"/>
          </a:solidFill>
          <a:ln>
            <a:solidFill>
              <a:schemeClr val="tx1"/>
            </a:solidFill>
          </a:ln>
        </p:spPr>
        <p:txBody>
          <a:bodyPr wrap="square">
            <a:spAutoFit/>
          </a:bodyPr>
          <a:lstStyle/>
          <a:p>
            <a:pPr algn="ctr">
              <a:lnSpc>
                <a:spcPct val="120000"/>
              </a:lnSpc>
              <a:spcAft>
                <a:spcPts val="600"/>
              </a:spcAft>
            </a:pPr>
            <a:r>
              <a:rPr lang="en-US" b="1" dirty="0">
                <a:latin typeface="Alexandria"/>
              </a:rPr>
              <a:t>Court-ordered eviction (Unlawful Detainer action – UD)</a:t>
            </a:r>
          </a:p>
        </p:txBody>
      </p:sp>
      <p:sp>
        <p:nvSpPr>
          <p:cNvPr id="14" name="TextBox 13">
            <a:extLst>
              <a:ext uri="{FF2B5EF4-FFF2-40B4-BE49-F238E27FC236}">
                <a16:creationId xmlns:a16="http://schemas.microsoft.com/office/drawing/2014/main" id="{FC173814-D277-7B37-8F0D-33CE54E78075}"/>
              </a:ext>
            </a:extLst>
          </p:cNvPr>
          <p:cNvSpPr txBox="1"/>
          <p:nvPr/>
        </p:nvSpPr>
        <p:spPr>
          <a:xfrm>
            <a:off x="828954" y="1945861"/>
            <a:ext cx="6093228" cy="369332"/>
          </a:xfrm>
          <a:prstGeom prst="rect">
            <a:avLst/>
          </a:prstGeom>
          <a:noFill/>
        </p:spPr>
        <p:txBody>
          <a:bodyPr wrap="square">
            <a:spAutoFit/>
          </a:bodyPr>
          <a:lstStyle/>
          <a:p>
            <a:pPr marL="285750" indent="-285750">
              <a:buFont typeface="Wingdings" panose="05000000000000000000" pitchFamily="2" charset="2"/>
              <a:buChar char="v"/>
            </a:pPr>
            <a:r>
              <a:rPr lang="en-US" b="1" u="sng" dirty="0"/>
              <a:t>A landlord can recover possession by:</a:t>
            </a:r>
          </a:p>
        </p:txBody>
      </p:sp>
    </p:spTree>
    <p:extLst>
      <p:ext uri="{BB962C8B-B14F-4D97-AF65-F5344CB8AC3E}">
        <p14:creationId xmlns:p14="http://schemas.microsoft.com/office/powerpoint/2010/main" val="15597950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4"/>
                                        </p:tgtEl>
                                        <p:attrNameLst>
                                          <p:attrName>style.visibility</p:attrName>
                                        </p:attrNameLst>
                                      </p:cBhvr>
                                      <p:to>
                                        <p:strVal val="visible"/>
                                      </p:to>
                                    </p:set>
                                    <p:anim calcmode="lin" valueType="num">
                                      <p:cBhvr additive="base">
                                        <p:cTn id="13" dur="500" fill="hold"/>
                                        <p:tgtEl>
                                          <p:spTgt spid="14"/>
                                        </p:tgtEl>
                                        <p:attrNameLst>
                                          <p:attrName>ppt_x</p:attrName>
                                        </p:attrNameLst>
                                      </p:cBhvr>
                                      <p:tavLst>
                                        <p:tav tm="0">
                                          <p:val>
                                            <p:strVal val="#ppt_x"/>
                                          </p:val>
                                        </p:tav>
                                        <p:tav tm="100000">
                                          <p:val>
                                            <p:strVal val="#ppt_x"/>
                                          </p:val>
                                        </p:tav>
                                      </p:tavLst>
                                    </p:anim>
                                    <p:anim calcmode="lin" valueType="num">
                                      <p:cBhvr additive="base">
                                        <p:cTn id="14"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fill="hold"/>
                                        <p:tgtEl>
                                          <p:spTgt spid="2"/>
                                        </p:tgtEl>
                                        <p:attrNameLst>
                                          <p:attrName>ppt_x</p:attrName>
                                        </p:attrNameLst>
                                      </p:cBhvr>
                                      <p:tavLst>
                                        <p:tav tm="0">
                                          <p:val>
                                            <p:strVal val="#ppt_x"/>
                                          </p:val>
                                        </p:tav>
                                        <p:tav tm="100000">
                                          <p:val>
                                            <p:strVal val="#ppt_x"/>
                                          </p:val>
                                        </p:tav>
                                      </p:tavLst>
                                    </p:anim>
                                    <p:anim calcmode="lin" valueType="num">
                                      <p:cBhvr additive="base">
                                        <p:cTn id="20" dur="500" fill="hold"/>
                                        <p:tgtEl>
                                          <p:spTgt spid="2"/>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 grpId="0" animBg="1"/>
      <p:bldP spid="4" grpId="0" animBg="1"/>
      <p:bldP spid="6" grpId="0" animBg="1"/>
      <p:bldP spid="1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155C8F-5DCA-B778-9FC9-6DAF8ACB66B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C03D3629-E876-DD07-86B9-2715D9B40EC1}"/>
              </a:ext>
            </a:extLst>
          </p:cNvPr>
          <p:cNvSpPr txBox="1"/>
          <p:nvPr/>
        </p:nvSpPr>
        <p:spPr>
          <a:xfrm>
            <a:off x="3927408" y="694204"/>
            <a:ext cx="4558428"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Recovering Possession of Property</a:t>
            </a:r>
          </a:p>
        </p:txBody>
      </p:sp>
      <p:sp>
        <p:nvSpPr>
          <p:cNvPr id="10" name="Rectangle 9">
            <a:extLst>
              <a:ext uri="{FF2B5EF4-FFF2-40B4-BE49-F238E27FC236}">
                <a16:creationId xmlns:a16="http://schemas.microsoft.com/office/drawing/2014/main" id="{E84759EC-3393-2444-D098-43AC70E17365}"/>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55A4E785-1B7B-B178-9C2C-70712CB052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5" name="Cloud 14">
            <a:extLst>
              <a:ext uri="{FF2B5EF4-FFF2-40B4-BE49-F238E27FC236}">
                <a16:creationId xmlns:a16="http://schemas.microsoft.com/office/drawing/2014/main" id="{A3452EE8-1EBE-166E-4226-BD3AB61A6F13}"/>
              </a:ext>
            </a:extLst>
          </p:cNvPr>
          <p:cNvSpPr/>
          <p:nvPr/>
        </p:nvSpPr>
        <p:spPr>
          <a:xfrm>
            <a:off x="1758788" y="2141726"/>
            <a:ext cx="8408416" cy="2913015"/>
          </a:xfrm>
          <a:prstGeom prst="cloud">
            <a:avLst/>
          </a:prstGeom>
          <a:solidFill>
            <a:srgbClr val="FFFFEB"/>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285750" indent="-285750" algn="ctr">
              <a:spcBef>
                <a:spcPts val="600"/>
              </a:spcBef>
              <a:spcAft>
                <a:spcPts val="600"/>
              </a:spcAft>
              <a:buFont typeface="Wingdings" panose="05000000000000000000" pitchFamily="2" charset="2"/>
              <a:buChar char="ü"/>
            </a:pPr>
            <a:r>
              <a:rPr lang="en-US" dirty="0">
                <a:solidFill>
                  <a:schemeClr val="tx1"/>
                </a:solidFill>
                <a:latin typeface="Alexandria"/>
              </a:rPr>
              <a:t>Entering while tenant is out &amp; removing belongings.</a:t>
            </a:r>
          </a:p>
          <a:p>
            <a:pPr marL="285750" indent="-285750" algn="ctr">
              <a:spcBef>
                <a:spcPts val="600"/>
              </a:spcBef>
              <a:spcAft>
                <a:spcPts val="600"/>
              </a:spcAft>
              <a:buFont typeface="Wingdings" panose="05000000000000000000" pitchFamily="2" charset="2"/>
              <a:buChar char="ü"/>
            </a:pPr>
            <a:r>
              <a:rPr lang="en-US" dirty="0">
                <a:solidFill>
                  <a:schemeClr val="tx1"/>
                </a:solidFill>
                <a:latin typeface="Alexandria"/>
              </a:rPr>
              <a:t>Unlocking doors/windows without consent.</a:t>
            </a:r>
          </a:p>
          <a:p>
            <a:pPr marL="285750" indent="-285750" algn="ctr">
              <a:spcBef>
                <a:spcPts val="600"/>
              </a:spcBef>
              <a:spcAft>
                <a:spcPts val="600"/>
              </a:spcAft>
              <a:buFont typeface="Wingdings" panose="05000000000000000000" pitchFamily="2" charset="2"/>
              <a:buChar char="ü"/>
            </a:pPr>
            <a:r>
              <a:rPr lang="en-US" dirty="0">
                <a:solidFill>
                  <a:schemeClr val="tx1"/>
                </a:solidFill>
                <a:latin typeface="Alexandria"/>
              </a:rPr>
              <a:t>Pretending to “inspect” then retaking possession.</a:t>
            </a:r>
          </a:p>
          <a:p>
            <a:pPr marL="285750" indent="-285750" algn="ctr">
              <a:spcBef>
                <a:spcPts val="600"/>
              </a:spcBef>
              <a:spcAft>
                <a:spcPts val="600"/>
              </a:spcAft>
              <a:buFont typeface="Wingdings" panose="05000000000000000000" pitchFamily="2" charset="2"/>
              <a:buChar char="ü"/>
            </a:pPr>
            <a:r>
              <a:rPr lang="en-US" dirty="0">
                <a:solidFill>
                  <a:schemeClr val="tx1"/>
                </a:solidFill>
                <a:latin typeface="Alexandria"/>
              </a:rPr>
              <a:t>Using threats, violence, or intimidation.</a:t>
            </a:r>
          </a:p>
          <a:p>
            <a:pPr algn="ctr"/>
            <a:endParaRPr lang="en-US" dirty="0">
              <a:solidFill>
                <a:schemeClr val="tx1"/>
              </a:solidFill>
              <a:latin typeface="Alexandria"/>
            </a:endParaRPr>
          </a:p>
        </p:txBody>
      </p:sp>
      <p:sp>
        <p:nvSpPr>
          <p:cNvPr id="7" name="TextBox 6">
            <a:extLst>
              <a:ext uri="{FF2B5EF4-FFF2-40B4-BE49-F238E27FC236}">
                <a16:creationId xmlns:a16="http://schemas.microsoft.com/office/drawing/2014/main" id="{BF2B1B1F-3EC1-F7E6-86F7-04170AA47434}"/>
              </a:ext>
            </a:extLst>
          </p:cNvPr>
          <p:cNvSpPr txBox="1"/>
          <p:nvPr/>
        </p:nvSpPr>
        <p:spPr>
          <a:xfrm>
            <a:off x="3049386" y="5186577"/>
            <a:ext cx="6093228" cy="369332"/>
          </a:xfrm>
          <a:prstGeom prst="rect">
            <a:avLst/>
          </a:prstGeom>
          <a:solidFill>
            <a:srgbClr val="FFFFFF"/>
          </a:solidFill>
          <a:ln>
            <a:solidFill>
              <a:schemeClr val="accent1"/>
            </a:solidFill>
          </a:ln>
        </p:spPr>
        <p:txBody>
          <a:bodyPr wrap="square">
            <a:spAutoFit/>
          </a:bodyPr>
          <a:lstStyle/>
          <a:p>
            <a:pPr algn="justLow"/>
            <a:r>
              <a:rPr lang="en-US" b="1" dirty="0">
                <a:latin typeface="Alexandria"/>
              </a:rPr>
              <a:t>Self-help </a:t>
            </a:r>
            <a:r>
              <a:rPr lang="en-US" dirty="0">
                <a:latin typeface="Alexandria"/>
              </a:rPr>
              <a:t>(taking possession without court) is illegal.</a:t>
            </a:r>
          </a:p>
        </p:txBody>
      </p:sp>
      <p:sp>
        <p:nvSpPr>
          <p:cNvPr id="12" name="TextBox 11">
            <a:extLst>
              <a:ext uri="{FF2B5EF4-FFF2-40B4-BE49-F238E27FC236}">
                <a16:creationId xmlns:a16="http://schemas.microsoft.com/office/drawing/2014/main" id="{49964AB3-76F8-C516-2C82-24B1EB8CC872}"/>
              </a:ext>
            </a:extLst>
          </p:cNvPr>
          <p:cNvSpPr txBox="1"/>
          <p:nvPr/>
        </p:nvSpPr>
        <p:spPr>
          <a:xfrm>
            <a:off x="1018309" y="1486757"/>
            <a:ext cx="10469880" cy="723275"/>
          </a:xfrm>
          <a:prstGeom prst="rect">
            <a:avLst/>
          </a:prstGeom>
          <a:noFill/>
        </p:spPr>
        <p:txBody>
          <a:bodyPr wrap="square">
            <a:spAutoFit/>
          </a:bodyPr>
          <a:lstStyle/>
          <a:p>
            <a:pPr marL="285750" indent="-285750">
              <a:spcBef>
                <a:spcPts val="600"/>
              </a:spcBef>
              <a:buFont typeface="Wingdings" panose="05000000000000000000" pitchFamily="2" charset="2"/>
              <a:buChar char="Ø"/>
            </a:pPr>
            <a:r>
              <a:rPr lang="en-US" b="1" dirty="0">
                <a:solidFill>
                  <a:srgbClr val="0070C0"/>
                </a:solidFill>
                <a:latin typeface="Alexandria"/>
              </a:rPr>
              <a:t>Self-help</a:t>
            </a:r>
          </a:p>
          <a:p>
            <a:pPr>
              <a:spcBef>
                <a:spcPts val="600"/>
              </a:spcBef>
              <a:spcAft>
                <a:spcPts val="600"/>
              </a:spcAft>
            </a:pPr>
            <a:r>
              <a:rPr lang="en-US" dirty="0">
                <a:latin typeface="Alexandria"/>
              </a:rPr>
              <a:t>A landlord’s own method of recovering possession from tenant outside the legal eviction process.</a:t>
            </a:r>
          </a:p>
        </p:txBody>
      </p:sp>
      <p:sp>
        <p:nvSpPr>
          <p:cNvPr id="14" name="TextBox 13">
            <a:extLst>
              <a:ext uri="{FF2B5EF4-FFF2-40B4-BE49-F238E27FC236}">
                <a16:creationId xmlns:a16="http://schemas.microsoft.com/office/drawing/2014/main" id="{5619C842-28CF-99D2-877C-783796C2E1B2}"/>
              </a:ext>
            </a:extLst>
          </p:cNvPr>
          <p:cNvSpPr txBox="1"/>
          <p:nvPr/>
        </p:nvSpPr>
        <p:spPr>
          <a:xfrm>
            <a:off x="1566949" y="5877899"/>
            <a:ext cx="9372600" cy="888833"/>
          </a:xfrm>
          <a:prstGeom prst="rect">
            <a:avLst/>
          </a:prstGeom>
          <a:solidFill>
            <a:srgbClr val="FFFFFF"/>
          </a:solidFill>
          <a:ln>
            <a:solidFill>
              <a:schemeClr val="accent1"/>
            </a:solidFill>
          </a:ln>
        </p:spPr>
        <p:txBody>
          <a:bodyPr wrap="square">
            <a:spAutoFit/>
          </a:bodyPr>
          <a:lstStyle>
            <a:defPPr>
              <a:defRPr lang="en-US"/>
            </a:defPPr>
            <a:lvl1pPr algn="justLow">
              <a:defRPr b="1">
                <a:latin typeface="Alexandria"/>
              </a:defRPr>
            </a:lvl1pPr>
          </a:lstStyle>
          <a:p>
            <a:pPr>
              <a:lnSpc>
                <a:spcPct val="120000"/>
              </a:lnSpc>
              <a:spcBef>
                <a:spcPts val="600"/>
              </a:spcBef>
              <a:spcAft>
                <a:spcPts val="600"/>
              </a:spcAft>
            </a:pPr>
            <a:r>
              <a:rPr lang="en-US" dirty="0"/>
              <a:t>Courts protect tenants: </a:t>
            </a:r>
            <a:r>
              <a:rPr lang="en-US" b="0" dirty="0"/>
              <a:t>default/breach does not = immediate landlord possession</a:t>
            </a:r>
            <a:r>
              <a:rPr lang="en-US" dirty="0"/>
              <a:t>.</a:t>
            </a:r>
          </a:p>
          <a:p>
            <a:pPr>
              <a:lnSpc>
                <a:spcPct val="120000"/>
              </a:lnSpc>
              <a:spcBef>
                <a:spcPts val="600"/>
              </a:spcBef>
              <a:spcAft>
                <a:spcPts val="600"/>
              </a:spcAft>
            </a:pPr>
            <a:r>
              <a:rPr lang="en-US" dirty="0"/>
              <a:t>Any forceful re-entry = Forcible Entry and Detainer → landlord liable for damages.</a:t>
            </a:r>
          </a:p>
        </p:txBody>
      </p:sp>
    </p:spTree>
    <p:extLst>
      <p:ext uri="{BB962C8B-B14F-4D97-AF65-F5344CB8AC3E}">
        <p14:creationId xmlns:p14="http://schemas.microsoft.com/office/powerpoint/2010/main" val="1169504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500" fill="hold"/>
                                        <p:tgtEl>
                                          <p:spTgt spid="15"/>
                                        </p:tgtEl>
                                        <p:attrNameLst>
                                          <p:attrName>ppt_x</p:attrName>
                                        </p:attrNameLst>
                                      </p:cBhvr>
                                      <p:tavLst>
                                        <p:tav tm="0">
                                          <p:val>
                                            <p:strVal val="#ppt_x"/>
                                          </p:val>
                                        </p:tav>
                                        <p:tav tm="100000">
                                          <p:val>
                                            <p:strVal val="#ppt_x"/>
                                          </p:val>
                                        </p:tav>
                                      </p:tavLst>
                                    </p:anim>
                                    <p:anim calcmode="lin" valueType="num">
                                      <p:cBhvr additive="base">
                                        <p:cTn id="14"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500" fill="hold"/>
                                        <p:tgtEl>
                                          <p:spTgt spid="14"/>
                                        </p:tgtEl>
                                        <p:attrNameLst>
                                          <p:attrName>ppt_x</p:attrName>
                                        </p:attrNameLst>
                                      </p:cBhvr>
                                      <p:tavLst>
                                        <p:tav tm="0">
                                          <p:val>
                                            <p:strVal val="#ppt_x"/>
                                          </p:val>
                                        </p:tav>
                                        <p:tav tm="100000">
                                          <p:val>
                                            <p:strVal val="#ppt_x"/>
                                          </p:val>
                                        </p:tav>
                                      </p:tavLst>
                                    </p:anim>
                                    <p:anim calcmode="lin" valueType="num">
                                      <p:cBhvr additive="base">
                                        <p:cTn id="26"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7" grpId="0" animBg="1"/>
      <p:bldP spid="12" grpId="0"/>
      <p:bldP spid="14"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95E29-60BD-7ED1-3518-E2AD7D493DB1}"/>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7B0C800-26C9-2175-F702-B075F6799F20}"/>
              </a:ext>
            </a:extLst>
          </p:cNvPr>
          <p:cNvSpPr txBox="1"/>
          <p:nvPr/>
        </p:nvSpPr>
        <p:spPr>
          <a:xfrm>
            <a:off x="3927408" y="694204"/>
            <a:ext cx="4558428"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Recovering Possession of Property</a:t>
            </a:r>
          </a:p>
        </p:txBody>
      </p:sp>
      <p:sp>
        <p:nvSpPr>
          <p:cNvPr id="10" name="Rectangle 9">
            <a:extLst>
              <a:ext uri="{FF2B5EF4-FFF2-40B4-BE49-F238E27FC236}">
                <a16:creationId xmlns:a16="http://schemas.microsoft.com/office/drawing/2014/main" id="{E808C25E-0E0B-A349-E82A-19374BB95D68}"/>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B1A350F6-0AEA-CA42-23B8-2AD37ACBEA4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3" name="TextBox 12">
            <a:extLst>
              <a:ext uri="{FF2B5EF4-FFF2-40B4-BE49-F238E27FC236}">
                <a16:creationId xmlns:a16="http://schemas.microsoft.com/office/drawing/2014/main" id="{745112D2-750E-3260-3E40-684B7A02A815}"/>
              </a:ext>
            </a:extLst>
          </p:cNvPr>
          <p:cNvSpPr txBox="1"/>
          <p:nvPr/>
        </p:nvSpPr>
        <p:spPr>
          <a:xfrm>
            <a:off x="630542" y="1490380"/>
            <a:ext cx="10925373" cy="400687"/>
          </a:xfrm>
          <a:prstGeom prst="rect">
            <a:avLst/>
          </a:prstGeom>
          <a:solidFill>
            <a:srgbClr val="FFFFFF"/>
          </a:solidFill>
          <a:ln>
            <a:solidFill>
              <a:schemeClr val="accent1"/>
            </a:solidFill>
          </a:ln>
        </p:spPr>
        <p:txBody>
          <a:bodyPr wrap="square">
            <a:spAutoFit/>
          </a:bodyPr>
          <a:lstStyle/>
          <a:p>
            <a:pPr>
              <a:lnSpc>
                <a:spcPct val="120000"/>
              </a:lnSpc>
              <a:spcBef>
                <a:spcPts val="600"/>
              </a:spcBef>
              <a:spcAft>
                <a:spcPts val="600"/>
              </a:spcAft>
            </a:pPr>
            <a:r>
              <a:rPr lang="en-US" dirty="0">
                <a:latin typeface="Alexandria"/>
              </a:rPr>
              <a:t>“If the lease ended but tenant refuses to leave → Lease Terminated ✅ but Possession NOT Recovered ❌.”</a:t>
            </a:r>
          </a:p>
        </p:txBody>
      </p:sp>
      <p:sp>
        <p:nvSpPr>
          <p:cNvPr id="15" name="TextBox 14">
            <a:extLst>
              <a:ext uri="{FF2B5EF4-FFF2-40B4-BE49-F238E27FC236}">
                <a16:creationId xmlns:a16="http://schemas.microsoft.com/office/drawing/2014/main" id="{02284186-F572-796F-B091-C1AAEE7C6B8A}"/>
              </a:ext>
            </a:extLst>
          </p:cNvPr>
          <p:cNvSpPr txBox="1"/>
          <p:nvPr/>
        </p:nvSpPr>
        <p:spPr>
          <a:xfrm>
            <a:off x="645409" y="3385140"/>
            <a:ext cx="10910506" cy="369332"/>
          </a:xfrm>
          <a:prstGeom prst="rect">
            <a:avLst/>
          </a:prstGeom>
          <a:solidFill>
            <a:srgbClr val="FFFFFF"/>
          </a:solidFill>
          <a:ln>
            <a:solidFill>
              <a:schemeClr val="accent1"/>
            </a:solidFill>
          </a:ln>
        </p:spPr>
        <p:txBody>
          <a:bodyPr wrap="square">
            <a:spAutoFit/>
          </a:bodyPr>
          <a:lstStyle/>
          <a:p>
            <a:pPr algn="ctr"/>
            <a:r>
              <a:rPr lang="en-US" dirty="0">
                <a:latin typeface="Alexandria"/>
              </a:rPr>
              <a:t>Lease Expiration → Termination → Tenant Leaves → Recovery of Possession</a:t>
            </a:r>
          </a:p>
        </p:txBody>
      </p:sp>
      <p:sp>
        <p:nvSpPr>
          <p:cNvPr id="17" name="TextBox 16">
            <a:extLst>
              <a:ext uri="{FF2B5EF4-FFF2-40B4-BE49-F238E27FC236}">
                <a16:creationId xmlns:a16="http://schemas.microsoft.com/office/drawing/2014/main" id="{7886875D-698E-4724-341B-2126760B4780}"/>
              </a:ext>
            </a:extLst>
          </p:cNvPr>
          <p:cNvSpPr txBox="1"/>
          <p:nvPr/>
        </p:nvSpPr>
        <p:spPr>
          <a:xfrm>
            <a:off x="2741651" y="4423743"/>
            <a:ext cx="6179639" cy="1861407"/>
          </a:xfrm>
          <a:prstGeom prst="rect">
            <a:avLst/>
          </a:prstGeom>
          <a:solidFill>
            <a:srgbClr val="FFFFFF"/>
          </a:solidFill>
          <a:ln>
            <a:solidFill>
              <a:schemeClr val="accent1"/>
            </a:solidFill>
          </a:ln>
        </p:spPr>
        <p:txBody>
          <a:bodyPr wrap="square">
            <a:spAutoFit/>
          </a:bodyPr>
          <a:lstStyle/>
          <a:p>
            <a:pPr>
              <a:lnSpc>
                <a:spcPct val="120000"/>
              </a:lnSpc>
              <a:spcBef>
                <a:spcPts val="600"/>
              </a:spcBef>
              <a:spcAft>
                <a:spcPts val="600"/>
              </a:spcAft>
            </a:pPr>
            <a:r>
              <a:rPr lang="en-US" dirty="0">
                <a:latin typeface="Alexandria"/>
              </a:rPr>
              <a:t>Tenant’s right of possession continues until:</a:t>
            </a:r>
          </a:p>
          <a:p>
            <a:pPr marL="285750" indent="-285750">
              <a:lnSpc>
                <a:spcPct val="120000"/>
              </a:lnSpc>
              <a:spcBef>
                <a:spcPts val="600"/>
              </a:spcBef>
              <a:spcAft>
                <a:spcPts val="600"/>
              </a:spcAft>
              <a:buFont typeface="Wingdings" panose="05000000000000000000" pitchFamily="2" charset="2"/>
              <a:buChar char="ü"/>
            </a:pPr>
            <a:r>
              <a:rPr lang="en-US" dirty="0">
                <a:latin typeface="Alexandria"/>
              </a:rPr>
              <a:t>Proper notice expires + tenant vacates,</a:t>
            </a:r>
          </a:p>
          <a:p>
            <a:pPr marL="285750" indent="-285750">
              <a:lnSpc>
                <a:spcPct val="120000"/>
              </a:lnSpc>
              <a:spcBef>
                <a:spcPts val="600"/>
              </a:spcBef>
              <a:spcAft>
                <a:spcPts val="600"/>
              </a:spcAft>
              <a:buFont typeface="Wingdings" panose="05000000000000000000" pitchFamily="2" charset="2"/>
              <a:buChar char="ü"/>
            </a:pPr>
            <a:r>
              <a:rPr lang="en-US" dirty="0">
                <a:latin typeface="Alexandria"/>
              </a:rPr>
              <a:t> Voluntary Surrender</a:t>
            </a:r>
          </a:p>
          <a:p>
            <a:pPr marL="285750" indent="-285750">
              <a:lnSpc>
                <a:spcPct val="120000"/>
              </a:lnSpc>
              <a:spcBef>
                <a:spcPts val="600"/>
              </a:spcBef>
              <a:spcAft>
                <a:spcPts val="600"/>
              </a:spcAft>
              <a:buFont typeface="Wingdings" panose="05000000000000000000" pitchFamily="2" charset="2"/>
              <a:buChar char="ü"/>
            </a:pPr>
            <a:r>
              <a:rPr lang="en-US" dirty="0">
                <a:latin typeface="Alexandria"/>
              </a:rPr>
              <a:t>Court eviction judgment executed.</a:t>
            </a:r>
          </a:p>
        </p:txBody>
      </p:sp>
      <p:sp>
        <p:nvSpPr>
          <p:cNvPr id="19" name="TextBox 18">
            <a:extLst>
              <a:ext uri="{FF2B5EF4-FFF2-40B4-BE49-F238E27FC236}">
                <a16:creationId xmlns:a16="http://schemas.microsoft.com/office/drawing/2014/main" id="{3A97E0E9-1902-80E2-8EB6-BD1E7C1F3679}"/>
              </a:ext>
            </a:extLst>
          </p:cNvPr>
          <p:cNvSpPr txBox="1"/>
          <p:nvPr/>
        </p:nvSpPr>
        <p:spPr>
          <a:xfrm>
            <a:off x="2741651" y="2396860"/>
            <a:ext cx="6093228" cy="402546"/>
          </a:xfrm>
          <a:prstGeom prst="rect">
            <a:avLst/>
          </a:prstGeom>
          <a:solidFill>
            <a:srgbClr val="FFFFFF"/>
          </a:solidFill>
          <a:ln>
            <a:solidFill>
              <a:schemeClr val="accent1"/>
            </a:solidFill>
          </a:ln>
        </p:spPr>
        <p:txBody>
          <a:bodyPr wrap="square">
            <a:spAutoFit/>
          </a:bodyPr>
          <a:lstStyle/>
          <a:p>
            <a:pPr algn="ctr">
              <a:lnSpc>
                <a:spcPct val="120000"/>
              </a:lnSpc>
              <a:spcBef>
                <a:spcPts val="600"/>
              </a:spcBef>
              <a:spcAft>
                <a:spcPts val="600"/>
              </a:spcAft>
            </a:pPr>
            <a:r>
              <a:rPr lang="en-US" dirty="0">
                <a:latin typeface="Alexandria"/>
              </a:rPr>
              <a:t>Terminating lease ≠ Recovery of physical control.</a:t>
            </a:r>
          </a:p>
        </p:txBody>
      </p:sp>
      <p:sp>
        <p:nvSpPr>
          <p:cNvPr id="22" name="Arrow: Pentagon 21">
            <a:extLst>
              <a:ext uri="{FF2B5EF4-FFF2-40B4-BE49-F238E27FC236}">
                <a16:creationId xmlns:a16="http://schemas.microsoft.com/office/drawing/2014/main" id="{1EA3F6BC-6872-A6F5-CDAE-199DCD6EC31B}"/>
              </a:ext>
            </a:extLst>
          </p:cNvPr>
          <p:cNvSpPr/>
          <p:nvPr/>
        </p:nvSpPr>
        <p:spPr>
          <a:xfrm>
            <a:off x="722049" y="4568940"/>
            <a:ext cx="1995637" cy="1359210"/>
          </a:xfrm>
          <a:prstGeom prst="homePlat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Box 22">
            <a:extLst>
              <a:ext uri="{FF2B5EF4-FFF2-40B4-BE49-F238E27FC236}">
                <a16:creationId xmlns:a16="http://schemas.microsoft.com/office/drawing/2014/main" id="{2E6EFCE6-5935-6C63-2ED4-FD94AB31FC0F}"/>
              </a:ext>
            </a:extLst>
          </p:cNvPr>
          <p:cNvSpPr txBox="1"/>
          <p:nvPr/>
        </p:nvSpPr>
        <p:spPr>
          <a:xfrm>
            <a:off x="738780" y="4568940"/>
            <a:ext cx="1463040" cy="1323439"/>
          </a:xfrm>
          <a:prstGeom prst="rect">
            <a:avLst/>
          </a:prstGeom>
          <a:noFill/>
        </p:spPr>
        <p:txBody>
          <a:bodyPr wrap="square">
            <a:spAutoFit/>
          </a:bodyPr>
          <a:lstStyle/>
          <a:p>
            <a:pPr algn="ctr"/>
            <a:r>
              <a:rPr lang="en-US" sz="2000" b="1" dirty="0">
                <a:solidFill>
                  <a:schemeClr val="bg1"/>
                </a:solidFill>
                <a:latin typeface="Alexandria"/>
              </a:rPr>
              <a:t>Legal Methods of Recovering Possession</a:t>
            </a:r>
          </a:p>
        </p:txBody>
      </p:sp>
    </p:spTree>
    <p:extLst>
      <p:ext uri="{BB962C8B-B14F-4D97-AF65-F5344CB8AC3E}">
        <p14:creationId xmlns:p14="http://schemas.microsoft.com/office/powerpoint/2010/main" val="1301270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fill="hold"/>
                                        <p:tgtEl>
                                          <p:spTgt spid="15"/>
                                        </p:tgtEl>
                                        <p:attrNameLst>
                                          <p:attrName>ppt_x</p:attrName>
                                        </p:attrNameLst>
                                      </p:cBhvr>
                                      <p:tavLst>
                                        <p:tav tm="0">
                                          <p:val>
                                            <p:strVal val="#ppt_x"/>
                                          </p:val>
                                        </p:tav>
                                        <p:tav tm="100000">
                                          <p:val>
                                            <p:strVal val="#ppt_x"/>
                                          </p:val>
                                        </p:tav>
                                      </p:tavLst>
                                    </p:anim>
                                    <p:anim calcmode="lin" valueType="num">
                                      <p:cBhvr additive="base">
                                        <p:cTn id="20"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
                                        </p:tgtEl>
                                        <p:attrNameLst>
                                          <p:attrName>style.visibility</p:attrName>
                                        </p:attrNameLst>
                                      </p:cBhvr>
                                      <p:to>
                                        <p:strVal val="visible"/>
                                      </p:to>
                                    </p:set>
                                    <p:anim calcmode="lin" valueType="num">
                                      <p:cBhvr additive="base">
                                        <p:cTn id="25" dur="500" fill="hold"/>
                                        <p:tgtEl>
                                          <p:spTgt spid="22"/>
                                        </p:tgtEl>
                                        <p:attrNameLst>
                                          <p:attrName>ppt_x</p:attrName>
                                        </p:attrNameLst>
                                      </p:cBhvr>
                                      <p:tavLst>
                                        <p:tav tm="0">
                                          <p:val>
                                            <p:strVal val="#ppt_x"/>
                                          </p:val>
                                        </p:tav>
                                        <p:tav tm="100000">
                                          <p:val>
                                            <p:strVal val="#ppt_x"/>
                                          </p:val>
                                        </p:tav>
                                      </p:tavLst>
                                    </p:anim>
                                    <p:anim calcmode="lin" valueType="num">
                                      <p:cBhvr additive="base">
                                        <p:cTn id="26" dur="500" fill="hold"/>
                                        <p:tgtEl>
                                          <p:spTgt spid="2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anim calcmode="lin" valueType="num">
                                      <p:cBhvr additive="base">
                                        <p:cTn id="29" dur="500" fill="hold"/>
                                        <p:tgtEl>
                                          <p:spTgt spid="23"/>
                                        </p:tgtEl>
                                        <p:attrNameLst>
                                          <p:attrName>ppt_x</p:attrName>
                                        </p:attrNameLst>
                                      </p:cBhvr>
                                      <p:tavLst>
                                        <p:tav tm="0">
                                          <p:val>
                                            <p:strVal val="#ppt_x"/>
                                          </p:val>
                                        </p:tav>
                                        <p:tav tm="100000">
                                          <p:val>
                                            <p:strVal val="#ppt_x"/>
                                          </p:val>
                                        </p:tav>
                                      </p:tavLst>
                                    </p:anim>
                                    <p:anim calcmode="lin" valueType="num">
                                      <p:cBhvr additive="base">
                                        <p:cTn id="30" dur="500" fill="hold"/>
                                        <p:tgtEl>
                                          <p:spTgt spid="23"/>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500" fill="hold"/>
                                        <p:tgtEl>
                                          <p:spTgt spid="17"/>
                                        </p:tgtEl>
                                        <p:attrNameLst>
                                          <p:attrName>ppt_x</p:attrName>
                                        </p:attrNameLst>
                                      </p:cBhvr>
                                      <p:tavLst>
                                        <p:tav tm="0">
                                          <p:val>
                                            <p:strVal val="#ppt_x"/>
                                          </p:val>
                                        </p:tav>
                                        <p:tav tm="100000">
                                          <p:val>
                                            <p:strVal val="#ppt_x"/>
                                          </p:val>
                                        </p:tav>
                                      </p:tavLst>
                                    </p:anim>
                                    <p:anim calcmode="lin" valueType="num">
                                      <p:cBhvr additive="base">
                                        <p:cTn id="34"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5" grpId="0" animBg="1"/>
      <p:bldP spid="17" grpId="0" animBg="1"/>
      <p:bldP spid="19" grpId="0" animBg="1"/>
      <p:bldP spid="22" grpId="0" animBg="1"/>
      <p:bldP spid="23"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629E97-6BB5-1DD7-7A2A-DE831DCCD4DF}"/>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605C515-D9A4-5F64-3D91-557AE101A929}"/>
              </a:ext>
            </a:extLst>
          </p:cNvPr>
          <p:cNvSpPr txBox="1"/>
          <p:nvPr/>
        </p:nvSpPr>
        <p:spPr>
          <a:xfrm>
            <a:off x="3927408" y="694204"/>
            <a:ext cx="4558428"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Recovering Possession of Property</a:t>
            </a:r>
          </a:p>
        </p:txBody>
      </p:sp>
      <p:sp>
        <p:nvSpPr>
          <p:cNvPr id="10" name="Rectangle 9">
            <a:extLst>
              <a:ext uri="{FF2B5EF4-FFF2-40B4-BE49-F238E27FC236}">
                <a16:creationId xmlns:a16="http://schemas.microsoft.com/office/drawing/2014/main" id="{2DFAFC5A-8CD1-5711-88BA-1E5C6450A806}"/>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9AB7CD6E-9E61-9EA8-6A07-9FE16661719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TextBox 8">
            <a:extLst>
              <a:ext uri="{FF2B5EF4-FFF2-40B4-BE49-F238E27FC236}">
                <a16:creationId xmlns:a16="http://schemas.microsoft.com/office/drawing/2014/main" id="{35E97C16-E8FB-8C8E-44FA-8A804AFD76D3}"/>
              </a:ext>
            </a:extLst>
          </p:cNvPr>
          <p:cNvSpPr txBox="1"/>
          <p:nvPr/>
        </p:nvSpPr>
        <p:spPr>
          <a:xfrm>
            <a:off x="2720069" y="1376253"/>
            <a:ext cx="6093228" cy="369332"/>
          </a:xfrm>
          <a:prstGeom prst="rect">
            <a:avLst/>
          </a:prstGeom>
          <a:noFill/>
        </p:spPr>
        <p:txBody>
          <a:bodyPr wrap="square">
            <a:spAutoFit/>
          </a:bodyPr>
          <a:lstStyle/>
          <a:p>
            <a:pPr algn="ctr"/>
            <a:r>
              <a:rPr lang="en-US" b="1" dirty="0">
                <a:latin typeface="Alexandria"/>
              </a:rPr>
              <a:t>Termination vs Recovery of Possession</a:t>
            </a:r>
          </a:p>
        </p:txBody>
      </p:sp>
      <p:graphicFrame>
        <p:nvGraphicFramePr>
          <p:cNvPr id="7" name="Table 6">
            <a:extLst>
              <a:ext uri="{FF2B5EF4-FFF2-40B4-BE49-F238E27FC236}">
                <a16:creationId xmlns:a16="http://schemas.microsoft.com/office/drawing/2014/main" id="{B3AFCECF-2114-BDE9-81DD-426935F24DC5}"/>
              </a:ext>
            </a:extLst>
          </p:cNvPr>
          <p:cNvGraphicFramePr>
            <a:graphicFrameLocks noGrp="1"/>
          </p:cNvGraphicFramePr>
          <p:nvPr>
            <p:extLst>
              <p:ext uri="{D42A27DB-BD31-4B8C-83A1-F6EECF244321}">
                <p14:modId xmlns:p14="http://schemas.microsoft.com/office/powerpoint/2010/main" val="467150379"/>
              </p:ext>
            </p:extLst>
          </p:nvPr>
        </p:nvGraphicFramePr>
        <p:xfrm>
          <a:off x="180431" y="1745585"/>
          <a:ext cx="11656893" cy="4992056"/>
        </p:xfrm>
        <a:graphic>
          <a:graphicData uri="http://schemas.openxmlformats.org/drawingml/2006/table">
            <a:tbl>
              <a:tblPr firstRow="1" bandRow="1">
                <a:tableStyleId>{5C22544A-7EE6-4342-B048-85BDC9FD1C3A}</a:tableStyleId>
              </a:tblPr>
              <a:tblGrid>
                <a:gridCol w="1897363">
                  <a:extLst>
                    <a:ext uri="{9D8B030D-6E8A-4147-A177-3AD203B41FA5}">
                      <a16:colId xmlns:a16="http://schemas.microsoft.com/office/drawing/2014/main" val="2432730605"/>
                    </a:ext>
                  </a:extLst>
                </a:gridCol>
                <a:gridCol w="4857865">
                  <a:extLst>
                    <a:ext uri="{9D8B030D-6E8A-4147-A177-3AD203B41FA5}">
                      <a16:colId xmlns:a16="http://schemas.microsoft.com/office/drawing/2014/main" val="3550611257"/>
                    </a:ext>
                  </a:extLst>
                </a:gridCol>
                <a:gridCol w="4901665">
                  <a:extLst>
                    <a:ext uri="{9D8B030D-6E8A-4147-A177-3AD203B41FA5}">
                      <a16:colId xmlns:a16="http://schemas.microsoft.com/office/drawing/2014/main" val="1186218353"/>
                    </a:ext>
                  </a:extLst>
                </a:gridCol>
              </a:tblGrid>
              <a:tr h="370840">
                <a:tc>
                  <a:txBody>
                    <a:bodyPr/>
                    <a:lstStyle/>
                    <a:p>
                      <a:pPr algn="ctr" fontAlgn="b">
                        <a:buNone/>
                      </a:pPr>
                      <a:r>
                        <a:rPr lang="en-US" sz="2000" b="1" dirty="0">
                          <a:solidFill>
                            <a:schemeClr val="bg1"/>
                          </a:solidFill>
                          <a:effectLst/>
                          <a:latin typeface="Alexandria"/>
                        </a:rPr>
                        <a:t>Aspect</a:t>
                      </a:r>
                    </a:p>
                  </a:txBody>
                  <a:tcPr anchor="b"/>
                </a:tc>
                <a:tc>
                  <a:txBody>
                    <a:bodyPr/>
                    <a:lstStyle/>
                    <a:p>
                      <a:pPr algn="ctr" fontAlgn="b">
                        <a:buNone/>
                      </a:pPr>
                      <a:r>
                        <a:rPr lang="en-US" sz="2000" b="1" dirty="0">
                          <a:solidFill>
                            <a:schemeClr val="bg1"/>
                          </a:solidFill>
                          <a:effectLst/>
                          <a:latin typeface="Alexandria"/>
                        </a:rPr>
                        <a:t>Termination of Tenancy</a:t>
                      </a:r>
                    </a:p>
                  </a:txBody>
                  <a:tcPr anchor="b"/>
                </a:tc>
                <a:tc>
                  <a:txBody>
                    <a:bodyPr/>
                    <a:lstStyle/>
                    <a:p>
                      <a:pPr algn="ctr" fontAlgn="b">
                        <a:buNone/>
                      </a:pPr>
                      <a:r>
                        <a:rPr lang="en-US" sz="2000" b="1" dirty="0">
                          <a:solidFill>
                            <a:schemeClr val="bg1"/>
                          </a:solidFill>
                          <a:effectLst/>
                          <a:latin typeface="Alexandria"/>
                        </a:rPr>
                        <a:t>Recovery of Possession</a:t>
                      </a:r>
                    </a:p>
                  </a:txBody>
                  <a:tcPr anchor="b"/>
                </a:tc>
                <a:extLst>
                  <a:ext uri="{0D108BD9-81ED-4DB2-BD59-A6C34878D82A}">
                    <a16:rowId xmlns:a16="http://schemas.microsoft.com/office/drawing/2014/main" val="543903470"/>
                  </a:ext>
                </a:extLst>
              </a:tr>
              <a:tr h="542034">
                <a:tc>
                  <a:txBody>
                    <a:bodyPr/>
                    <a:lstStyle/>
                    <a:p>
                      <a:pPr algn="ctr" fontAlgn="base">
                        <a:buNone/>
                      </a:pPr>
                      <a:r>
                        <a:rPr lang="en-US" sz="2000" b="1" dirty="0">
                          <a:solidFill>
                            <a:srgbClr val="34363D"/>
                          </a:solidFill>
                          <a:effectLst/>
                          <a:latin typeface="Alexandria"/>
                        </a:rPr>
                        <a:t>Meaning</a:t>
                      </a:r>
                      <a:endParaRPr lang="en-US" sz="2000" dirty="0">
                        <a:effectLst/>
                        <a:latin typeface="Alexandria"/>
                      </a:endParaRPr>
                    </a:p>
                  </a:txBody>
                  <a:tcPr anchor="ctr"/>
                </a:tc>
                <a:tc>
                  <a:txBody>
                    <a:bodyPr/>
                    <a:lstStyle/>
                    <a:p>
                      <a:pPr algn="l" fontAlgn="base">
                        <a:lnSpc>
                          <a:spcPct val="120000"/>
                        </a:lnSpc>
                        <a:buNone/>
                      </a:pPr>
                      <a:r>
                        <a:rPr lang="en-US" dirty="0">
                          <a:effectLst/>
                          <a:latin typeface="Alexandria"/>
                        </a:rPr>
                        <a:t>Legal ending of the lease agreement</a:t>
                      </a:r>
                    </a:p>
                  </a:txBody>
                  <a:tcPr anchor="ctr"/>
                </a:tc>
                <a:tc>
                  <a:txBody>
                    <a:bodyPr/>
                    <a:lstStyle/>
                    <a:p>
                      <a:pPr algn="l" fontAlgn="base">
                        <a:lnSpc>
                          <a:spcPct val="120000"/>
                        </a:lnSpc>
                        <a:buNone/>
                      </a:pPr>
                      <a:r>
                        <a:rPr lang="en-US" dirty="0">
                          <a:effectLst/>
                          <a:latin typeface="Alexandria"/>
                        </a:rPr>
                        <a:t>Landlord regains actual physical control of the property</a:t>
                      </a:r>
                    </a:p>
                  </a:txBody>
                  <a:tcPr anchor="ctr"/>
                </a:tc>
                <a:extLst>
                  <a:ext uri="{0D108BD9-81ED-4DB2-BD59-A6C34878D82A}">
                    <a16:rowId xmlns:a16="http://schemas.microsoft.com/office/drawing/2014/main" val="4063362457"/>
                  </a:ext>
                </a:extLst>
              </a:tr>
              <a:tr h="536954">
                <a:tc>
                  <a:txBody>
                    <a:bodyPr/>
                    <a:lstStyle/>
                    <a:p>
                      <a:pPr algn="ctr" fontAlgn="base">
                        <a:buNone/>
                      </a:pPr>
                      <a:r>
                        <a:rPr lang="en-US" sz="2000" b="1" dirty="0">
                          <a:solidFill>
                            <a:srgbClr val="34363D"/>
                          </a:solidFill>
                          <a:effectLst/>
                          <a:latin typeface="Alexandria"/>
                        </a:rPr>
                        <a:t>Nature</a:t>
                      </a:r>
                      <a:endParaRPr lang="en-US" sz="2000" dirty="0">
                        <a:effectLst/>
                        <a:latin typeface="Alexandria"/>
                      </a:endParaRPr>
                    </a:p>
                  </a:txBody>
                  <a:tcPr anchor="ctr"/>
                </a:tc>
                <a:tc>
                  <a:txBody>
                    <a:bodyPr/>
                    <a:lstStyle/>
                    <a:p>
                      <a:pPr algn="l" fontAlgn="base">
                        <a:lnSpc>
                          <a:spcPct val="120000"/>
                        </a:lnSpc>
                        <a:buNone/>
                      </a:pPr>
                      <a:r>
                        <a:rPr lang="en-US" dirty="0">
                          <a:effectLst/>
                          <a:latin typeface="Alexandria"/>
                        </a:rPr>
                        <a:t>Contractual – ends the legal relationship</a:t>
                      </a:r>
                    </a:p>
                  </a:txBody>
                  <a:tcPr anchor="ctr"/>
                </a:tc>
                <a:tc>
                  <a:txBody>
                    <a:bodyPr/>
                    <a:lstStyle/>
                    <a:p>
                      <a:pPr algn="l" fontAlgn="base">
                        <a:lnSpc>
                          <a:spcPct val="120000"/>
                        </a:lnSpc>
                        <a:buNone/>
                      </a:pPr>
                      <a:r>
                        <a:rPr lang="en-US" dirty="0">
                          <a:effectLst/>
                          <a:latin typeface="Alexandria"/>
                        </a:rPr>
                        <a:t>Practical/Physical – deals with occupancy</a:t>
                      </a:r>
                    </a:p>
                  </a:txBody>
                  <a:tcPr anchor="ctr"/>
                </a:tc>
                <a:extLst>
                  <a:ext uri="{0D108BD9-81ED-4DB2-BD59-A6C34878D82A}">
                    <a16:rowId xmlns:a16="http://schemas.microsoft.com/office/drawing/2014/main" val="711289159"/>
                  </a:ext>
                </a:extLst>
              </a:tr>
              <a:tr h="636847">
                <a:tc>
                  <a:txBody>
                    <a:bodyPr/>
                    <a:lstStyle/>
                    <a:p>
                      <a:pPr algn="ctr" fontAlgn="base">
                        <a:buNone/>
                      </a:pPr>
                      <a:r>
                        <a:rPr lang="en-US" sz="2000" b="1" dirty="0">
                          <a:solidFill>
                            <a:srgbClr val="34363D"/>
                          </a:solidFill>
                          <a:effectLst/>
                          <a:latin typeface="Alexandria"/>
                        </a:rPr>
                        <a:t>How it Happens</a:t>
                      </a:r>
                      <a:endParaRPr lang="en-US" sz="2000" dirty="0">
                        <a:effectLst/>
                        <a:latin typeface="Alexandria"/>
                      </a:endParaRPr>
                    </a:p>
                  </a:txBody>
                  <a:tcPr anchor="ctr"/>
                </a:tc>
                <a:tc>
                  <a:txBody>
                    <a:bodyPr/>
                    <a:lstStyle/>
                    <a:p>
                      <a:pPr algn="l" fontAlgn="base">
                        <a:lnSpc>
                          <a:spcPct val="120000"/>
                        </a:lnSpc>
                        <a:buNone/>
                      </a:pPr>
                      <a:r>
                        <a:rPr lang="en-US" dirty="0">
                          <a:effectLst/>
                          <a:latin typeface="Alexandria"/>
                        </a:rPr>
                        <a:t>- Expiration of fixed term - Proper notice served - Mutual agreement (surrender) - Forfeiture after breach notice</a:t>
                      </a:r>
                    </a:p>
                  </a:txBody>
                  <a:tcPr anchor="ctr"/>
                </a:tc>
                <a:tc>
                  <a:txBody>
                    <a:bodyPr/>
                    <a:lstStyle/>
                    <a:p>
                      <a:pPr algn="l" fontAlgn="base">
                        <a:lnSpc>
                          <a:spcPct val="120000"/>
                        </a:lnSpc>
                        <a:buNone/>
                      </a:pPr>
                      <a:r>
                        <a:rPr lang="en-US" dirty="0">
                          <a:effectLst/>
                          <a:latin typeface="Alexandria"/>
                        </a:rPr>
                        <a:t>- Tenant vacates voluntarily - Court eviction (UD action, writ of possession) - Sheriff executes eviction order</a:t>
                      </a:r>
                    </a:p>
                  </a:txBody>
                  <a:tcPr anchor="ctr"/>
                </a:tc>
                <a:extLst>
                  <a:ext uri="{0D108BD9-81ED-4DB2-BD59-A6C34878D82A}">
                    <a16:rowId xmlns:a16="http://schemas.microsoft.com/office/drawing/2014/main" val="2433365067"/>
                  </a:ext>
                </a:extLst>
              </a:tr>
              <a:tr h="748145">
                <a:tc>
                  <a:txBody>
                    <a:bodyPr/>
                    <a:lstStyle/>
                    <a:p>
                      <a:pPr algn="ctr" fontAlgn="base">
                        <a:buNone/>
                      </a:pPr>
                      <a:r>
                        <a:rPr lang="en-US" sz="2000" b="1" dirty="0">
                          <a:solidFill>
                            <a:srgbClr val="34363D"/>
                          </a:solidFill>
                          <a:effectLst/>
                          <a:latin typeface="Alexandria"/>
                        </a:rPr>
                        <a:t>Tenant’s Status</a:t>
                      </a:r>
                      <a:endParaRPr lang="en-US" sz="2000" dirty="0">
                        <a:effectLst/>
                        <a:latin typeface="Alexandria"/>
                      </a:endParaRPr>
                    </a:p>
                  </a:txBody>
                  <a:tcPr anchor="ctr"/>
                </a:tc>
                <a:tc>
                  <a:txBody>
                    <a:bodyPr/>
                    <a:lstStyle/>
                    <a:p>
                      <a:pPr algn="l" fontAlgn="base">
                        <a:lnSpc>
                          <a:spcPct val="120000"/>
                        </a:lnSpc>
                        <a:buNone/>
                      </a:pPr>
                      <a:r>
                        <a:rPr lang="en-US" dirty="0">
                          <a:effectLst/>
                          <a:latin typeface="Alexandria"/>
                        </a:rPr>
                        <a:t>Tenant’s contractual rights/obligations end</a:t>
                      </a:r>
                    </a:p>
                  </a:txBody>
                  <a:tcPr anchor="ctr"/>
                </a:tc>
                <a:tc>
                  <a:txBody>
                    <a:bodyPr/>
                    <a:lstStyle/>
                    <a:p>
                      <a:pPr algn="l" fontAlgn="base">
                        <a:lnSpc>
                          <a:spcPct val="120000"/>
                        </a:lnSpc>
                        <a:buNone/>
                      </a:pPr>
                      <a:r>
                        <a:rPr lang="en-US">
                          <a:effectLst/>
                          <a:latin typeface="Alexandria"/>
                        </a:rPr>
                        <a:t>Tenant may still occupy until legally removed</a:t>
                      </a:r>
                    </a:p>
                  </a:txBody>
                  <a:tcPr anchor="ctr"/>
                </a:tc>
                <a:extLst>
                  <a:ext uri="{0D108BD9-81ED-4DB2-BD59-A6C34878D82A}">
                    <a16:rowId xmlns:a16="http://schemas.microsoft.com/office/drawing/2014/main" val="3718678683"/>
                  </a:ext>
                </a:extLst>
              </a:tr>
              <a:tr h="798022">
                <a:tc>
                  <a:txBody>
                    <a:bodyPr/>
                    <a:lstStyle/>
                    <a:p>
                      <a:pPr algn="ctr" fontAlgn="base">
                        <a:buNone/>
                      </a:pPr>
                      <a:r>
                        <a:rPr lang="en-US" sz="2000" b="1" dirty="0">
                          <a:solidFill>
                            <a:srgbClr val="34363D"/>
                          </a:solidFill>
                          <a:effectLst/>
                          <a:latin typeface="Alexandria"/>
                        </a:rPr>
                        <a:t>Key Point</a:t>
                      </a:r>
                      <a:endParaRPr lang="en-US" sz="2000" dirty="0">
                        <a:effectLst/>
                        <a:latin typeface="Alexandria"/>
                      </a:endParaRPr>
                    </a:p>
                  </a:txBody>
                  <a:tcPr anchor="ctr"/>
                </a:tc>
                <a:tc>
                  <a:txBody>
                    <a:bodyPr/>
                    <a:lstStyle/>
                    <a:p>
                      <a:pPr algn="l" fontAlgn="base">
                        <a:lnSpc>
                          <a:spcPct val="120000"/>
                        </a:lnSpc>
                        <a:buNone/>
                      </a:pPr>
                      <a:r>
                        <a:rPr lang="en-US">
                          <a:effectLst/>
                          <a:latin typeface="Alexandria"/>
                        </a:rPr>
                        <a:t>Contract ends but possession might continue</a:t>
                      </a:r>
                    </a:p>
                  </a:txBody>
                  <a:tcPr anchor="ctr"/>
                </a:tc>
                <a:tc>
                  <a:txBody>
                    <a:bodyPr/>
                    <a:lstStyle/>
                    <a:p>
                      <a:pPr algn="l" fontAlgn="base">
                        <a:lnSpc>
                          <a:spcPct val="120000"/>
                        </a:lnSpc>
                        <a:buNone/>
                      </a:pPr>
                      <a:r>
                        <a:rPr lang="en-US" dirty="0">
                          <a:effectLst/>
                          <a:latin typeface="Alexandria"/>
                        </a:rPr>
                        <a:t>Possession is returned only after tenant leaves or eviction enforced</a:t>
                      </a:r>
                    </a:p>
                  </a:txBody>
                  <a:tcPr anchor="ctr"/>
                </a:tc>
                <a:extLst>
                  <a:ext uri="{0D108BD9-81ED-4DB2-BD59-A6C34878D82A}">
                    <a16:rowId xmlns:a16="http://schemas.microsoft.com/office/drawing/2014/main" val="4025284644"/>
                  </a:ext>
                </a:extLst>
              </a:tr>
              <a:tr h="370840">
                <a:tc>
                  <a:txBody>
                    <a:bodyPr/>
                    <a:lstStyle/>
                    <a:p>
                      <a:pPr algn="ctr" fontAlgn="base">
                        <a:buNone/>
                      </a:pPr>
                      <a:r>
                        <a:rPr lang="en-US" sz="2000" b="1" dirty="0">
                          <a:solidFill>
                            <a:srgbClr val="34363D"/>
                          </a:solidFill>
                          <a:effectLst/>
                          <a:latin typeface="Alexandria"/>
                        </a:rPr>
                        <a:t>Example</a:t>
                      </a:r>
                      <a:endParaRPr lang="en-US" sz="2000" dirty="0">
                        <a:effectLst/>
                        <a:latin typeface="Alexandria"/>
                      </a:endParaRPr>
                    </a:p>
                  </a:txBody>
                  <a:tcPr anchor="ctr"/>
                </a:tc>
                <a:tc>
                  <a:txBody>
                    <a:bodyPr/>
                    <a:lstStyle/>
                    <a:p>
                      <a:pPr algn="l" fontAlgn="base">
                        <a:lnSpc>
                          <a:spcPct val="120000"/>
                        </a:lnSpc>
                        <a:buNone/>
                      </a:pPr>
                      <a:r>
                        <a:rPr lang="en-US" dirty="0">
                          <a:effectLst/>
                          <a:latin typeface="Alexandria"/>
                        </a:rPr>
                        <a:t>Lease ends Dec 31 – legally terminated</a:t>
                      </a:r>
                    </a:p>
                  </a:txBody>
                  <a:tcPr anchor="ctr"/>
                </a:tc>
                <a:tc>
                  <a:txBody>
                    <a:bodyPr/>
                    <a:lstStyle/>
                    <a:p>
                      <a:pPr algn="l" fontAlgn="base">
                        <a:lnSpc>
                          <a:spcPct val="120000"/>
                        </a:lnSpc>
                        <a:buNone/>
                      </a:pPr>
                      <a:r>
                        <a:rPr lang="en-US" dirty="0">
                          <a:effectLst/>
                          <a:latin typeface="Alexandria"/>
                        </a:rPr>
                        <a:t>Tenant refuses to move until Jan 10 – landlord files UD to recover possession</a:t>
                      </a:r>
                    </a:p>
                  </a:txBody>
                  <a:tcPr anchor="ctr"/>
                </a:tc>
                <a:extLst>
                  <a:ext uri="{0D108BD9-81ED-4DB2-BD59-A6C34878D82A}">
                    <a16:rowId xmlns:a16="http://schemas.microsoft.com/office/drawing/2014/main" val="1036792883"/>
                  </a:ext>
                </a:extLst>
              </a:tr>
            </a:tbl>
          </a:graphicData>
        </a:graphic>
      </p:graphicFrame>
    </p:spTree>
    <p:extLst>
      <p:ext uri="{BB962C8B-B14F-4D97-AF65-F5344CB8AC3E}">
        <p14:creationId xmlns:p14="http://schemas.microsoft.com/office/powerpoint/2010/main" val="35896130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D11CB-4538-4C59-467F-4013FF2CC798}"/>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6AE996C4-AABF-BC63-765C-67EB4C161EBD}"/>
              </a:ext>
            </a:extLst>
          </p:cNvPr>
          <p:cNvSpPr txBox="1"/>
          <p:nvPr/>
        </p:nvSpPr>
        <p:spPr>
          <a:xfrm>
            <a:off x="3479113" y="694204"/>
            <a:ext cx="545501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Alexandria" charset="0"/>
                <a:ea typeface="+mn-ea"/>
                <a:cs typeface="Alexandria" charset="0"/>
              </a:rPr>
              <a:t>Property Management Agreement (PMA)</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9">
            <a:extLst>
              <a:ext uri="{FF2B5EF4-FFF2-40B4-BE49-F238E27FC236}">
                <a16:creationId xmlns:a16="http://schemas.microsoft.com/office/drawing/2014/main" id="{1674590D-5A92-A1C6-FF34-D0E1EF9F54FD}"/>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D1D1CA08-2E7B-4D0C-B2F8-DDA77531638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C0322E82-CBCF-A6A4-C64B-48BEA518D995}"/>
              </a:ext>
            </a:extLst>
          </p:cNvPr>
          <p:cNvSpPr txBox="1"/>
          <p:nvPr/>
        </p:nvSpPr>
        <p:spPr>
          <a:xfrm>
            <a:off x="861538" y="1482176"/>
            <a:ext cx="10690168" cy="677108"/>
          </a:xfrm>
          <a:prstGeom prst="rect">
            <a:avLst/>
          </a:prstGeom>
          <a:noFill/>
        </p:spPr>
        <p:txBody>
          <a:bodyPr wrap="square">
            <a:spAutoFit/>
          </a:bodyPr>
          <a:lstStyle/>
          <a:p>
            <a:r>
              <a:rPr lang="en-US" sz="2000" b="1" dirty="0">
                <a:solidFill>
                  <a:srgbClr val="0070C0"/>
                </a:solidFill>
                <a:latin typeface="Alexandria"/>
              </a:rPr>
              <a:t>Property Management Agreement (PMA) </a:t>
            </a:r>
            <a:r>
              <a:rPr lang="en-US" dirty="0">
                <a:latin typeface="Alexandria"/>
              </a:rPr>
              <a:t>is An employment agreement setting the rights, responsibilities and expectations of both the property manager and the landlord. </a:t>
            </a:r>
          </a:p>
        </p:txBody>
      </p:sp>
      <p:sp>
        <p:nvSpPr>
          <p:cNvPr id="12" name="TextBox 11">
            <a:extLst>
              <a:ext uri="{FF2B5EF4-FFF2-40B4-BE49-F238E27FC236}">
                <a16:creationId xmlns:a16="http://schemas.microsoft.com/office/drawing/2014/main" id="{4A3564E5-B707-4459-F054-5EBDC5DBF7BF}"/>
              </a:ext>
            </a:extLst>
          </p:cNvPr>
          <p:cNvSpPr txBox="1"/>
          <p:nvPr/>
        </p:nvSpPr>
        <p:spPr>
          <a:xfrm>
            <a:off x="861538" y="2350407"/>
            <a:ext cx="7501066" cy="369332"/>
          </a:xfrm>
          <a:prstGeom prst="rect">
            <a:avLst/>
          </a:prstGeom>
          <a:noFill/>
        </p:spPr>
        <p:txBody>
          <a:bodyPr wrap="square">
            <a:spAutoFit/>
          </a:bodyPr>
          <a:lstStyle/>
          <a:p>
            <a:r>
              <a:rPr lang="en-US" dirty="0">
                <a:latin typeface="Alexandria"/>
              </a:rPr>
              <a:t>The </a:t>
            </a:r>
            <a:r>
              <a:rPr lang="en-US" b="1" dirty="0">
                <a:latin typeface="Alexandria"/>
              </a:rPr>
              <a:t>Property Management Agreement </a:t>
            </a:r>
            <a:r>
              <a:rPr lang="en-US" dirty="0">
                <a:latin typeface="Alexandria"/>
              </a:rPr>
              <a:t>authorizes the </a:t>
            </a:r>
            <a:r>
              <a:rPr lang="en-US" b="1" dirty="0">
                <a:latin typeface="Alexandria"/>
              </a:rPr>
              <a:t>Property Manager </a:t>
            </a:r>
            <a:r>
              <a:rPr lang="en-US" dirty="0">
                <a:latin typeface="Alexandria"/>
              </a:rPr>
              <a:t>to:</a:t>
            </a:r>
          </a:p>
        </p:txBody>
      </p:sp>
      <p:sp>
        <p:nvSpPr>
          <p:cNvPr id="16" name="TextBox 15">
            <a:extLst>
              <a:ext uri="{FF2B5EF4-FFF2-40B4-BE49-F238E27FC236}">
                <a16:creationId xmlns:a16="http://schemas.microsoft.com/office/drawing/2014/main" id="{0BEF6762-6123-3DA1-0E6E-89AEF73FFAC7}"/>
              </a:ext>
            </a:extLst>
          </p:cNvPr>
          <p:cNvSpPr txBox="1"/>
          <p:nvPr/>
        </p:nvSpPr>
        <p:spPr>
          <a:xfrm>
            <a:off x="1315860" y="2910862"/>
            <a:ext cx="10235845" cy="2833981"/>
          </a:xfrm>
          <a:prstGeom prst="rect">
            <a:avLst/>
          </a:prstGeom>
          <a:noFill/>
        </p:spPr>
        <p:txBody>
          <a:bodyPr wrap="square">
            <a:spAutoFit/>
          </a:bodyPr>
          <a:lstStyle/>
          <a:p>
            <a:pPr marL="285750" indent="-285750">
              <a:lnSpc>
                <a:spcPct val="120000"/>
              </a:lnSpc>
              <a:spcBef>
                <a:spcPts val="600"/>
              </a:spcBef>
              <a:spcAft>
                <a:spcPts val="600"/>
              </a:spcAft>
              <a:buFont typeface="Wingdings" panose="05000000000000000000" pitchFamily="2" charset="2"/>
              <a:buChar char="ü"/>
            </a:pPr>
            <a:r>
              <a:rPr lang="en-US" dirty="0">
                <a:latin typeface="Alexandria"/>
              </a:rPr>
              <a:t>Locate tenants;</a:t>
            </a:r>
          </a:p>
          <a:p>
            <a:pPr marL="285750" indent="-285750">
              <a:lnSpc>
                <a:spcPct val="120000"/>
              </a:lnSpc>
              <a:spcBef>
                <a:spcPts val="600"/>
              </a:spcBef>
              <a:spcAft>
                <a:spcPts val="600"/>
              </a:spcAft>
              <a:buFont typeface="Wingdings" panose="05000000000000000000" pitchFamily="2" charset="2"/>
              <a:buChar char="ü"/>
            </a:pPr>
            <a:r>
              <a:rPr lang="en-US" dirty="0">
                <a:latin typeface="Alexandria"/>
              </a:rPr>
              <a:t>Enter into rental and lease agreements, including leases for a term of over one year;</a:t>
            </a:r>
          </a:p>
          <a:p>
            <a:pPr marL="285750" indent="-285750">
              <a:lnSpc>
                <a:spcPct val="120000"/>
              </a:lnSpc>
              <a:spcBef>
                <a:spcPts val="600"/>
              </a:spcBef>
              <a:spcAft>
                <a:spcPts val="600"/>
              </a:spcAft>
              <a:buFont typeface="Wingdings" panose="05000000000000000000" pitchFamily="2" charset="2"/>
              <a:buChar char="ü"/>
            </a:pPr>
            <a:r>
              <a:rPr lang="en-US" dirty="0">
                <a:latin typeface="Alexandria"/>
              </a:rPr>
              <a:t>Deliver possession of units or space;</a:t>
            </a:r>
          </a:p>
          <a:p>
            <a:pPr marL="285750" indent="-285750">
              <a:lnSpc>
                <a:spcPct val="120000"/>
              </a:lnSpc>
              <a:spcBef>
                <a:spcPts val="600"/>
              </a:spcBef>
              <a:spcAft>
                <a:spcPts val="600"/>
              </a:spcAft>
              <a:buFont typeface="Wingdings" panose="05000000000000000000" pitchFamily="2" charset="2"/>
              <a:buChar char="ü"/>
            </a:pPr>
            <a:r>
              <a:rPr lang="en-US" dirty="0">
                <a:latin typeface="Alexandria"/>
              </a:rPr>
              <a:t>Collect rents;</a:t>
            </a:r>
          </a:p>
          <a:p>
            <a:pPr marL="285750" indent="-285750">
              <a:lnSpc>
                <a:spcPct val="120000"/>
              </a:lnSpc>
              <a:spcBef>
                <a:spcPts val="600"/>
              </a:spcBef>
              <a:spcAft>
                <a:spcPts val="600"/>
              </a:spcAft>
              <a:buFont typeface="Wingdings" panose="05000000000000000000" pitchFamily="2" charset="2"/>
              <a:buChar char="ü"/>
            </a:pPr>
            <a:r>
              <a:rPr lang="en-US" dirty="0">
                <a:latin typeface="Alexandria"/>
              </a:rPr>
              <a:t>Incur operating expenses; and</a:t>
            </a:r>
          </a:p>
          <a:p>
            <a:pPr marL="285750" indent="-285750">
              <a:lnSpc>
                <a:spcPct val="120000"/>
              </a:lnSpc>
              <a:spcBef>
                <a:spcPts val="600"/>
              </a:spcBef>
              <a:spcAft>
                <a:spcPts val="600"/>
              </a:spcAft>
              <a:buFont typeface="Wingdings" panose="05000000000000000000" pitchFamily="2" charset="2"/>
              <a:buChar char="ü"/>
            </a:pPr>
            <a:r>
              <a:rPr lang="en-US" dirty="0">
                <a:latin typeface="Alexandria"/>
              </a:rPr>
              <a:t>Disburse funds to pay expenses, mortgage payments and management fees.</a:t>
            </a:r>
          </a:p>
        </p:txBody>
      </p:sp>
    </p:spTree>
    <p:extLst>
      <p:ext uri="{BB962C8B-B14F-4D97-AF65-F5344CB8AC3E}">
        <p14:creationId xmlns:p14="http://schemas.microsoft.com/office/powerpoint/2010/main" val="2961028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2"/>
                                        </p:tgtEl>
                                        <p:attrNameLst>
                                          <p:attrName>style.visibility</p:attrName>
                                        </p:attrNameLst>
                                      </p:cBhvr>
                                      <p:to>
                                        <p:strVal val="visible"/>
                                      </p:to>
                                    </p:set>
                                    <p:anim calcmode="lin" valueType="num">
                                      <p:cBhvr additive="base">
                                        <p:cTn id="13" dur="500" fill="hold"/>
                                        <p:tgtEl>
                                          <p:spTgt spid="12"/>
                                        </p:tgtEl>
                                        <p:attrNameLst>
                                          <p:attrName>ppt_x</p:attrName>
                                        </p:attrNameLst>
                                      </p:cBhvr>
                                      <p:tavLst>
                                        <p:tav tm="0">
                                          <p:val>
                                            <p:strVal val="#ppt_x"/>
                                          </p:val>
                                        </p:tav>
                                        <p:tav tm="100000">
                                          <p:val>
                                            <p:strVal val="#ppt_x"/>
                                          </p:val>
                                        </p:tav>
                                      </p:tavLst>
                                    </p:anim>
                                    <p:anim calcmode="lin" valueType="num">
                                      <p:cBhvr additive="base">
                                        <p:cTn id="14"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6">
                                            <p:txEl>
                                              <p:pRg st="0" end="0"/>
                                            </p:txEl>
                                          </p:spTgt>
                                        </p:tgtEl>
                                        <p:attrNameLst>
                                          <p:attrName>style.visibility</p:attrName>
                                        </p:attrNameLst>
                                      </p:cBhvr>
                                      <p:to>
                                        <p:strVal val="visible"/>
                                      </p:to>
                                    </p:set>
                                    <p:anim calcmode="lin" valueType="num">
                                      <p:cBhvr additive="base">
                                        <p:cTn id="19" dur="500" fill="hold"/>
                                        <p:tgtEl>
                                          <p:spTgt spid="16">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6">
                                            <p:txEl>
                                              <p:pRg st="0" end="0"/>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16">
                                            <p:txEl>
                                              <p:pRg st="1" end="1"/>
                                            </p:txEl>
                                          </p:spTgt>
                                        </p:tgtEl>
                                        <p:attrNameLst>
                                          <p:attrName>style.visibility</p:attrName>
                                        </p:attrNameLst>
                                      </p:cBhvr>
                                      <p:to>
                                        <p:strVal val="visible"/>
                                      </p:to>
                                    </p:set>
                                    <p:anim calcmode="lin" valueType="num">
                                      <p:cBhvr additive="base">
                                        <p:cTn id="23" dur="500" fill="hold"/>
                                        <p:tgtEl>
                                          <p:spTgt spid="16">
                                            <p:txEl>
                                              <p:pRg st="1" end="1"/>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6">
                                            <p:txEl>
                                              <p:pRg st="1" end="1"/>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16">
                                            <p:txEl>
                                              <p:pRg st="2" end="2"/>
                                            </p:txEl>
                                          </p:spTgt>
                                        </p:tgtEl>
                                        <p:attrNameLst>
                                          <p:attrName>style.visibility</p:attrName>
                                        </p:attrNameLst>
                                      </p:cBhvr>
                                      <p:to>
                                        <p:strVal val="visible"/>
                                      </p:to>
                                    </p:set>
                                    <p:anim calcmode="lin" valueType="num">
                                      <p:cBhvr additive="base">
                                        <p:cTn id="27" dur="500" fill="hold"/>
                                        <p:tgtEl>
                                          <p:spTgt spid="16">
                                            <p:txEl>
                                              <p:pRg st="2" end="2"/>
                                            </p:txEl>
                                          </p:spTgt>
                                        </p:tgtEl>
                                        <p:attrNameLst>
                                          <p:attrName>ppt_x</p:attrName>
                                        </p:attrNameLst>
                                      </p:cBhvr>
                                      <p:tavLst>
                                        <p:tav tm="0">
                                          <p:val>
                                            <p:strVal val="#ppt_x"/>
                                          </p:val>
                                        </p:tav>
                                        <p:tav tm="100000">
                                          <p:val>
                                            <p:strVal val="#ppt_x"/>
                                          </p:val>
                                        </p:tav>
                                      </p:tavLst>
                                    </p:anim>
                                    <p:anim calcmode="lin" valueType="num">
                                      <p:cBhvr additive="base">
                                        <p:cTn id="28" dur="500" fill="hold"/>
                                        <p:tgtEl>
                                          <p:spTgt spid="16">
                                            <p:txEl>
                                              <p:pRg st="2" end="2"/>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16">
                                            <p:txEl>
                                              <p:pRg st="3" end="3"/>
                                            </p:txEl>
                                          </p:spTgt>
                                        </p:tgtEl>
                                        <p:attrNameLst>
                                          <p:attrName>style.visibility</p:attrName>
                                        </p:attrNameLst>
                                      </p:cBhvr>
                                      <p:to>
                                        <p:strVal val="visible"/>
                                      </p:to>
                                    </p:set>
                                    <p:anim calcmode="lin" valueType="num">
                                      <p:cBhvr additive="base">
                                        <p:cTn id="31" dur="500" fill="hold"/>
                                        <p:tgtEl>
                                          <p:spTgt spid="16">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6">
                                            <p:txEl>
                                              <p:pRg st="3" end="3"/>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16">
                                            <p:txEl>
                                              <p:pRg st="4" end="4"/>
                                            </p:txEl>
                                          </p:spTgt>
                                        </p:tgtEl>
                                        <p:attrNameLst>
                                          <p:attrName>style.visibility</p:attrName>
                                        </p:attrNameLst>
                                      </p:cBhvr>
                                      <p:to>
                                        <p:strVal val="visible"/>
                                      </p:to>
                                    </p:set>
                                    <p:anim calcmode="lin" valueType="num">
                                      <p:cBhvr additive="base">
                                        <p:cTn id="35" dur="500" fill="hold"/>
                                        <p:tgtEl>
                                          <p:spTgt spid="16">
                                            <p:txEl>
                                              <p:pRg st="4" end="4"/>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16">
                                            <p:txEl>
                                              <p:pRg st="4" end="4"/>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16">
                                            <p:txEl>
                                              <p:pRg st="5" end="5"/>
                                            </p:txEl>
                                          </p:spTgt>
                                        </p:tgtEl>
                                        <p:attrNameLst>
                                          <p:attrName>style.visibility</p:attrName>
                                        </p:attrNameLst>
                                      </p:cBhvr>
                                      <p:to>
                                        <p:strVal val="visible"/>
                                      </p:to>
                                    </p:set>
                                    <p:anim calcmode="lin" valueType="num">
                                      <p:cBhvr additive="base">
                                        <p:cTn id="39" dur="500" fill="hold"/>
                                        <p:tgtEl>
                                          <p:spTgt spid="16">
                                            <p:txEl>
                                              <p:pRg st="5" end="5"/>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16">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0F439B-B133-D559-0A8B-255A030B5E8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5B3A4D7-4AC3-BF29-3375-47F4C4A57776}"/>
              </a:ext>
            </a:extLst>
          </p:cNvPr>
          <p:cNvSpPr txBox="1"/>
          <p:nvPr/>
        </p:nvSpPr>
        <p:spPr>
          <a:xfrm>
            <a:off x="3479113" y="694204"/>
            <a:ext cx="545501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rPr>
              <a:t>Property Management Agreement (PMA)</a:t>
            </a:r>
          </a:p>
        </p:txBody>
      </p:sp>
      <p:sp>
        <p:nvSpPr>
          <p:cNvPr id="10" name="Rectangle 9">
            <a:extLst>
              <a:ext uri="{FF2B5EF4-FFF2-40B4-BE49-F238E27FC236}">
                <a16:creationId xmlns:a16="http://schemas.microsoft.com/office/drawing/2014/main" id="{1329B9B6-3D8E-1A66-D29F-79F6F32A18B2}"/>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305B4675-37AB-4441-892D-335E3F98A8A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15A6BD2-01C3-14BC-BB57-DA98D581B4F3}"/>
              </a:ext>
            </a:extLst>
          </p:cNvPr>
          <p:cNvSpPr txBox="1"/>
          <p:nvPr/>
        </p:nvSpPr>
        <p:spPr>
          <a:xfrm>
            <a:off x="702426" y="1349173"/>
            <a:ext cx="6093228" cy="400110"/>
          </a:xfrm>
          <a:prstGeom prst="rect">
            <a:avLst/>
          </a:prstGeom>
          <a:noFill/>
        </p:spPr>
        <p:txBody>
          <a:bodyPr wrap="square">
            <a:spAutoFit/>
          </a:bodyPr>
          <a:lstStyle/>
          <a:p>
            <a:pPr marL="342900" indent="-342900">
              <a:buFont typeface="Wingdings" panose="05000000000000000000" pitchFamily="2" charset="2"/>
              <a:buChar char="Ø"/>
            </a:pPr>
            <a:r>
              <a:rPr lang="en-US" sz="2000" b="1" dirty="0">
                <a:solidFill>
                  <a:srgbClr val="0070C0"/>
                </a:solidFill>
                <a:latin typeface="Alexandria"/>
              </a:rPr>
              <a:t>Rules for Property Management Agreement </a:t>
            </a:r>
          </a:p>
        </p:txBody>
      </p:sp>
      <p:sp>
        <p:nvSpPr>
          <p:cNvPr id="6" name="TextBox 5">
            <a:extLst>
              <a:ext uri="{FF2B5EF4-FFF2-40B4-BE49-F238E27FC236}">
                <a16:creationId xmlns:a16="http://schemas.microsoft.com/office/drawing/2014/main" id="{11A0B628-B1FD-39F2-AC2C-9A504708A3AF}"/>
              </a:ext>
            </a:extLst>
          </p:cNvPr>
          <p:cNvSpPr txBox="1"/>
          <p:nvPr/>
        </p:nvSpPr>
        <p:spPr>
          <a:xfrm>
            <a:off x="702426" y="2004142"/>
            <a:ext cx="11068396" cy="3157916"/>
          </a:xfrm>
          <a:prstGeom prst="rect">
            <a:avLst/>
          </a:prstGeom>
          <a:noFill/>
        </p:spPr>
        <p:txBody>
          <a:bodyPr wrap="square">
            <a:spAutoFit/>
          </a:bodyPr>
          <a:lstStyle/>
          <a:p>
            <a:pPr marL="285750" indent="-285750">
              <a:lnSpc>
                <a:spcPct val="150000"/>
              </a:lnSpc>
              <a:spcBef>
                <a:spcPts val="600"/>
              </a:spcBef>
              <a:spcAft>
                <a:spcPts val="600"/>
              </a:spcAft>
              <a:buFont typeface="Wingdings" panose="05000000000000000000" pitchFamily="2" charset="2"/>
              <a:buChar char="v"/>
            </a:pPr>
            <a:r>
              <a:rPr lang="en-US" dirty="0">
                <a:latin typeface="Alexandria"/>
              </a:rPr>
              <a:t>Agreements should be long-form, detailed, not short-form. Detailed agreements prevents conflicts &amp; lawsuits and protect both landlord &amp; manager.</a:t>
            </a:r>
          </a:p>
          <a:p>
            <a:pPr marL="285750" indent="-285750">
              <a:lnSpc>
                <a:spcPct val="150000"/>
              </a:lnSpc>
              <a:spcBef>
                <a:spcPts val="600"/>
              </a:spcBef>
              <a:spcAft>
                <a:spcPts val="600"/>
              </a:spcAft>
              <a:buFont typeface="Wingdings" panose="05000000000000000000" pitchFamily="2" charset="2"/>
              <a:buChar char="v"/>
            </a:pPr>
            <a:r>
              <a:rPr lang="en-US" dirty="0">
                <a:latin typeface="Alexandria"/>
              </a:rPr>
              <a:t>Maintenance issues and rejected advice must be documented.</a:t>
            </a:r>
          </a:p>
          <a:p>
            <a:pPr marL="285750" indent="-285750">
              <a:lnSpc>
                <a:spcPct val="150000"/>
              </a:lnSpc>
              <a:spcBef>
                <a:spcPts val="600"/>
              </a:spcBef>
              <a:spcAft>
                <a:spcPts val="600"/>
              </a:spcAft>
              <a:buFont typeface="Wingdings" panose="05000000000000000000" pitchFamily="2" charset="2"/>
              <a:buChar char="v"/>
            </a:pPr>
            <a:r>
              <a:rPr lang="en-US" dirty="0">
                <a:latin typeface="Alexandria"/>
              </a:rPr>
              <a:t>Trust funds must be strictly managed &amp; reconciled monthly.</a:t>
            </a:r>
          </a:p>
          <a:p>
            <a:pPr marL="285750" indent="-285750">
              <a:lnSpc>
                <a:spcPct val="150000"/>
              </a:lnSpc>
              <a:spcBef>
                <a:spcPts val="600"/>
              </a:spcBef>
              <a:spcAft>
                <a:spcPts val="600"/>
              </a:spcAft>
              <a:buFont typeface="Wingdings" panose="05000000000000000000" pitchFamily="2" charset="2"/>
              <a:buChar char="v"/>
            </a:pPr>
            <a:r>
              <a:rPr lang="en-US" dirty="0">
                <a:latin typeface="Alexandria"/>
              </a:rPr>
              <a:t>Accounting statements should be clarified as minimum quarterly, ideal monthly.</a:t>
            </a:r>
          </a:p>
          <a:p>
            <a:pPr marL="285750" indent="-285750">
              <a:lnSpc>
                <a:spcPct val="150000"/>
              </a:lnSpc>
              <a:spcBef>
                <a:spcPts val="600"/>
              </a:spcBef>
              <a:spcAft>
                <a:spcPts val="600"/>
              </a:spcAft>
              <a:buFont typeface="Wingdings" panose="05000000000000000000" pitchFamily="2" charset="2"/>
              <a:buChar char="v"/>
            </a:pPr>
            <a:r>
              <a:rPr lang="en-US" dirty="0">
                <a:latin typeface="Alexandria"/>
              </a:rPr>
              <a:t>Written agreements  are essential for fee collection &amp; enforceability.</a:t>
            </a:r>
          </a:p>
        </p:txBody>
      </p:sp>
      <p:sp>
        <p:nvSpPr>
          <p:cNvPr id="8" name="TextBox 7">
            <a:extLst>
              <a:ext uri="{FF2B5EF4-FFF2-40B4-BE49-F238E27FC236}">
                <a16:creationId xmlns:a16="http://schemas.microsoft.com/office/drawing/2014/main" id="{05F9E9F9-F2CC-E6A3-6623-95F4FD5DABB8}"/>
              </a:ext>
            </a:extLst>
          </p:cNvPr>
          <p:cNvSpPr txBox="1"/>
          <p:nvPr/>
        </p:nvSpPr>
        <p:spPr>
          <a:xfrm>
            <a:off x="2485572" y="5607785"/>
            <a:ext cx="6093228" cy="402546"/>
          </a:xfrm>
          <a:prstGeom prst="rect">
            <a:avLst/>
          </a:prstGeom>
          <a:solidFill>
            <a:srgbClr val="FFFFFF"/>
          </a:solidFill>
          <a:ln>
            <a:solidFill>
              <a:schemeClr val="accent1"/>
            </a:solidFill>
          </a:ln>
        </p:spPr>
        <p:txBody>
          <a:bodyPr wrap="square">
            <a:spAutoFit/>
          </a:bodyPr>
          <a:lstStyle/>
          <a:p>
            <a:pPr algn="ctr">
              <a:lnSpc>
                <a:spcPct val="120000"/>
              </a:lnSpc>
              <a:spcBef>
                <a:spcPts val="600"/>
              </a:spcBef>
              <a:spcAft>
                <a:spcPts val="600"/>
              </a:spcAft>
            </a:pPr>
            <a:r>
              <a:rPr lang="en-US" dirty="0">
                <a:latin typeface="Alexandria"/>
              </a:rPr>
              <a:t>Compliance failures = legal liability &amp; possible loss of license.</a:t>
            </a:r>
          </a:p>
        </p:txBody>
      </p:sp>
    </p:spTree>
    <p:extLst>
      <p:ext uri="{BB962C8B-B14F-4D97-AF65-F5344CB8AC3E}">
        <p14:creationId xmlns:p14="http://schemas.microsoft.com/office/powerpoint/2010/main" val="662569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6">
                                            <p:txEl>
                                              <p:pRg st="2" end="2"/>
                                            </p:txEl>
                                          </p:spTgt>
                                        </p:tgtEl>
                                        <p:attrNameLst>
                                          <p:attrName>style.visibility</p:attrName>
                                        </p:attrNameLst>
                                      </p:cBhvr>
                                      <p:to>
                                        <p:strVal val="visible"/>
                                      </p:to>
                                    </p:set>
                                    <p:anim calcmode="lin" valueType="num">
                                      <p:cBhvr additive="base">
                                        <p:cTn id="25"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6">
                                            <p:txEl>
                                              <p:pRg st="3" end="3"/>
                                            </p:txEl>
                                          </p:spTgt>
                                        </p:tgtEl>
                                        <p:attrNameLst>
                                          <p:attrName>style.visibility</p:attrName>
                                        </p:attrNameLst>
                                      </p:cBhvr>
                                      <p:to>
                                        <p:strVal val="visible"/>
                                      </p:to>
                                    </p:set>
                                    <p:anim calcmode="lin" valueType="num">
                                      <p:cBhvr additive="base">
                                        <p:cTn id="31"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6">
                                            <p:txEl>
                                              <p:pRg st="4" end="4"/>
                                            </p:txEl>
                                          </p:spTgt>
                                        </p:tgtEl>
                                        <p:attrNameLst>
                                          <p:attrName>style.visibility</p:attrName>
                                        </p:attrNameLst>
                                      </p:cBhvr>
                                      <p:to>
                                        <p:strVal val="visible"/>
                                      </p:to>
                                    </p:set>
                                    <p:anim calcmode="lin" valueType="num">
                                      <p:cBhvr additive="base">
                                        <p:cTn id="37"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8"/>
                                        </p:tgtEl>
                                        <p:attrNameLst>
                                          <p:attrName>style.visibility</p:attrName>
                                        </p:attrNameLst>
                                      </p:cBhvr>
                                      <p:to>
                                        <p:strVal val="visible"/>
                                      </p:to>
                                    </p:set>
                                    <p:anim calcmode="lin" valueType="num">
                                      <p:cBhvr additive="base">
                                        <p:cTn id="43" dur="500" fill="hold"/>
                                        <p:tgtEl>
                                          <p:spTgt spid="8"/>
                                        </p:tgtEl>
                                        <p:attrNameLst>
                                          <p:attrName>ppt_x</p:attrName>
                                        </p:attrNameLst>
                                      </p:cBhvr>
                                      <p:tavLst>
                                        <p:tav tm="0">
                                          <p:val>
                                            <p:strVal val="#ppt_x"/>
                                          </p:val>
                                        </p:tav>
                                        <p:tav tm="100000">
                                          <p:val>
                                            <p:strVal val="#ppt_x"/>
                                          </p:val>
                                        </p:tav>
                                      </p:tavLst>
                                    </p:anim>
                                    <p:anim calcmode="lin" valueType="num">
                                      <p:cBhvr additive="base">
                                        <p:cTn id="4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DC72BE-021E-BD9C-7EE9-334393C4396B}"/>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474B86D8-6F4F-DFDC-F004-2DC271F09925}"/>
              </a:ext>
            </a:extLst>
          </p:cNvPr>
          <p:cNvSpPr txBox="1"/>
          <p:nvPr/>
        </p:nvSpPr>
        <p:spPr>
          <a:xfrm>
            <a:off x="3479113" y="694204"/>
            <a:ext cx="545501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Alexandria" charset="0"/>
                <a:ea typeface="+mn-ea"/>
                <a:cs typeface="Alexandria" charset="0"/>
              </a:rPr>
              <a:t>Property Management Agreement (PMA)</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9">
            <a:extLst>
              <a:ext uri="{FF2B5EF4-FFF2-40B4-BE49-F238E27FC236}">
                <a16:creationId xmlns:a16="http://schemas.microsoft.com/office/drawing/2014/main" id="{AC0C2E22-CF79-413A-7EBC-2DC2C092338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0E5BE17A-D352-04D9-2CFD-14F2A32D85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 name="TextBox 2">
            <a:extLst>
              <a:ext uri="{FF2B5EF4-FFF2-40B4-BE49-F238E27FC236}">
                <a16:creationId xmlns:a16="http://schemas.microsoft.com/office/drawing/2014/main" id="{7D64C10E-BA25-9C33-D88D-05834AE3FA61}"/>
              </a:ext>
            </a:extLst>
          </p:cNvPr>
          <p:cNvSpPr txBox="1"/>
          <p:nvPr/>
        </p:nvSpPr>
        <p:spPr>
          <a:xfrm>
            <a:off x="1014390" y="1465551"/>
            <a:ext cx="6093228" cy="369332"/>
          </a:xfrm>
          <a:prstGeom prst="rect">
            <a:avLst/>
          </a:prstGeom>
          <a:noFill/>
        </p:spPr>
        <p:txBody>
          <a:bodyPr wrap="square">
            <a:spAutoFit/>
          </a:bodyPr>
          <a:lstStyle>
            <a:defPPr>
              <a:defRPr lang="en-US"/>
            </a:defPPr>
            <a:lvl1pPr marL="342900" indent="-342900">
              <a:buFont typeface="Wingdings" panose="05000000000000000000" pitchFamily="2" charset="2"/>
              <a:buChar char="Ø"/>
              <a:defRPr sz="2000" b="1">
                <a:solidFill>
                  <a:srgbClr val="0070C0"/>
                </a:solidFill>
                <a:latin typeface="Alexandria"/>
              </a:defRPr>
            </a:lvl1pPr>
          </a:lstStyle>
          <a:p>
            <a:r>
              <a:rPr lang="en-US" dirty="0"/>
              <a:t>Structuring</a:t>
            </a:r>
            <a:r>
              <a:rPr lang="ar-SY" dirty="0"/>
              <a:t> </a:t>
            </a:r>
            <a:r>
              <a:rPr lang="en-US" dirty="0"/>
              <a:t>management</a:t>
            </a:r>
            <a:r>
              <a:rPr lang="ar-SY" dirty="0"/>
              <a:t> </a:t>
            </a:r>
            <a:r>
              <a:rPr lang="en-US" dirty="0"/>
              <a:t>fees</a:t>
            </a:r>
            <a:r>
              <a:rPr lang="ar-SY" dirty="0"/>
              <a:t>:</a:t>
            </a:r>
            <a:endParaRPr lang="en-US" dirty="0"/>
          </a:p>
        </p:txBody>
      </p:sp>
      <p:sp>
        <p:nvSpPr>
          <p:cNvPr id="6" name="TextBox 5">
            <a:extLst>
              <a:ext uri="{FF2B5EF4-FFF2-40B4-BE49-F238E27FC236}">
                <a16:creationId xmlns:a16="http://schemas.microsoft.com/office/drawing/2014/main" id="{CC5C2C35-DECE-3CF4-4224-E1E4443D44CF}"/>
              </a:ext>
            </a:extLst>
          </p:cNvPr>
          <p:cNvSpPr txBox="1"/>
          <p:nvPr/>
        </p:nvSpPr>
        <p:spPr>
          <a:xfrm>
            <a:off x="1197032" y="1904390"/>
            <a:ext cx="10208030" cy="754694"/>
          </a:xfrm>
          <a:prstGeom prst="rect">
            <a:avLst/>
          </a:prstGeom>
          <a:noFill/>
        </p:spPr>
        <p:txBody>
          <a:bodyPr wrap="square">
            <a:spAutoFit/>
          </a:bodyPr>
          <a:lstStyle/>
          <a:p>
            <a:pPr marL="285750" indent="-285750">
              <a:buFont typeface="Wingdings" panose="05000000000000000000" pitchFamily="2" charset="2"/>
              <a:buChar char="v"/>
            </a:pPr>
            <a:r>
              <a:rPr lang="en-US" dirty="0">
                <a:latin typeface="Alexandria"/>
              </a:rPr>
              <a:t>Fees are negotiated and set between each individual property manager and landlord.</a:t>
            </a:r>
          </a:p>
          <a:p>
            <a:pPr marL="285750" indent="-285750">
              <a:lnSpc>
                <a:spcPct val="120000"/>
              </a:lnSpc>
              <a:spcBef>
                <a:spcPts val="600"/>
              </a:spcBef>
              <a:spcAft>
                <a:spcPts val="600"/>
              </a:spcAft>
              <a:buFont typeface="Wingdings" panose="05000000000000000000" pitchFamily="2" charset="2"/>
              <a:buChar char="v"/>
            </a:pPr>
            <a:r>
              <a:rPr lang="en-US" dirty="0">
                <a:latin typeface="Alexandria"/>
              </a:rPr>
              <a:t>Property managers structure management fee schedules in several different</a:t>
            </a:r>
            <a:r>
              <a:rPr lang="ar-SY" dirty="0">
                <a:latin typeface="Alexandria"/>
              </a:rPr>
              <a:t> </a:t>
            </a:r>
            <a:r>
              <a:rPr lang="en-US" dirty="0">
                <a:latin typeface="Alexandria"/>
              </a:rPr>
              <a:t>ways:</a:t>
            </a:r>
          </a:p>
        </p:txBody>
      </p:sp>
      <p:grpSp>
        <p:nvGrpSpPr>
          <p:cNvPr id="7" name="Group 6">
            <a:extLst>
              <a:ext uri="{FF2B5EF4-FFF2-40B4-BE49-F238E27FC236}">
                <a16:creationId xmlns:a16="http://schemas.microsoft.com/office/drawing/2014/main" id="{AD04E67F-CAE5-E04B-A5A0-CFB07F2B6175}"/>
              </a:ext>
            </a:extLst>
          </p:cNvPr>
          <p:cNvGrpSpPr/>
          <p:nvPr/>
        </p:nvGrpSpPr>
        <p:grpSpPr>
          <a:xfrm>
            <a:off x="1633805" y="2769568"/>
            <a:ext cx="3690615" cy="617033"/>
            <a:chOff x="6118" y="2567410"/>
            <a:chExt cx="3524359" cy="617033"/>
          </a:xfrm>
        </p:grpSpPr>
        <p:sp>
          <p:nvSpPr>
            <p:cNvPr id="8" name="Rectangle 7">
              <a:extLst>
                <a:ext uri="{FF2B5EF4-FFF2-40B4-BE49-F238E27FC236}">
                  <a16:creationId xmlns:a16="http://schemas.microsoft.com/office/drawing/2014/main" id="{507C0252-4E77-BD9E-B6F2-BFC2B4A4CD38}"/>
                </a:ext>
              </a:extLst>
            </p:cNvPr>
            <p:cNvSpPr/>
            <p:nvPr/>
          </p:nvSpPr>
          <p:spPr>
            <a:xfrm>
              <a:off x="6119" y="2567410"/>
              <a:ext cx="2552678" cy="617033"/>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9" name="TextBox 8">
              <a:extLst>
                <a:ext uri="{FF2B5EF4-FFF2-40B4-BE49-F238E27FC236}">
                  <a16:creationId xmlns:a16="http://schemas.microsoft.com/office/drawing/2014/main" id="{26CDFC5A-3AF3-3574-A4EC-C3D130249F69}"/>
                </a:ext>
              </a:extLst>
            </p:cNvPr>
            <p:cNvSpPr txBox="1"/>
            <p:nvPr/>
          </p:nvSpPr>
          <p:spPr>
            <a:xfrm>
              <a:off x="6118" y="2567410"/>
              <a:ext cx="3524359" cy="617033"/>
            </a:xfrm>
            <a:prstGeom prst="rect">
              <a:avLst/>
            </a:prstGeom>
            <a:solidFill>
              <a:srgbClr val="FF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b="1" kern="1200" dirty="0">
                  <a:solidFill>
                    <a:schemeClr val="tx1"/>
                  </a:solidFill>
                  <a:latin typeface="Alexandria"/>
                </a:rPr>
                <a:t>1) A percentage of the rents collected.</a:t>
              </a:r>
              <a:endParaRPr lang="en-US" sz="1600" b="1" kern="1200" dirty="0">
                <a:solidFill>
                  <a:schemeClr val="tx1"/>
                </a:solidFill>
                <a:latin typeface="Alexandria"/>
              </a:endParaRPr>
            </a:p>
          </p:txBody>
        </p:sp>
      </p:grpSp>
      <p:grpSp>
        <p:nvGrpSpPr>
          <p:cNvPr id="12" name="Group 11">
            <a:extLst>
              <a:ext uri="{FF2B5EF4-FFF2-40B4-BE49-F238E27FC236}">
                <a16:creationId xmlns:a16="http://schemas.microsoft.com/office/drawing/2014/main" id="{027D9B27-5245-CA64-60CD-040A0B9072BC}"/>
              </a:ext>
            </a:extLst>
          </p:cNvPr>
          <p:cNvGrpSpPr/>
          <p:nvPr/>
        </p:nvGrpSpPr>
        <p:grpSpPr>
          <a:xfrm>
            <a:off x="4061004" y="3673476"/>
            <a:ext cx="3524359" cy="617033"/>
            <a:chOff x="6118" y="2567410"/>
            <a:chExt cx="3524359" cy="617033"/>
          </a:xfrm>
        </p:grpSpPr>
        <p:sp>
          <p:nvSpPr>
            <p:cNvPr id="13" name="Rectangle 12">
              <a:extLst>
                <a:ext uri="{FF2B5EF4-FFF2-40B4-BE49-F238E27FC236}">
                  <a16:creationId xmlns:a16="http://schemas.microsoft.com/office/drawing/2014/main" id="{0A0508A3-2F83-CE90-4F97-4456BA3F458F}"/>
                </a:ext>
              </a:extLst>
            </p:cNvPr>
            <p:cNvSpPr/>
            <p:nvPr/>
          </p:nvSpPr>
          <p:spPr>
            <a:xfrm>
              <a:off x="6119" y="2567410"/>
              <a:ext cx="2552678" cy="617033"/>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4" name="TextBox 13">
              <a:extLst>
                <a:ext uri="{FF2B5EF4-FFF2-40B4-BE49-F238E27FC236}">
                  <a16:creationId xmlns:a16="http://schemas.microsoft.com/office/drawing/2014/main" id="{39CD3D32-2DD9-CDE1-032B-77F70B865BCB}"/>
                </a:ext>
              </a:extLst>
            </p:cNvPr>
            <p:cNvSpPr txBox="1"/>
            <p:nvPr/>
          </p:nvSpPr>
          <p:spPr>
            <a:xfrm>
              <a:off x="6118" y="2567410"/>
              <a:ext cx="3524359" cy="617033"/>
            </a:xfrm>
            <a:prstGeom prst="rect">
              <a:avLst/>
            </a:prstGeom>
            <a:solidFill>
              <a:srgbClr val="FF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b="1" kern="1200" dirty="0">
                  <a:solidFill>
                    <a:schemeClr val="tx1"/>
                  </a:solidFill>
                  <a:latin typeface="Alexandria"/>
                </a:rPr>
                <a:t>2) Fixed fee</a:t>
              </a:r>
              <a:endParaRPr lang="en-US" sz="1600" b="1" kern="1200" dirty="0">
                <a:solidFill>
                  <a:schemeClr val="tx1"/>
                </a:solidFill>
                <a:latin typeface="Alexandria"/>
              </a:endParaRPr>
            </a:p>
          </p:txBody>
        </p:sp>
      </p:grpSp>
      <p:grpSp>
        <p:nvGrpSpPr>
          <p:cNvPr id="15" name="Group 14">
            <a:extLst>
              <a:ext uri="{FF2B5EF4-FFF2-40B4-BE49-F238E27FC236}">
                <a16:creationId xmlns:a16="http://schemas.microsoft.com/office/drawing/2014/main" id="{B37C02EF-8142-8E50-0263-3FFF3ADF8C88}"/>
              </a:ext>
            </a:extLst>
          </p:cNvPr>
          <p:cNvGrpSpPr/>
          <p:nvPr/>
        </p:nvGrpSpPr>
        <p:grpSpPr>
          <a:xfrm>
            <a:off x="5768458" y="4687868"/>
            <a:ext cx="3524359" cy="617033"/>
            <a:chOff x="6118" y="2567410"/>
            <a:chExt cx="3524359" cy="617033"/>
          </a:xfrm>
        </p:grpSpPr>
        <p:sp>
          <p:nvSpPr>
            <p:cNvPr id="16" name="Rectangle 15">
              <a:extLst>
                <a:ext uri="{FF2B5EF4-FFF2-40B4-BE49-F238E27FC236}">
                  <a16:creationId xmlns:a16="http://schemas.microsoft.com/office/drawing/2014/main" id="{273AA68F-B6C3-5CC0-DEE6-CFA966B02D99}"/>
                </a:ext>
              </a:extLst>
            </p:cNvPr>
            <p:cNvSpPr/>
            <p:nvPr/>
          </p:nvSpPr>
          <p:spPr>
            <a:xfrm>
              <a:off x="6119" y="2567410"/>
              <a:ext cx="2552678" cy="617033"/>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9A81897B-7085-2E5F-69B5-691C5C75EE42}"/>
                </a:ext>
              </a:extLst>
            </p:cNvPr>
            <p:cNvSpPr txBox="1"/>
            <p:nvPr/>
          </p:nvSpPr>
          <p:spPr>
            <a:xfrm>
              <a:off x="6118" y="2567410"/>
              <a:ext cx="3524359" cy="617033"/>
            </a:xfrm>
            <a:prstGeom prst="rect">
              <a:avLst/>
            </a:prstGeom>
            <a:solidFill>
              <a:srgbClr val="FF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b="1" kern="1200" dirty="0">
                  <a:solidFill>
                    <a:schemeClr val="tx1"/>
                  </a:solidFill>
                  <a:latin typeface="Alexandria"/>
                </a:rPr>
                <a:t>3) Fixed fee per uni</a:t>
              </a:r>
              <a:r>
                <a:rPr lang="en-US" b="1" dirty="0">
                  <a:solidFill>
                    <a:schemeClr val="tx1"/>
                  </a:solidFill>
                  <a:latin typeface="Alexandria"/>
                </a:rPr>
                <a:t>t</a:t>
              </a:r>
              <a:endParaRPr lang="en-US" sz="1600" b="1" kern="1200" dirty="0">
                <a:solidFill>
                  <a:schemeClr val="tx1"/>
                </a:solidFill>
                <a:latin typeface="Alexandria"/>
              </a:endParaRPr>
            </a:p>
          </p:txBody>
        </p:sp>
      </p:grpSp>
      <p:grpSp>
        <p:nvGrpSpPr>
          <p:cNvPr id="18" name="Group 17">
            <a:extLst>
              <a:ext uri="{FF2B5EF4-FFF2-40B4-BE49-F238E27FC236}">
                <a16:creationId xmlns:a16="http://schemas.microsoft.com/office/drawing/2014/main" id="{519853A6-7436-C464-A157-433062508E7D}"/>
              </a:ext>
            </a:extLst>
          </p:cNvPr>
          <p:cNvGrpSpPr/>
          <p:nvPr/>
        </p:nvGrpSpPr>
        <p:grpSpPr>
          <a:xfrm>
            <a:off x="8182732" y="5833171"/>
            <a:ext cx="3870723" cy="617033"/>
            <a:chOff x="6118" y="2567410"/>
            <a:chExt cx="3870723" cy="617033"/>
          </a:xfrm>
        </p:grpSpPr>
        <p:sp>
          <p:nvSpPr>
            <p:cNvPr id="19" name="Rectangle 18">
              <a:extLst>
                <a:ext uri="{FF2B5EF4-FFF2-40B4-BE49-F238E27FC236}">
                  <a16:creationId xmlns:a16="http://schemas.microsoft.com/office/drawing/2014/main" id="{22F70F4D-0E42-0054-FDAA-4EC31BFD3447}"/>
                </a:ext>
              </a:extLst>
            </p:cNvPr>
            <p:cNvSpPr/>
            <p:nvPr/>
          </p:nvSpPr>
          <p:spPr>
            <a:xfrm>
              <a:off x="6119" y="2567410"/>
              <a:ext cx="2552678" cy="617033"/>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0" name="TextBox 19">
              <a:extLst>
                <a:ext uri="{FF2B5EF4-FFF2-40B4-BE49-F238E27FC236}">
                  <a16:creationId xmlns:a16="http://schemas.microsoft.com/office/drawing/2014/main" id="{350E68B0-CA05-061E-54FB-76BEC55D31FE}"/>
                </a:ext>
              </a:extLst>
            </p:cNvPr>
            <p:cNvSpPr txBox="1"/>
            <p:nvPr/>
          </p:nvSpPr>
          <p:spPr>
            <a:xfrm>
              <a:off x="6118" y="2567410"/>
              <a:ext cx="3870723" cy="617033"/>
            </a:xfrm>
            <a:prstGeom prst="rect">
              <a:avLst/>
            </a:prstGeom>
            <a:solidFill>
              <a:srgbClr val="FF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b="1" kern="1200" dirty="0">
                  <a:solidFill>
                    <a:schemeClr val="tx1"/>
                  </a:solidFill>
                  <a:latin typeface="Alexandria"/>
                </a:rPr>
                <a:t>4) A percentage of the first month’s rent</a:t>
              </a:r>
              <a:endParaRPr lang="en-US" sz="1600" b="1" kern="1200" dirty="0">
                <a:solidFill>
                  <a:schemeClr val="tx1"/>
                </a:solidFill>
                <a:latin typeface="Alexandria"/>
              </a:endParaRPr>
            </a:p>
          </p:txBody>
        </p:sp>
      </p:grpSp>
    </p:spTree>
    <p:extLst>
      <p:ext uri="{BB962C8B-B14F-4D97-AF65-F5344CB8AC3E}">
        <p14:creationId xmlns:p14="http://schemas.microsoft.com/office/powerpoint/2010/main" val="7202540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 calcmode="lin" valueType="num">
                                      <p:cBhvr additive="base">
                                        <p:cTn id="13"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6">
                                            <p:txEl>
                                              <p:pRg st="1" end="1"/>
                                            </p:txEl>
                                          </p:spTgt>
                                        </p:tgtEl>
                                        <p:attrNameLst>
                                          <p:attrName>style.visibility</p:attrName>
                                        </p:attrNameLst>
                                      </p:cBhvr>
                                      <p:to>
                                        <p:strVal val="visible"/>
                                      </p:to>
                                    </p:set>
                                    <p:anim calcmode="lin" valueType="num">
                                      <p:cBhvr additive="base">
                                        <p:cTn id="19"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2"/>
                                        </p:tgtEl>
                                        <p:attrNameLst>
                                          <p:attrName>style.visibility</p:attrName>
                                        </p:attrNameLst>
                                      </p:cBhvr>
                                      <p:to>
                                        <p:strVal val="visible"/>
                                      </p:to>
                                    </p:set>
                                    <p:anim calcmode="lin" valueType="num">
                                      <p:cBhvr additive="base">
                                        <p:cTn id="29" dur="500" fill="hold"/>
                                        <p:tgtEl>
                                          <p:spTgt spid="12"/>
                                        </p:tgtEl>
                                        <p:attrNameLst>
                                          <p:attrName>ppt_x</p:attrName>
                                        </p:attrNameLst>
                                      </p:cBhvr>
                                      <p:tavLst>
                                        <p:tav tm="0">
                                          <p:val>
                                            <p:strVal val="#ppt_x"/>
                                          </p:val>
                                        </p:tav>
                                        <p:tav tm="100000">
                                          <p:val>
                                            <p:strVal val="#ppt_x"/>
                                          </p:val>
                                        </p:tav>
                                      </p:tavLst>
                                    </p:anim>
                                    <p:anim calcmode="lin" valueType="num">
                                      <p:cBhvr additive="base">
                                        <p:cTn id="30" dur="500" fill="hold"/>
                                        <p:tgtEl>
                                          <p:spTgt spid="12"/>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500" fill="hold"/>
                                        <p:tgtEl>
                                          <p:spTgt spid="15"/>
                                        </p:tgtEl>
                                        <p:attrNameLst>
                                          <p:attrName>ppt_x</p:attrName>
                                        </p:attrNameLst>
                                      </p:cBhvr>
                                      <p:tavLst>
                                        <p:tav tm="0">
                                          <p:val>
                                            <p:strVal val="#ppt_x"/>
                                          </p:val>
                                        </p:tav>
                                        <p:tav tm="100000">
                                          <p:val>
                                            <p:strVal val="#ppt_x"/>
                                          </p:val>
                                        </p:tav>
                                      </p:tavLst>
                                    </p:anim>
                                    <p:anim calcmode="lin" valueType="num">
                                      <p:cBhvr additive="base">
                                        <p:cTn id="34" dur="500" fill="hold"/>
                                        <p:tgtEl>
                                          <p:spTgt spid="15"/>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3B0273-80D2-1394-E5D1-5E9F757B693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953A877A-A1E0-D70F-0258-C4AEDDAC1DEC}"/>
              </a:ext>
            </a:extLst>
          </p:cNvPr>
          <p:cNvSpPr txBox="1"/>
          <p:nvPr/>
        </p:nvSpPr>
        <p:spPr>
          <a:xfrm>
            <a:off x="3479113" y="694204"/>
            <a:ext cx="545501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Alexandria" charset="0"/>
                <a:ea typeface="+mn-ea"/>
                <a:cs typeface="Alexandria" charset="0"/>
              </a:rPr>
              <a:t>Property Management Agreement (PMA)</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9">
            <a:extLst>
              <a:ext uri="{FF2B5EF4-FFF2-40B4-BE49-F238E27FC236}">
                <a16:creationId xmlns:a16="http://schemas.microsoft.com/office/drawing/2014/main" id="{BD0A875B-72AB-5F93-4573-53515C1AA983}"/>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A4B1D84F-43DA-BD9E-8BC4-D988ED017D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26FDC568-A7B4-1261-320B-85C52FE7D178}"/>
              </a:ext>
            </a:extLst>
          </p:cNvPr>
          <p:cNvSpPr txBox="1"/>
          <p:nvPr/>
        </p:nvSpPr>
        <p:spPr>
          <a:xfrm>
            <a:off x="1014390" y="1465551"/>
            <a:ext cx="6093228" cy="400110"/>
          </a:xfrm>
          <a:prstGeom prst="rect">
            <a:avLst/>
          </a:prstGeom>
          <a:noFill/>
        </p:spPr>
        <p:txBody>
          <a:bodyPr wrap="square">
            <a:spAutoFit/>
          </a:bodyPr>
          <a:lstStyle>
            <a:defPPr>
              <a:defRPr lang="en-US"/>
            </a:defPPr>
            <a:lvl1pPr marL="342900" indent="-342900">
              <a:buFont typeface="Wingdings" panose="05000000000000000000" pitchFamily="2" charset="2"/>
              <a:buChar char="Ø"/>
              <a:defRPr sz="2000" b="1">
                <a:solidFill>
                  <a:srgbClr val="0070C0"/>
                </a:solidFill>
                <a:latin typeface="Alexandria"/>
              </a:defRPr>
            </a:lvl1pPr>
          </a:lstStyle>
          <a:p>
            <a:r>
              <a:rPr lang="en-US" dirty="0"/>
              <a:t>Structuring</a:t>
            </a:r>
            <a:r>
              <a:rPr lang="ar-SY" dirty="0"/>
              <a:t> </a:t>
            </a:r>
            <a:r>
              <a:rPr lang="en-US" dirty="0"/>
              <a:t>management</a:t>
            </a:r>
            <a:r>
              <a:rPr lang="ar-SY" dirty="0"/>
              <a:t> </a:t>
            </a:r>
            <a:r>
              <a:rPr lang="en-US" dirty="0"/>
              <a:t>fees</a:t>
            </a:r>
            <a:r>
              <a:rPr lang="ar-SY" dirty="0"/>
              <a:t>:</a:t>
            </a:r>
            <a:endParaRPr lang="en-US" dirty="0"/>
          </a:p>
        </p:txBody>
      </p:sp>
      <p:grpSp>
        <p:nvGrpSpPr>
          <p:cNvPr id="3" name="Group 2">
            <a:extLst>
              <a:ext uri="{FF2B5EF4-FFF2-40B4-BE49-F238E27FC236}">
                <a16:creationId xmlns:a16="http://schemas.microsoft.com/office/drawing/2014/main" id="{333944EF-9AD9-5ACE-C099-7076AD502CC6}"/>
              </a:ext>
            </a:extLst>
          </p:cNvPr>
          <p:cNvGrpSpPr/>
          <p:nvPr/>
        </p:nvGrpSpPr>
        <p:grpSpPr>
          <a:xfrm>
            <a:off x="180431" y="2521794"/>
            <a:ext cx="3690615" cy="617033"/>
            <a:chOff x="6118" y="2567410"/>
            <a:chExt cx="3524359" cy="617033"/>
          </a:xfrm>
        </p:grpSpPr>
        <p:sp>
          <p:nvSpPr>
            <p:cNvPr id="4" name="Rectangle 3">
              <a:extLst>
                <a:ext uri="{FF2B5EF4-FFF2-40B4-BE49-F238E27FC236}">
                  <a16:creationId xmlns:a16="http://schemas.microsoft.com/office/drawing/2014/main" id="{FA7FCA4C-86A4-CAD1-E35F-5F068976361E}"/>
                </a:ext>
              </a:extLst>
            </p:cNvPr>
            <p:cNvSpPr/>
            <p:nvPr/>
          </p:nvSpPr>
          <p:spPr>
            <a:xfrm>
              <a:off x="6119" y="2567410"/>
              <a:ext cx="2552678" cy="617033"/>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6" name="TextBox 5">
              <a:extLst>
                <a:ext uri="{FF2B5EF4-FFF2-40B4-BE49-F238E27FC236}">
                  <a16:creationId xmlns:a16="http://schemas.microsoft.com/office/drawing/2014/main" id="{65C702D1-946B-A317-3DE0-2E8CB57D9801}"/>
                </a:ext>
              </a:extLst>
            </p:cNvPr>
            <p:cNvSpPr txBox="1"/>
            <p:nvPr/>
          </p:nvSpPr>
          <p:spPr>
            <a:xfrm>
              <a:off x="6118" y="2567410"/>
              <a:ext cx="3524359" cy="617033"/>
            </a:xfrm>
            <a:prstGeom prst="rect">
              <a:avLst/>
            </a:prstGeom>
            <a:solidFill>
              <a:srgbClr val="FF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b="1" kern="1200" dirty="0">
                  <a:solidFill>
                    <a:schemeClr val="tx1"/>
                  </a:solidFill>
                  <a:latin typeface="Alexandria"/>
                </a:rPr>
                <a:t>1) A percentage of the rents collected</a:t>
              </a:r>
              <a:endParaRPr lang="en-US" sz="1600" b="1" kern="1200" dirty="0">
                <a:solidFill>
                  <a:schemeClr val="tx1"/>
                </a:solidFill>
                <a:latin typeface="Alexandria"/>
              </a:endParaRPr>
            </a:p>
          </p:txBody>
        </p:sp>
      </p:grpSp>
      <p:sp>
        <p:nvSpPr>
          <p:cNvPr id="19" name="TextBox 18">
            <a:extLst>
              <a:ext uri="{FF2B5EF4-FFF2-40B4-BE49-F238E27FC236}">
                <a16:creationId xmlns:a16="http://schemas.microsoft.com/office/drawing/2014/main" id="{8917AFCD-960E-4DCE-ACC6-B2FD7E1844FF}"/>
              </a:ext>
            </a:extLst>
          </p:cNvPr>
          <p:cNvSpPr txBox="1"/>
          <p:nvPr/>
        </p:nvSpPr>
        <p:spPr>
          <a:xfrm>
            <a:off x="3871046" y="1925769"/>
            <a:ext cx="7681625" cy="1809085"/>
          </a:xfrm>
          <a:prstGeom prst="rect">
            <a:avLst/>
          </a:prstGeom>
          <a:noFill/>
        </p:spPr>
        <p:txBody>
          <a:bodyPr wrap="square">
            <a:spAutoFit/>
          </a:bodyPr>
          <a:lstStyle/>
          <a:p>
            <a:pPr algn="justLow">
              <a:lnSpc>
                <a:spcPct val="120000"/>
              </a:lnSpc>
              <a:spcBef>
                <a:spcPts val="600"/>
              </a:spcBef>
            </a:pPr>
            <a:r>
              <a:rPr lang="en-US" dirty="0">
                <a:latin typeface="Alexandria"/>
              </a:rPr>
              <a:t>The property manager is entitled to </a:t>
            </a:r>
            <a:r>
              <a:rPr lang="en-US" dirty="0">
                <a:solidFill>
                  <a:srgbClr val="0070C0"/>
                </a:solidFill>
                <a:latin typeface="Alexandria"/>
              </a:rPr>
              <a:t>charge a set percentage of the rents collected as a fee</a:t>
            </a:r>
            <a:r>
              <a:rPr lang="en-US" dirty="0">
                <a:latin typeface="Alexandria"/>
              </a:rPr>
              <a:t>. </a:t>
            </a:r>
          </a:p>
          <a:p>
            <a:pPr algn="justLow">
              <a:lnSpc>
                <a:spcPct val="120000"/>
              </a:lnSpc>
              <a:spcBef>
                <a:spcPts val="600"/>
              </a:spcBef>
              <a:spcAft>
                <a:spcPts val="600"/>
              </a:spcAft>
            </a:pPr>
            <a:r>
              <a:rPr lang="en-US" dirty="0">
                <a:latin typeface="Alexandria"/>
              </a:rPr>
              <a:t>Customarily, the fee is typically 5% to 10% of the rents collected and is payable monthly. </a:t>
            </a:r>
            <a:r>
              <a:rPr lang="en-US" b="1" i="1" dirty="0">
                <a:latin typeface="Alexandria"/>
              </a:rPr>
              <a:t>A percentage fee is a proper method for establishing the amount of fees</a:t>
            </a:r>
            <a:r>
              <a:rPr lang="en-US" dirty="0">
                <a:latin typeface="Alexandria"/>
              </a:rPr>
              <a:t>.</a:t>
            </a:r>
          </a:p>
        </p:txBody>
      </p:sp>
      <p:grpSp>
        <p:nvGrpSpPr>
          <p:cNvPr id="20" name="Group 19">
            <a:extLst>
              <a:ext uri="{FF2B5EF4-FFF2-40B4-BE49-F238E27FC236}">
                <a16:creationId xmlns:a16="http://schemas.microsoft.com/office/drawing/2014/main" id="{6BC48666-2D82-93BE-0A49-91BB5A0EAC9D}"/>
              </a:ext>
            </a:extLst>
          </p:cNvPr>
          <p:cNvGrpSpPr/>
          <p:nvPr/>
        </p:nvGrpSpPr>
        <p:grpSpPr>
          <a:xfrm>
            <a:off x="180431" y="5083932"/>
            <a:ext cx="3690615" cy="617033"/>
            <a:chOff x="6118" y="2567410"/>
            <a:chExt cx="3524359" cy="617033"/>
          </a:xfrm>
        </p:grpSpPr>
        <p:sp>
          <p:nvSpPr>
            <p:cNvPr id="21" name="Rectangle 20">
              <a:extLst>
                <a:ext uri="{FF2B5EF4-FFF2-40B4-BE49-F238E27FC236}">
                  <a16:creationId xmlns:a16="http://schemas.microsoft.com/office/drawing/2014/main" id="{135C212C-5D31-3B31-02BD-B3EB7C5E383A}"/>
                </a:ext>
              </a:extLst>
            </p:cNvPr>
            <p:cNvSpPr/>
            <p:nvPr/>
          </p:nvSpPr>
          <p:spPr>
            <a:xfrm>
              <a:off x="6119" y="2567410"/>
              <a:ext cx="2552678" cy="617033"/>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22" name="TextBox 21">
              <a:extLst>
                <a:ext uri="{FF2B5EF4-FFF2-40B4-BE49-F238E27FC236}">
                  <a16:creationId xmlns:a16="http://schemas.microsoft.com/office/drawing/2014/main" id="{09A0AE92-9211-02EA-6F7E-B40C7912DE48}"/>
                </a:ext>
              </a:extLst>
            </p:cNvPr>
            <p:cNvSpPr txBox="1"/>
            <p:nvPr/>
          </p:nvSpPr>
          <p:spPr>
            <a:xfrm>
              <a:off x="6118" y="2567410"/>
              <a:ext cx="3524359" cy="617033"/>
            </a:xfrm>
            <a:prstGeom prst="rect">
              <a:avLst/>
            </a:prstGeom>
            <a:solidFill>
              <a:srgbClr val="FF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b="1" kern="1200" dirty="0">
                  <a:solidFill>
                    <a:schemeClr val="tx1"/>
                  </a:solidFill>
                  <a:latin typeface="Alexandria"/>
                </a:rPr>
                <a:t>2) Fixed fee</a:t>
              </a:r>
              <a:endParaRPr lang="en-US" sz="1600" b="1" kern="1200" dirty="0">
                <a:solidFill>
                  <a:schemeClr val="tx1"/>
                </a:solidFill>
                <a:latin typeface="Alexandria"/>
              </a:endParaRPr>
            </a:p>
          </p:txBody>
        </p:sp>
      </p:grpSp>
      <p:sp>
        <p:nvSpPr>
          <p:cNvPr id="24" name="TextBox 23">
            <a:extLst>
              <a:ext uri="{FF2B5EF4-FFF2-40B4-BE49-F238E27FC236}">
                <a16:creationId xmlns:a16="http://schemas.microsoft.com/office/drawing/2014/main" id="{7D334528-7325-AA92-DF56-EAE4D4FA565B}"/>
              </a:ext>
            </a:extLst>
          </p:cNvPr>
          <p:cNvSpPr txBox="1"/>
          <p:nvPr/>
        </p:nvSpPr>
        <p:spPr>
          <a:xfrm>
            <a:off x="3969800" y="4658356"/>
            <a:ext cx="7550641" cy="1809085"/>
          </a:xfrm>
          <a:prstGeom prst="rect">
            <a:avLst/>
          </a:prstGeom>
          <a:noFill/>
        </p:spPr>
        <p:txBody>
          <a:bodyPr wrap="square">
            <a:spAutoFit/>
          </a:bodyPr>
          <a:lstStyle/>
          <a:p>
            <a:pPr>
              <a:lnSpc>
                <a:spcPct val="120000"/>
              </a:lnSpc>
              <a:spcBef>
                <a:spcPts val="600"/>
              </a:spcBef>
            </a:pPr>
            <a:r>
              <a:rPr lang="en-US" dirty="0">
                <a:latin typeface="Alexandria"/>
              </a:rPr>
              <a:t>The property manager and landlord agree in advance to a set dollar amount – a </a:t>
            </a:r>
            <a:r>
              <a:rPr lang="en-US" dirty="0">
                <a:solidFill>
                  <a:srgbClr val="0070C0"/>
                </a:solidFill>
                <a:latin typeface="Alexandria"/>
              </a:rPr>
              <a:t>fixed fee – to be charged monthly for management services</a:t>
            </a:r>
            <a:r>
              <a:rPr lang="en-US" dirty="0">
                <a:latin typeface="Alexandria"/>
              </a:rPr>
              <a:t>. </a:t>
            </a:r>
          </a:p>
          <a:p>
            <a:pPr>
              <a:lnSpc>
                <a:spcPct val="120000"/>
              </a:lnSpc>
              <a:spcBef>
                <a:spcPts val="600"/>
              </a:spcBef>
              <a:spcAft>
                <a:spcPts val="600"/>
              </a:spcAft>
            </a:pPr>
            <a:r>
              <a:rPr lang="en-US" dirty="0">
                <a:latin typeface="Alexandria"/>
              </a:rPr>
              <a:t>The amount stays constant whether or not the units are rented. This method, while proper, </a:t>
            </a:r>
            <a:r>
              <a:rPr lang="en-US" i="1" dirty="0">
                <a:solidFill>
                  <a:srgbClr val="0070C0"/>
                </a:solidFill>
                <a:latin typeface="Alexandria"/>
              </a:rPr>
              <a:t>lacks the motivational incentive </a:t>
            </a:r>
            <a:r>
              <a:rPr lang="en-US" dirty="0">
                <a:latin typeface="Alexandria"/>
              </a:rPr>
              <a:t>to induce the property manager to generate maximum rental income.</a:t>
            </a:r>
          </a:p>
        </p:txBody>
      </p:sp>
    </p:spTree>
    <p:extLst>
      <p:ext uri="{BB962C8B-B14F-4D97-AF65-F5344CB8AC3E}">
        <p14:creationId xmlns:p14="http://schemas.microsoft.com/office/powerpoint/2010/main" val="20837086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anim calcmode="lin" valueType="num">
                                      <p:cBhvr additive="base">
                                        <p:cTn id="17" dur="500" fill="hold"/>
                                        <p:tgtEl>
                                          <p:spTgt spid="20"/>
                                        </p:tgtEl>
                                        <p:attrNameLst>
                                          <p:attrName>ppt_x</p:attrName>
                                        </p:attrNameLst>
                                      </p:cBhvr>
                                      <p:tavLst>
                                        <p:tav tm="0">
                                          <p:val>
                                            <p:strVal val="#ppt_x"/>
                                          </p:val>
                                        </p:tav>
                                        <p:tav tm="100000">
                                          <p:val>
                                            <p:strVal val="#ppt_x"/>
                                          </p:val>
                                        </p:tav>
                                      </p:tavLst>
                                    </p:anim>
                                    <p:anim calcmode="lin" valueType="num">
                                      <p:cBhvr additive="base">
                                        <p:cTn id="18" dur="500" fill="hold"/>
                                        <p:tgtEl>
                                          <p:spTgt spid="20"/>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4"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6C663-AD97-6A03-7CFC-91859ED36AB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06D625D5-39E9-4080-868D-57FBB481A1C2}"/>
              </a:ext>
            </a:extLst>
          </p:cNvPr>
          <p:cNvSpPr txBox="1"/>
          <p:nvPr/>
        </p:nvSpPr>
        <p:spPr>
          <a:xfrm>
            <a:off x="3479113" y="694204"/>
            <a:ext cx="545501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Alexandria" charset="0"/>
                <a:ea typeface="+mn-ea"/>
                <a:cs typeface="Alexandria" charset="0"/>
              </a:rPr>
              <a:t>Property Management Agreement (PMA)</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9">
            <a:extLst>
              <a:ext uri="{FF2B5EF4-FFF2-40B4-BE49-F238E27FC236}">
                <a16:creationId xmlns:a16="http://schemas.microsoft.com/office/drawing/2014/main" id="{48859468-8C15-6CB0-E13F-86B35EEEF7C0}"/>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EC2F43C6-00DB-0966-93DD-12C6C34DEF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037A9572-DB7D-C37E-0F92-E0E3AD0E98AC}"/>
              </a:ext>
            </a:extLst>
          </p:cNvPr>
          <p:cNvSpPr txBox="1"/>
          <p:nvPr/>
        </p:nvSpPr>
        <p:spPr>
          <a:xfrm>
            <a:off x="1014390" y="1465551"/>
            <a:ext cx="6093228" cy="400110"/>
          </a:xfrm>
          <a:prstGeom prst="rect">
            <a:avLst/>
          </a:prstGeom>
          <a:noFill/>
        </p:spPr>
        <p:txBody>
          <a:bodyPr wrap="square">
            <a:spAutoFit/>
          </a:bodyPr>
          <a:lstStyle>
            <a:defPPr>
              <a:defRPr lang="en-US"/>
            </a:defPPr>
            <a:lvl1pPr marL="342900" indent="-342900">
              <a:buFont typeface="Wingdings" panose="05000000000000000000" pitchFamily="2" charset="2"/>
              <a:buChar char="Ø"/>
              <a:defRPr sz="2000" b="1">
                <a:solidFill>
                  <a:srgbClr val="0070C0"/>
                </a:solidFill>
                <a:latin typeface="Alexandria"/>
              </a:defRPr>
            </a:lvl1pPr>
          </a:lstStyle>
          <a:p>
            <a:r>
              <a:rPr lang="en-US" dirty="0"/>
              <a:t>Structuring</a:t>
            </a:r>
            <a:r>
              <a:rPr lang="ar-SY" dirty="0"/>
              <a:t> </a:t>
            </a:r>
            <a:r>
              <a:rPr lang="en-US" dirty="0"/>
              <a:t>management</a:t>
            </a:r>
            <a:r>
              <a:rPr lang="ar-SY" dirty="0"/>
              <a:t> </a:t>
            </a:r>
            <a:r>
              <a:rPr lang="en-US" dirty="0"/>
              <a:t>fees</a:t>
            </a:r>
            <a:r>
              <a:rPr lang="ar-SY" dirty="0"/>
              <a:t>:</a:t>
            </a:r>
            <a:endParaRPr lang="en-US" dirty="0"/>
          </a:p>
        </p:txBody>
      </p:sp>
      <p:grpSp>
        <p:nvGrpSpPr>
          <p:cNvPr id="12" name="Group 11">
            <a:extLst>
              <a:ext uri="{FF2B5EF4-FFF2-40B4-BE49-F238E27FC236}">
                <a16:creationId xmlns:a16="http://schemas.microsoft.com/office/drawing/2014/main" id="{45194136-20E3-001B-3D13-9662AC1BB429}"/>
              </a:ext>
            </a:extLst>
          </p:cNvPr>
          <p:cNvGrpSpPr/>
          <p:nvPr/>
        </p:nvGrpSpPr>
        <p:grpSpPr>
          <a:xfrm>
            <a:off x="71014" y="2516388"/>
            <a:ext cx="3870723" cy="617033"/>
            <a:chOff x="6118" y="2567410"/>
            <a:chExt cx="3524359" cy="617033"/>
          </a:xfrm>
        </p:grpSpPr>
        <p:sp>
          <p:nvSpPr>
            <p:cNvPr id="13" name="Rectangle 12">
              <a:extLst>
                <a:ext uri="{FF2B5EF4-FFF2-40B4-BE49-F238E27FC236}">
                  <a16:creationId xmlns:a16="http://schemas.microsoft.com/office/drawing/2014/main" id="{A14E58FC-2E11-B314-DF55-6052488460D2}"/>
                </a:ext>
              </a:extLst>
            </p:cNvPr>
            <p:cNvSpPr/>
            <p:nvPr/>
          </p:nvSpPr>
          <p:spPr>
            <a:xfrm>
              <a:off x="6119" y="2567410"/>
              <a:ext cx="2552678" cy="617033"/>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4" name="TextBox 13">
              <a:extLst>
                <a:ext uri="{FF2B5EF4-FFF2-40B4-BE49-F238E27FC236}">
                  <a16:creationId xmlns:a16="http://schemas.microsoft.com/office/drawing/2014/main" id="{DD5609CE-8482-ECA4-ECAC-7F883A508ADF}"/>
                </a:ext>
              </a:extLst>
            </p:cNvPr>
            <p:cNvSpPr txBox="1"/>
            <p:nvPr/>
          </p:nvSpPr>
          <p:spPr>
            <a:xfrm>
              <a:off x="6118" y="2567410"/>
              <a:ext cx="3524359" cy="617033"/>
            </a:xfrm>
            <a:prstGeom prst="rect">
              <a:avLst/>
            </a:prstGeom>
            <a:solidFill>
              <a:srgbClr val="FF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b="1" kern="1200" dirty="0">
                  <a:solidFill>
                    <a:schemeClr val="tx1"/>
                  </a:solidFill>
                  <a:latin typeface="Alexandria"/>
                </a:rPr>
                <a:t>3) Fixed fee per uni</a:t>
              </a:r>
              <a:r>
                <a:rPr lang="en-US" b="1" dirty="0">
                  <a:solidFill>
                    <a:schemeClr val="tx1"/>
                  </a:solidFill>
                  <a:latin typeface="Alexandria"/>
                </a:rPr>
                <a:t>t</a:t>
              </a:r>
              <a:endParaRPr lang="en-US" sz="1600" b="1" kern="1200" dirty="0">
                <a:solidFill>
                  <a:schemeClr val="tx1"/>
                </a:solidFill>
                <a:latin typeface="Alexandria"/>
              </a:endParaRPr>
            </a:p>
          </p:txBody>
        </p:sp>
      </p:grpSp>
      <p:grpSp>
        <p:nvGrpSpPr>
          <p:cNvPr id="15" name="Group 14">
            <a:extLst>
              <a:ext uri="{FF2B5EF4-FFF2-40B4-BE49-F238E27FC236}">
                <a16:creationId xmlns:a16="http://schemas.microsoft.com/office/drawing/2014/main" id="{1C494788-3BAD-2C27-5BA0-25614EA00CB3}"/>
              </a:ext>
            </a:extLst>
          </p:cNvPr>
          <p:cNvGrpSpPr/>
          <p:nvPr/>
        </p:nvGrpSpPr>
        <p:grpSpPr>
          <a:xfrm>
            <a:off x="71014" y="4709974"/>
            <a:ext cx="3870723" cy="617033"/>
            <a:chOff x="6118" y="2567410"/>
            <a:chExt cx="3870723" cy="617033"/>
          </a:xfrm>
        </p:grpSpPr>
        <p:sp>
          <p:nvSpPr>
            <p:cNvPr id="16" name="Rectangle 15">
              <a:extLst>
                <a:ext uri="{FF2B5EF4-FFF2-40B4-BE49-F238E27FC236}">
                  <a16:creationId xmlns:a16="http://schemas.microsoft.com/office/drawing/2014/main" id="{5D5CAE87-9B62-3E85-3A5E-E86B6B9B469D}"/>
                </a:ext>
              </a:extLst>
            </p:cNvPr>
            <p:cNvSpPr/>
            <p:nvPr/>
          </p:nvSpPr>
          <p:spPr>
            <a:xfrm>
              <a:off x="6119" y="2567410"/>
              <a:ext cx="2552678" cy="617033"/>
            </a:xfrm>
            <a:prstGeom prst="rect">
              <a:avLst/>
            </a:prstGeom>
            <a:solidFill>
              <a:srgbClr val="66FFCC"/>
            </a:solidFill>
          </p:spPr>
          <p:style>
            <a:lnRef idx="2">
              <a:schemeClr val="lt1">
                <a:hueOff val="0"/>
                <a:satOff val="0"/>
                <a:lumOff val="0"/>
                <a:alphaOff val="0"/>
              </a:schemeClr>
            </a:lnRef>
            <a:fillRef idx="1">
              <a:scrgbClr r="0" g="0" b="0"/>
            </a:fillRef>
            <a:effectRef idx="0">
              <a:schemeClr val="accent6">
                <a:hueOff val="0"/>
                <a:satOff val="0"/>
                <a:lumOff val="0"/>
                <a:alphaOff val="0"/>
              </a:schemeClr>
            </a:effectRef>
            <a:fontRef idx="minor">
              <a:schemeClr val="lt1"/>
            </a:fontRef>
          </p:style>
        </p:sp>
        <p:sp>
          <p:nvSpPr>
            <p:cNvPr id="17" name="TextBox 16">
              <a:extLst>
                <a:ext uri="{FF2B5EF4-FFF2-40B4-BE49-F238E27FC236}">
                  <a16:creationId xmlns:a16="http://schemas.microsoft.com/office/drawing/2014/main" id="{33FDAFFF-943E-07B9-9B9F-9AB783A6D75B}"/>
                </a:ext>
              </a:extLst>
            </p:cNvPr>
            <p:cNvSpPr txBox="1"/>
            <p:nvPr/>
          </p:nvSpPr>
          <p:spPr>
            <a:xfrm>
              <a:off x="6118" y="2567410"/>
              <a:ext cx="3870723" cy="617033"/>
            </a:xfrm>
            <a:prstGeom prst="rect">
              <a:avLst/>
            </a:prstGeom>
            <a:solidFill>
              <a:srgbClr val="FFFFFF"/>
            </a:solidFill>
            <a:ln>
              <a:solidFill>
                <a:schemeClr val="accent1"/>
              </a:solidFill>
            </a:ln>
          </p:spPr>
          <p:style>
            <a:lnRef idx="0">
              <a:scrgbClr r="0" g="0" b="0"/>
            </a:lnRef>
            <a:fillRef idx="0">
              <a:scrgbClr r="0" g="0" b="0"/>
            </a:fillRef>
            <a:effectRef idx="0">
              <a:scrgbClr r="0" g="0" b="0"/>
            </a:effectRef>
            <a:fontRef idx="minor">
              <a:schemeClr val="lt1"/>
            </a:fontRef>
          </p:style>
          <p:txBody>
            <a:bodyPr spcFirstLastPara="0" vert="horz" wrap="square" lIns="12700" tIns="12700" rIns="12700" bIns="12700" numCol="1" spcCol="1270" anchor="ctr" anchorCtr="0">
              <a:noAutofit/>
            </a:bodyPr>
            <a:lstStyle/>
            <a:p>
              <a:pPr marL="0" lvl="0" indent="0" algn="ctr" defTabSz="889000">
                <a:lnSpc>
                  <a:spcPct val="90000"/>
                </a:lnSpc>
                <a:spcBef>
                  <a:spcPct val="0"/>
                </a:spcBef>
                <a:spcAft>
                  <a:spcPts val="0"/>
                </a:spcAft>
                <a:buNone/>
              </a:pPr>
              <a:r>
                <a:rPr lang="en-US" b="1" kern="1200" dirty="0">
                  <a:solidFill>
                    <a:schemeClr val="tx1"/>
                  </a:solidFill>
                  <a:latin typeface="Alexandria"/>
                </a:rPr>
                <a:t>4) A percentage of the first month’s rent</a:t>
              </a:r>
              <a:endParaRPr lang="en-US" sz="1600" b="1" kern="1200" dirty="0">
                <a:solidFill>
                  <a:schemeClr val="tx1"/>
                </a:solidFill>
                <a:latin typeface="Alexandria"/>
              </a:endParaRPr>
            </a:p>
          </p:txBody>
        </p:sp>
      </p:grpSp>
      <p:sp>
        <p:nvSpPr>
          <p:cNvPr id="19" name="TextBox 18">
            <a:extLst>
              <a:ext uri="{FF2B5EF4-FFF2-40B4-BE49-F238E27FC236}">
                <a16:creationId xmlns:a16="http://schemas.microsoft.com/office/drawing/2014/main" id="{C1B1DD89-7EAE-5A2E-C44F-D7A33DA416EE}"/>
              </a:ext>
            </a:extLst>
          </p:cNvPr>
          <p:cNvSpPr txBox="1"/>
          <p:nvPr/>
        </p:nvSpPr>
        <p:spPr>
          <a:xfrm>
            <a:off x="4041487" y="2181286"/>
            <a:ext cx="7812460" cy="1476686"/>
          </a:xfrm>
          <a:prstGeom prst="rect">
            <a:avLst/>
          </a:prstGeom>
          <a:noFill/>
        </p:spPr>
        <p:txBody>
          <a:bodyPr wrap="square">
            <a:spAutoFit/>
          </a:bodyPr>
          <a:lstStyle/>
          <a:p>
            <a:pPr>
              <a:lnSpc>
                <a:spcPct val="120000"/>
              </a:lnSpc>
              <a:spcBef>
                <a:spcPts val="600"/>
              </a:spcBef>
            </a:pPr>
            <a:r>
              <a:rPr lang="en-US" dirty="0">
                <a:latin typeface="Alexandria"/>
              </a:rPr>
              <a:t>Usually applied to </a:t>
            </a:r>
            <a:r>
              <a:rPr lang="en-US" dirty="0">
                <a:solidFill>
                  <a:srgbClr val="0070C0"/>
                </a:solidFill>
                <a:latin typeface="Alexandria"/>
              </a:rPr>
              <a:t>large apartment complexes or condominium associations</a:t>
            </a:r>
            <a:r>
              <a:rPr lang="en-US" dirty="0">
                <a:latin typeface="Alexandria"/>
              </a:rPr>
              <a:t>, a set dollar amount is charged for each unit the property manager manages. </a:t>
            </a:r>
          </a:p>
          <a:p>
            <a:pPr>
              <a:lnSpc>
                <a:spcPct val="120000"/>
              </a:lnSpc>
              <a:spcBef>
                <a:spcPts val="600"/>
              </a:spcBef>
              <a:spcAft>
                <a:spcPts val="600"/>
              </a:spcAft>
            </a:pPr>
            <a:r>
              <a:rPr lang="en-US" dirty="0">
                <a:latin typeface="Alexandria"/>
              </a:rPr>
              <a:t>In addition to the basic fee, property managers often charge a one-time fee each time a unit is re-rented.</a:t>
            </a:r>
          </a:p>
        </p:txBody>
      </p:sp>
      <p:sp>
        <p:nvSpPr>
          <p:cNvPr id="21" name="TextBox 20">
            <a:extLst>
              <a:ext uri="{FF2B5EF4-FFF2-40B4-BE49-F238E27FC236}">
                <a16:creationId xmlns:a16="http://schemas.microsoft.com/office/drawing/2014/main" id="{922834BD-6312-75AA-16BE-315923CC44CD}"/>
              </a:ext>
            </a:extLst>
          </p:cNvPr>
          <p:cNvSpPr txBox="1"/>
          <p:nvPr/>
        </p:nvSpPr>
        <p:spPr>
          <a:xfrm>
            <a:off x="4041487" y="4623749"/>
            <a:ext cx="7792943" cy="1067343"/>
          </a:xfrm>
          <a:prstGeom prst="rect">
            <a:avLst/>
          </a:prstGeom>
          <a:noFill/>
        </p:spPr>
        <p:txBody>
          <a:bodyPr wrap="square">
            <a:spAutoFit/>
          </a:bodyPr>
          <a:lstStyle/>
          <a:p>
            <a:pPr>
              <a:lnSpc>
                <a:spcPct val="120000"/>
              </a:lnSpc>
              <a:spcBef>
                <a:spcPts val="600"/>
              </a:spcBef>
            </a:pPr>
            <a:r>
              <a:rPr lang="en-US" dirty="0">
                <a:solidFill>
                  <a:srgbClr val="0070C0"/>
                </a:solidFill>
                <a:latin typeface="Alexandria"/>
              </a:rPr>
              <a:t>A front-end fee </a:t>
            </a:r>
            <a:r>
              <a:rPr lang="en-US" dirty="0">
                <a:latin typeface="Alexandria"/>
              </a:rPr>
              <a:t>paid to the property manager is called a leasing or origination fee. If the landlord agrees, a fee can be charged when any tenant exercises an option to renew or extend, or when the premises is relet to an existing tenant.</a:t>
            </a:r>
          </a:p>
        </p:txBody>
      </p:sp>
    </p:spTree>
    <p:extLst>
      <p:ext uri="{BB962C8B-B14F-4D97-AF65-F5344CB8AC3E}">
        <p14:creationId xmlns:p14="http://schemas.microsoft.com/office/powerpoint/2010/main" val="17885489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9"/>
                                        </p:tgtEl>
                                        <p:attrNameLst>
                                          <p:attrName>style.visibility</p:attrName>
                                        </p:attrNameLst>
                                      </p:cBhvr>
                                      <p:to>
                                        <p:strVal val="visible"/>
                                      </p:to>
                                    </p:set>
                                    <p:anim calcmode="lin" valueType="num">
                                      <p:cBhvr additive="base">
                                        <p:cTn id="11" dur="500" fill="hold"/>
                                        <p:tgtEl>
                                          <p:spTgt spid="19"/>
                                        </p:tgtEl>
                                        <p:attrNameLst>
                                          <p:attrName>ppt_x</p:attrName>
                                        </p:attrNameLst>
                                      </p:cBhvr>
                                      <p:tavLst>
                                        <p:tav tm="0">
                                          <p:val>
                                            <p:strVal val="#ppt_x"/>
                                          </p:val>
                                        </p:tav>
                                        <p:tav tm="100000">
                                          <p:val>
                                            <p:strVal val="#ppt_x"/>
                                          </p:val>
                                        </p:tav>
                                      </p:tavLst>
                                    </p:anim>
                                    <p:anim calcmode="lin" valueType="num">
                                      <p:cBhvr additive="base">
                                        <p:cTn id="12"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ppt_x"/>
                                          </p:val>
                                        </p:tav>
                                        <p:tav tm="100000">
                                          <p:val>
                                            <p:strVal val="#ppt_x"/>
                                          </p:val>
                                        </p:tav>
                                      </p:tavLst>
                                    </p:anim>
                                    <p:anim calcmode="lin" valueType="num">
                                      <p:cBhvr additive="base">
                                        <p:cTn id="18" dur="5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21"/>
                                        </p:tgtEl>
                                        <p:attrNameLst>
                                          <p:attrName>style.visibility</p:attrName>
                                        </p:attrNameLst>
                                      </p:cBhvr>
                                      <p:to>
                                        <p:strVal val="visible"/>
                                      </p:to>
                                    </p:set>
                                    <p:anim calcmode="lin" valueType="num">
                                      <p:cBhvr additive="base">
                                        <p:cTn id="21" dur="500" fill="hold"/>
                                        <p:tgtEl>
                                          <p:spTgt spid="21"/>
                                        </p:tgtEl>
                                        <p:attrNameLst>
                                          <p:attrName>ppt_x</p:attrName>
                                        </p:attrNameLst>
                                      </p:cBhvr>
                                      <p:tavLst>
                                        <p:tav tm="0">
                                          <p:val>
                                            <p:strVal val="#ppt_x"/>
                                          </p:val>
                                        </p:tav>
                                        <p:tav tm="100000">
                                          <p:val>
                                            <p:strVal val="#ppt_x"/>
                                          </p:val>
                                        </p:tav>
                                      </p:tavLst>
                                    </p:anim>
                                    <p:anim calcmode="lin" valueType="num">
                                      <p:cBhvr additive="base">
                                        <p:cTn id="22"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1"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A14368-DD2D-9B25-CF76-D902276FD19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4CFB617-0231-CA23-66CE-C3B73AC65BEF}"/>
              </a:ext>
            </a:extLst>
          </p:cNvPr>
          <p:cNvSpPr txBox="1"/>
          <p:nvPr/>
        </p:nvSpPr>
        <p:spPr>
          <a:xfrm>
            <a:off x="3479113" y="694204"/>
            <a:ext cx="545501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Alexandria" charset="0"/>
                <a:ea typeface="+mn-ea"/>
                <a:cs typeface="Alexandria" charset="0"/>
              </a:rPr>
              <a:t>Property Management Agreement (PMA)</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9">
            <a:extLst>
              <a:ext uri="{FF2B5EF4-FFF2-40B4-BE49-F238E27FC236}">
                <a16:creationId xmlns:a16="http://schemas.microsoft.com/office/drawing/2014/main" id="{84EA73CA-06E6-22AD-F088-D59FD13635F1}"/>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6F4445CB-19B6-B138-3A00-527CB2AA5A0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E2BA2014-6D64-B01A-656C-8E7E86E9D1BC}"/>
              </a:ext>
            </a:extLst>
          </p:cNvPr>
          <p:cNvSpPr txBox="1"/>
          <p:nvPr/>
        </p:nvSpPr>
        <p:spPr>
          <a:xfrm>
            <a:off x="1014390" y="1465551"/>
            <a:ext cx="6093228" cy="400110"/>
          </a:xfrm>
          <a:prstGeom prst="rect">
            <a:avLst/>
          </a:prstGeom>
          <a:noFill/>
        </p:spPr>
        <p:txBody>
          <a:bodyPr wrap="square">
            <a:spAutoFit/>
          </a:bodyPr>
          <a:lstStyle>
            <a:defPPr>
              <a:defRPr lang="en-US"/>
            </a:defPPr>
            <a:lvl1pPr marL="342900" indent="-342900">
              <a:buFont typeface="Wingdings" panose="05000000000000000000" pitchFamily="2" charset="2"/>
              <a:buChar char="Ø"/>
              <a:defRPr sz="2000" b="1">
                <a:solidFill>
                  <a:srgbClr val="0070C0"/>
                </a:solidFill>
                <a:latin typeface="Alexandria"/>
              </a:defRPr>
            </a:lvl1p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070C0"/>
                </a:solidFill>
                <a:effectLst/>
                <a:uLnTx/>
                <a:uFillTx/>
                <a:latin typeface="Alexandria"/>
                <a:ea typeface="+mn-ea"/>
                <a:cs typeface="+mn-cs"/>
              </a:rPr>
              <a:t>Structuring</a:t>
            </a:r>
            <a:r>
              <a:rPr kumimoji="0" lang="ar-SY" sz="2000" b="1" i="0" u="none" strike="noStrike" kern="1200" cap="none" spc="0" normalizeH="0" baseline="0" noProof="0" dirty="0">
                <a:ln>
                  <a:noFill/>
                </a:ln>
                <a:solidFill>
                  <a:srgbClr val="0070C0"/>
                </a:solidFill>
                <a:effectLst/>
                <a:uLnTx/>
                <a:uFillTx/>
                <a:latin typeface="Alexandria"/>
                <a:ea typeface="+mn-ea"/>
                <a:cs typeface="Arial" panose="020B0604020202020204" pitchFamily="34" charset="0"/>
              </a:rPr>
              <a:t> </a:t>
            </a:r>
            <a:r>
              <a:rPr kumimoji="0" lang="en-US" sz="2000" b="1" i="0" u="none" strike="noStrike" kern="1200" cap="none" spc="0" normalizeH="0" baseline="0" noProof="0" dirty="0">
                <a:ln>
                  <a:noFill/>
                </a:ln>
                <a:solidFill>
                  <a:srgbClr val="0070C0"/>
                </a:solidFill>
                <a:effectLst/>
                <a:uLnTx/>
                <a:uFillTx/>
                <a:latin typeface="Alexandria"/>
                <a:ea typeface="+mn-ea"/>
                <a:cs typeface="+mn-cs"/>
              </a:rPr>
              <a:t>management</a:t>
            </a:r>
            <a:r>
              <a:rPr kumimoji="0" lang="ar-SY" sz="2000" b="1" i="0" u="none" strike="noStrike" kern="1200" cap="none" spc="0" normalizeH="0" baseline="0" noProof="0" dirty="0">
                <a:ln>
                  <a:noFill/>
                </a:ln>
                <a:solidFill>
                  <a:srgbClr val="0070C0"/>
                </a:solidFill>
                <a:effectLst/>
                <a:uLnTx/>
                <a:uFillTx/>
                <a:latin typeface="Alexandria"/>
                <a:ea typeface="+mn-ea"/>
                <a:cs typeface="Arial" panose="020B0604020202020204" pitchFamily="34" charset="0"/>
              </a:rPr>
              <a:t> </a:t>
            </a:r>
            <a:r>
              <a:rPr kumimoji="0" lang="en-US" sz="2000" b="1" i="0" u="none" strike="noStrike" kern="1200" cap="none" spc="0" normalizeH="0" baseline="0" noProof="0" dirty="0">
                <a:ln>
                  <a:noFill/>
                </a:ln>
                <a:solidFill>
                  <a:srgbClr val="0070C0"/>
                </a:solidFill>
                <a:effectLst/>
                <a:uLnTx/>
                <a:uFillTx/>
                <a:latin typeface="Alexandria"/>
                <a:ea typeface="+mn-ea"/>
                <a:cs typeface="+mn-cs"/>
              </a:rPr>
              <a:t>fees</a:t>
            </a:r>
            <a:r>
              <a:rPr kumimoji="0" lang="ar-SY" sz="2000" b="1" i="0" u="none" strike="noStrike" kern="1200" cap="none" spc="0" normalizeH="0" baseline="0" noProof="0" dirty="0">
                <a:ln>
                  <a:noFill/>
                </a:ln>
                <a:solidFill>
                  <a:srgbClr val="0070C0"/>
                </a:solidFill>
                <a:effectLst/>
                <a:uLnTx/>
                <a:uFillTx/>
                <a:latin typeface="Alexandria"/>
                <a:ea typeface="+mn-ea"/>
                <a:cs typeface="Arial" panose="020B0604020202020204" pitchFamily="34" charset="0"/>
              </a:rPr>
              <a:t>:</a:t>
            </a:r>
            <a:endParaRPr kumimoji="0" lang="en-US" sz="2000" b="1" i="0" u="none" strike="noStrike" kern="1200" cap="none" spc="0" normalizeH="0" baseline="0" noProof="0" dirty="0">
              <a:ln>
                <a:noFill/>
              </a:ln>
              <a:solidFill>
                <a:srgbClr val="0070C0"/>
              </a:solidFill>
              <a:effectLst/>
              <a:uLnTx/>
              <a:uFillTx/>
              <a:latin typeface="Alexandria"/>
              <a:ea typeface="+mn-ea"/>
              <a:cs typeface="+mn-cs"/>
            </a:endParaRPr>
          </a:p>
        </p:txBody>
      </p:sp>
      <p:graphicFrame>
        <p:nvGraphicFramePr>
          <p:cNvPr id="6" name="Table 5">
            <a:extLst>
              <a:ext uri="{FF2B5EF4-FFF2-40B4-BE49-F238E27FC236}">
                <a16:creationId xmlns:a16="http://schemas.microsoft.com/office/drawing/2014/main" id="{6E1F010E-D6C7-EC1A-9AD3-3F5F0AFC1714}"/>
              </a:ext>
            </a:extLst>
          </p:cNvPr>
          <p:cNvGraphicFramePr>
            <a:graphicFrameLocks noGrp="1"/>
          </p:cNvGraphicFramePr>
          <p:nvPr>
            <p:extLst>
              <p:ext uri="{D42A27DB-BD31-4B8C-83A1-F6EECF244321}">
                <p14:modId xmlns:p14="http://schemas.microsoft.com/office/powerpoint/2010/main" val="1158209804"/>
              </p:ext>
            </p:extLst>
          </p:nvPr>
        </p:nvGraphicFramePr>
        <p:xfrm>
          <a:off x="319578" y="2081786"/>
          <a:ext cx="11600873" cy="4345178"/>
        </p:xfrm>
        <a:graphic>
          <a:graphicData uri="http://schemas.openxmlformats.org/drawingml/2006/table">
            <a:tbl>
              <a:tblPr firstRow="1" bandRow="1">
                <a:tableStyleId>{5C22544A-7EE6-4342-B048-85BDC9FD1C3A}</a:tableStyleId>
              </a:tblPr>
              <a:tblGrid>
                <a:gridCol w="1336370">
                  <a:extLst>
                    <a:ext uri="{9D8B030D-6E8A-4147-A177-3AD203B41FA5}">
                      <a16:colId xmlns:a16="http://schemas.microsoft.com/office/drawing/2014/main" val="712208870"/>
                    </a:ext>
                  </a:extLst>
                </a:gridCol>
                <a:gridCol w="1835397">
                  <a:extLst>
                    <a:ext uri="{9D8B030D-6E8A-4147-A177-3AD203B41FA5}">
                      <a16:colId xmlns:a16="http://schemas.microsoft.com/office/drawing/2014/main" val="187064982"/>
                    </a:ext>
                  </a:extLst>
                </a:gridCol>
                <a:gridCol w="1080655">
                  <a:extLst>
                    <a:ext uri="{9D8B030D-6E8A-4147-A177-3AD203B41FA5}">
                      <a16:colId xmlns:a16="http://schemas.microsoft.com/office/drawing/2014/main" val="1750426564"/>
                    </a:ext>
                  </a:extLst>
                </a:gridCol>
                <a:gridCol w="1330036">
                  <a:extLst>
                    <a:ext uri="{9D8B030D-6E8A-4147-A177-3AD203B41FA5}">
                      <a16:colId xmlns:a16="http://schemas.microsoft.com/office/drawing/2014/main" val="2972987089"/>
                    </a:ext>
                  </a:extLst>
                </a:gridCol>
                <a:gridCol w="1596044">
                  <a:extLst>
                    <a:ext uri="{9D8B030D-6E8A-4147-A177-3AD203B41FA5}">
                      <a16:colId xmlns:a16="http://schemas.microsoft.com/office/drawing/2014/main" val="3964286931"/>
                    </a:ext>
                  </a:extLst>
                </a:gridCol>
                <a:gridCol w="2527069">
                  <a:extLst>
                    <a:ext uri="{9D8B030D-6E8A-4147-A177-3AD203B41FA5}">
                      <a16:colId xmlns:a16="http://schemas.microsoft.com/office/drawing/2014/main" val="2880410316"/>
                    </a:ext>
                  </a:extLst>
                </a:gridCol>
                <a:gridCol w="1895302">
                  <a:extLst>
                    <a:ext uri="{9D8B030D-6E8A-4147-A177-3AD203B41FA5}">
                      <a16:colId xmlns:a16="http://schemas.microsoft.com/office/drawing/2014/main" val="3975161938"/>
                    </a:ext>
                  </a:extLst>
                </a:gridCol>
              </a:tblGrid>
              <a:tr h="370840">
                <a:tc>
                  <a:txBody>
                    <a:bodyPr/>
                    <a:lstStyle/>
                    <a:p>
                      <a:pPr algn="ctr" fontAlgn="b">
                        <a:buNone/>
                      </a:pPr>
                      <a:r>
                        <a:rPr lang="en-US" sz="2000" b="1" dirty="0">
                          <a:solidFill>
                            <a:schemeClr val="bg1"/>
                          </a:solidFill>
                          <a:effectLst/>
                          <a:latin typeface="Alexandria"/>
                        </a:rPr>
                        <a:t>Fee Structure</a:t>
                      </a:r>
                    </a:p>
                  </a:txBody>
                  <a:tcPr anchor="b"/>
                </a:tc>
                <a:tc>
                  <a:txBody>
                    <a:bodyPr/>
                    <a:lstStyle/>
                    <a:p>
                      <a:pPr algn="ctr" fontAlgn="b">
                        <a:buNone/>
                      </a:pPr>
                      <a:r>
                        <a:rPr lang="en-US" sz="2000" b="1" dirty="0">
                          <a:solidFill>
                            <a:schemeClr val="bg1"/>
                          </a:solidFill>
                          <a:effectLst/>
                          <a:latin typeface="Alexandria"/>
                        </a:rPr>
                        <a:t>Description</a:t>
                      </a:r>
                    </a:p>
                  </a:txBody>
                  <a:tcPr anchor="b"/>
                </a:tc>
                <a:tc>
                  <a:txBody>
                    <a:bodyPr/>
                    <a:lstStyle/>
                    <a:p>
                      <a:pPr algn="ctr" fontAlgn="b">
                        <a:buNone/>
                      </a:pPr>
                      <a:r>
                        <a:rPr lang="en-US" sz="1800" b="1" i="0" kern="1200" dirty="0">
                          <a:solidFill>
                            <a:schemeClr val="lt1"/>
                          </a:solidFill>
                          <a:effectLst/>
                          <a:latin typeface="+mn-lt"/>
                          <a:ea typeface="+mn-ea"/>
                          <a:cs typeface="+mn-cs"/>
                        </a:rPr>
                        <a:t>Typical Rate / Example</a:t>
                      </a:r>
                      <a:endParaRPr lang="en-US" sz="2000" b="1" dirty="0">
                        <a:solidFill>
                          <a:schemeClr val="bg1"/>
                        </a:solidFill>
                        <a:effectLst/>
                        <a:latin typeface="Alexandria"/>
                      </a:endParaRPr>
                    </a:p>
                  </a:txBody>
                  <a:tcPr anchor="b"/>
                </a:tc>
                <a:tc>
                  <a:txBody>
                    <a:bodyPr/>
                    <a:lstStyle/>
                    <a:p>
                      <a:pPr algn="ctr" fontAlgn="b">
                        <a:buNone/>
                      </a:pPr>
                      <a:r>
                        <a:rPr lang="en-US" sz="2000" b="1" dirty="0">
                          <a:solidFill>
                            <a:schemeClr val="bg1"/>
                          </a:solidFill>
                          <a:effectLst/>
                          <a:latin typeface="Alexandria"/>
                        </a:rPr>
                        <a:t>Typical Usage</a:t>
                      </a:r>
                    </a:p>
                  </a:txBody>
                  <a:tcPr anchor="b"/>
                </a:tc>
                <a:tc>
                  <a:txBody>
                    <a:bodyPr/>
                    <a:lstStyle/>
                    <a:p>
                      <a:pPr algn="ctr" fontAlgn="b">
                        <a:buNone/>
                      </a:pPr>
                      <a:r>
                        <a:rPr lang="en-US" sz="2000" b="1" dirty="0">
                          <a:solidFill>
                            <a:schemeClr val="bg1"/>
                          </a:solidFill>
                          <a:effectLst/>
                          <a:latin typeface="Alexandria"/>
                        </a:rPr>
                        <a:t>Advantages</a:t>
                      </a:r>
                    </a:p>
                  </a:txBody>
                  <a:tcPr anchor="b"/>
                </a:tc>
                <a:tc>
                  <a:txBody>
                    <a:bodyPr/>
                    <a:lstStyle/>
                    <a:p>
                      <a:pPr algn="ctr" fontAlgn="b">
                        <a:buNone/>
                      </a:pPr>
                      <a:r>
                        <a:rPr lang="en-US" sz="2000" b="1" dirty="0">
                          <a:solidFill>
                            <a:schemeClr val="bg1"/>
                          </a:solidFill>
                          <a:effectLst/>
                          <a:latin typeface="Alexandria"/>
                        </a:rPr>
                        <a:t>Motivational Impact	</a:t>
                      </a:r>
                    </a:p>
                  </a:txBody>
                  <a:tcPr anchor="b"/>
                </a:tc>
                <a:tc>
                  <a:txBody>
                    <a:bodyPr/>
                    <a:lstStyle/>
                    <a:p>
                      <a:pPr algn="ctr" fontAlgn="b">
                        <a:buNone/>
                      </a:pPr>
                      <a:r>
                        <a:rPr lang="en-US" sz="2000" b="1" dirty="0">
                          <a:solidFill>
                            <a:schemeClr val="bg1"/>
                          </a:solidFill>
                          <a:effectLst/>
                          <a:latin typeface="Alexandria"/>
                        </a:rPr>
                        <a:t>Limitations / Risks</a:t>
                      </a:r>
                    </a:p>
                  </a:txBody>
                  <a:tcPr anchor="b"/>
                </a:tc>
                <a:extLst>
                  <a:ext uri="{0D108BD9-81ED-4DB2-BD59-A6C34878D82A}">
                    <a16:rowId xmlns:a16="http://schemas.microsoft.com/office/drawing/2014/main" val="1164009403"/>
                  </a:ext>
                </a:extLst>
              </a:tr>
              <a:tr h="370840">
                <a:tc>
                  <a:txBody>
                    <a:bodyPr/>
                    <a:lstStyle/>
                    <a:p>
                      <a:pPr algn="l" fontAlgn="base">
                        <a:buNone/>
                      </a:pPr>
                      <a:r>
                        <a:rPr lang="en-US" sz="2000" b="1" dirty="0">
                          <a:solidFill>
                            <a:srgbClr val="34363D"/>
                          </a:solidFill>
                          <a:effectLst/>
                          <a:latin typeface="Alexandria"/>
                        </a:rPr>
                        <a:t>% of Rent Collected</a:t>
                      </a:r>
                      <a:endParaRPr lang="en-US" sz="2000" dirty="0">
                        <a:effectLst/>
                        <a:latin typeface="Alexandria"/>
                      </a:endParaRPr>
                    </a:p>
                  </a:txBody>
                  <a:tcPr anchor="ctr"/>
                </a:tc>
                <a:tc>
                  <a:txBody>
                    <a:bodyPr/>
                    <a:lstStyle/>
                    <a:p>
                      <a:pPr algn="ctr" fontAlgn="base">
                        <a:lnSpc>
                          <a:spcPct val="120000"/>
                        </a:lnSpc>
                        <a:buNone/>
                      </a:pPr>
                      <a:r>
                        <a:rPr lang="en-US" sz="1800" b="0" i="0" kern="1200" dirty="0">
                          <a:solidFill>
                            <a:schemeClr val="dk1"/>
                          </a:solidFill>
                          <a:effectLst/>
                          <a:latin typeface="Alexandria"/>
                          <a:ea typeface="+mn-ea"/>
                          <a:cs typeface="+mn-cs"/>
                        </a:rPr>
                        <a:t>A set percentage applied only to the rent actually collected.</a:t>
                      </a:r>
                      <a:endParaRPr lang="en-US" dirty="0">
                        <a:effectLst/>
                        <a:latin typeface="Alexandria"/>
                      </a:endParaRPr>
                    </a:p>
                  </a:txBody>
                  <a:tcPr anchor="ctr"/>
                </a:tc>
                <a:tc>
                  <a:txBody>
                    <a:bodyPr/>
                    <a:lstStyle/>
                    <a:p>
                      <a:pPr algn="ctr" fontAlgn="base">
                        <a:lnSpc>
                          <a:spcPct val="120000"/>
                        </a:lnSpc>
                        <a:buNone/>
                      </a:pPr>
                      <a:r>
                        <a:rPr lang="en-US" sz="1800" b="0" i="0" kern="1200" dirty="0">
                          <a:solidFill>
                            <a:schemeClr val="dk1"/>
                          </a:solidFill>
                          <a:effectLst/>
                          <a:latin typeface="Alexandria"/>
                          <a:ea typeface="+mn-ea"/>
                          <a:cs typeface="+mn-cs"/>
                        </a:rPr>
                        <a:t>5% to 10% of gross monthly rent.</a:t>
                      </a:r>
                      <a:endParaRPr lang="en-US" dirty="0">
                        <a:effectLst/>
                        <a:latin typeface="Alexandria"/>
                      </a:endParaRPr>
                    </a:p>
                  </a:txBody>
                  <a:tcPr anchor="ctr"/>
                </a:tc>
                <a:tc>
                  <a:txBody>
                    <a:bodyPr/>
                    <a:lstStyle/>
                    <a:p>
                      <a:pPr algn="ctr" fontAlgn="base">
                        <a:lnSpc>
                          <a:spcPct val="120000"/>
                        </a:lnSpc>
                        <a:buNone/>
                      </a:pPr>
                      <a:r>
                        <a:rPr lang="en-US" dirty="0">
                          <a:effectLst/>
                          <a:latin typeface="Alexandria"/>
                        </a:rPr>
                        <a:t>Standard residential &amp; commercial</a:t>
                      </a:r>
                    </a:p>
                  </a:txBody>
                  <a:tcPr anchor="ctr"/>
                </a:tc>
                <a:tc>
                  <a:txBody>
                    <a:bodyPr/>
                    <a:lstStyle/>
                    <a:p>
                      <a:pPr algn="ctr" fontAlgn="base">
                        <a:lnSpc>
                          <a:spcPct val="120000"/>
                        </a:lnSpc>
                        <a:buNone/>
                      </a:pPr>
                      <a:r>
                        <a:rPr lang="en-US" dirty="0">
                          <a:effectLst/>
                          <a:latin typeface="Alexandria"/>
                        </a:rPr>
                        <a:t>Aligns manager’s pay with rent performance</a:t>
                      </a:r>
                    </a:p>
                  </a:txBody>
                  <a:tcPr anchor="ctr"/>
                </a:tc>
                <a:tc>
                  <a:txBody>
                    <a:bodyPr/>
                    <a:lstStyle/>
                    <a:p>
                      <a:pPr algn="ctr" fontAlgn="base">
                        <a:lnSpc>
                          <a:spcPct val="120000"/>
                        </a:lnSpc>
                        <a:buNone/>
                      </a:pPr>
                      <a:r>
                        <a:rPr lang="en-US" b="1" dirty="0">
                          <a:effectLst/>
                          <a:latin typeface="Alexandria"/>
                        </a:rPr>
                        <a:t>High Incentive: </a:t>
                      </a:r>
                      <a:r>
                        <a:rPr lang="en-US" dirty="0">
                          <a:effectLst/>
                          <a:latin typeface="Alexandria"/>
                        </a:rPr>
                        <a:t>Directly motivates the PM to maximize collection and minimize vacancy.</a:t>
                      </a:r>
                    </a:p>
                  </a:txBody>
                  <a:tcPr anchor="ctr"/>
                </a:tc>
                <a:tc>
                  <a:txBody>
                    <a:bodyPr/>
                    <a:lstStyle/>
                    <a:p>
                      <a:pPr algn="ctr" fontAlgn="base">
                        <a:lnSpc>
                          <a:spcPct val="120000"/>
                        </a:lnSpc>
                        <a:buNone/>
                      </a:pPr>
                      <a:r>
                        <a:rPr lang="en-US" dirty="0">
                          <a:effectLst/>
                          <a:latin typeface="Alexandria"/>
                        </a:rPr>
                        <a:t>Income drops if vacancy/high delinquency</a:t>
                      </a:r>
                    </a:p>
                  </a:txBody>
                  <a:tcPr anchor="ctr"/>
                </a:tc>
                <a:extLst>
                  <a:ext uri="{0D108BD9-81ED-4DB2-BD59-A6C34878D82A}">
                    <a16:rowId xmlns:a16="http://schemas.microsoft.com/office/drawing/2014/main" val="2254351288"/>
                  </a:ext>
                </a:extLst>
              </a:tr>
              <a:tr h="370840">
                <a:tc>
                  <a:txBody>
                    <a:bodyPr/>
                    <a:lstStyle/>
                    <a:p>
                      <a:pPr algn="l" fontAlgn="base">
                        <a:buNone/>
                      </a:pPr>
                      <a:r>
                        <a:rPr lang="en-US" sz="2000" b="1" dirty="0">
                          <a:solidFill>
                            <a:srgbClr val="34363D"/>
                          </a:solidFill>
                          <a:effectLst/>
                          <a:latin typeface="Alexandria"/>
                        </a:rPr>
                        <a:t>Fixed Fee (Flat monthly)</a:t>
                      </a:r>
                      <a:endParaRPr lang="en-US" sz="2000" dirty="0">
                        <a:effectLst/>
                        <a:latin typeface="Alexandria"/>
                      </a:endParaRPr>
                    </a:p>
                  </a:txBody>
                  <a:tcPr anchor="ctr"/>
                </a:tc>
                <a:tc>
                  <a:txBody>
                    <a:bodyPr/>
                    <a:lstStyle/>
                    <a:p>
                      <a:pPr algn="ctr" fontAlgn="base">
                        <a:lnSpc>
                          <a:spcPct val="120000"/>
                        </a:lnSpc>
                        <a:buNone/>
                      </a:pPr>
                      <a:r>
                        <a:rPr lang="en-US" sz="1800" b="0" i="0" kern="1200" dirty="0">
                          <a:solidFill>
                            <a:schemeClr val="dk1"/>
                          </a:solidFill>
                          <a:effectLst/>
                          <a:latin typeface="Alexandria"/>
                          <a:ea typeface="+mn-ea"/>
                          <a:cs typeface="+mn-cs"/>
                        </a:rPr>
                        <a:t>A predetermined, set dollar amount charged monthly, regardless of occupancy level.</a:t>
                      </a:r>
                      <a:endParaRPr lang="en-US" dirty="0">
                        <a:effectLst/>
                        <a:latin typeface="Alexandria"/>
                      </a:endParaRPr>
                    </a:p>
                  </a:txBody>
                  <a:tcPr anchor="ctr"/>
                </a:tc>
                <a:tc>
                  <a:txBody>
                    <a:bodyPr/>
                    <a:lstStyle/>
                    <a:p>
                      <a:pPr algn="ctr" fontAlgn="base">
                        <a:lnSpc>
                          <a:spcPct val="120000"/>
                        </a:lnSpc>
                        <a:buNone/>
                      </a:pPr>
                      <a:r>
                        <a:rPr lang="en-US" sz="1800" b="0" i="0" kern="1200" dirty="0">
                          <a:solidFill>
                            <a:schemeClr val="dk1"/>
                          </a:solidFill>
                          <a:effectLst/>
                          <a:latin typeface="Alexandria"/>
                          <a:ea typeface="+mn-ea"/>
                          <a:cs typeface="+mn-cs"/>
                        </a:rPr>
                        <a:t>E.g., $1,000 per month flat fee.</a:t>
                      </a:r>
                      <a:endParaRPr lang="en-US" dirty="0">
                        <a:effectLst/>
                        <a:latin typeface="Alexandria"/>
                      </a:endParaRPr>
                    </a:p>
                  </a:txBody>
                  <a:tcPr anchor="ctr"/>
                </a:tc>
                <a:tc>
                  <a:txBody>
                    <a:bodyPr/>
                    <a:lstStyle/>
                    <a:p>
                      <a:pPr algn="ctr" fontAlgn="base">
                        <a:lnSpc>
                          <a:spcPct val="120000"/>
                        </a:lnSpc>
                        <a:buNone/>
                      </a:pPr>
                      <a:r>
                        <a:rPr lang="en-US">
                          <a:effectLst/>
                          <a:latin typeface="Alexandria"/>
                        </a:rPr>
                        <a:t>Single properties / small landlords</a:t>
                      </a:r>
                    </a:p>
                  </a:txBody>
                  <a:tcPr anchor="ctr"/>
                </a:tc>
                <a:tc>
                  <a:txBody>
                    <a:bodyPr/>
                    <a:lstStyle/>
                    <a:p>
                      <a:pPr algn="ctr" fontAlgn="base">
                        <a:lnSpc>
                          <a:spcPct val="120000"/>
                        </a:lnSpc>
                        <a:buNone/>
                      </a:pPr>
                      <a:r>
                        <a:rPr lang="en-US" dirty="0">
                          <a:effectLst/>
                          <a:latin typeface="Alexandria"/>
                        </a:rPr>
                        <a:t>Predictable cost for landlord</a:t>
                      </a:r>
                    </a:p>
                  </a:txBody>
                  <a:tcPr anchor="ctr"/>
                </a:tc>
                <a:tc>
                  <a:txBody>
                    <a:bodyPr/>
                    <a:lstStyle/>
                    <a:p>
                      <a:pPr algn="ctr" fontAlgn="base">
                        <a:lnSpc>
                          <a:spcPct val="120000"/>
                        </a:lnSpc>
                        <a:buNone/>
                      </a:pPr>
                      <a:r>
                        <a:rPr lang="en-US" b="1" dirty="0">
                          <a:effectLst/>
                          <a:latin typeface="Alexandria"/>
                        </a:rPr>
                        <a:t>Low Incentive: </a:t>
                      </a:r>
                      <a:r>
                        <a:rPr lang="en-US" dirty="0">
                          <a:effectLst/>
                          <a:latin typeface="Alexandria"/>
                        </a:rPr>
                        <a:t>Manager earns the same whether the property is 100% or 50% occupied.</a:t>
                      </a:r>
                    </a:p>
                  </a:txBody>
                  <a:tcPr anchor="ctr"/>
                </a:tc>
                <a:tc>
                  <a:txBody>
                    <a:bodyPr/>
                    <a:lstStyle/>
                    <a:p>
                      <a:pPr algn="ctr" fontAlgn="base">
                        <a:lnSpc>
                          <a:spcPct val="120000"/>
                        </a:lnSpc>
                        <a:buNone/>
                      </a:pPr>
                      <a:r>
                        <a:rPr lang="en-US" dirty="0">
                          <a:effectLst/>
                          <a:latin typeface="Alexandria"/>
                        </a:rPr>
                        <a:t>No incentive for maximizing rental income</a:t>
                      </a:r>
                    </a:p>
                  </a:txBody>
                  <a:tcPr anchor="ctr"/>
                </a:tc>
                <a:extLst>
                  <a:ext uri="{0D108BD9-81ED-4DB2-BD59-A6C34878D82A}">
                    <a16:rowId xmlns:a16="http://schemas.microsoft.com/office/drawing/2014/main" val="2064440503"/>
                  </a:ext>
                </a:extLst>
              </a:tr>
            </a:tbl>
          </a:graphicData>
        </a:graphic>
      </p:graphicFrame>
    </p:spTree>
    <p:extLst>
      <p:ext uri="{BB962C8B-B14F-4D97-AF65-F5344CB8AC3E}">
        <p14:creationId xmlns:p14="http://schemas.microsoft.com/office/powerpoint/2010/main" val="17218927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B8689-35AB-5061-8624-26049593FDD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156A766-9865-EACF-967F-286CF276A3EF}"/>
              </a:ext>
            </a:extLst>
          </p:cNvPr>
          <p:cNvSpPr txBox="1"/>
          <p:nvPr/>
        </p:nvSpPr>
        <p:spPr>
          <a:xfrm>
            <a:off x="3479113" y="694204"/>
            <a:ext cx="5455019"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a:ln>
                  <a:noFill/>
                </a:ln>
                <a:solidFill>
                  <a:srgbClr val="00B0F0"/>
                </a:solidFill>
                <a:effectLst/>
                <a:uLnTx/>
                <a:uFillTx/>
                <a:latin typeface="Alexandria" charset="0"/>
                <a:ea typeface="+mn-ea"/>
                <a:cs typeface="Alexandria" charset="0"/>
              </a:rPr>
              <a:t>Property Management Agreement (PMA)</a:t>
            </a:r>
            <a:endParaRPr kumimoji="0" lang="en-US" sz="2400" b="1" i="0" u="none" strike="noStrike" kern="1200" cap="none" spc="0" normalizeH="0" baseline="0" noProof="0" dirty="0">
              <a:ln>
                <a:noFill/>
              </a:ln>
              <a:solidFill>
                <a:srgbClr val="00B0F0"/>
              </a:solidFill>
              <a:effectLst/>
              <a:uLnTx/>
              <a:uFillTx/>
              <a:latin typeface="Alexandria" charset="0"/>
              <a:ea typeface="+mn-ea"/>
              <a:cs typeface="Alexandria" charset="0"/>
            </a:endParaRPr>
          </a:p>
        </p:txBody>
      </p:sp>
      <p:sp>
        <p:nvSpPr>
          <p:cNvPr id="10" name="Rectangle 9">
            <a:extLst>
              <a:ext uri="{FF2B5EF4-FFF2-40B4-BE49-F238E27FC236}">
                <a16:creationId xmlns:a16="http://schemas.microsoft.com/office/drawing/2014/main" id="{63033054-A27C-0F89-EC5D-F6E34E9FC8C7}"/>
              </a:ext>
            </a:extLst>
          </p:cNvPr>
          <p:cNvSpPr/>
          <p:nvPr/>
        </p:nvSpPr>
        <p:spPr>
          <a:xfrm flipV="1">
            <a:off x="2626179" y="440434"/>
            <a:ext cx="9565822" cy="6046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11" name="Graphic 21">
            <a:extLst>
              <a:ext uri="{FF2B5EF4-FFF2-40B4-BE49-F238E27FC236}">
                <a16:creationId xmlns:a16="http://schemas.microsoft.com/office/drawing/2014/main" id="{EE5DB3B9-06CA-19F2-794D-834AEF1F74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2" name="TextBox 1">
            <a:extLst>
              <a:ext uri="{FF2B5EF4-FFF2-40B4-BE49-F238E27FC236}">
                <a16:creationId xmlns:a16="http://schemas.microsoft.com/office/drawing/2014/main" id="{88E38D52-BFD1-E54C-F8A0-A87F9D72FA65}"/>
              </a:ext>
            </a:extLst>
          </p:cNvPr>
          <p:cNvSpPr txBox="1"/>
          <p:nvPr/>
        </p:nvSpPr>
        <p:spPr>
          <a:xfrm>
            <a:off x="1014390" y="1465551"/>
            <a:ext cx="6093228" cy="400110"/>
          </a:xfrm>
          <a:prstGeom prst="rect">
            <a:avLst/>
          </a:prstGeom>
          <a:noFill/>
        </p:spPr>
        <p:txBody>
          <a:bodyPr wrap="square">
            <a:spAutoFit/>
          </a:bodyPr>
          <a:lstStyle>
            <a:defPPr>
              <a:defRPr lang="en-US"/>
            </a:defPPr>
            <a:lvl1pPr marL="342900" indent="-342900">
              <a:buFont typeface="Wingdings" panose="05000000000000000000" pitchFamily="2" charset="2"/>
              <a:buChar char="Ø"/>
              <a:defRPr sz="2000" b="1">
                <a:solidFill>
                  <a:srgbClr val="0070C0"/>
                </a:solidFill>
                <a:latin typeface="Alexandria"/>
              </a:defRPr>
            </a:lvl1p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srgbClr val="0070C0"/>
                </a:solidFill>
                <a:effectLst/>
                <a:uLnTx/>
                <a:uFillTx/>
                <a:latin typeface="Alexandria"/>
                <a:ea typeface="+mn-ea"/>
                <a:cs typeface="+mn-cs"/>
              </a:rPr>
              <a:t>Structuring</a:t>
            </a:r>
            <a:r>
              <a:rPr kumimoji="0" lang="ar-SY" sz="2000" b="1" i="0" u="none" strike="noStrike" kern="1200" cap="none" spc="0" normalizeH="0" baseline="0" noProof="0" dirty="0">
                <a:ln>
                  <a:noFill/>
                </a:ln>
                <a:solidFill>
                  <a:srgbClr val="0070C0"/>
                </a:solidFill>
                <a:effectLst/>
                <a:uLnTx/>
                <a:uFillTx/>
                <a:latin typeface="Alexandria"/>
                <a:ea typeface="+mn-ea"/>
                <a:cs typeface="Arial" panose="020B0604020202020204" pitchFamily="34" charset="0"/>
              </a:rPr>
              <a:t> </a:t>
            </a:r>
            <a:r>
              <a:rPr kumimoji="0" lang="en-US" sz="2000" b="1" i="0" u="none" strike="noStrike" kern="1200" cap="none" spc="0" normalizeH="0" baseline="0" noProof="0" dirty="0">
                <a:ln>
                  <a:noFill/>
                </a:ln>
                <a:solidFill>
                  <a:srgbClr val="0070C0"/>
                </a:solidFill>
                <a:effectLst/>
                <a:uLnTx/>
                <a:uFillTx/>
                <a:latin typeface="Alexandria"/>
                <a:ea typeface="+mn-ea"/>
                <a:cs typeface="+mn-cs"/>
              </a:rPr>
              <a:t>management</a:t>
            </a:r>
            <a:r>
              <a:rPr kumimoji="0" lang="ar-SY" sz="2000" b="1" i="0" u="none" strike="noStrike" kern="1200" cap="none" spc="0" normalizeH="0" baseline="0" noProof="0" dirty="0">
                <a:ln>
                  <a:noFill/>
                </a:ln>
                <a:solidFill>
                  <a:srgbClr val="0070C0"/>
                </a:solidFill>
                <a:effectLst/>
                <a:uLnTx/>
                <a:uFillTx/>
                <a:latin typeface="Alexandria"/>
                <a:ea typeface="+mn-ea"/>
                <a:cs typeface="Arial" panose="020B0604020202020204" pitchFamily="34" charset="0"/>
              </a:rPr>
              <a:t> </a:t>
            </a:r>
            <a:r>
              <a:rPr kumimoji="0" lang="en-US" sz="2000" b="1" i="0" u="none" strike="noStrike" kern="1200" cap="none" spc="0" normalizeH="0" baseline="0" noProof="0" dirty="0">
                <a:ln>
                  <a:noFill/>
                </a:ln>
                <a:solidFill>
                  <a:srgbClr val="0070C0"/>
                </a:solidFill>
                <a:effectLst/>
                <a:uLnTx/>
                <a:uFillTx/>
                <a:latin typeface="Alexandria"/>
                <a:ea typeface="+mn-ea"/>
                <a:cs typeface="+mn-cs"/>
              </a:rPr>
              <a:t>fees</a:t>
            </a:r>
            <a:r>
              <a:rPr kumimoji="0" lang="ar-SY" sz="2000" b="1" i="0" u="none" strike="noStrike" kern="1200" cap="none" spc="0" normalizeH="0" baseline="0" noProof="0" dirty="0">
                <a:ln>
                  <a:noFill/>
                </a:ln>
                <a:solidFill>
                  <a:srgbClr val="0070C0"/>
                </a:solidFill>
                <a:effectLst/>
                <a:uLnTx/>
                <a:uFillTx/>
                <a:latin typeface="Alexandria"/>
                <a:ea typeface="+mn-ea"/>
                <a:cs typeface="Arial" panose="020B0604020202020204" pitchFamily="34" charset="0"/>
              </a:rPr>
              <a:t>:</a:t>
            </a:r>
            <a:endParaRPr kumimoji="0" lang="en-US" sz="2000" b="1" i="0" u="none" strike="noStrike" kern="1200" cap="none" spc="0" normalizeH="0" baseline="0" noProof="0" dirty="0">
              <a:ln>
                <a:noFill/>
              </a:ln>
              <a:solidFill>
                <a:srgbClr val="0070C0"/>
              </a:solidFill>
              <a:effectLst/>
              <a:uLnTx/>
              <a:uFillTx/>
              <a:latin typeface="Alexandria"/>
              <a:ea typeface="+mn-ea"/>
              <a:cs typeface="+mn-cs"/>
            </a:endParaRPr>
          </a:p>
        </p:txBody>
      </p:sp>
      <p:graphicFrame>
        <p:nvGraphicFramePr>
          <p:cNvPr id="6" name="Table 5">
            <a:extLst>
              <a:ext uri="{FF2B5EF4-FFF2-40B4-BE49-F238E27FC236}">
                <a16:creationId xmlns:a16="http://schemas.microsoft.com/office/drawing/2014/main" id="{90948688-5396-0E01-BF29-727E1A72544B}"/>
              </a:ext>
            </a:extLst>
          </p:cNvPr>
          <p:cNvGraphicFramePr>
            <a:graphicFrameLocks noGrp="1"/>
          </p:cNvGraphicFramePr>
          <p:nvPr>
            <p:extLst>
              <p:ext uri="{D42A27DB-BD31-4B8C-83A1-F6EECF244321}">
                <p14:modId xmlns:p14="http://schemas.microsoft.com/office/powerpoint/2010/main" val="66761592"/>
              </p:ext>
            </p:extLst>
          </p:nvPr>
        </p:nvGraphicFramePr>
        <p:xfrm>
          <a:off x="313434" y="1865661"/>
          <a:ext cx="11706770" cy="4790186"/>
        </p:xfrm>
        <a:graphic>
          <a:graphicData uri="http://schemas.openxmlformats.org/drawingml/2006/table">
            <a:tbl>
              <a:tblPr firstRow="1" bandRow="1">
                <a:tableStyleId>{5C22544A-7EE6-4342-B048-85BDC9FD1C3A}</a:tableStyleId>
              </a:tblPr>
              <a:tblGrid>
                <a:gridCol w="1282610">
                  <a:extLst>
                    <a:ext uri="{9D8B030D-6E8A-4147-A177-3AD203B41FA5}">
                      <a16:colId xmlns:a16="http://schemas.microsoft.com/office/drawing/2014/main" val="712208870"/>
                    </a:ext>
                  </a:extLst>
                </a:gridCol>
                <a:gridCol w="2161309">
                  <a:extLst>
                    <a:ext uri="{9D8B030D-6E8A-4147-A177-3AD203B41FA5}">
                      <a16:colId xmlns:a16="http://schemas.microsoft.com/office/drawing/2014/main" val="187064982"/>
                    </a:ext>
                  </a:extLst>
                </a:gridCol>
                <a:gridCol w="1413163">
                  <a:extLst>
                    <a:ext uri="{9D8B030D-6E8A-4147-A177-3AD203B41FA5}">
                      <a16:colId xmlns:a16="http://schemas.microsoft.com/office/drawing/2014/main" val="1750426564"/>
                    </a:ext>
                  </a:extLst>
                </a:gridCol>
                <a:gridCol w="1230284">
                  <a:extLst>
                    <a:ext uri="{9D8B030D-6E8A-4147-A177-3AD203B41FA5}">
                      <a16:colId xmlns:a16="http://schemas.microsoft.com/office/drawing/2014/main" val="2972987089"/>
                    </a:ext>
                  </a:extLst>
                </a:gridCol>
                <a:gridCol w="1845425">
                  <a:extLst>
                    <a:ext uri="{9D8B030D-6E8A-4147-A177-3AD203B41FA5}">
                      <a16:colId xmlns:a16="http://schemas.microsoft.com/office/drawing/2014/main" val="3964286931"/>
                    </a:ext>
                  </a:extLst>
                </a:gridCol>
                <a:gridCol w="2377440">
                  <a:extLst>
                    <a:ext uri="{9D8B030D-6E8A-4147-A177-3AD203B41FA5}">
                      <a16:colId xmlns:a16="http://schemas.microsoft.com/office/drawing/2014/main" val="2085156281"/>
                    </a:ext>
                  </a:extLst>
                </a:gridCol>
                <a:gridCol w="1396539">
                  <a:extLst>
                    <a:ext uri="{9D8B030D-6E8A-4147-A177-3AD203B41FA5}">
                      <a16:colId xmlns:a16="http://schemas.microsoft.com/office/drawing/2014/main" val="3975161938"/>
                    </a:ext>
                  </a:extLst>
                </a:gridCol>
              </a:tblGrid>
              <a:tr h="370840">
                <a:tc>
                  <a:txBody>
                    <a:bodyPr/>
                    <a:lstStyle/>
                    <a:p>
                      <a:pPr algn="ctr" fontAlgn="b">
                        <a:buNone/>
                      </a:pPr>
                      <a:r>
                        <a:rPr lang="en-US" sz="2000" b="1" dirty="0">
                          <a:solidFill>
                            <a:schemeClr val="bg1"/>
                          </a:solidFill>
                          <a:effectLst/>
                          <a:latin typeface="Alexandria"/>
                        </a:rPr>
                        <a:t>Fee Structure</a:t>
                      </a:r>
                    </a:p>
                  </a:txBody>
                  <a:tcPr anchor="b"/>
                </a:tc>
                <a:tc>
                  <a:txBody>
                    <a:bodyPr/>
                    <a:lstStyle/>
                    <a:p>
                      <a:pPr algn="ctr" fontAlgn="b">
                        <a:buNone/>
                      </a:pPr>
                      <a:r>
                        <a:rPr lang="en-US" sz="2000" b="1" dirty="0">
                          <a:solidFill>
                            <a:schemeClr val="bg1"/>
                          </a:solidFill>
                          <a:effectLst/>
                          <a:latin typeface="Alexandria"/>
                        </a:rPr>
                        <a:t>Description</a:t>
                      </a:r>
                    </a:p>
                  </a:txBody>
                  <a:tcPr anchor="b"/>
                </a:tc>
                <a:tc>
                  <a:txBody>
                    <a:bodyPr/>
                    <a:lstStyle/>
                    <a:p>
                      <a:pPr algn="ctr" fontAlgn="b">
                        <a:buNone/>
                      </a:pPr>
                      <a:r>
                        <a:rPr lang="en-US" sz="1800" b="1" i="0" kern="1200" dirty="0">
                          <a:solidFill>
                            <a:schemeClr val="lt1"/>
                          </a:solidFill>
                          <a:effectLst/>
                          <a:latin typeface="+mn-lt"/>
                          <a:ea typeface="+mn-ea"/>
                          <a:cs typeface="+mn-cs"/>
                        </a:rPr>
                        <a:t>Typical Rate / Example</a:t>
                      </a:r>
                      <a:endParaRPr lang="en-US" sz="2000" b="1" dirty="0">
                        <a:solidFill>
                          <a:schemeClr val="bg1"/>
                        </a:solidFill>
                        <a:effectLst/>
                        <a:latin typeface="Alexandria"/>
                      </a:endParaRPr>
                    </a:p>
                  </a:txBody>
                  <a:tcPr anchor="b"/>
                </a:tc>
                <a:tc>
                  <a:txBody>
                    <a:bodyPr/>
                    <a:lstStyle/>
                    <a:p>
                      <a:pPr algn="ctr" fontAlgn="b">
                        <a:buNone/>
                      </a:pPr>
                      <a:r>
                        <a:rPr lang="en-US" sz="2000" b="1" dirty="0">
                          <a:solidFill>
                            <a:schemeClr val="bg1"/>
                          </a:solidFill>
                          <a:effectLst/>
                          <a:latin typeface="Alexandria"/>
                        </a:rPr>
                        <a:t>Typical Usage</a:t>
                      </a:r>
                    </a:p>
                  </a:txBody>
                  <a:tcPr anchor="b"/>
                </a:tc>
                <a:tc>
                  <a:txBody>
                    <a:bodyPr/>
                    <a:lstStyle/>
                    <a:p>
                      <a:pPr algn="ctr" fontAlgn="b">
                        <a:buNone/>
                      </a:pPr>
                      <a:r>
                        <a:rPr lang="en-US" sz="2000" b="1" dirty="0">
                          <a:solidFill>
                            <a:schemeClr val="bg1"/>
                          </a:solidFill>
                          <a:effectLst/>
                          <a:latin typeface="Alexandria"/>
                        </a:rPr>
                        <a:t>Advantages</a:t>
                      </a:r>
                    </a:p>
                  </a:txBody>
                  <a:tcPr anchor="b"/>
                </a:tc>
                <a:tc>
                  <a:txBody>
                    <a:bodyPr/>
                    <a:lstStyle/>
                    <a:p>
                      <a:pPr algn="ctr" fontAlgn="b">
                        <a:buNone/>
                      </a:pPr>
                      <a:r>
                        <a:rPr lang="en-US" sz="2000" b="1" dirty="0">
                          <a:solidFill>
                            <a:schemeClr val="bg1"/>
                          </a:solidFill>
                          <a:effectLst/>
                          <a:latin typeface="Alexandria"/>
                        </a:rPr>
                        <a:t>Motivational Impact	</a:t>
                      </a:r>
                    </a:p>
                  </a:txBody>
                  <a:tcPr anchor="b"/>
                </a:tc>
                <a:tc>
                  <a:txBody>
                    <a:bodyPr/>
                    <a:lstStyle/>
                    <a:p>
                      <a:pPr algn="ctr" fontAlgn="b">
                        <a:buNone/>
                      </a:pPr>
                      <a:r>
                        <a:rPr lang="en-US" sz="2000" b="1" dirty="0">
                          <a:solidFill>
                            <a:schemeClr val="bg1"/>
                          </a:solidFill>
                          <a:effectLst/>
                          <a:latin typeface="Alexandria"/>
                        </a:rPr>
                        <a:t>Limitations / Risks</a:t>
                      </a:r>
                    </a:p>
                  </a:txBody>
                  <a:tcPr anchor="b"/>
                </a:tc>
                <a:extLst>
                  <a:ext uri="{0D108BD9-81ED-4DB2-BD59-A6C34878D82A}">
                    <a16:rowId xmlns:a16="http://schemas.microsoft.com/office/drawing/2014/main" val="1164009403"/>
                  </a:ext>
                </a:extLst>
              </a:tr>
              <a:tr h="370840">
                <a:tc>
                  <a:txBody>
                    <a:bodyPr/>
                    <a:lstStyle/>
                    <a:p>
                      <a:pPr algn="ctr" fontAlgn="base">
                        <a:buNone/>
                      </a:pPr>
                      <a:r>
                        <a:rPr lang="en-US" sz="2000" b="1" dirty="0">
                          <a:solidFill>
                            <a:srgbClr val="34363D"/>
                          </a:solidFill>
                          <a:effectLst/>
                          <a:latin typeface="Alexandria"/>
                        </a:rPr>
                        <a:t>Fixed Fee per Unit</a:t>
                      </a:r>
                      <a:endParaRPr lang="en-US" sz="2000" dirty="0">
                        <a:effectLst/>
                        <a:latin typeface="Alexandria"/>
                      </a:endParaRPr>
                    </a:p>
                  </a:txBody>
                  <a:tcPr anchor="ctr"/>
                </a:tc>
                <a:tc>
                  <a:txBody>
                    <a:bodyPr/>
                    <a:lstStyle/>
                    <a:p>
                      <a:pPr algn="ctr" fontAlgn="base">
                        <a:lnSpc>
                          <a:spcPct val="120000"/>
                        </a:lnSpc>
                        <a:buNone/>
                      </a:pPr>
                      <a:r>
                        <a:rPr lang="en-US" sz="1800" b="0" i="0" kern="1200" dirty="0">
                          <a:solidFill>
                            <a:schemeClr val="dk1"/>
                          </a:solidFill>
                          <a:effectLst/>
                          <a:latin typeface="Alexandria"/>
                          <a:ea typeface="+mn-ea"/>
                          <a:cs typeface="+mn-cs"/>
                        </a:rPr>
                        <a:t>Common in large multi-family or association management. A base fee applied per managed door.</a:t>
                      </a:r>
                      <a:endParaRPr lang="en-US" dirty="0">
                        <a:effectLst/>
                        <a:latin typeface="Alexandria"/>
                      </a:endParaRPr>
                    </a:p>
                  </a:txBody>
                  <a:tcPr anchor="ctr"/>
                </a:tc>
                <a:tc>
                  <a:txBody>
                    <a:bodyPr/>
                    <a:lstStyle/>
                    <a:p>
                      <a:pPr algn="ctr" fontAlgn="base">
                        <a:lnSpc>
                          <a:spcPct val="120000"/>
                        </a:lnSpc>
                        <a:buNone/>
                      </a:pPr>
                      <a:r>
                        <a:rPr lang="en-US" sz="1800" b="0" i="0" kern="1200" dirty="0">
                          <a:solidFill>
                            <a:schemeClr val="dk1"/>
                          </a:solidFill>
                          <a:effectLst/>
                          <a:latin typeface="Alexandria"/>
                          <a:ea typeface="+mn-ea"/>
                          <a:cs typeface="+mn-cs"/>
                        </a:rPr>
                        <a:t>E.g., $150 per unit, per month.</a:t>
                      </a:r>
                      <a:endParaRPr lang="en-US" dirty="0">
                        <a:effectLst/>
                        <a:latin typeface="Alexandria"/>
                      </a:endParaRPr>
                    </a:p>
                  </a:txBody>
                  <a:tcPr anchor="ctr"/>
                </a:tc>
                <a:tc>
                  <a:txBody>
                    <a:bodyPr/>
                    <a:lstStyle/>
                    <a:p>
                      <a:pPr algn="ctr" fontAlgn="base">
                        <a:lnSpc>
                          <a:spcPct val="120000"/>
                        </a:lnSpc>
                        <a:buNone/>
                      </a:pPr>
                      <a:r>
                        <a:rPr lang="en-US" dirty="0">
                          <a:effectLst/>
                          <a:latin typeface="Alexandria"/>
                        </a:rPr>
                        <a:t>Large apartment complexes / HOAs</a:t>
                      </a:r>
                    </a:p>
                  </a:txBody>
                  <a:tcPr anchor="ctr"/>
                </a:tc>
                <a:tc>
                  <a:txBody>
                    <a:bodyPr/>
                    <a:lstStyle/>
                    <a:p>
                      <a:pPr algn="ctr" fontAlgn="base">
                        <a:lnSpc>
                          <a:spcPct val="120000"/>
                        </a:lnSpc>
                        <a:buNone/>
                      </a:pPr>
                      <a:r>
                        <a:rPr lang="en-US" dirty="0">
                          <a:effectLst/>
                          <a:latin typeface="Alexandria"/>
                        </a:rPr>
                        <a:t>Scales well with large portfolios</a:t>
                      </a:r>
                    </a:p>
                  </a:txBody>
                  <a:tcPr anchor="ctr"/>
                </a:tc>
                <a:tc>
                  <a:txBody>
                    <a:bodyPr/>
                    <a:lstStyle/>
                    <a:p>
                      <a:pPr algn="ctr" fontAlgn="base">
                        <a:lnSpc>
                          <a:spcPct val="120000"/>
                        </a:lnSpc>
                        <a:buNone/>
                      </a:pPr>
                      <a:r>
                        <a:rPr lang="en-US" sz="1800" b="1" i="0" kern="1200" dirty="0">
                          <a:solidFill>
                            <a:schemeClr val="dk1"/>
                          </a:solidFill>
                          <a:effectLst/>
                          <a:latin typeface="Alexandria"/>
                          <a:ea typeface="+mn-ea"/>
                          <a:cs typeface="+mn-cs"/>
                        </a:rPr>
                        <a:t>Medium Incentive:</a:t>
                      </a:r>
                      <a:r>
                        <a:rPr lang="en-US" sz="1800" b="0" i="0" kern="1200" dirty="0">
                          <a:solidFill>
                            <a:schemeClr val="dk1"/>
                          </a:solidFill>
                          <a:effectLst/>
                          <a:latin typeface="Alexandria"/>
                          <a:ea typeface="+mn-ea"/>
                          <a:cs typeface="+mn-cs"/>
                        </a:rPr>
                        <a:t> Motivates unit filling, often paired with leasing fees.</a:t>
                      </a:r>
                      <a:endParaRPr lang="en-US" dirty="0">
                        <a:effectLst/>
                        <a:latin typeface="Alexandria"/>
                      </a:endParaRPr>
                    </a:p>
                  </a:txBody>
                  <a:tcPr anchor="ctr"/>
                </a:tc>
                <a:tc>
                  <a:txBody>
                    <a:bodyPr/>
                    <a:lstStyle/>
                    <a:p>
                      <a:pPr algn="ctr" fontAlgn="base">
                        <a:lnSpc>
                          <a:spcPct val="120000"/>
                        </a:lnSpc>
                        <a:buNone/>
                      </a:pPr>
                      <a:r>
                        <a:rPr lang="en-US" dirty="0">
                          <a:effectLst/>
                          <a:latin typeface="Alexandria"/>
                        </a:rPr>
                        <a:t>May ignore differences in rent levels</a:t>
                      </a:r>
                    </a:p>
                  </a:txBody>
                  <a:tcPr anchor="ctr"/>
                </a:tc>
                <a:extLst>
                  <a:ext uri="{0D108BD9-81ED-4DB2-BD59-A6C34878D82A}">
                    <a16:rowId xmlns:a16="http://schemas.microsoft.com/office/drawing/2014/main" val="629418777"/>
                  </a:ext>
                </a:extLst>
              </a:tr>
              <a:tr h="370840">
                <a:tc>
                  <a:txBody>
                    <a:bodyPr/>
                    <a:lstStyle/>
                    <a:p>
                      <a:pPr algn="ctr" fontAlgn="base">
                        <a:buNone/>
                      </a:pPr>
                      <a:r>
                        <a:rPr lang="en-US" sz="2000" b="1" dirty="0">
                          <a:solidFill>
                            <a:srgbClr val="34363D"/>
                          </a:solidFill>
                          <a:effectLst/>
                          <a:latin typeface="Alexandria"/>
                        </a:rPr>
                        <a:t>% of First Month’s Rent</a:t>
                      </a:r>
                      <a:endParaRPr lang="en-US" sz="2000" dirty="0">
                        <a:effectLst/>
                        <a:latin typeface="Alexandria"/>
                      </a:endParaRPr>
                    </a:p>
                  </a:txBody>
                  <a:tcPr anchor="ctr"/>
                </a:tc>
                <a:tc>
                  <a:txBody>
                    <a:bodyPr/>
                    <a:lstStyle/>
                    <a:p>
                      <a:pPr algn="ctr" fontAlgn="base">
                        <a:lnSpc>
                          <a:spcPct val="120000"/>
                        </a:lnSpc>
                        <a:buNone/>
                      </a:pPr>
                      <a:r>
                        <a:rPr lang="en-US" sz="1800" b="0" i="0" kern="1200" dirty="0">
                          <a:solidFill>
                            <a:schemeClr val="dk1"/>
                          </a:solidFill>
                          <a:effectLst/>
                          <a:latin typeface="Alexandria"/>
                          <a:ea typeface="+mn-ea"/>
                          <a:cs typeface="+mn-cs"/>
                        </a:rPr>
                        <a:t>A one-time fee charged for securing a new tenant, renewing a lease, or re-letting to an existing tenant.</a:t>
                      </a:r>
                      <a:endParaRPr lang="en-US" dirty="0">
                        <a:effectLst/>
                        <a:latin typeface="Alexandria"/>
                      </a:endParaRPr>
                    </a:p>
                  </a:txBody>
                  <a:tcPr anchor="ctr"/>
                </a:tc>
                <a:tc>
                  <a:txBody>
                    <a:bodyPr/>
                    <a:lstStyle/>
                    <a:p>
                      <a:pPr algn="ctr" fontAlgn="base">
                        <a:lnSpc>
                          <a:spcPct val="120000"/>
                        </a:lnSpc>
                        <a:buNone/>
                      </a:pPr>
                      <a:r>
                        <a:rPr lang="en-US" sz="1800" b="0" i="0" kern="1200" dirty="0">
                          <a:solidFill>
                            <a:schemeClr val="dk1"/>
                          </a:solidFill>
                          <a:effectLst/>
                          <a:latin typeface="Alexandria"/>
                          <a:ea typeface="+mn-ea"/>
                          <a:cs typeface="+mn-cs"/>
                        </a:rPr>
                        <a:t>Typically, </a:t>
                      </a:r>
                      <a:r>
                        <a:rPr lang="en-US" sz="1800" b="1" i="0" kern="1200" dirty="0">
                          <a:solidFill>
                            <a:schemeClr val="dk1"/>
                          </a:solidFill>
                          <a:effectLst/>
                          <a:latin typeface="Alexandria"/>
                          <a:ea typeface="+mn-ea"/>
                          <a:cs typeface="+mn-cs"/>
                        </a:rPr>
                        <a:t>50% to 100% of the first month's rent</a:t>
                      </a:r>
                      <a:r>
                        <a:rPr lang="en-US" sz="1800" b="0" i="0" kern="1200" dirty="0">
                          <a:solidFill>
                            <a:schemeClr val="dk1"/>
                          </a:solidFill>
                          <a:effectLst/>
                          <a:latin typeface="Alexandria"/>
                          <a:ea typeface="+mn-ea"/>
                          <a:cs typeface="+mn-cs"/>
                        </a:rPr>
                        <a:t>.</a:t>
                      </a:r>
                      <a:endParaRPr lang="en-US" dirty="0">
                        <a:effectLst/>
                        <a:latin typeface="Alexandria"/>
                      </a:endParaRPr>
                    </a:p>
                  </a:txBody>
                  <a:tcPr anchor="ctr"/>
                </a:tc>
                <a:tc>
                  <a:txBody>
                    <a:bodyPr/>
                    <a:lstStyle/>
                    <a:p>
                      <a:pPr algn="ctr" fontAlgn="base">
                        <a:lnSpc>
                          <a:spcPct val="120000"/>
                        </a:lnSpc>
                        <a:buNone/>
                      </a:pPr>
                      <a:r>
                        <a:rPr lang="en-US">
                          <a:effectLst/>
                          <a:latin typeface="Alexandria"/>
                        </a:rPr>
                        <a:t>Leasing-heavy markets</a:t>
                      </a:r>
                    </a:p>
                  </a:txBody>
                  <a:tcPr anchor="ctr"/>
                </a:tc>
                <a:tc>
                  <a:txBody>
                    <a:bodyPr/>
                    <a:lstStyle/>
                    <a:p>
                      <a:pPr algn="ctr" fontAlgn="base">
                        <a:lnSpc>
                          <a:spcPct val="120000"/>
                        </a:lnSpc>
                        <a:buNone/>
                      </a:pPr>
                      <a:r>
                        <a:rPr lang="en-US" dirty="0">
                          <a:effectLst/>
                          <a:latin typeface="Alexandria"/>
                        </a:rPr>
                        <a:t>Rewards effort in tenant sourcing/marketing</a:t>
                      </a:r>
                    </a:p>
                  </a:txBody>
                  <a:tcPr anchor="ctr"/>
                </a:tc>
                <a:tc>
                  <a:txBody>
                    <a:bodyPr/>
                    <a:lstStyle/>
                    <a:p>
                      <a:pPr algn="ctr" fontAlgn="base">
                        <a:lnSpc>
                          <a:spcPct val="120000"/>
                        </a:lnSpc>
                        <a:buNone/>
                      </a:pPr>
                      <a:r>
                        <a:rPr lang="en-US" sz="1800" b="1" i="0" kern="1200" dirty="0">
                          <a:solidFill>
                            <a:schemeClr val="dk1"/>
                          </a:solidFill>
                          <a:effectLst/>
                          <a:latin typeface="Alexandria"/>
                          <a:ea typeface="+mn-ea"/>
                          <a:cs typeface="+mn-cs"/>
                        </a:rPr>
                        <a:t>Transactional Incentive:</a:t>
                      </a:r>
                      <a:r>
                        <a:rPr lang="en-US" sz="1800" b="0" i="0" kern="1200" dirty="0">
                          <a:solidFill>
                            <a:schemeClr val="dk1"/>
                          </a:solidFill>
                          <a:effectLst/>
                          <a:latin typeface="Alexandria"/>
                          <a:ea typeface="+mn-ea"/>
                          <a:cs typeface="+mn-cs"/>
                        </a:rPr>
                        <a:t> Motivates securing occupancy quickly.</a:t>
                      </a:r>
                      <a:endParaRPr lang="en-US" dirty="0">
                        <a:effectLst/>
                        <a:latin typeface="Alexandria"/>
                      </a:endParaRPr>
                    </a:p>
                  </a:txBody>
                  <a:tcPr anchor="ctr"/>
                </a:tc>
                <a:tc>
                  <a:txBody>
                    <a:bodyPr/>
                    <a:lstStyle/>
                    <a:p>
                      <a:pPr algn="ctr" fontAlgn="base">
                        <a:lnSpc>
                          <a:spcPct val="120000"/>
                        </a:lnSpc>
                        <a:buNone/>
                      </a:pPr>
                      <a:r>
                        <a:rPr lang="en-US" dirty="0">
                          <a:effectLst/>
                          <a:latin typeface="Alexandria"/>
                        </a:rPr>
                        <a:t>Risk of excessive tenant turnover (churn)</a:t>
                      </a:r>
                    </a:p>
                  </a:txBody>
                  <a:tcPr anchor="ctr"/>
                </a:tc>
                <a:extLst>
                  <a:ext uri="{0D108BD9-81ED-4DB2-BD59-A6C34878D82A}">
                    <a16:rowId xmlns:a16="http://schemas.microsoft.com/office/drawing/2014/main" val="2625250583"/>
                  </a:ext>
                </a:extLst>
              </a:tr>
            </a:tbl>
          </a:graphicData>
        </a:graphic>
      </p:graphicFrame>
    </p:spTree>
    <p:extLst>
      <p:ext uri="{BB962C8B-B14F-4D97-AF65-F5344CB8AC3E}">
        <p14:creationId xmlns:p14="http://schemas.microsoft.com/office/powerpoint/2010/main" val="41670675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01F37DF6-44CB-4806-BC5F-3CBF13C386BC}">
  <ds:schemaRefs>
    <ds:schemaRef ds:uri="688354b5-287c-4cda-825e-1d7935aea40e"/>
    <ds:schemaRef ds:uri="aca13214-df29-4e3c-a050-857c0bf7bd8e"/>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2437</TotalTime>
  <Words>4548</Words>
  <Application>Microsoft Office PowerPoint</Application>
  <PresentationFormat>Widescreen</PresentationFormat>
  <Paragraphs>589</Paragraphs>
  <Slides>44</Slides>
  <Notes>28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44</vt:i4>
      </vt:variant>
    </vt:vector>
  </HeadingPairs>
  <TitlesOfParts>
    <vt:vector size="52" baseType="lpstr">
      <vt:lpstr>Alexandria</vt:lpstr>
      <vt:lpstr>Arial</vt:lpstr>
      <vt:lpstr>Calibri</vt:lpstr>
      <vt:lpstr>Calibri Light</vt:lpstr>
      <vt:lpstr>GrandesignNeueSerif</vt:lpstr>
      <vt:lpstr>monaSans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Weam NASAN AGHA</cp:lastModifiedBy>
  <cp:revision>28</cp:revision>
  <dcterms:created xsi:type="dcterms:W3CDTF">2023-04-29T09:08:00Z</dcterms:created>
  <dcterms:modified xsi:type="dcterms:W3CDTF">2025-09-28T09:12:34Z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ies>
</file>