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320" r:id="rId5"/>
    <p:sldId id="480" r:id="rId6"/>
    <p:sldId id="256" r:id="rId7"/>
    <p:sldId id="851" r:id="rId8"/>
    <p:sldId id="776" r:id="rId9"/>
    <p:sldId id="829" r:id="rId10"/>
    <p:sldId id="878" r:id="rId11"/>
    <p:sldId id="855" r:id="rId12"/>
    <p:sldId id="879" r:id="rId13"/>
    <p:sldId id="738" r:id="rId14"/>
    <p:sldId id="856" r:id="rId15"/>
    <p:sldId id="784" r:id="rId16"/>
    <p:sldId id="786" r:id="rId17"/>
    <p:sldId id="857" r:id="rId18"/>
    <p:sldId id="858" r:id="rId19"/>
    <p:sldId id="880" r:id="rId20"/>
    <p:sldId id="785" r:id="rId21"/>
    <p:sldId id="881" r:id="rId22"/>
    <p:sldId id="882" r:id="rId23"/>
    <p:sldId id="883" r:id="rId24"/>
    <p:sldId id="789" r:id="rId25"/>
    <p:sldId id="808" r:id="rId26"/>
    <p:sldId id="859" r:id="rId27"/>
    <p:sldId id="860" r:id="rId28"/>
    <p:sldId id="806" r:id="rId29"/>
    <p:sldId id="826" r:id="rId30"/>
    <p:sldId id="792" r:id="rId31"/>
    <p:sldId id="793" r:id="rId32"/>
    <p:sldId id="794" r:id="rId33"/>
    <p:sldId id="796" r:id="rId34"/>
    <p:sldId id="815" r:id="rId35"/>
    <p:sldId id="797" r:id="rId36"/>
    <p:sldId id="816" r:id="rId37"/>
    <p:sldId id="798" r:id="rId38"/>
    <p:sldId id="799" r:id="rId39"/>
    <p:sldId id="800" r:id="rId40"/>
    <p:sldId id="801" r:id="rId41"/>
    <p:sldId id="802" r:id="rId42"/>
    <p:sldId id="884" r:id="rId43"/>
    <p:sldId id="803" r:id="rId44"/>
    <p:sldId id="822" r:id="rId45"/>
    <p:sldId id="809" r:id="rId46"/>
    <p:sldId id="818" r:id="rId47"/>
    <p:sldId id="810" r:id="rId48"/>
    <p:sldId id="824" r:id="rId49"/>
    <p:sldId id="820" r:id="rId50"/>
    <p:sldId id="821" r:id="rId51"/>
    <p:sldId id="811" r:id="rId52"/>
    <p:sldId id="823" r:id="rId53"/>
    <p:sldId id="861" r:id="rId54"/>
    <p:sldId id="827" r:id="rId55"/>
    <p:sldId id="814" r:id="rId56"/>
    <p:sldId id="863" r:id="rId57"/>
    <p:sldId id="864" r:id="rId58"/>
    <p:sldId id="865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F940E6-8C13-F322-A774-DB15DBF903DF}" v="3" dt="2024-03-18T18:03:51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45" d="100"/>
          <a:sy n="45" d="100"/>
        </p:scale>
        <p:origin x="-527" y="-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D2F940E6-8C13-F322-A774-DB15DBF903DF}"/>
    <pc:docChg chg="modSld">
      <pc:chgData name="" userId="" providerId="" clId="Web-{D2F940E6-8C13-F322-A774-DB15DBF903DF}" dt="2024-03-18T18:02:01.645" v="0" actId="20577"/>
      <pc:docMkLst>
        <pc:docMk/>
      </pc:docMkLst>
      <pc:sldChg chg="modSp">
        <pc:chgData name="" userId="" providerId="" clId="Web-{D2F940E6-8C13-F322-A774-DB15DBF903DF}" dt="2024-03-18T18:02:01.645" v="0" actId="20577"/>
        <pc:sldMkLst>
          <pc:docMk/>
          <pc:sldMk cId="0" sldId="320"/>
        </pc:sldMkLst>
        <pc:spChg chg="mod">
          <ac:chgData name="" userId="" providerId="" clId="Web-{D2F940E6-8C13-F322-A774-DB15DBF903DF}" dt="2024-03-18T18:02:01.645" v="0" actId="20577"/>
          <ac:spMkLst>
            <pc:docMk/>
            <pc:sldMk cId="0" sldId="320"/>
            <ac:spMk id="10" creationId="{62F72AD7-C3FB-B716-E7F2-05FC7A69A8BD}"/>
          </ac:spMkLst>
        </pc:spChg>
      </pc:sldChg>
    </pc:docChg>
  </pc:docChgLst>
  <pc:docChgLst>
    <pc:chgData name="Aya Mahmoud" userId="S::ayamahmoud@midocean.edu.km::847cf1dc-00e7-4bc8-9122-d6f961721456" providerId="AD" clId="Web-{D2F940E6-8C13-F322-A774-DB15DBF903DF}"/>
    <pc:docChg chg="modSld">
      <pc:chgData name="Aya Mahmoud" userId="S::ayamahmoud@midocean.edu.km::847cf1dc-00e7-4bc8-9122-d6f961721456" providerId="AD" clId="Web-{D2F940E6-8C13-F322-A774-DB15DBF903DF}" dt="2024-03-18T18:02:02.770" v="0" actId="20577"/>
      <pc:docMkLst>
        <pc:docMk/>
      </pc:docMkLst>
      <pc:sldChg chg="modSp">
        <pc:chgData name="Aya Mahmoud" userId="S::ayamahmoud@midocean.edu.km::847cf1dc-00e7-4bc8-9122-d6f961721456" providerId="AD" clId="Web-{D2F940E6-8C13-F322-A774-DB15DBF903DF}" dt="2024-03-18T18:02:02.770" v="0" actId="20577"/>
        <pc:sldMkLst>
          <pc:docMk/>
          <pc:sldMk cId="0" sldId="320"/>
        </pc:sldMkLst>
        <pc:spChg chg="mod">
          <ac:chgData name="Aya Mahmoud" userId="S::ayamahmoud@midocean.edu.km::847cf1dc-00e7-4bc8-9122-d6f961721456" providerId="AD" clId="Web-{D2F940E6-8C13-F322-A774-DB15DBF903DF}" dt="2024-03-18T18:02:02.770" v="0" actId="20577"/>
          <ac:spMkLst>
            <pc:docMk/>
            <pc:sldMk cId="0" sldId="320"/>
            <ac:spMk id="10" creationId="{62F72AD7-C3FB-B716-E7F2-05FC7A69A8BD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xmlns="" id="{20AACA6C-937A-40DA-E4F0-7A1C0981F8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xmlns="" id="{8028838E-3547-283C-19E8-2F0941120F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xmlns="" id="{51633C76-AA5C-D055-59CE-003CA5075C1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0E51652B-0754-4E50-BD0F-B83856FF2403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1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xmlns="" id="{A4478716-D94D-8FFD-3FF8-AA79776AA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xmlns="" id="{988EDD87-4C42-5189-37C1-0D7B26A084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xmlns="" id="{D0FB5F6E-676C-B1B2-A35A-850DCD9E800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FF53E0EA-09A7-4703-B084-0FA92296C01E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2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xmlns="" id="{302FDD6E-F711-48B4-AE3A-0EC1C87B83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xmlns="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D5D9C83B-1101-43EC-B3F4-7666B782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6902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xmlns="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57B5CA0F-4336-48A0-AFBB-80458E7A8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xmlns="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23DD6137-DDD7-41A1-939E-50099AD3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49651E4D-0EBC-4A04-BD6C-DAC45D79F5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xmlns="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90DEB7DC-1D4B-49D0-92F2-404FD975A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xmlns="" id="{9EA824AA-568C-426F-911A-4A12FCD76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xmlns="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xmlns="" id="{73C2C697-EFDD-4922-B3B7-D260109470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xmlns="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xmlns="" id="{AEACDECC-C2CD-4D11-B1E0-2C1BD825C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xmlns="" id="{5F8CAD19-E222-4018-812F-9195BE88EB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xmlns="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xmlns="" id="{B8990C98-48F2-48C1-9C4D-FFB2121918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xmlns="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xmlns="" id="{AF582DAC-0084-4CF2-B9AA-5716C098F7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xmlns="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xmlns="" id="{F3A906AA-2804-4CB6-A38E-EC9D16E1F3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xmlns="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xmlns="" id="{000AC298-D3A9-449F-A1DC-5C843C948D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xmlns="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xmlns="" id="{855B443D-BEE1-49FF-82B5-45755BDC6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xmlns="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xmlns="" id="{D68CDC16-1861-4FA7-BE79-DD3757D7C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xmlns="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xmlns="" id="{0CECC665-C878-4417-85E9-FE012151AC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xmlns="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xmlns="" id="{63D41CD1-3C8C-423F-9218-8A50B095C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xmlns="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xmlns="" id="{0B07BB74-4597-4C96-B848-99D7BA8E5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xmlns="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xmlns="" id="{D496E9CB-1479-40AA-93A4-75AA7AD5DD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xmlns="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xmlns="" id="{D5015528-8699-49EC-887E-A2C8BF4F2F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xmlns="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xmlns="" id="{A1BB8C31-0EA3-4084-BD90-8F7797B26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xmlns="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xmlns="" id="{6A711F13-DDFD-4394-87CC-6E7B4C90D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xmlns="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xmlns="" id="{BD71F9DC-D394-49C3-85D6-0F0C2A252E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xmlns="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xmlns="" id="{95394D66-F9EB-4E9A-A9D4-3DE2BD9358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xmlns="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xmlns="" id="{F71C22DD-20A7-4B0F-9CCE-29105A3143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xmlns="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xmlns="" id="{D5C7B09B-C796-4E76-8908-B36A8D342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xmlns="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xmlns="" id="{B9A312EF-92EC-4B5D-A13A-B1537844B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xmlns="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80CFB863-780E-4400-92F0-C699008350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xmlns="" id="{5B448895-D113-472F-B2E5-A3AF90DC5F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xmlns="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xmlns="" id="{52CE26E6-E022-4CC2-81F8-67EA956E77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xmlns="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xmlns="" id="{0B7C60CD-1884-4AAD-A9E7-18C06BE12A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xmlns="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xmlns="" id="{76BE0088-0229-4FF1-A71F-7B2E9F7FA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xmlns="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xmlns="" id="{FC0A1C17-EE2C-41D7-83D3-BD5F6EAA09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xmlns="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xmlns="" id="{F0860A3F-7D7C-4315-B08E-2BAD36A6F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xmlns="" id="{D4D64B85-5750-483C-8B25-DA0F59C8D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xmlns="" id="{EFAE489C-95AC-4896-9C90-D7AF75E74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xmlns="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xmlns="" id="{A4107448-D4A1-45E3-9F94-382723767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xmlns="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xmlns="" id="{9342493B-0104-4A12-85AA-6F6DDBCB8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xmlns="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xmlns="" id="{19C731A3-E973-45B2-B807-DD25DAFB5E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xmlns="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xmlns="" id="{49616EB1-8570-4B2F-9914-C45281C2D6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xmlns="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xmlns="" id="{5F63EF46-9AB7-46A4-830B-22BFEE2C4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xmlns="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xmlns="" id="{B2028814-6D50-4611-A223-4E6DBC1764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xmlns="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xmlns="" id="{BED3F8D2-8D69-4B6E-8514-1F5FC1E24F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xmlns="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xmlns="" id="{F829FAD9-1AAC-4C27-8677-7436C94505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xmlns="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xmlns="" id="{CA6C2342-CE4D-42B2-B42D-BE72BCE2B0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xmlns="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xmlns="" id="{F8CA17B8-718D-414A-B9F5-027F9CC5D9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xmlns="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xmlns="" id="{0862F754-082E-4C1D-B3E4-CDD58F63B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xmlns="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xmlns="" id="{D3E2649B-1857-4B8A-BC58-91BF0CCA2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xmlns="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xmlns="" id="{689524E6-B3CC-461A-97E9-7388B87AB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xmlns="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xmlns="" id="{784BF0F0-5F9F-4110-A0CF-D9ED7D1A1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xmlns="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312603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2539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5000" t="-4000" r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3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4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8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1.emf"/><Relationship Id="rId4" Type="http://schemas.openxmlformats.org/officeDocument/2006/relationships/oleObject" Target="../embeddings/oleObject9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2.emf"/><Relationship Id="rId4" Type="http://schemas.openxmlformats.org/officeDocument/2006/relationships/oleObject" Target="../embeddings/oleObject10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11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4235B0D4-1074-2298-D7D5-2A986EA456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4175" r="4175"/>
          <a:stretch>
            <a:fillRect/>
          </a:stretch>
        </p:blipFill>
        <p:spPr>
          <a:xfrm>
            <a:off x="1524000" y="824594"/>
            <a:ext cx="6494748" cy="397559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D5A1DDC-2302-B36F-4E88-889DF3A375C4}"/>
              </a:ext>
            </a:extLst>
          </p:cNvPr>
          <p:cNvSpPr txBox="1"/>
          <p:nvPr/>
        </p:nvSpPr>
        <p:spPr>
          <a:xfrm>
            <a:off x="6195223" y="3473450"/>
            <a:ext cx="292099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en-US" kern="0" dirty="0"/>
              <a:t>STATEMENT OF CASH FLOWS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2F72AD7-C3FB-B716-E7F2-05FC7A69A8BD}"/>
              </a:ext>
            </a:extLst>
          </p:cNvPr>
          <p:cNvSpPr/>
          <p:nvPr/>
        </p:nvSpPr>
        <p:spPr>
          <a:xfrm>
            <a:off x="6311901" y="4030664"/>
            <a:ext cx="2638425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2100" dirty="0">
                <a:solidFill>
                  <a:schemeClr val="tx1"/>
                </a:solidFill>
                <a:latin typeface="Alexandria"/>
                <a:cs typeface="Alexandria" charset="0"/>
              </a:rPr>
              <a:t>Lecture8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487C416-2C76-A5A9-6D4E-0D4AA28CF93B}"/>
              </a:ext>
            </a:extLst>
          </p:cNvPr>
          <p:cNvSpPr txBox="1"/>
          <p:nvPr/>
        </p:nvSpPr>
        <p:spPr>
          <a:xfrm>
            <a:off x="6311900" y="4438650"/>
            <a:ext cx="2978150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spcBef>
                <a:spcPts val="5"/>
              </a:spcBef>
              <a:tabLst>
                <a:tab pos="292100" algn="l"/>
              </a:tabLst>
              <a:defRPr/>
            </a:pPr>
            <a:r>
              <a:rPr lang="en-US" sz="1600" u="sng" kern="0" dirty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MGM424 Financial Management</a:t>
            </a:r>
            <a:endParaRPr lang="en-US" sz="1200" kern="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414" name="TextBox 11">
            <a:extLst>
              <a:ext uri="{FF2B5EF4-FFF2-40B4-BE49-F238E27FC236}">
                <a16:creationId xmlns:a16="http://schemas.microsoft.com/office/drawing/2014/main" xmlns="" id="{1DF77CEC-0668-45C2-353F-B01599117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1564" y="5383214"/>
            <a:ext cx="3665537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1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Dr. Mohamed Hamouda</a:t>
            </a:r>
          </a:p>
        </p:txBody>
      </p:sp>
      <p:sp>
        <p:nvSpPr>
          <p:cNvPr id="17415" name="TextBox 12">
            <a:extLst>
              <a:ext uri="{FF2B5EF4-FFF2-40B4-BE49-F238E27FC236}">
                <a16:creationId xmlns:a16="http://schemas.microsoft.com/office/drawing/2014/main" xmlns="" id="{F6ABE3E9-40D2-8EC9-271D-578530A3B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048250"/>
            <a:ext cx="3665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Prepared by</a:t>
            </a:r>
          </a:p>
        </p:txBody>
      </p:sp>
      <p:sp>
        <p:nvSpPr>
          <p:cNvPr id="17416" name="TextBox 2">
            <a:extLst>
              <a:ext uri="{FF2B5EF4-FFF2-40B4-BE49-F238E27FC236}">
                <a16:creationId xmlns:a16="http://schemas.microsoft.com/office/drawing/2014/main" xmlns="" id="{68A62200-FCF7-C8B5-7699-D177D0A2E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488" y="5576888"/>
            <a:ext cx="196215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500">
                <a:solidFill>
                  <a:schemeClr val="bg1"/>
                </a:solidFill>
                <a:cs typeface="Arial" panose="020B0604020202020204" pitchFamily="34" charset="0"/>
              </a:rPr>
              <a:t>www.midocean.ae</a:t>
            </a:r>
          </a:p>
        </p:txBody>
      </p:sp>
    </p:spTree>
  </p:cSld>
  <p:clrMapOvr>
    <a:masterClrMapping/>
  </p:clrMapOvr>
  <p:transition spd="slow" advTm="244536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61877567-86DF-2BF4-0A3C-FBA1EDAA46F9}"/>
              </a:ext>
            </a:extLst>
          </p:cNvPr>
          <p:cNvSpPr/>
          <p:nvPr/>
        </p:nvSpPr>
        <p:spPr>
          <a:xfrm>
            <a:off x="6064250" y="317500"/>
            <a:ext cx="5837238" cy="56832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89E79D90-3A9B-BF92-43A4-584CEFCB5591}"/>
              </a:ext>
            </a:extLst>
          </p:cNvPr>
          <p:cNvSpPr/>
          <p:nvPr/>
        </p:nvSpPr>
        <p:spPr>
          <a:xfrm>
            <a:off x="6174257" y="632330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xmlns="" id="{65CBC948-31D9-3C2E-337A-E6E52F4EAAF0}"/>
              </a:ext>
            </a:extLst>
          </p:cNvPr>
          <p:cNvSpPr txBox="1">
            <a:spLocks noChangeArrowheads="1"/>
          </p:cNvSpPr>
          <p:nvPr/>
        </p:nvSpPr>
        <p:spPr>
          <a:xfrm>
            <a:off x="1985964" y="2424114"/>
            <a:ext cx="4187825" cy="24526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9pPr>
          </a:lstStyle>
          <a:p>
            <a:pPr eaLnBrk="1" hangingPunct="1">
              <a:defRPr/>
            </a:pPr>
            <a:r>
              <a:rPr lang="en-US" altLang="en-US" kern="0" dirty="0"/>
              <a:t>STATEMENT OF CASH FLOWS</a:t>
            </a:r>
          </a:p>
          <a:p>
            <a:pPr eaLnBrk="1" hangingPunct="1">
              <a:defRPr/>
            </a:pPr>
            <a:r>
              <a:rPr lang="en-US" altLang="en-US" kern="0" dirty="0"/>
              <a:t/>
            </a:r>
            <a:br>
              <a:rPr lang="en-US" altLang="en-US" kern="0" dirty="0"/>
            </a:br>
            <a:endParaRPr lang="en-US" altLang="en-US" kern="0" dirty="0"/>
          </a:p>
        </p:txBody>
      </p:sp>
    </p:spTree>
  </p:cSld>
  <p:clrMapOvr>
    <a:masterClrMapping/>
  </p:clrMapOvr>
  <p:transition spd="slow" advTm="11099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Financial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3774" y="3271003"/>
            <a:ext cx="5590438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xmlns="" id="{6129ADA2-B12D-4B5F-9F2F-F452C5852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xmlns="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7550" y="899601"/>
            <a:ext cx="79121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xmlns="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xmlns="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xmlns="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xmlns="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xmlns="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xmlns="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xmlns="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xmlns="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xmlns="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5934485" y="1430850"/>
            <a:ext cx="167865" cy="550350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xmlns="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365293" y="412008"/>
            <a:ext cx="550350" cy="2588035"/>
          </a:xfrm>
          <a:prstGeom prst="bentConnector3">
            <a:avLst>
              <a:gd name="adj1" fmla="val 5000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xmlns="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11386" y="453949"/>
            <a:ext cx="963612" cy="2917414"/>
          </a:xfrm>
          <a:prstGeom prst="bentConnector2">
            <a:avLst/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xmlns="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7550" y="870462"/>
            <a:ext cx="7893869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xmlns="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 dirty="0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xmlns="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xmlns="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59630"/>
            <a:ext cx="7674077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xmlns="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xmlns="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xmlns="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xmlns="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30365"/>
            <a:ext cx="7986252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xmlns="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xmlns="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xmlns="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xmlns="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xmlns="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xmlns="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xmlns="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98192"/>
            <a:ext cx="782893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xmlns="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xmlns="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1444421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 dirty="0">
                <a:latin typeface="Arial" panose="020B0604020202020204" pitchFamily="34" charset="0"/>
              </a:rPr>
              <a:t>    </a:t>
            </a:r>
            <a:r>
              <a:rPr lang="en-US" altLang="en-US" sz="1400" dirty="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xmlns="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xmlns="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xmlns="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7639665" cy="3894107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xmlns="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25500"/>
            <a:ext cx="77920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xmlns="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xmlns="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xmlns="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xmlns="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 dirty="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 dirty="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xmlns="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25500"/>
            <a:ext cx="7841226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xmlns="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xmlns="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xmlns="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85452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xmlns="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 dirty="0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xmlns="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xmlns="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xmlns="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xmlns="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284" y="777184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xmlns="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xmlns="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xmlns="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xmlns="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xmlns="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45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xmlns="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97066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xmlns="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 dirty="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xmlns="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38994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xmlns="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xmlns="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xmlns="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xmlns="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xmlns="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xmlns="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xmlns="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xmlns="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xmlns="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32644"/>
            <a:ext cx="7615084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xmlns="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xmlns="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xmlns="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of </a:t>
            </a: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 dirty="0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xmlns="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xmlns="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xmlns="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284" y="1482726"/>
            <a:ext cx="8463116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xmlns="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xmlns="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40198"/>
            <a:ext cx="766424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xmlns="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xmlns="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xmlns="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88616"/>
            <a:ext cx="782893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xmlns="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xmlns="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xmlns="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xmlns="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xmlns="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xmlns="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68951"/>
            <a:ext cx="78682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xmlns="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xmlns="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xmlns="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xmlns="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xmlns="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xmlns="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19867"/>
            <a:ext cx="78682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xmlns="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xmlns="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xmlns="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xmlns="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xmlns="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xmlns="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xmlns="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xmlns="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825500"/>
            <a:ext cx="7737987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xmlns="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xmlns="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xmlns="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xmlns="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09727"/>
            <a:ext cx="7870723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xmlns="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4478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xmlns="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xmlns="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xmlns="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32155"/>
            <a:ext cx="7263581" cy="421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xmlns="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xmlns="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700548"/>
            <a:ext cx="8005916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xmlns="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xmlns="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425" y="1597804"/>
            <a:ext cx="6801465" cy="228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xmlns="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xmlns="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900" y="887023"/>
            <a:ext cx="77343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xmlns="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884869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 dirty="0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xmlns="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xmlns="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xmlns="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xmlns="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65188"/>
            <a:ext cx="7772400" cy="48895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xmlns="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amortization,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xmlns="" id="{A2C27CEF-762A-43BD-8CA1-4E429980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001838"/>
            <a:ext cx="7924800" cy="3865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4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Which is an example of a cash flow from an operating activity?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to lenders for interest.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Receipt of cash from the sale of capital stock.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dividends to the company’s stockholders.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None of the above.</a:t>
            </a:r>
          </a:p>
        </p:txBody>
      </p:sp>
      <p:sp>
        <p:nvSpPr>
          <p:cNvPr id="1052675" name="Oval 3">
            <a:extLst>
              <a:ext uri="{FF2B5EF4-FFF2-40B4-BE49-F238E27FC236}">
                <a16:creationId xmlns:a16="http://schemas.microsoft.com/office/drawing/2014/main" xmlns="" id="{1961106D-901E-4EEC-B760-89AA19C5B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1242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2676" name="Rectangle 4">
            <a:extLst>
              <a:ext uri="{FF2B5EF4-FFF2-40B4-BE49-F238E27FC236}">
                <a16:creationId xmlns:a16="http://schemas.microsoft.com/office/drawing/2014/main" xmlns="" id="{DB393876-0613-4BA8-9205-625DB0CE3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Question</a:t>
            </a:r>
          </a:p>
        </p:txBody>
      </p:sp>
      <p:sp>
        <p:nvSpPr>
          <p:cNvPr id="51205" name="Text Box 8">
            <a:extLst>
              <a:ext uri="{FF2B5EF4-FFF2-40B4-BE49-F238E27FC236}">
                <a16:creationId xmlns:a16="http://schemas.microsoft.com/office/drawing/2014/main" xmlns="" id="{3B93DAF1-8B63-4725-AA1B-5584F5D15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2681" name="Rectangle 9">
            <a:extLst>
              <a:ext uri="{FF2B5EF4-FFF2-40B4-BE49-F238E27FC236}">
                <a16:creationId xmlns:a16="http://schemas.microsoft.com/office/drawing/2014/main" xmlns="" id="{714347C5-2C87-47DA-9D5F-DB8119944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2542" y="838200"/>
            <a:ext cx="72414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xmlns="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xmlns="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 dirty="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xmlns="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xmlns="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Worksheet" r:id="rId4" imgW="3981331" imgH="1314331" progId="Excel.Sheet.8">
                  <p:embed/>
                </p:oleObj>
              </mc:Choice>
              <mc:Fallback>
                <p:oleObj name="Worksheet" r:id="rId4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xmlns="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xmlns="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xmlns="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782637"/>
            <a:ext cx="77724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xmlns="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xmlns="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 dirty="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 dirty="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xmlns="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xmlns="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xmlns="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xmlns="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xmlns="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Worksheet" r:id="rId4" imgW="3981331" imgH="1504771" progId="Excel.Sheet.8">
                  <p:embed/>
                </p:oleObj>
              </mc:Choice>
              <mc:Fallback>
                <p:oleObj name="Worksheet" r:id="rId4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xmlns="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xmlns="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xmlns="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xmlns="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xmlns="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xmlns="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xmlns="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61508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xmlns="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xmlns="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xmlns="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xmlns="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xmlns="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xmlns="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xmlns="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xmlns="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xmlns="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xmlns="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xmlns="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xmlns="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1028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xmlns="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Worksheet" r:id="rId4" imgW="3981331" imgH="1695629" progId="Excel.Sheet.8">
                  <p:embed/>
                </p:oleObj>
              </mc:Choice>
              <mc:Fallback>
                <p:oleObj name="Worksheet" r:id="rId4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xmlns="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xmlns="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xmlns="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xmlns="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xmlns="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xmlns="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6052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xmlns="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xmlns="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xmlns="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xmlns="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xmlns="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xmlns="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xmlns="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xmlns="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xmlns="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xmlns="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xmlns="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xmlns="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510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xmlns="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Worksheet" r:id="rId4" imgW="3981331" imgH="1886069" progId="Excel.Sheet.8">
                  <p:embed/>
                </p:oleObj>
              </mc:Choice>
              <mc:Fallback>
                <p:oleObj name="Worksheet" r:id="rId4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xmlns="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xmlns="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xmlns="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xmlns="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xmlns="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xmlns="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004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xmlns="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xmlns="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xmlns="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25129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xmlns="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Worksheet" r:id="rId4" imgW="3981331" imgH="2076510" progId="Excel.Sheet.8">
                  <p:embed/>
                </p:oleObj>
              </mc:Choice>
              <mc:Fallback>
                <p:oleObj name="Worksheet" r:id="rId4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xmlns="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xmlns="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xmlns="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xmlns="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xmlns="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xmlns="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xmlns="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39781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xmlns="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506929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xmlns="" id="{E2937818-1053-4C1F-9EB5-34E39F7AA9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5221081"/>
              </p:ext>
            </p:extLst>
          </p:nvPr>
        </p:nvGraphicFramePr>
        <p:xfrm>
          <a:off x="2389239" y="1922206"/>
          <a:ext cx="7170738" cy="3564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Worksheet" r:id="rId4" imgW="3981331" imgH="2457390" progId="Excel.Sheet.8">
                  <p:embed/>
                </p:oleObj>
              </mc:Choice>
              <mc:Fallback>
                <p:oleObj name="Worksheet" r:id="rId4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xmlns="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239" y="1922206"/>
                        <a:ext cx="7170738" cy="35641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xmlns="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xmlns="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xmlns="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xmlns="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xmlns="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xmlns="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5462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xmlns="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xmlns="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51765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8">
            <a:extLst>
              <a:ext uri="{FF2B5EF4-FFF2-40B4-BE49-F238E27FC236}">
                <a16:creationId xmlns:a16="http://schemas.microsoft.com/office/drawing/2014/main" xmlns="" id="{F218C740-F464-40D9-B702-BD883D45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08523"/>
            <a:ext cx="6408174" cy="443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xmlns="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xmlns="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xmlns="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696167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 dirty="0">
                <a:latin typeface="Arial" panose="020B0604020202020204" pitchFamily="34" charset="0"/>
              </a:rPr>
              <a:t>Company purchased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 dirty="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 dirty="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 dirty="0">
                <a:latin typeface="Arial" panose="020B0604020202020204" pitchFamily="34" charset="0"/>
              </a:rPr>
              <a:t>investing</a:t>
            </a:r>
            <a:r>
              <a:rPr lang="en-US" altLang="en-US" sz="2100" dirty="0">
                <a:latin typeface="Arial" panose="020B0604020202020204" pitchFamily="34" charset="0"/>
              </a:rPr>
              <a:t> and </a:t>
            </a:r>
            <a:r>
              <a:rPr lang="en-US" altLang="en-US" sz="2100" u="sng" dirty="0">
                <a:latin typeface="Arial" panose="020B0604020202020204" pitchFamily="34" charset="0"/>
              </a:rPr>
              <a:t>financing</a:t>
            </a:r>
            <a:r>
              <a:rPr lang="en-US" altLang="en-US" sz="2100" dirty="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xmlns="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xmlns="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1871" y="814233"/>
            <a:ext cx="739877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28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xmlns="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xmlns="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xmlns="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xmlns="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xmlns="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xmlns="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xmlns="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xmlns="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xmlns="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xmlns="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xmlns="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xmlns="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xmlns="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xmlns="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xmlns="" id="{9F260E51-DBEE-4B16-B903-8B7476C938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8645191"/>
              </p:ext>
            </p:extLst>
          </p:nvPr>
        </p:nvGraphicFramePr>
        <p:xfrm>
          <a:off x="1981200" y="1785939"/>
          <a:ext cx="6290187" cy="4151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xmlns="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785939"/>
                        <a:ext cx="6290187" cy="41510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xmlns="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2542" y="826294"/>
            <a:ext cx="75462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32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xmlns="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9858" y="1389064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xmlns="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xmlns="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xmlns="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xmlns="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xmlns="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11729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xmlns="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xmlns="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xmlns="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xmlns="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xmlns="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xmlns="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xmlns="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xmlns="" id="{6792D980-D2E9-45E4-AB6D-7D186BD7CD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899182"/>
              </p:ext>
            </p:extLst>
          </p:nvPr>
        </p:nvGraphicFramePr>
        <p:xfrm>
          <a:off x="2459038" y="1689100"/>
          <a:ext cx="7370762" cy="4092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xmlns="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0922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xmlns="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xmlns="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49381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xmlns="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xmlns="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0026" y="1386682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xmlns="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604964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xmlns="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xmlns="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510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xmlns="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xmlns="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xmlns="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xmlns="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xmlns="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xmlns="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xmlns="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xmlns="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xmlns="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xmlns="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xmlns="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xmlns="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xmlns="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19748" y="748886"/>
            <a:ext cx="7145594" cy="74971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xmlns="" id="{8C875A13-C981-403B-9A49-659FE2F0C4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3435192"/>
              </p:ext>
            </p:extLst>
          </p:nvPr>
        </p:nvGraphicFramePr>
        <p:xfrm>
          <a:off x="4611329" y="1498597"/>
          <a:ext cx="4522840" cy="445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xmlns="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29" y="1498597"/>
                        <a:ext cx="4522840" cy="44597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xmlns="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xmlns="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xmlns="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xmlns="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xmlns="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052484" y="761207"/>
            <a:ext cx="7929716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xmlns="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xmlns="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xmlns="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xmlns="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xmlns="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xmlns="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xmlns="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xmlns="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xmlns="" id="{DA19DFAA-ECF5-4C67-9A65-2757E4EDCB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3743658"/>
              </p:ext>
            </p:extLst>
          </p:nvPr>
        </p:nvGraphicFramePr>
        <p:xfrm>
          <a:off x="2232897" y="2035380"/>
          <a:ext cx="7370762" cy="3898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xmlns="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2897" y="2035380"/>
                        <a:ext cx="7370762" cy="38984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xmlns="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63252" y="815746"/>
            <a:ext cx="79100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xmlns="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1504337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xmlns="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524001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xmlns="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xmlns="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xmlns="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1467749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xmlns="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xmlns="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802585"/>
            <a:ext cx="7929716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xmlns="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xmlns="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xmlns="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xmlns="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xmlns="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xmlns="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xmlns="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xmlns="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xmlns="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9244" y="761366"/>
            <a:ext cx="6958781" cy="710381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xmlns="" id="{94BB33EC-6C19-4271-87F8-FABB450103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1144127"/>
              </p:ext>
            </p:extLst>
          </p:nvPr>
        </p:nvGraphicFramePr>
        <p:xfrm>
          <a:off x="4461386" y="1608765"/>
          <a:ext cx="4149214" cy="4280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xmlns="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1386" y="1608765"/>
                        <a:ext cx="4149214" cy="42807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xmlns="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xmlns="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xmlns="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xmlns="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xmlns="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xmlns="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497097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xmlns="" id="{871A9F59-193E-4EC2-99E1-7CC41C6FA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01838"/>
            <a:ext cx="7924800" cy="4094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5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300">
                <a:latin typeface="Arial" panose="020B0604020202020204" pitchFamily="34" charset="0"/>
              </a:rPr>
              <a:t>Which is an example of a cash flow from an investing activity?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issuance of bonds payable.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repurchase outstanding capital stock. 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sale of equipment.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suppliers for inventory.</a:t>
            </a:r>
          </a:p>
        </p:txBody>
      </p:sp>
      <p:sp>
        <p:nvSpPr>
          <p:cNvPr id="1053699" name="Oval 3">
            <a:extLst>
              <a:ext uri="{FF2B5EF4-FFF2-40B4-BE49-F238E27FC236}">
                <a16:creationId xmlns:a16="http://schemas.microsoft.com/office/drawing/2014/main" xmlns="" id="{605EE665-B098-4550-9C69-7D42F80D3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45135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3700" name="Rectangle 4">
            <a:extLst>
              <a:ext uri="{FF2B5EF4-FFF2-40B4-BE49-F238E27FC236}">
                <a16:creationId xmlns:a16="http://schemas.microsoft.com/office/drawing/2014/main" xmlns="" id="{729F684E-3EAE-4FE1-BFEB-24E06C1D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Review Question</a:t>
            </a:r>
          </a:p>
        </p:txBody>
      </p:sp>
      <p:sp>
        <p:nvSpPr>
          <p:cNvPr id="101381" name="Text Box 8">
            <a:extLst>
              <a:ext uri="{FF2B5EF4-FFF2-40B4-BE49-F238E27FC236}">
                <a16:creationId xmlns:a16="http://schemas.microsoft.com/office/drawing/2014/main" xmlns="" id="{DE15C31B-4B76-4839-8C08-2A45B46EA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3705" name="Rectangle 9">
            <a:extLst>
              <a:ext uri="{FF2B5EF4-FFF2-40B4-BE49-F238E27FC236}">
                <a16:creationId xmlns:a16="http://schemas.microsoft.com/office/drawing/2014/main" xmlns="" id="{6E2439E3-A162-4C34-BFE6-8F1AE1868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6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xmlns="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xmlns="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xmlns="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xmlns="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xmlns="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xmlns="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xmlns="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xmlns="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791303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xmlns="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xmlns="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xmlns="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xmlns="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xmlns="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xmlns="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64045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xmlns="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xmlns="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xmlns="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xmlns="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xmlns="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xmlns="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52538"/>
            <a:ext cx="7949381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xmlns="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xmlns="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xmlns="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xmlns="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xmlns="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xmlns="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xmlns="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xmlns="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xmlns="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xmlns="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2542" y="858836"/>
            <a:ext cx="7959213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xmlns="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689211-034D-4E42-9E67-8FB2F7D0C550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6D79A9CD-0D2B-4D05-AB6B-68946B88D0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234C4F-0F31-4933-AEE0-3A331D4F6D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2183</Words>
  <Application>Microsoft Office PowerPoint</Application>
  <PresentationFormat>Custom</PresentationFormat>
  <Paragraphs>329</Paragraphs>
  <Slides>55</Slides>
  <Notes>52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7" baseType="lpstr">
      <vt:lpstr>Office Theme</vt:lpstr>
      <vt:lpstr>Worksheet</vt:lpstr>
      <vt:lpstr>PowerPoint Presentation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PowerPoint Presentation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Investing and Financing Activities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aya</cp:lastModifiedBy>
  <cp:revision>35</cp:revision>
  <dcterms:created xsi:type="dcterms:W3CDTF">2021-08-03T13:03:26Z</dcterms:created>
  <dcterms:modified xsi:type="dcterms:W3CDTF">2024-03-18T18:10:50Z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