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Lst>
  <p:sldSz cy="6858000" cx="12192000"/>
  <p:notesSz cx="6858000" cy="9144000"/>
  <p:embeddedFontLst>
    <p:embeddedFont>
      <p:font typeface="Tajawal Medium"/>
      <p:regular r:id="rId46"/>
      <p:bold r:id="rId4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3840">
          <p15:clr>
            <a:srgbClr val="000000"/>
          </p15:clr>
        </p15:guide>
      </p15:sldGuideLst>
    </p:ext>
    <p:ext uri="GoogleSlidesCustomDataVersion2">
      <go:slidesCustomData xmlns:go="http://customooxmlschemas.google.com/" r:id="rId48" roundtripDataSignature="AMtx7mhs0g8WHgiUrMgnG/fBT9V/Z2Eut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44" Type="http://schemas.openxmlformats.org/officeDocument/2006/relationships/slide" Target="slides/slide39.xml"/><Relationship Id="rId21" Type="http://schemas.openxmlformats.org/officeDocument/2006/relationships/slide" Target="slides/slide16.xml"/><Relationship Id="rId43" Type="http://schemas.openxmlformats.org/officeDocument/2006/relationships/slide" Target="slides/slide38.xml"/><Relationship Id="rId24" Type="http://schemas.openxmlformats.org/officeDocument/2006/relationships/slide" Target="slides/slide19.xml"/><Relationship Id="rId46" Type="http://schemas.openxmlformats.org/officeDocument/2006/relationships/font" Target="fonts/TajawalMedium-regular.fntdata"/><Relationship Id="rId23" Type="http://schemas.openxmlformats.org/officeDocument/2006/relationships/slide" Target="slides/slide18.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48" Type="http://customschemas.google.com/relationships/presentationmetadata" Target="metadata"/><Relationship Id="rId25" Type="http://schemas.openxmlformats.org/officeDocument/2006/relationships/slide" Target="slides/slide20.xml"/><Relationship Id="rId47" Type="http://schemas.openxmlformats.org/officeDocument/2006/relationships/font" Target="fonts/TajawalMedium-bold.fntdata"/><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2" name="Google Shape;82;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3" name="Google Shape;83;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0" name="Google Shape;100;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1" name="Google Shape;101;p2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1" name="Google Shape;111;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2" name="Google Shape;112;p2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22" name="Google Shape;122;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5" name="Google Shape;135;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3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47" name="Google Shape;147;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3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59" name="Google Shape;159;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3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1" name="Google Shape;171;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3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3" name="Google Shape;183;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3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5" name="Google Shape;195;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3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7" name="Google Shape;207;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3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9" name="Google Shape;219;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3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32" name="Google Shape;232;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4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5" name="Google Shape;245;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4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8" name="Google Shape;258;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4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1" name="Google Shape;271;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4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83" name="Google Shape;283;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4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96" name="Google Shape;296;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4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09" name="Google Shape;309;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4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23" name="Google Shape;323;p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4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37" name="Google Shape;337;p4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4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52" name="Google Shape;352;p4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4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64" name="Google Shape;364;p4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5" name="Shape 375"/>
        <p:cNvGrpSpPr/>
        <p:nvPr/>
      </p:nvGrpSpPr>
      <p:grpSpPr>
        <a:xfrm>
          <a:off x="0" y="0"/>
          <a:ext cx="0" cy="0"/>
          <a:chOff x="0" y="0"/>
          <a:chExt cx="0" cy="0"/>
        </a:xfrm>
      </p:grpSpPr>
      <p:sp>
        <p:nvSpPr>
          <p:cNvPr id="376" name="Google Shape;376;p5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77" name="Google Shape;377;p5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p5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90" name="Google Shape;390;p5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p5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03" name="Google Shape;403;p5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4" name="Shape 414"/>
        <p:cNvGrpSpPr/>
        <p:nvPr/>
      </p:nvGrpSpPr>
      <p:grpSpPr>
        <a:xfrm>
          <a:off x="0" y="0"/>
          <a:ext cx="0" cy="0"/>
          <a:chOff x="0" y="0"/>
          <a:chExt cx="0" cy="0"/>
        </a:xfrm>
      </p:grpSpPr>
      <p:sp>
        <p:nvSpPr>
          <p:cNvPr id="415" name="Google Shape;415;p5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16" name="Google Shape;416;p5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7" name="Shape 427"/>
        <p:cNvGrpSpPr/>
        <p:nvPr/>
      </p:nvGrpSpPr>
      <p:grpSpPr>
        <a:xfrm>
          <a:off x="0" y="0"/>
          <a:ext cx="0" cy="0"/>
          <a:chOff x="0" y="0"/>
          <a:chExt cx="0" cy="0"/>
        </a:xfrm>
      </p:grpSpPr>
      <p:sp>
        <p:nvSpPr>
          <p:cNvPr id="428" name="Google Shape;428;p5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29" name="Google Shape;429;p5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0" name="Shape 440"/>
        <p:cNvGrpSpPr/>
        <p:nvPr/>
      </p:nvGrpSpPr>
      <p:grpSpPr>
        <a:xfrm>
          <a:off x="0" y="0"/>
          <a:ext cx="0" cy="0"/>
          <a:chOff x="0" y="0"/>
          <a:chExt cx="0" cy="0"/>
        </a:xfrm>
      </p:grpSpPr>
      <p:sp>
        <p:nvSpPr>
          <p:cNvPr id="441" name="Google Shape;441;p5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42" name="Google Shape;442;p5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3" name="Shape 453"/>
        <p:cNvGrpSpPr/>
        <p:nvPr/>
      </p:nvGrpSpPr>
      <p:grpSpPr>
        <a:xfrm>
          <a:off x="0" y="0"/>
          <a:ext cx="0" cy="0"/>
          <a:chOff x="0" y="0"/>
          <a:chExt cx="0" cy="0"/>
        </a:xfrm>
      </p:grpSpPr>
      <p:sp>
        <p:nvSpPr>
          <p:cNvPr id="454" name="Google Shape;454;p5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55" name="Google Shape;455;p5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6" name="Shape 466"/>
        <p:cNvGrpSpPr/>
        <p:nvPr/>
      </p:nvGrpSpPr>
      <p:grpSpPr>
        <a:xfrm>
          <a:off x="0" y="0"/>
          <a:ext cx="0" cy="0"/>
          <a:chOff x="0" y="0"/>
          <a:chExt cx="0" cy="0"/>
        </a:xfrm>
      </p:grpSpPr>
      <p:sp>
        <p:nvSpPr>
          <p:cNvPr id="467" name="Google Shape;467;p5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68" name="Google Shape;468;p5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9" name="Shape 479"/>
        <p:cNvGrpSpPr/>
        <p:nvPr/>
      </p:nvGrpSpPr>
      <p:grpSpPr>
        <a:xfrm>
          <a:off x="0" y="0"/>
          <a:ext cx="0" cy="0"/>
          <a:chOff x="0" y="0"/>
          <a:chExt cx="0" cy="0"/>
        </a:xfrm>
      </p:grpSpPr>
      <p:sp>
        <p:nvSpPr>
          <p:cNvPr id="480" name="Google Shape;480;p5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81" name="Google Shape;481;p5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2" name="Shape 492"/>
        <p:cNvGrpSpPr/>
        <p:nvPr/>
      </p:nvGrpSpPr>
      <p:grpSpPr>
        <a:xfrm>
          <a:off x="0" y="0"/>
          <a:ext cx="0" cy="0"/>
          <a:chOff x="0" y="0"/>
          <a:chExt cx="0" cy="0"/>
        </a:xfrm>
      </p:grpSpPr>
      <p:sp>
        <p:nvSpPr>
          <p:cNvPr id="493" name="Google Shape;493;p5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94" name="Google Shape;494;p5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5" name="Shape 505"/>
        <p:cNvGrpSpPr/>
        <p:nvPr/>
      </p:nvGrpSpPr>
      <p:grpSpPr>
        <a:xfrm>
          <a:off x="0" y="0"/>
          <a:ext cx="0" cy="0"/>
          <a:chOff x="0" y="0"/>
          <a:chExt cx="0" cy="0"/>
        </a:xfrm>
      </p:grpSpPr>
      <p:sp>
        <p:nvSpPr>
          <p:cNvPr id="506" name="Google Shape;506;p6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07" name="Google Shape;507;p6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8" name="Shape 518"/>
        <p:cNvGrpSpPr/>
        <p:nvPr/>
      </p:nvGrpSpPr>
      <p:grpSpPr>
        <a:xfrm>
          <a:off x="0" y="0"/>
          <a:ext cx="0" cy="0"/>
          <a:chOff x="0" y="0"/>
          <a:chExt cx="0" cy="0"/>
        </a:xfrm>
      </p:grpSpPr>
      <p:sp>
        <p:nvSpPr>
          <p:cNvPr id="519" name="Google Shape;519;p6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20" name="Google Shape;520;p6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1" name="Shape 531"/>
        <p:cNvGrpSpPr/>
        <p:nvPr/>
      </p:nvGrpSpPr>
      <p:grpSpPr>
        <a:xfrm>
          <a:off x="0" y="0"/>
          <a:ext cx="0" cy="0"/>
          <a:chOff x="0" y="0"/>
          <a:chExt cx="0" cy="0"/>
        </a:xfrm>
      </p:grpSpPr>
      <p:sp>
        <p:nvSpPr>
          <p:cNvPr id="532" name="Google Shape;532;p6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33" name="Google Shape;533;p6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4" name="Shape 544"/>
        <p:cNvGrpSpPr/>
        <p:nvPr/>
      </p:nvGrpSpPr>
      <p:grpSpPr>
        <a:xfrm>
          <a:off x="0" y="0"/>
          <a:ext cx="0" cy="0"/>
          <a:chOff x="0" y="0"/>
          <a:chExt cx="0" cy="0"/>
        </a:xfrm>
      </p:grpSpPr>
      <p:sp>
        <p:nvSpPr>
          <p:cNvPr id="545" name="Google Shape;545;p6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46" name="Google Shape;546;p6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7" name="Shape 557"/>
        <p:cNvGrpSpPr/>
        <p:nvPr/>
      </p:nvGrpSpPr>
      <p:grpSpPr>
        <a:xfrm>
          <a:off x="0" y="0"/>
          <a:ext cx="0" cy="0"/>
          <a:chOff x="0" y="0"/>
          <a:chExt cx="0" cy="0"/>
        </a:xfrm>
      </p:grpSpPr>
      <p:sp>
        <p:nvSpPr>
          <p:cNvPr id="558" name="Google Shape;558;p6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59" name="Google Shape;559;p6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1" name="Shape 571"/>
        <p:cNvGrpSpPr/>
        <p:nvPr/>
      </p:nvGrpSpPr>
      <p:grpSpPr>
        <a:xfrm>
          <a:off x="0" y="0"/>
          <a:ext cx="0" cy="0"/>
          <a:chOff x="0" y="0"/>
          <a:chExt cx="0" cy="0"/>
        </a:xfrm>
      </p:grpSpPr>
      <p:sp>
        <p:nvSpPr>
          <p:cNvPr id="572" name="Google Shape;572;p6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73" name="Google Shape;573;p6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5" name="Shape 585"/>
        <p:cNvGrpSpPr/>
        <p:nvPr/>
      </p:nvGrpSpPr>
      <p:grpSpPr>
        <a:xfrm>
          <a:off x="0" y="0"/>
          <a:ext cx="0" cy="0"/>
          <a:chOff x="0" y="0"/>
          <a:chExt cx="0" cy="0"/>
        </a:xfrm>
      </p:grpSpPr>
      <p:sp>
        <p:nvSpPr>
          <p:cNvPr id="586" name="Google Shape;586;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87" name="Google Shape;587;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5" name="Shape 15"/>
        <p:cNvGrpSpPr/>
        <p:nvPr/>
      </p:nvGrpSpPr>
      <p:grpSpPr>
        <a:xfrm>
          <a:off x="0" y="0"/>
          <a:ext cx="0" cy="0"/>
          <a:chOff x="0" y="0"/>
          <a:chExt cx="0" cy="0"/>
        </a:xfrm>
      </p:grpSpPr>
      <p:sp>
        <p:nvSpPr>
          <p:cNvPr id="16" name="Google Shape;16;p10"/>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7" name="Shape 17"/>
        <p:cNvGrpSpPr/>
        <p:nvPr/>
      </p:nvGrpSpPr>
      <p:grpSpPr>
        <a:xfrm>
          <a:off x="0" y="0"/>
          <a:ext cx="0" cy="0"/>
          <a:chOff x="0" y="0"/>
          <a:chExt cx="0" cy="0"/>
        </a:xfrm>
      </p:grpSpPr>
      <p:sp>
        <p:nvSpPr>
          <p:cNvPr id="18" name="Google Shape;18;p11"/>
          <p:cNvSpPr/>
          <p:nvPr>
            <p:ph idx="2" type="pic"/>
          </p:nvPr>
        </p:nvSpPr>
        <p:spPr>
          <a:xfrm>
            <a:off x="1" y="0"/>
            <a:ext cx="9740898" cy="5962650"/>
          </a:xfrm>
          <a:prstGeom prst="rect">
            <a:avLst/>
          </a:prstGeom>
          <a:solidFill>
            <a:srgbClr val="D8D8D8">
              <a:alpha val="49411"/>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p:tgtEl>
                                          <p:spTgt spid="1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9_Title Slide">
  <p:cSld name="29_Title Slide">
    <p:spTree>
      <p:nvGrpSpPr>
        <p:cNvPr id="19" name="Shape 19"/>
        <p:cNvGrpSpPr/>
        <p:nvPr/>
      </p:nvGrpSpPr>
      <p:grpSpPr>
        <a:xfrm>
          <a:off x="0" y="0"/>
          <a:ext cx="0" cy="0"/>
          <a:chOff x="0" y="0"/>
          <a:chExt cx="0" cy="0"/>
        </a:xfrm>
      </p:grpSpPr>
      <p:sp>
        <p:nvSpPr>
          <p:cNvPr id="20" name="Google Shape;20;p12"/>
          <p:cNvSpPr/>
          <p:nvPr>
            <p:ph idx="2" type="pic"/>
          </p:nvPr>
        </p:nvSpPr>
        <p:spPr>
          <a:xfrm>
            <a:off x="1127760" y="1123950"/>
            <a:ext cx="9936480" cy="4610100"/>
          </a:xfrm>
          <a:prstGeom prst="rect">
            <a:avLst/>
          </a:prstGeom>
          <a:solidFill>
            <a:srgbClr val="D8D8D8">
              <a:alpha val="49411"/>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p:tgtEl>
                                          <p:spTgt spid="2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21" name="Shape 21"/>
        <p:cNvGrpSpPr/>
        <p:nvPr/>
      </p:nvGrpSpPr>
      <p:grpSpPr>
        <a:xfrm>
          <a:off x="0" y="0"/>
          <a:ext cx="0" cy="0"/>
          <a:chOff x="0" y="0"/>
          <a:chExt cx="0" cy="0"/>
        </a:xfrm>
      </p:grpSpPr>
      <p:sp>
        <p:nvSpPr>
          <p:cNvPr id="22" name="Google Shape;22;p17"/>
          <p:cNvSpPr/>
          <p:nvPr>
            <p:ph idx="2" type="pic"/>
          </p:nvPr>
        </p:nvSpPr>
        <p:spPr>
          <a:xfrm>
            <a:off x="3452649" y="-3"/>
            <a:ext cx="8739351" cy="6858000"/>
          </a:xfrm>
          <a:prstGeom prst="rect">
            <a:avLst/>
          </a:prstGeom>
          <a:solidFill>
            <a:srgbClr val="D8D8D8">
              <a:alpha val="49411"/>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22"/>
                                        </p:tgtEl>
                                        <p:attrNameLst>
                                          <p:attrName>style.visibility</p:attrName>
                                        </p:attrNameLst>
                                      </p:cBhvr>
                                      <p:to>
                                        <p:strVal val="visible"/>
                                      </p:to>
                                    </p:set>
                                    <p:anim calcmode="lin" valueType="num">
                                      <p:cBhvr additive="base">
                                        <p:cTn dur="500"/>
                                        <p:tgtEl>
                                          <p:spTgt spid="2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3" name="Shape 23"/>
        <p:cNvGrpSpPr/>
        <p:nvPr/>
      </p:nvGrpSpPr>
      <p:grpSpPr>
        <a:xfrm>
          <a:off x="0" y="0"/>
          <a:ext cx="0" cy="0"/>
          <a:chOff x="0" y="0"/>
          <a:chExt cx="0" cy="0"/>
        </a:xfrm>
      </p:grpSpPr>
      <p:sp>
        <p:nvSpPr>
          <p:cNvPr id="24" name="Google Shape;24;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1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6" name="Google Shape;26;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2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2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2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2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2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21"/>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2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21"/>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2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2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24"/>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24"/>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2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25"/>
          <p:cNvSpPr/>
          <p:nvPr>
            <p:ph idx="2" type="pic"/>
          </p:nvPr>
        </p:nvSpPr>
        <p:spPr>
          <a:xfrm>
            <a:off x="5183188" y="987425"/>
            <a:ext cx="6172200" cy="4873625"/>
          </a:xfrm>
          <a:prstGeom prst="rect">
            <a:avLst/>
          </a:prstGeom>
          <a:noFill/>
          <a:ln>
            <a:noFill/>
          </a:ln>
        </p:spPr>
      </p:sp>
      <p:sp>
        <p:nvSpPr>
          <p:cNvPr id="64" name="Google Shape;64;p25"/>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2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26"/>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27"/>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27"/>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5.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theme" Target="../theme/theme2.xml"/><Relationship Id="rId14" Type="http://schemas.openxmlformats.org/officeDocument/2006/relationships/slideLayout" Target="../slideLayouts/slideLayout1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mt="76000"/>
          </a:blip>
          <a:stretch>
            <a:fillRect/>
          </a:stretch>
        </a:blipFill>
      </p:bgPr>
    </p:bg>
    <p:spTree>
      <p:nvGrpSpPr>
        <p:cNvPr id="9" name="Shape 9"/>
        <p:cNvGrpSpPr/>
        <p:nvPr/>
      </p:nvGrpSpPr>
      <p:grpSpPr>
        <a:xfrm>
          <a:off x="0" y="0"/>
          <a:ext cx="0" cy="0"/>
          <a:chOff x="0" y="0"/>
          <a:chExt cx="0" cy="0"/>
        </a:xfrm>
      </p:grpSpPr>
      <p:sp>
        <p:nvSpPr>
          <p:cNvPr id="10" name="Google Shape;10;p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1.jpg"/><Relationship Id="rId4" Type="http://schemas.openxmlformats.org/officeDocument/2006/relationships/image" Target="../media/image1.png"/><Relationship Id="rId5"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4.png"/><Relationship Id="rId4" Type="http://schemas.openxmlformats.org/officeDocument/2006/relationships/image" Target="../media/image8.png"/><Relationship Id="rId5"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4.png"/><Relationship Id="rId4" Type="http://schemas.openxmlformats.org/officeDocument/2006/relationships/image" Target="../media/image8.png"/><Relationship Id="rId5"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 Id="rId6" Type="http://schemas.openxmlformats.org/officeDocument/2006/relationships/image" Target="../media/image1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6.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7.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8.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9.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0.xml"/><Relationship Id="rId3" Type="http://schemas.openxmlformats.org/officeDocument/2006/relationships/image" Target="../media/image14.png"/><Relationship Id="rId4" Type="http://schemas.openxmlformats.org/officeDocument/2006/relationships/image" Target="../media/image13.png"/><Relationship Id="rId5" Type="http://schemas.openxmlformats.org/officeDocument/2006/relationships/image" Target="../media/image6.png"/><Relationship Id="rId6"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 name="Shape 84"/>
        <p:cNvGrpSpPr/>
        <p:nvPr/>
      </p:nvGrpSpPr>
      <p:grpSpPr>
        <a:xfrm>
          <a:off x="0" y="0"/>
          <a:ext cx="0" cy="0"/>
          <a:chOff x="0" y="0"/>
          <a:chExt cx="0" cy="0"/>
        </a:xfrm>
      </p:grpSpPr>
      <p:grpSp>
        <p:nvGrpSpPr>
          <p:cNvPr id="85" name="Google Shape;85;p1"/>
          <p:cNvGrpSpPr/>
          <p:nvPr/>
        </p:nvGrpSpPr>
        <p:grpSpPr>
          <a:xfrm>
            <a:off x="321733" y="0"/>
            <a:ext cx="2024825" cy="1879600"/>
            <a:chOff x="321733" y="0"/>
            <a:chExt cx="2024825" cy="1879600"/>
          </a:xfrm>
        </p:grpSpPr>
        <p:sp>
          <p:nvSpPr>
            <p:cNvPr id="86" name="Google Shape;86;p1"/>
            <p:cNvSpPr/>
            <p:nvPr/>
          </p:nvSpPr>
          <p:spPr>
            <a:xfrm>
              <a:off x="321733" y="0"/>
              <a:ext cx="1821625" cy="1100667"/>
            </a:xfrm>
            <a:prstGeom prst="parallelogram">
              <a:avLst>
                <a:gd fmla="val 97502" name="adj"/>
              </a:avLst>
            </a:prstGeom>
            <a:solidFill>
              <a:schemeClr val="lt1">
                <a:alpha val="6274"/>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87" name="Google Shape;87;p1"/>
            <p:cNvSpPr/>
            <p:nvPr/>
          </p:nvSpPr>
          <p:spPr>
            <a:xfrm>
              <a:off x="524933" y="778933"/>
              <a:ext cx="1821625" cy="1100667"/>
            </a:xfrm>
            <a:prstGeom prst="parallelogram">
              <a:avLst>
                <a:gd fmla="val 97502" name="adj"/>
              </a:avLst>
            </a:prstGeom>
            <a:solidFill>
              <a:schemeClr val="lt1">
                <a:alpha val="6274"/>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sp>
        <p:nvSpPr>
          <p:cNvPr id="88" name="Google Shape;88;p1"/>
          <p:cNvSpPr/>
          <p:nvPr/>
        </p:nvSpPr>
        <p:spPr>
          <a:xfrm flipH="1" rot="10800000">
            <a:off x="4889591" y="-44450"/>
            <a:ext cx="1549309" cy="2063750"/>
          </a:xfrm>
          <a:custGeom>
            <a:rect b="b" l="l" r="r" t="t"/>
            <a:pathLst>
              <a:path extrusionOk="0" h="2063750" w="1549309">
                <a:moveTo>
                  <a:pt x="0" y="2063750"/>
                </a:moveTo>
                <a:lnTo>
                  <a:pt x="812755" y="0"/>
                </a:lnTo>
                <a:lnTo>
                  <a:pt x="1549309" y="2057400"/>
                </a:lnTo>
                <a:lnTo>
                  <a:pt x="0" y="2063750"/>
                </a:lnTo>
                <a:close/>
              </a:path>
            </a:pathLst>
          </a:cu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89" name="Google Shape;89;p1"/>
          <p:cNvSpPr txBox="1"/>
          <p:nvPr/>
        </p:nvSpPr>
        <p:spPr>
          <a:xfrm>
            <a:off x="6023994" y="3809977"/>
            <a:ext cx="5466458" cy="107717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rgbClr val="2D3956"/>
                </a:solidFill>
                <a:latin typeface="Tajawal Medium"/>
                <a:ea typeface="Tajawal Medium"/>
                <a:cs typeface="Tajawal Medium"/>
                <a:sym typeface="Tajawal Medium"/>
              </a:rPr>
              <a:t>أ.د | محمد محمدي محمد مخلص</a:t>
            </a:r>
            <a:endParaRPr b="1" i="0" sz="2000" u="none" cap="none" strike="noStrike">
              <a:solidFill>
                <a:srgbClr val="2D3956"/>
              </a:solidFill>
              <a:latin typeface="Tajawal Medium"/>
              <a:ea typeface="Tajawal Medium"/>
              <a:cs typeface="Tajawal Medium"/>
              <a:sym typeface="Tajawal Medium"/>
            </a:endParaRPr>
          </a:p>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rgbClr val="2D3956"/>
                </a:solidFill>
                <a:latin typeface="Tajawal Medium"/>
                <a:ea typeface="Tajawal Medium"/>
                <a:cs typeface="Tajawal Medium"/>
                <a:sym typeface="Tajawal Medium"/>
              </a:rPr>
              <a:t>أستاذ القيادة التربوية المشارك - كلية العلوم الانسانية- جامعة الجميع الذكية</a:t>
            </a:r>
            <a:endParaRPr/>
          </a:p>
        </p:txBody>
      </p:sp>
      <p:sp>
        <p:nvSpPr>
          <p:cNvPr id="90" name="Google Shape;90;p1"/>
          <p:cNvSpPr/>
          <p:nvPr/>
        </p:nvSpPr>
        <p:spPr>
          <a:xfrm>
            <a:off x="-57150" y="-19050"/>
            <a:ext cx="7452000" cy="6912000"/>
          </a:xfrm>
          <a:custGeom>
            <a:rect b="b" l="l" r="r" t="t"/>
            <a:pathLst>
              <a:path extrusionOk="0" h="6934200" w="7372350">
                <a:moveTo>
                  <a:pt x="38100" y="19050"/>
                </a:moveTo>
                <a:lnTo>
                  <a:pt x="4743450" y="0"/>
                </a:lnTo>
                <a:lnTo>
                  <a:pt x="7372350" y="6915150"/>
                </a:lnTo>
                <a:lnTo>
                  <a:pt x="0" y="6934200"/>
                </a:lnTo>
                <a:lnTo>
                  <a:pt x="38100" y="19050"/>
                </a:lnTo>
                <a:close/>
              </a:path>
            </a:pathLst>
          </a:custGeom>
          <a:blipFill rotWithShape="1">
            <a:blip r:embed="rId3">
              <a:alphaModFix amt="76000"/>
            </a:blip>
            <a:stretch>
              <a:fillRect b="0" l="0" r="0" t="-998"/>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91" name="Google Shape;91;p1"/>
          <p:cNvSpPr txBox="1"/>
          <p:nvPr/>
        </p:nvSpPr>
        <p:spPr>
          <a:xfrm>
            <a:off x="6550866" y="2424037"/>
            <a:ext cx="4703532" cy="76940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4400"/>
              <a:buFont typeface="Arial"/>
              <a:buNone/>
            </a:pPr>
            <a:r>
              <a:rPr b="1" i="0" lang="en-US" sz="4400" u="none" cap="none" strike="noStrike">
                <a:solidFill>
                  <a:srgbClr val="8E5A6D"/>
                </a:solidFill>
                <a:latin typeface="Tajawal Medium"/>
                <a:ea typeface="Tajawal Medium"/>
                <a:cs typeface="Tajawal Medium"/>
                <a:sym typeface="Tajawal Medium"/>
              </a:rPr>
              <a:t>مقرر التخطيط التربوي   </a:t>
            </a:r>
            <a:endParaRPr b="0" i="0" sz="1400" u="none" cap="none" strike="noStrike">
              <a:solidFill>
                <a:srgbClr val="000000"/>
              </a:solidFill>
              <a:latin typeface="Arial"/>
              <a:ea typeface="Arial"/>
              <a:cs typeface="Arial"/>
              <a:sym typeface="Arial"/>
            </a:endParaRPr>
          </a:p>
        </p:txBody>
      </p:sp>
      <p:sp>
        <p:nvSpPr>
          <p:cNvPr id="92" name="Google Shape;92;p1"/>
          <p:cNvSpPr/>
          <p:nvPr/>
        </p:nvSpPr>
        <p:spPr>
          <a:xfrm>
            <a:off x="6023993" y="5877272"/>
            <a:ext cx="5466458" cy="694979"/>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خطوات التخطيط التربوي</a:t>
            </a:r>
            <a:endParaRPr b="0" i="0" sz="1400" u="none" cap="none" strike="noStrike">
              <a:solidFill>
                <a:srgbClr val="000000"/>
              </a:solidFill>
              <a:latin typeface="Arial"/>
              <a:ea typeface="Arial"/>
              <a:cs typeface="Arial"/>
              <a:sym typeface="Arial"/>
            </a:endParaRPr>
          </a:p>
        </p:txBody>
      </p:sp>
      <p:pic>
        <p:nvPicPr>
          <p:cNvPr id="93" name="Google Shape;93;p1"/>
          <p:cNvPicPr preferRelativeResize="0"/>
          <p:nvPr/>
        </p:nvPicPr>
        <p:blipFill rotWithShape="1">
          <a:blip r:embed="rId4">
            <a:alphaModFix/>
          </a:blip>
          <a:srcRect b="0" l="0" r="0" t="0"/>
          <a:stretch/>
        </p:blipFill>
        <p:spPr>
          <a:xfrm>
            <a:off x="8993573" y="-394321"/>
            <a:ext cx="2876694" cy="2544327"/>
          </a:xfrm>
          <a:prstGeom prst="rect">
            <a:avLst/>
          </a:prstGeom>
          <a:noFill/>
          <a:ln>
            <a:noFill/>
          </a:ln>
        </p:spPr>
      </p:pic>
      <p:sp>
        <p:nvSpPr>
          <p:cNvPr id="94" name="Google Shape;94;p1"/>
          <p:cNvSpPr/>
          <p:nvPr/>
        </p:nvSpPr>
        <p:spPr>
          <a:xfrm rot="4043456">
            <a:off x="-459862" y="6293391"/>
            <a:ext cx="5381392" cy="134671"/>
          </a:xfrm>
          <a:prstGeom prst="parallelogram">
            <a:avLst>
              <a:gd fmla="val 25000" name="adj"/>
            </a:avLst>
          </a:prstGeom>
          <a:solidFill>
            <a:srgbClr val="FAC74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95" name="Google Shape;95;p1"/>
          <p:cNvSpPr/>
          <p:nvPr/>
        </p:nvSpPr>
        <p:spPr>
          <a:xfrm>
            <a:off x="-57150" y="1756704"/>
            <a:ext cx="2084784" cy="5143500"/>
          </a:xfrm>
          <a:prstGeom prst="rtTriangle">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96" name="Google Shape;96;p1"/>
          <p:cNvSpPr txBox="1"/>
          <p:nvPr/>
        </p:nvSpPr>
        <p:spPr>
          <a:xfrm>
            <a:off x="7081460" y="5327472"/>
            <a:ext cx="3060453" cy="40006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rgbClr val="2D3956"/>
                </a:solidFill>
                <a:latin typeface="Tajawal Medium"/>
                <a:ea typeface="Tajawal Medium"/>
                <a:cs typeface="Tajawal Medium"/>
                <a:sym typeface="Tajawal Medium"/>
              </a:rPr>
              <a:t>رقم المقرر 712</a:t>
            </a:r>
            <a:endParaRPr b="1" i="0" sz="1400" u="none" cap="none" strike="noStrike">
              <a:solidFill>
                <a:srgbClr val="000000"/>
              </a:solidFill>
              <a:latin typeface="Arial"/>
              <a:ea typeface="Arial"/>
              <a:cs typeface="Arial"/>
              <a:sym typeface="Arial"/>
            </a:endParaRPr>
          </a:p>
        </p:txBody>
      </p:sp>
      <p:pic>
        <p:nvPicPr>
          <p:cNvPr id="97" name="Google Shape;97;p1"/>
          <p:cNvPicPr preferRelativeResize="0"/>
          <p:nvPr/>
        </p:nvPicPr>
        <p:blipFill rotWithShape="1">
          <a:blip r:embed="rId5">
            <a:alphaModFix/>
          </a:blip>
          <a:srcRect b="0" l="0" r="0" t="0"/>
          <a:stretch/>
        </p:blipFill>
        <p:spPr>
          <a:xfrm>
            <a:off x="313679" y="372325"/>
            <a:ext cx="2457656" cy="67087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28"/>
          <p:cNvSpPr/>
          <p:nvPr/>
        </p:nvSpPr>
        <p:spPr>
          <a:xfrm flipH="1" rot="10800000">
            <a:off x="-1" y="-43544"/>
            <a:ext cx="12191999" cy="5816453"/>
          </a:xfrm>
          <a:prstGeom prst="round1Rect">
            <a:avLst>
              <a:gd fmla="val 32222" name="adj"/>
            </a:avLst>
          </a:prstGeom>
          <a:gradFill>
            <a:gsLst>
              <a:gs pos="0">
                <a:srgbClr val="54313E"/>
              </a:gs>
              <a:gs pos="50000">
                <a:srgbClr val="79475A"/>
              </a:gs>
              <a:gs pos="100000">
                <a:srgbClr val="91566B"/>
              </a:gs>
            </a:gsLst>
            <a:lin ang="81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04" name="Google Shape;104;p28"/>
          <p:cNvSpPr txBox="1"/>
          <p:nvPr/>
        </p:nvSpPr>
        <p:spPr>
          <a:xfrm>
            <a:off x="2063552" y="1414509"/>
            <a:ext cx="8436300" cy="4073700"/>
          </a:xfrm>
          <a:prstGeom prst="rect">
            <a:avLst/>
          </a:prstGeom>
          <a:noFill/>
          <a:ln>
            <a:noFill/>
          </a:ln>
        </p:spPr>
        <p:txBody>
          <a:bodyPr anchorCtr="0" anchor="t" bIns="45700" lIns="91425" spcFirstLastPara="1" rIns="91425" wrap="square" tIns="45700">
            <a:spAutoFit/>
          </a:bodyPr>
          <a:lstStyle/>
          <a:p>
            <a:pPr indent="0" lvl="0" marL="0" marR="0" rtl="1" algn="ctr">
              <a:lnSpc>
                <a:spcPct val="100000"/>
              </a:lnSpc>
              <a:spcBef>
                <a:spcPts val="0"/>
              </a:spcBef>
              <a:spcAft>
                <a:spcPts val="0"/>
              </a:spcAft>
              <a:buNone/>
            </a:pPr>
            <a:r>
              <a:rPr b="1" i="0" lang="en-US" sz="2800" u="none" cap="none" strike="noStrike">
                <a:solidFill>
                  <a:schemeClr val="lt1"/>
                </a:solidFill>
                <a:latin typeface="Simplified Arabic"/>
                <a:ea typeface="Simplified Arabic"/>
                <a:cs typeface="Simplified Arabic"/>
                <a:sym typeface="Simplified Arabic"/>
              </a:rPr>
              <a:t>ملخص المحاضرة السابقة</a:t>
            </a:r>
            <a:endParaRPr/>
          </a:p>
          <a:p>
            <a:pPr indent="-344488" lvl="0" marL="404813" marR="0" rtl="1" algn="just">
              <a:lnSpc>
                <a:spcPct val="115000"/>
              </a:lnSpc>
              <a:spcBef>
                <a:spcPts val="0"/>
              </a:spcBef>
              <a:spcAft>
                <a:spcPts val="0"/>
              </a:spcAft>
              <a:buClr>
                <a:srgbClr val="000000"/>
              </a:buClr>
              <a:buSzPts val="2800"/>
              <a:buFont typeface="Arial"/>
              <a:buChar char="•"/>
            </a:pPr>
            <a:r>
              <a:rPr b="1" i="0" lang="en-US" sz="2800" u="none" cap="none" strike="noStrike">
                <a:solidFill>
                  <a:schemeClr val="lt1"/>
                </a:solidFill>
                <a:latin typeface="Calibri"/>
                <a:ea typeface="Calibri"/>
                <a:cs typeface="Calibri"/>
                <a:sym typeface="Calibri"/>
              </a:rPr>
              <a:t>تناولنا </a:t>
            </a:r>
            <a:r>
              <a:rPr b="1" lang="en-US" sz="2800">
                <a:solidFill>
                  <a:schemeClr val="lt1"/>
                </a:solidFill>
                <a:latin typeface="Calibri"/>
                <a:ea typeface="Calibri"/>
                <a:cs typeface="Calibri"/>
                <a:sym typeface="Calibri"/>
              </a:rPr>
              <a:t>الإطار</a:t>
            </a:r>
            <a:r>
              <a:rPr b="1" i="0" lang="en-US" sz="2800" u="none" cap="none" strike="noStrike">
                <a:solidFill>
                  <a:schemeClr val="lt1"/>
                </a:solidFill>
                <a:latin typeface="Calibri"/>
                <a:ea typeface="Calibri"/>
                <a:cs typeface="Calibri"/>
                <a:sym typeface="Calibri"/>
              </a:rPr>
              <a:t> المفاهيمي الخاص </a:t>
            </a:r>
            <a:r>
              <a:rPr b="1" lang="en-US" sz="2800">
                <a:solidFill>
                  <a:schemeClr val="lt1"/>
                </a:solidFill>
                <a:latin typeface="Calibri"/>
                <a:ea typeface="Calibri"/>
                <a:cs typeface="Calibri"/>
                <a:sym typeface="Calibri"/>
              </a:rPr>
              <a:t>بالتخطيط</a:t>
            </a:r>
            <a:r>
              <a:rPr b="1" i="0" lang="en-US" sz="2800" u="none" cap="none" strike="noStrike">
                <a:solidFill>
                  <a:schemeClr val="lt1"/>
                </a:solidFill>
                <a:latin typeface="Calibri"/>
                <a:ea typeface="Calibri"/>
                <a:cs typeface="Calibri"/>
                <a:sym typeface="Calibri"/>
              </a:rPr>
              <a:t> والتخطيط التربوي </a:t>
            </a:r>
            <a:endParaRPr/>
          </a:p>
          <a:p>
            <a:pPr indent="-344488" lvl="0" marL="404813" marR="0" rtl="1" algn="just">
              <a:lnSpc>
                <a:spcPct val="115000"/>
              </a:lnSpc>
              <a:spcBef>
                <a:spcPts val="1000"/>
              </a:spcBef>
              <a:spcAft>
                <a:spcPts val="0"/>
              </a:spcAft>
              <a:buClr>
                <a:srgbClr val="000000"/>
              </a:buClr>
              <a:buSzPts val="2800"/>
              <a:buFont typeface="Arial"/>
              <a:buChar char="•"/>
            </a:pPr>
            <a:r>
              <a:rPr b="1" i="0" lang="en-US" sz="2800" u="none" cap="none" strike="noStrike">
                <a:solidFill>
                  <a:schemeClr val="lt1"/>
                </a:solidFill>
                <a:latin typeface="Calibri"/>
                <a:ea typeface="Calibri"/>
                <a:cs typeface="Calibri"/>
                <a:sym typeface="Calibri"/>
              </a:rPr>
              <a:t>تناولنا أسس كل من التخطيط والتخطيط التربوي</a:t>
            </a:r>
            <a:endParaRPr/>
          </a:p>
          <a:p>
            <a:pPr indent="-344488" lvl="0" marL="404813" marR="0" rtl="1" algn="just">
              <a:lnSpc>
                <a:spcPct val="115000"/>
              </a:lnSpc>
              <a:spcBef>
                <a:spcPts val="1000"/>
              </a:spcBef>
              <a:spcAft>
                <a:spcPts val="0"/>
              </a:spcAft>
              <a:buClr>
                <a:srgbClr val="000000"/>
              </a:buClr>
              <a:buSzPts val="2800"/>
              <a:buFont typeface="Arial"/>
              <a:buChar char="•"/>
            </a:pPr>
            <a:r>
              <a:rPr b="1" i="0" lang="en-US" sz="2800" u="none" cap="none" strike="noStrike">
                <a:solidFill>
                  <a:schemeClr val="lt1"/>
                </a:solidFill>
                <a:latin typeface="Calibri"/>
                <a:ea typeface="Calibri"/>
                <a:cs typeface="Calibri"/>
                <a:sym typeface="Calibri"/>
              </a:rPr>
              <a:t>تناولنا أهداف التخطيط </a:t>
            </a:r>
            <a:r>
              <a:rPr b="1" lang="en-US" sz="2800">
                <a:solidFill>
                  <a:schemeClr val="lt1"/>
                </a:solidFill>
                <a:latin typeface="Calibri"/>
                <a:ea typeface="Calibri"/>
                <a:cs typeface="Calibri"/>
                <a:sym typeface="Calibri"/>
              </a:rPr>
              <a:t>والتخطيط</a:t>
            </a:r>
            <a:r>
              <a:rPr b="1" i="0" lang="en-US" sz="2800" u="none" cap="none" strike="noStrike">
                <a:solidFill>
                  <a:schemeClr val="lt1"/>
                </a:solidFill>
                <a:latin typeface="Calibri"/>
                <a:ea typeface="Calibri"/>
                <a:cs typeface="Calibri"/>
                <a:sym typeface="Calibri"/>
              </a:rPr>
              <a:t> التربوي </a:t>
            </a:r>
            <a:endParaRPr/>
          </a:p>
          <a:p>
            <a:pPr indent="-344488" lvl="0" marL="404813" marR="0" rtl="1" algn="just">
              <a:lnSpc>
                <a:spcPct val="115000"/>
              </a:lnSpc>
              <a:spcBef>
                <a:spcPts val="1000"/>
              </a:spcBef>
              <a:spcAft>
                <a:spcPts val="0"/>
              </a:spcAft>
              <a:buClr>
                <a:srgbClr val="000000"/>
              </a:buClr>
              <a:buSzPts val="2800"/>
              <a:buFont typeface="Arial"/>
              <a:buChar char="•"/>
            </a:pPr>
            <a:r>
              <a:rPr b="1" i="0" lang="en-US" sz="2800" u="none" cap="none" strike="noStrike">
                <a:solidFill>
                  <a:schemeClr val="lt1"/>
                </a:solidFill>
                <a:latin typeface="Calibri"/>
                <a:ea typeface="Calibri"/>
                <a:cs typeface="Calibri"/>
                <a:sym typeface="Calibri"/>
              </a:rPr>
              <a:t>تناولنا أهمية كل من التخطيط والتخطيط التربوي</a:t>
            </a:r>
            <a:endParaRPr/>
          </a:p>
          <a:p>
            <a:pPr indent="-344488" lvl="0" marL="404813" marR="0" rtl="1" algn="just">
              <a:lnSpc>
                <a:spcPct val="115000"/>
              </a:lnSpc>
              <a:spcBef>
                <a:spcPts val="1000"/>
              </a:spcBef>
              <a:spcAft>
                <a:spcPts val="0"/>
              </a:spcAft>
              <a:buClr>
                <a:srgbClr val="000000"/>
              </a:buClr>
              <a:buSzPts val="2800"/>
              <a:buFont typeface="Arial"/>
              <a:buChar char="•"/>
            </a:pPr>
            <a:r>
              <a:rPr b="1" i="0" lang="en-US" sz="2800" u="none" cap="none" strike="noStrike">
                <a:solidFill>
                  <a:schemeClr val="lt1"/>
                </a:solidFill>
                <a:latin typeface="Calibri"/>
                <a:ea typeface="Calibri"/>
                <a:cs typeface="Calibri"/>
                <a:sym typeface="Calibri"/>
              </a:rPr>
              <a:t>تناولنا معوقات التخطيط والتخطيط التربوي</a:t>
            </a:r>
            <a:endParaRPr/>
          </a:p>
          <a:p>
            <a:pPr indent="-344488" lvl="0" marL="404813" marR="0" rtl="1" algn="just">
              <a:lnSpc>
                <a:spcPct val="115000"/>
              </a:lnSpc>
              <a:spcBef>
                <a:spcPts val="1000"/>
              </a:spcBef>
              <a:spcAft>
                <a:spcPts val="1000"/>
              </a:spcAft>
              <a:buClr>
                <a:srgbClr val="000000"/>
              </a:buClr>
              <a:buSzPts val="2800"/>
              <a:buFont typeface="Arial"/>
              <a:buChar char="•"/>
            </a:pPr>
            <a:r>
              <a:rPr b="1" i="0" lang="en-US" sz="2800" u="none" cap="none" strike="noStrike">
                <a:solidFill>
                  <a:schemeClr val="lt1"/>
                </a:solidFill>
                <a:latin typeface="Calibri"/>
                <a:ea typeface="Calibri"/>
                <a:cs typeface="Calibri"/>
                <a:sym typeface="Calibri"/>
              </a:rPr>
              <a:t>تناولنا نشأة التخطيط التربوي ،وخطوات التخطيط  التربوي</a:t>
            </a:r>
            <a:endParaRPr b="1" i="0" sz="2800" u="none" cap="none" strike="noStrike">
              <a:solidFill>
                <a:schemeClr val="lt1"/>
              </a:solidFill>
              <a:latin typeface="Calibri"/>
              <a:ea typeface="Calibri"/>
              <a:cs typeface="Calibri"/>
              <a:sym typeface="Calibri"/>
            </a:endParaRPr>
          </a:p>
        </p:txBody>
      </p:sp>
      <p:sp>
        <p:nvSpPr>
          <p:cNvPr id="105" name="Google Shape;105;p28"/>
          <p:cNvSpPr txBox="1"/>
          <p:nvPr/>
        </p:nvSpPr>
        <p:spPr>
          <a:xfrm>
            <a:off x="695400" y="5772910"/>
            <a:ext cx="4886463" cy="40006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2000" u="none" cap="none" strike="noStrike">
                <a:solidFill>
                  <a:srgbClr val="2D3956"/>
                </a:solidFill>
                <a:latin typeface="Tajawal Medium"/>
                <a:ea typeface="Tajawal Medium"/>
                <a:cs typeface="Tajawal Medium"/>
                <a:sym typeface="Tajawal Medium"/>
              </a:rPr>
              <a:t>المحاضرة الثانية خطوات التخطيط التربويي </a:t>
            </a:r>
            <a:r>
              <a:rPr b="1" i="0" lang="en-US" sz="1400" u="none" cap="none" strike="noStrike">
                <a:solidFill>
                  <a:srgbClr val="2D3956"/>
                </a:solidFill>
                <a:latin typeface="Tajawal Medium"/>
                <a:ea typeface="Tajawal Medium"/>
                <a:cs typeface="Tajawal Medium"/>
                <a:sym typeface="Tajawal Medium"/>
              </a:rPr>
              <a:t>712</a:t>
            </a:r>
            <a:endParaRPr b="0" i="0" sz="1400" u="none" cap="none" strike="noStrike">
              <a:solidFill>
                <a:srgbClr val="000000"/>
              </a:solidFill>
              <a:latin typeface="Arial"/>
              <a:ea typeface="Arial"/>
              <a:cs typeface="Arial"/>
              <a:sym typeface="Arial"/>
            </a:endParaRPr>
          </a:p>
        </p:txBody>
      </p:sp>
      <p:pic>
        <p:nvPicPr>
          <p:cNvPr id="106" name="Google Shape;106;p28"/>
          <p:cNvPicPr preferRelativeResize="0"/>
          <p:nvPr/>
        </p:nvPicPr>
        <p:blipFill rotWithShape="1">
          <a:blip r:embed="rId3">
            <a:alphaModFix/>
          </a:blip>
          <a:srcRect b="0" l="0" r="0" t="0"/>
          <a:stretch/>
        </p:blipFill>
        <p:spPr>
          <a:xfrm>
            <a:off x="9923145" y="6311380"/>
            <a:ext cx="1879649" cy="309233"/>
          </a:xfrm>
          <a:prstGeom prst="rect">
            <a:avLst/>
          </a:prstGeom>
          <a:noFill/>
          <a:ln>
            <a:noFill/>
          </a:ln>
        </p:spPr>
      </p:pic>
      <p:pic>
        <p:nvPicPr>
          <p:cNvPr id="107" name="Google Shape;107;p28"/>
          <p:cNvPicPr preferRelativeResize="0"/>
          <p:nvPr/>
        </p:nvPicPr>
        <p:blipFill rotWithShape="1">
          <a:blip r:embed="rId4">
            <a:alphaModFix/>
          </a:blip>
          <a:srcRect b="0" l="0" r="0" t="0"/>
          <a:stretch/>
        </p:blipFill>
        <p:spPr>
          <a:xfrm>
            <a:off x="313679" y="372325"/>
            <a:ext cx="2457656" cy="670874"/>
          </a:xfrm>
          <a:prstGeom prst="rect">
            <a:avLst/>
          </a:prstGeom>
          <a:noFill/>
          <a:ln>
            <a:noFill/>
          </a:ln>
        </p:spPr>
      </p:pic>
      <p:pic>
        <p:nvPicPr>
          <p:cNvPr id="108" name="Google Shape;108;p28"/>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29"/>
          <p:cNvSpPr/>
          <p:nvPr/>
        </p:nvSpPr>
        <p:spPr>
          <a:xfrm flipH="1" rot="10800000">
            <a:off x="-1" y="-43544"/>
            <a:ext cx="12191999" cy="5816453"/>
          </a:xfrm>
          <a:prstGeom prst="round1Rect">
            <a:avLst>
              <a:gd fmla="val 32222" name="adj"/>
            </a:avLst>
          </a:prstGeom>
          <a:gradFill>
            <a:gsLst>
              <a:gs pos="0">
                <a:srgbClr val="54313E"/>
              </a:gs>
              <a:gs pos="50000">
                <a:srgbClr val="79475A"/>
              </a:gs>
              <a:gs pos="100000">
                <a:srgbClr val="91566B"/>
              </a:gs>
            </a:gsLst>
            <a:lin ang="81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15" name="Google Shape;115;p29"/>
          <p:cNvSpPr txBox="1"/>
          <p:nvPr/>
        </p:nvSpPr>
        <p:spPr>
          <a:xfrm>
            <a:off x="710545" y="1073677"/>
            <a:ext cx="10502448" cy="4659697"/>
          </a:xfrm>
          <a:prstGeom prst="rect">
            <a:avLst/>
          </a:prstGeom>
          <a:noFill/>
          <a:ln>
            <a:noFill/>
          </a:ln>
        </p:spPr>
        <p:txBody>
          <a:bodyPr anchorCtr="0" anchor="t" bIns="45700" lIns="91425" spcFirstLastPara="1" rIns="91425" wrap="square" tIns="45700">
            <a:spAutoFit/>
          </a:bodyPr>
          <a:lstStyle/>
          <a:p>
            <a:pPr indent="0" lvl="0" marL="0" marR="0" rtl="1" algn="ctr">
              <a:lnSpc>
                <a:spcPct val="100000"/>
              </a:lnSpc>
              <a:spcBef>
                <a:spcPts val="0"/>
              </a:spcBef>
              <a:spcAft>
                <a:spcPts val="0"/>
              </a:spcAft>
              <a:buNone/>
            </a:pPr>
            <a:r>
              <a:rPr b="1" i="0" lang="en-US" sz="2800" u="none" cap="none" strike="noStrike">
                <a:solidFill>
                  <a:schemeClr val="lt1"/>
                </a:solidFill>
                <a:latin typeface="Simplified Arabic"/>
                <a:ea typeface="Simplified Arabic"/>
                <a:cs typeface="Simplified Arabic"/>
                <a:sym typeface="Simplified Arabic"/>
              </a:rPr>
              <a:t>المحاضرة الثانية </a:t>
            </a:r>
            <a:endParaRPr b="1" i="0" sz="2800" u="none" cap="none" strike="noStrike">
              <a:solidFill>
                <a:schemeClr val="lt1"/>
              </a:solidFill>
              <a:latin typeface="Simplified Arabic"/>
              <a:ea typeface="Simplified Arabic"/>
              <a:cs typeface="Simplified Arabic"/>
              <a:sym typeface="Simplified Arabic"/>
            </a:endParaRPr>
          </a:p>
          <a:p>
            <a:pPr indent="0" lvl="0" marL="0" marR="0" rtl="1" algn="r">
              <a:lnSpc>
                <a:spcPct val="120000"/>
              </a:lnSpc>
              <a:spcBef>
                <a:spcPts val="0"/>
              </a:spcBef>
              <a:spcAft>
                <a:spcPts val="0"/>
              </a:spcAft>
              <a:buNone/>
            </a:pPr>
            <a:r>
              <a:rPr b="1" i="0" lang="en-US" sz="2800" u="none" cap="none" strike="noStrike">
                <a:solidFill>
                  <a:schemeClr val="lt1"/>
                </a:solidFill>
                <a:latin typeface="Simplified Arabic"/>
                <a:ea typeface="Simplified Arabic"/>
                <a:cs typeface="Simplified Arabic"/>
                <a:sym typeface="Simplified Arabic"/>
              </a:rPr>
              <a:t>خطوات عملية التخطيط التربوي </a:t>
            </a:r>
            <a:endParaRPr b="1" i="0" sz="2800" u="none" cap="none" strike="noStrike">
              <a:solidFill>
                <a:schemeClr val="lt1"/>
              </a:solidFill>
              <a:latin typeface="Simplified Arabic"/>
              <a:ea typeface="Simplified Arabic"/>
              <a:cs typeface="Simplified Arabic"/>
              <a:sym typeface="Simplified Arabic"/>
            </a:endParaRPr>
          </a:p>
          <a:p>
            <a:pPr indent="0" lvl="0" marL="0" marR="0" rtl="1" algn="r">
              <a:lnSpc>
                <a:spcPct val="120000"/>
              </a:lnSpc>
              <a:spcBef>
                <a:spcPts val="0"/>
              </a:spcBef>
              <a:spcAft>
                <a:spcPts val="0"/>
              </a:spcAft>
              <a:buNone/>
            </a:pPr>
            <a:r>
              <a:rPr b="1" i="0" lang="en-US" sz="2800" u="none" cap="none" strike="noStrike">
                <a:solidFill>
                  <a:schemeClr val="lt1"/>
                </a:solidFill>
                <a:latin typeface="Simplified Arabic"/>
                <a:ea typeface="Simplified Arabic"/>
                <a:cs typeface="Simplified Arabic"/>
                <a:sym typeface="Simplified Arabic"/>
              </a:rPr>
              <a:t>وتضم:</a:t>
            </a:r>
            <a:endParaRPr/>
          </a:p>
          <a:p>
            <a:pPr indent="0" lvl="0" marL="0" marR="0" rtl="0" algn="r">
              <a:lnSpc>
                <a:spcPct val="120000"/>
              </a:lnSpc>
              <a:spcBef>
                <a:spcPts val="0"/>
              </a:spcBef>
              <a:spcAft>
                <a:spcPts val="0"/>
              </a:spcAft>
              <a:buNone/>
            </a:pPr>
            <a:r>
              <a:rPr b="1" i="0" lang="en-US" sz="2800" u="none" cap="none" strike="noStrike">
                <a:solidFill>
                  <a:schemeClr val="lt1"/>
                </a:solidFill>
                <a:latin typeface="Simplified Arabic"/>
                <a:ea typeface="Simplified Arabic"/>
                <a:cs typeface="Simplified Arabic"/>
                <a:sym typeface="Simplified Arabic"/>
              </a:rPr>
              <a:t>.* التمهيد للخطة</a:t>
            </a:r>
            <a:endParaRPr/>
          </a:p>
          <a:p>
            <a:pPr indent="0" lvl="0" marL="0" marR="0" rtl="0" algn="r">
              <a:lnSpc>
                <a:spcPct val="120000"/>
              </a:lnSpc>
              <a:spcBef>
                <a:spcPts val="0"/>
              </a:spcBef>
              <a:spcAft>
                <a:spcPts val="0"/>
              </a:spcAft>
              <a:buNone/>
            </a:pPr>
            <a:r>
              <a:rPr b="1" i="0" lang="en-US" sz="2800" u="none" cap="none" strike="noStrike">
                <a:solidFill>
                  <a:schemeClr val="lt1"/>
                </a:solidFill>
                <a:latin typeface="Simplified Arabic"/>
                <a:ea typeface="Simplified Arabic"/>
                <a:cs typeface="Simplified Arabic"/>
                <a:sym typeface="Simplified Arabic"/>
              </a:rPr>
              <a:t>.* تحديد أهداف الخطة</a:t>
            </a:r>
            <a:endParaRPr/>
          </a:p>
          <a:p>
            <a:pPr indent="0" lvl="0" marL="0" marR="0" rtl="0" algn="r">
              <a:lnSpc>
                <a:spcPct val="120000"/>
              </a:lnSpc>
              <a:spcBef>
                <a:spcPts val="0"/>
              </a:spcBef>
              <a:spcAft>
                <a:spcPts val="0"/>
              </a:spcAft>
              <a:buNone/>
            </a:pPr>
            <a:r>
              <a:rPr b="1" i="0" lang="en-US" sz="2800" u="none" cap="none" strike="noStrike">
                <a:solidFill>
                  <a:schemeClr val="lt1"/>
                </a:solidFill>
                <a:latin typeface="Simplified Arabic"/>
                <a:ea typeface="Simplified Arabic"/>
                <a:cs typeface="Simplified Arabic"/>
                <a:sym typeface="Simplified Arabic"/>
              </a:rPr>
              <a:t>* وضع إطار الخطة.</a:t>
            </a:r>
            <a:endParaRPr/>
          </a:p>
          <a:p>
            <a:pPr indent="0" lvl="0" marL="0" marR="0" rtl="0" algn="r">
              <a:lnSpc>
                <a:spcPct val="120000"/>
              </a:lnSpc>
              <a:spcBef>
                <a:spcPts val="0"/>
              </a:spcBef>
              <a:spcAft>
                <a:spcPts val="0"/>
              </a:spcAft>
              <a:buNone/>
            </a:pPr>
            <a:r>
              <a:rPr b="1" i="0" lang="en-US" sz="2800" u="none" cap="none" strike="noStrike">
                <a:solidFill>
                  <a:schemeClr val="lt1"/>
                </a:solidFill>
                <a:latin typeface="Simplified Arabic"/>
                <a:ea typeface="Simplified Arabic"/>
                <a:cs typeface="Simplified Arabic"/>
                <a:sym typeface="Simplified Arabic"/>
              </a:rPr>
              <a:t>* إقرار الخطة.</a:t>
            </a:r>
            <a:endParaRPr/>
          </a:p>
          <a:p>
            <a:pPr indent="0" lvl="0" marL="0" marR="0" rtl="0" algn="r">
              <a:lnSpc>
                <a:spcPct val="120000"/>
              </a:lnSpc>
              <a:spcBef>
                <a:spcPts val="0"/>
              </a:spcBef>
              <a:spcAft>
                <a:spcPts val="0"/>
              </a:spcAft>
              <a:buNone/>
            </a:pPr>
            <a:r>
              <a:rPr b="1" i="0" lang="en-US" sz="2800" u="none" cap="none" strike="noStrike">
                <a:solidFill>
                  <a:schemeClr val="lt1"/>
                </a:solidFill>
                <a:latin typeface="Simplified Arabic"/>
                <a:ea typeface="Simplified Arabic"/>
                <a:cs typeface="Simplified Arabic"/>
                <a:sym typeface="Simplified Arabic"/>
              </a:rPr>
              <a:t>* تنفيذ الخطة.</a:t>
            </a:r>
            <a:endParaRPr/>
          </a:p>
          <a:p>
            <a:pPr indent="0" lvl="0" marL="0" marR="0" rtl="0" algn="r">
              <a:lnSpc>
                <a:spcPct val="120000"/>
              </a:lnSpc>
              <a:spcBef>
                <a:spcPts val="0"/>
              </a:spcBef>
              <a:spcAft>
                <a:spcPts val="0"/>
              </a:spcAft>
              <a:buNone/>
            </a:pPr>
            <a:r>
              <a:rPr b="1" i="0" lang="en-US" sz="2800" u="none" cap="none" strike="noStrike">
                <a:solidFill>
                  <a:schemeClr val="lt1"/>
                </a:solidFill>
                <a:latin typeface="Simplified Arabic"/>
                <a:ea typeface="Simplified Arabic"/>
                <a:cs typeface="Simplified Arabic"/>
                <a:sym typeface="Simplified Arabic"/>
              </a:rPr>
              <a:t>* متابعة وتقويم الخطة.</a:t>
            </a:r>
            <a:endParaRPr b="1" i="0" sz="2800" u="none" cap="none" strike="noStrike">
              <a:solidFill>
                <a:schemeClr val="lt1"/>
              </a:solidFill>
              <a:latin typeface="Simplified Arabic"/>
              <a:ea typeface="Simplified Arabic"/>
              <a:cs typeface="Simplified Arabic"/>
              <a:sym typeface="Simplified Arabic"/>
            </a:endParaRPr>
          </a:p>
        </p:txBody>
      </p:sp>
      <p:sp>
        <p:nvSpPr>
          <p:cNvPr id="116" name="Google Shape;116;p29"/>
          <p:cNvSpPr txBox="1"/>
          <p:nvPr/>
        </p:nvSpPr>
        <p:spPr>
          <a:xfrm>
            <a:off x="695400" y="5772910"/>
            <a:ext cx="4886463" cy="40006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2000" u="none" cap="none" strike="noStrike">
                <a:solidFill>
                  <a:srgbClr val="2D3956"/>
                </a:solidFill>
                <a:latin typeface="Tajawal Medium"/>
                <a:ea typeface="Tajawal Medium"/>
                <a:cs typeface="Tajawal Medium"/>
                <a:sym typeface="Tajawal Medium"/>
              </a:rPr>
              <a:t>المحاضرة الثانية خطوات التخطيط التربويي </a:t>
            </a:r>
            <a:r>
              <a:rPr b="1" i="0" lang="en-US" sz="1400" u="none" cap="none" strike="noStrike">
                <a:solidFill>
                  <a:srgbClr val="2D3956"/>
                </a:solidFill>
                <a:latin typeface="Tajawal Medium"/>
                <a:ea typeface="Tajawal Medium"/>
                <a:cs typeface="Tajawal Medium"/>
                <a:sym typeface="Tajawal Medium"/>
              </a:rPr>
              <a:t>712</a:t>
            </a:r>
            <a:endParaRPr b="0" i="0" sz="1400" u="none" cap="none" strike="noStrike">
              <a:solidFill>
                <a:srgbClr val="000000"/>
              </a:solidFill>
              <a:latin typeface="Arial"/>
              <a:ea typeface="Arial"/>
              <a:cs typeface="Arial"/>
              <a:sym typeface="Arial"/>
            </a:endParaRPr>
          </a:p>
        </p:txBody>
      </p:sp>
      <p:pic>
        <p:nvPicPr>
          <p:cNvPr id="117" name="Google Shape;117;p29"/>
          <p:cNvPicPr preferRelativeResize="0"/>
          <p:nvPr/>
        </p:nvPicPr>
        <p:blipFill rotWithShape="1">
          <a:blip r:embed="rId3">
            <a:alphaModFix/>
          </a:blip>
          <a:srcRect b="0" l="0" r="0" t="0"/>
          <a:stretch/>
        </p:blipFill>
        <p:spPr>
          <a:xfrm>
            <a:off x="9923145" y="6311380"/>
            <a:ext cx="1879649" cy="309233"/>
          </a:xfrm>
          <a:prstGeom prst="rect">
            <a:avLst/>
          </a:prstGeom>
          <a:noFill/>
          <a:ln>
            <a:noFill/>
          </a:ln>
        </p:spPr>
      </p:pic>
      <p:pic>
        <p:nvPicPr>
          <p:cNvPr id="118" name="Google Shape;118;p29"/>
          <p:cNvPicPr preferRelativeResize="0"/>
          <p:nvPr/>
        </p:nvPicPr>
        <p:blipFill rotWithShape="1">
          <a:blip r:embed="rId4">
            <a:alphaModFix/>
          </a:blip>
          <a:srcRect b="0" l="0" r="0" t="0"/>
          <a:stretch/>
        </p:blipFill>
        <p:spPr>
          <a:xfrm>
            <a:off x="313679" y="372325"/>
            <a:ext cx="2457656" cy="670874"/>
          </a:xfrm>
          <a:prstGeom prst="rect">
            <a:avLst/>
          </a:prstGeom>
          <a:noFill/>
          <a:ln>
            <a:noFill/>
          </a:ln>
        </p:spPr>
      </p:pic>
      <p:pic>
        <p:nvPicPr>
          <p:cNvPr id="119" name="Google Shape;119;p29"/>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grpSp>
        <p:nvGrpSpPr>
          <p:cNvPr id="124" name="Google Shape;124;p30"/>
          <p:cNvGrpSpPr/>
          <p:nvPr/>
        </p:nvGrpSpPr>
        <p:grpSpPr>
          <a:xfrm flipH="1">
            <a:off x="6977774" y="4418471"/>
            <a:ext cx="4023343" cy="923289"/>
            <a:chOff x="645649" y="1388017"/>
            <a:chExt cx="4023343" cy="923289"/>
          </a:xfrm>
        </p:grpSpPr>
        <p:sp>
          <p:nvSpPr>
            <p:cNvPr id="125" name="Google Shape;125;p30"/>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126" name="Google Shape;126;p30"/>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127" name="Google Shape;127;p30"/>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128" name="Google Shape;128;p30"/>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129" name="Google Shape;129;p30"/>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130" name="Google Shape;130;p30"/>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131" name="Google Shape;131;p30"/>
          <p:cNvSpPr/>
          <p:nvPr/>
        </p:nvSpPr>
        <p:spPr>
          <a:xfrm>
            <a:off x="305820" y="481043"/>
            <a:ext cx="11791584" cy="5816977"/>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1" i="0" lang="en-US" sz="2800" u="none" cap="none" strike="noStrike">
                <a:solidFill>
                  <a:srgbClr val="C00000"/>
                </a:solidFill>
                <a:latin typeface="Calibri"/>
                <a:ea typeface="Calibri"/>
                <a:cs typeface="Calibri"/>
                <a:sym typeface="Calibri"/>
              </a:rPr>
              <a:t>تمهيد:</a:t>
            </a:r>
            <a:endParaRPr b="1" i="0" sz="2000" u="none" cap="none" strike="noStrike">
              <a:solidFill>
                <a:srgbClr val="C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سواء إن كان التخطيط بشأن مستقبل الفرد أو بشأن المؤسسة التربوية لابد أن يقوم على مجموعة من الخطوات يمكن إيجازها في النقاط التالية</a:t>
            </a:r>
            <a:r>
              <a:rPr b="0" i="0" lang="en-US" sz="2800" u="none" cap="none" strike="noStrike">
                <a:solidFill>
                  <a:srgbClr val="000000"/>
                </a:solidFill>
                <a:latin typeface="Simplified Arabic"/>
                <a:ea typeface="Simplified Arabic"/>
                <a:cs typeface="Simplified Arabic"/>
                <a:sym typeface="Simplified Arabic"/>
              </a:rPr>
              <a:t> :</a:t>
            </a:r>
            <a:endParaRPr b="0" i="0" sz="20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1000"/>
              </a:spcBef>
              <a:spcAft>
                <a:spcPts val="0"/>
              </a:spcAft>
              <a:buClr>
                <a:srgbClr val="000000"/>
              </a:buClr>
              <a:buSzPts val="2800"/>
              <a:buFont typeface="Noto Sans Symbols"/>
              <a:buChar char="∙"/>
            </a:pPr>
            <a:r>
              <a:rPr b="0" i="0" lang="en-US" sz="2800" u="none" cap="none" strike="noStrike">
                <a:solidFill>
                  <a:srgbClr val="000000"/>
                </a:solidFill>
                <a:latin typeface="Calibri"/>
                <a:ea typeface="Calibri"/>
                <a:cs typeface="Calibri"/>
                <a:sym typeface="Calibri"/>
              </a:rPr>
              <a:t>يجب القيام بتحديد الأولويات وترتيبها جيداً ومن ثم البدء في تنفيذها</a:t>
            </a:r>
            <a:r>
              <a:rPr b="0" i="0" lang="en-US" sz="2800" u="none" cap="none" strike="noStrike">
                <a:solidFill>
                  <a:srgbClr val="000000"/>
                </a:solidFill>
                <a:latin typeface="Simplified Arabic"/>
                <a:ea typeface="Simplified Arabic"/>
                <a:cs typeface="Simplified Arabic"/>
                <a:sym typeface="Simplified Arabic"/>
              </a:rPr>
              <a:t> .</a:t>
            </a:r>
            <a:endParaRPr b="0" i="0" sz="20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0"/>
              </a:spcBef>
              <a:spcAft>
                <a:spcPts val="0"/>
              </a:spcAft>
              <a:buClr>
                <a:srgbClr val="000000"/>
              </a:buClr>
              <a:buSzPts val="2800"/>
              <a:buFont typeface="Noto Sans Symbols"/>
              <a:buChar char="∙"/>
            </a:pPr>
            <a:r>
              <a:rPr b="0" i="0" lang="en-US" sz="2800" u="none" cap="none" strike="noStrike">
                <a:solidFill>
                  <a:srgbClr val="000000"/>
                </a:solidFill>
                <a:latin typeface="Calibri"/>
                <a:ea typeface="Calibri"/>
                <a:cs typeface="Calibri"/>
                <a:sym typeface="Calibri"/>
              </a:rPr>
              <a:t>حصر الأهداف وتحديدها بشكل جيد وترتيبها وتحديد الاستراتيجي منها والتكتيكي</a:t>
            </a:r>
            <a:r>
              <a:rPr b="0" i="0" lang="en-US" sz="2800" u="none" cap="none" strike="noStrike">
                <a:solidFill>
                  <a:srgbClr val="000000"/>
                </a:solidFill>
                <a:latin typeface="Simplified Arabic"/>
                <a:ea typeface="Simplified Arabic"/>
                <a:cs typeface="Simplified Arabic"/>
                <a:sym typeface="Simplified Arabic"/>
              </a:rPr>
              <a:t>.</a:t>
            </a:r>
            <a:endParaRPr b="0" i="0" sz="20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0"/>
              </a:spcBef>
              <a:spcAft>
                <a:spcPts val="0"/>
              </a:spcAft>
              <a:buClr>
                <a:srgbClr val="000000"/>
              </a:buClr>
              <a:buSzPts val="2800"/>
              <a:buFont typeface="Noto Sans Symbols"/>
              <a:buChar char="∙"/>
            </a:pPr>
            <a:r>
              <a:rPr b="0" i="0" lang="en-US" sz="2800" u="none" cap="none" strike="noStrike">
                <a:solidFill>
                  <a:srgbClr val="000000"/>
                </a:solidFill>
                <a:latin typeface="Calibri"/>
                <a:ea typeface="Calibri"/>
                <a:cs typeface="Calibri"/>
                <a:sym typeface="Calibri"/>
              </a:rPr>
              <a:t>القيام بتحليل الوضع الراهن </a:t>
            </a:r>
            <a:r>
              <a:rPr lang="en-US" sz="2800">
                <a:latin typeface="Calibri"/>
                <a:ea typeface="Calibri"/>
                <a:cs typeface="Calibri"/>
                <a:sym typeface="Calibri"/>
              </a:rPr>
              <a:t>ومدى</a:t>
            </a:r>
            <a:r>
              <a:rPr b="0" i="0" lang="en-US" sz="2800" u="none" cap="none" strike="noStrike">
                <a:solidFill>
                  <a:srgbClr val="000000"/>
                </a:solidFill>
                <a:latin typeface="Calibri"/>
                <a:ea typeface="Calibri"/>
                <a:cs typeface="Calibri"/>
                <a:sym typeface="Calibri"/>
              </a:rPr>
              <a:t> تحقيق </a:t>
            </a:r>
            <a:r>
              <a:rPr lang="en-US" sz="2800">
                <a:latin typeface="Calibri"/>
                <a:ea typeface="Calibri"/>
                <a:cs typeface="Calibri"/>
                <a:sym typeface="Calibri"/>
              </a:rPr>
              <a:t>الأهداف</a:t>
            </a:r>
            <a:r>
              <a:rPr b="0" i="0" lang="en-US" sz="2800" u="none" cap="none" strike="noStrike">
                <a:solidFill>
                  <a:srgbClr val="000000"/>
                </a:solidFill>
                <a:latin typeface="Calibri"/>
                <a:ea typeface="Calibri"/>
                <a:cs typeface="Calibri"/>
                <a:sym typeface="Calibri"/>
              </a:rPr>
              <a:t> المنشودة .</a:t>
            </a:r>
            <a:endParaRPr/>
          </a:p>
          <a:p>
            <a:pPr indent="-342900" lvl="0" marL="342900" marR="0" rtl="1" algn="just">
              <a:lnSpc>
                <a:spcPct val="115000"/>
              </a:lnSpc>
              <a:spcBef>
                <a:spcPts val="1000"/>
              </a:spcBef>
              <a:spcAft>
                <a:spcPts val="0"/>
              </a:spcAft>
              <a:buClr>
                <a:srgbClr val="000000"/>
              </a:buClr>
              <a:buSzPts val="2800"/>
              <a:buFont typeface="Noto Sans Symbols"/>
              <a:buChar char="∙"/>
            </a:pPr>
            <a:r>
              <a:rPr b="0" i="0" lang="en-US" sz="2800" u="none" cap="none" strike="noStrike">
                <a:solidFill>
                  <a:srgbClr val="000000"/>
                </a:solidFill>
                <a:latin typeface="Calibri"/>
                <a:ea typeface="Calibri"/>
                <a:cs typeface="Calibri"/>
                <a:sym typeface="Calibri"/>
              </a:rPr>
              <a:t>أن يستجيب الفرد للانتقادات وتعديل الخطة اذا لزم الامر </a:t>
            </a:r>
            <a:r>
              <a:rPr b="0" i="0" lang="en-US" sz="2800" u="none" cap="none" strike="noStrike">
                <a:solidFill>
                  <a:srgbClr val="000000"/>
                </a:solidFill>
                <a:latin typeface="Simplified Arabic"/>
                <a:ea typeface="Simplified Arabic"/>
                <a:cs typeface="Simplified Arabic"/>
                <a:sym typeface="Simplified Arabic"/>
              </a:rPr>
              <a:t>.</a:t>
            </a:r>
            <a:endParaRPr/>
          </a:p>
          <a:p>
            <a:pPr indent="-342900" lvl="0" marL="342900" marR="0" rtl="1" algn="just">
              <a:lnSpc>
                <a:spcPct val="115000"/>
              </a:lnSpc>
              <a:spcBef>
                <a:spcPts val="1000"/>
              </a:spcBef>
              <a:spcAft>
                <a:spcPts val="0"/>
              </a:spcAft>
              <a:buClr>
                <a:srgbClr val="000000"/>
              </a:buClr>
              <a:buSzPts val="2800"/>
              <a:buFont typeface="Noto Sans Symbols"/>
              <a:buChar char="∙"/>
            </a:pPr>
            <a:r>
              <a:rPr b="0" i="0" lang="en-US" sz="2800" u="none" cap="none" strike="noStrike">
                <a:solidFill>
                  <a:srgbClr val="000000"/>
                </a:solidFill>
                <a:latin typeface="Calibri"/>
                <a:ea typeface="Calibri"/>
                <a:cs typeface="Calibri"/>
                <a:sym typeface="Calibri"/>
              </a:rPr>
              <a:t>يجب القيام بوضع خطة، وعلى الفرد أن يتخيل الوضع بعد مرور عدة سنوات ماذا سيكون ..؟ </a:t>
            </a:r>
            <a:endParaRPr b="0" i="0" sz="28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1000"/>
              </a:spcBef>
              <a:spcAft>
                <a:spcPts val="0"/>
              </a:spcAft>
              <a:buClr>
                <a:srgbClr val="000000"/>
              </a:buClr>
              <a:buSzPts val="2800"/>
              <a:buFont typeface="Noto Sans Symbols"/>
              <a:buChar char="∙"/>
            </a:pPr>
            <a:r>
              <a:rPr b="0" i="0" lang="en-US" sz="2800" u="none" cap="none" strike="noStrike">
                <a:solidFill>
                  <a:srgbClr val="000000"/>
                </a:solidFill>
                <a:latin typeface="Calibri"/>
                <a:ea typeface="Calibri"/>
                <a:cs typeface="Calibri"/>
                <a:sym typeface="Calibri"/>
              </a:rPr>
              <a:t>تقسم الأهداف ما بين أهداف طويلة قصيرة المدى وأهداف متوسطة المدى وطويلة المدى.</a:t>
            </a:r>
            <a:endParaRPr/>
          </a:p>
          <a:p>
            <a:pPr indent="-342900" lvl="0" marL="342900" marR="0" rtl="1" algn="just">
              <a:lnSpc>
                <a:spcPct val="115000"/>
              </a:lnSpc>
              <a:spcBef>
                <a:spcPts val="1000"/>
              </a:spcBef>
              <a:spcAft>
                <a:spcPts val="0"/>
              </a:spcAft>
              <a:buClr>
                <a:srgbClr val="000000"/>
              </a:buClr>
              <a:buSzPts val="2800"/>
              <a:buFont typeface="Noto Sans Symbols"/>
              <a:buChar char="∙"/>
            </a:pPr>
            <a:r>
              <a:rPr b="0" i="0" lang="en-US" sz="2800" u="none" cap="none" strike="noStrike">
                <a:solidFill>
                  <a:srgbClr val="000000"/>
                </a:solidFill>
                <a:latin typeface="Calibri"/>
                <a:ea typeface="Calibri"/>
                <a:cs typeface="Calibri"/>
                <a:sym typeface="Calibri"/>
              </a:rPr>
              <a:t>تقييم كل مرحلة </a:t>
            </a:r>
            <a:r>
              <a:rPr lang="en-US" sz="2800">
                <a:latin typeface="Calibri"/>
                <a:ea typeface="Calibri"/>
                <a:cs typeface="Calibri"/>
                <a:sym typeface="Calibri"/>
              </a:rPr>
              <a:t>منه</a:t>
            </a:r>
            <a:r>
              <a:rPr b="0" i="0" lang="en-US" sz="2800" u="none" cap="none" strike="noStrike">
                <a:solidFill>
                  <a:srgbClr val="000000"/>
                </a:solidFill>
                <a:latin typeface="Calibri"/>
                <a:ea typeface="Calibri"/>
                <a:cs typeface="Calibri"/>
                <a:sym typeface="Calibri"/>
              </a:rPr>
              <a:t> مراحل الخطة</a:t>
            </a:r>
            <a:endParaRPr b="0" i="0" sz="2800" u="none" cap="none" strike="noStrike">
              <a:solidFill>
                <a:srgbClr val="000000"/>
              </a:solidFill>
              <a:latin typeface="Calibri"/>
              <a:ea typeface="Calibri"/>
              <a:cs typeface="Calibri"/>
              <a:sym typeface="Calibri"/>
            </a:endParaRPr>
          </a:p>
        </p:txBody>
      </p:sp>
      <p:sp>
        <p:nvSpPr>
          <p:cNvPr id="132" name="Google Shape;132;p30"/>
          <p:cNvSpPr/>
          <p:nvPr/>
        </p:nvSpPr>
        <p:spPr>
          <a:xfrm>
            <a:off x="2567609" y="6021288"/>
            <a:ext cx="5184575" cy="550963"/>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124"/>
                                        </p:tgtEl>
                                        <p:attrNameLst>
                                          <p:attrName>style.visibility</p:attrName>
                                        </p:attrNameLst>
                                      </p:cBhvr>
                                      <p:to>
                                        <p:strVal val="visible"/>
                                      </p:to>
                                    </p:set>
                                    <p:animEffect filter="fade" transition="in">
                                      <p:cBhvr>
                                        <p:cTn dur="500"/>
                                        <p:tgtEl>
                                          <p:spTgt spid="12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grpSp>
        <p:nvGrpSpPr>
          <p:cNvPr id="137" name="Google Shape;137;p31"/>
          <p:cNvGrpSpPr/>
          <p:nvPr/>
        </p:nvGrpSpPr>
        <p:grpSpPr>
          <a:xfrm flipH="1">
            <a:off x="6977774" y="4418471"/>
            <a:ext cx="4023343" cy="923289"/>
            <a:chOff x="645649" y="1388017"/>
            <a:chExt cx="4023343" cy="923289"/>
          </a:xfrm>
        </p:grpSpPr>
        <p:sp>
          <p:nvSpPr>
            <p:cNvPr id="138" name="Google Shape;138;p31"/>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139" name="Google Shape;139;p31"/>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140" name="Google Shape;140;p31"/>
          <p:cNvSpPr/>
          <p:nvPr/>
        </p:nvSpPr>
        <p:spPr>
          <a:xfrm>
            <a:off x="2252908" y="1052735"/>
            <a:ext cx="9910131" cy="4095145"/>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r">
              <a:lnSpc>
                <a:spcPct val="100000"/>
              </a:lnSpc>
              <a:spcBef>
                <a:spcPts val="0"/>
              </a:spcBef>
              <a:spcAft>
                <a:spcPts val="0"/>
              </a:spcAft>
              <a:buNone/>
            </a:pPr>
            <a:r>
              <a:rPr b="1" i="0" lang="en-US" sz="3200" u="none" cap="none" strike="noStrike">
                <a:solidFill>
                  <a:schemeClr val="lt1"/>
                </a:solidFill>
                <a:latin typeface="Arial"/>
                <a:ea typeface="Arial"/>
                <a:cs typeface="Arial"/>
                <a:sym typeface="Arial"/>
              </a:rPr>
              <a:t> قبل البدء في التعرض لخطوات التخطيط نذكر أولاً أنواع التخطيط ومستوياته لفهم نوع التخطيط الذي نقوم به : يمكن </a:t>
            </a:r>
            <a:r>
              <a:rPr b="1" lang="en-US" sz="3200">
                <a:solidFill>
                  <a:schemeClr val="lt1"/>
                </a:solidFill>
              </a:rPr>
              <a:t>تقسيم</a:t>
            </a:r>
            <a:r>
              <a:rPr b="1" i="0" lang="en-US" sz="3200" u="none" cap="none" strike="noStrike">
                <a:solidFill>
                  <a:schemeClr val="lt1"/>
                </a:solidFill>
                <a:latin typeface="Arial"/>
                <a:ea typeface="Arial"/>
                <a:cs typeface="Arial"/>
                <a:sym typeface="Arial"/>
              </a:rPr>
              <a:t> التخطيط من حيث:-</a:t>
            </a:r>
            <a:endParaRPr b="0" i="0" sz="3200" u="none" cap="none" strike="noStrike">
              <a:solidFill>
                <a:schemeClr val="lt1"/>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3200"/>
              <a:buFont typeface="Arial"/>
              <a:buChar char="•"/>
            </a:pPr>
            <a:r>
              <a:rPr b="0" i="0" lang="en-US" sz="3200" u="none" cap="none" strike="noStrike">
                <a:solidFill>
                  <a:schemeClr val="lt1"/>
                </a:solidFill>
                <a:latin typeface="Arial"/>
                <a:ea typeface="Arial"/>
                <a:cs typeface="Arial"/>
                <a:sym typeface="Arial"/>
              </a:rPr>
              <a:t>النشاط الذي يعبر عنه هذه التخطيط .</a:t>
            </a:r>
            <a:endParaRPr/>
          </a:p>
          <a:p>
            <a:pPr indent="-457200" lvl="0" marL="457200" marR="0" rtl="1" algn="r">
              <a:lnSpc>
                <a:spcPct val="100000"/>
              </a:lnSpc>
              <a:spcBef>
                <a:spcPts val="0"/>
              </a:spcBef>
              <a:spcAft>
                <a:spcPts val="0"/>
              </a:spcAft>
              <a:buClr>
                <a:srgbClr val="000000"/>
              </a:buClr>
              <a:buSzPts val="3200"/>
              <a:buFont typeface="Arial"/>
              <a:buChar char="•"/>
            </a:pPr>
            <a:r>
              <a:rPr b="0" i="0" lang="en-US" sz="3200" u="none" cap="none" strike="noStrike">
                <a:solidFill>
                  <a:schemeClr val="lt1"/>
                </a:solidFill>
                <a:latin typeface="Arial"/>
                <a:ea typeface="Arial"/>
                <a:cs typeface="Arial"/>
                <a:sym typeface="Arial"/>
              </a:rPr>
              <a:t>الفترة الزمنية التي يعبر عنها هذا التخطيط .</a:t>
            </a:r>
            <a:endParaRPr/>
          </a:p>
          <a:p>
            <a:pPr indent="-457200" lvl="0" marL="457200" marR="0" rtl="1" algn="r">
              <a:lnSpc>
                <a:spcPct val="100000"/>
              </a:lnSpc>
              <a:spcBef>
                <a:spcPts val="0"/>
              </a:spcBef>
              <a:spcAft>
                <a:spcPts val="0"/>
              </a:spcAft>
              <a:buClr>
                <a:srgbClr val="000000"/>
              </a:buClr>
              <a:buSzPts val="3200"/>
              <a:buFont typeface="Arial"/>
              <a:buChar char="•"/>
            </a:pPr>
            <a:r>
              <a:rPr b="0" i="0" lang="en-US" sz="3200" u="none" cap="none" strike="noStrike">
                <a:solidFill>
                  <a:schemeClr val="lt1"/>
                </a:solidFill>
                <a:latin typeface="Arial"/>
                <a:ea typeface="Arial"/>
                <a:cs typeface="Arial"/>
                <a:sym typeface="Arial"/>
              </a:rPr>
              <a:t>المستوى الذي يعالج هذا التخطيط .</a:t>
            </a:r>
            <a:endParaRPr b="0" i="0" sz="3200" u="none" cap="none" strike="noStrike">
              <a:solidFill>
                <a:schemeClr val="lt1"/>
              </a:solidFill>
              <a:latin typeface="Arial"/>
              <a:ea typeface="Arial"/>
              <a:cs typeface="Arial"/>
              <a:sym typeface="Arial"/>
            </a:endParaRPr>
          </a:p>
        </p:txBody>
      </p:sp>
      <p:pic>
        <p:nvPicPr>
          <p:cNvPr id="141" name="Google Shape;141;p31"/>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142" name="Google Shape;142;p31"/>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143" name="Google Shape;143;p31"/>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144" name="Google Shape;144;p31"/>
          <p:cNvSpPr/>
          <p:nvPr/>
        </p:nvSpPr>
        <p:spPr>
          <a:xfrm>
            <a:off x="6023993" y="5877272"/>
            <a:ext cx="5466458" cy="694979"/>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خطوات التخطيط التربوي</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137"/>
                                        </p:tgtEl>
                                        <p:attrNameLst>
                                          <p:attrName>style.visibility</p:attrName>
                                        </p:attrNameLst>
                                      </p:cBhvr>
                                      <p:to>
                                        <p:strVal val="visible"/>
                                      </p:to>
                                    </p:set>
                                    <p:animEffect filter="fade" transition="in">
                                      <p:cBhvr>
                                        <p:cTn dur="500"/>
                                        <p:tgtEl>
                                          <p:spTgt spid="13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grpSp>
        <p:nvGrpSpPr>
          <p:cNvPr id="149" name="Google Shape;149;p32"/>
          <p:cNvGrpSpPr/>
          <p:nvPr/>
        </p:nvGrpSpPr>
        <p:grpSpPr>
          <a:xfrm flipH="1">
            <a:off x="6977774" y="4418471"/>
            <a:ext cx="4023343" cy="923289"/>
            <a:chOff x="645649" y="1388017"/>
            <a:chExt cx="4023343" cy="923289"/>
          </a:xfrm>
        </p:grpSpPr>
        <p:sp>
          <p:nvSpPr>
            <p:cNvPr id="150" name="Google Shape;150;p32"/>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151" name="Google Shape;151;p32"/>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152" name="Google Shape;152;p32"/>
          <p:cNvSpPr/>
          <p:nvPr/>
        </p:nvSpPr>
        <p:spPr>
          <a:xfrm>
            <a:off x="2252908" y="1052735"/>
            <a:ext cx="9910131" cy="4095145"/>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r">
              <a:lnSpc>
                <a:spcPct val="100000"/>
              </a:lnSpc>
              <a:spcBef>
                <a:spcPts val="0"/>
              </a:spcBef>
              <a:spcAft>
                <a:spcPts val="0"/>
              </a:spcAft>
              <a:buNone/>
            </a:pPr>
            <a:r>
              <a:rPr b="0" i="0" lang="en-US" sz="3200" u="none" cap="none" strike="noStrike">
                <a:solidFill>
                  <a:schemeClr val="lt1"/>
                </a:solidFill>
                <a:latin typeface="Arial"/>
                <a:ea typeface="Arial"/>
                <a:cs typeface="Arial"/>
                <a:sym typeface="Arial"/>
              </a:rPr>
              <a:t>أنواع التخطيط من حيث النشاط الذي يعبر عنه :</a:t>
            </a:r>
            <a:endParaRPr/>
          </a:p>
          <a:p>
            <a:pPr indent="0" lvl="0" marL="0" marR="0" rtl="1" algn="just">
              <a:lnSpc>
                <a:spcPct val="100000"/>
              </a:lnSpc>
              <a:spcBef>
                <a:spcPts val="0"/>
              </a:spcBef>
              <a:spcAft>
                <a:spcPts val="0"/>
              </a:spcAft>
              <a:buNone/>
            </a:pPr>
            <a:r>
              <a:rPr b="0" i="0" lang="en-US" sz="3200" u="none" cap="none" strike="noStrike">
                <a:solidFill>
                  <a:schemeClr val="lt1"/>
                </a:solidFill>
                <a:latin typeface="Arial"/>
                <a:ea typeface="Arial"/>
                <a:cs typeface="Arial"/>
                <a:sym typeface="Arial"/>
              </a:rPr>
              <a:t>1- التخطيط الكلي الشامل :والذي يتم على مستوى الدولة، ويعني بالتنمية الشاملة أو التخطيط للتنمية، ويدخل في إطاره، التخطيط الاقتصادي، الهادف إلى زيادة الناتج القومي، وتحقيق التوازن بين قطاعات الاقتصاد المختلفة في الدولة، والتخطيط الاجتماعي . الهادف إلى </a:t>
            </a:r>
            <a:r>
              <a:rPr lang="en-US" sz="3200">
                <a:solidFill>
                  <a:schemeClr val="lt1"/>
                </a:solidFill>
              </a:rPr>
              <a:t>إحداث</a:t>
            </a:r>
            <a:r>
              <a:rPr b="0" i="0" lang="en-US" sz="3200" u="none" cap="none" strike="noStrike">
                <a:solidFill>
                  <a:schemeClr val="lt1"/>
                </a:solidFill>
                <a:latin typeface="Arial"/>
                <a:ea typeface="Arial"/>
                <a:cs typeface="Arial"/>
                <a:sym typeface="Arial"/>
              </a:rPr>
              <a:t> توازن في العدالة الاجتماعية، وعدالة توزيع الخدمات الاجتماعية، وتقريب الفوارق الحادة بين طبقات وفئات المجتمع، والحد من الفقر </a:t>
            </a:r>
            <a:r>
              <a:rPr b="0" i="0" lang="en-US" sz="3200" u="none" cap="none" strike="noStrike">
                <a:solidFill>
                  <a:srgbClr val="000000"/>
                </a:solidFill>
                <a:latin typeface="Arial"/>
                <a:ea typeface="Arial"/>
                <a:cs typeface="Arial"/>
                <a:sym typeface="Arial"/>
              </a:rPr>
              <a:t>.</a:t>
            </a:r>
            <a:endParaRPr/>
          </a:p>
        </p:txBody>
      </p:sp>
      <p:pic>
        <p:nvPicPr>
          <p:cNvPr id="153" name="Google Shape;153;p32"/>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154" name="Google Shape;154;p32"/>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155" name="Google Shape;155;p32"/>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156" name="Google Shape;156;p32"/>
          <p:cNvSpPr/>
          <p:nvPr/>
        </p:nvSpPr>
        <p:spPr>
          <a:xfrm>
            <a:off x="3504667" y="5996446"/>
            <a:ext cx="5466458" cy="694979"/>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خطوات التخطيط التربوي</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149"/>
                                        </p:tgtEl>
                                        <p:attrNameLst>
                                          <p:attrName>style.visibility</p:attrName>
                                        </p:attrNameLst>
                                      </p:cBhvr>
                                      <p:to>
                                        <p:strVal val="visible"/>
                                      </p:to>
                                    </p:set>
                                    <p:animEffect filter="fade" transition="in">
                                      <p:cBhvr>
                                        <p:cTn dur="500"/>
                                        <p:tgtEl>
                                          <p:spTgt spid="14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grpSp>
        <p:nvGrpSpPr>
          <p:cNvPr id="161" name="Google Shape;161;p33"/>
          <p:cNvGrpSpPr/>
          <p:nvPr/>
        </p:nvGrpSpPr>
        <p:grpSpPr>
          <a:xfrm flipH="1">
            <a:off x="6977774" y="4418471"/>
            <a:ext cx="4023343" cy="923289"/>
            <a:chOff x="645649" y="1388017"/>
            <a:chExt cx="4023343" cy="923289"/>
          </a:xfrm>
        </p:grpSpPr>
        <p:sp>
          <p:nvSpPr>
            <p:cNvPr id="162" name="Google Shape;162;p33"/>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163" name="Google Shape;163;p33"/>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164" name="Google Shape;164;p33"/>
          <p:cNvSpPr/>
          <p:nvPr/>
        </p:nvSpPr>
        <p:spPr>
          <a:xfrm>
            <a:off x="2252908" y="1052735"/>
            <a:ext cx="9910131" cy="4095145"/>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just">
              <a:lnSpc>
                <a:spcPct val="100000"/>
              </a:lnSpc>
              <a:spcBef>
                <a:spcPts val="0"/>
              </a:spcBef>
              <a:spcAft>
                <a:spcPts val="0"/>
              </a:spcAft>
              <a:buNone/>
            </a:pPr>
            <a:r>
              <a:rPr b="0" i="0" lang="en-US" sz="3200" u="none" cap="none" strike="noStrike">
                <a:solidFill>
                  <a:schemeClr val="lt1"/>
                </a:solidFill>
                <a:latin typeface="Arial"/>
                <a:ea typeface="Arial"/>
                <a:cs typeface="Arial"/>
                <a:sym typeface="Arial"/>
              </a:rPr>
              <a:t>2- التخطيط الجزئي :وهو الذي يعبر عن كيفية تحقيق أهداف معينة لنشاط معين في المنظمة، كالتخطيط للإنتاج، أو التخطيط للتسويق، أو تخطيط القوى العاملة، أو التخطيط المالي … حيث يعبر التخطيط الكلي الشامل عن كل الخطط الجزئية لهذه الأنشطة في الخطة العامة للمنظمة . هذا ويمكن أن يأخذ التخطيط الجزئي، أشكال أخرى أصغر عندما يتم وضع خطط فرعية لأجزاء معينة من نشاط واحد، كالتخطيط لإنتاج سلعة معينة من مجموعة السلع التي تنتجها المنظمة، أو التخطيط لنشاط الصيانة، أو التخطيط لحملة إعلانية أو </a:t>
            </a:r>
            <a:r>
              <a:rPr lang="en-US" sz="3200">
                <a:solidFill>
                  <a:schemeClr val="lt1"/>
                </a:solidFill>
              </a:rPr>
              <a:t>ترويجية</a:t>
            </a:r>
            <a:r>
              <a:rPr b="0" i="0" lang="en-US" sz="3200" u="none" cap="none" strike="noStrike">
                <a:solidFill>
                  <a:schemeClr val="lt1"/>
                </a:solidFill>
                <a:latin typeface="Arial"/>
                <a:ea typeface="Arial"/>
                <a:cs typeface="Arial"/>
                <a:sym typeface="Arial"/>
              </a:rPr>
              <a:t> كجزء من خطة التسويق</a:t>
            </a:r>
            <a:r>
              <a:rPr b="0" i="0" lang="en-US" sz="3200" u="none" cap="none" strike="noStrike">
                <a:solidFill>
                  <a:srgbClr val="000000"/>
                </a:solidFill>
                <a:latin typeface="Arial"/>
                <a:ea typeface="Arial"/>
                <a:cs typeface="Arial"/>
                <a:sym typeface="Arial"/>
              </a:rPr>
              <a:t> .</a:t>
            </a:r>
            <a:endParaRPr/>
          </a:p>
        </p:txBody>
      </p:sp>
      <p:pic>
        <p:nvPicPr>
          <p:cNvPr id="165" name="Google Shape;165;p33"/>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166" name="Google Shape;166;p33"/>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167" name="Google Shape;167;p33"/>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168" name="Google Shape;168;p33"/>
          <p:cNvSpPr/>
          <p:nvPr/>
        </p:nvSpPr>
        <p:spPr>
          <a:xfrm>
            <a:off x="2567609" y="6021288"/>
            <a:ext cx="5184575" cy="550963"/>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161"/>
                                        </p:tgtEl>
                                        <p:attrNameLst>
                                          <p:attrName>style.visibility</p:attrName>
                                        </p:attrNameLst>
                                      </p:cBhvr>
                                      <p:to>
                                        <p:strVal val="visible"/>
                                      </p:to>
                                    </p:set>
                                    <p:animEffect filter="fade" transition="in">
                                      <p:cBhvr>
                                        <p:cTn dur="500"/>
                                        <p:tgtEl>
                                          <p:spTgt spid="16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grpSp>
        <p:nvGrpSpPr>
          <p:cNvPr id="173" name="Google Shape;173;p34"/>
          <p:cNvGrpSpPr/>
          <p:nvPr/>
        </p:nvGrpSpPr>
        <p:grpSpPr>
          <a:xfrm flipH="1">
            <a:off x="6977774" y="4418471"/>
            <a:ext cx="4023343" cy="923289"/>
            <a:chOff x="645649" y="1388017"/>
            <a:chExt cx="4023343" cy="923289"/>
          </a:xfrm>
        </p:grpSpPr>
        <p:sp>
          <p:nvSpPr>
            <p:cNvPr id="174" name="Google Shape;174;p34"/>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175" name="Google Shape;175;p34"/>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176" name="Google Shape;176;p34"/>
          <p:cNvSpPr/>
          <p:nvPr/>
        </p:nvSpPr>
        <p:spPr>
          <a:xfrm>
            <a:off x="2252908" y="527568"/>
            <a:ext cx="9910131" cy="4989663"/>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just">
              <a:lnSpc>
                <a:spcPct val="100000"/>
              </a:lnSpc>
              <a:spcBef>
                <a:spcPts val="0"/>
              </a:spcBef>
              <a:spcAft>
                <a:spcPts val="0"/>
              </a:spcAft>
              <a:buNone/>
            </a:pPr>
            <a:r>
              <a:rPr b="0" i="0" lang="en-US" sz="3200" u="none" cap="none" strike="noStrike">
                <a:solidFill>
                  <a:schemeClr val="lt1"/>
                </a:solidFill>
                <a:latin typeface="Arial"/>
                <a:ea typeface="Arial"/>
                <a:cs typeface="Arial"/>
                <a:sym typeface="Arial"/>
              </a:rPr>
              <a:t>أنواع التخطيط من حيث الفترة الزمنية :</a:t>
            </a:r>
            <a:endParaRPr/>
          </a:p>
          <a:p>
            <a:pPr indent="0" lvl="0" marL="0" marR="0" rtl="1" algn="just">
              <a:lnSpc>
                <a:spcPct val="100000"/>
              </a:lnSpc>
              <a:spcBef>
                <a:spcPts val="0"/>
              </a:spcBef>
              <a:spcAft>
                <a:spcPts val="0"/>
              </a:spcAft>
              <a:buNone/>
            </a:pPr>
            <a:r>
              <a:rPr b="0" i="0" lang="en-US" sz="3200" u="none" cap="none" strike="noStrike">
                <a:solidFill>
                  <a:schemeClr val="lt1"/>
                </a:solidFill>
                <a:latin typeface="Arial"/>
                <a:ea typeface="Arial"/>
                <a:cs typeface="Arial"/>
                <a:sym typeface="Arial"/>
              </a:rPr>
              <a:t>تنقسم أنواع التخطيط من حيث الزمن إلى أربعة أنواع رئيسية هي :</a:t>
            </a:r>
            <a:endParaRPr/>
          </a:p>
          <a:p>
            <a:pPr indent="0" lvl="0" marL="0" marR="0" rtl="1" algn="just">
              <a:lnSpc>
                <a:spcPct val="100000"/>
              </a:lnSpc>
              <a:spcBef>
                <a:spcPts val="0"/>
              </a:spcBef>
              <a:spcAft>
                <a:spcPts val="0"/>
              </a:spcAft>
              <a:buNone/>
            </a:pPr>
            <a:r>
              <a:rPr b="0" i="0" lang="en-US" sz="3200" u="none" cap="none" strike="noStrike">
                <a:solidFill>
                  <a:schemeClr val="lt1"/>
                </a:solidFill>
                <a:latin typeface="Arial"/>
                <a:ea typeface="Arial"/>
                <a:cs typeface="Arial"/>
                <a:sym typeface="Arial"/>
              </a:rPr>
              <a:t>التخطيط الاستراتيجي: والذي يعني بتحديد كيفية تحقيق رؤية ورسالة المنظمة في المدى البعيد نسبيا، والذي يتراوح ما بين 15 – 20 عاما، حيث يرتبط هذا النوع من التخطيط باستراتيجية معينة وضعتها المنظمة لنفسها .</a:t>
            </a:r>
            <a:endParaRPr/>
          </a:p>
          <a:p>
            <a:pPr indent="0" lvl="0" marL="0" marR="0" rtl="1" algn="just">
              <a:lnSpc>
                <a:spcPct val="100000"/>
              </a:lnSpc>
              <a:spcBef>
                <a:spcPts val="0"/>
              </a:spcBef>
              <a:spcAft>
                <a:spcPts val="0"/>
              </a:spcAft>
              <a:buNone/>
            </a:pPr>
            <a:r>
              <a:rPr b="0" i="0" lang="en-US" sz="3200" u="none" cap="none" strike="noStrike">
                <a:solidFill>
                  <a:schemeClr val="lt1"/>
                </a:solidFill>
                <a:latin typeface="Arial"/>
                <a:ea typeface="Arial"/>
                <a:cs typeface="Arial"/>
                <a:sym typeface="Arial"/>
              </a:rPr>
              <a:t>التخطيط </a:t>
            </a:r>
            <a:r>
              <a:rPr lang="en-US" sz="3200">
                <a:solidFill>
                  <a:schemeClr val="lt1"/>
                </a:solidFill>
              </a:rPr>
              <a:t>طويل</a:t>
            </a:r>
            <a:r>
              <a:rPr b="0" i="0" lang="en-US" sz="3200" u="none" cap="none" strike="noStrike">
                <a:solidFill>
                  <a:schemeClr val="lt1"/>
                </a:solidFill>
                <a:latin typeface="Arial"/>
                <a:ea typeface="Arial"/>
                <a:cs typeface="Arial"/>
                <a:sym typeface="Arial"/>
              </a:rPr>
              <a:t> المدى: وهو الذي يزيد عن خمسة سنوات، وغالبا ما يكون في حدود عشر سنوات، وقد يكون هذا التخطيط بديلا في بعض الأحيان للتخطيط الاستراتيجي، وقد يرتبط في أحيان أخرى به، عندما تجزأ الاستراتيجية إلى خطتين طويلتين المدى، وقد يرتبط بتنفيذ مشروع معين يتحقق بعد فترة طويلة نسبيا .</a:t>
            </a:r>
            <a:endParaRPr/>
          </a:p>
        </p:txBody>
      </p:sp>
      <p:pic>
        <p:nvPicPr>
          <p:cNvPr id="177" name="Google Shape;177;p34"/>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178" name="Google Shape;178;p34"/>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179" name="Google Shape;179;p34"/>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180" name="Google Shape;180;p34"/>
          <p:cNvSpPr/>
          <p:nvPr/>
        </p:nvSpPr>
        <p:spPr>
          <a:xfrm>
            <a:off x="2567609" y="6021288"/>
            <a:ext cx="5184575" cy="550963"/>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173"/>
                                        </p:tgtEl>
                                        <p:attrNameLst>
                                          <p:attrName>style.visibility</p:attrName>
                                        </p:attrNameLst>
                                      </p:cBhvr>
                                      <p:to>
                                        <p:strVal val="visible"/>
                                      </p:to>
                                    </p:set>
                                    <p:animEffect filter="fade" transition="in">
                                      <p:cBhvr>
                                        <p:cTn dur="500"/>
                                        <p:tgtEl>
                                          <p:spTgt spid="17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grpSp>
        <p:nvGrpSpPr>
          <p:cNvPr id="185" name="Google Shape;185;p35"/>
          <p:cNvGrpSpPr/>
          <p:nvPr/>
        </p:nvGrpSpPr>
        <p:grpSpPr>
          <a:xfrm flipH="1">
            <a:off x="6977774" y="4418471"/>
            <a:ext cx="4023343" cy="923289"/>
            <a:chOff x="645649" y="1388017"/>
            <a:chExt cx="4023343" cy="923289"/>
          </a:xfrm>
        </p:grpSpPr>
        <p:sp>
          <p:nvSpPr>
            <p:cNvPr id="186" name="Google Shape;186;p35"/>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187" name="Google Shape;187;p35"/>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188" name="Google Shape;188;p35"/>
          <p:cNvSpPr/>
          <p:nvPr/>
        </p:nvSpPr>
        <p:spPr>
          <a:xfrm>
            <a:off x="2112699" y="620688"/>
            <a:ext cx="9910131" cy="4721071"/>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just">
              <a:lnSpc>
                <a:spcPct val="100000"/>
              </a:lnSpc>
              <a:spcBef>
                <a:spcPts val="0"/>
              </a:spcBef>
              <a:spcAft>
                <a:spcPts val="0"/>
              </a:spcAft>
              <a:buNone/>
            </a:pPr>
            <a:r>
              <a:rPr b="0" i="0" lang="en-US" sz="3200" u="none" cap="none" strike="noStrike">
                <a:solidFill>
                  <a:schemeClr val="lt1"/>
                </a:solidFill>
                <a:latin typeface="Arial"/>
                <a:ea typeface="Arial"/>
                <a:cs typeface="Arial"/>
                <a:sym typeface="Arial"/>
              </a:rPr>
              <a:t>التخطيط متوسط المدى :وغالبا ما يكون في حدود خمس سنوات ( الخطة الخمسية ) ويعتبر هذا النوع من التخطيط من أحد آليات التخطيط الاستراتيجي، حيث غالبا ما يتم تقسيم الاستراتيجية إلى مجموعة من الخطط الخمسية المتصلة، ليتم تنفيذ جزء ما ومرحلة من الاستراتيجية خلال كل خطة خمسية تحتويها الاستراتيجية وقد تكون الخطط الخمسية في الكثير من الأحوال غير مرتبطة باستراتيجية معينة، وإنما تعبر عن أهداف محددة وقائمة بذاتها تسعى المنظمة إلى تحقيقها .</a:t>
            </a:r>
            <a:endParaRPr/>
          </a:p>
          <a:p>
            <a:pPr indent="0" lvl="0" marL="0" marR="0" rtl="1" algn="just">
              <a:lnSpc>
                <a:spcPct val="100000"/>
              </a:lnSpc>
              <a:spcBef>
                <a:spcPts val="0"/>
              </a:spcBef>
              <a:spcAft>
                <a:spcPts val="0"/>
              </a:spcAft>
              <a:buNone/>
            </a:pPr>
            <a:r>
              <a:rPr b="0" i="0" lang="en-US" sz="3200" u="none" cap="none" strike="noStrike">
                <a:solidFill>
                  <a:schemeClr val="lt1"/>
                </a:solidFill>
                <a:latin typeface="Arial"/>
                <a:ea typeface="Arial"/>
                <a:cs typeface="Arial"/>
                <a:sym typeface="Arial"/>
              </a:rPr>
              <a:t>التخطيط قصير </a:t>
            </a:r>
            <a:r>
              <a:rPr lang="en-US" sz="3200">
                <a:solidFill>
                  <a:schemeClr val="lt1"/>
                </a:solidFill>
              </a:rPr>
              <a:t>المدى</a:t>
            </a:r>
            <a:r>
              <a:rPr b="0" i="0" lang="en-US" sz="3200" u="none" cap="none" strike="noStrike">
                <a:solidFill>
                  <a:schemeClr val="lt1"/>
                </a:solidFill>
                <a:latin typeface="Arial"/>
                <a:ea typeface="Arial"/>
                <a:cs typeface="Arial"/>
                <a:sym typeface="Arial"/>
              </a:rPr>
              <a:t>: ويكون خلال عام ويتم </a:t>
            </a:r>
            <a:r>
              <a:rPr lang="en-US" sz="3200">
                <a:solidFill>
                  <a:schemeClr val="lt1"/>
                </a:solidFill>
              </a:rPr>
              <a:t>تحقيق</a:t>
            </a:r>
            <a:r>
              <a:rPr b="0" i="0" lang="en-US" sz="3200" u="none" cap="none" strike="noStrike">
                <a:solidFill>
                  <a:schemeClr val="lt1"/>
                </a:solidFill>
                <a:latin typeface="Arial"/>
                <a:ea typeface="Arial"/>
                <a:cs typeface="Arial"/>
                <a:sym typeface="Arial"/>
              </a:rPr>
              <a:t> اهداف سريعة وبسيطة ولا تحتاج لفترة زمنية كبيرة.</a:t>
            </a:r>
            <a:endParaRPr b="0" i="0" sz="3200" u="none" cap="none" strike="noStrike">
              <a:solidFill>
                <a:schemeClr val="lt1"/>
              </a:solidFill>
              <a:latin typeface="Arial"/>
              <a:ea typeface="Arial"/>
              <a:cs typeface="Arial"/>
              <a:sym typeface="Arial"/>
            </a:endParaRPr>
          </a:p>
        </p:txBody>
      </p:sp>
      <p:pic>
        <p:nvPicPr>
          <p:cNvPr id="189" name="Google Shape;189;p35"/>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190" name="Google Shape;190;p35"/>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191" name="Google Shape;191;p35"/>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192" name="Google Shape;192;p35"/>
          <p:cNvSpPr/>
          <p:nvPr/>
        </p:nvSpPr>
        <p:spPr>
          <a:xfrm>
            <a:off x="2567609" y="6021288"/>
            <a:ext cx="5184575" cy="550963"/>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185"/>
                                        </p:tgtEl>
                                        <p:attrNameLst>
                                          <p:attrName>style.visibility</p:attrName>
                                        </p:attrNameLst>
                                      </p:cBhvr>
                                      <p:to>
                                        <p:strVal val="visible"/>
                                      </p:to>
                                    </p:set>
                                    <p:animEffect filter="fade" transition="in">
                                      <p:cBhvr>
                                        <p:cTn dur="500"/>
                                        <p:tgtEl>
                                          <p:spTgt spid="18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grpSp>
        <p:nvGrpSpPr>
          <p:cNvPr id="197" name="Google Shape;197;p36"/>
          <p:cNvGrpSpPr/>
          <p:nvPr/>
        </p:nvGrpSpPr>
        <p:grpSpPr>
          <a:xfrm flipH="1">
            <a:off x="6977774" y="4418471"/>
            <a:ext cx="4023343" cy="923289"/>
            <a:chOff x="645649" y="1388017"/>
            <a:chExt cx="4023343" cy="923289"/>
          </a:xfrm>
        </p:grpSpPr>
        <p:sp>
          <p:nvSpPr>
            <p:cNvPr id="198" name="Google Shape;198;p36"/>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199" name="Google Shape;199;p36"/>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200" name="Google Shape;200;p36"/>
          <p:cNvSpPr/>
          <p:nvPr/>
        </p:nvSpPr>
        <p:spPr>
          <a:xfrm>
            <a:off x="2112699" y="620688"/>
            <a:ext cx="9910131" cy="4721071"/>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r">
              <a:lnSpc>
                <a:spcPct val="100000"/>
              </a:lnSpc>
              <a:spcBef>
                <a:spcPts val="0"/>
              </a:spcBef>
              <a:spcAft>
                <a:spcPts val="0"/>
              </a:spcAft>
              <a:buNone/>
            </a:pPr>
            <a:r>
              <a:rPr b="0" i="0" lang="en-US" sz="3200" u="none" cap="none" strike="noStrike">
                <a:solidFill>
                  <a:schemeClr val="lt1"/>
                </a:solidFill>
                <a:latin typeface="Arial"/>
                <a:ea typeface="Arial"/>
                <a:cs typeface="Arial"/>
                <a:sym typeface="Arial"/>
              </a:rPr>
              <a:t>مستويات التخطيط :</a:t>
            </a:r>
            <a:endParaRPr/>
          </a:p>
          <a:p>
            <a:pPr indent="0" lvl="0" marL="0" marR="0" rtl="1" algn="r">
              <a:lnSpc>
                <a:spcPct val="100000"/>
              </a:lnSpc>
              <a:spcBef>
                <a:spcPts val="0"/>
              </a:spcBef>
              <a:spcAft>
                <a:spcPts val="0"/>
              </a:spcAft>
              <a:buNone/>
            </a:pPr>
            <a:r>
              <a:rPr b="0" i="0" lang="en-US" sz="3200" u="none" cap="none" strike="noStrike">
                <a:solidFill>
                  <a:schemeClr val="lt1"/>
                </a:solidFill>
                <a:latin typeface="Arial"/>
                <a:ea typeface="Arial"/>
                <a:cs typeface="Arial"/>
                <a:sym typeface="Arial"/>
              </a:rPr>
              <a:t>ينقسم التخطيط من حيث المستوى الذي يعالجه إلى :</a:t>
            </a:r>
            <a:endParaRPr/>
          </a:p>
          <a:p>
            <a:pPr indent="0" lvl="0" marL="0" marR="0" rtl="1" algn="r">
              <a:lnSpc>
                <a:spcPct val="100000"/>
              </a:lnSpc>
              <a:spcBef>
                <a:spcPts val="0"/>
              </a:spcBef>
              <a:spcAft>
                <a:spcPts val="0"/>
              </a:spcAft>
              <a:buNone/>
            </a:pPr>
            <a:r>
              <a:rPr b="0" i="0" lang="en-US" sz="3200" u="none" cap="none" strike="noStrike">
                <a:solidFill>
                  <a:schemeClr val="lt1"/>
                </a:solidFill>
                <a:latin typeface="Arial"/>
                <a:ea typeface="Arial"/>
                <a:cs typeface="Arial"/>
                <a:sym typeface="Arial"/>
              </a:rPr>
              <a:t>- المستوى القومي:  وغالبا ما يشير إلى خطط التنمية الشاملة التي تتم على مستوى الدولة ككل .</a:t>
            </a:r>
            <a:endParaRPr/>
          </a:p>
          <a:p>
            <a:pPr indent="0" lvl="0" marL="0" marR="0" rtl="1" algn="r">
              <a:lnSpc>
                <a:spcPct val="100000"/>
              </a:lnSpc>
              <a:spcBef>
                <a:spcPts val="0"/>
              </a:spcBef>
              <a:spcAft>
                <a:spcPts val="0"/>
              </a:spcAft>
              <a:buNone/>
            </a:pPr>
            <a:r>
              <a:rPr b="0" i="0" lang="en-US" sz="3200" u="none" cap="none" strike="noStrike">
                <a:solidFill>
                  <a:schemeClr val="lt1"/>
                </a:solidFill>
                <a:latin typeface="Arial"/>
                <a:ea typeface="Arial"/>
                <a:cs typeface="Arial"/>
                <a:sym typeface="Arial"/>
              </a:rPr>
              <a:t>- المستوى القطاعي : وغالبا ما يكون تناول للتخطيط القومي بشكل جزئي، كالتخطيط للتعليم، والتخطيط الصحي، والتخطيط الصناعي .</a:t>
            </a:r>
            <a:endParaRPr/>
          </a:p>
          <a:p>
            <a:pPr indent="0" lvl="0" marL="0" marR="0" rtl="1" algn="r">
              <a:lnSpc>
                <a:spcPct val="100000"/>
              </a:lnSpc>
              <a:spcBef>
                <a:spcPts val="0"/>
              </a:spcBef>
              <a:spcAft>
                <a:spcPts val="0"/>
              </a:spcAft>
              <a:buNone/>
            </a:pPr>
            <a:r>
              <a:rPr b="0" i="0" lang="en-US" sz="3200" u="none" cap="none" strike="noStrike">
                <a:solidFill>
                  <a:schemeClr val="lt1"/>
                </a:solidFill>
                <a:latin typeface="Arial"/>
                <a:ea typeface="Arial"/>
                <a:cs typeface="Arial"/>
                <a:sym typeface="Arial"/>
              </a:rPr>
              <a:t>- مستوى المؤسسة : وهو الذي يعني بالخطة الشاملة لمنظمة ما خلال فترة زمنية معينة، بالطبع فإن هذه الخطة تكون شاملة لكل الخطط الخاصة بالأنشطة التي تتم داخل هذه المؤسسة .</a:t>
            </a:r>
            <a:endParaRPr b="0" i="0" sz="3200" u="none" cap="none" strike="noStrike">
              <a:solidFill>
                <a:schemeClr val="lt1"/>
              </a:solidFill>
              <a:latin typeface="Arial"/>
              <a:ea typeface="Arial"/>
              <a:cs typeface="Arial"/>
              <a:sym typeface="Arial"/>
            </a:endParaRPr>
          </a:p>
        </p:txBody>
      </p:sp>
      <p:pic>
        <p:nvPicPr>
          <p:cNvPr id="201" name="Google Shape;201;p36"/>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02" name="Google Shape;202;p36"/>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203" name="Google Shape;203;p36"/>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204" name="Google Shape;204;p36"/>
          <p:cNvSpPr/>
          <p:nvPr/>
        </p:nvSpPr>
        <p:spPr>
          <a:xfrm>
            <a:off x="2567609" y="6021288"/>
            <a:ext cx="5184575" cy="550963"/>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197"/>
                                        </p:tgtEl>
                                        <p:attrNameLst>
                                          <p:attrName>style.visibility</p:attrName>
                                        </p:attrNameLst>
                                      </p:cBhvr>
                                      <p:to>
                                        <p:strVal val="visible"/>
                                      </p:to>
                                    </p:set>
                                    <p:animEffect filter="fade" transition="in">
                                      <p:cBhvr>
                                        <p:cTn dur="500"/>
                                        <p:tgtEl>
                                          <p:spTgt spid="19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grpSp>
        <p:nvGrpSpPr>
          <p:cNvPr id="209" name="Google Shape;209;p37"/>
          <p:cNvGrpSpPr/>
          <p:nvPr/>
        </p:nvGrpSpPr>
        <p:grpSpPr>
          <a:xfrm flipH="1">
            <a:off x="6977774" y="4418471"/>
            <a:ext cx="4023343" cy="923289"/>
            <a:chOff x="645649" y="1388017"/>
            <a:chExt cx="4023343" cy="923289"/>
          </a:xfrm>
        </p:grpSpPr>
        <p:sp>
          <p:nvSpPr>
            <p:cNvPr id="210" name="Google Shape;210;p37"/>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211" name="Google Shape;211;p37"/>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212" name="Google Shape;212;p37"/>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213" name="Google Shape;213;p37"/>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14" name="Google Shape;214;p37"/>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215" name="Google Shape;215;p37"/>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216" name="Google Shape;216;p37"/>
          <p:cNvSpPr/>
          <p:nvPr/>
        </p:nvSpPr>
        <p:spPr>
          <a:xfrm>
            <a:off x="305820" y="481043"/>
            <a:ext cx="11791584" cy="6168099"/>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1" i="0" lang="en-US" sz="2800" u="none" cap="none" strike="noStrike">
                <a:solidFill>
                  <a:srgbClr val="C00000"/>
                </a:solidFill>
                <a:latin typeface="Calibri"/>
                <a:ea typeface="Calibri"/>
                <a:cs typeface="Calibri"/>
                <a:sym typeface="Calibri"/>
              </a:rPr>
              <a:t>1- مراحل التخطيط التربوي:</a:t>
            </a:r>
            <a:endParaRPr b="1" i="0" sz="2000" u="none" cap="none" strike="noStrike">
              <a:solidFill>
                <a:srgbClr val="C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  تختلف وتتعدد مراحل التخطيط التربوي بتعدد انواعها واهميتها، حيث من مقومات التخطيط التربوي والتي تساعد على نجاحه هو التكامل والتفاعل والتنظيم بشكل واقعي لتحقيق أهداف واقعية في المجتمعة ومراحل التخطيط التربوي تتمثل في:</a:t>
            </a:r>
            <a:endParaRPr b="0" i="0" sz="2000" u="none" cap="none" strike="noStrike">
              <a:solidFill>
                <a:srgbClr val="000000"/>
              </a:solidFill>
              <a:latin typeface="Calibri"/>
              <a:ea typeface="Calibri"/>
              <a:cs typeface="Calibri"/>
              <a:sym typeface="Calibri"/>
            </a:endParaRPr>
          </a:p>
          <a:p>
            <a:pPr indent="-342900" lvl="0" marL="342900" marR="0" rtl="1" algn="just">
              <a:lnSpc>
                <a:spcPct val="100000"/>
              </a:lnSpc>
              <a:spcBef>
                <a:spcPts val="1000"/>
              </a:spcBef>
              <a:spcAft>
                <a:spcPts val="0"/>
              </a:spcAft>
              <a:buClr>
                <a:srgbClr val="000000"/>
              </a:buClr>
              <a:buSzPts val="1000"/>
              <a:buFont typeface="Noto Sans Symbols"/>
              <a:buChar char="∙"/>
            </a:pPr>
            <a:r>
              <a:rPr b="1" i="0" lang="en-US" sz="2800" u="none" cap="none" strike="noStrike">
                <a:solidFill>
                  <a:srgbClr val="FF0000"/>
                </a:solidFill>
                <a:latin typeface="Calibri"/>
                <a:ea typeface="Calibri"/>
                <a:cs typeface="Calibri"/>
                <a:sym typeface="Calibri"/>
              </a:rPr>
              <a:t>الدراسة:</a:t>
            </a:r>
            <a:endParaRPr b="1" i="0" sz="2000" u="none" cap="none" strike="noStrike">
              <a:solidFill>
                <a:srgbClr val="FF0000"/>
              </a:solidFill>
              <a:latin typeface="Calibri"/>
              <a:ea typeface="Calibri"/>
              <a:cs typeface="Calibri"/>
              <a:sym typeface="Calibri"/>
            </a:endParaRPr>
          </a:p>
          <a:p>
            <a:pPr indent="0" lvl="0" marL="457200" marR="0" rtl="1" algn="just">
              <a:lnSpc>
                <a:spcPct val="115000"/>
              </a:lnSpc>
              <a:spcBef>
                <a:spcPts val="600"/>
              </a:spcBef>
              <a:spcAft>
                <a:spcPts val="0"/>
              </a:spcAft>
              <a:buNone/>
            </a:pPr>
            <a:r>
              <a:rPr b="0" i="0" lang="en-US" sz="2800" u="none" cap="none" strike="noStrike">
                <a:solidFill>
                  <a:srgbClr val="000000"/>
                </a:solidFill>
                <a:latin typeface="Calibri"/>
                <a:ea typeface="Calibri"/>
                <a:cs typeface="Calibri"/>
                <a:sym typeface="Calibri"/>
              </a:rPr>
              <a:t>حيث يتم تقييم </a:t>
            </a:r>
            <a:r>
              <a:rPr lang="en-US" sz="2800">
                <a:latin typeface="Calibri"/>
                <a:ea typeface="Calibri"/>
                <a:cs typeface="Calibri"/>
                <a:sym typeface="Calibri"/>
              </a:rPr>
              <a:t>الأوضاع</a:t>
            </a:r>
            <a:r>
              <a:rPr b="0" i="0" lang="en-US" sz="2800" u="none" cap="none" strike="noStrike">
                <a:solidFill>
                  <a:srgbClr val="000000"/>
                </a:solidFill>
                <a:latin typeface="Calibri"/>
                <a:ea typeface="Calibri"/>
                <a:cs typeface="Calibri"/>
                <a:sym typeface="Calibri"/>
              </a:rPr>
              <a:t> الحالية للأنظمة ودراسة مدى قوتها وضعفها وتقييم مواردها البشرية وإمكانياتها المادية أي أنه يتم جمع وحصر البيانات بشكل يخدم التخطيط التربوي.</a:t>
            </a:r>
            <a:endParaRPr b="0" i="0" sz="2000" u="none" cap="none" strike="noStrike">
              <a:solidFill>
                <a:srgbClr val="000000"/>
              </a:solidFill>
              <a:latin typeface="Calibri"/>
              <a:ea typeface="Calibri"/>
              <a:cs typeface="Calibri"/>
              <a:sym typeface="Calibri"/>
            </a:endParaRPr>
          </a:p>
          <a:p>
            <a:pPr indent="-342900" lvl="0" marL="342900" marR="0" rtl="1" algn="just">
              <a:lnSpc>
                <a:spcPct val="100000"/>
              </a:lnSpc>
              <a:spcBef>
                <a:spcPts val="1000"/>
              </a:spcBef>
              <a:spcAft>
                <a:spcPts val="0"/>
              </a:spcAft>
              <a:buClr>
                <a:srgbClr val="000000"/>
              </a:buClr>
              <a:buSzPts val="1000"/>
              <a:buFont typeface="Noto Sans Symbols"/>
              <a:buChar char="∙"/>
            </a:pPr>
            <a:r>
              <a:rPr b="1" i="0" lang="en-US" sz="2800" u="none" cap="none" strike="noStrike">
                <a:solidFill>
                  <a:srgbClr val="FF0000"/>
                </a:solidFill>
                <a:latin typeface="Calibri"/>
                <a:ea typeface="Calibri"/>
                <a:cs typeface="Calibri"/>
                <a:sym typeface="Calibri"/>
              </a:rPr>
              <a:t>الأهداف:</a:t>
            </a:r>
            <a:endParaRPr b="1" i="0" sz="2000" u="none" cap="none" strike="noStrike">
              <a:solidFill>
                <a:srgbClr val="FF0000"/>
              </a:solidFill>
              <a:latin typeface="Calibri"/>
              <a:ea typeface="Calibri"/>
              <a:cs typeface="Calibri"/>
              <a:sym typeface="Calibri"/>
            </a:endParaRPr>
          </a:p>
          <a:p>
            <a:pPr indent="0" lvl="0" marL="457200" marR="0" rtl="1" algn="just">
              <a:lnSpc>
                <a:spcPct val="115000"/>
              </a:lnSpc>
              <a:spcBef>
                <a:spcPts val="600"/>
              </a:spcBef>
              <a:spcAft>
                <a:spcPts val="0"/>
              </a:spcAft>
              <a:buNone/>
            </a:pPr>
            <a:r>
              <a:rPr b="0" i="0" lang="en-US" sz="2800" u="none" cap="none" strike="noStrike">
                <a:solidFill>
                  <a:srgbClr val="000000"/>
                </a:solidFill>
                <a:latin typeface="Calibri"/>
                <a:ea typeface="Calibri"/>
                <a:cs typeface="Calibri"/>
                <a:sym typeface="Calibri"/>
              </a:rPr>
              <a:t>بعد حصر البيانات والدراسة بشكل وافي يتم وضع الأهداف التي يجب تحقيقها وهي أهداف التخطيط التربوي التي يسعى إليها النظام التعليمي والإداري، حيث تعتبر تلك الأهداف هي الأهداف الاجتماعية التي يسعى المجتمع الى تحقيقها وقد تتضمن بعض المشاكل والمعوقات. </a:t>
            </a:r>
            <a:endParaRPr b="0" i="0" sz="2000" u="none" cap="none" strike="noStrike">
              <a:solidFill>
                <a:srgbClr val="000000"/>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09"/>
                                        </p:tgtEl>
                                        <p:attrNameLst>
                                          <p:attrName>style.visibility</p:attrName>
                                        </p:attrNameLst>
                                      </p:cBhvr>
                                      <p:to>
                                        <p:strVal val="visible"/>
                                      </p:to>
                                    </p:set>
                                    <p:animEffect filter="fade" transition="in">
                                      <p:cBhvr>
                                        <p:cTn dur="500"/>
                                        <p:tgtEl>
                                          <p:spTgt spid="20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grpSp>
        <p:nvGrpSpPr>
          <p:cNvPr id="221" name="Google Shape;221;p38"/>
          <p:cNvGrpSpPr/>
          <p:nvPr/>
        </p:nvGrpSpPr>
        <p:grpSpPr>
          <a:xfrm flipH="1">
            <a:off x="6977774" y="4418471"/>
            <a:ext cx="4023343" cy="923289"/>
            <a:chOff x="645649" y="1388017"/>
            <a:chExt cx="4023343" cy="923289"/>
          </a:xfrm>
        </p:grpSpPr>
        <p:sp>
          <p:nvSpPr>
            <p:cNvPr id="222" name="Google Shape;222;p38"/>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223" name="Google Shape;223;p38"/>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224" name="Google Shape;224;p38"/>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225" name="Google Shape;225;p38"/>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26" name="Google Shape;226;p38"/>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227" name="Google Shape;227;p38"/>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228" name="Google Shape;228;p38"/>
          <p:cNvSpPr/>
          <p:nvPr/>
        </p:nvSpPr>
        <p:spPr>
          <a:xfrm>
            <a:off x="305820" y="630943"/>
            <a:ext cx="11791584" cy="5688737"/>
          </a:xfrm>
          <a:prstGeom prst="rect">
            <a:avLst/>
          </a:prstGeom>
          <a:noFill/>
          <a:ln>
            <a:noFill/>
          </a:ln>
        </p:spPr>
        <p:txBody>
          <a:bodyPr anchorCtr="0" anchor="t" bIns="45700" lIns="91425" spcFirstLastPara="1" rIns="91425" wrap="square" tIns="45700">
            <a:spAutoFit/>
          </a:bodyPr>
          <a:lstStyle/>
          <a:p>
            <a:pPr indent="-342900" lvl="0" marL="342900" marR="0" rtl="1" algn="just">
              <a:lnSpc>
                <a:spcPct val="115000"/>
              </a:lnSpc>
              <a:spcBef>
                <a:spcPts val="0"/>
              </a:spcBef>
              <a:spcAft>
                <a:spcPts val="0"/>
              </a:spcAft>
              <a:buClr>
                <a:srgbClr val="000000"/>
              </a:buClr>
              <a:buSzPts val="1000"/>
              <a:buFont typeface="Noto Sans Symbols"/>
              <a:buChar char="∙"/>
            </a:pPr>
            <a:r>
              <a:rPr b="1" i="0" lang="en-US" sz="2800" u="none" cap="none" strike="noStrike">
                <a:solidFill>
                  <a:srgbClr val="FF0000"/>
                </a:solidFill>
                <a:latin typeface="Calibri"/>
                <a:ea typeface="Calibri"/>
                <a:cs typeface="Calibri"/>
                <a:sym typeface="Calibri"/>
              </a:rPr>
              <a:t>وضع الخطة:</a:t>
            </a:r>
            <a:endParaRPr b="1" i="0" sz="2000" u="none" cap="none" strike="noStrike">
              <a:solidFill>
                <a:srgbClr val="FF0000"/>
              </a:solidFill>
              <a:latin typeface="Calibri"/>
              <a:ea typeface="Calibri"/>
              <a:cs typeface="Calibri"/>
              <a:sym typeface="Calibri"/>
            </a:endParaRPr>
          </a:p>
          <a:p>
            <a:pPr indent="0" lvl="0" marL="45720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وذلك يعتبر تصور شامل لما سيتم تحقيقه من أهداف حيث في تلك المرحلة من مراحل التخطيط التربوي يتم تحديد الوسائل والأفراد </a:t>
            </a:r>
            <a:r>
              <a:rPr lang="en-US" sz="2800">
                <a:latin typeface="Calibri"/>
                <a:ea typeface="Calibri"/>
                <a:cs typeface="Calibri"/>
                <a:sym typeface="Calibri"/>
              </a:rPr>
              <a:t>ويتم</a:t>
            </a:r>
            <a:r>
              <a:rPr b="0" i="0" lang="en-US" sz="2800" u="none" cap="none" strike="noStrike">
                <a:solidFill>
                  <a:srgbClr val="000000"/>
                </a:solidFill>
                <a:latin typeface="Calibri"/>
                <a:ea typeface="Calibri"/>
                <a:cs typeface="Calibri"/>
                <a:sym typeface="Calibri"/>
              </a:rPr>
              <a:t> وضع التقنيات والأساليب التي يتم اتباعها لتكون من ضمن عوامل نجاح التخطيط التربوي.</a:t>
            </a:r>
            <a:endParaRPr b="0" i="0" sz="20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1000"/>
              </a:spcBef>
              <a:spcAft>
                <a:spcPts val="0"/>
              </a:spcAft>
              <a:buClr>
                <a:srgbClr val="000000"/>
              </a:buClr>
              <a:buSzPts val="1000"/>
              <a:buFont typeface="Noto Sans Symbols"/>
              <a:buChar char="∙"/>
            </a:pPr>
            <a:r>
              <a:rPr b="1" i="0" lang="en-US" sz="2800" u="none" cap="none" strike="noStrike">
                <a:solidFill>
                  <a:srgbClr val="FF0000"/>
                </a:solidFill>
                <a:latin typeface="Calibri"/>
                <a:ea typeface="Calibri"/>
                <a:cs typeface="Calibri"/>
                <a:sym typeface="Calibri"/>
              </a:rPr>
              <a:t>التنفيذ</a:t>
            </a:r>
            <a:r>
              <a:rPr b="0" i="0" lang="en-US" sz="2800" u="none" cap="none" strike="noStrike">
                <a:solidFill>
                  <a:srgbClr val="000000"/>
                </a:solidFill>
                <a:latin typeface="Calibri"/>
                <a:ea typeface="Calibri"/>
                <a:cs typeface="Calibri"/>
                <a:sym typeface="Calibri"/>
              </a:rPr>
              <a:t>:</a:t>
            </a:r>
            <a:endParaRPr b="0" i="0" sz="2000" u="none" cap="none" strike="noStrike">
              <a:solidFill>
                <a:srgbClr val="000000"/>
              </a:solidFill>
              <a:latin typeface="Calibri"/>
              <a:ea typeface="Calibri"/>
              <a:cs typeface="Calibri"/>
              <a:sym typeface="Calibri"/>
            </a:endParaRPr>
          </a:p>
          <a:p>
            <a:pPr indent="0" lvl="0" marL="45720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وذلك بعد الحصول على موافقة الجهات المعنية بالتخطيط والمسؤولين في المؤسسات التعليمية والتربوية، وتحديد الميزانية المستخدمة والموارد التي تساعد على تنفيذ التخطيط.</a:t>
            </a:r>
            <a:endParaRPr b="0" i="0" sz="20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1000"/>
              </a:spcBef>
              <a:spcAft>
                <a:spcPts val="0"/>
              </a:spcAft>
              <a:buClr>
                <a:srgbClr val="000000"/>
              </a:buClr>
              <a:buSzPts val="1000"/>
              <a:buFont typeface="Noto Sans Symbols"/>
              <a:buChar char="∙"/>
            </a:pPr>
            <a:r>
              <a:rPr b="1" i="0" lang="en-US" sz="2800" u="none" cap="none" strike="noStrike">
                <a:solidFill>
                  <a:srgbClr val="FF0000"/>
                </a:solidFill>
                <a:latin typeface="Calibri"/>
                <a:ea typeface="Calibri"/>
                <a:cs typeface="Calibri"/>
                <a:sym typeface="Calibri"/>
              </a:rPr>
              <a:t>التقييم</a:t>
            </a:r>
            <a:r>
              <a:rPr b="0" i="0" lang="en-US" sz="2800" u="none" cap="none" strike="noStrike">
                <a:solidFill>
                  <a:srgbClr val="000000"/>
                </a:solidFill>
                <a:latin typeface="Calibri"/>
                <a:ea typeface="Calibri"/>
                <a:cs typeface="Calibri"/>
                <a:sym typeface="Calibri"/>
              </a:rPr>
              <a:t>:</a:t>
            </a:r>
            <a:endParaRPr b="0" i="0" sz="2000" u="none" cap="none" strike="noStrike">
              <a:solidFill>
                <a:srgbClr val="000000"/>
              </a:solidFill>
              <a:latin typeface="Calibri"/>
              <a:ea typeface="Calibri"/>
              <a:cs typeface="Calibri"/>
              <a:sym typeface="Calibri"/>
            </a:endParaRPr>
          </a:p>
          <a:p>
            <a:pPr indent="0" lvl="0" marL="45720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وذلك للتأكد من أن عملية التخطيط تحقق الأهداف المنشودة، والنظر فيما إذا كانت هناك معوقات او مشكلات طارئة أثناء سير عملية التنفيذ للتخطيط التربوي. </a:t>
            </a:r>
            <a:endParaRPr b="0" i="0" sz="2000" u="none" cap="none" strike="noStrike">
              <a:solidFill>
                <a:srgbClr val="000000"/>
              </a:solidFill>
              <a:latin typeface="Calibri"/>
              <a:ea typeface="Calibri"/>
              <a:cs typeface="Calibri"/>
              <a:sym typeface="Calibri"/>
            </a:endParaRPr>
          </a:p>
        </p:txBody>
      </p:sp>
      <p:sp>
        <p:nvSpPr>
          <p:cNvPr id="229" name="Google Shape;229;p38"/>
          <p:cNvSpPr/>
          <p:nvPr/>
        </p:nvSpPr>
        <p:spPr>
          <a:xfrm>
            <a:off x="2567609" y="6223794"/>
            <a:ext cx="5184575" cy="591661"/>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التخطيط </a:t>
            </a:r>
            <a:r>
              <a:rPr b="1" lang="en-US" sz="2800">
                <a:solidFill>
                  <a:srgbClr val="2D3956"/>
                </a:solidFill>
                <a:latin typeface="Tajawal Medium"/>
                <a:ea typeface="Tajawal Medium"/>
                <a:cs typeface="Tajawal Medium"/>
                <a:sym typeface="Tajawal Medium"/>
              </a:rPr>
              <a:t>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21"/>
                                        </p:tgtEl>
                                        <p:attrNameLst>
                                          <p:attrName>style.visibility</p:attrName>
                                        </p:attrNameLst>
                                      </p:cBhvr>
                                      <p:to>
                                        <p:strVal val="visible"/>
                                      </p:to>
                                    </p:set>
                                    <p:animEffect filter="fade" transition="in">
                                      <p:cBhvr>
                                        <p:cTn dur="500"/>
                                        <p:tgtEl>
                                          <p:spTgt spid="22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grpSp>
        <p:nvGrpSpPr>
          <p:cNvPr id="234" name="Google Shape;234;p39"/>
          <p:cNvGrpSpPr/>
          <p:nvPr/>
        </p:nvGrpSpPr>
        <p:grpSpPr>
          <a:xfrm flipH="1">
            <a:off x="6977774" y="4418471"/>
            <a:ext cx="4023343" cy="923289"/>
            <a:chOff x="645649" y="1388017"/>
            <a:chExt cx="4023343" cy="923289"/>
          </a:xfrm>
        </p:grpSpPr>
        <p:sp>
          <p:nvSpPr>
            <p:cNvPr id="235" name="Google Shape;235;p39"/>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236" name="Google Shape;236;p39"/>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237" name="Google Shape;237;p39"/>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238" name="Google Shape;238;p39"/>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39" name="Google Shape;239;p39"/>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240" name="Google Shape;240;p39"/>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241" name="Google Shape;241;p39"/>
          <p:cNvSpPr/>
          <p:nvPr/>
        </p:nvSpPr>
        <p:spPr>
          <a:xfrm>
            <a:off x="305820" y="630943"/>
            <a:ext cx="11791584" cy="5391219"/>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0" i="0" lang="en-US" sz="2800" u="none" cap="none" strike="noStrike">
                <a:solidFill>
                  <a:srgbClr val="C00000"/>
                </a:solidFill>
                <a:latin typeface="Calibri"/>
                <a:ea typeface="Calibri"/>
                <a:cs typeface="Calibri"/>
                <a:sym typeface="Calibri"/>
              </a:rPr>
              <a:t>خطوات التَّخطيط كي يكون ناجحًا وذا جدوى في حياة الإنسان لا بُد من أنْ يكون ضِمن خطواتٍ أجمع المختصون على نجاحها وجدواها، وهي كالتَّالي: </a:t>
            </a:r>
            <a:endParaRPr b="0" i="0" sz="2000" u="none" cap="none" strike="noStrike">
              <a:solidFill>
                <a:srgbClr val="C00000"/>
              </a:solidFill>
              <a:latin typeface="Calibri"/>
              <a:ea typeface="Calibri"/>
              <a:cs typeface="Calibri"/>
              <a:sym typeface="Calibri"/>
            </a:endParaRPr>
          </a:p>
          <a:p>
            <a:pPr indent="-342900" lvl="0" marL="342900" marR="0" rtl="1" algn="just">
              <a:lnSpc>
                <a:spcPct val="150000"/>
              </a:lnSpc>
              <a:spcBef>
                <a:spcPts val="1000"/>
              </a:spcBef>
              <a:spcAft>
                <a:spcPts val="0"/>
              </a:spcAft>
              <a:buClr>
                <a:srgbClr val="000000"/>
              </a:buClr>
              <a:buSzPts val="2800"/>
              <a:buFont typeface="Noto Sans Symbols"/>
              <a:buChar char="∙"/>
            </a:pPr>
            <a:r>
              <a:rPr b="1" i="0" lang="en-US" sz="2800" u="none" cap="none" strike="noStrike">
                <a:solidFill>
                  <a:srgbClr val="FF0000"/>
                </a:solidFill>
                <a:latin typeface="Calibri"/>
                <a:ea typeface="Calibri"/>
                <a:cs typeface="Calibri"/>
                <a:sym typeface="Calibri"/>
              </a:rPr>
              <a:t>تحديد الهدف: </a:t>
            </a:r>
            <a:r>
              <a:rPr b="0" i="0" lang="en-US" sz="2800" u="none" cap="none" strike="noStrike">
                <a:solidFill>
                  <a:srgbClr val="000000"/>
                </a:solidFill>
                <a:latin typeface="Calibri"/>
                <a:ea typeface="Calibri"/>
                <a:cs typeface="Calibri"/>
                <a:sym typeface="Calibri"/>
              </a:rPr>
              <a:t>أيّ تحديد نقطة النِّهاية التي ترمي الوصول إليها من خِلال تطبيق الخُطَّة، ويجب أنْ يتصف هذا الهدف بالواقعيّة، وإمكانية التَّحقيق مع تناسبه مع إمكانياتك وقدراتك، ويسهل تقييمه، وواضح ومحددّ بدِّقة. </a:t>
            </a:r>
            <a:endParaRPr b="0" i="0" sz="2000" u="none" cap="none" strike="noStrike">
              <a:solidFill>
                <a:srgbClr val="000000"/>
              </a:solidFill>
              <a:latin typeface="Calibri"/>
              <a:ea typeface="Calibri"/>
              <a:cs typeface="Calibri"/>
              <a:sym typeface="Calibri"/>
            </a:endParaRPr>
          </a:p>
          <a:p>
            <a:pPr indent="-342900" lvl="0" marL="342900" marR="0" rtl="1" algn="just">
              <a:lnSpc>
                <a:spcPct val="150000"/>
              </a:lnSpc>
              <a:spcBef>
                <a:spcPts val="0"/>
              </a:spcBef>
              <a:spcAft>
                <a:spcPts val="0"/>
              </a:spcAft>
              <a:buClr>
                <a:srgbClr val="000000"/>
              </a:buClr>
              <a:buSzPts val="2800"/>
              <a:buFont typeface="Noto Sans Symbols"/>
              <a:buChar char="∙"/>
            </a:pPr>
            <a:r>
              <a:rPr b="1" i="0" lang="en-US" sz="2800" u="none" cap="none" strike="noStrike">
                <a:solidFill>
                  <a:srgbClr val="FF0000"/>
                </a:solidFill>
                <a:latin typeface="Calibri"/>
                <a:ea typeface="Calibri"/>
                <a:cs typeface="Calibri"/>
                <a:sym typeface="Calibri"/>
              </a:rPr>
              <a:t>جمع المعلومات: </a:t>
            </a:r>
            <a:r>
              <a:rPr b="0" i="0" lang="en-US" sz="2800" u="none" cap="none" strike="noStrike">
                <a:solidFill>
                  <a:srgbClr val="000000"/>
                </a:solidFill>
                <a:latin typeface="Calibri"/>
                <a:ea typeface="Calibri"/>
                <a:cs typeface="Calibri"/>
                <a:sym typeface="Calibri"/>
              </a:rPr>
              <a:t>عملية جمع المعلومات تكون بمعرفة وضعك الحالي وما </a:t>
            </a:r>
            <a:r>
              <a:rPr lang="en-US" sz="2800">
                <a:latin typeface="Calibri"/>
                <a:ea typeface="Calibri"/>
                <a:cs typeface="Calibri"/>
                <a:sym typeface="Calibri"/>
              </a:rPr>
              <a:t>تمتلك</a:t>
            </a:r>
            <a:r>
              <a:rPr b="0" i="0" lang="en-US" sz="2800" u="none" cap="none" strike="noStrike">
                <a:solidFill>
                  <a:srgbClr val="000000"/>
                </a:solidFill>
                <a:latin typeface="Calibri"/>
                <a:ea typeface="Calibri"/>
                <a:cs typeface="Calibri"/>
                <a:sym typeface="Calibri"/>
              </a:rPr>
              <a:t> من المهارات والقدرات والإمكانيّات الماديّة والمعنويّة، وتحديد مواطن النَّقص و</a:t>
            </a:r>
            <a:r>
              <a:rPr lang="en-US" sz="2800">
                <a:latin typeface="Calibri"/>
                <a:ea typeface="Calibri"/>
                <a:cs typeface="Calibri"/>
                <a:sym typeface="Calibri"/>
              </a:rPr>
              <a:t>الضعف</a:t>
            </a:r>
            <a:r>
              <a:rPr b="0" i="0" lang="en-US" sz="2800" u="none" cap="none" strike="noStrike">
                <a:solidFill>
                  <a:srgbClr val="000000"/>
                </a:solidFill>
                <a:latin typeface="Calibri"/>
                <a:ea typeface="Calibri"/>
                <a:cs typeface="Calibri"/>
                <a:sym typeface="Calibri"/>
              </a:rPr>
              <a:t> لديك حتّى تتفاداها أو تصلحها عن طريق عقد مقارنةٍ بين نقاط ضعفك وقوّتك بمقياس من الشَّفافية والصِّدق مع الذَّات. </a:t>
            </a:r>
            <a:endParaRPr b="0" i="0" sz="2000" u="none" cap="none" strike="noStrike">
              <a:solidFill>
                <a:srgbClr val="000000"/>
              </a:solidFill>
              <a:latin typeface="Calibri"/>
              <a:ea typeface="Calibri"/>
              <a:cs typeface="Calibri"/>
              <a:sym typeface="Calibri"/>
            </a:endParaRPr>
          </a:p>
        </p:txBody>
      </p:sp>
      <p:sp>
        <p:nvSpPr>
          <p:cNvPr id="242" name="Google Shape;242;p39"/>
          <p:cNvSpPr/>
          <p:nvPr/>
        </p:nvSpPr>
        <p:spPr>
          <a:xfrm>
            <a:off x="2567609" y="6021288"/>
            <a:ext cx="5184575" cy="550963"/>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34"/>
                                        </p:tgtEl>
                                        <p:attrNameLst>
                                          <p:attrName>style.visibility</p:attrName>
                                        </p:attrNameLst>
                                      </p:cBhvr>
                                      <p:to>
                                        <p:strVal val="visible"/>
                                      </p:to>
                                    </p:set>
                                    <p:animEffect filter="fade" transition="in">
                                      <p:cBhvr>
                                        <p:cTn dur="500"/>
                                        <p:tgtEl>
                                          <p:spTgt spid="23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grpSp>
        <p:nvGrpSpPr>
          <p:cNvPr id="247" name="Google Shape;247;p40"/>
          <p:cNvGrpSpPr/>
          <p:nvPr/>
        </p:nvGrpSpPr>
        <p:grpSpPr>
          <a:xfrm flipH="1">
            <a:off x="6977774" y="4418471"/>
            <a:ext cx="4023343" cy="923289"/>
            <a:chOff x="645649" y="1388017"/>
            <a:chExt cx="4023343" cy="923289"/>
          </a:xfrm>
        </p:grpSpPr>
        <p:sp>
          <p:nvSpPr>
            <p:cNvPr id="248" name="Google Shape;248;p40"/>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249" name="Google Shape;249;p40"/>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250" name="Google Shape;250;p40"/>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251" name="Google Shape;251;p40"/>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52" name="Google Shape;252;p40"/>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253" name="Google Shape;253;p40"/>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254" name="Google Shape;254;p40"/>
          <p:cNvSpPr/>
          <p:nvPr/>
        </p:nvSpPr>
        <p:spPr>
          <a:xfrm>
            <a:off x="305820" y="630943"/>
            <a:ext cx="11791584" cy="5262979"/>
          </a:xfrm>
          <a:prstGeom prst="rect">
            <a:avLst/>
          </a:prstGeom>
          <a:noFill/>
          <a:ln>
            <a:noFill/>
          </a:ln>
        </p:spPr>
        <p:txBody>
          <a:bodyPr anchorCtr="0" anchor="t" bIns="45700" lIns="91425" spcFirstLastPara="1" rIns="91425" wrap="square" tIns="45700">
            <a:spAutoFit/>
          </a:bodyPr>
          <a:lstStyle/>
          <a:p>
            <a:pPr indent="-342900" lvl="0" marL="342900" marR="0" rtl="1" algn="just">
              <a:lnSpc>
                <a:spcPct val="150000"/>
              </a:lnSpc>
              <a:spcBef>
                <a:spcPts val="0"/>
              </a:spcBef>
              <a:spcAft>
                <a:spcPts val="0"/>
              </a:spcAft>
              <a:buClr>
                <a:srgbClr val="000000"/>
              </a:buClr>
              <a:buSzPts val="2800"/>
              <a:buFont typeface="Noto Sans Symbols"/>
              <a:buChar char="∙"/>
            </a:pPr>
            <a:r>
              <a:rPr b="1" i="0" lang="en-US" sz="2800" u="none" cap="none" strike="noStrike">
                <a:solidFill>
                  <a:srgbClr val="FF0000"/>
                </a:solidFill>
                <a:latin typeface="Calibri"/>
                <a:ea typeface="Calibri"/>
                <a:cs typeface="Calibri"/>
                <a:sym typeface="Calibri"/>
              </a:rPr>
              <a:t>وضع الافتراضات:</a:t>
            </a:r>
            <a:r>
              <a:rPr b="0" i="0" lang="en-US" sz="2800" u="none" cap="none" strike="noStrike">
                <a:solidFill>
                  <a:srgbClr val="000000"/>
                </a:solidFill>
                <a:latin typeface="Calibri"/>
                <a:ea typeface="Calibri"/>
                <a:cs typeface="Calibri"/>
                <a:sym typeface="Calibri"/>
              </a:rPr>
              <a:t> أي وضع جميع الاحتمالات التي قد تواجهها في طريق تحقيق هدفك؛ فقد تواجه الصُّعوبات والمشاكل والوضع السيئ؛ فيجب امتلاك الآلية للتَّعامل مع هذا الوضع، وقد تواجه الوضع الحسن وتكون أمورك على ما يُرام. </a:t>
            </a:r>
            <a:endParaRPr b="0" i="0" sz="2000" u="none" cap="none" strike="noStrike">
              <a:solidFill>
                <a:srgbClr val="000000"/>
              </a:solidFill>
              <a:latin typeface="Calibri"/>
              <a:ea typeface="Calibri"/>
              <a:cs typeface="Calibri"/>
              <a:sym typeface="Calibri"/>
            </a:endParaRPr>
          </a:p>
          <a:p>
            <a:pPr indent="-342900" lvl="0" marL="342900" marR="0" rtl="1" algn="just">
              <a:lnSpc>
                <a:spcPct val="150000"/>
              </a:lnSpc>
              <a:spcBef>
                <a:spcPts val="0"/>
              </a:spcBef>
              <a:spcAft>
                <a:spcPts val="0"/>
              </a:spcAft>
              <a:buClr>
                <a:srgbClr val="000000"/>
              </a:buClr>
              <a:buSzPts val="2800"/>
              <a:buFont typeface="Noto Sans Symbols"/>
              <a:buChar char="∙"/>
            </a:pPr>
            <a:r>
              <a:rPr b="1" i="0" lang="en-US" sz="2800" u="none" cap="none" strike="noStrike">
                <a:solidFill>
                  <a:srgbClr val="FF0000"/>
                </a:solidFill>
                <a:latin typeface="Calibri"/>
                <a:ea typeface="Calibri"/>
                <a:cs typeface="Calibri"/>
                <a:sym typeface="Calibri"/>
              </a:rPr>
              <a:t>وضع البديل:</a:t>
            </a:r>
            <a:r>
              <a:rPr b="0" i="0" lang="en-US" sz="2800" u="none" cap="none" strike="noStrike">
                <a:solidFill>
                  <a:srgbClr val="000000"/>
                </a:solidFill>
                <a:latin typeface="Calibri"/>
                <a:ea typeface="Calibri"/>
                <a:cs typeface="Calibri"/>
                <a:sym typeface="Calibri"/>
              </a:rPr>
              <a:t> من ضِمن خطوات التَّخطيط الجيد وضع أكثر من خُطّةٍ بديلةٍ يلجأ الإنسان إليها في حال عجز عن الاستمرار في خُطّته الأصليّة بسبب المعوّقات أو سوء التَّقدير أو غيرها من الأسباب؛ كوسيلةٍ لإنقاذ ما يُمكن إنقاذه.</a:t>
            </a:r>
            <a:endParaRPr b="0" i="0" sz="2000" u="none" cap="none" strike="noStrike">
              <a:solidFill>
                <a:srgbClr val="000000"/>
              </a:solidFill>
              <a:latin typeface="Calibri"/>
              <a:ea typeface="Calibri"/>
              <a:cs typeface="Calibri"/>
              <a:sym typeface="Calibri"/>
            </a:endParaRPr>
          </a:p>
          <a:p>
            <a:pPr indent="-342900" lvl="0" marL="342900" marR="0" rtl="1" algn="just">
              <a:lnSpc>
                <a:spcPct val="150000"/>
              </a:lnSpc>
              <a:spcBef>
                <a:spcPts val="0"/>
              </a:spcBef>
              <a:spcAft>
                <a:spcPts val="0"/>
              </a:spcAft>
              <a:buClr>
                <a:srgbClr val="000000"/>
              </a:buClr>
              <a:buSzPts val="2800"/>
              <a:buFont typeface="Noto Sans Symbols"/>
              <a:buChar char="∙"/>
            </a:pPr>
            <a:r>
              <a:rPr b="1" i="0" lang="en-US" sz="2800" u="none" cap="none" strike="noStrike">
                <a:solidFill>
                  <a:srgbClr val="FF0000"/>
                </a:solidFill>
                <a:latin typeface="Calibri"/>
                <a:ea typeface="Calibri"/>
                <a:cs typeface="Calibri"/>
                <a:sym typeface="Calibri"/>
              </a:rPr>
              <a:t>التَّنفيذ والتَّقييم: </a:t>
            </a:r>
            <a:r>
              <a:rPr b="0" i="0" lang="en-US" sz="2800" u="none" cap="none" strike="noStrike">
                <a:solidFill>
                  <a:srgbClr val="000000"/>
                </a:solidFill>
                <a:latin typeface="Calibri"/>
                <a:ea typeface="Calibri"/>
                <a:cs typeface="Calibri"/>
                <a:sym typeface="Calibri"/>
              </a:rPr>
              <a:t>بعد التَّأكد من وضع الخُطّة المُحكمة تبدأ عملية التَّنفيذ على مراحل بحيث تتزامن عملية التقييم مع نهاية كُلِّ مرحلةٍ؛ لإعطاء التَّصور عن كيفية السَّير في الخُطّة ومدى جدواها</a:t>
            </a:r>
            <a:r>
              <a:rPr b="0" i="0" lang="en-US" sz="2800" u="none" cap="none" strike="noStrike">
                <a:solidFill>
                  <a:srgbClr val="000000"/>
                </a:solidFill>
                <a:latin typeface="Simplified Arabic"/>
                <a:ea typeface="Simplified Arabic"/>
                <a:cs typeface="Simplified Arabic"/>
                <a:sym typeface="Simplified Arabic"/>
              </a:rPr>
              <a:t>.</a:t>
            </a:r>
            <a:endParaRPr b="0" i="0" sz="2000" u="none" cap="none" strike="noStrike">
              <a:solidFill>
                <a:srgbClr val="000000"/>
              </a:solidFill>
              <a:latin typeface="Calibri"/>
              <a:ea typeface="Calibri"/>
              <a:cs typeface="Calibri"/>
              <a:sym typeface="Calibri"/>
            </a:endParaRPr>
          </a:p>
        </p:txBody>
      </p:sp>
      <p:sp>
        <p:nvSpPr>
          <p:cNvPr id="255" name="Google Shape;255;p40"/>
          <p:cNvSpPr/>
          <p:nvPr/>
        </p:nvSpPr>
        <p:spPr>
          <a:xfrm>
            <a:off x="2567609" y="6021288"/>
            <a:ext cx="5184575" cy="550963"/>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47"/>
                                        </p:tgtEl>
                                        <p:attrNameLst>
                                          <p:attrName>style.visibility</p:attrName>
                                        </p:attrNameLst>
                                      </p:cBhvr>
                                      <p:to>
                                        <p:strVal val="visible"/>
                                      </p:to>
                                    </p:set>
                                    <p:animEffect filter="fade" transition="in">
                                      <p:cBhvr>
                                        <p:cTn dur="500"/>
                                        <p:tgtEl>
                                          <p:spTgt spid="24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grpSp>
        <p:nvGrpSpPr>
          <p:cNvPr id="260" name="Google Shape;260;p41"/>
          <p:cNvGrpSpPr/>
          <p:nvPr/>
        </p:nvGrpSpPr>
        <p:grpSpPr>
          <a:xfrm flipH="1">
            <a:off x="6977774" y="4418471"/>
            <a:ext cx="4023343" cy="923289"/>
            <a:chOff x="645649" y="1388017"/>
            <a:chExt cx="4023343" cy="923289"/>
          </a:xfrm>
        </p:grpSpPr>
        <p:sp>
          <p:nvSpPr>
            <p:cNvPr id="261" name="Google Shape;261;p41"/>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262" name="Google Shape;262;p41"/>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263" name="Google Shape;263;p41"/>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264" name="Google Shape;264;p41"/>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65" name="Google Shape;265;p41"/>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266" name="Google Shape;266;p41"/>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267" name="Google Shape;267;p41"/>
          <p:cNvSpPr/>
          <p:nvPr/>
        </p:nvSpPr>
        <p:spPr>
          <a:xfrm>
            <a:off x="305820" y="630943"/>
            <a:ext cx="11791584" cy="5816977"/>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1" i="0" lang="en-US" sz="2800" u="none" cap="none" strike="noStrike">
                <a:solidFill>
                  <a:srgbClr val="00B0F0"/>
                </a:solidFill>
                <a:latin typeface="Calibri"/>
                <a:ea typeface="Calibri"/>
                <a:cs typeface="Calibri"/>
                <a:sym typeface="Calibri"/>
              </a:rPr>
              <a:t>مفهوم الأهداف</a:t>
            </a:r>
            <a:r>
              <a:rPr b="1" i="0" lang="en-US" sz="2800" u="none" cap="none" strike="noStrike">
                <a:solidFill>
                  <a:srgbClr val="00B0F0"/>
                </a:solidFill>
                <a:latin typeface="Simplified Arabic"/>
                <a:ea typeface="Simplified Arabic"/>
                <a:cs typeface="Simplified Arabic"/>
                <a:sym typeface="Simplified Arabic"/>
              </a:rPr>
              <a:t> : </a:t>
            </a:r>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الأهداف هي الغايات التي تسعى إليها المؤسسة وتوجه جميع الوظائف الإدارية من أجل تنفيذها وكثير من الناس تختلط عليهم الأمور عند البدء بالتخطيط أو تحديد الأهداف لأمر ما، سواء كان الأمر متعلقاً بحياتهم الخاصة، أو بعملهم</a:t>
            </a:r>
            <a:r>
              <a:rPr b="0" i="0" lang="en-US" sz="2800" u="none" cap="none" strike="noStrike">
                <a:solidFill>
                  <a:srgbClr val="000000"/>
                </a:solidFill>
                <a:latin typeface="Simplified Arabic"/>
                <a:ea typeface="Simplified Arabic"/>
                <a:cs typeface="Simplified Arabic"/>
                <a:sym typeface="Simplified Arabic"/>
              </a:rPr>
              <a:t>.</a:t>
            </a:r>
            <a:endParaRPr b="0"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1" i="0" lang="en-US" sz="2800" u="none" cap="none" strike="noStrike">
                <a:solidFill>
                  <a:srgbClr val="C00000"/>
                </a:solidFill>
                <a:latin typeface="Calibri"/>
                <a:ea typeface="Calibri"/>
                <a:cs typeface="Calibri"/>
                <a:sym typeface="Calibri"/>
              </a:rPr>
              <a:t>الأهداف </a:t>
            </a:r>
            <a:r>
              <a:rPr b="1" i="0" lang="en-US" sz="2800" u="none" cap="none" strike="noStrike">
                <a:solidFill>
                  <a:srgbClr val="C00000"/>
                </a:solidFill>
                <a:latin typeface="Simplified Arabic"/>
                <a:ea typeface="Simplified Arabic"/>
                <a:cs typeface="Simplified Arabic"/>
                <a:sym typeface="Simplified Arabic"/>
              </a:rPr>
              <a:t> (Objectives)</a:t>
            </a:r>
            <a:endParaRPr b="1" i="0" sz="2000" u="none" cap="none" strike="noStrike">
              <a:solidFill>
                <a:srgbClr val="C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وهي نوعان : </a:t>
            </a:r>
            <a:endParaRPr b="0" i="0" sz="28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 أهداف كمية </a:t>
            </a:r>
            <a:r>
              <a:rPr b="0" i="0" lang="en-US" sz="2800" u="none" cap="none" strike="noStrike">
                <a:solidFill>
                  <a:srgbClr val="000000"/>
                </a:solidFill>
                <a:latin typeface="Simplified Arabic"/>
                <a:ea typeface="Simplified Arabic"/>
                <a:cs typeface="Simplified Arabic"/>
                <a:sym typeface="Simplified Arabic"/>
              </a:rPr>
              <a:t>      Quantitative Objectives</a:t>
            </a:r>
            <a:endParaRPr b="0"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 أهداف نوعية </a:t>
            </a:r>
            <a:r>
              <a:rPr b="0" i="0" lang="en-US" sz="2800" u="none" cap="none" strike="noStrike">
                <a:solidFill>
                  <a:srgbClr val="000000"/>
                </a:solidFill>
                <a:latin typeface="Simplified Arabic"/>
                <a:ea typeface="Simplified Arabic"/>
                <a:cs typeface="Simplified Arabic"/>
                <a:sym typeface="Simplified Arabic"/>
              </a:rPr>
              <a:t>Qualitative Objectives</a:t>
            </a:r>
            <a:endParaRPr b="0"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ويُعرّف الهدف أيضا : بأنه الوصول إلى نتيجة (أو نتائج) مطلوبة ومحددة ، في وقت محدد، بشرط توفر الإمكانات سواء المادية أو البشرية</a:t>
            </a:r>
            <a:r>
              <a:rPr b="0" i="0" lang="en-US" sz="2800" u="none" cap="none" strike="noStrike">
                <a:solidFill>
                  <a:srgbClr val="000000"/>
                </a:solidFill>
                <a:latin typeface="Simplified Arabic"/>
                <a:ea typeface="Simplified Arabic"/>
                <a:cs typeface="Simplified Arabic"/>
                <a:sym typeface="Simplified Arabic"/>
              </a:rPr>
              <a:t> .</a:t>
            </a:r>
            <a:endParaRPr b="0" i="0" sz="2000" u="none" cap="none" strike="noStrike">
              <a:solidFill>
                <a:srgbClr val="000000"/>
              </a:solidFill>
              <a:latin typeface="Calibri"/>
              <a:ea typeface="Calibri"/>
              <a:cs typeface="Calibri"/>
              <a:sym typeface="Calibri"/>
            </a:endParaRPr>
          </a:p>
        </p:txBody>
      </p:sp>
      <p:sp>
        <p:nvSpPr>
          <p:cNvPr id="268" name="Google Shape;268;p41"/>
          <p:cNvSpPr/>
          <p:nvPr/>
        </p:nvSpPr>
        <p:spPr>
          <a:xfrm>
            <a:off x="2567609" y="6021288"/>
            <a:ext cx="5184575" cy="550963"/>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60"/>
                                        </p:tgtEl>
                                        <p:attrNameLst>
                                          <p:attrName>style.visibility</p:attrName>
                                        </p:attrNameLst>
                                      </p:cBhvr>
                                      <p:to>
                                        <p:strVal val="visible"/>
                                      </p:to>
                                    </p:set>
                                    <p:animEffect filter="fade" transition="in">
                                      <p:cBhvr>
                                        <p:cTn dur="500"/>
                                        <p:tgtEl>
                                          <p:spTgt spid="26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grpSp>
        <p:nvGrpSpPr>
          <p:cNvPr id="273" name="Google Shape;273;p42"/>
          <p:cNvGrpSpPr/>
          <p:nvPr/>
        </p:nvGrpSpPr>
        <p:grpSpPr>
          <a:xfrm flipH="1">
            <a:off x="6977774" y="4418471"/>
            <a:ext cx="4023343" cy="923289"/>
            <a:chOff x="645649" y="1388017"/>
            <a:chExt cx="4023343" cy="923289"/>
          </a:xfrm>
        </p:grpSpPr>
        <p:sp>
          <p:nvSpPr>
            <p:cNvPr id="274" name="Google Shape;274;p42"/>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275" name="Google Shape;275;p42"/>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276" name="Google Shape;276;p42"/>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277" name="Google Shape;277;p42"/>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78" name="Google Shape;278;p42"/>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279" name="Google Shape;279;p42"/>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pic>
        <p:nvPicPr>
          <p:cNvPr id="280" name="Google Shape;280;p42"/>
          <p:cNvPicPr preferRelativeResize="0"/>
          <p:nvPr/>
        </p:nvPicPr>
        <p:blipFill rotWithShape="1">
          <a:blip r:embed="rId6">
            <a:alphaModFix/>
          </a:blip>
          <a:srcRect b="3183" l="22715" r="11247" t="10112"/>
          <a:stretch/>
        </p:blipFill>
        <p:spPr>
          <a:xfrm>
            <a:off x="2282118" y="650782"/>
            <a:ext cx="8097255" cy="5980103"/>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73"/>
                                        </p:tgtEl>
                                        <p:attrNameLst>
                                          <p:attrName>style.visibility</p:attrName>
                                        </p:attrNameLst>
                                      </p:cBhvr>
                                      <p:to>
                                        <p:strVal val="visible"/>
                                      </p:to>
                                    </p:set>
                                    <p:animEffect filter="fade" transition="in">
                                      <p:cBhvr>
                                        <p:cTn dur="500"/>
                                        <p:tgtEl>
                                          <p:spTgt spid="27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grpSp>
        <p:nvGrpSpPr>
          <p:cNvPr id="285" name="Google Shape;285;p43"/>
          <p:cNvGrpSpPr/>
          <p:nvPr/>
        </p:nvGrpSpPr>
        <p:grpSpPr>
          <a:xfrm flipH="1">
            <a:off x="6977774" y="4418471"/>
            <a:ext cx="4023343" cy="923289"/>
            <a:chOff x="645649" y="1388017"/>
            <a:chExt cx="4023343" cy="923289"/>
          </a:xfrm>
        </p:grpSpPr>
        <p:sp>
          <p:nvSpPr>
            <p:cNvPr id="286" name="Google Shape;286;p43"/>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287" name="Google Shape;287;p43"/>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288" name="Google Shape;288;p43"/>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289" name="Google Shape;289;p43"/>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90" name="Google Shape;290;p43"/>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291" name="Google Shape;291;p43"/>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292" name="Google Shape;292;p43"/>
          <p:cNvSpPr/>
          <p:nvPr/>
        </p:nvSpPr>
        <p:spPr>
          <a:xfrm>
            <a:off x="85438" y="630943"/>
            <a:ext cx="12011966" cy="5009577"/>
          </a:xfrm>
          <a:prstGeom prst="rect">
            <a:avLst/>
          </a:prstGeom>
          <a:noFill/>
          <a:ln>
            <a:noFill/>
          </a:ln>
        </p:spPr>
        <p:txBody>
          <a:bodyPr anchorCtr="0" anchor="t" bIns="45700" lIns="91425" spcFirstLastPara="1" rIns="91425" wrap="square" tIns="45700">
            <a:spAutoFit/>
          </a:bodyPr>
          <a:lstStyle/>
          <a:p>
            <a:pPr indent="0" lvl="0" marL="0" marR="0" rtl="1" algn="r">
              <a:lnSpc>
                <a:spcPct val="115000"/>
              </a:lnSpc>
              <a:spcBef>
                <a:spcPts val="0"/>
              </a:spcBef>
              <a:spcAft>
                <a:spcPts val="0"/>
              </a:spcAft>
              <a:buNone/>
            </a:pPr>
            <a:r>
              <a:rPr b="1" i="0" lang="en-US" sz="2800" u="none" cap="none" strike="noStrike">
                <a:solidFill>
                  <a:srgbClr val="C00000"/>
                </a:solidFill>
                <a:latin typeface="Calibri"/>
                <a:ea typeface="Calibri"/>
                <a:cs typeface="Calibri"/>
                <a:sym typeface="Calibri"/>
              </a:rPr>
              <a:t>أنواع الأهداف:</a:t>
            </a:r>
            <a:endParaRPr b="1" i="0" sz="3200" u="none" cap="none" strike="noStrike">
              <a:solidFill>
                <a:srgbClr val="C00000"/>
              </a:solidFill>
              <a:latin typeface="Arial"/>
              <a:ea typeface="Arial"/>
              <a:cs typeface="Arial"/>
              <a:sym typeface="Arial"/>
            </a:endParaRPr>
          </a:p>
          <a:p>
            <a:pPr indent="0" lvl="0" marL="0" marR="0" rtl="1" algn="r">
              <a:lnSpc>
                <a:spcPct val="100000"/>
              </a:lnSpc>
              <a:spcBef>
                <a:spcPts val="1000"/>
              </a:spcBef>
              <a:spcAft>
                <a:spcPts val="0"/>
              </a:spcAft>
              <a:buNone/>
            </a:pPr>
            <a:r>
              <a:rPr b="0" i="0" lang="en-US" sz="3200" u="none" cap="none" strike="noStrike">
                <a:solidFill>
                  <a:srgbClr val="000000"/>
                </a:solidFill>
                <a:latin typeface="Arial"/>
                <a:ea typeface="Arial"/>
                <a:cs typeface="Arial"/>
                <a:sym typeface="Arial"/>
              </a:rPr>
              <a:t>أنواع الأهداف :</a:t>
            </a:r>
            <a:endParaRPr/>
          </a:p>
          <a:p>
            <a:pPr indent="-457200" lvl="0" marL="457200" marR="0" rtl="1" algn="r">
              <a:lnSpc>
                <a:spcPct val="100000"/>
              </a:lnSpc>
              <a:spcBef>
                <a:spcPts val="0"/>
              </a:spcBef>
              <a:spcAft>
                <a:spcPts val="0"/>
              </a:spcAft>
              <a:buClr>
                <a:srgbClr val="000000"/>
              </a:buClr>
              <a:buSzPts val="3200"/>
              <a:buFont typeface="Arial"/>
              <a:buChar char="•"/>
            </a:pPr>
            <a:r>
              <a:rPr b="0" i="0" lang="en-US" sz="3200" u="none" cap="none" strike="noStrike">
                <a:solidFill>
                  <a:srgbClr val="000000"/>
                </a:solidFill>
                <a:latin typeface="Arial"/>
                <a:ea typeface="Arial"/>
                <a:cs typeface="Arial"/>
                <a:sym typeface="Arial"/>
              </a:rPr>
              <a:t>الأهداف العامة :والتي تعبر عن المجالات والأطر التي تتم فيها هذه الأهداف ومن أهم أمثلتها الإنتاجية ( حيث يكون الهدف العام هو زيادة الإنتاجية). مثلا</a:t>
            </a:r>
            <a:endParaRPr b="0" i="0" sz="3200" u="none" cap="none" strike="noStrike">
              <a:solidFill>
                <a:srgbClr val="00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3200"/>
              <a:buFont typeface="Noto Sans Symbols"/>
              <a:buChar char="❑"/>
            </a:pPr>
            <a:r>
              <a:rPr b="0" i="0" lang="en-US" sz="3200" u="none" cap="none" strike="noStrike">
                <a:solidFill>
                  <a:srgbClr val="000000"/>
                </a:solidFill>
                <a:latin typeface="Arial"/>
                <a:ea typeface="Arial"/>
                <a:cs typeface="Arial"/>
                <a:sym typeface="Arial"/>
              </a:rPr>
              <a:t>السوق ( حيث يكون الهدف العام هو زيادة حصة المنظمة من السوق)  .</a:t>
            </a:r>
            <a:endParaRPr/>
          </a:p>
          <a:p>
            <a:pPr indent="-457200" lvl="0" marL="457200" marR="0" rtl="1" algn="r">
              <a:lnSpc>
                <a:spcPct val="100000"/>
              </a:lnSpc>
              <a:spcBef>
                <a:spcPts val="0"/>
              </a:spcBef>
              <a:spcAft>
                <a:spcPts val="0"/>
              </a:spcAft>
              <a:buClr>
                <a:srgbClr val="000000"/>
              </a:buClr>
              <a:buSzPts val="3200"/>
              <a:buFont typeface="Noto Sans Symbols"/>
              <a:buChar char="❑"/>
            </a:pPr>
            <a:r>
              <a:rPr b="0" i="0" lang="en-US" sz="3200" u="none" cap="none" strike="noStrike">
                <a:solidFill>
                  <a:srgbClr val="000000"/>
                </a:solidFill>
                <a:latin typeface="Arial"/>
                <a:ea typeface="Arial"/>
                <a:cs typeface="Arial"/>
                <a:sym typeface="Arial"/>
              </a:rPr>
              <a:t>تنمية الموارد البشرية ( حيث يكون الهدف العام هو دعم القدرات البشرية في المنظمة) </a:t>
            </a:r>
            <a:endParaRPr b="0" i="0" sz="3200" u="none" cap="none" strike="noStrike">
              <a:solidFill>
                <a:srgbClr val="00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3200"/>
              <a:buFont typeface="Noto Sans Symbols"/>
              <a:buChar char="❑"/>
            </a:pPr>
            <a:r>
              <a:rPr b="0" i="0" lang="en-US" sz="3200" u="none" cap="none" strike="noStrike">
                <a:solidFill>
                  <a:srgbClr val="000000"/>
                </a:solidFill>
                <a:latin typeface="Arial"/>
                <a:ea typeface="Arial"/>
                <a:cs typeface="Arial"/>
                <a:sym typeface="Arial"/>
              </a:rPr>
              <a:t>الرضا الوظيفي ( حيث يكون الهدف العام هو زيادة الخدمات المادية والعينية، والحوافز بأنواعها للعاملين).</a:t>
            </a:r>
            <a:endParaRPr/>
          </a:p>
          <a:p>
            <a:pPr indent="-457200" lvl="0" marL="457200" marR="0" rtl="1" algn="r">
              <a:lnSpc>
                <a:spcPct val="100000"/>
              </a:lnSpc>
              <a:spcBef>
                <a:spcPts val="0"/>
              </a:spcBef>
              <a:spcAft>
                <a:spcPts val="0"/>
              </a:spcAft>
              <a:buClr>
                <a:srgbClr val="000000"/>
              </a:buClr>
              <a:buSzPts val="3200"/>
              <a:buFont typeface="Noto Sans Symbols"/>
              <a:buChar char="❑"/>
            </a:pPr>
            <a:r>
              <a:rPr b="0" i="0" lang="en-US" sz="3200" u="none" cap="none" strike="noStrike">
                <a:solidFill>
                  <a:srgbClr val="000000"/>
                </a:solidFill>
                <a:latin typeface="Arial"/>
                <a:ea typeface="Arial"/>
                <a:cs typeface="Arial"/>
                <a:sym typeface="Arial"/>
              </a:rPr>
              <a:t>الربحية ( حيث يكون الهدف العام هو تعظيم العائد على الاستثمار</a:t>
            </a:r>
            <a:r>
              <a:rPr b="0" i="0" lang="en-US" sz="2000" u="none" cap="none" strike="noStrike">
                <a:solidFill>
                  <a:srgbClr val="000000"/>
                </a:solidFill>
                <a:latin typeface="Arial"/>
                <a:ea typeface="Arial"/>
                <a:cs typeface="Arial"/>
                <a:sym typeface="Arial"/>
              </a:rPr>
              <a:t>)</a:t>
            </a:r>
            <a:endParaRPr b="0" i="0" sz="2000" u="none" cap="none" strike="noStrike">
              <a:solidFill>
                <a:srgbClr val="000000"/>
              </a:solidFill>
              <a:latin typeface="Arial"/>
              <a:ea typeface="Arial"/>
              <a:cs typeface="Arial"/>
              <a:sym typeface="Arial"/>
            </a:endParaRPr>
          </a:p>
          <a:p>
            <a:pPr indent="0" lvl="0" marL="0" marR="0" rtl="1" algn="just">
              <a:lnSpc>
                <a:spcPct val="115000"/>
              </a:lnSpc>
              <a:spcBef>
                <a:spcPts val="0"/>
              </a:spcBef>
              <a:spcAft>
                <a:spcPts val="0"/>
              </a:spcAft>
              <a:buNone/>
            </a:pPr>
            <a:r>
              <a:t/>
            </a:r>
            <a:endParaRPr b="0" i="0" sz="2000" u="none" cap="none" strike="noStrike">
              <a:solidFill>
                <a:srgbClr val="000000"/>
              </a:solidFill>
              <a:latin typeface="Calibri"/>
              <a:ea typeface="Calibri"/>
              <a:cs typeface="Calibri"/>
              <a:sym typeface="Calibri"/>
            </a:endParaRPr>
          </a:p>
        </p:txBody>
      </p:sp>
      <p:sp>
        <p:nvSpPr>
          <p:cNvPr id="293" name="Google Shape;293;p43"/>
          <p:cNvSpPr/>
          <p:nvPr/>
        </p:nvSpPr>
        <p:spPr>
          <a:xfrm>
            <a:off x="2567609" y="6021288"/>
            <a:ext cx="5184575" cy="550963"/>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85"/>
                                        </p:tgtEl>
                                        <p:attrNameLst>
                                          <p:attrName>style.visibility</p:attrName>
                                        </p:attrNameLst>
                                      </p:cBhvr>
                                      <p:to>
                                        <p:strVal val="visible"/>
                                      </p:to>
                                    </p:set>
                                    <p:animEffect filter="fade" transition="in">
                                      <p:cBhvr>
                                        <p:cTn dur="500"/>
                                        <p:tgtEl>
                                          <p:spTgt spid="28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grpSp>
        <p:nvGrpSpPr>
          <p:cNvPr id="298" name="Google Shape;298;p44"/>
          <p:cNvGrpSpPr/>
          <p:nvPr/>
        </p:nvGrpSpPr>
        <p:grpSpPr>
          <a:xfrm flipH="1">
            <a:off x="6977774" y="4418471"/>
            <a:ext cx="4023343" cy="923289"/>
            <a:chOff x="645649" y="1388017"/>
            <a:chExt cx="4023343" cy="923289"/>
          </a:xfrm>
        </p:grpSpPr>
        <p:sp>
          <p:nvSpPr>
            <p:cNvPr id="299" name="Google Shape;299;p44"/>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300" name="Google Shape;300;p44"/>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301" name="Google Shape;301;p44"/>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302" name="Google Shape;302;p44"/>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03" name="Google Shape;303;p44"/>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304" name="Google Shape;304;p44"/>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305" name="Google Shape;305;p44"/>
          <p:cNvSpPr/>
          <p:nvPr/>
        </p:nvSpPr>
        <p:spPr>
          <a:xfrm>
            <a:off x="85438" y="630943"/>
            <a:ext cx="12011966" cy="5221942"/>
          </a:xfrm>
          <a:prstGeom prst="rect">
            <a:avLst/>
          </a:prstGeom>
          <a:noFill/>
          <a:ln>
            <a:noFill/>
          </a:ln>
        </p:spPr>
        <p:txBody>
          <a:bodyPr anchorCtr="0" anchor="t" bIns="45700" lIns="91425" spcFirstLastPara="1" rIns="91425" wrap="square" tIns="45700">
            <a:spAutoFit/>
          </a:bodyPr>
          <a:lstStyle/>
          <a:p>
            <a:pPr indent="0" lvl="0" marL="0" marR="0" rtl="1" algn="r">
              <a:lnSpc>
                <a:spcPct val="115000"/>
              </a:lnSpc>
              <a:spcBef>
                <a:spcPts val="0"/>
              </a:spcBef>
              <a:spcAft>
                <a:spcPts val="0"/>
              </a:spcAft>
              <a:buNone/>
            </a:pPr>
            <a:r>
              <a:rPr b="1" i="0" lang="en-US" sz="2800" u="none" cap="none" strike="noStrike">
                <a:solidFill>
                  <a:srgbClr val="C00000"/>
                </a:solidFill>
                <a:latin typeface="Calibri"/>
                <a:ea typeface="Calibri"/>
                <a:cs typeface="Calibri"/>
                <a:sym typeface="Calibri"/>
              </a:rPr>
              <a:t>أنواع الأهداف:</a:t>
            </a:r>
            <a:endParaRPr b="1" i="0" sz="3200" u="none" cap="none" strike="noStrike">
              <a:solidFill>
                <a:srgbClr val="C00000"/>
              </a:solidFill>
              <a:latin typeface="Arial"/>
              <a:ea typeface="Arial"/>
              <a:cs typeface="Arial"/>
              <a:sym typeface="Arial"/>
            </a:endParaRPr>
          </a:p>
          <a:p>
            <a:pPr indent="-457200" lvl="0" marL="457200" marR="0" rtl="1" algn="r">
              <a:lnSpc>
                <a:spcPct val="100000"/>
              </a:lnSpc>
              <a:spcBef>
                <a:spcPts val="1000"/>
              </a:spcBef>
              <a:spcAft>
                <a:spcPts val="0"/>
              </a:spcAft>
              <a:buClr>
                <a:srgbClr val="000000"/>
              </a:buClr>
              <a:buSzPts val="3200"/>
              <a:buFont typeface="Arial"/>
              <a:buChar char="•"/>
            </a:pPr>
            <a:r>
              <a:rPr b="0" i="0" lang="en-US" sz="3200" u="none" cap="none" strike="noStrike">
                <a:solidFill>
                  <a:srgbClr val="000000"/>
                </a:solidFill>
                <a:latin typeface="Arial"/>
                <a:ea typeface="Arial"/>
                <a:cs typeface="Arial"/>
                <a:sym typeface="Arial"/>
              </a:rPr>
              <a:t>الأهداف التفصيلية :وهي التي تعبر عن محددات الأهداف والنتائج وتتمثل هذه المحددات في </a:t>
            </a:r>
            <a:r>
              <a:rPr lang="en-US" sz="3200"/>
              <a:t>الآتي</a:t>
            </a:r>
            <a:r>
              <a:rPr b="0" i="0" lang="en-US" sz="3200" u="none" cap="none" strike="noStrike">
                <a:solidFill>
                  <a:srgbClr val="000000"/>
                </a:solidFill>
                <a:latin typeface="Arial"/>
                <a:ea typeface="Arial"/>
                <a:cs typeface="Arial"/>
                <a:sym typeface="Arial"/>
              </a:rPr>
              <a:t> :</a:t>
            </a:r>
            <a:endParaRPr/>
          </a:p>
          <a:p>
            <a:pPr indent="-457200" lvl="0" marL="457200" marR="0" rtl="1" algn="r">
              <a:lnSpc>
                <a:spcPct val="100000"/>
              </a:lnSpc>
              <a:spcBef>
                <a:spcPts val="0"/>
              </a:spcBef>
              <a:spcAft>
                <a:spcPts val="0"/>
              </a:spcAft>
              <a:buClr>
                <a:srgbClr val="000000"/>
              </a:buClr>
              <a:buSzPts val="3200"/>
              <a:buFont typeface="Noto Sans Symbols"/>
              <a:buChar char="❑"/>
            </a:pPr>
            <a:r>
              <a:rPr b="0" i="0" lang="en-US" sz="3200" u="none" cap="none" strike="noStrike">
                <a:solidFill>
                  <a:srgbClr val="000000"/>
                </a:solidFill>
                <a:latin typeface="Arial"/>
                <a:ea typeface="Arial"/>
                <a:cs typeface="Arial"/>
                <a:sym typeface="Arial"/>
              </a:rPr>
              <a:t>الزمن : ويعني بالفترة الزمنية اللازمة للوصول إلى النتيجة المستهدفة .</a:t>
            </a:r>
            <a:endParaRPr/>
          </a:p>
          <a:p>
            <a:pPr indent="-457200" lvl="0" marL="457200" marR="0" rtl="1" algn="r">
              <a:lnSpc>
                <a:spcPct val="100000"/>
              </a:lnSpc>
              <a:spcBef>
                <a:spcPts val="0"/>
              </a:spcBef>
              <a:spcAft>
                <a:spcPts val="0"/>
              </a:spcAft>
              <a:buClr>
                <a:srgbClr val="000000"/>
              </a:buClr>
              <a:buSzPts val="3200"/>
              <a:buFont typeface="Noto Sans Symbols"/>
              <a:buChar char="❑"/>
            </a:pPr>
            <a:r>
              <a:rPr b="0" i="0" lang="en-US" sz="3200" u="none" cap="none" strike="noStrike">
                <a:solidFill>
                  <a:srgbClr val="000000"/>
                </a:solidFill>
                <a:latin typeface="Arial"/>
                <a:ea typeface="Arial"/>
                <a:cs typeface="Arial"/>
                <a:sym typeface="Arial"/>
              </a:rPr>
              <a:t>الكمية : وتعني بالحجم أو الكم أو المبلغ المطلوب الوصول إليه من خلال هذا الهدف </a:t>
            </a:r>
            <a:endParaRPr b="0" i="0" sz="3200" u="none" cap="none" strike="noStrike">
              <a:solidFill>
                <a:srgbClr val="00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3200"/>
              <a:buFont typeface="Noto Sans Symbols"/>
              <a:buChar char="❑"/>
            </a:pPr>
            <a:r>
              <a:rPr b="0" i="0" lang="en-US" sz="3200" u="none" cap="none" strike="noStrike">
                <a:solidFill>
                  <a:srgbClr val="000000"/>
                </a:solidFill>
                <a:latin typeface="Arial"/>
                <a:ea typeface="Arial"/>
                <a:cs typeface="Arial"/>
                <a:sym typeface="Arial"/>
              </a:rPr>
              <a:t>النوعية : وتعني بالمستوى </a:t>
            </a:r>
            <a:r>
              <a:rPr lang="en-US" sz="3200"/>
              <a:t>والمواصفات</a:t>
            </a:r>
            <a:r>
              <a:rPr b="0" i="0" lang="en-US" sz="3200" u="none" cap="none" strike="noStrike">
                <a:solidFill>
                  <a:srgbClr val="000000"/>
                </a:solidFill>
                <a:latin typeface="Arial"/>
                <a:ea typeface="Arial"/>
                <a:cs typeface="Arial"/>
                <a:sym typeface="Arial"/>
              </a:rPr>
              <a:t> اللازم توافرها في النتيجة أو الهدف .</a:t>
            </a:r>
            <a:endParaRPr/>
          </a:p>
          <a:p>
            <a:pPr indent="-457200" lvl="0" marL="457200" marR="0" rtl="1" algn="r">
              <a:lnSpc>
                <a:spcPct val="100000"/>
              </a:lnSpc>
              <a:spcBef>
                <a:spcPts val="0"/>
              </a:spcBef>
              <a:spcAft>
                <a:spcPts val="0"/>
              </a:spcAft>
              <a:buClr>
                <a:srgbClr val="000000"/>
              </a:buClr>
              <a:buSzPts val="3200"/>
              <a:buFont typeface="Noto Sans Symbols"/>
              <a:buChar char="❑"/>
            </a:pPr>
            <a:r>
              <a:rPr b="0" i="0" lang="en-US" sz="3200" u="none" cap="none" strike="noStrike">
                <a:solidFill>
                  <a:srgbClr val="000000"/>
                </a:solidFill>
                <a:latin typeface="Arial"/>
                <a:ea typeface="Arial"/>
                <a:cs typeface="Arial"/>
                <a:sym typeface="Arial"/>
              </a:rPr>
              <a:t>التكلفة : وتعني بتحديد كل ما يجب إنفاقه أو دفعة في سبيل الوصول إلى الهدف ( معبرا بقيم مالية ) . وبالطبع فإن أفضل الأهداف هي تلك التي يتم تحديدها على أساس تحقيق أقل زمن، وأعلى كمية، وأقل تكلفة، وأعلى نوعية .</a:t>
            </a:r>
            <a:endParaRPr b="0" i="0" sz="3200" u="none" cap="none" strike="noStrike">
              <a:solidFill>
                <a:srgbClr val="000000"/>
              </a:solidFill>
              <a:latin typeface="Arial"/>
              <a:ea typeface="Arial"/>
              <a:cs typeface="Arial"/>
              <a:sym typeface="Arial"/>
            </a:endParaRPr>
          </a:p>
          <a:p>
            <a:pPr indent="-254000" lvl="0" marL="457200" marR="0" rtl="1" algn="r">
              <a:lnSpc>
                <a:spcPct val="115000"/>
              </a:lnSpc>
              <a:spcBef>
                <a:spcPts val="0"/>
              </a:spcBef>
              <a:spcAft>
                <a:spcPts val="0"/>
              </a:spcAft>
              <a:buClr>
                <a:srgbClr val="000000"/>
              </a:buClr>
              <a:buSzPts val="3200"/>
              <a:buFont typeface="Arial"/>
              <a:buNone/>
            </a:pPr>
            <a:r>
              <a:t/>
            </a:r>
            <a:endParaRPr b="0" i="0" sz="3200" u="none" cap="none" strike="noStrike">
              <a:solidFill>
                <a:srgbClr val="000000"/>
              </a:solidFill>
              <a:latin typeface="Calibri"/>
              <a:ea typeface="Calibri"/>
              <a:cs typeface="Calibri"/>
              <a:sym typeface="Calibri"/>
            </a:endParaRPr>
          </a:p>
        </p:txBody>
      </p:sp>
      <p:sp>
        <p:nvSpPr>
          <p:cNvPr id="306" name="Google Shape;306;p44"/>
          <p:cNvSpPr/>
          <p:nvPr/>
        </p:nvSpPr>
        <p:spPr>
          <a:xfrm>
            <a:off x="2567609" y="6021288"/>
            <a:ext cx="5184575" cy="550963"/>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98"/>
                                        </p:tgtEl>
                                        <p:attrNameLst>
                                          <p:attrName>style.visibility</p:attrName>
                                        </p:attrNameLst>
                                      </p:cBhvr>
                                      <p:to>
                                        <p:strVal val="visible"/>
                                      </p:to>
                                    </p:set>
                                    <p:animEffect filter="fade" transition="in">
                                      <p:cBhvr>
                                        <p:cTn dur="500"/>
                                        <p:tgtEl>
                                          <p:spTgt spid="29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grpSp>
        <p:nvGrpSpPr>
          <p:cNvPr id="311" name="Google Shape;311;p45"/>
          <p:cNvGrpSpPr/>
          <p:nvPr/>
        </p:nvGrpSpPr>
        <p:grpSpPr>
          <a:xfrm flipH="1">
            <a:off x="6977774" y="4418471"/>
            <a:ext cx="4023343" cy="923289"/>
            <a:chOff x="645649" y="1388017"/>
            <a:chExt cx="4023343" cy="923289"/>
          </a:xfrm>
        </p:grpSpPr>
        <p:sp>
          <p:nvSpPr>
            <p:cNvPr id="312" name="Google Shape;312;p45"/>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313" name="Google Shape;313;p45"/>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314" name="Google Shape;314;p45"/>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315" name="Google Shape;315;p45"/>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16" name="Google Shape;316;p45"/>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317" name="Google Shape;317;p45"/>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318" name="Google Shape;318;p45"/>
          <p:cNvSpPr/>
          <p:nvPr/>
        </p:nvSpPr>
        <p:spPr>
          <a:xfrm>
            <a:off x="85438" y="630943"/>
            <a:ext cx="12011966" cy="571695"/>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0" i="0" lang="en-US" sz="2800" u="none" cap="none" strike="noStrike">
                <a:solidFill>
                  <a:srgbClr val="000000"/>
                </a:solidFill>
                <a:latin typeface="Simplified Arabic"/>
                <a:ea typeface="Simplified Arabic"/>
                <a:cs typeface="Simplified Arabic"/>
                <a:sym typeface="Simplified Arabic"/>
              </a:rPr>
              <a:t>.</a:t>
            </a:r>
            <a:endParaRPr b="0" i="0" sz="2000" u="none" cap="none" strike="noStrike">
              <a:solidFill>
                <a:srgbClr val="000000"/>
              </a:solidFill>
              <a:latin typeface="Calibri"/>
              <a:ea typeface="Calibri"/>
              <a:cs typeface="Calibri"/>
              <a:sym typeface="Calibri"/>
            </a:endParaRPr>
          </a:p>
        </p:txBody>
      </p:sp>
      <p:sp>
        <p:nvSpPr>
          <p:cNvPr id="319" name="Google Shape;319;p45"/>
          <p:cNvSpPr/>
          <p:nvPr/>
        </p:nvSpPr>
        <p:spPr>
          <a:xfrm>
            <a:off x="2252907" y="1202636"/>
            <a:ext cx="8819921" cy="5262979"/>
          </a:xfrm>
          <a:prstGeom prst="rect">
            <a:avLst/>
          </a:prstGeom>
          <a:noFill/>
          <a:ln>
            <a:noFill/>
          </a:ln>
        </p:spPr>
        <p:txBody>
          <a:bodyPr anchorCtr="0" anchor="t" bIns="45700" lIns="91425" spcFirstLastPara="1" rIns="91425" wrap="square" tIns="45700">
            <a:spAutoFit/>
          </a:bodyPr>
          <a:lstStyle/>
          <a:p>
            <a:pPr indent="0" lvl="0" marL="0" marR="0" rtl="1" algn="just">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شروط صياغة </a:t>
            </a:r>
            <a:r>
              <a:rPr b="1" lang="en-US" sz="2800"/>
              <a:t>الأهداف</a:t>
            </a:r>
            <a:r>
              <a:rPr b="1" i="0" lang="en-US" sz="2800" u="none" cap="none" strike="noStrike">
                <a:solidFill>
                  <a:srgbClr val="000000"/>
                </a:solidFill>
                <a:latin typeface="Arial"/>
                <a:ea typeface="Arial"/>
                <a:cs typeface="Arial"/>
                <a:sym typeface="Arial"/>
              </a:rPr>
              <a:t>: </a:t>
            </a:r>
            <a:endParaRPr b="1" i="0" sz="2800" u="none" cap="none" strike="noStrike">
              <a:solidFill>
                <a:srgbClr val="000000"/>
              </a:solidFill>
              <a:latin typeface="Arial"/>
              <a:ea typeface="Arial"/>
              <a:cs typeface="Arial"/>
              <a:sym typeface="Arial"/>
            </a:endParaRPr>
          </a:p>
          <a:p>
            <a:pPr indent="0" lvl="0" marL="0" marR="0" rtl="1" algn="just">
              <a:lnSpc>
                <a:spcPct val="100000"/>
              </a:lnSpc>
              <a:spcBef>
                <a:spcPts val="0"/>
              </a:spcBef>
              <a:spcAft>
                <a:spcPts val="0"/>
              </a:spcAft>
              <a:buNone/>
            </a:pPr>
            <a:r>
              <a:rPr b="0" i="0" lang="en-US" sz="2800" u="none" cap="none" strike="noStrike">
                <a:solidFill>
                  <a:srgbClr val="000000"/>
                </a:solidFill>
                <a:latin typeface="Arial"/>
                <a:ea typeface="Arial"/>
                <a:cs typeface="Arial"/>
                <a:sym typeface="Arial"/>
              </a:rPr>
              <a:t>1- تحديد الفجوات والمشاكل في الموقف الحالي :ليس من المقبول ان يتم وضع أهداف جديدة في مجالات جديدة أو في نفس المجالات، في الوقت الذي توجد فيه العديد من الفجوات والمشاكل التي تعاني منها الوحدة الإدارية، </a:t>
            </a:r>
            <a:r>
              <a:rPr lang="en-US" sz="2800"/>
              <a:t>المنطقي</a:t>
            </a:r>
            <a:r>
              <a:rPr b="0" i="0" lang="en-US" sz="2800" u="none" cap="none" strike="noStrike">
                <a:solidFill>
                  <a:srgbClr val="000000"/>
                </a:solidFill>
                <a:latin typeface="Arial"/>
                <a:ea typeface="Arial"/>
                <a:cs typeface="Arial"/>
                <a:sym typeface="Arial"/>
              </a:rPr>
              <a:t> هو أن نعمل أولا على معالجة المشاكل الحالية، قبل وضع أهداف جديدة . وبالتالي ستكون أول مجموعة من الأهداف لدى المدير هي تلك المتعلقة بسد الفجوات ومعالجة المشاكل القائمة في وحدته، وستكون ثاني مجموعة من الأهداف لديه هي ما يتعلق بتنمية وتطوير الأوضاع التي تم معالجة مشاكلها، وستكون ثالث مجموعة من الأهداف التي يسعى إلى تحقيقها هي ما يتعلق بإضافة أنشطة جديدة أو الدخول في موضوعات جديدة تقع في نفس مجال عمل الوحدة التي يديرها .</a:t>
            </a:r>
            <a:endParaRPr/>
          </a:p>
          <a:p>
            <a:pPr indent="0" lvl="0" marL="0" marR="0" rtl="1" algn="just">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320" name="Google Shape;320;p45"/>
          <p:cNvSpPr/>
          <p:nvPr/>
        </p:nvSpPr>
        <p:spPr>
          <a:xfrm>
            <a:off x="2567609" y="6021288"/>
            <a:ext cx="5184575" cy="550963"/>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311"/>
                                        </p:tgtEl>
                                        <p:attrNameLst>
                                          <p:attrName>style.visibility</p:attrName>
                                        </p:attrNameLst>
                                      </p:cBhvr>
                                      <p:to>
                                        <p:strVal val="visible"/>
                                      </p:to>
                                    </p:set>
                                    <p:animEffect filter="fade" transition="in">
                                      <p:cBhvr>
                                        <p:cTn dur="500"/>
                                        <p:tgtEl>
                                          <p:spTgt spid="31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grpSp>
        <p:nvGrpSpPr>
          <p:cNvPr id="325" name="Google Shape;325;p46"/>
          <p:cNvGrpSpPr/>
          <p:nvPr/>
        </p:nvGrpSpPr>
        <p:grpSpPr>
          <a:xfrm flipH="1">
            <a:off x="6977774" y="4418471"/>
            <a:ext cx="4023343" cy="923289"/>
            <a:chOff x="645649" y="1388017"/>
            <a:chExt cx="4023343" cy="923289"/>
          </a:xfrm>
        </p:grpSpPr>
        <p:sp>
          <p:nvSpPr>
            <p:cNvPr id="326" name="Google Shape;326;p46"/>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327" name="Google Shape;327;p46"/>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328" name="Google Shape;328;p46"/>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329" name="Google Shape;329;p46"/>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30" name="Google Shape;330;p46"/>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331" name="Google Shape;331;p46"/>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332" name="Google Shape;332;p46"/>
          <p:cNvSpPr/>
          <p:nvPr/>
        </p:nvSpPr>
        <p:spPr>
          <a:xfrm>
            <a:off x="85438" y="630943"/>
            <a:ext cx="12011966" cy="571695"/>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0" i="0" lang="en-US" sz="2800" u="none" cap="none" strike="noStrike">
                <a:solidFill>
                  <a:srgbClr val="000000"/>
                </a:solidFill>
                <a:latin typeface="Simplified Arabic"/>
                <a:ea typeface="Simplified Arabic"/>
                <a:cs typeface="Simplified Arabic"/>
                <a:sym typeface="Simplified Arabic"/>
              </a:rPr>
              <a:t>.</a:t>
            </a:r>
            <a:endParaRPr b="0" i="0" sz="2000" u="none" cap="none" strike="noStrike">
              <a:solidFill>
                <a:srgbClr val="000000"/>
              </a:solidFill>
              <a:latin typeface="Calibri"/>
              <a:ea typeface="Calibri"/>
              <a:cs typeface="Calibri"/>
              <a:sym typeface="Calibri"/>
            </a:endParaRPr>
          </a:p>
        </p:txBody>
      </p:sp>
      <p:sp>
        <p:nvSpPr>
          <p:cNvPr id="333" name="Google Shape;333;p46"/>
          <p:cNvSpPr/>
          <p:nvPr/>
        </p:nvSpPr>
        <p:spPr>
          <a:xfrm>
            <a:off x="623392" y="836712"/>
            <a:ext cx="10657184" cy="4401205"/>
          </a:xfrm>
          <a:prstGeom prst="rect">
            <a:avLst/>
          </a:prstGeom>
          <a:noFill/>
          <a:ln>
            <a:noFill/>
          </a:ln>
        </p:spPr>
        <p:txBody>
          <a:bodyPr anchorCtr="0" anchor="t" bIns="45700" lIns="91425" spcFirstLastPara="1" rIns="91425" wrap="square" tIns="45700">
            <a:spAutoFit/>
          </a:bodyPr>
          <a:lstStyle/>
          <a:p>
            <a:pPr indent="0" lvl="0" marL="0" marR="0" rtl="1" algn="r">
              <a:lnSpc>
                <a:spcPct val="100000"/>
              </a:lnSpc>
              <a:spcBef>
                <a:spcPts val="0"/>
              </a:spcBef>
              <a:spcAft>
                <a:spcPts val="0"/>
              </a:spcAft>
              <a:buNone/>
            </a:pPr>
            <a:r>
              <a:rPr b="0" i="0" lang="en-US" sz="2800" u="none" cap="none" strike="noStrike">
                <a:solidFill>
                  <a:srgbClr val="000000"/>
                </a:solidFill>
                <a:latin typeface="Arial"/>
                <a:ea typeface="Arial"/>
                <a:cs typeface="Arial"/>
                <a:sym typeface="Arial"/>
              </a:rPr>
              <a:t>2- تحديد </a:t>
            </a:r>
            <a:r>
              <a:rPr lang="en-US" sz="2800"/>
              <a:t>الأهداف</a:t>
            </a:r>
            <a:r>
              <a:rPr b="0" i="0" lang="en-US" sz="2800" u="none" cap="none" strike="noStrike">
                <a:solidFill>
                  <a:srgbClr val="000000"/>
                </a:solidFill>
                <a:latin typeface="Arial"/>
                <a:ea typeface="Arial"/>
                <a:cs typeface="Arial"/>
                <a:sym typeface="Arial"/>
              </a:rPr>
              <a:t> بشكل دقيق: فالأهداف غير المحددة كما لا يمكن الحكم عليها بل قد لا يمكن تحقيقها أصلا . وبالتالي لا بديل لهذا التحديد الدقيق، الذي يتطلب التعرف المسبق على الأعمال المطلوبة تفصيلا، لأن تحديد النوعية، والتكلفة يتطلب بالضرورة تناول تفاصيل الأعمال المطلوبة، ليس كذلك فقط، بل أن وضع الموازنات التخطيطية يتطلب التحديد المسبق لتكاليف تحقيق الأهداف .</a:t>
            </a:r>
            <a:endParaRPr/>
          </a:p>
          <a:p>
            <a:pPr indent="0" lvl="0" marL="0" marR="0" rtl="1" algn="r">
              <a:lnSpc>
                <a:spcPct val="100000"/>
              </a:lnSpc>
              <a:spcBef>
                <a:spcPts val="0"/>
              </a:spcBef>
              <a:spcAft>
                <a:spcPts val="0"/>
              </a:spcAft>
              <a:buNone/>
            </a:pPr>
            <a:r>
              <a:rPr b="0" i="0" lang="en-US" sz="2800" u="none" cap="none" strike="noStrike">
                <a:solidFill>
                  <a:srgbClr val="000000"/>
                </a:solidFill>
                <a:latin typeface="Arial"/>
                <a:ea typeface="Arial"/>
                <a:cs typeface="Arial"/>
                <a:sym typeface="Arial"/>
              </a:rPr>
              <a:t>3- أن تتسم الأهداف </a:t>
            </a:r>
            <a:r>
              <a:rPr lang="en-US" sz="2800"/>
              <a:t>المنطقية</a:t>
            </a:r>
            <a:r>
              <a:rPr b="0" i="0" lang="en-US" sz="2800" u="none" cap="none" strike="noStrike">
                <a:solidFill>
                  <a:srgbClr val="000000"/>
                </a:solidFill>
                <a:latin typeface="Arial"/>
                <a:ea typeface="Arial"/>
                <a:cs typeface="Arial"/>
                <a:sym typeface="Arial"/>
              </a:rPr>
              <a:t> أو المعقولية : وحتى يحدث ذلك، لابد وأن يستفيد المدير من دراسة للموقف الحالي عند تحديد ووضع الأهداف، في التعرف على الإمكانات المتاحة ماديا بشريا، وأيضا الضغوط والتحديات التي يواجهها . لأن الهدف يعني أن نصل بالمتاح إلى الممكن وليس إلى المستحيل، </a:t>
            </a:r>
            <a:r>
              <a:rPr lang="en-US" sz="2800"/>
              <a:t>منطقية</a:t>
            </a:r>
            <a:r>
              <a:rPr b="0" i="0" lang="en-US" sz="2800" u="none" cap="none" strike="noStrike">
                <a:solidFill>
                  <a:srgbClr val="000000"/>
                </a:solidFill>
                <a:latin typeface="Arial"/>
                <a:ea typeface="Arial"/>
                <a:cs typeface="Arial"/>
                <a:sym typeface="Arial"/>
              </a:rPr>
              <a:t> الأهداف تعني بالمقدمات ( الإمكانات المتاحة ) وهل هذه الإمكانات أو المقدمات يمكن ان تكون قاعدة مناسبة </a:t>
            </a:r>
            <a:r>
              <a:rPr lang="en-US" sz="2800"/>
              <a:t>النتائج</a:t>
            </a:r>
            <a:r>
              <a:rPr b="0" i="0" lang="en-US" sz="2800" u="none" cap="none" strike="noStrike">
                <a:solidFill>
                  <a:srgbClr val="000000"/>
                </a:solidFill>
                <a:latin typeface="Arial"/>
                <a:ea typeface="Arial"/>
                <a:cs typeface="Arial"/>
                <a:sym typeface="Arial"/>
              </a:rPr>
              <a:t> أم لا</a:t>
            </a:r>
            <a:endParaRPr b="0" i="0" sz="2800" u="none" cap="none" strike="noStrike">
              <a:solidFill>
                <a:srgbClr val="000000"/>
              </a:solidFill>
              <a:latin typeface="Arial"/>
              <a:ea typeface="Arial"/>
              <a:cs typeface="Arial"/>
              <a:sym typeface="Arial"/>
            </a:endParaRPr>
          </a:p>
        </p:txBody>
      </p:sp>
      <p:sp>
        <p:nvSpPr>
          <p:cNvPr id="334" name="Google Shape;334;p46"/>
          <p:cNvSpPr/>
          <p:nvPr/>
        </p:nvSpPr>
        <p:spPr>
          <a:xfrm>
            <a:off x="2567609" y="6021288"/>
            <a:ext cx="5184575" cy="550963"/>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325"/>
                                        </p:tgtEl>
                                        <p:attrNameLst>
                                          <p:attrName>style.visibility</p:attrName>
                                        </p:attrNameLst>
                                      </p:cBhvr>
                                      <p:to>
                                        <p:strVal val="visible"/>
                                      </p:to>
                                    </p:set>
                                    <p:animEffect filter="fade" transition="in">
                                      <p:cBhvr>
                                        <p:cTn dur="500"/>
                                        <p:tgtEl>
                                          <p:spTgt spid="32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grpSp>
        <p:nvGrpSpPr>
          <p:cNvPr id="339" name="Google Shape;339;p47"/>
          <p:cNvGrpSpPr/>
          <p:nvPr/>
        </p:nvGrpSpPr>
        <p:grpSpPr>
          <a:xfrm flipH="1">
            <a:off x="6977774" y="4418471"/>
            <a:ext cx="4023343" cy="923289"/>
            <a:chOff x="645649" y="1388017"/>
            <a:chExt cx="4023343" cy="923289"/>
          </a:xfrm>
        </p:grpSpPr>
        <p:sp>
          <p:nvSpPr>
            <p:cNvPr id="340" name="Google Shape;340;p47"/>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341" name="Google Shape;341;p47"/>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342" name="Google Shape;342;p47"/>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343" name="Google Shape;343;p47"/>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44" name="Google Shape;344;p47"/>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345" name="Google Shape;345;p47"/>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346" name="Google Shape;346;p47"/>
          <p:cNvSpPr/>
          <p:nvPr/>
        </p:nvSpPr>
        <p:spPr>
          <a:xfrm>
            <a:off x="85438" y="630943"/>
            <a:ext cx="12011966" cy="571695"/>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0" i="0" lang="en-US" sz="2800" u="none" cap="none" strike="noStrike">
                <a:solidFill>
                  <a:srgbClr val="000000"/>
                </a:solidFill>
                <a:latin typeface="Simplified Arabic"/>
                <a:ea typeface="Simplified Arabic"/>
                <a:cs typeface="Simplified Arabic"/>
                <a:sym typeface="Simplified Arabic"/>
              </a:rPr>
              <a:t>.</a:t>
            </a:r>
            <a:endParaRPr b="0" i="0" sz="2000" u="none" cap="none" strike="noStrike">
              <a:solidFill>
                <a:srgbClr val="000000"/>
              </a:solidFill>
              <a:latin typeface="Calibri"/>
              <a:ea typeface="Calibri"/>
              <a:cs typeface="Calibri"/>
              <a:sym typeface="Calibri"/>
            </a:endParaRPr>
          </a:p>
        </p:txBody>
      </p:sp>
      <p:sp>
        <p:nvSpPr>
          <p:cNvPr id="347" name="Google Shape;347;p47"/>
          <p:cNvSpPr/>
          <p:nvPr/>
        </p:nvSpPr>
        <p:spPr>
          <a:xfrm>
            <a:off x="2252907" y="1202636"/>
            <a:ext cx="8819921" cy="954107"/>
          </a:xfrm>
          <a:prstGeom prst="rect">
            <a:avLst/>
          </a:prstGeom>
          <a:noFill/>
          <a:ln>
            <a:noFill/>
          </a:ln>
        </p:spPr>
        <p:txBody>
          <a:bodyPr anchorCtr="0" anchor="t" bIns="45700" lIns="91425" spcFirstLastPara="1" rIns="91425" wrap="square" tIns="45700">
            <a:spAutoFit/>
          </a:bodyPr>
          <a:lstStyle/>
          <a:p>
            <a:pPr indent="0" lvl="0" marL="0" marR="0" rtl="1" algn="just">
              <a:lnSpc>
                <a:spcPct val="100000"/>
              </a:lnSpc>
              <a:spcBef>
                <a:spcPts val="0"/>
              </a:spcBef>
              <a:spcAft>
                <a:spcPts val="0"/>
              </a:spcAft>
              <a:buNone/>
            </a:pPr>
            <a:r>
              <a:t/>
            </a:r>
            <a:endParaRPr b="0" i="0" sz="2800" u="none" cap="none" strike="noStrike">
              <a:solidFill>
                <a:srgbClr val="000000"/>
              </a:solidFill>
              <a:latin typeface="Arial"/>
              <a:ea typeface="Arial"/>
              <a:cs typeface="Arial"/>
              <a:sym typeface="Arial"/>
            </a:endParaRPr>
          </a:p>
          <a:p>
            <a:pPr indent="0" lvl="0" marL="0" marR="0" rtl="1" algn="just">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348" name="Google Shape;348;p47"/>
          <p:cNvSpPr/>
          <p:nvPr/>
        </p:nvSpPr>
        <p:spPr>
          <a:xfrm>
            <a:off x="1415480" y="764704"/>
            <a:ext cx="10081120" cy="4401205"/>
          </a:xfrm>
          <a:prstGeom prst="rect">
            <a:avLst/>
          </a:prstGeom>
          <a:noFill/>
          <a:ln>
            <a:noFill/>
          </a:ln>
        </p:spPr>
        <p:txBody>
          <a:bodyPr anchorCtr="0" anchor="t" bIns="45700" lIns="91425" spcFirstLastPara="1" rIns="91425" wrap="square" tIns="45700">
            <a:spAutoFit/>
          </a:bodyPr>
          <a:lstStyle/>
          <a:p>
            <a:pPr indent="0" lvl="0" marL="0" marR="0" rtl="1" algn="just">
              <a:lnSpc>
                <a:spcPct val="100000"/>
              </a:lnSpc>
              <a:spcBef>
                <a:spcPts val="0"/>
              </a:spcBef>
              <a:spcAft>
                <a:spcPts val="0"/>
              </a:spcAft>
              <a:buNone/>
            </a:pPr>
            <a:r>
              <a:rPr b="0" i="0" lang="en-US" sz="2800" u="none" cap="none" strike="noStrike">
                <a:solidFill>
                  <a:srgbClr val="000000"/>
                </a:solidFill>
                <a:latin typeface="Arial"/>
                <a:ea typeface="Arial"/>
                <a:cs typeface="Arial"/>
                <a:sym typeface="Arial"/>
              </a:rPr>
              <a:t>4- أن يتم وضع الأهداف في إطار مشاركة المسئولين عن تحقيقها :غالبا ما يكون الأفراد المسئولين عن تحقيق الأهداف، أكثر معرفة بطبيعة أعمالهم، وأكثر علما بالإمكانات المتاحة، والمشاكل المحيطة بهم، لذلك حتى نضمن دقة الأهداف </a:t>
            </a:r>
            <a:r>
              <a:rPr lang="en-US" sz="2800"/>
              <a:t>و معقوليتها</a:t>
            </a:r>
            <a:r>
              <a:rPr b="0" i="0" lang="en-US" sz="2800" u="none" cap="none" strike="noStrike">
                <a:solidFill>
                  <a:srgbClr val="000000"/>
                </a:solidFill>
                <a:latin typeface="Arial"/>
                <a:ea typeface="Arial"/>
                <a:cs typeface="Arial"/>
                <a:sym typeface="Arial"/>
              </a:rPr>
              <a:t>، لابد من مشاركتهم في عملية وضع الأهداف خاصة وأن مشاركتهم فيها، وقبولهم لها، تساعدهم على التوحد معها، ومن ثم الإصرار على تنفيذها .</a:t>
            </a:r>
            <a:endParaRPr/>
          </a:p>
          <a:p>
            <a:pPr indent="0" lvl="0" marL="0" marR="0" rtl="1" algn="just">
              <a:lnSpc>
                <a:spcPct val="100000"/>
              </a:lnSpc>
              <a:spcBef>
                <a:spcPts val="0"/>
              </a:spcBef>
              <a:spcAft>
                <a:spcPts val="0"/>
              </a:spcAft>
              <a:buNone/>
            </a:pPr>
            <a:r>
              <a:rPr b="0" i="0" lang="en-US" sz="2800" u="none" cap="none" strike="noStrike">
                <a:solidFill>
                  <a:srgbClr val="000000"/>
                </a:solidFill>
                <a:latin typeface="Arial"/>
                <a:ea typeface="Arial"/>
                <a:cs typeface="Arial"/>
                <a:sym typeface="Arial"/>
              </a:rPr>
              <a:t>5- أن يتم التنسيق بين الأهداف المختلفة في المنظمة :من الضروري أن يتم وضع هدف كل وحدة في ضوء أهداف الوحدات الأخرى للإدارة التي تتبعها هذه الوحدة، وأن يتم وضع هدف كل إدارة في ضوء أهداف الإدارات الأخرى للقطاع الذي تتبعه هذه الإدارة، وذلك تحقيقا للتكامل، ومنعا للتكرار </a:t>
            </a:r>
            <a:r>
              <a:rPr lang="en-US" sz="2800"/>
              <a:t>والازدواجية</a:t>
            </a:r>
            <a:r>
              <a:rPr b="0" i="0" lang="en-US" sz="2800" u="none" cap="none" strike="noStrike">
                <a:solidFill>
                  <a:srgbClr val="000000"/>
                </a:solidFill>
                <a:latin typeface="Arial"/>
                <a:ea typeface="Arial"/>
                <a:cs typeface="Arial"/>
                <a:sym typeface="Arial"/>
              </a:rPr>
              <a:t> بين منظومة الأهداف والتخطيط داخل المنظمة </a:t>
            </a:r>
            <a:r>
              <a:rPr b="0" i="0" lang="en-US" sz="1400" u="none" cap="none" strike="noStrike">
                <a:solidFill>
                  <a:srgbClr val="000000"/>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
        <p:nvSpPr>
          <p:cNvPr id="349" name="Google Shape;349;p47"/>
          <p:cNvSpPr/>
          <p:nvPr/>
        </p:nvSpPr>
        <p:spPr>
          <a:xfrm>
            <a:off x="2567609" y="5661248"/>
            <a:ext cx="5184575" cy="550963"/>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339"/>
                                        </p:tgtEl>
                                        <p:attrNameLst>
                                          <p:attrName>style.visibility</p:attrName>
                                        </p:attrNameLst>
                                      </p:cBhvr>
                                      <p:to>
                                        <p:strVal val="visible"/>
                                      </p:to>
                                    </p:set>
                                    <p:animEffect filter="fade" transition="in">
                                      <p:cBhvr>
                                        <p:cTn dur="500"/>
                                        <p:tgtEl>
                                          <p:spTgt spid="33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grpSp>
        <p:nvGrpSpPr>
          <p:cNvPr id="354" name="Google Shape;354;p48"/>
          <p:cNvGrpSpPr/>
          <p:nvPr/>
        </p:nvGrpSpPr>
        <p:grpSpPr>
          <a:xfrm flipH="1">
            <a:off x="6977774" y="4418471"/>
            <a:ext cx="4023343" cy="923289"/>
            <a:chOff x="645649" y="1388017"/>
            <a:chExt cx="4023343" cy="923289"/>
          </a:xfrm>
        </p:grpSpPr>
        <p:sp>
          <p:nvSpPr>
            <p:cNvPr id="355" name="Google Shape;355;p48"/>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356" name="Google Shape;356;p48"/>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357" name="Google Shape;357;p48"/>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358" name="Google Shape;358;p48"/>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59" name="Google Shape;359;p48"/>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360" name="Google Shape;360;p48"/>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361" name="Google Shape;361;p48"/>
          <p:cNvSpPr/>
          <p:nvPr/>
        </p:nvSpPr>
        <p:spPr>
          <a:xfrm>
            <a:off x="85438" y="630943"/>
            <a:ext cx="12011966" cy="5449697"/>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1" i="0" lang="en-US" sz="2800" u="none" cap="none" strike="noStrike">
                <a:solidFill>
                  <a:srgbClr val="000000"/>
                </a:solidFill>
                <a:latin typeface="Calibri"/>
                <a:ea typeface="Calibri"/>
                <a:cs typeface="Calibri"/>
                <a:sym typeface="Calibri"/>
              </a:rPr>
              <a:t>معايير نجاح الأهداف:</a:t>
            </a:r>
            <a:endParaRPr b="0"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لضمان نجاح الأهداف لابد أن تتوفر فيها المعايير الآتية</a:t>
            </a:r>
            <a:r>
              <a:rPr b="0" i="0" lang="en-US" sz="2800" u="none" cap="none" strike="noStrike">
                <a:solidFill>
                  <a:srgbClr val="000000"/>
                </a:solidFill>
                <a:latin typeface="Simplified Arabic"/>
                <a:ea typeface="Simplified Arabic"/>
                <a:cs typeface="Simplified Arabic"/>
                <a:sym typeface="Simplified Arabic"/>
              </a:rPr>
              <a:t> :</a:t>
            </a:r>
            <a:endParaRPr b="0"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 </a:t>
            </a:r>
            <a:r>
              <a:rPr b="1" i="0" lang="en-US" sz="2800" u="none" cap="none" strike="noStrike">
                <a:solidFill>
                  <a:srgbClr val="00B0F0"/>
                </a:solidFill>
                <a:latin typeface="Calibri"/>
                <a:ea typeface="Calibri"/>
                <a:cs typeface="Calibri"/>
                <a:sym typeface="Calibri"/>
              </a:rPr>
              <a:t>التحديد</a:t>
            </a:r>
            <a:r>
              <a:rPr b="0" i="0" lang="en-US" sz="2800" u="none" cap="none" strike="noStrike">
                <a:solidFill>
                  <a:srgbClr val="000000"/>
                </a:solidFill>
                <a:latin typeface="Calibri"/>
                <a:ea typeface="Calibri"/>
                <a:cs typeface="Calibri"/>
                <a:sym typeface="Calibri"/>
              </a:rPr>
              <a:t>: ويجب </a:t>
            </a:r>
            <a:r>
              <a:rPr lang="en-US" sz="2800">
                <a:latin typeface="Calibri"/>
                <a:ea typeface="Calibri"/>
                <a:cs typeface="Calibri"/>
                <a:sym typeface="Calibri"/>
              </a:rPr>
              <a:t>أن</a:t>
            </a:r>
            <a:r>
              <a:rPr b="0" i="0" lang="en-US" sz="2800" u="none" cap="none" strike="noStrike">
                <a:solidFill>
                  <a:srgbClr val="000000"/>
                </a:solidFill>
                <a:latin typeface="Calibri"/>
                <a:ea typeface="Calibri"/>
                <a:cs typeface="Calibri"/>
                <a:sym typeface="Calibri"/>
              </a:rPr>
              <a:t> تكون </a:t>
            </a:r>
            <a:r>
              <a:rPr lang="en-US" sz="2800">
                <a:latin typeface="Calibri"/>
                <a:ea typeface="Calibri"/>
                <a:cs typeface="Calibri"/>
                <a:sym typeface="Calibri"/>
              </a:rPr>
              <a:t>محددة</a:t>
            </a:r>
            <a:r>
              <a:rPr b="0" i="0" lang="en-US" sz="2800" u="none" cap="none" strike="noStrike">
                <a:solidFill>
                  <a:srgbClr val="000000"/>
                </a:solidFill>
                <a:latin typeface="Calibri"/>
                <a:ea typeface="Calibri"/>
                <a:cs typeface="Calibri"/>
                <a:sym typeface="Calibri"/>
              </a:rPr>
              <a:t> بشكل واضح ومفهوم من قبل الجميع (لا يكون الهدف تحقيق الربح وإنما تحقيق معدل معين من الربح</a:t>
            </a:r>
            <a:r>
              <a:rPr b="0" i="0" lang="en-US" sz="2800" u="none" cap="none" strike="noStrike">
                <a:solidFill>
                  <a:srgbClr val="000000"/>
                </a:solidFill>
                <a:latin typeface="Simplified Arabic"/>
                <a:ea typeface="Simplified Arabic"/>
                <a:cs typeface="Simplified Arabic"/>
                <a:sym typeface="Simplified Arabic"/>
              </a:rPr>
              <a:t>  .</a:t>
            </a:r>
            <a:endParaRPr b="0"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 </a:t>
            </a:r>
            <a:r>
              <a:rPr b="1" i="0" lang="en-US" sz="2800" u="none" cap="none" strike="noStrike">
                <a:solidFill>
                  <a:srgbClr val="00B0F0"/>
                </a:solidFill>
                <a:latin typeface="Calibri"/>
                <a:ea typeface="Calibri"/>
                <a:cs typeface="Calibri"/>
                <a:sym typeface="Calibri"/>
              </a:rPr>
              <a:t>الواقعية</a:t>
            </a:r>
            <a:r>
              <a:rPr b="0" i="0" lang="en-US" sz="2800" u="none" cap="none" strike="noStrike">
                <a:solidFill>
                  <a:srgbClr val="000000"/>
                </a:solidFill>
                <a:latin typeface="Calibri"/>
                <a:ea typeface="Calibri"/>
                <a:cs typeface="Calibri"/>
                <a:sym typeface="Calibri"/>
              </a:rPr>
              <a:t>: حيث يمكن تطبيقها بالإمكانات المتاحة في المؤسسة</a:t>
            </a:r>
            <a:endParaRPr b="0"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 </a:t>
            </a:r>
            <a:r>
              <a:rPr b="1" i="0" lang="en-US" sz="2800" u="none" cap="none" strike="noStrike">
                <a:solidFill>
                  <a:srgbClr val="00B0F0"/>
                </a:solidFill>
                <a:latin typeface="Calibri"/>
                <a:ea typeface="Calibri"/>
                <a:cs typeface="Calibri"/>
                <a:sym typeface="Calibri"/>
              </a:rPr>
              <a:t>العنصر الزمني</a:t>
            </a:r>
            <a:r>
              <a:rPr b="0" i="0" lang="en-US" sz="2800" u="none" cap="none" strike="noStrike">
                <a:solidFill>
                  <a:srgbClr val="000000"/>
                </a:solidFill>
                <a:latin typeface="Calibri"/>
                <a:ea typeface="Calibri"/>
                <a:cs typeface="Calibri"/>
                <a:sym typeface="Calibri"/>
              </a:rPr>
              <a:t>: أي تحديد الفترة الزمنية اللازمة للتنفيذ وبشكل اقتصادي</a:t>
            </a:r>
            <a:r>
              <a:rPr b="0" i="0" lang="en-US" sz="2800" u="none" cap="none" strike="noStrike">
                <a:solidFill>
                  <a:srgbClr val="000000"/>
                </a:solidFill>
                <a:latin typeface="Simplified Arabic"/>
                <a:ea typeface="Simplified Arabic"/>
                <a:cs typeface="Simplified Arabic"/>
                <a:sym typeface="Simplified Arabic"/>
              </a:rPr>
              <a:t> .</a:t>
            </a:r>
            <a:endParaRPr b="0"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 </a:t>
            </a:r>
            <a:r>
              <a:rPr b="1" i="0" lang="en-US" sz="2800" u="none" cap="none" strike="noStrike">
                <a:solidFill>
                  <a:srgbClr val="00B0F0"/>
                </a:solidFill>
                <a:latin typeface="Calibri"/>
                <a:ea typeface="Calibri"/>
                <a:cs typeface="Calibri"/>
                <a:sym typeface="Calibri"/>
              </a:rPr>
              <a:t>إمكانية القياس</a:t>
            </a:r>
            <a:r>
              <a:rPr b="0" i="0" lang="en-US" sz="2800" u="none" cap="none" strike="noStrike">
                <a:solidFill>
                  <a:srgbClr val="000000"/>
                </a:solidFill>
                <a:latin typeface="Calibri"/>
                <a:ea typeface="Calibri"/>
                <a:cs typeface="Calibri"/>
                <a:sym typeface="Calibri"/>
              </a:rPr>
              <a:t>: أي أن تكون الأهداف قابلة للقياس بحيث  يمكن استخدامها </a:t>
            </a:r>
            <a:r>
              <a:rPr lang="en-US" sz="2800">
                <a:latin typeface="Calibri"/>
                <a:ea typeface="Calibri"/>
                <a:cs typeface="Calibri"/>
                <a:sym typeface="Calibri"/>
              </a:rPr>
              <a:t>معايير</a:t>
            </a:r>
            <a:r>
              <a:rPr b="0" i="0" lang="en-US" sz="2800" u="none" cap="none" strike="noStrike">
                <a:solidFill>
                  <a:srgbClr val="000000"/>
                </a:solidFill>
                <a:latin typeface="Calibri"/>
                <a:ea typeface="Calibri"/>
                <a:cs typeface="Calibri"/>
                <a:sym typeface="Calibri"/>
              </a:rPr>
              <a:t> للأداء</a:t>
            </a:r>
            <a:r>
              <a:rPr b="0" i="0" lang="en-US" sz="2800" u="none" cap="none" strike="noStrike">
                <a:solidFill>
                  <a:srgbClr val="000000"/>
                </a:solidFill>
                <a:latin typeface="Simplified Arabic"/>
                <a:ea typeface="Simplified Arabic"/>
                <a:cs typeface="Simplified Arabic"/>
                <a:sym typeface="Simplified Arabic"/>
              </a:rPr>
              <a:t> .</a:t>
            </a:r>
            <a:endParaRPr b="0"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 </a:t>
            </a:r>
            <a:r>
              <a:rPr b="1" i="0" lang="en-US" sz="2800" u="none" cap="none" strike="noStrike">
                <a:solidFill>
                  <a:srgbClr val="00B0F0"/>
                </a:solidFill>
                <a:latin typeface="Calibri"/>
                <a:ea typeface="Calibri"/>
                <a:cs typeface="Calibri"/>
                <a:sym typeface="Calibri"/>
              </a:rPr>
              <a:t>الاتفاق</a:t>
            </a:r>
            <a:r>
              <a:rPr b="0" i="0" lang="en-US" sz="2800" u="none" cap="none" strike="noStrike">
                <a:solidFill>
                  <a:srgbClr val="000000"/>
                </a:solidFill>
                <a:latin typeface="Calibri"/>
                <a:ea typeface="Calibri"/>
                <a:cs typeface="Calibri"/>
                <a:sym typeface="Calibri"/>
              </a:rPr>
              <a:t>: أي متفق عليها من جميع المسؤولين عنها</a:t>
            </a:r>
            <a:r>
              <a:rPr b="0" i="0" lang="en-US" sz="2800" u="none" cap="none" strike="noStrike">
                <a:solidFill>
                  <a:srgbClr val="000000"/>
                </a:solidFill>
                <a:latin typeface="Simplified Arabic"/>
                <a:ea typeface="Simplified Arabic"/>
                <a:cs typeface="Simplified Arabic"/>
                <a:sym typeface="Simplified Arabic"/>
              </a:rPr>
              <a:t> .</a:t>
            </a:r>
            <a:endParaRPr b="0"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 </a:t>
            </a:r>
            <a:r>
              <a:rPr b="1" i="0" lang="en-US" sz="2800" u="none" cap="none" strike="noStrike">
                <a:solidFill>
                  <a:srgbClr val="00B0F0"/>
                </a:solidFill>
                <a:latin typeface="Calibri"/>
                <a:ea typeface="Calibri"/>
                <a:cs typeface="Calibri"/>
                <a:sym typeface="Calibri"/>
              </a:rPr>
              <a:t>المسئولية الرئيسة</a:t>
            </a:r>
            <a:r>
              <a:rPr b="0" i="0" lang="en-US" sz="2800" u="none" cap="none" strike="noStrike">
                <a:solidFill>
                  <a:srgbClr val="000000"/>
                </a:solidFill>
                <a:latin typeface="Calibri"/>
                <a:ea typeface="Calibri"/>
                <a:cs typeface="Calibri"/>
                <a:sym typeface="Calibri"/>
              </a:rPr>
              <a:t>: وتعني تحديد المسؤول عن وضع الأهداف وتنفيذها من أجل المحاسبة</a:t>
            </a:r>
            <a:r>
              <a:rPr b="0" i="0" lang="en-US" sz="2800" u="none" cap="none" strike="noStrike">
                <a:solidFill>
                  <a:srgbClr val="000000"/>
                </a:solidFill>
                <a:latin typeface="Simplified Arabic"/>
                <a:ea typeface="Simplified Arabic"/>
                <a:cs typeface="Simplified Arabic"/>
                <a:sym typeface="Simplified Arabic"/>
              </a:rPr>
              <a:t> .</a:t>
            </a:r>
            <a:endParaRPr b="0" i="0" sz="2000" u="none" cap="none" strike="noStrike">
              <a:solidFill>
                <a:srgbClr val="000000"/>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354"/>
                                        </p:tgtEl>
                                        <p:attrNameLst>
                                          <p:attrName>style.visibility</p:attrName>
                                        </p:attrNameLst>
                                      </p:cBhvr>
                                      <p:to>
                                        <p:strVal val="visible"/>
                                      </p:to>
                                    </p:set>
                                    <p:animEffect filter="fade" transition="in">
                                      <p:cBhvr>
                                        <p:cTn dur="500"/>
                                        <p:tgtEl>
                                          <p:spTgt spid="35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grpSp>
        <p:nvGrpSpPr>
          <p:cNvPr id="366" name="Google Shape;366;p49"/>
          <p:cNvGrpSpPr/>
          <p:nvPr/>
        </p:nvGrpSpPr>
        <p:grpSpPr>
          <a:xfrm flipH="1">
            <a:off x="6977774" y="4418471"/>
            <a:ext cx="4023343" cy="923289"/>
            <a:chOff x="645649" y="1388017"/>
            <a:chExt cx="4023343" cy="923289"/>
          </a:xfrm>
        </p:grpSpPr>
        <p:sp>
          <p:nvSpPr>
            <p:cNvPr id="367" name="Google Shape;367;p49"/>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368" name="Google Shape;368;p49"/>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369" name="Google Shape;369;p49"/>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370" name="Google Shape;370;p49"/>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71" name="Google Shape;371;p49"/>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372" name="Google Shape;372;p49"/>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373" name="Google Shape;373;p49"/>
          <p:cNvSpPr/>
          <p:nvPr/>
        </p:nvSpPr>
        <p:spPr>
          <a:xfrm>
            <a:off x="85438" y="630943"/>
            <a:ext cx="12011966" cy="4755148"/>
          </a:xfrm>
          <a:prstGeom prst="rect">
            <a:avLst/>
          </a:prstGeom>
          <a:noFill/>
          <a:ln>
            <a:noFill/>
          </a:ln>
        </p:spPr>
        <p:txBody>
          <a:bodyPr anchorCtr="0" anchor="t" bIns="45700" lIns="91425" spcFirstLastPara="1" rIns="91425" wrap="square" tIns="45700">
            <a:spAutoFit/>
          </a:bodyPr>
          <a:lstStyle/>
          <a:p>
            <a:pPr indent="0" lvl="0" marL="0" marR="0" rtl="1" algn="r">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أساليب جمع البيانات:</a:t>
            </a:r>
            <a:endParaRPr b="0" i="0" sz="2800" u="none" cap="none" strike="noStrike">
              <a:solidFill>
                <a:srgbClr val="000000"/>
              </a:solidFill>
              <a:latin typeface="Arial"/>
              <a:ea typeface="Arial"/>
              <a:cs typeface="Arial"/>
              <a:sym typeface="Arial"/>
            </a:endParaRPr>
          </a:p>
          <a:p>
            <a:pPr indent="0" lvl="0" marL="0" marR="0" rtl="1" algn="r">
              <a:lnSpc>
                <a:spcPct val="100000"/>
              </a:lnSpc>
              <a:spcBef>
                <a:spcPts val="0"/>
              </a:spcBef>
              <a:spcAft>
                <a:spcPts val="0"/>
              </a:spcAft>
              <a:buNone/>
            </a:pPr>
            <a:r>
              <a:rPr b="0" i="0" lang="en-US" sz="2800" u="none" cap="none" strike="noStrike">
                <a:solidFill>
                  <a:srgbClr val="000000"/>
                </a:solidFill>
                <a:latin typeface="Arial"/>
                <a:ea typeface="Arial"/>
                <a:cs typeface="Arial"/>
                <a:sym typeface="Arial"/>
              </a:rPr>
              <a:t> يُعرَف جمع البيانات بأنه عملية منهجية تهدف إلى جمع الملاحظات أو القياسات المتعلقة ببحث معين، سواء كان لأغراض حكومية أو تجارية أو أكاديمية، كما أن أساليب جمع البيانات تساهم في اكتساب معرفة مباشرة وأفكار أصلية حول مسألة البحث الخاصة، وتتنوع أساليب جمع البيانات ونهجها وفق مجالات الدراسة واعتمادًا على المعلومات المطلوبة، وفيما يأتي بعض أساليب جمع البيانات:</a:t>
            </a:r>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الاستبيان</a:t>
            </a:r>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المقابلة الشخصية</a:t>
            </a:r>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الملاحظة</a:t>
            </a:r>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المصادر والمراجع</a:t>
            </a:r>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الاختبارات</a:t>
            </a:r>
            <a:endParaRPr b="0" i="0" sz="2800" u="none" cap="none" strike="noStrike">
              <a:solidFill>
                <a:srgbClr val="000000"/>
              </a:solidFill>
              <a:latin typeface="Arial"/>
              <a:ea typeface="Arial"/>
              <a:cs typeface="Arial"/>
              <a:sym typeface="Arial"/>
            </a:endParaRPr>
          </a:p>
          <a:p>
            <a:pPr indent="0" lvl="0" marL="0" marR="0" rtl="1" algn="just">
              <a:lnSpc>
                <a:spcPct val="115000"/>
              </a:lnSpc>
              <a:spcBef>
                <a:spcPts val="0"/>
              </a:spcBef>
              <a:spcAft>
                <a:spcPts val="0"/>
              </a:spcAft>
              <a:buNone/>
            </a:pPr>
            <a:r>
              <a:t/>
            </a:r>
            <a:endParaRPr b="0" i="0" sz="2000" u="none" cap="none" strike="noStrike">
              <a:solidFill>
                <a:srgbClr val="000000"/>
              </a:solidFill>
              <a:latin typeface="Calibri"/>
              <a:ea typeface="Calibri"/>
              <a:cs typeface="Calibri"/>
              <a:sym typeface="Calibri"/>
            </a:endParaRPr>
          </a:p>
        </p:txBody>
      </p:sp>
      <p:sp>
        <p:nvSpPr>
          <p:cNvPr id="374" name="Google Shape;374;p49"/>
          <p:cNvSpPr/>
          <p:nvPr/>
        </p:nvSpPr>
        <p:spPr>
          <a:xfrm>
            <a:off x="2567609" y="6021288"/>
            <a:ext cx="5184575" cy="550963"/>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366"/>
                                        </p:tgtEl>
                                        <p:attrNameLst>
                                          <p:attrName>style.visibility</p:attrName>
                                        </p:attrNameLst>
                                      </p:cBhvr>
                                      <p:to>
                                        <p:strVal val="visible"/>
                                      </p:to>
                                    </p:set>
                                    <p:animEffect filter="fade" transition="in">
                                      <p:cBhvr>
                                        <p:cTn dur="500"/>
                                        <p:tgtEl>
                                          <p:spTgt spid="36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8" name="Shape 378"/>
        <p:cNvGrpSpPr/>
        <p:nvPr/>
      </p:nvGrpSpPr>
      <p:grpSpPr>
        <a:xfrm>
          <a:off x="0" y="0"/>
          <a:ext cx="0" cy="0"/>
          <a:chOff x="0" y="0"/>
          <a:chExt cx="0" cy="0"/>
        </a:xfrm>
      </p:grpSpPr>
      <p:grpSp>
        <p:nvGrpSpPr>
          <p:cNvPr id="379" name="Google Shape;379;p50"/>
          <p:cNvGrpSpPr/>
          <p:nvPr/>
        </p:nvGrpSpPr>
        <p:grpSpPr>
          <a:xfrm flipH="1">
            <a:off x="6977774" y="4418471"/>
            <a:ext cx="4023343" cy="923289"/>
            <a:chOff x="645649" y="1388017"/>
            <a:chExt cx="4023343" cy="923289"/>
          </a:xfrm>
        </p:grpSpPr>
        <p:sp>
          <p:nvSpPr>
            <p:cNvPr id="380" name="Google Shape;380;p50"/>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381" name="Google Shape;381;p50"/>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382" name="Google Shape;382;p50"/>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383" name="Google Shape;383;p50"/>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84" name="Google Shape;384;p50"/>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385" name="Google Shape;385;p50"/>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386" name="Google Shape;386;p50"/>
          <p:cNvSpPr/>
          <p:nvPr/>
        </p:nvSpPr>
        <p:spPr>
          <a:xfrm>
            <a:off x="85438" y="630943"/>
            <a:ext cx="12011966" cy="5139869"/>
          </a:xfrm>
          <a:prstGeom prst="rect">
            <a:avLst/>
          </a:prstGeom>
          <a:noFill/>
          <a:ln>
            <a:noFill/>
          </a:ln>
        </p:spPr>
        <p:txBody>
          <a:bodyPr anchorCtr="0" anchor="t" bIns="45700" lIns="91425" spcFirstLastPara="1" rIns="91425" wrap="square" tIns="45700">
            <a:spAutoFit/>
          </a:bodyPr>
          <a:lstStyle/>
          <a:p>
            <a:pPr indent="0" lvl="0" marL="0" marR="0" rtl="1" algn="r">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أساليب جمع البيانات:</a:t>
            </a:r>
            <a:endParaRPr b="0" i="0" sz="2800" u="none" cap="none" strike="noStrike">
              <a:solidFill>
                <a:srgbClr val="000000"/>
              </a:solidFill>
              <a:latin typeface="Arial"/>
              <a:ea typeface="Arial"/>
              <a:cs typeface="Arial"/>
              <a:sym typeface="Arial"/>
            </a:endParaRPr>
          </a:p>
          <a:p>
            <a:pPr indent="-457200" lvl="0" marL="457200" marR="0" rtl="1" algn="just">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 </a:t>
            </a:r>
            <a:r>
              <a:rPr b="1" i="0" lang="en-US" sz="2800" u="none" cap="none" strike="noStrike">
                <a:solidFill>
                  <a:srgbClr val="000000"/>
                </a:solidFill>
                <a:latin typeface="Arial"/>
                <a:ea typeface="Arial"/>
                <a:cs typeface="Arial"/>
                <a:sym typeface="Arial"/>
              </a:rPr>
              <a:t>الاستبيان</a:t>
            </a:r>
            <a:r>
              <a:rPr b="0" i="0" lang="en-US" sz="2800" u="none" cap="none" strike="noStrike">
                <a:solidFill>
                  <a:srgbClr val="000000"/>
                </a:solidFill>
                <a:latin typeface="Arial"/>
                <a:ea typeface="Arial"/>
                <a:cs typeface="Arial"/>
                <a:sym typeface="Arial"/>
              </a:rPr>
              <a:t>: يُعد الاستبيان أحد وسائل جمع البيانات، ويُعرَف بأنه قائمة بمجموعة من الأسئلة التي يطرحها الباحث على مجموعة من الأشخاص بغرض جمع معلومات معينة حول مسألة أو موضوع معين، وتختلف طريقة طرح الاستبيانات، فهناك أسئلة مفتوحة يجيب الشخص عليها كما يريد، وأسئلة مُغلقة يُحدَد فيها المجيب بخيارات.</a:t>
            </a:r>
            <a:endParaRPr b="0" i="0" sz="2800" u="none" cap="none" strike="noStrike">
              <a:solidFill>
                <a:srgbClr val="000000"/>
              </a:solidFill>
              <a:latin typeface="Arial"/>
              <a:ea typeface="Arial"/>
              <a:cs typeface="Arial"/>
              <a:sym typeface="Arial"/>
            </a:endParaRPr>
          </a:p>
          <a:p>
            <a:pPr indent="-457200" lvl="0" marL="457200" marR="0" rtl="1" algn="just">
              <a:lnSpc>
                <a:spcPct val="100000"/>
              </a:lnSpc>
              <a:spcBef>
                <a:spcPts val="0"/>
              </a:spcBef>
              <a:spcAft>
                <a:spcPts val="0"/>
              </a:spcAft>
              <a:buClr>
                <a:srgbClr val="000000"/>
              </a:buClr>
              <a:buSzPts val="2800"/>
              <a:buFont typeface="Arial"/>
              <a:buChar char="•"/>
            </a:pPr>
            <a:r>
              <a:rPr b="1" i="0" lang="en-US" sz="2800" u="none" cap="none" strike="noStrike">
                <a:solidFill>
                  <a:srgbClr val="000000"/>
                </a:solidFill>
                <a:latin typeface="Arial"/>
                <a:ea typeface="Arial"/>
                <a:cs typeface="Arial"/>
                <a:sym typeface="Arial"/>
              </a:rPr>
              <a:t>المقابلات الشخصية</a:t>
            </a:r>
            <a:r>
              <a:rPr b="0" i="0" lang="en-US" sz="2800" u="none" cap="none" strike="noStrike">
                <a:solidFill>
                  <a:srgbClr val="000000"/>
                </a:solidFill>
                <a:latin typeface="Arial"/>
                <a:ea typeface="Arial"/>
                <a:cs typeface="Arial"/>
                <a:sym typeface="Arial"/>
              </a:rPr>
              <a:t>: تُعد المقابلات الشخصية أحد أساليب جمع البيانات التي تُعرف بأنها اجتماع رسمي بين المحاوِر والمجيب، ويطرح خلالها الباحث بعض الأسئلة على المجيب، والغرض من إجراء المقابلات الشخصية هو معرفة ما إذا كان بإمكان المجيب التصرف وفقًا للمواقف والظروف المختلفة، وقد تتم المقابلات الشخصية وجهًا لوجه أو عبر الهاتف أو الفيديو وقد تشمل فردًا أو مجموعة من الأشخاص معًا.</a:t>
            </a:r>
            <a:endParaRPr b="0" i="0" sz="2800" u="none" cap="none" strike="noStrike">
              <a:solidFill>
                <a:srgbClr val="000000"/>
              </a:solidFill>
              <a:latin typeface="Arial"/>
              <a:ea typeface="Arial"/>
              <a:cs typeface="Arial"/>
              <a:sym typeface="Arial"/>
            </a:endParaRPr>
          </a:p>
          <a:p>
            <a:pPr indent="0" lvl="0" marL="0" marR="0" rtl="1" algn="r">
              <a:lnSpc>
                <a:spcPct val="100000"/>
              </a:lnSpc>
              <a:spcBef>
                <a:spcPts val="0"/>
              </a:spcBef>
              <a:spcAft>
                <a:spcPts val="0"/>
              </a:spcAft>
              <a:buNone/>
            </a:pPr>
            <a:r>
              <a:t/>
            </a:r>
            <a:endParaRPr b="0" i="0" sz="2800" u="none" cap="none" strike="noStrike">
              <a:solidFill>
                <a:srgbClr val="000000"/>
              </a:solidFill>
              <a:latin typeface="Arial"/>
              <a:ea typeface="Arial"/>
              <a:cs typeface="Arial"/>
              <a:sym typeface="Arial"/>
            </a:endParaRPr>
          </a:p>
          <a:p>
            <a:pPr indent="0" lvl="0" marL="0" marR="0" rtl="1" algn="r">
              <a:lnSpc>
                <a:spcPct val="100000"/>
              </a:lnSpc>
              <a:spcBef>
                <a:spcPts val="0"/>
              </a:spcBef>
              <a:spcAft>
                <a:spcPts val="0"/>
              </a:spcAft>
              <a:buNone/>
            </a:pPr>
            <a:r>
              <a:t/>
            </a:r>
            <a:endParaRPr b="0" i="0" sz="2000" u="none" cap="none" strike="noStrike">
              <a:solidFill>
                <a:srgbClr val="000000"/>
              </a:solidFill>
              <a:latin typeface="Calibri"/>
              <a:ea typeface="Calibri"/>
              <a:cs typeface="Calibri"/>
              <a:sym typeface="Calibri"/>
            </a:endParaRPr>
          </a:p>
        </p:txBody>
      </p:sp>
      <p:sp>
        <p:nvSpPr>
          <p:cNvPr id="387" name="Google Shape;387;p50"/>
          <p:cNvSpPr/>
          <p:nvPr/>
        </p:nvSpPr>
        <p:spPr>
          <a:xfrm>
            <a:off x="2567609" y="6021288"/>
            <a:ext cx="5184575" cy="550963"/>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379"/>
                                        </p:tgtEl>
                                        <p:attrNameLst>
                                          <p:attrName>style.visibility</p:attrName>
                                        </p:attrNameLst>
                                      </p:cBhvr>
                                      <p:to>
                                        <p:strVal val="visible"/>
                                      </p:to>
                                    </p:set>
                                    <p:animEffect filter="fade" transition="in">
                                      <p:cBhvr>
                                        <p:cTn dur="500"/>
                                        <p:tgtEl>
                                          <p:spTgt spid="37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1" name="Shape 391"/>
        <p:cNvGrpSpPr/>
        <p:nvPr/>
      </p:nvGrpSpPr>
      <p:grpSpPr>
        <a:xfrm>
          <a:off x="0" y="0"/>
          <a:ext cx="0" cy="0"/>
          <a:chOff x="0" y="0"/>
          <a:chExt cx="0" cy="0"/>
        </a:xfrm>
      </p:grpSpPr>
      <p:grpSp>
        <p:nvGrpSpPr>
          <p:cNvPr id="392" name="Google Shape;392;p51"/>
          <p:cNvGrpSpPr/>
          <p:nvPr/>
        </p:nvGrpSpPr>
        <p:grpSpPr>
          <a:xfrm flipH="1">
            <a:off x="6977774" y="4418471"/>
            <a:ext cx="4023343" cy="923289"/>
            <a:chOff x="645649" y="1388017"/>
            <a:chExt cx="4023343" cy="923289"/>
          </a:xfrm>
        </p:grpSpPr>
        <p:sp>
          <p:nvSpPr>
            <p:cNvPr id="393" name="Google Shape;393;p51"/>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394" name="Google Shape;394;p51"/>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395" name="Google Shape;395;p51"/>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396" name="Google Shape;396;p51"/>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97" name="Google Shape;397;p51"/>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398" name="Google Shape;398;p51"/>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399" name="Google Shape;399;p51"/>
          <p:cNvSpPr/>
          <p:nvPr/>
        </p:nvSpPr>
        <p:spPr>
          <a:xfrm>
            <a:off x="85438" y="630943"/>
            <a:ext cx="12011966" cy="5755422"/>
          </a:xfrm>
          <a:prstGeom prst="rect">
            <a:avLst/>
          </a:prstGeom>
          <a:noFill/>
          <a:ln>
            <a:noFill/>
          </a:ln>
        </p:spPr>
        <p:txBody>
          <a:bodyPr anchorCtr="0" anchor="t" bIns="45700" lIns="91425" spcFirstLastPara="1" rIns="91425" wrap="square" tIns="45700">
            <a:spAutoFit/>
          </a:bodyPr>
          <a:lstStyle/>
          <a:p>
            <a:pPr indent="0" lvl="0" marL="0" marR="0" rtl="1" algn="just">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أساليب جمع البيانات:</a:t>
            </a:r>
            <a:endParaRPr b="0" i="0" sz="2800" u="none" cap="none" strike="noStrike">
              <a:solidFill>
                <a:srgbClr val="000000"/>
              </a:solidFill>
              <a:latin typeface="Arial"/>
              <a:ea typeface="Arial"/>
              <a:cs typeface="Arial"/>
              <a:sym typeface="Arial"/>
            </a:endParaRPr>
          </a:p>
          <a:p>
            <a:pPr indent="-457200" lvl="0" marL="457200" marR="0" rtl="1" algn="just">
              <a:lnSpc>
                <a:spcPct val="100000"/>
              </a:lnSpc>
              <a:spcBef>
                <a:spcPts val="0"/>
              </a:spcBef>
              <a:spcAft>
                <a:spcPts val="0"/>
              </a:spcAft>
              <a:buClr>
                <a:srgbClr val="000000"/>
              </a:buClr>
              <a:buSzPts val="2400"/>
              <a:buFont typeface="Arial"/>
              <a:buChar char="•"/>
            </a:pPr>
            <a:r>
              <a:rPr b="1" i="0" lang="en-US" sz="2400" u="none" cap="none" strike="noStrike">
                <a:solidFill>
                  <a:srgbClr val="000000"/>
                </a:solidFill>
                <a:latin typeface="Arial"/>
                <a:ea typeface="Arial"/>
                <a:cs typeface="Arial"/>
                <a:sym typeface="Arial"/>
              </a:rPr>
              <a:t>الملاحظة: وهي بأنها وسيلة لجمع البيانات من خلال فحص السلوك أو الأحداث أو ملاحظة ردود فعل الأشخاص في بيئتهم الطبيعية، وقد تكون الملاحظات علنية، أي أن الأشخاص يعلمون </a:t>
            </a:r>
            <a:r>
              <a:rPr b="1" lang="en-US" sz="2400"/>
              <a:t>وخضوعها</a:t>
            </a:r>
            <a:r>
              <a:rPr b="1" i="0" lang="en-US" sz="2400" u="none" cap="none" strike="noStrike">
                <a:solidFill>
                  <a:srgbClr val="000000"/>
                </a:solidFill>
                <a:latin typeface="Arial"/>
                <a:ea typeface="Arial"/>
                <a:cs typeface="Arial"/>
                <a:sym typeface="Arial"/>
              </a:rPr>
              <a:t> للمراقبة، أو قد تكون سرية، </a:t>
            </a:r>
            <a:r>
              <a:rPr b="1" lang="en-US" sz="2400"/>
              <a:t>والمراقبة</a:t>
            </a:r>
            <a:r>
              <a:rPr b="1" i="0" lang="en-US" sz="2400" u="none" cap="none" strike="noStrike">
                <a:solidFill>
                  <a:srgbClr val="000000"/>
                </a:solidFill>
                <a:latin typeface="Arial"/>
                <a:ea typeface="Arial"/>
                <a:cs typeface="Arial"/>
                <a:sym typeface="Arial"/>
              </a:rPr>
              <a:t> السرية ميزة احتمالية تصرّف الأشخاص بشكل طبيعي، ومع ذلك، يتعين على الكثير إجراء المراقبة علنيًا بسبب المشاكل الأخلاقية المتعلقة بإخفائها.</a:t>
            </a:r>
            <a:endParaRPr b="1" i="0" sz="2400" u="none" cap="none" strike="noStrike">
              <a:solidFill>
                <a:srgbClr val="000000"/>
              </a:solidFill>
              <a:latin typeface="Arial"/>
              <a:ea typeface="Arial"/>
              <a:cs typeface="Arial"/>
              <a:sym typeface="Arial"/>
            </a:endParaRPr>
          </a:p>
          <a:p>
            <a:pPr indent="-457200" lvl="0" marL="457200" marR="0" rtl="1" algn="just">
              <a:lnSpc>
                <a:spcPct val="100000"/>
              </a:lnSpc>
              <a:spcBef>
                <a:spcPts val="0"/>
              </a:spcBef>
              <a:spcAft>
                <a:spcPts val="0"/>
              </a:spcAft>
              <a:buClr>
                <a:srgbClr val="000000"/>
              </a:buClr>
              <a:buSzPts val="2400"/>
              <a:buFont typeface="Arial"/>
              <a:buChar char="•"/>
            </a:pPr>
            <a:r>
              <a:rPr b="1" i="0" lang="en-US" sz="2400" u="none" cap="none" strike="noStrike">
                <a:solidFill>
                  <a:srgbClr val="000000"/>
                </a:solidFill>
                <a:latin typeface="Arial"/>
                <a:ea typeface="Arial"/>
                <a:cs typeface="Arial"/>
                <a:sym typeface="Arial"/>
              </a:rPr>
              <a:t>المصادر والمراجع: المتوافرة تعد طريقة المصادر والمراجع المتوفرة إحدى وسائل جمع البيانات، وقد تكون هذا المصادر داخلية وتتبع للمؤسسة نفسها، كالسجلات عن المعلمين بمدرسة معينة، أو قد تكون خارجية، كسجلات زيارات </a:t>
            </a:r>
            <a:r>
              <a:rPr b="1" lang="en-US" sz="2400"/>
              <a:t>لإدارات</a:t>
            </a:r>
            <a:r>
              <a:rPr b="1" i="0" lang="en-US" sz="2400" u="none" cap="none" strike="noStrike">
                <a:solidFill>
                  <a:srgbClr val="000000"/>
                </a:solidFill>
                <a:latin typeface="Arial"/>
                <a:ea typeface="Arial"/>
                <a:cs typeface="Arial"/>
                <a:sym typeface="Arial"/>
              </a:rPr>
              <a:t> مختلفة، كما يمكن أن تكون هذه المصادر على هيئة نسخة ورقية أو إلكترونية، وقد تتضمن تقارير وسجلات وتقييمات ومقترحات، ومن أمثلتها؛ سجلات التصويت،  نتائج استطلاعات سابقة، إعداد الميزانيات المالية والمقالات الإعلامية.</a:t>
            </a:r>
            <a:endParaRPr/>
          </a:p>
          <a:p>
            <a:pPr indent="-457200" lvl="0" marL="457200" marR="0" rtl="1" algn="just">
              <a:lnSpc>
                <a:spcPct val="100000"/>
              </a:lnSpc>
              <a:spcBef>
                <a:spcPts val="0"/>
              </a:spcBef>
              <a:spcAft>
                <a:spcPts val="0"/>
              </a:spcAft>
              <a:buClr>
                <a:srgbClr val="000000"/>
              </a:buClr>
              <a:buSzPts val="2400"/>
              <a:buFont typeface="Arial"/>
              <a:buChar char="•"/>
            </a:pPr>
            <a:r>
              <a:rPr b="1" i="0" lang="en-US" sz="2400" u="none" cap="none" strike="noStrike">
                <a:solidFill>
                  <a:srgbClr val="000000"/>
                </a:solidFill>
                <a:latin typeface="Arial"/>
                <a:ea typeface="Arial"/>
                <a:cs typeface="Arial"/>
                <a:sym typeface="Arial"/>
              </a:rPr>
              <a:t>الاختبارات: تُعرف الاختبارات والقياسات بأنها وسائل معيارية، </a:t>
            </a:r>
            <a:r>
              <a:rPr b="1" lang="en-US" sz="2400"/>
              <a:t>الامتحانات</a:t>
            </a:r>
            <a:r>
              <a:rPr b="1" i="0" lang="en-US" sz="2400" u="none" cap="none" strike="noStrike">
                <a:solidFill>
                  <a:srgbClr val="000000"/>
                </a:solidFill>
                <a:latin typeface="Arial"/>
                <a:ea typeface="Arial"/>
                <a:cs typeface="Arial"/>
                <a:sym typeface="Arial"/>
              </a:rPr>
              <a:t> وقوائم الجرد والتقييمات، والتي تُوظّف عادة لجمع البيانات في مختلف التخصصات، وتُستخدم للتشخيص أو البحث أو التقييم في بداية المشروع، إذ تقدم الاختبارات معلومات أولية عن وضع المجموعة المستهدفة. ومن أمثلتها اختبارات الرياضيات التي تُعطى للطلاب، وغالبًا ما توظف الاختبارات طرقًا كمية مع تنوع أساليب طرحها</a:t>
            </a:r>
            <a:endParaRPr b="1" i="0" sz="2400" u="none" cap="none" strike="noStrike">
              <a:solidFill>
                <a:srgbClr val="000000"/>
              </a:solidFill>
              <a:latin typeface="Arial"/>
              <a:ea typeface="Arial"/>
              <a:cs typeface="Arial"/>
              <a:sym typeface="Arial"/>
            </a:endParaRPr>
          </a:p>
          <a:p>
            <a:pPr indent="-279400" lvl="0" marL="457200" marR="0" rtl="1" algn="just">
              <a:lnSpc>
                <a:spcPct val="100000"/>
              </a:lnSpc>
              <a:spcBef>
                <a:spcPts val="0"/>
              </a:spcBef>
              <a:spcAft>
                <a:spcPts val="0"/>
              </a:spcAft>
              <a:buClr>
                <a:srgbClr val="000000"/>
              </a:buClr>
              <a:buSzPts val="2800"/>
              <a:buFont typeface="Arial"/>
              <a:buNone/>
            </a:pPr>
            <a:r>
              <a:t/>
            </a:r>
            <a:endParaRPr b="0" i="0" sz="2800" u="none" cap="none" strike="noStrike">
              <a:solidFill>
                <a:srgbClr val="000000"/>
              </a:solidFill>
              <a:latin typeface="Arial"/>
              <a:ea typeface="Arial"/>
              <a:cs typeface="Arial"/>
              <a:sym typeface="Arial"/>
            </a:endParaRPr>
          </a:p>
        </p:txBody>
      </p:sp>
      <p:sp>
        <p:nvSpPr>
          <p:cNvPr id="400" name="Google Shape;400;p51"/>
          <p:cNvSpPr/>
          <p:nvPr/>
        </p:nvSpPr>
        <p:spPr>
          <a:xfrm>
            <a:off x="2567609" y="6021288"/>
            <a:ext cx="5184575" cy="550963"/>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392"/>
                                        </p:tgtEl>
                                        <p:attrNameLst>
                                          <p:attrName>style.visibility</p:attrName>
                                        </p:attrNameLst>
                                      </p:cBhvr>
                                      <p:to>
                                        <p:strVal val="visible"/>
                                      </p:to>
                                    </p:set>
                                    <p:animEffect filter="fade" transition="in">
                                      <p:cBhvr>
                                        <p:cTn dur="500"/>
                                        <p:tgtEl>
                                          <p:spTgt spid="39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4" name="Shape 404"/>
        <p:cNvGrpSpPr/>
        <p:nvPr/>
      </p:nvGrpSpPr>
      <p:grpSpPr>
        <a:xfrm>
          <a:off x="0" y="0"/>
          <a:ext cx="0" cy="0"/>
          <a:chOff x="0" y="0"/>
          <a:chExt cx="0" cy="0"/>
        </a:xfrm>
      </p:grpSpPr>
      <p:grpSp>
        <p:nvGrpSpPr>
          <p:cNvPr id="405" name="Google Shape;405;p52"/>
          <p:cNvGrpSpPr/>
          <p:nvPr/>
        </p:nvGrpSpPr>
        <p:grpSpPr>
          <a:xfrm flipH="1">
            <a:off x="6977774" y="4418471"/>
            <a:ext cx="4023343" cy="923289"/>
            <a:chOff x="645649" y="1388017"/>
            <a:chExt cx="4023343" cy="923289"/>
          </a:xfrm>
        </p:grpSpPr>
        <p:sp>
          <p:nvSpPr>
            <p:cNvPr id="406" name="Google Shape;406;p52"/>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407" name="Google Shape;407;p52"/>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408" name="Google Shape;408;p52"/>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409" name="Google Shape;409;p52"/>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10" name="Google Shape;410;p52"/>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411" name="Google Shape;411;p52"/>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412" name="Google Shape;412;p52"/>
          <p:cNvSpPr/>
          <p:nvPr/>
        </p:nvSpPr>
        <p:spPr>
          <a:xfrm>
            <a:off x="85438" y="630943"/>
            <a:ext cx="12011966" cy="5406608"/>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0" i="0" lang="en-US" sz="2800" u="none" cap="none" strike="noStrike">
                <a:solidFill>
                  <a:srgbClr val="C00000"/>
                </a:solidFill>
                <a:latin typeface="Calibri"/>
                <a:ea typeface="Calibri"/>
                <a:cs typeface="Calibri"/>
                <a:sym typeface="Calibri"/>
              </a:rPr>
              <a:t> سؤال : ما المقصود بوضع اطار الخطة: </a:t>
            </a:r>
            <a:endParaRPr b="0" i="0" sz="2800" u="none" cap="none" strike="noStrike">
              <a:solidFill>
                <a:srgbClr val="C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ويقصد به  إعداد خطة العمل حيث يهتمّ الكثير من أصحاب المُنشآت والأعمال بإعداد خُطط عمل تُساعد على نجاح أعمالهم، ومشاريعهم، وفي ما يأتي معلومات عن خطوات إعداد خطة العمل:</a:t>
            </a:r>
            <a:endParaRPr b="0" i="0" sz="2800" u="none" cap="none" strike="noStrike">
              <a:solidFill>
                <a:srgbClr val="000000"/>
              </a:solidFill>
              <a:latin typeface="Calibri"/>
              <a:ea typeface="Calibri"/>
              <a:cs typeface="Calibri"/>
              <a:sym typeface="Calibri"/>
            </a:endParaRPr>
          </a:p>
          <a:p>
            <a:pPr indent="-457200" lvl="1" marL="509588" marR="0" rtl="1" algn="just">
              <a:lnSpc>
                <a:spcPct val="115000"/>
              </a:lnSpc>
              <a:spcBef>
                <a:spcPts val="600"/>
              </a:spcBef>
              <a:spcAft>
                <a:spcPts val="0"/>
              </a:spcAft>
              <a:buClr>
                <a:srgbClr val="333333"/>
              </a:buClr>
              <a:buSzPts val="2800"/>
              <a:buFont typeface="Arial"/>
              <a:buChar char="•"/>
            </a:pPr>
            <a:r>
              <a:rPr b="1" i="0" lang="en-US" sz="2800" u="none" cap="none" strike="noStrike">
                <a:solidFill>
                  <a:srgbClr val="000000"/>
                </a:solidFill>
                <a:latin typeface="Calibri"/>
                <a:ea typeface="Calibri"/>
                <a:cs typeface="Calibri"/>
                <a:sym typeface="Calibri"/>
              </a:rPr>
              <a:t>كتابة وصف للقضيّة الأساسيّة: هي تقديم تعريف بالقضية الأساسيّة الخاصة بالعمل، والحرص على موازنتها مع حاجات الإدارة، وبيئة العمل، والموظّفين. </a:t>
            </a:r>
            <a:endParaRPr b="1" i="0" sz="2800" u="none" cap="none" strike="noStrike">
              <a:solidFill>
                <a:srgbClr val="000000"/>
              </a:solidFill>
              <a:latin typeface="Calibri"/>
              <a:ea typeface="Calibri"/>
              <a:cs typeface="Calibri"/>
              <a:sym typeface="Calibri"/>
            </a:endParaRPr>
          </a:p>
          <a:p>
            <a:pPr indent="-457200" lvl="1" marL="509588" marR="0" rtl="1" algn="just">
              <a:lnSpc>
                <a:spcPct val="115000"/>
              </a:lnSpc>
              <a:spcBef>
                <a:spcPts val="600"/>
              </a:spcBef>
              <a:spcAft>
                <a:spcPts val="0"/>
              </a:spcAft>
              <a:buClr>
                <a:srgbClr val="333333"/>
              </a:buClr>
              <a:buSzPts val="2800"/>
              <a:buFont typeface="Arial"/>
              <a:buChar char="•"/>
            </a:pPr>
            <a:r>
              <a:rPr b="1" i="0" lang="en-US" sz="2800" u="none" cap="none" strike="noStrike">
                <a:solidFill>
                  <a:srgbClr val="000000"/>
                </a:solidFill>
                <a:latin typeface="Calibri"/>
                <a:ea typeface="Calibri"/>
                <a:cs typeface="Calibri"/>
                <a:sym typeface="Calibri"/>
              </a:rPr>
              <a:t>تحديد الأهداف الخاصة بالعمل: هو وضع مجموعة من الأهداف التي يجب تحقيقها من خلال خُطّة العمل، ويجب أن تكون هذه الأهداف واقعيّة وتقبل القياس. </a:t>
            </a:r>
            <a:endParaRPr b="1" i="0" sz="2800" u="none" cap="none" strike="noStrike">
              <a:solidFill>
                <a:srgbClr val="000000"/>
              </a:solidFill>
              <a:latin typeface="Calibri"/>
              <a:ea typeface="Calibri"/>
              <a:cs typeface="Calibri"/>
              <a:sym typeface="Calibri"/>
            </a:endParaRPr>
          </a:p>
          <a:p>
            <a:pPr indent="-457200" lvl="1" marL="509588" marR="0" rtl="1" algn="just">
              <a:lnSpc>
                <a:spcPct val="115000"/>
              </a:lnSpc>
              <a:spcBef>
                <a:spcPts val="600"/>
              </a:spcBef>
              <a:spcAft>
                <a:spcPts val="0"/>
              </a:spcAft>
              <a:buClr>
                <a:srgbClr val="333333"/>
              </a:buClr>
              <a:buSzPts val="2800"/>
              <a:buFont typeface="Arial"/>
              <a:buChar char="•"/>
            </a:pPr>
            <a:r>
              <a:rPr b="1" i="0" lang="en-US" sz="2800" u="none" cap="none" strike="noStrike">
                <a:solidFill>
                  <a:srgbClr val="000000"/>
                </a:solidFill>
                <a:latin typeface="Calibri"/>
                <a:ea typeface="Calibri"/>
                <a:cs typeface="Calibri"/>
                <a:sym typeface="Calibri"/>
              </a:rPr>
              <a:t>وضع استراتيجيّات أساسيّة: هو اختيار الاستراتيجيّة أو مجموعة الاستراتيجيات التي تُساعد على تنفيذ خُطة العمل، وتُساهم في تحديد العقبات المُؤثرة في نجاح الخُطة، ومعرفة الطريقة المناسبة لإدارتها. </a:t>
            </a:r>
            <a:endParaRPr b="1" i="0" sz="2800" u="none" cap="none" strike="noStrike">
              <a:solidFill>
                <a:srgbClr val="000000"/>
              </a:solidFill>
              <a:latin typeface="Calibri"/>
              <a:ea typeface="Calibri"/>
              <a:cs typeface="Calibri"/>
              <a:sym typeface="Calibri"/>
            </a:endParaRPr>
          </a:p>
        </p:txBody>
      </p:sp>
      <p:sp>
        <p:nvSpPr>
          <p:cNvPr id="413" name="Google Shape;413;p52"/>
          <p:cNvSpPr/>
          <p:nvPr/>
        </p:nvSpPr>
        <p:spPr>
          <a:xfrm>
            <a:off x="2567609" y="6021288"/>
            <a:ext cx="5184575" cy="550963"/>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405"/>
                                        </p:tgtEl>
                                        <p:attrNameLst>
                                          <p:attrName>style.visibility</p:attrName>
                                        </p:attrNameLst>
                                      </p:cBhvr>
                                      <p:to>
                                        <p:strVal val="visible"/>
                                      </p:to>
                                    </p:set>
                                    <p:animEffect filter="fade" transition="in">
                                      <p:cBhvr>
                                        <p:cTn dur="500"/>
                                        <p:tgtEl>
                                          <p:spTgt spid="40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7" name="Shape 417"/>
        <p:cNvGrpSpPr/>
        <p:nvPr/>
      </p:nvGrpSpPr>
      <p:grpSpPr>
        <a:xfrm>
          <a:off x="0" y="0"/>
          <a:ext cx="0" cy="0"/>
          <a:chOff x="0" y="0"/>
          <a:chExt cx="0" cy="0"/>
        </a:xfrm>
      </p:grpSpPr>
      <p:grpSp>
        <p:nvGrpSpPr>
          <p:cNvPr id="418" name="Google Shape;418;p53"/>
          <p:cNvGrpSpPr/>
          <p:nvPr/>
        </p:nvGrpSpPr>
        <p:grpSpPr>
          <a:xfrm flipH="1">
            <a:off x="6977774" y="4418471"/>
            <a:ext cx="4023343" cy="923289"/>
            <a:chOff x="645649" y="1388017"/>
            <a:chExt cx="4023343" cy="923289"/>
          </a:xfrm>
        </p:grpSpPr>
        <p:sp>
          <p:nvSpPr>
            <p:cNvPr id="419" name="Google Shape;419;p53"/>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420" name="Google Shape;420;p53"/>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421" name="Google Shape;421;p53"/>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422" name="Google Shape;422;p53"/>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23" name="Google Shape;423;p53"/>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424" name="Google Shape;424;p53"/>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425" name="Google Shape;425;p53"/>
          <p:cNvSpPr/>
          <p:nvPr/>
        </p:nvSpPr>
        <p:spPr>
          <a:xfrm>
            <a:off x="85438" y="630943"/>
            <a:ext cx="12011966" cy="5209118"/>
          </a:xfrm>
          <a:prstGeom prst="rect">
            <a:avLst/>
          </a:prstGeom>
          <a:noFill/>
          <a:ln>
            <a:noFill/>
          </a:ln>
        </p:spPr>
        <p:txBody>
          <a:bodyPr anchorCtr="0" anchor="t" bIns="45700" lIns="91425" spcFirstLastPara="1" rIns="91425" wrap="square" tIns="45700">
            <a:spAutoFit/>
          </a:bodyPr>
          <a:lstStyle/>
          <a:p>
            <a:pPr indent="-457200" lvl="1" marL="509588" marR="0" rtl="1" algn="just">
              <a:lnSpc>
                <a:spcPct val="150000"/>
              </a:lnSpc>
              <a:spcBef>
                <a:spcPts val="0"/>
              </a:spcBef>
              <a:spcAft>
                <a:spcPts val="0"/>
              </a:spcAft>
              <a:buClr>
                <a:srgbClr val="333333"/>
              </a:buClr>
              <a:buSzPts val="2800"/>
              <a:buFont typeface="Arial"/>
              <a:buChar char="•"/>
            </a:pPr>
            <a:r>
              <a:rPr b="1" i="0" lang="en-US" sz="2800" u="none" cap="none" strike="noStrike">
                <a:solidFill>
                  <a:srgbClr val="000000"/>
                </a:solidFill>
                <a:latin typeface="Calibri"/>
                <a:ea typeface="Calibri"/>
                <a:cs typeface="Calibri"/>
                <a:sym typeface="Calibri"/>
              </a:rPr>
              <a:t>تحديد فريق العمل: هي معرفة الأشخاص الذين سيشاركون في العمل، وعندهم خبرة في عمل الخطط.</a:t>
            </a:r>
            <a:endParaRPr b="1" i="0" sz="2800" u="none" cap="none" strike="noStrike">
              <a:solidFill>
                <a:srgbClr val="000000"/>
              </a:solidFill>
              <a:latin typeface="Calibri"/>
              <a:ea typeface="Calibri"/>
              <a:cs typeface="Calibri"/>
              <a:sym typeface="Calibri"/>
            </a:endParaRPr>
          </a:p>
          <a:p>
            <a:pPr indent="-457200" lvl="1" marL="509588" marR="0" rtl="1" algn="just">
              <a:lnSpc>
                <a:spcPct val="150000"/>
              </a:lnSpc>
              <a:spcBef>
                <a:spcPts val="0"/>
              </a:spcBef>
              <a:spcAft>
                <a:spcPts val="0"/>
              </a:spcAft>
              <a:buClr>
                <a:srgbClr val="333333"/>
              </a:buClr>
              <a:buSzPts val="2800"/>
              <a:buFont typeface="Arial"/>
              <a:buChar char="•"/>
            </a:pPr>
            <a:r>
              <a:rPr b="1" i="0" lang="en-US" sz="2800" u="none" cap="none" strike="noStrike">
                <a:solidFill>
                  <a:srgbClr val="000000"/>
                </a:solidFill>
                <a:latin typeface="Calibri"/>
                <a:ea typeface="Calibri"/>
                <a:cs typeface="Calibri"/>
                <a:sym typeface="Calibri"/>
              </a:rPr>
              <a:t>معرفة الموارد: </a:t>
            </a:r>
            <a:r>
              <a:rPr b="1" lang="en-US" sz="2800">
                <a:latin typeface="Calibri"/>
                <a:ea typeface="Calibri"/>
                <a:cs typeface="Calibri"/>
                <a:sym typeface="Calibri"/>
              </a:rPr>
              <a:t>حتى</a:t>
            </a:r>
            <a:r>
              <a:rPr b="1" i="0" lang="en-US" sz="2800" u="none" cap="none" strike="noStrike">
                <a:solidFill>
                  <a:srgbClr val="000000"/>
                </a:solidFill>
                <a:latin typeface="Calibri"/>
                <a:ea typeface="Calibri"/>
                <a:cs typeface="Calibri"/>
                <a:sym typeface="Calibri"/>
              </a:rPr>
              <a:t> تصبح خُطّة العمل جاهزة للتنفيذ، لابد من دراسة موارد الموارد فريق العمل، والميزانيّة الماليّة، ودعم الإدارة. </a:t>
            </a:r>
            <a:endParaRPr b="1" i="0" sz="2800" u="none" cap="none" strike="noStrike">
              <a:solidFill>
                <a:srgbClr val="000000"/>
              </a:solidFill>
              <a:latin typeface="Calibri"/>
              <a:ea typeface="Calibri"/>
              <a:cs typeface="Calibri"/>
              <a:sym typeface="Calibri"/>
            </a:endParaRPr>
          </a:p>
          <a:p>
            <a:pPr indent="-457200" lvl="1" marL="509588" marR="0" rtl="1" algn="just">
              <a:lnSpc>
                <a:spcPct val="150000"/>
              </a:lnSpc>
              <a:spcBef>
                <a:spcPts val="0"/>
              </a:spcBef>
              <a:spcAft>
                <a:spcPts val="0"/>
              </a:spcAft>
              <a:buClr>
                <a:srgbClr val="333333"/>
              </a:buClr>
              <a:buSzPts val="2800"/>
              <a:buFont typeface="Arial"/>
              <a:buChar char="•"/>
            </a:pPr>
            <a:r>
              <a:rPr b="1" i="0" lang="en-US" sz="2800" u="none" cap="none" strike="noStrike">
                <a:solidFill>
                  <a:srgbClr val="000000"/>
                </a:solidFill>
                <a:latin typeface="Calibri"/>
                <a:ea typeface="Calibri"/>
                <a:cs typeface="Calibri"/>
                <a:sym typeface="Calibri"/>
              </a:rPr>
              <a:t>توزيع المسؤوليات والأدوار: هو توزيع المُسؤوليات على المُشاركين في المراحل المتنوعة لخُطة العمل. </a:t>
            </a:r>
            <a:endParaRPr b="1" i="0" sz="2800" u="none" cap="none" strike="noStrike">
              <a:solidFill>
                <a:srgbClr val="000000"/>
              </a:solidFill>
              <a:latin typeface="Calibri"/>
              <a:ea typeface="Calibri"/>
              <a:cs typeface="Calibri"/>
              <a:sym typeface="Calibri"/>
            </a:endParaRPr>
          </a:p>
          <a:p>
            <a:pPr indent="-457200" lvl="1" marL="509588" marR="0" rtl="1" algn="just">
              <a:lnSpc>
                <a:spcPct val="150000"/>
              </a:lnSpc>
              <a:spcBef>
                <a:spcPts val="0"/>
              </a:spcBef>
              <a:spcAft>
                <a:spcPts val="0"/>
              </a:spcAft>
              <a:buClr>
                <a:srgbClr val="333333"/>
              </a:buClr>
              <a:buSzPts val="2800"/>
              <a:buFont typeface="Arial"/>
              <a:buChar char="•"/>
            </a:pPr>
            <a:r>
              <a:rPr b="1" i="0" lang="en-US" sz="2800" u="none" cap="none" strike="noStrike">
                <a:solidFill>
                  <a:srgbClr val="000000"/>
                </a:solidFill>
                <a:latin typeface="Calibri"/>
                <a:ea typeface="Calibri"/>
                <a:cs typeface="Calibri"/>
                <a:sym typeface="Calibri"/>
              </a:rPr>
              <a:t>إعداد جدول زمنيّ: هو الجدول الذي يُحدّد موعد بدء التنفيذ الفعلي للعمل. </a:t>
            </a:r>
            <a:endParaRPr b="1" i="0" sz="2800" u="none" cap="none" strike="noStrike">
              <a:solidFill>
                <a:srgbClr val="000000"/>
              </a:solidFill>
              <a:latin typeface="Calibri"/>
              <a:ea typeface="Calibri"/>
              <a:cs typeface="Calibri"/>
              <a:sym typeface="Calibri"/>
            </a:endParaRPr>
          </a:p>
          <a:p>
            <a:pPr indent="-457200" lvl="1" marL="509588" marR="0" rtl="1" algn="just">
              <a:lnSpc>
                <a:spcPct val="150000"/>
              </a:lnSpc>
              <a:spcBef>
                <a:spcPts val="0"/>
              </a:spcBef>
              <a:spcAft>
                <a:spcPts val="0"/>
              </a:spcAft>
              <a:buClr>
                <a:srgbClr val="333333"/>
              </a:buClr>
              <a:buSzPts val="2800"/>
              <a:buFont typeface="Arial"/>
              <a:buChar char="•"/>
            </a:pPr>
            <a:r>
              <a:rPr b="1" i="0" lang="en-US" sz="2800" u="none" cap="none" strike="noStrike">
                <a:solidFill>
                  <a:srgbClr val="000000"/>
                </a:solidFill>
                <a:latin typeface="Calibri"/>
                <a:ea typeface="Calibri"/>
                <a:cs typeface="Calibri"/>
                <a:sym typeface="Calibri"/>
              </a:rPr>
              <a:t>دراسة المُؤشرات الخاصة بنجاح خُطة العمل: هي المُؤشرات التي توضح مدى نجاح خُطة العمل، كما تُساهم في التأكد من تحقيق نجاح الأهداف. </a:t>
            </a:r>
            <a:endParaRPr b="1" i="0" sz="2800" u="none" cap="none" strike="noStrike">
              <a:solidFill>
                <a:srgbClr val="000000"/>
              </a:solidFill>
              <a:latin typeface="Calibri"/>
              <a:ea typeface="Calibri"/>
              <a:cs typeface="Calibri"/>
              <a:sym typeface="Calibri"/>
            </a:endParaRPr>
          </a:p>
        </p:txBody>
      </p:sp>
      <p:sp>
        <p:nvSpPr>
          <p:cNvPr id="426" name="Google Shape;426;p53"/>
          <p:cNvSpPr/>
          <p:nvPr/>
        </p:nvSpPr>
        <p:spPr>
          <a:xfrm>
            <a:off x="2567609" y="6021288"/>
            <a:ext cx="5184575" cy="550963"/>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418"/>
                                        </p:tgtEl>
                                        <p:attrNameLst>
                                          <p:attrName>style.visibility</p:attrName>
                                        </p:attrNameLst>
                                      </p:cBhvr>
                                      <p:to>
                                        <p:strVal val="visible"/>
                                      </p:to>
                                    </p:set>
                                    <p:animEffect filter="fade" transition="in">
                                      <p:cBhvr>
                                        <p:cTn dur="500"/>
                                        <p:tgtEl>
                                          <p:spTgt spid="41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0" name="Shape 430"/>
        <p:cNvGrpSpPr/>
        <p:nvPr/>
      </p:nvGrpSpPr>
      <p:grpSpPr>
        <a:xfrm>
          <a:off x="0" y="0"/>
          <a:ext cx="0" cy="0"/>
          <a:chOff x="0" y="0"/>
          <a:chExt cx="0" cy="0"/>
        </a:xfrm>
      </p:grpSpPr>
      <p:grpSp>
        <p:nvGrpSpPr>
          <p:cNvPr id="431" name="Google Shape;431;p54"/>
          <p:cNvGrpSpPr/>
          <p:nvPr/>
        </p:nvGrpSpPr>
        <p:grpSpPr>
          <a:xfrm flipH="1">
            <a:off x="6977774" y="4418471"/>
            <a:ext cx="4023343" cy="923289"/>
            <a:chOff x="645649" y="1388017"/>
            <a:chExt cx="4023343" cy="923289"/>
          </a:xfrm>
        </p:grpSpPr>
        <p:sp>
          <p:nvSpPr>
            <p:cNvPr id="432" name="Google Shape;432;p54"/>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433" name="Google Shape;433;p54"/>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434" name="Google Shape;434;p54"/>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435" name="Google Shape;435;p54"/>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36" name="Google Shape;436;p54"/>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437" name="Google Shape;437;p54"/>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438" name="Google Shape;438;p54"/>
          <p:cNvSpPr/>
          <p:nvPr/>
        </p:nvSpPr>
        <p:spPr>
          <a:xfrm>
            <a:off x="85438" y="885773"/>
            <a:ext cx="12011966" cy="3321935"/>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0" i="0" lang="en-US" sz="2800" u="none" cap="none" strike="noStrike">
                <a:solidFill>
                  <a:srgbClr val="000000"/>
                </a:solidFill>
                <a:latin typeface="Calibri"/>
                <a:ea typeface="Calibri"/>
                <a:cs typeface="Calibri"/>
                <a:sym typeface="Calibri"/>
              </a:rPr>
              <a:t> سؤال : الفرق بين التخطيط والخطة: </a:t>
            </a:r>
            <a:endParaRPr b="0"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lang="en-US" sz="2800">
                <a:latin typeface="Calibri"/>
                <a:ea typeface="Calibri"/>
                <a:cs typeface="Calibri"/>
                <a:sym typeface="Calibri"/>
              </a:rPr>
              <a:t>التخطيط</a:t>
            </a:r>
            <a:r>
              <a:rPr b="0" i="0" lang="en-US" sz="2800" u="none" cap="none" strike="noStrike">
                <a:solidFill>
                  <a:srgbClr val="000000"/>
                </a:solidFill>
                <a:latin typeface="Calibri"/>
                <a:ea typeface="Calibri"/>
                <a:cs typeface="Calibri"/>
                <a:sym typeface="Calibri"/>
              </a:rPr>
              <a:t> هو وظيفة تقوم على مجموعة من المراحل الفكرية والذهنية الخاصة بالنشاط والتي تبدأ بالتفكير وكيفية تحقيقه والموازنة بين الظروف المستقبلية التي تساعد في تحقيقه أو تعيق ذلك</a:t>
            </a:r>
            <a:r>
              <a:rPr b="0" i="0" lang="en-US" sz="2800" u="none" cap="none" strike="noStrike">
                <a:solidFill>
                  <a:srgbClr val="000000"/>
                </a:solidFill>
                <a:latin typeface="Simplified Arabic"/>
                <a:ea typeface="Simplified Arabic"/>
                <a:cs typeface="Simplified Arabic"/>
                <a:sym typeface="Simplified Arabic"/>
              </a:rPr>
              <a:t> .</a:t>
            </a:r>
            <a:endParaRPr b="0"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C00000"/>
                </a:solidFill>
                <a:latin typeface="Calibri"/>
                <a:ea typeface="Calibri"/>
                <a:cs typeface="Calibri"/>
                <a:sym typeface="Calibri"/>
              </a:rPr>
              <a:t>بينما الخطة هي ناتج عملية التخطيط وتفصيل للمراحل الواجب القيام بها وتحديد الاختصاصات والمهام وتوقيت </a:t>
            </a:r>
            <a:r>
              <a:rPr lang="en-US" sz="2800">
                <a:solidFill>
                  <a:srgbClr val="C00000"/>
                </a:solidFill>
                <a:latin typeface="Calibri"/>
                <a:ea typeface="Calibri"/>
                <a:cs typeface="Calibri"/>
                <a:sym typeface="Calibri"/>
              </a:rPr>
              <a:t>إتمام</a:t>
            </a:r>
            <a:r>
              <a:rPr b="0" i="0" lang="en-US" sz="2800" u="none" cap="none" strike="noStrike">
                <a:solidFill>
                  <a:srgbClr val="C00000"/>
                </a:solidFill>
                <a:latin typeface="Calibri"/>
                <a:ea typeface="Calibri"/>
                <a:cs typeface="Calibri"/>
                <a:sym typeface="Calibri"/>
              </a:rPr>
              <a:t> كل مرحلة من هذه المراحل للوصول إلى الهدف المنشود وقد تكون الخطة كلية على مستوى المؤسسة ، أو جزئية على مستوى الوحدات الإدارية</a:t>
            </a:r>
            <a:r>
              <a:rPr b="0" i="0" lang="en-US" sz="2800" u="none" cap="none" strike="noStrike">
                <a:solidFill>
                  <a:srgbClr val="C00000"/>
                </a:solidFill>
                <a:latin typeface="Simplified Arabic"/>
                <a:ea typeface="Simplified Arabic"/>
                <a:cs typeface="Simplified Arabic"/>
                <a:sym typeface="Simplified Arabic"/>
              </a:rPr>
              <a:t> </a:t>
            </a:r>
            <a:r>
              <a:rPr b="0" i="0" lang="en-US" sz="2800" u="none" cap="none" strike="noStrike">
                <a:solidFill>
                  <a:srgbClr val="000000"/>
                </a:solidFill>
                <a:latin typeface="Simplified Arabic"/>
                <a:ea typeface="Simplified Arabic"/>
                <a:cs typeface="Simplified Arabic"/>
                <a:sym typeface="Simplified Arabic"/>
              </a:rPr>
              <a:t>.</a:t>
            </a:r>
            <a:endParaRPr b="0" i="0" sz="2000" u="none" cap="none" strike="noStrike">
              <a:solidFill>
                <a:srgbClr val="000000"/>
              </a:solidFill>
              <a:latin typeface="Calibri"/>
              <a:ea typeface="Calibri"/>
              <a:cs typeface="Calibri"/>
              <a:sym typeface="Calibri"/>
            </a:endParaRPr>
          </a:p>
        </p:txBody>
      </p:sp>
      <p:sp>
        <p:nvSpPr>
          <p:cNvPr id="439" name="Google Shape;439;p54"/>
          <p:cNvSpPr/>
          <p:nvPr/>
        </p:nvSpPr>
        <p:spPr>
          <a:xfrm>
            <a:off x="2567609" y="6021288"/>
            <a:ext cx="5184575" cy="550963"/>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431"/>
                                        </p:tgtEl>
                                        <p:attrNameLst>
                                          <p:attrName>style.visibility</p:attrName>
                                        </p:attrNameLst>
                                      </p:cBhvr>
                                      <p:to>
                                        <p:strVal val="visible"/>
                                      </p:to>
                                    </p:set>
                                    <p:animEffect filter="fade" transition="in">
                                      <p:cBhvr>
                                        <p:cTn dur="500"/>
                                        <p:tgtEl>
                                          <p:spTgt spid="43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3" name="Shape 443"/>
        <p:cNvGrpSpPr/>
        <p:nvPr/>
      </p:nvGrpSpPr>
      <p:grpSpPr>
        <a:xfrm>
          <a:off x="0" y="0"/>
          <a:ext cx="0" cy="0"/>
          <a:chOff x="0" y="0"/>
          <a:chExt cx="0" cy="0"/>
        </a:xfrm>
      </p:grpSpPr>
      <p:grpSp>
        <p:nvGrpSpPr>
          <p:cNvPr id="444" name="Google Shape;444;p55"/>
          <p:cNvGrpSpPr/>
          <p:nvPr/>
        </p:nvGrpSpPr>
        <p:grpSpPr>
          <a:xfrm flipH="1">
            <a:off x="6977774" y="4418471"/>
            <a:ext cx="4023343" cy="923289"/>
            <a:chOff x="645649" y="1388017"/>
            <a:chExt cx="4023343" cy="923289"/>
          </a:xfrm>
        </p:grpSpPr>
        <p:sp>
          <p:nvSpPr>
            <p:cNvPr id="445" name="Google Shape;445;p55"/>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446" name="Google Shape;446;p55"/>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447" name="Google Shape;447;p55"/>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448" name="Google Shape;448;p55"/>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49" name="Google Shape;449;p55"/>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450" name="Google Shape;450;p55"/>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451" name="Google Shape;451;p55"/>
          <p:cNvSpPr/>
          <p:nvPr/>
        </p:nvSpPr>
        <p:spPr>
          <a:xfrm>
            <a:off x="85438" y="885773"/>
            <a:ext cx="12011966" cy="4697696"/>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1" i="0" lang="en-US" sz="2800" u="none" cap="none" strike="noStrike">
                <a:solidFill>
                  <a:srgbClr val="C00000"/>
                </a:solidFill>
                <a:latin typeface="Calibri"/>
                <a:ea typeface="Calibri"/>
                <a:cs typeface="Calibri"/>
                <a:sym typeface="Calibri"/>
              </a:rPr>
              <a:t>كيفية وضع الخطة ؟</a:t>
            </a:r>
            <a:r>
              <a:rPr b="1" i="0" lang="en-US" sz="2800" u="none" cap="none" strike="noStrike">
                <a:solidFill>
                  <a:srgbClr val="C00000"/>
                </a:solidFill>
                <a:latin typeface="Simplified Arabic"/>
                <a:ea typeface="Simplified Arabic"/>
                <a:cs typeface="Simplified Arabic"/>
                <a:sym typeface="Simplified Arabic"/>
              </a:rPr>
              <a:t> </a:t>
            </a:r>
            <a:endParaRPr b="0" i="0" sz="2000" u="none" cap="none" strike="noStrike">
              <a:solidFill>
                <a:srgbClr val="C00000"/>
              </a:solidFill>
              <a:latin typeface="Calibri"/>
              <a:ea typeface="Calibri"/>
              <a:cs typeface="Calibri"/>
              <a:sym typeface="Calibri"/>
            </a:endParaRPr>
          </a:p>
          <a:p>
            <a:pPr indent="0" lvl="0" marL="0" marR="0" rtl="1" algn="just">
              <a:lnSpc>
                <a:spcPct val="115000"/>
              </a:lnSpc>
              <a:spcBef>
                <a:spcPts val="1000"/>
              </a:spcBef>
              <a:spcAft>
                <a:spcPts val="0"/>
              </a:spcAft>
              <a:buNone/>
            </a:pPr>
            <a:r>
              <a:rPr b="1" i="0" lang="en-US" sz="2800" u="none" cap="none" strike="noStrike">
                <a:solidFill>
                  <a:srgbClr val="C00000"/>
                </a:solidFill>
                <a:latin typeface="Calibri"/>
                <a:ea typeface="Calibri"/>
                <a:cs typeface="Calibri"/>
                <a:sym typeface="Calibri"/>
              </a:rPr>
              <a:t>1- تحديد أهداف الخطة:</a:t>
            </a:r>
            <a:endParaRPr b="1" i="0" sz="2000" u="none" cap="none" strike="noStrike">
              <a:solidFill>
                <a:srgbClr val="C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بعد تحديد الأهداف ودراسة الظروف المحيطة يتم وضع الخطة بالتعاون بين المستويات الإدارية كافة ، إذ تقوم المستويات الإدارية العليا بوضع الأهداف العامة بينما المستويات الإدارية بتحويل هذه الأهداف إلى خطط تنسجم وعملها</a:t>
            </a:r>
            <a:r>
              <a:rPr b="0" i="0" lang="en-US" sz="2800" u="none" cap="none" strike="noStrike">
                <a:solidFill>
                  <a:srgbClr val="000000"/>
                </a:solidFill>
                <a:latin typeface="Simplified Arabic"/>
                <a:ea typeface="Simplified Arabic"/>
                <a:cs typeface="Simplified Arabic"/>
                <a:sym typeface="Simplified Arabic"/>
              </a:rPr>
              <a:t> .</a:t>
            </a:r>
            <a:endParaRPr b="0"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1" i="0" lang="en-US" sz="2800" u="none" cap="none" strike="noStrike">
                <a:solidFill>
                  <a:srgbClr val="C00000"/>
                </a:solidFill>
                <a:latin typeface="Calibri"/>
                <a:ea typeface="Calibri"/>
                <a:cs typeface="Calibri"/>
                <a:sym typeface="Calibri"/>
              </a:rPr>
              <a:t>2- تحديد الخطة المناسبة:</a:t>
            </a:r>
            <a:endParaRPr b="1" i="0" sz="2000" u="none" cap="none" strike="noStrike">
              <a:solidFill>
                <a:srgbClr val="C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يتم فيها وضع الاستراتيجيات والسياسات الرئيسة للمؤسسة والتي تساعد في تحقيق الأهداف</a:t>
            </a:r>
            <a:r>
              <a:rPr b="0" i="0" lang="en-US" sz="2800" u="none" cap="none" strike="noStrike">
                <a:solidFill>
                  <a:srgbClr val="000000"/>
                </a:solidFill>
                <a:latin typeface="Simplified Arabic"/>
                <a:ea typeface="Simplified Arabic"/>
                <a:cs typeface="Simplified Arabic"/>
                <a:sym typeface="Simplified Arabic"/>
              </a:rPr>
              <a:t> .</a:t>
            </a:r>
            <a:endParaRPr b="0"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كما يتم فيها ربط الاستراتيجيات البيئية والتي تتضمن سياسة الدولة والمنافسة والتغيرات التقنية وغيرها</a:t>
            </a:r>
            <a:r>
              <a:rPr b="0" i="0" lang="en-US" sz="2800" u="none" cap="none" strike="noStrike">
                <a:solidFill>
                  <a:srgbClr val="000000"/>
                </a:solidFill>
                <a:latin typeface="Simplified Arabic"/>
                <a:ea typeface="Simplified Arabic"/>
                <a:cs typeface="Simplified Arabic"/>
                <a:sym typeface="Simplified Arabic"/>
              </a:rPr>
              <a:t> .</a:t>
            </a:r>
            <a:endParaRPr b="0" i="0" sz="2000" u="none" cap="none" strike="noStrike">
              <a:solidFill>
                <a:srgbClr val="000000"/>
              </a:solidFill>
              <a:latin typeface="Calibri"/>
              <a:ea typeface="Calibri"/>
              <a:cs typeface="Calibri"/>
              <a:sym typeface="Calibri"/>
            </a:endParaRPr>
          </a:p>
        </p:txBody>
      </p:sp>
      <p:sp>
        <p:nvSpPr>
          <p:cNvPr id="452" name="Google Shape;452;p55"/>
          <p:cNvSpPr/>
          <p:nvPr/>
        </p:nvSpPr>
        <p:spPr>
          <a:xfrm>
            <a:off x="2567609" y="6021288"/>
            <a:ext cx="5184575" cy="550963"/>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444"/>
                                        </p:tgtEl>
                                        <p:attrNameLst>
                                          <p:attrName>style.visibility</p:attrName>
                                        </p:attrNameLst>
                                      </p:cBhvr>
                                      <p:to>
                                        <p:strVal val="visible"/>
                                      </p:to>
                                    </p:set>
                                    <p:animEffect filter="fade" transition="in">
                                      <p:cBhvr>
                                        <p:cTn dur="500"/>
                                        <p:tgtEl>
                                          <p:spTgt spid="44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6" name="Shape 456"/>
        <p:cNvGrpSpPr/>
        <p:nvPr/>
      </p:nvGrpSpPr>
      <p:grpSpPr>
        <a:xfrm>
          <a:off x="0" y="0"/>
          <a:ext cx="0" cy="0"/>
          <a:chOff x="0" y="0"/>
          <a:chExt cx="0" cy="0"/>
        </a:xfrm>
      </p:grpSpPr>
      <p:grpSp>
        <p:nvGrpSpPr>
          <p:cNvPr id="457" name="Google Shape;457;p56"/>
          <p:cNvGrpSpPr/>
          <p:nvPr/>
        </p:nvGrpSpPr>
        <p:grpSpPr>
          <a:xfrm flipH="1">
            <a:off x="6977774" y="4418471"/>
            <a:ext cx="4023343" cy="923289"/>
            <a:chOff x="645649" y="1388017"/>
            <a:chExt cx="4023343" cy="923289"/>
          </a:xfrm>
        </p:grpSpPr>
        <p:sp>
          <p:nvSpPr>
            <p:cNvPr id="458" name="Google Shape;458;p56"/>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459" name="Google Shape;459;p56"/>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460" name="Google Shape;460;p56"/>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461" name="Google Shape;461;p56"/>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62" name="Google Shape;462;p56"/>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463" name="Google Shape;463;p56"/>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464" name="Google Shape;464;p56"/>
          <p:cNvSpPr/>
          <p:nvPr/>
        </p:nvSpPr>
        <p:spPr>
          <a:xfrm>
            <a:off x="85438" y="885773"/>
            <a:ext cx="12011966" cy="3945696"/>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1" i="0" lang="en-US" sz="2800" u="none" cap="none" strike="noStrike">
                <a:solidFill>
                  <a:srgbClr val="C00000"/>
                </a:solidFill>
                <a:latin typeface="Calibri"/>
                <a:ea typeface="Calibri"/>
                <a:cs typeface="Calibri"/>
                <a:sym typeface="Calibri"/>
              </a:rPr>
              <a:t>3- إقرار الخطة واعتمادها:</a:t>
            </a:r>
            <a:endParaRPr b="1" i="0" sz="2000" u="none" cap="none" strike="noStrike">
              <a:solidFill>
                <a:srgbClr val="C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تحتاج الخطة إلا لإقرار من الإدارة العليا أو من الجهات المختصة </a:t>
            </a:r>
            <a:r>
              <a:rPr lang="en-US" sz="2800">
                <a:latin typeface="Calibri"/>
                <a:ea typeface="Calibri"/>
                <a:cs typeface="Calibri"/>
                <a:sym typeface="Calibri"/>
              </a:rPr>
              <a:t>تبنيها</a:t>
            </a:r>
            <a:r>
              <a:rPr b="0" i="0" lang="en-US" sz="2800" u="none" cap="none" strike="noStrike">
                <a:solidFill>
                  <a:srgbClr val="000000"/>
                </a:solidFill>
                <a:latin typeface="Calibri"/>
                <a:ea typeface="Calibri"/>
                <a:cs typeface="Calibri"/>
                <a:sym typeface="Calibri"/>
              </a:rPr>
              <a:t> واعتمادها ، وهذا إجراء رسمي ضروري لتنفيذ الخطة ، فلا يمكن تنفيذ الخطة بدون صدور قرار بذلك ، فالقرار هو الداعم الرسمي المطلوب للتنفيذ</a:t>
            </a:r>
            <a:r>
              <a:rPr b="0" i="0" lang="en-US" sz="2800" u="none" cap="none" strike="noStrike">
                <a:solidFill>
                  <a:srgbClr val="000000"/>
                </a:solidFill>
                <a:latin typeface="Simplified Arabic"/>
                <a:ea typeface="Simplified Arabic"/>
                <a:cs typeface="Simplified Arabic"/>
                <a:sym typeface="Simplified Arabic"/>
              </a:rPr>
              <a:t> .</a:t>
            </a:r>
            <a:endParaRPr b="0"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1" i="0" lang="en-US" sz="2800" u="none" cap="none" strike="noStrike">
                <a:solidFill>
                  <a:srgbClr val="C00000"/>
                </a:solidFill>
                <a:latin typeface="Calibri"/>
                <a:ea typeface="Calibri"/>
                <a:cs typeface="Calibri"/>
                <a:sym typeface="Calibri"/>
              </a:rPr>
              <a:t>4- وضع برنامج تنفيذ </a:t>
            </a:r>
            <a:r>
              <a:rPr b="1" lang="en-US" sz="2800">
                <a:solidFill>
                  <a:srgbClr val="C00000"/>
                </a:solidFill>
                <a:latin typeface="Calibri"/>
                <a:ea typeface="Calibri"/>
                <a:cs typeface="Calibri"/>
                <a:sym typeface="Calibri"/>
              </a:rPr>
              <a:t>الخطة</a:t>
            </a:r>
            <a:r>
              <a:rPr b="1" i="0" lang="en-US" sz="2800" u="none" cap="none" strike="noStrike">
                <a:solidFill>
                  <a:srgbClr val="C00000"/>
                </a:solidFill>
                <a:latin typeface="Calibri"/>
                <a:ea typeface="Calibri"/>
                <a:cs typeface="Calibri"/>
                <a:sym typeface="Calibri"/>
              </a:rPr>
              <a:t> :</a:t>
            </a:r>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يتم في هذه المرحلة إعادة جدولة الأهداف والأعمال والنشاطات التي تتضمنها الخطة ، وتتم عملية الجدولة وفق معايير متعددة منها المعيار الزمني أو درجة الأهمية أو درجة الصعوبة</a:t>
            </a:r>
            <a:r>
              <a:rPr b="0" i="0" lang="en-US" sz="2800" u="none" cap="none" strike="noStrike">
                <a:solidFill>
                  <a:srgbClr val="000000"/>
                </a:solidFill>
                <a:latin typeface="Simplified Arabic"/>
                <a:ea typeface="Simplified Arabic"/>
                <a:cs typeface="Simplified Arabic"/>
                <a:sym typeface="Simplified Arabic"/>
              </a:rPr>
              <a:t> .</a:t>
            </a:r>
            <a:endParaRPr b="0" i="0" sz="2000" u="none" cap="none" strike="noStrike">
              <a:solidFill>
                <a:srgbClr val="000000"/>
              </a:solidFill>
              <a:latin typeface="Calibri"/>
              <a:ea typeface="Calibri"/>
              <a:cs typeface="Calibri"/>
              <a:sym typeface="Calibri"/>
            </a:endParaRPr>
          </a:p>
        </p:txBody>
      </p:sp>
      <p:sp>
        <p:nvSpPr>
          <p:cNvPr id="465" name="Google Shape;465;p56"/>
          <p:cNvSpPr/>
          <p:nvPr/>
        </p:nvSpPr>
        <p:spPr>
          <a:xfrm>
            <a:off x="2567609" y="6021288"/>
            <a:ext cx="5184575" cy="550963"/>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457"/>
                                        </p:tgtEl>
                                        <p:attrNameLst>
                                          <p:attrName>style.visibility</p:attrName>
                                        </p:attrNameLst>
                                      </p:cBhvr>
                                      <p:to>
                                        <p:strVal val="visible"/>
                                      </p:to>
                                    </p:set>
                                    <p:animEffect filter="fade" transition="in">
                                      <p:cBhvr>
                                        <p:cTn dur="500"/>
                                        <p:tgtEl>
                                          <p:spTgt spid="45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9" name="Shape 469"/>
        <p:cNvGrpSpPr/>
        <p:nvPr/>
      </p:nvGrpSpPr>
      <p:grpSpPr>
        <a:xfrm>
          <a:off x="0" y="0"/>
          <a:ext cx="0" cy="0"/>
          <a:chOff x="0" y="0"/>
          <a:chExt cx="0" cy="0"/>
        </a:xfrm>
      </p:grpSpPr>
      <p:grpSp>
        <p:nvGrpSpPr>
          <p:cNvPr id="470" name="Google Shape;470;p57"/>
          <p:cNvGrpSpPr/>
          <p:nvPr/>
        </p:nvGrpSpPr>
        <p:grpSpPr>
          <a:xfrm flipH="1">
            <a:off x="6977774" y="4418471"/>
            <a:ext cx="4023343" cy="923289"/>
            <a:chOff x="645649" y="1388017"/>
            <a:chExt cx="4023343" cy="923289"/>
          </a:xfrm>
        </p:grpSpPr>
        <p:sp>
          <p:nvSpPr>
            <p:cNvPr id="471" name="Google Shape;471;p57"/>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472" name="Google Shape;472;p57"/>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473" name="Google Shape;473;p57"/>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474" name="Google Shape;474;p57"/>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75" name="Google Shape;475;p57"/>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476" name="Google Shape;476;p57"/>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477" name="Google Shape;477;p57"/>
          <p:cNvSpPr/>
          <p:nvPr/>
        </p:nvSpPr>
        <p:spPr>
          <a:xfrm>
            <a:off x="85438" y="885773"/>
            <a:ext cx="12011966" cy="4954177"/>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1" i="1" lang="en-US" sz="2800" u="none" cap="none" strike="noStrike">
                <a:solidFill>
                  <a:srgbClr val="C00000"/>
                </a:solidFill>
                <a:latin typeface="Calibri"/>
                <a:ea typeface="Calibri"/>
                <a:cs typeface="Calibri"/>
                <a:sym typeface="Calibri"/>
              </a:rPr>
              <a:t>ويتضمن البرنامج التنفيذي للخطة مجموعة من العناصر منها</a:t>
            </a:r>
            <a:r>
              <a:rPr b="1" i="1" lang="en-US" sz="2800" u="none" cap="none" strike="noStrike">
                <a:solidFill>
                  <a:srgbClr val="C00000"/>
                </a:solidFill>
                <a:latin typeface="Simplified Arabic"/>
                <a:ea typeface="Simplified Arabic"/>
                <a:cs typeface="Simplified Arabic"/>
                <a:sym typeface="Simplified Arabic"/>
              </a:rPr>
              <a:t> :</a:t>
            </a:r>
            <a:endParaRPr b="1" i="1" sz="2000" u="none" cap="none" strike="noStrike">
              <a:solidFill>
                <a:srgbClr val="C00000"/>
              </a:solidFill>
              <a:latin typeface="Calibri"/>
              <a:ea typeface="Calibri"/>
              <a:cs typeface="Calibri"/>
              <a:sym typeface="Calibri"/>
            </a:endParaRPr>
          </a:p>
          <a:p>
            <a:pPr indent="-457200" lvl="0" marL="457200" marR="0" rtl="1" algn="just">
              <a:lnSpc>
                <a:spcPct val="115000"/>
              </a:lnSpc>
              <a:spcBef>
                <a:spcPts val="1000"/>
              </a:spcBef>
              <a:spcAft>
                <a:spcPts val="0"/>
              </a:spcAft>
              <a:buClr>
                <a:srgbClr val="000000"/>
              </a:buClr>
              <a:buSzPts val="2800"/>
              <a:buFont typeface="Arial"/>
              <a:buChar char="•"/>
            </a:pPr>
            <a:r>
              <a:rPr b="0" i="0" lang="en-US" sz="2800" u="none" cap="none" strike="noStrike">
                <a:solidFill>
                  <a:srgbClr val="000000"/>
                </a:solidFill>
                <a:latin typeface="Calibri"/>
                <a:ea typeface="Calibri"/>
                <a:cs typeface="Calibri"/>
                <a:sym typeface="Calibri"/>
              </a:rPr>
              <a:t>الفترة الزمنية التي يجب تنفيذ الخطة خلالها</a:t>
            </a:r>
            <a:r>
              <a:rPr b="0" i="0" lang="en-US" sz="2800" u="none" cap="none" strike="noStrike">
                <a:solidFill>
                  <a:srgbClr val="000000"/>
                </a:solidFill>
                <a:latin typeface="Simplified Arabic"/>
                <a:ea typeface="Simplified Arabic"/>
                <a:cs typeface="Simplified Arabic"/>
                <a:sym typeface="Simplified Arabic"/>
              </a:rPr>
              <a:t> .</a:t>
            </a:r>
            <a:endParaRPr b="0" i="0" sz="2000" u="none" cap="none" strike="noStrike">
              <a:solidFill>
                <a:srgbClr val="000000"/>
              </a:solidFill>
              <a:latin typeface="Calibri"/>
              <a:ea typeface="Calibri"/>
              <a:cs typeface="Calibri"/>
              <a:sym typeface="Calibri"/>
            </a:endParaRPr>
          </a:p>
          <a:p>
            <a:pPr indent="-457200" lvl="0" marL="457200" marR="0" rtl="1" algn="just">
              <a:lnSpc>
                <a:spcPct val="115000"/>
              </a:lnSpc>
              <a:spcBef>
                <a:spcPts val="1000"/>
              </a:spcBef>
              <a:spcAft>
                <a:spcPts val="0"/>
              </a:spcAft>
              <a:buClr>
                <a:srgbClr val="000000"/>
              </a:buClr>
              <a:buSzPts val="2800"/>
              <a:buFont typeface="Arial"/>
              <a:buChar char="•"/>
            </a:pPr>
            <a:r>
              <a:rPr b="0" i="0" lang="en-US" sz="2800" u="none" cap="none" strike="noStrike">
                <a:solidFill>
                  <a:srgbClr val="000000"/>
                </a:solidFill>
                <a:latin typeface="Calibri"/>
                <a:ea typeface="Calibri"/>
                <a:cs typeface="Calibri"/>
                <a:sym typeface="Calibri"/>
              </a:rPr>
              <a:t>الأهداف التي تسعى المنظمة إلى تحقيقها خلال هذه الفترة</a:t>
            </a:r>
            <a:r>
              <a:rPr b="0" i="0" lang="en-US" sz="2800" u="none" cap="none" strike="noStrike">
                <a:solidFill>
                  <a:srgbClr val="000000"/>
                </a:solidFill>
                <a:latin typeface="Simplified Arabic"/>
                <a:ea typeface="Simplified Arabic"/>
                <a:cs typeface="Simplified Arabic"/>
                <a:sym typeface="Simplified Arabic"/>
              </a:rPr>
              <a:t> .</a:t>
            </a:r>
            <a:endParaRPr b="0" i="0" sz="2000" u="none" cap="none" strike="noStrike">
              <a:solidFill>
                <a:srgbClr val="000000"/>
              </a:solidFill>
              <a:latin typeface="Calibri"/>
              <a:ea typeface="Calibri"/>
              <a:cs typeface="Calibri"/>
              <a:sym typeface="Calibri"/>
            </a:endParaRPr>
          </a:p>
          <a:p>
            <a:pPr indent="-457200" lvl="0" marL="457200" marR="0" rtl="1" algn="just">
              <a:lnSpc>
                <a:spcPct val="115000"/>
              </a:lnSpc>
              <a:spcBef>
                <a:spcPts val="1000"/>
              </a:spcBef>
              <a:spcAft>
                <a:spcPts val="0"/>
              </a:spcAft>
              <a:buClr>
                <a:srgbClr val="000000"/>
              </a:buClr>
              <a:buSzPts val="2800"/>
              <a:buFont typeface="Arial"/>
              <a:buChar char="•"/>
            </a:pPr>
            <a:r>
              <a:rPr b="0" i="0" lang="en-US" sz="2800" u="none" cap="none" strike="noStrike">
                <a:solidFill>
                  <a:srgbClr val="000000"/>
                </a:solidFill>
                <a:latin typeface="Calibri"/>
                <a:ea typeface="Calibri"/>
                <a:cs typeface="Calibri"/>
                <a:sym typeface="Calibri"/>
              </a:rPr>
              <a:t>المسؤول عن تحقيق أهداف الخطة</a:t>
            </a:r>
            <a:r>
              <a:rPr b="0" i="0" lang="en-US" sz="2800" u="none" cap="none" strike="noStrike">
                <a:solidFill>
                  <a:srgbClr val="000000"/>
                </a:solidFill>
                <a:latin typeface="Simplified Arabic"/>
                <a:ea typeface="Simplified Arabic"/>
                <a:cs typeface="Simplified Arabic"/>
                <a:sym typeface="Simplified Arabic"/>
              </a:rPr>
              <a:t> .</a:t>
            </a:r>
            <a:endParaRPr b="0" i="0" sz="2000" u="none" cap="none" strike="noStrike">
              <a:solidFill>
                <a:srgbClr val="000000"/>
              </a:solidFill>
              <a:latin typeface="Calibri"/>
              <a:ea typeface="Calibri"/>
              <a:cs typeface="Calibri"/>
              <a:sym typeface="Calibri"/>
            </a:endParaRPr>
          </a:p>
          <a:p>
            <a:pPr indent="-457200" lvl="0" marL="457200" marR="0" rtl="1" algn="just">
              <a:lnSpc>
                <a:spcPct val="115000"/>
              </a:lnSpc>
              <a:spcBef>
                <a:spcPts val="1000"/>
              </a:spcBef>
              <a:spcAft>
                <a:spcPts val="0"/>
              </a:spcAft>
              <a:buClr>
                <a:srgbClr val="000000"/>
              </a:buClr>
              <a:buSzPts val="2800"/>
              <a:buFont typeface="Arial"/>
              <a:buChar char="•"/>
            </a:pPr>
            <a:r>
              <a:rPr b="0" i="0" lang="en-US" sz="2800" u="none" cap="none" strike="noStrike">
                <a:solidFill>
                  <a:srgbClr val="000000"/>
                </a:solidFill>
                <a:latin typeface="Calibri"/>
                <a:ea typeface="Calibri"/>
                <a:cs typeface="Calibri"/>
                <a:sym typeface="Calibri"/>
              </a:rPr>
              <a:t>الأعمال أو النشاطات الواجب تنفيذها بقصد تحقيق الأهداف</a:t>
            </a:r>
            <a:r>
              <a:rPr b="0" i="0" lang="en-US" sz="2800" u="none" cap="none" strike="noStrike">
                <a:solidFill>
                  <a:srgbClr val="000000"/>
                </a:solidFill>
                <a:latin typeface="Simplified Arabic"/>
                <a:ea typeface="Simplified Arabic"/>
                <a:cs typeface="Simplified Arabic"/>
                <a:sym typeface="Simplified Arabic"/>
              </a:rPr>
              <a:t> .</a:t>
            </a:r>
            <a:endParaRPr b="0" i="0" sz="2000" u="none" cap="none" strike="noStrike">
              <a:solidFill>
                <a:srgbClr val="000000"/>
              </a:solidFill>
              <a:latin typeface="Calibri"/>
              <a:ea typeface="Calibri"/>
              <a:cs typeface="Calibri"/>
              <a:sym typeface="Calibri"/>
            </a:endParaRPr>
          </a:p>
          <a:p>
            <a:pPr indent="-457200" lvl="0" marL="457200" marR="0" rtl="1" algn="just">
              <a:lnSpc>
                <a:spcPct val="115000"/>
              </a:lnSpc>
              <a:spcBef>
                <a:spcPts val="1000"/>
              </a:spcBef>
              <a:spcAft>
                <a:spcPts val="0"/>
              </a:spcAft>
              <a:buClr>
                <a:srgbClr val="000000"/>
              </a:buClr>
              <a:buSzPts val="2800"/>
              <a:buFont typeface="Arial"/>
              <a:buChar char="•"/>
            </a:pPr>
            <a:r>
              <a:rPr b="0" i="0" lang="en-US" sz="2800" u="none" cap="none" strike="noStrike">
                <a:solidFill>
                  <a:srgbClr val="000000"/>
                </a:solidFill>
                <a:latin typeface="Calibri"/>
                <a:ea typeface="Calibri"/>
                <a:cs typeface="Calibri"/>
                <a:sym typeface="Calibri"/>
              </a:rPr>
              <a:t>الموارد المالية والبشرية اللازمة لتنفيذ هذه الأعمال</a:t>
            </a:r>
            <a:r>
              <a:rPr b="0" i="0" lang="en-US" sz="2800" u="none" cap="none" strike="noStrike">
                <a:solidFill>
                  <a:srgbClr val="000000"/>
                </a:solidFill>
                <a:latin typeface="Simplified Arabic"/>
                <a:ea typeface="Simplified Arabic"/>
                <a:cs typeface="Simplified Arabic"/>
                <a:sym typeface="Simplified Arabic"/>
              </a:rPr>
              <a:t> .</a:t>
            </a:r>
            <a:endParaRPr b="0" i="0" sz="2000" u="none" cap="none" strike="noStrike">
              <a:solidFill>
                <a:srgbClr val="000000"/>
              </a:solidFill>
              <a:latin typeface="Calibri"/>
              <a:ea typeface="Calibri"/>
              <a:cs typeface="Calibri"/>
              <a:sym typeface="Calibri"/>
            </a:endParaRPr>
          </a:p>
          <a:p>
            <a:pPr indent="-457200" lvl="0" marL="457200" marR="0" rtl="1" algn="just">
              <a:lnSpc>
                <a:spcPct val="115000"/>
              </a:lnSpc>
              <a:spcBef>
                <a:spcPts val="1000"/>
              </a:spcBef>
              <a:spcAft>
                <a:spcPts val="0"/>
              </a:spcAft>
              <a:buClr>
                <a:srgbClr val="000000"/>
              </a:buClr>
              <a:buSzPts val="2800"/>
              <a:buFont typeface="Arial"/>
              <a:buChar char="•"/>
            </a:pPr>
            <a:r>
              <a:rPr b="0" i="0" lang="en-US" sz="2800" u="none" cap="none" strike="noStrike">
                <a:solidFill>
                  <a:srgbClr val="000000"/>
                </a:solidFill>
                <a:latin typeface="Calibri"/>
                <a:ea typeface="Calibri"/>
                <a:cs typeface="Calibri"/>
                <a:sym typeface="Calibri"/>
              </a:rPr>
              <a:t>المدة الزمنية التي يجب من خلالها تنفيذ كل من هذه الأعمال</a:t>
            </a:r>
            <a:r>
              <a:rPr b="0" i="0" lang="en-US" sz="2800" u="none" cap="none" strike="noStrike">
                <a:solidFill>
                  <a:srgbClr val="000000"/>
                </a:solidFill>
                <a:latin typeface="Simplified Arabic"/>
                <a:ea typeface="Simplified Arabic"/>
                <a:cs typeface="Simplified Arabic"/>
                <a:sym typeface="Simplified Arabic"/>
              </a:rPr>
              <a:t> .</a:t>
            </a:r>
            <a:endParaRPr b="0" i="0" sz="2000" u="none" cap="none" strike="noStrike">
              <a:solidFill>
                <a:srgbClr val="000000"/>
              </a:solidFill>
              <a:latin typeface="Calibri"/>
              <a:ea typeface="Calibri"/>
              <a:cs typeface="Calibri"/>
              <a:sym typeface="Calibri"/>
            </a:endParaRPr>
          </a:p>
          <a:p>
            <a:pPr indent="-457200" lvl="0" marL="457200" marR="0" rtl="1" algn="just">
              <a:lnSpc>
                <a:spcPct val="115000"/>
              </a:lnSpc>
              <a:spcBef>
                <a:spcPts val="1000"/>
              </a:spcBef>
              <a:spcAft>
                <a:spcPts val="0"/>
              </a:spcAft>
              <a:buClr>
                <a:srgbClr val="000000"/>
              </a:buClr>
              <a:buSzPts val="2800"/>
              <a:buFont typeface="Arial"/>
              <a:buChar char="•"/>
            </a:pPr>
            <a:r>
              <a:rPr b="0" i="0" lang="en-US" sz="2800" u="none" cap="none" strike="noStrike">
                <a:solidFill>
                  <a:srgbClr val="000000"/>
                </a:solidFill>
                <a:latin typeface="Calibri"/>
                <a:ea typeface="Calibri"/>
                <a:cs typeface="Calibri"/>
                <a:sym typeface="Calibri"/>
              </a:rPr>
              <a:t>يجب أن يكون خطة الإنفاق على البرنامج التنفيذي ضمن الاعتماد المحدد</a:t>
            </a:r>
            <a:r>
              <a:rPr b="0" i="0" lang="en-US" sz="2800" u="none" cap="none" strike="noStrike">
                <a:solidFill>
                  <a:srgbClr val="000000"/>
                </a:solidFill>
                <a:latin typeface="Simplified Arabic"/>
                <a:ea typeface="Simplified Arabic"/>
                <a:cs typeface="Simplified Arabic"/>
                <a:sym typeface="Simplified Arabic"/>
              </a:rPr>
              <a:t> .</a:t>
            </a:r>
            <a:endParaRPr b="0" i="0" sz="2000" u="none" cap="none" strike="noStrike">
              <a:solidFill>
                <a:srgbClr val="000000"/>
              </a:solidFill>
              <a:latin typeface="Calibri"/>
              <a:ea typeface="Calibri"/>
              <a:cs typeface="Calibri"/>
              <a:sym typeface="Calibri"/>
            </a:endParaRPr>
          </a:p>
        </p:txBody>
      </p:sp>
      <p:sp>
        <p:nvSpPr>
          <p:cNvPr id="478" name="Google Shape;478;p57"/>
          <p:cNvSpPr/>
          <p:nvPr/>
        </p:nvSpPr>
        <p:spPr>
          <a:xfrm>
            <a:off x="2567609" y="6021288"/>
            <a:ext cx="5184575" cy="550963"/>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470"/>
                                        </p:tgtEl>
                                        <p:attrNameLst>
                                          <p:attrName>style.visibility</p:attrName>
                                        </p:attrNameLst>
                                      </p:cBhvr>
                                      <p:to>
                                        <p:strVal val="visible"/>
                                      </p:to>
                                    </p:set>
                                    <p:animEffect filter="fade" transition="in">
                                      <p:cBhvr>
                                        <p:cTn dur="500"/>
                                        <p:tgtEl>
                                          <p:spTgt spid="47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2" name="Shape 482"/>
        <p:cNvGrpSpPr/>
        <p:nvPr/>
      </p:nvGrpSpPr>
      <p:grpSpPr>
        <a:xfrm>
          <a:off x="0" y="0"/>
          <a:ext cx="0" cy="0"/>
          <a:chOff x="0" y="0"/>
          <a:chExt cx="0" cy="0"/>
        </a:xfrm>
      </p:grpSpPr>
      <p:grpSp>
        <p:nvGrpSpPr>
          <p:cNvPr id="483" name="Google Shape;483;p58"/>
          <p:cNvGrpSpPr/>
          <p:nvPr/>
        </p:nvGrpSpPr>
        <p:grpSpPr>
          <a:xfrm flipH="1">
            <a:off x="6977774" y="4418471"/>
            <a:ext cx="4023343" cy="923289"/>
            <a:chOff x="645649" y="1388017"/>
            <a:chExt cx="4023343" cy="923289"/>
          </a:xfrm>
        </p:grpSpPr>
        <p:sp>
          <p:nvSpPr>
            <p:cNvPr id="484" name="Google Shape;484;p58"/>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485" name="Google Shape;485;p58"/>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486" name="Google Shape;486;p58"/>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487" name="Google Shape;487;p58"/>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88" name="Google Shape;488;p58"/>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489" name="Google Shape;489;p58"/>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490" name="Google Shape;490;p58"/>
          <p:cNvSpPr/>
          <p:nvPr/>
        </p:nvSpPr>
        <p:spPr>
          <a:xfrm>
            <a:off x="85438" y="630943"/>
            <a:ext cx="12011966" cy="5779916"/>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1" i="0" lang="en-US" sz="2600" u="none" cap="none" strike="noStrike">
                <a:solidFill>
                  <a:srgbClr val="C00000"/>
                </a:solidFill>
                <a:latin typeface="Calibri"/>
                <a:ea typeface="Calibri"/>
                <a:cs typeface="Calibri"/>
                <a:sym typeface="Calibri"/>
              </a:rPr>
              <a:t>5- مرحلة تنفيذ الخطة :</a:t>
            </a:r>
            <a:endParaRPr b="1" i="0" sz="2600" u="none" cap="none" strike="noStrike">
              <a:solidFill>
                <a:srgbClr val="C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600" u="none" cap="none" strike="noStrike">
                <a:solidFill>
                  <a:srgbClr val="000000"/>
                </a:solidFill>
                <a:latin typeface="Calibri"/>
                <a:ea typeface="Calibri"/>
                <a:cs typeface="Calibri"/>
                <a:sym typeface="Calibri"/>
              </a:rPr>
              <a:t>يعني الانتقال بالخطة إلى أرض الواقع , وترجمة ما جاء في البرنامج التنفيذي من أرقام إلى واقع عملي ملموس يتمثل بإضافة سلعة أو خدمة معينة تلبي حاجات الجمهور .</a:t>
            </a:r>
            <a:endParaRPr b="0" i="0" sz="26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600" u="none" cap="none" strike="noStrike">
                <a:solidFill>
                  <a:srgbClr val="000000"/>
                </a:solidFill>
                <a:latin typeface="Calibri"/>
                <a:ea typeface="Calibri"/>
                <a:cs typeface="Calibri"/>
                <a:sym typeface="Calibri"/>
              </a:rPr>
              <a:t>وتأتي إلزامية التنفيذ من خلال ما يتمتع به الرؤساء من سلطات تنفيذية تجعلهم قادرين على التأثير في الأفراد العاملين ودفعهم للعمل بموجب القوانين النافذة في المؤسسة</a:t>
            </a:r>
            <a:r>
              <a:rPr b="0" i="0" lang="en-US" sz="2600" u="none" cap="none" strike="noStrike">
                <a:solidFill>
                  <a:srgbClr val="000000"/>
                </a:solidFill>
                <a:latin typeface="Simplified Arabic"/>
                <a:ea typeface="Simplified Arabic"/>
                <a:cs typeface="Simplified Arabic"/>
                <a:sym typeface="Simplified Arabic"/>
              </a:rPr>
              <a:t> .</a:t>
            </a:r>
            <a:endParaRPr b="0" i="0" sz="26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1" i="0" lang="en-US" sz="2600" u="none" cap="none" strike="noStrike">
                <a:solidFill>
                  <a:srgbClr val="C00000"/>
                </a:solidFill>
                <a:latin typeface="Calibri"/>
                <a:ea typeface="Calibri"/>
                <a:cs typeface="Calibri"/>
                <a:sym typeface="Calibri"/>
              </a:rPr>
              <a:t>6-  مرحلة متابعة التنفيذ :</a:t>
            </a:r>
            <a:endParaRPr b="1" i="0" sz="2600" u="none" cap="none" strike="noStrike">
              <a:solidFill>
                <a:srgbClr val="C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600" u="none" cap="none" strike="noStrike">
                <a:solidFill>
                  <a:srgbClr val="000000"/>
                </a:solidFill>
                <a:latin typeface="Calibri"/>
                <a:ea typeface="Calibri"/>
                <a:cs typeface="Calibri"/>
                <a:sym typeface="Calibri"/>
              </a:rPr>
              <a:t>تتم عملية المتابعة من خلال إجراء الرقابة على التنفيذ ، والتي تهتم </a:t>
            </a:r>
            <a:r>
              <a:rPr lang="en-US" sz="2600">
                <a:latin typeface="Calibri"/>
                <a:ea typeface="Calibri"/>
                <a:cs typeface="Calibri"/>
                <a:sym typeface="Calibri"/>
              </a:rPr>
              <a:t>وبمقارنة</a:t>
            </a:r>
            <a:r>
              <a:rPr b="0" i="0" lang="en-US" sz="2600" u="none" cap="none" strike="noStrike">
                <a:solidFill>
                  <a:srgbClr val="000000"/>
                </a:solidFill>
                <a:latin typeface="Calibri"/>
                <a:ea typeface="Calibri"/>
                <a:cs typeface="Calibri"/>
                <a:sym typeface="Calibri"/>
              </a:rPr>
              <a:t> أرقام الخطة التقديرية مع </a:t>
            </a:r>
            <a:r>
              <a:rPr lang="en-US" sz="2600">
                <a:latin typeface="Calibri"/>
                <a:ea typeface="Calibri"/>
                <a:cs typeface="Calibri"/>
                <a:sym typeface="Calibri"/>
              </a:rPr>
              <a:t>الأرقام</a:t>
            </a:r>
            <a:r>
              <a:rPr b="0" i="0" lang="en-US" sz="2600" u="none" cap="none" strike="noStrike">
                <a:solidFill>
                  <a:srgbClr val="000000"/>
                </a:solidFill>
                <a:latin typeface="Calibri"/>
                <a:ea typeface="Calibri"/>
                <a:cs typeface="Calibri"/>
                <a:sym typeface="Calibri"/>
              </a:rPr>
              <a:t> الفعلية التي تم التوصل لها ، فإذا وجد انحراف فلابد من معرفة الأسباب المؤدية لهذا الانحراف ، والعمل على تعديل الخطة الحالية أو الاستفادة منها في الخطط المستقبلية</a:t>
            </a:r>
            <a:r>
              <a:rPr b="0" i="0" lang="en-US" sz="2600" u="none" cap="none" strike="noStrike">
                <a:solidFill>
                  <a:srgbClr val="000000"/>
                </a:solidFill>
                <a:latin typeface="Simplified Arabic"/>
                <a:ea typeface="Simplified Arabic"/>
                <a:cs typeface="Simplified Arabic"/>
                <a:sym typeface="Simplified Arabic"/>
              </a:rPr>
              <a:t> .</a:t>
            </a:r>
            <a:endParaRPr b="0" i="0" sz="26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600" u="none" cap="none" strike="noStrike">
                <a:solidFill>
                  <a:srgbClr val="000000"/>
                </a:solidFill>
                <a:latin typeface="Calibri"/>
                <a:ea typeface="Calibri"/>
                <a:cs typeface="Calibri"/>
                <a:sym typeface="Calibri"/>
              </a:rPr>
              <a:t>يجب أن تسير عملية المتابعة جنبا إلى جنب مع عملية التنفيذ </a:t>
            </a:r>
            <a:r>
              <a:rPr lang="en-US" sz="2600">
                <a:latin typeface="Calibri"/>
                <a:ea typeface="Calibri"/>
                <a:cs typeface="Calibri"/>
                <a:sym typeface="Calibri"/>
              </a:rPr>
              <a:t>وكشف</a:t>
            </a:r>
            <a:r>
              <a:rPr b="0" i="0" lang="en-US" sz="2600" u="none" cap="none" strike="noStrike">
                <a:solidFill>
                  <a:srgbClr val="000000"/>
                </a:solidFill>
                <a:latin typeface="Calibri"/>
                <a:ea typeface="Calibri"/>
                <a:cs typeface="Calibri"/>
                <a:sym typeface="Calibri"/>
              </a:rPr>
              <a:t> الانحرافات أولا بأول والعمل على تصحيحها في الوقت المناسب</a:t>
            </a:r>
            <a:r>
              <a:rPr b="0" i="0" lang="en-US" sz="2600" u="none" cap="none" strike="noStrike">
                <a:solidFill>
                  <a:srgbClr val="000000"/>
                </a:solidFill>
                <a:latin typeface="Simplified Arabic"/>
                <a:ea typeface="Simplified Arabic"/>
                <a:cs typeface="Simplified Arabic"/>
                <a:sym typeface="Simplified Arabic"/>
              </a:rPr>
              <a:t> . </a:t>
            </a:r>
            <a:endParaRPr b="0" i="0" sz="2600" u="none" cap="none" strike="noStrike">
              <a:solidFill>
                <a:srgbClr val="000000"/>
              </a:solidFill>
              <a:latin typeface="Calibri"/>
              <a:ea typeface="Calibri"/>
              <a:cs typeface="Calibri"/>
              <a:sym typeface="Calibri"/>
            </a:endParaRPr>
          </a:p>
        </p:txBody>
      </p:sp>
      <p:sp>
        <p:nvSpPr>
          <p:cNvPr id="491" name="Google Shape;491;p58"/>
          <p:cNvSpPr/>
          <p:nvPr/>
        </p:nvSpPr>
        <p:spPr>
          <a:xfrm>
            <a:off x="2567609" y="6021288"/>
            <a:ext cx="5184575" cy="550963"/>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التخطيط </a:t>
            </a:r>
            <a:r>
              <a:rPr b="1" lang="en-US" sz="2800">
                <a:solidFill>
                  <a:srgbClr val="2D3956"/>
                </a:solidFill>
                <a:latin typeface="Tajawal Medium"/>
                <a:ea typeface="Tajawal Medium"/>
                <a:cs typeface="Tajawal Medium"/>
                <a:sym typeface="Tajawal Medium"/>
              </a:rPr>
              <a:t>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483"/>
                                        </p:tgtEl>
                                        <p:attrNameLst>
                                          <p:attrName>style.visibility</p:attrName>
                                        </p:attrNameLst>
                                      </p:cBhvr>
                                      <p:to>
                                        <p:strVal val="visible"/>
                                      </p:to>
                                    </p:set>
                                    <p:animEffect filter="fade" transition="in">
                                      <p:cBhvr>
                                        <p:cTn dur="500"/>
                                        <p:tgtEl>
                                          <p:spTgt spid="48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5" name="Shape 495"/>
        <p:cNvGrpSpPr/>
        <p:nvPr/>
      </p:nvGrpSpPr>
      <p:grpSpPr>
        <a:xfrm>
          <a:off x="0" y="0"/>
          <a:ext cx="0" cy="0"/>
          <a:chOff x="0" y="0"/>
          <a:chExt cx="0" cy="0"/>
        </a:xfrm>
      </p:grpSpPr>
      <p:grpSp>
        <p:nvGrpSpPr>
          <p:cNvPr id="496" name="Google Shape;496;p59"/>
          <p:cNvGrpSpPr/>
          <p:nvPr/>
        </p:nvGrpSpPr>
        <p:grpSpPr>
          <a:xfrm flipH="1">
            <a:off x="6977774" y="4418471"/>
            <a:ext cx="4023343" cy="923289"/>
            <a:chOff x="645649" y="1388017"/>
            <a:chExt cx="4023343" cy="923289"/>
          </a:xfrm>
        </p:grpSpPr>
        <p:sp>
          <p:nvSpPr>
            <p:cNvPr id="497" name="Google Shape;497;p59"/>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498" name="Google Shape;498;p59"/>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499" name="Google Shape;499;p59"/>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500" name="Google Shape;500;p59"/>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01" name="Google Shape;501;p59"/>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502" name="Google Shape;502;p59"/>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503" name="Google Shape;503;p59"/>
          <p:cNvSpPr/>
          <p:nvPr/>
        </p:nvSpPr>
        <p:spPr>
          <a:xfrm>
            <a:off x="85438" y="615953"/>
            <a:ext cx="12011966" cy="5827749"/>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1" i="0" lang="en-US" sz="2800" u="none" cap="none" strike="noStrike">
                <a:solidFill>
                  <a:srgbClr val="C00000"/>
                </a:solidFill>
                <a:latin typeface="Calibri"/>
                <a:ea typeface="Calibri"/>
                <a:cs typeface="Calibri"/>
                <a:sym typeface="Calibri"/>
              </a:rPr>
              <a:t>ومن عوامل نجاح الخطة:</a:t>
            </a:r>
            <a:endParaRPr b="1" i="0" sz="2000" u="none" cap="none" strike="noStrike">
              <a:solidFill>
                <a:srgbClr val="C00000"/>
              </a:solidFill>
              <a:latin typeface="Calibri"/>
              <a:ea typeface="Calibri"/>
              <a:cs typeface="Calibri"/>
              <a:sym typeface="Calibri"/>
            </a:endParaRPr>
          </a:p>
          <a:p>
            <a:pPr indent="-342900" lvl="0" marL="342900" marR="0" rtl="1" algn="just">
              <a:lnSpc>
                <a:spcPct val="150000"/>
              </a:lnSpc>
              <a:spcBef>
                <a:spcPts val="1000"/>
              </a:spcBef>
              <a:spcAft>
                <a:spcPts val="0"/>
              </a:spcAft>
              <a:buClr>
                <a:srgbClr val="000000"/>
              </a:buClr>
              <a:buSzPts val="1000"/>
              <a:buFont typeface="Noto Sans Symbols"/>
              <a:buChar char="∙"/>
            </a:pPr>
            <a:r>
              <a:rPr b="0" i="0" lang="en-US" sz="2800" u="none" cap="none" strike="noStrike">
                <a:solidFill>
                  <a:srgbClr val="000000"/>
                </a:solidFill>
                <a:latin typeface="Calibri"/>
                <a:ea typeface="Calibri"/>
                <a:cs typeface="Calibri"/>
                <a:sym typeface="Calibri"/>
              </a:rPr>
              <a:t>تعاون الجهود الرسمية والهيئات الشعبية لإنتاج وتحقيق الخطة الواقعية.</a:t>
            </a:r>
            <a:endParaRPr b="0" i="0" sz="2000" u="none" cap="none" strike="noStrike">
              <a:solidFill>
                <a:srgbClr val="000000"/>
              </a:solidFill>
              <a:latin typeface="Calibri"/>
              <a:ea typeface="Calibri"/>
              <a:cs typeface="Calibri"/>
              <a:sym typeface="Calibri"/>
            </a:endParaRPr>
          </a:p>
          <a:p>
            <a:pPr indent="-342900" lvl="0" marL="342900" marR="0" rtl="1" algn="just">
              <a:lnSpc>
                <a:spcPct val="150000"/>
              </a:lnSpc>
              <a:spcBef>
                <a:spcPts val="1000"/>
              </a:spcBef>
              <a:spcAft>
                <a:spcPts val="0"/>
              </a:spcAft>
              <a:buClr>
                <a:srgbClr val="000000"/>
              </a:buClr>
              <a:buSzPts val="1000"/>
              <a:buFont typeface="Noto Sans Symbols"/>
              <a:buChar char="∙"/>
            </a:pPr>
            <a:r>
              <a:rPr b="0" i="0" lang="en-US" sz="2800" u="none" cap="none" strike="noStrike">
                <a:solidFill>
                  <a:srgbClr val="000000"/>
                </a:solidFill>
                <a:latin typeface="Calibri"/>
                <a:ea typeface="Calibri"/>
                <a:cs typeface="Calibri"/>
                <a:sym typeface="Calibri"/>
              </a:rPr>
              <a:t>أن تكون قابلة للتنفيذ دون وجود أي معوقات.</a:t>
            </a:r>
            <a:endParaRPr b="0" i="0" sz="2000" u="none" cap="none" strike="noStrike">
              <a:solidFill>
                <a:srgbClr val="000000"/>
              </a:solidFill>
              <a:latin typeface="Calibri"/>
              <a:ea typeface="Calibri"/>
              <a:cs typeface="Calibri"/>
              <a:sym typeface="Calibri"/>
            </a:endParaRPr>
          </a:p>
          <a:p>
            <a:pPr indent="-342900" lvl="0" marL="342900" marR="0" rtl="1" algn="just">
              <a:lnSpc>
                <a:spcPct val="150000"/>
              </a:lnSpc>
              <a:spcBef>
                <a:spcPts val="1000"/>
              </a:spcBef>
              <a:spcAft>
                <a:spcPts val="0"/>
              </a:spcAft>
              <a:buClr>
                <a:srgbClr val="000000"/>
              </a:buClr>
              <a:buSzPts val="1000"/>
              <a:buFont typeface="Noto Sans Symbols"/>
              <a:buChar char="∙"/>
            </a:pPr>
            <a:r>
              <a:rPr b="0" i="0" lang="en-US" sz="2800" u="none" cap="none" strike="noStrike">
                <a:solidFill>
                  <a:srgbClr val="000000"/>
                </a:solidFill>
                <a:latin typeface="Calibri"/>
                <a:ea typeface="Calibri"/>
                <a:cs typeface="Calibri"/>
                <a:sym typeface="Calibri"/>
              </a:rPr>
              <a:t>المتابعة المنتظمة والدورية للخطة.</a:t>
            </a:r>
            <a:endParaRPr b="0" i="0" sz="2000" u="none" cap="none" strike="noStrike">
              <a:solidFill>
                <a:srgbClr val="000000"/>
              </a:solidFill>
              <a:latin typeface="Calibri"/>
              <a:ea typeface="Calibri"/>
              <a:cs typeface="Calibri"/>
              <a:sym typeface="Calibri"/>
            </a:endParaRPr>
          </a:p>
          <a:p>
            <a:pPr indent="-342900" lvl="0" marL="342900" marR="0" rtl="1" algn="just">
              <a:lnSpc>
                <a:spcPct val="150000"/>
              </a:lnSpc>
              <a:spcBef>
                <a:spcPts val="1000"/>
              </a:spcBef>
              <a:spcAft>
                <a:spcPts val="0"/>
              </a:spcAft>
              <a:buClr>
                <a:srgbClr val="000000"/>
              </a:buClr>
              <a:buSzPts val="1000"/>
              <a:buFont typeface="Noto Sans Symbols"/>
              <a:buChar char="∙"/>
            </a:pPr>
            <a:r>
              <a:rPr b="0" i="0" lang="en-US" sz="2800" u="none" cap="none" strike="noStrike">
                <a:solidFill>
                  <a:srgbClr val="000000"/>
                </a:solidFill>
                <a:latin typeface="Calibri"/>
                <a:ea typeface="Calibri"/>
                <a:cs typeface="Calibri"/>
                <a:sym typeface="Calibri"/>
              </a:rPr>
              <a:t>تقييم الجهود والوسائل وفق التخطيط الزمني الموضوع.</a:t>
            </a:r>
            <a:endParaRPr b="0" i="0" sz="2000" u="none" cap="none" strike="noStrike">
              <a:solidFill>
                <a:srgbClr val="000000"/>
              </a:solidFill>
              <a:latin typeface="Calibri"/>
              <a:ea typeface="Calibri"/>
              <a:cs typeface="Calibri"/>
              <a:sym typeface="Calibri"/>
            </a:endParaRPr>
          </a:p>
          <a:p>
            <a:pPr indent="-342900" lvl="0" marL="342900" marR="0" rtl="1" algn="just">
              <a:lnSpc>
                <a:spcPct val="150000"/>
              </a:lnSpc>
              <a:spcBef>
                <a:spcPts val="1000"/>
              </a:spcBef>
              <a:spcAft>
                <a:spcPts val="0"/>
              </a:spcAft>
              <a:buClr>
                <a:srgbClr val="000000"/>
              </a:buClr>
              <a:buSzPts val="1000"/>
              <a:buFont typeface="Noto Sans Symbols"/>
              <a:buChar char="∙"/>
            </a:pPr>
            <a:r>
              <a:rPr b="0" i="0" lang="en-US" sz="2800" u="none" cap="none" strike="noStrike">
                <a:solidFill>
                  <a:srgbClr val="000000"/>
                </a:solidFill>
                <a:latin typeface="Calibri"/>
                <a:ea typeface="Calibri"/>
                <a:cs typeface="Calibri"/>
                <a:sym typeface="Calibri"/>
              </a:rPr>
              <a:t>توفير الأشخاص المؤهلين والمعنيين بتنفيذ الخطة فهي من أهم عوامل نجاح التخطيط التربوي.</a:t>
            </a:r>
            <a:endParaRPr b="0" i="0" sz="2000" u="none" cap="none" strike="noStrike">
              <a:solidFill>
                <a:srgbClr val="000000"/>
              </a:solidFill>
              <a:latin typeface="Calibri"/>
              <a:ea typeface="Calibri"/>
              <a:cs typeface="Calibri"/>
              <a:sym typeface="Calibri"/>
            </a:endParaRPr>
          </a:p>
          <a:p>
            <a:pPr indent="-342900" lvl="0" marL="342900" marR="0" rtl="1" algn="just">
              <a:lnSpc>
                <a:spcPct val="150000"/>
              </a:lnSpc>
              <a:spcBef>
                <a:spcPts val="1000"/>
              </a:spcBef>
              <a:spcAft>
                <a:spcPts val="0"/>
              </a:spcAft>
              <a:buClr>
                <a:srgbClr val="000000"/>
              </a:buClr>
              <a:buSzPts val="1000"/>
              <a:buFont typeface="Noto Sans Symbols"/>
              <a:buChar char="∙"/>
            </a:pPr>
            <a:r>
              <a:rPr b="0" i="0" lang="en-US" sz="2800" u="none" cap="none" strike="noStrike">
                <a:solidFill>
                  <a:srgbClr val="000000"/>
                </a:solidFill>
                <a:latin typeface="Calibri"/>
                <a:ea typeface="Calibri"/>
                <a:cs typeface="Calibri"/>
                <a:sym typeface="Calibri"/>
              </a:rPr>
              <a:t>اسناد الخطة إلى الجهات المختصة والتي تسعى إلى تحقيق فعلي لإنجاح الأهداف الذي يعود بالنفع على المنظومة ككل.</a:t>
            </a:r>
            <a:endParaRPr b="0" i="0" sz="2000" u="none" cap="none" strike="noStrike">
              <a:solidFill>
                <a:srgbClr val="000000"/>
              </a:solidFill>
              <a:latin typeface="Calibri"/>
              <a:ea typeface="Calibri"/>
              <a:cs typeface="Calibri"/>
              <a:sym typeface="Calibri"/>
            </a:endParaRPr>
          </a:p>
        </p:txBody>
      </p:sp>
      <p:sp>
        <p:nvSpPr>
          <p:cNvPr id="504" name="Google Shape;504;p59"/>
          <p:cNvSpPr/>
          <p:nvPr/>
        </p:nvSpPr>
        <p:spPr>
          <a:xfrm>
            <a:off x="2567609" y="6021288"/>
            <a:ext cx="5184575" cy="550963"/>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496"/>
                                        </p:tgtEl>
                                        <p:attrNameLst>
                                          <p:attrName>style.visibility</p:attrName>
                                        </p:attrNameLst>
                                      </p:cBhvr>
                                      <p:to>
                                        <p:strVal val="visible"/>
                                      </p:to>
                                    </p:set>
                                    <p:animEffect filter="fade" transition="in">
                                      <p:cBhvr>
                                        <p:cTn dur="500"/>
                                        <p:tgtEl>
                                          <p:spTgt spid="49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8" name="Shape 508"/>
        <p:cNvGrpSpPr/>
        <p:nvPr/>
      </p:nvGrpSpPr>
      <p:grpSpPr>
        <a:xfrm>
          <a:off x="0" y="0"/>
          <a:ext cx="0" cy="0"/>
          <a:chOff x="0" y="0"/>
          <a:chExt cx="0" cy="0"/>
        </a:xfrm>
      </p:grpSpPr>
      <p:grpSp>
        <p:nvGrpSpPr>
          <p:cNvPr id="509" name="Google Shape;509;p60"/>
          <p:cNvGrpSpPr/>
          <p:nvPr/>
        </p:nvGrpSpPr>
        <p:grpSpPr>
          <a:xfrm flipH="1">
            <a:off x="6977774" y="4418471"/>
            <a:ext cx="4023343" cy="923289"/>
            <a:chOff x="645649" y="1388017"/>
            <a:chExt cx="4023343" cy="923289"/>
          </a:xfrm>
        </p:grpSpPr>
        <p:sp>
          <p:nvSpPr>
            <p:cNvPr id="510" name="Google Shape;510;p60"/>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511" name="Google Shape;511;p60"/>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512" name="Google Shape;512;p60"/>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513" name="Google Shape;513;p60"/>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14" name="Google Shape;514;p60"/>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515" name="Google Shape;515;p60"/>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516" name="Google Shape;516;p60"/>
          <p:cNvSpPr/>
          <p:nvPr/>
        </p:nvSpPr>
        <p:spPr>
          <a:xfrm>
            <a:off x="85438" y="615953"/>
            <a:ext cx="12011966" cy="5432256"/>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1" i="0" lang="en-US" sz="2800" u="none" cap="none" strike="noStrike">
                <a:solidFill>
                  <a:srgbClr val="C00000"/>
                </a:solidFill>
                <a:latin typeface="Calibri"/>
                <a:ea typeface="Calibri"/>
                <a:cs typeface="Calibri"/>
                <a:sym typeface="Calibri"/>
              </a:rPr>
              <a:t>ما هي ركائز الخطة :</a:t>
            </a:r>
            <a:endParaRPr b="1" i="0" sz="2000" u="none" cap="none" strike="noStrike">
              <a:solidFill>
                <a:srgbClr val="C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 يساعد التخطيط التربويّ على جعل النظام التربويّ أكثر كفاءة، وفاعليّة في الاستجابة لما يحتاجه المُتعلِّمون، بالإضافة الى زيادة المُعدَّلات التنمويّة، حيث إنّ للتخطيط التربويّ الجيّد العديد من الأُسُس الواجب توفُّرها، ومنها: </a:t>
            </a:r>
            <a:endParaRPr b="0" i="0" sz="28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1000"/>
              </a:spcBef>
              <a:spcAft>
                <a:spcPts val="0"/>
              </a:spcAft>
              <a:buClr>
                <a:srgbClr val="000000"/>
              </a:buClr>
              <a:buSzPts val="2800"/>
              <a:buFont typeface="Noto Sans Symbols"/>
              <a:buChar char="∙"/>
            </a:pPr>
            <a:r>
              <a:rPr b="1" i="0" lang="en-US" sz="2800" u="none" cap="none" strike="noStrike">
                <a:solidFill>
                  <a:srgbClr val="C00000"/>
                </a:solidFill>
                <a:latin typeface="Calibri"/>
                <a:ea typeface="Calibri"/>
                <a:cs typeface="Calibri"/>
                <a:sym typeface="Calibri"/>
              </a:rPr>
              <a:t>الواقعيّة</a:t>
            </a:r>
            <a:r>
              <a:rPr b="0" i="0" lang="en-US" sz="2800" u="none" cap="none" strike="noStrike">
                <a:solidFill>
                  <a:srgbClr val="000000"/>
                </a:solidFill>
                <a:latin typeface="Calibri"/>
                <a:ea typeface="Calibri"/>
                <a:cs typeface="Calibri"/>
                <a:sym typeface="Calibri"/>
              </a:rPr>
              <a:t> : حيث يُراعي التخطيط الواقع الملموس، والإمكانات المُتاحة، ولا يكون مُجرَّد أحلام غير قابلة للتحقيق، إذ لا بُدّ أن يُنتجَ التخطيط خطّة تساعد على تحقيق الأهداف المُمكِنة ضمن الوقت، والموارد المُتاحة. </a:t>
            </a:r>
            <a:endParaRPr b="0" i="0" sz="28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1000"/>
              </a:spcBef>
              <a:spcAft>
                <a:spcPts val="0"/>
              </a:spcAft>
              <a:buClr>
                <a:srgbClr val="000000"/>
              </a:buClr>
              <a:buSzPts val="2800"/>
              <a:buFont typeface="Noto Sans Symbols"/>
              <a:buChar char="∙"/>
            </a:pPr>
            <a:r>
              <a:rPr b="1" i="0" lang="en-US" sz="2800" u="none" cap="none" strike="noStrike">
                <a:solidFill>
                  <a:srgbClr val="C00000"/>
                </a:solidFill>
                <a:latin typeface="Calibri"/>
                <a:ea typeface="Calibri"/>
                <a:cs typeface="Calibri"/>
                <a:sym typeface="Calibri"/>
              </a:rPr>
              <a:t>ترتيب الأولويّات</a:t>
            </a:r>
            <a:r>
              <a:rPr b="0" i="0" lang="en-US" sz="2800" u="none" cap="none" strike="noStrike">
                <a:solidFill>
                  <a:srgbClr val="000000"/>
                </a:solidFill>
                <a:latin typeface="Calibri"/>
                <a:ea typeface="Calibri"/>
                <a:cs typeface="Calibri"/>
                <a:sym typeface="Calibri"/>
              </a:rPr>
              <a:t>: لا بُدّ في التخطيط من التركيز على الأولويّات في العمل، حيث يتمّ البدء بالمشاريع العاجلة، ثمّ الأقلّ منها أهمّية. الشمول والتكامُل: يُعَدّ التخطيط التربويّ عمليّة مُتكامِلة، ومُتداخِلة مع القطاعات الأخرى، فعند التخطيط لقطاع مُعيَّن، لا بُدّ من النظر إلى علاقاته مع القطاعات الأخرى. </a:t>
            </a:r>
            <a:endParaRPr b="0" i="0" sz="2000" u="none" cap="none" strike="noStrike">
              <a:solidFill>
                <a:srgbClr val="000000"/>
              </a:solidFill>
              <a:latin typeface="Calibri"/>
              <a:ea typeface="Calibri"/>
              <a:cs typeface="Calibri"/>
              <a:sym typeface="Calibri"/>
            </a:endParaRPr>
          </a:p>
        </p:txBody>
      </p:sp>
      <p:sp>
        <p:nvSpPr>
          <p:cNvPr id="517" name="Google Shape;517;p60"/>
          <p:cNvSpPr/>
          <p:nvPr/>
        </p:nvSpPr>
        <p:spPr>
          <a:xfrm>
            <a:off x="2567609" y="6021288"/>
            <a:ext cx="5184575" cy="550963"/>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509"/>
                                        </p:tgtEl>
                                        <p:attrNameLst>
                                          <p:attrName>style.visibility</p:attrName>
                                        </p:attrNameLst>
                                      </p:cBhvr>
                                      <p:to>
                                        <p:strVal val="visible"/>
                                      </p:to>
                                    </p:set>
                                    <p:animEffect filter="fade" transition="in">
                                      <p:cBhvr>
                                        <p:cTn dur="500"/>
                                        <p:tgtEl>
                                          <p:spTgt spid="50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1" name="Shape 521"/>
        <p:cNvGrpSpPr/>
        <p:nvPr/>
      </p:nvGrpSpPr>
      <p:grpSpPr>
        <a:xfrm>
          <a:off x="0" y="0"/>
          <a:ext cx="0" cy="0"/>
          <a:chOff x="0" y="0"/>
          <a:chExt cx="0" cy="0"/>
        </a:xfrm>
      </p:grpSpPr>
      <p:grpSp>
        <p:nvGrpSpPr>
          <p:cNvPr id="522" name="Google Shape;522;p61"/>
          <p:cNvGrpSpPr/>
          <p:nvPr/>
        </p:nvGrpSpPr>
        <p:grpSpPr>
          <a:xfrm flipH="1">
            <a:off x="6977774" y="4418471"/>
            <a:ext cx="4023343" cy="923289"/>
            <a:chOff x="645649" y="1388017"/>
            <a:chExt cx="4023343" cy="923289"/>
          </a:xfrm>
        </p:grpSpPr>
        <p:sp>
          <p:nvSpPr>
            <p:cNvPr id="523" name="Google Shape;523;p61"/>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524" name="Google Shape;524;p61"/>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525" name="Google Shape;525;p61"/>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526" name="Google Shape;526;p61"/>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27" name="Google Shape;527;p61"/>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528" name="Google Shape;528;p61"/>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529" name="Google Shape;529;p61"/>
          <p:cNvSpPr/>
          <p:nvPr/>
        </p:nvSpPr>
        <p:spPr>
          <a:xfrm>
            <a:off x="85438" y="615953"/>
            <a:ext cx="12011966" cy="5940088"/>
          </a:xfrm>
          <a:prstGeom prst="rect">
            <a:avLst/>
          </a:prstGeom>
          <a:noFill/>
          <a:ln>
            <a:noFill/>
          </a:ln>
        </p:spPr>
        <p:txBody>
          <a:bodyPr anchorCtr="0" anchor="t" bIns="45700" lIns="91425" spcFirstLastPara="1" rIns="91425" wrap="square" tIns="45700">
            <a:spAutoFit/>
          </a:bodyPr>
          <a:lstStyle/>
          <a:p>
            <a:pPr indent="-342900" lvl="0" marL="342900" marR="0" rtl="1" algn="just">
              <a:lnSpc>
                <a:spcPct val="150000"/>
              </a:lnSpc>
              <a:spcBef>
                <a:spcPts val="0"/>
              </a:spcBef>
              <a:spcAft>
                <a:spcPts val="0"/>
              </a:spcAft>
              <a:buClr>
                <a:srgbClr val="000000"/>
              </a:buClr>
              <a:buSzPts val="3200"/>
              <a:buFont typeface="Noto Sans Symbols"/>
              <a:buChar char="∙"/>
            </a:pPr>
            <a:r>
              <a:rPr b="1" i="0" lang="en-US" sz="3200" u="none" cap="none" strike="noStrike">
                <a:solidFill>
                  <a:srgbClr val="C00000"/>
                </a:solidFill>
                <a:latin typeface="Calibri"/>
                <a:ea typeface="Calibri"/>
                <a:cs typeface="Calibri"/>
                <a:sym typeface="Calibri"/>
              </a:rPr>
              <a:t>الاستمراريّة</a:t>
            </a:r>
            <a:r>
              <a:rPr b="0" i="0" lang="en-US" sz="3200" u="none" cap="none" strike="noStrike">
                <a:solidFill>
                  <a:srgbClr val="000000"/>
                </a:solidFill>
                <a:latin typeface="Calibri"/>
                <a:ea typeface="Calibri"/>
                <a:cs typeface="Calibri"/>
                <a:sym typeface="Calibri"/>
              </a:rPr>
              <a:t>: إنّ عمليّة التخطيط عمليّة مُتواصِلة المراحل، والحلقات، حيث يُراعى في التخطيط أن يكون مُستجيباً للتغيُّرات، والتقدُّم الذي يحدث في المجتمع بشكل دائم. </a:t>
            </a:r>
            <a:endParaRPr b="0" i="0" sz="3200" u="none" cap="none" strike="noStrike">
              <a:solidFill>
                <a:srgbClr val="000000"/>
              </a:solidFill>
              <a:latin typeface="Calibri"/>
              <a:ea typeface="Calibri"/>
              <a:cs typeface="Calibri"/>
              <a:sym typeface="Calibri"/>
            </a:endParaRPr>
          </a:p>
          <a:p>
            <a:pPr indent="-342900" lvl="0" marL="342900" marR="0" rtl="1" algn="just">
              <a:lnSpc>
                <a:spcPct val="150000"/>
              </a:lnSpc>
              <a:spcBef>
                <a:spcPts val="0"/>
              </a:spcBef>
              <a:spcAft>
                <a:spcPts val="0"/>
              </a:spcAft>
              <a:buClr>
                <a:srgbClr val="000000"/>
              </a:buClr>
              <a:buSzPts val="3200"/>
              <a:buFont typeface="Noto Sans Symbols"/>
              <a:buChar char="∙"/>
            </a:pPr>
            <a:r>
              <a:rPr b="1" i="0" lang="en-US" sz="3200" u="none" cap="none" strike="noStrike">
                <a:solidFill>
                  <a:srgbClr val="C00000"/>
                </a:solidFill>
                <a:latin typeface="Calibri"/>
                <a:ea typeface="Calibri"/>
                <a:cs typeface="Calibri"/>
                <a:sym typeface="Calibri"/>
              </a:rPr>
              <a:t>الوضوح</a:t>
            </a:r>
            <a:r>
              <a:rPr b="0" i="0" lang="en-US" sz="3200" u="none" cap="none" strike="noStrike">
                <a:solidFill>
                  <a:srgbClr val="000000"/>
                </a:solidFill>
                <a:latin typeface="Calibri"/>
                <a:ea typeface="Calibri"/>
                <a:cs typeface="Calibri"/>
                <a:sym typeface="Calibri"/>
              </a:rPr>
              <a:t> </a:t>
            </a:r>
            <a:r>
              <a:rPr b="1" i="0" lang="en-US" sz="3200" u="none" cap="none" strike="noStrike">
                <a:solidFill>
                  <a:srgbClr val="C00000"/>
                </a:solidFill>
                <a:latin typeface="Calibri"/>
                <a:ea typeface="Calibri"/>
                <a:cs typeface="Calibri"/>
                <a:sym typeface="Calibri"/>
              </a:rPr>
              <a:t>والدقّة</a:t>
            </a:r>
            <a:r>
              <a:rPr b="0" i="0" lang="en-US" sz="3200" u="none" cap="none" strike="noStrike">
                <a:solidFill>
                  <a:srgbClr val="000000"/>
                </a:solidFill>
                <a:latin typeface="Calibri"/>
                <a:ea typeface="Calibri"/>
                <a:cs typeface="Calibri"/>
                <a:sym typeface="Calibri"/>
              </a:rPr>
              <a:t>: تتميّز الخطّة الجيّدة بكونها دقيقة، وواضحة لا غبار عليها؛ وذلك ليسهلَ تحقيقها، حيث إنّ الخطّة المُتشعِّبة، وغير الواضحة تواجه صعوبات، وعقبات في عمليّة تحقيقها. </a:t>
            </a:r>
            <a:endParaRPr b="0" i="0" sz="3200" u="none" cap="none" strike="noStrike">
              <a:solidFill>
                <a:srgbClr val="000000"/>
              </a:solidFill>
              <a:latin typeface="Calibri"/>
              <a:ea typeface="Calibri"/>
              <a:cs typeface="Calibri"/>
              <a:sym typeface="Calibri"/>
            </a:endParaRPr>
          </a:p>
          <a:p>
            <a:pPr indent="-342900" lvl="0" marL="342900" marR="0" rtl="1" algn="just">
              <a:lnSpc>
                <a:spcPct val="150000"/>
              </a:lnSpc>
              <a:spcBef>
                <a:spcPts val="0"/>
              </a:spcBef>
              <a:spcAft>
                <a:spcPts val="0"/>
              </a:spcAft>
              <a:buClr>
                <a:srgbClr val="000000"/>
              </a:buClr>
              <a:buSzPts val="3200"/>
              <a:buFont typeface="Noto Sans Symbols"/>
              <a:buChar char="∙"/>
            </a:pPr>
            <a:r>
              <a:rPr b="1" i="0" lang="en-US" sz="3200" u="none" cap="none" strike="noStrike">
                <a:solidFill>
                  <a:srgbClr val="C00000"/>
                </a:solidFill>
                <a:latin typeface="Calibri"/>
                <a:ea typeface="Calibri"/>
                <a:cs typeface="Calibri"/>
                <a:sym typeface="Calibri"/>
              </a:rPr>
              <a:t>توفُّر</a:t>
            </a:r>
            <a:r>
              <a:rPr b="0" i="0" lang="en-US" sz="3200" u="none" cap="none" strike="noStrike">
                <a:solidFill>
                  <a:srgbClr val="000000"/>
                </a:solidFill>
                <a:latin typeface="Calibri"/>
                <a:ea typeface="Calibri"/>
                <a:cs typeface="Calibri"/>
                <a:sym typeface="Calibri"/>
              </a:rPr>
              <a:t> </a:t>
            </a:r>
            <a:r>
              <a:rPr b="1" i="0" lang="en-US" sz="3200" u="none" cap="none" strike="noStrike">
                <a:solidFill>
                  <a:srgbClr val="C00000"/>
                </a:solidFill>
                <a:latin typeface="Calibri"/>
                <a:ea typeface="Calibri"/>
                <a:cs typeface="Calibri"/>
                <a:sym typeface="Calibri"/>
              </a:rPr>
              <a:t>البدائل</a:t>
            </a:r>
            <a:r>
              <a:rPr b="0" i="0" lang="en-US" sz="3200" u="none" cap="none" strike="noStrike">
                <a:solidFill>
                  <a:srgbClr val="000000"/>
                </a:solidFill>
                <a:latin typeface="Calibri"/>
                <a:ea typeface="Calibri"/>
                <a:cs typeface="Calibri"/>
                <a:sym typeface="Calibri"/>
              </a:rPr>
              <a:t>: قد تواجه الخطّة عند تنفيذها أموراً مُفاجِئة، وغير مُتوقَّعة، حيث لا بُدّ من توفُّر البديل، وجاهزيّته، علماً بأنّ البدائل قد تكون إمّا خطّة بديلة، أو وسيلة، وطريقة بديلة، أو إمكانات بديلة. </a:t>
            </a:r>
            <a:endParaRPr b="0" i="0" sz="3200" u="none" cap="none" strike="noStrike">
              <a:solidFill>
                <a:srgbClr val="000000"/>
              </a:solidFill>
              <a:latin typeface="Calibri"/>
              <a:ea typeface="Calibri"/>
              <a:cs typeface="Calibri"/>
              <a:sym typeface="Calibri"/>
            </a:endParaRPr>
          </a:p>
        </p:txBody>
      </p:sp>
      <p:sp>
        <p:nvSpPr>
          <p:cNvPr id="530" name="Google Shape;530;p61"/>
          <p:cNvSpPr/>
          <p:nvPr/>
        </p:nvSpPr>
        <p:spPr>
          <a:xfrm>
            <a:off x="2567609" y="6021288"/>
            <a:ext cx="5184575" cy="550963"/>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التخطيط </a:t>
            </a:r>
            <a:r>
              <a:rPr b="1" lang="en-US" sz="2800">
                <a:solidFill>
                  <a:srgbClr val="2D3956"/>
                </a:solidFill>
                <a:latin typeface="Tajawal Medium"/>
                <a:ea typeface="Tajawal Medium"/>
                <a:cs typeface="Tajawal Medium"/>
                <a:sym typeface="Tajawal Medium"/>
              </a:rPr>
              <a:t>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522"/>
                                        </p:tgtEl>
                                        <p:attrNameLst>
                                          <p:attrName>style.visibility</p:attrName>
                                        </p:attrNameLst>
                                      </p:cBhvr>
                                      <p:to>
                                        <p:strVal val="visible"/>
                                      </p:to>
                                    </p:set>
                                    <p:animEffect filter="fade" transition="in">
                                      <p:cBhvr>
                                        <p:cTn dur="500"/>
                                        <p:tgtEl>
                                          <p:spTgt spid="52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4" name="Shape 534"/>
        <p:cNvGrpSpPr/>
        <p:nvPr/>
      </p:nvGrpSpPr>
      <p:grpSpPr>
        <a:xfrm>
          <a:off x="0" y="0"/>
          <a:ext cx="0" cy="0"/>
          <a:chOff x="0" y="0"/>
          <a:chExt cx="0" cy="0"/>
        </a:xfrm>
      </p:grpSpPr>
      <p:grpSp>
        <p:nvGrpSpPr>
          <p:cNvPr id="535" name="Google Shape;535;p62"/>
          <p:cNvGrpSpPr/>
          <p:nvPr/>
        </p:nvGrpSpPr>
        <p:grpSpPr>
          <a:xfrm flipH="1">
            <a:off x="6977774" y="4418471"/>
            <a:ext cx="4023343" cy="923289"/>
            <a:chOff x="645649" y="1388017"/>
            <a:chExt cx="4023343" cy="923289"/>
          </a:xfrm>
        </p:grpSpPr>
        <p:sp>
          <p:nvSpPr>
            <p:cNvPr id="536" name="Google Shape;536;p62"/>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537" name="Google Shape;537;p62"/>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538" name="Google Shape;538;p62"/>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539" name="Google Shape;539;p62"/>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40" name="Google Shape;540;p62"/>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541" name="Google Shape;541;p62"/>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542" name="Google Shape;542;p62"/>
          <p:cNvSpPr/>
          <p:nvPr/>
        </p:nvSpPr>
        <p:spPr>
          <a:xfrm>
            <a:off x="85438" y="764704"/>
            <a:ext cx="12011966" cy="4735912"/>
          </a:xfrm>
          <a:prstGeom prst="rect">
            <a:avLst/>
          </a:prstGeom>
          <a:noFill/>
          <a:ln>
            <a:noFill/>
          </a:ln>
        </p:spPr>
        <p:txBody>
          <a:bodyPr anchorCtr="0" anchor="t" bIns="45700" lIns="91425" spcFirstLastPara="1" rIns="91425" wrap="square" tIns="45700">
            <a:spAutoFit/>
          </a:bodyPr>
          <a:lstStyle/>
          <a:p>
            <a:pPr indent="-342900" lvl="0" marL="342900" marR="0" rtl="1" algn="just">
              <a:lnSpc>
                <a:spcPct val="150000"/>
              </a:lnSpc>
              <a:spcBef>
                <a:spcPts val="0"/>
              </a:spcBef>
              <a:spcAft>
                <a:spcPts val="0"/>
              </a:spcAft>
              <a:buClr>
                <a:srgbClr val="000000"/>
              </a:buClr>
              <a:buSzPts val="3400"/>
              <a:buFont typeface="Noto Sans Symbols"/>
              <a:buChar char="∙"/>
            </a:pPr>
            <a:r>
              <a:rPr b="1" i="0" lang="en-US" sz="3400" u="none" cap="none" strike="noStrike">
                <a:solidFill>
                  <a:srgbClr val="C00000"/>
                </a:solidFill>
                <a:latin typeface="Calibri"/>
                <a:ea typeface="Calibri"/>
                <a:cs typeface="Calibri"/>
                <a:sym typeface="Calibri"/>
              </a:rPr>
              <a:t>المرونة</a:t>
            </a:r>
            <a:r>
              <a:rPr b="0" i="0" lang="en-US" sz="3400" u="none" cap="none" strike="noStrike">
                <a:solidFill>
                  <a:srgbClr val="000000"/>
                </a:solidFill>
                <a:latin typeface="Calibri"/>
                <a:ea typeface="Calibri"/>
                <a:cs typeface="Calibri"/>
                <a:sym typeface="Calibri"/>
              </a:rPr>
              <a:t>: التخطيط المَرِن يستجيب للتغيُّرات، والمواقف التي تحدث أثناء التخطيط، ويسمح بالتعديلات؛ لمواجهة هذه المواقف، والتغيُّرات؛ حيث إنّه من المُمكن ظهور حالات جديدة قد تتطلَّب تعديل الخطّة، أو إجراء بعض التغييرات عليها. </a:t>
            </a:r>
            <a:endParaRPr b="0" i="0" sz="3400" u="none" cap="none" strike="noStrike">
              <a:solidFill>
                <a:srgbClr val="000000"/>
              </a:solidFill>
              <a:latin typeface="Calibri"/>
              <a:ea typeface="Calibri"/>
              <a:cs typeface="Calibri"/>
              <a:sym typeface="Calibri"/>
            </a:endParaRPr>
          </a:p>
          <a:p>
            <a:pPr indent="-342900" lvl="0" marL="342900" marR="0" rtl="1" algn="just">
              <a:lnSpc>
                <a:spcPct val="150000"/>
              </a:lnSpc>
              <a:spcBef>
                <a:spcPts val="0"/>
              </a:spcBef>
              <a:spcAft>
                <a:spcPts val="0"/>
              </a:spcAft>
              <a:buClr>
                <a:srgbClr val="000000"/>
              </a:buClr>
              <a:buSzPts val="3400"/>
              <a:buFont typeface="Noto Sans Symbols"/>
              <a:buChar char="∙"/>
            </a:pPr>
            <a:r>
              <a:rPr b="1" i="0" lang="en-US" sz="3400" u="none" cap="none" strike="noStrike">
                <a:solidFill>
                  <a:srgbClr val="C00000"/>
                </a:solidFill>
                <a:latin typeface="Calibri"/>
                <a:ea typeface="Calibri"/>
                <a:cs typeface="Calibri"/>
                <a:sym typeface="Calibri"/>
              </a:rPr>
              <a:t>التوقُّع</a:t>
            </a:r>
            <a:r>
              <a:rPr b="0" i="0" lang="en-US" sz="3400" u="none" cap="none" strike="noStrike">
                <a:solidFill>
                  <a:srgbClr val="000000"/>
                </a:solidFill>
                <a:latin typeface="Calibri"/>
                <a:ea typeface="Calibri"/>
                <a:cs typeface="Calibri"/>
                <a:sym typeface="Calibri"/>
              </a:rPr>
              <a:t>: تهتمّ عمليّة التخطيط بوَضع خطّة للمستقبل؛ إذ لا بُدّ على الجهة المسؤولة عن وضع الخطّة من أن تكون لديها المقدرة على التنبُّؤ في المستقبل، وتوقُّع ما يمكن أن يحدث فيه من أحداث.</a:t>
            </a:r>
            <a:endParaRPr/>
          </a:p>
        </p:txBody>
      </p:sp>
      <p:sp>
        <p:nvSpPr>
          <p:cNvPr id="543" name="Google Shape;543;p62"/>
          <p:cNvSpPr/>
          <p:nvPr/>
        </p:nvSpPr>
        <p:spPr>
          <a:xfrm>
            <a:off x="2567609" y="6021288"/>
            <a:ext cx="5184575" cy="550963"/>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535"/>
                                        </p:tgtEl>
                                        <p:attrNameLst>
                                          <p:attrName>style.visibility</p:attrName>
                                        </p:attrNameLst>
                                      </p:cBhvr>
                                      <p:to>
                                        <p:strVal val="visible"/>
                                      </p:to>
                                    </p:set>
                                    <p:animEffect filter="fade" transition="in">
                                      <p:cBhvr>
                                        <p:cTn dur="500"/>
                                        <p:tgtEl>
                                          <p:spTgt spid="53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7" name="Shape 547"/>
        <p:cNvGrpSpPr/>
        <p:nvPr/>
      </p:nvGrpSpPr>
      <p:grpSpPr>
        <a:xfrm>
          <a:off x="0" y="0"/>
          <a:ext cx="0" cy="0"/>
          <a:chOff x="0" y="0"/>
          <a:chExt cx="0" cy="0"/>
        </a:xfrm>
      </p:grpSpPr>
      <p:grpSp>
        <p:nvGrpSpPr>
          <p:cNvPr id="548" name="Google Shape;548;p63"/>
          <p:cNvGrpSpPr/>
          <p:nvPr/>
        </p:nvGrpSpPr>
        <p:grpSpPr>
          <a:xfrm flipH="1">
            <a:off x="6977774" y="4418471"/>
            <a:ext cx="4023343" cy="923289"/>
            <a:chOff x="645649" y="1388017"/>
            <a:chExt cx="4023343" cy="923289"/>
          </a:xfrm>
        </p:grpSpPr>
        <p:sp>
          <p:nvSpPr>
            <p:cNvPr id="549" name="Google Shape;549;p63"/>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550" name="Google Shape;550;p63"/>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551" name="Google Shape;551;p63"/>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552" name="Google Shape;552;p63"/>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53" name="Google Shape;553;p63"/>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554" name="Google Shape;554;p63"/>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555" name="Google Shape;555;p63"/>
          <p:cNvSpPr/>
          <p:nvPr/>
        </p:nvSpPr>
        <p:spPr>
          <a:xfrm>
            <a:off x="911424" y="692696"/>
            <a:ext cx="10297144" cy="5262979"/>
          </a:xfrm>
          <a:prstGeom prst="rect">
            <a:avLst/>
          </a:prstGeom>
          <a:noFill/>
          <a:ln>
            <a:noFill/>
          </a:ln>
        </p:spPr>
        <p:txBody>
          <a:bodyPr anchorCtr="0" anchor="t" bIns="45700" lIns="91425" spcFirstLastPara="1" rIns="91425" wrap="square" tIns="45700">
            <a:spAutoFit/>
          </a:bodyPr>
          <a:lstStyle/>
          <a:p>
            <a:pPr indent="0" lvl="0" marL="0" marR="0" rtl="1" algn="r">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ملخص المحاضرة: عند وضع الخطة  فإنها لابد </a:t>
            </a:r>
            <a:r>
              <a:rPr b="1" lang="en-US" sz="2800"/>
              <a:t>وأن</a:t>
            </a:r>
            <a:r>
              <a:rPr b="1" i="0" lang="en-US" sz="2800" u="none" cap="none" strike="noStrike">
                <a:solidFill>
                  <a:srgbClr val="000000"/>
                </a:solidFill>
                <a:latin typeface="Arial"/>
                <a:ea typeface="Arial"/>
                <a:cs typeface="Arial"/>
                <a:sym typeface="Arial"/>
              </a:rPr>
              <a:t> توضع في إطار الإجابة على التساؤلات التالية .</a:t>
            </a:r>
            <a:endParaRPr/>
          </a:p>
          <a:p>
            <a:pPr indent="0" lvl="0" marL="0" marR="0" rtl="1" algn="r">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•ماذا ؟ ويقصد به تحديد الأهداف المطلوب تحقيقها .</a:t>
            </a:r>
            <a:endParaRPr/>
          </a:p>
          <a:p>
            <a:pPr indent="0" lvl="0" marL="0" marR="0" rtl="1" algn="r">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•من ؟ ويقصد بها تحديد المجموعات المستهدفة أو المستفيدين من نتائج هذه الأهداف .</a:t>
            </a:r>
            <a:endParaRPr b="1" i="0" sz="2800" u="none" cap="none" strike="noStrike">
              <a:solidFill>
                <a:srgbClr val="000000"/>
              </a:solidFill>
              <a:latin typeface="Arial"/>
              <a:ea typeface="Arial"/>
              <a:cs typeface="Arial"/>
              <a:sym typeface="Arial"/>
            </a:endParaRPr>
          </a:p>
          <a:p>
            <a:pPr indent="0" lvl="0" marL="0" marR="0" rtl="1" algn="r">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•ولماذا ؟ ويقصد بها شرعية إنجاز هذه الأهداف، وأثارها الإيجابية أو القيمة المضافة التي ستحدثها نتائج هذه الأهداف .</a:t>
            </a:r>
            <a:endParaRPr/>
          </a:p>
          <a:p>
            <a:pPr indent="0" lvl="0" marL="0" marR="0" rtl="1" algn="r">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•وكيف ؟ ويقصد بها السياسات الإجرائية وطرق العمل والإجراءات اللازم </a:t>
            </a:r>
            <a:r>
              <a:rPr b="1" lang="en-US" sz="2800"/>
              <a:t>اتباعها</a:t>
            </a:r>
            <a:r>
              <a:rPr b="1" i="0" lang="en-US" sz="2800" u="none" cap="none" strike="noStrike">
                <a:solidFill>
                  <a:srgbClr val="000000"/>
                </a:solidFill>
                <a:latin typeface="Arial"/>
                <a:ea typeface="Arial"/>
                <a:cs typeface="Arial"/>
                <a:sym typeface="Arial"/>
              </a:rPr>
              <a:t> وصولا إلى هذه الأهداف .</a:t>
            </a:r>
            <a:endParaRPr/>
          </a:p>
          <a:p>
            <a:pPr indent="0" lvl="0" marL="0" marR="0" rtl="1" algn="r">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•وبكم ؟ ويقصد بها تكلفة تحقيق هذه الأهداف .</a:t>
            </a:r>
            <a:endParaRPr/>
          </a:p>
          <a:p>
            <a:pPr indent="0" lvl="0" marL="0" marR="0" rtl="1" algn="r">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•وفي أي وقت ؟ ويقصد به المدى الزمني الذي سيتم فيه تحقيق الأهداف .</a:t>
            </a:r>
            <a:endParaRPr/>
          </a:p>
          <a:p>
            <a:pPr indent="0" lvl="0" marL="0" marR="0" rtl="1" algn="r">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•وبأي معايير سيتم الحكم على النتائج ؟ ويقصد به محددات ومستويات ومواصفات النتائج، والتي سيتم أساسها قبول أو رفض أو تعديل هذه النتائج</a:t>
            </a:r>
            <a:r>
              <a:rPr b="0" i="0" lang="en-US" sz="1400" u="none" cap="none" strike="noStrike">
                <a:solidFill>
                  <a:srgbClr val="000000"/>
                </a:solidFill>
                <a:latin typeface="Arial"/>
                <a:ea typeface="Arial"/>
                <a:cs typeface="Arial"/>
                <a:sym typeface="Arial"/>
              </a:rPr>
              <a:t> </a:t>
            </a:r>
            <a:endParaRPr/>
          </a:p>
        </p:txBody>
      </p:sp>
      <p:sp>
        <p:nvSpPr>
          <p:cNvPr id="556" name="Google Shape;556;p63"/>
          <p:cNvSpPr/>
          <p:nvPr/>
        </p:nvSpPr>
        <p:spPr>
          <a:xfrm>
            <a:off x="2567609" y="6021288"/>
            <a:ext cx="5184575" cy="550963"/>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548"/>
                                        </p:tgtEl>
                                        <p:attrNameLst>
                                          <p:attrName>style.visibility</p:attrName>
                                        </p:attrNameLst>
                                      </p:cBhvr>
                                      <p:to>
                                        <p:strVal val="visible"/>
                                      </p:to>
                                    </p:set>
                                    <p:animEffect filter="fade" transition="in">
                                      <p:cBhvr>
                                        <p:cTn dur="500"/>
                                        <p:tgtEl>
                                          <p:spTgt spid="54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0" name="Shape 560"/>
        <p:cNvGrpSpPr/>
        <p:nvPr/>
      </p:nvGrpSpPr>
      <p:grpSpPr>
        <a:xfrm>
          <a:off x="0" y="0"/>
          <a:ext cx="0" cy="0"/>
          <a:chOff x="0" y="0"/>
          <a:chExt cx="0" cy="0"/>
        </a:xfrm>
      </p:grpSpPr>
      <p:grpSp>
        <p:nvGrpSpPr>
          <p:cNvPr id="561" name="Google Shape;561;p64"/>
          <p:cNvGrpSpPr/>
          <p:nvPr/>
        </p:nvGrpSpPr>
        <p:grpSpPr>
          <a:xfrm flipH="1">
            <a:off x="6977774" y="4418471"/>
            <a:ext cx="4023343" cy="923289"/>
            <a:chOff x="645649" y="1388017"/>
            <a:chExt cx="4023343" cy="923289"/>
          </a:xfrm>
        </p:grpSpPr>
        <p:sp>
          <p:nvSpPr>
            <p:cNvPr id="562" name="Google Shape;562;p64"/>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563" name="Google Shape;563;p64"/>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564" name="Google Shape;564;p64"/>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565" name="Google Shape;565;p64"/>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66" name="Google Shape;566;p64"/>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567" name="Google Shape;567;p64"/>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568" name="Google Shape;568;p64"/>
          <p:cNvSpPr/>
          <p:nvPr/>
        </p:nvSpPr>
        <p:spPr>
          <a:xfrm>
            <a:off x="911424" y="692696"/>
            <a:ext cx="10297144" cy="307777"/>
          </a:xfrm>
          <a:prstGeom prst="rect">
            <a:avLst/>
          </a:prstGeom>
          <a:noFill/>
          <a:ln>
            <a:noFill/>
          </a:ln>
        </p:spPr>
        <p:txBody>
          <a:bodyPr anchorCtr="0" anchor="t" bIns="45700" lIns="91425" spcFirstLastPara="1" rIns="91425" wrap="square" tIns="45700">
            <a:spAutoFit/>
          </a:bodyPr>
          <a:lstStyle/>
          <a:p>
            <a:pPr indent="0" lvl="0" marL="0" marR="0" rtl="1" algn="r">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 </a:t>
            </a:r>
            <a:endParaRPr/>
          </a:p>
        </p:txBody>
      </p:sp>
      <p:sp>
        <p:nvSpPr>
          <p:cNvPr id="569" name="Google Shape;569;p64"/>
          <p:cNvSpPr/>
          <p:nvPr/>
        </p:nvSpPr>
        <p:spPr>
          <a:xfrm>
            <a:off x="2567609" y="6021288"/>
            <a:ext cx="5184575" cy="550963"/>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التخطيط التربوي712</a:t>
            </a:r>
            <a:endParaRPr b="0" i="0" sz="1400" u="none" cap="none" strike="noStrike">
              <a:solidFill>
                <a:srgbClr val="000000"/>
              </a:solidFill>
              <a:latin typeface="Arial"/>
              <a:ea typeface="Arial"/>
              <a:cs typeface="Arial"/>
              <a:sym typeface="Arial"/>
            </a:endParaRPr>
          </a:p>
        </p:txBody>
      </p:sp>
      <p:sp>
        <p:nvSpPr>
          <p:cNvPr id="570" name="Google Shape;570;p64"/>
          <p:cNvSpPr/>
          <p:nvPr/>
        </p:nvSpPr>
        <p:spPr>
          <a:xfrm>
            <a:off x="1169173" y="3059668"/>
            <a:ext cx="10615459" cy="1200329"/>
          </a:xfrm>
          <a:prstGeom prst="rect">
            <a:avLst/>
          </a:prstGeom>
          <a:noFill/>
          <a:ln>
            <a:noFill/>
          </a:ln>
        </p:spPr>
        <p:txBody>
          <a:bodyPr anchorCtr="0" anchor="t" bIns="45700" lIns="91425" spcFirstLastPara="1" rIns="91425" wrap="square" tIns="45700">
            <a:spAutoFit/>
          </a:bodyPr>
          <a:lstStyle/>
          <a:p>
            <a:pPr indent="0" lvl="0" marL="0" marR="0" rtl="1" algn="r">
              <a:lnSpc>
                <a:spcPct val="100000"/>
              </a:lnSpc>
              <a:spcBef>
                <a:spcPts val="0"/>
              </a:spcBef>
              <a:spcAft>
                <a:spcPts val="0"/>
              </a:spcAft>
              <a:buNone/>
            </a:pPr>
            <a:r>
              <a:rPr b="1" i="0" lang="en-US" sz="2400" u="none" cap="none" strike="noStrike">
                <a:solidFill>
                  <a:srgbClr val="000000"/>
                </a:solidFill>
                <a:latin typeface="Arial"/>
                <a:ea typeface="Arial"/>
                <a:cs typeface="Arial"/>
                <a:sym typeface="Arial"/>
              </a:rPr>
              <a:t>مصادر المحاضرة: الرجاء الاطلاع على المصادر التالية</a:t>
            </a:r>
            <a:endParaRPr/>
          </a:p>
          <a:p>
            <a:pPr indent="0" lvl="0" marL="0" marR="0" rtl="1" algn="r">
              <a:lnSpc>
                <a:spcPct val="100000"/>
              </a:lnSpc>
              <a:spcBef>
                <a:spcPts val="0"/>
              </a:spcBef>
              <a:spcAft>
                <a:spcPts val="0"/>
              </a:spcAft>
              <a:buNone/>
            </a:pPr>
            <a:r>
              <a:rPr b="1" i="0" lang="en-US" sz="2400" u="none" cap="none" strike="noStrike">
                <a:solidFill>
                  <a:srgbClr val="0C0C0C"/>
                </a:solidFill>
                <a:latin typeface="Arial"/>
                <a:ea typeface="Arial"/>
                <a:cs typeface="Arial"/>
                <a:sym typeface="Arial"/>
              </a:rPr>
              <a:t>1- التخطيط التربوي المعاصر، صالح أحمد عبابنه، دار المسيرة، 2015 ، ط،1 .</a:t>
            </a:r>
            <a:endParaRPr/>
          </a:p>
          <a:p>
            <a:pPr indent="0" lvl="0" marL="0" marR="0" rtl="1" algn="r">
              <a:lnSpc>
                <a:spcPct val="100000"/>
              </a:lnSpc>
              <a:spcBef>
                <a:spcPts val="0"/>
              </a:spcBef>
              <a:spcAft>
                <a:spcPts val="0"/>
              </a:spcAft>
              <a:buNone/>
            </a:pPr>
            <a:r>
              <a:rPr b="1" i="0" lang="en-US" sz="2400" u="none" cap="none" strike="noStrike">
                <a:solidFill>
                  <a:srgbClr val="0C0C0C"/>
                </a:solidFill>
                <a:latin typeface="Arial"/>
                <a:ea typeface="Arial"/>
                <a:cs typeface="Arial"/>
                <a:sym typeface="Arial"/>
              </a:rPr>
              <a:t>2- </a:t>
            </a:r>
            <a:r>
              <a:rPr b="1" lang="en-US" sz="2400">
                <a:solidFill>
                  <a:srgbClr val="0C0C0C"/>
                </a:solidFill>
              </a:rPr>
              <a:t>التخطيط</a:t>
            </a:r>
            <a:r>
              <a:rPr b="1" i="0" lang="en-US" sz="2400" u="none" cap="none" strike="noStrike">
                <a:solidFill>
                  <a:srgbClr val="0C0C0C"/>
                </a:solidFill>
                <a:latin typeface="Arial"/>
                <a:ea typeface="Arial"/>
                <a:cs typeface="Arial"/>
                <a:sym typeface="Arial"/>
              </a:rPr>
              <a:t> للتنمية المستدامة، محمد مخلص، حامد الشراري، دار ابن رشد، الرياض، 2023</a:t>
            </a:r>
            <a:endParaRPr b="0" i="0" sz="2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561"/>
                                        </p:tgtEl>
                                        <p:attrNameLst>
                                          <p:attrName>style.visibility</p:attrName>
                                        </p:attrNameLst>
                                      </p:cBhvr>
                                      <p:to>
                                        <p:strVal val="visible"/>
                                      </p:to>
                                    </p:set>
                                    <p:animEffect filter="fade" transition="in">
                                      <p:cBhvr>
                                        <p:cTn dur="500"/>
                                        <p:tgtEl>
                                          <p:spTgt spid="56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4" name="Shape 574"/>
        <p:cNvGrpSpPr/>
        <p:nvPr/>
      </p:nvGrpSpPr>
      <p:grpSpPr>
        <a:xfrm>
          <a:off x="0" y="0"/>
          <a:ext cx="0" cy="0"/>
          <a:chOff x="0" y="0"/>
          <a:chExt cx="0" cy="0"/>
        </a:xfrm>
      </p:grpSpPr>
      <p:grpSp>
        <p:nvGrpSpPr>
          <p:cNvPr id="575" name="Google Shape;575;p65"/>
          <p:cNvGrpSpPr/>
          <p:nvPr/>
        </p:nvGrpSpPr>
        <p:grpSpPr>
          <a:xfrm flipH="1">
            <a:off x="6977774" y="4418471"/>
            <a:ext cx="4023343" cy="923289"/>
            <a:chOff x="645649" y="1388017"/>
            <a:chExt cx="4023343" cy="923289"/>
          </a:xfrm>
        </p:grpSpPr>
        <p:sp>
          <p:nvSpPr>
            <p:cNvPr id="576" name="Google Shape;576;p65"/>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577" name="Google Shape;577;p65"/>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578" name="Google Shape;578;p65"/>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579" name="Google Shape;579;p65"/>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80" name="Google Shape;580;p65"/>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581" name="Google Shape;581;p65"/>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582" name="Google Shape;582;p65"/>
          <p:cNvSpPr/>
          <p:nvPr/>
        </p:nvSpPr>
        <p:spPr>
          <a:xfrm>
            <a:off x="911424" y="692696"/>
            <a:ext cx="10297144" cy="307777"/>
          </a:xfrm>
          <a:prstGeom prst="rect">
            <a:avLst/>
          </a:prstGeom>
          <a:noFill/>
          <a:ln>
            <a:noFill/>
          </a:ln>
        </p:spPr>
        <p:txBody>
          <a:bodyPr anchorCtr="0" anchor="t" bIns="45700" lIns="91425" spcFirstLastPara="1" rIns="91425" wrap="square" tIns="45700">
            <a:spAutoFit/>
          </a:bodyPr>
          <a:lstStyle/>
          <a:p>
            <a:pPr indent="0" lvl="0" marL="0" marR="0" rtl="1" algn="r">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 </a:t>
            </a:r>
            <a:endParaRPr/>
          </a:p>
        </p:txBody>
      </p:sp>
      <p:sp>
        <p:nvSpPr>
          <p:cNvPr id="583" name="Google Shape;583;p65"/>
          <p:cNvSpPr/>
          <p:nvPr/>
        </p:nvSpPr>
        <p:spPr>
          <a:xfrm>
            <a:off x="2567609" y="6021288"/>
            <a:ext cx="5184575" cy="550963"/>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التخطيط التربوي712</a:t>
            </a:r>
            <a:endParaRPr b="0" i="0" sz="1400" u="none" cap="none" strike="noStrike">
              <a:solidFill>
                <a:srgbClr val="000000"/>
              </a:solidFill>
              <a:latin typeface="Arial"/>
              <a:ea typeface="Arial"/>
              <a:cs typeface="Arial"/>
              <a:sym typeface="Arial"/>
            </a:endParaRPr>
          </a:p>
        </p:txBody>
      </p:sp>
      <p:sp>
        <p:nvSpPr>
          <p:cNvPr id="584" name="Google Shape;584;p65"/>
          <p:cNvSpPr/>
          <p:nvPr/>
        </p:nvSpPr>
        <p:spPr>
          <a:xfrm>
            <a:off x="3048000" y="1124745"/>
            <a:ext cx="8376592" cy="2246769"/>
          </a:xfrm>
          <a:prstGeom prst="rect">
            <a:avLst/>
          </a:prstGeom>
          <a:noFill/>
          <a:ln>
            <a:noFill/>
          </a:ln>
        </p:spPr>
        <p:txBody>
          <a:bodyPr anchorCtr="0" anchor="t" bIns="45700" lIns="91425" spcFirstLastPara="1" rIns="91425" wrap="square" tIns="45700">
            <a:spAutoFit/>
          </a:bodyPr>
          <a:lstStyle/>
          <a:p>
            <a:pPr indent="0" lvl="0" marL="0" marR="0" rtl="1" algn="r">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تعليمات الاختبار القصير</a:t>
            </a:r>
            <a:endParaRPr b="1" i="0" sz="2800" u="none" cap="none" strike="noStrike">
              <a:solidFill>
                <a:srgbClr val="000000"/>
              </a:solidFill>
              <a:latin typeface="Arial"/>
              <a:ea typeface="Arial"/>
              <a:cs typeface="Arial"/>
              <a:sym typeface="Arial"/>
            </a:endParaRPr>
          </a:p>
          <a:p>
            <a:pPr indent="0" lvl="0" marL="0" marR="0" rtl="1" algn="r">
              <a:lnSpc>
                <a:spcPct val="100000"/>
              </a:lnSpc>
              <a:spcBef>
                <a:spcPts val="0"/>
              </a:spcBef>
              <a:spcAft>
                <a:spcPts val="0"/>
              </a:spcAft>
              <a:buNone/>
            </a:pPr>
            <a:r>
              <a:rPr b="1" i="0" lang="en-US" sz="2800" u="none" cap="none" strike="noStrike">
                <a:solidFill>
                  <a:srgbClr val="0C0C0C"/>
                </a:solidFill>
                <a:latin typeface="Arial"/>
                <a:ea typeface="Arial"/>
                <a:cs typeface="Arial"/>
                <a:sym typeface="Arial"/>
              </a:rPr>
              <a:t>1- الاختبار من المحاضرات بالإضافة للكتاب المقرر</a:t>
            </a:r>
            <a:endParaRPr b="1" i="0" sz="2800" u="none" cap="none" strike="noStrike">
              <a:solidFill>
                <a:srgbClr val="0C0C0C"/>
              </a:solidFill>
              <a:latin typeface="Arial"/>
              <a:ea typeface="Arial"/>
              <a:cs typeface="Arial"/>
              <a:sym typeface="Arial"/>
            </a:endParaRPr>
          </a:p>
          <a:p>
            <a:pPr indent="0" lvl="0" marL="0" marR="0" rtl="1" algn="r">
              <a:lnSpc>
                <a:spcPct val="100000"/>
              </a:lnSpc>
              <a:spcBef>
                <a:spcPts val="0"/>
              </a:spcBef>
              <a:spcAft>
                <a:spcPts val="0"/>
              </a:spcAft>
              <a:buNone/>
            </a:pPr>
            <a:r>
              <a:rPr b="1" i="0" lang="en-US" sz="2800" u="none" cap="none" strike="noStrike">
                <a:solidFill>
                  <a:srgbClr val="0C0C0C"/>
                </a:solidFill>
                <a:latin typeface="Arial"/>
                <a:ea typeface="Arial"/>
                <a:cs typeface="Arial"/>
                <a:sym typeface="Arial"/>
              </a:rPr>
              <a:t>2- الاختبار ثانية اسئلة اختيار من متعدد</a:t>
            </a:r>
            <a:endParaRPr/>
          </a:p>
          <a:p>
            <a:pPr indent="0" lvl="0" marL="0" marR="0" rtl="1" algn="r">
              <a:lnSpc>
                <a:spcPct val="100000"/>
              </a:lnSpc>
              <a:spcBef>
                <a:spcPts val="0"/>
              </a:spcBef>
              <a:spcAft>
                <a:spcPts val="0"/>
              </a:spcAft>
              <a:buNone/>
            </a:pPr>
            <a:r>
              <a:rPr b="1" i="0" lang="en-US" sz="2800" u="none" cap="none" strike="noStrike">
                <a:solidFill>
                  <a:srgbClr val="0C0C0C"/>
                </a:solidFill>
                <a:latin typeface="Arial"/>
                <a:ea typeface="Arial"/>
                <a:cs typeface="Arial"/>
                <a:sym typeface="Arial"/>
              </a:rPr>
              <a:t>3- الاختبار يقيس الفهم </a:t>
            </a:r>
            <a:r>
              <a:rPr b="1" lang="en-US" sz="2800">
                <a:solidFill>
                  <a:srgbClr val="0C0C0C"/>
                </a:solidFill>
              </a:rPr>
              <a:t>وليس</a:t>
            </a:r>
            <a:r>
              <a:rPr b="1" i="0" lang="en-US" sz="2800" u="none" cap="none" strike="noStrike">
                <a:solidFill>
                  <a:srgbClr val="0C0C0C"/>
                </a:solidFill>
                <a:latin typeface="Arial"/>
                <a:ea typeface="Arial"/>
                <a:cs typeface="Arial"/>
                <a:sym typeface="Arial"/>
              </a:rPr>
              <a:t> الحفظ</a:t>
            </a:r>
            <a:endParaRPr/>
          </a:p>
          <a:p>
            <a:pPr indent="0" lvl="0" marL="0" marR="0" rtl="1" algn="r">
              <a:lnSpc>
                <a:spcPct val="100000"/>
              </a:lnSpc>
              <a:spcBef>
                <a:spcPts val="0"/>
              </a:spcBef>
              <a:spcAft>
                <a:spcPts val="0"/>
              </a:spcAft>
              <a:buNone/>
            </a:pPr>
            <a:r>
              <a:rPr b="1" i="0" lang="en-US" sz="2800" u="none" cap="none" strike="noStrike">
                <a:solidFill>
                  <a:srgbClr val="0C0C0C"/>
                </a:solidFill>
                <a:latin typeface="Arial"/>
                <a:ea typeface="Arial"/>
                <a:cs typeface="Arial"/>
                <a:sym typeface="Arial"/>
              </a:rPr>
              <a:t>4- مراجعة الفيديوهات </a:t>
            </a:r>
            <a:r>
              <a:rPr b="1" lang="en-US" sz="2800">
                <a:solidFill>
                  <a:srgbClr val="0C0C0C"/>
                </a:solidFill>
              </a:rPr>
              <a:t>والشرائح</a:t>
            </a:r>
            <a:r>
              <a:rPr b="1" i="0" lang="en-US" sz="2800" u="none" cap="none" strike="noStrike">
                <a:solidFill>
                  <a:srgbClr val="0C0C0C"/>
                </a:solidFill>
                <a:latin typeface="Arial"/>
                <a:ea typeface="Arial"/>
                <a:cs typeface="Arial"/>
                <a:sym typeface="Arial"/>
              </a:rPr>
              <a:t> بشكل مستمر</a:t>
            </a:r>
            <a:endParaRPr b="0" i="0" sz="28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575"/>
                                        </p:tgtEl>
                                        <p:attrNameLst>
                                          <p:attrName>style.visibility</p:attrName>
                                        </p:attrNameLst>
                                      </p:cBhvr>
                                      <p:to>
                                        <p:strVal val="visible"/>
                                      </p:to>
                                    </p:set>
                                    <p:animEffect filter="fade" transition="in">
                                      <p:cBhvr>
                                        <p:cTn dur="500"/>
                                        <p:tgtEl>
                                          <p:spTgt spid="57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8" name="Shape 588"/>
        <p:cNvGrpSpPr/>
        <p:nvPr/>
      </p:nvGrpSpPr>
      <p:grpSpPr>
        <a:xfrm>
          <a:off x="0" y="0"/>
          <a:ext cx="0" cy="0"/>
          <a:chOff x="0" y="0"/>
          <a:chExt cx="0" cy="0"/>
        </a:xfrm>
      </p:grpSpPr>
      <p:pic>
        <p:nvPicPr>
          <p:cNvPr id="589" name="Google Shape;589;p8"/>
          <p:cNvPicPr preferRelativeResize="0"/>
          <p:nvPr/>
        </p:nvPicPr>
        <p:blipFill rotWithShape="1">
          <a:blip r:embed="rId3">
            <a:alphaModFix/>
          </a:blip>
          <a:srcRect b="0" l="0" r="0" t="0"/>
          <a:stretch/>
        </p:blipFill>
        <p:spPr>
          <a:xfrm>
            <a:off x="0" y="7112"/>
            <a:ext cx="12192000" cy="6843776"/>
          </a:xfrm>
          <a:prstGeom prst="rect">
            <a:avLst/>
          </a:prstGeom>
          <a:noFill/>
          <a:ln>
            <a:noFill/>
          </a:ln>
        </p:spPr>
      </p:pic>
      <p:sp>
        <p:nvSpPr>
          <p:cNvPr id="590" name="Google Shape;590;p8"/>
          <p:cNvSpPr/>
          <p:nvPr/>
        </p:nvSpPr>
        <p:spPr>
          <a:xfrm flipH="1">
            <a:off x="6512645" y="3153102"/>
            <a:ext cx="5679355" cy="3704899"/>
          </a:xfrm>
          <a:prstGeom prst="rtTriangle">
            <a:avLst/>
          </a:prstGeom>
          <a:solidFill>
            <a:srgbClr val="669BBC">
              <a:alpha val="7647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91" name="Google Shape;591;p8"/>
          <p:cNvSpPr txBox="1"/>
          <p:nvPr/>
        </p:nvSpPr>
        <p:spPr>
          <a:xfrm>
            <a:off x="582006" y="5707075"/>
            <a:ext cx="4524565"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5400"/>
              <a:buFont typeface="Arial"/>
              <a:buNone/>
            </a:pPr>
            <a:r>
              <a:rPr b="1" i="0" lang="en-US" sz="5400" u="none" cap="none" strike="noStrike">
                <a:solidFill>
                  <a:schemeClr val="lt1"/>
                </a:solidFill>
                <a:latin typeface="Tajawal Medium"/>
                <a:ea typeface="Tajawal Medium"/>
                <a:cs typeface="Tajawal Medium"/>
                <a:sym typeface="Tajawal Medium"/>
              </a:rPr>
              <a:t>Thank You</a:t>
            </a:r>
            <a:endParaRPr b="0" i="0" sz="1400" u="none" cap="none" strike="noStrike">
              <a:solidFill>
                <a:srgbClr val="000000"/>
              </a:solidFill>
              <a:latin typeface="Arial"/>
              <a:ea typeface="Arial"/>
              <a:cs typeface="Arial"/>
              <a:sym typeface="Arial"/>
            </a:endParaRPr>
          </a:p>
        </p:txBody>
      </p:sp>
      <p:pic>
        <p:nvPicPr>
          <p:cNvPr id="592" name="Google Shape;592;p8"/>
          <p:cNvPicPr preferRelativeResize="0"/>
          <p:nvPr/>
        </p:nvPicPr>
        <p:blipFill rotWithShape="1">
          <a:blip r:embed="rId4">
            <a:alphaModFix/>
          </a:blip>
          <a:srcRect b="0" l="0" r="0" t="0"/>
          <a:stretch/>
        </p:blipFill>
        <p:spPr>
          <a:xfrm>
            <a:off x="9576180" y="6168740"/>
            <a:ext cx="2279266" cy="384052"/>
          </a:xfrm>
          <a:prstGeom prst="rect">
            <a:avLst/>
          </a:prstGeom>
          <a:noFill/>
          <a:ln>
            <a:noFill/>
          </a:ln>
        </p:spPr>
      </p:pic>
      <p:sp>
        <p:nvSpPr>
          <p:cNvPr id="593" name="Google Shape;593;p8"/>
          <p:cNvSpPr/>
          <p:nvPr/>
        </p:nvSpPr>
        <p:spPr>
          <a:xfrm flipH="1" rot="5400000">
            <a:off x="-2058944" y="4401414"/>
            <a:ext cx="3801492" cy="1097456"/>
          </a:xfrm>
          <a:custGeom>
            <a:rect b="b" l="l" r="r" t="t"/>
            <a:pathLst>
              <a:path extrusionOk="0" h="1097456" w="3801492">
                <a:moveTo>
                  <a:pt x="0" y="1097456"/>
                </a:moveTo>
                <a:lnTo>
                  <a:pt x="1102581" y="0"/>
                </a:lnTo>
                <a:lnTo>
                  <a:pt x="3801492" y="12700"/>
                </a:lnTo>
                <a:lnTo>
                  <a:pt x="2724311" y="1097456"/>
                </a:lnTo>
                <a:lnTo>
                  <a:pt x="0" y="1097456"/>
                </a:lnTo>
                <a:close/>
              </a:path>
            </a:pathLst>
          </a:custGeom>
          <a:solidFill>
            <a:srgbClr val="669BBC"/>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669BBC"/>
              </a:solidFill>
              <a:latin typeface="Calibri"/>
              <a:ea typeface="Calibri"/>
              <a:cs typeface="Calibri"/>
              <a:sym typeface="Calibri"/>
            </a:endParaRPr>
          </a:p>
        </p:txBody>
      </p:sp>
      <p:pic>
        <p:nvPicPr>
          <p:cNvPr id="594" name="Google Shape;594;p8"/>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pic>
        <p:nvPicPr>
          <p:cNvPr id="595" name="Google Shape;595;p8"/>
          <p:cNvPicPr preferRelativeResize="0"/>
          <p:nvPr/>
        </p:nvPicPr>
        <p:blipFill rotWithShape="1">
          <a:blip r:embed="rId6">
            <a:alphaModFix/>
          </a:blip>
          <a:srcRect b="0" l="0" r="0" t="0"/>
          <a:stretch/>
        </p:blipFill>
        <p:spPr>
          <a:xfrm>
            <a:off x="367466" y="542565"/>
            <a:ext cx="2758843" cy="753090"/>
          </a:xfrm>
          <a:prstGeom prst="rect">
            <a:avLst/>
          </a:prstGeom>
          <a:noFill/>
          <a:ln>
            <a:noFill/>
          </a:ln>
        </p:spPr>
      </p:pic>
      <p:sp>
        <p:nvSpPr>
          <p:cNvPr id="596" name="Google Shape;596;p8"/>
          <p:cNvSpPr/>
          <p:nvPr/>
        </p:nvSpPr>
        <p:spPr>
          <a:xfrm>
            <a:off x="8976320" y="4365104"/>
            <a:ext cx="3215680" cy="1584176"/>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الثانية: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2023-04-29T09:08:23Z</dcterms:created>
  <dc:creator>start</dc:creator>
</cp:coreProperties>
</file>