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86" r:id="rId1"/>
  </p:sldMasterIdLst>
  <p:notesMasterIdLst>
    <p:notesMasterId r:id="rId41"/>
  </p:notesMasterIdLst>
  <p:sldIdLst>
    <p:sldId id="481" r:id="rId2"/>
    <p:sldId id="258" r:id="rId3"/>
    <p:sldId id="482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71" r:id="rId14"/>
    <p:sldId id="273" r:id="rId15"/>
    <p:sldId id="275" r:id="rId16"/>
    <p:sldId id="529" r:id="rId17"/>
    <p:sldId id="527" r:id="rId18"/>
    <p:sldId id="528" r:id="rId19"/>
    <p:sldId id="530" r:id="rId20"/>
    <p:sldId id="276" r:id="rId21"/>
    <p:sldId id="277" r:id="rId22"/>
    <p:sldId id="278" r:id="rId23"/>
    <p:sldId id="279" r:id="rId24"/>
    <p:sldId id="282" r:id="rId25"/>
    <p:sldId id="283" r:id="rId26"/>
    <p:sldId id="284" r:id="rId27"/>
    <p:sldId id="288" r:id="rId28"/>
    <p:sldId id="291" r:id="rId29"/>
    <p:sldId id="292" r:id="rId30"/>
    <p:sldId id="293" r:id="rId31"/>
    <p:sldId id="294" r:id="rId32"/>
    <p:sldId id="296" r:id="rId33"/>
    <p:sldId id="297" r:id="rId34"/>
    <p:sldId id="298" r:id="rId35"/>
    <p:sldId id="299" r:id="rId36"/>
    <p:sldId id="526" r:id="rId37"/>
    <p:sldId id="525" r:id="rId38"/>
    <p:sldId id="260" r:id="rId39"/>
    <p:sldId id="349" r:id="rId40"/>
  </p:sldIdLst>
  <p:sldSz cx="12192000" cy="6858000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778" y="58"/>
      </p:cViewPr>
      <p:guideLst>
        <p:guide orient="horz" pos="288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62.13592" units="1/cm"/>
          <inkml:channelProperty channel="Y" name="resolution" value="62.42775" units="1/cm"/>
          <inkml:channelProperty channel="T" name="resolution" value="1" units="1/dev"/>
        </inkml:channelProperties>
      </inkml:inkSource>
      <inkml:timestamp xml:id="ts0" timeString="2023-10-12T17:02:32.63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24095 13247 0,'35'0'0,"-17"0"16,17 0-16,0 0 31,-52-18 47,-36 1-62,17-1-1,-87 18 1,-54-18 0,89 18-16,-35 0 15,35 0 1,-18 0-16,-53-35 16,71 35-1,70-18-15,1 18 16,-19 0-16,1-17 15,35-1 32,18 18 31,-1 0-62,1 0 15,0 18-15,17-1 0,18 1-1,-18 0 1,18-18-16,0 0 15,0 17-15,0 1 16,-36-18 0,19 0-1</inkml:trace>
  <inkml:trace contextRef="#ctx0" brushRef="#br0" timeOffset="2009.24">22860 14623 0,'0'-36'78,"0"19"-63,0-1 1,0-35 15,0 18-15,0 17-1,0 1-15,0-1 0,0 0 16,0 1 15,0-1-15,18 0 31,-18 1-32,0-1 1,17 0 0,1 1-1,0 17 1,-18-18-16,35 1 47,-18 52 62,-17-18-93,0 1-1,18-18 1,-18 18 0,0-1-1,18-17 1,-18 18-16,0 0 16,17-18-16,-17 17 15,0 1-15,18 0 16,0-1-1,-1 1 48,-17 0-47,18 34 46,0-52-46,-18 18-16,35-18 78,-18 0-47,1-35-15,0 35-16,-18-18 15,17 18 1,1 0-16,-18-17 16,0-1-1,18 18 1,-1-35-1,1 17-15,-18 0 16,18 1 0,-18-1-1,35 0 1,-35 1 0,0-1-1,18 0-15,-18 1 31,0-1-15,0 1 31,0-1-31,17 18-1</inkml:trace>
  <inkml:trace contextRef="#ctx0" brushRef="#br0" timeOffset="3460.83">23724 14270 0,'-53'0'125,"36"0"-110,-1 0 1,18 17 0,-18-17-1,18 18-15,-17-18 16,17 18 0,-18-18-1,18 17 1,0 1 15,0 35 16,0-35-16,0-1-15,0 1 31,0 0-16,0-1 16,18-17 31,-1 0-62,1 0 15,0 0-16,-1 0 17,19-17-17,-1-1 48,0 0-16,-17 1-32,-18-36 48,0 17-16,0 19-32,-18 17 1,18-18 15,-17 0-31,-1 18 47,18-17 0,0-1-31</inkml:trace>
  <inkml:trace contextRef="#ctx0" brushRef="#br0" timeOffset="5721.15">23883 14252 0,'18'0'16,"-1"18"93,-17-1-93,0 1-1,0 0 17,0-1-32,0 1 15,0 0 1,0-1-1,0 1 1,0 0-16,0-1 16,0 1-1,-17 17 32,17 0-31,0 1 46,0-19-30,0 1 14,0-71 64,0 0-95,0 36 1,0-19-16,0-17 31,0 0-15,0 36 0,0-1-16,0-17 31,0 0 0,0 17 16,0 0-31,0 1 15,17 17-16,-17-36-15,18 36 16,0 0 0,-1 0-16,36 0 15,-35-17 1,17 17 15,-17 0 0,-1 0-15,19 0 31,-36 35 62,-18-35-93,18 18-16,0-1 16,0 1-1,-18-18 1,18 18-16,-17-1 15,-1-17 1,0 35 0,1-17-1,17 0 1,-35-1-16,17 1 16,18 17 15,-18-35-16,1 0 1,17 18 0,-18 0-1,18-1 1,0 1 31,18-18-32,-18 18 1,35-18 31,0 0-16,-35 35-31,18-35 16,-1 0-1,-17 17 1,18-17-16,0 18 16,-1-18-16,19 0 15,-19 0 1,-17 18 0,18-18-1,0 17 1,-1-17 15,1 0-15,-1 0-1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CF23A8-94F4-42B0-8771-76E563DB8E84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1C8E6-C0C2-4156-B6FB-C18A526CF7B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916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7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42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343691" y="1044627"/>
            <a:ext cx="10515600" cy="637742"/>
          </a:xfrm>
        </p:spPr>
        <p:txBody>
          <a:bodyPr>
            <a:noAutofit/>
          </a:bodyPr>
          <a:lstStyle>
            <a:lvl1pPr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691" y="1812563"/>
            <a:ext cx="10233800" cy="4351338"/>
          </a:xfrm>
        </p:spPr>
        <p:txBody>
          <a:bodyPr/>
          <a:lstStyle>
            <a:lvl1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CB764B6-F73E-5ABC-D347-A0B31097149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48799" y="146543"/>
            <a:ext cx="2575877" cy="762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B13197-464B-31D8-49AF-49A891EA9E9E}"/>
              </a:ext>
            </a:extLst>
          </p:cNvPr>
          <p:cNvSpPr txBox="1"/>
          <p:nvPr userDrawn="1"/>
        </p:nvSpPr>
        <p:spPr>
          <a:xfrm>
            <a:off x="4492766" y="6321367"/>
            <a:ext cx="3488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E1BA50-63AB-0A42-37F9-F7B2243615EB}"/>
              </a:ext>
            </a:extLst>
          </p:cNvPr>
          <p:cNvSpPr/>
          <p:nvPr userDrawn="1"/>
        </p:nvSpPr>
        <p:spPr>
          <a:xfrm>
            <a:off x="24660" y="146160"/>
            <a:ext cx="2451989" cy="38899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DB7CA1-3CFF-F3A9-9EDC-B0DA36F685DC}"/>
              </a:ext>
            </a:extLst>
          </p:cNvPr>
          <p:cNvSpPr txBox="1"/>
          <p:nvPr userDrawn="1"/>
        </p:nvSpPr>
        <p:spPr>
          <a:xfrm>
            <a:off x="313673" y="146544"/>
            <a:ext cx="18739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 03</a:t>
            </a:r>
          </a:p>
        </p:txBody>
      </p:sp>
    </p:spTree>
    <p:extLst>
      <p:ext uri="{BB962C8B-B14F-4D97-AF65-F5344CB8AC3E}">
        <p14:creationId xmlns:p14="http://schemas.microsoft.com/office/powerpoint/2010/main" val="3192647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6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39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1922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1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1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8737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7353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504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647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1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89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2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7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8532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81602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60349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9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75010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1" y="1885950"/>
            <a:ext cx="294686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6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7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7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001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1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7"/>
            <a:ext cx="294005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8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5" y="4873766"/>
            <a:ext cx="293440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4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2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89" indent="0">
              <a:buNone/>
              <a:defRPr sz="1600"/>
            </a:lvl2pPr>
            <a:lvl3pPr marL="914377" indent="0">
              <a:buNone/>
              <a:defRPr sz="1600"/>
            </a:lvl3pPr>
            <a:lvl4pPr marL="1371566" indent="0">
              <a:buNone/>
              <a:defRPr sz="1600"/>
            </a:lvl4pPr>
            <a:lvl5pPr marL="1828754" indent="0">
              <a:buNone/>
              <a:defRPr sz="1600"/>
            </a:lvl5pPr>
            <a:lvl6pPr marL="2285943" indent="0">
              <a:buNone/>
              <a:defRPr sz="1600"/>
            </a:lvl6pPr>
            <a:lvl7pPr marL="2743131" indent="0">
              <a:buNone/>
              <a:defRPr sz="1600"/>
            </a:lvl7pPr>
            <a:lvl8pPr marL="3200320" indent="0">
              <a:buNone/>
              <a:defRPr sz="1600"/>
            </a:lvl8pPr>
            <a:lvl9pPr marL="3657509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8" y="4873764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21932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4038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96033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83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159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D8BD707-D9CF-40AE-B4C6-C98DA3205C09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pPr marL="12700">
              <a:lnSpc>
                <a:spcPts val="1645"/>
              </a:lnSpc>
            </a:pPr>
            <a:r>
              <a:rPr lang="en-US" spc="-5"/>
              <a:t>Chapter </a:t>
            </a:r>
            <a:r>
              <a:rPr lang="en-US"/>
              <a:t>2 — </a:t>
            </a:r>
            <a:r>
              <a:rPr lang="en-US" spc="-5"/>
              <a:t>Instructions: Language of the Computer </a:t>
            </a:r>
            <a:r>
              <a:rPr lang="en-US"/>
              <a:t>—</a:t>
            </a:r>
            <a:r>
              <a:rPr lang="en-US" spc="35"/>
              <a:t> </a:t>
            </a:r>
            <a:fld id="{81D60167-4931-47E6-BA6A-407CBD079E47}" type="slidenum">
              <a:rPr lang="en-US" smtClean="0"/>
              <a:pPr marL="12700">
                <a:lnSpc>
                  <a:spcPts val="1645"/>
                </a:lnSpc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871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  <p:sldLayoutId id="2147483700" r:id="rId14"/>
    <p:sldLayoutId id="2147483701" r:id="rId15"/>
    <p:sldLayoutId id="2147483702" r:id="rId16"/>
    <p:sldLayoutId id="2147483703" r:id="rId17"/>
    <p:sldLayoutId id="2147483704" r:id="rId18"/>
    <p:sldLayoutId id="2147483706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43600" y="-152400"/>
            <a:ext cx="7162800" cy="67818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02699" y="4427403"/>
            <a:ext cx="55699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Eng. Gamal Selim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5161" y="2738822"/>
            <a:ext cx="655283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Organization and Architecture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3035" y="5623541"/>
            <a:ext cx="3550766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03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3034" y="278601"/>
            <a:ext cx="3397045" cy="118232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175986" y="191394"/>
            <a:ext cx="6720532" cy="663122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</p:spTree>
    <p:extLst>
      <p:ext uri="{BB962C8B-B14F-4D97-AF65-F5344CB8AC3E}">
        <p14:creationId xmlns:p14="http://schemas.microsoft.com/office/powerpoint/2010/main" val="1834417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752600" y="3276600"/>
            <a:ext cx="9601200" cy="581762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12064" marR="434329">
              <a:lnSpc>
                <a:spcPts val="3400"/>
              </a:lnSpc>
              <a:spcBef>
                <a:spcPts val="580"/>
              </a:spcBef>
              <a:tabLst>
                <a:tab pos="354956" algn="l"/>
              </a:tabLst>
            </a:pP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Revision on Instruction set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788067"/>
            <a:ext cx="78486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Instruction</a:t>
            </a:r>
            <a:r>
              <a:rPr spc="-71" dirty="0"/>
              <a:t> </a:t>
            </a:r>
            <a:r>
              <a:rPr dirty="0"/>
              <a:t>Set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78644" y="1896529"/>
            <a:ext cx="11034712" cy="3064942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54964" marR="434329" indent="-342900">
              <a:lnSpc>
                <a:spcPts val="3400"/>
              </a:lnSpc>
              <a:spcBef>
                <a:spcPts val="58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collection of instructions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4" marR="230498" indent="-342900">
              <a:lnSpc>
                <a:spcPts val="3429"/>
              </a:lnSpc>
              <a:spcBef>
                <a:spcPts val="8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  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29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6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But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aspects in common</a:t>
            </a:r>
          </a:p>
          <a:p>
            <a:pPr marL="354964" marR="457189" indent="-342900">
              <a:lnSpc>
                <a:spcPts val="3529"/>
              </a:lnSpc>
              <a:spcBef>
                <a:spcPts val="7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Early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had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very</a:t>
            </a:r>
            <a:r>
              <a:rPr lang="en-US" sz="32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0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600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Simplified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4964" marR="5080" indent="-342900">
              <a:lnSpc>
                <a:spcPts val="3429"/>
              </a:lnSpc>
              <a:spcBef>
                <a:spcPts val="8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20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Many modern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</a:t>
            </a:r>
            <a:r>
              <a:rPr lang="en-US" sz="320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 simple 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sets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7738530-DEC8-4B44-324D-5DD5882783FD}"/>
              </a:ext>
            </a:extLst>
          </p:cNvPr>
          <p:cNvSpPr/>
          <p:nvPr/>
        </p:nvSpPr>
        <p:spPr>
          <a:xfrm>
            <a:off x="304800" y="1524000"/>
            <a:ext cx="11734800" cy="39624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3122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609600" y="1676400"/>
            <a:ext cx="11277600" cy="4090736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355600" marR="5080" indent="-342900">
              <a:lnSpc>
                <a:spcPct val="99700"/>
              </a:lnSpc>
              <a:spcBef>
                <a:spcPts val="11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20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Anything </a:t>
            </a:r>
            <a:r>
              <a:rPr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programmers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know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sz="32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 binary machine language program work 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correctly,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including:</a:t>
            </a: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programmable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storage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marR="925172" indent="-285750">
              <a:lnSpc>
                <a:spcPct val="101499"/>
              </a:lnSpc>
              <a:spcBef>
                <a:spcPts val="47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types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structures: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encoding and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9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formats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marR="637524" indent="-285750">
              <a:lnSpc>
                <a:spcPts val="2820"/>
              </a:lnSpc>
              <a:spcBef>
                <a:spcPts val="7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Modes of addressing: accessing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items</a:t>
            </a:r>
            <a:r>
              <a:rPr sz="24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4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Exceptional conditions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BE6AF28-9777-ADFD-33DC-C5E2F47D91E6}"/>
              </a:ext>
            </a:extLst>
          </p:cNvPr>
          <p:cNvSpPr/>
          <p:nvPr/>
        </p:nvSpPr>
        <p:spPr>
          <a:xfrm>
            <a:off x="304800" y="1524000"/>
            <a:ext cx="11734800" cy="441614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27166DDB-59D2-3A21-F98E-7D31E6A8CC5B}"/>
              </a:ext>
            </a:extLst>
          </p:cNvPr>
          <p:cNvSpPr txBox="1">
            <a:spLocks/>
          </p:cNvSpPr>
          <p:nvPr/>
        </p:nvSpPr>
        <p:spPr>
          <a:xfrm>
            <a:off x="304800" y="788067"/>
            <a:ext cx="78486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>
            <a:lvl1pPr algn="l" defTabSz="914377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25000"/>
                        <a:lumOff val="75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  <a:tileRect/>
                </a:gra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pc="-5" dirty="0"/>
              <a:t>Instruction </a:t>
            </a:r>
            <a:r>
              <a:rPr lang="en-US" dirty="0"/>
              <a:t>Set</a:t>
            </a:r>
            <a:r>
              <a:rPr lang="en-US" spc="-31" dirty="0"/>
              <a:t> </a:t>
            </a:r>
            <a:r>
              <a:rPr lang="en-US" spc="-5" dirty="0"/>
              <a:t>Architecture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08195"/>
            <a:ext cx="77317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087" algn="l"/>
              </a:tabLst>
            </a:pPr>
            <a:r>
              <a:rPr spc="-5" dirty="0"/>
              <a:t>Arithmetic</a:t>
            </a:r>
            <a:r>
              <a:rPr lang="en-US" spc="-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85801" y="1275017"/>
            <a:ext cx="11049000" cy="3890809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85750" marR="2077033" indent="-285750">
              <a:spcBef>
                <a:spcPts val="700"/>
              </a:spcBef>
              <a:buFont typeface="Arial" panose="020B0604020202020204" pitchFamily="34" charset="0"/>
              <a:buChar char="•"/>
            </a:pPr>
            <a:r>
              <a:rPr lang="en-US"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and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subtract, three</a:t>
            </a:r>
            <a:r>
              <a:rPr sz="28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operands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2024329" indent="-285750">
              <a:spcBef>
                <a:spcPts val="515"/>
              </a:spcBef>
              <a:buFont typeface="Arial" panose="020B0604020202020204" pitchFamily="34" charset="0"/>
              <a:buChar char="•"/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sources and one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destination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55591">
              <a:spcBef>
                <a:spcPts val="715"/>
              </a:spcBef>
              <a:tabLst>
                <a:tab pos="3141901" algn="l"/>
              </a:tabLst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a,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c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a gets b +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  <a:p>
            <a:pPr marL="298450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Operation, operator,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operand</a:t>
            </a:r>
          </a:p>
          <a:p>
            <a:pPr marL="298450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operations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form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74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1: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Simplicity favors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regularity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Regularity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simpler</a:t>
            </a: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Simplicity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enables higher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lower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367F15-3DD0-67CD-4250-1722CD9484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315" y="5203936"/>
            <a:ext cx="7421011" cy="1057423"/>
          </a:xfrm>
          <a:prstGeom prst="rect">
            <a:avLst/>
          </a:prstGeom>
        </p:spPr>
      </p:pic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A8F7ABC9-F4FE-E337-9164-9C884F6D7241}"/>
              </a:ext>
            </a:extLst>
          </p:cNvPr>
          <p:cNvSpPr/>
          <p:nvPr/>
        </p:nvSpPr>
        <p:spPr>
          <a:xfrm>
            <a:off x="304800" y="1313127"/>
            <a:ext cx="11734800" cy="5011473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7862" y="762000"/>
            <a:ext cx="524256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931087" algn="l"/>
              </a:tabLst>
            </a:pPr>
            <a:r>
              <a:rPr dirty="0"/>
              <a:t>Ar</a:t>
            </a:r>
            <a:r>
              <a:rPr spc="-5" dirty="0"/>
              <a:t>i</a:t>
            </a:r>
            <a:r>
              <a:rPr dirty="0"/>
              <a:t>t</a:t>
            </a:r>
            <a:r>
              <a:rPr spc="-5" dirty="0"/>
              <a:t>h</a:t>
            </a:r>
            <a:r>
              <a:rPr dirty="0"/>
              <a:t>met</a:t>
            </a:r>
            <a:r>
              <a:rPr spc="-5" dirty="0"/>
              <a:t>i</a:t>
            </a:r>
            <a:r>
              <a:rPr dirty="0"/>
              <a:t>c</a:t>
            </a:r>
            <a:r>
              <a:rPr lang="en-US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38200" y="1447800"/>
            <a:ext cx="10668000" cy="4038926"/>
          </a:xfrm>
          <a:prstGeom prst="rect">
            <a:avLst/>
          </a:prstGeom>
        </p:spPr>
        <p:txBody>
          <a:bodyPr vert="horz" wrap="square" lIns="0" tIns="250825" rIns="0" bIns="0" rtlCol="0">
            <a:spAutoFit/>
          </a:bodyPr>
          <a:lstStyle/>
          <a:p>
            <a:pPr marL="355600" indent="-342900">
              <a:spcBef>
                <a:spcPts val="19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  <a:endParaRPr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indent="-457200" algn="just">
              <a:spcBef>
                <a:spcPts val="1640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(g + h) -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j);</a:t>
            </a:r>
          </a:p>
          <a:p>
            <a:pPr marL="355600" indent="-342900">
              <a:spcBef>
                <a:spcPts val="172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  <a:endParaRPr lang="en-US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g, h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temp t0 = g +</a:t>
            </a:r>
            <a:r>
              <a:rPr sz="2800" spc="-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i, j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temp t1 = i +</a:t>
            </a:r>
            <a:r>
              <a:rPr sz="2800" spc="-7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12791" marR="5080" indent="-457200" algn="just">
              <a:spcBef>
                <a:spcPts val="167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 f, t0, t1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# f = t0 -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C13D833-6E22-D395-274F-C56BB5D94225}"/>
              </a:ext>
            </a:extLst>
          </p:cNvPr>
          <p:cNvSpPr/>
          <p:nvPr/>
        </p:nvSpPr>
        <p:spPr>
          <a:xfrm>
            <a:off x="304800" y="1524000"/>
            <a:ext cx="11582400" cy="45720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914400"/>
            <a:ext cx="502539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685800" y="2438400"/>
            <a:ext cx="10233800" cy="2350387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672456" marR="94612" indent="-342900">
              <a:lnSpc>
                <a:spcPts val="3400"/>
              </a:lnSpc>
              <a:spcBef>
                <a:spcPts val="58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Arithmetic instructions </a:t>
            </a:r>
            <a:r>
              <a:rPr dirty="0"/>
              <a:t>use operands </a:t>
            </a:r>
            <a:r>
              <a:rPr spc="-5" dirty="0"/>
              <a:t>from  </a:t>
            </a:r>
            <a:r>
              <a:rPr spc="-5" dirty="0">
                <a:solidFill>
                  <a:srgbClr val="FF0000"/>
                </a:solidFill>
              </a:rPr>
              <a:t>registers</a:t>
            </a:r>
            <a:endParaRPr dirty="0">
              <a:latin typeface="Times New Roman"/>
              <a:cs typeface="Times New Roman"/>
            </a:endParaRPr>
          </a:p>
          <a:p>
            <a:pPr marL="672456" marR="5080" indent="-342900">
              <a:lnSpc>
                <a:spcPts val="3429"/>
              </a:lnSpc>
              <a:spcBef>
                <a:spcPts val="84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The </a:t>
            </a:r>
            <a:r>
              <a:rPr dirty="0"/>
              <a:t>size of a </a:t>
            </a:r>
            <a:r>
              <a:rPr spc="-5" dirty="0"/>
              <a:t>register </a:t>
            </a:r>
            <a:r>
              <a:rPr dirty="0"/>
              <a:t>in </a:t>
            </a:r>
            <a:r>
              <a:rPr spc="-5" dirty="0"/>
              <a:t>MIPS architecture  </a:t>
            </a:r>
            <a:r>
              <a:rPr dirty="0"/>
              <a:t>is 32 </a:t>
            </a:r>
            <a:r>
              <a:rPr spc="-5" dirty="0"/>
              <a:t>bits, </a:t>
            </a:r>
            <a:r>
              <a:rPr dirty="0"/>
              <a:t>which is a</a:t>
            </a:r>
            <a:r>
              <a:rPr spc="-35" dirty="0"/>
              <a:t> </a:t>
            </a:r>
            <a:r>
              <a:rPr dirty="0">
                <a:solidFill>
                  <a:srgbClr val="FF0000"/>
                </a:solidFill>
              </a:rPr>
              <a:t>word</a:t>
            </a:r>
            <a:endParaRPr dirty="0">
              <a:latin typeface="Times New Roman"/>
              <a:cs typeface="Times New Roman"/>
            </a:endParaRPr>
          </a:p>
          <a:p>
            <a:pPr marL="672456" marR="71753" indent="-342900">
              <a:lnSpc>
                <a:spcPct val="90300"/>
              </a:lnSpc>
              <a:spcBef>
                <a:spcPts val="660"/>
              </a:spcBef>
              <a:tabLst>
                <a:tab pos="672449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/>
                <a:cs typeface="Times New Roman"/>
              </a:rPr>
              <a:t>	</a:t>
            </a:r>
            <a:r>
              <a:rPr spc="-5" dirty="0"/>
              <a:t>The </a:t>
            </a:r>
            <a:r>
              <a:rPr dirty="0">
                <a:solidFill>
                  <a:srgbClr val="FF0000"/>
                </a:solidFill>
              </a:rPr>
              <a:t>word </a:t>
            </a:r>
            <a:r>
              <a:rPr dirty="0"/>
              <a:t>is </a:t>
            </a:r>
            <a:r>
              <a:rPr spc="-5" dirty="0"/>
              <a:t>the natural </a:t>
            </a:r>
            <a:r>
              <a:rPr dirty="0">
                <a:solidFill>
                  <a:srgbClr val="FF0000"/>
                </a:solidFill>
              </a:rPr>
              <a:t>unit of access </a:t>
            </a:r>
            <a:r>
              <a:rPr spc="-5" dirty="0"/>
              <a:t>in </a:t>
            </a:r>
            <a:r>
              <a:rPr dirty="0"/>
              <a:t>a  </a:t>
            </a:r>
            <a:r>
              <a:rPr spc="-5" dirty="0"/>
              <a:t>computer, </a:t>
            </a:r>
            <a:r>
              <a:rPr dirty="0"/>
              <a:t>usually a group of 32 </a:t>
            </a:r>
            <a:r>
              <a:rPr spc="-5" dirty="0"/>
              <a:t>bits;  </a:t>
            </a:r>
            <a:r>
              <a:rPr dirty="0">
                <a:solidFill>
                  <a:srgbClr val="FF0000"/>
                </a:solidFill>
              </a:rPr>
              <a:t>corresponds </a:t>
            </a:r>
            <a:r>
              <a:rPr spc="-5" dirty="0">
                <a:solidFill>
                  <a:srgbClr val="FF0000"/>
                </a:solidFill>
              </a:rPr>
              <a:t>to the </a:t>
            </a:r>
            <a:r>
              <a:rPr dirty="0">
                <a:solidFill>
                  <a:srgbClr val="FF0000"/>
                </a:solidFill>
              </a:rPr>
              <a:t>size of a</a:t>
            </a:r>
            <a:r>
              <a:rPr spc="-25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register</a:t>
            </a:r>
            <a:endParaRPr dirty="0">
              <a:latin typeface="Times New Roman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6F29B2B-B152-90A2-64AF-484A2540D5B8}"/>
              </a:ext>
            </a:extLst>
          </p:cNvPr>
          <p:cNvSpPr/>
          <p:nvPr/>
        </p:nvSpPr>
        <p:spPr>
          <a:xfrm>
            <a:off x="304800" y="2090822"/>
            <a:ext cx="11582400" cy="342900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49158" y="657809"/>
            <a:ext cx="502539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227089"/>
            <a:ext cx="10363200" cy="4869281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 32 × 32-bit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lang="en-US" sz="32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frequently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accessed</a:t>
            </a:r>
            <a:r>
              <a:rPr lang="en-US"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892" indent="-171450">
              <a:spcBef>
                <a:spcPts val="285"/>
              </a:spcBef>
              <a:buFont typeface="Arial" panose="020B0604020202020204" pitchFamily="34" charset="0"/>
              <a:buChar char="•"/>
            </a:pPr>
            <a:r>
              <a:rPr lang="en-US" sz="1200" spc="59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Cache of</a:t>
            </a:r>
            <a:r>
              <a:rPr lang="en-US"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cache?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3172381" indent="-285750"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285108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Numbered 0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en-US" sz="2800" spc="-9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</a:p>
          <a:p>
            <a:pPr marL="342900" marR="3166666" indent="-34290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42257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Assembler</a:t>
            </a:r>
            <a:r>
              <a:rPr lang="en-US" sz="32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</a:t>
            </a:r>
          </a:p>
          <a:p>
            <a:pPr marL="755638" indent="-285750">
              <a:spcBef>
                <a:spcPts val="30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$t0, $t1,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$t9 for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</a:t>
            </a:r>
            <a:r>
              <a:rPr lang="en-US" sz="28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$s0, $s1, …, $s7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saved</a:t>
            </a:r>
            <a:r>
              <a:rPr lang="en-US" sz="2800" spc="-1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$zero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5080" indent="-34290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42257" algn="l"/>
              </a:tabLst>
            </a:pPr>
            <a:r>
              <a:rPr lang="en-US"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2: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Smaller is</a:t>
            </a:r>
            <a:r>
              <a:rPr lang="en-US" sz="3200" spc="-9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Cf.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 memory: millions of</a:t>
            </a:r>
            <a:r>
              <a:rPr lang="en-US" sz="2800" spc="-6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locations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CE00F986-C0B0-4508-53C9-A4B5FFAD9FA0}"/>
              </a:ext>
            </a:extLst>
          </p:cNvPr>
          <p:cNvSpPr/>
          <p:nvPr/>
        </p:nvSpPr>
        <p:spPr>
          <a:xfrm>
            <a:off x="304800" y="1295400"/>
            <a:ext cx="11582400" cy="486928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2213" y="819030"/>
            <a:ext cx="71685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03415" algn="l"/>
              </a:tabLst>
            </a:pPr>
            <a:r>
              <a:rPr spc="-5" dirty="0"/>
              <a:t>Register</a:t>
            </a:r>
            <a:r>
              <a:rPr lang="en-US" spc="-5" dirty="0"/>
              <a:t> </a:t>
            </a:r>
            <a:r>
              <a:rPr spc="-5" dirty="0"/>
              <a:t>Operand</a:t>
            </a:r>
            <a:r>
              <a:rPr spc="-55" dirty="0"/>
              <a:t> </a:t>
            </a:r>
            <a:r>
              <a:rPr spc="-5" dirty="0"/>
              <a:t>Example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800" y="1752630"/>
            <a:ext cx="6761799" cy="2208296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= (g + h) - (i +</a:t>
            </a:r>
            <a:r>
              <a:rPr sz="28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j);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f,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…, j in $s0, …,</a:t>
            </a:r>
            <a:r>
              <a:rPr sz="28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$s4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837343"/>
              </p:ext>
            </p:extLst>
          </p:nvPr>
        </p:nvGraphicFramePr>
        <p:xfrm>
          <a:off x="2687007" y="4117255"/>
          <a:ext cx="3708399" cy="1338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23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9345">
                <a:tc>
                  <a:txBody>
                    <a:bodyPr/>
                    <a:lstStyle/>
                    <a:p>
                      <a:pPr marL="3175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$s1,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$s2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4745">
                <a:tc>
                  <a:txBody>
                    <a:bodyPr/>
                    <a:lstStyle/>
                    <a:p>
                      <a:pPr marL="3175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$t1,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$s3,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$s4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4745">
                <a:tc>
                  <a:txBody>
                    <a:bodyPr/>
                    <a:lstStyle/>
                    <a:p>
                      <a:pPr marL="31750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3000"/>
                        </a:lnSpc>
                      </a:pPr>
                      <a:r>
                        <a:rPr sz="2800" spc="-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$t1</a:t>
                      </a:r>
                      <a:endParaRPr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3934F0F2-7AA0-D8B6-B6D3-C1309C590F3D}"/>
              </a:ext>
            </a:extLst>
          </p:cNvPr>
          <p:cNvSpPr/>
          <p:nvPr/>
        </p:nvSpPr>
        <p:spPr>
          <a:xfrm>
            <a:off x="381000" y="1752630"/>
            <a:ext cx="11582400" cy="396237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699401"/>
            <a:ext cx="493204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</a:tabLst>
            </a:pPr>
            <a:r>
              <a:rPr spc="-5" dirty="0"/>
              <a:t>Memory</a:t>
            </a:r>
            <a:r>
              <a:rPr lang="en-US" spc="-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00100" y="1600200"/>
            <a:ext cx="10591799" cy="4302973"/>
          </a:xfrm>
          <a:prstGeom prst="rect">
            <a:avLst/>
          </a:prstGeom>
        </p:spPr>
        <p:txBody>
          <a:bodyPr vert="horz" wrap="square" lIns="0" tIns="109220" rIns="0" bIns="0" rtlCol="0">
            <a:spAutoFit/>
          </a:bodyPr>
          <a:lstStyle/>
          <a:p>
            <a:pPr marL="454014" marR="763252" indent="-441948">
              <a:lnSpc>
                <a:spcPct val="77400"/>
              </a:lnSpc>
              <a:spcBef>
                <a:spcPts val="86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transfer instruction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before arithmetic  operations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</a:t>
            </a:r>
          </a:p>
          <a:p>
            <a:pPr marL="755638" indent="-285750">
              <a:lnSpc>
                <a:spcPts val="2875"/>
              </a:lnSpc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into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registers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register to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755638" indent="-285750">
              <a:spcBef>
                <a:spcPts val="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RISC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(Reduced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computing)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vs.</a:t>
            </a:r>
            <a:r>
              <a:rPr sz="24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CISC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892" indent="-171450">
              <a:buFont typeface="Arial" panose="020B0604020202020204" pitchFamily="34" charset="0"/>
              <a:buChar char="•"/>
              <a:tabLst>
                <a:tab pos="1155036" algn="l"/>
              </a:tabLst>
            </a:pPr>
            <a:r>
              <a:rPr sz="1000" spc="-37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sz="2000" i="1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000" i="1" spc="-5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store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298450" indent="-285750">
              <a:lnSpc>
                <a:spcPts val="3320"/>
              </a:lnSpc>
              <a:spcBef>
                <a:spcPts val="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 is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r>
              <a:rPr sz="28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addressed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lnSpc>
                <a:spcPts val="2840"/>
              </a:lnSpc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address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8-bit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Alignment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restriction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words are aligned in</a:t>
            </a:r>
            <a:r>
              <a:rPr sz="24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memory</a:t>
            </a:r>
          </a:p>
          <a:p>
            <a:pPr marL="755638" indent="-285750">
              <a:lnSpc>
                <a:spcPts val="2831"/>
              </a:lnSpc>
              <a:spcBef>
                <a:spcPts val="2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lw/sw, 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must be a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pPr marL="1226155" marR="160016" indent="-299713">
              <a:lnSpc>
                <a:spcPts val="1920"/>
              </a:lnSpc>
              <a:spcBef>
                <a:spcPts val="415"/>
              </a:spcBef>
              <a:buFont typeface="Arial" panose="020B0604020202020204" pitchFamily="34" charset="0"/>
              <a:buChar char="•"/>
              <a:tabLst>
                <a:tab pos="1155036" algn="l"/>
              </a:tabLst>
            </a:pPr>
            <a:r>
              <a:rPr sz="1000" spc="-37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either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least-significant bits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 are  non-zero, an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Address Error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exception</a:t>
            </a:r>
            <a:r>
              <a:rPr sz="2000" spc="-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occurs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A7DA5A-EBC7-D665-F0C9-B0E9FA0F0771}"/>
              </a:ext>
            </a:extLst>
          </p:cNvPr>
          <p:cNvSpPr/>
          <p:nvPr/>
        </p:nvSpPr>
        <p:spPr>
          <a:xfrm>
            <a:off x="381000" y="1467589"/>
            <a:ext cx="11582400" cy="4814233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95796"/>
            <a:ext cx="757047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Addressing Alignment</a:t>
            </a:r>
            <a:r>
              <a:rPr spc="-20" dirty="0"/>
              <a:t> </a:t>
            </a:r>
            <a:r>
              <a:rPr spc="-5" dirty="0"/>
              <a:t>Constraints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609600" y="2133600"/>
            <a:ext cx="11049000" cy="2674131"/>
          </a:xfrm>
          <a:prstGeom prst="rect">
            <a:avLst/>
          </a:prstGeom>
        </p:spPr>
        <p:txBody>
          <a:bodyPr vert="horz" wrap="square" lIns="0" tIns="13971" rIns="0" bIns="0" rtlCol="0">
            <a:spAutoFit/>
          </a:bodyPr>
          <a:lstStyle/>
          <a:p>
            <a:pPr marL="454014" marR="101597" indent="-441948">
              <a:lnSpc>
                <a:spcPct val="99700"/>
              </a:lnSpc>
              <a:spcBef>
                <a:spcPts val="11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addressing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halfword,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word, 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doubleword accesses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the following 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alignment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constraints: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5080" indent="-364482">
              <a:lnSpc>
                <a:spcPct val="101499"/>
              </a:lnSpc>
              <a:spcBef>
                <a:spcPts val="4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Halfword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accesses must be aligned on an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even</a:t>
            </a:r>
            <a:r>
              <a:rPr sz="2400" spc="-6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 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(0, 2,</a:t>
            </a:r>
            <a:r>
              <a:rPr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38734" indent="-364482">
              <a:lnSpc>
                <a:spcPts val="2820"/>
              </a:lnSpc>
              <a:spcBef>
                <a:spcPts val="7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accesses must be aligned on a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</a:t>
            </a:r>
            <a:r>
              <a:rPr sz="2400" spc="-8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 divisible by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(0, 4,</a:t>
            </a:r>
            <a:r>
              <a:rPr sz="24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33734" marR="495922" indent="-364482">
              <a:lnSpc>
                <a:spcPct val="101499"/>
              </a:lnSpc>
              <a:spcBef>
                <a:spcPts val="47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Doubleword accesses must be aligned on a</a:t>
            </a:r>
            <a:r>
              <a:rPr sz="2400" spc="-1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byte 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boundary divisible by eight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(0, 8,</a:t>
            </a:r>
            <a:r>
              <a:rPr sz="2400" spc="-5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16...).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8D96D4F-F75C-667E-DFB4-74451D79B440}"/>
              </a:ext>
            </a:extLst>
          </p:cNvPr>
          <p:cNvSpPr/>
          <p:nvPr/>
        </p:nvSpPr>
        <p:spPr>
          <a:xfrm>
            <a:off x="381000" y="1752630"/>
            <a:ext cx="11582400" cy="3962370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02666"/>
            <a:ext cx="75412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  <a:tab pos="7217229" algn="l"/>
              </a:tabLst>
            </a:pPr>
            <a:r>
              <a:rPr dirty="0"/>
              <a:t>Mem</a:t>
            </a:r>
            <a:r>
              <a:rPr spc="-5" dirty="0"/>
              <a:t>o</a:t>
            </a:r>
            <a:r>
              <a:rPr dirty="0"/>
              <a:t>ry</a:t>
            </a:r>
            <a:r>
              <a:rPr lang="en-US" dirty="0"/>
              <a:t> </a:t>
            </a:r>
            <a:r>
              <a:rPr spc="-5" dirty="0"/>
              <a:t>Op</a:t>
            </a:r>
            <a:r>
              <a:rPr dirty="0"/>
              <a:t>era</a:t>
            </a:r>
            <a:r>
              <a:rPr spc="-5" dirty="0"/>
              <a:t>n</a:t>
            </a:r>
            <a:r>
              <a:rPr dirty="0"/>
              <a:t>d</a:t>
            </a:r>
            <a:r>
              <a:rPr spc="-5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  <a:r>
              <a:rPr lang="en-US" dirty="0"/>
              <a:t> </a:t>
            </a:r>
            <a:r>
              <a:rPr dirty="0"/>
              <a:t>1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685799" y="1371600"/>
            <a:ext cx="9982200" cy="3162403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= h +</a:t>
            </a:r>
            <a:r>
              <a:rPr sz="28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A[8];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 in $s1, h in $s2, base address of A in</a:t>
            </a:r>
            <a:r>
              <a:rPr sz="2800" spc="-1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$s3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755638" indent="-285750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Index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offset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</a:p>
          <a:p>
            <a:pPr marL="1097892" indent="-171450">
              <a:spcBef>
                <a:spcPts val="540"/>
              </a:spcBef>
              <a:buFont typeface="Arial" panose="020B0604020202020204" pitchFamily="34" charset="0"/>
              <a:buChar char="•"/>
            </a:pPr>
            <a:r>
              <a:rPr sz="1200" spc="59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24F7D4-2E46-8E68-9A83-2658D80FB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4738227"/>
            <a:ext cx="6449325" cy="1305949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BFD196B-7E22-5F7B-6338-6376C917A2BD}"/>
              </a:ext>
            </a:extLst>
          </p:cNvPr>
          <p:cNvSpPr/>
          <p:nvPr/>
        </p:nvSpPr>
        <p:spPr>
          <a:xfrm>
            <a:off x="381000" y="1371600"/>
            <a:ext cx="11353800" cy="4952969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699726"/>
            <a:ext cx="754125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10073" algn="l"/>
                <a:tab pos="7217229" algn="l"/>
              </a:tabLst>
            </a:pPr>
            <a:r>
              <a:rPr dirty="0"/>
              <a:t>Mem</a:t>
            </a:r>
            <a:r>
              <a:rPr spc="-5" dirty="0"/>
              <a:t>o</a:t>
            </a:r>
            <a:r>
              <a:rPr dirty="0"/>
              <a:t>ry</a:t>
            </a:r>
            <a:r>
              <a:rPr lang="en-US" dirty="0"/>
              <a:t> </a:t>
            </a:r>
            <a:r>
              <a:rPr spc="-5" dirty="0"/>
              <a:t>Op</a:t>
            </a:r>
            <a:r>
              <a:rPr dirty="0"/>
              <a:t>era</a:t>
            </a:r>
            <a:r>
              <a:rPr spc="-5" dirty="0"/>
              <a:t>n</a:t>
            </a:r>
            <a:r>
              <a:rPr dirty="0"/>
              <a:t>d</a:t>
            </a:r>
            <a:r>
              <a:rPr spc="-5" dirty="0"/>
              <a:t> </a:t>
            </a:r>
            <a:r>
              <a:rPr dirty="0"/>
              <a:t>Exam</a:t>
            </a:r>
            <a:r>
              <a:rPr spc="-5" dirty="0"/>
              <a:t>pl</a:t>
            </a:r>
            <a:r>
              <a:rPr dirty="0"/>
              <a:t>e</a:t>
            </a:r>
            <a:r>
              <a:rPr lang="en-US" dirty="0"/>
              <a:t> </a:t>
            </a:r>
            <a:r>
              <a:rPr dirty="0"/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614449"/>
            <a:ext cx="8837612" cy="2728951"/>
          </a:xfrm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marL="355600" indent="-342900">
              <a:spcBef>
                <a:spcPts val="81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812791" indent="-457200">
              <a:spcBef>
                <a:spcPts val="635"/>
              </a:spcBef>
              <a:buFont typeface="Arial" panose="020B0604020202020204" pitchFamily="34" charset="0"/>
              <a:buChar char="•"/>
            </a:pP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A[12] = h +</a:t>
            </a:r>
            <a:r>
              <a:rPr sz="2800" spc="-2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A[8];</a:t>
            </a:r>
          </a:p>
          <a:p>
            <a:pPr marL="755638" indent="-285750">
              <a:spcBef>
                <a:spcPts val="6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 in $s2, base address of A in</a:t>
            </a:r>
            <a:r>
              <a:rPr sz="2800" spc="-1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$s3</a:t>
            </a:r>
          </a:p>
          <a:p>
            <a:pPr marL="355600" indent="-342900">
              <a:spcBef>
                <a:spcPts val="83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b="1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Compiled </a:t>
            </a:r>
            <a:r>
              <a:rPr sz="3200" b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MIPS</a:t>
            </a:r>
            <a:r>
              <a:rPr sz="3200" b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code:</a:t>
            </a:r>
          </a:p>
          <a:p>
            <a:pPr marL="755638" indent="-285750">
              <a:spcBef>
                <a:spcPts val="66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Index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requires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offset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sz="2800" spc="-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5980486"/>
              </p:ext>
            </p:extLst>
          </p:nvPr>
        </p:nvGraphicFramePr>
        <p:xfrm>
          <a:off x="1676400" y="4515934"/>
          <a:ext cx="6932294" cy="14552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2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1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37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6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887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0299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23102">
                <a:tc>
                  <a:txBody>
                    <a:bodyPr/>
                    <a:lstStyle/>
                    <a:p>
                      <a:pPr marL="3175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lw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32($s3)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99060" algn="r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 marR="3175"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load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ts val="277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9634">
                <a:tc>
                  <a:txBody>
                    <a:bodyPr/>
                    <a:lstStyle/>
                    <a:p>
                      <a:pPr marL="3175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add</a:t>
                      </a:r>
                    </a:p>
                    <a:p>
                      <a:pPr marL="3175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sw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  <a:p>
                      <a:pPr marL="10668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$t0,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06680">
                        <a:lnSpc>
                          <a:spcPts val="3035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$s2,</a:t>
                      </a:r>
                      <a:r>
                        <a:rPr sz="2800" spc="-4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$t0</a:t>
                      </a:r>
                    </a:p>
                    <a:p>
                      <a:pPr marL="106680">
                        <a:lnSpc>
                          <a:spcPts val="3290"/>
                        </a:lnSpc>
                        <a:spcBef>
                          <a:spcPts val="40"/>
                        </a:spcBef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48($s3)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R="99060" algn="r">
                        <a:lnSpc>
                          <a:spcPts val="329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#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317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06680">
                        <a:lnSpc>
                          <a:spcPts val="3290"/>
                        </a:lnSpc>
                      </a:pPr>
                      <a:r>
                        <a:rPr sz="28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store</a:t>
                      </a:r>
                      <a:endParaRPr sz="2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27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3995">
                        <a:lnSpc>
                          <a:spcPts val="3290"/>
                        </a:lnSpc>
                      </a:pPr>
                      <a:r>
                        <a:rPr sz="2800" spc="-5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word</a:t>
                      </a:r>
                      <a:endParaRPr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C0E3D53-6BD4-5458-3EE3-42F5CAA9E1F4}"/>
              </a:ext>
            </a:extLst>
          </p:cNvPr>
          <p:cNvSpPr/>
          <p:nvPr/>
        </p:nvSpPr>
        <p:spPr>
          <a:xfrm>
            <a:off x="457200" y="1439082"/>
            <a:ext cx="11430000" cy="4542734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99543"/>
            <a:ext cx="555371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Immediate</a:t>
            </a:r>
            <a:r>
              <a:rPr spc="-45" dirty="0"/>
              <a:t> </a:t>
            </a:r>
            <a:r>
              <a:rPr spc="-5" dirty="0"/>
              <a:t>Operands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552441"/>
            <a:ext cx="10591800" cy="3852337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298450" indent="-285750">
              <a:spcBef>
                <a:spcPts val="7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 data specified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</a:t>
            </a:r>
            <a:r>
              <a:rPr sz="2800" spc="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512833" algn="r">
              <a:spcBef>
                <a:spcPts val="525"/>
              </a:spcBef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 $s3, $s3, 4</a:t>
            </a:r>
          </a:p>
          <a:p>
            <a:pPr marL="298450" indent="-285750">
              <a:spcBef>
                <a:spcPts val="7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subtract immediate instruction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Just use a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R="4512833" algn="r">
              <a:spcBef>
                <a:spcPts val="525"/>
              </a:spcBef>
            </a:pP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 $s2, $s1, -1</a:t>
            </a:r>
          </a:p>
          <a:p>
            <a:pPr marL="298450" indent="-285750">
              <a:spcBef>
                <a:spcPts val="59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Design Principle 3: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case</a:t>
            </a:r>
            <a:r>
              <a:rPr sz="2800" spc="-7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fast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constants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</a:t>
            </a: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Immediate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operand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avoids a </a:t>
            </a:r>
            <a:r>
              <a:rPr sz="2400" i="1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load</a:t>
            </a:r>
            <a:r>
              <a:rPr sz="2400" i="1" spc="-20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130D551-E36B-793F-F88A-5BB8A517EA0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3BC5CB-4CA6-64FB-4D6F-CF0CA582D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047" y="5286997"/>
            <a:ext cx="6839905" cy="781159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" y="632592"/>
            <a:ext cx="679513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607445" algn="l"/>
              </a:tabLst>
            </a:pPr>
            <a:r>
              <a:rPr spc="-5" dirty="0"/>
              <a:t>Unsigned</a:t>
            </a:r>
            <a:r>
              <a:rPr spc="11" dirty="0"/>
              <a:t> </a:t>
            </a:r>
            <a:r>
              <a:rPr spc="-5" dirty="0"/>
              <a:t>Binary</a:t>
            </a:r>
            <a:r>
              <a:rPr lang="en-US" spc="-5" dirty="0"/>
              <a:t> </a:t>
            </a:r>
            <a:r>
              <a:rPr spc="-5" dirty="0"/>
              <a:t>Integers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62000" y="1199414"/>
            <a:ext cx="9905999" cy="4850687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L="393699" indent="-342900">
              <a:spcBef>
                <a:spcPts val="1945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n-bit</a:t>
            </a:r>
            <a:r>
              <a:rPr sz="32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  <a:p>
            <a:pPr marL="393699" indent="-342900">
              <a:spcBef>
                <a:spcPts val="1760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endParaRPr lang="en-US" sz="1900" spc="-705" dirty="0">
              <a:solidFill>
                <a:srgbClr val="ECEAA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699" indent="-342900">
              <a:spcBef>
                <a:spcPts val="1760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Range: 0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sz="3151" baseline="25132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sz="3200" spc="-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393699" indent="-342900">
              <a:spcBef>
                <a:spcPts val="731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793737" indent="-285750">
              <a:spcBef>
                <a:spcPts val="565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0000 0000 0000 0000 0000 0000 0000</a:t>
            </a:r>
            <a:r>
              <a:rPr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1011</a:t>
            </a:r>
            <a:r>
              <a:rPr sz="2400" spc="-60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30280" indent="-342900">
              <a:lnSpc>
                <a:spcPts val="2840"/>
              </a:lnSpc>
              <a:spcBef>
                <a:spcPts val="45"/>
              </a:spcBef>
              <a:buFont typeface="Arial" panose="020B0604020202020204" pitchFamily="34" charset="0"/>
              <a:buChar char="•"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 + … +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spc="-33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+1×2</a:t>
            </a:r>
            <a:r>
              <a:rPr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sz="2400" baseline="2430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130280" indent="-342900">
              <a:lnSpc>
                <a:spcPts val="2840"/>
              </a:lnSpc>
              <a:buFont typeface="Arial" panose="020B0604020202020204" pitchFamily="34" charset="0"/>
              <a:buChar char="•"/>
            </a:pP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 + … + 8 + 0 + 2 + 1 =</a:t>
            </a:r>
            <a:r>
              <a:rPr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4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sz="2400" spc="-67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93699" indent="-342900">
              <a:spcBef>
                <a:spcPts val="791"/>
              </a:spcBef>
              <a:buFont typeface="Arial" panose="020B0604020202020204" pitchFamily="34" charset="0"/>
              <a:buChar char="•"/>
              <a:tabLst>
                <a:tab pos="3930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32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bits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93737" indent="-285750">
              <a:spcBef>
                <a:spcPts val="660"/>
              </a:spcBef>
              <a:buFont typeface="Arial" panose="020B0604020202020204" pitchFamily="34" charset="0"/>
              <a:buChar char="•"/>
              <a:tabLst>
                <a:tab pos="793095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+4,294,967,295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A549768-7654-EA36-3535-73BF21E2BB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0969" y="2057400"/>
            <a:ext cx="5630061" cy="57158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798012"/>
            <a:ext cx="80772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Decimal Numeral System - Base-10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2C3038-5AF5-D2A6-76EC-642831E45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599" y="2209800"/>
            <a:ext cx="8588801" cy="300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011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" y="660292"/>
            <a:ext cx="6795135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Binary Numeral System - Base-2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BE1E51-75C1-4EBA-25AF-C8DC9E21B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0" y="1524080"/>
            <a:ext cx="8763000" cy="463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10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2400" y="660292"/>
            <a:ext cx="6795135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Octal Numeral System - Base-8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34B0864-30E5-6A7D-3425-4F6B144BA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6306" y="1844168"/>
            <a:ext cx="7691788" cy="3999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5904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813063"/>
            <a:ext cx="8763000" cy="5114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r>
              <a:rPr lang="en-US" b="1" dirty="0"/>
              <a:t>Hexadecimal Numeral System - Base-16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78925FD-CC35-5033-2B1D-9F4B84C2D0DA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42D1C2-4F34-490F-BAF8-539550FEC4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4287" y="1740974"/>
            <a:ext cx="8363426" cy="4205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3043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4800" y="694295"/>
            <a:ext cx="77882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2s-Complement Signed</a:t>
            </a:r>
            <a:r>
              <a:rPr spc="-20" dirty="0"/>
              <a:t> </a:t>
            </a:r>
            <a:r>
              <a:rPr spc="-5" dirty="0"/>
              <a:t>Integers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632878" y="1550551"/>
            <a:ext cx="438975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n-bit</a:t>
            </a:r>
            <a:r>
              <a:rPr sz="3200" spc="-8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209800" y="2703142"/>
            <a:ext cx="6493511" cy="3460563"/>
          </a:xfrm>
          <a:prstGeom prst="rect">
            <a:avLst/>
          </a:prstGeom>
        </p:spPr>
        <p:txBody>
          <a:bodyPr vert="horz" wrap="square" lIns="0" tIns="104775" rIns="0" bIns="0" rtlCol="0">
            <a:spAutoFit/>
          </a:bodyPr>
          <a:lstStyle/>
          <a:p>
            <a:pPr marL="38099">
              <a:spcBef>
                <a:spcPts val="825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Range: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–2</a:t>
            </a:r>
            <a:r>
              <a:rPr lang="en-US" sz="3151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151" spc="23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sz="32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en-US" sz="3200" spc="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+2</a:t>
            </a:r>
            <a:r>
              <a:rPr lang="en-US" sz="3151" spc="7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3151" spc="23" baseline="25132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en-US" sz="3200" spc="54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099">
              <a:spcBef>
                <a:spcPts val="731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</a:p>
          <a:p>
            <a:pPr marL="495288">
              <a:spcBef>
                <a:spcPts val="565"/>
              </a:spcBef>
              <a:tabLst>
                <a:tab pos="780395" algn="l"/>
              </a:tabLst>
            </a:pPr>
            <a:r>
              <a:rPr lang="en-US"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1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1111</a:t>
            </a:r>
            <a:r>
              <a:rPr lang="en-US" sz="2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1100</a:t>
            </a:r>
            <a:r>
              <a:rPr lang="en-US" sz="2400" spc="-60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4681">
              <a:lnSpc>
                <a:spcPts val="2840"/>
              </a:lnSpc>
              <a:spcBef>
                <a:spcPts val="45"/>
              </a:spcBef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–1×2</a:t>
            </a:r>
            <a:r>
              <a:rPr lang="en-US" sz="2400" spc="-7" baseline="24305" dirty="0">
                <a:solidFill>
                  <a:srgbClr val="FF2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… + 1×2</a:t>
            </a:r>
            <a:r>
              <a:rPr lang="en-US" sz="2400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+0×2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pc="644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+0×2</a:t>
            </a:r>
            <a:r>
              <a:rPr lang="en-US" sz="2400" spc="-7" baseline="2430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en-US" sz="2400" baseline="2430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74681">
              <a:lnSpc>
                <a:spcPts val="284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–2,147,483,648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2,147,483,644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400" spc="3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–4</a:t>
            </a:r>
            <a:r>
              <a:rPr lang="en-US" sz="2400" spc="-7" baseline="-20833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2400" baseline="-20833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099">
              <a:spcBef>
                <a:spcPts val="791"/>
              </a:spcBef>
              <a:tabLst>
                <a:tab pos="380356" algn="l"/>
              </a:tabLst>
            </a:pPr>
            <a:r>
              <a:rPr lang="en-US"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32</a:t>
            </a:r>
            <a:r>
              <a:rPr lang="en-US"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bits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95288">
              <a:spcBef>
                <a:spcPts val="665"/>
              </a:spcBef>
              <a:tabLst>
                <a:tab pos="780395" algn="l"/>
              </a:tabLst>
            </a:pPr>
            <a:r>
              <a:rPr lang="en-US"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–2,147,483,648 to</a:t>
            </a:r>
            <a:r>
              <a:rPr lang="en-US" sz="28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+2,147,483,647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863D75A-5AED-B28F-1CDE-1ED368D55DFC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64A4ED5-A3B6-47EF-5F0E-0BBBD2C03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785" y="2085315"/>
            <a:ext cx="5582429" cy="59063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695253"/>
            <a:ext cx="77882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2s-Complement Signed</a:t>
            </a:r>
            <a:r>
              <a:rPr spc="-20" dirty="0"/>
              <a:t> </a:t>
            </a:r>
            <a:r>
              <a:rPr spc="-5" dirty="0"/>
              <a:t>Integers</a:t>
            </a:r>
            <a:endParaRPr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F701818-A79D-63AA-06B0-5FA8A2ABDE2C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C050B60-A1C3-1439-C536-CB5D82F0D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0" y="1638395"/>
            <a:ext cx="8458200" cy="4410691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85800" y="686135"/>
            <a:ext cx="443420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Signed</a:t>
            </a:r>
            <a:r>
              <a:rPr spc="-60" dirty="0"/>
              <a:t> </a:t>
            </a:r>
            <a:r>
              <a:rPr spc="-5" dirty="0"/>
              <a:t>Negation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D34C6BB-E75B-08F6-46AA-E1624AFEC1A8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1C3D324-FB7F-9E94-D720-8C8A236C27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3600" y="1862708"/>
            <a:ext cx="7734720" cy="3962065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621890"/>
            <a:ext cx="406209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Sign</a:t>
            </a:r>
            <a:r>
              <a:rPr spc="-60" dirty="0"/>
              <a:t> </a:t>
            </a:r>
            <a:r>
              <a:rPr spc="-5" dirty="0"/>
              <a:t>Extension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90600" y="1465205"/>
            <a:ext cx="10363200" cy="4757071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298450" indent="-285750">
              <a:spcBef>
                <a:spcPts val="39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Representing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using more</a:t>
            </a:r>
            <a:r>
              <a:rPr sz="28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59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Preserve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numeric</a:t>
            </a:r>
            <a:r>
              <a:rPr sz="24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</a:t>
            </a:r>
          </a:p>
          <a:p>
            <a:pPr marL="298450" indent="-285750">
              <a:spcBef>
                <a:spcPts val="2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MIPS instruction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addi: extend immediate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value</a:t>
            </a: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lb, lh: extend 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loaded</a:t>
            </a:r>
            <a:r>
              <a:rPr sz="2400" spc="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byte/halfword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beq, bne: extend the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displacement</a:t>
            </a:r>
          </a:p>
          <a:p>
            <a:pPr marL="298450" indent="-285750">
              <a:spcBef>
                <a:spcPts val="2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Extension: replicate the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sign bit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the</a:t>
            </a:r>
            <a:r>
              <a:rPr sz="2800" spc="3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Cf.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unsigned values: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extend with</a:t>
            </a:r>
            <a:r>
              <a:rPr sz="24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7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Examples: 8-bit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16-bit</a:t>
            </a:r>
          </a:p>
          <a:p>
            <a:pPr marL="755638" indent="-285750">
              <a:spcBef>
                <a:spcPts val="284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+2: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 0010 =&gt;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0000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0000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r>
              <a:rPr sz="2400" spc="-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0010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–2: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 1110 =&gt;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1111 </a:t>
            </a:r>
            <a:r>
              <a:rPr sz="240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1111 </a:t>
            </a:r>
            <a:r>
              <a:rPr sz="2400" spc="-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</a:t>
            </a:r>
            <a:r>
              <a:rPr sz="2400" spc="-8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1110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F4FBCB2D-6A6C-9324-B715-9A9A1B58477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34700"/>
            <a:ext cx="722820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533487" algn="l"/>
              </a:tabLst>
            </a:pPr>
            <a:r>
              <a:rPr spc="-5" dirty="0"/>
              <a:t>MIPS</a:t>
            </a:r>
            <a:r>
              <a:rPr lang="en-US" spc="-5" dirty="0"/>
              <a:t> </a:t>
            </a:r>
            <a:r>
              <a:rPr spc="-5" dirty="0"/>
              <a:t>R-format</a:t>
            </a:r>
            <a:r>
              <a:rPr spc="-40" dirty="0"/>
              <a:t> </a:t>
            </a:r>
            <a:r>
              <a:rPr spc="-5" dirty="0"/>
              <a:t>Instructions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72703"/>
              </p:ext>
            </p:extLst>
          </p:nvPr>
        </p:nvGraphicFramePr>
        <p:xfrm>
          <a:off x="1676400" y="1579885"/>
          <a:ext cx="6913245" cy="41592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973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4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1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966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5924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op</a:t>
                      </a: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rs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rd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685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dirty="0">
                          <a:latin typeface="Arial"/>
                          <a:cs typeface="Arial"/>
                        </a:rPr>
                        <a:t>shamt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528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000" spc="-5" dirty="0">
                          <a:latin typeface="Arial"/>
                          <a:cs typeface="Arial"/>
                        </a:rPr>
                        <a:t>funct</a:t>
                      </a:r>
                      <a:endParaRPr sz="2000" dirty="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4" name="object 4"/>
          <p:cNvSpPr txBox="1"/>
          <p:nvPr/>
        </p:nvSpPr>
        <p:spPr>
          <a:xfrm>
            <a:off x="1100456" y="1995809"/>
            <a:ext cx="9601200" cy="3997249"/>
          </a:xfrm>
          <a:prstGeom prst="rect">
            <a:avLst/>
          </a:prstGeom>
        </p:spPr>
        <p:txBody>
          <a:bodyPr vert="horz" wrap="square" lIns="0" tIns="118111" rIns="0" bIns="0" rtlCol="0">
            <a:spAutoFit/>
          </a:bodyPr>
          <a:lstStyle/>
          <a:p>
            <a:pPr marL="950571">
              <a:spcBef>
                <a:spcPts val="931"/>
              </a:spcBef>
              <a:tabLst>
                <a:tab pos="2174186" algn="l"/>
                <a:tab pos="3255564" algn="l"/>
                <a:tab pos="4335037" algn="l"/>
                <a:tab pos="5414510" algn="l"/>
                <a:tab pos="6567006" algn="l"/>
              </a:tabLst>
            </a:pPr>
            <a:r>
              <a:rPr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bits	5 bits	5 bits	5 bits	5 bits	6</a:t>
            </a:r>
            <a:r>
              <a:rPr sz="14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</a:t>
            </a:r>
          </a:p>
          <a:p>
            <a:pPr marL="298450" indent="-285750">
              <a:spcBef>
                <a:spcPts val="145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format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1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layout of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</a:t>
            </a:r>
            <a:r>
              <a:rPr sz="2000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7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00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4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fields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4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(opcode)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rs: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first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source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2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rt: second source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2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rd: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destination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register</a:t>
            </a:r>
            <a:r>
              <a:rPr sz="20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5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shamt: shift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amount (00000, </a:t>
            </a:r>
            <a:r>
              <a:rPr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useless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sz="2000" spc="-3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R-format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6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2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funct: function </a:t>
            </a:r>
            <a:r>
              <a:rPr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code 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extends</a:t>
            </a:r>
            <a:r>
              <a:rPr sz="2000" spc="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0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opcode</a:t>
            </a:r>
            <a:r>
              <a:rPr sz="20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0766E82A-5C60-889C-0B5C-07E148707E8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2636" y="747355"/>
            <a:ext cx="480758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R-format</a:t>
            </a:r>
            <a:r>
              <a:rPr spc="-45" dirty="0"/>
              <a:t> </a:t>
            </a:r>
            <a:r>
              <a:rPr spc="-5" dirty="0"/>
              <a:t>Example</a:t>
            </a: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2FF61BB-D2AF-D33B-36F4-A7CE8B9E2A4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9F2A967-4A4C-BCA7-4433-B2A0B0C12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1765447"/>
            <a:ext cx="8763500" cy="415658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01851"/>
            <a:ext cx="344170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Hexadecimal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95400" y="1492033"/>
            <a:ext cx="7847645" cy="1483739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Compact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bit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strings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4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bits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 hex</a:t>
            </a:r>
            <a:r>
              <a:rPr sz="2800" spc="-2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digit</a:t>
            </a: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3299450"/>
              </p:ext>
            </p:extLst>
          </p:nvPr>
        </p:nvGraphicFramePr>
        <p:xfrm>
          <a:off x="2608580" y="3064404"/>
          <a:ext cx="7127240" cy="1828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7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47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48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156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3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855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05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5125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0000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4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8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c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1100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5</a:t>
                      </a: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0101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9</a:t>
                      </a: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d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1101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2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0010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6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0" dirty="0">
                          <a:latin typeface="Arial"/>
                          <a:cs typeface="Arial"/>
                        </a:rPr>
                        <a:t>0110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1010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e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95" dirty="0">
                          <a:latin typeface="Arial"/>
                          <a:cs typeface="Arial"/>
                        </a:rPr>
                        <a:t>1110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3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45" dirty="0">
                          <a:latin typeface="Arial"/>
                          <a:cs typeface="Arial"/>
                        </a:rPr>
                        <a:t>0011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7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90" dirty="0">
                          <a:latin typeface="Arial"/>
                          <a:cs typeface="Arial"/>
                        </a:rPr>
                        <a:t>0111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b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45" dirty="0">
                          <a:latin typeface="Arial"/>
                          <a:cs typeface="Arial"/>
                        </a:rPr>
                        <a:t>1011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28575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f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28575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0805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180" dirty="0">
                          <a:latin typeface="Arial"/>
                          <a:cs typeface="Arial"/>
                        </a:rPr>
                        <a:t>1111</a:t>
                      </a:r>
                      <a:endParaRPr sz="2400" dirty="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95400" y="5063612"/>
            <a:ext cx="9520867" cy="1014379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355600" indent="-342900">
              <a:spcBef>
                <a:spcPts val="409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900" spc="-705" dirty="0">
                <a:solidFill>
                  <a:srgbClr val="ECEA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eca8</a:t>
            </a:r>
            <a:r>
              <a:rPr sz="3200" spc="-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6420</a:t>
            </a:r>
          </a:p>
          <a:p>
            <a:pPr marL="755638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551" spc="-585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1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1110 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1100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1010 1000 </a:t>
            </a:r>
            <a:r>
              <a:rPr sz="2800" spc="-5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0110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0100 0010</a:t>
            </a:r>
            <a:r>
              <a:rPr sz="2800" spc="14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0000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7ACFF9C-514B-BE32-AF18-2E69DB297989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1595" y="731998"/>
            <a:ext cx="508635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Logical</a:t>
            </a:r>
            <a:r>
              <a:rPr spc="-60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54724" y="1990908"/>
            <a:ext cx="6806565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tabLst>
                <a:tab pos="354956" algn="l"/>
              </a:tabLst>
            </a:pPr>
            <a:r>
              <a:rPr sz="1900" spc="-7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Instructions for bitwise</a:t>
            </a:r>
            <a:r>
              <a:rPr sz="3200" spc="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2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manipulation</a:t>
            </a:r>
            <a:endParaRPr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546052"/>
              </p:ext>
            </p:extLst>
          </p:nvPr>
        </p:nvGraphicFramePr>
        <p:xfrm>
          <a:off x="2362200" y="3048000"/>
          <a:ext cx="7199629" cy="18827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2332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125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7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71488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Operation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C</a:t>
                      </a: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Java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MIPS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38100">
                      <a:solidFill>
                        <a:srgbClr val="000000"/>
                      </a:solidFill>
                      <a:prstDash val="solid"/>
                    </a:lnT>
                    <a:lnB w="28575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dirty="0">
                          <a:latin typeface="Arial"/>
                          <a:cs typeface="Arial"/>
                        </a:rPr>
                        <a:t>AND</a:t>
                      </a: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&amp;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&amp;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DejaVu Sans Mono"/>
                          <a:cs typeface="DejaVu Sans Mono"/>
                        </a:rPr>
                        <a:t>and,</a:t>
                      </a:r>
                      <a:r>
                        <a:rPr sz="2400" spc="-45" dirty="0">
                          <a:latin typeface="DejaVu Sans Mono"/>
                          <a:cs typeface="DejaVu Sans Mono"/>
                        </a:rPr>
                        <a:t> </a:t>
                      </a: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andi</a:t>
                      </a:r>
                      <a:endParaRPr sz="2400" dirty="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90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OR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|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|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DejaVu Sans Mono"/>
                          <a:cs typeface="DejaVu Sans Mono"/>
                        </a:rPr>
                        <a:t>or,</a:t>
                      </a:r>
                      <a:r>
                        <a:rPr sz="2400" spc="-30" dirty="0">
                          <a:latin typeface="DejaVu Sans Mono"/>
                          <a:cs typeface="DejaVu Sans Mono"/>
                        </a:rPr>
                        <a:t> </a:t>
                      </a: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ori</a:t>
                      </a:r>
                      <a:endParaRPr sz="240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190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480"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Arial"/>
                          <a:cs typeface="Arial"/>
                        </a:rPr>
                        <a:t>Bitwise</a:t>
                      </a:r>
                      <a:r>
                        <a:rPr sz="2400" spc="-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2400" spc="-5" dirty="0">
                          <a:latin typeface="Arial"/>
                          <a:cs typeface="Arial"/>
                        </a:rPr>
                        <a:t>NOT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3810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~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dirty="0">
                          <a:latin typeface="Arial"/>
                          <a:cs typeface="Arial"/>
                        </a:rPr>
                        <a:t>~</a:t>
                      </a:r>
                      <a:endParaRPr sz="2400">
                        <a:latin typeface="Arial"/>
                        <a:cs typeface="Arial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1905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59"/>
                        </a:spcBef>
                      </a:pPr>
                      <a:r>
                        <a:rPr sz="2400" spc="-5" dirty="0">
                          <a:latin typeface="DejaVu Sans Mono"/>
                          <a:cs typeface="DejaVu Sans Mono"/>
                        </a:rPr>
                        <a:t>nor</a:t>
                      </a:r>
                      <a:endParaRPr sz="2400" dirty="0">
                        <a:latin typeface="DejaVu Sans Mono"/>
                        <a:cs typeface="DejaVu Sans Mono"/>
                      </a:endParaRPr>
                    </a:p>
                  </a:txBody>
                  <a:tcPr marL="0" marR="0" marT="45719" marB="0">
                    <a:lnL w="19050">
                      <a:solidFill>
                        <a:srgbClr val="000000"/>
                      </a:solidFill>
                      <a:prstDash val="solid"/>
                    </a:lnL>
                    <a:lnR w="38100">
                      <a:solidFill>
                        <a:srgbClr val="000000"/>
                      </a:solidFill>
                      <a:prstDash val="solid"/>
                    </a:lnR>
                    <a:lnT w="19050">
                      <a:solidFill>
                        <a:srgbClr val="000000"/>
                      </a:solidFill>
                      <a:prstDash val="solid"/>
                    </a:lnT>
                    <a:lnB w="381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53F492E-6628-EE53-5F5A-6E6516531FD6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8BA0C80F-D83E-2A9D-310E-E523E084AC59}"/>
                  </a:ext>
                </a:extLst>
              </p14:cNvPr>
              <p14:cNvContentPartPr/>
              <p14:nvPr/>
            </p14:nvContentPartPr>
            <p14:xfrm>
              <a:off x="8229600" y="4711680"/>
              <a:ext cx="501840" cy="55296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8BA0C80F-D83E-2A9D-310E-E523E084AC59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220240" y="4702320"/>
                <a:ext cx="520560" cy="5716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613" y="760706"/>
            <a:ext cx="434149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77916" algn="l"/>
              </a:tabLst>
            </a:pPr>
            <a:r>
              <a:rPr dirty="0"/>
              <a:t>AND</a:t>
            </a:r>
            <a:r>
              <a:rPr lang="en-US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A26B967-8074-98F0-6FE3-2D2458B74223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0851C83-239A-4FDD-B96E-109ABDD774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3847" y="1738550"/>
            <a:ext cx="7644305" cy="4210382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86697" y="705801"/>
            <a:ext cx="3968751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005815" algn="l"/>
              </a:tabLst>
            </a:pPr>
            <a:r>
              <a:rPr spc="-5" dirty="0"/>
              <a:t>OR</a:t>
            </a:r>
            <a:r>
              <a:rPr lang="en-US" spc="-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318BEB8-E554-FED0-DD94-5E0224B17446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89BBD3B-259C-3CA5-98DC-42C0A70411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144" y="1657370"/>
            <a:ext cx="8010112" cy="437274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9600" y="708712"/>
            <a:ext cx="431038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NOT</a:t>
            </a:r>
            <a:r>
              <a:rPr spc="-6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A8A7EBCA-57D8-2628-49F7-935CDBF2268E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FAEC959-44DF-E7BF-20D1-8E5E0954CD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676400"/>
            <a:ext cx="8153400" cy="422943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9490" y="711805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219676" y="1882948"/>
            <a:ext cx="9905048" cy="3921586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454014" marR="656574" indent="-441948">
              <a:lnSpc>
                <a:spcPts val="3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computer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 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calculator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sz="2800" spc="-1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decisions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27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level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language</a:t>
            </a:r>
          </a:p>
          <a:p>
            <a:pPr marL="755638" indent="-285750">
              <a:spcBef>
                <a:spcPts val="285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sz="2400" i="1" spc="-1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5638" indent="-285750">
              <a:spcBef>
                <a:spcPts val="320"/>
              </a:spcBef>
              <a:buFont typeface="Arial" panose="020B0604020202020204" pitchFamily="34" charset="0"/>
              <a:buChar char="•"/>
              <a:tabLst>
                <a:tab pos="754996" algn="l"/>
              </a:tabLst>
            </a:pPr>
            <a:r>
              <a:rPr sz="1300" spc="-480" dirty="0">
                <a:solidFill>
                  <a:srgbClr val="91AFB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400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 </a:t>
            </a:r>
            <a:r>
              <a:rPr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sz="2400" i="1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4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statement</a:t>
            </a:r>
            <a:endParaRPr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4014" marR="5080" indent="-441948">
              <a:lnSpc>
                <a:spcPts val="3031"/>
              </a:lnSpc>
              <a:spcBef>
                <a:spcPts val="651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labeled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instruction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true;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Otherwise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continue</a:t>
            </a:r>
            <a:r>
              <a:rPr sz="2800" spc="5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sequentially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98450" indent="-285750">
              <a:spcBef>
                <a:spcPts val="36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Conditional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unconditional</a:t>
            </a:r>
            <a:r>
              <a:rPr sz="2800" spc="-1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branches</a:t>
            </a:r>
          </a:p>
          <a:p>
            <a:pPr marL="454014" marR="815954" indent="-441948">
              <a:lnSpc>
                <a:spcPts val="3031"/>
              </a:lnSpc>
              <a:spcBef>
                <a:spcPts val="615"/>
              </a:spcBef>
              <a:buFont typeface="Arial" panose="020B0604020202020204" pitchFamily="34" charset="0"/>
              <a:buChar char="•"/>
              <a:tabLst>
                <a:tab pos="354956" algn="l"/>
              </a:tabLst>
            </a:pPr>
            <a:r>
              <a:rPr sz="1651" spc="-605" dirty="0">
                <a:solidFill>
                  <a:srgbClr val="0039A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PC-relative </a:t>
            </a:r>
            <a:r>
              <a:rPr sz="2800" spc="-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sz="2800" spc="-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absolute/register </a:t>
            </a:r>
            <a:r>
              <a:rPr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indirect  </a:t>
            </a:r>
            <a:r>
              <a:rPr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branch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B8CD186-9A33-F82E-ED9D-4B7A1060B97B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81000" y="734268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CDCBC0C6-1910-05E7-0CE2-7F71224B411F}"/>
              </a:ext>
            </a:extLst>
          </p:cNvPr>
          <p:cNvSpPr/>
          <p:nvPr/>
        </p:nvSpPr>
        <p:spPr>
          <a:xfrm>
            <a:off x="533400" y="13628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4F37066-626B-69F5-8764-3E0275F700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3816" y="1747882"/>
            <a:ext cx="8549168" cy="4039318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8578" y="695701"/>
            <a:ext cx="620331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Conditional</a:t>
            </a:r>
            <a:r>
              <a:rPr spc="-55" dirty="0"/>
              <a:t> </a:t>
            </a:r>
            <a:r>
              <a:rPr spc="-5" dirty="0"/>
              <a:t>Operations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920ACD7-146D-A094-F86A-B34FF61D0502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4150F3D-59AF-BCCA-1695-5113DF039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100" y="2119759"/>
            <a:ext cx="7543800" cy="3277036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7200" y="764643"/>
            <a:ext cx="6421120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Compiling If</a:t>
            </a:r>
            <a:r>
              <a:rPr spc="-40" dirty="0"/>
              <a:t> </a:t>
            </a:r>
            <a:r>
              <a:rPr spc="-5" dirty="0"/>
              <a:t>Statements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CA720028-4EA7-2ED1-5EEB-6DC68A2AA928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CAB799E-4AC8-515B-660D-D37E98376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9481" y="1600200"/>
            <a:ext cx="8725437" cy="4272303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7032" y="712507"/>
            <a:ext cx="7445375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Compiling Loop</a:t>
            </a:r>
            <a:r>
              <a:rPr spc="-40" dirty="0"/>
              <a:t> </a:t>
            </a:r>
            <a:r>
              <a:rPr spc="-5" dirty="0"/>
              <a:t>Statements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416034F-A2C0-A9C9-8AFB-4F88F23352DF}"/>
              </a:ext>
            </a:extLst>
          </p:cNvPr>
          <p:cNvSpPr/>
          <p:nvPr/>
        </p:nvSpPr>
        <p:spPr>
          <a:xfrm>
            <a:off x="457200" y="1439082"/>
            <a:ext cx="11430000" cy="480931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553CFB-65E9-330B-D8AF-A9AD5B2FE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2200" y="1752600"/>
            <a:ext cx="7792537" cy="397247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29C5A8-5AC3-CA0A-97BE-46D8D26BA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5774" y="990600"/>
            <a:ext cx="8440451" cy="506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26495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C16F2C-90E7-9FD8-862E-3A7A01BCD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253331"/>
            <a:ext cx="10233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5400" b="1" dirty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for Computers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5726846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8600" y="812157"/>
            <a:ext cx="6607809" cy="566822"/>
          </a:xfrm>
          <a:prstGeom prst="rect">
            <a:avLst/>
          </a:prstGeom>
        </p:spPr>
        <p:txBody>
          <a:bodyPr vert="horz" wrap="square" lIns="0" tIns="12700" rIns="0" bIns="0" rtlCol="0" anchor="ctr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160751" algn="l"/>
                <a:tab pos="2682173" algn="l"/>
              </a:tabLst>
            </a:pPr>
            <a:r>
              <a:rPr lang="en-US" spc="-5" dirty="0"/>
              <a:t>Arithmetic for Computers</a:t>
            </a:r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9067281-7AA3-659B-EAEC-14FFB7682C57}"/>
              </a:ext>
            </a:extLst>
          </p:cNvPr>
          <p:cNvSpPr/>
          <p:nvPr/>
        </p:nvSpPr>
        <p:spPr>
          <a:xfrm>
            <a:off x="304800" y="1524000"/>
            <a:ext cx="11734800" cy="4733008"/>
          </a:xfrm>
          <a:prstGeom prst="roundRect">
            <a:avLst/>
          </a:prstGeom>
          <a:noFill/>
          <a:ln w="28575">
            <a:solidFill>
              <a:schemeClr val="tx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CE979F6-EB6C-FDD1-0A42-33EB3119DB1D}"/>
              </a:ext>
            </a:extLst>
          </p:cNvPr>
          <p:cNvSpPr txBox="1"/>
          <p:nvPr/>
        </p:nvSpPr>
        <p:spPr>
          <a:xfrm>
            <a:off x="609600" y="1719017"/>
            <a:ext cx="11506200" cy="38659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5600" indent="-342900">
              <a:lnSpc>
                <a:spcPct val="150000"/>
              </a:lnSpc>
              <a:spcBef>
                <a:spcPts val="819"/>
              </a:spcBef>
              <a:buClr>
                <a:srgbClr val="0039A6"/>
              </a:buClr>
              <a:buSzPct val="59375"/>
              <a:buFont typeface="Wingdings"/>
              <a:buChar char=""/>
              <a:tabLst>
                <a:tab pos="354965" algn="l"/>
                <a:tab pos="355600" algn="l"/>
              </a:tabLst>
            </a:pPr>
            <a:r>
              <a:rPr lang="en-US" sz="2800" spc="-5" dirty="0">
                <a:latin typeface="Arial MT"/>
                <a:cs typeface="Arial MT"/>
              </a:rPr>
              <a:t>Operations</a:t>
            </a:r>
            <a:r>
              <a:rPr lang="en-US" sz="2800" spc="-20" dirty="0">
                <a:latin typeface="Arial MT"/>
                <a:cs typeface="Arial MT"/>
              </a:rPr>
              <a:t> </a:t>
            </a:r>
            <a:r>
              <a:rPr lang="en-US" sz="2800" dirty="0">
                <a:latin typeface="Arial MT"/>
                <a:cs typeface="Arial MT"/>
              </a:rPr>
              <a:t>on</a:t>
            </a:r>
            <a:r>
              <a:rPr lang="en-US" sz="2800" spc="-10" dirty="0">
                <a:latin typeface="Arial MT"/>
                <a:cs typeface="Arial MT"/>
              </a:rPr>
              <a:t> </a:t>
            </a:r>
            <a:r>
              <a:rPr lang="en-US" sz="2800" spc="-5" dirty="0">
                <a:latin typeface="Arial MT"/>
                <a:cs typeface="Arial MT"/>
              </a:rPr>
              <a:t>integers</a:t>
            </a:r>
            <a:endParaRPr lang="en-US" sz="2800" dirty="0">
              <a:latin typeface="Arial MT"/>
              <a:cs typeface="Arial MT"/>
            </a:endParaRPr>
          </a:p>
          <a:p>
            <a:pPr marL="755650" lvl="1" indent="-286385">
              <a:lnSpc>
                <a:spcPct val="150000"/>
              </a:lnSpc>
              <a:spcBef>
                <a:spcPts val="635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755015" algn="l"/>
                <a:tab pos="755650" algn="l"/>
              </a:tabLst>
            </a:pPr>
            <a:r>
              <a:rPr lang="en-US" sz="2400" spc="-5" dirty="0">
                <a:latin typeface="Arial MT"/>
                <a:cs typeface="Arial MT"/>
              </a:rPr>
              <a:t>Addition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5" dirty="0">
                <a:latin typeface="Arial MT"/>
                <a:cs typeface="Arial MT"/>
              </a:rPr>
              <a:t> subtraction</a:t>
            </a:r>
            <a:endParaRPr lang="en-US" sz="2400" dirty="0">
              <a:latin typeface="Arial MT"/>
              <a:cs typeface="Arial MT"/>
            </a:endParaRPr>
          </a:p>
          <a:p>
            <a:pPr marL="755650" lvl="1" indent="-286385">
              <a:lnSpc>
                <a:spcPct val="150000"/>
              </a:lnSpc>
              <a:spcBef>
                <a:spcPts val="640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755015" algn="l"/>
                <a:tab pos="755650" algn="l"/>
              </a:tabLst>
            </a:pPr>
            <a:r>
              <a:rPr lang="en-US" sz="2400" spc="-5" dirty="0">
                <a:latin typeface="Arial MT"/>
                <a:cs typeface="Arial MT"/>
              </a:rPr>
              <a:t>Multiplication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division</a:t>
            </a:r>
          </a:p>
          <a:p>
            <a:pPr marL="355600" indent="-342900">
              <a:lnSpc>
                <a:spcPct val="150000"/>
              </a:lnSpc>
              <a:spcBef>
                <a:spcPts val="735"/>
              </a:spcBef>
              <a:buClr>
                <a:srgbClr val="0039A6"/>
              </a:buClr>
              <a:buSzPct val="59375"/>
              <a:buFont typeface="Wingdings"/>
              <a:buChar char=""/>
              <a:tabLst>
                <a:tab pos="354965" algn="l"/>
                <a:tab pos="355600" algn="l"/>
              </a:tabLst>
            </a:pPr>
            <a:r>
              <a:rPr lang="en-US" sz="2800" b="1" dirty="0">
                <a:latin typeface="Arial MT"/>
                <a:cs typeface="Arial MT"/>
              </a:rPr>
              <a:t>ALU: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spc="-5" dirty="0">
                <a:latin typeface="Arial MT"/>
                <a:cs typeface="Arial MT"/>
              </a:rPr>
              <a:t>Arithmetic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dirty="0">
                <a:latin typeface="Arial MT"/>
                <a:cs typeface="Arial MT"/>
              </a:rPr>
              <a:t>Logic</a:t>
            </a:r>
            <a:r>
              <a:rPr lang="en-US" sz="2800" b="1" spc="-20" dirty="0">
                <a:latin typeface="Arial MT"/>
                <a:cs typeface="Arial MT"/>
              </a:rPr>
              <a:t> </a:t>
            </a:r>
            <a:r>
              <a:rPr lang="en-US" sz="2800" b="1" dirty="0">
                <a:latin typeface="Arial MT"/>
                <a:cs typeface="Arial MT"/>
              </a:rPr>
              <a:t>Unit</a:t>
            </a:r>
          </a:p>
          <a:p>
            <a:pPr marL="847725" marR="5080" lvl="1" indent="-378460">
              <a:lnSpc>
                <a:spcPct val="150000"/>
              </a:lnSpc>
              <a:spcBef>
                <a:spcPts val="660"/>
              </a:spcBef>
              <a:buClr>
                <a:srgbClr val="91AFBF"/>
              </a:buClr>
              <a:buSzPct val="53571"/>
              <a:buFont typeface="Wingdings"/>
              <a:buChar char=""/>
              <a:tabLst>
                <a:tab pos="854075" algn="l"/>
                <a:tab pos="854710" algn="l"/>
              </a:tabLst>
            </a:pPr>
            <a:r>
              <a:rPr lang="en-US" sz="2400" dirty="0">
                <a:latin typeface="Arial MT"/>
                <a:cs typeface="Arial MT"/>
              </a:rPr>
              <a:t>HW</a:t>
            </a:r>
            <a:r>
              <a:rPr lang="en-US" sz="2400" spc="-5" dirty="0">
                <a:latin typeface="Arial MT"/>
                <a:cs typeface="Arial MT"/>
              </a:rPr>
              <a:t> performs addition,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spc="-5" dirty="0">
                <a:latin typeface="Arial MT"/>
                <a:cs typeface="Arial MT"/>
              </a:rPr>
              <a:t>subtraction, </a:t>
            </a:r>
            <a:r>
              <a:rPr lang="en-US" sz="2400" dirty="0">
                <a:latin typeface="Arial MT"/>
                <a:cs typeface="Arial MT"/>
              </a:rPr>
              <a:t>and </a:t>
            </a:r>
            <a:r>
              <a:rPr lang="en-US" sz="2400" spc="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usually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logical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spc="-5" dirty="0">
                <a:latin typeface="Arial MT"/>
                <a:cs typeface="Arial MT"/>
              </a:rPr>
              <a:t>operations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such</a:t>
            </a:r>
            <a:r>
              <a:rPr lang="en-US" sz="2400" spc="-10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as</a:t>
            </a:r>
            <a:r>
              <a:rPr lang="en-US" sz="2400" spc="-1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AND</a:t>
            </a:r>
            <a:r>
              <a:rPr lang="en-US" sz="2400" spc="-5" dirty="0">
                <a:latin typeface="Arial MT"/>
                <a:cs typeface="Arial MT"/>
              </a:rPr>
              <a:t> </a:t>
            </a:r>
            <a:r>
              <a:rPr lang="en-US" sz="2400" dirty="0" err="1">
                <a:latin typeface="Arial MT"/>
                <a:cs typeface="Arial MT"/>
              </a:rPr>
              <a:t>and</a:t>
            </a:r>
            <a:r>
              <a:rPr lang="en-US" sz="2400" dirty="0">
                <a:latin typeface="Arial MT"/>
                <a:cs typeface="Arial MT"/>
              </a:rPr>
              <a:t> </a:t>
            </a:r>
            <a:r>
              <a:rPr lang="en-US" sz="2400" spc="-765" dirty="0">
                <a:latin typeface="Arial MT"/>
                <a:cs typeface="Arial MT"/>
              </a:rPr>
              <a:t> </a:t>
            </a:r>
            <a:r>
              <a:rPr lang="en-US" sz="2400" dirty="0">
                <a:latin typeface="Arial MT"/>
                <a:cs typeface="Arial MT"/>
              </a:rPr>
              <a:t>OR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76200" y="5888401"/>
            <a:ext cx="47688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chemeClr val="tx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6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AD28D4-F398-FFFB-9AC3-BAE86E64BE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53600" y="6063903"/>
            <a:ext cx="2229161" cy="41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6820</TotalTime>
  <Words>1348</Words>
  <Application>Microsoft Office PowerPoint</Application>
  <PresentationFormat>Widescreen</PresentationFormat>
  <Paragraphs>261</Paragraphs>
  <Slides>39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7" baseType="lpstr">
      <vt:lpstr>Arial</vt:lpstr>
      <vt:lpstr>Arial MT</vt:lpstr>
      <vt:lpstr>Calibri</vt:lpstr>
      <vt:lpstr>Corbel</vt:lpstr>
      <vt:lpstr>DejaVu Sans Mono</vt:lpstr>
      <vt:lpstr>Times New Roman</vt:lpstr>
      <vt:lpstr>Wingdings</vt:lpstr>
      <vt:lpstr>Depth</vt:lpstr>
      <vt:lpstr>PowerPoint Presentation</vt:lpstr>
      <vt:lpstr>PowerPoint Presentation</vt:lpstr>
      <vt:lpstr>Instruction Set</vt:lpstr>
      <vt:lpstr>PowerPoint Presentation</vt:lpstr>
      <vt:lpstr>Arithmetic Operations</vt:lpstr>
      <vt:lpstr>Arithmetic Example</vt:lpstr>
      <vt:lpstr>Register Operands</vt:lpstr>
      <vt:lpstr>Register Operands</vt:lpstr>
      <vt:lpstr>Register Operand Example</vt:lpstr>
      <vt:lpstr>Memory Operands</vt:lpstr>
      <vt:lpstr>Addressing Alignment Constraints</vt:lpstr>
      <vt:lpstr>Memory Operand Example 1</vt:lpstr>
      <vt:lpstr>Memory Operand Example 2</vt:lpstr>
      <vt:lpstr>Immediate Operands</vt:lpstr>
      <vt:lpstr>Unsigned Binary Integers</vt:lpstr>
      <vt:lpstr>Decimal Numeral System - Base-10</vt:lpstr>
      <vt:lpstr>Binary Numeral System - Base-2</vt:lpstr>
      <vt:lpstr>Octal Numeral System - Base-8</vt:lpstr>
      <vt:lpstr>Hexadecimal Numeral System - Base-16</vt:lpstr>
      <vt:lpstr>2s-Complement Signed Integers</vt:lpstr>
      <vt:lpstr>2s-Complement Signed Integers</vt:lpstr>
      <vt:lpstr>Signed Negation</vt:lpstr>
      <vt:lpstr>Sign Extension</vt:lpstr>
      <vt:lpstr>MIPS R-format Instructions</vt:lpstr>
      <vt:lpstr>R-format Example</vt:lpstr>
      <vt:lpstr>Hexadecimal</vt:lpstr>
      <vt:lpstr>Logical Operations</vt:lpstr>
      <vt:lpstr>AND Operations</vt:lpstr>
      <vt:lpstr>OR Operations</vt:lpstr>
      <vt:lpstr>NOT Operations</vt:lpstr>
      <vt:lpstr>Conditional Operations</vt:lpstr>
      <vt:lpstr>Conditional Operations</vt:lpstr>
      <vt:lpstr>Conditional Operations</vt:lpstr>
      <vt:lpstr>Compiling If Statements</vt:lpstr>
      <vt:lpstr>Compiling Loop Statements</vt:lpstr>
      <vt:lpstr>PowerPoint Presentation</vt:lpstr>
      <vt:lpstr>PowerPoint Presentation</vt:lpstr>
      <vt:lpstr>Arithmetic for Computers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2</dc:title>
  <dc:creator>clt</dc:creator>
  <cp:lastModifiedBy>د. جمال الدين ابراهيم الدسوقى</cp:lastModifiedBy>
  <cp:revision>61</cp:revision>
  <dcterms:created xsi:type="dcterms:W3CDTF">2023-10-09T11:25:37Z</dcterms:created>
  <dcterms:modified xsi:type="dcterms:W3CDTF">2023-10-20T18:40:45Z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2023-10-09T00:00:00Z</vt:filetime>
  </property>
</Properties>
</file>