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6.xml" ContentType="application/vnd.openxmlformats-officedocument.presentationml.slideLayout+xml"/>
  <Override PartName="/ppt/notesSlides/notesSlide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7" r:id="rId2"/>
    <p:sldId id="258" r:id="rId3"/>
    <p:sldId id="271" r:id="rId4"/>
    <p:sldId id="342" r:id="rId5"/>
    <p:sldId id="350" r:id="rId6"/>
    <p:sldId id="400" r:id="rId7"/>
    <p:sldId id="354" r:id="rId8"/>
    <p:sldId id="353" r:id="rId9"/>
    <p:sldId id="361" r:id="rId10"/>
    <p:sldId id="360" r:id="rId11"/>
    <p:sldId id="359" r:id="rId12"/>
    <p:sldId id="369" r:id="rId13"/>
    <p:sldId id="368" r:id="rId14"/>
    <p:sldId id="366" r:id="rId15"/>
    <p:sldId id="408" r:id="rId16"/>
    <p:sldId id="365" r:id="rId17"/>
    <p:sldId id="370" r:id="rId18"/>
    <p:sldId id="372" r:id="rId19"/>
    <p:sldId id="403" r:id="rId20"/>
    <p:sldId id="371" r:id="rId21"/>
    <p:sldId id="364" r:id="rId22"/>
    <p:sldId id="388" r:id="rId23"/>
    <p:sldId id="404" r:id="rId24"/>
    <p:sldId id="386" r:id="rId25"/>
    <p:sldId id="385" r:id="rId26"/>
    <p:sldId id="384" r:id="rId27"/>
    <p:sldId id="383" r:id="rId28"/>
    <p:sldId id="381" r:id="rId29"/>
    <p:sldId id="380" r:id="rId30"/>
    <p:sldId id="379" r:id="rId31"/>
    <p:sldId id="378" r:id="rId32"/>
    <p:sldId id="376" r:id="rId33"/>
    <p:sldId id="397" r:id="rId34"/>
    <p:sldId id="396" r:id="rId35"/>
    <p:sldId id="415" r:id="rId36"/>
    <p:sldId id="414" r:id="rId37"/>
    <p:sldId id="413" r:id="rId38"/>
    <p:sldId id="412" r:id="rId39"/>
    <p:sldId id="411" r:id="rId40"/>
    <p:sldId id="410" r:id="rId41"/>
    <p:sldId id="395" r:id="rId42"/>
    <p:sldId id="419" r:id="rId43"/>
    <p:sldId id="420" r:id="rId44"/>
    <p:sldId id="424" r:id="rId45"/>
    <p:sldId id="423" r:id="rId46"/>
    <p:sldId id="422" r:id="rId47"/>
    <p:sldId id="418" r:id="rId48"/>
    <p:sldId id="428"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271"/>
            <p14:sldId id="342"/>
            <p14:sldId id="350"/>
            <p14:sldId id="400"/>
            <p14:sldId id="354"/>
            <p14:sldId id="353"/>
            <p14:sldId id="361"/>
            <p14:sldId id="360"/>
            <p14:sldId id="359"/>
            <p14:sldId id="369"/>
            <p14:sldId id="368"/>
            <p14:sldId id="366"/>
            <p14:sldId id="408"/>
            <p14:sldId id="365"/>
            <p14:sldId id="370"/>
            <p14:sldId id="372"/>
            <p14:sldId id="403"/>
            <p14:sldId id="371"/>
            <p14:sldId id="364"/>
            <p14:sldId id="388"/>
            <p14:sldId id="404"/>
            <p14:sldId id="386"/>
            <p14:sldId id="385"/>
            <p14:sldId id="384"/>
            <p14:sldId id="383"/>
            <p14:sldId id="381"/>
            <p14:sldId id="380"/>
            <p14:sldId id="379"/>
            <p14:sldId id="378"/>
            <p14:sldId id="376"/>
            <p14:sldId id="397"/>
            <p14:sldId id="396"/>
            <p14:sldId id="415"/>
            <p14:sldId id="414"/>
            <p14:sldId id="413"/>
            <p14:sldId id="412"/>
            <p14:sldId id="411"/>
            <p14:sldId id="410"/>
            <p14:sldId id="395"/>
            <p14:sldId id="419"/>
            <p14:sldId id="420"/>
            <p14:sldId id="424"/>
            <p14:sldId id="423"/>
            <p14:sldId id="422"/>
            <p14:sldId id="418"/>
            <p14:sldId id="42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59"/>
    <p:restoredTop sz="93790" autoAdjust="0"/>
  </p:normalViewPr>
  <p:slideViewPr>
    <p:cSldViewPr snapToGrid="0">
      <p:cViewPr varScale="1">
        <p:scale>
          <a:sx n="95" d="100"/>
          <a:sy n="95" d="100"/>
        </p:scale>
        <p:origin x="10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14038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540278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723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912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8986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hebalancecareers.com/build-a-strategic-framework-through-strategic-planning-1916834" TargetMode="Externa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177367"/>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0722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7D44C9E7-1143-C8F2-075B-2A1F9755199B}"/>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3" name="TextBox 2">
            <a:extLst>
              <a:ext uri="{FF2B5EF4-FFF2-40B4-BE49-F238E27FC236}">
                <a16:creationId xmlns:a16="http://schemas.microsoft.com/office/drawing/2014/main" id="{7E6A01AA-D1BD-D7F4-CF4C-FFF346CCAF95}"/>
              </a:ext>
            </a:extLst>
          </p:cNvPr>
          <p:cNvSpPr txBox="1"/>
          <p:nvPr/>
        </p:nvSpPr>
        <p:spPr>
          <a:xfrm>
            <a:off x="329269" y="5104240"/>
            <a:ext cx="3046347"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Leadership and Motivation</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6432"/>
    </mc:Choice>
    <mc:Fallback xmlns="">
      <p:transition spd="slow" advTm="64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5" y="3754506"/>
            <a:ext cx="3798482" cy="4592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07898" y="4291320"/>
            <a:ext cx="3046347"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Leadership and Motivation</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9344"/>
    </mc:Choice>
    <mc:Fallback xmlns="">
      <p:transition spd="slow" advTm="9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7747"/>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identify the term of motivation where, certain strategies can be utilized to motivate people. All these strategies will be explained when discussing the motivation theories.</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45322"/>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Define and explain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the motivational leadership theories?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contemporary theories of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How leaders motivate a unique groups of workers?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39264"/>
    </mc:Choice>
    <mc:Fallback xmlns="">
      <p:transition spd="slow" advTm="392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20DDD1F0-9EA4-7AC9-D013-832A36A45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69" y="1785257"/>
            <a:ext cx="5616662" cy="4191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advTm="71040"/>
    </mc:Choice>
    <mc:Fallback xmlns="">
      <p:transition advTm="710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C1757E41-A43B-01C5-3236-0A4EA81261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72" t="7606" r="4350" b="20830"/>
          <a:stretch/>
        </p:blipFill>
        <p:spPr bwMode="auto">
          <a:xfrm>
            <a:off x="2004646" y="2141974"/>
            <a:ext cx="7582317" cy="3740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30632"/>
    </mc:Choice>
    <mc:Fallback xmlns="">
      <p:transition advTm="3063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Motivation is something that moves the person to action, and continues him in the course of action already initiated.</a:t>
            </a: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911251A-78DB-253B-25C4-A0C0F1803077}"/>
              </a:ext>
            </a:extLst>
          </p:cNvPr>
          <p:cNvPicPr>
            <a:picLocks noChangeAspect="1"/>
          </p:cNvPicPr>
          <p:nvPr/>
        </p:nvPicPr>
        <p:blipFill>
          <a:blip r:embed="rId3"/>
          <a:stretch>
            <a:fillRect/>
          </a:stretch>
        </p:blipFill>
        <p:spPr>
          <a:xfrm>
            <a:off x="3875314" y="3505200"/>
            <a:ext cx="4343399" cy="2449385"/>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77152"/>
    </mc:Choice>
    <mc:Fallback xmlns="">
      <p:transition advTm="771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rPr>
              <a:t>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motivational drive</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situation to situation</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energy</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element is a measure of </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intensity or drive where the quality of the effort is considered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 levels of </a:t>
            </a:r>
            <a:r>
              <a:rPr kumimoji="0" lang="en-US" altLang="en-US" sz="18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effort</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lead to favorable job performance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the effort is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directed</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Finally, </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includes a </a:t>
            </a:r>
            <a:r>
              <a:rPr kumimoji="0" lang="en-US" altLang="en-US" sz="18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persistence</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dimension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where employees keep putting forth effort to achieve those goals.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81920"/>
    </mc:Choice>
    <mc:Fallback xmlns="">
      <p:transition advTm="18192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Effective leaders inspire movements that exist </a:t>
            </a:r>
            <a:r>
              <a:rPr kumimoji="0" lang="en-US" sz="22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only</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when </a:t>
            </a:r>
            <a:r>
              <a:rPr kumimoji="0" lang="en-US" sz="22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choose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move in the same direction.</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proficient at motivating your team will, without a doubt, be a measure of your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success as a leader</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Motivation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key performance indicator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(KPI)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should be on any leader's dashboard! </a:t>
            </a:r>
            <a:b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Without a leader, movements fragment and get nowhere. The leader’s job is to inspire people to work together in the service of something greater than themselves.</a:t>
            </a:r>
            <a:b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Positive energy is infectious.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one of the most powerful tools in the leadership toolbox when it comes to inspiring others in the workplace. </a:t>
            </a: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184288"/>
    </mc:Choice>
    <mc:Fallback xmlns="">
      <p:transition advTm="18428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important because it allows you as a leader to meet and even exceed your own organizational goals!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Leaders Need To Motivate  Their Followers?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C45708-F079-5421-9A97-C241A74DF1C6}"/>
              </a:ext>
            </a:extLst>
          </p:cNvPr>
          <p:cNvPicPr>
            <a:picLocks noChangeAspect="1"/>
          </p:cNvPicPr>
          <p:nvPr/>
        </p:nvPicPr>
        <p:blipFill>
          <a:blip r:embed="rId3"/>
          <a:stretch>
            <a:fillRect/>
          </a:stretch>
        </p:blipFill>
        <p:spPr>
          <a:xfrm>
            <a:off x="5710336" y="3155865"/>
            <a:ext cx="5121084" cy="2810500"/>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Cost savings:</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will not only work faster, but they will use their creativity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Increased quality: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Motivated employees will produce quality products, costing you less resources for rework.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Reduced turnover: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Turn-over doesn't only cost you money to replace the individuals, but it also slows down your organization's progress while replacements are being trained.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Speed to market:</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Everyone wants their product or services yesterday! Actually, the day you release your new product, people will already want a newer version! Having a motivated workforce will ensure that your product release cycle is reduced minimally.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Contributing to a better society:</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make happy people, who in turn contribute to a better society.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a Motivated Workforce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268224"/>
    </mc:Choice>
    <mc:Fallback xmlns="">
      <p:transition advTm="2682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pic>
        <p:nvPicPr>
          <p:cNvPr id="9" name="Picture 8">
            <a:extLst>
              <a:ext uri="{FF2B5EF4-FFF2-40B4-BE49-F238E27FC236}">
                <a16:creationId xmlns:a16="http://schemas.microsoft.com/office/drawing/2014/main" id="{AF2F7C87-6B01-D69D-EB25-16EC2428D389}"/>
              </a:ext>
            </a:extLst>
          </p:cNvPr>
          <p:cNvPicPr>
            <a:picLocks noChangeAspect="1"/>
          </p:cNvPicPr>
          <p:nvPr/>
        </p:nvPicPr>
        <p:blipFill>
          <a:blip r:embed="rId3"/>
          <a:stretch>
            <a:fillRect/>
          </a:stretch>
        </p:blipFill>
        <p:spPr>
          <a:xfrm>
            <a:off x="2671794" y="2155119"/>
            <a:ext cx="6511092" cy="3761558"/>
          </a:xfrm>
          <a:prstGeom prst="rect">
            <a:avLst/>
          </a:prstGeom>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55008"/>
    </mc:Choice>
    <mc:Fallback xmlns="">
      <p:transition advTm="550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Abraham</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Hierarchy of Needs theory (1943)</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of the most widely known theories of motivation. Maslow was a psychologist who proposed that within every person is a hierarchy of five needs:</a:t>
            </a:r>
          </a:p>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Physiological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food, drink, shelter, sleep, and other physical requirements.</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Safety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security and protection from harm as well as assurance that physical needs will continue to be met</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Social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including affection, belongingness, acceptance, and friendship.</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Esteem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include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self-respect, autonomy,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achievement, and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status, recognition, and attention.</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Self-actualization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that include growth and achieving one’s potential.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350144"/>
    </mc:Choice>
    <mc:Fallback xmlns="">
      <p:transition advTm="3501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 argued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each level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must be substantially satisfied before the next need becomes dominant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 individual moves up the hierarchy from one level to the next. Lower-order need are satisfied predominantly externally, while higher-order needs are satisfied internally.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will do things to satisfy team needs. But remember: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Once a need is substantially satisfied, it no longer motivates.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This theory is widely popular among practicing managers probably because it’s easy to understand and intuitive. However, there is no empirical support provided for theory; other studies could not validate it.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170496"/>
    </mc:Choice>
    <mc:Fallback xmlns="">
      <p:transition advTm="17049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Douglas McGregor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best known for proposing two assumptions about human nature</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X and 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Simply put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X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negative view of people</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Y is a positive view.</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McGregor believed that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assumptions should guide management practice and proposed that participation in decision making, responsible and challenging jobs, and good group relations would maximize employee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we see Berkshire Hathaway Chairman and CEO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Warren Buffet</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Theory Y leader</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participating in the company’s annual shareholders’ meeting.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33312"/>
    </mc:Choice>
    <mc:Fallback xmlns="">
      <p:transition advTm="13331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1" algn="just" defTabSz="914400" rtl="0" eaLnBrk="1" fontAlgn="auto" latinLnBrk="0" hangingPunct="1">
              <a:lnSpc>
                <a:spcPct val="100000"/>
              </a:lnSpc>
              <a:spcBef>
                <a:spcPts val="0"/>
              </a:spcBef>
              <a:spcAft>
                <a:spcPts val="0"/>
              </a:spcAft>
              <a:buClr>
                <a:srgbClr val="00B050"/>
              </a:buClr>
              <a:buSzPts val="2000"/>
              <a:tabLst/>
              <a:defRPr/>
            </a:pP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
        <p:nvSpPr>
          <p:cNvPr id="3" name="Content Placeholder 5">
            <a:extLst>
              <a:ext uri="{FF2B5EF4-FFF2-40B4-BE49-F238E27FC236}">
                <a16:creationId xmlns:a16="http://schemas.microsoft.com/office/drawing/2014/main" id="{5BCBC09F-88CB-F6F4-955A-3D19F8A4BE55}"/>
              </a:ext>
            </a:extLst>
          </p:cNvPr>
          <p:cNvSpPr txBox="1">
            <a:spLocks/>
          </p:cNvSpPr>
          <p:nvPr/>
        </p:nvSpPr>
        <p:spPr>
          <a:xfrm>
            <a:off x="1214179" y="2151156"/>
            <a:ext cx="4238502" cy="361156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Theory X:</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Little ambition</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Dislike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Avoid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Must be closely controlled</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sysClr val="windowText" lastClr="000000"/>
              </a:solidFill>
              <a:effectLst/>
              <a:uLnTx/>
              <a:uFillTx/>
              <a:latin typeface="Century Gothic" panose="020B0502020202020204"/>
              <a:ea typeface="+mn-ea"/>
              <a:cs typeface="+mn-cs"/>
            </a:endParaRPr>
          </a:p>
        </p:txBody>
      </p:sp>
      <p:sp>
        <p:nvSpPr>
          <p:cNvPr id="8" name="Content Placeholder 6">
            <a:extLst>
              <a:ext uri="{FF2B5EF4-FFF2-40B4-BE49-F238E27FC236}">
                <a16:creationId xmlns:a16="http://schemas.microsoft.com/office/drawing/2014/main" id="{CD94BF7B-3B4E-E6D2-2283-122DC143CF41}"/>
              </a:ext>
            </a:extLst>
          </p:cNvPr>
          <p:cNvSpPr txBox="1">
            <a:spLocks/>
          </p:cNvSpPr>
          <p:nvPr/>
        </p:nvSpPr>
        <p:spPr>
          <a:xfrm>
            <a:off x="6561908" y="2151156"/>
            <a:ext cx="4038600" cy="361156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00B050"/>
                </a:solidFill>
                <a:effectLst/>
                <a:uLnTx/>
                <a:uFillTx/>
                <a:latin typeface="Times New Roman" panose="02020603050405020304" pitchFamily="18" charset="0"/>
                <a:cs typeface="Times New Roman" panose="02020603050405020304" pitchFamily="18" charset="0"/>
              </a:rPr>
              <a:t>Theory 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Enjoy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Seek and accept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Exercise self-direction</a:t>
            </a:r>
            <a:endPar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76352"/>
    </mc:Choice>
    <mc:Fallback xmlns="">
      <p:transition advTm="7635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Frederick Herzberg’s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two-factor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(or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motivation-hygiene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proposes that: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related to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associated with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dissatisfaction.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was popular from the 1960s to the early 1980s.</a:t>
            </a:r>
            <a:endParaRPr kumimoji="0" lang="en-SA"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119520"/>
    </mc:Choice>
    <mc:Fallback xmlns="">
      <p:transition advTm="1195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pic>
        <p:nvPicPr>
          <p:cNvPr id="3" name="Picture 2">
            <a:extLst>
              <a:ext uri="{FF2B5EF4-FFF2-40B4-BE49-F238E27FC236}">
                <a16:creationId xmlns:a16="http://schemas.microsoft.com/office/drawing/2014/main" id="{66230206-BFBE-FB77-24A8-E5C38F8A7CC5}"/>
              </a:ext>
            </a:extLst>
          </p:cNvPr>
          <p:cNvPicPr>
            <a:picLocks noChangeAspect="1"/>
          </p:cNvPicPr>
          <p:nvPr/>
        </p:nvPicPr>
        <p:blipFill>
          <a:blip r:embed="rId3"/>
          <a:stretch>
            <a:fillRect/>
          </a:stretch>
        </p:blipFill>
        <p:spPr>
          <a:xfrm>
            <a:off x="1980843" y="1636668"/>
            <a:ext cx="8230313" cy="4607136"/>
          </a:xfrm>
          <a:prstGeom prst="rect">
            <a:avLst/>
          </a:prstGeom>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108704"/>
    </mc:Choice>
    <mc:Fallback xmlns="">
      <p:transition advTm="1087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Herzberg also concluded that the traditional view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the opposite of satisfaction was</a:t>
            </a:r>
            <a:r>
              <a:rPr kumimoji="0" lang="en-US" altLang="en-US" sz="28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dissatisfaction–was wrong.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“satisfaction” is “no satisfaction”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 is “no dissatisfaction.”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motivate people, Herzberg suggested emphasizing motivators, the intrinsic factors having to do with the job itself.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advTm="42816"/>
    </mc:Choice>
    <mc:Fallback xmlns="">
      <p:transition advTm="428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pic>
        <p:nvPicPr>
          <p:cNvPr id="3" name="Picture 2">
            <a:extLst>
              <a:ext uri="{FF2B5EF4-FFF2-40B4-BE49-F238E27FC236}">
                <a16:creationId xmlns:a16="http://schemas.microsoft.com/office/drawing/2014/main" id="{5E3F7455-9790-E6E6-286D-071B8D0D1221}"/>
              </a:ext>
            </a:extLst>
          </p:cNvPr>
          <p:cNvPicPr>
            <a:picLocks noChangeAspect="1"/>
          </p:cNvPicPr>
          <p:nvPr/>
        </p:nvPicPr>
        <p:blipFill>
          <a:blip r:embed="rId3"/>
          <a:stretch>
            <a:fillRect/>
          </a:stretch>
        </p:blipFill>
        <p:spPr>
          <a:xfrm>
            <a:off x="1145619" y="1231789"/>
            <a:ext cx="9900762" cy="4824117"/>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65632"/>
    </mc:Choice>
    <mc:Fallback xmlns="">
      <p:transition advTm="656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acquired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are work motives: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affiliation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26816"/>
    </mc:Choice>
    <mc:Fallback xmlns="">
      <p:transition advTm="2681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David McClelland and his associates proposed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three-needs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says three acquired needs are major motives in work. </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three needs include: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drive to succeed and excel in relation to a set of standards</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need to make others behave in a way that they would not behave otherwise.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need for affiliation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desire for friendly and close interpersonal relationships.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294976"/>
    </mc:Choice>
    <mc:Fallback xmlns="">
      <p:transition advTm="29497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pic>
        <p:nvPicPr>
          <p:cNvPr id="2" name="Picture 1">
            <a:extLst>
              <a:ext uri="{FF2B5EF4-FFF2-40B4-BE49-F238E27FC236}">
                <a16:creationId xmlns:a16="http://schemas.microsoft.com/office/drawing/2014/main" id="{5F9E9C47-A24E-A552-7049-153CC2153A18}"/>
              </a:ext>
            </a:extLst>
          </p:cNvPr>
          <p:cNvPicPr>
            <a:picLocks noChangeAspect="1"/>
          </p:cNvPicPr>
          <p:nvPr/>
        </p:nvPicPr>
        <p:blipFill>
          <a:blip r:embed="rId3"/>
          <a:stretch>
            <a:fillRect/>
          </a:stretch>
        </p:blipFill>
        <p:spPr>
          <a:xfrm>
            <a:off x="762000" y="1542289"/>
            <a:ext cx="10668000" cy="4513618"/>
          </a:xfrm>
          <a:prstGeom prst="rect">
            <a:avLst/>
          </a:prstGeom>
        </p:spPr>
      </p:pic>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advTm="345056"/>
    </mc:Choice>
    <mc:Fallback xmlns="">
      <p:transition advTm="34505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Working toward a goal is a major source of job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(2) specific and challenging goals are superior motivating forces.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do better if they get feedback on how well they’re progressing toward their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198336"/>
    </mc:Choice>
    <mc:Fallback xmlns="">
      <p:transition advTm="19833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Job Characteristics Model (JCM)</a:t>
            </a:r>
          </a:p>
        </p:txBody>
      </p:sp>
      <p:pic>
        <p:nvPicPr>
          <p:cNvPr id="3" name="Content Placeholder 6" descr="EX_11_005.eps">
            <a:extLst>
              <a:ext uri="{FF2B5EF4-FFF2-40B4-BE49-F238E27FC236}">
                <a16:creationId xmlns:a16="http://schemas.microsoft.com/office/drawing/2014/main" id="{801FE91E-3E2A-D86E-148D-1E9474394ABE}"/>
              </a:ext>
            </a:extLst>
          </p:cNvPr>
          <p:cNvPicPr>
            <a:picLocks noChangeAspect="1"/>
          </p:cNvPicPr>
          <p:nvPr/>
        </p:nvPicPr>
        <p:blipFill>
          <a:blip r:embed="rId3">
            <a:extLst>
              <a:ext uri="{28A0092B-C50C-407E-A947-70E740481C1C}">
                <a14:useLocalDpi xmlns:a14="http://schemas.microsoft.com/office/drawing/2010/main" val="0"/>
              </a:ext>
            </a:extLst>
          </a:blip>
          <a:srcRect l="-12349" r="-12349"/>
          <a:stretch>
            <a:fillRect/>
          </a:stretch>
        </p:blipFill>
        <p:spPr>
          <a:xfrm>
            <a:off x="762000" y="2141974"/>
            <a:ext cx="10668000" cy="3780630"/>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442080"/>
    </mc:Choice>
    <mc:Fallback xmlns="">
      <p:transition advTm="4420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term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concept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fairness and comparable treatment when compared with others who behave in similar ways. There’s considerable evidence that employees compare themselves to others and that inequities influence how much effort they exert.</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developed by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 Stacey Adams,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proposes that employees compare what they get from a job (outcomes) to what they put into it (inputs) and then compare their inputs-outcomes ratio with the inputs-outcomes ratios of relevant others, </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inequities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 employees attempt to do something about it. The result might be lower or higher productivity, improved or reduced quality of output, increased absenteeism, or voluntary resignation.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208160"/>
    </mc:Choice>
    <mc:Fallback xmlns="">
      <p:transition advTm="20816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pic>
        <p:nvPicPr>
          <p:cNvPr id="3" name="Picture 2">
            <a:extLst>
              <a:ext uri="{FF2B5EF4-FFF2-40B4-BE49-F238E27FC236}">
                <a16:creationId xmlns:a16="http://schemas.microsoft.com/office/drawing/2014/main" id="{554EDD28-A523-FF4E-EC0A-90D1547B20DD}"/>
              </a:ext>
            </a:extLst>
          </p:cNvPr>
          <p:cNvPicPr>
            <a:picLocks noChangeAspect="1"/>
          </p:cNvPicPr>
          <p:nvPr/>
        </p:nvPicPr>
        <p:blipFill>
          <a:blip r:embed="rId3"/>
          <a:stretch>
            <a:fillRect/>
          </a:stretch>
        </p:blipFill>
        <p:spPr>
          <a:xfrm>
            <a:off x="810309" y="2141973"/>
            <a:ext cx="10167511" cy="3740053"/>
          </a:xfrm>
          <a:prstGeom prst="rect">
            <a:avLst/>
          </a:prstGeom>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192288"/>
    </mc:Choice>
    <mc:Fallback xmlns="">
      <p:transition advTm="1922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B083634-E715-5094-BB27-B33B799683B7}"/>
              </a:ext>
            </a:extLst>
          </p:cNvPr>
          <p:cNvPicPr>
            <a:picLocks noChangeAspect="1"/>
          </p:cNvPicPr>
          <p:nvPr/>
        </p:nvPicPr>
        <p:blipFill>
          <a:blip r:embed="rId3"/>
          <a:stretch>
            <a:fillRect/>
          </a:stretch>
        </p:blipFill>
        <p:spPr>
          <a:xfrm>
            <a:off x="1980843" y="1894114"/>
            <a:ext cx="8230313" cy="3909484"/>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50688"/>
    </mc:Choice>
    <mc:Fallback xmlns="">
      <p:transition advTm="5068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Motivating:</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employees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Contingent workers</a:t>
            </a: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459842" y="739347"/>
            <a:ext cx="50741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Motivate a Unique Groups of Workers?</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81504"/>
    </mc:Choice>
    <mc:Fallback xmlns="">
      <p:transition advTm="815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maximize motivation among today’s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workforce</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need to think in terms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flexibility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instance, studies tell us that:</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Men place more importance on having autonomy in their jobs than women do. </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opportunity to learn, convenient and flexible work hours, and good interpersonal relations are more important to women than to men.</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Having the opportunity to be independent and to be exposed to different experiences is important, whereas older workers may prefer highly structured work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Motivating:1- Diverse Employees</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157248"/>
    </mc:Choice>
    <mc:Fallback xmlns="">
      <p:transition advTm="15724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Motivating professionals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129728"/>
    </mc:Choice>
    <mc:Fallback xmlns="">
      <p:transition advTm="12972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and promotions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tend to be low motivators for professionals, but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challenge</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tends to rank high.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 tend to be focused on their work as their central life interest, whereas nonprofessionals typically have outside interests that can compensate for needs not met on the job.</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73024"/>
    </mc:Choice>
    <mc:Fallback xmlns="">
      <p:transition advTm="7302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967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3- Contingent Workers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There’s no simple solution for motivating contingent employees—temporary part-time and contract workers who don’t have security or stability.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temporary employee might be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motivated by the opportunity to become a permanent employee or an opportunity for training. </a:t>
            </a: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106880"/>
    </mc:Choice>
    <mc:Fallback xmlns="">
      <p:transition advTm="10688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recognition programs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pay-for-performance.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wards Clip Art - Royalty Free - GoGraph">
            <a:extLst>
              <a:ext uri="{FF2B5EF4-FFF2-40B4-BE49-F238E27FC236}">
                <a16:creationId xmlns:a16="http://schemas.microsoft.com/office/drawing/2014/main" id="{0E45693C-7D0F-5956-7575-5A1A805DD7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32" b="20357"/>
          <a:stretch/>
        </p:blipFill>
        <p:spPr bwMode="auto">
          <a:xfrm rot="1480662">
            <a:off x="7804492" y="2481262"/>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44864"/>
    </mc:Choice>
    <mc:Fallback xmlns="">
      <p:transition advTm="448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Open-book management</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457200" marR="0" lvl="1" indent="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64864"/>
    </mc:Choice>
    <mc:Fallback xmlns="">
      <p:transition advTm="648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Can motivate employees by providing personal attention and expressions of interest, approval, and appreciation for a job well done.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Congratulate an employee in private or public for a good job or send a handwritten note or email message acknowledging something positive that the employee has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Recognition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56128"/>
    </mc:Choice>
    <mc:Fallback xmlns="">
      <p:transition advTm="5612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Pay-for-Performance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EADD8FF-BF81-F775-026C-41367BE129AE}"/>
              </a:ext>
            </a:extLst>
          </p:cNvPr>
          <p:cNvPicPr>
            <a:picLocks noChangeAspect="1"/>
          </p:cNvPicPr>
          <p:nvPr/>
        </p:nvPicPr>
        <p:blipFill>
          <a:blip r:embed="rId3"/>
          <a:stretch>
            <a:fillRect/>
          </a:stretch>
        </p:blipFill>
        <p:spPr>
          <a:xfrm>
            <a:off x="3437913" y="2264266"/>
            <a:ext cx="5316173" cy="3212870"/>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62976"/>
    </mc:Choice>
    <mc:Fallback xmlns="">
      <p:transition advTm="6297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Clarify role in organization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Keep communication open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Show individual company cares</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Low-Cost Rewards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87552"/>
    </mc:Choice>
    <mc:Fallback xmlns="">
      <p:transition advTm="18755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spcBef>
                <a:spcPts val="1000"/>
              </a:spcBef>
              <a:buClr>
                <a:srgbClr val="415588"/>
              </a:buClr>
              <a:buSzPts val="2000"/>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Leader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a:extLst>
              <a:ext uri="{FF2B5EF4-FFF2-40B4-BE49-F238E27FC236}">
                <a16:creationId xmlns:a16="http://schemas.microsoft.com/office/drawing/2014/main" id="{3DA7D10B-C179-0963-8123-5ED2D0F4C658}"/>
              </a:ext>
            </a:extLst>
          </p:cNvPr>
          <p:cNvSpPr txBox="1">
            <a:spLocks/>
          </p:cNvSpPr>
          <p:nvPr/>
        </p:nvSpPr>
        <p:spPr>
          <a:xfrm>
            <a:off x="1524000" y="2244601"/>
            <a:ext cx="8750270" cy="2939435"/>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a:ln>
                  <a:noFill/>
                </a:ln>
                <a:solidFill>
                  <a:srgbClr val="00B0F0"/>
                </a:solidFill>
                <a:effectLst/>
                <a:uLnTx/>
                <a:uFillTx/>
                <a:latin typeface="Century Gothic" panose="020B0502020202020204"/>
                <a:ea typeface="+mn-ea"/>
                <a:cs typeface="+mn-cs"/>
              </a:rPr>
              <a:t> </a:t>
            </a:r>
            <a:r>
              <a:rPr kumimoji="0" lang="en-US" sz="3600" b="1" i="0" u="none" strike="noStrike" kern="1200" cap="none" spc="0" normalizeH="0" baseline="0" noProof="0">
                <a:ln>
                  <a:noFill/>
                </a:ln>
                <a:solidFill>
                  <a:srgbClr val="00B0F0"/>
                </a:solidFill>
                <a:effectLst/>
                <a:uLnTx/>
                <a:uFillTx/>
                <a:latin typeface="Century Gothic" panose="020B0502020202020204"/>
                <a:ea typeface="+mn-ea"/>
                <a:cs typeface="+mn-cs"/>
              </a:rPr>
              <a:t>Speak Loudly Everyday To your team</a:t>
            </a:r>
            <a:endParaRPr kumimoji="0" lang="en-US" sz="3200" b="1" i="0" u="none" strike="noStrike" kern="1200" cap="none" spc="0" normalizeH="0" baseline="0" noProof="0">
              <a:ln>
                <a:noFill/>
              </a:ln>
              <a:solidFill>
                <a:srgbClr val="00B0F0"/>
              </a:solidFill>
              <a:effectLst/>
              <a:uLnTx/>
              <a:uFillTx/>
              <a:latin typeface="Century Gothic" panose="020B0502020202020204"/>
              <a:ea typeface="+mn-ea"/>
              <a:cs typeface="+mn-cs"/>
            </a:endParaRP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We are one</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Happy ……..We are Happy</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stronger ……We are Stronger</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the Best …..We are the best</a:t>
            </a:r>
            <a:endParaRPr kumimoji="0" lang="en-SA" sz="2000" b="1" i="0" u="none" strike="noStrike" kern="1200" cap="none" spc="0" normalizeH="0" baseline="0" noProof="0" dirty="0">
              <a:ln>
                <a:noFill/>
              </a:ln>
              <a:solidFill>
                <a:srgbClr val="BC410A">
                  <a:lumMod val="60000"/>
                  <a:lumOff val="4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60288"/>
    </mc:Choice>
    <mc:Fallback xmlns="">
      <p:transition advTm="6028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Start with scheduling more one on one time.</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Find out what motivates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Provide the resources they need to do their work exceptionally well.</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Praise and compliment them often.</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co-create purposeful work.</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them develop new skills.</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Actively involve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Believe in them.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86720"/>
    </mc:Choice>
    <mc:Fallback xmlns="">
      <p:transition advTm="8672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your plan for a brighter and better future, talk about the actions you must take, and constantly reiterate the reasons why you will be successful. Create a </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vision statement</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that inspires and rallies your team and organization."</a:t>
            </a:r>
            <a:endParaRPr kumimoji="0" lang="en-SA"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38912"/>
    </mc:Choice>
    <mc:Fallback xmlns="">
      <p:transition advTm="3891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Leadership Builds Relationships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Relationships build real motivation.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rPr>
              <a:t>Relationships are the foundation upon which winning teams and organizations are built," </a:t>
            </a:r>
            <a:endParaRPr kumimoji="0" lang="en-SA" sz="40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advTm="45120"/>
    </mc:Choice>
    <mc:Fallback xmlns="">
      <p:transition advTm="4512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Creates Purpose-Driven Goals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Real employee motivation is driven by purpose and a desire to make a difference.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fact, people are most energized when they are using their strengths for a purpose beyond themselves. When employees feel as though the work they do is playing an integral role in the overall success of the company and the world, they are motivated to work harder.”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Smart Leaders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42188"/>
    </mc:Choice>
    <mc:Fallback xmlns="">
      <p:transition advTm="4218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what makes us </a:t>
            </a:r>
            <a:r>
              <a:rPr kumimoji="0" lang="en-US" sz="24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 come to work.</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Norms often established by industry, organization, or previous leaders.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motivates you may or may not motivate others?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Motivators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highly personal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leader must consider each team member individually.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Divided into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and Intrinsic motivators.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64800"/>
    </mc:Choice>
    <mc:Fallback xmlns="">
      <p:transition advTm="648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 to ‘move up’ in the organization or earn higher wages.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Salespeople, CEO’s, Politicians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Recognition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motivated most by acknowledgement of those in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Entertainment, Lawyers, Interns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Relationships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Relationships with co-workers and a cooperative atmosphere are valued.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Religious Leaders, Social Workers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Extrinsic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12256"/>
    </mc:Choice>
    <mc:Fallback xmlns="">
      <p:transition advTm="1225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Autonomy / Interesting Work</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Prefer the excitement of new and innovative endeavors.</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Architects, Engineers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Purpose</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to feel that their work is beneficial to the causes they care about.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Doctors, Teachers, Military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Mastery / Exploration</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Personal achievement, problem solving opportunities, and creative endeavors are sought.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Artists, Scientists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advTm="38048"/>
    </mc:Choice>
    <mc:Fallback xmlns="">
      <p:transition advTm="38048"/>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None/>
              <a:tabLst/>
              <a:defRPr/>
            </a:pP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 is something that moves the person to action.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Motivation has three key element.</a:t>
            </a: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Effective leaders inspire movements that exist only when people choose to move in the same direction.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Benefits of a motivated workforce is very important to create healthy environment in organization.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Motivational leadership theories.</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Leaders motivate and rewards his team for effective productivity.</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3264"/>
    </mc:Choice>
    <mc:Fallback xmlns="">
      <p:transition advTm="4326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10784"/>
    </mc:Choice>
    <mc:Fallback xmlns="">
      <p:transition spd="slow" advTm="1078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F02851-0289-4EB6-B934-5C2B0C991472}"/>
</file>

<file path=customXml/itemProps2.xml><?xml version="1.0" encoding="utf-8"?>
<ds:datastoreItem xmlns:ds="http://schemas.openxmlformats.org/officeDocument/2006/customXml" ds:itemID="{0016D5DD-0755-422A-98B2-07E942768141}"/>
</file>

<file path=customXml/itemProps3.xml><?xml version="1.0" encoding="utf-8"?>
<ds:datastoreItem xmlns:ds="http://schemas.openxmlformats.org/officeDocument/2006/customXml" ds:itemID="{1B2C9482-B824-4447-9C57-923C42C4EAB4}"/>
</file>

<file path=docProps/app.xml><?xml version="1.0" encoding="utf-8"?>
<Properties xmlns="http://schemas.openxmlformats.org/officeDocument/2006/extended-properties" xmlns:vt="http://schemas.openxmlformats.org/officeDocument/2006/docPropsVTypes">
  <TotalTime>2091</TotalTime>
  <Words>2311</Words>
  <Application>Microsoft Macintosh PowerPoint</Application>
  <PresentationFormat>Widescreen</PresentationFormat>
  <Paragraphs>308</Paragraphs>
  <Slides>48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197</cp:revision>
  <dcterms:created xsi:type="dcterms:W3CDTF">2023-04-29T09:08:23Z</dcterms:created>
  <dcterms:modified xsi:type="dcterms:W3CDTF">2026-05-10T18:04:14Z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