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ink/ink1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0" r:id="rId4"/>
  </p:sldMasterIdLst>
  <p:notesMasterIdLst>
    <p:notesMasterId r:id="rId45"/>
  </p:notesMasterIdLst>
  <p:sldIdLst>
    <p:sldId id="557" r:id="rId5"/>
    <p:sldId id="313" r:id="rId6"/>
    <p:sldId id="516" r:id="rId7"/>
    <p:sldId id="515" r:id="rId8"/>
    <p:sldId id="517" r:id="rId9"/>
    <p:sldId id="550" r:id="rId10"/>
    <p:sldId id="518" r:id="rId11"/>
    <p:sldId id="519" r:id="rId12"/>
    <p:sldId id="520" r:id="rId13"/>
    <p:sldId id="521" r:id="rId14"/>
    <p:sldId id="522" r:id="rId15"/>
    <p:sldId id="525" r:id="rId16"/>
    <p:sldId id="523" r:id="rId17"/>
    <p:sldId id="526" r:id="rId18"/>
    <p:sldId id="527" r:id="rId19"/>
    <p:sldId id="528" r:id="rId20"/>
    <p:sldId id="529" r:id="rId21"/>
    <p:sldId id="530" r:id="rId22"/>
    <p:sldId id="524" r:id="rId23"/>
    <p:sldId id="531" r:id="rId24"/>
    <p:sldId id="532" r:id="rId25"/>
    <p:sldId id="533" r:id="rId26"/>
    <p:sldId id="545" r:id="rId27"/>
    <p:sldId id="534" r:id="rId28"/>
    <p:sldId id="535" r:id="rId29"/>
    <p:sldId id="536" r:id="rId30"/>
    <p:sldId id="537" r:id="rId31"/>
    <p:sldId id="538" r:id="rId32"/>
    <p:sldId id="539" r:id="rId33"/>
    <p:sldId id="540" r:id="rId34"/>
    <p:sldId id="541" r:id="rId35"/>
    <p:sldId id="542" r:id="rId36"/>
    <p:sldId id="549" r:id="rId37"/>
    <p:sldId id="543" r:id="rId38"/>
    <p:sldId id="546" r:id="rId39"/>
    <p:sldId id="544" r:id="rId40"/>
    <p:sldId id="547" r:id="rId41"/>
    <p:sldId id="548" r:id="rId42"/>
    <p:sldId id="514" r:id="rId43"/>
    <p:sldId id="558" r:id="rId4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557"/>
            <p14:sldId id="313"/>
            <p14:sldId id="516"/>
            <p14:sldId id="515"/>
            <p14:sldId id="517"/>
            <p14:sldId id="550"/>
            <p14:sldId id="518"/>
            <p14:sldId id="519"/>
            <p14:sldId id="520"/>
            <p14:sldId id="521"/>
            <p14:sldId id="522"/>
            <p14:sldId id="525"/>
            <p14:sldId id="523"/>
            <p14:sldId id="526"/>
            <p14:sldId id="527"/>
            <p14:sldId id="528"/>
            <p14:sldId id="529"/>
            <p14:sldId id="530"/>
            <p14:sldId id="524"/>
            <p14:sldId id="531"/>
            <p14:sldId id="532"/>
            <p14:sldId id="533"/>
            <p14:sldId id="545"/>
            <p14:sldId id="534"/>
            <p14:sldId id="535"/>
            <p14:sldId id="536"/>
            <p14:sldId id="537"/>
            <p14:sldId id="538"/>
            <p14:sldId id="539"/>
            <p14:sldId id="540"/>
            <p14:sldId id="541"/>
            <p14:sldId id="542"/>
            <p14:sldId id="549"/>
            <p14:sldId id="543"/>
            <p14:sldId id="546"/>
            <p14:sldId id="544"/>
            <p14:sldId id="547"/>
            <p14:sldId id="548"/>
            <p14:sldId id="514"/>
            <p14:sldId id="558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AC748"/>
    <a:srgbClr val="000000"/>
    <a:srgbClr val="669BBC"/>
    <a:srgbClr val="2D3956"/>
    <a:srgbClr val="8E5A6D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00" autoAdjust="0"/>
    <p:restoredTop sz="93738" autoAdjust="0"/>
  </p:normalViewPr>
  <p:slideViewPr>
    <p:cSldViewPr snapToGrid="0">
      <p:cViewPr varScale="1">
        <p:scale>
          <a:sx n="85" d="100"/>
          <a:sy n="85" d="100"/>
        </p:scale>
        <p:origin x="60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theme" Target="theme/theme1.xml"/><Relationship Id="rId8" Type="http://schemas.openxmlformats.org/officeDocument/2006/relationships/slide" Target="slides/slide4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2048" units="cm"/>
          <inkml:channel name="Y" type="integer" max="2048" units="cm"/>
          <inkml:channel name="F" type="integer" max="2047" units="in"/>
          <inkml:channel name="T" type="integer" max="2.14748E9" units="dev"/>
        </inkml:traceFormat>
        <inkml:channelProperties>
          <inkml:channelProperty channel="X" name="resolution" value="393.84616" units="1/cm"/>
          <inkml:channelProperty channel="Y" name="resolution" value="393.84616" units="1/cm"/>
          <inkml:channelProperty channel="F" name="resolution" value="999.51166" units="1/in"/>
          <inkml:channelProperty channel="T" name="resolution" value="1" units="1/dev"/>
        </inkml:channelProperties>
      </inkml:inkSource>
      <inkml:timestamp xml:id="ts0" timeString="2023-10-16T19:15:38.764"/>
    </inkml:context>
    <inkml:brush xml:id="br0">
      <inkml:brushProperty name="width" value="0.06667" units="cm"/>
      <inkml:brushProperty name="height" value="0.06667" units="cm"/>
      <inkml:brushProperty name="fitToCurve" value="1"/>
    </inkml:brush>
  </inkml:definitions>
  <inkml:traceGroup>
    <inkml:annotationXML>
      <emma:emma xmlns:emma="http://www.w3.org/2003/04/emma" version="1.0">
        <emma:interpretation id="{173C59E0-CA68-4DF0-956D-DAA4BE64B2BE}" emma:medium="tactile" emma:mode="ink">
          <msink:context xmlns:msink="http://schemas.microsoft.com/ink/2010/main" type="writingRegion" rotatedBoundingBox="16538,5272 16903,5272 16903,6003 16538,6003"/>
        </emma:interpretation>
      </emma:emma>
    </inkml:annotationXML>
    <inkml:traceGroup>
      <inkml:annotationXML>
        <emma:emma xmlns:emma="http://www.w3.org/2003/04/emma" version="1.0">
          <emma:interpretation id="{35ED6496-962F-443A-AD0F-28B7AF7ED386}" emma:medium="tactile" emma:mode="ink">
            <msink:context xmlns:msink="http://schemas.microsoft.com/ink/2010/main" type="paragraph" rotatedBoundingBox="16538,5272 16903,5272 16903,6003 16538,6003" alignmentLevel="1"/>
          </emma:interpretation>
        </emma:emma>
      </inkml:annotationXML>
      <inkml:traceGroup>
        <inkml:annotationXML>
          <emma:emma xmlns:emma="http://www.w3.org/2003/04/emma" version="1.0">
            <emma:interpretation id="{EC25F616-ABBB-4909-9E34-16D1D012B0A9}" emma:medium="tactile" emma:mode="ink">
              <msink:context xmlns:msink="http://schemas.microsoft.com/ink/2010/main" type="line" rotatedBoundingBox="16538,5272 16903,5272 16903,6003 16538,6003"/>
            </emma:interpretation>
          </emma:emma>
        </inkml:annotationXML>
        <inkml:traceGroup>
          <inkml:annotationXML>
            <emma:emma xmlns:emma="http://www.w3.org/2003/04/emma" version="1.0">
              <emma:interpretation id="{A11E0198-11EB-44E0-9686-E6A0AD0AF959}" emma:medium="tactile" emma:mode="ink">
                <msink:context xmlns:msink="http://schemas.microsoft.com/ink/2010/main" type="inkWord" rotatedBoundingBox="16538,5272 16903,5272 16903,6003 16538,6003"/>
              </emma:interpretation>
              <emma:one-of disjunction-type="recognition" id="oneOf0">
                <emma:interpretation id="interp0" emma:lang="" emma:confidence="0.5">
                  <emma:literal>.</emma:literal>
                </emma:interpretation>
                <emma:interpretation id="interp1" emma:lang="" emma:confidence="0">
                  <emma:literal>\</emma:literal>
                </emma:interpretation>
                <emma:interpretation id="interp2" emma:lang="" emma:confidence="0">
                  <emma:literal>,</emma:literal>
                </emma:interpretation>
                <emma:interpretation id="interp3" emma:lang="" emma:confidence="0">
                  <emma:literal>)</emma:literal>
                </emma:interpretation>
                <emma:interpretation id="interp4" emma:lang="" emma:confidence="0">
                  <emma:literal>:</emma:literal>
                </emma:interpretation>
              </emma:one-of>
            </emma:emma>
          </inkml:annotationXML>
          <inkml:trace contextRef="#ctx0" brushRef="#br0">365 731 5 0,'-23'-51'5'0,"0"12"3"0,0 14 4 0,0-27 3 0,1-12 1 16,22 13-5-16,-46 0-5 0,0-14-6 0,24 14-4 0,-1-26-9 15,-23 13-5-15,23-13 1 0,-22 13-8 0</inkml:trace>
        </inkml:traceGroup>
      </inkml:traceGroup>
    </inkml:traceGroup>
  </inkml:traceGroup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60529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7E14A94-F801-CF10-5E73-00C6B69D5FDD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tx1"/>
                </a:solidFill>
              </a:rPr>
              <a:t>midocean.edu.km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7C02FC4-5973-F43B-FD6A-0FDE1513851D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midocean.edu.km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6F5F930-56C0-82F6-7E16-BFFD8F1FD31D}"/>
              </a:ext>
            </a:extLst>
          </p:cNvPr>
          <p:cNvSpPr txBox="1"/>
          <p:nvPr userDrawn="1"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midocean.edu.km</a:t>
            </a:r>
          </a:p>
        </p:txBody>
      </p:sp>
    </p:spTree>
    <p:extLst>
      <p:ext uri="{BB962C8B-B14F-4D97-AF65-F5344CB8AC3E}">
        <p14:creationId xmlns:p14="http://schemas.microsoft.com/office/powerpoint/2010/main" val="28379725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23F18F0-918C-DDF5-98FE-8B0A861DC841}"/>
              </a:ext>
            </a:extLst>
          </p:cNvPr>
          <p:cNvSpPr txBox="1"/>
          <p:nvPr/>
        </p:nvSpPr>
        <p:spPr>
          <a:xfrm>
            <a:off x="4455391" y="639410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tx1"/>
                </a:solidFill>
              </a:rPr>
              <a:t>midocean.edu.km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77CBA84-8DE7-6EE4-C43D-A2F5618088B0}"/>
              </a:ext>
            </a:extLst>
          </p:cNvPr>
          <p:cNvSpPr txBox="1"/>
          <p:nvPr/>
        </p:nvSpPr>
        <p:spPr>
          <a:xfrm>
            <a:off x="4455391" y="639410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midocean.edu.km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F69994C-9E12-9303-4DDB-5414388A661F}"/>
              </a:ext>
            </a:extLst>
          </p:cNvPr>
          <p:cNvSpPr txBox="1"/>
          <p:nvPr userDrawn="1"/>
        </p:nvSpPr>
        <p:spPr>
          <a:xfrm>
            <a:off x="4455391" y="639410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midocean.edu.km</a:t>
            </a:r>
          </a:p>
        </p:txBody>
      </p:sp>
    </p:spTree>
    <p:extLst>
      <p:ext uri="{BB962C8B-B14F-4D97-AF65-F5344CB8AC3E}">
        <p14:creationId xmlns:p14="http://schemas.microsoft.com/office/powerpoint/2010/main" val="42630752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6EA6C1C-AB94-8CE5-7D28-A49B72DDC40B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midocean.edu.km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56CCBCB-6558-856F-0FB5-9A5C4E4D521D}"/>
              </a:ext>
            </a:extLst>
          </p:cNvPr>
          <p:cNvSpPr txBox="1"/>
          <p:nvPr userDrawn="1"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midocean.edu.km</a:t>
            </a:r>
          </a:p>
        </p:txBody>
      </p:sp>
    </p:spTree>
    <p:extLst>
      <p:ext uri="{BB962C8B-B14F-4D97-AF65-F5344CB8AC3E}">
        <p14:creationId xmlns:p14="http://schemas.microsoft.com/office/powerpoint/2010/main" val="42784253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43136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53504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05968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4283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96230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70221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55952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777475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76959180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5569071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5833210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0718592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179945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907416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47237210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179107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4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2621411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0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74884697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3638731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2784727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50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9680844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6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2397418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32410114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6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2530332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5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8048676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45975943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7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0491587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34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3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CB13607E-0590-83DC-96EE-B1D021839066}"/>
              </a:ext>
            </a:extLst>
          </p:cNvPr>
          <p:cNvPicPr>
            <a:picLocks noChangeAspect="1"/>
          </p:cNvPicPr>
          <p:nvPr/>
        </p:nvPicPr>
        <p:blipFill rotWithShape="1">
          <a:blip r:embed="rId3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36820" y="320676"/>
            <a:ext cx="1712077" cy="7994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53561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3" r:id="rId3"/>
    <p:sldLayoutId id="2147483674" r:id="rId4"/>
    <p:sldLayoutId id="2147483675" r:id="rId5"/>
    <p:sldLayoutId id="2147483676" r:id="rId6"/>
    <p:sldLayoutId id="2147483677" r:id="rId7"/>
    <p:sldLayoutId id="2147483678" r:id="rId8"/>
    <p:sldLayoutId id="2147483679" r:id="rId9"/>
    <p:sldLayoutId id="2147483680" r:id="rId10"/>
    <p:sldLayoutId id="2147483681" r:id="rId11"/>
    <p:sldLayoutId id="2147483682" r:id="rId12"/>
    <p:sldLayoutId id="2147483683" r:id="rId13"/>
    <p:sldLayoutId id="2147483684" r:id="rId14"/>
    <p:sldLayoutId id="2147483685" r:id="rId15"/>
    <p:sldLayoutId id="2147483686" r:id="rId16"/>
    <p:sldLayoutId id="2147483687" r:id="rId17"/>
    <p:sldLayoutId id="2147483688" r:id="rId18"/>
    <p:sldLayoutId id="2147483689" r:id="rId19"/>
    <p:sldLayoutId id="2147483690" r:id="rId20"/>
    <p:sldLayoutId id="2147483691" r:id="rId21"/>
    <p:sldLayoutId id="2147483692" r:id="rId22"/>
    <p:sldLayoutId id="2147483693" r:id="rId23"/>
    <p:sldLayoutId id="2147483694" r:id="rId24"/>
    <p:sldLayoutId id="2147483695" r:id="rId25"/>
    <p:sldLayoutId id="2147483696" r:id="rId26"/>
    <p:sldLayoutId id="2147483697" r:id="rId27"/>
    <p:sldLayoutId id="2147483698" r:id="rId28"/>
    <p:sldLayoutId id="2147483699" r:id="rId29"/>
    <p:sldLayoutId id="2147483700" r:id="rId30"/>
    <p:sldLayoutId id="2147483660" r:id="rId31"/>
    <p:sldLayoutId id="2147483665" r:id="rId32"/>
    <p:sldLayoutId id="2147483667" r:id="rId3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kumimoji="0" lang="en-US" sz="3700" b="1" i="0" u="none" strike="noStrike" kern="1200" cap="all" spc="0" normalizeH="0" baseline="0" dirty="0">
          <a:ln w="500">
            <a:solidFill>
              <a:srgbClr val="B13F9A">
                <a:shade val="20000"/>
                <a:satMod val="120000"/>
              </a:srgbClr>
            </a:solidFill>
          </a:ln>
          <a:gradFill>
            <a:gsLst>
              <a:gs pos="0">
                <a:srgbClr val="F9B639">
                  <a:tint val="13000"/>
                </a:srgbClr>
              </a:gs>
              <a:gs pos="10000">
                <a:srgbClr val="F9B639">
                  <a:tint val="20000"/>
                </a:srgbClr>
              </a:gs>
              <a:gs pos="49000">
                <a:srgbClr val="F9B639">
                  <a:tint val="70000"/>
                </a:srgbClr>
              </a:gs>
              <a:gs pos="50000">
                <a:srgbClr val="F9B639">
                  <a:tint val="97000"/>
                </a:srgbClr>
              </a:gs>
              <a:gs pos="100000">
                <a:srgbClr val="F9B639">
                  <a:tint val="20000"/>
                </a:srgbClr>
              </a:gs>
            </a:gsLst>
            <a:lin ang="5400000" scaled="1"/>
          </a:gradFill>
          <a:effectLst/>
          <a:uLnTx/>
          <a:uFillTx/>
          <a:latin typeface="Trebuchet MS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43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Relationship Id="rId4" Type="http://schemas.openxmlformats.org/officeDocument/2006/relationships/customXml" Target="../ink/ink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0.xml"/><Relationship Id="rId4" Type="http://schemas.openxmlformats.org/officeDocument/2006/relationships/image" Target="../media/image10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1454222" y="3330770"/>
            <a:ext cx="4374214" cy="39878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000" dirty="0">
                <a:latin typeface="Alexandria"/>
                <a:cs typeface="Alexandria" charset="0"/>
              </a:rPr>
              <a:t>Prepared by Dr. Yasser Abdelhamid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673669" y="2424037"/>
            <a:ext cx="184731" cy="769441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endParaRPr lang="en-US" sz="4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4" name="Rectangle: Rounded Corners 33"/>
          <p:cNvSpPr/>
          <p:nvPr/>
        </p:nvSpPr>
        <p:spPr>
          <a:xfrm>
            <a:off x="-207" y="580666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6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241296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IT 382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Software Engineering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FE67F962-7D1B-830D-26A9-0334A3192303}"/>
              </a:ext>
            </a:extLst>
          </p:cNvPr>
          <p:cNvSpPr txBox="1"/>
          <p:nvPr/>
        </p:nvSpPr>
        <p:spPr>
          <a:xfrm>
            <a:off x="1143000" y="2622884"/>
            <a:ext cx="463492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/>
              <a:t>Software Engineering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2A61C26-2216-E13E-2DAA-FEF4A7305383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midocean.edu.km</a:t>
            </a:r>
          </a:p>
        </p:txBody>
      </p:sp>
      <p:sp>
        <p:nvSpPr>
          <p:cNvPr id="10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598250" y="1936174"/>
            <a:ext cx="8040594" cy="434218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3888446" y="2093911"/>
            <a:ext cx="7614932" cy="412985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rgbClr val="B13F9A"/>
              </a:buClr>
              <a:buSzPct val="73000"/>
              <a:buFont typeface="Wingdings 2"/>
              <a:buChar char=""/>
            </a:pPr>
            <a:r>
              <a:rPr lang="en-US" sz="2400" b="1" dirty="0"/>
              <a:t>Testing in XP</a:t>
            </a: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rgbClr val="B13F9A"/>
              </a:buClr>
              <a:buSzPct val="73000"/>
              <a:buFont typeface="Wingdings 2"/>
              <a:buChar char=""/>
            </a:pPr>
            <a:r>
              <a:rPr lang="en-US" sz="2400" b="1" dirty="0"/>
              <a:t>XP testing difficulties</a:t>
            </a: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rgbClr val="B13F9A"/>
              </a:buClr>
              <a:buSzPct val="73000"/>
              <a:buFont typeface="Wingdings 2"/>
              <a:buChar char=""/>
            </a:pPr>
            <a:r>
              <a:rPr lang="en-US" sz="2400" b="1" dirty="0"/>
              <a:t>Pair programming</a:t>
            </a: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rgbClr val="B13F9A"/>
              </a:buClr>
              <a:buSzPct val="73000"/>
              <a:buFont typeface="Wingdings 2"/>
              <a:buChar char=""/>
            </a:pPr>
            <a:r>
              <a:rPr lang="en-US" sz="2400" b="1" dirty="0"/>
              <a:t>Agile project management</a:t>
            </a: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rgbClr val="B13F9A"/>
              </a:buClr>
              <a:buSzPct val="73000"/>
              <a:buFont typeface="Wingdings 2"/>
              <a:buChar char=""/>
            </a:pPr>
            <a:r>
              <a:rPr lang="en-US" sz="2400" b="1" dirty="0"/>
              <a:t>Scrum</a:t>
            </a: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rgbClr val="B13F9A"/>
              </a:buClr>
              <a:buSzPct val="73000"/>
              <a:buFont typeface="Wingdings 2"/>
              <a:buChar char=""/>
            </a:pPr>
            <a:endParaRPr lang="en-US" sz="2400" b="1" dirty="0"/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rgbClr val="B13F9A"/>
              </a:buClr>
              <a:buSzPct val="73000"/>
              <a:buFont typeface="Wingdings 2"/>
              <a:buChar char=""/>
            </a:pPr>
            <a:endParaRPr lang="en-US" sz="2400" b="1" dirty="0"/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rgbClr val="B13F9A"/>
              </a:buClr>
              <a:buSzPct val="73000"/>
              <a:buFont typeface="Wingdings 2"/>
              <a:buChar char=""/>
            </a:pPr>
            <a:endParaRPr lang="en-US" sz="2400" b="1" dirty="0"/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rgbClr val="B13F9A"/>
              </a:buClr>
              <a:buSzPct val="73000"/>
              <a:buFont typeface="Wingdings 2"/>
              <a:buChar char=""/>
            </a:pPr>
            <a:endParaRPr lang="en-US" sz="2400" b="1" dirty="0"/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rgbClr val="B13F9A"/>
              </a:buClr>
              <a:buSzPct val="73000"/>
              <a:buFont typeface="Wingdings 2"/>
              <a:buChar char=""/>
            </a:pPr>
            <a:endParaRPr lang="en-US" sz="2400" b="1" dirty="0"/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rgbClr val="B13F9A"/>
              </a:buClr>
              <a:buSzPct val="73000"/>
              <a:buFont typeface="Wingdings 2"/>
              <a:buChar char=""/>
            </a:pPr>
            <a:endParaRPr lang="en-US" sz="2400" b="1" dirty="0"/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rgbClr val="B13F9A"/>
              </a:buClr>
              <a:buSzPct val="73000"/>
              <a:buFont typeface="Wingdings 2"/>
              <a:buChar char=""/>
            </a:pPr>
            <a:endParaRPr lang="en-US" sz="2400" b="1" dirty="0"/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rgbClr val="B13F9A"/>
              </a:buClr>
              <a:buSzPct val="73000"/>
              <a:buFont typeface="Wingdings 2"/>
              <a:buChar char=""/>
            </a:pPr>
            <a:endParaRPr lang="en-US" sz="2400" b="1" dirty="0"/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rgbClr val="B13F9A"/>
              </a:buClr>
              <a:buSzPct val="73000"/>
              <a:buFont typeface="Wingdings 2"/>
              <a:buChar char=""/>
            </a:pPr>
            <a:endParaRPr lang="en-US" sz="2400" b="1" dirty="0"/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rgbClr val="B13F9A"/>
              </a:buClr>
              <a:buSzPct val="73000"/>
              <a:buFont typeface="Wingdings 2"/>
              <a:buChar char=""/>
            </a:pPr>
            <a:endParaRPr lang="en-US" sz="2400" b="1" dirty="0"/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rgbClr val="B13F9A"/>
              </a:buClr>
              <a:buSzPct val="73000"/>
              <a:buFont typeface="Wingdings 2"/>
              <a:buChar char=""/>
            </a:pPr>
            <a:endParaRPr lang="en-US" sz="2400" b="1" dirty="0"/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rgbClr val="B13F9A"/>
              </a:buClr>
              <a:buSzPct val="73000"/>
              <a:buFont typeface="Wingdings 2"/>
              <a:buChar char=""/>
            </a:pPr>
            <a:endParaRPr lang="en-US" sz="2400" b="1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039050" y="1259065"/>
            <a:ext cx="6768649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800" b="1" cap="all" dirty="0">
                <a:ln w="500">
                  <a:solidFill>
                    <a:srgbClr val="B13F9A">
                      <a:shade val="20000"/>
                      <a:satMod val="120000"/>
                    </a:srgbClr>
                  </a:solidFill>
                </a:ln>
                <a:gradFill>
                  <a:gsLst>
                    <a:gs pos="0">
                      <a:srgbClr val="F9B639">
                        <a:tint val="13000"/>
                      </a:srgbClr>
                    </a:gs>
                    <a:gs pos="10000">
                      <a:srgbClr val="F9B639">
                        <a:tint val="20000"/>
                      </a:srgbClr>
                    </a:gs>
                    <a:gs pos="49000">
                      <a:srgbClr val="F9B639">
                        <a:tint val="70000"/>
                      </a:srgbClr>
                    </a:gs>
                    <a:gs pos="50000">
                      <a:srgbClr val="F9B639">
                        <a:tint val="97000"/>
                      </a:srgbClr>
                    </a:gs>
                    <a:gs pos="100000">
                      <a:srgbClr val="F9B639">
                        <a:tint val="20000"/>
                      </a:srgbClr>
                    </a:gs>
                  </a:gsLst>
                  <a:lin ang="5400000" scaled="1"/>
                </a:gradFill>
                <a:latin typeface="Trebuchet MS"/>
                <a:ea typeface="+mj-ea"/>
                <a:cs typeface="+mj-cs"/>
              </a:rPr>
              <a:t>Lecture Outline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Testing in XP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7775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 dirty="0"/>
              <a:t>XP testing features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lvl="0"/>
            <a:r>
              <a:rPr lang="en-US" sz="3200" b="1" dirty="0"/>
              <a:t>Test-first development</a:t>
            </a:r>
            <a:r>
              <a:rPr lang="en-US" sz="3200" dirty="0"/>
              <a:t>.</a:t>
            </a:r>
          </a:p>
          <a:p>
            <a:pPr lvl="0"/>
            <a:r>
              <a:rPr lang="en-US" sz="3200" b="1" dirty="0"/>
              <a:t>Incremental test development from scenarios.</a:t>
            </a:r>
          </a:p>
          <a:p>
            <a:pPr lvl="0"/>
            <a:r>
              <a:rPr lang="en-US" sz="3200" b="1" dirty="0"/>
              <a:t>User involvement in test development and validation.</a:t>
            </a:r>
          </a:p>
          <a:p>
            <a:pPr lvl="0"/>
            <a:r>
              <a:rPr lang="en-US" sz="3200" b="1" dirty="0"/>
              <a:t>Automated test harnesses are used to run all component tests each time that a new release is built.</a:t>
            </a:r>
          </a:p>
          <a:p>
            <a:pPr lvl="0"/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2564146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Test-first development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US" sz="4400" dirty="0"/>
              <a:t>Writing tests before code clarifies the requirements to be implemented.</a:t>
            </a:r>
          </a:p>
          <a:p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val="1012488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Test-first development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US" sz="4000" dirty="0"/>
              <a:t>Tests are written as programs rather than data so that they can be executed automatically. </a:t>
            </a:r>
          </a:p>
          <a:p>
            <a:pPr lvl="0"/>
            <a:r>
              <a:rPr lang="en-US" sz="4000" dirty="0"/>
              <a:t>The test includes a check that it has executed correctly.</a:t>
            </a:r>
          </a:p>
          <a:p>
            <a:pPr lvl="1"/>
            <a:r>
              <a:rPr lang="en-US" sz="4000" dirty="0"/>
              <a:t>Usually relies on a testing framework such as Junit.</a:t>
            </a:r>
          </a:p>
          <a:p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39849247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Test-first development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US" sz="4000" dirty="0"/>
              <a:t>All previous and new tests are run automatically when new functionality is added.</a:t>
            </a:r>
          </a:p>
          <a:p>
            <a:pPr lvl="0"/>
            <a:r>
              <a:rPr lang="en-US" sz="4000" dirty="0"/>
              <a:t>Checking that the new functionality has not introduced errors.</a:t>
            </a:r>
          </a:p>
          <a:p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2191926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Customer involvement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4000" dirty="0"/>
              <a:t>The role of the customer in the testing process is to </a:t>
            </a:r>
            <a:r>
              <a:rPr lang="en-GB" sz="4000" b="1" dirty="0"/>
              <a:t>help develop acceptance tests </a:t>
            </a:r>
            <a:r>
              <a:rPr lang="en-GB" sz="4000" dirty="0"/>
              <a:t>for the stories that are to be implemented in the next release of the system. </a:t>
            </a:r>
            <a:endParaRPr lang="en-US" sz="4000" dirty="0"/>
          </a:p>
          <a:p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209674181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Customer involvement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GB" sz="4400" dirty="0"/>
              <a:t>The customer who is part of the team writes tests as development proceeds. </a:t>
            </a:r>
          </a:p>
          <a:p>
            <a:pPr lvl="0"/>
            <a:r>
              <a:rPr lang="en-GB" sz="4400" dirty="0"/>
              <a:t>All new code is therefore validated to ensure that it is what the customer needs. </a:t>
            </a:r>
            <a:endParaRPr lang="en-US" sz="4400" dirty="0"/>
          </a:p>
          <a:p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val="161988511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Customer involvement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lvl="0"/>
            <a:r>
              <a:rPr lang="en-GB" sz="4400" dirty="0"/>
              <a:t>However, people adopting the customer role have limited time available and so cannot work full-time with the development team. </a:t>
            </a:r>
          </a:p>
          <a:p>
            <a:pPr lvl="0"/>
            <a:r>
              <a:rPr lang="en-GB" sz="4400" dirty="0"/>
              <a:t>They may feel that providing the requirements was enough of a contribution and so may be reluctant to get involved in the testing process. </a:t>
            </a:r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val="379647367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Test case description for dose checking</a:t>
            </a:r>
            <a:r>
              <a:rPr lang="en-GB" dirty="0"/>
              <a:t> </a:t>
            </a:r>
            <a:endParaRPr lang="en-US" dirty="0"/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771775" y="2382044"/>
            <a:ext cx="6648450" cy="3238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5465245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Test automation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lvl="0"/>
            <a:r>
              <a:rPr lang="en-GB" dirty="0"/>
              <a:t>Test automation means that tests are written as executable components before the task is implemented </a:t>
            </a:r>
            <a:endParaRPr lang="en-US" dirty="0"/>
          </a:p>
          <a:p>
            <a:pPr lvl="1"/>
            <a:r>
              <a:rPr lang="en-GB" dirty="0"/>
              <a:t>These testing components should be stand-alone, </a:t>
            </a:r>
            <a:endParaRPr lang="en-US" dirty="0"/>
          </a:p>
          <a:p>
            <a:pPr lvl="1"/>
            <a:r>
              <a:rPr lang="en-GB" dirty="0"/>
              <a:t>should simulate the submission of input to be tested and</a:t>
            </a:r>
            <a:endParaRPr lang="en-US" dirty="0"/>
          </a:p>
          <a:p>
            <a:pPr lvl="1"/>
            <a:r>
              <a:rPr lang="en-GB" dirty="0"/>
              <a:t> should check that the result meets the output specification. </a:t>
            </a:r>
            <a:endParaRPr lang="en-US" dirty="0"/>
          </a:p>
          <a:p>
            <a:pPr lvl="1"/>
            <a:r>
              <a:rPr lang="en-GB" dirty="0"/>
              <a:t>An automated test framework (e.g. Junit) is a system that makes it easy to write executable tests and submit a set of tests for execution. 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847328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Test automation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GB" sz="3200" dirty="0"/>
              <a:t>As testing is automated, there is always a set of tests that can be quickly and easily executed</a:t>
            </a:r>
            <a:endParaRPr lang="en-US" sz="3200" dirty="0"/>
          </a:p>
          <a:p>
            <a:pPr lvl="1"/>
            <a:r>
              <a:rPr lang="en-GB" sz="2800" dirty="0"/>
              <a:t>Whenever any functionality is added to the system, the tests can be run and problems that the new code has introduced can be caught immediately.  </a:t>
            </a:r>
            <a:endParaRPr lang="en-US" sz="2800" dirty="0"/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60421551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XP testing difficulties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867455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Programmers prefer programming to testing 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600" dirty="0"/>
              <a:t>Sometimes programmers take short cuts when writing tests. </a:t>
            </a:r>
          </a:p>
          <a:p>
            <a:r>
              <a:rPr lang="en-GB" sz="3600" dirty="0"/>
              <a:t>For example, they may write incomplete tests that do not check for all possible exceptions that may occur. </a:t>
            </a:r>
            <a:endParaRPr lang="en-US" sz="3600" dirty="0"/>
          </a:p>
          <a:p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34251657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/>
            <a:r>
              <a:rPr lang="en-GB" dirty="0"/>
              <a:t>Some tests can be very difficult to </a:t>
            </a:r>
            <a:br>
              <a:rPr lang="en-GB" dirty="0"/>
            </a:br>
            <a:r>
              <a:rPr lang="en-GB" dirty="0"/>
              <a:t>write incrementally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GB" sz="4000" dirty="0"/>
              <a:t>For example, in a </a:t>
            </a:r>
            <a:r>
              <a:rPr lang="en-GB" sz="4000" b="1" dirty="0"/>
              <a:t>complex user interface</a:t>
            </a:r>
            <a:r>
              <a:rPr lang="en-GB" sz="4000" dirty="0"/>
              <a:t>, it is often difficult to write unit tests for the code that implements the ‘display logic’ and workflow between screens. </a:t>
            </a: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77685964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/>
            <a:r>
              <a:rPr lang="en-GB" dirty="0"/>
              <a:t>It </a:t>
            </a:r>
            <a:r>
              <a:rPr lang="en-US" dirty="0"/>
              <a:t>is </a:t>
            </a:r>
            <a:r>
              <a:rPr lang="en-GB" dirty="0"/>
              <a:t>difficult to judge the </a:t>
            </a:r>
            <a:br>
              <a:rPr lang="en-GB" dirty="0"/>
            </a:br>
            <a:r>
              <a:rPr lang="en-GB" dirty="0"/>
              <a:t>completeness of a set of tests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GB" sz="4800" dirty="0"/>
              <a:t>Although you may have a lot of system tests, your test set </a:t>
            </a:r>
            <a:r>
              <a:rPr lang="en-GB" sz="4800" b="1" dirty="0"/>
              <a:t>may not provide complete coverage</a:t>
            </a:r>
            <a:r>
              <a:rPr lang="en-GB" sz="4800" dirty="0"/>
              <a:t>.  </a:t>
            </a:r>
            <a:endParaRPr lang="en-US" sz="4800" dirty="0"/>
          </a:p>
        </p:txBody>
      </p:sp>
    </p:spTree>
    <p:extLst>
      <p:ext uri="{BB962C8B-B14F-4D97-AF65-F5344CB8AC3E}">
        <p14:creationId xmlns:p14="http://schemas.microsoft.com/office/powerpoint/2010/main" val="192634257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Pair programming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172204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Pair programming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US" dirty="0"/>
              <a:t>In XP, programmers work in pairs, sitting together to develop code.</a:t>
            </a:r>
          </a:p>
          <a:p>
            <a:pPr lvl="0"/>
            <a:r>
              <a:rPr lang="en-US" dirty="0"/>
              <a:t>This helps develop common ownership of code and spreads knowledge across the team.</a:t>
            </a:r>
          </a:p>
          <a:p>
            <a:pPr lvl="0"/>
            <a:r>
              <a:rPr lang="en-US" dirty="0"/>
              <a:t>It serves as an informal review process as each line of code is looked at by more than 1 person.</a:t>
            </a:r>
          </a:p>
          <a:p>
            <a:pPr lvl="0"/>
            <a:r>
              <a:rPr lang="en-US" dirty="0"/>
              <a:t>It encourages refactoring as the whole team can benefit from this.</a:t>
            </a:r>
          </a:p>
          <a:p>
            <a:pPr lvl="0"/>
            <a:r>
              <a:rPr lang="en-US" dirty="0"/>
              <a:t>Measurements suggest that development productivity with pair programming is similar to that of two people working independently.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133956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Pair programming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dirty="0"/>
              <a:t>In pair programming, programmers sit together at the same workstation to develop the software.</a:t>
            </a:r>
            <a:endParaRPr lang="en-US" dirty="0"/>
          </a:p>
          <a:p>
            <a:pPr lvl="0"/>
            <a:r>
              <a:rPr lang="en-GB" b="1" dirty="0"/>
              <a:t>Pairs are created dynamically </a:t>
            </a:r>
            <a:r>
              <a:rPr lang="en-GB" dirty="0"/>
              <a:t>so that all team members work with each other during the development process.</a:t>
            </a:r>
            <a:endParaRPr lang="en-US" dirty="0"/>
          </a:p>
          <a:p>
            <a:pPr lvl="0"/>
            <a:r>
              <a:rPr lang="en-GB" dirty="0"/>
              <a:t>The </a:t>
            </a:r>
            <a:r>
              <a:rPr lang="en-GB" b="1" dirty="0"/>
              <a:t>sharing of knowledge </a:t>
            </a:r>
            <a:r>
              <a:rPr lang="en-GB" dirty="0"/>
              <a:t>that happens during pair programming is very important as it reduces the overall risks to a project </a:t>
            </a:r>
            <a:r>
              <a:rPr lang="en-GB" b="1" dirty="0"/>
              <a:t>when team members leave</a:t>
            </a:r>
            <a:r>
              <a:rPr lang="en-GB" dirty="0"/>
              <a:t>.</a:t>
            </a:r>
            <a:endParaRPr lang="en-US" dirty="0"/>
          </a:p>
          <a:p>
            <a:pPr lvl="0"/>
            <a:r>
              <a:rPr lang="en-GB" dirty="0"/>
              <a:t>Pair programming is not necessarily inefficient and there is evidence that a pair working together is more efficient than 2 programmers working separately. 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1844158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Advantages of pair programming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GB" sz="3600" dirty="0"/>
              <a:t>It supports the idea of </a:t>
            </a:r>
            <a:r>
              <a:rPr lang="en-GB" sz="3600" b="1" dirty="0"/>
              <a:t>collective ownership </a:t>
            </a:r>
            <a:r>
              <a:rPr lang="en-GB" sz="3600" dirty="0"/>
              <a:t>and </a:t>
            </a:r>
            <a:r>
              <a:rPr lang="en-GB" sz="3600" b="1" dirty="0"/>
              <a:t>responsibility</a:t>
            </a:r>
            <a:r>
              <a:rPr lang="en-GB" sz="3600" dirty="0"/>
              <a:t> for the system. </a:t>
            </a:r>
            <a:endParaRPr lang="en-US" sz="3600" dirty="0"/>
          </a:p>
          <a:p>
            <a:pPr lvl="1"/>
            <a:r>
              <a:rPr lang="en-GB" sz="3200" dirty="0"/>
              <a:t>Individuals are not held responsible for problems with the code. Instead, the team has collective responsibility for resolving these problems.</a:t>
            </a:r>
            <a:endParaRPr lang="en-US" sz="3200" dirty="0"/>
          </a:p>
          <a:p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262967062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Advantages of pair programming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lvl="0"/>
            <a:r>
              <a:rPr lang="en-GB" sz="4000" dirty="0"/>
              <a:t>It acts as </a:t>
            </a:r>
            <a:r>
              <a:rPr lang="en-GB" sz="4000" b="1" dirty="0"/>
              <a:t>an informal review process</a:t>
            </a:r>
            <a:r>
              <a:rPr lang="en-GB" sz="4000" dirty="0"/>
              <a:t> because each line of code is looked at by at least two people. </a:t>
            </a:r>
            <a:endParaRPr lang="en-US" sz="4000" dirty="0"/>
          </a:p>
          <a:p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395896137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Advantages of pair programming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lvl="0"/>
            <a:r>
              <a:rPr lang="en-GB" sz="4000" dirty="0"/>
              <a:t>It helps </a:t>
            </a:r>
            <a:r>
              <a:rPr lang="en-GB" sz="4000" b="1" dirty="0"/>
              <a:t>support refactoring</a:t>
            </a:r>
            <a:r>
              <a:rPr lang="en-GB" sz="4000" dirty="0"/>
              <a:t>, which is a process of software improvement. </a:t>
            </a:r>
            <a:endParaRPr lang="en-US" sz="4000" dirty="0"/>
          </a:p>
          <a:p>
            <a:pPr lvl="1"/>
            <a:r>
              <a:rPr lang="en-GB" sz="3600" dirty="0"/>
              <a:t>Where pair programming and collective ownership are used, others benefit immediately from the refactoring so they are likely to support the process. </a:t>
            </a:r>
            <a:endParaRPr lang="en-US" sz="3600" dirty="0"/>
          </a:p>
          <a:p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12078355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831849" y="1709739"/>
            <a:ext cx="10677663" cy="1795462"/>
          </a:xfrm>
        </p:spPr>
        <p:txBody>
          <a:bodyPr/>
          <a:lstStyle/>
          <a:p>
            <a:r>
              <a:rPr lang="en-US" dirty="0"/>
              <a:t>Agile project management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873948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Agile project management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600" dirty="0"/>
              <a:t>The principal responsibility of software </a:t>
            </a:r>
            <a:r>
              <a:rPr lang="en-GB" sz="3600" b="1" dirty="0"/>
              <a:t>project managers </a:t>
            </a:r>
            <a:r>
              <a:rPr lang="en-GB" sz="3600" dirty="0"/>
              <a:t>is to manage the project so that the software is </a:t>
            </a:r>
            <a:r>
              <a:rPr lang="en-GB" sz="3600" b="1" dirty="0"/>
              <a:t>delivered on time </a:t>
            </a:r>
            <a:r>
              <a:rPr lang="en-GB" sz="3600" dirty="0"/>
              <a:t>and within </a:t>
            </a:r>
            <a:r>
              <a:rPr lang="en-GB" sz="3600" b="1" dirty="0"/>
              <a:t>the planned budget </a:t>
            </a:r>
            <a:r>
              <a:rPr lang="en-GB" sz="3600" dirty="0"/>
              <a:t>for the project. </a:t>
            </a:r>
            <a:endParaRPr lang="en-US" sz="3600" dirty="0"/>
          </a:p>
          <a:p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299534955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Agile project management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GB" sz="3600" dirty="0"/>
              <a:t>The standard approach to project management is </a:t>
            </a:r>
            <a:r>
              <a:rPr lang="en-GB" sz="3600" b="1" dirty="0"/>
              <a:t>plan-driven</a:t>
            </a:r>
            <a:r>
              <a:rPr lang="en-GB" sz="3600" dirty="0"/>
              <a:t>. </a:t>
            </a:r>
          </a:p>
          <a:p>
            <a:pPr lvl="0"/>
            <a:r>
              <a:rPr lang="en-GB" sz="3600" dirty="0"/>
              <a:t>Managers draw up a plan for the project showing </a:t>
            </a:r>
            <a:r>
              <a:rPr lang="en-GB" sz="3600" b="1" dirty="0"/>
              <a:t>what should be delivered</a:t>
            </a:r>
            <a:r>
              <a:rPr lang="en-GB" sz="3600" dirty="0"/>
              <a:t>, </a:t>
            </a:r>
            <a:r>
              <a:rPr lang="en-GB" sz="3600" b="1" dirty="0"/>
              <a:t>when</a:t>
            </a:r>
            <a:r>
              <a:rPr lang="en-GB" sz="3600" dirty="0"/>
              <a:t> it should be delivered and </a:t>
            </a:r>
            <a:r>
              <a:rPr lang="en-GB" sz="3600" b="1" dirty="0"/>
              <a:t>who</a:t>
            </a:r>
            <a:r>
              <a:rPr lang="en-GB" sz="3600" dirty="0"/>
              <a:t> will work on the development of the project deliverables. 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74928245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Agile project management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GB" sz="3600" dirty="0"/>
              <a:t>Agile project management requires a different approach, which is adapted to incremental development and the particular strengths of agile methods. 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100268457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scrum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600" dirty="0"/>
              <a:t>The Scrum approach is a general agile method, but its </a:t>
            </a:r>
            <a:r>
              <a:rPr lang="en-GB" sz="3600" b="1" dirty="0"/>
              <a:t>focus is on managing iterative development </a:t>
            </a:r>
            <a:r>
              <a:rPr lang="en-GB" sz="3600" dirty="0"/>
              <a:t>rather than specific agile practices.</a:t>
            </a:r>
          </a:p>
          <a:p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72510954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Phases of scrum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914400" lvl="1" indent="-457200">
              <a:buFont typeface="+mj-lt"/>
              <a:buAutoNum type="arabicPeriod"/>
            </a:pPr>
            <a:r>
              <a:rPr lang="en-GB" sz="2800" dirty="0"/>
              <a:t>The initial phase is an </a:t>
            </a:r>
            <a:r>
              <a:rPr lang="en-GB" sz="2800" b="1" dirty="0"/>
              <a:t>outline planning phase </a:t>
            </a:r>
            <a:r>
              <a:rPr lang="en-GB" sz="2800" dirty="0"/>
              <a:t>where you establish the general objectives for the project and design the software architecture. 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GB" sz="2800" dirty="0"/>
              <a:t>This is followed by a </a:t>
            </a:r>
            <a:r>
              <a:rPr lang="en-GB" sz="2800" b="1" dirty="0"/>
              <a:t>series of sprint cycles</a:t>
            </a:r>
            <a:r>
              <a:rPr lang="en-GB" sz="2800" dirty="0"/>
              <a:t>, where each cycle develops an increment of the system. 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GB" sz="2800" dirty="0"/>
              <a:t>The </a:t>
            </a:r>
            <a:r>
              <a:rPr lang="en-GB" sz="2800" b="1" dirty="0"/>
              <a:t>project closure phase wraps up the project</a:t>
            </a:r>
            <a:r>
              <a:rPr lang="en-GB" sz="2800" dirty="0"/>
              <a:t>, completes required documentation such as system help frames and user manuals and assesses the lessons learned from the project.</a:t>
            </a:r>
          </a:p>
          <a:p>
            <a:pPr marL="0" indent="0">
              <a:buNone/>
            </a:pP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19932910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Scrum process</a:t>
            </a:r>
            <a:r>
              <a:rPr lang="en-GB" dirty="0"/>
              <a:t> </a:t>
            </a:r>
            <a:endParaRPr lang="en-US" dirty="0"/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657475" y="2786856"/>
            <a:ext cx="6877050" cy="2428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9693209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Sprint cycle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dirty="0"/>
              <a:t>Sprints are fixed length, </a:t>
            </a:r>
            <a:r>
              <a:rPr lang="en-GB" b="1" dirty="0"/>
              <a:t>normally 2–4 weeks</a:t>
            </a:r>
            <a:r>
              <a:rPr lang="en-GB" dirty="0"/>
              <a:t>. They correspond to the development of a release of the system in XP.</a:t>
            </a:r>
            <a:endParaRPr lang="en-US" dirty="0"/>
          </a:p>
          <a:p>
            <a:pPr lvl="0"/>
            <a:r>
              <a:rPr lang="en-GB" dirty="0"/>
              <a:t>The starting point for planning is the </a:t>
            </a:r>
            <a:r>
              <a:rPr lang="en-GB" b="1" dirty="0"/>
              <a:t>product backlog</a:t>
            </a:r>
            <a:r>
              <a:rPr lang="en-GB" dirty="0"/>
              <a:t>, which is the </a:t>
            </a:r>
            <a:r>
              <a:rPr lang="en-GB" b="1" dirty="0"/>
              <a:t>list of work to be done on the project</a:t>
            </a:r>
            <a:r>
              <a:rPr lang="en-GB" dirty="0"/>
              <a:t>.</a:t>
            </a:r>
            <a:endParaRPr lang="en-US" dirty="0"/>
          </a:p>
          <a:p>
            <a:pPr lvl="0"/>
            <a:r>
              <a:rPr lang="en-GB" dirty="0"/>
              <a:t>The selection phase involves all of the project team who work with the customer to </a:t>
            </a:r>
            <a:r>
              <a:rPr lang="en-GB" b="1" dirty="0"/>
              <a:t>select the features and functionality to be developed during the sprint</a:t>
            </a:r>
            <a:r>
              <a:rPr lang="en-GB" dirty="0"/>
              <a:t>. 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1953288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Sprint cycle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dirty="0"/>
              <a:t>Once these are agreed, the team organize themselves to develop the software. During this stage, </a:t>
            </a:r>
            <a:r>
              <a:rPr lang="en-GB" b="1" dirty="0"/>
              <a:t>the team is isolated from the customer and the organization</a:t>
            </a:r>
            <a:r>
              <a:rPr lang="en-GB" dirty="0"/>
              <a:t>, with all communications channelled through the so-called </a:t>
            </a:r>
            <a:r>
              <a:rPr lang="en-GB" b="1" dirty="0"/>
              <a:t>‘Scrum master</a:t>
            </a:r>
            <a:r>
              <a:rPr lang="en-GB" dirty="0"/>
              <a:t>’. </a:t>
            </a:r>
            <a:endParaRPr lang="en-US" dirty="0"/>
          </a:p>
          <a:p>
            <a:pPr lvl="0"/>
            <a:r>
              <a:rPr lang="en-GB" dirty="0"/>
              <a:t>The role of the Scrum master is to </a:t>
            </a:r>
            <a:r>
              <a:rPr lang="en-GB" b="1" dirty="0"/>
              <a:t>protect</a:t>
            </a:r>
            <a:r>
              <a:rPr lang="en-GB" dirty="0"/>
              <a:t> the development team from external distractions. </a:t>
            </a:r>
            <a:endParaRPr lang="en-US" dirty="0"/>
          </a:p>
          <a:p>
            <a:pPr lvl="0"/>
            <a:r>
              <a:rPr lang="en-GB" dirty="0"/>
              <a:t>At the end of the sprint, the work done is reviewed and presented to stakeholders. The next sprint cycle then begins.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141077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Scrum</a:t>
            </a:r>
          </a:p>
        </p:txBody>
      </p:sp>
      <p:pic>
        <p:nvPicPr>
          <p:cNvPr id="4" name="Picture 2" descr="See the source image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228144" y="1825625"/>
            <a:ext cx="7735712" cy="435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1946432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Scrum master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GB" sz="3600" dirty="0"/>
              <a:t>The ‘Scrum master’ is a facilitator who arranges daily meetings, tracks the backlog of work to be done, records decisions, measures progress against the backlog and communicates with customers and management outside of the team.</a:t>
            </a:r>
            <a:endParaRPr lang="en-US" sz="3600" dirty="0"/>
          </a:p>
          <a:p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352173648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Teamwork in Scrum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GB" sz="3600" dirty="0"/>
              <a:t>The whole team attends </a:t>
            </a:r>
            <a:r>
              <a:rPr lang="en-GB" sz="3600" b="1" dirty="0"/>
              <a:t>short daily meetings</a:t>
            </a:r>
            <a:r>
              <a:rPr lang="en-GB" sz="3600" dirty="0"/>
              <a:t> where all team members share information, describe their progress since the last meeting, problems that have arisen and what is planned for the following day. </a:t>
            </a:r>
            <a:endParaRPr lang="en-US" sz="3600" dirty="0"/>
          </a:p>
          <a:p>
            <a:pPr lvl="1"/>
            <a:r>
              <a:rPr lang="en-GB" sz="3200" dirty="0"/>
              <a:t>This means that everyone on the team knows what is going on and, if problems arise, can re-plan short-term work to cope with them. </a:t>
            </a:r>
            <a:endParaRPr lang="en-US" sz="3200" dirty="0"/>
          </a:p>
          <a:p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30438676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Scrum benefits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GB" sz="3600" dirty="0"/>
              <a:t>The product is broken down into a set of manageable and understandable </a:t>
            </a:r>
            <a:r>
              <a:rPr lang="en-GB" sz="3600" b="1" dirty="0"/>
              <a:t>chunks</a:t>
            </a:r>
            <a:r>
              <a:rPr lang="en-GB" sz="3600" dirty="0"/>
              <a:t>.</a:t>
            </a:r>
            <a:endParaRPr lang="en-US" sz="3600" dirty="0"/>
          </a:p>
          <a:p>
            <a:pPr lvl="0"/>
            <a:r>
              <a:rPr lang="en-GB" sz="3600" b="1" dirty="0"/>
              <a:t>Unstable requirements </a:t>
            </a:r>
            <a:r>
              <a:rPr lang="en-GB" sz="3600" dirty="0"/>
              <a:t>do not hold up progress.</a:t>
            </a:r>
            <a:endParaRPr lang="en-US" sz="3600" dirty="0"/>
          </a:p>
          <a:p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223315079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Scrum benefits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GB" dirty="0"/>
              <a:t>The whole team have </a:t>
            </a:r>
            <a:r>
              <a:rPr lang="en-GB" b="1" dirty="0"/>
              <a:t>visibility of everything </a:t>
            </a:r>
            <a:r>
              <a:rPr lang="en-GB" dirty="0"/>
              <a:t>and consequently team </a:t>
            </a:r>
            <a:r>
              <a:rPr lang="en-GB" b="1" dirty="0"/>
              <a:t>communication is improved</a:t>
            </a:r>
            <a:r>
              <a:rPr lang="en-GB" dirty="0"/>
              <a:t>.</a:t>
            </a:r>
            <a:endParaRPr lang="en-US" dirty="0"/>
          </a:p>
          <a:p>
            <a:pPr lvl="0"/>
            <a:r>
              <a:rPr lang="en-GB" dirty="0"/>
              <a:t>Customers see on-time delivery of increments and </a:t>
            </a:r>
            <a:r>
              <a:rPr lang="en-GB" b="1" dirty="0"/>
              <a:t>gain feedback </a:t>
            </a:r>
            <a:r>
              <a:rPr lang="en-GB" dirty="0"/>
              <a:t>on how the product works.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0633201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Scrum benefits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GB" sz="3600" b="1" dirty="0"/>
              <a:t>Trust between customers and developers is established </a:t>
            </a:r>
            <a:r>
              <a:rPr lang="en-GB" sz="3600" dirty="0"/>
              <a:t>and a positive culture is created in which everyone expects the project to succeed.</a:t>
            </a:r>
            <a:endParaRPr lang="en-US" sz="3600" dirty="0"/>
          </a:p>
          <a:p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420787463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2A61C26-2216-E13E-2DAA-FEF4A7305383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midocean.edu.km</a:t>
            </a:r>
          </a:p>
        </p:txBody>
      </p:sp>
      <p:sp>
        <p:nvSpPr>
          <p:cNvPr id="10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598250" y="1936174"/>
            <a:ext cx="8040594" cy="434218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3888446" y="2093911"/>
            <a:ext cx="7614932" cy="412985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rgbClr val="B13F9A"/>
              </a:buClr>
              <a:buSzPct val="73000"/>
              <a:buFont typeface="Wingdings 2"/>
              <a:buChar char=""/>
            </a:pPr>
            <a:endParaRPr lang="en-US" sz="2400" b="1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039050" y="1259065"/>
            <a:ext cx="6768649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800" b="1" cap="all" dirty="0">
                <a:ln w="500">
                  <a:solidFill>
                    <a:srgbClr val="B13F9A">
                      <a:shade val="20000"/>
                      <a:satMod val="120000"/>
                    </a:srgbClr>
                  </a:solidFill>
                </a:ln>
                <a:gradFill>
                  <a:gsLst>
                    <a:gs pos="0">
                      <a:srgbClr val="F9B639">
                        <a:tint val="13000"/>
                      </a:srgbClr>
                    </a:gs>
                    <a:gs pos="10000">
                      <a:srgbClr val="F9B639">
                        <a:tint val="20000"/>
                      </a:srgbClr>
                    </a:gs>
                    <a:gs pos="49000">
                      <a:srgbClr val="F9B639">
                        <a:tint val="70000"/>
                      </a:srgbClr>
                    </a:gs>
                    <a:gs pos="50000">
                      <a:srgbClr val="F9B639">
                        <a:tint val="97000"/>
                      </a:srgbClr>
                    </a:gs>
                    <a:gs pos="100000">
                      <a:srgbClr val="F9B639">
                        <a:tint val="20000"/>
                      </a:srgbClr>
                    </a:gs>
                  </a:gsLst>
                  <a:lin ang="5400000" scaled="1"/>
                </a:gradFill>
                <a:latin typeface="Trebuchet MS"/>
                <a:ea typeface="+mj-ea"/>
                <a:cs typeface="+mj-cs"/>
              </a:rPr>
              <a:t>Summary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4040846" y="2246311"/>
            <a:ext cx="7614932" cy="412985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GB" sz="2400" dirty="0"/>
              <a:t>A particular strength of extreme programming is the development of automated tests before a program feature is created. All tests must successfully execute when an increment is integrated into a system.</a:t>
            </a:r>
            <a:endParaRPr lang="en-US" sz="2400" dirty="0"/>
          </a:p>
          <a:p>
            <a:pPr lvl="0"/>
            <a:r>
              <a:rPr lang="en-GB" sz="2400" dirty="0"/>
              <a:t>The Scrum method is an agile method that provides a </a:t>
            </a:r>
            <a:r>
              <a:rPr lang="en-GB" sz="2400" b="1" dirty="0"/>
              <a:t>project management framework</a:t>
            </a:r>
            <a:r>
              <a:rPr lang="en-GB" sz="2400" dirty="0"/>
              <a:t>. It is centred round a set of sprints, which are fixed time periods when a system increment is developed. </a:t>
            </a:r>
            <a:endParaRPr lang="en-US" sz="2400" dirty="0"/>
          </a:p>
          <a:p>
            <a:pPr lvl="0"/>
            <a:r>
              <a:rPr lang="en-GB" sz="2400" dirty="0"/>
              <a:t>Scaling agile methods for large systems is difficult. Large systems need up-front design and some documentation.</a:t>
            </a:r>
            <a:endParaRPr lang="en-US" sz="2400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6" name="Ink 5"/>
              <p14:cNvContentPartPr/>
              <p14:nvPr/>
            </p14:nvContentPartPr>
            <p14:xfrm>
              <a:off x="5953899" y="1898226"/>
              <a:ext cx="131760" cy="263520"/>
            </p14:xfrm>
          </p:contentPart>
        </mc:Choice>
        <mc:Fallback xmlns="">
          <p:pic>
            <p:nvPicPr>
              <p:cNvPr id="6" name="Ink 5"/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5951019" y="1895346"/>
                <a:ext cx="137520" cy="2692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81079807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New-template-updated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New-template-updated" id="{DDA3DAB0-4A34-4A41-AD30-904A9822814F}" vid="{9812C9CC-CD78-4C4F-B9C1-B24C755F0B1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1fe439f8996bbb5173f0b001933cd488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208f29f65ba4ffe7cdf4371243d4ef35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87167FB-795B-447D-9662-F749A35F67E7}">
  <ds:schemaRefs>
    <ds:schemaRef ds:uri="http://schemas.microsoft.com/office/2006/metadata/properties"/>
    <ds:schemaRef ds:uri="http://schemas.microsoft.com/office/infopath/2007/PartnerControls"/>
    <ds:schemaRef ds:uri="49100919-8a76-4266-be0c-7dc583902cb4"/>
    <ds:schemaRef ds:uri="d13aca44-ef33-4cf4-9980-7f0b00e6eeb9"/>
  </ds:schemaRefs>
</ds:datastoreItem>
</file>

<file path=customXml/itemProps2.xml><?xml version="1.0" encoding="utf-8"?>
<ds:datastoreItem xmlns:ds="http://schemas.openxmlformats.org/officeDocument/2006/customXml" ds:itemID="{9CEA7D79-3385-41B3-9019-36B1F9A6C63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4C5284C-C07B-4FD9-B941-EED95E44044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3551</TotalTime>
  <Words>1431</Words>
  <Application>Microsoft Office PowerPoint</Application>
  <PresentationFormat>Widescreen</PresentationFormat>
  <Paragraphs>129</Paragraphs>
  <Slides>40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7" baseType="lpstr">
      <vt:lpstr>Alexandria</vt:lpstr>
      <vt:lpstr>Arial</vt:lpstr>
      <vt:lpstr>Calibri</vt:lpstr>
      <vt:lpstr>Times New Roman</vt:lpstr>
      <vt:lpstr>Trebuchet MS</vt:lpstr>
      <vt:lpstr>Wingdings 2</vt:lpstr>
      <vt:lpstr>New-template-updated</vt:lpstr>
      <vt:lpstr>PowerPoint Presentation</vt:lpstr>
      <vt:lpstr>PowerPoint Presentation</vt:lpstr>
      <vt:lpstr>Testing in XP</vt:lpstr>
      <vt:lpstr>XP testing features</vt:lpstr>
      <vt:lpstr>Test-first development</vt:lpstr>
      <vt:lpstr>Test-first development</vt:lpstr>
      <vt:lpstr>Test-first development</vt:lpstr>
      <vt:lpstr>Customer involvement</vt:lpstr>
      <vt:lpstr>Customer involvement</vt:lpstr>
      <vt:lpstr>Customer involvement</vt:lpstr>
      <vt:lpstr>Test case description for dose checking </vt:lpstr>
      <vt:lpstr>Test automation</vt:lpstr>
      <vt:lpstr>Test automation</vt:lpstr>
      <vt:lpstr>XP testing difficulties</vt:lpstr>
      <vt:lpstr>Programmers prefer programming to testing </vt:lpstr>
      <vt:lpstr>Some tests can be very difficult to  write incrementally</vt:lpstr>
      <vt:lpstr>It is difficult to judge the  completeness of a set of tests</vt:lpstr>
      <vt:lpstr>Pair programming</vt:lpstr>
      <vt:lpstr>Pair programming </vt:lpstr>
      <vt:lpstr>Pair programming</vt:lpstr>
      <vt:lpstr>Advantages of pair programming</vt:lpstr>
      <vt:lpstr>Advantages of pair programming</vt:lpstr>
      <vt:lpstr>Advantages of pair programming</vt:lpstr>
      <vt:lpstr>Agile project management</vt:lpstr>
      <vt:lpstr>Agile project management</vt:lpstr>
      <vt:lpstr>Agile project management</vt:lpstr>
      <vt:lpstr>Agile project management</vt:lpstr>
      <vt:lpstr>scrum</vt:lpstr>
      <vt:lpstr>Phases of scrum</vt:lpstr>
      <vt:lpstr>The Scrum process </vt:lpstr>
      <vt:lpstr>The Sprint cycle</vt:lpstr>
      <vt:lpstr>The Sprint cycle</vt:lpstr>
      <vt:lpstr>Scrum</vt:lpstr>
      <vt:lpstr>Scrum master</vt:lpstr>
      <vt:lpstr>Teamwork in Scrum</vt:lpstr>
      <vt:lpstr>Scrum benefits</vt:lpstr>
      <vt:lpstr>Scrum benefits</vt:lpstr>
      <vt:lpstr>Scrum benefits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Dr.Yasser</dc:creator>
  <cp:lastModifiedBy>Yasser Abdelfattah</cp:lastModifiedBy>
  <cp:revision>208</cp:revision>
  <dcterms:created xsi:type="dcterms:W3CDTF">2023-04-29T09:08:23Z</dcterms:created>
  <dcterms:modified xsi:type="dcterms:W3CDTF">2026-01-26T17:46:06Z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