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6"/>
  </p:notesMasterIdLst>
  <p:sldIdLst>
    <p:sldId id="580" r:id="rId5"/>
    <p:sldId id="581" r:id="rId6"/>
    <p:sldId id="617" r:id="rId7"/>
    <p:sldId id="582" r:id="rId8"/>
    <p:sldId id="583" r:id="rId9"/>
    <p:sldId id="584" r:id="rId10"/>
    <p:sldId id="585" r:id="rId11"/>
    <p:sldId id="619" r:id="rId12"/>
    <p:sldId id="620" r:id="rId13"/>
    <p:sldId id="621" r:id="rId14"/>
    <p:sldId id="622" r:id="rId15"/>
    <p:sldId id="624" r:id="rId16"/>
    <p:sldId id="635" r:id="rId17"/>
    <p:sldId id="636" r:id="rId18"/>
    <p:sldId id="625" r:id="rId19"/>
    <p:sldId id="626" r:id="rId20"/>
    <p:sldId id="627" r:id="rId21"/>
    <p:sldId id="628" r:id="rId22"/>
    <p:sldId id="629" r:id="rId23"/>
    <p:sldId id="630" r:id="rId24"/>
    <p:sldId id="631" r:id="rId25"/>
    <p:sldId id="632" r:id="rId26"/>
    <p:sldId id="633" r:id="rId27"/>
    <p:sldId id="623" r:id="rId28"/>
    <p:sldId id="586" r:id="rId29"/>
    <p:sldId id="587" r:id="rId30"/>
    <p:sldId id="588" r:id="rId31"/>
    <p:sldId id="618" r:id="rId32"/>
    <p:sldId id="589" r:id="rId33"/>
    <p:sldId id="590" r:id="rId34"/>
    <p:sldId id="591" r:id="rId35"/>
    <p:sldId id="592" r:id="rId36"/>
    <p:sldId id="555" r:id="rId37"/>
    <p:sldId id="558" r:id="rId38"/>
    <p:sldId id="560" r:id="rId39"/>
    <p:sldId id="557" r:id="rId40"/>
    <p:sldId id="559" r:id="rId41"/>
    <p:sldId id="564" r:id="rId42"/>
    <p:sldId id="634" r:id="rId43"/>
    <p:sldId id="517"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80"/>
            <p14:sldId id="581"/>
            <p14:sldId id="617"/>
            <p14:sldId id="582"/>
            <p14:sldId id="583"/>
            <p14:sldId id="584"/>
            <p14:sldId id="585"/>
            <p14:sldId id="619"/>
            <p14:sldId id="620"/>
            <p14:sldId id="621"/>
            <p14:sldId id="622"/>
            <p14:sldId id="624"/>
            <p14:sldId id="635"/>
            <p14:sldId id="636"/>
            <p14:sldId id="625"/>
            <p14:sldId id="626"/>
            <p14:sldId id="627"/>
            <p14:sldId id="628"/>
            <p14:sldId id="629"/>
            <p14:sldId id="630"/>
            <p14:sldId id="631"/>
            <p14:sldId id="632"/>
            <p14:sldId id="633"/>
            <p14:sldId id="623"/>
            <p14:sldId id="586"/>
            <p14:sldId id="587"/>
            <p14:sldId id="588"/>
            <p14:sldId id="618"/>
            <p14:sldId id="589"/>
            <p14:sldId id="590"/>
            <p14:sldId id="591"/>
            <p14:sldId id="592"/>
            <p14:sldId id="555"/>
            <p14:sldId id="558"/>
            <p14:sldId id="560"/>
            <p14:sldId id="557"/>
            <p14:sldId id="559"/>
            <p14:sldId id="564"/>
            <p14:sldId id="634"/>
            <p14:sldId id="51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669BB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3738" autoAdjust="0"/>
  </p:normalViewPr>
  <p:slideViewPr>
    <p:cSldViewPr snapToGrid="0">
      <p:cViewPr varScale="1">
        <p:scale>
          <a:sx n="63" d="100"/>
          <a:sy n="63" d="100"/>
        </p:scale>
        <p:origin x="804" y="6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4.xml"/><Relationship Id="rId5" Type="http://schemas.openxmlformats.org/officeDocument/2006/relationships/image" Target="../media/image15.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6200343" y="-320675"/>
            <a:ext cx="7410450" cy="741045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Grp="1" noChangeAspect="1"/>
          </p:cNvPicPr>
          <p:nvPr>
            <p:ph type="pic" sz="quarter" idx="10"/>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19394" b="19394"/>
          <a:stretch>
            <a:fillRect/>
          </a:stretch>
        </p:blipFill>
        <p:spPr>
          <a:xfrm>
            <a:off x="190500" y="266700"/>
            <a:ext cx="3022600" cy="1193800"/>
          </a:xfrm>
          <a:prstGeom prst="rect">
            <a:avLst/>
          </a:prstGeom>
        </p:spPr>
      </p:pic>
      <p:sp>
        <p:nvSpPr>
          <p:cNvPr id="6"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1</a:t>
            </a:r>
            <a:endParaRPr lang="en-US" sz="2800" b="1" dirty="0">
              <a:solidFill>
                <a:schemeClr val="bg1"/>
              </a:solidFill>
              <a:latin typeface="Alexandria" charset="0"/>
              <a:cs typeface="Alexandria" charset="0"/>
            </a:endParaRPr>
          </a:p>
        </p:txBody>
      </p:sp>
      <p:sp>
        <p:nvSpPr>
          <p:cNvPr id="7" name="Rectangle 6"/>
          <p:cNvSpPr/>
          <p:nvPr/>
        </p:nvSpPr>
        <p:spPr>
          <a:xfrm>
            <a:off x="673099" y="3447534"/>
            <a:ext cx="5118101" cy="461665"/>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Prepared </a:t>
            </a:r>
            <a:r>
              <a:rPr lang="en-US" sz="2400" dirty="0" smtClean="0">
                <a:latin typeface="Times New Roman" panose="02020603050405020304" pitchFamily="18" charset="0"/>
                <a:cs typeface="Times New Roman" panose="02020603050405020304" pitchFamily="18" charset="0"/>
              </a:rPr>
              <a:t>by </a:t>
            </a:r>
            <a:endParaRPr lang="en-US" sz="2400"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781F72BC-06B8-4FB5-F2D5-D8EA1BFF812E}"/>
              </a:ext>
            </a:extLst>
          </p:cNvPr>
          <p:cNvSpPr txBox="1"/>
          <p:nvPr/>
        </p:nvSpPr>
        <p:spPr>
          <a:xfrm>
            <a:off x="813968" y="4531029"/>
            <a:ext cx="4798263" cy="707886"/>
          </a:xfrm>
          <a:prstGeom prst="rect">
            <a:avLst/>
          </a:prstGeom>
          <a:noFill/>
        </p:spPr>
        <p:txBody>
          <a:bodyPr wrap="square" rtlCol="0">
            <a:spAutoFit/>
          </a:bodyPr>
          <a:lstStyle/>
          <a:p>
            <a:r>
              <a:rPr lang="en-US" sz="2000" b="1" dirty="0">
                <a:solidFill>
                  <a:srgbClr val="0070C0"/>
                </a:solidFill>
                <a:latin typeface="Simplified Arabic" panose="02020603050405020304" pitchFamily="18" charset="-78"/>
                <a:cs typeface="Simplified Arabic" panose="02020603050405020304" pitchFamily="18" charset="-78"/>
              </a:rPr>
              <a:t>PMG 663</a:t>
            </a:r>
          </a:p>
          <a:p>
            <a:endParaRPr lang="en-US" sz="2000" dirty="0">
              <a:latin typeface="Times New Roman" panose="02020603050405020304" pitchFamily="18" charset="0"/>
              <a:cs typeface="Times New Roman" panose="02020603050405020304" pitchFamily="18" charset="0"/>
            </a:endParaRPr>
          </a:p>
        </p:txBody>
      </p:sp>
      <p:sp>
        <p:nvSpPr>
          <p:cNvPr id="11" name="Rectangle 10"/>
          <p:cNvSpPr/>
          <p:nvPr/>
        </p:nvSpPr>
        <p:spPr>
          <a:xfrm>
            <a:off x="558802" y="3930063"/>
            <a:ext cx="2419868" cy="400110"/>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Dr. </a:t>
            </a:r>
            <a:r>
              <a:rPr lang="en-US" sz="2000" dirty="0" err="1">
                <a:latin typeface="Times New Roman" panose="02020603050405020304" pitchFamily="18" charset="0"/>
                <a:cs typeface="Times New Roman" panose="02020603050405020304" pitchFamily="18" charset="0"/>
              </a:rPr>
              <a:t>Badur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elgasim</a:t>
            </a:r>
            <a:endParaRPr lang="en-US" sz="2000" dirty="0">
              <a:latin typeface="Times New Roman" panose="02020603050405020304" pitchFamily="18" charset="0"/>
              <a:cs typeface="Times New Roman" panose="02020603050405020304" pitchFamily="18" charset="0"/>
            </a:endParaRPr>
          </a:p>
        </p:txBody>
      </p:sp>
      <p:sp>
        <p:nvSpPr>
          <p:cNvPr id="10" name="TextBox 9"/>
          <p:cNvSpPr txBox="1"/>
          <p:nvPr/>
        </p:nvSpPr>
        <p:spPr>
          <a:xfrm>
            <a:off x="327334" y="2152183"/>
            <a:ext cx="5790437" cy="1077218"/>
          </a:xfrm>
          <a:prstGeom prst="rect">
            <a:avLst/>
          </a:prstGeom>
          <a:noFill/>
        </p:spPr>
        <p:txBody>
          <a:bodyPr wrap="square" rtlCol="0">
            <a:spAutoFit/>
          </a:bodyPr>
          <a:lstStyle/>
          <a:p>
            <a:r>
              <a:rPr lang="en-US" sz="3200" dirty="0" smtClean="0">
                <a:solidFill>
                  <a:srgbClr val="00B0F0"/>
                </a:solidFill>
                <a:latin typeface="Times New Roman" panose="02020603050405020304" pitchFamily="18" charset="0"/>
                <a:cs typeface="Times New Roman" panose="02020603050405020304" pitchFamily="18" charset="0"/>
              </a:rPr>
              <a:t>Supply </a:t>
            </a:r>
            <a:r>
              <a:rPr lang="en-US" sz="3200" dirty="0">
                <a:solidFill>
                  <a:srgbClr val="00B0F0"/>
                </a:solidFill>
                <a:latin typeface="Times New Roman" panose="02020603050405020304" pitchFamily="18" charset="0"/>
                <a:cs typeface="Times New Roman" panose="02020603050405020304" pitchFamily="18" charset="0"/>
              </a:rPr>
              <a:t>Chain Risk Management: A Comprehensive Review</a:t>
            </a:r>
            <a:endParaRPr lang="en-US" sz="3200" b="1" dirty="0" smtClean="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911577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66927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marR="4800" indent="-457200">
              <a:lnSpc>
                <a:spcPct val="200000"/>
              </a:lnSpc>
              <a:buFont typeface="Wingdings" panose="05000000000000000000" pitchFamily="2" charset="2"/>
              <a:buChar char="§"/>
            </a:pPr>
            <a:r>
              <a:rPr lang="en-US" sz="3200" b="1" dirty="0" smtClean="0">
                <a:solidFill>
                  <a:srgbClr val="000000"/>
                </a:solidFill>
                <a:latin typeface="Times New Roman" panose="02020603050405020304" pitchFamily="18" charset="0"/>
                <a:cs typeface="Times New Roman" panose="02020603050405020304" pitchFamily="18" charset="0"/>
              </a:rPr>
              <a:t>The </a:t>
            </a:r>
            <a:r>
              <a:rPr lang="en-US" sz="3200" b="1" dirty="0">
                <a:solidFill>
                  <a:srgbClr val="000000"/>
                </a:solidFill>
                <a:latin typeface="Times New Roman" panose="02020603050405020304" pitchFamily="18" charset="0"/>
                <a:cs typeface="Times New Roman" panose="02020603050405020304" pitchFamily="18" charset="0"/>
              </a:rPr>
              <a:t>Concept of Risk and Risk </a:t>
            </a:r>
            <a:r>
              <a:rPr lang="en-US" sz="3200" b="1" dirty="0" smtClean="0">
                <a:solidFill>
                  <a:srgbClr val="000000"/>
                </a:solidFill>
                <a:latin typeface="Times New Roman" panose="02020603050405020304" pitchFamily="18" charset="0"/>
                <a:cs typeface="Times New Roman" panose="02020603050405020304" pitchFamily="18" charset="0"/>
              </a:rPr>
              <a:t>Management</a:t>
            </a:r>
            <a:endParaRPr lang="en-US" sz="3200" b="1" dirty="0">
              <a:solidFill>
                <a:srgbClr val="000000"/>
              </a:solidFill>
              <a:latin typeface="Times New Roman" panose="02020603050405020304" pitchFamily="18" charset="0"/>
              <a:cs typeface="Times New Roman" panose="02020603050405020304" pitchFamily="18" charset="0"/>
            </a:endParaRPr>
          </a:p>
          <a:p>
            <a:pPr marL="457200" marR="4800" indent="-457200">
              <a:lnSpc>
                <a:spcPct val="200000"/>
              </a:lnSpc>
              <a:buFont typeface="Wingdings" panose="05000000000000000000" pitchFamily="2" charset="2"/>
              <a:buChar char="§"/>
            </a:pPr>
            <a:r>
              <a:rPr lang="en-US" sz="3200" b="1" dirty="0" smtClean="0">
                <a:solidFill>
                  <a:srgbClr val="000000"/>
                </a:solidFill>
                <a:latin typeface="Times New Roman" panose="02020603050405020304" pitchFamily="18" charset="0"/>
                <a:cs typeface="Times New Roman" panose="02020603050405020304" pitchFamily="18" charset="0"/>
              </a:rPr>
              <a:t>Defining </a:t>
            </a:r>
            <a:r>
              <a:rPr lang="en-US" sz="3200" b="1" dirty="0">
                <a:solidFill>
                  <a:srgbClr val="000000"/>
                </a:solidFill>
                <a:latin typeface="Times New Roman" panose="02020603050405020304" pitchFamily="18" charset="0"/>
                <a:cs typeface="Times New Roman" panose="02020603050405020304" pitchFamily="18" charset="0"/>
              </a:rPr>
              <a:t>Supply Chain Risk </a:t>
            </a:r>
            <a:r>
              <a:rPr lang="en-US" sz="3200" b="1" dirty="0" smtClean="0">
                <a:solidFill>
                  <a:srgbClr val="000000"/>
                </a:solidFill>
                <a:latin typeface="Times New Roman" panose="02020603050405020304" pitchFamily="18" charset="0"/>
                <a:cs typeface="Times New Roman" panose="02020603050405020304" pitchFamily="18" charset="0"/>
              </a:rPr>
              <a:t>Management</a:t>
            </a:r>
            <a:endParaRPr lang="en-US" sz="3200" b="1" dirty="0">
              <a:solidFill>
                <a:srgbClr val="000000"/>
              </a:solidFill>
              <a:latin typeface="Times New Roman" panose="02020603050405020304" pitchFamily="18" charset="0"/>
              <a:cs typeface="Times New Roman" panose="02020603050405020304" pitchFamily="18" charset="0"/>
            </a:endParaRPr>
          </a:p>
          <a:p>
            <a:pPr marL="457200" marR="4800" indent="-457200">
              <a:lnSpc>
                <a:spcPct val="200000"/>
              </a:lnSpc>
              <a:buFont typeface="Wingdings" panose="05000000000000000000" pitchFamily="2" charset="2"/>
              <a:buChar char="§"/>
            </a:pPr>
            <a:r>
              <a:rPr lang="en-US" sz="3200" b="1" dirty="0">
                <a:solidFill>
                  <a:srgbClr val="000000"/>
                </a:solidFill>
                <a:latin typeface="Times New Roman" panose="02020603050405020304" pitchFamily="18" charset="0"/>
                <a:cs typeface="Times New Roman" panose="02020603050405020304" pitchFamily="18" charset="0"/>
              </a:rPr>
              <a:t>Why Focus on Supply Chain Risk </a:t>
            </a:r>
            <a:r>
              <a:rPr lang="en-US" sz="3200" b="1" dirty="0" smtClean="0">
                <a:solidFill>
                  <a:srgbClr val="000000"/>
                </a:solidFill>
                <a:latin typeface="Times New Roman" panose="02020603050405020304" pitchFamily="18" charset="0"/>
                <a:cs typeface="Times New Roman" panose="02020603050405020304" pitchFamily="18" charset="0"/>
              </a:rPr>
              <a:t>Management?</a:t>
            </a:r>
            <a:endParaRPr lang="en-US" sz="3200" b="1"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722786" y="818925"/>
            <a:ext cx="39020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Learning Objectives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6" name="Rectangle 15"/>
          <p:cNvSpPr/>
          <p:nvPr/>
        </p:nvSpPr>
        <p:spPr>
          <a:xfrm>
            <a:off x="453133" y="4876850"/>
            <a:ext cx="2505814" cy="584775"/>
          </a:xfrm>
          <a:prstGeom prst="rect">
            <a:avLst/>
          </a:prstGeom>
        </p:spPr>
        <p:txBody>
          <a:bodyPr wrap="none">
            <a:spAutoFit/>
          </a:bodyPr>
          <a:lstStyle/>
          <a:p>
            <a:pPr marL="457200" indent="-457200">
              <a:buFont typeface="Wingdings" panose="05000000000000000000" pitchFamily="2" charset="2"/>
              <a:buChar char="§"/>
            </a:pPr>
            <a:r>
              <a:rPr lang="en-US" sz="3200" b="1" dirty="0" smtClean="0">
                <a:latin typeface="Times New Roman" panose="02020603050405020304" pitchFamily="18" charset="0"/>
                <a:cs typeface="Times New Roman" panose="02020603050405020304" pitchFamily="18" charset="0"/>
              </a:rPr>
              <a:t>Risk </a:t>
            </a:r>
            <a:r>
              <a:rPr lang="en-US" sz="3200" b="1" dirty="0">
                <a:latin typeface="Times New Roman" panose="02020603050405020304" pitchFamily="18" charset="0"/>
                <a:cs typeface="Times New Roman" panose="02020603050405020304" pitchFamily="18" charset="0"/>
              </a:rPr>
              <a:t>levels</a:t>
            </a:r>
            <a:endParaRPr lang="en-US" sz="3200" b="1" dirty="0"/>
          </a:p>
        </p:txBody>
      </p:sp>
      <p:sp>
        <p:nvSpPr>
          <p:cNvPr id="17" name="Rectangle 16"/>
          <p:cNvSpPr/>
          <p:nvPr/>
        </p:nvSpPr>
        <p:spPr>
          <a:xfrm>
            <a:off x="625802" y="5684862"/>
            <a:ext cx="6096000" cy="584775"/>
          </a:xfrm>
          <a:prstGeom prst="rect">
            <a:avLst/>
          </a:prstGeom>
        </p:spPr>
        <p:txBody>
          <a:bodyPr>
            <a:spAutoFit/>
          </a:bodyPr>
          <a:lstStyle/>
          <a:p>
            <a:pPr marL="342900" indent="-342900" algn="just">
              <a:buFont typeface="Wingdings" panose="05000000000000000000" pitchFamily="2" charset="2"/>
              <a:buChar char="§"/>
            </a:pPr>
            <a:r>
              <a:rPr lang="en-US" sz="3200" b="1" dirty="0" smtClean="0">
                <a:latin typeface="Times New Roman" panose="02020603050405020304" pitchFamily="18" charset="0"/>
                <a:cs typeface="Times New Roman" panose="02020603050405020304" pitchFamily="18" charset="0"/>
              </a:rPr>
              <a:t>Risk </a:t>
            </a:r>
            <a:r>
              <a:rPr lang="en-US" sz="3200" b="1" dirty="0">
                <a:latin typeface="Times New Roman" panose="02020603050405020304" pitchFamily="18" charset="0"/>
                <a:cs typeface="Times New Roman" panose="02020603050405020304" pitchFamily="18" charset="0"/>
              </a:rPr>
              <a:t>mitigation strategies </a:t>
            </a:r>
            <a:endParaRPr lang="en-US" sz="3200" b="1" dirty="0"/>
          </a:p>
        </p:txBody>
      </p:sp>
    </p:spTree>
    <p:extLst>
      <p:ext uri="{BB962C8B-B14F-4D97-AF65-F5344CB8AC3E}">
        <p14:creationId xmlns:p14="http://schemas.microsoft.com/office/powerpoint/2010/main" val="5421456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7161" y="1345306"/>
            <a:ext cx="11846830" cy="48232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Recently, managing risk has become a crucial challenge for supply chain managers owing to several factors, such as growing global competition, rising cost pressures, increasing customer expectations, and ever-increasing complexity </a:t>
            </a:r>
            <a:r>
              <a:rPr lang="en-US" sz="2800" dirty="0" smtClean="0">
                <a:solidFill>
                  <a:schemeClr val="tx1"/>
                </a:solidFill>
                <a:latin typeface="Times New Roman" panose="02020603050405020304" pitchFamily="18" charset="0"/>
                <a:cs typeface="Times New Roman" panose="02020603050405020304" pitchFamily="18" charset="0"/>
              </a:rPr>
              <a:t>. </a:t>
            </a: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Due </a:t>
            </a:r>
            <a:r>
              <a:rPr lang="en-US" sz="2800" dirty="0">
                <a:solidFill>
                  <a:schemeClr val="tx1"/>
                </a:solidFill>
                <a:latin typeface="Times New Roman" panose="02020603050405020304" pitchFamily="18" charset="0"/>
                <a:cs typeface="Times New Roman" panose="02020603050405020304" pitchFamily="18" charset="0"/>
              </a:rPr>
              <a:t>to the increasing complexity and interrelation of modern supply chains, the type and nature of uncertain developments and the impact of an action have become difficult, or even impossible, to predict </a:t>
            </a:r>
            <a:r>
              <a:rPr lang="en-US" sz="2800" dirty="0" smtClean="0">
                <a:solidFill>
                  <a:schemeClr val="tx1"/>
                </a:solidFill>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Risks and uncertainties frequently interrupt the operational efficiency of the supply chain and hence adversely impact a </a:t>
            </a:r>
            <a:r>
              <a:rPr lang="en-US" sz="2800" dirty="0" smtClean="0">
                <a:solidFill>
                  <a:schemeClr val="tx1"/>
                </a:solidFill>
                <a:latin typeface="Times New Roman" panose="02020603050405020304" pitchFamily="18" charset="0"/>
                <a:cs typeface="Times New Roman" panose="02020603050405020304" pitchFamily="18" charset="0"/>
              </a:rPr>
              <a:t>firm’s profit.</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376289"/>
            <a:ext cx="1404457" cy="96901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64724" y="58010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p:cNvSpPr txBox="1"/>
          <p:nvPr/>
        </p:nvSpPr>
        <p:spPr>
          <a:xfrm>
            <a:off x="2849880" y="544667"/>
            <a:ext cx="2410212" cy="584775"/>
          </a:xfrm>
          <a:prstGeom prst="rect">
            <a:avLst/>
          </a:prstGeom>
          <a:noFill/>
        </p:spPr>
        <p:txBody>
          <a:bodyPr wrap="none" rtlCol="0">
            <a:spAutoFit/>
          </a:bodyPr>
          <a:lstStyle/>
          <a:p>
            <a:r>
              <a:rPr lang="en-US" sz="3200" b="1" dirty="0" smtClean="0">
                <a:latin typeface="Times New Roman" panose="02020603050405020304" pitchFamily="18" charset="0"/>
                <a:cs typeface="Times New Roman" panose="02020603050405020304" pitchFamily="18" charset="0"/>
              </a:rPr>
              <a:t>Introduction</a:t>
            </a: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31156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66927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lvl="0" indent="-457200" algn="just">
              <a:buFont typeface="Wingdings" panose="05000000000000000000" pitchFamily="2" charset="2"/>
              <a:buChar char="§"/>
            </a:pPr>
            <a:r>
              <a:rPr lang="en-US" sz="3200" dirty="0" smtClean="0">
                <a:solidFill>
                  <a:prstClr val="black"/>
                </a:solidFill>
                <a:latin typeface="Times New Roman" panose="02020603050405020304" pitchFamily="18" charset="0"/>
                <a:cs typeface="Times New Roman" panose="02020603050405020304" pitchFamily="18" charset="0"/>
              </a:rPr>
              <a:t>SCRM </a:t>
            </a:r>
            <a:r>
              <a:rPr lang="en-US" sz="3200" dirty="0">
                <a:solidFill>
                  <a:prstClr val="black"/>
                </a:solidFill>
                <a:latin typeface="Times New Roman" panose="02020603050405020304" pitchFamily="18" charset="0"/>
                <a:cs typeface="Times New Roman" panose="02020603050405020304" pitchFamily="18" charset="0"/>
              </a:rPr>
              <a:t>is gaining interest of researchers and practitioners because of the occurrence of major supply chain disruptions. Global sourcing and lean operations are the main drivers of supply chain </a:t>
            </a:r>
            <a:r>
              <a:rPr lang="en-US" sz="3200" dirty="0" smtClean="0">
                <a:solidFill>
                  <a:prstClr val="black"/>
                </a:solidFill>
                <a:latin typeface="Times New Roman" panose="02020603050405020304" pitchFamily="18" charset="0"/>
                <a:cs typeface="Times New Roman" panose="02020603050405020304" pitchFamily="18" charset="0"/>
              </a:rPr>
              <a:t>disruptions</a:t>
            </a:r>
            <a:endParaRPr lang="en-US" sz="3200" dirty="0" smtClean="0">
              <a:solidFill>
                <a:srgbClr val="000000"/>
              </a:solidFill>
              <a:latin typeface="Times New Roman" panose="02020603050405020304" pitchFamily="18" charset="0"/>
              <a:cs typeface="Times New Roman" panose="02020603050405020304" pitchFamily="18" charset="0"/>
            </a:endParaRPr>
          </a:p>
          <a:p>
            <a:pPr marL="457200" marR="4800" indent="-457200" algn="just">
              <a:buFont typeface="Wingdings" panose="05000000000000000000" pitchFamily="2" charset="2"/>
              <a:buChar char="§"/>
            </a:pPr>
            <a:r>
              <a:rPr lang="en-US" sz="3200" dirty="0" smtClean="0">
                <a:solidFill>
                  <a:srgbClr val="000000"/>
                </a:solidFill>
                <a:latin typeface="Times New Roman" panose="02020603050405020304" pitchFamily="18" charset="0"/>
                <a:cs typeface="Times New Roman" panose="02020603050405020304" pitchFamily="18" charset="0"/>
              </a:rPr>
              <a:t>Floods</a:t>
            </a:r>
            <a:r>
              <a:rPr lang="en-US" sz="3200" dirty="0">
                <a:solidFill>
                  <a:srgbClr val="000000"/>
                </a:solidFill>
                <a:latin typeface="Times New Roman" panose="02020603050405020304" pitchFamily="18" charset="0"/>
                <a:cs typeface="Times New Roman" panose="02020603050405020304" pitchFamily="18" charset="0"/>
              </a:rPr>
              <a:t>, earthquakes, tsunamis, tornadoes, and billowing clouds of ash from obscure volcanoes all share something in common</a:t>
            </a:r>
            <a:r>
              <a:rPr lang="en-US" sz="3200" dirty="0" smtClean="0">
                <a:solidFill>
                  <a:srgbClr val="000000"/>
                </a:solidFill>
                <a:latin typeface="Times New Roman" panose="02020603050405020304" pitchFamily="18" charset="0"/>
                <a:cs typeface="Times New Roman" panose="02020603050405020304" pitchFamily="18" charset="0"/>
              </a:rPr>
              <a:t>.</a:t>
            </a:r>
          </a:p>
          <a:p>
            <a:pPr marL="457200" marR="4800" indent="-457200" algn="just">
              <a:buFont typeface="Wingdings" panose="05000000000000000000" pitchFamily="2" charset="2"/>
              <a:buChar char="§"/>
            </a:pPr>
            <a:r>
              <a:rPr lang="en-US" sz="3200" dirty="0" smtClean="0">
                <a:solidFill>
                  <a:srgbClr val="000000"/>
                </a:solidFill>
                <a:latin typeface="Times New Roman" panose="02020603050405020304" pitchFamily="18" charset="0"/>
                <a:cs typeface="Times New Roman" panose="02020603050405020304" pitchFamily="18" charset="0"/>
              </a:rPr>
              <a:t> </a:t>
            </a:r>
            <a:r>
              <a:rPr lang="en-US" sz="3200" dirty="0">
                <a:solidFill>
                  <a:srgbClr val="000000"/>
                </a:solidFill>
                <a:latin typeface="Times New Roman" panose="02020603050405020304" pitchFamily="18" charset="0"/>
                <a:cs typeface="Times New Roman" panose="02020603050405020304" pitchFamily="18" charset="0"/>
              </a:rPr>
              <a:t>Over the last several years these events have been featured prominently in the news—and each has had the inevitable effect of disrupting the supply chains of entire industries </a:t>
            </a: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5373244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6830" y="1623945"/>
            <a:ext cx="11812250" cy="50037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marR="4800" indent="-457200" algn="just">
              <a:buFont typeface="Wingdings" panose="05000000000000000000" pitchFamily="2" charset="2"/>
              <a:buChar char="§"/>
            </a:pPr>
            <a:r>
              <a:rPr lang="en-US" sz="3200" dirty="0">
                <a:solidFill>
                  <a:srgbClr val="000000"/>
                </a:solidFill>
                <a:latin typeface="Times New Roman" panose="02020603050405020304" pitchFamily="18" charset="0"/>
                <a:cs typeface="Times New Roman" panose="02020603050405020304" pitchFamily="18" charset="0"/>
              </a:rPr>
              <a:t>A logical place to start is to explain what we mean by risk, particularly since this concept can be defined in various ways</a:t>
            </a:r>
            <a:r>
              <a:rPr lang="en-US" sz="3200" dirty="0" smtClean="0">
                <a:solidFill>
                  <a:srgbClr val="000000"/>
                </a:solidFill>
                <a:latin typeface="Times New Roman" panose="02020603050405020304" pitchFamily="18" charset="0"/>
                <a:cs typeface="Times New Roman" panose="02020603050405020304" pitchFamily="18" charset="0"/>
              </a:rPr>
              <a:t>.</a:t>
            </a:r>
          </a:p>
          <a:p>
            <a:pPr marL="457200" marR="4800" indent="-457200" algn="just">
              <a:buFont typeface="Wingdings" panose="05000000000000000000" pitchFamily="2" charset="2"/>
              <a:buChar char="§"/>
            </a:pPr>
            <a:endParaRPr lang="en-US" sz="3200" dirty="0">
              <a:solidFill>
                <a:srgbClr val="000000"/>
              </a:solidFill>
              <a:latin typeface="Times New Roman" panose="02020603050405020304" pitchFamily="18" charset="0"/>
              <a:cs typeface="Times New Roman" panose="02020603050405020304" pitchFamily="18" charset="0"/>
            </a:endParaRPr>
          </a:p>
          <a:p>
            <a:pPr marL="457200" marR="4800" indent="-457200" algn="just">
              <a:buFont typeface="Wingdings" panose="05000000000000000000" pitchFamily="2" charset="2"/>
              <a:buChar char="§"/>
            </a:pPr>
            <a:r>
              <a:rPr lang="en-US" sz="3200" dirty="0" smtClean="0">
                <a:solidFill>
                  <a:srgbClr val="000000"/>
                </a:solidFill>
                <a:latin typeface="Times New Roman" panose="02020603050405020304" pitchFamily="18" charset="0"/>
                <a:cs typeface="Times New Roman" panose="02020603050405020304" pitchFamily="18" charset="0"/>
              </a:rPr>
              <a:t> </a:t>
            </a:r>
            <a:r>
              <a:rPr lang="en-US" sz="3200" dirty="0">
                <a:solidFill>
                  <a:srgbClr val="000000"/>
                </a:solidFill>
                <a:latin typeface="Times New Roman" panose="02020603050405020304" pitchFamily="18" charset="0"/>
                <a:cs typeface="Times New Roman" panose="02020603050405020304" pitchFamily="18" charset="0"/>
              </a:rPr>
              <a:t>One common perspective simply says that risk is a situation involving exposure to danger or loss. </a:t>
            </a:r>
            <a:endParaRPr lang="en-US" sz="3200" dirty="0" smtClean="0">
              <a:solidFill>
                <a:srgbClr val="000000"/>
              </a:solidFill>
              <a:latin typeface="Times New Roman" panose="02020603050405020304" pitchFamily="18" charset="0"/>
              <a:cs typeface="Times New Roman" panose="02020603050405020304" pitchFamily="18" charset="0"/>
            </a:endParaRPr>
          </a:p>
          <a:p>
            <a:pPr marL="457200" marR="4800" indent="-457200" algn="just">
              <a:buFont typeface="Wingdings" panose="05000000000000000000" pitchFamily="2" charset="2"/>
              <a:buChar char="§"/>
            </a:pPr>
            <a:r>
              <a:rPr lang="en-US" sz="3200" dirty="0" smtClean="0">
                <a:solidFill>
                  <a:srgbClr val="000000"/>
                </a:solidFill>
                <a:latin typeface="Times New Roman" panose="02020603050405020304" pitchFamily="18" charset="0"/>
                <a:cs typeface="Times New Roman" panose="02020603050405020304" pitchFamily="18" charset="0"/>
              </a:rPr>
              <a:t>Another </a:t>
            </a:r>
            <a:r>
              <a:rPr lang="en-US" sz="3200" dirty="0">
                <a:solidFill>
                  <a:srgbClr val="000000"/>
                </a:solidFill>
                <a:latin typeface="Times New Roman" panose="02020603050405020304" pitchFamily="18" charset="0"/>
                <a:cs typeface="Times New Roman" panose="02020603050405020304" pitchFamily="18" charset="0"/>
              </a:rPr>
              <a:t>perspective takes this a step further by adding that risk is the probability or threat of damage, injury, liability, loss, or other negative occurrences that are caused by external or internal vulnerabilities and that may be avoided through preemptive </a:t>
            </a:r>
            <a:r>
              <a:rPr lang="en-US" sz="3200" dirty="0" smtClean="0">
                <a:solidFill>
                  <a:srgbClr val="000000"/>
                </a:solidFill>
                <a:latin typeface="Times New Roman" panose="02020603050405020304" pitchFamily="18" charset="0"/>
                <a:cs typeface="Times New Roman" panose="02020603050405020304" pitchFamily="18" charset="0"/>
              </a:rPr>
              <a:t>action.</a:t>
            </a:r>
            <a:endParaRPr lang="en-US" sz="3200" dirty="0">
              <a:solidFill>
                <a:srgbClr val="00000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074731" y="553184"/>
            <a:ext cx="7508339" cy="523220"/>
          </a:xfrm>
          <a:prstGeom prst="rect">
            <a:avLst/>
          </a:prstGeom>
        </p:spPr>
        <p:txBody>
          <a:bodyPr wrap="square">
            <a:spAutoFit/>
          </a:bodyPr>
          <a:lstStyle/>
          <a:p>
            <a:r>
              <a:rPr lang="en-US" sz="2800" b="1" dirty="0">
                <a:solidFill>
                  <a:srgbClr val="000000"/>
                </a:solidFill>
                <a:latin typeface="Times New Roman" panose="02020603050405020304" pitchFamily="18" charset="0"/>
                <a:cs typeface="Times New Roman" panose="02020603050405020304" pitchFamily="18" charset="0"/>
              </a:rPr>
              <a:t>THE CONCEPT </a:t>
            </a:r>
            <a:r>
              <a:rPr lang="en-US" sz="2800" b="1" dirty="0" smtClean="0">
                <a:solidFill>
                  <a:srgbClr val="000000"/>
                </a:solidFill>
                <a:latin typeface="Times New Roman" panose="02020603050405020304" pitchFamily="18" charset="0"/>
                <a:cs typeface="Times New Roman" panose="02020603050405020304" pitchFamily="18" charset="0"/>
              </a:rPr>
              <a:t>OF RISK</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781889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481483"/>
            <a:ext cx="11678037" cy="52567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marR="4800" indent="-457200" algn="just">
              <a:lnSpc>
                <a:spcPct val="150000"/>
              </a:lnSpc>
              <a:buFont typeface="Wingdings" panose="05000000000000000000" pitchFamily="2" charset="2"/>
              <a:buChar char="§"/>
            </a:pPr>
            <a:r>
              <a:rPr lang="en-US" sz="3200" dirty="0">
                <a:solidFill>
                  <a:srgbClr val="000000"/>
                </a:solidFill>
                <a:latin typeface="Times New Roman" panose="02020603050405020304" pitchFamily="18" charset="0"/>
                <a:cs typeface="Times New Roman" panose="02020603050405020304" pitchFamily="18" charset="0"/>
              </a:rPr>
              <a:t>Another view states that risk is the effect of uncertainty on objectives. </a:t>
            </a:r>
            <a:endParaRPr lang="en-US" sz="3200" dirty="0" smtClean="0">
              <a:solidFill>
                <a:srgbClr val="000000"/>
              </a:solidFill>
              <a:latin typeface="Times New Roman" panose="02020603050405020304" pitchFamily="18" charset="0"/>
              <a:cs typeface="Times New Roman" panose="02020603050405020304" pitchFamily="18" charset="0"/>
            </a:endParaRPr>
          </a:p>
          <a:p>
            <a:pPr marL="457200" marR="4800" indent="-457200" algn="just">
              <a:lnSpc>
                <a:spcPct val="150000"/>
              </a:lnSpc>
              <a:buFont typeface="Wingdings" panose="05000000000000000000" pitchFamily="2" charset="2"/>
              <a:buChar char="§"/>
            </a:pPr>
            <a:r>
              <a:rPr lang="en-US" sz="3200" dirty="0" smtClean="0">
                <a:solidFill>
                  <a:srgbClr val="000000"/>
                </a:solidFill>
                <a:latin typeface="Times New Roman" panose="02020603050405020304" pitchFamily="18" charset="0"/>
                <a:cs typeface="Times New Roman" panose="02020603050405020304" pitchFamily="18" charset="0"/>
              </a:rPr>
              <a:t>Risk </a:t>
            </a:r>
            <a:r>
              <a:rPr lang="en-US" sz="3200" dirty="0">
                <a:solidFill>
                  <a:srgbClr val="000000"/>
                </a:solidFill>
                <a:latin typeface="Times New Roman" panose="02020603050405020304" pitchFamily="18" charset="0"/>
                <a:cs typeface="Times New Roman" panose="02020603050405020304" pitchFamily="18" charset="0"/>
              </a:rPr>
              <a:t>can also be viewed, at least partly, as the inability to capitalize on an opportunity. </a:t>
            </a:r>
            <a:endParaRPr lang="en-US" sz="3200" dirty="0" smtClean="0">
              <a:solidFill>
                <a:srgbClr val="000000"/>
              </a:solidFill>
              <a:latin typeface="Times New Roman" panose="02020603050405020304" pitchFamily="18" charset="0"/>
              <a:cs typeface="Times New Roman" panose="02020603050405020304" pitchFamily="18" charset="0"/>
            </a:endParaRPr>
          </a:p>
          <a:p>
            <a:pPr marL="457200" marR="4800" indent="-457200" algn="just">
              <a:lnSpc>
                <a:spcPct val="150000"/>
              </a:lnSpc>
              <a:buFont typeface="Wingdings" panose="05000000000000000000" pitchFamily="2" charset="2"/>
              <a:buChar char="§"/>
            </a:pPr>
            <a:r>
              <a:rPr lang="en-US" sz="3200" dirty="0" smtClean="0">
                <a:solidFill>
                  <a:srgbClr val="000000"/>
                </a:solidFill>
                <a:latin typeface="Times New Roman" panose="02020603050405020304" pitchFamily="18" charset="0"/>
                <a:cs typeface="Times New Roman" panose="02020603050405020304" pitchFamily="18" charset="0"/>
              </a:rPr>
              <a:t>risk </a:t>
            </a:r>
            <a:r>
              <a:rPr lang="en-US" sz="3200" dirty="0">
                <a:solidFill>
                  <a:srgbClr val="000000"/>
                </a:solidFill>
                <a:latin typeface="Times New Roman" panose="02020603050405020304" pitchFamily="18" charset="0"/>
                <a:cs typeface="Times New Roman" panose="02020603050405020304" pitchFamily="18" charset="0"/>
              </a:rPr>
              <a:t>as the probability of realizing an unintended or unwanted consequence that leads to an undesirable outcome such as loss, injury, harm, or missed opportunity</a:t>
            </a: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0509886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345306"/>
            <a:ext cx="11678037" cy="5195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marR="4800" indent="-457200" algn="just">
              <a:buFont typeface="Wingdings" panose="05000000000000000000" pitchFamily="2" charset="2"/>
              <a:buChar char="§"/>
            </a:pPr>
            <a:r>
              <a:rPr lang="en-US" sz="2800" dirty="0">
                <a:solidFill>
                  <a:srgbClr val="000000"/>
                </a:solidFill>
                <a:latin typeface="Times New Roman" panose="02020603050405020304" pitchFamily="18" charset="0"/>
                <a:cs typeface="Times New Roman" panose="02020603050405020304" pitchFamily="18" charset="0"/>
              </a:rPr>
              <a:t>Each day every company and human being face risk situations. </a:t>
            </a:r>
            <a:endParaRPr lang="en-US" sz="2800" dirty="0" smtClean="0">
              <a:solidFill>
                <a:srgbClr val="000000"/>
              </a:solidFill>
              <a:latin typeface="Times New Roman" panose="02020603050405020304" pitchFamily="18" charset="0"/>
              <a:cs typeface="Times New Roman" panose="02020603050405020304" pitchFamily="18" charset="0"/>
            </a:endParaRPr>
          </a:p>
          <a:p>
            <a:pPr marL="457200" marR="4800" indent="-457200" algn="just">
              <a:buFont typeface="Wingdings" panose="05000000000000000000" pitchFamily="2" charset="2"/>
              <a:buChar char="§"/>
            </a:pPr>
            <a:r>
              <a:rPr lang="en-US" sz="2800" dirty="0" smtClean="0">
                <a:solidFill>
                  <a:srgbClr val="000000"/>
                </a:solidFill>
                <a:latin typeface="Times New Roman" panose="02020603050405020304" pitchFamily="18" charset="0"/>
                <a:cs typeface="Times New Roman" panose="02020603050405020304" pitchFamily="18" charset="0"/>
              </a:rPr>
              <a:t>At </a:t>
            </a:r>
            <a:r>
              <a:rPr lang="en-US" sz="2800" dirty="0">
                <a:solidFill>
                  <a:srgbClr val="000000"/>
                </a:solidFill>
                <a:latin typeface="Times New Roman" panose="02020603050405020304" pitchFamily="18" charset="0"/>
                <a:cs typeface="Times New Roman" panose="02020603050405020304" pitchFamily="18" charset="0"/>
              </a:rPr>
              <a:t>the individual level, did you drive a car or fly in a plane </a:t>
            </a:r>
            <a:r>
              <a:rPr lang="en-US" sz="2800" dirty="0" smtClean="0">
                <a:solidFill>
                  <a:srgbClr val="000000"/>
                </a:solidFill>
                <a:latin typeface="Times New Roman" panose="02020603050405020304" pitchFamily="18" charset="0"/>
                <a:cs typeface="Times New Roman" panose="02020603050405020304" pitchFamily="18" charset="0"/>
              </a:rPr>
              <a:t>today?</a:t>
            </a:r>
          </a:p>
          <a:p>
            <a:pPr marL="457200" marR="4800" indent="-457200" algn="just">
              <a:buFont typeface="Wingdings" panose="05000000000000000000" pitchFamily="2" charset="2"/>
              <a:buChar char="§"/>
            </a:pPr>
            <a:r>
              <a:rPr lang="en-US" sz="2800" dirty="0" smtClean="0">
                <a:solidFill>
                  <a:srgbClr val="000000"/>
                </a:solidFill>
                <a:latin typeface="Times New Roman" panose="02020603050405020304" pitchFamily="18" charset="0"/>
                <a:cs typeface="Times New Roman" panose="02020603050405020304" pitchFamily="18" charset="0"/>
              </a:rPr>
              <a:t>Did </a:t>
            </a:r>
            <a:r>
              <a:rPr lang="en-US" sz="2800" dirty="0">
                <a:solidFill>
                  <a:srgbClr val="000000"/>
                </a:solidFill>
                <a:latin typeface="Times New Roman" panose="02020603050405020304" pitchFamily="18" charset="0"/>
                <a:cs typeface="Times New Roman" panose="02020603050405020304" pitchFamily="18" charset="0"/>
              </a:rPr>
              <a:t>you cross a busy street or share the road with cars while riding a bike? </a:t>
            </a:r>
            <a:endParaRPr lang="en-US" sz="2800" dirty="0" smtClean="0">
              <a:solidFill>
                <a:srgbClr val="000000"/>
              </a:solidFill>
              <a:latin typeface="Times New Roman" panose="02020603050405020304" pitchFamily="18" charset="0"/>
              <a:cs typeface="Times New Roman" panose="02020603050405020304" pitchFamily="18" charset="0"/>
            </a:endParaRPr>
          </a:p>
          <a:p>
            <a:pPr marL="457200" marR="4800" indent="-457200" algn="just">
              <a:buFont typeface="Wingdings" panose="05000000000000000000" pitchFamily="2" charset="2"/>
              <a:buChar char="§"/>
            </a:pPr>
            <a:r>
              <a:rPr lang="en-US" sz="2800" dirty="0" smtClean="0">
                <a:solidFill>
                  <a:srgbClr val="000000"/>
                </a:solidFill>
                <a:latin typeface="Times New Roman" panose="02020603050405020304" pitchFamily="18" charset="0"/>
                <a:cs typeface="Times New Roman" panose="02020603050405020304" pitchFamily="18" charset="0"/>
              </a:rPr>
              <a:t>Did </a:t>
            </a:r>
            <a:r>
              <a:rPr lang="en-US" sz="2800" dirty="0">
                <a:solidFill>
                  <a:srgbClr val="000000"/>
                </a:solidFill>
                <a:latin typeface="Times New Roman" panose="02020603050405020304" pitchFamily="18" charset="0"/>
                <a:cs typeface="Times New Roman" panose="02020603050405020304" pitchFamily="18" charset="0"/>
              </a:rPr>
              <a:t>you eat food at a restaurant where you did not see how the food was prepared? </a:t>
            </a:r>
            <a:endParaRPr lang="en-US" sz="2800" dirty="0" smtClean="0">
              <a:solidFill>
                <a:srgbClr val="000000"/>
              </a:solidFill>
              <a:latin typeface="Times New Roman" panose="02020603050405020304" pitchFamily="18" charset="0"/>
              <a:cs typeface="Times New Roman" panose="02020603050405020304" pitchFamily="18" charset="0"/>
            </a:endParaRPr>
          </a:p>
          <a:p>
            <a:pPr marL="457200" marR="4800" indent="-457200" algn="just">
              <a:buFont typeface="Wingdings" panose="05000000000000000000" pitchFamily="2" charset="2"/>
              <a:buChar char="§"/>
            </a:pPr>
            <a:r>
              <a:rPr lang="en-US" sz="2800" dirty="0" smtClean="0">
                <a:solidFill>
                  <a:srgbClr val="000000"/>
                </a:solidFill>
                <a:latin typeface="Times New Roman" panose="02020603050405020304" pitchFamily="18" charset="0"/>
                <a:cs typeface="Times New Roman" panose="02020603050405020304" pitchFamily="18" charset="0"/>
              </a:rPr>
              <a:t>Did </a:t>
            </a:r>
            <a:r>
              <a:rPr lang="en-US" sz="2800" dirty="0">
                <a:solidFill>
                  <a:srgbClr val="000000"/>
                </a:solidFill>
                <a:latin typeface="Times New Roman" panose="02020603050405020304" pitchFamily="18" charset="0"/>
                <a:cs typeface="Times New Roman" panose="02020603050405020304" pitchFamily="18" charset="0"/>
              </a:rPr>
              <a:t>you walk down a flight of stairs? </a:t>
            </a:r>
            <a:endParaRPr lang="en-US" sz="2800" dirty="0" smtClean="0">
              <a:solidFill>
                <a:srgbClr val="000000"/>
              </a:solidFill>
              <a:latin typeface="Times New Roman" panose="02020603050405020304" pitchFamily="18" charset="0"/>
              <a:cs typeface="Times New Roman" panose="02020603050405020304" pitchFamily="18" charset="0"/>
            </a:endParaRPr>
          </a:p>
          <a:p>
            <a:pPr marL="457200" marR="4800" indent="-457200" algn="just">
              <a:buFont typeface="Wingdings" panose="05000000000000000000" pitchFamily="2" charset="2"/>
              <a:buChar char="§"/>
            </a:pPr>
            <a:r>
              <a:rPr lang="en-US" sz="2800" dirty="0" smtClean="0">
                <a:solidFill>
                  <a:srgbClr val="000000"/>
                </a:solidFill>
                <a:latin typeface="Times New Roman" panose="02020603050405020304" pitchFamily="18" charset="0"/>
                <a:cs typeface="Times New Roman" panose="02020603050405020304" pitchFamily="18" charset="0"/>
              </a:rPr>
              <a:t>Did </a:t>
            </a:r>
            <a:r>
              <a:rPr lang="en-US" sz="2800" dirty="0">
                <a:solidFill>
                  <a:srgbClr val="000000"/>
                </a:solidFill>
                <a:latin typeface="Times New Roman" panose="02020603050405020304" pitchFamily="18" charset="0"/>
                <a:cs typeface="Times New Roman" panose="02020603050405020304" pitchFamily="18" charset="0"/>
              </a:rPr>
              <a:t>you step into the shower? </a:t>
            </a:r>
            <a:endParaRPr lang="en-US" sz="2800" dirty="0" smtClean="0">
              <a:solidFill>
                <a:srgbClr val="000000"/>
              </a:solidFill>
              <a:latin typeface="Times New Roman" panose="02020603050405020304" pitchFamily="18" charset="0"/>
              <a:cs typeface="Times New Roman" panose="02020603050405020304" pitchFamily="18" charset="0"/>
            </a:endParaRPr>
          </a:p>
          <a:p>
            <a:pPr marL="457200" marR="4800" indent="-457200" algn="just">
              <a:buFont typeface="Wingdings" panose="05000000000000000000" pitchFamily="2" charset="2"/>
              <a:buChar char="§"/>
            </a:pPr>
            <a:r>
              <a:rPr lang="en-US" sz="2800" dirty="0" smtClean="0">
                <a:solidFill>
                  <a:srgbClr val="000000"/>
                </a:solidFill>
                <a:latin typeface="Times New Roman" panose="02020603050405020304" pitchFamily="18" charset="0"/>
                <a:cs typeface="Times New Roman" panose="02020603050405020304" pitchFamily="18" charset="0"/>
              </a:rPr>
              <a:t>Do </a:t>
            </a:r>
            <a:r>
              <a:rPr lang="en-US" sz="2800" dirty="0">
                <a:solidFill>
                  <a:srgbClr val="000000"/>
                </a:solidFill>
                <a:latin typeface="Times New Roman" panose="02020603050405020304" pitchFamily="18" charset="0"/>
                <a:cs typeface="Times New Roman" panose="02020603050405020304" pitchFamily="18" charset="0"/>
              </a:rPr>
              <a:t>you have money in the stock market? </a:t>
            </a:r>
            <a:endParaRPr lang="en-US" sz="2800" dirty="0" smtClean="0">
              <a:solidFill>
                <a:srgbClr val="000000"/>
              </a:solidFill>
              <a:latin typeface="Times New Roman" panose="02020603050405020304" pitchFamily="18" charset="0"/>
              <a:cs typeface="Times New Roman" panose="02020603050405020304" pitchFamily="18" charset="0"/>
            </a:endParaRPr>
          </a:p>
          <a:p>
            <a:pPr marL="457200" marR="4800" indent="-457200" algn="just">
              <a:buFont typeface="Wingdings" panose="05000000000000000000" pitchFamily="2" charset="2"/>
              <a:buChar char="§"/>
            </a:pPr>
            <a:r>
              <a:rPr lang="en-US" sz="2800" dirty="0" smtClean="0">
                <a:solidFill>
                  <a:srgbClr val="000000"/>
                </a:solidFill>
                <a:latin typeface="Times New Roman" panose="02020603050405020304" pitchFamily="18" charset="0"/>
                <a:cs typeface="Times New Roman" panose="02020603050405020304" pitchFamily="18" charset="0"/>
              </a:rPr>
              <a:t>Did </a:t>
            </a:r>
            <a:r>
              <a:rPr lang="en-US" sz="2800" dirty="0">
                <a:solidFill>
                  <a:srgbClr val="000000"/>
                </a:solidFill>
                <a:latin typeface="Times New Roman" panose="02020603050405020304" pitchFamily="18" charset="0"/>
                <a:cs typeface="Times New Roman" panose="02020603050405020304" pitchFamily="18" charset="0"/>
              </a:rPr>
              <a:t>you take an exam without studying</a:t>
            </a:r>
            <a:r>
              <a:rPr lang="en-US" sz="2800" dirty="0" smtClean="0">
                <a:solidFill>
                  <a:srgbClr val="000000"/>
                </a:solidFill>
                <a:latin typeface="Times New Roman" panose="02020603050405020304" pitchFamily="18" charset="0"/>
                <a:cs typeface="Times New Roman" panose="02020603050405020304" pitchFamily="18" charset="0"/>
              </a:rPr>
              <a:t>?</a:t>
            </a:r>
          </a:p>
          <a:p>
            <a:pPr marL="457200" marR="4800" indent="-457200" algn="just">
              <a:buFont typeface="Wingdings" panose="05000000000000000000" pitchFamily="2" charset="2"/>
              <a:buChar char="§"/>
            </a:pPr>
            <a:r>
              <a:rPr lang="en-US" sz="2800" dirty="0" smtClean="0">
                <a:solidFill>
                  <a:srgbClr val="000000"/>
                </a:solidFill>
                <a:latin typeface="Times New Roman" panose="02020603050405020304" pitchFamily="18" charset="0"/>
                <a:cs typeface="Times New Roman" panose="02020603050405020304" pitchFamily="18" charset="0"/>
              </a:rPr>
              <a:t> </a:t>
            </a:r>
            <a:r>
              <a:rPr lang="en-US" sz="2800" dirty="0">
                <a:solidFill>
                  <a:srgbClr val="000000"/>
                </a:solidFill>
                <a:latin typeface="Times New Roman" panose="02020603050405020304" pitchFamily="18" charset="0"/>
                <a:cs typeface="Times New Roman" panose="02020603050405020304" pitchFamily="18" charset="0"/>
              </a:rPr>
              <a:t>If the answer to even a few of these questions is yes, you have exposed yourself to risk, just like everyone else on the planet</a:t>
            </a: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9057126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75401" y="1053354"/>
            <a:ext cx="11808590" cy="53045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smtClean="0">
                <a:solidFill>
                  <a:schemeClr val="tx1"/>
                </a:solidFill>
                <a:latin typeface="Times New Roman" panose="02020603050405020304" pitchFamily="18" charset="0"/>
                <a:cs typeface="Times New Roman" panose="02020603050405020304" pitchFamily="18" charset="0"/>
              </a:rPr>
              <a:t>Ritchie </a:t>
            </a:r>
            <a:r>
              <a:rPr lang="en-US" sz="2800" dirty="0">
                <a:solidFill>
                  <a:schemeClr val="tx1"/>
                </a:solidFill>
                <a:latin typeface="Times New Roman" panose="02020603050405020304" pitchFamily="18" charset="0"/>
                <a:cs typeface="Times New Roman" panose="02020603050405020304" pitchFamily="18" charset="0"/>
              </a:rPr>
              <a:t>and Brindley (2007) pointed out three dimensions of risk as follows</a:t>
            </a:r>
            <a:r>
              <a:rPr lang="en-US" sz="2800" dirty="0" smtClean="0">
                <a:solidFill>
                  <a:schemeClr val="tx1"/>
                </a:solidFill>
                <a:latin typeface="Times New Roman" panose="02020603050405020304" pitchFamily="18" charset="0"/>
                <a:cs typeface="Times New Roman" panose="02020603050405020304" pitchFamily="18" charset="0"/>
              </a:rPr>
              <a:t>:</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1. </a:t>
            </a:r>
            <a:r>
              <a:rPr lang="en-US" sz="2800" b="1" dirty="0">
                <a:solidFill>
                  <a:schemeClr val="tx1"/>
                </a:solidFill>
                <a:latin typeface="Times New Roman" panose="02020603050405020304" pitchFamily="18" charset="0"/>
                <a:cs typeface="Times New Roman" panose="02020603050405020304" pitchFamily="18" charset="0"/>
              </a:rPr>
              <a:t>Likelihood</a:t>
            </a:r>
            <a:r>
              <a:rPr lang="en-US" sz="2800" dirty="0">
                <a:solidFill>
                  <a:schemeClr val="tx1"/>
                </a:solidFill>
                <a:latin typeface="Times New Roman" panose="02020603050405020304" pitchFamily="18" charset="0"/>
                <a:cs typeface="Times New Roman" panose="02020603050405020304" pitchFamily="18" charset="0"/>
              </a:rPr>
              <a:t>/probability of the occurrence of particular events/outcomes</a:t>
            </a:r>
            <a:r>
              <a:rPr lang="en-US" sz="2800" dirty="0" smtClean="0">
                <a:solidFill>
                  <a:schemeClr val="tx1"/>
                </a:solidFill>
                <a:latin typeface="Times New Roman" panose="02020603050405020304" pitchFamily="18" charset="0"/>
                <a:cs typeface="Times New Roman" panose="02020603050405020304" pitchFamily="18" charset="0"/>
              </a:rPr>
              <a:t>;</a:t>
            </a:r>
          </a:p>
          <a:p>
            <a:pPr algn="just"/>
            <a:endParaRPr lang="en-US" sz="2800" dirty="0" smtClean="0">
              <a:solidFill>
                <a:schemeClr val="tx1"/>
              </a:solidFill>
              <a:latin typeface="Times New Roman" panose="02020603050405020304" pitchFamily="18" charset="0"/>
              <a:cs typeface="Times New Roman" panose="02020603050405020304" pitchFamily="18" charset="0"/>
            </a:endParaRPr>
          </a:p>
          <a:p>
            <a:pPr algn="just"/>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2. Consequences/</a:t>
            </a:r>
            <a:r>
              <a:rPr lang="en-US" sz="2800" b="1" dirty="0">
                <a:solidFill>
                  <a:schemeClr val="tx1"/>
                </a:solidFill>
                <a:latin typeface="Times New Roman" panose="02020603050405020304" pitchFamily="18" charset="0"/>
                <a:cs typeface="Times New Roman" panose="02020603050405020304" pitchFamily="18" charset="0"/>
              </a:rPr>
              <a:t>severity</a:t>
            </a:r>
            <a:r>
              <a:rPr lang="en-US" sz="2800" dirty="0">
                <a:solidFill>
                  <a:schemeClr val="tx1"/>
                </a:solidFill>
                <a:latin typeface="Times New Roman" panose="02020603050405020304" pitchFamily="18" charset="0"/>
                <a:cs typeface="Times New Roman" panose="02020603050405020304" pitchFamily="18" charset="0"/>
              </a:rPr>
              <a:t> of the occurrence of particular events; </a:t>
            </a:r>
            <a:endParaRPr lang="en-US" sz="2800" dirty="0" smtClean="0">
              <a:solidFill>
                <a:schemeClr val="tx1"/>
              </a:solidFill>
              <a:latin typeface="Times New Roman" panose="02020603050405020304" pitchFamily="18" charset="0"/>
              <a:cs typeface="Times New Roman" panose="02020603050405020304" pitchFamily="18" charset="0"/>
            </a:endParaRP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smtClean="0">
                <a:solidFill>
                  <a:schemeClr val="tx1"/>
                </a:solidFill>
                <a:latin typeface="Times New Roman" panose="02020603050405020304" pitchFamily="18" charset="0"/>
                <a:cs typeface="Times New Roman" panose="02020603050405020304" pitchFamily="18" charset="0"/>
              </a:rPr>
              <a:t>3</a:t>
            </a:r>
            <a:r>
              <a:rPr lang="en-US" sz="2800" dirty="0">
                <a:solidFill>
                  <a:schemeClr val="tx1"/>
                </a:solidFill>
                <a:latin typeface="Times New Roman" panose="02020603050405020304" pitchFamily="18" charset="0"/>
                <a:cs typeface="Times New Roman" panose="02020603050405020304" pitchFamily="18" charset="0"/>
              </a:rPr>
              <a:t>. Causal pathways leading to these events (</a:t>
            </a:r>
            <a:r>
              <a:rPr lang="en-US" sz="2800" b="1" dirty="0">
                <a:solidFill>
                  <a:schemeClr val="tx1"/>
                </a:solidFill>
                <a:latin typeface="Times New Roman" panose="02020603050405020304" pitchFamily="18" charset="0"/>
                <a:cs typeface="Times New Roman" panose="02020603050405020304" pitchFamily="18" charset="0"/>
              </a:rPr>
              <a:t>detection</a:t>
            </a:r>
            <a:r>
              <a:rPr lang="en-US" sz="2800" dirty="0">
                <a:solidFill>
                  <a:schemeClr val="tx1"/>
                </a:solidFill>
                <a:latin typeface="Times New Roman" panose="02020603050405020304" pitchFamily="18" charset="0"/>
                <a:cs typeface="Times New Roman" panose="02020603050405020304" pitchFamily="18" charset="0"/>
              </a:rPr>
              <a:t>). </a:t>
            </a:r>
            <a:endParaRPr lang="en-US" sz="2800" dirty="0" smtClean="0">
              <a:solidFill>
                <a:schemeClr val="tx1"/>
              </a:solidFill>
              <a:latin typeface="Times New Roman" panose="02020603050405020304" pitchFamily="18" charset="0"/>
              <a:cs typeface="Times New Roman" panose="02020603050405020304" pitchFamily="18" charset="0"/>
            </a:endParaRPr>
          </a:p>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75401" y="214731"/>
            <a:ext cx="1404457" cy="79578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60218" y="24329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60218" y="28613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2689010" y="378463"/>
            <a:ext cx="5421484" cy="584775"/>
          </a:xfrm>
          <a:prstGeom prst="rect">
            <a:avLst/>
          </a:prstGeom>
        </p:spPr>
        <p:txBody>
          <a:bodyPr wrap="none">
            <a:spAutoFit/>
          </a:bodyPr>
          <a:lstStyle/>
          <a:p>
            <a:r>
              <a:rPr lang="en-US" sz="3200" b="1" dirty="0"/>
              <a:t>Risk </a:t>
            </a:r>
            <a:r>
              <a:rPr lang="en-US" sz="3200" b="1" dirty="0" smtClean="0"/>
              <a:t>Management Dimensions </a:t>
            </a:r>
            <a:endParaRPr lang="en-US" sz="3200" b="1" dirty="0"/>
          </a:p>
        </p:txBody>
      </p:sp>
      <p:pic>
        <p:nvPicPr>
          <p:cNvPr id="2" name="Picture 1"/>
          <p:cNvPicPr>
            <a:picLocks noChangeAspect="1"/>
          </p:cNvPicPr>
          <p:nvPr/>
        </p:nvPicPr>
        <p:blipFill>
          <a:blip r:embed="rId3"/>
          <a:stretch>
            <a:fillRect/>
          </a:stretch>
        </p:blipFill>
        <p:spPr>
          <a:xfrm>
            <a:off x="1579858" y="4709160"/>
            <a:ext cx="5647270" cy="754380"/>
          </a:xfrm>
          <a:prstGeom prst="rect">
            <a:avLst/>
          </a:prstGeom>
        </p:spPr>
      </p:pic>
    </p:spTree>
    <p:extLst>
      <p:ext uri="{BB962C8B-B14F-4D97-AF65-F5344CB8AC3E}">
        <p14:creationId xmlns:p14="http://schemas.microsoft.com/office/powerpoint/2010/main" val="34375739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13147" y="1775028"/>
            <a:ext cx="11570844" cy="47176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A risk matrix defines the various levels of risk, considering both risk probability and risk impact. This is a simple mechanism to increase the visibility of risks and assist management decision </a:t>
            </a:r>
            <a:r>
              <a:rPr lang="en-US" sz="2800" dirty="0" smtClean="0">
                <a:solidFill>
                  <a:schemeClr val="tx1"/>
                </a:solidFill>
                <a:latin typeface="Times New Roman" panose="02020603050405020304" pitchFamily="18" charset="0"/>
                <a:cs typeface="Times New Roman" panose="02020603050405020304" pitchFamily="18" charset="0"/>
              </a:rPr>
              <a:t>making. </a:t>
            </a:r>
            <a:r>
              <a:rPr lang="en-US" sz="2800" dirty="0">
                <a:solidFill>
                  <a:schemeClr val="tx1"/>
                </a:solidFill>
                <a:latin typeface="Times New Roman" panose="02020603050405020304" pitchFamily="18" charset="0"/>
                <a:cs typeface="Times New Roman" panose="02020603050405020304" pitchFamily="18" charset="0"/>
              </a:rPr>
              <a:t>A risk matrix can be used for both qualitative and quantitative risk analyses of a supply chain, where probabilities and impacts are considered as subjective values and objective values, </a:t>
            </a:r>
            <a:r>
              <a:rPr lang="en-US" sz="2800" dirty="0" smtClean="0">
                <a:solidFill>
                  <a:schemeClr val="tx1"/>
                </a:solidFill>
                <a:latin typeface="Times New Roman" panose="02020603050405020304" pitchFamily="18" charset="0"/>
                <a:cs typeface="Times New Roman" panose="02020603050405020304" pitchFamily="18" charset="0"/>
              </a:rPr>
              <a:t>respectively.</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The two main elements, which are probability of occurrence and impact of risk, are critical to determining the necessity of an action to combat a risk in a supply </a:t>
            </a:r>
            <a:r>
              <a:rPr lang="en-US" sz="2800" dirty="0" smtClean="0">
                <a:solidFill>
                  <a:schemeClr val="tx1"/>
                </a:solidFill>
                <a:latin typeface="Times New Roman" panose="02020603050405020304" pitchFamily="18" charset="0"/>
                <a:cs typeface="Times New Roman" panose="02020603050405020304" pitchFamily="18" charset="0"/>
              </a:rPr>
              <a:t>chain</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39005" y="4402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23822" y="60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58119" y="84862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187310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93480" y="1771956"/>
            <a:ext cx="10812720" cy="47176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dirty="0" smtClean="0">
                <a:solidFill>
                  <a:schemeClr val="tx1"/>
                </a:solidFill>
                <a:latin typeface="Times New Roman" panose="02020603050405020304" pitchFamily="18" charset="0"/>
                <a:cs typeface="Times New Roman" panose="02020603050405020304" pitchFamily="18" charset="0"/>
              </a:rPr>
              <a:t>In general, there are three levels. The safest condition for a supply chain is when either the probability of occurrence or the impact of risk (or both) are very low. This level is referred to as the </a:t>
            </a:r>
            <a:r>
              <a:rPr lang="en-US" sz="3200" b="1" dirty="0" smtClean="0">
                <a:solidFill>
                  <a:schemeClr val="tx1"/>
                </a:solidFill>
                <a:latin typeface="Times New Roman" panose="02020603050405020304" pitchFamily="18" charset="0"/>
                <a:cs typeface="Times New Roman" panose="02020603050405020304" pitchFamily="18" charset="0"/>
              </a:rPr>
              <a:t>low level risk </a:t>
            </a:r>
            <a:r>
              <a:rPr lang="en-US" sz="3200" dirty="0" smtClean="0">
                <a:solidFill>
                  <a:schemeClr val="tx1"/>
                </a:solidFill>
                <a:latin typeface="Times New Roman" panose="02020603050405020304" pitchFamily="18" charset="0"/>
                <a:cs typeface="Times New Roman" panose="02020603050405020304" pitchFamily="18" charset="0"/>
              </a:rPr>
              <a:t>and usually does not require any effort with respect to risk management. In contrast, when both the probability of occurrence and the impact of risk are </a:t>
            </a:r>
            <a:r>
              <a:rPr lang="en-US" sz="3200" b="1" dirty="0" smtClean="0">
                <a:solidFill>
                  <a:schemeClr val="tx1"/>
                </a:solidFill>
                <a:latin typeface="Times New Roman" panose="02020603050405020304" pitchFamily="18" charset="0"/>
                <a:cs typeface="Times New Roman" panose="02020603050405020304" pitchFamily="18" charset="0"/>
              </a:rPr>
              <a:t>high</a:t>
            </a:r>
            <a:r>
              <a:rPr lang="en-US" sz="3200" dirty="0" smtClean="0">
                <a:solidFill>
                  <a:schemeClr val="tx1"/>
                </a:solidFill>
                <a:latin typeface="Times New Roman" panose="02020603050405020304" pitchFamily="18" charset="0"/>
                <a:cs typeface="Times New Roman" panose="02020603050405020304" pitchFamily="18" charset="0"/>
              </a:rPr>
              <a:t>, immediate action is required. </a:t>
            </a:r>
            <a:r>
              <a:rPr lang="en-US" sz="3200" b="1" dirty="0" smtClean="0">
                <a:solidFill>
                  <a:schemeClr val="tx1"/>
                </a:solidFill>
                <a:latin typeface="Times New Roman" panose="02020603050405020304" pitchFamily="18" charset="0"/>
                <a:cs typeface="Times New Roman" panose="02020603050405020304" pitchFamily="18" charset="0"/>
              </a:rPr>
              <a:t>The third level </a:t>
            </a:r>
            <a:r>
              <a:rPr lang="en-US" sz="3200" dirty="0" smtClean="0">
                <a:solidFill>
                  <a:schemeClr val="tx1"/>
                </a:solidFill>
                <a:latin typeface="Times New Roman" panose="02020603050405020304" pitchFamily="18" charset="0"/>
                <a:cs typeface="Times New Roman" panose="02020603050405020304" pitchFamily="18" charset="0"/>
              </a:rPr>
              <a:t>is defined such that the probability of occurrence or the impact of risk, or both, </a:t>
            </a:r>
            <a:r>
              <a:rPr lang="en-US" sz="3200" b="1" dirty="0" smtClean="0">
                <a:solidFill>
                  <a:schemeClr val="tx1"/>
                </a:solidFill>
                <a:latin typeface="Times New Roman" panose="02020603050405020304" pitchFamily="18" charset="0"/>
                <a:cs typeface="Times New Roman" panose="02020603050405020304" pitchFamily="18" charset="0"/>
              </a:rPr>
              <a:t>are moderate </a:t>
            </a:r>
            <a:r>
              <a:rPr lang="en-US" sz="3200" dirty="0" smtClean="0">
                <a:solidFill>
                  <a:schemeClr val="tx1"/>
                </a:solidFill>
                <a:latin typeface="Times New Roman" panose="02020603050405020304" pitchFamily="18" charset="0"/>
                <a:cs typeface="Times New Roman" panose="02020603050405020304" pitchFamily="18" charset="0"/>
              </a:rPr>
              <a:t>or high. This level, although requiring careful management, the risk is not as critical.</a:t>
            </a:r>
            <a:endParaRPr lang="en-US" sz="3200" b="1"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39005" y="4402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23822" y="60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58119" y="84862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4602744" y="838534"/>
            <a:ext cx="2044149" cy="584775"/>
          </a:xfrm>
          <a:prstGeom prst="rect">
            <a:avLst/>
          </a:prstGeom>
        </p:spPr>
        <p:txBody>
          <a:bodyPr wrap="none">
            <a:spAutoFit/>
          </a:bodyPr>
          <a:lstStyle/>
          <a:p>
            <a:r>
              <a:rPr lang="en-US" sz="3200" b="1" dirty="0" smtClean="0">
                <a:latin typeface="Times New Roman" panose="02020603050405020304" pitchFamily="18" charset="0"/>
                <a:cs typeface="Times New Roman" panose="02020603050405020304" pitchFamily="18" charset="0"/>
              </a:rPr>
              <a:t>Risk </a:t>
            </a:r>
            <a:r>
              <a:rPr lang="en-US" sz="3200" b="1" dirty="0">
                <a:latin typeface="Times New Roman" panose="02020603050405020304" pitchFamily="18" charset="0"/>
                <a:cs typeface="Times New Roman" panose="02020603050405020304" pitchFamily="18" charset="0"/>
              </a:rPr>
              <a:t>levels</a:t>
            </a:r>
            <a:endParaRPr lang="en-US" sz="3200" b="1" dirty="0"/>
          </a:p>
        </p:txBody>
      </p:sp>
    </p:spTree>
    <p:extLst>
      <p:ext uri="{BB962C8B-B14F-4D97-AF65-F5344CB8AC3E}">
        <p14:creationId xmlns:p14="http://schemas.microsoft.com/office/powerpoint/2010/main" val="25518862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2399" y="1261953"/>
            <a:ext cx="12039600" cy="52018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dirty="0"/>
              <a:t>the American culture has traditionally placed higher values on democratic than on authoritarian leadership, certain biases can be detected in the research on the effects of these leadership styles. A great deal of research is designed to prove that democracy is superior to autocracy, rather than to test that proportion.</a:t>
            </a:r>
          </a:p>
        </p:txBody>
      </p:sp>
      <p:sp>
        <p:nvSpPr>
          <p:cNvPr id="5" name="Rectangle 4">
            <a:extLst>
              <a:ext uri="{FF2B5EF4-FFF2-40B4-BE49-F238E27FC236}">
                <a16:creationId xmlns:a16="http://schemas.microsoft.com/office/drawing/2014/main" id="{3985EAE6-BFA6-766D-A032-077E4DCB399E}"/>
              </a:ext>
            </a:extLst>
          </p:cNvPr>
          <p:cNvSpPr/>
          <p:nvPr/>
        </p:nvSpPr>
        <p:spPr>
          <a:xfrm>
            <a:off x="284416" y="179306"/>
            <a:ext cx="1404457" cy="108264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24897" y="26641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05964" y="36446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284416" y="1443363"/>
            <a:ext cx="11699575" cy="4620298"/>
          </a:xfrm>
          <a:prstGeom prst="rect">
            <a:avLst/>
          </a:prstGeom>
        </p:spPr>
      </p:pic>
    </p:spTree>
    <p:extLst>
      <p:ext uri="{BB962C8B-B14F-4D97-AF65-F5344CB8AC3E}">
        <p14:creationId xmlns:p14="http://schemas.microsoft.com/office/powerpoint/2010/main" val="16609114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85107" y="1431105"/>
            <a:ext cx="10812720" cy="50520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smtClean="0">
                <a:solidFill>
                  <a:schemeClr val="tx1"/>
                </a:solidFill>
                <a:latin typeface="Times New Roman" panose="02020603050405020304" pitchFamily="18" charset="0"/>
                <a:cs typeface="Times New Roman" panose="02020603050405020304" pitchFamily="18" charset="0"/>
              </a:rPr>
              <a:t>Supply </a:t>
            </a:r>
            <a:r>
              <a:rPr lang="en-US" sz="2800" dirty="0">
                <a:solidFill>
                  <a:schemeClr val="tx1"/>
                </a:solidFill>
                <a:latin typeface="Times New Roman" panose="02020603050405020304" pitchFamily="18" charset="0"/>
                <a:cs typeface="Times New Roman" panose="02020603050405020304" pitchFamily="18" charset="0"/>
              </a:rPr>
              <a:t>chain risk has been categorized in different ways. However, we categorize it exclusively into three components</a:t>
            </a:r>
            <a:r>
              <a:rPr lang="en-US" sz="2800" dirty="0" smtClean="0">
                <a:solidFill>
                  <a:schemeClr val="tx1"/>
                </a:solidFill>
                <a:latin typeface="Times New Roman" panose="02020603050405020304" pitchFamily="18" charset="0"/>
                <a:cs typeface="Times New Roman" panose="02020603050405020304" pitchFamily="18" charset="0"/>
              </a:rPr>
              <a:t>:</a:t>
            </a:r>
          </a:p>
          <a:p>
            <a:pPr algn="just"/>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1.</a:t>
            </a:r>
            <a:r>
              <a:rPr lang="en-US" sz="2800" b="1" dirty="0">
                <a:solidFill>
                  <a:schemeClr val="tx1"/>
                </a:solidFill>
                <a:latin typeface="Times New Roman" panose="02020603050405020304" pitchFamily="18" charset="0"/>
                <a:cs typeface="Times New Roman" panose="02020603050405020304" pitchFamily="18" charset="0"/>
              </a:rPr>
              <a:t> Supply risk</a:t>
            </a:r>
            <a:r>
              <a:rPr lang="en-US" sz="2800" dirty="0">
                <a:solidFill>
                  <a:schemeClr val="tx1"/>
                </a:solidFill>
                <a:latin typeface="Times New Roman" panose="02020603050405020304" pitchFamily="18" charset="0"/>
                <a:cs typeface="Times New Roman" panose="02020603050405020304" pitchFamily="18" charset="0"/>
              </a:rPr>
              <a:t>: any risk that may occur on the supply side with regard to the input material, e.g., disruptions and delays in supply, inventory, and schedules, or delays in inbound logistics</a:t>
            </a:r>
            <a:r>
              <a:rPr lang="en-US" sz="2800" dirty="0" smtClean="0">
                <a:solidFill>
                  <a:schemeClr val="tx1"/>
                </a:solidFill>
                <a:latin typeface="Times New Roman" panose="02020603050405020304" pitchFamily="18" charset="0"/>
                <a:cs typeface="Times New Roman" panose="02020603050405020304" pitchFamily="18" charset="0"/>
              </a:rPr>
              <a:t>.</a:t>
            </a:r>
          </a:p>
          <a:p>
            <a:pPr algn="just"/>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2. </a:t>
            </a:r>
            <a:r>
              <a:rPr lang="en-US" sz="2800" b="1" dirty="0">
                <a:solidFill>
                  <a:schemeClr val="tx1"/>
                </a:solidFill>
                <a:latin typeface="Times New Roman" panose="02020603050405020304" pitchFamily="18" charset="0"/>
                <a:cs typeface="Times New Roman" panose="02020603050405020304" pitchFamily="18" charset="0"/>
              </a:rPr>
              <a:t>Demand risk</a:t>
            </a:r>
            <a:r>
              <a:rPr lang="en-US" sz="2800" dirty="0">
                <a:solidFill>
                  <a:schemeClr val="tx1"/>
                </a:solidFill>
                <a:latin typeface="Times New Roman" panose="02020603050405020304" pitchFamily="18" charset="0"/>
                <a:cs typeface="Times New Roman" panose="02020603050405020304" pitchFamily="18" charset="0"/>
              </a:rPr>
              <a:t>: any risk that may occur on the customer side, e.g., variations in demand</a:t>
            </a:r>
            <a:r>
              <a:rPr lang="en-US" sz="2800" dirty="0" smtClean="0">
                <a:solidFill>
                  <a:schemeClr val="tx1"/>
                </a:solidFill>
                <a:latin typeface="Times New Roman" panose="02020603050405020304" pitchFamily="18" charset="0"/>
                <a:cs typeface="Times New Roman" panose="02020603050405020304" pitchFamily="18" charset="0"/>
              </a:rPr>
              <a:t>.</a:t>
            </a:r>
          </a:p>
          <a:p>
            <a:pPr algn="just"/>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3. </a:t>
            </a:r>
            <a:r>
              <a:rPr lang="en-US" sz="2800" b="1" dirty="0">
                <a:solidFill>
                  <a:schemeClr val="tx1"/>
                </a:solidFill>
                <a:latin typeface="Times New Roman" panose="02020603050405020304" pitchFamily="18" charset="0"/>
                <a:cs typeface="Times New Roman" panose="02020603050405020304" pitchFamily="18" charset="0"/>
              </a:rPr>
              <a:t>Process risk</a:t>
            </a:r>
            <a:r>
              <a:rPr lang="en-US" sz="2800" dirty="0">
                <a:solidFill>
                  <a:schemeClr val="tx1"/>
                </a:solidFill>
                <a:latin typeface="Times New Roman" panose="02020603050405020304" pitchFamily="18" charset="0"/>
                <a:cs typeface="Times New Roman" panose="02020603050405020304" pitchFamily="18" charset="0"/>
              </a:rPr>
              <a:t>: any risk that may occur during manufacturing and warehousing, e.g., machine breakdowns, human resource errors, operations failures, and financial problems. The last component </a:t>
            </a:r>
            <a:r>
              <a:rPr lang="en-US" sz="3200" dirty="0">
                <a:solidFill>
                  <a:schemeClr val="tx1"/>
                </a:solidFill>
                <a:latin typeface="Times New Roman" panose="02020603050405020304" pitchFamily="18" charset="0"/>
                <a:cs typeface="Times New Roman" panose="02020603050405020304" pitchFamily="18" charset="0"/>
              </a:rPr>
              <a:t>exists </a:t>
            </a:r>
            <a:r>
              <a:rPr lang="en-US" sz="2800" dirty="0">
                <a:solidFill>
                  <a:schemeClr val="tx1"/>
                </a:solidFill>
                <a:latin typeface="Times New Roman" panose="02020603050405020304" pitchFamily="18" charset="0"/>
                <a:cs typeface="Times New Roman" panose="02020603050405020304" pitchFamily="18" charset="0"/>
              </a:rPr>
              <a:t>between supply and demand risks</a:t>
            </a:r>
            <a:r>
              <a:rPr lang="en-US" sz="2800" dirty="0">
                <a:solidFill>
                  <a:schemeClr val="tx1"/>
                </a:solidFill>
              </a:rPr>
              <a:t>.</a:t>
            </a:r>
          </a:p>
        </p:txBody>
      </p:sp>
      <p:sp>
        <p:nvSpPr>
          <p:cNvPr id="5" name="Rectangle 4">
            <a:extLst>
              <a:ext uri="{FF2B5EF4-FFF2-40B4-BE49-F238E27FC236}">
                <a16:creationId xmlns:a16="http://schemas.microsoft.com/office/drawing/2014/main" id="{3985EAE6-BFA6-766D-A032-077E4DCB399E}"/>
              </a:ext>
            </a:extLst>
          </p:cNvPr>
          <p:cNvSpPr/>
          <p:nvPr/>
        </p:nvSpPr>
        <p:spPr>
          <a:xfrm>
            <a:off x="942307"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8200" y="26360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1421" y="61250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4090858" y="652472"/>
            <a:ext cx="2658100"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Risk Placement </a:t>
            </a:r>
            <a:endParaRPr lang="en-US" sz="2800" b="1" dirty="0"/>
          </a:p>
        </p:txBody>
      </p:sp>
    </p:spTree>
    <p:extLst>
      <p:ext uri="{BB962C8B-B14F-4D97-AF65-F5344CB8AC3E}">
        <p14:creationId xmlns:p14="http://schemas.microsoft.com/office/powerpoint/2010/main" val="21212242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85107" y="1431105"/>
            <a:ext cx="10812720" cy="50520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Wingdings" panose="05000000000000000000" pitchFamily="2" charset="2"/>
              <a:buChar char="§"/>
            </a:pPr>
            <a:r>
              <a:rPr lang="en-US" sz="3200" dirty="0">
                <a:solidFill>
                  <a:schemeClr val="tx1"/>
                </a:solidFill>
                <a:latin typeface="Times New Roman" panose="02020603050405020304" pitchFamily="18" charset="0"/>
                <a:cs typeface="Times New Roman" panose="02020603050405020304" pitchFamily="18" charset="0"/>
              </a:rPr>
              <a:t>Micro risk" refers to the risks inherent in a business's internal operations or external factors affecting a specific company or segment of the market, such as loss of a major supplier or shifts in a local market. </a:t>
            </a:r>
            <a:endParaRPr lang="en-US" sz="32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solidFill>
                  <a:schemeClr val="tx1"/>
                </a:solidFill>
                <a:latin typeface="Times New Roman" panose="02020603050405020304" pitchFamily="18" charset="0"/>
                <a:cs typeface="Times New Roman" panose="02020603050405020304" pitchFamily="18" charset="0"/>
              </a:rPr>
              <a:t>It </a:t>
            </a:r>
            <a:r>
              <a:rPr lang="en-US" sz="3200" dirty="0">
                <a:solidFill>
                  <a:schemeClr val="tx1"/>
                </a:solidFill>
                <a:latin typeface="Times New Roman" panose="02020603050405020304" pitchFamily="18" charset="0"/>
                <a:cs typeface="Times New Roman" panose="02020603050405020304" pitchFamily="18" charset="0"/>
              </a:rPr>
              <a:t>contrasts with "macro risk," which involves broader economic or political events affecting an entire economy or large sectors. </a:t>
            </a:r>
            <a:endParaRPr lang="en-US" sz="32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solidFill>
                  <a:schemeClr val="tx1"/>
                </a:solidFill>
                <a:latin typeface="Times New Roman" panose="02020603050405020304" pitchFamily="18" charset="0"/>
                <a:cs typeface="Times New Roman" panose="02020603050405020304" pitchFamily="18" charset="0"/>
              </a:rPr>
              <a:t>Micro </a:t>
            </a:r>
            <a:r>
              <a:rPr lang="en-US" sz="3200" dirty="0">
                <a:solidFill>
                  <a:schemeClr val="tx1"/>
                </a:solidFill>
                <a:latin typeface="Times New Roman" panose="02020603050405020304" pitchFamily="18" charset="0"/>
                <a:cs typeface="Times New Roman" panose="02020603050405020304" pitchFamily="18" charset="0"/>
              </a:rPr>
              <a:t>risks require a business's constant focus to identify and manage them through systematic analysis and planning. </a:t>
            </a:r>
          </a:p>
        </p:txBody>
      </p:sp>
      <p:sp>
        <p:nvSpPr>
          <p:cNvPr id="5" name="Rectangle 4">
            <a:extLst>
              <a:ext uri="{FF2B5EF4-FFF2-40B4-BE49-F238E27FC236}">
                <a16:creationId xmlns:a16="http://schemas.microsoft.com/office/drawing/2014/main" id="{3985EAE6-BFA6-766D-A032-077E4DCB399E}"/>
              </a:ext>
            </a:extLst>
          </p:cNvPr>
          <p:cNvSpPr/>
          <p:nvPr/>
        </p:nvSpPr>
        <p:spPr>
          <a:xfrm>
            <a:off x="942307"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8200" y="26360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1421" y="61250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4090858" y="652472"/>
            <a:ext cx="2253117" cy="523220"/>
          </a:xfrm>
          <a:prstGeom prst="rect">
            <a:avLst/>
          </a:prstGeom>
        </p:spPr>
        <p:txBody>
          <a:bodyPr wrap="none">
            <a:spAutoFit/>
          </a:bodyPr>
          <a:lstStyle/>
          <a:p>
            <a:r>
              <a:rPr lang="en-US" sz="2800" b="1" dirty="0" smtClean="0">
                <a:latin typeface="Times New Roman" panose="02020603050405020304" pitchFamily="18" charset="0"/>
                <a:cs typeface="Times New Roman" panose="02020603050405020304" pitchFamily="18" charset="0"/>
              </a:rPr>
              <a:t>Types of Risk</a:t>
            </a:r>
            <a:endParaRPr lang="en-US" sz="2800" b="1" dirty="0"/>
          </a:p>
        </p:txBody>
      </p:sp>
    </p:spTree>
    <p:extLst>
      <p:ext uri="{BB962C8B-B14F-4D97-AF65-F5344CB8AC3E}">
        <p14:creationId xmlns:p14="http://schemas.microsoft.com/office/powerpoint/2010/main" val="8989311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85107" y="1431105"/>
            <a:ext cx="10812720" cy="50520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b="1" dirty="0">
                <a:solidFill>
                  <a:srgbClr val="001D35"/>
                </a:solidFill>
                <a:latin typeface="Times New Roman" panose="02020603050405020304" pitchFamily="18" charset="0"/>
                <a:cs typeface="Times New Roman" panose="02020603050405020304" pitchFamily="18" charset="0"/>
              </a:rPr>
              <a:t>Examples of Micro </a:t>
            </a:r>
            <a:r>
              <a:rPr lang="en-US" sz="2800" b="1" dirty="0" smtClean="0">
                <a:solidFill>
                  <a:srgbClr val="001D35"/>
                </a:solidFill>
                <a:latin typeface="Times New Roman" panose="02020603050405020304" pitchFamily="18" charset="0"/>
                <a:cs typeface="Times New Roman" panose="02020603050405020304" pitchFamily="18" charset="0"/>
              </a:rPr>
              <a:t>Risks</a:t>
            </a:r>
          </a:p>
          <a:p>
            <a:pPr algn="just"/>
            <a:endParaRPr lang="en-US" sz="2800" dirty="0">
              <a:solidFill>
                <a:srgbClr val="001D35"/>
              </a:solidFill>
              <a:latin typeface="Times New Roman" panose="02020603050405020304" pitchFamily="18" charset="0"/>
              <a:cs typeface="Times New Roman" panose="02020603050405020304" pitchFamily="18" charset="0"/>
            </a:endParaRPr>
          </a:p>
          <a:p>
            <a:pPr algn="just" fontAlgn="ctr">
              <a:buFont typeface="Arial" panose="020B0604020202020204" pitchFamily="34" charset="0"/>
              <a:buChar char="•"/>
            </a:pPr>
            <a:r>
              <a:rPr lang="en-US" sz="2800" b="1" dirty="0">
                <a:solidFill>
                  <a:srgbClr val="001D35"/>
                </a:solidFill>
                <a:latin typeface="Times New Roman" panose="02020603050405020304" pitchFamily="18" charset="0"/>
                <a:cs typeface="Times New Roman" panose="02020603050405020304" pitchFamily="18" charset="0"/>
              </a:rPr>
              <a:t>Operational Risks:</a:t>
            </a:r>
            <a:r>
              <a:rPr lang="en-US" sz="2800" dirty="0">
                <a:solidFill>
                  <a:srgbClr val="001D35"/>
                </a:solidFill>
                <a:latin typeface="Times New Roman" panose="02020603050405020304" pitchFamily="18" charset="0"/>
                <a:cs typeface="Times New Roman" panose="02020603050405020304" pitchFamily="18" charset="0"/>
              </a:rPr>
              <a:t> Losing a major client or supplier, or unexpected increases in business expenses. </a:t>
            </a:r>
            <a:endParaRPr lang="en-US" sz="2800" dirty="0">
              <a:solidFill>
                <a:srgbClr val="0B57D0"/>
              </a:solidFill>
              <a:latin typeface="Times New Roman" panose="02020603050405020304" pitchFamily="18" charset="0"/>
              <a:cs typeface="Times New Roman" panose="02020603050405020304" pitchFamily="18" charset="0"/>
            </a:endParaRPr>
          </a:p>
          <a:p>
            <a:pPr algn="just" fontAlgn="ctr">
              <a:buFont typeface="Arial" panose="020B0604020202020204" pitchFamily="34" charset="0"/>
              <a:buChar char="•"/>
            </a:pPr>
            <a:r>
              <a:rPr lang="en-US" sz="2800" b="1" dirty="0">
                <a:solidFill>
                  <a:srgbClr val="001D35"/>
                </a:solidFill>
                <a:latin typeface="Times New Roman" panose="02020603050405020304" pitchFamily="18" charset="0"/>
                <a:cs typeface="Times New Roman" panose="02020603050405020304" pitchFamily="18" charset="0"/>
              </a:rPr>
              <a:t>Market Risks:</a:t>
            </a:r>
            <a:r>
              <a:rPr lang="en-US" sz="2800" dirty="0">
                <a:solidFill>
                  <a:srgbClr val="001D35"/>
                </a:solidFill>
                <a:latin typeface="Times New Roman" panose="02020603050405020304" pitchFamily="18" charset="0"/>
                <a:cs typeface="Times New Roman" panose="02020603050405020304" pitchFamily="18" charset="0"/>
              </a:rPr>
              <a:t> Changes in local market dynamics or the need to adapt to new technologies. </a:t>
            </a:r>
            <a:endParaRPr lang="en-US" sz="2800" dirty="0">
              <a:solidFill>
                <a:srgbClr val="0B57D0"/>
              </a:solidFill>
              <a:latin typeface="Times New Roman" panose="02020603050405020304" pitchFamily="18" charset="0"/>
              <a:cs typeface="Times New Roman" panose="02020603050405020304" pitchFamily="18" charset="0"/>
            </a:endParaRPr>
          </a:p>
          <a:p>
            <a:pPr algn="just" fontAlgn="ctr">
              <a:buFont typeface="Arial" panose="020B0604020202020204" pitchFamily="34" charset="0"/>
              <a:buChar char="•"/>
            </a:pPr>
            <a:r>
              <a:rPr lang="en-US" sz="2800" b="1" dirty="0">
                <a:solidFill>
                  <a:srgbClr val="001D35"/>
                </a:solidFill>
                <a:latin typeface="Times New Roman" panose="02020603050405020304" pitchFamily="18" charset="0"/>
                <a:cs typeface="Times New Roman" panose="02020603050405020304" pitchFamily="18" charset="0"/>
              </a:rPr>
              <a:t>Political Risks (Micro):</a:t>
            </a:r>
            <a:r>
              <a:rPr lang="en-US" sz="2800" dirty="0">
                <a:solidFill>
                  <a:srgbClr val="001D35"/>
                </a:solidFill>
                <a:latin typeface="Times New Roman" panose="02020603050405020304" pitchFamily="18" charset="0"/>
                <a:cs typeface="Times New Roman" panose="02020603050405020304" pitchFamily="18" charset="0"/>
              </a:rPr>
              <a:t> Political actions in a specific host country that negatively impact a particular foreign operation or business. </a:t>
            </a:r>
            <a:endParaRPr lang="en-US" sz="2800" dirty="0">
              <a:solidFill>
                <a:srgbClr val="0B57D0"/>
              </a:solidFill>
              <a:latin typeface="Times New Roman" panose="02020603050405020304" pitchFamily="18" charset="0"/>
              <a:cs typeface="Times New Roman" panose="02020603050405020304" pitchFamily="18" charset="0"/>
            </a:endParaRPr>
          </a:p>
          <a:p>
            <a:pPr algn="just" fontAlgn="ctr">
              <a:buFont typeface="Arial" panose="020B0604020202020204" pitchFamily="34" charset="0"/>
              <a:buChar char="•"/>
            </a:pPr>
            <a:r>
              <a:rPr lang="en-US" sz="2800" b="1" dirty="0">
                <a:solidFill>
                  <a:srgbClr val="001D35"/>
                </a:solidFill>
                <a:latin typeface="Times New Roman" panose="02020603050405020304" pitchFamily="18" charset="0"/>
                <a:cs typeface="Times New Roman" panose="02020603050405020304" pitchFamily="18" charset="0"/>
              </a:rPr>
              <a:t>Cash Flow Risks:</a:t>
            </a:r>
            <a:r>
              <a:rPr lang="en-US" sz="2800" dirty="0">
                <a:solidFill>
                  <a:srgbClr val="001D35"/>
                </a:solidFill>
                <a:latin typeface="Times New Roman" panose="02020603050405020304" pitchFamily="18" charset="0"/>
                <a:cs typeface="Times New Roman" panose="02020603050405020304" pitchFamily="18" charset="0"/>
              </a:rPr>
              <a:t> The danger of cash flow drying up, or expenses creeping up unexpectedly. </a:t>
            </a:r>
            <a:endParaRPr lang="en-US" sz="2800" dirty="0">
              <a:solidFill>
                <a:srgbClr val="0B57D0"/>
              </a:solidFill>
              <a:latin typeface="Times New Roman" panose="02020603050405020304" pitchFamily="18" charset="0"/>
              <a:cs typeface="Times New Roman" panose="02020603050405020304" pitchFamily="18" charset="0"/>
            </a:endParaRPr>
          </a:p>
          <a:p>
            <a:pPr algn="just"/>
            <a:r>
              <a:rPr lang="en-US" sz="2800" dirty="0">
                <a:solidFill>
                  <a:srgbClr val="001D35"/>
                </a:solidFill>
                <a:latin typeface="Times New Roman" panose="02020603050405020304" pitchFamily="18" charset="0"/>
                <a:cs typeface="Times New Roman" panose="02020603050405020304" pitchFamily="18" charset="0"/>
              </a:rPr>
              <a:t/>
            </a:r>
            <a:br>
              <a:rPr lang="en-US" sz="2800" dirty="0">
                <a:solidFill>
                  <a:srgbClr val="001D35"/>
                </a:solidFill>
                <a:latin typeface="Times New Roman" panose="02020603050405020304" pitchFamily="18" charset="0"/>
                <a:cs typeface="Times New Roman" panose="02020603050405020304" pitchFamily="18" charset="0"/>
              </a:rPr>
            </a:b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7"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8200" y="26360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1421" y="61250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4090858" y="652472"/>
            <a:ext cx="1991186" cy="523220"/>
          </a:xfrm>
          <a:prstGeom prst="rect">
            <a:avLst/>
          </a:prstGeom>
        </p:spPr>
        <p:txBody>
          <a:bodyPr wrap="none">
            <a:spAutoFit/>
          </a:bodyPr>
          <a:lstStyle/>
          <a:p>
            <a:r>
              <a:rPr lang="en-US" sz="2800" b="1" dirty="0" smtClean="0">
                <a:latin typeface="Times New Roman" panose="02020603050405020304" pitchFamily="18" charset="0"/>
                <a:cs typeface="Times New Roman" panose="02020603050405020304" pitchFamily="18" charset="0"/>
              </a:rPr>
              <a:t>Micro Risk </a:t>
            </a:r>
            <a:endParaRPr lang="en-US" sz="2800" b="1" dirty="0"/>
          </a:p>
        </p:txBody>
      </p:sp>
    </p:spTree>
    <p:extLst>
      <p:ext uri="{BB962C8B-B14F-4D97-AF65-F5344CB8AC3E}">
        <p14:creationId xmlns:p14="http://schemas.microsoft.com/office/powerpoint/2010/main" val="22365505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85107" y="1431105"/>
            <a:ext cx="11395718" cy="50520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categorization</a:t>
            </a:r>
            <a:r>
              <a:rPr lang="en-US" sz="2800" dirty="0">
                <a:solidFill>
                  <a:schemeClr val="tx1"/>
                </a:solidFill>
                <a:latin typeface="Times New Roman" panose="02020603050405020304" pitchFamily="18" charset="0"/>
                <a:cs typeface="Times New Roman" panose="02020603050405020304" pitchFamily="18" charset="0"/>
              </a:rPr>
              <a:t>, macro risks, such as natural disasters, terrorist attacks, financial crises, and other such events that have enormous consequence, can be placed into any of the abovementioned categories depending on whether the macro risk affects the supply, demand, or process. </a:t>
            </a:r>
            <a:endParaRPr lang="en-US"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Note </a:t>
            </a:r>
            <a:r>
              <a:rPr lang="en-US" sz="2800" dirty="0">
                <a:solidFill>
                  <a:schemeClr val="tx1"/>
                </a:solidFill>
                <a:latin typeface="Times New Roman" panose="02020603050405020304" pitchFamily="18" charset="0"/>
                <a:cs typeface="Times New Roman" panose="02020603050405020304" pitchFamily="18" charset="0"/>
              </a:rPr>
              <a:t>that few papers considered macro risks, primarily because the probability of their occurrence is low compared to the supply, demand, and process risks, even though the impact of macro risks is </a:t>
            </a:r>
            <a:r>
              <a:rPr lang="en-US" sz="2800" dirty="0" smtClean="0">
                <a:solidFill>
                  <a:schemeClr val="tx1"/>
                </a:solidFill>
                <a:latin typeface="Times New Roman" panose="02020603050405020304" pitchFamily="18" charset="0"/>
                <a:cs typeface="Times New Roman" panose="02020603050405020304" pitchFamily="18" charset="0"/>
              </a:rPr>
              <a:t>enormous. </a:t>
            </a:r>
          </a:p>
          <a:p>
            <a:pPr marL="457200" indent="-457200" algn="just">
              <a:buFont typeface="Wingdings" panose="05000000000000000000" pitchFamily="2" charset="2"/>
              <a:buChar char="§"/>
            </a:pPr>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Therefore</a:t>
            </a:r>
            <a:r>
              <a:rPr lang="en-US" sz="2800" dirty="0">
                <a:solidFill>
                  <a:schemeClr val="tx1"/>
                </a:solidFill>
                <a:latin typeface="Times New Roman" panose="02020603050405020304" pitchFamily="18" charset="0"/>
                <a:cs typeface="Times New Roman" panose="02020603050405020304" pitchFamily="18" charset="0"/>
              </a:rPr>
              <a:t>, industries do not invest huge amount of money in order to protect the supply chain from such macro risks with a low probability of </a:t>
            </a:r>
            <a:r>
              <a:rPr lang="en-US" sz="2800" dirty="0" smtClean="0">
                <a:solidFill>
                  <a:schemeClr val="tx1"/>
                </a:solidFill>
                <a:latin typeface="Times New Roman" panose="02020603050405020304" pitchFamily="18" charset="0"/>
                <a:cs typeface="Times New Roman" panose="02020603050405020304" pitchFamily="18" charset="0"/>
              </a:rPr>
              <a:t>occurrence.</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7"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8200" y="26360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1421" y="61250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4090858" y="652472"/>
            <a:ext cx="2288383" cy="584775"/>
          </a:xfrm>
          <a:prstGeom prst="rect">
            <a:avLst/>
          </a:prstGeom>
        </p:spPr>
        <p:txBody>
          <a:bodyPr wrap="none">
            <a:spAutoFit/>
          </a:bodyPr>
          <a:lstStyle/>
          <a:p>
            <a:r>
              <a:rPr lang="en-US" sz="3200" b="1" dirty="0">
                <a:latin typeface="Times New Roman" panose="02020603050405020304" pitchFamily="18" charset="0"/>
                <a:cs typeface="Times New Roman" panose="02020603050405020304" pitchFamily="18" charset="0"/>
              </a:rPr>
              <a:t>M</a:t>
            </a:r>
            <a:r>
              <a:rPr lang="en-US" sz="3200" b="1" dirty="0" smtClean="0">
                <a:latin typeface="Times New Roman" panose="02020603050405020304" pitchFamily="18" charset="0"/>
                <a:cs typeface="Times New Roman" panose="02020603050405020304" pitchFamily="18" charset="0"/>
              </a:rPr>
              <a:t>acro risks</a:t>
            </a: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469240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85107" y="1431105"/>
            <a:ext cx="11395718" cy="50520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smtClean="0"/>
              <a:t> </a:t>
            </a:r>
            <a:r>
              <a:rPr lang="en-US" sz="2800" dirty="0">
                <a:solidFill>
                  <a:schemeClr val="tx1"/>
                </a:solidFill>
                <a:latin typeface="Times New Roman" panose="02020603050405020304" pitchFamily="18" charset="0"/>
                <a:cs typeface="Times New Roman" panose="02020603050405020304" pitchFamily="18" charset="0"/>
              </a:rPr>
              <a:t>selection is the optimal selection of material providers based on cost and quality. In contrast, facility location is the optimal placement of facilities to minimize transportation costs, while considering factors such as safety and distance from competitors’ facilities. The rest of the papers used other decision variables such as assembly line management, mitigation strategy selection, warehouse management, and </a:t>
            </a:r>
            <a:r>
              <a:rPr lang="en-US" sz="2800" dirty="0" smtClean="0">
                <a:solidFill>
                  <a:schemeClr val="tx1"/>
                </a:solidFill>
                <a:latin typeface="Times New Roman" panose="02020603050405020304" pitchFamily="18" charset="0"/>
                <a:cs typeface="Times New Roman" panose="02020603050405020304" pitchFamily="18" charset="0"/>
              </a:rPr>
              <a:t>stakeholder </a:t>
            </a:r>
            <a:r>
              <a:rPr lang="en-US" sz="2800" dirty="0">
                <a:solidFill>
                  <a:schemeClr val="tx1"/>
                </a:solidFill>
                <a:latin typeface="Times New Roman" panose="02020603050405020304" pitchFamily="18" charset="0"/>
                <a:cs typeface="Times New Roman" panose="02020603050405020304" pitchFamily="18" charset="0"/>
              </a:rPr>
              <a:t>management. We found that the supplier selection problem is involved in considering supply risk</a:t>
            </a:r>
          </a:p>
        </p:txBody>
      </p:sp>
      <p:sp>
        <p:nvSpPr>
          <p:cNvPr id="5" name="Rectangle 4">
            <a:extLst>
              <a:ext uri="{FF2B5EF4-FFF2-40B4-BE49-F238E27FC236}">
                <a16:creationId xmlns:a16="http://schemas.microsoft.com/office/drawing/2014/main" id="{3985EAE6-BFA6-766D-A032-077E4DCB399E}"/>
              </a:ext>
            </a:extLst>
          </p:cNvPr>
          <p:cNvSpPr/>
          <p:nvPr/>
        </p:nvSpPr>
        <p:spPr>
          <a:xfrm>
            <a:off x="942307"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8200" y="26360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1421" y="61250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4844368" y="622468"/>
            <a:ext cx="3004990"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Decision </a:t>
            </a:r>
            <a:r>
              <a:rPr lang="en-US" sz="2800" b="1" dirty="0" smtClean="0">
                <a:latin typeface="Times New Roman" panose="02020603050405020304" pitchFamily="18" charset="0"/>
                <a:cs typeface="Times New Roman" panose="02020603050405020304" pitchFamily="18" charset="0"/>
              </a:rPr>
              <a:t>Variables</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287702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85107" y="1188905"/>
            <a:ext cx="11395718" cy="52942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latin typeface="Times New Roman" panose="02020603050405020304" pitchFamily="18" charset="0"/>
                <a:cs typeface="Times New Roman" panose="02020603050405020304" pitchFamily="18" charset="0"/>
              </a:rPr>
              <a:t>In </a:t>
            </a:r>
            <a:r>
              <a:rPr lang="en-US" sz="2800" dirty="0" smtClean="0">
                <a:latin typeface="Times New Roman" panose="02020603050405020304" pitchFamily="18" charset="0"/>
                <a:cs typeface="Times New Roman" panose="02020603050405020304" pitchFamily="18" charset="0"/>
              </a:rPr>
              <a:t>our</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53382" y="201373"/>
            <a:ext cx="1404457" cy="98753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8200" y="263602"/>
            <a:ext cx="1034822" cy="523220"/>
          </a:xfrm>
          <a:prstGeom prst="rect">
            <a:avLst/>
          </a:prstGeom>
          <a:noFill/>
        </p:spPr>
        <p:txBody>
          <a:bodyPr wrap="square" rtlCol="0">
            <a:spAutoFit/>
          </a:bodyPr>
          <a:lstStyle/>
          <a:p>
            <a:pPr algn="ctr"/>
            <a:r>
              <a:rPr lang="en-US" dirty="0" err="1" smtClean="0">
                <a:solidFill>
                  <a:schemeClr val="bg1"/>
                </a:solidFill>
                <a:latin typeface="Times New Roman" panose="02020603050405020304" pitchFamily="18" charset="0"/>
                <a:cs typeface="Times New Roman" panose="02020603050405020304" pitchFamily="18" charset="0"/>
              </a:rPr>
              <a:t>Chater</a:t>
            </a:r>
            <a:r>
              <a:rPr lang="en-US" sz="2800" dirty="0" err="1" smtClean="0">
                <a:solidFill>
                  <a:schemeClr val="bg1"/>
                </a:solidFill>
                <a:latin typeface="Times New Roman" panose="02020603050405020304" pitchFamily="18" charset="0"/>
                <a:cs typeface="Times New Roman" panose="02020603050405020304" pitchFamily="18" charset="0"/>
              </a:rPr>
              <a:t>p</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7942" y="41095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p:cNvPicPr>
            <a:picLocks noChangeAspect="1"/>
          </p:cNvPicPr>
          <p:nvPr/>
        </p:nvPicPr>
        <p:blipFill>
          <a:blip r:embed="rId3"/>
          <a:stretch>
            <a:fillRect/>
          </a:stretch>
        </p:blipFill>
        <p:spPr>
          <a:xfrm>
            <a:off x="653383" y="1074168"/>
            <a:ext cx="11227442" cy="5248275"/>
          </a:xfrm>
          <a:prstGeom prst="rect">
            <a:avLst/>
          </a:prstGeom>
        </p:spPr>
      </p:pic>
    </p:spTree>
    <p:extLst>
      <p:ext uri="{BB962C8B-B14F-4D97-AF65-F5344CB8AC3E}">
        <p14:creationId xmlns:p14="http://schemas.microsoft.com/office/powerpoint/2010/main" val="41179952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2400" y="1639775"/>
            <a:ext cx="1183159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Risk </a:t>
            </a:r>
            <a:r>
              <a:rPr lang="en-US" sz="2800" dirty="0">
                <a:solidFill>
                  <a:schemeClr val="tx1"/>
                </a:solidFill>
                <a:latin typeface="Times New Roman" panose="02020603050405020304" pitchFamily="18" charset="0"/>
                <a:cs typeface="Times New Roman" panose="02020603050405020304" pitchFamily="18" charset="0"/>
              </a:rPr>
              <a:t>management involves important stages of </a:t>
            </a:r>
            <a:r>
              <a:rPr lang="en-US" sz="2800" b="1" dirty="0">
                <a:solidFill>
                  <a:schemeClr val="tx1"/>
                </a:solidFill>
                <a:latin typeface="Times New Roman" panose="02020603050405020304" pitchFamily="18" charset="0"/>
                <a:cs typeface="Times New Roman" panose="02020603050405020304" pitchFamily="18" charset="0"/>
              </a:rPr>
              <a:t>risk identification, risk analysis, risk evaluation, risk treatment and risk monitoring </a:t>
            </a:r>
            <a:r>
              <a:rPr lang="en-US" sz="2800" dirty="0" smtClean="0">
                <a:solidFill>
                  <a:schemeClr val="tx1"/>
                </a:solidFill>
                <a:latin typeface="Times New Roman" panose="02020603050405020304" pitchFamily="18" charset="0"/>
                <a:cs typeface="Times New Roman" panose="02020603050405020304" pitchFamily="18" charset="0"/>
              </a:rPr>
              <a:t>.Supply </a:t>
            </a:r>
            <a:r>
              <a:rPr lang="en-US" sz="2800" dirty="0">
                <a:solidFill>
                  <a:schemeClr val="tx1"/>
                </a:solidFill>
                <a:latin typeface="Times New Roman" panose="02020603050405020304" pitchFamily="18" charset="0"/>
                <a:cs typeface="Times New Roman" panose="02020603050405020304" pitchFamily="18" charset="0"/>
              </a:rPr>
              <a:t>chain risk management (SCRM) is gaining an increasing interest both from the researchers and practitioners .</a:t>
            </a:r>
            <a:r>
              <a:rPr lang="en-US" sz="2800" dirty="0" smtClean="0">
                <a:solidFill>
                  <a:schemeClr val="tx1"/>
                </a:solidFill>
                <a:latin typeface="Times New Roman" panose="02020603050405020304" pitchFamily="18" charset="0"/>
                <a:cs typeface="Times New Roman" panose="02020603050405020304" pitchFamily="18" charset="0"/>
              </a:rPr>
              <a:t>Complex </a:t>
            </a:r>
            <a:r>
              <a:rPr lang="en-US" sz="2800" dirty="0">
                <a:solidFill>
                  <a:schemeClr val="tx1"/>
                </a:solidFill>
                <a:latin typeface="Times New Roman" panose="02020603050405020304" pitchFamily="18" charset="0"/>
                <a:cs typeface="Times New Roman" panose="02020603050405020304" pitchFamily="18" charset="0"/>
              </a:rPr>
              <a:t>interactions between supply chain risks ranging across the entire spectrum </a:t>
            </a:r>
            <a:r>
              <a:rPr lang="en-US" sz="2800" dirty="0"/>
              <a:t>m </a:t>
            </a:r>
            <a:r>
              <a:rPr lang="en-US" sz="2800" dirty="0">
                <a:solidFill>
                  <a:schemeClr val="tx1"/>
                </a:solidFill>
              </a:rPr>
              <a:t>of </a:t>
            </a:r>
            <a:r>
              <a:rPr lang="en-US" sz="2800" dirty="0" smtClean="0">
                <a:solidFill>
                  <a:schemeClr val="tx1"/>
                </a:solidFill>
                <a:latin typeface="Times New Roman" panose="02020603050405020304" pitchFamily="18" charset="0"/>
                <a:cs typeface="Times New Roman" panose="02020603050405020304" pitchFamily="18" charset="0"/>
              </a:rPr>
              <a:t>a </a:t>
            </a:r>
            <a:r>
              <a:rPr lang="en-US" sz="2800" dirty="0">
                <a:solidFill>
                  <a:schemeClr val="tx1"/>
                </a:solidFill>
                <a:latin typeface="Times New Roman" panose="02020603050405020304" pitchFamily="18" charset="0"/>
                <a:cs typeface="Times New Roman" panose="02020603050405020304" pitchFamily="18" charset="0"/>
              </a:rPr>
              <a:t>supply network make it a challenging task to identify, assess and manage key </a:t>
            </a:r>
            <a:r>
              <a:rPr lang="en-US" sz="2800" dirty="0" smtClean="0">
                <a:solidFill>
                  <a:schemeClr val="tx1"/>
                </a:solidFill>
                <a:latin typeface="Times New Roman" panose="02020603050405020304" pitchFamily="18" charset="0"/>
                <a:cs typeface="Times New Roman" panose="02020603050405020304" pitchFamily="18" charset="0"/>
              </a:rPr>
              <a:t>risks.</a:t>
            </a:r>
          </a:p>
          <a:p>
            <a:pPr algn="just"/>
            <a:endParaRPr lang="en-US"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Risk treatment is an important stage of the risk management process involving selection of appropriate strategies for mitigating critical risks</a:t>
            </a:r>
          </a:p>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4176722" y="622468"/>
            <a:ext cx="4493538" cy="584775"/>
          </a:xfrm>
          <a:prstGeom prst="rect">
            <a:avLst/>
          </a:prstGeom>
        </p:spPr>
        <p:txBody>
          <a:bodyPr wrap="none">
            <a:spAutoFit/>
          </a:bodyPr>
          <a:lstStyle/>
          <a:p>
            <a:r>
              <a:rPr lang="en-US" sz="3200" b="1" dirty="0">
                <a:latin typeface="Times New Roman" panose="02020603050405020304" pitchFamily="18" charset="0"/>
                <a:cs typeface="Times New Roman" panose="02020603050405020304" pitchFamily="18" charset="0"/>
              </a:rPr>
              <a:t>Risk management </a:t>
            </a:r>
            <a:r>
              <a:rPr lang="en-US" sz="3200" b="1" dirty="0" smtClean="0">
                <a:latin typeface="Times New Roman" panose="02020603050405020304" pitchFamily="18" charset="0"/>
                <a:cs typeface="Times New Roman" panose="02020603050405020304" pitchFamily="18" charset="0"/>
              </a:rPr>
              <a:t>stages</a:t>
            </a:r>
            <a:endParaRPr lang="en-US" sz="3200" b="1" dirty="0"/>
          </a:p>
        </p:txBody>
      </p:sp>
    </p:spTree>
    <p:extLst>
      <p:ext uri="{BB962C8B-B14F-4D97-AF65-F5344CB8AC3E}">
        <p14:creationId xmlns:p14="http://schemas.microsoft.com/office/powerpoint/2010/main" val="11008134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2400" y="1434964"/>
            <a:ext cx="11831591" cy="51182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Limited studies have focused on exploring causal interactions between </a:t>
            </a:r>
            <a:r>
              <a:rPr lang="en-US" sz="2800" b="1" dirty="0">
                <a:solidFill>
                  <a:schemeClr val="tx1"/>
                </a:solidFill>
                <a:latin typeface="Times New Roman" panose="02020603050405020304" pitchFamily="18" charset="0"/>
                <a:cs typeface="Times New Roman" panose="02020603050405020304" pitchFamily="18" charset="0"/>
              </a:rPr>
              <a:t>supply chain risks and integrating the impact of risk mitigation strategies</a:t>
            </a:r>
            <a:r>
              <a:rPr lang="en-US" sz="2800" dirty="0">
                <a:solidFill>
                  <a:schemeClr val="tx1"/>
                </a:solidFill>
                <a:latin typeface="Times New Roman" panose="02020603050405020304" pitchFamily="18" charset="0"/>
                <a:cs typeface="Times New Roman" panose="02020603050405020304" pitchFamily="18" charset="0"/>
              </a:rPr>
              <a:t> on associated risks within the modelling framework ,</a:t>
            </a:r>
            <a:r>
              <a:rPr lang="en-US" sz="2800" dirty="0" smtClean="0">
                <a:solidFill>
                  <a:schemeClr val="tx1"/>
                </a:solidFill>
                <a:latin typeface="Times New Roman" panose="02020603050405020304" pitchFamily="18" charset="0"/>
                <a:cs typeface="Times New Roman" panose="02020603050405020304" pitchFamily="18" charset="0"/>
              </a:rPr>
              <a:t>However</a:t>
            </a:r>
            <a:r>
              <a:rPr lang="en-US" sz="2800" dirty="0">
                <a:solidFill>
                  <a:schemeClr val="tx1"/>
                </a:solidFill>
                <a:latin typeface="Times New Roman" panose="02020603050405020304" pitchFamily="18" charset="0"/>
                <a:cs typeface="Times New Roman" panose="02020603050405020304" pitchFamily="18" charset="0"/>
              </a:rPr>
              <a:t>, to the best of our knowledge, no attempt has been made to capture the manageability associated with implementing a mitigation strategy within the modelling framework. </a:t>
            </a:r>
            <a:endParaRPr lang="en-US"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Manageability </a:t>
            </a:r>
            <a:r>
              <a:rPr lang="en-US" sz="2800" dirty="0">
                <a:solidFill>
                  <a:schemeClr val="tx1"/>
                </a:solidFill>
                <a:latin typeface="Times New Roman" panose="02020603050405020304" pitchFamily="18" charset="0"/>
                <a:cs typeface="Times New Roman" panose="02020603050405020304" pitchFamily="18" charset="0"/>
              </a:rPr>
              <a:t>relates to the concept of ease involved in managing a strategy. Besides capturing the manageability of risks (effectiveness of strategies) representing the potential for reducing the </a:t>
            </a:r>
            <a:r>
              <a:rPr lang="en-US" sz="2800" dirty="0" smtClean="0">
                <a:solidFill>
                  <a:schemeClr val="tx1"/>
                </a:solidFill>
                <a:latin typeface="Times New Roman" panose="02020603050405020304" pitchFamily="18" charset="0"/>
                <a:cs typeface="Times New Roman" panose="02020603050405020304" pitchFamily="18" charset="0"/>
              </a:rPr>
              <a:t>risk</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7982363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0204" y="1323027"/>
            <a:ext cx="11831591" cy="4969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396239" y="1814170"/>
            <a:ext cx="11399520" cy="4031873"/>
          </a:xfrm>
          <a:prstGeom prst="rect">
            <a:avLst/>
          </a:prstGeom>
        </p:spPr>
        <p:txBody>
          <a:bodyPr wrap="square">
            <a:spAutoFit/>
          </a:bodyPr>
          <a:lstStyle/>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aim </a:t>
            </a:r>
            <a:r>
              <a:rPr lang="en-US" sz="3200" dirty="0">
                <a:latin typeface="Times New Roman" panose="02020603050405020304" pitchFamily="18" charset="0"/>
                <a:cs typeface="Times New Roman" panose="02020603050405020304" pitchFamily="18" charset="0"/>
              </a:rPr>
              <a:t>to address the decision problem of </a:t>
            </a:r>
            <a:r>
              <a:rPr lang="en-US" sz="3200" dirty="0" smtClean="0">
                <a:latin typeface="Times New Roman" panose="02020603050405020304" pitchFamily="18" charset="0"/>
                <a:cs typeface="Times New Roman" panose="02020603050405020304" pitchFamily="18" charset="0"/>
              </a:rPr>
              <a:t>prioritizing </a:t>
            </a:r>
            <a:r>
              <a:rPr lang="en-US" sz="3200" dirty="0">
                <a:latin typeface="Times New Roman" panose="02020603050405020304" pitchFamily="18" charset="0"/>
                <a:cs typeface="Times New Roman" panose="02020603050405020304" pitchFamily="18" charset="0"/>
              </a:rPr>
              <a:t>risk mitigation strategies considering the cost, effectiveness and manageability of such strategies within an interconnected network of interacting supply chain risks and strategies.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The </a:t>
            </a:r>
            <a:r>
              <a:rPr lang="en-US" sz="3200" dirty="0">
                <a:latin typeface="Times New Roman" panose="02020603050405020304" pitchFamily="18" charset="0"/>
                <a:cs typeface="Times New Roman" panose="02020603050405020304" pitchFamily="18" charset="0"/>
              </a:rPr>
              <a:t>proposed method is deemed as contribution to the literature on Risk Management in general and SCRM in particular.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Existing </a:t>
            </a:r>
            <a:r>
              <a:rPr lang="en-US" sz="3200" dirty="0">
                <a:latin typeface="Times New Roman" panose="02020603050405020304" pitchFamily="18" charset="0"/>
                <a:cs typeface="Times New Roman" panose="02020603050405020304" pitchFamily="18" charset="0"/>
              </a:rPr>
              <a:t>models focusing on cost-effectiveness of strategies assume the same level of manageability for all strategies</a:t>
            </a:r>
          </a:p>
        </p:txBody>
      </p:sp>
    </p:spTree>
    <p:extLst>
      <p:ext uri="{BB962C8B-B14F-4D97-AF65-F5344CB8AC3E}">
        <p14:creationId xmlns:p14="http://schemas.microsoft.com/office/powerpoint/2010/main" val="39536951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2400" y="1342630"/>
            <a:ext cx="11831591" cy="46675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515314" y="1475805"/>
            <a:ext cx="11301705" cy="4401205"/>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SCRM is gaining interest of researchers and practitioners because of the occurrence of major supply chain disruptions </a:t>
            </a:r>
            <a:r>
              <a:rPr lang="en-US" sz="2800" dirty="0" smtClean="0">
                <a:latin typeface="Times New Roman" panose="02020603050405020304" pitchFamily="18" charset="0"/>
                <a:cs typeface="Times New Roman" panose="02020603050405020304" pitchFamily="18" charset="0"/>
              </a:rPr>
              <a:t>.</a:t>
            </a:r>
          </a:p>
          <a:p>
            <a:pPr algn="just"/>
            <a:endParaRPr lang="en-US" sz="2800" dirty="0" smtClean="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Global sourcing </a:t>
            </a:r>
            <a:r>
              <a:rPr lang="en-US" sz="2800" dirty="0">
                <a:latin typeface="Times New Roman" panose="02020603050405020304" pitchFamily="18" charset="0"/>
                <a:cs typeface="Times New Roman" panose="02020603050405020304" pitchFamily="18" charset="0"/>
              </a:rPr>
              <a:t>and </a:t>
            </a:r>
            <a:r>
              <a:rPr lang="en-US" sz="2800" b="1" dirty="0">
                <a:latin typeface="Times New Roman" panose="02020603050405020304" pitchFamily="18" charset="0"/>
                <a:cs typeface="Times New Roman" panose="02020603050405020304" pitchFamily="18" charset="0"/>
              </a:rPr>
              <a:t>lean operations </a:t>
            </a:r>
            <a:r>
              <a:rPr lang="en-US" sz="2800" dirty="0">
                <a:latin typeface="Times New Roman" panose="02020603050405020304" pitchFamily="18" charset="0"/>
                <a:cs typeface="Times New Roman" panose="02020603050405020304" pitchFamily="18" charset="0"/>
              </a:rPr>
              <a:t>are the main drivers of supply chain </a:t>
            </a:r>
            <a:r>
              <a:rPr lang="en-US" sz="2800" dirty="0" smtClean="0">
                <a:latin typeface="Times New Roman" panose="02020603050405020304" pitchFamily="18" charset="0"/>
                <a:cs typeface="Times New Roman" panose="02020603050405020304" pitchFamily="18" charset="0"/>
              </a:rPr>
              <a:t>disruptions. </a:t>
            </a: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The </a:t>
            </a:r>
            <a:r>
              <a:rPr lang="en-US" sz="2800" dirty="0">
                <a:latin typeface="Times New Roman" panose="02020603050405020304" pitchFamily="18" charset="0"/>
                <a:cs typeface="Times New Roman" panose="02020603050405020304" pitchFamily="18" charset="0"/>
              </a:rPr>
              <a:t>likelihood of the occurrence of an (undesirable) event, and the negative implications of the event are the </a:t>
            </a:r>
            <a:r>
              <a:rPr lang="en-US" sz="2800" b="1" dirty="0">
                <a:latin typeface="Times New Roman" panose="02020603050405020304" pitchFamily="18" charset="0"/>
                <a:cs typeface="Times New Roman" panose="02020603050405020304" pitchFamily="18" charset="0"/>
              </a:rPr>
              <a:t>two common measures of </a:t>
            </a:r>
            <a:r>
              <a:rPr lang="en-US" sz="2800" b="1" dirty="0" smtClean="0">
                <a:latin typeface="Times New Roman" panose="02020603050405020304" pitchFamily="18" charset="0"/>
                <a:cs typeface="Times New Roman" panose="02020603050405020304" pitchFamily="18" charset="0"/>
              </a:rPr>
              <a:t>risk</a:t>
            </a:r>
            <a:r>
              <a:rPr lang="en-US" sz="2800" dirty="0" smtClean="0">
                <a:latin typeface="Times New Roman" panose="02020603050405020304" pitchFamily="18" charset="0"/>
                <a:cs typeface="Times New Roman" panose="02020603050405020304" pitchFamily="18" charset="0"/>
              </a:rPr>
              <a:t>.</a:t>
            </a: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872509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6349" y="1289906"/>
            <a:ext cx="1075269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32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solidFill>
                  <a:schemeClr val="tx1"/>
                </a:solidFill>
                <a:latin typeface="Times New Roman" panose="02020603050405020304" pitchFamily="18" charset="0"/>
                <a:cs typeface="Times New Roman" panose="02020603050405020304" pitchFamily="18" charset="0"/>
              </a:rPr>
              <a:t>are </a:t>
            </a:r>
            <a:r>
              <a:rPr lang="en-US" sz="3200" dirty="0">
                <a:solidFill>
                  <a:schemeClr val="tx1"/>
                </a:solidFill>
                <a:latin typeface="Times New Roman" panose="02020603050405020304" pitchFamily="18" charset="0"/>
                <a:cs typeface="Times New Roman" panose="02020603050405020304" pitchFamily="18" charset="0"/>
              </a:rPr>
              <a:t>implemented in order to reduce the likelihood of occurrence and/or negative impact of risks </a:t>
            </a:r>
            <a:r>
              <a:rPr lang="en-US" sz="3200" dirty="0" smtClean="0">
                <a:solidFill>
                  <a:schemeClr val="tx1"/>
                </a:solidFill>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endParaRPr lang="en-US" sz="32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solidFill>
                  <a:schemeClr val="tx1"/>
                </a:solidFill>
                <a:latin typeface="Times New Roman" panose="02020603050405020304" pitchFamily="18" charset="0"/>
                <a:cs typeface="Times New Roman" panose="02020603050405020304" pitchFamily="18" charset="0"/>
              </a:rPr>
              <a:t> </a:t>
            </a:r>
            <a:r>
              <a:rPr lang="en-US" sz="3200" dirty="0">
                <a:solidFill>
                  <a:schemeClr val="tx1"/>
                </a:solidFill>
                <a:latin typeface="Times New Roman" panose="02020603050405020304" pitchFamily="18" charset="0"/>
                <a:cs typeface="Times New Roman" panose="02020603050405020304" pitchFamily="18" charset="0"/>
              </a:rPr>
              <a:t>Robust strategies must be developed in order to help firms reduce cost and/or improve customer satisfaction under normal conditions and to enable firms sustain operations during and after a disruption</a:t>
            </a:r>
          </a:p>
        </p:txBody>
      </p:sp>
      <p:sp>
        <p:nvSpPr>
          <p:cNvPr id="5" name="Rectangle 4">
            <a:extLst>
              <a:ext uri="{FF2B5EF4-FFF2-40B4-BE49-F238E27FC236}">
                <a16:creationId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3427808" y="383740"/>
            <a:ext cx="6096000" cy="584775"/>
          </a:xfrm>
          <a:prstGeom prst="rect">
            <a:avLst/>
          </a:prstGeom>
        </p:spPr>
        <p:txBody>
          <a:bodyPr>
            <a:spAutoFit/>
          </a:bodyPr>
          <a:lstStyle/>
          <a:p>
            <a:pPr algn="just"/>
            <a:r>
              <a:rPr lang="en-US" sz="3200" b="1" dirty="0" smtClean="0">
                <a:latin typeface="Times New Roman" panose="02020603050405020304" pitchFamily="18" charset="0"/>
                <a:cs typeface="Times New Roman" panose="02020603050405020304" pitchFamily="18" charset="0"/>
              </a:rPr>
              <a:t>Risk </a:t>
            </a:r>
            <a:r>
              <a:rPr lang="en-US" sz="3200" b="1" dirty="0">
                <a:latin typeface="Times New Roman" panose="02020603050405020304" pitchFamily="18" charset="0"/>
                <a:cs typeface="Times New Roman" panose="02020603050405020304" pitchFamily="18" charset="0"/>
              </a:rPr>
              <a:t>mitigation strategies </a:t>
            </a:r>
            <a:endParaRPr lang="en-US" sz="3200" b="1" dirty="0"/>
          </a:p>
        </p:txBody>
      </p:sp>
    </p:spTree>
    <p:extLst>
      <p:ext uri="{BB962C8B-B14F-4D97-AF65-F5344CB8AC3E}">
        <p14:creationId xmlns:p14="http://schemas.microsoft.com/office/powerpoint/2010/main" val="42078699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4801" y="1685494"/>
            <a:ext cx="11679190" cy="48524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Wingdings" panose="05000000000000000000" pitchFamily="2" charset="2"/>
              <a:buChar char="§"/>
            </a:pPr>
            <a:r>
              <a:rPr lang="en-US" sz="3200" dirty="0" smtClean="0">
                <a:solidFill>
                  <a:schemeClr val="tx1"/>
                </a:solidFill>
                <a:latin typeface="Times New Roman" panose="02020603050405020304" pitchFamily="18" charset="0"/>
                <a:cs typeface="Times New Roman" panose="02020603050405020304" pitchFamily="18" charset="0"/>
              </a:rPr>
              <a:t>capacity </a:t>
            </a:r>
            <a:r>
              <a:rPr lang="en-US" sz="3200" dirty="0">
                <a:solidFill>
                  <a:schemeClr val="tx1"/>
                </a:solidFill>
                <a:latin typeface="Times New Roman" panose="02020603050405020304" pitchFamily="18" charset="0"/>
                <a:cs typeface="Times New Roman" panose="02020603050405020304" pitchFamily="18" charset="0"/>
              </a:rPr>
              <a:t>risks can be reduced by outsourcing and building a flexible web of partners whereas operational hedging can help in reducing currency and political risks. </a:t>
            </a:r>
            <a:endParaRPr lang="en-US" sz="32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solidFill>
                  <a:schemeClr val="tx1"/>
                </a:solidFill>
                <a:latin typeface="Times New Roman" panose="02020603050405020304" pitchFamily="18" charset="0"/>
                <a:cs typeface="Times New Roman" panose="02020603050405020304" pitchFamily="18" charset="0"/>
              </a:rPr>
              <a:t>There are number </a:t>
            </a:r>
            <a:r>
              <a:rPr lang="en-US" sz="3200" dirty="0">
                <a:solidFill>
                  <a:schemeClr val="tx1"/>
                </a:solidFill>
                <a:latin typeface="Times New Roman" panose="02020603050405020304" pitchFamily="18" charset="0"/>
                <a:cs typeface="Times New Roman" panose="02020603050405020304" pitchFamily="18" charset="0"/>
              </a:rPr>
              <a:t>of strategies including </a:t>
            </a:r>
            <a:r>
              <a:rPr lang="en-US" sz="3200" b="1" dirty="0">
                <a:solidFill>
                  <a:schemeClr val="tx1"/>
                </a:solidFill>
                <a:latin typeface="Times New Roman" panose="02020603050405020304" pitchFamily="18" charset="0"/>
                <a:cs typeface="Times New Roman" panose="02020603050405020304" pitchFamily="18" charset="0"/>
              </a:rPr>
              <a:t>information accuracy, visibility, accessibility and responsive corrective actions</a:t>
            </a:r>
            <a:r>
              <a:rPr lang="en-US" sz="3200" dirty="0">
                <a:solidFill>
                  <a:schemeClr val="tx1"/>
                </a:solidFill>
                <a:latin typeface="Times New Roman" panose="02020603050405020304" pitchFamily="18" charset="0"/>
                <a:cs typeface="Times New Roman" panose="02020603050405020304" pitchFamily="18" charset="0"/>
              </a:rPr>
              <a:t>. </a:t>
            </a:r>
            <a:endParaRPr lang="en-US" sz="32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solidFill>
                  <a:schemeClr val="tx1"/>
                </a:solidFill>
                <a:latin typeface="Times New Roman" panose="02020603050405020304" pitchFamily="18" charset="0"/>
                <a:cs typeface="Times New Roman" panose="02020603050405020304" pitchFamily="18" charset="0"/>
              </a:rPr>
              <a:t>It is recommended , that </a:t>
            </a:r>
            <a:r>
              <a:rPr lang="en-US" sz="3200" dirty="0">
                <a:solidFill>
                  <a:schemeClr val="tx1"/>
                </a:solidFill>
                <a:latin typeface="Times New Roman" panose="02020603050405020304" pitchFamily="18" charset="0"/>
                <a:cs typeface="Times New Roman" panose="02020603050405020304" pitchFamily="18" charset="0"/>
              </a:rPr>
              <a:t>implementation of supplier improvement programs and mitigation of supply disruptions through creating business interruption plans, developing demand forecasts and modelling supply processes.</a:t>
            </a:r>
          </a:p>
        </p:txBody>
      </p:sp>
      <p:sp>
        <p:nvSpPr>
          <p:cNvPr id="5" name="Rectangle 4">
            <a:extLst>
              <a:ext uri="{FF2B5EF4-FFF2-40B4-BE49-F238E27FC236}">
                <a16:creationId xmlns:a16="http://schemas.microsoft.com/office/drawing/2014/main" id="{3985EAE6-BFA6-766D-A032-077E4DCB399E}"/>
              </a:ext>
            </a:extLst>
          </p:cNvPr>
          <p:cNvSpPr/>
          <p:nvPr/>
        </p:nvSpPr>
        <p:spPr>
          <a:xfrm>
            <a:off x="617280" y="179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8200" y="1812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72497" y="49885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p:cNvSpPr txBox="1"/>
          <p:nvPr/>
        </p:nvSpPr>
        <p:spPr>
          <a:xfrm>
            <a:off x="3863716" y="760531"/>
            <a:ext cx="1895071" cy="584775"/>
          </a:xfrm>
          <a:prstGeom prst="rect">
            <a:avLst/>
          </a:prstGeom>
          <a:noFill/>
        </p:spPr>
        <p:txBody>
          <a:bodyPr wrap="none" rtlCol="0">
            <a:spAutoFit/>
          </a:bodyPr>
          <a:lstStyle/>
          <a:p>
            <a:r>
              <a:rPr lang="en-US" sz="3200" b="1" dirty="0" smtClean="0">
                <a:latin typeface="Times New Roman" panose="02020603050405020304" pitchFamily="18" charset="0"/>
                <a:cs typeface="Times New Roman" panose="02020603050405020304" pitchFamily="18" charset="0"/>
              </a:rPr>
              <a:t>Examples</a:t>
            </a: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462451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65840" y="1518099"/>
            <a:ext cx="10587960" cy="50516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SCRM defined  as “the implementation of strategies to manage both everyday and exceptional risks along the supply chain based on continuous risk assessment with the objective of reducing vulnerability and ensuring continuity”.</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4017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65840" y="3586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47331" y="48659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351788" y="578928"/>
            <a:ext cx="6915483" cy="523220"/>
          </a:xfrm>
          <a:prstGeom prst="rect">
            <a:avLst/>
          </a:prstGeom>
        </p:spPr>
        <p:txBody>
          <a:bodyPr wrap="none">
            <a:spAutoFit/>
          </a:bodyPr>
          <a:lstStyle/>
          <a:p>
            <a:r>
              <a:rPr lang="en-US" sz="2800" b="1" dirty="0"/>
              <a:t>Definition of Supply Chain Risk Management </a:t>
            </a:r>
          </a:p>
        </p:txBody>
      </p:sp>
      <p:sp>
        <p:nvSpPr>
          <p:cNvPr id="3" name="Rectangle 2"/>
          <p:cNvSpPr/>
          <p:nvPr/>
        </p:nvSpPr>
        <p:spPr>
          <a:xfrm>
            <a:off x="765840" y="4568875"/>
            <a:ext cx="10847040" cy="523220"/>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The terms “risk” and “uncertainty” are frequently used interchangeably</a:t>
            </a:r>
          </a:p>
        </p:txBody>
      </p:sp>
    </p:spTree>
    <p:extLst>
      <p:ext uri="{BB962C8B-B14F-4D97-AF65-F5344CB8AC3E}">
        <p14:creationId xmlns:p14="http://schemas.microsoft.com/office/powerpoint/2010/main" val="12949900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66927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marR="4800" indent="-457200" algn="just">
              <a:buFont typeface="Wingdings" panose="05000000000000000000" pitchFamily="2" charset="2"/>
              <a:buChar char="§"/>
            </a:pPr>
            <a:r>
              <a:rPr lang="en-US" sz="3200" dirty="0">
                <a:solidFill>
                  <a:srgbClr val="000000"/>
                </a:solidFill>
                <a:latin typeface="Times New Roman" panose="02020603050405020304" pitchFamily="18" charset="0"/>
                <a:cs typeface="Times New Roman" panose="02020603050405020304" pitchFamily="18" charset="0"/>
              </a:rPr>
              <a:t>SCRM as “a discipline that addresses the threats and vulnerabilities of commercially acquired information and communications technologies within and used by government information and weapon systems. </a:t>
            </a:r>
            <a:endParaRPr lang="en-US" sz="3200" dirty="0" smtClean="0">
              <a:solidFill>
                <a:srgbClr val="000000"/>
              </a:solidFill>
              <a:latin typeface="Times New Roman" panose="02020603050405020304" pitchFamily="18" charset="0"/>
              <a:cs typeface="Times New Roman" panose="02020603050405020304" pitchFamily="18" charset="0"/>
            </a:endParaRPr>
          </a:p>
          <a:p>
            <a:pPr marL="457200" marR="4800" indent="-457200" algn="just">
              <a:buFont typeface="Wingdings" panose="05000000000000000000" pitchFamily="2" charset="2"/>
              <a:buChar char="§"/>
            </a:pPr>
            <a:r>
              <a:rPr lang="en-US" sz="3200" dirty="0" smtClean="0">
                <a:solidFill>
                  <a:srgbClr val="000000"/>
                </a:solidFill>
                <a:latin typeface="Times New Roman" panose="02020603050405020304" pitchFamily="18" charset="0"/>
                <a:cs typeface="Times New Roman" panose="02020603050405020304" pitchFamily="18" charset="0"/>
              </a:rPr>
              <a:t>Through </a:t>
            </a:r>
            <a:r>
              <a:rPr lang="en-US" sz="3200" dirty="0">
                <a:solidFill>
                  <a:srgbClr val="000000"/>
                </a:solidFill>
                <a:latin typeface="Times New Roman" panose="02020603050405020304" pitchFamily="18" charset="0"/>
                <a:cs typeface="Times New Roman" panose="02020603050405020304" pitchFamily="18" charset="0"/>
              </a:rPr>
              <a:t>SCRM, systems engineers can minimize the risk to systems and their components obtained from sources that are not trusted or identifiable as well as those that provide inferior material or parts</a:t>
            </a:r>
            <a:r>
              <a:rPr lang="en-US" sz="3200" dirty="0" smtClean="0">
                <a:solidFill>
                  <a:srgbClr val="000000"/>
                </a:solidFill>
                <a:latin typeface="Times New Roman" panose="02020603050405020304" pitchFamily="18" charset="0"/>
                <a:cs typeface="Times New Roman" panose="02020603050405020304" pitchFamily="18" charset="0"/>
              </a:rPr>
              <a:t>. </a:t>
            </a:r>
            <a:endParaRPr lang="en-US" sz="3200" dirty="0">
              <a:solidFill>
                <a:srgbClr val="00000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9824899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390134"/>
            <a:ext cx="11678037" cy="51504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marR="4800" indent="-457200" algn="just">
              <a:buFont typeface="Wingdings" panose="05000000000000000000" pitchFamily="2" charset="2"/>
              <a:buChar char="§"/>
            </a:pPr>
            <a:r>
              <a:rPr lang="en-US" sz="3200" dirty="0" smtClean="0">
                <a:solidFill>
                  <a:srgbClr val="000000"/>
                </a:solidFill>
                <a:latin typeface="Times New Roman" panose="02020603050405020304" pitchFamily="18" charset="0"/>
                <a:cs typeface="Times New Roman" panose="02020603050405020304" pitchFamily="18" charset="0"/>
              </a:rPr>
              <a:t>A third perspective, and the one that most closely aligns with our philosophy, says that supply chain risk management (SCRM) is “the implementation of strategies to manage everyday and exceptional</a:t>
            </a:r>
            <a:endParaRPr lang="en-US" dirty="0">
              <a:solidFill>
                <a:srgbClr val="000000"/>
              </a:solidFill>
              <a:latin typeface="Minion Pro"/>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515296" y="3965356"/>
            <a:ext cx="10800387" cy="1569660"/>
          </a:xfrm>
          <a:prstGeom prst="rect">
            <a:avLst/>
          </a:prstGeom>
        </p:spPr>
        <p:txBody>
          <a:bodyPr wrap="square">
            <a:spAutoFit/>
          </a:bodyPr>
          <a:lstStyle/>
          <a:p>
            <a:pPr marL="457200" indent="-457200" algn="just">
              <a:buFont typeface="Wingdings" panose="05000000000000000000" pitchFamily="2" charset="2"/>
              <a:buChar char="§"/>
            </a:pPr>
            <a:r>
              <a:rPr lang="en-US" sz="3200" dirty="0">
                <a:solidFill>
                  <a:srgbClr val="000000"/>
                </a:solidFill>
                <a:latin typeface="Times New Roman" panose="02020603050405020304" pitchFamily="18" charset="0"/>
                <a:cs typeface="Times New Roman" panose="02020603050405020304" pitchFamily="18" charset="0"/>
              </a:rPr>
              <a:t>risks along the supply chain through continuous risk assessment with the objective of reducing vulnerability and ensuring continuity</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911461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390135"/>
            <a:ext cx="11678037" cy="51504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marR="4800" indent="-457200" algn="just">
              <a:buFont typeface="Wingdings" panose="05000000000000000000" pitchFamily="2" charset="2"/>
              <a:buChar char="§"/>
            </a:pPr>
            <a:r>
              <a:rPr lang="en-US" sz="3200" dirty="0">
                <a:solidFill>
                  <a:srgbClr val="000000"/>
                </a:solidFill>
                <a:latin typeface="Times New Roman" panose="02020603050405020304" pitchFamily="18" charset="0"/>
                <a:cs typeface="Times New Roman" panose="02020603050405020304" pitchFamily="18" charset="0"/>
              </a:rPr>
              <a:t>One way to view supply chain risk management is to think of it as the intersection of supply chain management and risk management. </a:t>
            </a:r>
            <a:endParaRPr lang="en-US" sz="3200" dirty="0" smtClean="0">
              <a:solidFill>
                <a:srgbClr val="000000"/>
              </a:solidFill>
              <a:latin typeface="Times New Roman" panose="02020603050405020304" pitchFamily="18" charset="0"/>
              <a:cs typeface="Times New Roman" panose="02020603050405020304" pitchFamily="18" charset="0"/>
            </a:endParaRPr>
          </a:p>
          <a:p>
            <a:pPr marL="457200" marR="4800" indent="-457200" algn="just">
              <a:buFont typeface="Wingdings" panose="05000000000000000000" pitchFamily="2" charset="2"/>
              <a:buChar char="§"/>
            </a:pPr>
            <a:r>
              <a:rPr lang="en-US" sz="3200" dirty="0" smtClean="0">
                <a:solidFill>
                  <a:srgbClr val="000000"/>
                </a:solidFill>
                <a:latin typeface="Times New Roman" panose="02020603050405020304" pitchFamily="18" charset="0"/>
                <a:cs typeface="Times New Roman" panose="02020603050405020304" pitchFamily="18" charset="0"/>
              </a:rPr>
              <a:t>One </a:t>
            </a:r>
            <a:r>
              <a:rPr lang="en-US" sz="3200" dirty="0">
                <a:solidFill>
                  <a:srgbClr val="000000"/>
                </a:solidFill>
                <a:latin typeface="Times New Roman" panose="02020603050405020304" pitchFamily="18" charset="0"/>
                <a:cs typeface="Times New Roman" panose="02020603050405020304" pitchFamily="18" charset="0"/>
              </a:rPr>
              <a:t>thing we know about SCRM is that no standard definition exists. </a:t>
            </a:r>
            <a:endParaRPr lang="en-US" sz="3200" dirty="0" smtClean="0">
              <a:solidFill>
                <a:srgbClr val="000000"/>
              </a:solidFill>
              <a:latin typeface="Times New Roman" panose="02020603050405020304" pitchFamily="18" charset="0"/>
              <a:cs typeface="Times New Roman" panose="02020603050405020304" pitchFamily="18" charset="0"/>
            </a:endParaRPr>
          </a:p>
          <a:p>
            <a:pPr marL="457200" marR="4800" indent="-457200" algn="just">
              <a:buFont typeface="Wingdings" panose="05000000000000000000" pitchFamily="2" charset="2"/>
              <a:buChar char="§"/>
            </a:pPr>
            <a:r>
              <a:rPr lang="en-US" sz="3200" dirty="0" smtClean="0">
                <a:solidFill>
                  <a:srgbClr val="000000"/>
                </a:solidFill>
                <a:latin typeface="Times New Roman" panose="02020603050405020304" pitchFamily="18" charset="0"/>
                <a:cs typeface="Times New Roman" panose="02020603050405020304" pitchFamily="18" charset="0"/>
              </a:rPr>
              <a:t>This </a:t>
            </a:r>
            <a:r>
              <a:rPr lang="en-US" sz="3200" dirty="0">
                <a:solidFill>
                  <a:srgbClr val="000000"/>
                </a:solidFill>
                <a:latin typeface="Times New Roman" panose="02020603050405020304" pitchFamily="18" charset="0"/>
                <a:cs typeface="Times New Roman" panose="02020603050405020304" pitchFamily="18" charset="0"/>
              </a:rPr>
              <a:t>is one indicator that SCRM is still an evolving discipline. Risk is embedded within so many business disciplines that it should come as no surprise that different groups perceive this concept differently.</a:t>
            </a: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5109158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7161" y="1451708"/>
            <a:ext cx="11846830" cy="49312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376289"/>
            <a:ext cx="1404457" cy="96901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79135" y="727747"/>
            <a:ext cx="821065" cy="707886"/>
          </a:xfrm>
          <a:prstGeom prst="rect">
            <a:avLst/>
          </a:prstGeom>
          <a:noFill/>
        </p:spPr>
        <p:txBody>
          <a:bodyPr wrap="square" rtlCol="0">
            <a:spAutoFit/>
          </a:bodyPr>
          <a:lstStyle/>
          <a:p>
            <a:pPr algn="ctr"/>
            <a:r>
              <a:rPr lang="en-US" sz="4000" b="1" dirty="0" smtClean="0">
                <a:solidFill>
                  <a:schemeClr val="bg1"/>
                </a:solidFill>
                <a:latin typeface="Times New Roman" panose="02020603050405020304" pitchFamily="18" charset="0"/>
                <a:cs typeface="Times New Roman" panose="02020603050405020304" pitchFamily="18" charset="0"/>
              </a:rPr>
              <a:t>01</a:t>
            </a:r>
            <a:endParaRPr lang="en-US" sz="40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6233161" y="1451707"/>
            <a:ext cx="5730240" cy="4840923"/>
          </a:xfrm>
          <a:prstGeom prst="rect">
            <a:avLst/>
          </a:prstGeom>
        </p:spPr>
      </p:pic>
      <p:sp>
        <p:nvSpPr>
          <p:cNvPr id="3" name="Rectangle 2"/>
          <p:cNvSpPr/>
          <p:nvPr/>
        </p:nvSpPr>
        <p:spPr>
          <a:xfrm>
            <a:off x="137161" y="1590362"/>
            <a:ext cx="5806439" cy="3970318"/>
          </a:xfrm>
          <a:prstGeom prst="rect">
            <a:avLst/>
          </a:prstGeom>
        </p:spPr>
        <p:txBody>
          <a:bodyPr wrap="square">
            <a:spAutoFit/>
          </a:bodyPr>
          <a:lstStyle/>
          <a:p>
            <a:pPr algn="just"/>
            <a:r>
              <a:rPr lang="en-US" sz="2800" dirty="0" smtClean="0">
                <a:latin typeface="Times New Roman" panose="02020603050405020304" pitchFamily="18" charset="0"/>
                <a:cs typeface="Times New Roman" panose="02020603050405020304" pitchFamily="18" charset="0"/>
              </a:rPr>
              <a:t>Supply </a:t>
            </a:r>
            <a:r>
              <a:rPr lang="en-US" sz="2800" dirty="0">
                <a:latin typeface="Times New Roman" panose="02020603050405020304" pitchFamily="18" charset="0"/>
                <a:cs typeface="Times New Roman" panose="02020603050405020304" pitchFamily="18" charset="0"/>
              </a:rPr>
              <a:t>Chain Risk Management (SCRM) Although numerous discussions and studies have considered the definition of SCRM, there is still no consensus on the definitions of ‘supply chain risk’ and ‘SCRM’ . SCRM can be described as the intersection of supply chain management and risk </a:t>
            </a:r>
            <a:r>
              <a:rPr lang="en-US" sz="2800" dirty="0" smtClean="0">
                <a:latin typeface="Times New Roman" panose="02020603050405020304" pitchFamily="18" charset="0"/>
                <a:cs typeface="Times New Roman" panose="02020603050405020304" pitchFamily="18" charset="0"/>
              </a:rPr>
              <a:t>management2</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538203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323535"/>
            <a:ext cx="11678037" cy="5195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marR="4800" indent="-457200" algn="just">
              <a:buFont typeface="Wingdings" panose="05000000000000000000" pitchFamily="2" charset="2"/>
              <a:buChar char="§"/>
            </a:pPr>
            <a:r>
              <a:rPr lang="en-US" sz="2800" dirty="0" smtClean="0">
                <a:solidFill>
                  <a:srgbClr val="000000"/>
                </a:solidFill>
                <a:latin typeface="Times New Roman" panose="02020603050405020304" pitchFamily="18" charset="0"/>
                <a:cs typeface="Times New Roman" panose="02020603050405020304" pitchFamily="18" charset="0"/>
              </a:rPr>
              <a:t>a </a:t>
            </a:r>
            <a:r>
              <a:rPr lang="en-US" sz="2800" dirty="0">
                <a:solidFill>
                  <a:srgbClr val="000000"/>
                </a:solidFill>
                <a:latin typeface="Times New Roman" panose="02020603050405020304" pitchFamily="18" charset="0"/>
                <a:cs typeface="Times New Roman" panose="02020603050405020304" pitchFamily="18" charset="0"/>
              </a:rPr>
              <a:t>fire that destroyed an electronics supplier in New Mexico that supplied Nokia and Ericsson with critical components for their phone businesses</a:t>
            </a:r>
            <a:r>
              <a:rPr lang="en-US" sz="2800" dirty="0" smtClean="0">
                <a:solidFill>
                  <a:srgbClr val="000000"/>
                </a:solidFill>
                <a:latin typeface="Times New Roman" panose="02020603050405020304" pitchFamily="18" charset="0"/>
                <a:cs typeface="Times New Roman" panose="02020603050405020304" pitchFamily="18" charset="0"/>
              </a:rPr>
              <a:t>.</a:t>
            </a:r>
          </a:p>
          <a:p>
            <a:pPr marL="457200" marR="4800" indent="-457200" algn="just">
              <a:buFont typeface="Wingdings" panose="05000000000000000000" pitchFamily="2" charset="2"/>
              <a:buChar char="§"/>
            </a:pPr>
            <a:r>
              <a:rPr lang="en-US" sz="2800" dirty="0" smtClean="0">
                <a:solidFill>
                  <a:srgbClr val="000000"/>
                </a:solidFill>
                <a:latin typeface="Times New Roman" panose="02020603050405020304" pitchFamily="18" charset="0"/>
                <a:cs typeface="Times New Roman" panose="02020603050405020304" pitchFamily="18" charset="0"/>
              </a:rPr>
              <a:t> </a:t>
            </a:r>
            <a:r>
              <a:rPr lang="en-US" sz="2800" dirty="0">
                <a:solidFill>
                  <a:srgbClr val="000000"/>
                </a:solidFill>
                <a:latin typeface="Times New Roman" panose="02020603050405020304" pitchFamily="18" charset="0"/>
                <a:cs typeface="Times New Roman" panose="02020603050405020304" pitchFamily="18" charset="0"/>
              </a:rPr>
              <a:t>The response to this risk event shows the strategic implications of effective (or ineffective) risk management</a:t>
            </a:r>
            <a:r>
              <a:rPr lang="en-US" sz="2800" dirty="0" smtClean="0">
                <a:solidFill>
                  <a:srgbClr val="000000"/>
                </a:solidFill>
                <a:latin typeface="Times New Roman" panose="02020603050405020304" pitchFamily="18" charset="0"/>
                <a:cs typeface="Times New Roman" panose="02020603050405020304" pitchFamily="18" charset="0"/>
              </a:rPr>
              <a:t>.</a:t>
            </a:r>
          </a:p>
          <a:p>
            <a:pPr marL="457200" marR="4800" indent="-457200" algn="just">
              <a:buFont typeface="Wingdings" panose="05000000000000000000" pitchFamily="2" charset="2"/>
              <a:buChar char="§"/>
            </a:pPr>
            <a:r>
              <a:rPr lang="en-US" sz="2800" dirty="0" smtClean="0">
                <a:solidFill>
                  <a:srgbClr val="000000"/>
                </a:solidFill>
                <a:latin typeface="Times New Roman" panose="02020603050405020304" pitchFamily="18" charset="0"/>
                <a:cs typeface="Times New Roman" panose="02020603050405020304" pitchFamily="18" charset="0"/>
              </a:rPr>
              <a:t> </a:t>
            </a:r>
            <a:r>
              <a:rPr lang="en-US" sz="2800" dirty="0">
                <a:solidFill>
                  <a:srgbClr val="000000"/>
                </a:solidFill>
                <a:latin typeface="Times New Roman" panose="02020603050405020304" pitchFamily="18" charset="0"/>
                <a:cs typeface="Times New Roman" panose="02020603050405020304" pitchFamily="18" charset="0"/>
              </a:rPr>
              <a:t>Nokia’s ability to quickly secure components from other sources, compared with Ericsson’s lack of preparation for responding to this event, resulted in a dramatic industry shift. </a:t>
            </a:r>
            <a:endParaRPr lang="en-US" sz="2800" dirty="0" smtClean="0">
              <a:solidFill>
                <a:srgbClr val="000000"/>
              </a:solidFill>
              <a:latin typeface="Times New Roman" panose="02020603050405020304" pitchFamily="18" charset="0"/>
              <a:cs typeface="Times New Roman" panose="02020603050405020304" pitchFamily="18" charset="0"/>
            </a:endParaRPr>
          </a:p>
          <a:p>
            <a:pPr marL="457200" marR="4800" indent="-457200" algn="just">
              <a:buFont typeface="Wingdings" panose="05000000000000000000" pitchFamily="2" charset="2"/>
              <a:buChar char="§"/>
            </a:pPr>
            <a:r>
              <a:rPr lang="en-US" sz="2800" dirty="0" smtClean="0">
                <a:solidFill>
                  <a:srgbClr val="000000"/>
                </a:solidFill>
                <a:latin typeface="Times New Roman" panose="02020603050405020304" pitchFamily="18" charset="0"/>
                <a:cs typeface="Times New Roman" panose="02020603050405020304" pitchFamily="18" charset="0"/>
              </a:rPr>
              <a:t>Ericsson’s </a:t>
            </a:r>
            <a:r>
              <a:rPr lang="en-US" sz="2800" dirty="0">
                <a:solidFill>
                  <a:srgbClr val="000000"/>
                </a:solidFill>
                <a:latin typeface="Times New Roman" panose="02020603050405020304" pitchFamily="18" charset="0"/>
                <a:cs typeface="Times New Roman" panose="02020603050405020304" pitchFamily="18" charset="0"/>
              </a:rPr>
              <a:t>supply disruption not only cost the company several hundred million dollars in lost sales, but it essentially ended the company’s position as a player in the growing wireless phone business.</a:t>
            </a: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198914" y="369428"/>
            <a:ext cx="7444848" cy="523220"/>
          </a:xfrm>
          <a:prstGeom prst="rect">
            <a:avLst/>
          </a:prstGeom>
        </p:spPr>
        <p:txBody>
          <a:bodyPr wrap="square">
            <a:spAutoFit/>
          </a:bodyPr>
          <a:lstStyle/>
          <a:p>
            <a:pPr marR="4800" lvl="0" algn="just"/>
            <a:r>
              <a:rPr lang="en-US" sz="2800" b="1" dirty="0">
                <a:solidFill>
                  <a:srgbClr val="000000"/>
                </a:solidFill>
                <a:latin typeface="Times New Roman" panose="02020603050405020304" pitchFamily="18" charset="0"/>
                <a:cs typeface="Times New Roman" panose="02020603050405020304" pitchFamily="18" charset="0"/>
              </a:rPr>
              <a:t>A classic example of supply chain risk involves:</a:t>
            </a:r>
          </a:p>
        </p:txBody>
      </p:sp>
    </p:spTree>
    <p:extLst>
      <p:ext uri="{BB962C8B-B14F-4D97-AF65-F5344CB8AC3E}">
        <p14:creationId xmlns:p14="http://schemas.microsoft.com/office/powerpoint/2010/main" val="40358001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345307"/>
            <a:ext cx="11678037" cy="5195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3200" dirty="0">
              <a:solidFill>
                <a:srgbClr val="00000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a:solidFill>
                  <a:srgbClr val="000000"/>
                </a:solidFill>
                <a:latin typeface="Times New Roman" panose="02020603050405020304" pitchFamily="18" charset="0"/>
                <a:cs typeface="Times New Roman" panose="02020603050405020304" pitchFamily="18" charset="0"/>
              </a:rPr>
              <a:t>A U.S. producer of power tools was surprised to find that the Asian supplier it contracted with to produce its lower-end products began selling those products under its own label in </a:t>
            </a:r>
            <a:r>
              <a:rPr lang="en-US" sz="3200" dirty="0" smtClean="0">
                <a:solidFill>
                  <a:srgbClr val="000000"/>
                </a:solidFill>
                <a:latin typeface="Times New Roman" panose="02020603050405020304" pitchFamily="18" charset="0"/>
                <a:cs typeface="Times New Roman" panose="02020603050405020304" pitchFamily="18" charset="0"/>
              </a:rPr>
              <a:t>Asia.</a:t>
            </a:r>
          </a:p>
          <a:p>
            <a:pPr marL="457200" indent="-457200" algn="just">
              <a:buFont typeface="Wingdings" panose="05000000000000000000" pitchFamily="2" charset="2"/>
              <a:buChar char="§"/>
            </a:pPr>
            <a:endParaRPr lang="en-US" sz="3200" dirty="0">
              <a:solidFill>
                <a:srgbClr val="00000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solidFill>
                  <a:srgbClr val="000000"/>
                </a:solidFill>
                <a:latin typeface="Times New Roman" panose="02020603050405020304" pitchFamily="18" charset="0"/>
                <a:cs typeface="Times New Roman" panose="02020603050405020304" pitchFamily="18" charset="0"/>
              </a:rPr>
              <a:t>The </a:t>
            </a:r>
            <a:r>
              <a:rPr lang="en-US" sz="3200" dirty="0">
                <a:solidFill>
                  <a:srgbClr val="000000"/>
                </a:solidFill>
                <a:latin typeface="Times New Roman" panose="02020603050405020304" pitchFamily="18" charset="0"/>
                <a:cs typeface="Times New Roman" panose="02020603050405020304" pitchFamily="18" charset="0"/>
              </a:rPr>
              <a:t>U.S. company was further surprised to find that the supplier shared its product designs with other Asian companies. </a:t>
            </a:r>
            <a:endParaRPr lang="en-US" sz="3200" dirty="0" smtClean="0">
              <a:solidFill>
                <a:srgbClr val="00000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endParaRPr lang="en-US" sz="3200" dirty="0">
              <a:solidFill>
                <a:srgbClr val="00000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solidFill>
                  <a:srgbClr val="000000"/>
                </a:solidFill>
                <a:latin typeface="Times New Roman" panose="02020603050405020304" pitchFamily="18" charset="0"/>
                <a:cs typeface="Times New Roman" panose="02020603050405020304" pitchFamily="18" charset="0"/>
              </a:rPr>
              <a:t>The </a:t>
            </a:r>
            <a:r>
              <a:rPr lang="en-US" sz="3200" dirty="0">
                <a:solidFill>
                  <a:srgbClr val="000000"/>
                </a:solidFill>
                <a:latin typeface="Times New Roman" panose="02020603050405020304" pitchFamily="18" charset="0"/>
                <a:cs typeface="Times New Roman" panose="02020603050405020304" pitchFamily="18" charset="0"/>
              </a:rPr>
              <a:t>U.S. producer eventually found itself competing in North America with its own products.</a:t>
            </a: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8299042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345307"/>
            <a:ext cx="11678037" cy="5195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rgbClr val="000000"/>
                </a:solidFill>
                <a:latin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rgbClr val="000000"/>
                </a:solidFill>
                <a:latin typeface="Times New Roman" panose="02020603050405020304" pitchFamily="18" charset="0"/>
                <a:cs typeface="Times New Roman" panose="02020603050405020304" pitchFamily="18" charset="0"/>
              </a:rPr>
              <a:t>Increased globalization through outsourcing, which stretches end-to-end supply chains</a:t>
            </a:r>
          </a:p>
          <a:p>
            <a:pPr algn="just"/>
            <a:r>
              <a:rPr lang="en-US" sz="2800" dirty="0">
                <a:solidFill>
                  <a:srgbClr val="000000"/>
                </a:solidFill>
                <a:latin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rgbClr val="000000"/>
                </a:solidFill>
                <a:latin typeface="Times New Roman" panose="02020603050405020304" pitchFamily="18" charset="0"/>
                <a:cs typeface="Times New Roman" panose="02020603050405020304" pitchFamily="18" charset="0"/>
              </a:rPr>
              <a:t>Additional regulatory compliance imposed by government entities, further complicating international trade (such as C-TPAT and SEC conflict mineral reporting requirements)</a:t>
            </a:r>
          </a:p>
          <a:p>
            <a:pPr algn="just"/>
            <a:r>
              <a:rPr lang="en-US" sz="2800" dirty="0">
                <a:solidFill>
                  <a:srgbClr val="000000"/>
                </a:solidFill>
                <a:latin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rgbClr val="000000"/>
                </a:solidFill>
                <a:latin typeface="Times New Roman" panose="02020603050405020304" pitchFamily="18" charset="0"/>
                <a:cs typeface="Times New Roman" panose="02020603050405020304" pitchFamily="18" charset="0"/>
              </a:rPr>
              <a:t>Increased levels of economic uncertainty and market volatility, which create additional variability in demand and supply and make it more difficult to accomplish demand–supply planning</a:t>
            </a:r>
          </a:p>
          <a:p>
            <a:pPr algn="just"/>
            <a:r>
              <a:rPr lang="en-US" sz="2800" dirty="0">
                <a:solidFill>
                  <a:srgbClr val="000000"/>
                </a:solidFill>
                <a:latin typeface="Times New Roman" panose="02020603050405020304" pitchFamily="18" charset="0"/>
                <a:cs typeface="Times New Roman" panose="02020603050405020304" pitchFamily="18" charset="0"/>
              </a:rPr>
              <a:t>	</a:t>
            </a:r>
          </a:p>
          <a:p>
            <a:pPr algn="just"/>
            <a:endParaRPr lang="en-US" sz="2800" dirty="0">
              <a:latin typeface="Times New Roman" panose="02020603050405020304" pitchFamily="18" charset="0"/>
              <a:cs typeface="Times New Roman" panose="02020603050405020304" pitchFamily="18" charset="0"/>
            </a:endParaRPr>
          </a:p>
          <a:p>
            <a:pPr algn="just"/>
            <a:r>
              <a:rPr lang="en-US" sz="2800" dirty="0">
                <a:solidFill>
                  <a:srgbClr val="000000"/>
                </a:solidFill>
                <a:latin typeface="Times New Roman" panose="02020603050405020304" pitchFamily="18" charset="0"/>
                <a:cs typeface="Times New Roman" panose="02020603050405020304" pitchFamily="18" charset="0"/>
              </a:rPr>
              <a:t>Shorter product life cycles and rapid rates of technology change, which increase the risk of inventory obsolescence</a:t>
            </a:r>
          </a:p>
          <a:p>
            <a:pPr algn="just"/>
            <a:r>
              <a:rPr lang="en-US" sz="2800" dirty="0">
                <a:solidFill>
                  <a:srgbClr val="000000"/>
                </a:solidFill>
                <a:latin typeface="Times New Roman" panose="02020603050405020304" pitchFamily="18" charset="0"/>
                <a:cs typeface="Times New Roman" panose="02020603050405020304" pitchFamily="18" charset="0"/>
              </a:rPr>
              <a:t>	</a:t>
            </a:r>
          </a:p>
          <a:p>
            <a:pPr algn="just"/>
            <a:endParaRPr lang="en-US" sz="2800" dirty="0">
              <a:latin typeface="Times New Roman" panose="02020603050405020304" pitchFamily="18" charset="0"/>
              <a:cs typeface="Times New Roman" panose="02020603050405020304" pitchFamily="18" charset="0"/>
            </a:endParaRPr>
          </a:p>
          <a:p>
            <a:pPr algn="just"/>
            <a:r>
              <a:rPr lang="en-US" sz="2800" dirty="0">
                <a:solidFill>
                  <a:srgbClr val="000000"/>
                </a:solidFill>
                <a:latin typeface="Times New Roman" panose="02020603050405020304" pitchFamily="18" charset="0"/>
                <a:cs typeface="Times New Roman" panose="02020603050405020304" pitchFamily="18" charset="0"/>
              </a:rPr>
              <a:t>	</a:t>
            </a: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068286" y="224134"/>
            <a:ext cx="6934200" cy="523220"/>
          </a:xfrm>
          <a:prstGeom prst="rect">
            <a:avLst/>
          </a:prstGeom>
        </p:spPr>
        <p:txBody>
          <a:bodyPr wrap="square">
            <a:spAutoFit/>
          </a:bodyPr>
          <a:lstStyle/>
          <a:p>
            <a:r>
              <a:rPr lang="en-US" sz="2800" b="1" dirty="0">
                <a:solidFill>
                  <a:srgbClr val="000000"/>
                </a:solidFill>
                <a:latin typeface="Times New Roman" panose="02020603050405020304" pitchFamily="18" charset="0"/>
                <a:cs typeface="Times New Roman" panose="02020603050405020304" pitchFamily="18" charset="0"/>
              </a:rPr>
              <a:t>Factors That Make Supply Chains Riskier</a:t>
            </a:r>
            <a:endParaRPr lang="en-US" dirty="0"/>
          </a:p>
        </p:txBody>
      </p:sp>
    </p:spTree>
    <p:extLst>
      <p:ext uri="{BB962C8B-B14F-4D97-AF65-F5344CB8AC3E}">
        <p14:creationId xmlns:p14="http://schemas.microsoft.com/office/powerpoint/2010/main" val="30186012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345307"/>
            <a:ext cx="11678037" cy="5195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lvl="0" indent="-457200" algn="just">
              <a:buFont typeface="Wingdings" panose="05000000000000000000" pitchFamily="2" charset="2"/>
              <a:buChar char="§"/>
            </a:pPr>
            <a:r>
              <a:rPr lang="en-US" sz="2800" dirty="0">
                <a:solidFill>
                  <a:srgbClr val="000000"/>
                </a:solidFill>
                <a:latin typeface="Times New Roman" panose="02020603050405020304" pitchFamily="18" charset="0"/>
                <a:cs typeface="Times New Roman" panose="02020603050405020304" pitchFamily="18" charset="0"/>
              </a:rPr>
              <a:t>Demanding customers that create additional time-to-market pressures by requiring better on-time delivery, higher order fill rates, and improved service level </a:t>
            </a:r>
            <a:r>
              <a:rPr lang="en-US" sz="2800" dirty="0" smtClean="0">
                <a:solidFill>
                  <a:srgbClr val="000000"/>
                </a:solidFill>
                <a:latin typeface="Times New Roman" panose="02020603050405020304" pitchFamily="18" charset="0"/>
                <a:cs typeface="Times New Roman" panose="02020603050405020304" pitchFamily="18" charset="0"/>
              </a:rPr>
              <a:t>efficiencies</a:t>
            </a:r>
          </a:p>
          <a:p>
            <a:pPr marL="457200" lvl="0" indent="-457200" algn="just">
              <a:buFont typeface="Wingdings" panose="05000000000000000000" pitchFamily="2" charset="2"/>
              <a:buChar char="§"/>
            </a:pPr>
            <a:r>
              <a:rPr lang="en-US" sz="2800" dirty="0" smtClean="0">
                <a:solidFill>
                  <a:srgbClr val="000000"/>
                </a:solidFill>
                <a:latin typeface="Times New Roman" panose="02020603050405020304" pitchFamily="18" charset="0"/>
                <a:cs typeface="Times New Roman" panose="02020603050405020304" pitchFamily="18" charset="0"/>
              </a:rPr>
              <a:t>Supply </a:t>
            </a:r>
            <a:r>
              <a:rPr lang="en-US" sz="2800" dirty="0">
                <a:solidFill>
                  <a:srgbClr val="000000"/>
                </a:solidFill>
                <a:latin typeface="Times New Roman" panose="02020603050405020304" pitchFamily="18" charset="0"/>
                <a:cs typeface="Times New Roman" panose="02020603050405020304" pitchFamily="18" charset="0"/>
              </a:rPr>
              <a:t>side capacity constraints, making it more difficult to meet demand </a:t>
            </a:r>
            <a:r>
              <a:rPr lang="en-US" sz="2800" dirty="0" smtClean="0">
                <a:solidFill>
                  <a:srgbClr val="000000"/>
                </a:solidFill>
                <a:latin typeface="Times New Roman" panose="02020603050405020304" pitchFamily="18" charset="0"/>
                <a:cs typeface="Times New Roman" panose="02020603050405020304" pitchFamily="18" charset="0"/>
              </a:rPr>
              <a:t>requirements</a:t>
            </a:r>
          </a:p>
          <a:p>
            <a:pPr marL="457200" lvl="0" indent="-457200" algn="just">
              <a:buFont typeface="Wingdings" panose="05000000000000000000" pitchFamily="2" charset="2"/>
              <a:buChar char="§"/>
            </a:pPr>
            <a:r>
              <a:rPr lang="en-US" sz="2800" dirty="0" smtClean="0">
                <a:solidFill>
                  <a:srgbClr val="000000"/>
                </a:solidFill>
                <a:latin typeface="Times New Roman" panose="02020603050405020304" pitchFamily="18" charset="0"/>
                <a:cs typeface="Times New Roman" panose="02020603050405020304" pitchFamily="18" charset="0"/>
              </a:rPr>
              <a:t>Natural </a:t>
            </a:r>
            <a:r>
              <a:rPr lang="en-US" sz="2800" dirty="0">
                <a:solidFill>
                  <a:srgbClr val="000000"/>
                </a:solidFill>
                <a:latin typeface="Times New Roman" panose="02020603050405020304" pitchFamily="18" charset="0"/>
                <a:cs typeface="Times New Roman" panose="02020603050405020304" pitchFamily="18" charset="0"/>
              </a:rPr>
              <a:t>disasters and external environmental events, which affect global supply </a:t>
            </a:r>
            <a:r>
              <a:rPr lang="en-US" sz="2800" dirty="0" smtClean="0">
                <a:solidFill>
                  <a:srgbClr val="000000"/>
                </a:solidFill>
                <a:latin typeface="Times New Roman" panose="02020603050405020304" pitchFamily="18" charset="0"/>
                <a:cs typeface="Times New Roman" panose="02020603050405020304" pitchFamily="18" charset="0"/>
              </a:rPr>
              <a:t>chains</a:t>
            </a:r>
          </a:p>
          <a:p>
            <a:pPr marL="457200" lvl="0" indent="-457200" algn="just">
              <a:buFont typeface="Wingdings" panose="05000000000000000000" pitchFamily="2" charset="2"/>
              <a:buChar char="§"/>
            </a:pPr>
            <a:r>
              <a:rPr lang="en-US" sz="2800" dirty="0" smtClean="0">
                <a:solidFill>
                  <a:srgbClr val="000000"/>
                </a:solidFill>
                <a:latin typeface="Times New Roman" panose="02020603050405020304" pitchFamily="18" charset="0"/>
                <a:cs typeface="Times New Roman" panose="02020603050405020304" pitchFamily="18" charset="0"/>
              </a:rPr>
              <a:t>Complex </a:t>
            </a:r>
            <a:r>
              <a:rPr lang="en-US" sz="2800" dirty="0">
                <a:solidFill>
                  <a:srgbClr val="000000"/>
                </a:solidFill>
                <a:latin typeface="Times New Roman" panose="02020603050405020304" pitchFamily="18" charset="0"/>
                <a:cs typeface="Times New Roman" panose="02020603050405020304" pitchFamily="18" charset="0"/>
              </a:rPr>
              <a:t>networks of suppliers and third-party service providers, as well as large interdependencies among multiple firms, which increase the need to coordinate risk</a:t>
            </a: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0731779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9657" y="1227377"/>
            <a:ext cx="11831591" cy="5437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189057" y="453629"/>
            <a:ext cx="8140370"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Cost-Effectiveness Based </a:t>
            </a:r>
            <a:r>
              <a:rPr lang="en-US" sz="2800" b="1" dirty="0" smtClean="0">
                <a:latin typeface="Times New Roman" panose="02020603050405020304" pitchFamily="18" charset="0"/>
                <a:cs typeface="Times New Roman" panose="02020603050405020304" pitchFamily="18" charset="0"/>
              </a:rPr>
              <a:t>Prioritization </a:t>
            </a:r>
            <a:r>
              <a:rPr lang="en-US" sz="2800" b="1" dirty="0">
                <a:latin typeface="Times New Roman" panose="02020603050405020304" pitchFamily="18" charset="0"/>
                <a:cs typeface="Times New Roman" panose="02020603050405020304" pitchFamily="18" charset="0"/>
              </a:rPr>
              <a:t>of Strategies</a:t>
            </a:r>
          </a:p>
        </p:txBody>
      </p:sp>
      <p:sp>
        <p:nvSpPr>
          <p:cNvPr id="3" name="Rectangle 2"/>
          <p:cNvSpPr/>
          <p:nvPr/>
        </p:nvSpPr>
        <p:spPr>
          <a:xfrm>
            <a:off x="667474" y="1699109"/>
            <a:ext cx="10351046" cy="2246769"/>
          </a:xfrm>
          <a:prstGeom prst="rect">
            <a:avLst/>
          </a:prstGeom>
        </p:spPr>
        <p:txBody>
          <a:bodyPr wrap="square">
            <a:spAutoFit/>
          </a:bodyPr>
          <a:lstStyle/>
          <a:p>
            <a:pPr marL="457200" indent="-457200" algn="just">
              <a:buFont typeface="Wingdings" panose="05000000000000000000" pitchFamily="2" charset="2"/>
              <a:buChar char="§"/>
            </a:pPr>
            <a:r>
              <a:rPr lang="en-US" sz="2800" dirty="0">
                <a:latin typeface="Times New Roman" panose="02020603050405020304" pitchFamily="18" charset="0"/>
                <a:cs typeface="Times New Roman" panose="02020603050405020304" pitchFamily="18" charset="0"/>
              </a:rPr>
              <a:t>Problem Statement Given different options of implementing risk mitigation strategies within a </a:t>
            </a:r>
            <a:r>
              <a:rPr lang="en-US" sz="2800" dirty="0" smtClean="0">
                <a:latin typeface="Times New Roman" panose="02020603050405020304" pitchFamily="18" charset="0"/>
                <a:cs typeface="Times New Roman" panose="02020603050405020304" pitchFamily="18" charset="0"/>
              </a:rPr>
              <a:t>probabilistic </a:t>
            </a:r>
            <a:r>
              <a:rPr lang="en-US" sz="2800" dirty="0">
                <a:latin typeface="Times New Roman" panose="02020603050405020304" pitchFamily="18" charset="0"/>
                <a:cs typeface="Times New Roman" panose="02020603050405020304" pitchFamily="18" charset="0"/>
              </a:rPr>
              <a:t>network of interconnected supply chain risks and strategies, how do we </a:t>
            </a:r>
            <a:r>
              <a:rPr lang="en-US" sz="2800" dirty="0" smtClean="0">
                <a:latin typeface="Times New Roman" panose="02020603050405020304" pitchFamily="18" charset="0"/>
                <a:cs typeface="Times New Roman" panose="02020603050405020304" pitchFamily="18" charset="0"/>
              </a:rPr>
              <a:t>priorities </a:t>
            </a:r>
            <a:r>
              <a:rPr lang="en-US" sz="2800" dirty="0">
                <a:latin typeface="Times New Roman" panose="02020603050405020304" pitchFamily="18" charset="0"/>
                <a:cs typeface="Times New Roman" panose="02020603050405020304" pitchFamily="18" charset="0"/>
              </a:rPr>
              <a:t>these strategies keeping in view the cost, effectiveness and manageability of strategies?</a:t>
            </a:r>
          </a:p>
        </p:txBody>
      </p:sp>
      <p:sp>
        <p:nvSpPr>
          <p:cNvPr id="8" name="Rectangle 7"/>
          <p:cNvSpPr/>
          <p:nvPr/>
        </p:nvSpPr>
        <p:spPr>
          <a:xfrm>
            <a:off x="784600" y="4405684"/>
            <a:ext cx="10455623" cy="1384995"/>
          </a:xfrm>
          <a:prstGeom prst="rect">
            <a:avLst/>
          </a:prstGeom>
        </p:spPr>
        <p:txBody>
          <a:bodyPr wrap="square">
            <a:spAutoFit/>
          </a:bodyPr>
          <a:lstStyle/>
          <a:p>
            <a:pPr marL="457200" indent="-457200" algn="just">
              <a:buFont typeface="Wingdings" panose="05000000000000000000" pitchFamily="2" charset="2"/>
              <a:buChar char="§"/>
            </a:pPr>
            <a:r>
              <a:rPr lang="en-US" sz="2800" dirty="0">
                <a:latin typeface="Times New Roman" panose="02020603050405020304" pitchFamily="18" charset="0"/>
                <a:cs typeface="Times New Roman" panose="02020603050405020304" pitchFamily="18" charset="0"/>
              </a:rPr>
              <a:t>we aim to </a:t>
            </a:r>
            <a:r>
              <a:rPr lang="en-US" sz="2800" dirty="0" smtClean="0">
                <a:latin typeface="Times New Roman" panose="02020603050405020304" pitchFamily="18" charset="0"/>
                <a:cs typeface="Times New Roman" panose="02020603050405020304" pitchFamily="18" charset="0"/>
              </a:rPr>
              <a:t>priorities </a:t>
            </a:r>
            <a:r>
              <a:rPr lang="en-US" sz="2800" dirty="0">
                <a:latin typeface="Times New Roman" panose="02020603050405020304" pitchFamily="18" charset="0"/>
                <a:cs typeface="Times New Roman" panose="02020603050405020304" pitchFamily="18" charset="0"/>
              </a:rPr>
              <a:t>risk mitigation strategies </a:t>
            </a:r>
            <a:r>
              <a:rPr lang="en-US" sz="2800" b="1" dirty="0">
                <a:latin typeface="Times New Roman" panose="02020603050405020304" pitchFamily="18" charset="0"/>
                <a:cs typeface="Times New Roman" panose="02020603050405020304" pitchFamily="18" charset="0"/>
              </a:rPr>
              <a:t>yielding maximum weighted summation of </a:t>
            </a:r>
            <a:r>
              <a:rPr lang="en-US" sz="2800" b="1" dirty="0" smtClean="0">
                <a:latin typeface="Times New Roman" panose="02020603050405020304" pitchFamily="18" charset="0"/>
                <a:cs typeface="Times New Roman" panose="02020603050405020304" pitchFamily="18" charset="0"/>
              </a:rPr>
              <a:t>normalized </a:t>
            </a:r>
            <a:r>
              <a:rPr lang="en-US" sz="2800" b="1" dirty="0">
                <a:latin typeface="Times New Roman" panose="02020603050405020304" pitchFamily="18" charset="0"/>
                <a:cs typeface="Times New Roman" panose="02020603050405020304" pitchFamily="18" charset="0"/>
              </a:rPr>
              <a:t>expected utility for loss and </a:t>
            </a:r>
            <a:r>
              <a:rPr lang="en-US" sz="2800" b="1" dirty="0" smtClean="0">
                <a:latin typeface="Times New Roman" panose="02020603050405020304" pitchFamily="18" charset="0"/>
                <a:cs typeface="Times New Roman" panose="02020603050405020304" pitchFamily="18" charset="0"/>
              </a:rPr>
              <a:t>normalized </a:t>
            </a:r>
            <a:r>
              <a:rPr lang="en-US" sz="2800" b="1" dirty="0">
                <a:latin typeface="Times New Roman" panose="02020603050405020304" pitchFamily="18" charset="0"/>
                <a:cs typeface="Times New Roman" panose="02020603050405020304" pitchFamily="18" charset="0"/>
              </a:rPr>
              <a:t>utility for manageability weighted mitigation cost</a:t>
            </a:r>
          </a:p>
        </p:txBody>
      </p:sp>
    </p:spTree>
    <p:extLst>
      <p:ext uri="{BB962C8B-B14F-4D97-AF65-F5344CB8AC3E}">
        <p14:creationId xmlns:p14="http://schemas.microsoft.com/office/powerpoint/2010/main" val="547187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2400" y="1080907"/>
            <a:ext cx="11831591" cy="51894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32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84600" y="45895"/>
            <a:ext cx="1404457" cy="9904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2686" y="1091899"/>
            <a:ext cx="5836920" cy="4893647"/>
          </a:xfrm>
          <a:prstGeom prst="rect">
            <a:avLst/>
          </a:prstGeom>
        </p:spPr>
        <p:txBody>
          <a:bodyPr wrap="square">
            <a:spAutoFit/>
          </a:bodyPr>
          <a:lstStyle/>
          <a:p>
            <a:pPr algn="just"/>
            <a:r>
              <a:rPr lang="en-US" sz="2400" dirty="0" smtClean="0">
                <a:latin typeface="Times New Roman" panose="02020603050405020304" pitchFamily="18" charset="0"/>
                <a:cs typeface="Times New Roman" panose="02020603050405020304" pitchFamily="18" charset="0"/>
              </a:rPr>
              <a:t>a </a:t>
            </a:r>
            <a:r>
              <a:rPr lang="en-US" sz="2400" dirty="0">
                <a:latin typeface="Times New Roman" panose="02020603050405020304" pitchFamily="18" charset="0"/>
                <a:cs typeface="Times New Roman" panose="02020603050405020304" pitchFamily="18" charset="0"/>
              </a:rPr>
              <a:t>simple supply network </a:t>
            </a:r>
            <a:r>
              <a:rPr lang="en-US" sz="2400" dirty="0" smtClean="0">
                <a:latin typeface="Times New Roman" panose="02020603050405020304" pitchFamily="18" charset="0"/>
                <a:cs typeface="Times New Roman" panose="02020603050405020304" pitchFamily="18" charset="0"/>
              </a:rPr>
              <a:t>as </a:t>
            </a:r>
            <a:r>
              <a:rPr lang="en-US" sz="2400" dirty="0">
                <a:latin typeface="Times New Roman" panose="02020603050405020304" pitchFamily="18" charset="0"/>
                <a:cs typeface="Times New Roman" panose="02020603050405020304" pitchFamily="18" charset="0"/>
              </a:rPr>
              <a:t>shown in Fig. 2.2. </a:t>
            </a:r>
            <a:r>
              <a:rPr lang="en-US" sz="2400" dirty="0" smtClean="0">
                <a:latin typeface="Times New Roman" panose="02020603050405020304" pitchFamily="18" charset="0"/>
                <a:cs typeface="Times New Roman" panose="02020603050405020304" pitchFamily="18" charset="0"/>
              </a:rPr>
              <a:t>comprises </a:t>
            </a:r>
            <a:r>
              <a:rPr lang="en-US" sz="2400" dirty="0">
                <a:latin typeface="Times New Roman" panose="02020603050405020304" pitchFamily="18" charset="0"/>
                <a:cs typeface="Times New Roman" panose="02020603050405020304" pitchFamily="18" charset="0"/>
              </a:rPr>
              <a:t>a raw material source </a:t>
            </a:r>
            <a:r>
              <a:rPr lang="en-US" sz="2400" b="1" dirty="0">
                <a:latin typeface="Times New Roman" panose="02020603050405020304" pitchFamily="18" charset="0"/>
                <a:cs typeface="Times New Roman" panose="02020603050405020304" pitchFamily="18" charset="0"/>
              </a:rPr>
              <a:t>(RM</a:t>
            </a:r>
            <a:r>
              <a:rPr lang="en-US" sz="2400" dirty="0">
                <a:latin typeface="Times New Roman" panose="02020603050405020304" pitchFamily="18" charset="0"/>
                <a:cs typeface="Times New Roman" panose="02020603050405020304" pitchFamily="18" charset="0"/>
              </a:rPr>
              <a:t>), two manufacturers </a:t>
            </a:r>
            <a:r>
              <a:rPr lang="en-US" sz="2400" b="1" dirty="0">
                <a:latin typeface="Times New Roman" panose="02020603050405020304" pitchFamily="18" charset="0"/>
                <a:cs typeface="Times New Roman" panose="02020603050405020304" pitchFamily="18" charset="0"/>
              </a:rPr>
              <a:t>(M1 and M2</a:t>
            </a:r>
            <a:r>
              <a:rPr lang="en-US" sz="2400" dirty="0">
                <a:latin typeface="Times New Roman" panose="02020603050405020304" pitchFamily="18" charset="0"/>
                <a:cs typeface="Times New Roman" panose="02020603050405020304" pitchFamily="18" charset="0"/>
              </a:rPr>
              <a:t>), a warehouse (</a:t>
            </a:r>
            <a:r>
              <a:rPr lang="en-US" sz="2400" b="1" dirty="0">
                <a:latin typeface="Times New Roman" panose="02020603050405020304" pitchFamily="18" charset="0"/>
                <a:cs typeface="Times New Roman" panose="02020603050405020304" pitchFamily="18" charset="0"/>
              </a:rPr>
              <a:t>W</a:t>
            </a:r>
            <a:r>
              <a:rPr lang="en-US" sz="2400" dirty="0">
                <a:latin typeface="Times New Roman" panose="02020603050405020304" pitchFamily="18" charset="0"/>
                <a:cs typeface="Times New Roman" panose="02020603050405020304" pitchFamily="18" charset="0"/>
              </a:rPr>
              <a:t>) and a retailer </a:t>
            </a:r>
            <a:r>
              <a:rPr lang="en-US" sz="2400" b="1" dirty="0">
                <a:latin typeface="Times New Roman" panose="02020603050405020304" pitchFamily="18" charset="0"/>
                <a:cs typeface="Times New Roman" panose="02020603050405020304" pitchFamily="18" charset="0"/>
              </a:rPr>
              <a:t>(R</a:t>
            </a:r>
            <a:r>
              <a:rPr lang="en-US" sz="2400" dirty="0">
                <a:latin typeface="Times New Roman" panose="02020603050405020304" pitchFamily="18" charset="0"/>
                <a:cs typeface="Times New Roman" panose="02020603050405020304" pitchFamily="18" charset="0"/>
              </a:rPr>
              <a:t>). </a:t>
            </a:r>
            <a:endParaRPr lang="en-US" sz="2400" dirty="0" smtClean="0">
              <a:latin typeface="Times New Roman" panose="02020603050405020304" pitchFamily="18" charset="0"/>
              <a:cs typeface="Times New Roman" panose="02020603050405020304" pitchFamily="18" charset="0"/>
            </a:endParaRPr>
          </a:p>
          <a:p>
            <a:pPr algn="just"/>
            <a:r>
              <a:rPr lang="en-US" sz="2400" dirty="0" smtClean="0">
                <a:latin typeface="Times New Roman" panose="02020603050405020304" pitchFamily="18" charset="0"/>
                <a:cs typeface="Times New Roman" panose="02020603050405020304" pitchFamily="18" charset="0"/>
              </a:rPr>
              <a:t>We </a:t>
            </a:r>
            <a:r>
              <a:rPr lang="en-US" sz="2400" dirty="0">
                <a:latin typeface="Times New Roman" panose="02020603050405020304" pitchFamily="18" charset="0"/>
                <a:cs typeface="Times New Roman" panose="02020603050405020304" pitchFamily="18" charset="0"/>
              </a:rPr>
              <a:t>also consider a transportation link between the warehouse and retailer (</a:t>
            </a:r>
            <a:r>
              <a:rPr lang="en-US" sz="2400" b="1" dirty="0">
                <a:latin typeface="Times New Roman" panose="02020603050405020304" pitchFamily="18" charset="0"/>
                <a:cs typeface="Times New Roman" panose="02020603050405020304" pitchFamily="18" charset="0"/>
              </a:rPr>
              <a:t>W</a:t>
            </a:r>
            <a:r>
              <a:rPr lang="en-US" sz="2400" dirty="0">
                <a:latin typeface="Times New Roman" panose="02020603050405020304" pitchFamily="18" charset="0"/>
                <a:cs typeface="Times New Roman" panose="02020603050405020304" pitchFamily="18" charset="0"/>
              </a:rPr>
              <a:t>-R). Risks are represented by </a:t>
            </a:r>
            <a:r>
              <a:rPr lang="en-US" sz="2400" b="1" dirty="0">
                <a:latin typeface="Times New Roman" panose="02020603050405020304" pitchFamily="18" charset="0"/>
                <a:cs typeface="Times New Roman" panose="02020603050405020304" pitchFamily="18" charset="0"/>
              </a:rPr>
              <a:t>nodes</a:t>
            </a:r>
            <a:r>
              <a:rPr lang="en-US" sz="2400" dirty="0">
                <a:latin typeface="Times New Roman" panose="02020603050405020304" pitchFamily="18" charset="0"/>
                <a:cs typeface="Times New Roman" panose="02020603050405020304" pitchFamily="18" charset="0"/>
              </a:rPr>
              <a:t> comprising bar charts whereas resulting losses and mitigation strategies are represented </a:t>
            </a:r>
            <a:r>
              <a:rPr lang="en-US" sz="2400" b="1" dirty="0">
                <a:latin typeface="Times New Roman" panose="02020603050405020304" pitchFamily="18" charset="0"/>
                <a:cs typeface="Times New Roman" panose="02020603050405020304" pitchFamily="18" charset="0"/>
              </a:rPr>
              <a:t>by diamond </a:t>
            </a:r>
            <a:r>
              <a:rPr lang="en-US" sz="2400" dirty="0">
                <a:latin typeface="Times New Roman" panose="02020603050405020304" pitchFamily="18" charset="0"/>
                <a:cs typeface="Times New Roman" panose="02020603050405020304" pitchFamily="18" charset="0"/>
              </a:rPr>
              <a:t>and rectangular </a:t>
            </a:r>
            <a:r>
              <a:rPr lang="en-US" sz="2400" b="1" dirty="0">
                <a:latin typeface="Times New Roman" panose="02020603050405020304" pitchFamily="18" charset="0"/>
                <a:cs typeface="Times New Roman" panose="02020603050405020304" pitchFamily="18" charset="0"/>
              </a:rPr>
              <a:t>shaped nodes, </a:t>
            </a:r>
            <a:r>
              <a:rPr lang="en-US" sz="2400" dirty="0">
                <a:latin typeface="Times New Roman" panose="02020603050405020304" pitchFamily="18" charset="0"/>
                <a:cs typeface="Times New Roman" panose="02020603050405020304" pitchFamily="18" charset="0"/>
              </a:rPr>
              <a:t>respectively. Though each domain of the supply network may comprise a number of risks and corresponding sources, </a:t>
            </a:r>
          </a:p>
        </p:txBody>
      </p:sp>
      <p:pic>
        <p:nvPicPr>
          <p:cNvPr id="11" name="Picture 10"/>
          <p:cNvPicPr>
            <a:picLocks noChangeAspect="1"/>
          </p:cNvPicPr>
          <p:nvPr/>
        </p:nvPicPr>
        <p:blipFill>
          <a:blip r:embed="rId3"/>
          <a:stretch>
            <a:fillRect/>
          </a:stretch>
        </p:blipFill>
        <p:spPr>
          <a:xfrm>
            <a:off x="6187440" y="1036320"/>
            <a:ext cx="5876265" cy="5125804"/>
          </a:xfrm>
          <a:prstGeom prst="rect">
            <a:avLst/>
          </a:prstGeom>
        </p:spPr>
      </p:pic>
      <p:sp>
        <p:nvSpPr>
          <p:cNvPr id="8" name="Rectangle 7"/>
          <p:cNvSpPr/>
          <p:nvPr/>
        </p:nvSpPr>
        <p:spPr>
          <a:xfrm>
            <a:off x="3578155" y="229197"/>
            <a:ext cx="4017446"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a simple supply network </a:t>
            </a:r>
          </a:p>
        </p:txBody>
      </p:sp>
    </p:spTree>
    <p:extLst>
      <p:ext uri="{BB962C8B-B14F-4D97-AF65-F5344CB8AC3E}">
        <p14:creationId xmlns:p14="http://schemas.microsoft.com/office/powerpoint/2010/main" val="14985105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2400" y="1166826"/>
            <a:ext cx="11831591" cy="51258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87154" y="2443959"/>
            <a:ext cx="3938612" cy="2246769"/>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Each risk and mitigation strategy is represented by binary states of ‘True (T)’ or ‘False (F)’ and ‘Yes’ or ‘No’, respectively</a:t>
            </a:r>
          </a:p>
        </p:txBody>
      </p:sp>
      <p:pic>
        <p:nvPicPr>
          <p:cNvPr id="9" name="Picture 8"/>
          <p:cNvPicPr>
            <a:picLocks noChangeAspect="1"/>
          </p:cNvPicPr>
          <p:nvPr/>
        </p:nvPicPr>
        <p:blipFill>
          <a:blip r:embed="rId3"/>
          <a:stretch>
            <a:fillRect/>
          </a:stretch>
        </p:blipFill>
        <p:spPr>
          <a:xfrm>
            <a:off x="4160520" y="1166827"/>
            <a:ext cx="7720305" cy="5125804"/>
          </a:xfrm>
          <a:prstGeom prst="rect">
            <a:avLst/>
          </a:prstGeom>
        </p:spPr>
      </p:pic>
    </p:spTree>
    <p:extLst>
      <p:ext uri="{BB962C8B-B14F-4D97-AF65-F5344CB8AC3E}">
        <p14:creationId xmlns:p14="http://schemas.microsoft.com/office/powerpoint/2010/main" val="29888099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2400" y="1211895"/>
            <a:ext cx="11831591" cy="47982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289561" y="1450493"/>
            <a:ext cx="11591264" cy="4559694"/>
          </a:xfrm>
          <a:prstGeom prst="rect">
            <a:avLst/>
          </a:prstGeom>
        </p:spPr>
      </p:pic>
    </p:spTree>
    <p:extLst>
      <p:ext uri="{BB962C8B-B14F-4D97-AF65-F5344CB8AC3E}">
        <p14:creationId xmlns:p14="http://schemas.microsoft.com/office/powerpoint/2010/main" val="16715116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2400" y="1323028"/>
            <a:ext cx="11831591" cy="4969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335280" y="1785937"/>
            <a:ext cx="11292840" cy="4066223"/>
          </a:xfrm>
          <a:prstGeom prst="rect">
            <a:avLst/>
          </a:prstGeom>
        </p:spPr>
      </p:pic>
    </p:spTree>
    <p:extLst>
      <p:ext uri="{BB962C8B-B14F-4D97-AF65-F5344CB8AC3E}">
        <p14:creationId xmlns:p14="http://schemas.microsoft.com/office/powerpoint/2010/main" val="11914495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2400" y="1211894"/>
            <a:ext cx="11831591" cy="52955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84600" y="45895"/>
            <a:ext cx="1404457" cy="7618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69418" y="27876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72143" y="1581226"/>
            <a:ext cx="6433458" cy="4031873"/>
          </a:xfrm>
          <a:prstGeom prst="rect">
            <a:avLst/>
          </a:prstGeom>
        </p:spPr>
        <p:txBody>
          <a:bodyPr wrap="square">
            <a:spAutoFit/>
          </a:bodyPr>
          <a:lstStyle/>
          <a:p>
            <a:pPr marL="342900" indent="-3429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Considering the </a:t>
            </a:r>
            <a:r>
              <a:rPr lang="en-US" sz="3200" b="1" dirty="0">
                <a:latin typeface="Times New Roman" panose="02020603050405020304" pitchFamily="18" charset="0"/>
                <a:cs typeface="Times New Roman" panose="02020603050405020304" pitchFamily="18" charset="0"/>
              </a:rPr>
              <a:t>cost-benefit analysis, </a:t>
            </a:r>
            <a:r>
              <a:rPr lang="en-US" sz="3200" dirty="0">
                <a:latin typeface="Times New Roman" panose="02020603050405020304" pitchFamily="18" charset="0"/>
                <a:cs typeface="Times New Roman" panose="02020603050405020304" pitchFamily="18" charset="0"/>
              </a:rPr>
              <a:t>strategies resulting in maximum improvement in the risk network expected loss (less mitigation cost) must be selected. Such strategies are represented by the peak points appearing in Fig. 2.4. </a:t>
            </a:r>
          </a:p>
        </p:txBody>
      </p:sp>
      <p:pic>
        <p:nvPicPr>
          <p:cNvPr id="3" name="Picture 2"/>
          <p:cNvPicPr>
            <a:picLocks noChangeAspect="1"/>
          </p:cNvPicPr>
          <p:nvPr/>
        </p:nvPicPr>
        <p:blipFill>
          <a:blip r:embed="rId3"/>
          <a:stretch>
            <a:fillRect/>
          </a:stretch>
        </p:blipFill>
        <p:spPr>
          <a:xfrm>
            <a:off x="6705602" y="1395807"/>
            <a:ext cx="5278390" cy="4896823"/>
          </a:xfrm>
          <a:prstGeom prst="rect">
            <a:avLst/>
          </a:prstGeom>
        </p:spPr>
      </p:pic>
    </p:spTree>
    <p:extLst>
      <p:ext uri="{BB962C8B-B14F-4D97-AF65-F5344CB8AC3E}">
        <p14:creationId xmlns:p14="http://schemas.microsoft.com/office/powerpoint/2010/main" val="20899924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2400" y="1211894"/>
            <a:ext cx="11831591" cy="52955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84600" y="45895"/>
            <a:ext cx="1404457" cy="7618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69418" y="27876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52400" y="1581226"/>
            <a:ext cx="10983686" cy="3697166"/>
          </a:xfrm>
          <a:prstGeom prst="rect">
            <a:avLst/>
          </a:prstGeom>
        </p:spPr>
        <p:txBody>
          <a:bodyPr wrap="square">
            <a:spAutoFit/>
          </a:bodyPr>
          <a:lstStyle/>
          <a:p>
            <a:pPr marL="457200" indent="-457200" algn="just">
              <a:lnSpc>
                <a:spcPct val="150000"/>
              </a:lnSpc>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It is interesting to note that there is only </a:t>
            </a:r>
            <a:r>
              <a:rPr lang="en-US" sz="3200" b="1" dirty="0" smtClean="0">
                <a:latin typeface="Times New Roman" panose="02020603050405020304" pitchFamily="18" charset="0"/>
                <a:cs typeface="Times New Roman" panose="02020603050405020304" pitchFamily="18" charset="0"/>
              </a:rPr>
              <a:t>one</a:t>
            </a:r>
            <a:r>
              <a:rPr lang="en-US" sz="3200" dirty="0" smtClean="0">
                <a:latin typeface="Times New Roman" panose="02020603050405020304" pitchFamily="18" charset="0"/>
                <a:cs typeface="Times New Roman" panose="02020603050405020304" pitchFamily="18" charset="0"/>
              </a:rPr>
              <a:t> cost-effective combination of 5 strategies, however, implementation of all 6 strategies does not result in achieving the net gain.</a:t>
            </a:r>
          </a:p>
          <a:p>
            <a:pPr marL="457200" indent="-457200" algn="just">
              <a:lnSpc>
                <a:spcPct val="150000"/>
              </a:lnSpc>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 Moreover, the value of net improvement increases up to 2 strategies and declines beyond that point. </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872234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6251" y="1287036"/>
            <a:ext cx="11816351" cy="50055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95063" y="901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79881" y="3362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8" y="48385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Content Placeholder 2"/>
          <p:cNvSpPr txBox="1">
            <a:spLocks/>
          </p:cNvSpPr>
          <p:nvPr/>
        </p:nvSpPr>
        <p:spPr>
          <a:xfrm>
            <a:off x="293914" y="1502216"/>
            <a:ext cx="11103429"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latin typeface="Times New Roman" panose="02020603050405020304" pitchFamily="18" charset="0"/>
                <a:cs typeface="Times New Roman" panose="02020603050405020304" pitchFamily="18" charset="0"/>
              </a:rPr>
              <a:t>Reference:</a:t>
            </a:r>
            <a:endParaRPr lang="en-US" b="1" dirty="0">
              <a:solidFill>
                <a:srgbClr val="000000"/>
              </a:solidFill>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Supply Chain </a:t>
            </a:r>
            <a:r>
              <a:rPr lang="en-US" b="1" dirty="0" err="1">
                <a:latin typeface="Times New Roman" panose="02020603050405020304" pitchFamily="18" charset="0"/>
                <a:cs typeface="Times New Roman" panose="02020603050405020304" pitchFamily="18" charset="0"/>
              </a:rPr>
              <a:t>RiskManagement</a:t>
            </a:r>
            <a:r>
              <a:rPr lang="en-US" dirty="0" err="1">
                <a:latin typeface="Times New Roman" panose="02020603050405020304" pitchFamily="18" charset="0"/>
                <a:cs typeface="Times New Roman" panose="02020603050405020304" pitchFamily="18" charset="0"/>
              </a:rPr>
              <a:t>An</a:t>
            </a:r>
            <a:r>
              <a:rPr lang="en-US" dirty="0">
                <a:latin typeface="Times New Roman" panose="02020603050405020304" pitchFamily="18" charset="0"/>
                <a:cs typeface="Times New Roman" panose="02020603050405020304" pitchFamily="18" charset="0"/>
              </a:rPr>
              <a:t> Emerging </a:t>
            </a:r>
            <a:r>
              <a:rPr lang="en-US" dirty="0" err="1">
                <a:latin typeface="Times New Roman" panose="02020603050405020304" pitchFamily="18" charset="0"/>
                <a:cs typeface="Times New Roman" panose="02020603050405020304" pitchFamily="18" charset="0"/>
              </a:rPr>
              <a:t>DisciplineGregory</a:t>
            </a:r>
            <a:r>
              <a:rPr lang="en-US" dirty="0">
                <a:latin typeface="Times New Roman" panose="02020603050405020304" pitchFamily="18" charset="0"/>
                <a:cs typeface="Times New Roman" panose="02020603050405020304" pitchFamily="18" charset="0"/>
              </a:rPr>
              <a:t> L. </a:t>
            </a:r>
            <a:r>
              <a:rPr lang="en-US" dirty="0" err="1">
                <a:latin typeface="Times New Roman" panose="02020603050405020304" pitchFamily="18" charset="0"/>
                <a:cs typeface="Times New Roman" panose="02020603050405020304" pitchFamily="18" charset="0"/>
              </a:rPr>
              <a:t>SchlegelRobert</a:t>
            </a:r>
            <a:r>
              <a:rPr lang="en-US" dirty="0">
                <a:latin typeface="Times New Roman" panose="02020603050405020304" pitchFamily="18" charset="0"/>
                <a:cs typeface="Times New Roman" panose="02020603050405020304" pitchFamily="18" charset="0"/>
              </a:rPr>
              <a:t> J. Trent</a:t>
            </a:r>
            <a:endParaRPr lang="en-US" dirty="0">
              <a:solidFill>
                <a:srgbClr val="000000"/>
              </a:solidFill>
              <a:latin typeface="Times New Roman" panose="02020603050405020304" pitchFamily="18" charset="0"/>
              <a:cs typeface="Times New Roman" panose="02020603050405020304" pitchFamily="18" charset="0"/>
            </a:endParaRPr>
          </a:p>
          <a:p>
            <a:pPr marL="0" indent="0" algn="just">
              <a:buFont typeface="Arial" panose="020B0604020202020204" pitchFamily="34" charset="0"/>
              <a:buNone/>
            </a:pPr>
            <a:endParaRPr lang="en-US" dirty="0" smtClean="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
            </a:pPr>
            <a:r>
              <a:rPr lang="en-US" b="1" dirty="0">
                <a:latin typeface="Times New Roman" panose="02020603050405020304" pitchFamily="18" charset="0"/>
                <a:cs typeface="Times New Roman" panose="02020603050405020304" pitchFamily="18" charset="0"/>
              </a:rPr>
              <a:t>Supply Chain Risk Management Advanced Tools, Models, and Developments </a:t>
            </a:r>
            <a:endParaRPr lang="en-US" b="1" dirty="0" smtClean="0">
              <a:latin typeface="Times New Roman" panose="02020603050405020304" pitchFamily="18" charset="0"/>
              <a:cs typeface="Times New Roman" panose="02020603050405020304" pitchFamily="18" charset="0"/>
            </a:endParaRPr>
          </a:p>
          <a:p>
            <a:pPr marL="0" indent="0" algn="just">
              <a:buNone/>
            </a:pPr>
            <a:r>
              <a:rPr lang="en-US" dirty="0">
                <a:latin typeface="Times New Roman" panose="02020603050405020304" pitchFamily="18" charset="0"/>
                <a:cs typeface="Times New Roman" panose="02020603050405020304" pitchFamily="18" charset="0"/>
              </a:rPr>
              <a:t>By: </a:t>
            </a:r>
            <a:r>
              <a:rPr lang="en-US" dirty="0" err="1">
                <a:latin typeface="Times New Roman" panose="02020603050405020304" pitchFamily="18" charset="0"/>
                <a:cs typeface="Times New Roman" panose="02020603050405020304" pitchFamily="18" charset="0"/>
              </a:rPr>
              <a:t>Yacob</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Khojasteh</a:t>
            </a:r>
            <a:r>
              <a:rPr lang="en-US" dirty="0">
                <a:latin typeface="Times New Roman" panose="02020603050405020304" pitchFamily="18" charset="0"/>
                <a:cs typeface="Times New Roman" panose="02020603050405020304" pitchFamily="18" charset="0"/>
              </a:rPr>
              <a:t> </a:t>
            </a:r>
            <a:r>
              <a:rPr lang="it-IT" dirty="0" smtClean="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ISBN 978-981-10-4106-8 (eBook)</a:t>
            </a:r>
            <a:endParaRPr lang="it-IT" dirty="0" smtClean="0">
              <a:latin typeface="Times New Roman" panose="02020603050405020304" pitchFamily="18" charset="0"/>
              <a:cs typeface="Times New Roman" panose="02020603050405020304" pitchFamily="18" charset="0"/>
            </a:endParaRPr>
          </a:p>
          <a:p>
            <a:pPr marL="0" indent="0" algn="just">
              <a:buFont typeface="Arial" panose="020B0604020202020204" pitchFamily="34" charset="0"/>
              <a:buNone/>
            </a:pPr>
            <a:r>
              <a:rPr lang="it-IT" dirty="0" smtClean="0">
                <a:latin typeface="Times New Roman" panose="02020603050405020304" pitchFamily="18" charset="0"/>
                <a:cs typeface="Times New Roman" panose="02020603050405020304" pitchFamily="18" charset="0"/>
              </a:rPr>
              <a:t>Chapter 1</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445572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B66800C-160F-4FD7-ACA6-9CEED9770017}">
  <ds:schemaRefs>
    <ds:schemaRef ds:uri="http://schemas.microsoft.com/sharepoint/v3/contenttype/forms"/>
  </ds:schemaRefs>
</ds:datastoreItem>
</file>

<file path=customXml/itemProps2.xml><?xml version="1.0" encoding="utf-8"?>
<ds:datastoreItem xmlns:ds="http://schemas.openxmlformats.org/officeDocument/2006/customXml" ds:itemID="{5AD56941-8B5F-4368-ABA0-E47A694B8A1B}">
  <ds:schemaRefs>
    <ds:schemaRef ds:uri="49100919-8a76-4266-be0c-7dc583902cb4"/>
    <ds:schemaRef ds:uri="http://schemas.microsoft.com/office/2006/documentManagement/types"/>
    <ds:schemaRef ds:uri="http://www.w3.org/XML/1998/namespace"/>
    <ds:schemaRef ds:uri="http://purl.org/dc/elements/1.1/"/>
    <ds:schemaRef ds:uri="http://purl.org/dc/terms/"/>
    <ds:schemaRef ds:uri="http://purl.org/dc/dcmitype/"/>
    <ds:schemaRef ds:uri="d13aca44-ef33-4cf4-9980-7f0b00e6eeb9"/>
    <ds:schemaRef ds:uri="http://schemas.microsoft.com/office/infopath/2007/PartnerControls"/>
    <ds:schemaRef ds:uri="http://schemas.openxmlformats.org/package/2006/metadata/core-properties"/>
    <ds:schemaRef ds:uri="http://schemas.microsoft.com/office/2006/metadata/properties"/>
  </ds:schemaRefs>
</ds:datastoreItem>
</file>

<file path=customXml/itemProps3.xml><?xml version="1.0" encoding="utf-8"?>
<ds:datastoreItem xmlns:ds="http://schemas.openxmlformats.org/officeDocument/2006/customXml" ds:itemID="{C2055F1F-29B0-4567-9D6E-155E4252B9E4}"/>
</file>

<file path=docProps/app.xml><?xml version="1.0" encoding="utf-8"?>
<Properties xmlns="http://schemas.openxmlformats.org/officeDocument/2006/extended-properties" xmlns:vt="http://schemas.openxmlformats.org/officeDocument/2006/docPropsVTypes">
  <TotalTime>8204</TotalTime>
  <Words>2560</Words>
  <Application>Microsoft Office PowerPoint</Application>
  <PresentationFormat>Widescreen</PresentationFormat>
  <Paragraphs>236</Paragraphs>
  <Slides>41</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41</vt:i4>
      </vt:variant>
    </vt:vector>
  </HeadingPairs>
  <TitlesOfParts>
    <vt:vector size="51" baseType="lpstr">
      <vt:lpstr>Alexandria</vt:lpstr>
      <vt:lpstr>Arial</vt:lpstr>
      <vt:lpstr>Calibri</vt:lpstr>
      <vt:lpstr>Calibri Light</vt:lpstr>
      <vt:lpstr>Minion Pro</vt:lpstr>
      <vt:lpstr>Roboto Light</vt:lpstr>
      <vt:lpstr>Simplified Arabic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USER</cp:lastModifiedBy>
  <cp:revision>145</cp:revision>
  <dcterms:created xsi:type="dcterms:W3CDTF">2023-04-29T09:08:23Z</dcterms:created>
  <dcterms:modified xsi:type="dcterms:W3CDTF">2026-05-26T16:07:13Z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