
<file path=[Content_Types].xml><?xml version="1.0" encoding="utf-8"?>
<Types xmlns="http://schemas.openxmlformats.org/package/2006/content-types">
  <Default Extension="png" ContentType="image/png"/>
  <Default Extension="pdf" ContentType="application/pdf"/>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5"/>
  </p:notesMasterIdLst>
  <p:sldIdLst>
    <p:sldId id="480" r:id="rId3"/>
    <p:sldId id="313" r:id="rId4"/>
    <p:sldId id="536" r:id="rId5"/>
    <p:sldId id="508" r:id="rId6"/>
    <p:sldId id="509" r:id="rId7"/>
    <p:sldId id="510" r:id="rId8"/>
    <p:sldId id="511" r:id="rId9"/>
    <p:sldId id="512" r:id="rId10"/>
    <p:sldId id="513" r:id="rId11"/>
    <p:sldId id="514" r:id="rId12"/>
    <p:sldId id="515" r:id="rId13"/>
    <p:sldId id="516" r:id="rId14"/>
    <p:sldId id="517" r:id="rId15"/>
    <p:sldId id="518" r:id="rId16"/>
    <p:sldId id="519" r:id="rId17"/>
    <p:sldId id="520" r:id="rId18"/>
    <p:sldId id="521" r:id="rId19"/>
    <p:sldId id="522" r:id="rId20"/>
    <p:sldId id="523" r:id="rId21"/>
    <p:sldId id="524" r:id="rId22"/>
    <p:sldId id="525" r:id="rId23"/>
    <p:sldId id="526" r:id="rId24"/>
    <p:sldId id="527" r:id="rId25"/>
    <p:sldId id="528" r:id="rId26"/>
    <p:sldId id="529" r:id="rId27"/>
    <p:sldId id="530" r:id="rId28"/>
    <p:sldId id="531" r:id="rId29"/>
    <p:sldId id="532" r:id="rId30"/>
    <p:sldId id="533" r:id="rId31"/>
    <p:sldId id="534" r:id="rId32"/>
    <p:sldId id="535"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36"/>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3738" autoAdjust="0"/>
  </p:normalViewPr>
  <p:slideViewPr>
    <p:cSldViewPr snapToGrid="0">
      <p:cViewPr varScale="1">
        <p:scale>
          <a:sx n="91" d="100"/>
          <a:sy n="91" d="100"/>
        </p:scale>
        <p:origin x="5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10/9/2023</a:t>
            </a:fld>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10/9/2023</a:t>
            </a:fld>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9"/>
            <a:ext cx="10515600" cy="1795462"/>
          </a:xfrm>
        </p:spPr>
        <p:txBody>
          <a:bodyPr anchor="b"/>
          <a:lstStyle>
            <a:lvl1pPr>
              <a:defRPr sz="6000">
                <a:solidFill>
                  <a:srgbClr val="FAC748"/>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3676651"/>
            <a:ext cx="10515600" cy="1962149"/>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10/9/2023</a:t>
            </a:fld>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10/9/2023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sz="1600"/>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5828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5.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17" cstate="hq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dirty="0" smtClean="0"/>
              <a:t>“Click </a:t>
            </a:r>
            <a:r>
              <a:rPr lang="en-US" dirty="0"/>
              <a:t>to edit Master text </a:t>
            </a:r>
            <a:r>
              <a:rPr lang="en-US" dirty="0" smtClean="0"/>
              <a:t>styles”</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4" cstate="hq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103447733"/>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pd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4.pd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6.pd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2.svg"/><Relationship Id="rId9"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013989" y="321454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Yasser </a:t>
            </a:r>
            <a:r>
              <a:rPr lang="en-US" sz="2400" dirty="0" err="1" smtClean="0">
                <a:solidFill>
                  <a:schemeClr val="bg1"/>
                </a:solidFill>
                <a:latin typeface="Times New Roman" panose="02020603050405020304" pitchFamily="18" charset="0"/>
                <a:cs typeface="Times New Roman" panose="02020603050405020304" pitchFamily="18" charset="0"/>
              </a:rPr>
              <a:t>Abdelhamid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81745" y="2455568"/>
            <a:ext cx="5424305"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Software Engineering</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3908" y="5843657"/>
            <a:ext cx="2335794"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2 </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25664"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IT 382</a:t>
            </a:r>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Software Engineering</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3757"/>
    </mc:Choice>
    <mc:Fallback xmlns="">
      <p:transition spd="slow" advTm="2375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400" b="1" dirty="0"/>
              <a:t>Software engineering ethics</a:t>
            </a:r>
          </a:p>
          <a:p>
            <a:pPr marL="274320" lvl="0" indent="-274320">
              <a:lnSpc>
                <a:spcPct val="100000"/>
              </a:lnSpc>
              <a:spcBef>
                <a:spcPts val="600"/>
              </a:spcBef>
              <a:buClr>
                <a:srgbClr val="B13F9A"/>
              </a:buClr>
              <a:buSzPct val="73000"/>
              <a:buFont typeface="Wingdings 2"/>
              <a:buChar char=""/>
            </a:pPr>
            <a:r>
              <a:rPr lang="en-US" sz="2400" b="1" dirty="0" smtClean="0"/>
              <a:t>Case </a:t>
            </a:r>
            <a:r>
              <a:rPr lang="en-US" sz="2400" b="1" dirty="0" smtClean="0"/>
              <a:t>studies</a:t>
            </a:r>
            <a:endParaRPr lang="en-US" sz="2400" b="1" dirty="0" smtClean="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mc:Choice xmlns:p14="http://schemas.microsoft.com/office/powerpoint/2010/main" Requires="p14">
      <p:transition spd="slow" p14:dur="2000" advTm="169397"/>
    </mc:Choice>
    <mc:Fallback>
      <p:transition spd="slow" advTm="16939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7500"/>
          </a:bodyPr>
          <a:lstStyle/>
          <a:p>
            <a:r>
              <a:rPr lang="en-US" sz="5400" dirty="0" smtClean="0"/>
              <a:t>Software engineering ethics</a:t>
            </a:r>
            <a:endParaRPr lang="en-US" sz="5400" dirty="0"/>
          </a:p>
        </p:txBody>
      </p:sp>
      <p:sp>
        <p:nvSpPr>
          <p:cNvPr id="4" name="Text Placeholder 3"/>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1955350"/>
      </p:ext>
    </p:extLst>
  </p:cSld>
  <p:clrMapOvr>
    <a:masterClrMapping/>
  </p:clrMapOvr>
  <mc:AlternateContent xmlns:mc="http://schemas.openxmlformats.org/markup-compatibility/2006" xmlns:p14="http://schemas.microsoft.com/office/powerpoint/2010/main">
    <mc:Choice Requires="p14">
      <p:transition spd="slow" p14:dur="2000" advTm="29632"/>
    </mc:Choice>
    <mc:Fallback xmlns="">
      <p:transition spd="slow" advTm="2963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Software engineering ethics</a:t>
            </a:r>
          </a:p>
        </p:txBody>
      </p:sp>
      <p:sp>
        <p:nvSpPr>
          <p:cNvPr id="4" name="Content Placeholder 3"/>
          <p:cNvSpPr>
            <a:spLocks noGrp="1"/>
          </p:cNvSpPr>
          <p:nvPr>
            <p:ph idx="1"/>
          </p:nvPr>
        </p:nvSpPr>
        <p:spPr/>
        <p:txBody>
          <a:bodyPr/>
          <a:lstStyle/>
          <a:p>
            <a:r>
              <a:rPr lang="en-US" dirty="0"/>
              <a:t>Software engineering involves wider responsibilities than simply the application of technical skills.</a:t>
            </a:r>
          </a:p>
          <a:p>
            <a:r>
              <a:rPr lang="en-US" dirty="0"/>
              <a:t>Software engineers must behave in an honest and ethically responsible way if they are to be respected as professionals.</a:t>
            </a:r>
          </a:p>
          <a:p>
            <a:r>
              <a:rPr lang="en-US" dirty="0"/>
              <a:t>Ethical </a:t>
            </a:r>
            <a:r>
              <a:rPr lang="en-US" dirty="0" smtClean="0"/>
              <a:t>behavior </a:t>
            </a:r>
            <a:r>
              <a:rPr lang="en-US" dirty="0"/>
              <a:t>is more than simply upholding </a:t>
            </a:r>
            <a:r>
              <a:rPr lang="en-US" dirty="0" smtClean="0"/>
              <a:t>the </a:t>
            </a:r>
            <a:r>
              <a:rPr lang="en-US" dirty="0"/>
              <a:t>law but involves following a set of principles that are morally correct.</a:t>
            </a:r>
          </a:p>
          <a:p>
            <a:endParaRPr lang="en-US" dirty="0"/>
          </a:p>
        </p:txBody>
      </p:sp>
    </p:spTree>
    <p:extLst>
      <p:ext uri="{BB962C8B-B14F-4D97-AF65-F5344CB8AC3E}">
        <p14:creationId xmlns:p14="http://schemas.microsoft.com/office/powerpoint/2010/main" val="917969919"/>
      </p:ext>
    </p:extLst>
  </p:cSld>
  <p:clrMapOvr>
    <a:masterClrMapping/>
  </p:clrMapOvr>
  <mc:AlternateContent xmlns:mc="http://schemas.openxmlformats.org/markup-compatibility/2006" xmlns:p14="http://schemas.microsoft.com/office/powerpoint/2010/main">
    <mc:Choice Requires="p14">
      <p:transition spd="slow" p14:dur="2000" advTm="103944"/>
    </mc:Choice>
    <mc:Fallback xmlns="">
      <p:transition spd="slow" advTm="103944"/>
    </mc:Fallback>
  </mc:AlternateContent>
  <p:timing>
    <p:tnLst>
      <p:par>
        <p:cTn id="1" dur="indefinite" restart="never" nodeType="tmRoot"/>
      </p:par>
    </p:tnLst>
  </p:timing>
  <p:extLst mod="1"/>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Issues of professional responsibility</a:t>
            </a:r>
            <a:endParaRPr lang="en-US" dirty="0"/>
          </a:p>
        </p:txBody>
      </p:sp>
      <p:sp>
        <p:nvSpPr>
          <p:cNvPr id="3" name="Content Placeholder 2"/>
          <p:cNvSpPr>
            <a:spLocks noGrp="1"/>
          </p:cNvSpPr>
          <p:nvPr>
            <p:ph idx="1"/>
          </p:nvPr>
        </p:nvSpPr>
        <p:spPr/>
        <p:txBody>
          <a:bodyPr/>
          <a:lstStyle/>
          <a:p>
            <a:r>
              <a:rPr lang="en-GB" b="1" dirty="0"/>
              <a:t>Confidentiality </a:t>
            </a:r>
          </a:p>
          <a:p>
            <a:pPr lvl="1"/>
            <a:r>
              <a:rPr lang="en-GB" dirty="0"/>
              <a:t>Engineers should normally </a:t>
            </a:r>
            <a:r>
              <a:rPr lang="en-GB" dirty="0">
                <a:solidFill>
                  <a:srgbClr val="FF0000"/>
                </a:solidFill>
              </a:rPr>
              <a:t>respect the confidentiality of their employers</a:t>
            </a:r>
            <a:r>
              <a:rPr lang="en-GB" dirty="0"/>
              <a:t> or clients irrespective of whether or not a formal confidentiality agreement has been signed.</a:t>
            </a:r>
          </a:p>
          <a:p>
            <a:r>
              <a:rPr lang="en-GB" b="1" dirty="0"/>
              <a:t>Competence </a:t>
            </a:r>
          </a:p>
          <a:p>
            <a:pPr lvl="1"/>
            <a:r>
              <a:rPr lang="en-GB" dirty="0">
                <a:solidFill>
                  <a:srgbClr val="FF0000"/>
                </a:solidFill>
              </a:rPr>
              <a:t>Engineers should not misrepresent their level of competence</a:t>
            </a:r>
            <a:r>
              <a:rPr lang="en-GB" dirty="0"/>
              <a:t>. They should not knowingly accept work </a:t>
            </a:r>
            <a:r>
              <a:rPr lang="en-GB" dirty="0" smtClean="0"/>
              <a:t>that outwits their </a:t>
            </a:r>
            <a:r>
              <a:rPr lang="en-GB" dirty="0"/>
              <a:t>competence.</a:t>
            </a:r>
          </a:p>
          <a:p>
            <a:endParaRPr lang="en-GB" dirty="0"/>
          </a:p>
          <a:p>
            <a:endParaRPr lang="en-US" dirty="0"/>
          </a:p>
        </p:txBody>
      </p:sp>
    </p:spTree>
    <p:extLst>
      <p:ext uri="{BB962C8B-B14F-4D97-AF65-F5344CB8AC3E}">
        <p14:creationId xmlns:p14="http://schemas.microsoft.com/office/powerpoint/2010/main" val="2509154879"/>
      </p:ext>
    </p:extLst>
  </p:cSld>
  <p:clrMapOvr>
    <a:masterClrMapping/>
  </p:clrMapOvr>
  <mc:AlternateContent xmlns:mc="http://schemas.openxmlformats.org/markup-compatibility/2006" xmlns:p14="http://schemas.microsoft.com/office/powerpoint/2010/main">
    <mc:Choice Requires="p14">
      <p:transition spd="slow" p14:dur="2000" advTm="144037"/>
    </mc:Choice>
    <mc:Fallback xmlns="">
      <p:transition spd="slow" advTm="144037"/>
    </mc:Fallback>
  </mc:AlternateContent>
  <p:timing>
    <p:tnLst>
      <p:par>
        <p:cTn id="1" dur="indefinite" restart="never" nodeType="tmRoot"/>
      </p:par>
    </p:tnLst>
  </p:timing>
  <p:extLst mod="1"/>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Issues of professional responsibility</a:t>
            </a:r>
            <a:endParaRPr lang="en-US" dirty="0"/>
          </a:p>
        </p:txBody>
      </p:sp>
      <p:sp>
        <p:nvSpPr>
          <p:cNvPr id="3" name="Content Placeholder 2"/>
          <p:cNvSpPr>
            <a:spLocks noGrp="1"/>
          </p:cNvSpPr>
          <p:nvPr>
            <p:ph idx="1"/>
          </p:nvPr>
        </p:nvSpPr>
        <p:spPr/>
        <p:txBody>
          <a:bodyPr/>
          <a:lstStyle/>
          <a:p>
            <a:r>
              <a:rPr lang="en-GB" sz="2400" b="1" dirty="0"/>
              <a:t>Intellectual property rights </a:t>
            </a:r>
          </a:p>
          <a:p>
            <a:pPr lvl="1"/>
            <a:r>
              <a:rPr lang="en-GB" sz="2000" dirty="0"/>
              <a:t>Engineers should be aware of local laws governing the use of intellectual property such as </a:t>
            </a:r>
            <a:r>
              <a:rPr lang="en-GB" sz="2000" dirty="0">
                <a:solidFill>
                  <a:srgbClr val="FF0000"/>
                </a:solidFill>
              </a:rPr>
              <a:t>patents</a:t>
            </a:r>
            <a:r>
              <a:rPr lang="en-GB" sz="2000" dirty="0"/>
              <a:t>, </a:t>
            </a:r>
            <a:r>
              <a:rPr lang="en-GB" sz="2000" dirty="0">
                <a:solidFill>
                  <a:srgbClr val="FF0000"/>
                </a:solidFill>
              </a:rPr>
              <a:t>copyright</a:t>
            </a:r>
            <a:r>
              <a:rPr lang="en-GB" sz="2000" dirty="0"/>
              <a:t>, etc. They should be careful to ensure that the intellectual property of employers and clients is protected.</a:t>
            </a:r>
          </a:p>
          <a:p>
            <a:r>
              <a:rPr lang="en-GB" sz="2400" b="1" dirty="0"/>
              <a:t>Computer misuse </a:t>
            </a:r>
          </a:p>
          <a:p>
            <a:pPr lvl="1"/>
            <a:r>
              <a:rPr lang="en-GB" sz="2000" dirty="0"/>
              <a:t>Software engineers should not use their technical skills to misuse other people’s computers. Computer misuse ranges from relatively trivial (game playing on an employer’s machine, say) to extremely serious (dissemination of viruses). </a:t>
            </a:r>
          </a:p>
          <a:p>
            <a:endParaRPr lang="en-US" dirty="0"/>
          </a:p>
        </p:txBody>
      </p:sp>
    </p:spTree>
    <p:extLst>
      <p:ext uri="{BB962C8B-B14F-4D97-AF65-F5344CB8AC3E}">
        <p14:creationId xmlns:p14="http://schemas.microsoft.com/office/powerpoint/2010/main" val="4072418379"/>
      </p:ext>
    </p:extLst>
  </p:cSld>
  <p:clrMapOvr>
    <a:masterClrMapping/>
  </p:clrMapOvr>
  <mc:AlternateContent xmlns:mc="http://schemas.openxmlformats.org/markup-compatibility/2006" xmlns:p14="http://schemas.microsoft.com/office/powerpoint/2010/main">
    <mc:Choice Requires="p14">
      <p:transition spd="slow" p14:dur="2000" advTm="166569"/>
    </mc:Choice>
    <mc:Fallback xmlns="">
      <p:transition spd="slow" advTm="166569"/>
    </mc:Fallback>
  </mc:AlternateContent>
  <p:timing>
    <p:tnLst>
      <p:par>
        <p:cTn id="1" dur="indefinite" restart="never" nodeType="tmRoot"/>
      </p:par>
    </p:tnLst>
  </p:timing>
  <p:extLst mod="1"/>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ACM/IEEE Code of Ethics</a:t>
            </a:r>
            <a:endParaRPr lang="en-US" dirty="0"/>
          </a:p>
        </p:txBody>
      </p:sp>
      <p:sp>
        <p:nvSpPr>
          <p:cNvPr id="3" name="Content Placeholder 2"/>
          <p:cNvSpPr>
            <a:spLocks noGrp="1"/>
          </p:cNvSpPr>
          <p:nvPr>
            <p:ph idx="1"/>
          </p:nvPr>
        </p:nvSpPr>
        <p:spPr/>
        <p:txBody>
          <a:bodyPr/>
          <a:lstStyle/>
          <a:p>
            <a:r>
              <a:rPr lang="en-GB" dirty="0"/>
              <a:t>The professional societies in the US have cooperated to produce a </a:t>
            </a:r>
            <a:r>
              <a:rPr lang="en-GB" dirty="0">
                <a:solidFill>
                  <a:srgbClr val="FF0000"/>
                </a:solidFill>
              </a:rPr>
              <a:t>code of ethical practice</a:t>
            </a:r>
            <a:r>
              <a:rPr lang="en-GB" dirty="0"/>
              <a:t>.</a:t>
            </a:r>
          </a:p>
          <a:p>
            <a:r>
              <a:rPr lang="en-GB" dirty="0"/>
              <a:t>Members of these organisations sign up to the code of practice when they join.</a:t>
            </a:r>
          </a:p>
          <a:p>
            <a:r>
              <a:rPr lang="en-GB" dirty="0"/>
              <a:t>The Code contains </a:t>
            </a:r>
            <a:r>
              <a:rPr lang="en-GB" b="1" dirty="0"/>
              <a:t>eight Principles </a:t>
            </a:r>
            <a:r>
              <a:rPr lang="en-GB" dirty="0"/>
              <a:t>related to the behaviour of and decisions made by professional software engineers, including practitioners, educators, managers, supervisors and policy makers, as well as trainees and students of the profession. </a:t>
            </a:r>
          </a:p>
          <a:p>
            <a:endParaRPr lang="en-US" dirty="0"/>
          </a:p>
        </p:txBody>
      </p:sp>
    </p:spTree>
    <p:extLst>
      <p:ext uri="{BB962C8B-B14F-4D97-AF65-F5344CB8AC3E}">
        <p14:creationId xmlns:p14="http://schemas.microsoft.com/office/powerpoint/2010/main" val="2997302198"/>
      </p:ext>
    </p:extLst>
  </p:cSld>
  <p:clrMapOvr>
    <a:masterClrMapping/>
  </p:clrMapOvr>
  <mc:AlternateContent xmlns:mc="http://schemas.openxmlformats.org/markup-compatibility/2006" xmlns:p14="http://schemas.microsoft.com/office/powerpoint/2010/main">
    <mc:Choice Requires="p14">
      <p:transition spd="slow" p14:dur="2000" advTm="143736"/>
    </mc:Choice>
    <mc:Fallback xmlns="">
      <p:transition spd="slow" advTm="14373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Rationale for the code of ethics</a:t>
            </a:r>
            <a:endParaRPr lang="en-US" dirty="0"/>
          </a:p>
        </p:txBody>
      </p:sp>
      <p:sp>
        <p:nvSpPr>
          <p:cNvPr id="3" name="Content Placeholder 2"/>
          <p:cNvSpPr>
            <a:spLocks noGrp="1"/>
          </p:cNvSpPr>
          <p:nvPr>
            <p:ph idx="1"/>
          </p:nvPr>
        </p:nvSpPr>
        <p:spPr/>
        <p:txBody>
          <a:bodyPr>
            <a:normAutofit/>
          </a:bodyPr>
          <a:lstStyle/>
          <a:p>
            <a:pPr lvl="1"/>
            <a:r>
              <a:rPr lang="en-GB" i="1" dirty="0" smtClean="0"/>
              <a:t>Software </a:t>
            </a:r>
            <a:r>
              <a:rPr lang="en-GB" i="1" dirty="0"/>
              <a:t>engineers are those who contribute by direct participation or by teaching, to the analysis, specification, design, development, certification, maintenance and testing of software systems. </a:t>
            </a:r>
          </a:p>
          <a:p>
            <a:pPr lvl="1"/>
            <a:r>
              <a:rPr lang="en-GB" i="1" dirty="0"/>
              <a:t>Because of their roles in developing software systems, software engineers have significant</a:t>
            </a:r>
            <a:r>
              <a:rPr lang="en-GB" dirty="0"/>
              <a:t> </a:t>
            </a:r>
            <a:r>
              <a:rPr lang="en-GB" i="1" dirty="0"/>
              <a:t>opportunities to do good or cause harm, to enable others to do good or cause harm, or to influence others to do good or cause harm. </a:t>
            </a:r>
            <a:endParaRPr lang="en-GB" i="1" dirty="0" smtClean="0"/>
          </a:p>
          <a:p>
            <a:pPr lvl="1"/>
            <a:r>
              <a:rPr lang="en-GB" i="1" dirty="0" smtClean="0"/>
              <a:t>To </a:t>
            </a:r>
            <a:r>
              <a:rPr lang="en-GB" i="1" dirty="0"/>
              <a:t>ensure, as much as possible, that their efforts will be used for good, </a:t>
            </a:r>
            <a:r>
              <a:rPr lang="en-GB" i="1" dirty="0">
                <a:solidFill>
                  <a:srgbClr val="FF0000"/>
                </a:solidFill>
              </a:rPr>
              <a:t>software engineers must commit themselves to making software engineering a beneficial and respected profession. </a:t>
            </a:r>
            <a:endParaRPr lang="en-US" dirty="0">
              <a:solidFill>
                <a:srgbClr val="FF0000"/>
              </a:solidFill>
            </a:endParaRPr>
          </a:p>
          <a:p>
            <a:endParaRPr lang="en-US" dirty="0"/>
          </a:p>
        </p:txBody>
      </p:sp>
    </p:spTree>
    <p:extLst>
      <p:ext uri="{BB962C8B-B14F-4D97-AF65-F5344CB8AC3E}">
        <p14:creationId xmlns:p14="http://schemas.microsoft.com/office/powerpoint/2010/main" val="1390254017"/>
      </p:ext>
    </p:extLst>
  </p:cSld>
  <p:clrMapOvr>
    <a:masterClrMapping/>
  </p:clrMapOvr>
  <mc:AlternateContent xmlns:mc="http://schemas.openxmlformats.org/markup-compatibility/2006" xmlns:p14="http://schemas.microsoft.com/office/powerpoint/2010/main">
    <mc:Choice Requires="p14">
      <p:transition spd="slow" p14:dur="2000" advTm="250512"/>
    </mc:Choice>
    <mc:Fallback xmlns="">
      <p:transition spd="slow" advTm="25051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a:t>The ACM/IEEE </a:t>
            </a:r>
            <a:r>
              <a:rPr lang="en-US" dirty="0" smtClean="0"/>
              <a:t/>
            </a:r>
            <a:br>
              <a:rPr lang="en-US" dirty="0" smtClean="0"/>
            </a:br>
            <a:r>
              <a:rPr lang="en-US" dirty="0" smtClean="0"/>
              <a:t>Code </a:t>
            </a:r>
            <a:r>
              <a:rPr lang="en-US" dirty="0"/>
              <a:t>of Ethics </a:t>
            </a:r>
          </a:p>
        </p:txBody>
      </p:sp>
      <p:sp>
        <p:nvSpPr>
          <p:cNvPr id="5" name="Subtitle 4"/>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6969923"/>
      </p:ext>
    </p:extLst>
  </p:cSld>
  <p:clrMapOvr>
    <a:masterClrMapping/>
  </p:clrMapOvr>
  <mc:AlternateContent xmlns:mc="http://schemas.openxmlformats.org/markup-compatibility/2006" xmlns:p14="http://schemas.microsoft.com/office/powerpoint/2010/main">
    <mc:Choice Requires="p14">
      <p:transition spd="slow" p14:dur="2000" advTm="10516"/>
    </mc:Choice>
    <mc:Fallback xmlns="">
      <p:transition spd="slow" advTm="1051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ACM/IEEE Code of Ethics </a:t>
            </a:r>
          </a:p>
        </p:txBody>
      </p:sp>
      <p:sp>
        <p:nvSpPr>
          <p:cNvPr id="3" name="Content Placeholder 2"/>
          <p:cNvSpPr>
            <a:spLocks noGrp="1"/>
          </p:cNvSpPr>
          <p:nvPr>
            <p:ph idx="1"/>
          </p:nvPr>
        </p:nvSpPr>
        <p:spPr/>
        <p:txBody>
          <a:bodyPr/>
          <a:lstStyle/>
          <a:p>
            <a:r>
              <a:rPr lang="en-US" dirty="0">
                <a:solidFill>
                  <a:schemeClr val="tx2"/>
                </a:solidFill>
              </a:rPr>
              <a:t>Software engineers shall commit themselves to making the analysis, specification, design, development, testing and maintenance of software a beneficial and respected </a:t>
            </a:r>
            <a:r>
              <a:rPr lang="en-US" dirty="0" smtClean="0">
                <a:solidFill>
                  <a:schemeClr val="tx2"/>
                </a:solidFill>
              </a:rPr>
              <a:t>profession.</a:t>
            </a:r>
          </a:p>
          <a:p>
            <a:r>
              <a:rPr lang="en-US" dirty="0" smtClean="0">
                <a:solidFill>
                  <a:schemeClr val="tx2"/>
                </a:solidFill>
              </a:rPr>
              <a:t>In </a:t>
            </a:r>
            <a:r>
              <a:rPr lang="en-US" dirty="0">
                <a:solidFill>
                  <a:schemeClr val="tx2"/>
                </a:solidFill>
              </a:rPr>
              <a:t>accordance with their commitment to the health, safety and welfare of the public, software engineers shall adhere to the </a:t>
            </a:r>
            <a:r>
              <a:rPr lang="en-US" b="1" dirty="0">
                <a:solidFill>
                  <a:schemeClr val="tx2"/>
                </a:solidFill>
              </a:rPr>
              <a:t>following Eight </a:t>
            </a:r>
            <a:r>
              <a:rPr lang="en-US" b="1" dirty="0" smtClean="0">
                <a:solidFill>
                  <a:schemeClr val="tx2"/>
                </a:solidFill>
              </a:rPr>
              <a:t>Principles.</a:t>
            </a:r>
            <a:endParaRPr lang="en-US" b="1" dirty="0">
              <a:solidFill>
                <a:schemeClr val="tx2"/>
              </a:solidFill>
            </a:endParaRPr>
          </a:p>
          <a:p>
            <a:endParaRPr lang="en-US" dirty="0"/>
          </a:p>
        </p:txBody>
      </p:sp>
    </p:spTree>
    <p:extLst>
      <p:ext uri="{BB962C8B-B14F-4D97-AF65-F5344CB8AC3E}">
        <p14:creationId xmlns:p14="http://schemas.microsoft.com/office/powerpoint/2010/main" val="2713402185"/>
      </p:ext>
    </p:extLst>
  </p:cSld>
  <p:clrMapOvr>
    <a:masterClrMapping/>
  </p:clrMapOvr>
  <mc:AlternateContent xmlns:mc="http://schemas.openxmlformats.org/markup-compatibility/2006" xmlns:p14="http://schemas.microsoft.com/office/powerpoint/2010/main">
    <mc:Choice Requires="p14">
      <p:transition spd="slow" p14:dur="2000" advTm="86594"/>
    </mc:Choice>
    <mc:Fallback xmlns="">
      <p:transition spd="slow" advTm="8659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PUBLIC</a:t>
            </a:r>
          </a:p>
        </p:txBody>
      </p:sp>
      <p:sp>
        <p:nvSpPr>
          <p:cNvPr id="5" name="Text Placeholder 4"/>
          <p:cNvSpPr>
            <a:spLocks noGrp="1"/>
          </p:cNvSpPr>
          <p:nvPr>
            <p:ph type="body" idx="1"/>
          </p:nvPr>
        </p:nvSpPr>
        <p:spPr/>
        <p:txBody>
          <a:bodyPr/>
          <a:lstStyle/>
          <a:p>
            <a:pPr>
              <a:lnSpc>
                <a:spcPct val="94000"/>
              </a:lnSpc>
              <a:spcAft>
                <a:spcPts val="200"/>
              </a:spcAft>
            </a:pPr>
            <a:r>
              <a:rPr lang="en-US" dirty="0" smtClean="0">
                <a:solidFill>
                  <a:schemeClr val="tx2"/>
                </a:solidFill>
              </a:rPr>
              <a:t>Software </a:t>
            </a:r>
            <a:r>
              <a:rPr lang="en-US" dirty="0">
                <a:solidFill>
                  <a:schemeClr val="tx2"/>
                </a:solidFill>
              </a:rPr>
              <a:t>engineers shall act consistently with the public interest.</a:t>
            </a:r>
            <a:endParaRPr lang="en-US" dirty="0">
              <a:solidFill>
                <a:srgbClr val="FF0000"/>
              </a:solidFill>
            </a:endParaRPr>
          </a:p>
          <a:p>
            <a:pPr algn="r">
              <a:lnSpc>
                <a:spcPct val="94000"/>
              </a:lnSpc>
              <a:spcAft>
                <a:spcPts val="200"/>
              </a:spcAft>
            </a:pPr>
            <a:r>
              <a:rPr lang="ar-EG" dirty="0">
                <a:solidFill>
                  <a:srgbClr val="FF0000"/>
                </a:solidFill>
              </a:rPr>
              <a:t>يتصرف مهندسو البرمجيات بما يتفق مع المصلحة العامة</a:t>
            </a:r>
            <a:endParaRPr lang="en-US" dirty="0"/>
          </a:p>
        </p:txBody>
      </p:sp>
    </p:spTree>
    <p:extLst>
      <p:ext uri="{BB962C8B-B14F-4D97-AF65-F5344CB8AC3E}">
        <p14:creationId xmlns:p14="http://schemas.microsoft.com/office/powerpoint/2010/main" val="2113354674"/>
      </p:ext>
    </p:extLst>
  </p:cSld>
  <p:clrMapOvr>
    <a:masterClrMapping/>
  </p:clrMapOvr>
  <mc:AlternateContent xmlns:mc="http://schemas.openxmlformats.org/markup-compatibility/2006" xmlns:p14="http://schemas.microsoft.com/office/powerpoint/2010/main">
    <mc:Choice Requires="p14">
      <p:transition spd="slow" p14:dur="2000" advTm="94077"/>
    </mc:Choice>
    <mc:Fallback xmlns="">
      <p:transition spd="slow" advTm="9407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CLIENT AND </a:t>
            </a:r>
            <a:r>
              <a:rPr lang="en-US" dirty="0" smtClean="0"/>
              <a:t>EMPLOYER</a:t>
            </a:r>
            <a:endParaRPr lang="en-US" dirty="0"/>
          </a:p>
        </p:txBody>
      </p:sp>
      <p:sp>
        <p:nvSpPr>
          <p:cNvPr id="3" name="Text Placeholder 2"/>
          <p:cNvSpPr>
            <a:spLocks noGrp="1"/>
          </p:cNvSpPr>
          <p:nvPr>
            <p:ph type="body" idx="1"/>
          </p:nvPr>
        </p:nvSpPr>
        <p:spPr/>
        <p:txBody>
          <a:bodyPr>
            <a:normAutofit lnSpcReduction="10000"/>
          </a:bodyPr>
          <a:lstStyle/>
          <a:p>
            <a:pPr algn="r">
              <a:lnSpc>
                <a:spcPct val="94000"/>
              </a:lnSpc>
              <a:spcAft>
                <a:spcPts val="200"/>
              </a:spcAft>
            </a:pPr>
            <a:r>
              <a:rPr lang="en-US" dirty="0">
                <a:solidFill>
                  <a:schemeClr val="tx2"/>
                </a:solidFill>
              </a:rPr>
              <a:t>	</a:t>
            </a:r>
          </a:p>
          <a:p>
            <a:pPr indent="-384048">
              <a:lnSpc>
                <a:spcPct val="94000"/>
              </a:lnSpc>
              <a:spcAft>
                <a:spcPts val="200"/>
              </a:spcAft>
              <a:buFont typeface="Franklin Gothic Book" panose="020B0503020102020204" pitchFamily="34" charset="0"/>
            </a:pPr>
            <a:r>
              <a:rPr lang="en-US" dirty="0" smtClean="0">
                <a:solidFill>
                  <a:schemeClr val="tx2"/>
                </a:solidFill>
              </a:rPr>
              <a:t>Software </a:t>
            </a:r>
            <a:r>
              <a:rPr lang="en-US" dirty="0">
                <a:solidFill>
                  <a:schemeClr val="tx2"/>
                </a:solidFill>
              </a:rPr>
              <a:t>engineers shall act in a manner that is in the best interests of their client and employer consistent with the public interest.</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أن يتصرفوا بطريقة تصب في مصلحة العميل وصاحب العمل بما يتفق مع المصلحة العامة</a:t>
            </a:r>
            <a:endParaRPr lang="en-US" dirty="0">
              <a:solidFill>
                <a:srgbClr val="FF0000"/>
              </a:solidFill>
            </a:endParaRPr>
          </a:p>
          <a:p>
            <a:endParaRPr lang="en-US" dirty="0"/>
          </a:p>
        </p:txBody>
      </p:sp>
    </p:spTree>
    <p:extLst>
      <p:ext uri="{BB962C8B-B14F-4D97-AF65-F5344CB8AC3E}">
        <p14:creationId xmlns:p14="http://schemas.microsoft.com/office/powerpoint/2010/main" val="3855763281"/>
      </p:ext>
    </p:extLst>
  </p:cSld>
  <p:clrMapOvr>
    <a:masterClrMapping/>
  </p:clrMapOvr>
  <mc:AlternateContent xmlns:mc="http://schemas.openxmlformats.org/markup-compatibility/2006" xmlns:p14="http://schemas.microsoft.com/office/powerpoint/2010/main">
    <mc:Choice Requires="p14">
      <p:transition spd="slow" p14:dur="2000" advTm="110830"/>
    </mc:Choice>
    <mc:Fallback xmlns="">
      <p:transition spd="slow" advTm="11083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a:t>
            </a:r>
          </a:p>
        </p:txBody>
      </p:sp>
      <p:sp>
        <p:nvSpPr>
          <p:cNvPr id="3" name="Text Placeholder 2"/>
          <p:cNvSpPr>
            <a:spLocks noGrp="1"/>
          </p:cNvSpPr>
          <p:nvPr>
            <p:ph type="body" idx="1"/>
          </p:nvPr>
        </p:nvSpPr>
        <p:spPr/>
        <p:txBody>
          <a:bodyPr/>
          <a:lstStyle/>
          <a:p>
            <a:pPr indent="-384048">
              <a:lnSpc>
                <a:spcPct val="94000"/>
              </a:lnSpc>
              <a:spcAft>
                <a:spcPts val="200"/>
              </a:spcAft>
              <a:buFont typeface="Franklin Gothic Book" panose="020B0503020102020204" pitchFamily="34" charset="0"/>
            </a:pPr>
            <a:r>
              <a:rPr lang="en-US" dirty="0" smtClean="0">
                <a:solidFill>
                  <a:schemeClr val="tx2"/>
                </a:solidFill>
              </a:rPr>
              <a:t>Software </a:t>
            </a:r>
            <a:r>
              <a:rPr lang="en-US" dirty="0">
                <a:solidFill>
                  <a:schemeClr val="tx2"/>
                </a:solidFill>
              </a:rPr>
              <a:t>engineers shall ensure that their products and related modifications meet the highest professional standards possible.</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التأكد من أن منتجاتهم والتعديلات ذات الصلة تفي بأعلى المعايير المهنية الممكنة</a:t>
            </a:r>
            <a:endParaRPr lang="en-US" dirty="0"/>
          </a:p>
        </p:txBody>
      </p:sp>
    </p:spTree>
    <p:extLst>
      <p:ext uri="{BB962C8B-B14F-4D97-AF65-F5344CB8AC3E}">
        <p14:creationId xmlns:p14="http://schemas.microsoft.com/office/powerpoint/2010/main" val="57445884"/>
      </p:ext>
    </p:extLst>
  </p:cSld>
  <p:clrMapOvr>
    <a:masterClrMapping/>
  </p:clrMapOvr>
  <mc:AlternateContent xmlns:mc="http://schemas.openxmlformats.org/markup-compatibility/2006" xmlns:p14="http://schemas.microsoft.com/office/powerpoint/2010/main">
    <mc:Choice Requires="p14">
      <p:transition spd="slow" p14:dur="2000" advTm="76688"/>
    </mc:Choice>
    <mc:Fallback xmlns="">
      <p:transition spd="slow" advTm="7668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JUDGMENT</a:t>
            </a:r>
          </a:p>
        </p:txBody>
      </p:sp>
      <p:sp>
        <p:nvSpPr>
          <p:cNvPr id="3" name="Text Placeholder 2"/>
          <p:cNvSpPr>
            <a:spLocks noGrp="1"/>
          </p:cNvSpPr>
          <p:nvPr>
            <p:ph type="body" idx="1"/>
          </p:nvPr>
        </p:nvSpPr>
        <p:spPr/>
        <p:txBody>
          <a:bodyPr/>
          <a:lstStyle/>
          <a:p>
            <a:pPr indent="-384048">
              <a:lnSpc>
                <a:spcPct val="94000"/>
              </a:lnSpc>
              <a:spcAft>
                <a:spcPts val="200"/>
              </a:spcAft>
              <a:buFont typeface="Franklin Gothic Book" panose="020B0503020102020204" pitchFamily="34" charset="0"/>
            </a:pPr>
            <a:r>
              <a:rPr lang="en-US" dirty="0" smtClean="0">
                <a:solidFill>
                  <a:schemeClr val="tx2"/>
                </a:solidFill>
              </a:rPr>
              <a:t>Software </a:t>
            </a:r>
            <a:r>
              <a:rPr lang="en-US" dirty="0">
                <a:solidFill>
                  <a:schemeClr val="tx2"/>
                </a:solidFill>
              </a:rPr>
              <a:t>engineers shall maintain integrity and independence in their professional judgment.</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الحفاظ على النزاهة والاستقلالية في حكمهم المهني</a:t>
            </a:r>
            <a:endParaRPr lang="en-US" dirty="0"/>
          </a:p>
        </p:txBody>
      </p:sp>
    </p:spTree>
    <p:extLst>
      <p:ext uri="{BB962C8B-B14F-4D97-AF65-F5344CB8AC3E}">
        <p14:creationId xmlns:p14="http://schemas.microsoft.com/office/powerpoint/2010/main" val="4108634440"/>
      </p:ext>
    </p:extLst>
  </p:cSld>
  <p:clrMapOvr>
    <a:masterClrMapping/>
  </p:clrMapOvr>
  <mc:AlternateContent xmlns:mc="http://schemas.openxmlformats.org/markup-compatibility/2006" xmlns:p14="http://schemas.microsoft.com/office/powerpoint/2010/main">
    <mc:Choice Requires="p14">
      <p:transition spd="slow" p14:dur="2000" advTm="98696"/>
    </mc:Choice>
    <mc:Fallback xmlns="">
      <p:transition spd="slow" advTm="9869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MANAGEMENT</a:t>
            </a:r>
          </a:p>
        </p:txBody>
      </p:sp>
      <p:sp>
        <p:nvSpPr>
          <p:cNvPr id="3" name="Text Placeholder 2"/>
          <p:cNvSpPr>
            <a:spLocks noGrp="1"/>
          </p:cNvSpPr>
          <p:nvPr>
            <p:ph type="body" idx="1"/>
          </p:nvPr>
        </p:nvSpPr>
        <p:spPr/>
        <p:txBody>
          <a:bodyPr/>
          <a:lstStyle/>
          <a:p>
            <a:pPr indent="-384048">
              <a:lnSpc>
                <a:spcPct val="94000"/>
              </a:lnSpc>
              <a:spcAft>
                <a:spcPts val="200"/>
              </a:spcAft>
              <a:buFont typeface="Franklin Gothic Book" panose="020B0503020102020204" pitchFamily="34" charset="0"/>
            </a:pPr>
            <a:r>
              <a:rPr lang="en-US" dirty="0" smtClean="0">
                <a:solidFill>
                  <a:schemeClr val="tx2"/>
                </a:solidFill>
              </a:rPr>
              <a:t>Software </a:t>
            </a:r>
            <a:r>
              <a:rPr lang="en-US" dirty="0">
                <a:solidFill>
                  <a:schemeClr val="tx2"/>
                </a:solidFill>
              </a:rPr>
              <a:t>engineering managers and leaders shall subscribe to and promote an ethical approach to the management of software development and maintenance.</a:t>
            </a:r>
          </a:p>
          <a:p>
            <a:pPr indent="-384048" algn="r">
              <a:lnSpc>
                <a:spcPct val="94000"/>
              </a:lnSpc>
              <a:spcAft>
                <a:spcPts val="200"/>
              </a:spcAft>
              <a:buFont typeface="Franklin Gothic Book" panose="020B0503020102020204" pitchFamily="34" charset="0"/>
            </a:pPr>
            <a:r>
              <a:rPr lang="ar-EG" dirty="0">
                <a:solidFill>
                  <a:srgbClr val="FF0000"/>
                </a:solidFill>
              </a:rPr>
              <a:t>يجب أن يشترك مديرو وقادة هندسة البرمجيات في نهج أخلاقي لإدارة تطوير البرمجيات وصيانتها وتعزيزه</a:t>
            </a:r>
            <a:endParaRPr lang="en-US" dirty="0">
              <a:solidFill>
                <a:srgbClr val="FF0000"/>
              </a:solidFill>
            </a:endParaRPr>
          </a:p>
        </p:txBody>
      </p:sp>
    </p:spTree>
    <p:extLst>
      <p:ext uri="{BB962C8B-B14F-4D97-AF65-F5344CB8AC3E}">
        <p14:creationId xmlns:p14="http://schemas.microsoft.com/office/powerpoint/2010/main" val="3499921263"/>
      </p:ext>
    </p:extLst>
  </p:cSld>
  <p:clrMapOvr>
    <a:masterClrMapping/>
  </p:clrMapOvr>
  <mc:AlternateContent xmlns:mc="http://schemas.openxmlformats.org/markup-compatibility/2006" xmlns:p14="http://schemas.microsoft.com/office/powerpoint/2010/main">
    <mc:Choice Requires="p14">
      <p:transition spd="slow" p14:dur="2000" advTm="108153"/>
    </mc:Choice>
    <mc:Fallback xmlns="">
      <p:transition spd="slow" advTm="10815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PROFESSION</a:t>
            </a:r>
          </a:p>
        </p:txBody>
      </p:sp>
      <p:sp>
        <p:nvSpPr>
          <p:cNvPr id="3" name="Text Placeholder 2"/>
          <p:cNvSpPr>
            <a:spLocks noGrp="1"/>
          </p:cNvSpPr>
          <p:nvPr>
            <p:ph type="body" idx="1"/>
          </p:nvPr>
        </p:nvSpPr>
        <p:spPr/>
        <p:txBody>
          <a:bodyPr/>
          <a:lstStyle/>
          <a:p>
            <a:pPr indent="-384048">
              <a:lnSpc>
                <a:spcPct val="94000"/>
              </a:lnSpc>
              <a:spcAft>
                <a:spcPts val="200"/>
              </a:spcAft>
              <a:buFont typeface="Franklin Gothic Book" panose="020B0503020102020204" pitchFamily="34" charset="0"/>
            </a:pPr>
            <a:r>
              <a:rPr lang="en-US" dirty="0" smtClean="0">
                <a:solidFill>
                  <a:schemeClr val="tx2"/>
                </a:solidFill>
              </a:rPr>
              <a:t>Software </a:t>
            </a:r>
            <a:r>
              <a:rPr lang="en-US" dirty="0">
                <a:solidFill>
                  <a:schemeClr val="tx2"/>
                </a:solidFill>
              </a:rPr>
              <a:t>engineers shall advance the integrity and reputation of the profession consistent with the public interest.</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تعزيز نزاهة وسمعة المهنة بما يتفق مع المصلحة العامة</a:t>
            </a:r>
            <a:endParaRPr lang="en-US" dirty="0"/>
          </a:p>
        </p:txBody>
      </p:sp>
    </p:spTree>
    <p:extLst>
      <p:ext uri="{BB962C8B-B14F-4D97-AF65-F5344CB8AC3E}">
        <p14:creationId xmlns:p14="http://schemas.microsoft.com/office/powerpoint/2010/main" val="4096588017"/>
      </p:ext>
    </p:extLst>
  </p:cSld>
  <p:clrMapOvr>
    <a:masterClrMapping/>
  </p:clrMapOvr>
  <mc:AlternateContent xmlns:mc="http://schemas.openxmlformats.org/markup-compatibility/2006" xmlns:p14="http://schemas.microsoft.com/office/powerpoint/2010/main">
    <mc:Choice Requires="p14">
      <p:transition spd="slow" p14:dur="2000" advTm="63147"/>
    </mc:Choice>
    <mc:Fallback xmlns="">
      <p:transition spd="slow" advTm="6314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COLLEAGUES</a:t>
            </a:r>
          </a:p>
        </p:txBody>
      </p:sp>
      <p:sp>
        <p:nvSpPr>
          <p:cNvPr id="3" name="Text Placeholder 2"/>
          <p:cNvSpPr>
            <a:spLocks noGrp="1"/>
          </p:cNvSpPr>
          <p:nvPr>
            <p:ph type="body" idx="1"/>
          </p:nvPr>
        </p:nvSpPr>
        <p:spPr/>
        <p:txBody>
          <a:bodyPr/>
          <a:lstStyle/>
          <a:p>
            <a:pPr indent="-384048">
              <a:lnSpc>
                <a:spcPct val="94000"/>
              </a:lnSpc>
              <a:spcAft>
                <a:spcPts val="200"/>
              </a:spcAft>
              <a:buFont typeface="Franklin Gothic Book" panose="020B0503020102020204" pitchFamily="34" charset="0"/>
            </a:pPr>
            <a:r>
              <a:rPr lang="en-US" dirty="0" smtClean="0">
                <a:solidFill>
                  <a:schemeClr val="tx2"/>
                </a:solidFill>
              </a:rPr>
              <a:t>Software </a:t>
            </a:r>
            <a:r>
              <a:rPr lang="en-US" dirty="0">
                <a:solidFill>
                  <a:schemeClr val="tx2"/>
                </a:solidFill>
              </a:rPr>
              <a:t>engineers shall be fair to and supportive of their colleagues.</a:t>
            </a:r>
          </a:p>
          <a:p>
            <a:pPr indent="-384048" algn="r">
              <a:lnSpc>
                <a:spcPct val="94000"/>
              </a:lnSpc>
              <a:spcAft>
                <a:spcPts val="200"/>
              </a:spcAft>
              <a:buFont typeface="Franklin Gothic Book" panose="020B0503020102020204" pitchFamily="34" charset="0"/>
            </a:pPr>
            <a:r>
              <a:rPr lang="ar-EG" dirty="0">
                <a:solidFill>
                  <a:srgbClr val="FF0000"/>
                </a:solidFill>
              </a:rPr>
              <a:t>يجب أن يكون مهندسو البرمجيات عادلين وداعمين لزملائهم</a:t>
            </a:r>
            <a:endParaRPr lang="en-US" dirty="0"/>
          </a:p>
        </p:txBody>
      </p:sp>
    </p:spTree>
    <p:extLst>
      <p:ext uri="{BB962C8B-B14F-4D97-AF65-F5344CB8AC3E}">
        <p14:creationId xmlns:p14="http://schemas.microsoft.com/office/powerpoint/2010/main" val="3096111021"/>
      </p:ext>
    </p:extLst>
  </p:cSld>
  <p:clrMapOvr>
    <a:masterClrMapping/>
  </p:clrMapOvr>
  <mc:AlternateContent xmlns:mc="http://schemas.openxmlformats.org/markup-compatibility/2006" xmlns:p14="http://schemas.microsoft.com/office/powerpoint/2010/main">
    <mc:Choice Requires="p14">
      <p:transition spd="slow" p14:dur="2000" advTm="134712"/>
    </mc:Choice>
    <mc:Fallback xmlns="">
      <p:transition spd="slow" advTm="13471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SELF</a:t>
            </a:r>
          </a:p>
        </p:txBody>
      </p:sp>
      <p:sp>
        <p:nvSpPr>
          <p:cNvPr id="3" name="Text Placeholder 2"/>
          <p:cNvSpPr>
            <a:spLocks noGrp="1"/>
          </p:cNvSpPr>
          <p:nvPr>
            <p:ph type="body" idx="1"/>
          </p:nvPr>
        </p:nvSpPr>
        <p:spPr/>
        <p:txBody>
          <a:bodyPr>
            <a:normAutofit lnSpcReduction="10000"/>
          </a:bodyPr>
          <a:lstStyle/>
          <a:p>
            <a:pPr indent="-384048">
              <a:lnSpc>
                <a:spcPct val="94000"/>
              </a:lnSpc>
              <a:spcAft>
                <a:spcPts val="200"/>
              </a:spcAft>
              <a:buFont typeface="Franklin Gothic Book" panose="020B0503020102020204" pitchFamily="34" charset="0"/>
            </a:pPr>
            <a:r>
              <a:rPr lang="en-US" dirty="0" smtClean="0">
                <a:solidFill>
                  <a:schemeClr val="tx2"/>
                </a:solidFill>
              </a:rPr>
              <a:t>Software </a:t>
            </a:r>
            <a:r>
              <a:rPr lang="en-US" dirty="0">
                <a:solidFill>
                  <a:schemeClr val="tx2"/>
                </a:solidFill>
              </a:rPr>
              <a:t>engineers shall participate in lifelong learning regarding the practice of their profession and shall promote an ethical approach to the practice of the profession.</a:t>
            </a:r>
          </a:p>
          <a:p>
            <a:pPr indent="-384048" algn="r">
              <a:lnSpc>
                <a:spcPct val="94000"/>
              </a:lnSpc>
              <a:spcAft>
                <a:spcPts val="200"/>
              </a:spcAft>
              <a:buFont typeface="Franklin Gothic Book" panose="020B0503020102020204" pitchFamily="34" charset="0"/>
            </a:pPr>
            <a:r>
              <a:rPr lang="ar-EG" dirty="0">
                <a:solidFill>
                  <a:srgbClr val="FF0000"/>
                </a:solidFill>
              </a:rPr>
              <a:t>يجب أن يشارك مهندسو البرمجيات في التعلم مدى الحياة فيما يتعلق بممارسة مهنتهم ويجب أن يعززوا النهج الأخلاقي لممارسة المهنة</a:t>
            </a:r>
            <a:endParaRPr lang="en-US" dirty="0"/>
          </a:p>
        </p:txBody>
      </p:sp>
    </p:spTree>
    <p:extLst>
      <p:ext uri="{BB962C8B-B14F-4D97-AF65-F5344CB8AC3E}">
        <p14:creationId xmlns:p14="http://schemas.microsoft.com/office/powerpoint/2010/main" val="1164658676"/>
      </p:ext>
    </p:extLst>
  </p:cSld>
  <p:clrMapOvr>
    <a:masterClrMapping/>
  </p:clrMapOvr>
  <mc:AlternateContent xmlns:mc="http://schemas.openxmlformats.org/markup-compatibility/2006" xmlns:p14="http://schemas.microsoft.com/office/powerpoint/2010/main">
    <mc:Choice Requires="p14">
      <p:transition spd="slow" p14:dur="2000" advTm="67292"/>
    </mc:Choice>
    <mc:Fallback xmlns="">
      <p:transition spd="slow" advTm="6729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a:t>Case studies</a:t>
            </a:r>
          </a:p>
        </p:txBody>
      </p:sp>
    </p:spTree>
    <p:extLst>
      <p:ext uri="{BB962C8B-B14F-4D97-AF65-F5344CB8AC3E}">
        <p14:creationId xmlns:p14="http://schemas.microsoft.com/office/powerpoint/2010/main" val="2259347527"/>
      </p:ext>
    </p:extLst>
  </p:cSld>
  <p:clrMapOvr>
    <a:masterClrMapping/>
  </p:clrMapOvr>
  <mc:AlternateContent xmlns:mc="http://schemas.openxmlformats.org/markup-compatibility/2006" xmlns:p14="http://schemas.microsoft.com/office/powerpoint/2010/main">
    <mc:Choice Requires="p14">
      <p:transition spd="slow" p14:dur="2000" advTm="68682"/>
    </mc:Choice>
    <mc:Fallback xmlns="">
      <p:transition spd="slow" advTm="6868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studies</a:t>
            </a:r>
          </a:p>
        </p:txBody>
      </p:sp>
      <p:sp>
        <p:nvSpPr>
          <p:cNvPr id="3" name="Content Placeholder 2"/>
          <p:cNvSpPr>
            <a:spLocks noGrp="1"/>
          </p:cNvSpPr>
          <p:nvPr>
            <p:ph idx="1"/>
          </p:nvPr>
        </p:nvSpPr>
        <p:spPr/>
        <p:txBody>
          <a:bodyPr/>
          <a:lstStyle/>
          <a:p>
            <a:r>
              <a:rPr lang="en-US" b="1" dirty="0"/>
              <a:t>A personal insulin pump</a:t>
            </a:r>
          </a:p>
          <a:p>
            <a:pPr lvl="1"/>
            <a:r>
              <a:rPr lang="en-US" dirty="0"/>
              <a:t>An embedded system in an insulin pump used by diabetics to maintain blood glucose control.</a:t>
            </a:r>
          </a:p>
          <a:p>
            <a:r>
              <a:rPr lang="en-US" b="1" dirty="0"/>
              <a:t>A mental health </a:t>
            </a:r>
            <a:r>
              <a:rPr lang="en-US" b="1" dirty="0" smtClean="0"/>
              <a:t>care </a:t>
            </a:r>
            <a:r>
              <a:rPr lang="en-US" b="1" dirty="0"/>
              <a:t>patient management system</a:t>
            </a:r>
          </a:p>
          <a:p>
            <a:pPr lvl="1"/>
            <a:r>
              <a:rPr lang="en-US" dirty="0"/>
              <a:t>A system used to maintain records of people receiving care for mental health problems.</a:t>
            </a:r>
          </a:p>
          <a:p>
            <a:endParaRPr lang="en-US" dirty="0"/>
          </a:p>
        </p:txBody>
      </p:sp>
    </p:spTree>
    <p:extLst>
      <p:ext uri="{BB962C8B-B14F-4D97-AF65-F5344CB8AC3E}">
        <p14:creationId xmlns:p14="http://schemas.microsoft.com/office/powerpoint/2010/main" val="2574522568"/>
      </p:ext>
    </p:extLst>
  </p:cSld>
  <p:clrMapOvr>
    <a:masterClrMapping/>
  </p:clrMapOvr>
  <mc:AlternateContent xmlns:mc="http://schemas.openxmlformats.org/markup-compatibility/2006" xmlns:p14="http://schemas.microsoft.com/office/powerpoint/2010/main">
    <mc:Choice Requires="p14">
      <p:transition spd="slow" p14:dur="2000" advTm="274815"/>
    </mc:Choice>
    <mc:Fallback xmlns="">
      <p:transition spd="slow" advTm="27481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Insulin pump control system</a:t>
            </a:r>
          </a:p>
        </p:txBody>
      </p:sp>
      <p:sp>
        <p:nvSpPr>
          <p:cNvPr id="3" name="Content Placeholder 2"/>
          <p:cNvSpPr>
            <a:spLocks noGrp="1"/>
          </p:cNvSpPr>
          <p:nvPr>
            <p:ph idx="1"/>
          </p:nvPr>
        </p:nvSpPr>
        <p:spPr/>
        <p:txBody>
          <a:bodyPr/>
          <a:lstStyle/>
          <a:p>
            <a:r>
              <a:rPr lang="en-US" dirty="0"/>
              <a:t>Collects data from a blood sugar sensor and calculates the amount of insulin required to be injected.</a:t>
            </a:r>
          </a:p>
          <a:p>
            <a:r>
              <a:rPr lang="en-US" dirty="0"/>
              <a:t>Calculation is based on the rate of change of blood sugar levels.</a:t>
            </a:r>
          </a:p>
          <a:p>
            <a:r>
              <a:rPr lang="en-US" dirty="0"/>
              <a:t>Sends signals to a micro-pump to deliver the correct dose of insulin.</a:t>
            </a:r>
          </a:p>
          <a:p>
            <a:r>
              <a:rPr lang="en-US" dirty="0"/>
              <a:t>Safety-critical system, as low blood sugar can lead to brain malfunctioning, coma and death; high-blood sugar levels have long-term consequences such as eye and kidney damage.</a:t>
            </a:r>
          </a:p>
        </p:txBody>
      </p:sp>
    </p:spTree>
    <p:extLst>
      <p:ext uri="{BB962C8B-B14F-4D97-AF65-F5344CB8AC3E}">
        <p14:creationId xmlns:p14="http://schemas.microsoft.com/office/powerpoint/2010/main" val="1023007867"/>
      </p:ext>
    </p:extLst>
  </p:cSld>
  <p:clrMapOvr>
    <a:masterClrMapping/>
  </p:clrMapOvr>
  <mc:AlternateContent xmlns:mc="http://schemas.openxmlformats.org/markup-compatibility/2006" xmlns:p14="http://schemas.microsoft.com/office/powerpoint/2010/main">
    <mc:Choice Requires="p14">
      <p:transition spd="slow" p14:dur="2000" advTm="230132"/>
    </mc:Choice>
    <mc:Fallback xmlns="">
      <p:transition spd="slow" advTm="23013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Insulin pump hardware architecture</a:t>
            </a:r>
            <a:endParaRPr lang="en-US" dirty="0"/>
          </a:p>
        </p:txBody>
      </p:sp>
      <p:pic>
        <p:nvPicPr>
          <p:cNvPr id="4" name="Picture 3" descr="1.4 InsulinPumpHW.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tretch>
                <a:fillRect/>
              </a:stretch>
            </p:blipFill>
          </mc:Choice>
          <mc:Fallback>
            <p:blipFill>
              <a:blip r:embed="rId5"/>
              <a:stretch>
                <a:fillRect/>
              </a:stretch>
            </p:blipFill>
          </mc:Fallback>
        </mc:AlternateContent>
        <p:spPr>
          <a:xfrm>
            <a:off x="2959446" y="2182586"/>
            <a:ext cx="5281515" cy="3360964"/>
          </a:xfrm>
          <a:prstGeom prst="rect">
            <a:avLst/>
          </a:prstGeom>
        </p:spPr>
      </p:pic>
    </p:spTree>
    <p:extLst>
      <p:ext uri="{BB962C8B-B14F-4D97-AF65-F5344CB8AC3E}">
        <p14:creationId xmlns:p14="http://schemas.microsoft.com/office/powerpoint/2010/main" val="4172818975"/>
      </p:ext>
    </p:extLst>
  </p:cSld>
  <p:clrMapOvr>
    <a:masterClrMapping/>
  </p:clrMapOvr>
  <mc:AlternateContent xmlns:mc="http://schemas.openxmlformats.org/markup-compatibility/2006" xmlns:p14="http://schemas.microsoft.com/office/powerpoint/2010/main">
    <mc:Choice Requires="p14">
      <p:transition spd="slow" p14:dur="2000" advTm="219048"/>
    </mc:Choice>
    <mc:Fallback xmlns="">
      <p:transition spd="slow" advTm="21904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 model of the insulin pump</a:t>
            </a:r>
            <a:endParaRPr lang="en-US" dirty="0"/>
          </a:p>
        </p:txBody>
      </p:sp>
      <p:pic>
        <p:nvPicPr>
          <p:cNvPr id="7" name="Content Placeholder 6" descr="1.5 InsulinPumpActDiag.eps"/>
          <p:cNvPicPr>
            <a:picLocks noGrp="1" noChangeAspect="1"/>
          </p:cNvPicPr>
          <p:nvPr>
            <p:ph idx="1"/>
          </p:nvPr>
        </p:nvPicPr>
        <mc:AlternateContent xmlns:mc="http://schemas.openxmlformats.org/markup-compatibility/2006">
          <mc:Choice xmlns:ma="http://schemas.microsoft.com/office/mac/drawingml/2008/main" xmlns:mv="urn:schemas-microsoft-com:mac:vml" xmlns="" Requires="ma">
            <p:blipFill>
              <a:blip r:embed="rId4"/>
              <a:stretch>
                <a:fillRect/>
              </a:stretch>
            </p:blipFill>
          </mc:Choice>
          <mc:Fallback>
            <p:blipFill>
              <a:blip r:embed="rId5"/>
              <a:stretch>
                <a:fillRect/>
              </a:stretch>
            </p:blipFill>
          </mc:Fallback>
        </mc:AlternateContent>
        <p:spPr>
          <a:xfrm>
            <a:off x="1640745" y="2514600"/>
            <a:ext cx="8510775" cy="2914650"/>
          </a:xfrm>
          <a:prstGeom prst="rect">
            <a:avLst/>
          </a:prstGeom>
        </p:spPr>
      </p:pic>
    </p:spTree>
    <p:extLst>
      <p:ext uri="{BB962C8B-B14F-4D97-AF65-F5344CB8AC3E}">
        <p14:creationId xmlns:p14="http://schemas.microsoft.com/office/powerpoint/2010/main" val="1675102986"/>
      </p:ext>
    </p:extLst>
  </p:cSld>
  <p:clrMapOvr>
    <a:masterClrMapping/>
  </p:clrMapOvr>
  <mc:AlternateContent xmlns:mc="http://schemas.openxmlformats.org/markup-compatibility/2006" xmlns:p14="http://schemas.microsoft.com/office/powerpoint/2010/main">
    <mc:Choice Requires="p14">
      <p:transition spd="slow" p14:dur="2000" advTm="240819"/>
    </mc:Choice>
    <mc:Fallback xmlns="">
      <p:transition spd="slow" advTm="24081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Essential high-level requirements</a:t>
            </a:r>
          </a:p>
        </p:txBody>
      </p:sp>
      <p:sp>
        <p:nvSpPr>
          <p:cNvPr id="3" name="Content Placeholder 2"/>
          <p:cNvSpPr>
            <a:spLocks noGrp="1"/>
          </p:cNvSpPr>
          <p:nvPr>
            <p:ph idx="1"/>
          </p:nvPr>
        </p:nvSpPr>
        <p:spPr/>
        <p:txBody>
          <a:bodyPr/>
          <a:lstStyle/>
          <a:p>
            <a:r>
              <a:rPr lang="en-GB" dirty="0"/>
              <a:t>The system shall be </a:t>
            </a:r>
            <a:r>
              <a:rPr lang="en-GB" dirty="0">
                <a:solidFill>
                  <a:srgbClr val="FF0000"/>
                </a:solidFill>
              </a:rPr>
              <a:t>available</a:t>
            </a:r>
            <a:r>
              <a:rPr lang="en-GB" dirty="0"/>
              <a:t> to deliver insulin when required. </a:t>
            </a:r>
          </a:p>
          <a:p>
            <a:r>
              <a:rPr lang="en-GB" dirty="0"/>
              <a:t>The system shall </a:t>
            </a:r>
            <a:r>
              <a:rPr lang="en-GB" dirty="0">
                <a:solidFill>
                  <a:srgbClr val="FF0000"/>
                </a:solidFill>
              </a:rPr>
              <a:t>perform reliably </a:t>
            </a:r>
            <a:r>
              <a:rPr lang="en-GB" dirty="0"/>
              <a:t>and deliver the correct amount of insulin to counteract the current level of blood sugar.</a:t>
            </a:r>
          </a:p>
          <a:p>
            <a:r>
              <a:rPr lang="en-GB" dirty="0"/>
              <a:t>The system must therefore be designed and implemented to ensure that the system always meets these requirements. </a:t>
            </a:r>
            <a:endParaRPr lang="en-US" dirty="0"/>
          </a:p>
          <a:p>
            <a:endParaRPr lang="en-US" dirty="0"/>
          </a:p>
        </p:txBody>
      </p:sp>
    </p:spTree>
    <p:extLst>
      <p:ext uri="{BB962C8B-B14F-4D97-AF65-F5344CB8AC3E}">
        <p14:creationId xmlns:p14="http://schemas.microsoft.com/office/powerpoint/2010/main" val="2240693284"/>
      </p:ext>
    </p:extLst>
  </p:cSld>
  <p:clrMapOvr>
    <a:masterClrMapping/>
  </p:clrMapOvr>
  <mc:AlternateContent xmlns:mc="http://schemas.openxmlformats.org/markup-compatibility/2006" xmlns:p14="http://schemas.microsoft.com/office/powerpoint/2010/main">
    <mc:Choice Requires="p14">
      <p:transition spd="slow" p14:dur="2000" advTm="144413"/>
    </mc:Choice>
    <mc:Fallback xmlns="">
      <p:transition spd="slow" advTm="14441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A patient information system for mental health care</a:t>
            </a:r>
            <a:endParaRPr lang="en-US" dirty="0"/>
          </a:p>
        </p:txBody>
      </p:sp>
      <p:sp>
        <p:nvSpPr>
          <p:cNvPr id="3" name="Content Placeholder 2"/>
          <p:cNvSpPr>
            <a:spLocks noGrp="1"/>
          </p:cNvSpPr>
          <p:nvPr>
            <p:ph idx="1"/>
          </p:nvPr>
        </p:nvSpPr>
        <p:spPr>
          <a:xfrm>
            <a:off x="838200" y="1825625"/>
            <a:ext cx="10382250" cy="4351338"/>
          </a:xfrm>
        </p:spPr>
        <p:txBody>
          <a:bodyPr>
            <a:normAutofit/>
          </a:bodyPr>
          <a:lstStyle/>
          <a:p>
            <a:r>
              <a:rPr lang="en-GB" dirty="0"/>
              <a:t>A </a:t>
            </a:r>
            <a:r>
              <a:rPr lang="en-GB" dirty="0" smtClean="0"/>
              <a:t>medical </a:t>
            </a:r>
            <a:r>
              <a:rPr lang="en-GB" dirty="0"/>
              <a:t>information system that maintains information about patients suffering from mental health problems and the treatments that they have received.</a:t>
            </a:r>
          </a:p>
          <a:p>
            <a:r>
              <a:rPr lang="en-GB" dirty="0"/>
              <a:t>Most mental health patients do not require dedicated hospital treatment but need to attend specialist clinics regularly where they can meet a doctor who has detailed knowledge of their problems. </a:t>
            </a:r>
          </a:p>
          <a:p>
            <a:r>
              <a:rPr lang="en-GB" dirty="0"/>
              <a:t>To make it easier for patients to attend, these clinics are not just run in hospitals. They may also be held in local medical practices or community centres. </a:t>
            </a:r>
            <a:endParaRPr lang="en-US" dirty="0"/>
          </a:p>
          <a:p>
            <a:endParaRPr lang="en-US" dirty="0"/>
          </a:p>
        </p:txBody>
      </p:sp>
    </p:spTree>
    <p:extLst>
      <p:ext uri="{BB962C8B-B14F-4D97-AF65-F5344CB8AC3E}">
        <p14:creationId xmlns:p14="http://schemas.microsoft.com/office/powerpoint/2010/main" val="2694633008"/>
      </p:ext>
    </p:extLst>
  </p:cSld>
  <p:clrMapOvr>
    <a:masterClrMapping/>
  </p:clrMapOvr>
  <mc:AlternateContent xmlns:mc="http://schemas.openxmlformats.org/markup-compatibility/2006" xmlns:p14="http://schemas.microsoft.com/office/powerpoint/2010/main">
    <mc:Choice Requires="p14">
      <p:transition spd="slow" p14:dur="2000" advTm="231839"/>
    </mc:Choice>
    <mc:Fallback xmlns="">
      <p:transition spd="slow" advTm="23183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a:t>
            </a:r>
          </a:p>
        </p:txBody>
      </p:sp>
      <p:sp>
        <p:nvSpPr>
          <p:cNvPr id="3" name="Content Placeholder 2"/>
          <p:cNvSpPr>
            <a:spLocks noGrp="1"/>
          </p:cNvSpPr>
          <p:nvPr>
            <p:ph idx="1"/>
          </p:nvPr>
        </p:nvSpPr>
        <p:spPr/>
        <p:txBody>
          <a:bodyPr>
            <a:normAutofit lnSpcReduction="10000"/>
          </a:bodyPr>
          <a:lstStyle/>
          <a:p>
            <a:r>
              <a:rPr lang="en-GB" dirty="0"/>
              <a:t>The MHC-PMS (Mental Health Care-Patient Management System) is an information system that is </a:t>
            </a:r>
            <a:r>
              <a:rPr lang="en-GB" b="1" dirty="0"/>
              <a:t>intended for use in clinics.</a:t>
            </a:r>
            <a:r>
              <a:rPr lang="en-GB" dirty="0"/>
              <a:t> </a:t>
            </a:r>
          </a:p>
          <a:p>
            <a:r>
              <a:rPr lang="en-GB" dirty="0"/>
              <a:t>It makes use of a </a:t>
            </a:r>
            <a:r>
              <a:rPr lang="en-GB" b="1" dirty="0"/>
              <a:t>centralized database </a:t>
            </a:r>
            <a:r>
              <a:rPr lang="en-GB" dirty="0"/>
              <a:t>of patient information but has also been designed to run on a PC, so that it may be accessed and used from sites that do not have secure network connectivity. </a:t>
            </a:r>
          </a:p>
          <a:p>
            <a:r>
              <a:rPr lang="en-GB" dirty="0"/>
              <a:t>When the local systems have secure network access, they use patient information in the database but </a:t>
            </a:r>
            <a:r>
              <a:rPr lang="en-GB" b="1" dirty="0"/>
              <a:t>they can download and use local copies of patient records when they are disconnected.</a:t>
            </a:r>
            <a:r>
              <a:rPr lang="en-GB" dirty="0"/>
              <a:t> </a:t>
            </a:r>
            <a:endParaRPr lang="en-US" dirty="0"/>
          </a:p>
          <a:p>
            <a:endParaRPr lang="en-US" dirty="0"/>
          </a:p>
        </p:txBody>
      </p:sp>
    </p:spTree>
    <p:extLst>
      <p:ext uri="{BB962C8B-B14F-4D97-AF65-F5344CB8AC3E}">
        <p14:creationId xmlns:p14="http://schemas.microsoft.com/office/powerpoint/2010/main" val="2235103413"/>
      </p:ext>
    </p:extLst>
  </p:cSld>
  <p:clrMapOvr>
    <a:masterClrMapping/>
  </p:clrMapOvr>
  <mc:AlternateContent xmlns:mc="http://schemas.openxmlformats.org/markup-compatibility/2006" xmlns:p14="http://schemas.microsoft.com/office/powerpoint/2010/main">
    <mc:Choice Requires="p14">
      <p:transition spd="slow" p14:dur="2000" advTm="211479"/>
    </mc:Choice>
    <mc:Fallback xmlns="">
      <p:transition spd="slow" advTm="21147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 goals</a:t>
            </a:r>
          </a:p>
        </p:txBody>
      </p:sp>
      <p:sp>
        <p:nvSpPr>
          <p:cNvPr id="3" name="Content Placeholder 2"/>
          <p:cNvSpPr>
            <a:spLocks noGrp="1"/>
          </p:cNvSpPr>
          <p:nvPr>
            <p:ph idx="1"/>
          </p:nvPr>
        </p:nvSpPr>
        <p:spPr/>
        <p:txBody>
          <a:bodyPr/>
          <a:lstStyle/>
          <a:p>
            <a:r>
              <a:rPr lang="en-GB" dirty="0"/>
              <a:t>To </a:t>
            </a:r>
            <a:r>
              <a:rPr lang="en-GB" b="1" dirty="0"/>
              <a:t>generate management information </a:t>
            </a:r>
            <a:r>
              <a:rPr lang="en-GB" dirty="0"/>
              <a:t>that allows health service managers to assess performance against local and government targets.</a:t>
            </a:r>
          </a:p>
          <a:p>
            <a:r>
              <a:rPr lang="en-GB" dirty="0"/>
              <a:t>To provide medical staff with </a:t>
            </a:r>
            <a:r>
              <a:rPr lang="en-GB" b="1" dirty="0"/>
              <a:t>timely information </a:t>
            </a:r>
            <a:r>
              <a:rPr lang="en-GB" dirty="0"/>
              <a:t>to support the treatment of patients.</a:t>
            </a:r>
          </a:p>
          <a:p>
            <a:endParaRPr lang="en-US" dirty="0"/>
          </a:p>
        </p:txBody>
      </p:sp>
    </p:spTree>
    <p:extLst>
      <p:ext uri="{BB962C8B-B14F-4D97-AF65-F5344CB8AC3E}">
        <p14:creationId xmlns:p14="http://schemas.microsoft.com/office/powerpoint/2010/main" val="4223517621"/>
      </p:ext>
    </p:extLst>
  </p:cSld>
  <p:clrMapOvr>
    <a:masterClrMapping/>
  </p:clrMapOvr>
  <mc:AlternateContent xmlns:mc="http://schemas.openxmlformats.org/markup-compatibility/2006" xmlns:p14="http://schemas.microsoft.com/office/powerpoint/2010/main">
    <mc:Choice Requires="p14">
      <p:transition spd="slow" p14:dur="2000" advTm="198361"/>
    </mc:Choice>
    <mc:Fallback xmlns="">
      <p:transition spd="slow" advTm="19836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organization of the MHC-PMS </a:t>
            </a:r>
            <a:endParaRPr lang="en-US" dirty="0"/>
          </a:p>
        </p:txBody>
      </p:sp>
      <p:pic>
        <p:nvPicPr>
          <p:cNvPr id="4" name="Content Placeholder 3" descr="1.6 MHC-PMS.eps"/>
          <p:cNvPicPr>
            <a:picLocks noGrp="1" noChangeAspect="1"/>
          </p:cNvPicPr>
          <p:nvPr>
            <p:ph idx="1"/>
          </p:nvPr>
        </p:nvPicPr>
        <mc:AlternateContent xmlns:mc="http://schemas.openxmlformats.org/markup-compatibility/2006">
          <mc:Choice xmlns:ma="http://schemas.microsoft.com/office/mac/drawingml/2008/main" xmlns:mv="urn:schemas-microsoft-com:mac:vml" xmlns="" Requires="ma">
            <p:blipFill>
              <a:blip r:embed="rId4"/>
              <a:stretch>
                <a:fillRect/>
              </a:stretch>
            </p:blipFill>
          </mc:Choice>
          <mc:Fallback>
            <p:blipFill>
              <a:blip r:embed="rId5"/>
              <a:stretch>
                <a:fillRect/>
              </a:stretch>
            </p:blipFill>
          </mc:Fallback>
        </mc:AlternateContent>
        <p:spPr>
          <a:xfrm>
            <a:off x="2781300" y="2122488"/>
            <a:ext cx="6082406" cy="3840162"/>
          </a:xfrm>
          <a:prstGeom prst="rect">
            <a:avLst/>
          </a:prstGeom>
        </p:spPr>
      </p:pic>
    </p:spTree>
    <p:extLst>
      <p:ext uri="{BB962C8B-B14F-4D97-AF65-F5344CB8AC3E}">
        <p14:creationId xmlns:p14="http://schemas.microsoft.com/office/powerpoint/2010/main" val="1522940567"/>
      </p:ext>
    </p:extLst>
  </p:cSld>
  <p:clrMapOvr>
    <a:masterClrMapping/>
  </p:clrMapOvr>
  <mc:AlternateContent xmlns:mc="http://schemas.openxmlformats.org/markup-compatibility/2006" xmlns:p14="http://schemas.microsoft.com/office/powerpoint/2010/main">
    <mc:Choice Requires="p14">
      <p:transition spd="slow" p14:dur="2000" advTm="87865"/>
    </mc:Choice>
    <mc:Fallback xmlns="">
      <p:transition spd="slow" advTm="8786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 key features</a:t>
            </a:r>
          </a:p>
        </p:txBody>
      </p:sp>
      <p:sp>
        <p:nvSpPr>
          <p:cNvPr id="3" name="Content Placeholder 2"/>
          <p:cNvSpPr>
            <a:spLocks noGrp="1"/>
          </p:cNvSpPr>
          <p:nvPr>
            <p:ph idx="1"/>
          </p:nvPr>
        </p:nvSpPr>
        <p:spPr>
          <a:xfrm>
            <a:off x="838200" y="1825625"/>
            <a:ext cx="10363200" cy="4351338"/>
          </a:xfrm>
        </p:spPr>
        <p:txBody>
          <a:bodyPr>
            <a:normAutofit lnSpcReduction="10000"/>
          </a:bodyPr>
          <a:lstStyle/>
          <a:p>
            <a:r>
              <a:rPr lang="en-GB" b="1" dirty="0"/>
              <a:t>Individual care management </a:t>
            </a:r>
          </a:p>
          <a:p>
            <a:pPr lvl="1"/>
            <a:r>
              <a:rPr lang="en-GB" dirty="0"/>
              <a:t>Clinicians can </a:t>
            </a:r>
            <a:r>
              <a:rPr lang="en-GB" b="1" dirty="0"/>
              <a:t>create</a:t>
            </a:r>
            <a:r>
              <a:rPr lang="en-GB" dirty="0"/>
              <a:t> records for patients, </a:t>
            </a:r>
            <a:r>
              <a:rPr lang="en-GB" b="1" dirty="0"/>
              <a:t>edit</a:t>
            </a:r>
            <a:r>
              <a:rPr lang="en-GB" dirty="0"/>
              <a:t> the information in the system, </a:t>
            </a:r>
            <a:r>
              <a:rPr lang="en-GB" b="1" dirty="0"/>
              <a:t>view</a:t>
            </a:r>
            <a:r>
              <a:rPr lang="en-GB" dirty="0"/>
              <a:t> patient history, etc. The system supports data summaries so that doctors can quickly learn about the </a:t>
            </a:r>
            <a:r>
              <a:rPr lang="en-GB" b="1" dirty="0"/>
              <a:t>key problems </a:t>
            </a:r>
            <a:r>
              <a:rPr lang="en-GB" dirty="0"/>
              <a:t>and </a:t>
            </a:r>
            <a:r>
              <a:rPr lang="en-GB" b="1" dirty="0"/>
              <a:t>treatments</a:t>
            </a:r>
            <a:r>
              <a:rPr lang="en-GB" dirty="0"/>
              <a:t> that have been prescribed.</a:t>
            </a:r>
          </a:p>
          <a:p>
            <a:r>
              <a:rPr lang="en-GB" b="1" dirty="0"/>
              <a:t>Patient monitoring </a:t>
            </a:r>
          </a:p>
          <a:p>
            <a:pPr lvl="1"/>
            <a:r>
              <a:rPr lang="en-GB" dirty="0"/>
              <a:t>The system </a:t>
            </a:r>
            <a:r>
              <a:rPr lang="en-GB" b="1" dirty="0"/>
              <a:t>monitors the records </a:t>
            </a:r>
            <a:r>
              <a:rPr lang="en-GB" dirty="0"/>
              <a:t>of patients that are involved in treatment and </a:t>
            </a:r>
            <a:r>
              <a:rPr lang="en-GB" b="1" dirty="0"/>
              <a:t>issues warnings </a:t>
            </a:r>
            <a:r>
              <a:rPr lang="en-GB" dirty="0"/>
              <a:t>if possible problems are detected. </a:t>
            </a:r>
          </a:p>
          <a:p>
            <a:r>
              <a:rPr lang="en-GB" b="1" dirty="0"/>
              <a:t>Administrative reporting </a:t>
            </a:r>
          </a:p>
          <a:p>
            <a:pPr lvl="1"/>
            <a:r>
              <a:rPr lang="en-GB" dirty="0"/>
              <a:t>The system generates </a:t>
            </a:r>
            <a:r>
              <a:rPr lang="en-GB" b="1" dirty="0"/>
              <a:t>monthly management reports </a:t>
            </a:r>
            <a:r>
              <a:rPr lang="en-GB" dirty="0"/>
              <a:t>showing the number of </a:t>
            </a:r>
            <a:r>
              <a:rPr lang="en-GB" b="1" dirty="0"/>
              <a:t>patients treated </a:t>
            </a:r>
            <a:r>
              <a:rPr lang="en-GB" dirty="0"/>
              <a:t>at each clinic, the number of patients who have </a:t>
            </a:r>
            <a:r>
              <a:rPr lang="en-GB" b="1" dirty="0"/>
              <a:t>entered and left </a:t>
            </a:r>
            <a:r>
              <a:rPr lang="en-GB" dirty="0"/>
              <a:t>the care system, </a:t>
            </a:r>
            <a:r>
              <a:rPr lang="en-GB" dirty="0" smtClean="0"/>
              <a:t>the </a:t>
            </a:r>
            <a:r>
              <a:rPr lang="en-GB" dirty="0"/>
              <a:t>drugs prescribed and their costs, etc. </a:t>
            </a:r>
            <a:endParaRPr lang="en-US" dirty="0"/>
          </a:p>
          <a:p>
            <a:endParaRPr lang="en-US" dirty="0"/>
          </a:p>
        </p:txBody>
      </p:sp>
    </p:spTree>
    <p:extLst>
      <p:ext uri="{BB962C8B-B14F-4D97-AF65-F5344CB8AC3E}">
        <p14:creationId xmlns:p14="http://schemas.microsoft.com/office/powerpoint/2010/main" val="2409580882"/>
      </p:ext>
    </p:extLst>
  </p:cSld>
  <p:clrMapOvr>
    <a:masterClrMapping/>
  </p:clrMapOvr>
  <mc:AlternateContent xmlns:mc="http://schemas.openxmlformats.org/markup-compatibility/2006" xmlns:p14="http://schemas.microsoft.com/office/powerpoint/2010/main">
    <mc:Choice Requires="p14">
      <p:transition spd="slow" p14:dur="2000" advTm="238259"/>
    </mc:Choice>
    <mc:Fallback xmlns="">
      <p:transition spd="slow" advTm="23825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 concerns</a:t>
            </a:r>
          </a:p>
        </p:txBody>
      </p:sp>
      <p:sp>
        <p:nvSpPr>
          <p:cNvPr id="3" name="Content Placeholder 2"/>
          <p:cNvSpPr>
            <a:spLocks noGrp="1"/>
          </p:cNvSpPr>
          <p:nvPr>
            <p:ph idx="1"/>
          </p:nvPr>
        </p:nvSpPr>
        <p:spPr>
          <a:xfrm>
            <a:off x="838200" y="1825625"/>
            <a:ext cx="10458450" cy="4351338"/>
          </a:xfrm>
        </p:spPr>
        <p:txBody>
          <a:bodyPr>
            <a:normAutofit/>
          </a:bodyPr>
          <a:lstStyle/>
          <a:p>
            <a:r>
              <a:rPr lang="en-US" b="1" dirty="0"/>
              <a:t>Privacy</a:t>
            </a:r>
          </a:p>
          <a:p>
            <a:pPr lvl="1"/>
            <a:r>
              <a:rPr lang="en-GB" dirty="0"/>
              <a:t>It is essential that patient information is confidential and is never disclosed to anyone apart from authorised medical staff and the patient themselves. </a:t>
            </a:r>
            <a:endParaRPr lang="en-US" dirty="0"/>
          </a:p>
          <a:p>
            <a:r>
              <a:rPr lang="en-US" b="1" dirty="0"/>
              <a:t>Safety</a:t>
            </a:r>
          </a:p>
          <a:p>
            <a:pPr lvl="1"/>
            <a:r>
              <a:rPr lang="en-GB" dirty="0"/>
              <a:t>Some mental illnesses cause patients to become suicidal or a danger to other people. Wherever possible, the system should warn medical staff about potentially suicidal or dangerous patients. </a:t>
            </a:r>
          </a:p>
          <a:p>
            <a:pPr lvl="1"/>
            <a:r>
              <a:rPr lang="en-GB" dirty="0"/>
              <a:t>The system must be available when needed otherwise safety may be compromised and it may be impossible to prescribe the correct medication to patients. </a:t>
            </a:r>
            <a:endParaRPr lang="en-US" dirty="0"/>
          </a:p>
          <a:p>
            <a:endParaRPr lang="en-US" dirty="0"/>
          </a:p>
        </p:txBody>
      </p:sp>
    </p:spTree>
    <p:extLst>
      <p:ext uri="{BB962C8B-B14F-4D97-AF65-F5344CB8AC3E}">
        <p14:creationId xmlns:p14="http://schemas.microsoft.com/office/powerpoint/2010/main" val="2173000008"/>
      </p:ext>
    </p:extLst>
  </p:cSld>
  <p:clrMapOvr>
    <a:masterClrMapping/>
  </p:clrMapOvr>
  <mc:AlternateContent xmlns:mc="http://schemas.openxmlformats.org/markup-compatibility/2006" xmlns:p14="http://schemas.microsoft.com/office/powerpoint/2010/main">
    <mc:Choice Requires="p14">
      <p:transition spd="slow" p14:dur="2000" advTm="267507"/>
    </mc:Choice>
    <mc:Fallback xmlns="">
      <p:transition spd="slow" advTm="26750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GB" sz="2400" dirty="0"/>
              <a:t>Software engineers have responsibilities to the engineering profession and society. They should not simply be concerned with technical issues.</a:t>
            </a:r>
          </a:p>
          <a:p>
            <a:r>
              <a:rPr lang="en-GB" sz="2400" dirty="0"/>
              <a:t>Professional societies publish codes of conduct which set out the standards of behaviour expected of their members.</a:t>
            </a:r>
          </a:p>
          <a:p>
            <a:r>
              <a:rPr lang="en-GB" dirty="0" smtClean="0"/>
              <a:t>Two </a:t>
            </a:r>
            <a:r>
              <a:rPr lang="en-GB" dirty="0"/>
              <a:t>case </a:t>
            </a:r>
            <a:r>
              <a:rPr lang="en-GB" dirty="0" smtClean="0"/>
              <a:t>studies:</a:t>
            </a:r>
            <a:endParaRPr lang="en-GB" dirty="0"/>
          </a:p>
          <a:p>
            <a:pPr lvl="1"/>
            <a:r>
              <a:rPr lang="en-GB" sz="2000" dirty="0"/>
              <a:t>An embedded insulin pump control system</a:t>
            </a:r>
          </a:p>
          <a:p>
            <a:pPr lvl="1"/>
            <a:r>
              <a:rPr lang="en-GB" dirty="0"/>
              <a:t>A system for mental health care patient management</a:t>
            </a:r>
          </a:p>
          <a:p>
            <a:endParaRPr lang="en-US" dirty="0"/>
          </a:p>
        </p:txBody>
      </p:sp>
    </p:spTree>
    <p:extLst>
      <p:ext uri="{BB962C8B-B14F-4D97-AF65-F5344CB8AC3E}">
        <p14:creationId xmlns:p14="http://schemas.microsoft.com/office/powerpoint/2010/main" val="2085981081"/>
      </p:ext>
    </p:extLst>
  </p:cSld>
  <p:clrMapOvr>
    <a:masterClrMapping/>
  </p:clrMapOvr>
  <mc:AlternateContent xmlns:mc="http://schemas.openxmlformats.org/markup-compatibility/2006">
    <mc:Choice xmlns:p14="http://schemas.microsoft.com/office/powerpoint/2010/main" Requires="p14">
      <p:transition spd="slow" p14:dur="2000" advTm="546192"/>
    </mc:Choice>
    <mc:Fallback>
      <p:transition spd="slow" advTm="54619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9"/>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advTm="8660"/>
    </mc:Choice>
    <mc:Fallback>
      <p:transition spd="slow" advTm="8660"/>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2072</TotalTime>
  <Words>1397</Words>
  <Application>Microsoft Office PowerPoint</Application>
  <PresentationFormat>Widescreen</PresentationFormat>
  <Paragraphs>113</Paragraphs>
  <Slides>32</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32</vt:i4>
      </vt:variant>
    </vt:vector>
  </HeadingPairs>
  <TitlesOfParts>
    <vt:vector size="41" baseType="lpstr">
      <vt:lpstr>Arial</vt:lpstr>
      <vt:lpstr>Calibri</vt:lpstr>
      <vt:lpstr>Franklin Gothic Book</vt:lpstr>
      <vt:lpstr>Times New Roman</vt:lpstr>
      <vt:lpstr>Trebuchet MS</vt:lpstr>
      <vt:lpstr>Wingdings</vt:lpstr>
      <vt:lpstr>Wingdings 2</vt:lpstr>
      <vt:lpstr>Office Theme</vt:lpstr>
      <vt:lpstr>1_Office Theme</vt:lpstr>
      <vt:lpstr>PowerPoint Presentation</vt:lpstr>
      <vt:lpstr>PowerPoint Presentation</vt:lpstr>
      <vt:lpstr>Software engineering ethics</vt:lpstr>
      <vt:lpstr>Software engineering ethics</vt:lpstr>
      <vt:lpstr>Issues of professional responsibility</vt:lpstr>
      <vt:lpstr>Issues of professional responsibility</vt:lpstr>
      <vt:lpstr>ACM/IEEE Code of Ethics</vt:lpstr>
      <vt:lpstr>Rationale for the code of ethics</vt:lpstr>
      <vt:lpstr>The ACM/IEEE  Code of Ethics </vt:lpstr>
      <vt:lpstr>The ACM/IEEE Code of Ethics </vt:lpstr>
      <vt:lpstr>PUBLIC</vt:lpstr>
      <vt:lpstr>CLIENT AND EMPLOYER</vt:lpstr>
      <vt:lpstr>PRODUCT</vt:lpstr>
      <vt:lpstr>JUDGMENT</vt:lpstr>
      <vt:lpstr>MANAGEMENT</vt:lpstr>
      <vt:lpstr>PROFESSION</vt:lpstr>
      <vt:lpstr>COLLEAGUES</vt:lpstr>
      <vt:lpstr>SELF</vt:lpstr>
      <vt:lpstr>Case studies</vt:lpstr>
      <vt:lpstr>Case studies</vt:lpstr>
      <vt:lpstr>Insulin pump control system</vt:lpstr>
      <vt:lpstr>Insulin pump hardware architecture</vt:lpstr>
      <vt:lpstr>Activity model of the insulin pump</vt:lpstr>
      <vt:lpstr>Essential high-level requirements</vt:lpstr>
      <vt:lpstr>A patient information system for mental health care</vt:lpstr>
      <vt:lpstr>MHC-PMS</vt:lpstr>
      <vt:lpstr>MHC-PMS goals</vt:lpstr>
      <vt:lpstr>The organization of the MHC-PMS </vt:lpstr>
      <vt:lpstr>MHC-PMS key features</vt:lpstr>
      <vt:lpstr>MHC-PMS concerns</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cp:lastModifiedBy>
  <cp:revision>117</cp:revision>
  <dcterms:created xsi:type="dcterms:W3CDTF">2023-04-29T09:08:23Z</dcterms:created>
  <dcterms:modified xsi:type="dcterms:W3CDTF">2023-10-09T13:24:20Z</dcterms:modified>
</cp:coreProperties>
</file>