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2"/>
  </p:notesMasterIdLst>
  <p:sldIdLst>
    <p:sldId id="686" r:id="rId2"/>
    <p:sldId id="687" r:id="rId3"/>
    <p:sldId id="258" r:id="rId4"/>
    <p:sldId id="651" r:id="rId5"/>
    <p:sldId id="683" r:id="rId6"/>
    <p:sldId id="653" r:id="rId7"/>
    <p:sldId id="654" r:id="rId8"/>
    <p:sldId id="656" r:id="rId9"/>
    <p:sldId id="658" r:id="rId10"/>
    <p:sldId id="631" r:id="rId11"/>
    <p:sldId id="632" r:id="rId12"/>
    <p:sldId id="662" r:id="rId13"/>
    <p:sldId id="681" r:id="rId14"/>
    <p:sldId id="634" r:id="rId15"/>
    <p:sldId id="635" r:id="rId16"/>
    <p:sldId id="636" r:id="rId17"/>
    <p:sldId id="672" r:id="rId18"/>
    <p:sldId id="664" r:id="rId19"/>
    <p:sldId id="666" r:id="rId20"/>
    <p:sldId id="688" r:id="rId21"/>
    <p:sldId id="638" r:id="rId22"/>
    <p:sldId id="639" r:id="rId23"/>
    <p:sldId id="670" r:id="rId24"/>
    <p:sldId id="668" r:id="rId25"/>
    <p:sldId id="640" r:id="rId26"/>
    <p:sldId id="641" r:id="rId27"/>
    <p:sldId id="642" r:id="rId28"/>
    <p:sldId id="689" r:id="rId29"/>
    <p:sldId id="690" r:id="rId30"/>
    <p:sldId id="645" r:id="rId31"/>
    <p:sldId id="691" r:id="rId32"/>
    <p:sldId id="647" r:id="rId33"/>
    <p:sldId id="648" r:id="rId34"/>
    <p:sldId id="674" r:id="rId35"/>
    <p:sldId id="676" r:id="rId36"/>
    <p:sldId id="677" r:id="rId37"/>
    <p:sldId id="685" r:id="rId38"/>
    <p:sldId id="534" r:id="rId39"/>
    <p:sldId id="53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6" autoAdjust="0"/>
    <p:restoredTop sz="94660"/>
  </p:normalViewPr>
  <p:slideViewPr>
    <p:cSldViewPr snapToGrid="0">
      <p:cViewPr varScale="1">
        <p:scale>
          <a:sx n="73" d="100"/>
          <a:sy n="73" d="100"/>
        </p:scale>
        <p:origin x="57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sv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5.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29046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1065990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574791" y="634802"/>
            <a:ext cx="57475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70C0"/>
                </a:solidFill>
                <a:latin typeface="Times New Roman"/>
                <a:ea typeface="Times New Roman"/>
                <a:cs typeface="Times New Roman"/>
                <a:sym typeface="Times New Roman"/>
              </a:rPr>
              <a:t>Learning Objectives</a:t>
            </a:r>
            <a:endParaRPr sz="3600" dirty="0">
              <a:solidFill>
                <a:srgbClr val="0070C0"/>
              </a:solidFill>
            </a:endParaRPr>
          </a:p>
        </p:txBody>
      </p:sp>
      <p:sp>
        <p:nvSpPr>
          <p:cNvPr id="113" name="Google Shape;113;p19"/>
          <p:cNvSpPr txBox="1"/>
          <p:nvPr/>
        </p:nvSpPr>
        <p:spPr>
          <a:xfrm>
            <a:off x="2272938" y="1678256"/>
            <a:ext cx="8959170" cy="5078273"/>
          </a:xfrm>
          <a:prstGeom prst="rect">
            <a:avLst/>
          </a:prstGeom>
          <a:noFill/>
          <a:ln>
            <a:noFill/>
          </a:ln>
        </p:spPr>
        <p:txBody>
          <a:bodyPr spcFirstLastPara="1" wrap="square" lIns="91425" tIns="45700" rIns="91425" bIns="45700" anchor="t" anchorCtr="0">
            <a:spAutoFit/>
          </a:bodyPr>
          <a:lstStyle/>
          <a:p>
            <a:pPr marL="514350" lvl="0" indent="-514350">
              <a:buFont typeface="+mj-lt"/>
              <a:buAutoNum type="arabicPeriod"/>
            </a:pPr>
            <a:r>
              <a:rPr lang="en-US" sz="2700" b="1" dirty="0">
                <a:latin typeface="+mj-lt"/>
                <a:ea typeface="Times New Roman"/>
                <a:sym typeface="Times New Roman"/>
              </a:rPr>
              <a:t>Identify the decisions that are best solved by aggregate planning</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Understand the importance of aggregate planning as a supply chain activity</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Describe the information needed to produce an aggregate plan</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Explain the basic trade-offs to consider when creating an aggregate plan.</a:t>
            </a:r>
          </a:p>
          <a:p>
            <a:pPr marL="514350" lvl="0" indent="-514350">
              <a:buFont typeface="+mj-lt"/>
              <a:buAutoNum type="arabicPeriod"/>
            </a:pPr>
            <a:endParaRPr lang="en-US" sz="2700" b="1" dirty="0">
              <a:latin typeface="+mj-lt"/>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116182"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59789"/>
            <a:ext cx="6058988" cy="1325563"/>
          </a:xfrm>
        </p:spPr>
        <p:txBody>
          <a:bodyPr rtlCol="0">
            <a:normAutofit/>
          </a:bodyPr>
          <a:lstStyle/>
          <a:p>
            <a:pPr algn="ctr">
              <a:defRPr/>
            </a:pP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22531" name="Rectangle 1027"/>
          <p:cNvSpPr>
            <a:spLocks noGrp="1" noChangeArrowheads="1"/>
          </p:cNvSpPr>
          <p:nvPr>
            <p:ph type="body" idx="1"/>
          </p:nvPr>
        </p:nvSpPr>
        <p:spPr>
          <a:xfrm>
            <a:off x="1733265" y="1847631"/>
            <a:ext cx="9389660" cy="4445000"/>
          </a:xfrm>
        </p:spPr>
        <p:txBody>
          <a:bodyPr>
            <a:noAutofit/>
          </a:bodyPr>
          <a:lstStyle/>
          <a:p>
            <a:pPr algn="just"/>
            <a:r>
              <a:rPr lang="en-US" sz="3200" b="1" dirty="0">
                <a:solidFill>
                  <a:srgbClr val="0070C0"/>
                </a:solidFill>
              </a:rPr>
              <a:t>Aggregate planning </a:t>
            </a:r>
            <a:r>
              <a:rPr lang="en-US" sz="3200" dirty="0" smtClean="0"/>
              <a:t>is </a:t>
            </a:r>
            <a:r>
              <a:rPr lang="en-US" sz="3200" dirty="0"/>
              <a:t>a process by which a company determines planned levels </a:t>
            </a:r>
            <a:r>
              <a:rPr lang="en-US" sz="3200" dirty="0" smtClean="0"/>
              <a:t>of capacity</a:t>
            </a:r>
            <a:r>
              <a:rPr lang="en-US" sz="3200" dirty="0"/>
              <a:t>, production, subcontracting, inventory, stockouts, and even pricing over a </a:t>
            </a:r>
            <a:r>
              <a:rPr lang="en-US" sz="3200" dirty="0" smtClean="0"/>
              <a:t>specified time </a:t>
            </a:r>
            <a:r>
              <a:rPr lang="en-US" sz="3200" dirty="0"/>
              <a:t>horizon. </a:t>
            </a:r>
            <a:endParaRPr lang="en-US" sz="3200" dirty="0" smtClean="0"/>
          </a:p>
          <a:p>
            <a:pPr algn="just"/>
            <a:endParaRPr lang="en-US" sz="3200" dirty="0" smtClean="0"/>
          </a:p>
          <a:p>
            <a:pPr algn="just"/>
            <a:r>
              <a:rPr lang="en-US" sz="3200" dirty="0" smtClean="0"/>
              <a:t>The </a:t>
            </a:r>
            <a:r>
              <a:rPr lang="en-US" sz="3200" dirty="0"/>
              <a:t>goal of aggregate planning is to build a plan that satisfies demand </a:t>
            </a:r>
            <a:r>
              <a:rPr lang="en-US" sz="3200" dirty="0" smtClean="0"/>
              <a:t>while maximizing </a:t>
            </a:r>
            <a:r>
              <a:rPr lang="en-US" sz="3200" dirty="0"/>
              <a:t>profit</a:t>
            </a:r>
            <a:r>
              <a:rPr lang="en-US" sz="3200" dirty="0" smtClean="0"/>
              <a:t>.</a:t>
            </a:r>
          </a:p>
          <a:p>
            <a:pPr marL="0" indent="0" algn="just">
              <a:buNone/>
            </a:pPr>
            <a:endParaRPr lang="en-US" sz="3200"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53131" y="3201880"/>
            <a:ext cx="5471564" cy="151016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14225120"/>
      </p:ext>
    </p:extLst>
  </p:cSld>
  <p:clrMapOvr>
    <a:masterClrMapping/>
  </p:clrMapOvr>
  <p:transition spd="slow">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781057" y="-64822"/>
            <a:ext cx="6058988" cy="1325563"/>
          </a:xfrm>
        </p:spPr>
        <p:txBody>
          <a:bodyPr rtlCol="0">
            <a:normAutofit/>
          </a:bodyPr>
          <a:lstStyle/>
          <a:p>
            <a:pPr algn="ctr">
              <a:defRPr/>
            </a:pP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22531" name="Rectangle 1027"/>
          <p:cNvSpPr>
            <a:spLocks noGrp="1" noChangeArrowheads="1"/>
          </p:cNvSpPr>
          <p:nvPr>
            <p:ph type="body" idx="1"/>
          </p:nvPr>
        </p:nvSpPr>
        <p:spPr>
          <a:xfrm>
            <a:off x="1678675" y="1260741"/>
            <a:ext cx="9730855" cy="4445000"/>
          </a:xfrm>
        </p:spPr>
        <p:txBody>
          <a:bodyPr>
            <a:noAutofit/>
          </a:bodyPr>
          <a:lstStyle/>
          <a:p>
            <a:pPr marL="0" indent="0" algn="just">
              <a:buNone/>
            </a:pPr>
            <a:endParaRPr lang="en-US" sz="3200" dirty="0" smtClean="0"/>
          </a:p>
          <a:p>
            <a:pPr algn="just"/>
            <a:r>
              <a:rPr lang="en-US" altLang="en-US" sz="3200" b="1" dirty="0" smtClean="0">
                <a:solidFill>
                  <a:srgbClr val="0070C0"/>
                </a:solidFill>
              </a:rPr>
              <a:t>Aggregate </a:t>
            </a:r>
            <a:r>
              <a:rPr lang="en-US" altLang="en-US" sz="3200" b="1" dirty="0">
                <a:solidFill>
                  <a:srgbClr val="0070C0"/>
                </a:solidFill>
              </a:rPr>
              <a:t>planning</a:t>
            </a:r>
            <a:r>
              <a:rPr lang="en-US" altLang="en-US" sz="3200" dirty="0"/>
              <a:t>, as the name suggests, solves problems </a:t>
            </a:r>
            <a:r>
              <a:rPr lang="en-US" altLang="en-US" sz="3200" dirty="0" smtClean="0"/>
              <a:t>involving aggregate </a:t>
            </a:r>
            <a:r>
              <a:rPr lang="en-US" altLang="en-US" sz="3200" dirty="0"/>
              <a:t>decisions rather than stock-keeping unit (SKU)-level decisions. </a:t>
            </a:r>
            <a:endParaRPr lang="en-US" altLang="en-US" sz="3200" dirty="0" smtClean="0"/>
          </a:p>
          <a:p>
            <a:pPr algn="just"/>
            <a:endParaRPr lang="en-US" altLang="en-US" sz="3200" dirty="0" smtClean="0"/>
          </a:p>
          <a:p>
            <a:pPr algn="just"/>
            <a:r>
              <a:rPr lang="en-US" altLang="en-US" sz="3200" b="1" dirty="0" smtClean="0">
                <a:solidFill>
                  <a:srgbClr val="0070C0"/>
                </a:solidFill>
              </a:rPr>
              <a:t>For </a:t>
            </a:r>
            <a:r>
              <a:rPr lang="en-US" altLang="en-US" sz="3200" b="1" dirty="0">
                <a:solidFill>
                  <a:srgbClr val="0070C0"/>
                </a:solidFill>
              </a:rPr>
              <a:t>example</a:t>
            </a:r>
            <a:r>
              <a:rPr lang="en-US" altLang="en-US" sz="3200" dirty="0"/>
              <a:t>, </a:t>
            </a:r>
            <a:r>
              <a:rPr lang="en-US" altLang="en-US" sz="3200" dirty="0" smtClean="0"/>
              <a:t>aggregate planning </a:t>
            </a:r>
            <a:r>
              <a:rPr lang="en-US" altLang="en-US" sz="3200" dirty="0"/>
              <a:t>determines the total production level in a plant for a given month, but it does </a:t>
            </a:r>
            <a:r>
              <a:rPr lang="en-US" altLang="en-US" sz="3200" dirty="0" smtClean="0"/>
              <a:t>so without </a:t>
            </a:r>
            <a:r>
              <a:rPr lang="en-US" altLang="en-US" sz="3200" dirty="0"/>
              <a:t>determining the quantity of each individual SKU that will be produced</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38940" y="3087689"/>
            <a:ext cx="5284125" cy="155110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7036414"/>
      </p:ext>
    </p:extLst>
  </p:cSld>
  <p:clrMapOvr>
    <a:masterClrMapping/>
  </p:clrMapOvr>
  <p:transition spd="slow">
    <p:pull dir="l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22531" name="Rectangle 1027"/>
          <p:cNvSpPr>
            <a:spLocks noGrp="1" noChangeArrowheads="1"/>
          </p:cNvSpPr>
          <p:nvPr>
            <p:ph type="body" idx="1"/>
          </p:nvPr>
        </p:nvSpPr>
        <p:spPr>
          <a:xfrm>
            <a:off x="2011000" y="1482508"/>
            <a:ext cx="9398530" cy="4445000"/>
          </a:xfrm>
        </p:spPr>
        <p:txBody>
          <a:bodyPr>
            <a:noAutofit/>
          </a:bodyPr>
          <a:lstStyle/>
          <a:p>
            <a:r>
              <a:rPr lang="en-US" dirty="0"/>
              <a:t>This level </a:t>
            </a:r>
            <a:r>
              <a:rPr lang="en-US" dirty="0" smtClean="0"/>
              <a:t>of detail </a:t>
            </a:r>
            <a:r>
              <a:rPr lang="en-US" dirty="0"/>
              <a:t>makes aggregate planning a useful tool for thinking about decisions with an </a:t>
            </a:r>
            <a:r>
              <a:rPr lang="en-US" dirty="0" smtClean="0"/>
              <a:t>intermediate time </a:t>
            </a:r>
            <a:r>
              <a:rPr lang="en-US" dirty="0"/>
              <a:t>frame of between roughly 3 and 18 months. </a:t>
            </a:r>
            <a:endParaRPr lang="en-US" dirty="0" smtClean="0"/>
          </a:p>
          <a:p>
            <a:r>
              <a:rPr lang="en-US" dirty="0" smtClean="0"/>
              <a:t>In </a:t>
            </a:r>
            <a:r>
              <a:rPr lang="en-US" dirty="0"/>
              <a:t>this time frame, it is too early to </a:t>
            </a:r>
            <a:r>
              <a:rPr lang="en-US" dirty="0" smtClean="0"/>
              <a:t>determine production </a:t>
            </a:r>
            <a:r>
              <a:rPr lang="en-US" dirty="0"/>
              <a:t>levels by SKU, but it is also generally too late to arrange for </a:t>
            </a:r>
            <a:r>
              <a:rPr lang="en-US" dirty="0" smtClean="0"/>
              <a:t>additional capacity</a:t>
            </a:r>
            <a:r>
              <a:rPr lang="en-US" dirty="0"/>
              <a:t>. </a:t>
            </a:r>
            <a:endParaRPr lang="en-US" dirty="0" smtClean="0"/>
          </a:p>
          <a:p>
            <a:r>
              <a:rPr lang="en-US" dirty="0" smtClean="0"/>
              <a:t>Therefore</a:t>
            </a:r>
            <a:r>
              <a:rPr lang="en-US" dirty="0"/>
              <a:t>, aggregate planning answers the question: How should a firm best </a:t>
            </a:r>
            <a:r>
              <a:rPr lang="en-US" dirty="0" smtClean="0"/>
              <a:t>utilize the </a:t>
            </a:r>
            <a:r>
              <a:rPr lang="en-US" dirty="0"/>
              <a:t>facilities that it currently has</a:t>
            </a:r>
            <a:r>
              <a:rPr lang="en-US" dirty="0" smtClean="0"/>
              <a:t>?</a:t>
            </a:r>
          </a:p>
          <a:p>
            <a:r>
              <a:rPr lang="en-US" altLang="en-US" b="1" dirty="0">
                <a:solidFill>
                  <a:srgbClr val="0070C0"/>
                </a:solidFill>
              </a:rPr>
              <a:t>To be effective</a:t>
            </a:r>
            <a:r>
              <a:rPr lang="en-US" altLang="en-US" dirty="0"/>
              <a:t>, aggregate planning requires inputs from all stages of the supply chain</a:t>
            </a:r>
            <a:r>
              <a:rPr lang="en-US" altLang="en-US" dirty="0" smtClean="0"/>
              <a:t>, and </a:t>
            </a:r>
            <a:r>
              <a:rPr lang="en-US" altLang="en-US" dirty="0"/>
              <a:t>its results have a tremendous impact on supply chain </a:t>
            </a:r>
            <a:r>
              <a:rPr lang="en-US" altLang="en-US" dirty="0" smtClean="0"/>
              <a:t>performance.</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36582" y="2985332"/>
            <a:ext cx="5284125" cy="17558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9965258"/>
      </p:ext>
    </p:extLst>
  </p:cSld>
  <p:clrMapOvr>
    <a:masterClrMapping/>
  </p:clrMapOvr>
  <p:transition spd="slow">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766"/>
            <a:ext cx="10515600" cy="676666"/>
          </a:xfrm>
        </p:spPr>
        <p:txBody>
          <a:bodyPr>
            <a:noAutofit/>
          </a:bodyPr>
          <a:lstStyle/>
          <a:p>
            <a:pPr algn="ct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3" name="Content Placeholder 2"/>
          <p:cNvSpPr>
            <a:spLocks noGrp="1"/>
          </p:cNvSpPr>
          <p:nvPr>
            <p:ph idx="1"/>
          </p:nvPr>
        </p:nvSpPr>
        <p:spPr>
          <a:xfrm>
            <a:off x="1883390" y="1523402"/>
            <a:ext cx="9635320" cy="4351338"/>
          </a:xfrm>
        </p:spPr>
        <p:txBody>
          <a:bodyPr>
            <a:noAutofit/>
          </a:bodyPr>
          <a:lstStyle/>
          <a:p>
            <a:r>
              <a:rPr lang="en-US" b="1" dirty="0" smtClean="0">
                <a:solidFill>
                  <a:srgbClr val="0070C0"/>
                </a:solidFill>
              </a:rPr>
              <a:t>Collaborative </a:t>
            </a:r>
            <a:r>
              <a:rPr lang="en-US" b="1" dirty="0">
                <a:solidFill>
                  <a:srgbClr val="0070C0"/>
                </a:solidFill>
              </a:rPr>
              <a:t>forecasts </a:t>
            </a:r>
            <a:r>
              <a:rPr lang="en-US" dirty="0"/>
              <a:t>are created by multiple supply chain enterprises and are an </a:t>
            </a:r>
            <a:r>
              <a:rPr lang="en-US" dirty="0" smtClean="0"/>
              <a:t>important input </a:t>
            </a:r>
            <a:r>
              <a:rPr lang="en-US" dirty="0"/>
              <a:t>for aggregate planning. </a:t>
            </a:r>
            <a:endParaRPr lang="en-US" dirty="0" smtClean="0"/>
          </a:p>
          <a:p>
            <a:r>
              <a:rPr lang="en-US" dirty="0" smtClean="0"/>
              <a:t>In </a:t>
            </a:r>
            <a:r>
              <a:rPr lang="en-US" dirty="0"/>
              <a:t>addition, many constraints that are key inputs to </a:t>
            </a:r>
            <a:r>
              <a:rPr lang="en-US" dirty="0" smtClean="0"/>
              <a:t>aggregate planning </a:t>
            </a:r>
            <a:r>
              <a:rPr lang="en-US" dirty="0"/>
              <a:t>come from supply chain partners outside the enterprise. </a:t>
            </a:r>
            <a:endParaRPr lang="en-US" dirty="0" smtClean="0"/>
          </a:p>
          <a:p>
            <a:r>
              <a:rPr lang="en-US" dirty="0" smtClean="0"/>
              <a:t>Without </a:t>
            </a:r>
            <a:r>
              <a:rPr lang="en-US" dirty="0"/>
              <a:t>these inputs </a:t>
            </a:r>
            <a:r>
              <a:rPr lang="en-US" dirty="0" smtClean="0"/>
              <a:t>from both </a:t>
            </a:r>
            <a:r>
              <a:rPr lang="en-US" dirty="0"/>
              <a:t>up and down the supply chain, aggregate planning cannot realize its full potential to </a:t>
            </a:r>
            <a:r>
              <a:rPr lang="en-US" dirty="0" smtClean="0"/>
              <a:t>create value</a:t>
            </a:r>
            <a:r>
              <a:rPr lang="en-US" dirty="0"/>
              <a:t>. </a:t>
            </a:r>
            <a:endParaRPr lang="en-US" dirty="0" smtClean="0"/>
          </a:p>
          <a:p>
            <a:r>
              <a:rPr lang="en-US" dirty="0" smtClean="0"/>
              <a:t>The </a:t>
            </a:r>
            <a:r>
              <a:rPr lang="en-US" dirty="0"/>
              <a:t>output from aggregate planning is also of value to both upstream and </a:t>
            </a:r>
            <a:r>
              <a:rPr lang="en-US" dirty="0" smtClean="0"/>
              <a:t>downstream partners</a:t>
            </a:r>
            <a:r>
              <a:rPr lang="en-US" dirty="0"/>
              <a:t>. </a:t>
            </a:r>
            <a:endParaRPr lang="en-US" dirty="0" smtClean="0"/>
          </a:p>
          <a:p>
            <a:r>
              <a:rPr lang="en-US" dirty="0" smtClean="0"/>
              <a:t>Production </a:t>
            </a:r>
            <a:r>
              <a:rPr lang="en-US" dirty="0"/>
              <a:t>plans for a firm define demand for suppliers and establish supply </a:t>
            </a:r>
            <a:r>
              <a:rPr lang="en-US" dirty="0" smtClean="0"/>
              <a:t>constraints for </a:t>
            </a:r>
            <a:r>
              <a:rPr lang="en-US" dirty="0"/>
              <a:t>customers.</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485471" y="3136442"/>
            <a:ext cx="4981902" cy="17558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92616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3" name="Content Placeholder 2"/>
          <p:cNvSpPr>
            <a:spLocks noGrp="1"/>
          </p:cNvSpPr>
          <p:nvPr>
            <p:ph idx="1"/>
          </p:nvPr>
        </p:nvSpPr>
        <p:spPr>
          <a:xfrm>
            <a:off x="1883389" y="1282303"/>
            <a:ext cx="9758151" cy="4351338"/>
          </a:xfrm>
        </p:spPr>
        <p:txBody>
          <a:bodyPr>
            <a:noAutofit/>
          </a:bodyPr>
          <a:lstStyle/>
          <a:p>
            <a:r>
              <a:rPr lang="en-US" b="1" dirty="0">
                <a:solidFill>
                  <a:srgbClr val="0070C0"/>
                </a:solidFill>
              </a:rPr>
              <a:t>As an example</a:t>
            </a:r>
            <a:r>
              <a:rPr lang="en-US" dirty="0">
                <a:solidFill>
                  <a:srgbClr val="0070C0"/>
                </a:solidFill>
              </a:rPr>
              <a:t>, </a:t>
            </a:r>
            <a:endParaRPr lang="en-US" dirty="0" smtClean="0">
              <a:solidFill>
                <a:srgbClr val="0070C0"/>
              </a:solidFill>
            </a:endParaRPr>
          </a:p>
          <a:p>
            <a:pPr>
              <a:buFont typeface="Wingdings" panose="05000000000000000000" pitchFamily="2" charset="2"/>
              <a:buChar char="Ø"/>
            </a:pPr>
            <a:r>
              <a:rPr lang="en-US" dirty="0" smtClean="0"/>
              <a:t>Consider </a:t>
            </a:r>
            <a:r>
              <a:rPr lang="en-US" dirty="0"/>
              <a:t>how a premium paper supply chain uses aggregate planning </a:t>
            </a:r>
            <a:r>
              <a:rPr lang="en-US" dirty="0" smtClean="0"/>
              <a:t>to maximize </a:t>
            </a:r>
            <a:r>
              <a:rPr lang="en-US" dirty="0"/>
              <a:t>profit. </a:t>
            </a:r>
            <a:endParaRPr lang="en-US" dirty="0" smtClean="0"/>
          </a:p>
          <a:p>
            <a:pPr>
              <a:buFont typeface="Wingdings" panose="05000000000000000000" pitchFamily="2" charset="2"/>
              <a:buChar char="Ø"/>
            </a:pPr>
            <a:r>
              <a:rPr lang="en-US" dirty="0" smtClean="0"/>
              <a:t>Many </a:t>
            </a:r>
            <a:r>
              <a:rPr lang="en-US" dirty="0"/>
              <a:t>types of paper mills face seasonal demand that ripples up from </a:t>
            </a:r>
            <a:r>
              <a:rPr lang="en-US" dirty="0" smtClean="0"/>
              <a:t>customers to </a:t>
            </a:r>
            <a:r>
              <a:rPr lang="en-US" dirty="0"/>
              <a:t>printers to distributors and, finally, to the manufacturers. </a:t>
            </a:r>
            <a:endParaRPr lang="en-US" dirty="0" smtClean="0"/>
          </a:p>
          <a:p>
            <a:pPr>
              <a:buFont typeface="Wingdings" panose="05000000000000000000" pitchFamily="2" charset="2"/>
              <a:buChar char="Ø"/>
            </a:pPr>
            <a:r>
              <a:rPr lang="en-US" dirty="0" smtClean="0"/>
              <a:t>Many </a:t>
            </a:r>
            <a:r>
              <a:rPr lang="en-US" dirty="0"/>
              <a:t>types of premium paper </a:t>
            </a:r>
            <a:r>
              <a:rPr lang="en-US" dirty="0" smtClean="0"/>
              <a:t>have demand </a:t>
            </a:r>
            <a:r>
              <a:rPr lang="en-US" dirty="0"/>
              <a:t>peaks in the spring, when annual reports are printed, and in the fall, when new-car </a:t>
            </a:r>
            <a:r>
              <a:rPr lang="en-US" dirty="0" smtClean="0"/>
              <a:t>brochures are </a:t>
            </a:r>
            <a:r>
              <a:rPr lang="en-US" dirty="0"/>
              <a:t>released. </a:t>
            </a:r>
            <a:endParaRPr lang="en-US" dirty="0" smtClean="0"/>
          </a:p>
          <a:p>
            <a:pPr>
              <a:buFont typeface="Wingdings" panose="05000000000000000000" pitchFamily="2" charset="2"/>
              <a:buChar char="Ø"/>
            </a:pPr>
            <a:r>
              <a:rPr lang="en-US" dirty="0" smtClean="0"/>
              <a:t>Building </a:t>
            </a:r>
            <a:r>
              <a:rPr lang="en-US" dirty="0"/>
              <a:t>a mill with capacity to meet demand in the spring and fall on </a:t>
            </a:r>
            <a:r>
              <a:rPr lang="en-US" dirty="0" smtClean="0"/>
              <a:t>an as-needed </a:t>
            </a:r>
            <a:r>
              <a:rPr lang="en-US" dirty="0"/>
              <a:t>basis is too costly, because of the high cost of mill capacity. </a:t>
            </a:r>
            <a:endParaRPr lang="en-US" dirty="0" smtClean="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49305" y="3059177"/>
            <a:ext cx="5309569" cy="17558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41847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8084"/>
            <a:ext cx="10515600" cy="676666"/>
          </a:xfrm>
        </p:spPr>
        <p:txBody>
          <a:bodyPr>
            <a:noAutofit/>
          </a:bodyPr>
          <a:lstStyle/>
          <a:p>
            <a:pPr algn="ct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3" name="Content Placeholder 2"/>
          <p:cNvSpPr>
            <a:spLocks noGrp="1"/>
          </p:cNvSpPr>
          <p:nvPr>
            <p:ph idx="1"/>
          </p:nvPr>
        </p:nvSpPr>
        <p:spPr>
          <a:xfrm>
            <a:off x="1787858" y="1411049"/>
            <a:ext cx="9362364" cy="4351338"/>
          </a:xfrm>
        </p:spPr>
        <p:txBody>
          <a:bodyPr>
            <a:noAutofit/>
          </a:bodyPr>
          <a:lstStyle/>
          <a:p>
            <a:pPr algn="just">
              <a:buFont typeface="Wingdings" panose="05000000000000000000" pitchFamily="2" charset="2"/>
              <a:buChar char="Ø"/>
            </a:pPr>
            <a:r>
              <a:rPr lang="en-US" dirty="0"/>
              <a:t>On the other side of the supply chain, premium papers often require special additives and coatings that may be in short supply. </a:t>
            </a:r>
          </a:p>
          <a:p>
            <a:pPr algn="just">
              <a:buFont typeface="Wingdings" panose="05000000000000000000" pitchFamily="2" charset="2"/>
              <a:buChar char="Ø"/>
            </a:pPr>
            <a:r>
              <a:rPr lang="en-US" dirty="0" smtClean="0"/>
              <a:t>The </a:t>
            </a:r>
            <a:r>
              <a:rPr lang="en-US" dirty="0"/>
              <a:t>paper manufacturer must deal with these constraints and maximize profit around them. </a:t>
            </a:r>
            <a:endParaRPr lang="en-US" dirty="0" smtClean="0"/>
          </a:p>
          <a:p>
            <a:pPr algn="just">
              <a:buFont typeface="Wingdings" panose="05000000000000000000" pitchFamily="2" charset="2"/>
              <a:buChar char="Ø"/>
            </a:pPr>
            <a:r>
              <a:rPr lang="en-US" dirty="0" smtClean="0"/>
              <a:t>The </a:t>
            </a:r>
            <a:r>
              <a:rPr lang="en-US" dirty="0"/>
              <a:t>mills use aggregate planning to determine production levels and inventory levels that they should build up in the slower months for sale in the spring and fall, when demand is greater than the mill’s capacity. </a:t>
            </a:r>
            <a:endParaRPr lang="en-US" dirty="0" smtClean="0"/>
          </a:p>
          <a:p>
            <a:pPr algn="just">
              <a:buFont typeface="Wingdings" panose="05000000000000000000" pitchFamily="2" charset="2"/>
              <a:buChar char="Ø"/>
            </a:pPr>
            <a:r>
              <a:rPr lang="en-US" dirty="0" smtClean="0"/>
              <a:t>By </a:t>
            </a:r>
            <a:r>
              <a:rPr lang="en-US" dirty="0"/>
              <a:t>taking into account the inputs from throughout the supply chain, aggregate planning allows the mill and the supply chain to maximize profit.</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33237" y="3184209"/>
            <a:ext cx="4981902" cy="16602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75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1026"/>
          <p:cNvSpPr>
            <a:spLocks noGrp="1" noChangeArrowheads="1"/>
          </p:cNvSpPr>
          <p:nvPr>
            <p:ph type="title"/>
          </p:nvPr>
        </p:nvSpPr>
        <p:spPr>
          <a:xfrm>
            <a:off x="2808352" y="-64822"/>
            <a:ext cx="6058988" cy="1325563"/>
          </a:xfrm>
        </p:spPr>
        <p:txBody>
          <a:bodyPr rtlCol="0">
            <a:normAutofit/>
          </a:bodyPr>
          <a:lstStyle/>
          <a:p>
            <a:pPr algn="ctr">
              <a:defRPr/>
            </a:pP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22531" name="Rectangle 1027"/>
          <p:cNvSpPr>
            <a:spLocks noGrp="1" noChangeArrowheads="1"/>
          </p:cNvSpPr>
          <p:nvPr>
            <p:ph type="body" idx="1"/>
          </p:nvPr>
        </p:nvSpPr>
        <p:spPr>
          <a:xfrm>
            <a:off x="2141820" y="1616490"/>
            <a:ext cx="9267709" cy="4445000"/>
          </a:xfrm>
        </p:spPr>
        <p:txBody>
          <a:bodyPr>
            <a:noAutofit/>
          </a:bodyPr>
          <a:lstStyle/>
          <a:p>
            <a:pPr eaLnBrk="1" hangingPunct="1"/>
            <a:r>
              <a:rPr lang="en-US" altLang="en-US" b="1" dirty="0">
                <a:solidFill>
                  <a:srgbClr val="0070C0"/>
                </a:solidFill>
              </a:rPr>
              <a:t>Capacity</a:t>
            </a:r>
            <a:r>
              <a:rPr lang="en-US" altLang="en-US" dirty="0"/>
              <a:t> has a cost and lead times are often </a:t>
            </a:r>
            <a:r>
              <a:rPr lang="en-US" altLang="en-US" dirty="0" smtClean="0"/>
              <a:t>long</a:t>
            </a:r>
          </a:p>
          <a:p>
            <a:pPr marL="0" indent="0" eaLnBrk="1" hangingPunct="1">
              <a:buNone/>
            </a:pPr>
            <a:endParaRPr lang="en-US" altLang="en-US" dirty="0"/>
          </a:p>
          <a:p>
            <a:pPr eaLnBrk="1" hangingPunct="1"/>
            <a:r>
              <a:rPr lang="en-US" altLang="en-US" b="1" dirty="0">
                <a:solidFill>
                  <a:srgbClr val="0070C0"/>
                </a:solidFill>
              </a:rPr>
              <a:t>Aggregate planning</a:t>
            </a:r>
            <a:r>
              <a:rPr lang="en-US" altLang="en-US" dirty="0"/>
              <a:t>: </a:t>
            </a:r>
            <a:endParaRPr lang="en-US" altLang="en-US" dirty="0" smtClean="0"/>
          </a:p>
          <a:p>
            <a:pPr marL="0" indent="0" eaLnBrk="1" hangingPunct="1">
              <a:buNone/>
            </a:pPr>
            <a:r>
              <a:rPr lang="en-US" altLang="en-US" dirty="0" smtClean="0"/>
              <a:t> </a:t>
            </a:r>
            <a:endParaRPr lang="en-US" altLang="en-US" dirty="0"/>
          </a:p>
          <a:p>
            <a:r>
              <a:rPr lang="en-US" altLang="en-US" dirty="0" smtClean="0"/>
              <a:t>Process </a:t>
            </a:r>
            <a:r>
              <a:rPr lang="en-US" altLang="en-US" dirty="0"/>
              <a:t>by which a company determines levels of capacity, production, subcontracting, inventory, stockouts, and pricing over a specified time </a:t>
            </a:r>
            <a:r>
              <a:rPr lang="en-US" altLang="en-US" dirty="0" smtClean="0"/>
              <a:t>horizon</a:t>
            </a:r>
          </a:p>
          <a:p>
            <a:r>
              <a:rPr lang="en-US" altLang="en-US" dirty="0" smtClean="0"/>
              <a:t>Goal </a:t>
            </a:r>
            <a:r>
              <a:rPr lang="en-US" altLang="en-US" dirty="0"/>
              <a:t>is to maximize </a:t>
            </a:r>
            <a:r>
              <a:rPr lang="en-US" altLang="en-US" dirty="0" smtClean="0"/>
              <a:t>profit decisions </a:t>
            </a:r>
            <a:r>
              <a:rPr lang="en-US" altLang="en-US" dirty="0"/>
              <a:t>made at a product family (not SKU) </a:t>
            </a:r>
            <a:r>
              <a:rPr lang="en-US" altLang="en-US" dirty="0" smtClean="0"/>
              <a:t>level time </a:t>
            </a:r>
            <a:r>
              <a:rPr lang="en-US" altLang="en-US" dirty="0"/>
              <a:t>frame of  3 to 18 </a:t>
            </a:r>
            <a:r>
              <a:rPr lang="en-US" altLang="en-US" dirty="0" smtClean="0"/>
              <a:t>months how </a:t>
            </a:r>
            <a:r>
              <a:rPr lang="en-US" altLang="en-US" dirty="0"/>
              <a:t>can a firm best use the facilities it has?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51440871"/>
      </p:ext>
    </p:extLst>
  </p:cSld>
  <p:clrMapOvr>
    <a:masterClrMapping/>
  </p:clrMapOvr>
  <p:transition spd="slow">
    <p:pull dir="l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793465" y="110295"/>
            <a:ext cx="10515600" cy="1019538"/>
          </a:xfrm>
        </p:spPr>
        <p:txBody>
          <a:bodyPr rtlCol="0">
            <a:normAutofit/>
          </a:bodyPr>
          <a:lstStyle/>
          <a:p>
            <a:pPr algn="ctr">
              <a:defRPr/>
            </a:pPr>
            <a:r>
              <a:rPr lang="en-US" sz="3200" b="1" dirty="0">
                <a:solidFill>
                  <a:srgbClr val="0070C0"/>
                </a:solidFill>
              </a:rPr>
              <a:t>Role of Aggregate Planning </a:t>
            </a:r>
            <a:br>
              <a:rPr lang="en-US" sz="3200" b="1" dirty="0">
                <a:solidFill>
                  <a:srgbClr val="0070C0"/>
                </a:solidFill>
              </a:rPr>
            </a:br>
            <a:r>
              <a:rPr lang="en-US" sz="3200" b="1" dirty="0">
                <a:solidFill>
                  <a:srgbClr val="0070C0"/>
                </a:solidFill>
              </a:rPr>
              <a:t>in a Supply Chain</a:t>
            </a:r>
          </a:p>
        </p:txBody>
      </p:sp>
      <p:sp>
        <p:nvSpPr>
          <p:cNvPr id="23555" name="Rectangle 3"/>
          <p:cNvSpPr>
            <a:spLocks noGrp="1" noChangeArrowheads="1"/>
          </p:cNvSpPr>
          <p:nvPr>
            <p:ph type="body" idx="1"/>
          </p:nvPr>
        </p:nvSpPr>
        <p:spPr>
          <a:xfrm>
            <a:off x="1955800" y="1778000"/>
            <a:ext cx="9082314" cy="4457700"/>
          </a:xfrm>
        </p:spPr>
        <p:txBody>
          <a:bodyPr/>
          <a:lstStyle/>
          <a:p>
            <a:pPr eaLnBrk="1" hangingPunct="1"/>
            <a:r>
              <a:rPr lang="en-US" altLang="en-US" b="1" dirty="0">
                <a:solidFill>
                  <a:srgbClr val="0070C0"/>
                </a:solidFill>
              </a:rPr>
              <a:t>Specify operational parameters over the time </a:t>
            </a:r>
            <a:r>
              <a:rPr lang="en-US" altLang="en-US" b="1" dirty="0" smtClean="0">
                <a:solidFill>
                  <a:srgbClr val="0070C0"/>
                </a:solidFill>
              </a:rPr>
              <a:t>horizon</a:t>
            </a:r>
          </a:p>
          <a:p>
            <a:pPr marL="0" indent="0" eaLnBrk="1" hangingPunct="1">
              <a:buNone/>
            </a:pPr>
            <a:endParaRPr lang="en-US" altLang="en-US" b="1" dirty="0"/>
          </a:p>
          <a:p>
            <a:pPr lvl="1" eaLnBrk="1" hangingPunct="1"/>
            <a:r>
              <a:rPr lang="en-US" altLang="en-US" b="1" dirty="0"/>
              <a:t>Production rate			</a:t>
            </a:r>
            <a:r>
              <a:rPr lang="en-US" altLang="en-US" b="1" dirty="0" smtClean="0"/>
              <a:t>– Subcontracting</a:t>
            </a:r>
            <a:endParaRPr lang="en-US" altLang="en-US" b="1" dirty="0"/>
          </a:p>
          <a:p>
            <a:pPr lvl="1" eaLnBrk="1" hangingPunct="1"/>
            <a:r>
              <a:rPr lang="en-US" altLang="en-US" b="1" dirty="0"/>
              <a:t>Workforce			</a:t>
            </a:r>
            <a:r>
              <a:rPr lang="en-US" altLang="en-US" b="1" dirty="0" smtClean="0"/>
              <a:t>– Backlog</a:t>
            </a:r>
            <a:endParaRPr lang="en-US" altLang="en-US" b="1" dirty="0"/>
          </a:p>
          <a:p>
            <a:pPr lvl="1" eaLnBrk="1" hangingPunct="1"/>
            <a:r>
              <a:rPr lang="en-US" altLang="en-US" b="1" dirty="0"/>
              <a:t>Overtime			</a:t>
            </a:r>
            <a:r>
              <a:rPr lang="en-US" altLang="en-US" b="1" dirty="0" smtClean="0"/>
              <a:t>– Inventory </a:t>
            </a:r>
            <a:r>
              <a:rPr lang="en-US" altLang="en-US" b="1" dirty="0"/>
              <a:t>on hand</a:t>
            </a:r>
          </a:p>
          <a:p>
            <a:pPr lvl="1" eaLnBrk="1" hangingPunct="1"/>
            <a:r>
              <a:rPr lang="en-US" altLang="en-US" b="1" dirty="0"/>
              <a:t>Machine capacity level	</a:t>
            </a:r>
          </a:p>
          <a:p>
            <a:pPr eaLnBrk="1" hangingPunct="1"/>
            <a:endParaRPr lang="en-US" altLang="en-US" dirty="0" smtClean="0"/>
          </a:p>
          <a:p>
            <a:pPr eaLnBrk="1" hangingPunct="1"/>
            <a:r>
              <a:rPr lang="en-US" altLang="en-US" dirty="0" smtClean="0"/>
              <a:t>All </a:t>
            </a:r>
            <a:r>
              <a:rPr lang="en-US" altLang="en-US" dirty="0"/>
              <a:t>supply chain stages should work together on an aggregate plan that will optimize supply chain performance</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00377" y="2949128"/>
            <a:ext cx="5284125" cy="1828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9453514"/>
      </p:ext>
    </p:extLst>
  </p:cSld>
  <p:clrMapOvr>
    <a:masterClrMapping/>
  </p:clrMapOvr>
  <p:transition spd="slow">
    <p:strip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206" y="133050"/>
            <a:ext cx="10515600" cy="886675"/>
          </a:xfrm>
        </p:spPr>
        <p:txBody>
          <a:bodyPr rtlCol="0">
            <a:normAutofit/>
          </a:bodyPr>
          <a:lstStyle/>
          <a:p>
            <a:pPr algn="ctr">
              <a:defRPr/>
            </a:pPr>
            <a:r>
              <a:rPr lang="en-US" sz="3200" b="1" dirty="0">
                <a:solidFill>
                  <a:srgbClr val="0070C0"/>
                </a:solidFill>
              </a:rPr>
              <a:t>The aggregate planner’s main objective</a:t>
            </a:r>
          </a:p>
        </p:txBody>
      </p:sp>
      <p:sp>
        <p:nvSpPr>
          <p:cNvPr id="27651" name="Content Placeholder 2"/>
          <p:cNvSpPr>
            <a:spLocks noGrp="1"/>
          </p:cNvSpPr>
          <p:nvPr>
            <p:ph idx="1"/>
          </p:nvPr>
        </p:nvSpPr>
        <p:spPr>
          <a:xfrm>
            <a:off x="1970471" y="1538712"/>
            <a:ext cx="9910354" cy="4351338"/>
          </a:xfrm>
        </p:spPr>
        <p:txBody>
          <a:bodyPr>
            <a:noAutofit/>
          </a:bodyPr>
          <a:lstStyle/>
          <a:p>
            <a:pPr>
              <a:buFont typeface="Wingdings" panose="05000000000000000000" pitchFamily="2" charset="2"/>
              <a:buChar char="q"/>
            </a:pPr>
            <a:r>
              <a:rPr lang="en-US" b="1" dirty="0">
                <a:solidFill>
                  <a:srgbClr val="0070C0"/>
                </a:solidFill>
              </a:rPr>
              <a:t>The aggregate planner’s main objective </a:t>
            </a:r>
            <a:r>
              <a:rPr lang="en-US" dirty="0"/>
              <a:t>is to identify the following operational </a:t>
            </a:r>
            <a:r>
              <a:rPr lang="en-US" dirty="0" smtClean="0"/>
              <a:t>parameters over </a:t>
            </a:r>
            <a:r>
              <a:rPr lang="en-US" dirty="0"/>
              <a:t>the specified time horizon</a:t>
            </a:r>
            <a:r>
              <a:rPr lang="en-US" dirty="0" smtClean="0"/>
              <a:t>:</a:t>
            </a:r>
          </a:p>
          <a:p>
            <a:endParaRPr lang="en-US" dirty="0"/>
          </a:p>
          <a:p>
            <a:pPr>
              <a:buFont typeface="Wingdings" panose="05000000000000000000" pitchFamily="2" charset="2"/>
              <a:buChar char="Ø"/>
            </a:pPr>
            <a:r>
              <a:rPr lang="en-US" b="1" dirty="0">
                <a:solidFill>
                  <a:srgbClr val="0070C0"/>
                </a:solidFill>
              </a:rPr>
              <a:t>Production rate</a:t>
            </a:r>
            <a:r>
              <a:rPr lang="en-US" b="1" dirty="0"/>
              <a:t>: </a:t>
            </a:r>
            <a:r>
              <a:rPr lang="en-US" dirty="0"/>
              <a:t>the number of units to be completed per unit time (such as per week </a:t>
            </a:r>
            <a:r>
              <a:rPr lang="en-US" dirty="0" smtClean="0"/>
              <a:t>or per </a:t>
            </a:r>
            <a:r>
              <a:rPr lang="en-US" dirty="0"/>
              <a:t>month</a:t>
            </a:r>
            <a:r>
              <a:rPr lang="en-US" dirty="0" smtClean="0"/>
              <a:t>)</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70C0"/>
                </a:solidFill>
              </a:rPr>
              <a:t>Workforce:</a:t>
            </a:r>
            <a:r>
              <a:rPr lang="en-US" b="1" dirty="0"/>
              <a:t> </a:t>
            </a:r>
            <a:r>
              <a:rPr lang="en-US" dirty="0"/>
              <a:t>the number of workers or units of labor capacity </a:t>
            </a:r>
            <a:r>
              <a:rPr lang="en-US" dirty="0" smtClean="0"/>
              <a:t>required</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70C0"/>
                </a:solidFill>
              </a:rPr>
              <a:t>Overtime:</a:t>
            </a:r>
            <a:r>
              <a:rPr lang="en-US" b="1" dirty="0"/>
              <a:t> </a:t>
            </a:r>
            <a:r>
              <a:rPr lang="en-US" dirty="0"/>
              <a:t>the amount of overtime production </a:t>
            </a:r>
            <a:r>
              <a:rPr lang="en-US" dirty="0" smtClean="0"/>
              <a:t>planned</a:t>
            </a:r>
            <a:endParaRPr 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68483" y="3117231"/>
            <a:ext cx="5471564"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3589461"/>
      </p:ext>
    </p:extLst>
  </p:cSld>
  <p:clrMapOvr>
    <a:masterClrMapping/>
  </p:clrMapOvr>
  <p:transition spd="slow">
    <p:pull dir="l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206" y="133050"/>
            <a:ext cx="10515600" cy="886675"/>
          </a:xfrm>
        </p:spPr>
        <p:txBody>
          <a:bodyPr rtlCol="0">
            <a:normAutofit/>
          </a:bodyPr>
          <a:lstStyle/>
          <a:p>
            <a:pPr algn="ctr">
              <a:defRPr/>
            </a:pPr>
            <a:r>
              <a:rPr lang="en-US" sz="3200" b="1" dirty="0">
                <a:solidFill>
                  <a:srgbClr val="0070C0"/>
                </a:solidFill>
              </a:rPr>
              <a:t>The aggregate planner’s main objective</a:t>
            </a:r>
          </a:p>
        </p:txBody>
      </p:sp>
      <p:sp>
        <p:nvSpPr>
          <p:cNvPr id="27651" name="Content Placeholder 2"/>
          <p:cNvSpPr>
            <a:spLocks noGrp="1"/>
          </p:cNvSpPr>
          <p:nvPr>
            <p:ph idx="1"/>
          </p:nvPr>
        </p:nvSpPr>
        <p:spPr>
          <a:xfrm>
            <a:off x="1970471" y="1379693"/>
            <a:ext cx="9910354" cy="4351338"/>
          </a:xfrm>
        </p:spPr>
        <p:txBody>
          <a:bodyPr>
            <a:noAutofit/>
          </a:bodyPr>
          <a:lstStyle/>
          <a:p>
            <a:pPr>
              <a:buFont typeface="Wingdings" panose="05000000000000000000" pitchFamily="2" charset="2"/>
              <a:buChar char="Ø"/>
            </a:pPr>
            <a:r>
              <a:rPr lang="en-US" b="1" dirty="0" smtClean="0">
                <a:solidFill>
                  <a:srgbClr val="0070C0"/>
                </a:solidFill>
              </a:rPr>
              <a:t>Machine </a:t>
            </a:r>
            <a:r>
              <a:rPr lang="en-US" b="1" dirty="0">
                <a:solidFill>
                  <a:srgbClr val="0070C0"/>
                </a:solidFill>
              </a:rPr>
              <a:t>capacity level</a:t>
            </a:r>
            <a:r>
              <a:rPr lang="en-US" b="1" dirty="0"/>
              <a:t>: </a:t>
            </a:r>
            <a:r>
              <a:rPr lang="en-US" dirty="0"/>
              <a:t>the number of units of machine capacity needed for </a:t>
            </a:r>
            <a:r>
              <a:rPr lang="en-US" dirty="0" smtClean="0"/>
              <a:t>production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70C0"/>
                </a:solidFill>
              </a:rPr>
              <a:t>Subcontracting</a:t>
            </a:r>
            <a:r>
              <a:rPr lang="en-US" b="1" dirty="0"/>
              <a:t>: </a:t>
            </a:r>
            <a:r>
              <a:rPr lang="en-US" dirty="0"/>
              <a:t>the subcontracted capacity required over the planning </a:t>
            </a:r>
            <a:r>
              <a:rPr lang="en-US" dirty="0" smtClean="0"/>
              <a:t>horizon</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70C0"/>
                </a:solidFill>
              </a:rPr>
              <a:t>Backlog</a:t>
            </a:r>
            <a:r>
              <a:rPr lang="en-US" b="1" dirty="0"/>
              <a:t>: </a:t>
            </a:r>
            <a:r>
              <a:rPr lang="en-US" dirty="0"/>
              <a:t>demand not satisfied in the period in which it arises, but is carried over </a:t>
            </a:r>
            <a:r>
              <a:rPr lang="en-US" dirty="0" smtClean="0"/>
              <a:t>to future periods</a:t>
            </a:r>
          </a:p>
          <a:p>
            <a:pPr>
              <a:buFont typeface="Wingdings" panose="05000000000000000000" pitchFamily="2" charset="2"/>
              <a:buChar char="Ø"/>
            </a:pPr>
            <a:endParaRPr lang="en-US" dirty="0"/>
          </a:p>
          <a:p>
            <a:pPr>
              <a:buFont typeface="Wingdings" panose="05000000000000000000" pitchFamily="2" charset="2"/>
              <a:buChar char="Ø"/>
            </a:pPr>
            <a:r>
              <a:rPr lang="en-US" b="1" dirty="0">
                <a:solidFill>
                  <a:srgbClr val="0070C0"/>
                </a:solidFill>
              </a:rPr>
              <a:t>Inventory on hand</a:t>
            </a:r>
            <a:r>
              <a:rPr lang="en-US" b="1" dirty="0"/>
              <a:t>: </a:t>
            </a:r>
            <a:r>
              <a:rPr lang="en-US" dirty="0"/>
              <a:t>the planned inventory carried over the various periods in the </a:t>
            </a:r>
            <a:r>
              <a:rPr lang="en-US" dirty="0" smtClean="0"/>
              <a:t>planning horizon</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68483" y="3117231"/>
            <a:ext cx="5471564"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30744844"/>
      </p:ext>
    </p:extLst>
  </p:cSld>
  <p:clrMapOvr>
    <a:masterClrMapping/>
  </p:clrMapOvr>
  <p:transition spd="slow">
    <p:pull dir="l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838199" y="48953"/>
            <a:ext cx="10515600" cy="1325563"/>
          </a:xfrm>
        </p:spPr>
        <p:txBody>
          <a:bodyPr rtlCol="0">
            <a:normAutofit/>
          </a:bodyPr>
          <a:lstStyle/>
          <a:p>
            <a:pPr algn="ctr">
              <a:defRPr/>
            </a:pPr>
            <a:r>
              <a:rPr lang="en-US" sz="3200" b="1" dirty="0">
                <a:solidFill>
                  <a:srgbClr val="0070C0"/>
                </a:solidFill>
              </a:rPr>
              <a:t>Information Needed for</a:t>
            </a:r>
            <a:br>
              <a:rPr lang="en-US" sz="3200" b="1" dirty="0">
                <a:solidFill>
                  <a:srgbClr val="0070C0"/>
                </a:solidFill>
              </a:rPr>
            </a:br>
            <a:r>
              <a:rPr lang="en-US" sz="3200" b="1" dirty="0">
                <a:solidFill>
                  <a:srgbClr val="0070C0"/>
                </a:solidFill>
              </a:rPr>
              <a:t>an Aggregate Plan</a:t>
            </a:r>
          </a:p>
        </p:txBody>
      </p:sp>
      <p:sp>
        <p:nvSpPr>
          <p:cNvPr id="25603" name="Rectangle 3"/>
          <p:cNvSpPr>
            <a:spLocks noGrp="1" noChangeArrowheads="1"/>
          </p:cNvSpPr>
          <p:nvPr>
            <p:ph type="body" idx="1"/>
          </p:nvPr>
        </p:nvSpPr>
        <p:spPr>
          <a:xfrm>
            <a:off x="2010998" y="1612900"/>
            <a:ext cx="9603247" cy="5029200"/>
          </a:xfrm>
        </p:spPr>
        <p:txBody>
          <a:bodyPr>
            <a:normAutofit/>
          </a:bodyPr>
          <a:lstStyle/>
          <a:p>
            <a:pPr eaLnBrk="1" hangingPunct="1"/>
            <a:r>
              <a:rPr lang="en-US" altLang="en-US" sz="2700" dirty="0"/>
              <a:t>Aggregate demand forecast </a:t>
            </a:r>
            <a:r>
              <a:rPr lang="en-US" altLang="en-US" sz="2700" i="1" dirty="0">
                <a:latin typeface="Times New Roman" panose="02020603050405020304" pitchFamily="18" charset="0"/>
                <a:cs typeface="Times New Roman" panose="02020603050405020304" pitchFamily="18" charset="0"/>
              </a:rPr>
              <a:t>F</a:t>
            </a:r>
            <a:r>
              <a:rPr lang="en-US" altLang="en-US" sz="2700" i="1" baseline="-25000"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for each Period </a:t>
            </a:r>
            <a:r>
              <a:rPr lang="en-US" altLang="en-US" sz="2700" i="1" dirty="0">
                <a:latin typeface="Times New Roman" panose="02020603050405020304" pitchFamily="18" charset="0"/>
                <a:cs typeface="Times New Roman" panose="02020603050405020304" pitchFamily="18" charset="0"/>
              </a:rPr>
              <a:t>t</a:t>
            </a:r>
            <a:r>
              <a:rPr lang="en-US" altLang="en-US" sz="2700" dirty="0"/>
              <a:t> over </a:t>
            </a:r>
            <a:r>
              <a:rPr lang="en-US" altLang="en-US" sz="2700" i="1" dirty="0">
                <a:latin typeface="Times New Roman" panose="02020603050405020304" pitchFamily="18" charset="0"/>
                <a:cs typeface="Times New Roman" panose="02020603050405020304" pitchFamily="18" charset="0"/>
              </a:rPr>
              <a:t>T</a:t>
            </a:r>
            <a:r>
              <a:rPr lang="en-US" altLang="en-US" sz="2700" i="1" dirty="0"/>
              <a:t> </a:t>
            </a:r>
            <a:r>
              <a:rPr lang="en-US" altLang="en-US" sz="2700" dirty="0"/>
              <a:t>periods</a:t>
            </a:r>
          </a:p>
          <a:p>
            <a:pPr eaLnBrk="1" hangingPunct="1"/>
            <a:r>
              <a:rPr lang="en-US" altLang="en-US" sz="2700" dirty="0"/>
              <a:t>Production costs</a:t>
            </a:r>
          </a:p>
          <a:p>
            <a:pPr lvl="1" eaLnBrk="1" hangingPunct="1"/>
            <a:r>
              <a:rPr lang="en-US" altLang="en-US" sz="2700" dirty="0"/>
              <a:t>Labor costs, regular time ($/hr) and overtime ($/hr)</a:t>
            </a:r>
          </a:p>
          <a:p>
            <a:pPr lvl="1" eaLnBrk="1" hangingPunct="1"/>
            <a:r>
              <a:rPr lang="en-US" altLang="en-US" sz="2700" dirty="0"/>
              <a:t>Subcontracting costs ($/hr or $/unit)</a:t>
            </a:r>
          </a:p>
          <a:p>
            <a:pPr lvl="1" eaLnBrk="1" hangingPunct="1"/>
            <a:r>
              <a:rPr lang="en-US" altLang="en-US" sz="2700" dirty="0"/>
              <a:t>Cost of changing capacity – hiring or layoff ($/worker), adding or reducing machine capacity ($/machine)</a:t>
            </a:r>
          </a:p>
          <a:p>
            <a:pPr eaLnBrk="1" hangingPunct="1"/>
            <a:r>
              <a:rPr lang="en-US" altLang="en-US" sz="2700" dirty="0"/>
              <a:t>Labor/machine hours required per unit</a:t>
            </a:r>
          </a:p>
          <a:p>
            <a:pPr eaLnBrk="1" hangingPunct="1"/>
            <a:r>
              <a:rPr lang="en-US" altLang="en-US" sz="2700" dirty="0"/>
              <a:t>Inventory holding cost ($/unit/period)</a:t>
            </a:r>
          </a:p>
          <a:p>
            <a:pPr eaLnBrk="1" hangingPunct="1"/>
            <a:r>
              <a:rPr lang="en-US" altLang="en-US" sz="2700" dirty="0"/>
              <a:t>Stockout or backlog cost ($/unit/period)</a:t>
            </a:r>
          </a:p>
          <a:p>
            <a:pPr eaLnBrk="1" hangingPunct="1"/>
            <a:r>
              <a:rPr lang="en-US" altLang="en-US" sz="2700" dirty="0"/>
              <a:t>Constraints – overtime, layoffs, capital available, stockouts, backlogs, from suppliers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70540840"/>
      </p:ext>
    </p:extLst>
  </p:cSld>
  <p:clrMapOvr>
    <a:masterClrMapping/>
  </p:clrMapOvr>
  <p:transition spd="slow">
    <p:pull dir="l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838200" y="212456"/>
            <a:ext cx="10515600" cy="771007"/>
          </a:xfrm>
        </p:spPr>
        <p:txBody>
          <a:bodyPr>
            <a:normAutofit/>
          </a:bodyPr>
          <a:lstStyle/>
          <a:p>
            <a:pPr algn="ctr" eaLnBrk="1" hangingPunct="1"/>
            <a:r>
              <a:rPr lang="en-US" altLang="en-US" sz="3200" b="1" dirty="0" smtClean="0">
                <a:solidFill>
                  <a:srgbClr val="0070C0"/>
                </a:solidFill>
              </a:rPr>
              <a:t>Outputs of Aggregate Plan</a:t>
            </a:r>
          </a:p>
        </p:txBody>
      </p:sp>
      <p:sp>
        <p:nvSpPr>
          <p:cNvPr id="27652" name="Rectangle 3"/>
          <p:cNvSpPr>
            <a:spLocks noGrp="1" noChangeArrowheads="1"/>
          </p:cNvSpPr>
          <p:nvPr>
            <p:ph type="body" idx="1"/>
          </p:nvPr>
        </p:nvSpPr>
        <p:spPr>
          <a:xfrm>
            <a:off x="2122795" y="1517147"/>
            <a:ext cx="9600631" cy="4241800"/>
          </a:xfrm>
        </p:spPr>
        <p:txBody>
          <a:bodyPr rtlCol="0">
            <a:noAutofit/>
          </a:bodyPr>
          <a:lstStyle/>
          <a:p>
            <a:pPr>
              <a:spcBef>
                <a:spcPts val="0"/>
              </a:spcBef>
              <a:buFont typeface="Wingdings" panose="05000000000000000000" pitchFamily="2" charset="2"/>
              <a:buChar char="Ø"/>
              <a:defRPr/>
            </a:pPr>
            <a:r>
              <a:rPr lang="en-US" dirty="0"/>
              <a:t>Production quantity from regular time, overtime, and subcontracted </a:t>
            </a:r>
            <a:r>
              <a:rPr lang="en-US" dirty="0" smtClean="0"/>
              <a:t>time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Inventory </a:t>
            </a:r>
            <a:r>
              <a:rPr lang="en-US" dirty="0" smtClean="0"/>
              <a:t>held</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Backlog/stockout </a:t>
            </a:r>
            <a:r>
              <a:rPr lang="en-US" dirty="0" smtClean="0"/>
              <a:t>quantity</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Machine capacity increase/decrease</a:t>
            </a:r>
          </a:p>
          <a:p>
            <a:pPr>
              <a:spcBef>
                <a:spcPts val="0"/>
              </a:spcBef>
              <a:buFont typeface="Wingdings" panose="05000000000000000000" pitchFamily="2" charset="2"/>
              <a:buChar char="Ø"/>
              <a:defRPr/>
            </a:pPr>
            <a:endParaRPr lang="en-US" dirty="0"/>
          </a:p>
          <a:p>
            <a:pPr>
              <a:spcBef>
                <a:spcPts val="0"/>
              </a:spcBef>
              <a:buFont typeface="Wingdings" panose="05000000000000000000" pitchFamily="2" charset="2"/>
              <a:buChar char="Ø"/>
              <a:defRPr/>
            </a:pPr>
            <a:r>
              <a:rPr lang="en-US" dirty="0"/>
              <a:t>A poor aggregate plan can result in lost sales, lost profits, excess inventory, or excess capacity</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09311224"/>
      </p:ext>
    </p:extLst>
  </p:cSld>
  <p:clrMapOvr>
    <a:masterClrMapping/>
  </p:clrMapOvr>
  <p:transition spd="slow">
    <p:pull dir="l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969" y="360094"/>
            <a:ext cx="10515600" cy="886675"/>
          </a:xfrm>
        </p:spPr>
        <p:txBody>
          <a:bodyPr rtlCol="0">
            <a:normAutofit/>
          </a:bodyPr>
          <a:lstStyle/>
          <a:p>
            <a:pPr algn="ctr">
              <a:defRPr/>
            </a:pPr>
            <a:r>
              <a:rPr lang="en-US" sz="3200" b="1" dirty="0">
                <a:solidFill>
                  <a:srgbClr val="0070C0"/>
                </a:solidFill>
              </a:rPr>
              <a:t>Identifying Aggregate Units of Production</a:t>
            </a:r>
          </a:p>
        </p:txBody>
      </p:sp>
      <p:sp>
        <p:nvSpPr>
          <p:cNvPr id="27651" name="Content Placeholder 2"/>
          <p:cNvSpPr>
            <a:spLocks noGrp="1"/>
          </p:cNvSpPr>
          <p:nvPr>
            <p:ph idx="1"/>
          </p:nvPr>
        </p:nvSpPr>
        <p:spPr>
          <a:xfrm>
            <a:off x="1929529" y="1687572"/>
            <a:ext cx="9288932" cy="4351338"/>
          </a:xfrm>
        </p:spPr>
        <p:txBody>
          <a:bodyPr>
            <a:noAutofit/>
          </a:bodyPr>
          <a:lstStyle/>
          <a:p>
            <a:pPr>
              <a:buFont typeface="Wingdings" panose="05000000000000000000" pitchFamily="2" charset="2"/>
              <a:buChar char="Ø"/>
            </a:pPr>
            <a:r>
              <a:rPr lang="en-US" dirty="0">
                <a:solidFill>
                  <a:srgbClr val="231F20"/>
                </a:solidFill>
                <a:latin typeface="Times New Roman" panose="02020603050405020304" pitchFamily="18" charset="0"/>
                <a:cs typeface="Times New Roman" panose="02020603050405020304" pitchFamily="18" charset="0"/>
              </a:rPr>
              <a:t>An important first step in aggregate planning is the identification of a suitable aggregate unit </a:t>
            </a:r>
            <a:r>
              <a:rPr lang="en-US" dirty="0" smtClean="0">
                <a:solidFill>
                  <a:srgbClr val="231F20"/>
                </a:solidFill>
                <a:latin typeface="Times New Roman" panose="02020603050405020304" pitchFamily="18" charset="0"/>
                <a:cs typeface="Times New Roman" panose="02020603050405020304" pitchFamily="18" charset="0"/>
              </a:rPr>
              <a:t>of production</a:t>
            </a:r>
            <a:r>
              <a:rPr lang="en-US" dirty="0">
                <a:solidFill>
                  <a:srgbClr val="231F20"/>
                </a:solidFill>
                <a:latin typeface="Times New Roman" panose="02020603050405020304" pitchFamily="18" charset="0"/>
                <a:cs typeface="Times New Roman" panose="02020603050405020304" pitchFamily="18" charset="0"/>
              </a:rPr>
              <a:t>. </a:t>
            </a:r>
            <a:endParaRPr lang="en-US" dirty="0" smtClean="0">
              <a:solidFill>
                <a:srgbClr val="231F2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dirty="0" smtClean="0">
              <a:solidFill>
                <a:srgbClr val="231F20"/>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dirty="0" smtClean="0">
                <a:solidFill>
                  <a:srgbClr val="231F20"/>
                </a:solidFill>
                <a:latin typeface="Times New Roman" panose="02020603050405020304" pitchFamily="18" charset="0"/>
                <a:cs typeface="Times New Roman" panose="02020603050405020304" pitchFamily="18" charset="0"/>
              </a:rPr>
              <a:t>When </a:t>
            </a:r>
            <a:r>
              <a:rPr lang="en-US" dirty="0">
                <a:solidFill>
                  <a:srgbClr val="231F20"/>
                </a:solidFill>
                <a:latin typeface="Times New Roman" panose="02020603050405020304" pitchFamily="18" charset="0"/>
                <a:cs typeface="Times New Roman" panose="02020603050405020304" pitchFamily="18" charset="0"/>
              </a:rPr>
              <a:t>planning is done at the aggregate level, it is important that the aggregate </a:t>
            </a:r>
            <a:r>
              <a:rPr lang="en-US" dirty="0" smtClean="0">
                <a:solidFill>
                  <a:srgbClr val="231F20"/>
                </a:solidFill>
                <a:latin typeface="Times New Roman" panose="02020603050405020304" pitchFamily="18" charset="0"/>
                <a:cs typeface="Times New Roman" panose="02020603050405020304" pitchFamily="18" charset="0"/>
              </a:rPr>
              <a:t>unit be </a:t>
            </a:r>
            <a:r>
              <a:rPr lang="en-US" dirty="0">
                <a:solidFill>
                  <a:srgbClr val="231F20"/>
                </a:solidFill>
                <a:latin typeface="Times New Roman" panose="02020603050405020304" pitchFamily="18" charset="0"/>
                <a:cs typeface="Times New Roman" panose="02020603050405020304" pitchFamily="18" charset="0"/>
              </a:rPr>
              <a:t>identified in a way that when the final production schedule is built (this has to be at the </a:t>
            </a:r>
            <a:r>
              <a:rPr lang="en-US" dirty="0" smtClean="0">
                <a:solidFill>
                  <a:srgbClr val="231F20"/>
                </a:solidFill>
                <a:latin typeface="Times New Roman" panose="02020603050405020304" pitchFamily="18" charset="0"/>
                <a:cs typeface="Times New Roman" panose="02020603050405020304" pitchFamily="18" charset="0"/>
              </a:rPr>
              <a:t>disaggregate product </a:t>
            </a:r>
            <a:r>
              <a:rPr lang="en-US" dirty="0">
                <a:solidFill>
                  <a:srgbClr val="231F20"/>
                </a:solidFill>
                <a:latin typeface="Times New Roman" panose="02020603050405020304" pitchFamily="18" charset="0"/>
                <a:cs typeface="Times New Roman" panose="02020603050405020304" pitchFamily="18" charset="0"/>
              </a:rPr>
              <a:t>level), the results of the aggregate plan reflect approximately what can be </a:t>
            </a:r>
            <a:r>
              <a:rPr lang="en-US" dirty="0" smtClean="0">
                <a:solidFill>
                  <a:srgbClr val="231F20"/>
                </a:solidFill>
                <a:latin typeface="Times New Roman" panose="02020603050405020304" pitchFamily="18" charset="0"/>
                <a:cs typeface="Times New Roman" panose="02020603050405020304" pitchFamily="18" charset="0"/>
              </a:rPr>
              <a:t>accomplished in </a:t>
            </a:r>
            <a:r>
              <a:rPr lang="en-US" dirty="0">
                <a:solidFill>
                  <a:srgbClr val="231F20"/>
                </a:solidFill>
                <a:latin typeface="Times New Roman" panose="02020603050405020304" pitchFamily="18" charset="0"/>
                <a:cs typeface="Times New Roman" panose="02020603050405020304" pitchFamily="18" charset="0"/>
              </a:rPr>
              <a:t>practice</a:t>
            </a:r>
            <a:r>
              <a:rPr lang="en-US" dirty="0" smtClean="0">
                <a:solidFill>
                  <a:srgbClr val="231F20"/>
                </a:solidFill>
                <a:latin typeface="Times New Roman" panose="02020603050405020304" pitchFamily="18" charset="0"/>
                <a:cs typeface="Times New Roman" panose="02020603050405020304" pitchFamily="18" charset="0"/>
              </a:rPr>
              <a:t>.</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4764" y="3023512"/>
            <a:ext cx="5284125"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73638882"/>
      </p:ext>
    </p:extLst>
  </p:cSld>
  <p:clrMapOvr>
    <a:masterClrMapping/>
  </p:clrMapOvr>
  <p:transition spd="slow">
    <p:pull dir="l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910" y="287398"/>
            <a:ext cx="10515600" cy="886675"/>
          </a:xfrm>
        </p:spPr>
        <p:txBody>
          <a:bodyPr rtlCol="0">
            <a:normAutofit/>
          </a:bodyPr>
          <a:lstStyle/>
          <a:p>
            <a:pPr algn="ctr">
              <a:defRPr/>
            </a:pPr>
            <a:r>
              <a:rPr lang="en-US" sz="3200" b="1" dirty="0">
                <a:solidFill>
                  <a:srgbClr val="0070C0"/>
                </a:solidFill>
              </a:rPr>
              <a:t>Identifying Aggregate Units of Production</a:t>
            </a:r>
          </a:p>
        </p:txBody>
      </p:sp>
      <p:sp>
        <p:nvSpPr>
          <p:cNvPr id="27651" name="Content Placeholder 2"/>
          <p:cNvSpPr>
            <a:spLocks noGrp="1"/>
          </p:cNvSpPr>
          <p:nvPr>
            <p:ph idx="1"/>
          </p:nvPr>
        </p:nvSpPr>
        <p:spPr>
          <a:xfrm>
            <a:off x="1807028" y="1557683"/>
            <a:ext cx="9629796" cy="4351338"/>
          </a:xfrm>
        </p:spPr>
        <p:txBody>
          <a:bodyPr>
            <a:noAutofit/>
          </a:bodyPr>
          <a:lstStyle/>
          <a:p>
            <a:pPr>
              <a:buFont typeface="Wingdings" panose="05000000000000000000" pitchFamily="2" charset="2"/>
              <a:buChar char="Ø"/>
            </a:pPr>
            <a:r>
              <a:rPr lang="en-US" dirty="0" smtClean="0"/>
              <a:t>Given that the bottleneck is likely to be the most constraining area in any manufacturing facility, it is important to focus on the bottleneck when selecting the aggregate unit and identifying capacity as well as production times. </a:t>
            </a:r>
          </a:p>
          <a:p>
            <a:pPr>
              <a:buFont typeface="Wingdings" panose="05000000000000000000" pitchFamily="2" charset="2"/>
              <a:buChar char="Ø"/>
            </a:pPr>
            <a:endParaRPr lang="en-US" dirty="0" smtClean="0"/>
          </a:p>
          <a:p>
            <a:pPr>
              <a:buFont typeface="Wingdings" panose="05000000000000000000" pitchFamily="2" charset="2"/>
              <a:buChar char="Ø"/>
            </a:pPr>
            <a:r>
              <a:rPr lang="en-US" dirty="0" smtClean="0"/>
              <a:t>When evaluating production times, it is also important to account for activities—such as setups and maintenance—that use up capacity but do not result in any production.</a:t>
            </a:r>
            <a:endParaRPr lang="en-US" altLang="en-US" dirty="0" smtClean="0">
              <a:latin typeface="Times New Roman" panose="02020603050405020304" pitchFamily="18" charset="0"/>
              <a:cs typeface="Times New Roman" panose="02020603050405020304" pitchFamily="18" charset="0"/>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4764" y="3023512"/>
            <a:ext cx="5284125"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8972569"/>
      </p:ext>
    </p:extLst>
  </p:cSld>
  <p:clrMapOvr>
    <a:masterClrMapping/>
  </p:clrMapOvr>
  <p:transition spd="slow">
    <p:pull dir="l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854" y="211089"/>
            <a:ext cx="10515600" cy="886675"/>
          </a:xfrm>
        </p:spPr>
        <p:txBody>
          <a:bodyPr rtlCol="0">
            <a:normAutofit/>
          </a:bodyPr>
          <a:lstStyle/>
          <a:p>
            <a:pPr algn="ctr">
              <a:defRPr/>
            </a:pPr>
            <a:r>
              <a:rPr lang="en-US" sz="3200" b="1" dirty="0">
                <a:solidFill>
                  <a:srgbClr val="0070C0"/>
                </a:solidFill>
              </a:rPr>
              <a:t>Identifying Aggregate Units of Production</a:t>
            </a:r>
          </a:p>
        </p:txBody>
      </p:sp>
      <p:sp>
        <p:nvSpPr>
          <p:cNvPr id="27651" name="Content Placeholder 2"/>
          <p:cNvSpPr>
            <a:spLocks noGrp="1"/>
          </p:cNvSpPr>
          <p:nvPr>
            <p:ph idx="1"/>
          </p:nvPr>
        </p:nvSpPr>
        <p:spPr>
          <a:xfrm>
            <a:off x="1807029" y="1587215"/>
            <a:ext cx="9910354" cy="4351338"/>
          </a:xfrm>
        </p:spPr>
        <p:txBody>
          <a:bodyPr/>
          <a:lstStyle/>
          <a:p>
            <a:pPr eaLnBrk="1" hangingPunct="1">
              <a:buFont typeface="Wingdings" panose="05000000000000000000" pitchFamily="2" charset="2"/>
              <a:buChar char="Ø"/>
            </a:pPr>
            <a:r>
              <a:rPr lang="en-US" altLang="en-US" dirty="0" smtClean="0"/>
              <a:t>Aggregate unit should be identified in a way that the resulting production schedule can be accomplished in practice</a:t>
            </a:r>
          </a:p>
          <a:p>
            <a:pPr eaLnBrk="1" hangingPunct="1">
              <a:buFont typeface="Wingdings" panose="05000000000000000000" pitchFamily="2" charset="2"/>
              <a:buChar char="Ø"/>
            </a:pPr>
            <a:endParaRPr lang="en-US" altLang="en-US" dirty="0" smtClean="0"/>
          </a:p>
          <a:p>
            <a:pPr eaLnBrk="1" hangingPunct="1">
              <a:buFont typeface="Wingdings" panose="05000000000000000000" pitchFamily="2" charset="2"/>
              <a:buChar char="Ø"/>
            </a:pPr>
            <a:r>
              <a:rPr lang="en-US" altLang="en-US" dirty="0" smtClean="0"/>
              <a:t>Focus on the bottlenecks when selecting the aggregate unit and identifying capacity and production times</a:t>
            </a:r>
          </a:p>
          <a:p>
            <a:pPr eaLnBrk="1" hangingPunct="1">
              <a:buFont typeface="Wingdings" panose="05000000000000000000" pitchFamily="2" charset="2"/>
              <a:buChar char="Ø"/>
            </a:pPr>
            <a:endParaRPr lang="en-US" altLang="en-US" dirty="0" smtClean="0"/>
          </a:p>
          <a:p>
            <a:pPr eaLnBrk="1" hangingPunct="1">
              <a:buFont typeface="Wingdings" panose="05000000000000000000" pitchFamily="2" charset="2"/>
              <a:buChar char="Ø"/>
            </a:pPr>
            <a:r>
              <a:rPr lang="en-US" altLang="en-US" dirty="0" smtClean="0"/>
              <a:t>Account for activities such as setups and maintenance</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4764" y="3023512"/>
            <a:ext cx="5284125"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63223632"/>
      </p:ext>
    </p:extLst>
  </p:cSld>
  <p:clrMapOvr>
    <a:masterClrMapping/>
  </p:clrMapOvr>
  <p:transition spd="slow">
    <p:pull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854" y="211089"/>
            <a:ext cx="10515600" cy="886675"/>
          </a:xfrm>
        </p:spPr>
        <p:txBody>
          <a:bodyPr rtlCol="0">
            <a:normAutofit/>
          </a:bodyPr>
          <a:lstStyle/>
          <a:p>
            <a:pPr algn="ctr">
              <a:defRPr/>
            </a:pPr>
            <a:r>
              <a:rPr lang="en-US" sz="3200" b="1" dirty="0">
                <a:solidFill>
                  <a:srgbClr val="0070C0"/>
                </a:solidFill>
              </a:rPr>
              <a:t>Identifying Aggregate Units of Production</a:t>
            </a:r>
          </a:p>
        </p:txBody>
      </p:sp>
      <p:sp>
        <p:nvSpPr>
          <p:cNvPr id="27651" name="Content Placeholder 2"/>
          <p:cNvSpPr>
            <a:spLocks noGrp="1"/>
          </p:cNvSpPr>
          <p:nvPr>
            <p:ph idx="1"/>
          </p:nvPr>
        </p:nvSpPr>
        <p:spPr>
          <a:xfrm>
            <a:off x="1807028" y="1687572"/>
            <a:ext cx="10281112" cy="4351338"/>
          </a:xfrm>
        </p:spPr>
        <p:txBody>
          <a:bodyPr>
            <a:normAutofit/>
          </a:bodyPr>
          <a:lstStyle/>
          <a:p>
            <a:pPr marL="0" indent="0">
              <a:buNone/>
            </a:pPr>
            <a:r>
              <a:rPr lang="en-US" altLang="en-US" dirty="0"/>
              <a:t>Consider, </a:t>
            </a:r>
            <a:r>
              <a:rPr lang="en-US" altLang="en-US" b="1" dirty="0">
                <a:solidFill>
                  <a:srgbClr val="0070C0"/>
                </a:solidFill>
              </a:rPr>
              <a:t>for example</a:t>
            </a:r>
            <a:r>
              <a:rPr lang="en-US" altLang="en-US" dirty="0">
                <a:solidFill>
                  <a:srgbClr val="0070C0"/>
                </a:solidFill>
              </a:rPr>
              <a:t>, </a:t>
            </a:r>
            <a:endParaRPr lang="en-US" altLang="en-US" dirty="0" smtClean="0">
              <a:solidFill>
                <a:srgbClr val="0070C0"/>
              </a:solidFill>
            </a:endParaRPr>
          </a:p>
          <a:p>
            <a:endParaRPr lang="en-US" altLang="en-US" dirty="0"/>
          </a:p>
          <a:p>
            <a:r>
              <a:rPr lang="en-US" altLang="en-US" b="1" dirty="0" smtClean="0">
                <a:solidFill>
                  <a:srgbClr val="0070C0"/>
                </a:solidFill>
              </a:rPr>
              <a:t>Red </a:t>
            </a:r>
            <a:r>
              <a:rPr lang="en-US" altLang="en-US" b="1" dirty="0">
                <a:solidFill>
                  <a:srgbClr val="0070C0"/>
                </a:solidFill>
              </a:rPr>
              <a:t>Tomato Tools</a:t>
            </a:r>
            <a:r>
              <a:rPr lang="en-US" altLang="en-US" dirty="0"/>
              <a:t>, a small manufacturer of gardening </a:t>
            </a:r>
            <a:r>
              <a:rPr lang="en-US" altLang="en-US" dirty="0" smtClean="0"/>
              <a:t>equipment with </a:t>
            </a:r>
            <a:r>
              <a:rPr lang="en-US" altLang="en-US" dirty="0"/>
              <a:t>manufacturing facilities in Mexico. </a:t>
            </a:r>
            <a:endParaRPr lang="en-US" altLang="en-US" dirty="0" smtClean="0"/>
          </a:p>
          <a:p>
            <a:endParaRPr lang="en-US" altLang="en-US" dirty="0" smtClean="0"/>
          </a:p>
          <a:p>
            <a:r>
              <a:rPr lang="en-US" altLang="en-US" dirty="0" smtClean="0"/>
              <a:t>The </a:t>
            </a:r>
            <a:r>
              <a:rPr lang="en-US" altLang="en-US" dirty="0"/>
              <a:t>company makes six product families at its </a:t>
            </a:r>
            <a:r>
              <a:rPr lang="en-US" altLang="en-US" dirty="0" smtClean="0"/>
              <a:t>manufacturing plant</a:t>
            </a:r>
            <a:r>
              <a:rPr lang="en-US" altLang="en-US" dirty="0"/>
              <a:t>. </a:t>
            </a:r>
            <a:endParaRPr lang="en-US" altLang="en-US" dirty="0" smtClean="0"/>
          </a:p>
          <a:p>
            <a:endParaRPr lang="en-US" altLang="en-US" dirty="0" smtClean="0"/>
          </a:p>
          <a:p>
            <a:r>
              <a:rPr lang="en-US" altLang="en-US" dirty="0" smtClean="0"/>
              <a:t>The </a:t>
            </a:r>
            <a:r>
              <a:rPr lang="en-US" altLang="en-US" dirty="0"/>
              <a:t>costs, revenues, production times, setup times, and historical batch sizes </a:t>
            </a:r>
            <a:r>
              <a:rPr lang="en-US" altLang="en-US" dirty="0" smtClean="0"/>
              <a:t>of production </a:t>
            </a:r>
            <a:r>
              <a:rPr lang="en-US" altLang="en-US" dirty="0"/>
              <a:t>for each family</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4764" y="3023512"/>
            <a:ext cx="5284125" cy="167945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75520268"/>
      </p:ext>
    </p:extLst>
  </p:cSld>
  <p:clrMapOvr>
    <a:masterClrMapping/>
  </p:clrMapOvr>
  <p:transition spd="slow">
    <p:pull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2713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838200" y="365125"/>
            <a:ext cx="10515600" cy="771007"/>
          </a:xfrm>
        </p:spPr>
        <p:txBody>
          <a:bodyPr>
            <a:normAutofit/>
          </a:bodyPr>
          <a:lstStyle/>
          <a:p>
            <a:pPr algn="ctr" eaLnBrk="1" hangingPunct="1"/>
            <a:r>
              <a:rPr lang="en-US" altLang="en-US" sz="3200" b="1" dirty="0" smtClean="0">
                <a:solidFill>
                  <a:srgbClr val="0070C0"/>
                </a:solidFill>
              </a:rPr>
              <a:t>Red Tomato Tools</a:t>
            </a:r>
          </a:p>
        </p:txBody>
      </p:sp>
      <p:sp>
        <p:nvSpPr>
          <p:cNvPr id="3" name="Content Placeholder 2"/>
          <p:cNvSpPr>
            <a:spLocks noGrp="1"/>
          </p:cNvSpPr>
          <p:nvPr>
            <p:ph idx="1"/>
          </p:nvPr>
        </p:nvSpPr>
        <p:spPr>
          <a:xfrm>
            <a:off x="2273299" y="1727201"/>
            <a:ext cx="7894283" cy="4525963"/>
          </a:xfrm>
        </p:spPr>
        <p:txBody>
          <a:bodyPr rtlCol="0">
            <a:normAutofit/>
          </a:bodyPr>
          <a:lstStyle/>
          <a:p>
            <a:pPr>
              <a:spcBef>
                <a:spcPts val="0"/>
              </a:spcBef>
              <a:buFont typeface="Arial"/>
              <a:buChar char="•"/>
              <a:defRPr/>
            </a:pPr>
            <a:r>
              <a:rPr lang="en-US" b="1" dirty="0" smtClean="0">
                <a:solidFill>
                  <a:srgbClr val="0070C0"/>
                </a:solidFill>
              </a:rPr>
              <a:t>Weighted average approach</a:t>
            </a:r>
          </a:p>
          <a:p>
            <a:pPr marL="0" indent="0">
              <a:spcBef>
                <a:spcPts val="0"/>
              </a:spcBef>
              <a:buNone/>
              <a:defRPr/>
            </a:pPr>
            <a:endParaRPr lang="en-US" dirty="0" smtClean="0"/>
          </a:p>
          <a:p>
            <a:pPr marL="723900" indent="0">
              <a:spcBef>
                <a:spcPts val="0"/>
              </a:spcBef>
              <a:buNone/>
              <a:defRPr/>
            </a:pPr>
            <a:r>
              <a:rPr lang="en-US" dirty="0"/>
              <a:t>Material cost per aggregate unit </a:t>
            </a:r>
          </a:p>
          <a:p>
            <a:pPr marL="1079500" indent="0">
              <a:spcBef>
                <a:spcPts val="0"/>
              </a:spcBef>
              <a:buNone/>
              <a:defRPr/>
            </a:pPr>
            <a:r>
              <a:rPr lang="en-US" dirty="0"/>
              <a:t>= 15 x 0.10 + 7 x 0.25 + 9 x 0.20 </a:t>
            </a:r>
          </a:p>
          <a:p>
            <a:pPr marL="1079500" indent="0">
              <a:spcBef>
                <a:spcPts val="0"/>
              </a:spcBef>
              <a:buNone/>
              <a:defRPr/>
            </a:pPr>
            <a:r>
              <a:rPr lang="en-US" dirty="0"/>
              <a:t>   + 12 x 0.10 + 9 x 0.20 + 13 x 0.15 </a:t>
            </a:r>
            <a:r>
              <a:rPr lang="en-US" dirty="0" smtClean="0"/>
              <a:t>= </a:t>
            </a:r>
            <a:r>
              <a:rPr lang="en-US" dirty="0"/>
              <a:t>$10</a:t>
            </a:r>
          </a:p>
          <a:p>
            <a:pPr>
              <a:spcBef>
                <a:spcPts val="0"/>
              </a:spcBef>
              <a:buFont typeface="Arial"/>
              <a:buChar char="•"/>
              <a:defRPr/>
            </a:pPr>
            <a:r>
              <a:rPr lang="en-US" b="1" dirty="0" smtClean="0">
                <a:solidFill>
                  <a:srgbClr val="0070C0"/>
                </a:solidFill>
              </a:rPr>
              <a:t>Similarly</a:t>
            </a:r>
          </a:p>
          <a:p>
            <a:pPr>
              <a:spcBef>
                <a:spcPts val="0"/>
              </a:spcBef>
              <a:buFont typeface="Arial"/>
              <a:buChar char="•"/>
              <a:defRPr/>
            </a:pPr>
            <a:endParaRPr lang="en-US" dirty="0"/>
          </a:p>
          <a:p>
            <a:pPr marL="0" indent="0">
              <a:spcBef>
                <a:spcPts val="0"/>
              </a:spcBef>
              <a:buNone/>
              <a:defRPr/>
            </a:pPr>
            <a:r>
              <a:rPr lang="en-US" dirty="0" smtClean="0"/>
              <a:t>  Revenue </a:t>
            </a:r>
            <a:r>
              <a:rPr lang="en-US" dirty="0"/>
              <a:t>per aggregate unit = $</a:t>
            </a:r>
            <a:r>
              <a:rPr lang="en-US" dirty="0" smtClean="0"/>
              <a:t>40</a:t>
            </a:r>
          </a:p>
          <a:p>
            <a:pPr marL="0" indent="0" algn="ctr">
              <a:spcBef>
                <a:spcPts val="0"/>
              </a:spcBef>
              <a:buNone/>
              <a:defRPr/>
            </a:pPr>
            <a:r>
              <a:rPr lang="en-US" dirty="0" smtClean="0"/>
              <a:t>Net production time per aggregate unit = 4.00 hours</a:t>
            </a:r>
            <a:endParaRPr 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05266403"/>
      </p:ext>
    </p:extLst>
  </p:cSld>
  <p:clrMapOvr>
    <a:masterClrMapping/>
  </p:clrMapOvr>
  <p:transition spd="slow">
    <p:strip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769961" y="118155"/>
            <a:ext cx="10515600" cy="771007"/>
          </a:xfrm>
        </p:spPr>
        <p:txBody>
          <a:bodyPr>
            <a:normAutofit/>
          </a:bodyPr>
          <a:lstStyle/>
          <a:p>
            <a:pPr algn="ctr" eaLnBrk="1" hangingPunct="1"/>
            <a:r>
              <a:rPr lang="en-US" altLang="en-US" sz="3200" b="1" dirty="0" smtClean="0">
                <a:solidFill>
                  <a:srgbClr val="0070C0"/>
                </a:solidFill>
              </a:rPr>
              <a:t>Aggregate Planning Strategies</a:t>
            </a:r>
          </a:p>
        </p:txBody>
      </p:sp>
      <p:sp>
        <p:nvSpPr>
          <p:cNvPr id="30723" name="Rectangle 3"/>
          <p:cNvSpPr>
            <a:spLocks noGrp="1" noChangeArrowheads="1"/>
          </p:cNvSpPr>
          <p:nvPr>
            <p:ph type="body" idx="1"/>
          </p:nvPr>
        </p:nvSpPr>
        <p:spPr>
          <a:xfrm>
            <a:off x="2010999" y="1282331"/>
            <a:ext cx="9439473" cy="4864100"/>
          </a:xfrm>
        </p:spPr>
        <p:txBody>
          <a:bodyPr>
            <a:normAutofit/>
          </a:bodyPr>
          <a:lstStyle/>
          <a:p>
            <a:r>
              <a:rPr lang="en-US" b="1" dirty="0">
                <a:solidFill>
                  <a:srgbClr val="0070C0"/>
                </a:solidFill>
              </a:rPr>
              <a:t>The aggregate planner </a:t>
            </a:r>
            <a:r>
              <a:rPr lang="en-US" dirty="0"/>
              <a:t>must make </a:t>
            </a:r>
            <a:r>
              <a:rPr lang="en-US" b="1" dirty="0">
                <a:solidFill>
                  <a:srgbClr val="0070C0"/>
                </a:solidFill>
              </a:rPr>
              <a:t>trade-offs</a:t>
            </a:r>
            <a:r>
              <a:rPr lang="en-US" dirty="0"/>
              <a:t> among capacity, inventory, and backlog costs. </a:t>
            </a:r>
            <a:endParaRPr lang="en-US" dirty="0" smtClean="0"/>
          </a:p>
          <a:p>
            <a:r>
              <a:rPr lang="en-US" dirty="0" smtClean="0"/>
              <a:t>An aggregate </a:t>
            </a:r>
            <a:r>
              <a:rPr lang="en-US" dirty="0"/>
              <a:t>plan that increases one of these costs typically results in reduction of the other two. </a:t>
            </a:r>
            <a:endParaRPr lang="en-US" dirty="0" smtClean="0"/>
          </a:p>
          <a:p>
            <a:r>
              <a:rPr lang="en-US" dirty="0" smtClean="0"/>
              <a:t>In this </a:t>
            </a:r>
            <a:r>
              <a:rPr lang="en-US" dirty="0"/>
              <a:t>sense, the costs represent </a:t>
            </a:r>
            <a:r>
              <a:rPr lang="en-US" b="1" dirty="0">
                <a:solidFill>
                  <a:srgbClr val="0070C0"/>
                </a:solidFill>
              </a:rPr>
              <a:t>a trade-off</a:t>
            </a:r>
            <a:r>
              <a:rPr lang="en-US" dirty="0"/>
              <a:t>: </a:t>
            </a:r>
            <a:r>
              <a:rPr lang="en-US" dirty="0" smtClean="0"/>
              <a:t>		        To </a:t>
            </a:r>
            <a:r>
              <a:rPr lang="en-US" dirty="0"/>
              <a:t>lower inventory cost, a planner must increase </a:t>
            </a:r>
            <a:r>
              <a:rPr lang="en-US" dirty="0" smtClean="0"/>
              <a:t>capacity cost </a:t>
            </a:r>
            <a:r>
              <a:rPr lang="en-US" dirty="0"/>
              <a:t>or delay delivery to the customer. Thus, the planner trades inventory cost for capacity </a:t>
            </a:r>
            <a:r>
              <a:rPr lang="en-US" dirty="0" smtClean="0"/>
              <a:t>or backlog </a:t>
            </a:r>
            <a:r>
              <a:rPr lang="en-US" dirty="0"/>
              <a:t>cost. </a:t>
            </a:r>
            <a:endParaRPr lang="en-US" dirty="0" smtClean="0"/>
          </a:p>
          <a:p>
            <a:r>
              <a:rPr lang="en-US" dirty="0" smtClean="0"/>
              <a:t>Arriving </a:t>
            </a:r>
            <a:r>
              <a:rPr lang="en-US" dirty="0"/>
              <a:t>at the most profitable combination of trade-offs is the goal of </a:t>
            </a:r>
            <a:r>
              <a:rPr lang="en-US" dirty="0" smtClean="0"/>
              <a:t>aggregate planning</a:t>
            </a:r>
            <a:r>
              <a:rPr lang="en-US" dirty="0"/>
              <a:t>.</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92562199"/>
      </p:ext>
    </p:extLst>
  </p:cSld>
  <p:clrMapOvr>
    <a:masterClrMapping/>
  </p:clrMapOvr>
  <p:transition spd="slow">
    <p:pull dir="l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769961" y="118155"/>
            <a:ext cx="10515600" cy="771007"/>
          </a:xfrm>
        </p:spPr>
        <p:txBody>
          <a:bodyPr>
            <a:normAutofit/>
          </a:bodyPr>
          <a:lstStyle/>
          <a:p>
            <a:pPr algn="ctr" eaLnBrk="1" hangingPunct="1"/>
            <a:r>
              <a:rPr lang="en-US" altLang="en-US" sz="3200" b="1" dirty="0" smtClean="0">
                <a:solidFill>
                  <a:srgbClr val="0070C0"/>
                </a:solidFill>
              </a:rPr>
              <a:t>Aggregate Planning Strategies</a:t>
            </a:r>
          </a:p>
        </p:txBody>
      </p:sp>
      <p:sp>
        <p:nvSpPr>
          <p:cNvPr id="30723" name="Rectangle 3"/>
          <p:cNvSpPr>
            <a:spLocks noGrp="1" noChangeArrowheads="1"/>
          </p:cNvSpPr>
          <p:nvPr>
            <p:ph type="body" idx="1"/>
          </p:nvPr>
        </p:nvSpPr>
        <p:spPr>
          <a:xfrm>
            <a:off x="1801504" y="1282331"/>
            <a:ext cx="8980227" cy="4864100"/>
          </a:xfrm>
        </p:spPr>
        <p:txBody>
          <a:bodyPr>
            <a:normAutofit/>
          </a:bodyPr>
          <a:lstStyle/>
          <a:p>
            <a:r>
              <a:rPr lang="en-US" dirty="0"/>
              <a:t>Given that demand varies over time, the relative level of the three costs leads to one </a:t>
            </a:r>
            <a:r>
              <a:rPr lang="en-US" dirty="0" smtClean="0"/>
              <a:t>of them </a:t>
            </a:r>
            <a:r>
              <a:rPr lang="en-US" dirty="0"/>
              <a:t>being the key lever the planner uses to maximize profits. </a:t>
            </a:r>
            <a:endParaRPr lang="en-US" dirty="0" smtClean="0"/>
          </a:p>
          <a:p>
            <a:endParaRPr lang="en-US" dirty="0" smtClean="0"/>
          </a:p>
          <a:p>
            <a:r>
              <a:rPr lang="en-US" dirty="0" smtClean="0"/>
              <a:t>If </a:t>
            </a:r>
            <a:r>
              <a:rPr lang="en-US" dirty="0"/>
              <a:t>the cost of varying capacity </a:t>
            </a:r>
            <a:r>
              <a:rPr lang="en-US" dirty="0" smtClean="0"/>
              <a:t>is low</a:t>
            </a:r>
            <a:r>
              <a:rPr lang="en-US" dirty="0"/>
              <a:t>, a company may not need to build inventory or carry </a:t>
            </a:r>
            <a:r>
              <a:rPr lang="en-US" dirty="0" smtClean="0"/>
              <a:t>backlogs.</a:t>
            </a:r>
          </a:p>
          <a:p>
            <a:endParaRPr lang="en-US" dirty="0" smtClean="0"/>
          </a:p>
          <a:p>
            <a:r>
              <a:rPr lang="en-US" altLang="en-US" dirty="0"/>
              <a:t>If the cost of varying </a:t>
            </a:r>
            <a:r>
              <a:rPr lang="en-US" altLang="en-US" dirty="0" smtClean="0"/>
              <a:t>capacity is </a:t>
            </a:r>
            <a:r>
              <a:rPr lang="en-US" altLang="en-US" dirty="0"/>
              <a:t>high, a company may compensate by building some inventory and carrying some </a:t>
            </a:r>
            <a:r>
              <a:rPr lang="en-US" altLang="en-US" dirty="0" smtClean="0"/>
              <a:t>backlogs from </a:t>
            </a:r>
            <a:r>
              <a:rPr lang="en-US" altLang="en-US" dirty="0"/>
              <a:t>peak demand periods to off-peak demand periods.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7525" y="3026276"/>
            <a:ext cx="5284125" cy="167393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19878816"/>
      </p:ext>
    </p:extLst>
  </p:cSld>
  <p:clrMapOvr>
    <a:masterClrMapping/>
  </p:clrMapOvr>
  <p:transition spd="slow">
    <p:pull dir="l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769961" y="365125"/>
            <a:ext cx="10515600" cy="771007"/>
          </a:xfrm>
        </p:spPr>
        <p:txBody>
          <a:bodyPr>
            <a:normAutofit/>
          </a:bodyPr>
          <a:lstStyle/>
          <a:p>
            <a:pPr algn="ctr" eaLnBrk="1" hangingPunct="1"/>
            <a:r>
              <a:rPr lang="en-US" altLang="en-US" sz="3200" b="1" dirty="0" smtClean="0">
                <a:solidFill>
                  <a:srgbClr val="0070C0"/>
                </a:solidFill>
              </a:rPr>
              <a:t>Aggregate Planning Strategies</a:t>
            </a:r>
          </a:p>
        </p:txBody>
      </p:sp>
      <p:sp>
        <p:nvSpPr>
          <p:cNvPr id="30723" name="Rectangle 3"/>
          <p:cNvSpPr>
            <a:spLocks noGrp="1" noChangeArrowheads="1"/>
          </p:cNvSpPr>
          <p:nvPr>
            <p:ph type="body" idx="1"/>
          </p:nvPr>
        </p:nvSpPr>
        <p:spPr>
          <a:xfrm>
            <a:off x="2169995" y="1612900"/>
            <a:ext cx="8828932" cy="4864100"/>
          </a:xfrm>
        </p:spPr>
        <p:txBody>
          <a:bodyPr>
            <a:normAutofit lnSpcReduction="10000"/>
          </a:bodyPr>
          <a:lstStyle/>
          <a:p>
            <a:pPr eaLnBrk="1" hangingPunct="1"/>
            <a:r>
              <a:rPr lang="en-US" altLang="en-US" b="1" dirty="0">
                <a:solidFill>
                  <a:srgbClr val="0070C0"/>
                </a:solidFill>
              </a:rPr>
              <a:t>Trade-off</a:t>
            </a:r>
            <a:r>
              <a:rPr lang="en-US" altLang="en-US" dirty="0"/>
              <a:t> between capacity, inventory, backlog/lost </a:t>
            </a:r>
            <a:r>
              <a:rPr lang="en-US" altLang="en-US" dirty="0" smtClean="0"/>
              <a:t>sales</a:t>
            </a:r>
          </a:p>
          <a:p>
            <a:pPr eaLnBrk="1" hangingPunct="1"/>
            <a:endParaRPr lang="en-US" altLang="en-US" dirty="0"/>
          </a:p>
          <a:p>
            <a:pPr eaLnBrk="1" hangingPunct="1"/>
            <a:r>
              <a:rPr lang="en-US" altLang="en-US" b="1" dirty="0">
                <a:solidFill>
                  <a:srgbClr val="0070C0"/>
                </a:solidFill>
              </a:rPr>
              <a:t>Chase strategy </a:t>
            </a:r>
            <a:r>
              <a:rPr lang="en-US" altLang="en-US" dirty="0"/>
              <a:t>– using capacity as the </a:t>
            </a:r>
            <a:r>
              <a:rPr lang="en-US" altLang="en-US" dirty="0" smtClean="0"/>
              <a:t>lever</a:t>
            </a:r>
          </a:p>
          <a:p>
            <a:pPr eaLnBrk="1" hangingPunct="1"/>
            <a:endParaRPr lang="en-US" altLang="en-US" dirty="0"/>
          </a:p>
          <a:p>
            <a:pPr eaLnBrk="1" hangingPunct="1"/>
            <a:r>
              <a:rPr lang="en-US" altLang="en-US" b="1" dirty="0">
                <a:solidFill>
                  <a:srgbClr val="0070C0"/>
                </a:solidFill>
              </a:rPr>
              <a:t>Time flexibility </a:t>
            </a:r>
            <a:r>
              <a:rPr lang="en-US" altLang="en-US" dirty="0"/>
              <a:t>from workforce or capacity strategy – using utilization as the </a:t>
            </a:r>
            <a:r>
              <a:rPr lang="en-US" altLang="en-US" dirty="0" smtClean="0"/>
              <a:t>lever</a:t>
            </a:r>
          </a:p>
          <a:p>
            <a:pPr eaLnBrk="1" hangingPunct="1"/>
            <a:endParaRPr lang="en-US" altLang="en-US" dirty="0"/>
          </a:p>
          <a:p>
            <a:pPr eaLnBrk="1" hangingPunct="1"/>
            <a:r>
              <a:rPr lang="en-US" altLang="en-US" b="1" dirty="0">
                <a:solidFill>
                  <a:srgbClr val="0070C0"/>
                </a:solidFill>
              </a:rPr>
              <a:t>Level strategy </a:t>
            </a:r>
            <a:r>
              <a:rPr lang="en-US" altLang="en-US" dirty="0"/>
              <a:t>– using inventory as the </a:t>
            </a:r>
            <a:r>
              <a:rPr lang="en-US" altLang="en-US" dirty="0" smtClean="0"/>
              <a:t>lever</a:t>
            </a:r>
          </a:p>
          <a:p>
            <a:pPr marL="0" indent="0" eaLnBrk="1" hangingPunct="1">
              <a:buNone/>
            </a:pPr>
            <a:endParaRPr lang="en-US" altLang="en-US" dirty="0"/>
          </a:p>
          <a:p>
            <a:pPr eaLnBrk="1" hangingPunct="1"/>
            <a:r>
              <a:rPr lang="en-US" altLang="en-US" b="1" dirty="0">
                <a:solidFill>
                  <a:srgbClr val="0070C0"/>
                </a:solidFill>
              </a:rPr>
              <a:t>Tailored or hybrid strategy </a:t>
            </a:r>
            <a:r>
              <a:rPr lang="en-US" altLang="en-US" dirty="0"/>
              <a:t>– a combination of strategies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0024241"/>
      </p:ext>
    </p:extLst>
  </p:cSld>
  <p:clrMapOvr>
    <a:masterClrMapping/>
  </p:clrMapOvr>
  <p:transition spd="slow">
    <p:pull dir="l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694509" y="59789"/>
            <a:ext cx="10515600" cy="856055"/>
          </a:xfrm>
        </p:spPr>
        <p:txBody>
          <a:bodyPr>
            <a:normAutofit/>
          </a:bodyPr>
          <a:lstStyle/>
          <a:p>
            <a:pPr algn="ctr" eaLnBrk="1" hangingPunct="1"/>
            <a:r>
              <a:rPr lang="en-US" altLang="en-US" sz="3200" b="1" dirty="0" smtClean="0">
                <a:solidFill>
                  <a:srgbClr val="0070C0"/>
                </a:solidFill>
              </a:rPr>
              <a:t>Chase Strategy</a:t>
            </a:r>
          </a:p>
        </p:txBody>
      </p:sp>
      <p:sp>
        <p:nvSpPr>
          <p:cNvPr id="31747" name="Rectangle 3"/>
          <p:cNvSpPr>
            <a:spLocks noGrp="1" noChangeArrowheads="1"/>
          </p:cNvSpPr>
          <p:nvPr>
            <p:ph type="body" idx="1"/>
          </p:nvPr>
        </p:nvSpPr>
        <p:spPr>
          <a:xfrm>
            <a:off x="2011000" y="1504731"/>
            <a:ext cx="9357586" cy="4787900"/>
          </a:xfrm>
        </p:spPr>
        <p:txBody>
          <a:bodyPr>
            <a:noAutofit/>
          </a:bodyPr>
          <a:lstStyle/>
          <a:p>
            <a:pPr eaLnBrk="1" hangingPunct="1">
              <a:buFont typeface="Wingdings" panose="05000000000000000000" pitchFamily="2" charset="2"/>
              <a:buChar char="Ø"/>
            </a:pPr>
            <a:r>
              <a:rPr lang="en-US" altLang="en-US" dirty="0"/>
              <a:t>Vary machine capacity or hire and lay off workers as demand </a:t>
            </a:r>
            <a:r>
              <a:rPr lang="en-US" altLang="en-US" dirty="0" smtClean="0"/>
              <a:t>varies</a:t>
            </a:r>
          </a:p>
          <a:p>
            <a:pPr eaLnBrk="1" hangingPunct="1">
              <a:buFont typeface="Wingdings" panose="05000000000000000000" pitchFamily="2" charset="2"/>
              <a:buChar char="Ø"/>
            </a:pPr>
            <a:r>
              <a:rPr lang="en-US" altLang="en-US" dirty="0" smtClean="0"/>
              <a:t>Often </a:t>
            </a:r>
            <a:r>
              <a:rPr lang="en-US" altLang="en-US" dirty="0"/>
              <a:t>difficult to vary capacity and workforce on short </a:t>
            </a:r>
            <a:r>
              <a:rPr lang="en-US" altLang="en-US" dirty="0" smtClean="0"/>
              <a:t>notice</a:t>
            </a:r>
          </a:p>
          <a:p>
            <a:pPr eaLnBrk="1" hangingPunct="1">
              <a:buFont typeface="Wingdings" panose="05000000000000000000" pitchFamily="2" charset="2"/>
              <a:buChar char="Ø"/>
            </a:pPr>
            <a:r>
              <a:rPr lang="en-US" altLang="en-US" dirty="0" smtClean="0"/>
              <a:t>Expensive </a:t>
            </a:r>
            <a:r>
              <a:rPr lang="en-US" altLang="en-US" dirty="0"/>
              <a:t>if cost of varying capacity is </a:t>
            </a:r>
            <a:r>
              <a:rPr lang="en-US" altLang="en-US" dirty="0" smtClean="0"/>
              <a:t>high</a:t>
            </a:r>
          </a:p>
          <a:p>
            <a:pPr eaLnBrk="1" hangingPunct="1">
              <a:buFont typeface="Wingdings" panose="05000000000000000000" pitchFamily="2" charset="2"/>
              <a:buChar char="Ø"/>
            </a:pPr>
            <a:r>
              <a:rPr lang="en-US" altLang="en-US" dirty="0" smtClean="0"/>
              <a:t>Negative </a:t>
            </a:r>
            <a:r>
              <a:rPr lang="en-US" altLang="en-US" dirty="0"/>
              <a:t>effect on workforce </a:t>
            </a:r>
            <a:r>
              <a:rPr lang="en-US" altLang="en-US" dirty="0" smtClean="0"/>
              <a:t>morale</a:t>
            </a:r>
          </a:p>
          <a:p>
            <a:pPr eaLnBrk="1" hangingPunct="1">
              <a:buFont typeface="Wingdings" panose="05000000000000000000" pitchFamily="2" charset="2"/>
              <a:buChar char="Ø"/>
            </a:pPr>
            <a:r>
              <a:rPr lang="en-US" altLang="en-US" dirty="0" smtClean="0"/>
              <a:t>Results </a:t>
            </a:r>
            <a:r>
              <a:rPr lang="en-US" altLang="en-US" dirty="0"/>
              <a:t>in low levels of </a:t>
            </a:r>
            <a:r>
              <a:rPr lang="en-US" altLang="en-US" dirty="0" smtClean="0"/>
              <a:t>inventory</a:t>
            </a:r>
          </a:p>
          <a:p>
            <a:pPr eaLnBrk="1" hangingPunct="1">
              <a:buFont typeface="Wingdings" panose="05000000000000000000" pitchFamily="2" charset="2"/>
              <a:buChar char="Ø"/>
            </a:pPr>
            <a:r>
              <a:rPr lang="en-US" altLang="en-US" dirty="0" smtClean="0"/>
              <a:t>Used </a:t>
            </a:r>
            <a:r>
              <a:rPr lang="en-US" altLang="en-US" dirty="0"/>
              <a:t>when inventory holding costs are high and costs of changing capacity are low</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36582" y="2985332"/>
            <a:ext cx="5284125" cy="17558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0322246"/>
      </p:ext>
    </p:extLst>
  </p:cSld>
  <p:clrMapOvr>
    <a:masterClrMapping/>
  </p:clrMapOvr>
  <p:transition spd="slow">
    <p:pull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701722" y="157453"/>
            <a:ext cx="10515600" cy="856055"/>
          </a:xfrm>
        </p:spPr>
        <p:txBody>
          <a:bodyPr>
            <a:normAutofit/>
          </a:bodyPr>
          <a:lstStyle/>
          <a:p>
            <a:pPr algn="ctr" eaLnBrk="1" hangingPunct="1"/>
            <a:r>
              <a:rPr lang="en-US" altLang="en-US" sz="3200" b="1" dirty="0" smtClean="0">
                <a:solidFill>
                  <a:srgbClr val="0070C0"/>
                </a:solidFill>
              </a:rPr>
              <a:t>Time Flexibility Strategy</a:t>
            </a:r>
          </a:p>
        </p:txBody>
      </p:sp>
      <p:sp>
        <p:nvSpPr>
          <p:cNvPr id="32771" name="Rectangle 3"/>
          <p:cNvSpPr>
            <a:spLocks noGrp="1" noChangeArrowheads="1"/>
          </p:cNvSpPr>
          <p:nvPr>
            <p:ph type="body" idx="1"/>
          </p:nvPr>
        </p:nvSpPr>
        <p:spPr>
          <a:xfrm>
            <a:off x="2216812" y="1614457"/>
            <a:ext cx="9353369" cy="4114800"/>
          </a:xfrm>
        </p:spPr>
        <p:txBody>
          <a:bodyPr>
            <a:normAutofit/>
          </a:bodyPr>
          <a:lstStyle/>
          <a:p>
            <a:pPr eaLnBrk="1" hangingPunct="1">
              <a:buFont typeface="Wingdings" panose="05000000000000000000" pitchFamily="2" charset="2"/>
              <a:buChar char="Ø"/>
            </a:pPr>
            <a:r>
              <a:rPr lang="en-US" altLang="en-US" dirty="0"/>
              <a:t>Use excess machine capacity</a:t>
            </a:r>
          </a:p>
          <a:p>
            <a:pPr eaLnBrk="1" hangingPunct="1">
              <a:buFont typeface="Wingdings" panose="05000000000000000000" pitchFamily="2" charset="2"/>
              <a:buChar char="Ø"/>
            </a:pPr>
            <a:r>
              <a:rPr lang="en-US" altLang="en-US" dirty="0"/>
              <a:t>Workforce stable, number of hours worked varies</a:t>
            </a:r>
          </a:p>
          <a:p>
            <a:pPr eaLnBrk="1" hangingPunct="1">
              <a:buFont typeface="Wingdings" panose="05000000000000000000" pitchFamily="2" charset="2"/>
              <a:buChar char="Ø"/>
            </a:pPr>
            <a:r>
              <a:rPr lang="en-US" altLang="en-US" dirty="0"/>
              <a:t>Use overtime or a flexible work schedule</a:t>
            </a:r>
          </a:p>
          <a:p>
            <a:pPr eaLnBrk="1" hangingPunct="1">
              <a:buFont typeface="Wingdings" panose="05000000000000000000" pitchFamily="2" charset="2"/>
              <a:buChar char="Ø"/>
            </a:pPr>
            <a:r>
              <a:rPr lang="en-US" altLang="en-US" dirty="0"/>
              <a:t>Flexible workforce, avoids morale problems</a:t>
            </a:r>
          </a:p>
          <a:p>
            <a:pPr eaLnBrk="1" hangingPunct="1">
              <a:buFont typeface="Wingdings" panose="05000000000000000000" pitchFamily="2" charset="2"/>
              <a:buChar char="Ø"/>
            </a:pPr>
            <a:r>
              <a:rPr lang="en-US" altLang="en-US" dirty="0"/>
              <a:t>Low levels of inventory, lower utilization</a:t>
            </a:r>
          </a:p>
          <a:p>
            <a:pPr eaLnBrk="1" hangingPunct="1">
              <a:buFont typeface="Wingdings" panose="05000000000000000000" pitchFamily="2" charset="2"/>
              <a:buChar char="Ø"/>
            </a:pPr>
            <a:r>
              <a:rPr lang="en-US" altLang="en-US" dirty="0"/>
              <a:t>Used when inventory holding costs are high and capacity is relatively inexpensive</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65553643"/>
      </p:ext>
    </p:extLst>
  </p:cSld>
  <p:clrMapOvr>
    <a:masterClrMapping/>
  </p:clrMapOvr>
  <p:transition spd="slow">
    <p:pull dir="l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785949" y="243539"/>
            <a:ext cx="10515600" cy="771007"/>
          </a:xfrm>
        </p:spPr>
        <p:txBody>
          <a:bodyPr>
            <a:normAutofit/>
          </a:bodyPr>
          <a:lstStyle/>
          <a:p>
            <a:pPr algn="ctr" eaLnBrk="1" hangingPunct="1"/>
            <a:r>
              <a:rPr lang="en-US" altLang="en-US" sz="3600" b="1" dirty="0" smtClean="0">
                <a:solidFill>
                  <a:srgbClr val="0070C0"/>
                </a:solidFill>
              </a:rPr>
              <a:t>Level Strategy</a:t>
            </a:r>
          </a:p>
        </p:txBody>
      </p:sp>
      <p:sp>
        <p:nvSpPr>
          <p:cNvPr id="33795" name="Rectangle 3"/>
          <p:cNvSpPr>
            <a:spLocks noGrp="1" noChangeArrowheads="1"/>
          </p:cNvSpPr>
          <p:nvPr>
            <p:ph type="body" idx="1"/>
          </p:nvPr>
        </p:nvSpPr>
        <p:spPr>
          <a:xfrm>
            <a:off x="1776549" y="1549400"/>
            <a:ext cx="10104276" cy="4914900"/>
          </a:xfrm>
        </p:spPr>
        <p:txBody>
          <a:bodyPr/>
          <a:lstStyle/>
          <a:p>
            <a:pPr eaLnBrk="1" hangingPunct="1">
              <a:buFont typeface="Wingdings" panose="05000000000000000000" pitchFamily="2" charset="2"/>
              <a:buChar char="Ø"/>
            </a:pPr>
            <a:r>
              <a:rPr lang="en-US" altLang="en-US" dirty="0"/>
              <a:t>Stable machine capacity and workforce levels, constant output rate</a:t>
            </a:r>
          </a:p>
          <a:p>
            <a:pPr eaLnBrk="1" hangingPunct="1">
              <a:buFont typeface="Wingdings" panose="05000000000000000000" pitchFamily="2" charset="2"/>
              <a:buChar char="Ø"/>
            </a:pPr>
            <a:r>
              <a:rPr lang="en-US" altLang="en-US" dirty="0"/>
              <a:t>Inventory levels fluctuate over time</a:t>
            </a:r>
          </a:p>
          <a:p>
            <a:pPr eaLnBrk="1" hangingPunct="1">
              <a:buFont typeface="Wingdings" panose="05000000000000000000" pitchFamily="2" charset="2"/>
              <a:buChar char="Ø"/>
            </a:pPr>
            <a:r>
              <a:rPr lang="en-US" altLang="en-US" dirty="0"/>
              <a:t>Inventories carried over from high to low demand periods</a:t>
            </a:r>
          </a:p>
          <a:p>
            <a:pPr eaLnBrk="1" hangingPunct="1">
              <a:buFont typeface="Wingdings" panose="05000000000000000000" pitchFamily="2" charset="2"/>
              <a:buChar char="Ø"/>
            </a:pPr>
            <a:r>
              <a:rPr lang="en-US" altLang="en-US" dirty="0"/>
              <a:t>Better for worker morale</a:t>
            </a:r>
          </a:p>
          <a:p>
            <a:pPr eaLnBrk="1" hangingPunct="1">
              <a:buFont typeface="Wingdings" panose="05000000000000000000" pitchFamily="2" charset="2"/>
              <a:buChar char="Ø"/>
            </a:pPr>
            <a:r>
              <a:rPr lang="en-US" altLang="en-US" dirty="0"/>
              <a:t>Large inventories and backlogs may accumulate</a:t>
            </a:r>
          </a:p>
          <a:p>
            <a:pPr eaLnBrk="1" hangingPunct="1">
              <a:buFont typeface="Wingdings" panose="05000000000000000000" pitchFamily="2" charset="2"/>
              <a:buChar char="Ø"/>
            </a:pPr>
            <a:r>
              <a:rPr lang="en-US" altLang="en-US" dirty="0"/>
              <a:t>Used when inventory holding and backlog costs are relatively low</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35723" y="3084473"/>
            <a:ext cx="5284125" cy="155753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61827008"/>
      </p:ext>
    </p:extLst>
  </p:cSld>
  <p:clrMapOvr>
    <a:masterClrMapping/>
  </p:clrMapOvr>
  <p:transition spd="slow">
    <p:pull dir="l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7175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285233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48" y="136684"/>
            <a:ext cx="10515600" cy="856055"/>
          </a:xfrm>
        </p:spPr>
        <p:txBody>
          <a:bodyPr rtlCol="0">
            <a:normAutofit/>
          </a:bodyPr>
          <a:lstStyle/>
          <a:p>
            <a:pPr algn="ctr">
              <a:defRPr/>
            </a:pPr>
            <a:r>
              <a:rPr lang="en-US" sz="3200" b="1" dirty="0">
                <a:solidFill>
                  <a:srgbClr val="0070C0"/>
                </a:solidFill>
              </a:rPr>
              <a:t>Forecast Error in Aggregate Plans</a:t>
            </a:r>
          </a:p>
        </p:txBody>
      </p:sp>
      <p:sp>
        <p:nvSpPr>
          <p:cNvPr id="39939" name="Content Placeholder 2"/>
          <p:cNvSpPr>
            <a:spLocks noGrp="1"/>
          </p:cNvSpPr>
          <p:nvPr>
            <p:ph idx="1"/>
          </p:nvPr>
        </p:nvSpPr>
        <p:spPr>
          <a:xfrm>
            <a:off x="1665027" y="1600200"/>
            <a:ext cx="10058400" cy="4864100"/>
          </a:xfrm>
        </p:spPr>
        <p:txBody>
          <a:bodyPr>
            <a:normAutofit/>
          </a:bodyPr>
          <a:lstStyle/>
          <a:p>
            <a:pPr eaLnBrk="1" hangingPunct="1"/>
            <a:r>
              <a:rPr lang="en-US" altLang="en-US" b="1" dirty="0">
                <a:solidFill>
                  <a:srgbClr val="0070C0"/>
                </a:solidFill>
              </a:rPr>
              <a:t>Forecast errors </a:t>
            </a:r>
            <a:r>
              <a:rPr lang="en-US" altLang="en-US" dirty="0"/>
              <a:t>must be considered</a:t>
            </a:r>
          </a:p>
          <a:p>
            <a:pPr eaLnBrk="1" hangingPunct="1"/>
            <a:r>
              <a:rPr lang="en-US" altLang="en-US" b="1" dirty="0">
                <a:solidFill>
                  <a:srgbClr val="0070C0"/>
                </a:solidFill>
              </a:rPr>
              <a:t>Safety inventory</a:t>
            </a:r>
          </a:p>
          <a:p>
            <a:pPr eaLnBrk="1" hangingPunct="1"/>
            <a:r>
              <a:rPr lang="en-US" altLang="en-US" b="1" dirty="0">
                <a:solidFill>
                  <a:srgbClr val="0070C0"/>
                </a:solidFill>
              </a:rPr>
              <a:t>Safety capacity</a:t>
            </a:r>
          </a:p>
          <a:p>
            <a:pPr lvl="1" eaLnBrk="1" hangingPunct="1"/>
            <a:r>
              <a:rPr lang="en-US" altLang="en-US" sz="2800" dirty="0"/>
              <a:t>Use overtime as a form of safety capacity</a:t>
            </a:r>
          </a:p>
          <a:p>
            <a:pPr lvl="1" eaLnBrk="1" hangingPunct="1"/>
            <a:r>
              <a:rPr lang="en-US" altLang="en-US" sz="2800" dirty="0"/>
              <a:t>Carry extra workforce permanently as a form of safety capacity</a:t>
            </a:r>
          </a:p>
          <a:p>
            <a:pPr lvl="1" eaLnBrk="1" hangingPunct="1"/>
            <a:r>
              <a:rPr lang="en-US" altLang="en-US" sz="2800" dirty="0"/>
              <a:t>Use subcontractors as a form of safety capacity</a:t>
            </a:r>
          </a:p>
          <a:p>
            <a:pPr lvl="1" eaLnBrk="1" hangingPunct="1"/>
            <a:r>
              <a:rPr lang="en-US" altLang="en-US" sz="2800" dirty="0"/>
              <a:t>Build and carry extra inventories as a form of safety inventory</a:t>
            </a:r>
          </a:p>
          <a:p>
            <a:pPr lvl="1" eaLnBrk="1" hangingPunct="1"/>
            <a:r>
              <a:rPr lang="en-US" altLang="en-US" sz="2800" dirty="0"/>
              <a:t>Purchase capacity or product from an open or spot market as a form of safety capacity</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45764" y="3094514"/>
            <a:ext cx="5284125" cy="153745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05889700"/>
      </p:ext>
    </p:extLst>
  </p:cSld>
  <p:clrMapOvr>
    <a:masterClrMapping/>
  </p:clrMapOvr>
  <p:transition spd="slow">
    <p:pull dir="l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807860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1722" y="209158"/>
            <a:ext cx="10515600" cy="856055"/>
          </a:xfrm>
        </p:spPr>
        <p:txBody>
          <a:bodyPr rtlCol="0">
            <a:noAutofit/>
          </a:bodyPr>
          <a:lstStyle/>
          <a:p>
            <a:pPr algn="ctr">
              <a:defRPr/>
            </a:pPr>
            <a:r>
              <a:rPr lang="en-US" sz="3200" b="1" dirty="0" smtClean="0">
                <a:solidFill>
                  <a:srgbClr val="0070C0"/>
                </a:solidFill>
              </a:rPr>
              <a:t>The Role </a:t>
            </a:r>
            <a:r>
              <a:rPr lang="en-US" sz="3200" b="1" dirty="0">
                <a:solidFill>
                  <a:srgbClr val="0070C0"/>
                </a:solidFill>
              </a:rPr>
              <a:t>o</a:t>
            </a:r>
            <a:r>
              <a:rPr lang="en-US" sz="3200" b="1" dirty="0" smtClean="0">
                <a:solidFill>
                  <a:srgbClr val="0070C0"/>
                </a:solidFill>
              </a:rPr>
              <a:t>f IT </a:t>
            </a:r>
            <a:r>
              <a:rPr lang="en-US" sz="3200" b="1" dirty="0">
                <a:solidFill>
                  <a:srgbClr val="0070C0"/>
                </a:solidFill>
              </a:rPr>
              <a:t>i</a:t>
            </a:r>
            <a:r>
              <a:rPr lang="en-US" sz="3200" b="1" dirty="0" smtClean="0">
                <a:solidFill>
                  <a:srgbClr val="0070C0"/>
                </a:solidFill>
              </a:rPr>
              <a:t>n </a:t>
            </a:r>
            <a:br>
              <a:rPr lang="en-US" sz="3200" b="1" dirty="0" smtClean="0">
                <a:solidFill>
                  <a:srgbClr val="0070C0"/>
                </a:solidFill>
              </a:rPr>
            </a:br>
            <a:r>
              <a:rPr lang="en-US" sz="3200" b="1" dirty="0" smtClean="0">
                <a:solidFill>
                  <a:srgbClr val="0070C0"/>
                </a:solidFill>
              </a:rPr>
              <a:t>Aggregate Planning</a:t>
            </a:r>
            <a:endParaRPr lang="en-US" sz="3200" b="1" dirty="0">
              <a:solidFill>
                <a:srgbClr val="0070C0"/>
              </a:solidFill>
            </a:endParaRPr>
          </a:p>
        </p:txBody>
      </p:sp>
      <p:sp>
        <p:nvSpPr>
          <p:cNvPr id="47107" name="Content Placeholder 2"/>
          <p:cNvSpPr>
            <a:spLocks noGrp="1"/>
          </p:cNvSpPr>
          <p:nvPr>
            <p:ph idx="1"/>
          </p:nvPr>
        </p:nvSpPr>
        <p:spPr>
          <a:xfrm>
            <a:off x="2010999" y="1765300"/>
            <a:ext cx="9549629" cy="4102100"/>
          </a:xfrm>
        </p:spPr>
        <p:txBody>
          <a:bodyPr/>
          <a:lstStyle/>
          <a:p>
            <a:pPr eaLnBrk="1" hangingPunct="1">
              <a:buFont typeface="Wingdings" panose="05000000000000000000" pitchFamily="2" charset="2"/>
              <a:buChar char="Ø"/>
            </a:pPr>
            <a:r>
              <a:rPr lang="en-US" altLang="en-US" dirty="0" smtClean="0"/>
              <a:t>The ability to handle large problems</a:t>
            </a:r>
          </a:p>
          <a:p>
            <a:pPr eaLnBrk="1" hangingPunct="1">
              <a:buFont typeface="Wingdings" panose="05000000000000000000" pitchFamily="2" charset="2"/>
              <a:buChar char="Ø"/>
            </a:pPr>
            <a:endParaRPr lang="en-US" altLang="en-US" dirty="0" smtClean="0"/>
          </a:p>
          <a:p>
            <a:pPr eaLnBrk="1" hangingPunct="1">
              <a:buFont typeface="Wingdings" panose="05000000000000000000" pitchFamily="2" charset="2"/>
              <a:buChar char="Ø"/>
            </a:pPr>
            <a:r>
              <a:rPr lang="en-US" altLang="en-US" dirty="0" smtClean="0"/>
              <a:t>The ability to handle complex problems (through either nonlinear optimization or linear approximations)</a:t>
            </a:r>
          </a:p>
          <a:p>
            <a:pPr eaLnBrk="1" hangingPunct="1">
              <a:buFont typeface="Wingdings" panose="05000000000000000000" pitchFamily="2" charset="2"/>
              <a:buChar char="Ø"/>
            </a:pPr>
            <a:endParaRPr lang="en-US" altLang="en-US" dirty="0" smtClean="0"/>
          </a:p>
          <a:p>
            <a:pPr eaLnBrk="1" hangingPunct="1">
              <a:buFont typeface="Wingdings" panose="05000000000000000000" pitchFamily="2" charset="2"/>
              <a:buChar char="Ø"/>
            </a:pPr>
            <a:r>
              <a:rPr lang="en-US" altLang="en-US" dirty="0" smtClean="0"/>
              <a:t>The ability to interact with other core IT systems such as inventory management and sourcing</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74570999"/>
      </p:ext>
    </p:extLst>
  </p:cSld>
  <p:clrMapOvr>
    <a:masterClrMapping/>
  </p:clrMapOvr>
  <p:transition spd="slow">
    <p:pull dir="l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613954" y="-64822"/>
            <a:ext cx="10515600" cy="1200953"/>
          </a:xfrm>
        </p:spPr>
        <p:txBody>
          <a:bodyPr rtlCol="0">
            <a:normAutofit/>
          </a:bodyPr>
          <a:lstStyle/>
          <a:p>
            <a:pPr algn="ctr">
              <a:defRPr/>
            </a:pPr>
            <a:r>
              <a:rPr lang="en-US" sz="3000" b="1" dirty="0" smtClean="0">
                <a:solidFill>
                  <a:srgbClr val="0070C0"/>
                </a:solidFill>
              </a:rPr>
              <a:t>Implementing Aggregate Planning in Practice</a:t>
            </a:r>
            <a:endParaRPr lang="en-US" sz="3000" b="1" dirty="0">
              <a:solidFill>
                <a:srgbClr val="0070C0"/>
              </a:solidFill>
            </a:endParaRPr>
          </a:p>
        </p:txBody>
      </p:sp>
      <p:sp>
        <p:nvSpPr>
          <p:cNvPr id="48131" name="Rectangle 3"/>
          <p:cNvSpPr>
            <a:spLocks noGrp="1" noChangeArrowheads="1"/>
          </p:cNvSpPr>
          <p:nvPr>
            <p:ph type="body" idx="1"/>
          </p:nvPr>
        </p:nvSpPr>
        <p:spPr>
          <a:xfrm>
            <a:off x="1678676" y="1260742"/>
            <a:ext cx="9144000" cy="4559300"/>
          </a:xfrm>
        </p:spPr>
        <p:txBody>
          <a:bodyPr>
            <a:noAutofit/>
          </a:bodyPr>
          <a:lstStyle/>
          <a:p>
            <a:pPr>
              <a:buSzPct val="100000"/>
              <a:buFont typeface="Wingdings" panose="05000000000000000000" pitchFamily="2" charset="2"/>
              <a:buChar char="q"/>
            </a:pPr>
            <a:r>
              <a:rPr lang="en-US" altLang="en-US" b="1" dirty="0" smtClean="0">
                <a:solidFill>
                  <a:srgbClr val="0070C0"/>
                </a:solidFill>
              </a:rPr>
              <a:t>Think beyond the enterprise to the entire supply chain</a:t>
            </a:r>
          </a:p>
          <a:p>
            <a:pPr marL="0" indent="0">
              <a:buSzPct val="100000"/>
              <a:buNone/>
            </a:pPr>
            <a:endParaRPr lang="en-US" altLang="en-US" b="1" dirty="0" smtClean="0">
              <a:solidFill>
                <a:srgbClr val="0070C0"/>
              </a:solidFill>
            </a:endParaRPr>
          </a:p>
          <a:p>
            <a:pPr>
              <a:buSzPct val="100000"/>
              <a:buFont typeface="Wingdings" panose="05000000000000000000" pitchFamily="2" charset="2"/>
              <a:buChar char="Ø"/>
            </a:pPr>
            <a:r>
              <a:rPr lang="en-US" altLang="en-US" dirty="0"/>
              <a:t>Most aggregate </a:t>
            </a:r>
            <a:r>
              <a:rPr lang="en-US" altLang="en-US" dirty="0" smtClean="0"/>
              <a:t>planning today </a:t>
            </a:r>
            <a:r>
              <a:rPr lang="en-US" altLang="en-US" dirty="0"/>
              <a:t>takes only the enterprise as its breadth of scope. However, many factors outside the </a:t>
            </a:r>
            <a:r>
              <a:rPr lang="en-US" altLang="en-US" dirty="0" smtClean="0"/>
              <a:t>enterprise and </a:t>
            </a:r>
            <a:r>
              <a:rPr lang="en-US" altLang="en-US" dirty="0"/>
              <a:t>throughout the supply chain can affect the optimal aggregate plan dramatically</a:t>
            </a:r>
            <a:r>
              <a:rPr lang="en-US" altLang="en-US" dirty="0" smtClean="0"/>
              <a:t>.</a:t>
            </a:r>
          </a:p>
          <a:p>
            <a:pPr>
              <a:buSzPct val="100000"/>
              <a:buFont typeface="Wingdings" panose="05000000000000000000" pitchFamily="2" charset="2"/>
              <a:buChar char="Ø"/>
            </a:pPr>
            <a:r>
              <a:rPr lang="en-US" altLang="en-US" dirty="0" smtClean="0"/>
              <a:t>Therefore, avoid </a:t>
            </a:r>
            <a:r>
              <a:rPr lang="en-US" altLang="en-US" dirty="0"/>
              <a:t>the trap of thinking only about your own enterprise when planning. </a:t>
            </a:r>
            <a:endParaRPr lang="en-US" altLang="en-US" dirty="0" smtClean="0"/>
          </a:p>
          <a:p>
            <a:pPr>
              <a:buSzPct val="100000"/>
              <a:buFont typeface="Wingdings" panose="05000000000000000000" pitchFamily="2" charset="2"/>
              <a:buChar char="Ø"/>
            </a:pPr>
            <a:r>
              <a:rPr lang="en-US" altLang="en-US" dirty="0" smtClean="0"/>
              <a:t>Work with downstream </a:t>
            </a:r>
            <a:r>
              <a:rPr lang="en-US" altLang="en-US" dirty="0"/>
              <a:t>partners to produce forecasts, with upstream partners to determine constraints, </a:t>
            </a:r>
            <a:r>
              <a:rPr lang="en-US" altLang="en-US" dirty="0" smtClean="0"/>
              <a:t>and with </a:t>
            </a:r>
            <a:r>
              <a:rPr lang="en-US" altLang="en-US" dirty="0"/>
              <a:t>any other supply chain entities that can improve the quality of the inputs into the </a:t>
            </a:r>
            <a:r>
              <a:rPr lang="en-US" altLang="en-US" dirty="0" smtClean="0"/>
              <a:t>aggregate plan</a:t>
            </a:r>
            <a:r>
              <a:rPr lang="en-US" altLang="en-US" dirty="0"/>
              <a:t>.</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93531" y="3142280"/>
            <a:ext cx="5284125" cy="144192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0651" y="59789"/>
            <a:ext cx="1977489"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17495169"/>
      </p:ext>
    </p:extLst>
  </p:cSld>
  <p:clrMapOvr>
    <a:masterClrMapping/>
  </p:clrMapOvr>
  <p:transition spd="slow">
    <p:pull dir="l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613954" y="-64822"/>
            <a:ext cx="10515600" cy="1325563"/>
          </a:xfrm>
        </p:spPr>
        <p:txBody>
          <a:bodyPr rtlCol="0">
            <a:normAutofit/>
          </a:bodyPr>
          <a:lstStyle/>
          <a:p>
            <a:pPr algn="ctr">
              <a:defRPr/>
            </a:pPr>
            <a:r>
              <a:rPr lang="en-US" sz="3200" b="1" dirty="0" smtClean="0">
                <a:solidFill>
                  <a:srgbClr val="0070C0"/>
                </a:solidFill>
              </a:rPr>
              <a:t>Implementing Aggregate Planning in Practice</a:t>
            </a:r>
            <a:endParaRPr lang="en-US" sz="3200" b="1" dirty="0">
              <a:solidFill>
                <a:srgbClr val="0070C0"/>
              </a:solidFill>
            </a:endParaRPr>
          </a:p>
        </p:txBody>
      </p:sp>
      <p:sp>
        <p:nvSpPr>
          <p:cNvPr id="48131" name="Rectangle 3"/>
          <p:cNvSpPr>
            <a:spLocks noGrp="1" noChangeArrowheads="1"/>
          </p:cNvSpPr>
          <p:nvPr>
            <p:ph type="body" idx="1"/>
          </p:nvPr>
        </p:nvSpPr>
        <p:spPr>
          <a:xfrm>
            <a:off x="1801504" y="1434731"/>
            <a:ext cx="9718181" cy="4559300"/>
          </a:xfrm>
        </p:spPr>
        <p:txBody>
          <a:bodyPr>
            <a:normAutofit/>
          </a:bodyPr>
          <a:lstStyle/>
          <a:p>
            <a:pPr>
              <a:buSzPct val="100000"/>
              <a:buFont typeface="Wingdings" panose="05000000000000000000" pitchFamily="2" charset="2"/>
              <a:buChar char="q"/>
            </a:pPr>
            <a:r>
              <a:rPr lang="en-US" altLang="en-US" b="1" dirty="0" smtClean="0">
                <a:solidFill>
                  <a:srgbClr val="0070C0"/>
                </a:solidFill>
              </a:rPr>
              <a:t>Make plans flexible because forecasts are always inaccurate</a:t>
            </a:r>
          </a:p>
          <a:p>
            <a:pPr marL="0" indent="0">
              <a:buSzPct val="100000"/>
              <a:buNone/>
            </a:pPr>
            <a:endParaRPr lang="en-US" altLang="en-US" b="1" dirty="0" smtClean="0"/>
          </a:p>
          <a:p>
            <a:pPr>
              <a:buFont typeface="Wingdings" panose="05000000000000000000" pitchFamily="2" charset="2"/>
              <a:buChar char="Ø"/>
            </a:pPr>
            <a:r>
              <a:rPr lang="en-US" dirty="0"/>
              <a:t>Aggregate plans </a:t>
            </a:r>
            <a:r>
              <a:rPr lang="en-US" dirty="0" smtClean="0"/>
              <a:t>are based </a:t>
            </a:r>
            <a:r>
              <a:rPr lang="en-US" dirty="0"/>
              <a:t>on forecasts of future demand. Given that these forecasts are always inaccurate to </a:t>
            </a:r>
            <a:r>
              <a:rPr lang="en-US" dirty="0" smtClean="0"/>
              <a:t>some degree</a:t>
            </a:r>
            <a:r>
              <a:rPr lang="en-US" dirty="0"/>
              <a:t>, the aggregate plan needs to have some flexibility built into it if it is to be useful. </a:t>
            </a:r>
            <a:endParaRPr lang="en-US" dirty="0" smtClean="0"/>
          </a:p>
          <a:p>
            <a:pPr>
              <a:buFont typeface="Wingdings" panose="05000000000000000000" pitchFamily="2" charset="2"/>
              <a:buChar char="Ø"/>
            </a:pPr>
            <a:endParaRPr lang="en-US" dirty="0" smtClean="0"/>
          </a:p>
          <a:p>
            <a:pPr>
              <a:buFont typeface="Wingdings" panose="05000000000000000000" pitchFamily="2" charset="2"/>
              <a:buChar char="Ø"/>
            </a:pPr>
            <a:r>
              <a:rPr lang="en-US" dirty="0" smtClean="0"/>
              <a:t>By building </a:t>
            </a:r>
            <a:r>
              <a:rPr lang="en-US" dirty="0"/>
              <a:t>flexibility into the plan, when future demand changes or other changes occur, such </a:t>
            </a:r>
            <a:r>
              <a:rPr lang="en-US" dirty="0" smtClean="0"/>
              <a:t>as increases </a:t>
            </a:r>
            <a:r>
              <a:rPr lang="en-US" dirty="0"/>
              <a:t>in costs, the plan can adjust appropriately to handle the new situation.</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7525" y="3026276"/>
            <a:ext cx="5284125" cy="167393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0651" y="59789"/>
            <a:ext cx="1977489"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44398649"/>
      </p:ext>
    </p:extLst>
  </p:cSld>
  <p:clrMapOvr>
    <a:masterClrMapping/>
  </p:clrMapOvr>
  <p:transition spd="slow">
    <p:pull dir="l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613954" y="-64822"/>
            <a:ext cx="10515600" cy="1325563"/>
          </a:xfrm>
        </p:spPr>
        <p:txBody>
          <a:bodyPr rtlCol="0">
            <a:normAutofit/>
          </a:bodyPr>
          <a:lstStyle/>
          <a:p>
            <a:pPr algn="ctr">
              <a:defRPr/>
            </a:pPr>
            <a:r>
              <a:rPr lang="en-US" sz="3200" b="1" dirty="0" smtClean="0">
                <a:solidFill>
                  <a:srgbClr val="0070C0"/>
                </a:solidFill>
              </a:rPr>
              <a:t>Implementing Aggregate Planning in Practice</a:t>
            </a:r>
            <a:endParaRPr lang="en-US" sz="3200" b="1" dirty="0">
              <a:solidFill>
                <a:srgbClr val="0070C0"/>
              </a:solidFill>
            </a:endParaRPr>
          </a:p>
        </p:txBody>
      </p:sp>
      <p:sp>
        <p:nvSpPr>
          <p:cNvPr id="48131" name="Rectangle 3"/>
          <p:cNvSpPr>
            <a:spLocks noGrp="1" noChangeArrowheads="1"/>
          </p:cNvSpPr>
          <p:nvPr>
            <p:ph type="body" idx="1"/>
          </p:nvPr>
        </p:nvSpPr>
        <p:spPr>
          <a:xfrm>
            <a:off x="1937983" y="1385352"/>
            <a:ext cx="9942842" cy="4559300"/>
          </a:xfrm>
        </p:spPr>
        <p:txBody>
          <a:bodyPr/>
          <a:lstStyle/>
          <a:p>
            <a:pPr>
              <a:buSzPct val="100000"/>
              <a:buFont typeface="Wingdings" panose="05000000000000000000" pitchFamily="2" charset="2"/>
              <a:buChar char="q"/>
            </a:pPr>
            <a:r>
              <a:rPr lang="en-US" altLang="en-US" b="1" dirty="0" smtClean="0">
                <a:solidFill>
                  <a:srgbClr val="0070C0"/>
                </a:solidFill>
              </a:rPr>
              <a:t>Rerun the aggregate plan as new data emerge</a:t>
            </a:r>
          </a:p>
          <a:p>
            <a:pPr>
              <a:buSzPct val="100000"/>
              <a:buFont typeface="Wingdings" panose="05000000000000000000" pitchFamily="2" charset="2"/>
              <a:buChar char="q"/>
            </a:pPr>
            <a:endParaRPr lang="en-US" altLang="en-US" b="1" dirty="0" smtClean="0"/>
          </a:p>
          <a:p>
            <a:pPr>
              <a:buFont typeface="Wingdings" panose="05000000000000000000" pitchFamily="2" charset="2"/>
              <a:buChar char="Ø"/>
            </a:pPr>
            <a:r>
              <a:rPr lang="en-US" dirty="0" smtClean="0"/>
              <a:t>Aggregate plans </a:t>
            </a:r>
            <a:r>
              <a:rPr lang="en-US" dirty="0"/>
              <a:t>provide a map for the next 3 to 18 months. </a:t>
            </a:r>
            <a:endParaRPr lang="en-US" dirty="0" smtClean="0"/>
          </a:p>
          <a:p>
            <a:pPr>
              <a:buFont typeface="Wingdings" panose="05000000000000000000" pitchFamily="2" charset="2"/>
              <a:buChar char="Ø"/>
            </a:pPr>
            <a:r>
              <a:rPr lang="en-US" dirty="0" smtClean="0"/>
              <a:t>This </a:t>
            </a:r>
            <a:r>
              <a:rPr lang="en-US" dirty="0"/>
              <a:t>does not mean that a firm should run </a:t>
            </a:r>
            <a:r>
              <a:rPr lang="en-US" dirty="0" smtClean="0"/>
              <a:t>aggregate plans </a:t>
            </a:r>
            <a:r>
              <a:rPr lang="en-US" dirty="0"/>
              <a:t>only once every 3 to 18 months. </a:t>
            </a:r>
            <a:endParaRPr lang="en-US" dirty="0" smtClean="0"/>
          </a:p>
          <a:p>
            <a:pPr>
              <a:buFont typeface="Wingdings" panose="05000000000000000000" pitchFamily="2" charset="2"/>
              <a:buChar char="Ø"/>
            </a:pPr>
            <a:r>
              <a:rPr lang="en-US" dirty="0" smtClean="0"/>
              <a:t>As </a:t>
            </a:r>
            <a:r>
              <a:rPr lang="en-US" dirty="0"/>
              <a:t>inputs such as demand forecasts change, </a:t>
            </a:r>
            <a:r>
              <a:rPr lang="en-US" dirty="0" smtClean="0"/>
              <a:t>managers should </a:t>
            </a:r>
            <a:r>
              <a:rPr lang="en-US" dirty="0"/>
              <a:t>use the latest values of these inputs and rerun the aggregate plan. </a:t>
            </a:r>
            <a:endParaRPr lang="en-US" dirty="0" smtClean="0"/>
          </a:p>
          <a:p>
            <a:pPr>
              <a:buFont typeface="Wingdings" panose="05000000000000000000" pitchFamily="2" charset="2"/>
              <a:buChar char="Ø"/>
            </a:pPr>
            <a:r>
              <a:rPr lang="en-US" dirty="0" smtClean="0"/>
              <a:t>Be </a:t>
            </a:r>
            <a:r>
              <a:rPr lang="en-US" dirty="0"/>
              <a:t>careful, however, </a:t>
            </a:r>
            <a:r>
              <a:rPr lang="en-US" dirty="0" smtClean="0"/>
              <a:t>to modify </a:t>
            </a:r>
            <a:r>
              <a:rPr lang="en-US" dirty="0"/>
              <a:t>plans in a way that limits volatility.</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7525" y="3026276"/>
            <a:ext cx="5284125" cy="167393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0651" y="59789"/>
            <a:ext cx="1977489"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5836241"/>
      </p:ext>
    </p:extLst>
  </p:cSld>
  <p:clrMapOvr>
    <a:masterClrMapping/>
  </p:clrMapOvr>
  <p:transition spd="slow">
    <p:pull dir="l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583795" y="-189431"/>
            <a:ext cx="10515600" cy="1325563"/>
          </a:xfrm>
        </p:spPr>
        <p:txBody>
          <a:bodyPr rtlCol="0">
            <a:normAutofit/>
          </a:bodyPr>
          <a:lstStyle/>
          <a:p>
            <a:pPr algn="ctr">
              <a:defRPr/>
            </a:pPr>
            <a:r>
              <a:rPr lang="en-US" sz="3200" b="1" dirty="0" smtClean="0">
                <a:solidFill>
                  <a:srgbClr val="0070C0"/>
                </a:solidFill>
              </a:rPr>
              <a:t>Implementing Aggregate Planning in Practice</a:t>
            </a:r>
            <a:endParaRPr lang="en-US" sz="3200" b="1" dirty="0">
              <a:solidFill>
                <a:srgbClr val="0070C0"/>
              </a:solidFill>
            </a:endParaRPr>
          </a:p>
        </p:txBody>
      </p:sp>
      <p:sp>
        <p:nvSpPr>
          <p:cNvPr id="48131" name="Rectangle 3"/>
          <p:cNvSpPr>
            <a:spLocks noGrp="1" noChangeArrowheads="1"/>
          </p:cNvSpPr>
          <p:nvPr>
            <p:ph type="body" idx="1"/>
          </p:nvPr>
        </p:nvSpPr>
        <p:spPr>
          <a:xfrm>
            <a:off x="1973917" y="1241948"/>
            <a:ext cx="9581702" cy="4559300"/>
          </a:xfrm>
        </p:spPr>
        <p:txBody>
          <a:bodyPr>
            <a:noAutofit/>
          </a:bodyPr>
          <a:lstStyle/>
          <a:p>
            <a:pPr>
              <a:buSzPct val="100000"/>
              <a:buFont typeface="Wingdings" panose="05000000000000000000" pitchFamily="2" charset="2"/>
              <a:buChar char="q"/>
            </a:pPr>
            <a:r>
              <a:rPr lang="en-US" altLang="en-US" b="1" dirty="0" smtClean="0">
                <a:solidFill>
                  <a:srgbClr val="0070C0"/>
                </a:solidFill>
              </a:rPr>
              <a:t>Use aggregate planning as capacity utilization increases</a:t>
            </a:r>
          </a:p>
          <a:p>
            <a:pPr marL="0" indent="0">
              <a:buSzPct val="100000"/>
              <a:buNone/>
            </a:pPr>
            <a:r>
              <a:rPr lang="en-US" altLang="en-US" b="1" dirty="0" smtClean="0">
                <a:solidFill>
                  <a:srgbClr val="0070C0"/>
                </a:solidFill>
              </a:rPr>
              <a:t> </a:t>
            </a:r>
          </a:p>
          <a:p>
            <a:pPr>
              <a:buSzPct val="100000"/>
              <a:buFont typeface="Wingdings" panose="05000000000000000000" pitchFamily="2" charset="2"/>
              <a:buChar char="Ø"/>
            </a:pPr>
            <a:r>
              <a:rPr lang="en-US" altLang="en-US" dirty="0" smtClean="0"/>
              <a:t>Many companies do not create aggregate plans and instead rely solely on orders from their distributors or warehouses to determine their production schedules. </a:t>
            </a:r>
          </a:p>
          <a:p>
            <a:pPr>
              <a:buSzPct val="100000"/>
              <a:buFont typeface="Wingdings" panose="05000000000000000000" pitchFamily="2" charset="2"/>
              <a:buChar char="Ø"/>
            </a:pPr>
            <a:r>
              <a:rPr lang="en-US" altLang="en-US" dirty="0" smtClean="0"/>
              <a:t>These orders are driven either by actual demand or through inventory management algorithms. </a:t>
            </a:r>
          </a:p>
          <a:p>
            <a:pPr>
              <a:buSzPct val="100000"/>
              <a:buFont typeface="Wingdings" panose="05000000000000000000" pitchFamily="2" charset="2"/>
              <a:buChar char="Ø"/>
            </a:pPr>
            <a:r>
              <a:rPr lang="en-US" altLang="en-US" dirty="0" smtClean="0"/>
              <a:t>If a company has no trouble meeting demand efficiently this way, then the lack of aggregate planning may not harm the company significantly.</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7525" y="3026276"/>
            <a:ext cx="5284125" cy="167393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0651" y="59789"/>
            <a:ext cx="1977489"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52958610"/>
      </p:ext>
    </p:extLst>
  </p:cSld>
  <p:clrMapOvr>
    <a:masterClrMapping/>
  </p:clrMapOvr>
  <p:transition spd="slow">
    <p:pull dir="l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583795" y="-189431"/>
            <a:ext cx="10515600" cy="1325563"/>
          </a:xfrm>
        </p:spPr>
        <p:txBody>
          <a:bodyPr rtlCol="0">
            <a:normAutofit/>
          </a:bodyPr>
          <a:lstStyle/>
          <a:p>
            <a:pPr algn="ctr">
              <a:defRPr/>
            </a:pPr>
            <a:r>
              <a:rPr lang="en-US" sz="3200" b="1" dirty="0" smtClean="0">
                <a:solidFill>
                  <a:srgbClr val="0070C0"/>
                </a:solidFill>
              </a:rPr>
              <a:t>Implementing Aggregate Planning in Practice</a:t>
            </a:r>
            <a:endParaRPr lang="en-US" sz="3200" b="1" dirty="0">
              <a:solidFill>
                <a:srgbClr val="0070C0"/>
              </a:solidFill>
            </a:endParaRPr>
          </a:p>
        </p:txBody>
      </p:sp>
      <p:sp>
        <p:nvSpPr>
          <p:cNvPr id="48131" name="Rectangle 3"/>
          <p:cNvSpPr>
            <a:spLocks noGrp="1" noChangeArrowheads="1"/>
          </p:cNvSpPr>
          <p:nvPr>
            <p:ph type="body" idx="1"/>
          </p:nvPr>
        </p:nvSpPr>
        <p:spPr>
          <a:xfrm>
            <a:off x="1960269" y="1385352"/>
            <a:ext cx="9581702" cy="4559300"/>
          </a:xfrm>
        </p:spPr>
        <p:txBody>
          <a:bodyPr>
            <a:noAutofit/>
          </a:bodyPr>
          <a:lstStyle/>
          <a:p>
            <a:pPr>
              <a:buSzPct val="100000"/>
              <a:buFont typeface="Wingdings" panose="05000000000000000000" pitchFamily="2" charset="2"/>
              <a:buChar char="q"/>
            </a:pPr>
            <a:r>
              <a:rPr lang="en-US" altLang="en-US" b="1" dirty="0" smtClean="0">
                <a:solidFill>
                  <a:srgbClr val="0070C0"/>
                </a:solidFill>
              </a:rPr>
              <a:t>Use aggregate planning as capacity utilization increases </a:t>
            </a:r>
          </a:p>
          <a:p>
            <a:pPr marL="0" indent="0">
              <a:buSzPct val="100000"/>
              <a:buNone/>
            </a:pPr>
            <a:endParaRPr lang="en-US" altLang="en-US" b="1" dirty="0" smtClean="0"/>
          </a:p>
          <a:p>
            <a:pPr>
              <a:buSzPct val="100000"/>
              <a:buFont typeface="Wingdings" panose="05000000000000000000" pitchFamily="2" charset="2"/>
              <a:buChar char="Ø"/>
            </a:pPr>
            <a:r>
              <a:rPr lang="en-US" altLang="en-US" dirty="0" smtClean="0"/>
              <a:t>However, when utilization becomes high and capacity is an issue, relying on orders to set the production schedule can lead to shortages and delays. </a:t>
            </a:r>
          </a:p>
          <a:p>
            <a:pPr>
              <a:buSzPct val="100000"/>
              <a:buFont typeface="Wingdings" panose="05000000000000000000" pitchFamily="2" charset="2"/>
              <a:buChar char="Ø"/>
            </a:pPr>
            <a:endParaRPr lang="en-US" altLang="en-US" dirty="0" smtClean="0"/>
          </a:p>
          <a:p>
            <a:pPr>
              <a:buSzPct val="100000"/>
              <a:buFont typeface="Wingdings" panose="05000000000000000000" pitchFamily="2" charset="2"/>
              <a:buChar char="Ø"/>
            </a:pPr>
            <a:r>
              <a:rPr lang="en-US" altLang="en-US" dirty="0" smtClean="0"/>
              <a:t>When utilization is high, aggregate planning helps the firm effectively meet the forecasted demand.</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77525" y="3026276"/>
            <a:ext cx="5284125" cy="167393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0651" y="59789"/>
            <a:ext cx="1977489" cy="1076343"/>
          </a:xfrm>
          <a:prstGeom prst="rect">
            <a:avLst/>
          </a:prstGeom>
        </p:spPr>
      </p:pic>
      <p:sp>
        <p:nvSpPr>
          <p:cNvPr id="6" name="TextBox 5">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75422582"/>
      </p:ext>
    </p:extLst>
  </p:cSld>
  <p:clrMapOvr>
    <a:masterClrMapping/>
  </p:clrMapOvr>
  <p:transition spd="slow">
    <p:pull dir="l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606731" y="1483182"/>
            <a:ext cx="9747070" cy="5078313"/>
          </a:xfrm>
          <a:prstGeom prst="rect">
            <a:avLst/>
          </a:prstGeom>
          <a:noFill/>
        </p:spPr>
        <p:txBody>
          <a:bodyPr wrap="square">
            <a:spAutoFit/>
          </a:bodyPr>
          <a:lstStyle/>
          <a:p>
            <a:pPr marL="514350" lvl="0" indent="-514350">
              <a:buFont typeface="+mj-lt"/>
              <a:buAutoNum type="arabicPeriod"/>
            </a:pPr>
            <a:r>
              <a:rPr lang="en-US" sz="2700" b="1" dirty="0">
                <a:ea typeface="Times New Roman"/>
                <a:sym typeface="Times New Roman"/>
              </a:rPr>
              <a:t>Identify the decisions that are best solved by aggregate planning.</a:t>
            </a:r>
          </a:p>
          <a:p>
            <a:pPr marL="514350" lvl="0" indent="-514350">
              <a:buFont typeface="+mj-lt"/>
              <a:buAutoNum type="arabicPeriod"/>
            </a:pPr>
            <a:endParaRPr lang="en-US" sz="2700" b="1" dirty="0">
              <a:ea typeface="Times New Roman"/>
              <a:sym typeface="Times New Roman"/>
            </a:endParaRPr>
          </a:p>
          <a:p>
            <a:pPr marL="514350" lvl="0" indent="-514350">
              <a:buFont typeface="+mj-lt"/>
              <a:buAutoNum type="arabicPeriod"/>
            </a:pPr>
            <a:r>
              <a:rPr lang="en-US" sz="2700" b="1" dirty="0">
                <a:ea typeface="Times New Roman"/>
                <a:sym typeface="Times New Roman"/>
              </a:rPr>
              <a:t>Understand the importance of aggregate planning as a supply chain activity.</a:t>
            </a:r>
          </a:p>
          <a:p>
            <a:pPr marL="514350" lvl="0" indent="-514350">
              <a:buFont typeface="+mj-lt"/>
              <a:buAutoNum type="arabicPeriod"/>
            </a:pPr>
            <a:endParaRPr lang="en-US" sz="2700" b="1" dirty="0">
              <a:ea typeface="Times New Roman"/>
              <a:sym typeface="Times New Roman"/>
            </a:endParaRPr>
          </a:p>
          <a:p>
            <a:pPr marL="514350" lvl="0" indent="-514350">
              <a:buFont typeface="+mj-lt"/>
              <a:buAutoNum type="arabicPeriod"/>
            </a:pPr>
            <a:r>
              <a:rPr lang="en-US" sz="2700" b="1" dirty="0">
                <a:ea typeface="Times New Roman"/>
                <a:sym typeface="Times New Roman"/>
              </a:rPr>
              <a:t>Describe the information needed to produce an aggregate plan.</a:t>
            </a:r>
          </a:p>
          <a:p>
            <a:pPr marL="514350" lvl="0" indent="-514350">
              <a:buFont typeface="+mj-lt"/>
              <a:buAutoNum type="arabicPeriod"/>
            </a:pPr>
            <a:endParaRPr lang="en-US" sz="2700" b="1" dirty="0">
              <a:ea typeface="Times New Roman"/>
              <a:sym typeface="Times New Roman"/>
            </a:endParaRPr>
          </a:p>
          <a:p>
            <a:pPr marL="514350" lvl="0" indent="-514350">
              <a:buFont typeface="+mj-lt"/>
              <a:buAutoNum type="arabicPeriod"/>
            </a:pPr>
            <a:r>
              <a:rPr lang="en-US" sz="2700" b="1" dirty="0">
                <a:ea typeface="Times New Roman"/>
                <a:sym typeface="Times New Roman"/>
              </a:rPr>
              <a:t>Explain the basic trade-offs to consider when creating an aggregate plan.</a:t>
            </a:r>
          </a:p>
          <a:p>
            <a:pPr marL="514350" lvl="0" indent="-514350">
              <a:buFont typeface="+mj-lt"/>
              <a:buAutoNum type="arabicPeriod"/>
            </a:pPr>
            <a:endParaRPr lang="en-US" sz="2700" b="1"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121789" y="338438"/>
            <a:ext cx="696541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Summary of Learning Objectives</a:t>
            </a:r>
            <a:endPar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658740" y="3027161"/>
            <a:ext cx="4924207" cy="160673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a:extLst>
              <a:ext uri="{FF2B5EF4-FFF2-40B4-BE49-F238E27FC236}">
                <a16:creationId xmlns:a16="http://schemas.microsoft.com/office/drawing/2014/main" id="{EAC83A8F-E91B-C8E4-F3AB-C5F0B6DA1BF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70C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2195535" y="1837908"/>
            <a:ext cx="9280478" cy="2554545"/>
          </a:xfrm>
          <a:prstGeom prst="rect">
            <a:avLst/>
          </a:prstGeom>
          <a:noFill/>
        </p:spPr>
        <p:txBody>
          <a:bodyPr wrap="square">
            <a:spAutoFit/>
          </a:bodyPr>
          <a:lstStyle/>
          <a:p>
            <a:r>
              <a:rPr lang="en-US" sz="3200" dirty="0">
                <a:solidFill>
                  <a:schemeClr val="dk1"/>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endParaRPr lang="en-US" sz="3200" dirty="0">
              <a:solidFill>
                <a:schemeClr val="dk1"/>
              </a:solidFill>
              <a:latin typeface="Times New Roman" panose="02020603050405020304" pitchFamily="18" charset="0"/>
              <a:cs typeface="Times New Roman" panose="02020603050405020304" pitchFamily="18" charset="0"/>
              <a:sym typeface="Times New Roman"/>
            </a:endParaRPr>
          </a:p>
          <a:p>
            <a:r>
              <a:rPr lang="en-US" sz="3200" b="1" dirty="0">
                <a:solidFill>
                  <a:schemeClr val="dk1"/>
                </a:solidFill>
                <a:latin typeface="Times New Roman" panose="02020603050405020304" pitchFamily="18" charset="0"/>
                <a:cs typeface="Times New Roman" panose="02020603050405020304" pitchFamily="18" charset="0"/>
                <a:sym typeface="Times New Roman"/>
              </a:rPr>
              <a:t>Chapter </a:t>
            </a:r>
            <a:r>
              <a:rPr lang="en-US" sz="3200" b="1" dirty="0" smtClean="0">
                <a:solidFill>
                  <a:schemeClr val="dk1"/>
                </a:solidFill>
                <a:latin typeface="Times New Roman" panose="02020603050405020304" pitchFamily="18" charset="0"/>
                <a:cs typeface="Times New Roman" panose="02020603050405020304" pitchFamily="18" charset="0"/>
                <a:sym typeface="Times New Roman"/>
              </a:rPr>
              <a:t>8</a:t>
            </a:r>
            <a:r>
              <a:rPr lang="en-US" sz="3200" b="1" dirty="0" smtClean="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56277" y="2740821"/>
            <a:ext cx="5156501" cy="194712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a:extLst>
              <a:ext uri="{FF2B5EF4-FFF2-40B4-BE49-F238E27FC236}">
                <a16:creationId xmlns:a16="http://schemas.microsoft.com/office/drawing/2014/main" id="{8D865142-F167-18F1-5088-3A1CD1FE679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rgbClr val="00B0F0"/>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9589</TotalTime>
  <Words>2325</Words>
  <Application>Microsoft Office PowerPoint</Application>
  <PresentationFormat>Widescreen</PresentationFormat>
  <Paragraphs>266</Paragraphs>
  <Slides>40</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Times New Roman</vt:lpstr>
      <vt:lpstr>Wingdings</vt:lpstr>
      <vt:lpstr>Office Theme</vt:lpstr>
      <vt:lpstr>PowerPoint Presentation</vt:lpstr>
      <vt:lpstr>PowerPoint Presentation</vt:lpstr>
      <vt:lpstr>PowerPoint Presentation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Role of Aggregate Planning  in a Supply Chain</vt:lpstr>
      <vt:lpstr>The aggregate planner’s main objective</vt:lpstr>
      <vt:lpstr>The aggregate planner’s main objective</vt:lpstr>
      <vt:lpstr>Information Needed for an Aggregate Plan</vt:lpstr>
      <vt:lpstr>Outputs of Aggregate Plan</vt:lpstr>
      <vt:lpstr>Identifying Aggregate Units of Production</vt:lpstr>
      <vt:lpstr>Identifying Aggregate Units of Production</vt:lpstr>
      <vt:lpstr>Identifying Aggregate Units of Production</vt:lpstr>
      <vt:lpstr>Identifying Aggregate Units of Production</vt:lpstr>
      <vt:lpstr>PowerPoint Presentation</vt:lpstr>
      <vt:lpstr>Red Tomato Tools</vt:lpstr>
      <vt:lpstr>Aggregate Planning Strategies</vt:lpstr>
      <vt:lpstr>Aggregate Planning Strategies</vt:lpstr>
      <vt:lpstr>Aggregate Planning Strategies</vt:lpstr>
      <vt:lpstr>Chase Strategy</vt:lpstr>
      <vt:lpstr>Time Flexibility Strategy</vt:lpstr>
      <vt:lpstr>Level Strategy</vt:lpstr>
      <vt:lpstr>PowerPoint Presentation</vt:lpstr>
      <vt:lpstr>PowerPoint Presentation</vt:lpstr>
      <vt:lpstr>Forecast Error in Aggregate Plans</vt:lpstr>
      <vt:lpstr>PowerPoint Presentation</vt:lpstr>
      <vt:lpstr>The Role of IT in  Aggregate Planning</vt:lpstr>
      <vt:lpstr>Implementing Aggregate Planning in Practice</vt:lpstr>
      <vt:lpstr>Implementing Aggregate Planning in Practice</vt:lpstr>
      <vt:lpstr>Implementing Aggregate Planning in Practice</vt:lpstr>
      <vt:lpstr>Implementing Aggregate Planning in Practice</vt:lpstr>
      <vt:lpstr>Implementing Aggregate Planning in Practice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276</cp:revision>
  <dcterms:modified xsi:type="dcterms:W3CDTF">2023-11-16T11:27:28Z</dcterms:modified>
</cp:coreProperties>
</file>