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3.xml" ContentType="application/vnd.openxmlformats-officedocument.presentationml.tags+xml"/>
  <Override PartName="/ppt/tags/tag1.xml" ContentType="application/vnd.openxmlformats-officedocument.presentationml.tags+xml"/>
  <Override PartName="/docProps/core.xml" ContentType="application/vnd.openxmlformats-package.core-properties+xml"/>
  <Override PartName="/ppt/tags/tag2.xml" ContentType="application/vnd.openxmlformats-officedocument.presentationml.tag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480" r:id="rId2"/>
    <p:sldId id="561" r:id="rId3"/>
    <p:sldId id="276" r:id="rId4"/>
    <p:sldId id="509" r:id="rId5"/>
    <p:sldId id="511" r:id="rId6"/>
    <p:sldId id="512" r:id="rId7"/>
    <p:sldId id="278" r:id="rId8"/>
    <p:sldId id="563" r:id="rId9"/>
    <p:sldId id="260" r:id="rId10"/>
    <p:sldId id="513" r:id="rId11"/>
    <p:sldId id="318" r:id="rId12"/>
    <p:sldId id="564" r:id="rId13"/>
    <p:sldId id="565" r:id="rId14"/>
    <p:sldId id="514" r:id="rId15"/>
    <p:sldId id="515" r:id="rId16"/>
    <p:sldId id="516" r:id="rId17"/>
    <p:sldId id="517" r:id="rId18"/>
    <p:sldId id="528" r:id="rId19"/>
    <p:sldId id="529" r:id="rId20"/>
    <p:sldId id="518" r:id="rId21"/>
    <p:sldId id="527" r:id="rId22"/>
    <p:sldId id="519" r:id="rId23"/>
    <p:sldId id="524" r:id="rId24"/>
    <p:sldId id="525" r:id="rId25"/>
    <p:sldId id="526" r:id="rId26"/>
    <p:sldId id="265" r:id="rId27"/>
    <p:sldId id="536" r:id="rId28"/>
    <p:sldId id="520" r:id="rId29"/>
    <p:sldId id="521" r:id="rId30"/>
    <p:sldId id="534" r:id="rId31"/>
    <p:sldId id="535" r:id="rId32"/>
    <p:sldId id="522" r:id="rId33"/>
    <p:sldId id="530" r:id="rId34"/>
    <p:sldId id="269" r:id="rId35"/>
    <p:sldId id="267" r:id="rId36"/>
    <p:sldId id="268" r:id="rId37"/>
    <p:sldId id="523" r:id="rId38"/>
    <p:sldId id="562" r:id="rId39"/>
    <p:sldId id="566" r:id="rId40"/>
    <p:sldId id="54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8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28FEF7-FABB-49ED-9488-6AAD71F5AF80}" type="doc">
      <dgm:prSet loTypeId="urn:microsoft.com/office/officeart/2005/8/layout/hierarchy1" loCatId="hierarchy" qsTypeId="urn:microsoft.com/office/officeart/2005/8/quickstyle/simple1" qsCatId="simple" csTypeId="urn:microsoft.com/office/officeart/2005/8/colors/accent2_1" csCatId="accent2"/>
      <dgm:spPr/>
      <dgm:t>
        <a:bodyPr/>
        <a:lstStyle/>
        <a:p>
          <a:endParaRPr lang="en-US"/>
        </a:p>
      </dgm:t>
    </dgm:pt>
    <dgm:pt modelId="{0C773068-C302-4641-8B5F-B7CD97EDD9A5}">
      <dgm:prSet/>
      <dgm:spPr/>
      <dgm:t>
        <a:bodyPr/>
        <a:lstStyle/>
        <a:p>
          <a:r>
            <a:rPr lang="en-US" b="0" i="0" baseline="0" dirty="0"/>
            <a:t>Physicians are obligated not prescribe medications they know to be harmful.</a:t>
          </a:r>
          <a:endParaRPr lang="en-US" dirty="0"/>
        </a:p>
      </dgm:t>
    </dgm:pt>
    <dgm:pt modelId="{97B82352-923E-4C72-BC8B-33A2341C14A9}" type="parTrans" cxnId="{F34FDA35-F080-402B-AF82-236C3EC7D011}">
      <dgm:prSet/>
      <dgm:spPr/>
      <dgm:t>
        <a:bodyPr/>
        <a:lstStyle/>
        <a:p>
          <a:endParaRPr lang="en-US"/>
        </a:p>
      </dgm:t>
    </dgm:pt>
    <dgm:pt modelId="{6DC580BB-B089-4CFC-BA69-A545104AA190}" type="sibTrans" cxnId="{F34FDA35-F080-402B-AF82-236C3EC7D011}">
      <dgm:prSet/>
      <dgm:spPr/>
      <dgm:t>
        <a:bodyPr/>
        <a:lstStyle/>
        <a:p>
          <a:endParaRPr lang="en-US"/>
        </a:p>
      </dgm:t>
    </dgm:pt>
    <dgm:pt modelId="{A731FA24-92F0-4ED2-BC2A-477AD8F5520A}">
      <dgm:prSet/>
      <dgm:spPr/>
      <dgm:t>
        <a:bodyPr/>
        <a:lstStyle/>
        <a:p>
          <a:r>
            <a:rPr lang="en-US" b="0" i="0" baseline="0" dirty="0"/>
            <a:t>Some interpret this value to exclude the practice of euthanasia </a:t>
          </a:r>
          <a:endParaRPr lang="en-US" dirty="0"/>
        </a:p>
      </dgm:t>
    </dgm:pt>
    <dgm:pt modelId="{822F1EE4-CEA3-4FB3-9B10-8959AFCA982C}" type="parTrans" cxnId="{8670CCC0-392D-4CB5-AB76-487B2C6425F7}">
      <dgm:prSet/>
      <dgm:spPr/>
      <dgm:t>
        <a:bodyPr/>
        <a:lstStyle/>
        <a:p>
          <a:endParaRPr lang="en-US"/>
        </a:p>
      </dgm:t>
    </dgm:pt>
    <dgm:pt modelId="{7D344A1C-6DE7-4D0C-BD7C-6D7928E97C04}" type="sibTrans" cxnId="{8670CCC0-392D-4CB5-AB76-487B2C6425F7}">
      <dgm:prSet/>
      <dgm:spPr/>
      <dgm:t>
        <a:bodyPr/>
        <a:lstStyle/>
        <a:p>
          <a:endParaRPr lang="en-US"/>
        </a:p>
      </dgm:t>
    </dgm:pt>
    <dgm:pt modelId="{6E0EBA14-7634-4055-B49F-FBDDAF89DFFB}">
      <dgm:prSet/>
      <dgm:spPr/>
      <dgm:t>
        <a:bodyPr/>
        <a:lstStyle/>
        <a:p>
          <a:r>
            <a:rPr lang="en-US" b="0" i="0" baseline="0" dirty="0"/>
            <a:t>Violation of non-maleficence is the subject of medical malpractice litigation</a:t>
          </a:r>
          <a:endParaRPr lang="en-US" dirty="0"/>
        </a:p>
      </dgm:t>
    </dgm:pt>
    <dgm:pt modelId="{69F911F1-3CB7-4655-802F-A36D30B79762}" type="parTrans" cxnId="{FFD2A44B-2A59-4516-97D1-42F2BF0BD8E6}">
      <dgm:prSet/>
      <dgm:spPr/>
      <dgm:t>
        <a:bodyPr/>
        <a:lstStyle/>
        <a:p>
          <a:endParaRPr lang="en-US"/>
        </a:p>
      </dgm:t>
    </dgm:pt>
    <dgm:pt modelId="{28DFBF62-B842-4714-801D-C6B21B68762E}" type="sibTrans" cxnId="{FFD2A44B-2A59-4516-97D1-42F2BF0BD8E6}">
      <dgm:prSet/>
      <dgm:spPr/>
      <dgm:t>
        <a:bodyPr/>
        <a:lstStyle/>
        <a:p>
          <a:endParaRPr lang="en-US"/>
        </a:p>
      </dgm:t>
    </dgm:pt>
    <dgm:pt modelId="{416EE787-7BDB-4EF1-9285-1A50AF1C1D6A}" type="pres">
      <dgm:prSet presAssocID="{0328FEF7-FABB-49ED-9488-6AAD71F5AF80}" presName="hierChild1" presStyleCnt="0">
        <dgm:presLayoutVars>
          <dgm:chPref val="1"/>
          <dgm:dir/>
          <dgm:animOne val="branch"/>
          <dgm:animLvl val="lvl"/>
          <dgm:resizeHandles/>
        </dgm:presLayoutVars>
      </dgm:prSet>
      <dgm:spPr/>
    </dgm:pt>
    <dgm:pt modelId="{B72D70DD-2866-4FE6-A003-C98228635EFD}" type="pres">
      <dgm:prSet presAssocID="{0C773068-C302-4641-8B5F-B7CD97EDD9A5}" presName="hierRoot1" presStyleCnt="0"/>
      <dgm:spPr/>
    </dgm:pt>
    <dgm:pt modelId="{B6238220-77D1-4DB4-8369-1ED5BAFF8F57}" type="pres">
      <dgm:prSet presAssocID="{0C773068-C302-4641-8B5F-B7CD97EDD9A5}" presName="composite" presStyleCnt="0"/>
      <dgm:spPr/>
    </dgm:pt>
    <dgm:pt modelId="{238E6EDD-EEDE-4DD1-B665-6707F767ACBC}" type="pres">
      <dgm:prSet presAssocID="{0C773068-C302-4641-8B5F-B7CD97EDD9A5}" presName="background" presStyleLbl="node0" presStyleIdx="0" presStyleCnt="3"/>
      <dgm:spPr/>
    </dgm:pt>
    <dgm:pt modelId="{5F282DE9-ACBE-43EF-943B-FC55603194D9}" type="pres">
      <dgm:prSet presAssocID="{0C773068-C302-4641-8B5F-B7CD97EDD9A5}" presName="text" presStyleLbl="fgAcc0" presStyleIdx="0" presStyleCnt="3">
        <dgm:presLayoutVars>
          <dgm:chPref val="3"/>
        </dgm:presLayoutVars>
      </dgm:prSet>
      <dgm:spPr/>
    </dgm:pt>
    <dgm:pt modelId="{C3B0F651-CA40-4A6E-8BFF-37A7F01610AE}" type="pres">
      <dgm:prSet presAssocID="{0C773068-C302-4641-8B5F-B7CD97EDD9A5}" presName="hierChild2" presStyleCnt="0"/>
      <dgm:spPr/>
    </dgm:pt>
    <dgm:pt modelId="{45989BF8-3837-4EFC-B7F3-740FA580D1B3}" type="pres">
      <dgm:prSet presAssocID="{A731FA24-92F0-4ED2-BC2A-477AD8F5520A}" presName="hierRoot1" presStyleCnt="0"/>
      <dgm:spPr/>
    </dgm:pt>
    <dgm:pt modelId="{7FA5D1DC-02B0-4E34-AF23-D4BEE6665AA6}" type="pres">
      <dgm:prSet presAssocID="{A731FA24-92F0-4ED2-BC2A-477AD8F5520A}" presName="composite" presStyleCnt="0"/>
      <dgm:spPr/>
    </dgm:pt>
    <dgm:pt modelId="{F8903A98-32EB-4AC0-B4AE-C0D72652DF7A}" type="pres">
      <dgm:prSet presAssocID="{A731FA24-92F0-4ED2-BC2A-477AD8F5520A}" presName="background" presStyleLbl="node0" presStyleIdx="1" presStyleCnt="3"/>
      <dgm:spPr/>
    </dgm:pt>
    <dgm:pt modelId="{B59CFA16-CE7E-47CC-8A66-D1296B542638}" type="pres">
      <dgm:prSet presAssocID="{A731FA24-92F0-4ED2-BC2A-477AD8F5520A}" presName="text" presStyleLbl="fgAcc0" presStyleIdx="1" presStyleCnt="3">
        <dgm:presLayoutVars>
          <dgm:chPref val="3"/>
        </dgm:presLayoutVars>
      </dgm:prSet>
      <dgm:spPr/>
    </dgm:pt>
    <dgm:pt modelId="{9FA94EE4-B193-44EE-93B0-26212E3CB77F}" type="pres">
      <dgm:prSet presAssocID="{A731FA24-92F0-4ED2-BC2A-477AD8F5520A}" presName="hierChild2" presStyleCnt="0"/>
      <dgm:spPr/>
    </dgm:pt>
    <dgm:pt modelId="{D0808440-DAEA-4423-8DA2-443637622F70}" type="pres">
      <dgm:prSet presAssocID="{6E0EBA14-7634-4055-B49F-FBDDAF89DFFB}" presName="hierRoot1" presStyleCnt="0"/>
      <dgm:spPr/>
    </dgm:pt>
    <dgm:pt modelId="{2E6BA04C-DC86-4716-9A61-2ADC48460ACE}" type="pres">
      <dgm:prSet presAssocID="{6E0EBA14-7634-4055-B49F-FBDDAF89DFFB}" presName="composite" presStyleCnt="0"/>
      <dgm:spPr/>
    </dgm:pt>
    <dgm:pt modelId="{0D032776-C91E-4522-B40F-A2CEFE22C0DA}" type="pres">
      <dgm:prSet presAssocID="{6E0EBA14-7634-4055-B49F-FBDDAF89DFFB}" presName="background" presStyleLbl="node0" presStyleIdx="2" presStyleCnt="3"/>
      <dgm:spPr/>
    </dgm:pt>
    <dgm:pt modelId="{DEC7353C-6964-495C-A626-7ECB137B530A}" type="pres">
      <dgm:prSet presAssocID="{6E0EBA14-7634-4055-B49F-FBDDAF89DFFB}" presName="text" presStyleLbl="fgAcc0" presStyleIdx="2" presStyleCnt="3" custLinFactNeighborX="-572" custLinFactNeighborY="-722">
        <dgm:presLayoutVars>
          <dgm:chPref val="3"/>
        </dgm:presLayoutVars>
      </dgm:prSet>
      <dgm:spPr/>
    </dgm:pt>
    <dgm:pt modelId="{4ACCF2BD-9A3C-4F96-B7E9-1925E4DF9BF3}" type="pres">
      <dgm:prSet presAssocID="{6E0EBA14-7634-4055-B49F-FBDDAF89DFFB}" presName="hierChild2" presStyleCnt="0"/>
      <dgm:spPr/>
    </dgm:pt>
  </dgm:ptLst>
  <dgm:cxnLst>
    <dgm:cxn modelId="{F34FDA35-F080-402B-AF82-236C3EC7D011}" srcId="{0328FEF7-FABB-49ED-9488-6AAD71F5AF80}" destId="{0C773068-C302-4641-8B5F-B7CD97EDD9A5}" srcOrd="0" destOrd="0" parTransId="{97B82352-923E-4C72-BC8B-33A2341C14A9}" sibTransId="{6DC580BB-B089-4CFC-BA69-A545104AA190}"/>
    <dgm:cxn modelId="{FFD2A44B-2A59-4516-97D1-42F2BF0BD8E6}" srcId="{0328FEF7-FABB-49ED-9488-6AAD71F5AF80}" destId="{6E0EBA14-7634-4055-B49F-FBDDAF89DFFB}" srcOrd="2" destOrd="0" parTransId="{69F911F1-3CB7-4655-802F-A36D30B79762}" sibTransId="{28DFBF62-B842-4714-801D-C6B21B68762E}"/>
    <dgm:cxn modelId="{E380B181-59A4-4464-8B90-DC4902DC3227}" type="presOf" srcId="{A731FA24-92F0-4ED2-BC2A-477AD8F5520A}" destId="{B59CFA16-CE7E-47CC-8A66-D1296B542638}" srcOrd="0" destOrd="0" presId="urn:microsoft.com/office/officeart/2005/8/layout/hierarchy1"/>
    <dgm:cxn modelId="{2E064AAE-2392-433B-9CF2-3E3921A5D4EC}" type="presOf" srcId="{6E0EBA14-7634-4055-B49F-FBDDAF89DFFB}" destId="{DEC7353C-6964-495C-A626-7ECB137B530A}" srcOrd="0" destOrd="0" presId="urn:microsoft.com/office/officeart/2005/8/layout/hierarchy1"/>
    <dgm:cxn modelId="{8670CCC0-392D-4CB5-AB76-487B2C6425F7}" srcId="{0328FEF7-FABB-49ED-9488-6AAD71F5AF80}" destId="{A731FA24-92F0-4ED2-BC2A-477AD8F5520A}" srcOrd="1" destOrd="0" parTransId="{822F1EE4-CEA3-4FB3-9B10-8959AFCA982C}" sibTransId="{7D344A1C-6DE7-4D0C-BD7C-6D7928E97C04}"/>
    <dgm:cxn modelId="{B04887D1-68BC-4A93-BCDF-AF046B82D618}" type="presOf" srcId="{0C773068-C302-4641-8B5F-B7CD97EDD9A5}" destId="{5F282DE9-ACBE-43EF-943B-FC55603194D9}" srcOrd="0" destOrd="0" presId="urn:microsoft.com/office/officeart/2005/8/layout/hierarchy1"/>
    <dgm:cxn modelId="{AB47E1DA-5304-4318-90E6-56FD4A1334C5}" type="presOf" srcId="{0328FEF7-FABB-49ED-9488-6AAD71F5AF80}" destId="{416EE787-7BDB-4EF1-9285-1A50AF1C1D6A}" srcOrd="0" destOrd="0" presId="urn:microsoft.com/office/officeart/2005/8/layout/hierarchy1"/>
    <dgm:cxn modelId="{A0C170DB-670F-4B36-B59D-D03184D7809C}" type="presParOf" srcId="{416EE787-7BDB-4EF1-9285-1A50AF1C1D6A}" destId="{B72D70DD-2866-4FE6-A003-C98228635EFD}" srcOrd="0" destOrd="0" presId="urn:microsoft.com/office/officeart/2005/8/layout/hierarchy1"/>
    <dgm:cxn modelId="{BBFF13A0-F120-467B-9972-429C1120E1E5}" type="presParOf" srcId="{B72D70DD-2866-4FE6-A003-C98228635EFD}" destId="{B6238220-77D1-4DB4-8369-1ED5BAFF8F57}" srcOrd="0" destOrd="0" presId="urn:microsoft.com/office/officeart/2005/8/layout/hierarchy1"/>
    <dgm:cxn modelId="{04C4885E-D463-48A9-9849-6015DA398DF9}" type="presParOf" srcId="{B6238220-77D1-4DB4-8369-1ED5BAFF8F57}" destId="{238E6EDD-EEDE-4DD1-B665-6707F767ACBC}" srcOrd="0" destOrd="0" presId="urn:microsoft.com/office/officeart/2005/8/layout/hierarchy1"/>
    <dgm:cxn modelId="{6F97056C-DC90-4675-B70B-B87C4FEDF732}" type="presParOf" srcId="{B6238220-77D1-4DB4-8369-1ED5BAFF8F57}" destId="{5F282DE9-ACBE-43EF-943B-FC55603194D9}" srcOrd="1" destOrd="0" presId="urn:microsoft.com/office/officeart/2005/8/layout/hierarchy1"/>
    <dgm:cxn modelId="{2B6F432F-D9DD-4319-911B-6DB78D5FCD71}" type="presParOf" srcId="{B72D70DD-2866-4FE6-A003-C98228635EFD}" destId="{C3B0F651-CA40-4A6E-8BFF-37A7F01610AE}" srcOrd="1" destOrd="0" presId="urn:microsoft.com/office/officeart/2005/8/layout/hierarchy1"/>
    <dgm:cxn modelId="{1CD85B60-CC22-47D4-B91C-ADC6945E9C5C}" type="presParOf" srcId="{416EE787-7BDB-4EF1-9285-1A50AF1C1D6A}" destId="{45989BF8-3837-4EFC-B7F3-740FA580D1B3}" srcOrd="1" destOrd="0" presId="urn:microsoft.com/office/officeart/2005/8/layout/hierarchy1"/>
    <dgm:cxn modelId="{C7CE08DB-E916-4515-928D-28BB168460B9}" type="presParOf" srcId="{45989BF8-3837-4EFC-B7F3-740FA580D1B3}" destId="{7FA5D1DC-02B0-4E34-AF23-D4BEE6665AA6}" srcOrd="0" destOrd="0" presId="urn:microsoft.com/office/officeart/2005/8/layout/hierarchy1"/>
    <dgm:cxn modelId="{2C4EF897-8E49-4A39-904A-183B197FB501}" type="presParOf" srcId="{7FA5D1DC-02B0-4E34-AF23-D4BEE6665AA6}" destId="{F8903A98-32EB-4AC0-B4AE-C0D72652DF7A}" srcOrd="0" destOrd="0" presId="urn:microsoft.com/office/officeart/2005/8/layout/hierarchy1"/>
    <dgm:cxn modelId="{5D3BEDDD-ED1F-4DCA-BE97-AA145BF6C585}" type="presParOf" srcId="{7FA5D1DC-02B0-4E34-AF23-D4BEE6665AA6}" destId="{B59CFA16-CE7E-47CC-8A66-D1296B542638}" srcOrd="1" destOrd="0" presId="urn:microsoft.com/office/officeart/2005/8/layout/hierarchy1"/>
    <dgm:cxn modelId="{E2528CD9-C8C8-4C86-BDC7-6615722BF8C5}" type="presParOf" srcId="{45989BF8-3837-4EFC-B7F3-740FA580D1B3}" destId="{9FA94EE4-B193-44EE-93B0-26212E3CB77F}" srcOrd="1" destOrd="0" presId="urn:microsoft.com/office/officeart/2005/8/layout/hierarchy1"/>
    <dgm:cxn modelId="{59B71DF9-9F98-410A-8F52-F5F582E2E068}" type="presParOf" srcId="{416EE787-7BDB-4EF1-9285-1A50AF1C1D6A}" destId="{D0808440-DAEA-4423-8DA2-443637622F70}" srcOrd="2" destOrd="0" presId="urn:microsoft.com/office/officeart/2005/8/layout/hierarchy1"/>
    <dgm:cxn modelId="{F137873D-FBF8-47BE-B06C-E4641A4442E1}" type="presParOf" srcId="{D0808440-DAEA-4423-8DA2-443637622F70}" destId="{2E6BA04C-DC86-4716-9A61-2ADC48460ACE}" srcOrd="0" destOrd="0" presId="urn:microsoft.com/office/officeart/2005/8/layout/hierarchy1"/>
    <dgm:cxn modelId="{39220389-550D-4492-80A4-3296B1944AC2}" type="presParOf" srcId="{2E6BA04C-DC86-4716-9A61-2ADC48460ACE}" destId="{0D032776-C91E-4522-B40F-A2CEFE22C0DA}" srcOrd="0" destOrd="0" presId="urn:microsoft.com/office/officeart/2005/8/layout/hierarchy1"/>
    <dgm:cxn modelId="{90C2A224-E11F-46DB-90A5-E080DF7932B0}" type="presParOf" srcId="{2E6BA04C-DC86-4716-9A61-2ADC48460ACE}" destId="{DEC7353C-6964-495C-A626-7ECB137B530A}" srcOrd="1" destOrd="0" presId="urn:microsoft.com/office/officeart/2005/8/layout/hierarchy1"/>
    <dgm:cxn modelId="{3C511EAB-2E02-4372-ADAE-3CE210016D89}" type="presParOf" srcId="{D0808440-DAEA-4423-8DA2-443637622F70}" destId="{4ACCF2BD-9A3C-4F96-B7E9-1925E4DF9BF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E6EDD-EEDE-4DD1-B665-6707F767ACBC}">
      <dsp:nvSpPr>
        <dsp:cNvPr id="0" name=""/>
        <dsp:cNvSpPr/>
      </dsp:nvSpPr>
      <dsp:spPr>
        <a:xfrm>
          <a:off x="0" y="874083"/>
          <a:ext cx="2864597" cy="181901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282DE9-ACBE-43EF-943B-FC55603194D9}">
      <dsp:nvSpPr>
        <dsp:cNvPr id="0" name=""/>
        <dsp:cNvSpPr/>
      </dsp:nvSpPr>
      <dsp:spPr>
        <a:xfrm>
          <a:off x="318288" y="1176457"/>
          <a:ext cx="2864597" cy="1819019"/>
        </a:xfrm>
        <a:prstGeom prst="roundRect">
          <a:avLst>
            <a:gd name="adj" fmla="val 10000"/>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0" i="0" kern="1200" baseline="0" dirty="0"/>
            <a:t>Physicians are obligated not prescribe medications they know to be harmful.</a:t>
          </a:r>
          <a:endParaRPr lang="en-US" sz="2200" kern="1200" dirty="0"/>
        </a:p>
      </dsp:txBody>
      <dsp:txXfrm>
        <a:off x="371565" y="1229734"/>
        <a:ext cx="2758043" cy="1712465"/>
      </dsp:txXfrm>
    </dsp:sp>
    <dsp:sp modelId="{F8903A98-32EB-4AC0-B4AE-C0D72652DF7A}">
      <dsp:nvSpPr>
        <dsp:cNvPr id="0" name=""/>
        <dsp:cNvSpPr/>
      </dsp:nvSpPr>
      <dsp:spPr>
        <a:xfrm>
          <a:off x="3501175" y="874083"/>
          <a:ext cx="2864597" cy="181901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9CFA16-CE7E-47CC-8A66-D1296B542638}">
      <dsp:nvSpPr>
        <dsp:cNvPr id="0" name=""/>
        <dsp:cNvSpPr/>
      </dsp:nvSpPr>
      <dsp:spPr>
        <a:xfrm>
          <a:off x="3819463" y="1176457"/>
          <a:ext cx="2864597" cy="1819019"/>
        </a:xfrm>
        <a:prstGeom prst="roundRect">
          <a:avLst>
            <a:gd name="adj" fmla="val 10000"/>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0" i="0" kern="1200" baseline="0" dirty="0"/>
            <a:t>Some interpret this value to exclude the practice of euthanasia </a:t>
          </a:r>
          <a:endParaRPr lang="en-US" sz="2200" kern="1200" dirty="0"/>
        </a:p>
      </dsp:txBody>
      <dsp:txXfrm>
        <a:off x="3872740" y="1229734"/>
        <a:ext cx="2758043" cy="1712465"/>
      </dsp:txXfrm>
    </dsp:sp>
    <dsp:sp modelId="{0D032776-C91E-4522-B40F-A2CEFE22C0DA}">
      <dsp:nvSpPr>
        <dsp:cNvPr id="0" name=""/>
        <dsp:cNvSpPr/>
      </dsp:nvSpPr>
      <dsp:spPr>
        <a:xfrm>
          <a:off x="6985964" y="860949"/>
          <a:ext cx="2864597" cy="1819019"/>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C7353C-6964-495C-A626-7ECB137B530A}">
      <dsp:nvSpPr>
        <dsp:cNvPr id="0" name=""/>
        <dsp:cNvSpPr/>
      </dsp:nvSpPr>
      <dsp:spPr>
        <a:xfrm>
          <a:off x="7304253" y="1163323"/>
          <a:ext cx="2864597" cy="1819019"/>
        </a:xfrm>
        <a:prstGeom prst="roundRect">
          <a:avLst>
            <a:gd name="adj" fmla="val 10000"/>
          </a:avLst>
        </a:prstGeom>
        <a:solidFill>
          <a:schemeClr val="accent2">
            <a:alpha val="90000"/>
            <a:tint val="4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b="0" i="0" kern="1200" baseline="0" dirty="0"/>
            <a:t>Violation of non-maleficence is the subject of medical malpractice litigation</a:t>
          </a:r>
          <a:endParaRPr lang="en-US" sz="2200" kern="1200" dirty="0"/>
        </a:p>
      </dsp:txBody>
      <dsp:txXfrm>
        <a:off x="7357530" y="1216600"/>
        <a:ext cx="2758043" cy="171246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5/17/2025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5724DEC4-0103-E17E-C294-2606CE8F5F6D}"/>
              </a:ext>
            </a:extLst>
          </p:cNvPr>
          <p:cNvSpPr>
            <a:spLocks noGrp="1" noRot="1" noChangeAspect="1" noTextEdit="1"/>
          </p:cNvSpPr>
          <p:nvPr>
            <p:ph type="sldImg"/>
          </p:nvPr>
        </p:nvSpPr>
        <p:spPr>
          <a:xfrm>
            <a:off x="381000" y="685800"/>
            <a:ext cx="6096000" cy="3429000"/>
          </a:xfrm>
          <a:ln>
            <a:headEnd/>
            <a:tailEnd/>
          </a:ln>
        </p:spPr>
      </p:sp>
      <p:sp>
        <p:nvSpPr>
          <p:cNvPr id="97283" name="Rectangle 3">
            <a:extLst>
              <a:ext uri="{FF2B5EF4-FFF2-40B4-BE49-F238E27FC236}">
                <a16:creationId xmlns:a16="http://schemas.microsoft.com/office/drawing/2014/main" id="{D6B86FFB-7024-8A28-C263-46676D391544}"/>
              </a:ext>
            </a:extLst>
          </p:cNvPr>
          <p:cNvSpPr txBox="1">
            <a:spLocks noGrp="1" noChangeArrowheads="1"/>
          </p:cNvSpPr>
          <p:nvPr>
            <p:ph type="body" idx="1"/>
          </p:nvPr>
        </p:nvSpPr>
        <p:spPr bwMode="auto">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88134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4A53FCC-9D67-4EB7-9CC5-34672883EAD6}" type="slidenum">
              <a:rPr lang="en-US" smtClean="0"/>
              <a:t>19</a:t>
            </a:fld>
            <a:endParaRPr lang="en-US"/>
          </a:p>
        </p:txBody>
      </p:sp>
    </p:spTree>
    <p:extLst>
      <p:ext uri="{BB962C8B-B14F-4D97-AF65-F5344CB8AC3E}">
        <p14:creationId xmlns:p14="http://schemas.microsoft.com/office/powerpoint/2010/main" val="82986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0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2873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2.xml"/><Relationship Id="rId7"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14.wmf"/></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5.jp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5.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2</a:t>
            </a:r>
          </a:p>
        </p:txBody>
      </p:sp>
      <p:sp>
        <p:nvSpPr>
          <p:cNvPr id="46" name="TextBox 45"/>
          <p:cNvSpPr txBox="1"/>
          <p:nvPr/>
        </p:nvSpPr>
        <p:spPr>
          <a:xfrm>
            <a:off x="329269" y="5104240"/>
            <a:ext cx="340420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639241"/>
            <a:ext cx="48301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2275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7109639"/>
          </a:xfrm>
          <a:prstGeom prst="rect">
            <a:avLst/>
          </a:prstGeom>
          <a:noFill/>
        </p:spPr>
        <p:txBody>
          <a:bodyPr wrap="square" rtlCol="0">
            <a:spAutoFit/>
          </a:bodyPr>
          <a:lstStyle/>
          <a:p>
            <a:r>
              <a:rPr lang="en-US" sz="2400" b="1" dirty="0">
                <a:latin typeface="Alexandria" charset="0"/>
                <a:cs typeface="Alexandria" charset="0"/>
              </a:rPr>
              <a:t>Key concepts in medical ethics</a:t>
            </a:r>
          </a:p>
          <a:p>
            <a:r>
              <a:rPr lang="en-US" sz="2400" b="1" dirty="0">
                <a:latin typeface="Alexandria" charset="0"/>
                <a:cs typeface="Alexandria" charset="0"/>
              </a:rPr>
              <a:t>Medical Ethics Vs Bioethics</a:t>
            </a:r>
          </a:p>
          <a:p>
            <a:r>
              <a:rPr lang="en-US" sz="2400" b="1" dirty="0">
                <a:latin typeface="Alexandria" charset="0"/>
                <a:cs typeface="Alexandria" charset="0"/>
              </a:rPr>
              <a:t>What Are Ethical Principles?</a:t>
            </a:r>
          </a:p>
          <a:p>
            <a:endParaRPr lang="en-US" sz="2400" b="1" dirty="0">
              <a:latin typeface="Alexandria" charset="0"/>
              <a:cs typeface="Alexandria" charset="0"/>
            </a:endParaRPr>
          </a:p>
          <a:p>
            <a:pPr marL="342900" indent="-342900">
              <a:buFont typeface="Wingdings" panose="05000000000000000000" pitchFamily="2" charset="2"/>
              <a:buChar char="q"/>
            </a:pPr>
            <a:r>
              <a:rPr lang="en-US" sz="2400" b="1" dirty="0">
                <a:latin typeface="Alexandria" charset="0"/>
                <a:cs typeface="Alexandria" charset="0"/>
              </a:rPr>
              <a:t>          The Principle of Non-Maleficence</a:t>
            </a:r>
          </a:p>
          <a:p>
            <a:pPr marL="342900" indent="-342900">
              <a:buFont typeface="Wingdings" panose="05000000000000000000" pitchFamily="2" charset="2"/>
              <a:buChar char="q"/>
            </a:pPr>
            <a:r>
              <a:rPr lang="en-US" sz="2400" b="1" dirty="0">
                <a:latin typeface="Alexandria" charset="0"/>
                <a:cs typeface="Alexandria" charset="0"/>
              </a:rPr>
              <a:t>          The Principle of Beneficence</a:t>
            </a:r>
          </a:p>
          <a:p>
            <a:pPr marL="342900" indent="-342900">
              <a:buFont typeface="Wingdings" panose="05000000000000000000" pitchFamily="2" charset="2"/>
              <a:buChar char="q"/>
            </a:pPr>
            <a:r>
              <a:rPr lang="en-US" sz="2400" b="1" dirty="0">
                <a:latin typeface="Alexandria" charset="0"/>
                <a:cs typeface="Alexandria" charset="0"/>
              </a:rPr>
              <a:t>          The Principle of Autonomy</a:t>
            </a:r>
          </a:p>
          <a:p>
            <a:pPr marL="342900" indent="-342900">
              <a:buFont typeface="Wingdings" panose="05000000000000000000" pitchFamily="2" charset="2"/>
              <a:buChar char="q"/>
            </a:pPr>
            <a:r>
              <a:rPr lang="en-US" sz="2400" b="1" dirty="0">
                <a:latin typeface="Alexandria" charset="0"/>
                <a:cs typeface="Alexandria" charset="0"/>
              </a:rPr>
              <a:t>          The Principle of Veracity</a:t>
            </a:r>
          </a:p>
          <a:p>
            <a:pPr marL="342900" indent="-342900">
              <a:buFont typeface="Wingdings" panose="05000000000000000000" pitchFamily="2" charset="2"/>
              <a:buChar char="q"/>
            </a:pPr>
            <a:r>
              <a:rPr lang="en-US" sz="2400" b="1" dirty="0">
                <a:latin typeface="Alexandria" charset="0"/>
                <a:cs typeface="Alexandria" charset="0"/>
              </a:rPr>
              <a:t>          The Principle of Confidentiality</a:t>
            </a:r>
          </a:p>
          <a:p>
            <a:pPr marL="342900" indent="-342900">
              <a:buFont typeface="Wingdings" panose="05000000000000000000" pitchFamily="2" charset="2"/>
              <a:buChar char="q"/>
            </a:pPr>
            <a:r>
              <a:rPr lang="en-US" sz="2400" b="1" dirty="0">
                <a:latin typeface="Alexandria" charset="0"/>
                <a:cs typeface="Alexandria" charset="0"/>
              </a:rPr>
              <a:t>          The Principle of Justice</a:t>
            </a:r>
          </a:p>
          <a:p>
            <a:pPr marL="342900" indent="-342900">
              <a:buFont typeface="Wingdings" panose="05000000000000000000" pitchFamily="2" charset="2"/>
              <a:buChar char="q"/>
            </a:pPr>
            <a:r>
              <a:rPr lang="en-US" sz="2400" b="1" dirty="0">
                <a:latin typeface="Alexandria" charset="0"/>
                <a:cs typeface="Alexandria" charset="0"/>
              </a:rPr>
              <a:t>          The Principle of Privacy</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671793" y="975974"/>
            <a:ext cx="4830185" cy="523220"/>
          </a:xfrm>
          <a:prstGeom prst="rect">
            <a:avLst/>
          </a:prstGeom>
          <a:noFill/>
        </p:spPr>
        <p:txBody>
          <a:bodyPr wrap="square" rtlCol="0">
            <a:spAutoFit/>
          </a:bodyPr>
          <a:lstStyle/>
          <a:p>
            <a:r>
              <a:rPr lang="en-US" sz="2800" b="1" dirty="0">
                <a:latin typeface="Alexandria" charset="0"/>
                <a:cs typeface="Alexandria" charset="0"/>
              </a:rPr>
              <a:t>Key concepts in medical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434786"/>
          </a:xfrm>
          <a:prstGeom prst="rect">
            <a:avLst/>
          </a:prstGeom>
          <a:noFill/>
        </p:spPr>
        <p:txBody>
          <a:bodyPr wrap="square" rtlCol="0">
            <a:spAutoFit/>
          </a:bodyPr>
          <a:lstStyle/>
          <a:p>
            <a:pPr marL="342900" marR="0" lvl="0" indent="-228600" algn="l" defTabSz="914400" rtl="0" eaLnBrk="1" fontAlgn="base" latinLnBrk="0" hangingPunct="1">
              <a:lnSpc>
                <a:spcPct val="90000"/>
              </a:lnSpc>
              <a:spcBef>
                <a:spcPct val="20000"/>
              </a:spcBef>
              <a:spcAft>
                <a:spcPct val="0"/>
              </a:spcAft>
              <a:buClr>
                <a:srgbClr val="A9A57C"/>
              </a:buClr>
              <a:buSzTx/>
              <a:buFont typeface="Arial" panose="020B0604020202020204" pitchFamily="34" charset="0"/>
              <a:buChar char="•"/>
              <a:tabLst/>
              <a:defRPr/>
            </a:pPr>
            <a:r>
              <a:rPr kumimoji="0" lang="en-US" altLang="zh-CN" sz="2800" b="1" i="0" u="none" strike="noStrike" kern="1200" cap="none" spc="0" normalizeH="0" baseline="0" noProof="0" dirty="0">
                <a:ln>
                  <a:noFill/>
                </a:ln>
                <a:solidFill>
                  <a:srgbClr val="CC3300"/>
                </a:solidFill>
                <a:effectLst/>
                <a:uLnTx/>
                <a:uFillTx/>
                <a:latin typeface="Calibri"/>
                <a:ea typeface="宋体" panose="02010600030101010101" pitchFamily="2" charset="-122"/>
                <a:cs typeface="+mn-cs"/>
              </a:rPr>
              <a:t>Professional ethics</a:t>
            </a:r>
            <a:r>
              <a:rPr kumimoji="0" lang="en-US" altLang="zh-CN" sz="24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 are standards of conduct that apply to people who occupy a professional occupation or role. </a:t>
            </a:r>
          </a:p>
          <a:p>
            <a:pPr marL="342900" marR="0" lvl="0" indent="-228600" algn="l" defTabSz="914400" rtl="0" eaLnBrk="1" fontAlgn="base" latinLnBrk="0" hangingPunct="1">
              <a:lnSpc>
                <a:spcPct val="90000"/>
              </a:lnSpc>
              <a:spcBef>
                <a:spcPct val="20000"/>
              </a:spcBef>
              <a:spcAft>
                <a:spcPct val="0"/>
              </a:spcAft>
              <a:buClr>
                <a:srgbClr val="A9A57C"/>
              </a:buClr>
              <a:buSzTx/>
              <a:buFont typeface="Arial" panose="020B0604020202020204" pitchFamily="34" charset="0"/>
              <a:buChar char="•"/>
              <a:tabLst/>
              <a:defRPr/>
            </a:pPr>
            <a:r>
              <a:rPr kumimoji="0" lang="en-US" altLang="zh-CN" sz="24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A person who enters a profession acquires ethical obligations because society trusts them to provide valuable goods and services that cannot be provided unless their conduct conforms to certain standards.  </a:t>
            </a:r>
          </a:p>
          <a:p>
            <a:pPr marL="342900" marR="0" lvl="0" indent="-228600" algn="l" defTabSz="914400" rtl="0" eaLnBrk="1" fontAlgn="base" latinLnBrk="0" hangingPunct="1">
              <a:lnSpc>
                <a:spcPct val="90000"/>
              </a:lnSpc>
              <a:spcBef>
                <a:spcPct val="20000"/>
              </a:spcBef>
              <a:spcAft>
                <a:spcPct val="0"/>
              </a:spcAft>
              <a:buClr>
                <a:srgbClr val="A9A57C"/>
              </a:buClr>
              <a:buSzTx/>
              <a:buFont typeface="Arial" panose="020B0604020202020204" pitchFamily="34" charset="0"/>
              <a:buChar char="•"/>
              <a:tabLst/>
              <a:defRPr/>
            </a:pPr>
            <a:r>
              <a:rPr kumimoji="0" lang="en-US" altLang="zh-CN" sz="24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Professionals who fail to live up to their ethical obligations betray this trust. </a:t>
            </a:r>
          </a:p>
          <a:p>
            <a:pPr marL="342900" marR="0" lvl="0" indent="-228600" algn="l" defTabSz="914400" rtl="0" eaLnBrk="1" fontAlgn="base" latinLnBrk="0" hangingPunct="1">
              <a:lnSpc>
                <a:spcPct val="90000"/>
              </a:lnSpc>
              <a:spcBef>
                <a:spcPct val="20000"/>
              </a:spcBef>
              <a:spcAft>
                <a:spcPct val="0"/>
              </a:spcAft>
              <a:buClr>
                <a:srgbClr val="A9A57C"/>
              </a:buClr>
              <a:buSzTx/>
              <a:buFont typeface="Arial" panose="020B0604020202020204" pitchFamily="34" charset="0"/>
              <a:buChar char="•"/>
              <a:tabLst/>
              <a:defRPr/>
            </a:pPr>
            <a:r>
              <a:rPr kumimoji="0" lang="en-US" altLang="zh-CN" sz="24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Professional ethics studied by ethicists include medical ethics.</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14711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4830185" cy="523220"/>
          </a:xfrm>
          <a:prstGeom prst="rect">
            <a:avLst/>
          </a:prstGeom>
          <a:noFill/>
        </p:spPr>
        <p:txBody>
          <a:bodyPr wrap="square" rtlCol="0">
            <a:spAutoFit/>
          </a:bodyPr>
          <a:lstStyle/>
          <a:p>
            <a:r>
              <a:rPr lang="en-US" sz="2800" b="1" dirty="0">
                <a:latin typeface="Alexandria" charset="0"/>
                <a:cs typeface="Alexandria" charset="0"/>
              </a:rPr>
              <a:t>Key concepts in medical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225498"/>
          </a:xfrm>
          <a:prstGeom prst="rect">
            <a:avLst/>
          </a:prstGeom>
          <a:noFill/>
        </p:spPr>
        <p:txBody>
          <a:bodyPr wrap="square" rtlCol="0">
            <a:spAutoFit/>
          </a:bodyPr>
          <a:lstStyle/>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3600" b="1" i="0" u="none" strike="noStrike" kern="1200" cap="none" spc="0" normalizeH="0" baseline="0" noProof="0" dirty="0">
                <a:ln>
                  <a:noFill/>
                </a:ln>
                <a:solidFill>
                  <a:srgbClr val="CC3300"/>
                </a:solidFill>
                <a:effectLst/>
                <a:uLnTx/>
                <a:uFillTx/>
                <a:latin typeface="Calibri"/>
                <a:ea typeface="宋体" panose="02010600030101010101" pitchFamily="2" charset="-122"/>
                <a:cs typeface="+mn-cs"/>
              </a:rPr>
              <a:t>Medical ethics</a:t>
            </a:r>
            <a:endPar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endParaRP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Concerns issues related to practice of medicine</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Explores and promotes principles guiding conduct of health care professionals</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Involves the consideration of others in deciding how to act</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It is applied ethics. It consists of the same moral principles and rules that we would appeal to ,and argue for, in ordinary circumstances.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8414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4830185" cy="523220"/>
          </a:xfrm>
          <a:prstGeom prst="rect">
            <a:avLst/>
          </a:prstGeom>
          <a:noFill/>
        </p:spPr>
        <p:txBody>
          <a:bodyPr wrap="square" rtlCol="0">
            <a:spAutoFit/>
          </a:bodyPr>
          <a:lstStyle/>
          <a:p>
            <a:r>
              <a:rPr lang="en-US" sz="2800" b="1" dirty="0">
                <a:latin typeface="Alexandria" charset="0"/>
                <a:cs typeface="Alexandria" charset="0"/>
              </a:rPr>
              <a:t>Key concepts in medical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1606241"/>
            <a:ext cx="10812720" cy="5367623"/>
          </a:xfrm>
          <a:prstGeom prst="rect">
            <a:avLst/>
          </a:prstGeom>
          <a:noFill/>
        </p:spPr>
        <p:txBody>
          <a:bodyPr wrap="square" rtlCol="0">
            <a:spAutoFit/>
          </a:bodyPr>
          <a:lstStyle/>
          <a:p>
            <a:pPr marL="114300" fontAlgn="base">
              <a:spcBef>
                <a:spcPct val="20000"/>
              </a:spcBef>
              <a:spcAft>
                <a:spcPct val="0"/>
              </a:spcAft>
              <a:buClr>
                <a:srgbClr val="A9A57C"/>
              </a:buClr>
              <a:defRPr/>
            </a:pPr>
            <a:r>
              <a:rPr lang="en-US" sz="5400" i="1" dirty="0">
                <a:solidFill>
                  <a:srgbClr val="FF0000"/>
                </a:solidFill>
                <a:latin typeface="Times New Roman" pitchFamily="18" charset="0"/>
                <a:cs typeface="Times New Roman" pitchFamily="18" charset="0"/>
              </a:rPr>
              <a:t>          Bioethics (Biomedical ethics)</a:t>
            </a:r>
            <a:endParaRPr lang="en-US" sz="5400" dirty="0">
              <a:solidFill>
                <a:srgbClr val="FF0000"/>
              </a:solidFill>
              <a:latin typeface="Times New Roman" pitchFamily="18" charset="0"/>
              <a:cs typeface="Times New Roman" pitchFamily="18" charset="0"/>
            </a:endParaRPr>
          </a:p>
          <a:p>
            <a:pPr marL="114300" marR="0" lvl="0" algn="l" defTabSz="914400" rtl="0" eaLnBrk="1" fontAlgn="base" latinLnBrk="0" hangingPunct="1">
              <a:lnSpc>
                <a:spcPct val="100000"/>
              </a:lnSpc>
              <a:spcBef>
                <a:spcPct val="20000"/>
              </a:spcBef>
              <a:spcAft>
                <a:spcPct val="0"/>
              </a:spcAft>
              <a:buClr>
                <a:srgbClr val="A9A57C"/>
              </a:buClr>
              <a:buSzTx/>
              <a:tabLst/>
              <a:defRPr/>
            </a:pPr>
            <a:r>
              <a:rPr kumimoji="0" lang="en-US" altLang="zh-CN" sz="3600" b="1" i="0" u="none" strike="noStrike" kern="1200" cap="none" spc="0" normalizeH="0" baseline="0" noProof="0" dirty="0">
                <a:ln>
                  <a:noFill/>
                </a:ln>
                <a:solidFill>
                  <a:srgbClr val="CC3300"/>
                </a:solidFill>
                <a:effectLst/>
                <a:uLnTx/>
                <a:uFillTx/>
                <a:latin typeface="Calibri"/>
                <a:ea typeface="宋体" panose="02010600030101010101" pitchFamily="2" charset="-122"/>
                <a:cs typeface="+mn-cs"/>
              </a:rPr>
              <a:t>Bioethics</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 could be defined as the study of ethical issues and decision-making associated with the use of living organisms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 Bioethics includes medical ethics.  Bioethics is learning how to balance different benefits, risks and duties.</a:t>
            </a:r>
          </a:p>
          <a:p>
            <a:pPr marL="342900" indent="-228600" fontAlgn="base">
              <a:spcBef>
                <a:spcPct val="20000"/>
              </a:spcBef>
              <a:spcAft>
                <a:spcPct val="0"/>
              </a:spcAft>
              <a:buClr>
                <a:srgbClr val="A9A57C"/>
              </a:buClr>
              <a:buFont typeface="Arial" panose="020B0604020202020204" pitchFamily="34" charset="0"/>
              <a:buChar char="•"/>
              <a:defRPr/>
            </a:pPr>
            <a:r>
              <a:rPr lang="en-US" altLang="en-US" sz="2400" b="1" dirty="0">
                <a:latin typeface="Arial" panose="020B0604020202020204" pitchFamily="34" charset="0"/>
                <a:cs typeface="Arial" panose="020B0604020202020204" pitchFamily="34" charset="0"/>
              </a:rPr>
              <a:t>Bioethics:</a:t>
            </a:r>
            <a:r>
              <a:rPr lang="en-US" altLang="en-US" sz="2400" dirty="0">
                <a:latin typeface="Arial" panose="020B0604020202020204" pitchFamily="34" charset="0"/>
                <a:cs typeface="Arial" panose="020B0604020202020204" pitchFamily="34" charset="0"/>
              </a:rPr>
              <a:t> “a field of study concerned with the </a:t>
            </a:r>
            <a:r>
              <a:rPr lang="en-US" altLang="en-US" sz="2400" b="1" dirty="0">
                <a:solidFill>
                  <a:schemeClr val="tx2"/>
                </a:solidFill>
                <a:latin typeface="Arial" panose="020B0604020202020204" pitchFamily="34" charset="0"/>
                <a:cs typeface="Arial" panose="020B0604020202020204" pitchFamily="34" charset="0"/>
              </a:rPr>
              <a:t>ethics</a:t>
            </a:r>
            <a:r>
              <a:rPr lang="en-US" altLang="en-US" sz="2400" dirty="0">
                <a:latin typeface="Arial" panose="020B0604020202020204" pitchFamily="34" charset="0"/>
                <a:cs typeface="Arial" panose="020B0604020202020204" pitchFamily="34" charset="0"/>
              </a:rPr>
              <a:t> and </a:t>
            </a:r>
            <a:r>
              <a:rPr lang="en-US" altLang="en-US" sz="2400" b="1" dirty="0">
                <a:solidFill>
                  <a:schemeClr val="tx2"/>
                </a:solidFill>
                <a:latin typeface="Arial" panose="020B0604020202020204" pitchFamily="34" charset="0"/>
                <a:cs typeface="Arial" panose="020B0604020202020204" pitchFamily="34" charset="0"/>
              </a:rPr>
              <a:t>philosophical implications</a:t>
            </a:r>
            <a:r>
              <a:rPr lang="en-US" altLang="en-US" sz="2400" dirty="0">
                <a:latin typeface="Arial" panose="020B0604020202020204" pitchFamily="34" charset="0"/>
                <a:cs typeface="Arial" panose="020B0604020202020204" pitchFamily="34" charset="0"/>
              </a:rPr>
              <a:t> of certain </a:t>
            </a:r>
            <a:r>
              <a:rPr lang="en-US" altLang="en-US" sz="2400" b="1" dirty="0">
                <a:solidFill>
                  <a:schemeClr val="tx2"/>
                </a:solidFill>
                <a:latin typeface="Arial" panose="020B0604020202020204" pitchFamily="34" charset="0"/>
                <a:cs typeface="Arial" panose="020B0604020202020204" pitchFamily="34" charset="0"/>
              </a:rPr>
              <a:t>biological</a:t>
            </a:r>
            <a:r>
              <a:rPr lang="en-US" altLang="en-US" sz="2400" dirty="0">
                <a:latin typeface="Arial" panose="020B0604020202020204" pitchFamily="34" charset="0"/>
                <a:cs typeface="Arial" panose="020B0604020202020204" pitchFamily="34" charset="0"/>
              </a:rPr>
              <a:t> and </a:t>
            </a:r>
            <a:r>
              <a:rPr lang="en-US" altLang="en-US" sz="2400" b="1" dirty="0">
                <a:solidFill>
                  <a:schemeClr val="tx2"/>
                </a:solidFill>
                <a:latin typeface="Arial" panose="020B0604020202020204" pitchFamily="34" charset="0"/>
                <a:cs typeface="Arial" panose="020B0604020202020204" pitchFamily="34" charset="0"/>
              </a:rPr>
              <a:t>medical procedures</a:t>
            </a:r>
            <a:r>
              <a:rPr lang="en-US" altLang="en-US" sz="2400" dirty="0">
                <a:solidFill>
                  <a:schemeClr val="tx2"/>
                </a:solidFill>
                <a:latin typeface="Arial" panose="020B0604020202020204" pitchFamily="34" charset="0"/>
                <a:cs typeface="Arial" panose="020B0604020202020204" pitchFamily="34" charset="0"/>
              </a:rPr>
              <a:t>, </a:t>
            </a:r>
            <a:r>
              <a:rPr lang="en-US" altLang="en-US" sz="2400" b="1" dirty="0">
                <a:solidFill>
                  <a:schemeClr val="tx2"/>
                </a:solidFill>
                <a:latin typeface="Arial" panose="020B0604020202020204" pitchFamily="34" charset="0"/>
                <a:cs typeface="Arial" panose="020B0604020202020204" pitchFamily="34" charset="0"/>
              </a:rPr>
              <a:t>technologies, and treatments</a:t>
            </a:r>
            <a:r>
              <a:rPr lang="en-US" altLang="en-US" sz="2400" dirty="0">
                <a:latin typeface="Arial" panose="020B0604020202020204" pitchFamily="34" charset="0"/>
                <a:cs typeface="Arial" panose="020B0604020202020204" pitchFamily="34" charset="0"/>
              </a:rPr>
              <a:t>, such as organ transplants, genetic engineering, and care of the terminally ill”</a:t>
            </a:r>
            <a:endParaRPr lang="en-US" altLang="en-US" sz="2400" b="1" dirty="0">
              <a:latin typeface="Arial" panose="020B0604020202020204" pitchFamily="34" charset="0"/>
              <a:cs typeface="Arial" panose="020B0604020202020204" pitchFamily="34" charset="0"/>
            </a:endParaRPr>
          </a:p>
          <a:p>
            <a:pPr marL="114300" marR="0" lvl="0" algn="l" defTabSz="914400" rtl="0" eaLnBrk="1" fontAlgn="base" latinLnBrk="0" hangingPunct="1">
              <a:lnSpc>
                <a:spcPct val="100000"/>
              </a:lnSpc>
              <a:spcBef>
                <a:spcPct val="20000"/>
              </a:spcBef>
              <a:spcAft>
                <a:spcPct val="0"/>
              </a:spcAft>
              <a:buClr>
                <a:srgbClr val="A9A57C"/>
              </a:buClr>
              <a:buSzTx/>
              <a:tabLst/>
              <a:defRPr/>
            </a:pPr>
            <a:endPar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4864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8" name="Text Box 2">
            <a:extLst>
              <a:ext uri="{FF2B5EF4-FFF2-40B4-BE49-F238E27FC236}">
                <a16:creationId xmlns:a16="http://schemas.microsoft.com/office/drawing/2014/main" id="{E9997F2C-9226-236F-D24C-B9A83F67AA0C}"/>
              </a:ext>
            </a:extLst>
          </p:cNvPr>
          <p:cNvSpPr txBox="1">
            <a:spLocks noGrp="1"/>
          </p:cNvSpPr>
          <p:nvPr>
            <p:ph type="title" idx="4294967295"/>
          </p:nvPr>
        </p:nvSpPr>
        <p:spPr>
          <a:xfrm>
            <a:off x="1981200" y="277814"/>
            <a:ext cx="7010400" cy="1138237"/>
          </a:xfrm>
        </p:spPr>
        <p:txBody>
          <a:bodyPr/>
          <a:lstStyle/>
          <a:p>
            <a:r>
              <a:rPr lang="en-US" altLang="en-US" sz="4000">
                <a:solidFill>
                  <a:schemeClr val="accent1"/>
                </a:solidFill>
                <a:latin typeface="Arial" panose="020B0604020202020204" pitchFamily="34" charset="0"/>
                <a:cs typeface="Arial" panose="020B0604020202020204" pitchFamily="34" charset="0"/>
              </a:rPr>
              <a:t>A classic bioethical decision</a:t>
            </a:r>
          </a:p>
        </p:txBody>
      </p:sp>
      <p:sp>
        <p:nvSpPr>
          <p:cNvPr id="96259" name="Text Box 3">
            <a:extLst>
              <a:ext uri="{FF2B5EF4-FFF2-40B4-BE49-F238E27FC236}">
                <a16:creationId xmlns:a16="http://schemas.microsoft.com/office/drawing/2014/main" id="{1D44F5BD-FBA6-6891-0392-B24765136921}"/>
              </a:ext>
            </a:extLst>
          </p:cNvPr>
          <p:cNvSpPr txBox="1">
            <a:spLocks noGrp="1"/>
          </p:cNvSpPr>
          <p:nvPr>
            <p:ph type="body" idx="4294967295"/>
          </p:nvPr>
        </p:nvSpPr>
        <p:spPr>
          <a:xfrm>
            <a:off x="1905001" y="1905000"/>
            <a:ext cx="8208963" cy="649288"/>
          </a:xfrm>
        </p:spPr>
        <p:txBody>
          <a:bodyPr/>
          <a:lstStyle/>
          <a:p>
            <a:r>
              <a:rPr lang="en-US" altLang="en-US" sz="3200">
                <a:latin typeface="Arial" panose="020B0604020202020204" pitchFamily="34" charset="0"/>
                <a:cs typeface="Arial" panose="020B0604020202020204" pitchFamily="34" charset="0"/>
              </a:rPr>
              <a:t>One heart available </a:t>
            </a:r>
            <a:r>
              <a:rPr lang="en-US" altLang="en-US" sz="3200">
                <a:latin typeface="Arial" panose="020B0604020202020204" pitchFamily="34" charset="0"/>
                <a:cs typeface="Arial" panose="020B0604020202020204" pitchFamily="34" charset="0"/>
                <a:sym typeface="Wingdings" panose="05000000000000000000" pitchFamily="2" charset="2"/>
              </a:rPr>
              <a:t> </a:t>
            </a:r>
            <a:r>
              <a:rPr lang="en-US" altLang="en-US" sz="3200">
                <a:latin typeface="Arial" panose="020B0604020202020204" pitchFamily="34" charset="0"/>
                <a:cs typeface="Arial" panose="020B0604020202020204" pitchFamily="34" charset="0"/>
              </a:rPr>
              <a:t>who should get it?</a:t>
            </a:r>
          </a:p>
        </p:txBody>
      </p:sp>
      <p:sp>
        <p:nvSpPr>
          <p:cNvPr id="96260" name="Text Box 4">
            <a:extLst>
              <a:ext uri="{FF2B5EF4-FFF2-40B4-BE49-F238E27FC236}">
                <a16:creationId xmlns:a16="http://schemas.microsoft.com/office/drawing/2014/main" id="{363ACE0A-43FD-AB35-A2DE-8BB13CFD980D}"/>
              </a:ext>
            </a:extLst>
          </p:cNvPr>
          <p:cNvSpPr txBox="1">
            <a:spLocks noChangeArrowheads="1"/>
          </p:cNvSpPr>
          <p:nvPr/>
        </p:nvSpPr>
        <p:spPr bwMode="auto">
          <a:xfrm>
            <a:off x="1524000" y="2667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r>
              <a:rPr lang="en-US" altLang="en-US" sz="2400" dirty="0"/>
              <a:t>17-year-old girl</a:t>
            </a:r>
            <a:r>
              <a:rPr lang="en-US" altLang="en-US" sz="2400" dirty="0">
                <a:latin typeface="Times New Roman" panose="02020603050405020304" pitchFamily="18" charset="0"/>
              </a:rPr>
              <a:t> </a:t>
            </a:r>
          </a:p>
        </p:txBody>
      </p:sp>
      <p:sp>
        <p:nvSpPr>
          <p:cNvPr id="96261" name="Text Box 5">
            <a:extLst>
              <a:ext uri="{FF2B5EF4-FFF2-40B4-BE49-F238E27FC236}">
                <a16:creationId xmlns:a16="http://schemas.microsoft.com/office/drawing/2014/main" id="{009576B1-D6F7-B73F-889C-C735A45355BF}"/>
              </a:ext>
            </a:extLst>
          </p:cNvPr>
          <p:cNvSpPr txBox="1">
            <a:spLocks noChangeArrowheads="1"/>
          </p:cNvSpPr>
          <p:nvPr/>
        </p:nvSpPr>
        <p:spPr bwMode="auto">
          <a:xfrm>
            <a:off x="4343400" y="2514601"/>
            <a:ext cx="3124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r>
              <a:rPr lang="en-US" altLang="en-US" sz="2400"/>
              <a:t>40-year-old school principal</a:t>
            </a:r>
          </a:p>
        </p:txBody>
      </p:sp>
      <p:sp>
        <p:nvSpPr>
          <p:cNvPr id="96262" name="Text Box 6">
            <a:extLst>
              <a:ext uri="{FF2B5EF4-FFF2-40B4-BE49-F238E27FC236}">
                <a16:creationId xmlns:a16="http://schemas.microsoft.com/office/drawing/2014/main" id="{52A242AB-141D-F86E-9F4E-9A842306A606}"/>
              </a:ext>
            </a:extLst>
          </p:cNvPr>
          <p:cNvSpPr txBox="1">
            <a:spLocks noChangeArrowheads="1"/>
          </p:cNvSpPr>
          <p:nvPr/>
        </p:nvSpPr>
        <p:spPr bwMode="auto">
          <a:xfrm>
            <a:off x="7239000" y="2438401"/>
            <a:ext cx="2819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1" algn="ctr"/>
            <a:r>
              <a:rPr lang="en-US" altLang="en-US" sz="2400"/>
              <a:t>70-year-old woman</a:t>
            </a:r>
          </a:p>
        </p:txBody>
      </p:sp>
      <p:pic>
        <p:nvPicPr>
          <p:cNvPr id="96263" name="Picture 7">
            <a:extLst>
              <a:ext uri="{FF2B5EF4-FFF2-40B4-BE49-F238E27FC236}">
                <a16:creationId xmlns:a16="http://schemas.microsoft.com/office/drawing/2014/main" id="{579946EC-CD49-EA6B-25C0-16AB60B697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600" y="3352800"/>
            <a:ext cx="2159000" cy="2281228"/>
          </a:xfrm>
          <a:prstGeom prst="rect">
            <a:avLst/>
          </a:prstGeom>
          <a:noFill/>
          <a:extLst>
            <a:ext uri="{909E8E84-426E-40DD-AFC4-6F175D3DCCD1}">
              <a14:hiddenFill xmlns:a14="http://schemas.microsoft.com/office/drawing/2010/main">
                <a:solidFill>
                  <a:srgbClr val="FFFFFF"/>
                </a:solidFill>
              </a14:hiddenFill>
            </a:ext>
          </a:extLst>
        </p:spPr>
      </p:pic>
      <p:pic>
        <p:nvPicPr>
          <p:cNvPr id="96264" name="Picture 8">
            <a:extLst>
              <a:ext uri="{FF2B5EF4-FFF2-40B4-BE49-F238E27FC236}">
                <a16:creationId xmlns:a16="http://schemas.microsoft.com/office/drawing/2014/main" id="{2CF3CEAB-2140-DFB3-1385-0A9B249761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3352800"/>
            <a:ext cx="2046288" cy="2281228"/>
          </a:xfrm>
          <a:prstGeom prst="rect">
            <a:avLst/>
          </a:prstGeom>
          <a:noFill/>
          <a:extLst>
            <a:ext uri="{909E8E84-426E-40DD-AFC4-6F175D3DCCD1}">
              <a14:hiddenFill xmlns:a14="http://schemas.microsoft.com/office/drawing/2010/main">
                <a:solidFill>
                  <a:srgbClr val="FFFFFF"/>
                </a:solidFill>
              </a14:hiddenFill>
            </a:ext>
          </a:extLst>
        </p:spPr>
      </p:pic>
      <p:pic>
        <p:nvPicPr>
          <p:cNvPr id="96265" name="Picture 9">
            <a:extLst>
              <a:ext uri="{FF2B5EF4-FFF2-40B4-BE49-F238E27FC236}">
                <a16:creationId xmlns:a16="http://schemas.microsoft.com/office/drawing/2014/main" id="{D193EF62-C3CC-8BE1-9592-24526348DF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66911" y="3345598"/>
            <a:ext cx="2320925" cy="2288430"/>
          </a:xfrm>
          <a:prstGeom prst="rect">
            <a:avLst/>
          </a:prstGeom>
          <a:noFill/>
          <a:extLst>
            <a:ext uri="{909E8E84-426E-40DD-AFC4-6F175D3DCCD1}">
              <a14:hiddenFill xmlns:a14="http://schemas.microsoft.com/office/drawing/2010/main">
                <a:solidFill>
                  <a:srgbClr val="FFFFFF"/>
                </a:solidFill>
              </a14:hiddenFill>
            </a:ext>
          </a:extLst>
        </p:spPr>
      </p:pic>
      <p:pic>
        <p:nvPicPr>
          <p:cNvPr id="96266" name="Picture 10">
            <a:extLst>
              <a:ext uri="{FF2B5EF4-FFF2-40B4-BE49-F238E27FC236}">
                <a16:creationId xmlns:a16="http://schemas.microsoft.com/office/drawing/2014/main" id="{988F0D78-95DA-2C75-5616-48A8336068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21817" y="411480"/>
            <a:ext cx="898525" cy="167640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F62CB4BA-4B6C-7ACF-F6EF-6571CCA8ABE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756" y="5634028"/>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anim calcmode="lin" valueType="num">
                                      <p:cBhvr additive="base">
                                        <p:cTn id="7" dur="500" fill="hold"/>
                                        <p:tgtEl>
                                          <p:spTgt spid="9625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625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9626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626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626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626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626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962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bldLvl="2" autoUpdateAnimBg="0"/>
      <p:bldP spid="96260" grpId="0"/>
      <p:bldP spid="96261" grpId="0"/>
      <p:bldP spid="9626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64ECAC7-2FFC-FAB1-0905-9D4295F34B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9BC149D-5567-89A3-B1A2-3E53D9EE31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434" name="Title 1"/>
          <p:cNvSpPr>
            <a:spLocks noGrp="1"/>
          </p:cNvSpPr>
          <p:nvPr>
            <p:ph type="title"/>
          </p:nvPr>
        </p:nvSpPr>
        <p:spPr/>
        <p:txBody>
          <a:bodyPr>
            <a:normAutofit/>
          </a:bodyPr>
          <a:lstStyle/>
          <a:p>
            <a:pPr>
              <a:defRPr/>
            </a:pPr>
            <a:r>
              <a:rPr lang="en-US" b="1">
                <a:solidFill>
                  <a:srgbClr val="FFC000"/>
                </a:solidFill>
              </a:rPr>
              <a:t>Questions</a:t>
            </a:r>
            <a:r>
              <a:rPr lang="en-US">
                <a:solidFill>
                  <a:schemeClr val="tx2">
                    <a:satMod val="130000"/>
                  </a:schemeClr>
                </a:solidFill>
              </a:rPr>
              <a:t> answered by Bioethics</a:t>
            </a:r>
            <a:endParaRPr lang="en-GB">
              <a:solidFill>
                <a:schemeClr val="tx2">
                  <a:satMod val="130000"/>
                </a:schemeClr>
              </a:solidFill>
            </a:endParaRPr>
          </a:p>
        </p:txBody>
      </p:sp>
      <p:sp>
        <p:nvSpPr>
          <p:cNvPr id="3" name="Content Placeholder 2"/>
          <p:cNvSpPr>
            <a:spLocks noGrp="1"/>
          </p:cNvSpPr>
          <p:nvPr>
            <p:ph sz="quarter" idx="1"/>
          </p:nvPr>
        </p:nvSpPr>
        <p:spPr>
          <a:xfrm>
            <a:off x="617279" y="1968305"/>
            <a:ext cx="10515600" cy="4800600"/>
          </a:xfrm>
        </p:spPr>
        <p:txBody>
          <a:bodyPr/>
          <a:lstStyle/>
          <a:p>
            <a:pPr lvl="2" algn="l" rtl="0" eaLnBrk="1" hangingPunct="1"/>
            <a:r>
              <a:rPr lang="en-US" sz="3200" dirty="0"/>
              <a:t>Deciding </a:t>
            </a:r>
            <a:r>
              <a:rPr lang="en-US" sz="3200" b="1" i="1" dirty="0">
                <a:solidFill>
                  <a:srgbClr val="FFC000"/>
                </a:solidFill>
              </a:rPr>
              <a:t>what</a:t>
            </a:r>
            <a:r>
              <a:rPr lang="en-US" sz="3200" b="1" i="1" dirty="0"/>
              <a:t>  </a:t>
            </a:r>
            <a:r>
              <a:rPr lang="en-US" sz="3200" b="1" dirty="0"/>
              <a:t>we should do</a:t>
            </a:r>
            <a:r>
              <a:rPr lang="en-US" sz="3200" i="1" dirty="0"/>
              <a:t> </a:t>
            </a:r>
            <a:r>
              <a:rPr lang="en-US" sz="3200" dirty="0"/>
              <a:t> </a:t>
            </a:r>
          </a:p>
          <a:p>
            <a:pPr marL="914400" lvl="2" indent="0" algn="l" rtl="0" eaLnBrk="1" hangingPunct="1">
              <a:buNone/>
            </a:pPr>
            <a:r>
              <a:rPr lang="en-US" sz="2800" dirty="0"/>
              <a:t>(what decisions are morally right or acceptable); </a:t>
            </a:r>
            <a:endParaRPr lang="en-GB" sz="2800" dirty="0"/>
          </a:p>
          <a:p>
            <a:pPr lvl="2" algn="l" rtl="0" eaLnBrk="1" hangingPunct="1"/>
            <a:r>
              <a:rPr lang="en-US" sz="3200" dirty="0"/>
              <a:t>Explaining </a:t>
            </a:r>
            <a:r>
              <a:rPr lang="en-US" sz="3200" b="1" i="1" dirty="0">
                <a:solidFill>
                  <a:srgbClr val="FFC000"/>
                </a:solidFill>
              </a:rPr>
              <a:t>why</a:t>
            </a:r>
            <a:r>
              <a:rPr lang="en-US" sz="3200" b="1" dirty="0"/>
              <a:t> we should do it</a:t>
            </a:r>
            <a:r>
              <a:rPr lang="en-US" sz="3200" dirty="0"/>
              <a:t> </a:t>
            </a:r>
          </a:p>
          <a:p>
            <a:pPr marL="914400" lvl="2" indent="0" algn="l" rtl="0" eaLnBrk="1" hangingPunct="1">
              <a:buNone/>
            </a:pPr>
            <a:r>
              <a:rPr lang="en-US" sz="2800" dirty="0"/>
              <a:t>(how do we justify our decision in moral terms); </a:t>
            </a:r>
            <a:r>
              <a:rPr lang="en-US" sz="3200" dirty="0"/>
              <a:t>and</a:t>
            </a:r>
          </a:p>
          <a:p>
            <a:pPr lvl="2" algn="l" rtl="0" eaLnBrk="1" hangingPunct="1"/>
            <a:r>
              <a:rPr lang="en-US" sz="3200" dirty="0"/>
              <a:t>Describing </a:t>
            </a:r>
            <a:r>
              <a:rPr lang="en-US" sz="3200" b="1" i="1" dirty="0">
                <a:solidFill>
                  <a:srgbClr val="FFC000"/>
                </a:solidFill>
              </a:rPr>
              <a:t>how</a:t>
            </a:r>
            <a:r>
              <a:rPr lang="en-US" sz="3200" b="1" i="1" dirty="0"/>
              <a:t> we should do it </a:t>
            </a:r>
          </a:p>
          <a:p>
            <a:pPr marL="914400" lvl="2" indent="0" algn="l" rtl="0" eaLnBrk="1" hangingPunct="1">
              <a:buNone/>
            </a:pPr>
            <a:r>
              <a:rPr lang="en-US" sz="2800" dirty="0"/>
              <a:t>(the method or manner of our response when we act on our decision).</a:t>
            </a:r>
            <a:endParaRPr lang="en-GB" sz="3200"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cs typeface="Times New Roman" pitchFamily="18" charset="0"/>
              </a:rPr>
              <a:t>Medical Ethics Vs Bioethics</a:t>
            </a:r>
          </a:p>
        </p:txBody>
      </p:sp>
      <p:sp>
        <p:nvSpPr>
          <p:cNvPr id="3" name="Content Placeholder 2"/>
          <p:cNvSpPr>
            <a:spLocks noGrp="1"/>
          </p:cNvSpPr>
          <p:nvPr>
            <p:ph idx="1"/>
          </p:nvPr>
        </p:nvSpPr>
        <p:spPr>
          <a:xfrm>
            <a:off x="838200" y="1825625"/>
            <a:ext cx="5937354" cy="4351338"/>
          </a:xfrm>
        </p:spPr>
        <p:txBody>
          <a:bodyPr/>
          <a:lstStyle/>
          <a:p>
            <a:r>
              <a:rPr lang="en-US" dirty="0">
                <a:latin typeface="Times New Roman" pitchFamily="18" charset="0"/>
                <a:cs typeface="Times New Roman" pitchFamily="18" charset="0"/>
              </a:rPr>
              <a:t>Whereas </a:t>
            </a:r>
            <a:r>
              <a:rPr lang="en-US" dirty="0">
                <a:solidFill>
                  <a:srgbClr val="FF0000"/>
                </a:solidFill>
                <a:latin typeface="Times New Roman" pitchFamily="18" charset="0"/>
                <a:cs typeface="Times New Roman" pitchFamily="18" charset="0"/>
              </a:rPr>
              <a:t>medical ethics </a:t>
            </a:r>
            <a:r>
              <a:rPr lang="en-US" dirty="0">
                <a:latin typeface="Times New Roman" pitchFamily="18" charset="0"/>
                <a:cs typeface="Times New Roman" pitchFamily="18" charset="0"/>
              </a:rPr>
              <a:t>focuses primarily on issues arising out of the </a:t>
            </a:r>
            <a:r>
              <a:rPr lang="en-US" dirty="0">
                <a:solidFill>
                  <a:srgbClr val="FF0000"/>
                </a:solidFill>
                <a:latin typeface="Times New Roman" pitchFamily="18" charset="0"/>
                <a:cs typeface="Times New Roman" pitchFamily="18" charset="0"/>
              </a:rPr>
              <a:t>practice of medicine</a:t>
            </a:r>
            <a:r>
              <a:rPr lang="en-US" dirty="0">
                <a:latin typeface="Times New Roman" pitchFamily="18" charset="0"/>
                <a:cs typeface="Times New Roman" pitchFamily="18" charset="0"/>
              </a:rPr>
              <a:t>, </a:t>
            </a:r>
            <a:r>
              <a:rPr lang="en-US" dirty="0">
                <a:solidFill>
                  <a:srgbClr val="FF0000"/>
                </a:solidFill>
                <a:latin typeface="Times New Roman" pitchFamily="18" charset="0"/>
                <a:cs typeface="Times New Roman" pitchFamily="18" charset="0"/>
              </a:rPr>
              <a:t>bioethics</a:t>
            </a:r>
            <a:r>
              <a:rPr lang="en-US" dirty="0">
                <a:latin typeface="Times New Roman" pitchFamily="18" charset="0"/>
                <a:cs typeface="Times New Roman" pitchFamily="18" charset="0"/>
              </a:rPr>
              <a:t> is a very broad subject that is concerned with the moral issues raised by </a:t>
            </a:r>
            <a:r>
              <a:rPr lang="en-US" dirty="0">
                <a:solidFill>
                  <a:srgbClr val="FF0000"/>
                </a:solidFill>
                <a:latin typeface="Times New Roman" pitchFamily="18" charset="0"/>
                <a:cs typeface="Times New Roman" pitchFamily="18" charset="0"/>
              </a:rPr>
              <a:t>developments in the biological sciences </a:t>
            </a:r>
            <a:r>
              <a:rPr lang="en-US" dirty="0">
                <a:latin typeface="Times New Roman" pitchFamily="18" charset="0"/>
                <a:cs typeface="Times New Roman" pitchFamily="18" charset="0"/>
              </a:rPr>
              <a:t>more generally. </a:t>
            </a:r>
          </a:p>
        </p:txBody>
      </p:sp>
      <p:pic>
        <p:nvPicPr>
          <p:cNvPr id="6" name="Picture 5">
            <a:extLst>
              <a:ext uri="{FF2B5EF4-FFF2-40B4-BE49-F238E27FC236}">
                <a16:creationId xmlns:a16="http://schemas.microsoft.com/office/drawing/2014/main" id="{4401C70B-92F9-ACA2-362A-8B9836BF3E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0701" y="1441468"/>
            <a:ext cx="5433290" cy="5288402"/>
          </a:xfrm>
          <a:prstGeom prst="rect">
            <a:avLst/>
          </a:prstGeom>
        </p:spPr>
      </p:pic>
      <p:pic>
        <p:nvPicPr>
          <p:cNvPr id="7" name="Graphic 21">
            <a:extLst>
              <a:ext uri="{FF2B5EF4-FFF2-40B4-BE49-F238E27FC236}">
                <a16:creationId xmlns:a16="http://schemas.microsoft.com/office/drawing/2014/main" id="{A249B3C2-092F-A7DB-FDDF-C6450CCFFF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97D90AF-39B3-D88A-91E1-0EC1D1395A72}"/>
              </a:ext>
            </a:extLst>
          </p:cNvPr>
          <p:cNvSpPr/>
          <p:nvPr/>
        </p:nvSpPr>
        <p:spPr>
          <a:xfrm>
            <a:off x="-243353" y="63531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4830185" cy="523220"/>
          </a:xfrm>
          <a:prstGeom prst="rect">
            <a:avLst/>
          </a:prstGeom>
          <a:noFill/>
        </p:spPr>
        <p:txBody>
          <a:bodyPr wrap="square" rtlCol="0">
            <a:spAutoFit/>
          </a:bodyPr>
          <a:lstStyle/>
          <a:p>
            <a:r>
              <a:rPr lang="en-US" sz="2800" b="1" dirty="0">
                <a:latin typeface="Alexandria" charset="0"/>
                <a:cs typeface="Alexandria" charset="0"/>
              </a:rPr>
              <a:t>Key concepts in medical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3502497"/>
          </a:xfrm>
          <a:prstGeom prst="rect">
            <a:avLst/>
          </a:prstGeom>
          <a:noFill/>
        </p:spPr>
        <p:txBody>
          <a:bodyPr wrap="square" rtlCol="0">
            <a:spAutoFit/>
          </a:bodyPr>
          <a:lstStyle/>
          <a:p>
            <a:pPr marL="114300" marR="0" lvl="0" indent="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None/>
              <a:tabLst/>
              <a:defRPr/>
            </a:pPr>
            <a:r>
              <a:rPr kumimoji="0" lang="en-US" altLang="zh-CN" sz="28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Clinical medical ethics </a:t>
            </a:r>
            <a:r>
              <a:rPr kumimoji="0" lang="en-US" altLang="zh-CN" sz="28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is a practical and applied discipline that aims to improve patient care and patient outcomes by focusing on reaching a right and good decision in individual cases.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8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It focuses on the doctor-patient relationship and takes account of the ethical and legal issues that patients, doctors, and hospitals must address to reach good decisions for individual patients.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93172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7A4BF63-5405-CD48-8B46-AD27252AF5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372DECA-4A9A-AA16-96BA-44600A5A4596}"/>
              </a:ext>
            </a:extLst>
          </p:cNvPr>
          <p:cNvSpPr txBox="1"/>
          <p:nvPr/>
        </p:nvSpPr>
        <p:spPr>
          <a:xfrm>
            <a:off x="909433" y="1019069"/>
            <a:ext cx="6644918" cy="646331"/>
          </a:xfrm>
          <a:prstGeom prst="rect">
            <a:avLst/>
          </a:prstGeom>
          <a:noFill/>
        </p:spPr>
        <p:txBody>
          <a:bodyPr wrap="square" rtlCol="0">
            <a:spAutoFit/>
          </a:bodyPr>
          <a:lstStyle/>
          <a:p>
            <a:r>
              <a:rPr lang="en-US" sz="3600" b="1" dirty="0">
                <a:latin typeface="Alexandria" charset="0"/>
                <a:cs typeface="Alexandria" charset="0"/>
              </a:rPr>
              <a:t>Key concepts in medical ethics</a:t>
            </a:r>
          </a:p>
        </p:txBody>
      </p:sp>
      <p:pic>
        <p:nvPicPr>
          <p:cNvPr id="7" name="Graphic 21">
            <a:extLst>
              <a:ext uri="{FF2B5EF4-FFF2-40B4-BE49-F238E27FC236}">
                <a16:creationId xmlns:a16="http://schemas.microsoft.com/office/drawing/2014/main" id="{257BB615-9CB7-ACE3-7D25-7ED081CBEB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p:cNvSpPr>
            <a:spLocks noGrp="1"/>
          </p:cNvSpPr>
          <p:nvPr>
            <p:ph idx="1"/>
          </p:nvPr>
        </p:nvSpPr>
        <p:spPr>
          <a:xfrm>
            <a:off x="909434" y="1676400"/>
            <a:ext cx="6644918" cy="4679160"/>
          </a:xfrm>
        </p:spPr>
        <p:txBody>
          <a:bodyPr/>
          <a:lstStyle/>
          <a:p>
            <a:endParaRPr lang="en-US" b="1" dirty="0">
              <a:latin typeface="Times New Roman" pitchFamily="18" charset="0"/>
              <a:cs typeface="Times New Roman" pitchFamily="18" charset="0"/>
            </a:endParaRPr>
          </a:p>
          <a:p>
            <a:pPr>
              <a:buNone/>
            </a:pPr>
            <a:r>
              <a:rPr lang="en-US" sz="3600" b="1" dirty="0">
                <a:latin typeface="Times New Roman" pitchFamily="18" charset="0"/>
                <a:cs typeface="Times New Roman" pitchFamily="18" charset="0"/>
              </a:rPr>
              <a:t>	Medical Etiquettes:</a:t>
            </a:r>
            <a:r>
              <a:rPr lang="en-US" sz="3600" dirty="0">
                <a:latin typeface="Times New Roman" pitchFamily="18" charset="0"/>
                <a:cs typeface="Times New Roman" pitchFamily="18" charset="0"/>
              </a:rPr>
              <a:t> </a:t>
            </a:r>
          </a:p>
          <a:p>
            <a:r>
              <a:rPr lang="en-US" dirty="0">
                <a:latin typeface="Times New Roman" pitchFamily="18" charset="0"/>
                <a:cs typeface="Times New Roman" pitchFamily="18" charset="0"/>
              </a:rPr>
              <a:t>The conventional laws, customs of courtesy and the code of conduct governing the </a:t>
            </a:r>
            <a:r>
              <a:rPr lang="en-US" dirty="0">
                <a:solidFill>
                  <a:srgbClr val="FF0000"/>
                </a:solidFill>
                <a:latin typeface="Times New Roman" pitchFamily="18" charset="0"/>
                <a:cs typeface="Times New Roman" pitchFamily="18" charset="0"/>
              </a:rPr>
              <a:t>relationship of the physician with his professional colleagues.</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4" name="Picture 3" descr="etiquettes.jpg"/>
          <p:cNvPicPr>
            <a:picLocks noChangeAspect="1"/>
          </p:cNvPicPr>
          <p:nvPr/>
        </p:nvPicPr>
        <p:blipFill>
          <a:blip r:embed="rId3" cstate="print"/>
          <a:stretch>
            <a:fillRect/>
          </a:stretch>
        </p:blipFill>
        <p:spPr>
          <a:xfrm>
            <a:off x="7771151" y="2308485"/>
            <a:ext cx="3276600" cy="339680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7281517-3C7A-A099-B3AD-7446DB8F1C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988BFE-1D06-2C99-8061-45D21CB04A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normAutofit/>
          </a:bodyPr>
          <a:lstStyle/>
          <a:p>
            <a:pPr>
              <a:defRPr/>
            </a:pPr>
            <a:r>
              <a:rPr lang="en-GB" b="1" dirty="0">
                <a:solidFill>
                  <a:schemeClr val="tx2">
                    <a:satMod val="130000"/>
                  </a:schemeClr>
                </a:solidFill>
              </a:rPr>
              <a:t>What is an “ethical issue” or a “moral problem”?</a:t>
            </a:r>
            <a:endParaRPr lang="en-GB" dirty="0">
              <a:solidFill>
                <a:schemeClr val="tx2">
                  <a:satMod val="130000"/>
                </a:schemeClr>
              </a:solidFill>
            </a:endParaRPr>
          </a:p>
        </p:txBody>
      </p:sp>
      <p:sp>
        <p:nvSpPr>
          <p:cNvPr id="3" name="Content Placeholder 2"/>
          <p:cNvSpPr>
            <a:spLocks noGrp="1"/>
          </p:cNvSpPr>
          <p:nvPr>
            <p:ph sz="quarter" idx="1"/>
          </p:nvPr>
        </p:nvSpPr>
        <p:spPr>
          <a:xfrm>
            <a:off x="1981200" y="2133600"/>
            <a:ext cx="8229600" cy="4937125"/>
          </a:xfrm>
        </p:spPr>
        <p:txBody>
          <a:bodyPr/>
          <a:lstStyle/>
          <a:p>
            <a:pPr algn="l" rtl="0" eaLnBrk="1" hangingPunct="1"/>
            <a:r>
              <a:rPr lang="en-US" dirty="0"/>
              <a:t>There is an ethical issue when:</a:t>
            </a:r>
            <a:endParaRPr lang="en-GB" dirty="0"/>
          </a:p>
          <a:p>
            <a:pPr lvl="1" algn="l" rtl="0" eaLnBrk="1" hangingPunct="1"/>
            <a:r>
              <a:rPr lang="en-US" dirty="0"/>
              <a:t>…we encounter </a:t>
            </a:r>
            <a:r>
              <a:rPr lang="en-US" b="1" dirty="0"/>
              <a:t>conflicting values</a:t>
            </a:r>
            <a:r>
              <a:rPr lang="en-US" dirty="0"/>
              <a:t>, beliefs, goals, or responsibilities</a:t>
            </a:r>
            <a:endParaRPr lang="en-GB" dirty="0"/>
          </a:p>
          <a:p>
            <a:pPr lvl="1" algn="l" rtl="0" eaLnBrk="1" hangingPunct="1"/>
            <a:r>
              <a:rPr lang="en-US" dirty="0"/>
              <a:t>…we are concerned that persons or their </a:t>
            </a:r>
            <a:r>
              <a:rPr lang="en-US" b="1" dirty="0"/>
              <a:t>rights are not being respected</a:t>
            </a:r>
            <a:endParaRPr lang="en-GB" b="1" dirty="0"/>
          </a:p>
          <a:p>
            <a:pPr lvl="1" algn="l" rtl="0" eaLnBrk="1" hangingPunct="1"/>
            <a:r>
              <a:rPr lang="en-US" dirty="0"/>
              <a:t>…we are concerned about </a:t>
            </a:r>
            <a:r>
              <a:rPr lang="en-US" b="1" dirty="0"/>
              <a:t>fairness and justice</a:t>
            </a:r>
            <a:endParaRPr lang="en-GB" b="1" dirty="0"/>
          </a:p>
          <a:p>
            <a:pPr lvl="1" algn="l" rtl="0" eaLnBrk="1" hangingPunct="1"/>
            <a:r>
              <a:rPr lang="en-US" dirty="0"/>
              <a:t>…we are </a:t>
            </a:r>
            <a:r>
              <a:rPr lang="en-US" b="1" dirty="0"/>
              <a:t>unsure</a:t>
            </a:r>
            <a:r>
              <a:rPr lang="en-US" dirty="0"/>
              <a:t> </a:t>
            </a:r>
            <a:r>
              <a:rPr lang="en-US" i="1" dirty="0"/>
              <a:t>what</a:t>
            </a:r>
            <a:r>
              <a:rPr lang="en-US" dirty="0"/>
              <a:t> we should do or </a:t>
            </a:r>
            <a:r>
              <a:rPr lang="en-US" i="1" dirty="0"/>
              <a:t>why</a:t>
            </a:r>
            <a:r>
              <a:rPr lang="en-US" dirty="0"/>
              <a:t> we should do it, morally speaking</a:t>
            </a:r>
            <a:endParaRPr lang="en-GB" dirty="0"/>
          </a:p>
          <a:p>
            <a:pPr algn="l" rtl="0" eaLnBrk="1" hangingPunct="1"/>
            <a:endParaRPr lang="en-GB" dirty="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2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2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0847BBD-F0AE-319D-0D25-65FFF89EC9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2B82755-5D8A-6357-F0DB-B670AE34B4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2530" name="Title 1"/>
          <p:cNvSpPr>
            <a:spLocks noGrp="1"/>
          </p:cNvSpPr>
          <p:nvPr>
            <p:ph type="title"/>
          </p:nvPr>
        </p:nvSpPr>
        <p:spPr/>
        <p:txBody>
          <a:bodyPr>
            <a:normAutofit/>
          </a:bodyPr>
          <a:lstStyle/>
          <a:p>
            <a:pPr>
              <a:defRPr/>
            </a:pPr>
            <a:r>
              <a:rPr lang="en-US" b="1">
                <a:solidFill>
                  <a:schemeClr val="tx2">
                    <a:satMod val="130000"/>
                  </a:schemeClr>
                </a:solidFill>
              </a:rPr>
              <a:t>What else could it be?</a:t>
            </a:r>
            <a:endParaRPr lang="en-GB" b="1">
              <a:solidFill>
                <a:schemeClr val="tx2">
                  <a:satMod val="130000"/>
                </a:schemeClr>
              </a:solidFill>
            </a:endParaRPr>
          </a:p>
        </p:txBody>
      </p:sp>
      <p:sp>
        <p:nvSpPr>
          <p:cNvPr id="22531" name="Content Placeholder 2"/>
          <p:cNvSpPr>
            <a:spLocks noGrp="1"/>
          </p:cNvSpPr>
          <p:nvPr>
            <p:ph sz="quarter" idx="1"/>
          </p:nvPr>
        </p:nvSpPr>
        <p:spPr>
          <a:xfrm>
            <a:off x="1981200" y="1795977"/>
            <a:ext cx="8229600" cy="4937125"/>
          </a:xfrm>
        </p:spPr>
        <p:txBody>
          <a:bodyPr>
            <a:normAutofit/>
          </a:bodyPr>
          <a:lstStyle/>
          <a:p>
            <a:pPr marL="365760" indent="-283464">
              <a:buFont typeface="Wingdings 2"/>
              <a:buChar char=""/>
              <a:defRPr/>
            </a:pPr>
            <a:r>
              <a:rPr lang="en-US" b="1" dirty="0">
                <a:solidFill>
                  <a:schemeClr val="tx2">
                    <a:lumMod val="50000"/>
                  </a:schemeClr>
                </a:solidFill>
                <a:effectLst>
                  <a:outerShdw blurRad="38100" dist="38100" dir="2700000" algn="tl">
                    <a:srgbClr val="000000">
                      <a:alpha val="43137"/>
                    </a:srgbClr>
                  </a:outerShdw>
                </a:effectLst>
              </a:rPr>
              <a:t>Miscommunication</a:t>
            </a:r>
            <a:r>
              <a:rPr lang="en-US" dirty="0">
                <a:effectLst>
                  <a:outerShdw blurRad="38100" dist="38100" dir="2700000" algn="tl">
                    <a:srgbClr val="000000">
                      <a:alpha val="43137"/>
                    </a:srgbClr>
                  </a:outerShdw>
                </a:effectLst>
              </a:rPr>
              <a:t> </a:t>
            </a:r>
            <a:r>
              <a:rPr lang="en-US" dirty="0"/>
              <a:t>stands for 70-80% of problems in healthcare</a:t>
            </a:r>
          </a:p>
          <a:p>
            <a:pPr marL="640080" lvl="1" indent="-237744">
              <a:buFont typeface="Verdana"/>
              <a:buChar char="◦"/>
              <a:defRPr/>
            </a:pPr>
            <a:r>
              <a:rPr lang="en-US" dirty="0"/>
              <a:t>E.g. Doctors don’t know to tell medical info</a:t>
            </a:r>
          </a:p>
          <a:p>
            <a:pPr marL="365760" indent="-283464">
              <a:buFont typeface="Wingdings 2"/>
              <a:buChar char=""/>
              <a:defRPr/>
            </a:pPr>
            <a:r>
              <a:rPr lang="en-US" b="1" dirty="0">
                <a:solidFill>
                  <a:schemeClr val="tx2">
                    <a:lumMod val="50000"/>
                  </a:schemeClr>
                </a:solidFill>
                <a:effectLst>
                  <a:outerShdw blurRad="38100" dist="38100" dir="2700000" algn="tl">
                    <a:srgbClr val="000000">
                      <a:alpha val="43137"/>
                    </a:srgbClr>
                  </a:outerShdw>
                </a:effectLst>
              </a:rPr>
              <a:t>Management</a:t>
            </a:r>
            <a:r>
              <a:rPr lang="en-US" dirty="0"/>
              <a:t> issue</a:t>
            </a:r>
          </a:p>
          <a:p>
            <a:pPr marL="640080" lvl="1" indent="-237744">
              <a:buFont typeface="Verdana"/>
              <a:buChar char="◦"/>
              <a:defRPr/>
            </a:pPr>
            <a:r>
              <a:rPr lang="en-US" dirty="0"/>
              <a:t>“when shall I get promoted? All my colleagues did. This is not ethical!”</a:t>
            </a:r>
          </a:p>
          <a:p>
            <a:pPr marL="365760" indent="-283464">
              <a:buFont typeface="Wingdings 2"/>
              <a:buChar char=""/>
              <a:defRPr/>
            </a:pPr>
            <a:r>
              <a:rPr lang="en-US" b="1" dirty="0">
                <a:solidFill>
                  <a:schemeClr val="tx2">
                    <a:lumMod val="50000"/>
                  </a:schemeClr>
                </a:solidFill>
                <a:effectLst>
                  <a:outerShdw blurRad="38100" dist="38100" dir="2700000" algn="tl">
                    <a:srgbClr val="000000">
                      <a:alpha val="43137"/>
                    </a:srgbClr>
                  </a:outerShdw>
                </a:effectLst>
              </a:rPr>
              <a:t>Financial</a:t>
            </a:r>
            <a:r>
              <a:rPr lang="en-US" dirty="0"/>
              <a:t> issue</a:t>
            </a:r>
          </a:p>
          <a:p>
            <a:pPr marL="640080" lvl="1" indent="-237744">
              <a:buFont typeface="Verdana"/>
              <a:buChar char="◦"/>
              <a:defRPr/>
            </a:pPr>
            <a:r>
              <a:rPr lang="en-US" dirty="0"/>
              <a:t>“I am underpaid for my workload. This is not ethical!”</a:t>
            </a:r>
          </a:p>
          <a:p>
            <a:pPr marL="365760" indent="-283464">
              <a:buFont typeface="Wingdings 2"/>
              <a:buChar char=""/>
              <a:defRPr/>
            </a:pPr>
            <a:endParaRPr lang="en-US" dirty="0"/>
          </a:p>
          <a:p>
            <a:pPr marL="365760" indent="-283464">
              <a:buFont typeface="Wingdings 2"/>
              <a:buChar char=""/>
              <a:defRPr/>
            </a:pPr>
            <a:endParaRPr lang="en-US" dirty="0"/>
          </a:p>
          <a:p>
            <a:pPr marL="82296" indent="0">
              <a:buNone/>
              <a:defRPr/>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330268" y="1019069"/>
            <a:ext cx="9188722" cy="800219"/>
          </a:xfrm>
          <a:prstGeom prst="rect">
            <a:avLst/>
          </a:prstGeom>
          <a:noFill/>
        </p:spPr>
        <p:txBody>
          <a:bodyPr wrap="square" rtlCol="0">
            <a:spAutoFit/>
          </a:bodyPr>
          <a:lstStyle/>
          <a:p>
            <a:r>
              <a:rPr kumimoji="0" lang="en-US" altLang="zh-CN" sz="4600" b="0" i="0" u="none" strike="noStrike" kern="1200" cap="none" spc="-100" normalizeH="0" baseline="0" noProof="0" dirty="0">
                <a:ln>
                  <a:noFill/>
                </a:ln>
                <a:solidFill>
                  <a:srgbClr val="FF0000"/>
                </a:solidFill>
                <a:effectLst/>
                <a:uLnTx/>
                <a:uFillTx/>
                <a:latin typeface="Cambria"/>
                <a:ea typeface="宋体" panose="02010600030101010101" pitchFamily="2" charset="-122"/>
                <a:cs typeface="+mj-cs"/>
              </a:rPr>
              <a:t>The content of clinical ethics includes</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1204" y="2040151"/>
            <a:ext cx="10541000" cy="4859792"/>
          </a:xfrm>
          <a:prstGeom prst="rect">
            <a:avLst/>
          </a:prstGeom>
          <a:noFill/>
        </p:spPr>
        <p:txBody>
          <a:bodyPr wrap="square" rtlCol="0">
            <a:spAutoFit/>
          </a:bodyPr>
          <a:lstStyle/>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highlight>
                  <a:srgbClr val="FFFF00"/>
                </a:highlight>
                <a:uLnTx/>
                <a:uFillTx/>
                <a:latin typeface="Calibri"/>
                <a:ea typeface="宋体" panose="02010600030101010101" pitchFamily="2" charset="-122"/>
                <a:cs typeface="+mn-cs"/>
              </a:rPr>
              <a:t>Specific issues such as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1.truth-telling,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2.informed consent,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3.end of life care,</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4. palliative care,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5.allocation of clinical resources,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6. the ethics of medical research. </a:t>
            </a:r>
          </a:p>
          <a:p>
            <a:pPr marL="342900" marR="0" lvl="0" indent="-22860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highlight>
                  <a:srgbClr val="FFFF00"/>
                </a:highlight>
                <a:uLnTx/>
                <a:uFillTx/>
                <a:latin typeface="Calibri"/>
                <a:ea typeface="宋体" panose="02010600030101010101" pitchFamily="2" charset="-122"/>
                <a:cs typeface="+mn-cs"/>
              </a:rPr>
              <a:t>The study of the doctor-patient relationship,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including such issues as</a:t>
            </a:r>
          </a:p>
          <a:p>
            <a:pPr marL="114300" marR="0" lvl="0" indent="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None/>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1. honesty, </a:t>
            </a:r>
          </a:p>
          <a:p>
            <a:pPr marL="114300" marR="0" lvl="0" indent="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None/>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2.competence, integrity, </a:t>
            </a:r>
          </a:p>
          <a:p>
            <a:pPr marL="114300" marR="0" lvl="0" indent="0" algn="l" defTabSz="914400" rtl="0" eaLnBrk="1" fontAlgn="auto" latinLnBrk="0" hangingPunct="1">
              <a:lnSpc>
                <a:spcPct val="90000"/>
              </a:lnSpc>
              <a:spcBef>
                <a:spcPct val="20000"/>
              </a:spcBef>
              <a:spcAft>
                <a:spcPts val="0"/>
              </a:spcAft>
              <a:buClr>
                <a:srgbClr val="A9A57C"/>
              </a:buClr>
              <a:buSzTx/>
              <a:buFont typeface="Arial" panose="020B0604020202020204" pitchFamily="34" charset="0"/>
              <a:buNone/>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3.respect for persons.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6447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173802"/>
            <a:ext cx="7071332" cy="1508105"/>
          </a:xfrm>
          <a:prstGeom prst="rect">
            <a:avLst/>
          </a:prstGeom>
          <a:noFill/>
        </p:spPr>
        <p:txBody>
          <a:bodyPr wrap="square" rtlCol="0">
            <a:spAutoFit/>
          </a:bodyPr>
          <a:lstStyle/>
          <a:p>
            <a:r>
              <a:rPr kumimoji="0" lang="en-US" sz="4600" b="0" i="0" u="none" strike="noStrike" kern="1200" cap="none" spc="-100" normalizeH="0" baseline="0" noProof="0" dirty="0">
                <a:ln>
                  <a:noFill/>
                </a:ln>
                <a:solidFill>
                  <a:srgbClr val="FF0000"/>
                </a:solidFill>
                <a:effectLst/>
                <a:uLnTx/>
                <a:uFillTx/>
                <a:latin typeface="Cambria"/>
                <a:ea typeface="+mj-ea"/>
                <a:cs typeface="+mj-cs"/>
              </a:rPr>
              <a:t>Components of Medical Ethics</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8089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The Physician -- Patient Relationship</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The Physician -- Physician Relationship</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The relationship of the Physician to the System of Healthcare</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The Relationship of the Physician to Society</a:t>
            </a:r>
          </a:p>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286042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1204" y="2476248"/>
            <a:ext cx="10541000" cy="3785652"/>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Non-Maleficence</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Beneficence</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Autonomy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Veracity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Confidentiality(or Fidelity)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Principle of Social Responsibility and Justice</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913C65-CB9B-FAFC-F56F-6715DDC8D0D6}"/>
              </a:ext>
            </a:extLst>
          </p:cNvPr>
          <p:cNvSpPr txBox="1">
            <a:spLocks noChangeArrowheads="1"/>
          </p:cNvSpPr>
          <p:nvPr/>
        </p:nvSpPr>
        <p:spPr>
          <a:xfrm>
            <a:off x="2409655" y="748419"/>
            <a:ext cx="7989887" cy="1143000"/>
          </a:xfrm>
          <a:prstGeom prst="rect">
            <a:avLst/>
          </a:prstGeom>
        </p:spPr>
        <p:txBody>
          <a:bodyPr vert="horz" lIns="91440" tIns="45720" rIns="91440" bIns="45720" rtlCol="0" anchor="ctr">
            <a:noAutofit/>
          </a:bodyPr>
          <a:lstStyle>
            <a:lvl1pPr algn="l" rtl="1" fontAlgn="base">
              <a:spcBef>
                <a:spcPct val="0"/>
              </a:spcBef>
              <a:spcAft>
                <a:spcPct val="0"/>
              </a:spcAft>
              <a:defRPr sz="4600" kern="1200" spc="-100">
                <a:solidFill>
                  <a:schemeClr val="tx2"/>
                </a:solidFill>
                <a:latin typeface="+mj-lt"/>
                <a:ea typeface="+mj-ea"/>
                <a:cs typeface="+mj-cs"/>
              </a:defRPr>
            </a:lvl1pPr>
            <a:lvl2pPr algn="l" rtl="1" fontAlgn="base">
              <a:spcBef>
                <a:spcPct val="0"/>
              </a:spcBef>
              <a:spcAft>
                <a:spcPct val="0"/>
              </a:spcAft>
              <a:defRPr sz="4600">
                <a:solidFill>
                  <a:schemeClr val="tx2"/>
                </a:solidFill>
                <a:latin typeface="Cambria" panose="02040503050406030204" pitchFamily="18" charset="0"/>
              </a:defRPr>
            </a:lvl2pPr>
            <a:lvl3pPr algn="l" rtl="1" fontAlgn="base">
              <a:spcBef>
                <a:spcPct val="0"/>
              </a:spcBef>
              <a:spcAft>
                <a:spcPct val="0"/>
              </a:spcAft>
              <a:defRPr sz="4600">
                <a:solidFill>
                  <a:schemeClr val="tx2"/>
                </a:solidFill>
                <a:latin typeface="Cambria" panose="02040503050406030204" pitchFamily="18" charset="0"/>
              </a:defRPr>
            </a:lvl3pPr>
            <a:lvl4pPr algn="l" rtl="1" fontAlgn="base">
              <a:spcBef>
                <a:spcPct val="0"/>
              </a:spcBef>
              <a:spcAft>
                <a:spcPct val="0"/>
              </a:spcAft>
              <a:defRPr sz="4600">
                <a:solidFill>
                  <a:schemeClr val="tx2"/>
                </a:solidFill>
                <a:latin typeface="Cambria" panose="02040503050406030204" pitchFamily="18" charset="0"/>
              </a:defRPr>
            </a:lvl4pPr>
            <a:lvl5pPr algn="l" rtl="1" fontAlgn="base">
              <a:spcBef>
                <a:spcPct val="0"/>
              </a:spcBef>
              <a:spcAft>
                <a:spcPct val="0"/>
              </a:spcAft>
              <a:defRPr sz="4600">
                <a:solidFill>
                  <a:schemeClr val="tx2"/>
                </a:solidFill>
                <a:latin typeface="Cambria" panose="02040503050406030204" pitchFamily="18" charset="0"/>
              </a:defRPr>
            </a:lvl5pPr>
            <a:lvl6pPr marL="457200" algn="l" rtl="1" fontAlgn="base">
              <a:spcBef>
                <a:spcPct val="0"/>
              </a:spcBef>
              <a:spcAft>
                <a:spcPct val="0"/>
              </a:spcAft>
              <a:defRPr sz="4600">
                <a:solidFill>
                  <a:schemeClr val="tx2"/>
                </a:solidFill>
                <a:latin typeface="Cambria" panose="02040503050406030204" pitchFamily="18" charset="0"/>
              </a:defRPr>
            </a:lvl6pPr>
            <a:lvl7pPr marL="914400" algn="l" rtl="1" fontAlgn="base">
              <a:spcBef>
                <a:spcPct val="0"/>
              </a:spcBef>
              <a:spcAft>
                <a:spcPct val="0"/>
              </a:spcAft>
              <a:defRPr sz="4600">
                <a:solidFill>
                  <a:schemeClr val="tx2"/>
                </a:solidFill>
                <a:latin typeface="Cambria" panose="02040503050406030204" pitchFamily="18" charset="0"/>
              </a:defRPr>
            </a:lvl7pPr>
            <a:lvl8pPr marL="1371600" algn="l" rtl="1" fontAlgn="base">
              <a:spcBef>
                <a:spcPct val="0"/>
              </a:spcBef>
              <a:spcAft>
                <a:spcPct val="0"/>
              </a:spcAft>
              <a:defRPr sz="4600">
                <a:solidFill>
                  <a:schemeClr val="tx2"/>
                </a:solidFill>
                <a:latin typeface="Cambria" panose="02040503050406030204" pitchFamily="18" charset="0"/>
              </a:defRPr>
            </a:lvl8pPr>
            <a:lvl9pPr marL="1828800" algn="l" rtl="1" fontAlgn="base">
              <a:spcBef>
                <a:spcPct val="0"/>
              </a:spcBef>
              <a:spcAft>
                <a:spcPct val="0"/>
              </a:spcAft>
              <a:defRPr sz="4600">
                <a:solidFill>
                  <a:schemeClr val="tx2"/>
                </a:solidFill>
                <a:latin typeface="Cambria" panose="02040503050406030204" pitchFamily="18" charset="0"/>
              </a:defRPr>
            </a:lvl9pPr>
          </a:lstStyle>
          <a:p>
            <a:pPr marL="0" marR="0" lvl="0" indent="0" algn="l" defTabSz="914400" rtl="1" eaLnBrk="1" fontAlgn="auto" latinLnBrk="0" hangingPunct="1">
              <a:lnSpc>
                <a:spcPct val="100000"/>
              </a:lnSpc>
              <a:spcBef>
                <a:spcPct val="0"/>
              </a:spcBef>
              <a:spcAft>
                <a:spcPts val="0"/>
              </a:spcAft>
              <a:buClrTx/>
              <a:buSzTx/>
              <a:buFontTx/>
              <a:buNone/>
              <a:tabLst/>
              <a:defRPr/>
            </a:pPr>
            <a:r>
              <a:rPr kumimoji="0" lang="en-US" sz="4600" b="0" i="0" u="none" strike="noStrike" kern="1200" cap="none" spc="-100" normalizeH="0" baseline="0" noProof="0" dirty="0">
                <a:ln>
                  <a:noFill/>
                </a:ln>
                <a:solidFill>
                  <a:srgbClr val="FF0000"/>
                </a:solidFill>
                <a:effectLst/>
                <a:uLnTx/>
                <a:uFillTx/>
                <a:latin typeface="Cambria"/>
                <a:ea typeface="+mj-ea"/>
                <a:cs typeface="+mj-cs"/>
              </a:rPr>
              <a:t>What Are Ethical Principles?</a:t>
            </a:r>
          </a:p>
        </p:txBody>
      </p:sp>
      <p:pic>
        <p:nvPicPr>
          <p:cNvPr id="8" name="Picture 7" descr="A handshake and a heart&#10;&#10;Description automatically generated">
            <a:extLst>
              <a:ext uri="{FF2B5EF4-FFF2-40B4-BE49-F238E27FC236}">
                <a16:creationId xmlns:a16="http://schemas.microsoft.com/office/drawing/2014/main" id="{23B326B0-8084-F5AD-151D-375762CBE9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5427" y="2852737"/>
            <a:ext cx="4991921" cy="1451977"/>
          </a:xfrm>
          <a:prstGeom prst="rect">
            <a:avLst/>
          </a:prstGeom>
        </p:spPr>
      </p:pic>
    </p:spTree>
    <p:extLst>
      <p:ext uri="{BB962C8B-B14F-4D97-AF65-F5344CB8AC3E}">
        <p14:creationId xmlns:p14="http://schemas.microsoft.com/office/powerpoint/2010/main" val="941349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441585"/>
            <a:ext cx="10541000" cy="4561249"/>
          </a:xfrm>
          <a:prstGeom prst="rect">
            <a:avLst/>
          </a:prstGeom>
          <a:noFill/>
        </p:spPr>
        <p:txBody>
          <a:bodyPr wrap="square" rtlCol="0">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a:ln>
                  <a:noFill/>
                </a:ln>
                <a:solidFill>
                  <a:srgbClr val="2F2B20"/>
                </a:solidFill>
                <a:effectLst/>
                <a:uLnTx/>
                <a:uFillTx/>
                <a:latin typeface="Calibri"/>
                <a:ea typeface="+mn-ea"/>
                <a:cs typeface="+mn-cs"/>
              </a:rPr>
              <a:t>Requires that a procedure does not harm the patient involved or others in society.</a:t>
            </a:r>
          </a:p>
          <a:p>
            <a:pPr marL="114300" marR="0" lvl="0" indent="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None/>
              <a:tabLst/>
              <a:defRPr/>
            </a:pPr>
            <a:r>
              <a:rPr kumimoji="0" lang="en-US" sz="2800" b="0" i="0" u="none" strike="noStrike" kern="1200" cap="none" spc="0" normalizeH="0" baseline="0" noProof="0" dirty="0">
                <a:ln>
                  <a:noFill/>
                </a:ln>
                <a:solidFill>
                  <a:srgbClr val="2F2B20"/>
                </a:solidFill>
                <a:effectLst/>
                <a:highlight>
                  <a:srgbClr val="FFFF00"/>
                </a:highlight>
                <a:uLnTx/>
                <a:uFillTx/>
                <a:latin typeface="Calibri"/>
                <a:ea typeface="+mn-ea"/>
                <a:cs typeface="+mn-cs"/>
              </a:rPr>
              <a:t>Concern about:</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a:ln>
                  <a:noFill/>
                </a:ln>
                <a:solidFill>
                  <a:srgbClr val="2F2B20"/>
                </a:solidFill>
                <a:effectLst/>
                <a:uLnTx/>
                <a:uFillTx/>
                <a:latin typeface="Calibri"/>
                <a:ea typeface="+mn-ea"/>
                <a:cs typeface="+mn-cs"/>
              </a:rPr>
              <a:t>first do no harm</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a:ln>
                  <a:noFill/>
                </a:ln>
                <a:solidFill>
                  <a:srgbClr val="2F2B20"/>
                </a:solidFill>
                <a:effectLst/>
                <a:uLnTx/>
                <a:uFillTx/>
                <a:latin typeface="Calibri"/>
                <a:ea typeface="+mn-ea"/>
                <a:cs typeface="+mn-cs"/>
              </a:rPr>
              <a:t>sanctity of life</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a:ln>
                  <a:noFill/>
                </a:ln>
                <a:solidFill>
                  <a:srgbClr val="2F2B20"/>
                </a:solidFill>
                <a:effectLst/>
                <a:uLnTx/>
                <a:uFillTx/>
                <a:latin typeface="Calibri"/>
                <a:ea typeface="+mn-ea"/>
                <a:cs typeface="+mn-cs"/>
              </a:rPr>
              <a:t>be aware of the doctrine of double effect, where a treatment intended for good unintentionally causes harm.</a:t>
            </a:r>
            <a:endParaRPr kumimoji="0" lang="en-US" sz="2200" b="0" i="0" u="none" strike="noStrike" kern="1200" cap="none" spc="0" normalizeH="0" baseline="0" noProof="0" dirty="0">
              <a:ln>
                <a:noFill/>
              </a:ln>
              <a:solidFill>
                <a:srgbClr val="2F2B20"/>
              </a:solidFill>
              <a:effectLst/>
              <a:uLnTx/>
              <a:uFillTx/>
              <a:latin typeface="Calibri"/>
              <a:ea typeface="+mn-ea"/>
              <a:cs typeface="+mn-cs"/>
            </a:endParaRP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913C65-CB9B-FAFC-F56F-6715DDC8D0D6}"/>
              </a:ext>
            </a:extLst>
          </p:cNvPr>
          <p:cNvSpPr txBox="1">
            <a:spLocks noChangeArrowheads="1"/>
          </p:cNvSpPr>
          <p:nvPr/>
        </p:nvSpPr>
        <p:spPr>
          <a:xfrm>
            <a:off x="2409655" y="748419"/>
            <a:ext cx="7989887" cy="1143000"/>
          </a:xfrm>
          <a:prstGeom prst="rect">
            <a:avLst/>
          </a:prstGeom>
        </p:spPr>
        <p:txBody>
          <a:bodyPr vert="horz" lIns="91440" tIns="45720" rIns="91440" bIns="45720" rtlCol="0" anchor="ctr">
            <a:noAutofit/>
          </a:bodyPr>
          <a:lstStyle>
            <a:lvl1pPr algn="l" rtl="1" fontAlgn="base">
              <a:spcBef>
                <a:spcPct val="0"/>
              </a:spcBef>
              <a:spcAft>
                <a:spcPct val="0"/>
              </a:spcAft>
              <a:defRPr sz="4600" kern="1200" spc="-100">
                <a:solidFill>
                  <a:schemeClr val="tx2"/>
                </a:solidFill>
                <a:latin typeface="+mj-lt"/>
                <a:ea typeface="+mj-ea"/>
                <a:cs typeface="+mj-cs"/>
              </a:defRPr>
            </a:lvl1pPr>
            <a:lvl2pPr algn="l" rtl="1" fontAlgn="base">
              <a:spcBef>
                <a:spcPct val="0"/>
              </a:spcBef>
              <a:spcAft>
                <a:spcPct val="0"/>
              </a:spcAft>
              <a:defRPr sz="4600">
                <a:solidFill>
                  <a:schemeClr val="tx2"/>
                </a:solidFill>
                <a:latin typeface="Cambria" panose="02040503050406030204" pitchFamily="18" charset="0"/>
              </a:defRPr>
            </a:lvl2pPr>
            <a:lvl3pPr algn="l" rtl="1" fontAlgn="base">
              <a:spcBef>
                <a:spcPct val="0"/>
              </a:spcBef>
              <a:spcAft>
                <a:spcPct val="0"/>
              </a:spcAft>
              <a:defRPr sz="4600">
                <a:solidFill>
                  <a:schemeClr val="tx2"/>
                </a:solidFill>
                <a:latin typeface="Cambria" panose="02040503050406030204" pitchFamily="18" charset="0"/>
              </a:defRPr>
            </a:lvl3pPr>
            <a:lvl4pPr algn="l" rtl="1" fontAlgn="base">
              <a:spcBef>
                <a:spcPct val="0"/>
              </a:spcBef>
              <a:spcAft>
                <a:spcPct val="0"/>
              </a:spcAft>
              <a:defRPr sz="4600">
                <a:solidFill>
                  <a:schemeClr val="tx2"/>
                </a:solidFill>
                <a:latin typeface="Cambria" panose="02040503050406030204" pitchFamily="18" charset="0"/>
              </a:defRPr>
            </a:lvl4pPr>
            <a:lvl5pPr algn="l" rtl="1" fontAlgn="base">
              <a:spcBef>
                <a:spcPct val="0"/>
              </a:spcBef>
              <a:spcAft>
                <a:spcPct val="0"/>
              </a:spcAft>
              <a:defRPr sz="4600">
                <a:solidFill>
                  <a:schemeClr val="tx2"/>
                </a:solidFill>
                <a:latin typeface="Cambria" panose="02040503050406030204" pitchFamily="18" charset="0"/>
              </a:defRPr>
            </a:lvl5pPr>
            <a:lvl6pPr marL="457200" algn="l" rtl="1" fontAlgn="base">
              <a:spcBef>
                <a:spcPct val="0"/>
              </a:spcBef>
              <a:spcAft>
                <a:spcPct val="0"/>
              </a:spcAft>
              <a:defRPr sz="4600">
                <a:solidFill>
                  <a:schemeClr val="tx2"/>
                </a:solidFill>
                <a:latin typeface="Cambria" panose="02040503050406030204" pitchFamily="18" charset="0"/>
              </a:defRPr>
            </a:lvl6pPr>
            <a:lvl7pPr marL="914400" algn="l" rtl="1" fontAlgn="base">
              <a:spcBef>
                <a:spcPct val="0"/>
              </a:spcBef>
              <a:spcAft>
                <a:spcPct val="0"/>
              </a:spcAft>
              <a:defRPr sz="4600">
                <a:solidFill>
                  <a:schemeClr val="tx2"/>
                </a:solidFill>
                <a:latin typeface="Cambria" panose="02040503050406030204" pitchFamily="18" charset="0"/>
              </a:defRPr>
            </a:lvl7pPr>
            <a:lvl8pPr marL="1371600" algn="l" rtl="1" fontAlgn="base">
              <a:spcBef>
                <a:spcPct val="0"/>
              </a:spcBef>
              <a:spcAft>
                <a:spcPct val="0"/>
              </a:spcAft>
              <a:defRPr sz="4600">
                <a:solidFill>
                  <a:schemeClr val="tx2"/>
                </a:solidFill>
                <a:latin typeface="Cambria" panose="02040503050406030204" pitchFamily="18" charset="0"/>
              </a:defRPr>
            </a:lvl8pPr>
            <a:lvl9pPr marL="1828800" algn="l" rtl="1" fontAlgn="base">
              <a:spcBef>
                <a:spcPct val="0"/>
              </a:spcBef>
              <a:spcAft>
                <a:spcPct val="0"/>
              </a:spcAft>
              <a:defRPr sz="4600">
                <a:solidFill>
                  <a:schemeClr val="tx2"/>
                </a:solidFill>
                <a:latin typeface="Cambria" panose="02040503050406030204" pitchFamily="18" charset="0"/>
              </a:defRPr>
            </a:lvl9pPr>
          </a:lstStyle>
          <a:p>
            <a:pPr marL="0" marR="0" lvl="0" indent="0" algn="l" defTabSz="914400" rtl="1" eaLnBrk="1" fontAlgn="auto" latinLnBrk="0" hangingPunct="1">
              <a:lnSpc>
                <a:spcPct val="100000"/>
              </a:lnSpc>
              <a:spcBef>
                <a:spcPct val="0"/>
              </a:spcBef>
              <a:spcAft>
                <a:spcPts val="0"/>
              </a:spcAft>
              <a:buClrTx/>
              <a:buSzTx/>
              <a:buFontTx/>
              <a:buNone/>
              <a:tabLst/>
              <a:defRPr/>
            </a:pPr>
            <a:r>
              <a:rPr kumimoji="0" lang="en-US" sz="4600" b="0" i="0" u="none" strike="noStrike" kern="1200" cap="none" spc="-100" normalizeH="0" baseline="0" noProof="0" dirty="0">
                <a:ln>
                  <a:noFill/>
                </a:ln>
                <a:solidFill>
                  <a:srgbClr val="FF0000"/>
                </a:solidFill>
                <a:effectLst/>
                <a:uLnTx/>
                <a:uFillTx/>
                <a:latin typeface="Cambria"/>
                <a:ea typeface="+mj-ea"/>
                <a:cs typeface="+mj-cs"/>
              </a:rPr>
              <a:t>What Are Ethical Principles?</a:t>
            </a:r>
          </a:p>
        </p:txBody>
      </p:sp>
      <p:graphicFrame>
        <p:nvGraphicFramePr>
          <p:cNvPr id="4" name="Object 2">
            <a:extLst>
              <a:ext uri="{FF2B5EF4-FFF2-40B4-BE49-F238E27FC236}">
                <a16:creationId xmlns:a16="http://schemas.microsoft.com/office/drawing/2014/main" id="{E73785DD-53B2-670B-BCE2-E785E67A361B}"/>
              </a:ext>
            </a:extLst>
          </p:cNvPr>
          <p:cNvGraphicFramePr>
            <a:graphicFrameLocks noChangeAspect="1"/>
          </p:cNvGraphicFramePr>
          <p:nvPr/>
        </p:nvGraphicFramePr>
        <p:xfrm>
          <a:off x="9889361" y="3017919"/>
          <a:ext cx="1540639" cy="2492210"/>
        </p:xfrm>
        <a:graphic>
          <a:graphicData uri="http://schemas.openxmlformats.org/presentationml/2006/ole">
            <mc:AlternateContent xmlns:mc="http://schemas.openxmlformats.org/markup-compatibility/2006">
              <mc:Choice xmlns:v="urn:schemas-microsoft-com:vml" Requires="v">
                <p:oleObj name="ClipArt" r:id="rId3" imgW="1857375" imgH="3995738" progId="MS_ClipArt_Gallery.2">
                  <p:embed/>
                </p:oleObj>
              </mc:Choice>
              <mc:Fallback>
                <p:oleObj name="ClipArt" r:id="rId3" imgW="1857375" imgH="3995738" progId="MS_ClipArt_Gallery.2">
                  <p:embed/>
                  <p:pic>
                    <p:nvPicPr>
                      <p:cNvPr id="4" name="Object 2">
                        <a:extLst>
                          <a:ext uri="{FF2B5EF4-FFF2-40B4-BE49-F238E27FC236}">
                            <a16:creationId xmlns:a16="http://schemas.microsoft.com/office/drawing/2014/main" id="{E73785DD-53B2-670B-BCE2-E785E67A36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89361" y="3017919"/>
                        <a:ext cx="1540639" cy="2492210"/>
                      </a:xfrm>
                      <a:prstGeom prst="rect">
                        <a:avLst/>
                      </a:prstGeom>
                      <a:noFill/>
                      <a:ln>
                        <a:noFill/>
                      </a:ln>
                      <a:effectLst/>
                    </p:spPr>
                  </p:pic>
                </p:oleObj>
              </mc:Fallback>
            </mc:AlternateContent>
          </a:graphicData>
        </a:graphic>
      </p:graphicFrame>
      <p:sp>
        <p:nvSpPr>
          <p:cNvPr id="8" name="TextBox 7">
            <a:extLst>
              <a:ext uri="{FF2B5EF4-FFF2-40B4-BE49-F238E27FC236}">
                <a16:creationId xmlns:a16="http://schemas.microsoft.com/office/drawing/2014/main" id="{4A7F10A4-40B8-DB8D-514A-49F775ABE690}"/>
              </a:ext>
            </a:extLst>
          </p:cNvPr>
          <p:cNvSpPr txBox="1"/>
          <p:nvPr/>
        </p:nvSpPr>
        <p:spPr>
          <a:xfrm>
            <a:off x="3555609" y="1883285"/>
            <a:ext cx="6098344" cy="523220"/>
          </a:xfrm>
          <a:prstGeom prst="rect">
            <a:avLst/>
          </a:prstGeom>
          <a:noFill/>
        </p:spPr>
        <p:txBody>
          <a:bodyPr wrap="square">
            <a:spAutoFit/>
          </a:bodyPr>
          <a:lstStyle/>
          <a:p>
            <a:r>
              <a:rPr lang="en-US" sz="2800" b="1" dirty="0">
                <a:solidFill>
                  <a:srgbClr val="FF0000"/>
                </a:solidFill>
              </a:rPr>
              <a:t>The Principle of Non-Maleficence</a:t>
            </a:r>
            <a:endParaRPr lang="en-US" sz="2800" b="1" dirty="0"/>
          </a:p>
        </p:txBody>
      </p:sp>
    </p:spTree>
    <p:extLst>
      <p:ext uri="{BB962C8B-B14F-4D97-AF65-F5344CB8AC3E}">
        <p14:creationId xmlns:p14="http://schemas.microsoft.com/office/powerpoint/2010/main" val="12416877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5486"/>
            <a:ext cx="10541000" cy="5853910"/>
          </a:xfrm>
          <a:prstGeom prst="rect">
            <a:avLst/>
          </a:prstGeom>
          <a:noFill/>
        </p:spPr>
        <p:txBody>
          <a:bodyPr wrap="square" rtlCol="0">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1" i="0" u="none" strike="noStrike" kern="1200" cap="none" spc="0" normalizeH="0" baseline="0" noProof="0" dirty="0">
                <a:ln>
                  <a:noFill/>
                </a:ln>
                <a:solidFill>
                  <a:srgbClr val="FF0000"/>
                </a:solidFill>
                <a:effectLst/>
                <a:uLnTx/>
                <a:uFillTx/>
                <a:latin typeface="Calibri"/>
                <a:ea typeface="+mn-ea"/>
                <a:cs typeface="+mn-cs"/>
              </a:rPr>
              <a:t>“Above all, do no harm,“ </a:t>
            </a:r>
            <a:r>
              <a:rPr kumimoji="0" lang="en-US" sz="2800" b="0" i="0" u="none" strike="noStrike" kern="1200" cap="none" spc="0" normalizeH="0" baseline="0" noProof="0" dirty="0">
                <a:ln>
                  <a:noFill/>
                </a:ln>
                <a:solidFill>
                  <a:srgbClr val="2F2B20"/>
                </a:solidFill>
                <a:effectLst/>
                <a:uLnTx/>
                <a:uFillTx/>
                <a:latin typeface="Calibri"/>
                <a:ea typeface="+mn-ea"/>
                <a:cs typeface="+mn-cs"/>
              </a:rPr>
              <a:t>– Make sure that the procedure does not harm the patient or others in society</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a:ln>
                  <a:noFill/>
                </a:ln>
                <a:solidFill>
                  <a:srgbClr val="2F2B20"/>
                </a:solidFill>
                <a:effectLst/>
                <a:uLnTx/>
                <a:uFillTx/>
                <a:latin typeface="Calibri"/>
                <a:ea typeface="+mn-ea"/>
                <a:cs typeface="+mn-cs"/>
              </a:rPr>
              <a:t>When interventions undertaken by physicians  create a positive outcome while also potentially doing harm it is known as the </a:t>
            </a:r>
            <a:r>
              <a:rPr kumimoji="0" lang="en-US" sz="2800" b="0" i="0" u="none" strike="noStrike" kern="1200" cap="none" spc="0" normalizeH="0" baseline="0" noProof="0" dirty="0">
                <a:ln>
                  <a:noFill/>
                </a:ln>
                <a:solidFill>
                  <a:srgbClr val="FF0000"/>
                </a:solidFill>
                <a:effectLst/>
                <a:uLnTx/>
                <a:uFillTx/>
                <a:latin typeface="Calibri"/>
                <a:ea typeface="+mn-ea"/>
                <a:cs typeface="+mn-cs"/>
              </a:rPr>
              <a:t>"double effect."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800" b="0" i="0" u="none" strike="noStrike" kern="1200" cap="none" spc="0" normalizeH="0" baseline="0" noProof="0" dirty="0" err="1">
                <a:ln>
                  <a:noFill/>
                </a:ln>
                <a:solidFill>
                  <a:srgbClr val="2F2B20"/>
                </a:solidFill>
                <a:effectLst/>
                <a:uLnTx/>
                <a:uFillTx/>
                <a:latin typeface="Calibri"/>
                <a:ea typeface="+mn-ea"/>
                <a:cs typeface="+mn-cs"/>
              </a:rPr>
              <a:t>Eg</a:t>
            </a:r>
            <a:r>
              <a:rPr kumimoji="0" lang="en-US" sz="2800" b="0" i="0" u="none" strike="noStrike" kern="1200" cap="none" spc="0" normalizeH="0" baseline="0" noProof="0" dirty="0">
                <a:ln>
                  <a:noFill/>
                </a:ln>
                <a:solidFill>
                  <a:srgbClr val="2F2B20"/>
                </a:solidFill>
                <a:effectLst/>
                <a:uLnTx/>
                <a:uFillTx/>
                <a:latin typeface="Calibri"/>
                <a:ea typeface="+mn-ea"/>
                <a:cs typeface="+mn-cs"/>
              </a:rPr>
              <a:t>,. the use of morphine in the dying patient. eases pain and suffering while hastening the demise through suppression of the respiratory drive</a:t>
            </a:r>
          </a:p>
          <a:p>
            <a:pPr marL="114300" marR="0" lvl="0" algn="l" defTabSz="914400" rtl="0" eaLnBrk="1" fontAlgn="auto" latinLnBrk="0" hangingPunct="1">
              <a:lnSpc>
                <a:spcPct val="100000"/>
              </a:lnSpc>
              <a:spcBef>
                <a:spcPct val="20000"/>
              </a:spcBef>
              <a:spcAft>
                <a:spcPts val="0"/>
              </a:spcAft>
              <a:buClr>
                <a:srgbClr val="A9A57C"/>
              </a:buClr>
              <a:buSzTx/>
              <a:tabLst/>
              <a:defRPr/>
            </a:pPr>
            <a:endParaRPr kumimoji="0" lang="en-US" sz="2800" b="0" i="0" u="none" strike="noStrike" kern="1200" cap="none" spc="0" normalizeH="0" baseline="0" noProof="0" dirty="0">
              <a:ln>
                <a:noFill/>
              </a:ln>
              <a:solidFill>
                <a:srgbClr val="2F2B20"/>
              </a:solidFill>
              <a:effectLst/>
              <a:uLnTx/>
              <a:uFillTx/>
              <a:latin typeface="Calibri"/>
              <a:ea typeface="+mn-ea"/>
              <a:cs typeface="+mn-cs"/>
            </a:endParaRP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982954"/>
            <a:ext cx="6098344" cy="523220"/>
          </a:xfrm>
          <a:prstGeom prst="rect">
            <a:avLst/>
          </a:prstGeom>
          <a:noFill/>
        </p:spPr>
        <p:txBody>
          <a:bodyPr wrap="square">
            <a:spAutoFit/>
          </a:bodyPr>
          <a:lstStyle/>
          <a:p>
            <a:r>
              <a:rPr lang="en-US" sz="2800" b="1" dirty="0">
                <a:solidFill>
                  <a:srgbClr val="FF0000"/>
                </a:solidFill>
              </a:rPr>
              <a:t>The Principle of Non-Maleficence</a:t>
            </a:r>
            <a:endParaRPr lang="en-US" sz="2800" b="1" dirty="0"/>
          </a:p>
        </p:txBody>
      </p:sp>
    </p:spTree>
    <p:extLst>
      <p:ext uri="{BB962C8B-B14F-4D97-AF65-F5344CB8AC3E}">
        <p14:creationId xmlns:p14="http://schemas.microsoft.com/office/powerpoint/2010/main" val="30532661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982954"/>
            <a:ext cx="6098344" cy="523220"/>
          </a:xfrm>
          <a:prstGeom prst="rect">
            <a:avLst/>
          </a:prstGeom>
          <a:noFill/>
        </p:spPr>
        <p:txBody>
          <a:bodyPr wrap="square">
            <a:spAutoFit/>
          </a:bodyPr>
          <a:lstStyle/>
          <a:p>
            <a:r>
              <a:rPr lang="en-US" sz="2800" b="1" dirty="0">
                <a:solidFill>
                  <a:srgbClr val="FF0000"/>
                </a:solidFill>
              </a:rPr>
              <a:t>The Principle of Non-Maleficence</a:t>
            </a:r>
            <a:endParaRPr lang="en-US" sz="2800" b="1" dirty="0"/>
          </a:p>
        </p:txBody>
      </p:sp>
      <p:graphicFrame>
        <p:nvGraphicFramePr>
          <p:cNvPr id="50" name="TextBox 47">
            <a:extLst>
              <a:ext uri="{FF2B5EF4-FFF2-40B4-BE49-F238E27FC236}">
                <a16:creationId xmlns:a16="http://schemas.microsoft.com/office/drawing/2014/main" id="{A50065BC-74BF-FDB2-2330-6C6E484BD54C}"/>
              </a:ext>
            </a:extLst>
          </p:cNvPr>
          <p:cNvGraphicFramePr/>
          <p:nvPr>
            <p:extLst>
              <p:ext uri="{D42A27DB-BD31-4B8C-83A1-F6EECF244321}">
                <p14:modId xmlns:p14="http://schemas.microsoft.com/office/powerpoint/2010/main" val="750998129"/>
              </p:ext>
            </p:extLst>
          </p:nvPr>
        </p:nvGraphicFramePr>
        <p:xfrm>
          <a:off x="942307" y="2005486"/>
          <a:ext cx="10185237" cy="386956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3" descr="Blue line art of medical icons&#10;&#10;Description automatically generated">
            <a:extLst>
              <a:ext uri="{FF2B5EF4-FFF2-40B4-BE49-F238E27FC236}">
                <a16:creationId xmlns:a16="http://schemas.microsoft.com/office/drawing/2014/main" id="{2DBB3CCC-F372-027F-F4D6-C8070B1A14C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8062" y="230126"/>
            <a:ext cx="2143125" cy="2143125"/>
          </a:xfrm>
          <a:prstGeom prst="rect">
            <a:avLst/>
          </a:prstGeom>
        </p:spPr>
      </p:pic>
    </p:spTree>
    <p:extLst>
      <p:ext uri="{BB962C8B-B14F-4D97-AF65-F5344CB8AC3E}">
        <p14:creationId xmlns:p14="http://schemas.microsoft.com/office/powerpoint/2010/main" val="2716391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5189113"/>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Requires that the procedure be provided with the intent of doing good for the patient involved.</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Demands that health care providers develop and maintain skills and knowledge, continually update training, consider individual circumstances of all patients, and strive for net benefit.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patient’s welfare as the first consideration</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All healthcare providers must strive to improve their patient’s health, to do the best for the patient in every situation.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what is good for one patient may not be good for another, so each situation should be considered individually. </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046828" y="890061"/>
            <a:ext cx="6098344" cy="646331"/>
          </a:xfrm>
          <a:prstGeom prst="rect">
            <a:avLst/>
          </a:prstGeom>
          <a:noFill/>
        </p:spPr>
        <p:txBody>
          <a:bodyPr wrap="square">
            <a:spAutoFit/>
          </a:bodyPr>
          <a:lstStyle/>
          <a:p>
            <a:r>
              <a:rPr lang="en-US" sz="3600" b="1" dirty="0">
                <a:solidFill>
                  <a:srgbClr val="FF0000"/>
                </a:solidFill>
              </a:rPr>
              <a:t>The Principle of Beneficence</a:t>
            </a:r>
            <a:endParaRPr lang="en-US" sz="3600" b="1" dirty="0"/>
          </a:p>
        </p:txBody>
      </p:sp>
    </p:spTree>
    <p:extLst>
      <p:ext uri="{BB962C8B-B14F-4D97-AF65-F5344CB8AC3E}">
        <p14:creationId xmlns:p14="http://schemas.microsoft.com/office/powerpoint/2010/main" val="617038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967514"/>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practitioner should act in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“the best interest”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of the patient - the procedure be provided with the intent of doing good to the patient </a:t>
            </a:r>
          </a:p>
          <a:p>
            <a:pPr marL="342900" indent="-228600" fontAlgn="base">
              <a:spcBef>
                <a:spcPct val="20000"/>
              </a:spcBef>
              <a:spcAft>
                <a:spcPct val="0"/>
              </a:spcAft>
              <a:buClr>
                <a:srgbClr val="A9A57C"/>
              </a:buClr>
              <a:buFont typeface="Arial" panose="020B0604020202020204" pitchFamily="34" charset="0"/>
              <a:buChar char="•"/>
              <a:defRPr/>
            </a:pPr>
            <a:r>
              <a:rPr lang="en-US" sz="2400" b="1" dirty="0">
                <a:solidFill>
                  <a:srgbClr val="FF0000"/>
                </a:solidFill>
                <a:latin typeface="Times New Roman" pitchFamily="18" charset="0"/>
                <a:cs typeface="Times New Roman" pitchFamily="18" charset="0"/>
              </a:rPr>
              <a:t>Patient’s welfare </a:t>
            </a:r>
            <a:r>
              <a:rPr lang="en-US" sz="2400" dirty="0">
                <a:latin typeface="Times New Roman" pitchFamily="18" charset="0"/>
                <a:cs typeface="Times New Roman" pitchFamily="18" charset="0"/>
              </a:rPr>
              <a:t>is the first consideration.</a:t>
            </a:r>
          </a:p>
          <a:p>
            <a:pPr marL="114300" marR="0" lvl="0" algn="l" defTabSz="914400" rtl="0" eaLnBrk="1" fontAlgn="base" latinLnBrk="0" hangingPunct="1">
              <a:lnSpc>
                <a:spcPct val="100000"/>
              </a:lnSpc>
              <a:spcBef>
                <a:spcPct val="20000"/>
              </a:spcBef>
              <a:spcAft>
                <a:spcPct val="0"/>
              </a:spcAft>
              <a:buClr>
                <a:srgbClr val="A9A57C"/>
              </a:buClr>
              <a:buSzTx/>
              <a:tabLst/>
              <a:defRPr/>
            </a:pPr>
            <a:endParaRPr lang="en-US" altLang="en-US" sz="2400" dirty="0">
              <a:solidFill>
                <a:srgbClr val="2F2B20"/>
              </a:solidFill>
              <a:latin typeface="Calibri"/>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This needs health care provider to,</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	develop and maintain skills and knowledge by continually 	updating training</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	consider individual circumstances of all patients</a:t>
            </a:r>
          </a:p>
          <a:p>
            <a:pPr marL="114300" marR="0" lvl="0" algn="l" defTabSz="914400" rtl="0" eaLnBrk="1" fontAlgn="base" latinLnBrk="0" hangingPunct="1">
              <a:lnSpc>
                <a:spcPct val="100000"/>
              </a:lnSpc>
              <a:spcBef>
                <a:spcPct val="20000"/>
              </a:spcBef>
              <a:spcAft>
                <a:spcPct val="0"/>
              </a:spcAft>
              <a:buClr>
                <a:srgbClr val="A9A57C"/>
              </a:buClr>
              <a:buSzTx/>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Beneficence</a:t>
            </a:r>
            <a:endParaRPr lang="en-US" sz="3600" b="1" dirty="0"/>
          </a:p>
        </p:txBody>
      </p:sp>
    </p:spTree>
    <p:extLst>
      <p:ext uri="{BB962C8B-B14F-4D97-AF65-F5344CB8AC3E}">
        <p14:creationId xmlns:p14="http://schemas.microsoft.com/office/powerpoint/2010/main" val="1303448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007251"/>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People have the right to control what happens to their bodies.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This principle simply means that an informed, competent adult patient can refuse or accept treatments, drugs, and surgeries according to their wishes.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People have the right to control what happens to their bodies because they are free and rational.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These decisions must be respected by everyone, even if those decisions aren’t in the best interest of the patient.</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Autonomy</a:t>
            </a:r>
            <a:endParaRPr lang="en-US" sz="3600" b="1" dirty="0"/>
          </a:p>
        </p:txBody>
      </p:sp>
    </p:spTree>
    <p:extLst>
      <p:ext uri="{BB962C8B-B14F-4D97-AF65-F5344CB8AC3E}">
        <p14:creationId xmlns:p14="http://schemas.microsoft.com/office/powerpoint/2010/main" val="1261417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967514"/>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Patient has freedom of thought, intention and action when making decisions regarding health care procedures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For a patient to make a fully informed decision, she/he must understand all risks and benefits of the procedure and the likelihood of success.</a:t>
            </a:r>
          </a:p>
          <a:p>
            <a:endParaRPr lang="en-US" sz="2400" dirty="0">
              <a:latin typeface="Alexandria" charset="0"/>
              <a:cs typeface="Alexandria" charset="0"/>
            </a:endParaRPr>
          </a:p>
          <a:p>
            <a:r>
              <a:rPr lang="en-US" sz="2400" dirty="0">
                <a:latin typeface="Alexandria" charset="0"/>
                <a:cs typeface="Alexandria" charset="0"/>
              </a:rPr>
              <a:t>Always respect the autonomy of the patient - then the particular patient is  free to choose</a:t>
            </a:r>
          </a:p>
          <a:p>
            <a:r>
              <a:rPr lang="en-US" sz="2400" dirty="0">
                <a:latin typeface="Alexandria" charset="0"/>
                <a:cs typeface="Alexandria" charset="0"/>
              </a:rPr>
              <a:t>Such respect is not simply a matter of attitude, but a way of acting so as to recognize and even promote the autonomous actions of the patient.</a:t>
            </a:r>
          </a:p>
          <a:p>
            <a:r>
              <a:rPr lang="en-US" sz="2400" dirty="0">
                <a:latin typeface="Alexandria" charset="0"/>
                <a:cs typeface="Alexandria" charset="0"/>
              </a:rPr>
              <a:t>The autonomous person may freely choose loyalties or systems of religious belief that may adversely affect him </a:t>
            </a: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Autonomy</a:t>
            </a:r>
            <a:endParaRPr lang="en-US" sz="3600" b="1" dirty="0"/>
          </a:p>
        </p:txBody>
      </p:sp>
    </p:spTree>
    <p:extLst>
      <p:ext uri="{BB962C8B-B14F-4D97-AF65-F5344CB8AC3E}">
        <p14:creationId xmlns:p14="http://schemas.microsoft.com/office/powerpoint/2010/main" val="13057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3564053"/>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patient must be informed clearly the consequences of his action that may affect him adversely.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Desiring to </a:t>
            </a: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"benefit"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patient, the physician may strongly want to intervene believing it to be a clear </a:t>
            </a: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"medical benefit."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The physician has a duty to respect the autonomous choice of the patient, as well as a duty to avoid harm and to provide a medical benefit.</a:t>
            </a: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Autonomy</a:t>
            </a:r>
            <a:endParaRPr lang="en-US" sz="3600" b="1" dirty="0"/>
          </a:p>
        </p:txBody>
      </p:sp>
    </p:spTree>
    <p:extLst>
      <p:ext uri="{BB962C8B-B14F-4D97-AF65-F5344CB8AC3E}">
        <p14:creationId xmlns:p14="http://schemas.microsoft.com/office/powerpoint/2010/main" val="17891598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0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819781"/>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But the physician should give greater priority to the respect for patient autonomy than to the other duties.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However, at times this can be difficult because it can conflict with the paternalistic attitude of many health care professionals.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In the case of a child</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the principle of avoiding the harm of death, and the principle of providing a medical benefit that can restore the child to health and life, would be given precedence over the autonomy of the child's parents as surrogate decision makers.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Autonomy</a:t>
            </a:r>
            <a:endParaRPr lang="en-US" sz="3600" b="1" dirty="0"/>
          </a:p>
        </p:txBody>
      </p:sp>
    </p:spTree>
    <p:extLst>
      <p:ext uri="{BB962C8B-B14F-4D97-AF65-F5344CB8AC3E}">
        <p14:creationId xmlns:p14="http://schemas.microsoft.com/office/powerpoint/2010/main" val="2638931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18F6315-6C7E-9119-9144-5EAEE3D35866}"/>
              </a:ext>
            </a:extLst>
          </p:cNvPr>
          <p:cNvSpPr/>
          <p:nvPr/>
        </p:nvSpPr>
        <p:spPr>
          <a:xfrm>
            <a:off x="617280" y="1685494"/>
            <a:ext cx="10812720" cy="470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5F56107-D4D1-30F0-7A70-6AB3A5561E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p:cNvSpPr>
            <a:spLocks noGrp="1"/>
          </p:cNvSpPr>
          <p:nvPr>
            <p:ph idx="1"/>
          </p:nvPr>
        </p:nvSpPr>
        <p:spPr/>
        <p:txBody>
          <a:bodyPr>
            <a:normAutofit/>
          </a:bodyPr>
          <a:lstStyle/>
          <a:p>
            <a:pPr>
              <a:buNone/>
            </a:pPr>
            <a:r>
              <a:rPr lang="en-IN" sz="4800" dirty="0">
                <a:solidFill>
                  <a:srgbClr val="FF0000"/>
                </a:solidFill>
                <a:latin typeface="Times New Roman" pitchFamily="18" charset="0"/>
                <a:cs typeface="Times New Roman" pitchFamily="18" charset="0"/>
              </a:rPr>
              <a:t>	</a:t>
            </a:r>
            <a:r>
              <a:rPr lang="en-IN" sz="3600" b="1" dirty="0">
                <a:latin typeface="Times New Roman" pitchFamily="18" charset="0"/>
                <a:cs typeface="Times New Roman" pitchFamily="18" charset="0"/>
              </a:rPr>
              <a:t>Autonomy</a:t>
            </a:r>
          </a:p>
          <a:p>
            <a:r>
              <a:rPr lang="en-US" sz="3200" dirty="0">
                <a:solidFill>
                  <a:srgbClr val="FF0000"/>
                </a:solidFill>
                <a:latin typeface="Times New Roman" pitchFamily="18" charset="0"/>
                <a:cs typeface="Times New Roman" pitchFamily="18" charset="0"/>
              </a:rPr>
              <a:t>Patient has freedom of thought, intention and action</a:t>
            </a:r>
            <a:r>
              <a:rPr lang="en-US" sz="3200" dirty="0">
                <a:latin typeface="Times New Roman" pitchFamily="18" charset="0"/>
                <a:cs typeface="Times New Roman" pitchFamily="18" charset="0"/>
              </a:rPr>
              <a:t> when making decisions regarding health care procedures.</a:t>
            </a:r>
          </a:p>
          <a:p>
            <a:r>
              <a:rPr lang="en-US" sz="3200" dirty="0">
                <a:latin typeface="Times New Roman" pitchFamily="18" charset="0"/>
                <a:cs typeface="Times New Roman" pitchFamily="18" charset="0"/>
              </a:rPr>
              <a:t>For a patient to make a fully informed decision, she/he must </a:t>
            </a:r>
            <a:r>
              <a:rPr lang="en-US" sz="3200" dirty="0">
                <a:solidFill>
                  <a:srgbClr val="FF0000"/>
                </a:solidFill>
                <a:latin typeface="Times New Roman" pitchFamily="18" charset="0"/>
                <a:cs typeface="Times New Roman" pitchFamily="18" charset="0"/>
              </a:rPr>
              <a:t>understand all risks and benefits </a:t>
            </a:r>
            <a:r>
              <a:rPr lang="en-US" sz="3200" dirty="0">
                <a:latin typeface="Times New Roman" pitchFamily="18" charset="0"/>
                <a:cs typeface="Times New Roman" pitchFamily="18" charset="0"/>
              </a:rPr>
              <a:t>of the procedure and the likelihood of success.</a:t>
            </a:r>
          </a:p>
          <a:p>
            <a:r>
              <a:rPr lang="en-IN" sz="3200" dirty="0">
                <a:latin typeface="Times New Roman" pitchFamily="18" charset="0"/>
                <a:cs typeface="Times New Roman" pitchFamily="18" charset="0"/>
              </a:rPr>
              <a:t>This includes the need to </a:t>
            </a:r>
            <a:r>
              <a:rPr lang="en-IN" sz="3200" dirty="0">
                <a:solidFill>
                  <a:srgbClr val="FF0000"/>
                </a:solidFill>
                <a:latin typeface="Times New Roman" pitchFamily="18" charset="0"/>
                <a:cs typeface="Times New Roman" pitchFamily="18" charset="0"/>
              </a:rPr>
              <a:t>tell the truth (veracity) </a:t>
            </a:r>
            <a:r>
              <a:rPr lang="en-IN" sz="3200" dirty="0">
                <a:latin typeface="Times New Roman" pitchFamily="18" charset="0"/>
                <a:cs typeface="Times New Roman" pitchFamily="18" charset="0"/>
              </a:rPr>
              <a:t>and to be </a:t>
            </a:r>
            <a:r>
              <a:rPr lang="en-IN" sz="3200" dirty="0">
                <a:solidFill>
                  <a:srgbClr val="FF0000"/>
                </a:solidFill>
                <a:latin typeface="Times New Roman" pitchFamily="18" charset="0"/>
                <a:cs typeface="Times New Roman" pitchFamily="18" charset="0"/>
              </a:rPr>
              <a:t>faithful to one’s commitments (fidelity)</a:t>
            </a:r>
            <a:r>
              <a:rPr lang="en-IN" sz="3200" dirty="0">
                <a:latin typeface="Times New Roman" pitchFamily="18" charset="0"/>
                <a:cs typeface="Times New Roman" pitchFamily="18" charset="0"/>
              </a:rPr>
              <a:t>.</a:t>
            </a:r>
          </a:p>
          <a:p>
            <a:endParaRPr lang="en-US" sz="3200" dirty="0">
              <a:latin typeface="Times New Roman" pitchFamily="18" charset="0"/>
              <a:cs typeface="Times New Roman" pitchFamily="18" charset="0"/>
            </a:endParaRPr>
          </a:p>
          <a:p>
            <a:endParaRPr lang="en-IN" dirty="0">
              <a:solidFill>
                <a:srgbClr val="FF0000"/>
              </a:solidFill>
              <a:latin typeface="Times New Roman" pitchFamily="18" charset="0"/>
              <a:cs typeface="Times New Roman" pitchFamily="18" charset="0"/>
            </a:endParaRPr>
          </a:p>
          <a:p>
            <a:endParaRPr lang="en-IN" dirty="0">
              <a:solidFill>
                <a:srgbClr val="FF0000"/>
              </a:solidFill>
              <a:latin typeface="Times New Roman" pitchFamily="18" charset="0"/>
              <a:cs typeface="Times New Roman" pitchFamily="18" charset="0"/>
            </a:endParaRPr>
          </a:p>
          <a:p>
            <a:endParaRPr lang="en-IN" dirty="0">
              <a:solidFill>
                <a:srgbClr val="FF0000"/>
              </a:solidFill>
              <a:latin typeface="Times New Roman" pitchFamily="18" charset="0"/>
              <a:cs typeface="Times New Roman" pitchFamily="18" charset="0"/>
            </a:endParaRPr>
          </a:p>
          <a:p>
            <a:endParaRPr lang="en-IN" dirty="0">
              <a:latin typeface="Times New Roman" pitchFamily="18" charset="0"/>
              <a:cs typeface="Times New Roman" pitchFamily="18" charset="0"/>
            </a:endParaRPr>
          </a:p>
        </p:txBody>
      </p:sp>
      <p:pic>
        <p:nvPicPr>
          <p:cNvPr id="5" name="Picture 4" descr="gears-four-principles-medical-ethics-19016197.jpg"/>
          <p:cNvPicPr>
            <a:picLocks noChangeAspect="1"/>
          </p:cNvPicPr>
          <p:nvPr/>
        </p:nvPicPr>
        <p:blipFill>
          <a:blip r:embed="rId3" cstate="print"/>
          <a:stretch>
            <a:fillRect/>
          </a:stretch>
        </p:blipFill>
        <p:spPr>
          <a:xfrm>
            <a:off x="686971" y="172170"/>
            <a:ext cx="2185182" cy="1762244"/>
          </a:xfrm>
          <a:prstGeom prst="rect">
            <a:avLst/>
          </a:prstGeom>
        </p:spPr>
      </p:pic>
      <p:sp>
        <p:nvSpPr>
          <p:cNvPr id="9" name="TextBox 8">
            <a:extLst>
              <a:ext uri="{FF2B5EF4-FFF2-40B4-BE49-F238E27FC236}">
                <a16:creationId xmlns:a16="http://schemas.microsoft.com/office/drawing/2014/main" id="{38CEA3E0-4461-8147-AAEB-D0652F763A4E}"/>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Autonomy</a:t>
            </a:r>
            <a:endParaRPr lang="en-US" sz="36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F9F6D96-4B8C-FDA7-9E48-8D264CB14F28}"/>
              </a:ext>
            </a:extLst>
          </p:cNvPr>
          <p:cNvSpPr/>
          <p:nvPr/>
        </p:nvSpPr>
        <p:spPr>
          <a:xfrm>
            <a:off x="617279" y="1685495"/>
            <a:ext cx="11044837" cy="51489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841CA310-C480-0358-7C4D-F95F4BEBCB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715790" cy="1268088"/>
          </a:xfrm>
          <a:prstGeom prst="rect">
            <a:avLst/>
          </a:prstGeom>
        </p:spPr>
      </p:pic>
      <p:sp>
        <p:nvSpPr>
          <p:cNvPr id="4" name="TextBox 3">
            <a:extLst>
              <a:ext uri="{FF2B5EF4-FFF2-40B4-BE49-F238E27FC236}">
                <a16:creationId xmlns:a16="http://schemas.microsoft.com/office/drawing/2014/main" id="{9EC6DB9C-7007-55AA-04A1-CB89DFB55347}"/>
              </a:ext>
            </a:extLst>
          </p:cNvPr>
          <p:cNvSpPr txBox="1"/>
          <p:nvPr/>
        </p:nvSpPr>
        <p:spPr>
          <a:xfrm>
            <a:off x="3555608" y="1053292"/>
            <a:ext cx="6229257" cy="646331"/>
          </a:xfrm>
          <a:prstGeom prst="rect">
            <a:avLst/>
          </a:prstGeom>
          <a:noFill/>
        </p:spPr>
        <p:txBody>
          <a:bodyPr wrap="square">
            <a:spAutoFit/>
          </a:bodyPr>
          <a:lstStyle/>
          <a:p>
            <a:r>
              <a:rPr lang="en-US" sz="3600" b="1" dirty="0">
                <a:solidFill>
                  <a:srgbClr val="FF0000"/>
                </a:solidFill>
              </a:rPr>
              <a:t>The Principle of Veracity</a:t>
            </a:r>
            <a:endParaRPr lang="en-US" sz="3600" b="1" dirty="0"/>
          </a:p>
        </p:txBody>
      </p:sp>
      <p:sp>
        <p:nvSpPr>
          <p:cNvPr id="26629" name="Rectangle 5"/>
          <p:cNvSpPr>
            <a:spLocks noChangeArrowheads="1"/>
          </p:cNvSpPr>
          <p:nvPr/>
        </p:nvSpPr>
        <p:spPr bwMode="auto">
          <a:xfrm>
            <a:off x="1209821" y="1503835"/>
            <a:ext cx="8989011" cy="4435830"/>
          </a:xfrm>
          <a:prstGeom prst="rect">
            <a:avLst/>
          </a:prstGeom>
          <a:noFill/>
          <a:ln w="9525">
            <a:noFill/>
            <a:miter lim="800000"/>
            <a:headEnd/>
            <a:tailEnd/>
          </a:ln>
        </p:spPr>
        <p:txBody>
          <a:bodyPr wrap="square" anchor="ctr">
            <a:spAutoFit/>
          </a:bodyPr>
          <a:lstStyle/>
          <a:p>
            <a:pPr indent="114300" algn="just">
              <a:lnSpc>
                <a:spcPct val="150000"/>
              </a:lnSpc>
              <a:tabLst>
                <a:tab pos="1590675" algn="l"/>
              </a:tabLst>
            </a:pPr>
            <a:endParaRPr lang="en-US" sz="3200" b="1" dirty="0">
              <a:solidFill>
                <a:srgbClr val="FFFF00"/>
              </a:solidFill>
              <a:latin typeface="Times New Roman" pitchFamily="18" charset="0"/>
              <a:cs typeface="Times New Roman" pitchFamily="18" charset="0"/>
            </a:endParaRPr>
          </a:p>
          <a:p>
            <a:pPr indent="114300" algn="just">
              <a:lnSpc>
                <a:spcPct val="150000"/>
              </a:lnSpc>
              <a:tabLst>
                <a:tab pos="1590675" algn="l"/>
              </a:tabLst>
            </a:pPr>
            <a:r>
              <a:rPr lang="en-US" sz="3200" b="1" dirty="0">
                <a:solidFill>
                  <a:srgbClr val="000066"/>
                </a:solidFill>
                <a:latin typeface="Times New Roman" pitchFamily="18" charset="0"/>
                <a:cs typeface="Times New Roman" pitchFamily="18" charset="0"/>
              </a:rPr>
              <a:t>It refers to telling the truth. Loss of truth results in loose of relation with the patient as well as loss of credibility and respect from other professionals and patients alike</a:t>
            </a:r>
            <a:r>
              <a:rPr lang="en-US" sz="3200" b="1" dirty="0">
                <a:solidFill>
                  <a:srgbClr val="FFFF00"/>
                </a:solidFill>
                <a:latin typeface="Times New Roman" pitchFamily="18" charset="0"/>
                <a:cs typeface="Times New Roman" pitchFamily="18" charset="0"/>
              </a:rPr>
              <a:t>.</a:t>
            </a:r>
          </a:p>
          <a:p>
            <a:pPr indent="114300" algn="just">
              <a:lnSpc>
                <a:spcPct val="150000"/>
              </a:lnSpc>
              <a:tabLst>
                <a:tab pos="1590675" algn="l"/>
              </a:tabLst>
            </a:pPr>
            <a:endParaRPr lang="en-US" sz="3200" b="1" dirty="0">
              <a:solidFill>
                <a:srgbClr val="FFFF00"/>
              </a:solidFill>
              <a:latin typeface="Times New Roman" pitchFamily="18" charset="0"/>
              <a:cs typeface="Times New Roman" pitchFamily="18" charset="0"/>
            </a:endParaRPr>
          </a:p>
        </p:txBody>
      </p:sp>
      <p:sp>
        <p:nvSpPr>
          <p:cNvPr id="26630" name="Rectangle 6"/>
          <p:cNvSpPr>
            <a:spLocks noChangeArrowheads="1"/>
          </p:cNvSpPr>
          <p:nvPr/>
        </p:nvSpPr>
        <p:spPr bwMode="auto">
          <a:xfrm>
            <a:off x="1969233" y="5704791"/>
            <a:ext cx="8229600" cy="954107"/>
          </a:xfrm>
          <a:prstGeom prst="rect">
            <a:avLst/>
          </a:prstGeom>
          <a:solidFill>
            <a:schemeClr val="bg1"/>
          </a:solidFill>
          <a:ln w="9525">
            <a:noFill/>
            <a:miter lim="800000"/>
            <a:headEnd/>
            <a:tailEnd/>
          </a:ln>
        </p:spPr>
        <p:txBody>
          <a:bodyPr wrap="square" anchor="ctr">
            <a:spAutoFit/>
          </a:bodyPr>
          <a:lstStyle/>
          <a:p>
            <a:pPr algn="just">
              <a:tabLst>
                <a:tab pos="1590675" algn="l"/>
              </a:tabLst>
            </a:pPr>
            <a:r>
              <a:rPr lang="en-US" sz="2800" b="1" i="1" dirty="0">
                <a:latin typeface="Times New Roman" pitchFamily="18" charset="0"/>
                <a:cs typeface="Times New Roman" pitchFamily="18" charset="0"/>
              </a:rPr>
              <a:t>e.g.</a:t>
            </a:r>
            <a:r>
              <a:rPr lang="en-US" sz="2800" dirty="0">
                <a:latin typeface="Times New Roman" pitchFamily="18" charset="0"/>
                <a:cs typeface="Times New Roman" pitchFamily="18" charset="0"/>
              </a:rPr>
              <a:t>: </a:t>
            </a:r>
            <a:r>
              <a:rPr lang="en-US" sz="2800" b="1" i="1" dirty="0">
                <a:solidFill>
                  <a:srgbClr val="008000"/>
                </a:solidFill>
                <a:latin typeface="Times New Roman" pitchFamily="18" charset="0"/>
                <a:cs typeface="Times New Roman" pitchFamily="18" charset="0"/>
              </a:rPr>
              <a:t>If the patient ask any question, the physician</a:t>
            </a:r>
          </a:p>
          <a:p>
            <a:pPr algn="just">
              <a:tabLst>
                <a:tab pos="1590675" algn="l"/>
              </a:tabLst>
            </a:pPr>
            <a:r>
              <a:rPr lang="en-US" sz="2800" b="1" i="1" dirty="0">
                <a:solidFill>
                  <a:srgbClr val="008000"/>
                </a:solidFill>
                <a:latin typeface="Times New Roman" pitchFamily="18" charset="0"/>
                <a:cs typeface="Times New Roman" pitchFamily="18" charset="0"/>
              </a:rPr>
              <a:t>must give him the correct information and not to liar</a:t>
            </a:r>
            <a:endParaRPr lang="en-US" sz="2800" b="1" dirty="0">
              <a:latin typeface="Times New Roman" pitchFamily="18" charset="0"/>
              <a:cs typeface="Times New Roman" pitchFamily="18" charset="0"/>
            </a:endParaRPr>
          </a:p>
        </p:txBody>
      </p:sp>
      <p:pic>
        <p:nvPicPr>
          <p:cNvPr id="26631" name="Picture 5"/>
          <p:cNvPicPr>
            <a:picLocks noChangeAspect="1" noChangeArrowheads="1"/>
          </p:cNvPicPr>
          <p:nvPr/>
        </p:nvPicPr>
        <p:blipFill>
          <a:blip r:embed="rId3" cstate="print"/>
          <a:srcRect/>
          <a:stretch>
            <a:fillRect/>
          </a:stretch>
        </p:blipFill>
        <p:spPr bwMode="auto">
          <a:xfrm>
            <a:off x="9682772" y="3851422"/>
            <a:ext cx="1646237" cy="1794556"/>
          </a:xfrm>
          <a:prstGeom prst="rect">
            <a:avLst/>
          </a:prstGeom>
          <a:noFill/>
          <a:ln w="9525">
            <a:noFill/>
            <a:miter lim="800000"/>
            <a:headEnd/>
            <a:tailEnd/>
          </a:ln>
        </p:spPr>
      </p:pic>
    </p:spTree>
    <p:extLst>
      <p:ext uri="{BB962C8B-B14F-4D97-AF65-F5344CB8AC3E}">
        <p14:creationId xmlns:p14="http://schemas.microsoft.com/office/powerpoint/2010/main" val="40883618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559537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Truth telling</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Obligation to full and honest disclosure</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lang="en-US" altLang="en-US" sz="2800" dirty="0">
              <a:solidFill>
                <a:srgbClr val="2F2B20"/>
              </a:solidFill>
              <a:latin typeface="Calibri"/>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An act or omission by a health care provider that deviates from accepted standards of practice in the medical community which causes injury to the patient. </a:t>
            </a:r>
          </a:p>
          <a:p>
            <a:pPr marL="114300" marR="0" lvl="0" algn="l" defTabSz="914400" rtl="0" eaLnBrk="1" fontAlgn="base" latinLnBrk="0" hangingPunct="1">
              <a:lnSpc>
                <a:spcPct val="100000"/>
              </a:lnSpc>
              <a:spcBef>
                <a:spcPct val="20000"/>
              </a:spcBef>
              <a:spcAft>
                <a:spcPct val="0"/>
              </a:spcAft>
              <a:buClr>
                <a:srgbClr val="A9A57C"/>
              </a:buClr>
              <a:buSzTx/>
              <a:tabLst/>
              <a:defRPr/>
            </a:pPr>
            <a:endParaRPr kumimoji="0" lang="en-US" altLang="en-US" sz="28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srgbClr val="2F2B20"/>
              </a:solidFill>
              <a:effectLst/>
              <a:uLnTx/>
              <a:uFillTx/>
              <a:latin typeface="Calibri"/>
              <a:ea typeface="+mn-ea"/>
              <a:cs typeface="+mn-cs"/>
            </a:endParaRP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Veracity</a:t>
            </a:r>
            <a:endParaRPr lang="en-US" sz="3600" b="1" dirty="0"/>
          </a:p>
        </p:txBody>
      </p:sp>
      <p:sp>
        <p:nvSpPr>
          <p:cNvPr id="3" name="TextBox 2">
            <a:extLst>
              <a:ext uri="{FF2B5EF4-FFF2-40B4-BE49-F238E27FC236}">
                <a16:creationId xmlns:a16="http://schemas.microsoft.com/office/drawing/2014/main" id="{9FA4A293-6A4C-D6BE-BF42-A2F3DCEE84A6}"/>
              </a:ext>
            </a:extLst>
          </p:cNvPr>
          <p:cNvSpPr txBox="1"/>
          <p:nvPr/>
        </p:nvSpPr>
        <p:spPr>
          <a:xfrm>
            <a:off x="3552370" y="3145860"/>
            <a:ext cx="6098344" cy="646331"/>
          </a:xfrm>
          <a:prstGeom prst="rect">
            <a:avLst/>
          </a:prstGeom>
          <a:noFill/>
        </p:spPr>
        <p:txBody>
          <a:bodyPr wrap="square">
            <a:spAutoFit/>
          </a:bodyPr>
          <a:lstStyle/>
          <a:p>
            <a:r>
              <a:rPr lang="en-US" altLang="en-US" sz="3600" b="1" dirty="0">
                <a:solidFill>
                  <a:srgbClr val="FF0000"/>
                </a:solidFill>
              </a:rPr>
              <a:t>Medical malpractice</a:t>
            </a:r>
            <a:endParaRPr lang="en-US" sz="3600" dirty="0">
              <a:solidFill>
                <a:srgbClr val="FF0000"/>
              </a:solidFill>
            </a:endParaRPr>
          </a:p>
        </p:txBody>
      </p:sp>
    </p:spTree>
    <p:extLst>
      <p:ext uri="{BB962C8B-B14F-4D97-AF65-F5344CB8AC3E}">
        <p14:creationId xmlns:p14="http://schemas.microsoft.com/office/powerpoint/2010/main" val="40234597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561249"/>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Based on loyalty and trust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Maintain the confidentiality of all personal, medical and treatment information</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Information to be revealed with consent and for the benefit of the patient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Except when ethically and legally required</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Disclosure should not be beyond what is required </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Confidentiality</a:t>
            </a:r>
            <a:endParaRPr lang="en-US" sz="3600" b="1" dirty="0"/>
          </a:p>
        </p:txBody>
      </p:sp>
    </p:spTree>
    <p:extLst>
      <p:ext uri="{BB962C8B-B14F-4D97-AF65-F5344CB8AC3E}">
        <p14:creationId xmlns:p14="http://schemas.microsoft.com/office/powerpoint/2010/main" val="26781455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3A65E25-9444-C715-AD9E-ED22EE39854D}"/>
              </a:ext>
            </a:extLst>
          </p:cNvPr>
          <p:cNvSpPr>
            <a:spLocks noGrp="1" noChangeArrowheads="1"/>
          </p:cNvSpPr>
          <p:nvPr>
            <p:ph type="title"/>
          </p:nvPr>
        </p:nvSpPr>
        <p:spPr/>
        <p:txBody>
          <a:bodyPr>
            <a:normAutofit/>
          </a:bodyPr>
          <a:lstStyle/>
          <a:p>
            <a:r>
              <a:rPr lang="en-GB" altLang="en-US" b="1" dirty="0">
                <a:solidFill>
                  <a:srgbClr val="FF0000"/>
                </a:solidFill>
              </a:rPr>
              <a:t>Confidentiality…</a:t>
            </a:r>
            <a:br>
              <a:rPr lang="en-GB" altLang="en-US" sz="4000" b="1" dirty="0"/>
            </a:br>
            <a:endParaRPr lang="en-US" altLang="en-US" sz="4000" b="1" dirty="0"/>
          </a:p>
        </p:txBody>
      </p:sp>
      <p:sp>
        <p:nvSpPr>
          <p:cNvPr id="7171" name="Rectangle 3">
            <a:extLst>
              <a:ext uri="{FF2B5EF4-FFF2-40B4-BE49-F238E27FC236}">
                <a16:creationId xmlns:a16="http://schemas.microsoft.com/office/drawing/2014/main" id="{FE0CF458-EFCC-F9A2-0414-8D825056683A}"/>
              </a:ext>
            </a:extLst>
          </p:cNvPr>
          <p:cNvSpPr>
            <a:spLocks noGrp="1" noChangeArrowheads="1"/>
          </p:cNvSpPr>
          <p:nvPr>
            <p:ph type="body" idx="1"/>
          </p:nvPr>
        </p:nvSpPr>
        <p:spPr>
          <a:xfrm>
            <a:off x="633045" y="981075"/>
            <a:ext cx="11310425" cy="5145088"/>
          </a:xfrm>
        </p:spPr>
        <p:txBody>
          <a:bodyPr>
            <a:noAutofit/>
          </a:bodyPr>
          <a:lstStyle/>
          <a:p>
            <a:pPr>
              <a:lnSpc>
                <a:spcPct val="80000"/>
              </a:lnSpc>
            </a:pPr>
            <a:r>
              <a:rPr lang="en-GB" altLang="en-US" dirty="0"/>
              <a:t>Breaking it legally!</a:t>
            </a:r>
          </a:p>
          <a:p>
            <a:pPr>
              <a:lnSpc>
                <a:spcPct val="80000"/>
              </a:lnSpc>
              <a:buFontTx/>
              <a:buNone/>
            </a:pPr>
            <a:r>
              <a:rPr lang="en-US" altLang="en-US" dirty="0"/>
              <a:t>	(a) </a:t>
            </a:r>
            <a:r>
              <a:rPr lang="en-US" altLang="en-US" b="1" dirty="0"/>
              <a:t>The notification of births and deaths</a:t>
            </a:r>
            <a:r>
              <a:rPr lang="en-US" altLang="en-US" dirty="0"/>
              <a:t> under the National Health Service Act 1977 Section 124 and regulation (1982 SI. No. 286).</a:t>
            </a:r>
            <a:br>
              <a:rPr lang="en-US" altLang="en-US" dirty="0"/>
            </a:br>
            <a:br>
              <a:rPr lang="en-US" altLang="en-US" dirty="0"/>
            </a:br>
            <a:r>
              <a:rPr lang="en-US" altLang="en-US" dirty="0"/>
              <a:t>(b)</a:t>
            </a:r>
            <a:r>
              <a:rPr lang="en-US" altLang="en-US" b="1" dirty="0"/>
              <a:t> Notification of communicable disease</a:t>
            </a:r>
            <a:r>
              <a:rPr lang="en-US" altLang="en-US" dirty="0"/>
              <a:t> covered by the Public Health (Control of Disease) Act 1984 and Public Health (Infectious Diseases) Regulations 1988.</a:t>
            </a:r>
            <a:br>
              <a:rPr lang="en-US" altLang="en-US" dirty="0"/>
            </a:br>
            <a:br>
              <a:rPr lang="en-US" altLang="en-US" dirty="0"/>
            </a:br>
            <a:r>
              <a:rPr lang="en-US" altLang="en-US" dirty="0"/>
              <a:t>(c) </a:t>
            </a:r>
            <a:r>
              <a:rPr lang="en-US" altLang="en-US" b="1" dirty="0"/>
              <a:t>Notification of abortion</a:t>
            </a:r>
            <a:r>
              <a:rPr lang="en-US" altLang="en-US" dirty="0"/>
              <a:t> — Abortion Regulations 1991, regulations 4—5 (duty of medical practitioner to notify of abortions carried out and circumstances in which further disclosure of that information may be required or requested).</a:t>
            </a:r>
            <a:br>
              <a:rPr lang="en-US" altLang="en-US" dirty="0"/>
            </a:br>
            <a:br>
              <a:rPr lang="en-US" altLang="en-US" dirty="0"/>
            </a:br>
            <a:r>
              <a:rPr lang="en-US" altLang="en-US" dirty="0"/>
              <a:t>(d) </a:t>
            </a:r>
            <a:r>
              <a:rPr lang="en-US" altLang="en-US" b="1" dirty="0"/>
              <a:t>Serious accidents</a:t>
            </a:r>
            <a:r>
              <a:rPr lang="en-US" altLang="en-US" dirty="0"/>
              <a:t> covered under the Health and Safety at Work etc. Act 1974. Regulations on the Reporting of Injuries Diseases and Dangerous Occurrence (1985 and 1989) and Road Traffic Acts.</a:t>
            </a:r>
            <a:br>
              <a:rPr lang="en-US" altLang="en-US" dirty="0"/>
            </a:br>
            <a:br>
              <a:rPr lang="en-US" altLang="en-US" dirty="0"/>
            </a:br>
            <a:endParaRPr lang="en-GB" altLang="en-US" b="1" dirty="0"/>
          </a:p>
        </p:txBody>
      </p:sp>
      <p:pic>
        <p:nvPicPr>
          <p:cNvPr id="2" name="Graphic 21">
            <a:extLst>
              <a:ext uri="{FF2B5EF4-FFF2-40B4-BE49-F238E27FC236}">
                <a16:creationId xmlns:a16="http://schemas.microsoft.com/office/drawing/2014/main" id="{718E785C-65FA-ECEF-04F0-B08182902A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3A65E25-9444-C715-AD9E-ED22EE39854D}"/>
              </a:ext>
            </a:extLst>
          </p:cNvPr>
          <p:cNvSpPr>
            <a:spLocks noGrp="1" noChangeArrowheads="1"/>
          </p:cNvSpPr>
          <p:nvPr>
            <p:ph type="title"/>
          </p:nvPr>
        </p:nvSpPr>
        <p:spPr/>
        <p:txBody>
          <a:bodyPr>
            <a:normAutofit/>
          </a:bodyPr>
          <a:lstStyle/>
          <a:p>
            <a:r>
              <a:rPr lang="en-GB" altLang="en-US" sz="3600" b="1" dirty="0">
                <a:solidFill>
                  <a:srgbClr val="FF0000"/>
                </a:solidFill>
              </a:rPr>
              <a:t>Confidentiality….</a:t>
            </a:r>
            <a:br>
              <a:rPr lang="en-GB" altLang="en-US" sz="4000" b="1" dirty="0"/>
            </a:br>
            <a:endParaRPr lang="en-US" altLang="en-US" sz="4000" b="1" dirty="0"/>
          </a:p>
        </p:txBody>
      </p:sp>
      <p:sp>
        <p:nvSpPr>
          <p:cNvPr id="7171" name="Rectangle 3">
            <a:extLst>
              <a:ext uri="{FF2B5EF4-FFF2-40B4-BE49-F238E27FC236}">
                <a16:creationId xmlns:a16="http://schemas.microsoft.com/office/drawing/2014/main" id="{FE0CF458-EFCC-F9A2-0414-8D825056683A}"/>
              </a:ext>
            </a:extLst>
          </p:cNvPr>
          <p:cNvSpPr>
            <a:spLocks noGrp="1" noChangeArrowheads="1"/>
          </p:cNvSpPr>
          <p:nvPr>
            <p:ph type="body" idx="1"/>
          </p:nvPr>
        </p:nvSpPr>
        <p:spPr>
          <a:xfrm>
            <a:off x="379829" y="981075"/>
            <a:ext cx="11563642" cy="5145088"/>
          </a:xfrm>
        </p:spPr>
        <p:txBody>
          <a:bodyPr>
            <a:noAutofit/>
          </a:bodyPr>
          <a:lstStyle/>
          <a:p>
            <a:pPr>
              <a:lnSpc>
                <a:spcPct val="80000"/>
              </a:lnSpc>
            </a:pPr>
            <a:r>
              <a:rPr lang="en-GB" altLang="en-US" sz="2400" dirty="0"/>
              <a:t>Breaking it legally!</a:t>
            </a:r>
          </a:p>
          <a:p>
            <a:pPr>
              <a:lnSpc>
                <a:spcPct val="80000"/>
              </a:lnSpc>
              <a:buFontTx/>
              <a:buNone/>
            </a:pPr>
            <a:r>
              <a:rPr lang="en-US" altLang="en-US" sz="2400" dirty="0"/>
              <a:t>	</a:t>
            </a:r>
            <a:br>
              <a:rPr lang="en-US" altLang="en-US" sz="2400" dirty="0"/>
            </a:br>
            <a:r>
              <a:rPr lang="en-US" altLang="en-US" sz="2400" dirty="0"/>
              <a:t>(e) </a:t>
            </a:r>
            <a:r>
              <a:rPr lang="en-US" altLang="en-US" sz="2400" b="1" dirty="0"/>
              <a:t>Acts of Treason and Intention </a:t>
            </a:r>
            <a:r>
              <a:rPr lang="en-US" altLang="en-US" sz="2400" dirty="0"/>
              <a:t>to cause explosion to Her Majesty’s Dockyards.</a:t>
            </a:r>
            <a:br>
              <a:rPr lang="en-US" altLang="en-US" sz="2400" dirty="0"/>
            </a:br>
            <a:br>
              <a:rPr lang="en-US" altLang="en-US" sz="2400" dirty="0"/>
            </a:br>
            <a:r>
              <a:rPr lang="en-US" altLang="en-US" sz="2400" dirty="0"/>
              <a:t>(f) There are certain obligations to pass on information under the </a:t>
            </a:r>
            <a:r>
              <a:rPr lang="en-US" altLang="en-US" sz="2400" b="1" dirty="0"/>
              <a:t>Mental Health Act</a:t>
            </a:r>
            <a:r>
              <a:rPr lang="en-US" altLang="en-US" sz="2400" dirty="0"/>
              <a:t> 1983; Mental Health Patients in the Community Act 1995;</a:t>
            </a:r>
            <a:br>
              <a:rPr lang="en-US" altLang="en-US" sz="2400" dirty="0"/>
            </a:br>
            <a:r>
              <a:rPr lang="en-US" altLang="en-US" sz="2400" dirty="0"/>
              <a:t>Mental Health Act (Scotland) 1984; Mental Health NI Order 1986; and the Mental Treatments Acts (Ireland) 1945—61.</a:t>
            </a:r>
            <a:br>
              <a:rPr lang="en-US" altLang="en-US" sz="2400" dirty="0"/>
            </a:br>
            <a:br>
              <a:rPr lang="en-US" altLang="en-US" sz="2400" dirty="0"/>
            </a:br>
            <a:r>
              <a:rPr lang="en-US" altLang="en-US" sz="2400" dirty="0"/>
              <a:t>(g) Section 1 — AIDS Control Act 1987 (duty of health authority and others to make reports of number, but not the identity of, persons with AIDS or known to be HIV antibody positive).</a:t>
            </a:r>
            <a:br>
              <a:rPr lang="en-US" altLang="en-US" sz="2400" dirty="0"/>
            </a:br>
            <a:br>
              <a:rPr lang="en-US" altLang="en-US" sz="2400" dirty="0"/>
            </a:br>
            <a:r>
              <a:rPr lang="en-US" altLang="en-US" sz="2400" dirty="0"/>
              <a:t>(h) Section 18 — </a:t>
            </a:r>
            <a:r>
              <a:rPr lang="en-US" altLang="en-US" sz="2400" b="1" dirty="0"/>
              <a:t>Prevention of Terrorism Act 1989</a:t>
            </a:r>
            <a:r>
              <a:rPr lang="en-US" altLang="en-US" sz="2400" dirty="0"/>
              <a:t> (power to require the production of information from any person, making it an offence to fail to volunteer that information).</a:t>
            </a:r>
            <a:br>
              <a:rPr lang="en-US" altLang="en-US" sz="2400" dirty="0"/>
            </a:br>
            <a:br>
              <a:rPr lang="en-US" altLang="en-US" sz="2400" dirty="0"/>
            </a:br>
            <a:r>
              <a:rPr lang="en-US" altLang="en-US" sz="2400" dirty="0"/>
              <a:t>(</a:t>
            </a:r>
            <a:r>
              <a:rPr lang="en-US" altLang="en-US" sz="2400" dirty="0" err="1"/>
              <a:t>i</a:t>
            </a:r>
            <a:r>
              <a:rPr lang="en-US" altLang="en-US" sz="2400" dirty="0"/>
              <a:t>) Road Traffic Act 1988 (S.172), which </a:t>
            </a:r>
            <a:r>
              <a:rPr lang="en-US" altLang="en-US" sz="2400" b="1" dirty="0"/>
              <a:t>may require an attending doctor to provide the identity of patients he/she has treated following a road traffic</a:t>
            </a:r>
            <a:br>
              <a:rPr lang="en-US" altLang="en-US" sz="2400" b="1" dirty="0"/>
            </a:br>
            <a:r>
              <a:rPr lang="en-US" altLang="en-US" sz="2400" b="1" dirty="0"/>
              <a:t>accident. </a:t>
            </a:r>
            <a:endParaRPr lang="en-GB" altLang="en-US" sz="2400" b="1" dirty="0"/>
          </a:p>
        </p:txBody>
      </p:sp>
      <p:pic>
        <p:nvPicPr>
          <p:cNvPr id="2" name="Graphic 21">
            <a:extLst>
              <a:ext uri="{FF2B5EF4-FFF2-40B4-BE49-F238E27FC236}">
                <a16:creationId xmlns:a16="http://schemas.microsoft.com/office/drawing/2014/main" id="{AA60E773-410B-4203-B81D-E8D21B275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06168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33620"/>
            <a:ext cx="10541000" cy="490595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Justice is a complex ethical principle, with meanings that range from the fair treatment of individuals to the equitable allocation of healthcare dollars and resources.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 Justice is concerned with the equitable distribution of benefits and burdens to individuals in social institutions, and how the rights of various individuals are realized.</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Allocating scarce medical resources.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Be able to justify your actions in every medical situation.</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Justice</a:t>
            </a:r>
            <a:endParaRPr lang="en-US" sz="3600" b="1" dirty="0"/>
          </a:p>
        </p:txBody>
      </p:sp>
    </p:spTree>
    <p:extLst>
      <p:ext uri="{BB962C8B-B14F-4D97-AF65-F5344CB8AC3E}">
        <p14:creationId xmlns:p14="http://schemas.microsoft.com/office/powerpoint/2010/main" val="3352438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7806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738199"/>
            <a:ext cx="10541000" cy="6026265"/>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The distribution of scarce health resources, and the decision of who gets what treatment </a:t>
            </a:r>
            <a:r>
              <a:rPr kumimoji="0" lang="en-US" altLang="en-US" sz="2800" b="0" i="0" u="none" strike="noStrike" kern="1200" cap="none" spc="0" normalizeH="0" baseline="0" noProof="0" dirty="0">
                <a:ln>
                  <a:noFill/>
                </a:ln>
                <a:solidFill>
                  <a:srgbClr val="2F2B20"/>
                </a:solidFill>
                <a:effectLst/>
                <a:highlight>
                  <a:srgbClr val="FFFF00"/>
                </a:highlight>
                <a:uLnTx/>
                <a:uFillTx/>
                <a:latin typeface="Calibri"/>
                <a:ea typeface="+mn-ea"/>
                <a:cs typeface="+mn-cs"/>
              </a:rPr>
              <a:t>“fairness and equality”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The burdens and benefits of new or experimental treatments must be distributed equally among all groups in society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sng" strike="noStrike" kern="1200" cap="none" spc="0" normalizeH="0" baseline="0" noProof="0" dirty="0">
                <a:ln>
                  <a:noFill/>
                </a:ln>
                <a:solidFill>
                  <a:srgbClr val="2F2B20"/>
                </a:solidFill>
                <a:effectLst/>
                <a:uLnTx/>
                <a:uFillTx/>
                <a:latin typeface="Calibri"/>
                <a:ea typeface="+mn-ea"/>
                <a:cs typeface="+mn-cs"/>
              </a:rPr>
              <a:t>The four main areas that Health care provider must consider when evaluating justice</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2F2B20"/>
                </a:solidFill>
                <a:effectLst/>
                <a:uLnTx/>
                <a:uFillTx/>
                <a:latin typeface="Calibri"/>
                <a:ea typeface="+mn-ea"/>
                <a:cs typeface="+mn-cs"/>
              </a:rPr>
              <a:t>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1.	Fair distribution of scarce resources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2.	Competing needs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3.	Rights and obligations</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4.	Potential conflicts with established legislations</a:t>
            </a:r>
          </a:p>
          <a:p>
            <a:endParaRPr lang="en-US" sz="2400" dirty="0">
              <a:latin typeface="Alexandria" charset="0"/>
              <a:cs typeface="Alexandria" charset="0"/>
            </a:endParaRPr>
          </a:p>
          <a:p>
            <a:endParaRPr lang="en-US" sz="2400" dirty="0">
              <a:latin typeface="Alexandria" charset="0"/>
              <a:cs typeface="Alexandria" charset="0"/>
            </a:endParaRPr>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A7F10A4-40B8-DB8D-514A-49F775ABE690}"/>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Justice</a:t>
            </a:r>
            <a:endParaRPr lang="en-US" sz="3600" b="1" dirty="0"/>
          </a:p>
        </p:txBody>
      </p:sp>
    </p:spTree>
    <p:extLst>
      <p:ext uri="{BB962C8B-B14F-4D97-AF65-F5344CB8AC3E}">
        <p14:creationId xmlns:p14="http://schemas.microsoft.com/office/powerpoint/2010/main" val="23302230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1B5E124-D858-2AB9-D3A8-B7CC738BB922}"/>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FBC8437-7B04-EBF9-7AD2-B16CB73980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extBox 6">
            <a:extLst>
              <a:ext uri="{FF2B5EF4-FFF2-40B4-BE49-F238E27FC236}">
                <a16:creationId xmlns:a16="http://schemas.microsoft.com/office/drawing/2014/main" id="{DC7172FE-FFE5-B8DA-E621-CC88BD3C74E7}"/>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Justice</a:t>
            </a:r>
            <a:endParaRPr lang="en-US" sz="3600" b="1" dirty="0"/>
          </a:p>
        </p:txBody>
      </p:sp>
      <p:sp>
        <p:nvSpPr>
          <p:cNvPr id="3" name="Content Placeholder 2"/>
          <p:cNvSpPr>
            <a:spLocks noGrp="1"/>
          </p:cNvSpPr>
          <p:nvPr>
            <p:ph idx="1"/>
          </p:nvPr>
        </p:nvSpPr>
        <p:spPr>
          <a:xfrm>
            <a:off x="1079292" y="1981200"/>
            <a:ext cx="9131508" cy="4374360"/>
          </a:xfrm>
        </p:spPr>
        <p:txBody>
          <a:bodyPr>
            <a:normAutofit/>
          </a:bodyPr>
          <a:lstStyle/>
          <a:p>
            <a:pPr>
              <a:buNone/>
            </a:pPr>
            <a:r>
              <a:rPr lang="en-IN" sz="4800" b="1" dirty="0">
                <a:latin typeface="Times New Roman" pitchFamily="18" charset="0"/>
                <a:cs typeface="Times New Roman" pitchFamily="18" charset="0"/>
              </a:rPr>
              <a:t>	</a:t>
            </a:r>
            <a:r>
              <a:rPr lang="en-IN" sz="3600" b="1" dirty="0">
                <a:latin typeface="Times New Roman" pitchFamily="18" charset="0"/>
                <a:cs typeface="Times New Roman" pitchFamily="18" charset="0"/>
              </a:rPr>
              <a:t>Equity or Justice</a:t>
            </a:r>
          </a:p>
          <a:p>
            <a:pPr>
              <a:lnSpc>
                <a:spcPct val="90000"/>
              </a:lnSpc>
            </a:pPr>
            <a:r>
              <a:rPr lang="en-US" sz="3200" dirty="0">
                <a:solidFill>
                  <a:srgbClr val="FF0000"/>
                </a:solidFill>
                <a:latin typeface="Times New Roman" pitchFamily="18" charset="0"/>
                <a:cs typeface="Times New Roman" pitchFamily="18" charset="0"/>
              </a:rPr>
              <a:t>Fair and equal distribution of scarce health resources</a:t>
            </a:r>
            <a:r>
              <a:rPr lang="en-US" sz="3200" dirty="0">
                <a:latin typeface="Times New Roman" pitchFamily="18" charset="0"/>
                <a:cs typeface="Times New Roman" pitchFamily="18" charset="0"/>
              </a:rPr>
              <a:t>, and the decision of who gets what treatment.</a:t>
            </a:r>
          </a:p>
          <a:p>
            <a:pPr>
              <a:lnSpc>
                <a:spcPct val="90000"/>
              </a:lnSpc>
            </a:pPr>
            <a:r>
              <a:rPr lang="en-US" sz="3200" dirty="0">
                <a:latin typeface="Times New Roman" pitchFamily="18" charset="0"/>
                <a:cs typeface="Times New Roman" pitchFamily="18" charset="0"/>
              </a:rPr>
              <a:t>The burdens and benefits of new or experimental treatments must be distributed equally among all groups in society.</a:t>
            </a:r>
          </a:p>
          <a:p>
            <a:endParaRPr lang="en-IN" sz="4800"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1F03899-5361-96B1-93C7-61FCB65FA487}"/>
              </a:ext>
            </a:extLst>
          </p:cNvPr>
          <p:cNvSpPr/>
          <p:nvPr/>
        </p:nvSpPr>
        <p:spPr>
          <a:xfrm>
            <a:off x="800160" y="1699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1F2BFEAE-32AD-D5A9-F0C0-F6938A3C2F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605" name="Rectangle 5"/>
          <p:cNvSpPr>
            <a:spLocks noChangeArrowheads="1"/>
          </p:cNvSpPr>
          <p:nvPr/>
        </p:nvSpPr>
        <p:spPr bwMode="auto">
          <a:xfrm>
            <a:off x="1434905" y="2376275"/>
            <a:ext cx="7291746" cy="3316742"/>
          </a:xfrm>
          <a:prstGeom prst="rect">
            <a:avLst/>
          </a:prstGeom>
          <a:noFill/>
          <a:ln w="9525">
            <a:noFill/>
            <a:miter lim="800000"/>
            <a:headEnd/>
            <a:tailEnd/>
          </a:ln>
        </p:spPr>
        <p:txBody>
          <a:bodyPr wrap="square" anchor="ctr">
            <a:spAutoFit/>
          </a:bodyPr>
          <a:lstStyle/>
          <a:p>
            <a:pPr algn="just">
              <a:lnSpc>
                <a:spcPct val="150000"/>
              </a:lnSpc>
            </a:pPr>
            <a:r>
              <a:rPr lang="en-US" sz="3600" b="1" dirty="0">
                <a:solidFill>
                  <a:srgbClr val="000066"/>
                </a:solidFill>
                <a:latin typeface="+mj-lt"/>
                <a:cs typeface="Times New Roman" pitchFamily="18" charset="0"/>
              </a:rPr>
              <a:t>It is the right to </a:t>
            </a:r>
            <a:r>
              <a:rPr lang="en-US" sz="3600" b="1" dirty="0">
                <a:solidFill>
                  <a:srgbClr val="FF0000"/>
                </a:solidFill>
                <a:latin typeface="+mj-lt"/>
                <a:cs typeface="Times New Roman" pitchFamily="18" charset="0"/>
              </a:rPr>
              <a:t>respect</a:t>
            </a:r>
            <a:r>
              <a:rPr lang="en-US" sz="3600" b="1" dirty="0">
                <a:solidFill>
                  <a:srgbClr val="000066"/>
                </a:solidFill>
                <a:latin typeface="+mj-lt"/>
                <a:cs typeface="Times New Roman" pitchFamily="18" charset="0"/>
              </a:rPr>
              <a:t> one’s human being for his/her </a:t>
            </a:r>
            <a:r>
              <a:rPr lang="en-US" sz="3600" b="1" dirty="0">
                <a:solidFill>
                  <a:srgbClr val="FF0000"/>
                </a:solidFill>
                <a:latin typeface="+mj-lt"/>
                <a:cs typeface="Times New Roman" pitchFamily="18" charset="0"/>
              </a:rPr>
              <a:t>personal life</a:t>
            </a:r>
            <a:r>
              <a:rPr lang="en-US" sz="3600" dirty="0">
                <a:solidFill>
                  <a:srgbClr val="000066"/>
                </a:solidFill>
                <a:latin typeface="+mj-lt"/>
                <a:cs typeface="Times New Roman" pitchFamily="18" charset="0"/>
              </a:rPr>
              <a:t> and </a:t>
            </a:r>
            <a:r>
              <a:rPr lang="en-US" sz="3600" b="1" dirty="0">
                <a:solidFill>
                  <a:srgbClr val="000066"/>
                </a:solidFill>
                <a:latin typeface="+mj-lt"/>
                <a:cs typeface="Times New Roman" pitchFamily="18" charset="0"/>
              </a:rPr>
              <a:t>also consider privacy during examination and treatment.</a:t>
            </a:r>
            <a:r>
              <a:rPr lang="en-US" sz="3600" b="1" dirty="0">
                <a:latin typeface="+mj-lt"/>
                <a:cs typeface="Times New Roman" pitchFamily="18" charset="0"/>
              </a:rPr>
              <a:t> </a:t>
            </a:r>
          </a:p>
        </p:txBody>
      </p:sp>
      <p:pic>
        <p:nvPicPr>
          <p:cNvPr id="71682" name="Picture 2" descr="http://askbobrankin.com/computer-privacy.jpg"/>
          <p:cNvPicPr>
            <a:picLocks noChangeAspect="1" noChangeArrowheads="1"/>
          </p:cNvPicPr>
          <p:nvPr/>
        </p:nvPicPr>
        <p:blipFill>
          <a:blip r:embed="rId3" cstate="print"/>
          <a:srcRect/>
          <a:stretch>
            <a:fillRect/>
          </a:stretch>
        </p:blipFill>
        <p:spPr bwMode="auto">
          <a:xfrm>
            <a:off x="8935325" y="3094323"/>
            <a:ext cx="2286000" cy="2078182"/>
          </a:xfrm>
          <a:prstGeom prst="rect">
            <a:avLst/>
          </a:prstGeom>
          <a:noFill/>
        </p:spPr>
      </p:pic>
      <p:sp>
        <p:nvSpPr>
          <p:cNvPr id="4" name="TextBox 3">
            <a:extLst>
              <a:ext uri="{FF2B5EF4-FFF2-40B4-BE49-F238E27FC236}">
                <a16:creationId xmlns:a16="http://schemas.microsoft.com/office/drawing/2014/main" id="{01CE6F6E-96B7-7289-F9E0-FEA73CFBAB74}"/>
              </a:ext>
            </a:extLst>
          </p:cNvPr>
          <p:cNvSpPr txBox="1"/>
          <p:nvPr/>
        </p:nvSpPr>
        <p:spPr>
          <a:xfrm>
            <a:off x="3555609" y="1053292"/>
            <a:ext cx="6098344" cy="646331"/>
          </a:xfrm>
          <a:prstGeom prst="rect">
            <a:avLst/>
          </a:prstGeom>
          <a:noFill/>
        </p:spPr>
        <p:txBody>
          <a:bodyPr wrap="square">
            <a:spAutoFit/>
          </a:bodyPr>
          <a:lstStyle/>
          <a:p>
            <a:r>
              <a:rPr lang="en-US" sz="3600" b="1" dirty="0">
                <a:solidFill>
                  <a:srgbClr val="FF0000"/>
                </a:solidFill>
              </a:rPr>
              <a:t>The Principle of Privacy</a:t>
            </a:r>
            <a:endParaRPr lang="en-US" sz="3600" b="1" dirty="0"/>
          </a:p>
        </p:txBody>
      </p:sp>
    </p:spTree>
    <p:extLst>
      <p:ext uri="{BB962C8B-B14F-4D97-AF65-F5344CB8AC3E}">
        <p14:creationId xmlns:p14="http://schemas.microsoft.com/office/powerpoint/2010/main" val="37167433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BE8BE75-BDA7-EEFA-F86A-44292BF9963E}"/>
              </a:ext>
            </a:extLst>
          </p:cNvPr>
          <p:cNvSpPr/>
          <p:nvPr/>
        </p:nvSpPr>
        <p:spPr>
          <a:xfrm>
            <a:off x="800160" y="1699622"/>
            <a:ext cx="10812720" cy="4785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5" name="Rectangle 5"/>
          <p:cNvSpPr>
            <a:spLocks noChangeArrowheads="1"/>
          </p:cNvSpPr>
          <p:nvPr/>
        </p:nvSpPr>
        <p:spPr bwMode="auto">
          <a:xfrm>
            <a:off x="1556825" y="2424268"/>
            <a:ext cx="4076700" cy="1307537"/>
          </a:xfrm>
          <a:prstGeom prst="rect">
            <a:avLst/>
          </a:prstGeom>
          <a:noFill/>
          <a:ln w="9525">
            <a:noFill/>
            <a:miter lim="800000"/>
            <a:headEnd/>
            <a:tailEnd/>
          </a:ln>
        </p:spPr>
        <p:txBody>
          <a:bodyPr wrap="square" anchor="ctr">
            <a:spAutoFit/>
          </a:bodyPr>
          <a:lstStyle/>
          <a:p>
            <a:pPr algn="ctr">
              <a:lnSpc>
                <a:spcPct val="150000"/>
              </a:lnSpc>
            </a:pPr>
            <a:r>
              <a:rPr lang="en-US" sz="2800" b="1" dirty="0">
                <a:latin typeface="Times New Roman" pitchFamily="18" charset="0"/>
                <a:cs typeface="Times New Roman" pitchFamily="18" charset="0"/>
              </a:rPr>
              <a:t>Concerning with the body of the patient </a:t>
            </a:r>
          </a:p>
        </p:txBody>
      </p:sp>
      <p:sp>
        <p:nvSpPr>
          <p:cNvPr id="8" name="AutoShape 9"/>
          <p:cNvSpPr>
            <a:spLocks noChangeArrowheads="1"/>
          </p:cNvSpPr>
          <p:nvPr/>
        </p:nvSpPr>
        <p:spPr bwMode="auto">
          <a:xfrm>
            <a:off x="2133600" y="1112612"/>
            <a:ext cx="2941321" cy="833435"/>
          </a:xfrm>
          <a:prstGeom prst="doubleWave">
            <a:avLst/>
          </a:prstGeom>
          <a:ln>
            <a:solidFill>
              <a:schemeClr val="bg1"/>
            </a:solidFill>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rtl="0"/>
            <a:r>
              <a:rPr lang="en-US" sz="4000" b="1" dirty="0">
                <a:solidFill>
                  <a:srgbClr val="FFFF00"/>
                </a:solidFill>
              </a:rPr>
              <a:t>Privacy</a:t>
            </a:r>
          </a:p>
        </p:txBody>
      </p:sp>
      <p:sp>
        <p:nvSpPr>
          <p:cNvPr id="6" name="AutoShape 9"/>
          <p:cNvSpPr>
            <a:spLocks noGrp="1" noChangeArrowheads="1"/>
          </p:cNvSpPr>
          <p:nvPr>
            <p:ph type="body" idx="1"/>
          </p:nvPr>
        </p:nvSpPr>
        <p:spPr bwMode="auto">
          <a:xfrm>
            <a:off x="6629401" y="974288"/>
            <a:ext cx="3428999" cy="971759"/>
          </a:xfrm>
          <a:prstGeom prst="doubleWave">
            <a:avLst/>
          </a:prstGeom>
          <a:ln>
            <a:solidFill>
              <a:schemeClr val="bg1"/>
            </a:solidFill>
            <a:headEnd/>
            <a:tailEnd/>
          </a:ln>
        </p:spPr>
        <p:style>
          <a:lnRef idx="3">
            <a:schemeClr val="lt1"/>
          </a:lnRef>
          <a:fillRef idx="1">
            <a:schemeClr val="accent1"/>
          </a:fillRef>
          <a:effectRef idx="1">
            <a:schemeClr val="accent1"/>
          </a:effectRef>
          <a:fontRef idx="minor">
            <a:schemeClr val="lt1"/>
          </a:fontRef>
        </p:style>
        <p:txBody>
          <a:bodyPr wrap="none" anchor="ctr"/>
          <a:lstStyle/>
          <a:p>
            <a:pPr algn="ctr" rtl="0"/>
            <a:r>
              <a:rPr lang="en-US" sz="4000" b="1" dirty="0">
                <a:solidFill>
                  <a:srgbClr val="FFFF00"/>
                </a:solidFill>
              </a:rPr>
              <a:t>Confidentiality</a:t>
            </a:r>
          </a:p>
        </p:txBody>
      </p:sp>
      <p:sp>
        <p:nvSpPr>
          <p:cNvPr id="7" name="Rectangle 5"/>
          <p:cNvSpPr>
            <a:spLocks noChangeArrowheads="1"/>
          </p:cNvSpPr>
          <p:nvPr/>
        </p:nvSpPr>
        <p:spPr bwMode="auto">
          <a:xfrm>
            <a:off x="6629400" y="2465001"/>
            <a:ext cx="4076700" cy="1133965"/>
          </a:xfrm>
          <a:prstGeom prst="rect">
            <a:avLst/>
          </a:prstGeom>
          <a:noFill/>
          <a:ln w="9525">
            <a:noFill/>
            <a:miter lim="800000"/>
            <a:headEnd/>
            <a:tailEnd/>
          </a:ln>
        </p:spPr>
        <p:txBody>
          <a:bodyPr wrap="square" anchor="ctr">
            <a:spAutoFit/>
          </a:bodyPr>
          <a:lstStyle/>
          <a:p>
            <a:pPr algn="ctr">
              <a:lnSpc>
                <a:spcPct val="150000"/>
              </a:lnSpc>
            </a:pPr>
            <a:r>
              <a:rPr lang="en-US" sz="2400" b="1" dirty="0">
                <a:latin typeface="Times New Roman" pitchFamily="18" charset="0"/>
                <a:cs typeface="Times New Roman" pitchFamily="18" charset="0"/>
              </a:rPr>
              <a:t>Concerning with the information about the patient </a:t>
            </a:r>
          </a:p>
        </p:txBody>
      </p:sp>
      <p:pic>
        <p:nvPicPr>
          <p:cNvPr id="4" name="Graphic 21">
            <a:extLst>
              <a:ext uri="{FF2B5EF4-FFF2-40B4-BE49-F238E27FC236}">
                <a16:creationId xmlns:a16="http://schemas.microsoft.com/office/drawing/2014/main" id="{B204F0AE-95AE-ED6B-AAF9-9D6CFA122D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diagram of confidentiality between two circles&#10;&#10;Description automatically generated">
            <a:extLst>
              <a:ext uri="{FF2B5EF4-FFF2-40B4-BE49-F238E27FC236}">
                <a16:creationId xmlns:a16="http://schemas.microsoft.com/office/drawing/2014/main" id="{62C66C7C-51EA-6309-98A1-484444A258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7308" y="3598966"/>
            <a:ext cx="3704028" cy="2621952"/>
          </a:xfrm>
          <a:prstGeom prst="rect">
            <a:avLst/>
          </a:prstGeom>
        </p:spPr>
      </p:pic>
    </p:spTree>
    <p:extLst>
      <p:ext uri="{BB962C8B-B14F-4D97-AF65-F5344CB8AC3E}">
        <p14:creationId xmlns:p14="http://schemas.microsoft.com/office/powerpoint/2010/main" val="399059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874234"/>
            <a:ext cx="6762808" cy="58889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874233"/>
            <a:ext cx="6079691" cy="6124754"/>
          </a:xfrm>
          <a:prstGeom prst="rect">
            <a:avLst/>
          </a:prstGeom>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3200" b="1" i="0" u="none" strike="noStrike" kern="1200" cap="none" spc="0" normalizeH="0" baseline="0" noProof="0" dirty="0">
                <a:ln>
                  <a:noFill/>
                </a:ln>
                <a:solidFill>
                  <a:srgbClr val="000000"/>
                </a:solidFill>
                <a:effectLst/>
                <a:uLnTx/>
                <a:uFillTx/>
                <a:latin typeface="Arial"/>
                <a:ea typeface="+mn-ea"/>
                <a:cs typeface="+mn-cs"/>
              </a:rPr>
              <a:t>Autonomy (‘self-rule’)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GB" altLang="en-US" sz="2800" b="0" i="0" u="none" strike="noStrike" kern="1200" cap="none" spc="0" normalizeH="0" baseline="0" noProof="0" dirty="0">
                <a:ln>
                  <a:noFill/>
                </a:ln>
                <a:solidFill>
                  <a:srgbClr val="000000"/>
                </a:solidFill>
                <a:effectLst/>
                <a:uLnTx/>
                <a:uFillTx/>
                <a:latin typeface="Arial"/>
                <a:ea typeface="+mn-ea"/>
                <a:cs typeface="+mn-cs"/>
              </a:rPr>
              <a:t>Help patients to make their own decisions and respect these decisions even if you disagree</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3200" b="1" i="0" u="none" strike="noStrike" kern="1200" cap="none" spc="0" normalizeH="0" baseline="0" noProof="0" dirty="0">
                <a:ln>
                  <a:noFill/>
                </a:ln>
                <a:solidFill>
                  <a:srgbClr val="000000"/>
                </a:solidFill>
                <a:effectLst/>
                <a:uLnTx/>
                <a:uFillTx/>
                <a:latin typeface="Arial"/>
                <a:ea typeface="+mn-ea"/>
                <a:cs typeface="+mn-cs"/>
              </a:rPr>
              <a:t>Beneficence (Do Good)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GB" altLang="en-US" sz="2800" b="0" i="0" u="none" strike="noStrike" kern="1200" cap="none" spc="0" normalizeH="0" baseline="0" noProof="0" dirty="0">
                <a:ln>
                  <a:noFill/>
                </a:ln>
                <a:solidFill>
                  <a:srgbClr val="000000"/>
                </a:solidFill>
                <a:effectLst/>
                <a:uLnTx/>
                <a:uFillTx/>
                <a:latin typeface="Arial"/>
                <a:ea typeface="+mn-ea"/>
                <a:cs typeface="+mn-cs"/>
              </a:rPr>
              <a:t>Doing what is best for the patient – but what is the best? May conflict with autonomy</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3200" b="1" i="0" u="none" strike="noStrike" kern="1200" cap="none" spc="0" normalizeH="0" baseline="0" noProof="0" dirty="0">
                <a:ln>
                  <a:noFill/>
                </a:ln>
                <a:solidFill>
                  <a:srgbClr val="000000"/>
                </a:solidFill>
                <a:effectLst/>
                <a:uLnTx/>
                <a:uFillTx/>
                <a:latin typeface="Arial"/>
                <a:ea typeface="+mn-ea"/>
                <a:cs typeface="+mn-cs"/>
              </a:rPr>
              <a:t>Non-maleficence (Do no Harm)</a:t>
            </a:r>
            <a:r>
              <a:rPr kumimoji="0" lang="en-GB" altLang="en-US" sz="3200" b="0" i="0" u="none" strike="noStrike" kern="1200" cap="none" spc="0" normalizeH="0" baseline="0" noProof="0" dirty="0">
                <a:ln>
                  <a:noFill/>
                </a:ln>
                <a:solidFill>
                  <a:srgbClr val="000000"/>
                </a:solidFill>
                <a:effectLst/>
                <a:uLnTx/>
                <a:uFillTx/>
                <a:latin typeface="Arial"/>
                <a:ea typeface="+mn-ea"/>
                <a:cs typeface="+mn-cs"/>
              </a:rPr>
              <a:t> </a:t>
            </a: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GB" altLang="en-US" sz="3200" b="1" i="0" u="none" strike="noStrike" kern="1200" cap="none" spc="0" normalizeH="0" baseline="0" noProof="0" dirty="0">
                <a:ln>
                  <a:noFill/>
                </a:ln>
                <a:solidFill>
                  <a:srgbClr val="000000"/>
                </a:solidFill>
                <a:effectLst/>
                <a:uLnTx/>
                <a:uFillTx/>
                <a:latin typeface="Arial"/>
                <a:ea typeface="+mn-ea"/>
                <a:cs typeface="+mn-cs"/>
              </a:rPr>
              <a:t>Justice/Equity</a:t>
            </a:r>
            <a:r>
              <a:rPr kumimoji="0" lang="en-GB" altLang="en-US" sz="3200" b="0" i="0" u="none" strike="noStrike" kern="1200" cap="none" spc="0" normalizeH="0" baseline="0" noProof="0" dirty="0">
                <a:ln>
                  <a:noFill/>
                </a:ln>
                <a:solidFill>
                  <a:srgbClr val="000000"/>
                </a:solidFill>
                <a:effectLst/>
                <a:uLnTx/>
                <a:uFillTx/>
                <a:latin typeface="Arial"/>
                <a:ea typeface="+mn-ea"/>
                <a:cs typeface="+mn-cs"/>
              </a:rPr>
              <a:t> </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GB" altLang="en-US" sz="2800" b="0" i="0" u="none" strike="noStrike" kern="1200" cap="none" spc="0" normalizeH="0" baseline="0" noProof="0" dirty="0">
                <a:ln>
                  <a:noFill/>
                </a:ln>
                <a:solidFill>
                  <a:srgbClr val="000000"/>
                </a:solidFill>
                <a:effectLst/>
                <a:uLnTx/>
                <a:uFillTx/>
                <a:latin typeface="Arial"/>
                <a:ea typeface="+mn-ea"/>
                <a:cs typeface="+mn-cs"/>
              </a:rPr>
              <a:t>time and resources</a:t>
            </a:r>
            <a:endParaRPr kumimoji="0" lang="en-US" altLang="en-US" sz="2800" b="0" i="0" u="none" strike="noStrike" kern="1200" cap="none" spc="0" normalizeH="0" baseline="0" noProof="0" dirty="0">
              <a:ln>
                <a:noFill/>
              </a:ln>
              <a:solidFill>
                <a:srgbClr val="000000"/>
              </a:solidFill>
              <a:effectLst/>
              <a:uLnTx/>
              <a:uFillTx/>
              <a:latin typeface="Arial"/>
              <a:ea typeface="+mn-ea"/>
              <a:cs typeface="+mn-cs"/>
            </a:endParaRPr>
          </a:p>
        </p:txBody>
      </p:sp>
      <p:sp>
        <p:nvSpPr>
          <p:cNvPr id="17" name="TextBox 16"/>
          <p:cNvSpPr txBox="1"/>
          <p:nvPr/>
        </p:nvSpPr>
        <p:spPr>
          <a:xfrm>
            <a:off x="6944248" y="3996751"/>
            <a:ext cx="4113898" cy="707886"/>
          </a:xfrm>
          <a:prstGeom prst="rect">
            <a:avLst/>
          </a:prstGeom>
          <a:noFill/>
        </p:spPr>
        <p:txBody>
          <a:bodyPr wrap="square" rtlCol="0">
            <a:spAutoFit/>
          </a:bodyPr>
          <a:lstStyle/>
          <a:p>
            <a:r>
              <a:rPr lang="en-US" sz="4000" b="1" dirty="0">
                <a:solidFill>
                  <a:srgbClr val="00B0F0"/>
                </a:solidFill>
                <a:latin typeface="Alexandria" charset="0"/>
                <a:cs typeface="Alexandria" charset="0"/>
              </a:rPr>
              <a:t>Ethics Principles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1214372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dirty="0">
                <a:latin typeface="Times New Roman" pitchFamily="18" charset="0"/>
                <a:cs typeface="Times New Roman" pitchFamily="18" charset="0"/>
              </a:rPr>
              <a:t>Conclusion</a:t>
            </a:r>
          </a:p>
        </p:txBody>
      </p:sp>
      <p:sp>
        <p:nvSpPr>
          <p:cNvPr id="3" name="Content Placeholder 2"/>
          <p:cNvSpPr>
            <a:spLocks noGrp="1"/>
          </p:cNvSpPr>
          <p:nvPr>
            <p:ph idx="1"/>
          </p:nvPr>
        </p:nvSpPr>
        <p:spPr/>
        <p:txBody>
          <a:bodyPr>
            <a:normAutofit fontScale="92500" lnSpcReduction="20000"/>
          </a:bodyPr>
          <a:lstStyle/>
          <a:p>
            <a:r>
              <a:rPr lang="en-US" dirty="0"/>
              <a:t>MEDICINE means Mercy - Empathy - Dare - Integrity - Care - Ingenuity - Nobility - and Ethics.</a:t>
            </a:r>
          </a:p>
          <a:p>
            <a:endParaRPr lang="en-US" dirty="0"/>
          </a:p>
          <a:p>
            <a:r>
              <a:rPr lang="en-US" dirty="0"/>
              <a:t> Sick are not those who possess a sickness, but those who are possessed by sickness.</a:t>
            </a:r>
            <a:endParaRPr lang="ar-EG" b="1" dirty="0">
              <a:latin typeface="Times New Roman" pitchFamily="18" charset="0"/>
              <a:cs typeface="Times New Roman" pitchFamily="18" charset="0"/>
            </a:endParaRPr>
          </a:p>
          <a:p>
            <a:pPr marL="0" indent="0">
              <a:buNone/>
            </a:pPr>
            <a:r>
              <a:rPr lang="en-US" dirty="0">
                <a:solidFill>
                  <a:srgbClr val="FF0000"/>
                </a:solidFill>
              </a:rPr>
              <a:t>“For a patient to be fully treated by a doctor, the patient must be willing to put all psychological guards down and be vulnerable. And this can only happen if the patient can trust the doctor, and this trust can only be induced through the release of oxytocin, which can only be triggered in the patient's brain by the will of a doctor with a genuine act of kindness on the doctor's part.”</a:t>
            </a:r>
          </a:p>
          <a:p>
            <a:pPr marL="0" indent="0">
              <a:buNone/>
            </a:pPr>
            <a:r>
              <a:rPr lang="en-US" dirty="0">
                <a:solidFill>
                  <a:srgbClr val="FF0000"/>
                </a:solidFill>
              </a:rPr>
              <a:t>― </a:t>
            </a:r>
            <a:r>
              <a:rPr lang="en-US" dirty="0"/>
              <a:t>Abhijit </a:t>
            </a:r>
            <a:r>
              <a:rPr lang="en-US" dirty="0" err="1"/>
              <a:t>Naskar</a:t>
            </a:r>
            <a:r>
              <a:rPr lang="en-US" dirty="0"/>
              <a:t>, Time to Save Medicine </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23388142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7109639"/>
          </a:xfrm>
          <a:prstGeom prst="rect">
            <a:avLst/>
          </a:prstGeom>
          <a:noFill/>
        </p:spPr>
        <p:txBody>
          <a:bodyPr wrap="square" rtlCol="0">
            <a:spAutoFit/>
          </a:bodyPr>
          <a:lstStyle/>
          <a:p>
            <a:r>
              <a:rPr lang="en-US" sz="2400" b="1" dirty="0">
                <a:latin typeface="Alexandria" charset="0"/>
                <a:cs typeface="Alexandria" charset="0"/>
              </a:rPr>
              <a:t>Key concepts in medical ethics</a:t>
            </a:r>
          </a:p>
          <a:p>
            <a:r>
              <a:rPr lang="en-US" sz="2400" b="1" dirty="0">
                <a:latin typeface="Alexandria" charset="0"/>
                <a:cs typeface="Alexandria" charset="0"/>
              </a:rPr>
              <a:t>Medical Ethics Vs Bioethics</a:t>
            </a:r>
          </a:p>
          <a:p>
            <a:r>
              <a:rPr lang="en-US" sz="2400" b="1" dirty="0">
                <a:latin typeface="Alexandria" charset="0"/>
                <a:cs typeface="Alexandria" charset="0"/>
              </a:rPr>
              <a:t>What Are Ethical Principles?</a:t>
            </a:r>
          </a:p>
          <a:p>
            <a:endParaRPr lang="en-US" sz="2400" b="1" dirty="0">
              <a:latin typeface="Alexandria" charset="0"/>
              <a:cs typeface="Alexandria" charset="0"/>
            </a:endParaRPr>
          </a:p>
          <a:p>
            <a:pPr marL="342900" indent="-342900">
              <a:buFont typeface="Wingdings" panose="05000000000000000000" pitchFamily="2" charset="2"/>
              <a:buChar char="q"/>
            </a:pPr>
            <a:r>
              <a:rPr lang="en-US" sz="2400" b="1" dirty="0">
                <a:latin typeface="Alexandria" charset="0"/>
                <a:cs typeface="Alexandria" charset="0"/>
              </a:rPr>
              <a:t>          The Principle of Non-Maleficence</a:t>
            </a:r>
          </a:p>
          <a:p>
            <a:pPr marL="342900" indent="-342900">
              <a:buFont typeface="Wingdings" panose="05000000000000000000" pitchFamily="2" charset="2"/>
              <a:buChar char="q"/>
            </a:pPr>
            <a:r>
              <a:rPr lang="en-US" sz="2400" b="1" dirty="0">
                <a:latin typeface="Alexandria" charset="0"/>
                <a:cs typeface="Alexandria" charset="0"/>
              </a:rPr>
              <a:t>          The Principle of Beneficence</a:t>
            </a:r>
          </a:p>
          <a:p>
            <a:pPr marL="342900" indent="-342900">
              <a:buFont typeface="Wingdings" panose="05000000000000000000" pitchFamily="2" charset="2"/>
              <a:buChar char="q"/>
            </a:pPr>
            <a:r>
              <a:rPr lang="en-US" sz="2400" b="1" dirty="0">
                <a:latin typeface="Alexandria" charset="0"/>
                <a:cs typeface="Alexandria" charset="0"/>
              </a:rPr>
              <a:t>          The Principle of Autonomy</a:t>
            </a:r>
          </a:p>
          <a:p>
            <a:pPr marL="342900" indent="-342900">
              <a:buFont typeface="Wingdings" panose="05000000000000000000" pitchFamily="2" charset="2"/>
              <a:buChar char="q"/>
            </a:pPr>
            <a:r>
              <a:rPr lang="en-US" sz="2400" b="1" dirty="0">
                <a:latin typeface="Alexandria" charset="0"/>
                <a:cs typeface="Alexandria" charset="0"/>
              </a:rPr>
              <a:t>          The Principle of Veracity</a:t>
            </a:r>
          </a:p>
          <a:p>
            <a:pPr marL="342900" indent="-342900">
              <a:buFont typeface="Wingdings" panose="05000000000000000000" pitchFamily="2" charset="2"/>
              <a:buChar char="q"/>
            </a:pPr>
            <a:r>
              <a:rPr lang="en-US" sz="2400" b="1" dirty="0">
                <a:latin typeface="Alexandria" charset="0"/>
                <a:cs typeface="Alexandria" charset="0"/>
              </a:rPr>
              <a:t>          The Principle of Confidentiality</a:t>
            </a:r>
          </a:p>
          <a:p>
            <a:pPr marL="342900" indent="-342900">
              <a:buFont typeface="Wingdings" panose="05000000000000000000" pitchFamily="2" charset="2"/>
              <a:buChar char="q"/>
            </a:pPr>
            <a:r>
              <a:rPr lang="en-US" sz="2400" b="1" dirty="0">
                <a:latin typeface="Alexandria" charset="0"/>
                <a:cs typeface="Alexandria" charset="0"/>
              </a:rPr>
              <a:t>          The Principle of Justice</a:t>
            </a:r>
          </a:p>
          <a:p>
            <a:pPr marL="342900" indent="-342900">
              <a:buFont typeface="Wingdings" panose="05000000000000000000" pitchFamily="2" charset="2"/>
              <a:buChar char="q"/>
            </a:pPr>
            <a:r>
              <a:rPr lang="en-US" sz="2400" b="1" dirty="0">
                <a:latin typeface="Alexandria" charset="0"/>
                <a:cs typeface="Alexandria" charset="0"/>
              </a:rPr>
              <a:t>          The Principle of Privacy</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51961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0.6|12.3"/>
</p:tagLst>
</file>

<file path=ppt/tags/tag2.xml><?xml version="1.0" encoding="utf-8"?>
<p:tagLst xmlns:a="http://schemas.openxmlformats.org/drawingml/2006/main" xmlns:r="http://schemas.openxmlformats.org/officeDocument/2006/relationships" xmlns:p="http://schemas.openxmlformats.org/presentationml/2006/main">
  <p:tag name="TIMING" val="|8.8|8.5"/>
</p:tagLst>
</file>

<file path=ppt/tags/tag3.xml><?xml version="1.0" encoding="utf-8"?>
<p:tagLst xmlns:a="http://schemas.openxmlformats.org/drawingml/2006/main" xmlns:r="http://schemas.openxmlformats.org/officeDocument/2006/relationships" xmlns:p="http://schemas.openxmlformats.org/presentationml/2006/main">
  <p:tag name="TIMING" val="|11.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1A77163-D3D1-4C41-9D34-816ABCA49908}"/>
</file>

<file path=customXml/itemProps2.xml><?xml version="1.0" encoding="utf-8"?>
<ds:datastoreItem xmlns:ds="http://schemas.openxmlformats.org/officeDocument/2006/customXml" ds:itemID="{753A6093-B7D9-4692-B87D-FA0E2176AA7D}"/>
</file>

<file path=customXml/itemProps3.xml><?xml version="1.0" encoding="utf-8"?>
<ds:datastoreItem xmlns:ds="http://schemas.openxmlformats.org/officeDocument/2006/customXml" ds:itemID="{E549503C-8F6A-449B-9D94-C49A0011600F}"/>
</file>

<file path=docProps/app.xml><?xml version="1.0" encoding="utf-8"?>
<Properties xmlns="http://schemas.openxmlformats.org/officeDocument/2006/extended-properties" xmlns:vt="http://schemas.openxmlformats.org/officeDocument/2006/docPropsVTypes">
  <TotalTime>1418</TotalTime>
  <Words>2640</Words>
  <Application>Microsoft Office PowerPoint</Application>
  <PresentationFormat>Widescreen</PresentationFormat>
  <Paragraphs>321</Paragraphs>
  <Slides>40</Slides>
  <Notes>4</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5" baseType="lpstr">
      <vt:lpstr>Alexandria</vt:lpstr>
      <vt:lpstr>Arial</vt:lpstr>
      <vt:lpstr>Calibri</vt:lpstr>
      <vt:lpstr>Calibri Light</vt:lpstr>
      <vt:lpstr>Cambria</vt:lpstr>
      <vt:lpstr>Kulim Park</vt:lpstr>
      <vt:lpstr>Manrope</vt:lpstr>
      <vt:lpstr>Nunito Light</vt:lpstr>
      <vt:lpstr>Tajawal Medium</vt:lpstr>
      <vt:lpstr>Times New Roman</vt:lpstr>
      <vt:lpstr>Verdana</vt:lpstr>
      <vt:lpstr>Wingdings</vt:lpstr>
      <vt:lpstr>Wingdings 2</vt:lpstr>
      <vt:lpstr>1_Office Theme</vt:lpstr>
      <vt:lpstr>ClipArt</vt:lpstr>
      <vt:lpstr>PowerPoint Presentation</vt:lpstr>
      <vt:lpstr>PowerPoint Presentation</vt:lpstr>
      <vt:lpstr>PowerPoint Presentation</vt:lpstr>
      <vt:lpstr>PowerPoint Presentation</vt:lpstr>
      <vt:lpstr>PowerPoint Presentation</vt:lpstr>
      <vt:lpstr>PowerPoint Presentation</vt:lpstr>
      <vt:lpstr>A classic bioethical decision</vt:lpstr>
      <vt:lpstr>Questions answered by Bioethics</vt:lpstr>
      <vt:lpstr>Medical Ethics Vs Bioethics</vt:lpstr>
      <vt:lpstr>PowerPoint Presentation</vt:lpstr>
      <vt:lpstr>PowerPoint Presentation</vt:lpstr>
      <vt:lpstr>What is an “ethical issue” or a “moral problem”?</vt:lpstr>
      <vt:lpstr>What else could it be?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Confidentiality… </vt:lpstr>
      <vt:lpstr>Confidentiality…. </vt:lpstr>
      <vt:lpstr>PowerPoint Presentation</vt:lpstr>
      <vt:lpstr>PowerPoint Presentation</vt:lpstr>
      <vt:lpstr>PowerPoint Presentation</vt:lpstr>
      <vt:lpstr>PowerPoint Presentation</vt:lpstr>
      <vt:lpstr>PowerPoint Presentation</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26</cp:revision>
  <dcterms:created xsi:type="dcterms:W3CDTF">2025-05-16T12:49:33Z</dcterms:created>
  <dcterms:modified xsi:type="dcterms:W3CDTF">2025-05-17T13:22:26Z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