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7.jpg" ContentType="image/jpg"/>
  <Override PartName="/ppt/media/image40.jpg" ContentType="image/jpg"/>
  <Override PartName="/ppt/media/image41.jpg" ContentType="image/jpg"/>
  <Override PartName="/ppt/media/image44.jpg" ContentType="image/jpg"/>
  <Override PartName="/ppt/media/image45.jpg" ContentType="image/jpg"/>
  <Override PartName="/ppt/media/image46.jpg" ContentType="image/jpg"/>
  <Override PartName="/ppt/media/image48.jpg" ContentType="image/jpg"/>
  <Override PartName="/ppt/media/image50.jpg" ContentType="image/jpg"/>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7"/>
  </p:notesMasterIdLst>
  <p:sldIdLst>
    <p:sldId id="480" r:id="rId5"/>
    <p:sldId id="303" r:id="rId6"/>
    <p:sldId id="482" r:id="rId7"/>
    <p:sldId id="612" r:id="rId8"/>
    <p:sldId id="483" r:id="rId9"/>
    <p:sldId id="485" r:id="rId10"/>
    <p:sldId id="509" r:id="rId11"/>
    <p:sldId id="500" r:id="rId12"/>
    <p:sldId id="502" r:id="rId13"/>
    <p:sldId id="503" r:id="rId14"/>
    <p:sldId id="504" r:id="rId15"/>
    <p:sldId id="510" r:id="rId16"/>
    <p:sldId id="559" r:id="rId17"/>
    <p:sldId id="560" r:id="rId18"/>
    <p:sldId id="561" r:id="rId19"/>
    <p:sldId id="562" r:id="rId20"/>
    <p:sldId id="563" r:id="rId21"/>
    <p:sldId id="611" r:id="rId22"/>
    <p:sldId id="567" r:id="rId23"/>
    <p:sldId id="568" r:id="rId24"/>
    <p:sldId id="569" r:id="rId25"/>
    <p:sldId id="570" r:id="rId26"/>
    <p:sldId id="571" r:id="rId27"/>
    <p:sldId id="572" r:id="rId28"/>
    <p:sldId id="574" r:id="rId29"/>
    <p:sldId id="575" r:id="rId30"/>
    <p:sldId id="576" r:id="rId31"/>
    <p:sldId id="577" r:id="rId32"/>
    <p:sldId id="578" r:id="rId33"/>
    <p:sldId id="579" r:id="rId34"/>
    <p:sldId id="580" r:id="rId35"/>
    <p:sldId id="581" r:id="rId36"/>
    <p:sldId id="582" r:id="rId37"/>
    <p:sldId id="583" r:id="rId38"/>
    <p:sldId id="584" r:id="rId39"/>
    <p:sldId id="585" r:id="rId40"/>
    <p:sldId id="586" r:id="rId41"/>
    <p:sldId id="588" r:id="rId42"/>
    <p:sldId id="589" r:id="rId43"/>
    <p:sldId id="591" r:id="rId44"/>
    <p:sldId id="592" r:id="rId45"/>
    <p:sldId id="593" r:id="rId46"/>
    <p:sldId id="596" r:id="rId47"/>
    <p:sldId id="597" r:id="rId48"/>
    <p:sldId id="599" r:id="rId49"/>
    <p:sldId id="600" r:id="rId50"/>
    <p:sldId id="601" r:id="rId51"/>
    <p:sldId id="602" r:id="rId52"/>
    <p:sldId id="604" r:id="rId53"/>
    <p:sldId id="605" r:id="rId54"/>
    <p:sldId id="60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12"/>
            <p14:sldId id="483"/>
            <p14:sldId id="485"/>
            <p14:sldId id="509"/>
            <p14:sldId id="500"/>
            <p14:sldId id="502"/>
            <p14:sldId id="503"/>
            <p14:sldId id="504"/>
            <p14:sldId id="510"/>
            <p14:sldId id="559"/>
            <p14:sldId id="560"/>
            <p14:sldId id="561"/>
            <p14:sldId id="562"/>
            <p14:sldId id="563"/>
            <p14:sldId id="611"/>
            <p14:sldId id="567"/>
            <p14:sldId id="568"/>
            <p14:sldId id="569"/>
            <p14:sldId id="570"/>
            <p14:sldId id="571"/>
            <p14:sldId id="572"/>
            <p14:sldId id="574"/>
            <p14:sldId id="575"/>
            <p14:sldId id="576"/>
            <p14:sldId id="577"/>
            <p14:sldId id="578"/>
            <p14:sldId id="579"/>
            <p14:sldId id="580"/>
            <p14:sldId id="581"/>
            <p14:sldId id="582"/>
            <p14:sldId id="583"/>
            <p14:sldId id="584"/>
            <p14:sldId id="585"/>
            <p14:sldId id="586"/>
            <p14:sldId id="588"/>
            <p14:sldId id="589"/>
            <p14:sldId id="591"/>
            <p14:sldId id="592"/>
            <p14:sldId id="593"/>
            <p14:sldId id="596"/>
            <p14:sldId id="597"/>
            <p14:sldId id="599"/>
            <p14:sldId id="600"/>
            <p14:sldId id="601"/>
            <p14:sldId id="602"/>
            <p14:sldId id="604"/>
            <p14:sldId id="605"/>
            <p14:sldId id="6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48</a:t>
            </a:fld>
            <a:endParaRPr lang="en-US"/>
          </a:p>
        </p:txBody>
      </p:sp>
    </p:spTree>
    <p:extLst>
      <p:ext uri="{BB962C8B-B14F-4D97-AF65-F5344CB8AC3E}">
        <p14:creationId xmlns:p14="http://schemas.microsoft.com/office/powerpoint/2010/main" val="649388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1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17" Type="http://schemas.openxmlformats.org/officeDocument/2006/relationships/image" Target="../media/image23.png"/><Relationship Id="rId2" Type="http://schemas.openxmlformats.org/officeDocument/2006/relationships/image" Target="../media/image3.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jp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jpg"/><Relationship Id="rId2" Type="http://schemas.openxmlformats.org/officeDocument/2006/relationships/image" Target="../media/image41.jpg"/><Relationship Id="rId1" Type="http://schemas.openxmlformats.org/officeDocument/2006/relationships/slideLayout" Target="../slideLayouts/slideLayout2.xml"/><Relationship Id="rId6" Type="http://schemas.openxmlformats.org/officeDocument/2006/relationships/image" Target="../media/image45.jpg"/><Relationship Id="rId5" Type="http://schemas.openxmlformats.org/officeDocument/2006/relationships/image" Target="../media/image44.jpg"/><Relationship Id="rId10" Type="http://schemas.openxmlformats.org/officeDocument/2006/relationships/image" Target="../media/image3.png"/><Relationship Id="rId4" Type="http://schemas.openxmlformats.org/officeDocument/2006/relationships/image" Target="../media/image43.png"/><Relationship Id="rId9" Type="http://schemas.openxmlformats.org/officeDocument/2006/relationships/image" Target="../media/image48.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56.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9.emf"/><Relationship Id="rId4" Type="http://schemas.openxmlformats.org/officeDocument/2006/relationships/image" Target="../media/image58.emf"/></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1.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6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Introduction to</a:t>
            </a:r>
            <a:br>
              <a:rPr lang="en-US" dirty="0">
                <a:latin typeface="Andalus" panose="02020603050405020304" pitchFamily="18" charset="-78"/>
                <a:cs typeface="Andalus" panose="02020603050405020304" pitchFamily="18" charset="-78"/>
              </a:rPr>
            </a:br>
            <a:r>
              <a:rPr lang="en-US" dirty="0">
                <a:latin typeface="Andalus" panose="02020603050405020304" pitchFamily="18" charset="-78"/>
                <a:cs typeface="Andalus" panose="02020603050405020304" pitchFamily="18" charset="-78"/>
              </a:rPr>
              <a:t>Reinforcement Learning</a:t>
            </a: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the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51837"/>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Reinforcement Learning Fundamentals</a:t>
            </a:r>
          </a:p>
          <a:p>
            <a:pPr marL="457200" indent="-457200">
              <a:lnSpc>
                <a:spcPct val="150000"/>
              </a:lnSpc>
              <a:buFont typeface="Arial" panose="020B0604020202020204" pitchFamily="34" charset="0"/>
              <a:buChar char="•"/>
            </a:pPr>
            <a:r>
              <a:rPr lang="en-US" sz="2800" dirty="0"/>
              <a:t>Define and explain the basic concepts of reinforcement learning, including agents, environments, actions, states, rewards, and policies.</a:t>
            </a:r>
          </a:p>
          <a:p>
            <a:pPr marL="457200" indent="-457200">
              <a:lnSpc>
                <a:spcPct val="150000"/>
              </a:lnSpc>
              <a:buFont typeface="Arial" panose="020B0604020202020204" pitchFamily="34" charset="0"/>
              <a:buChar char="•"/>
            </a:pPr>
            <a:r>
              <a:rPr lang="en-US" sz="2800" dirty="0"/>
              <a:t>Understand the difference between supervised learning, unsupervised learning, and reinforcement learning.</a:t>
            </a:r>
          </a:p>
        </p:txBody>
      </p:sp>
    </p:spTree>
    <p:extLst>
      <p:ext uri="{BB962C8B-B14F-4D97-AF65-F5344CB8AC3E}">
        <p14:creationId xmlns:p14="http://schemas.microsoft.com/office/powerpoint/2010/main" val="3328201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Reinforcement Learning?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dirty="0"/>
              <a:t> RL is a type of machine learning paradigm where an agent learns to make decisions by interacting with an environment. The agent takes actions in the environment, and based on these actions, it receives feedback in the form of rewards or penalties. The goal of the agent is to learn a policy, which is a mapping from states to actions, that maximizes the cumulative reward over time.</a:t>
            </a:r>
          </a:p>
        </p:txBody>
      </p:sp>
    </p:spTree>
    <p:extLst>
      <p:ext uri="{BB962C8B-B14F-4D97-AF65-F5344CB8AC3E}">
        <p14:creationId xmlns:p14="http://schemas.microsoft.com/office/powerpoint/2010/main" val="200367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A5889FFE-3DF3-B1FB-A604-0FC601FE0B4C}"/>
              </a:ext>
            </a:extLst>
          </p:cNvPr>
          <p:cNvSpPr>
            <a:spLocks noGrp="1"/>
          </p:cNvSpPr>
          <p:nvPr>
            <p:ph type="title"/>
          </p:nvPr>
        </p:nvSpPr>
        <p:spPr>
          <a:xfrm>
            <a:off x="534432" y="302866"/>
            <a:ext cx="9627764" cy="1153330"/>
          </a:xfrm>
        </p:spPr>
        <p:txBody>
          <a:bodyPr/>
          <a:lstStyle/>
          <a:p>
            <a:pPr algn="ctr"/>
            <a:r>
              <a:rPr lang="en-US" dirty="0"/>
              <a:t>Machine Learning</a:t>
            </a:r>
          </a:p>
        </p:txBody>
      </p:sp>
      <p:pic>
        <p:nvPicPr>
          <p:cNvPr id="12" name="Content Placeholder 3">
            <a:extLst>
              <a:ext uri="{FF2B5EF4-FFF2-40B4-BE49-F238E27FC236}">
                <a16:creationId xmlns:a16="http://schemas.microsoft.com/office/drawing/2014/main" id="{7CDAB504-2033-AE70-0D51-F8592558F150}"/>
              </a:ext>
            </a:extLst>
          </p:cNvPr>
          <p:cNvPicPr>
            <a:picLocks noGrp="1" noChangeAspect="1"/>
          </p:cNvPicPr>
          <p:nvPr>
            <p:ph idx="1"/>
          </p:nvPr>
        </p:nvPicPr>
        <p:blipFill>
          <a:blip r:embed="rId3"/>
          <a:stretch>
            <a:fillRect/>
          </a:stretch>
        </p:blipFill>
        <p:spPr>
          <a:xfrm>
            <a:off x="534987" y="1239096"/>
            <a:ext cx="9626651" cy="4838150"/>
          </a:xfrm>
          <a:prstGeom prst="rect">
            <a:avLst/>
          </a:prstGeom>
        </p:spPr>
      </p:pic>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DA169B83-3E9E-88F1-8463-AC559BB37519}"/>
              </a:ext>
            </a:extLst>
          </p:cNvPr>
          <p:cNvSpPr/>
          <p:nvPr/>
        </p:nvSpPr>
        <p:spPr>
          <a:xfrm>
            <a:off x="534432" y="4343400"/>
            <a:ext cx="9762959" cy="20262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1E2EBD6A-C1C0-41FF-2ADC-D5B8C81F77D3}"/>
              </a:ext>
            </a:extLst>
          </p:cNvPr>
          <p:cNvSpPr>
            <a:spLocks noGrp="1" noChangeArrowheads="1"/>
          </p:cNvSpPr>
          <p:nvPr>
            <p:ph type="title"/>
          </p:nvPr>
        </p:nvSpPr>
        <p:spPr>
          <a:xfrm>
            <a:off x="534432" y="302865"/>
            <a:ext cx="9619774" cy="1260475"/>
          </a:xfrm>
        </p:spPr>
        <p:txBody>
          <a:bodyPr/>
          <a:lstStyle/>
          <a:p>
            <a:pPr algn="ctr"/>
            <a:r>
              <a:rPr lang="en-US" altLang="en-US" dirty="0"/>
              <a:t>Machine Learning Areas</a:t>
            </a:r>
          </a:p>
        </p:txBody>
      </p:sp>
      <p:sp>
        <p:nvSpPr>
          <p:cNvPr id="13" name="Rectangle 3">
            <a:extLst>
              <a:ext uri="{FF2B5EF4-FFF2-40B4-BE49-F238E27FC236}">
                <a16:creationId xmlns:a16="http://schemas.microsoft.com/office/drawing/2014/main" id="{923ADD0B-C59A-89D5-7E10-BF343141E423}"/>
              </a:ext>
            </a:extLst>
          </p:cNvPr>
          <p:cNvSpPr txBox="1">
            <a:spLocks noChangeArrowheads="1"/>
          </p:cNvSpPr>
          <p:nvPr/>
        </p:nvSpPr>
        <p:spPr>
          <a:xfrm>
            <a:off x="534432" y="1425454"/>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47" b="1" dirty="0">
                <a:solidFill>
                  <a:schemeClr val="accent2"/>
                </a:solidFill>
              </a:rPr>
              <a:t>Supervised Learning</a:t>
            </a:r>
            <a:r>
              <a:rPr lang="en-US" altLang="en-US" sz="2647" b="1" dirty="0"/>
              <a:t>:</a:t>
            </a:r>
            <a:r>
              <a:rPr lang="en-US" altLang="en-US" sz="2647" dirty="0"/>
              <a:t> Data and corresponding labels are given</a:t>
            </a:r>
          </a:p>
          <a:p>
            <a:endParaRPr lang="en-US" altLang="en-US" sz="2647" dirty="0"/>
          </a:p>
          <a:p>
            <a:r>
              <a:rPr lang="en-US" altLang="en-US" sz="2647" b="1" dirty="0">
                <a:solidFill>
                  <a:schemeClr val="accent2"/>
                </a:solidFill>
              </a:rPr>
              <a:t>Unsupervised Learning</a:t>
            </a:r>
            <a:r>
              <a:rPr lang="en-US" altLang="en-US" sz="2647" b="1" dirty="0"/>
              <a:t>:</a:t>
            </a:r>
            <a:r>
              <a:rPr lang="en-US" altLang="en-US" sz="2647" dirty="0"/>
              <a:t> Only data is given, no labels provided</a:t>
            </a:r>
          </a:p>
          <a:p>
            <a:endParaRPr lang="en-US" altLang="en-US" sz="2647" dirty="0"/>
          </a:p>
          <a:p>
            <a:r>
              <a:rPr lang="en-US" altLang="en-US" sz="2647" b="1" dirty="0">
                <a:solidFill>
                  <a:schemeClr val="accent2"/>
                </a:solidFill>
              </a:rPr>
              <a:t>Semi-supervised Learning</a:t>
            </a:r>
            <a:r>
              <a:rPr lang="en-US" altLang="en-US" sz="2647" b="1" dirty="0"/>
              <a:t>:</a:t>
            </a:r>
            <a:r>
              <a:rPr lang="en-US" altLang="en-US" sz="2647" dirty="0"/>
              <a:t> Some (if not all) labels are present</a:t>
            </a:r>
          </a:p>
          <a:p>
            <a:pPr>
              <a:buFontTx/>
              <a:buNone/>
            </a:pPr>
            <a:endParaRPr lang="en-US" altLang="en-US" sz="2647" dirty="0"/>
          </a:p>
          <a:p>
            <a:pPr algn="just"/>
            <a:r>
              <a:rPr lang="en-US" altLang="en-US" sz="2647" b="1" dirty="0">
                <a:solidFill>
                  <a:schemeClr val="accent2"/>
                </a:solidFill>
              </a:rPr>
              <a:t>Reinforcement Learning</a:t>
            </a:r>
            <a:r>
              <a:rPr lang="en-US" altLang="en-US" sz="2647" dirty="0"/>
              <a:t>: An agent interacting with the world makes observations, takes actions, and is rewarded or punished; it should learn to choose actions in such a way as to obtain a lot of reward</a:t>
            </a:r>
          </a:p>
        </p:txBody>
      </p:sp>
    </p:spTree>
    <p:extLst>
      <p:ext uri="{BB962C8B-B14F-4D97-AF65-F5344CB8AC3E}">
        <p14:creationId xmlns:p14="http://schemas.microsoft.com/office/powerpoint/2010/main" val="291279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E8A556-EFEE-3F99-2E23-794AD36AD2BB}"/>
              </a:ext>
            </a:extLst>
          </p:cNvPr>
          <p:cNvSpPr>
            <a:spLocks noGrp="1" noChangeArrowheads="1"/>
          </p:cNvSpPr>
          <p:nvPr>
            <p:ph type="title"/>
          </p:nvPr>
        </p:nvSpPr>
        <p:spPr>
          <a:xfrm>
            <a:off x="534432" y="302865"/>
            <a:ext cx="9619774" cy="1260475"/>
          </a:xfrm>
        </p:spPr>
        <p:txBody>
          <a:bodyPr/>
          <a:lstStyle/>
          <a:p>
            <a:pPr algn="ctr"/>
            <a:r>
              <a:rPr lang="en-US" altLang="en-US" dirty="0"/>
              <a:t>Supervised Learning</a:t>
            </a:r>
          </a:p>
        </p:txBody>
      </p:sp>
      <p:sp>
        <p:nvSpPr>
          <p:cNvPr id="4" name="Rectangle 3">
            <a:extLst>
              <a:ext uri="{FF2B5EF4-FFF2-40B4-BE49-F238E27FC236}">
                <a16:creationId xmlns:a16="http://schemas.microsoft.com/office/drawing/2014/main" id="{0A0362EF-65D7-6F37-D0A0-A7CDD481023A}"/>
              </a:ext>
            </a:extLst>
          </p:cNvPr>
          <p:cNvSpPr txBox="1">
            <a:spLocks noChangeArrowheads="1"/>
          </p:cNvSpPr>
          <p:nvPr/>
        </p:nvSpPr>
        <p:spPr>
          <a:xfrm>
            <a:off x="554514" y="1677921"/>
            <a:ext cx="9579610" cy="5327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Learning a discrete function: </a:t>
            </a:r>
            <a:r>
              <a:rPr lang="en-US" altLang="en-US" b="1"/>
              <a:t>Classification</a:t>
            </a:r>
          </a:p>
          <a:p>
            <a:pPr lvl="1"/>
            <a:r>
              <a:rPr lang="en-US" altLang="en-US"/>
              <a:t>Boolean classification:</a:t>
            </a:r>
          </a:p>
          <a:p>
            <a:pPr lvl="2"/>
            <a:r>
              <a:rPr lang="en-US" altLang="en-US"/>
              <a:t>Each example is classified as true(positive) or false(negative).</a:t>
            </a:r>
          </a:p>
          <a:p>
            <a:r>
              <a:rPr lang="en-US" altLang="en-US"/>
              <a:t>Learning a continuous function: </a:t>
            </a:r>
            <a:r>
              <a:rPr lang="en-US" altLang="en-US" b="1"/>
              <a:t>Regression</a:t>
            </a:r>
            <a:endParaRPr lang="en-US" altLang="en-US" b="1" dirty="0"/>
          </a:p>
        </p:txBody>
      </p:sp>
    </p:spTree>
    <p:extLst>
      <p:ext uri="{BB962C8B-B14F-4D97-AF65-F5344CB8AC3E}">
        <p14:creationId xmlns:p14="http://schemas.microsoft.com/office/powerpoint/2010/main" val="60839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40263" y="631703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0" name="Rounded Rectangle 29">
            <a:extLst>
              <a:ext uri="{FF2B5EF4-FFF2-40B4-BE49-F238E27FC236}">
                <a16:creationId xmlns:a16="http://schemas.microsoft.com/office/drawing/2014/main" id="{E47C7B7F-09AD-CC1B-8F32-3C08D692A967}"/>
              </a:ext>
            </a:extLst>
          </p:cNvPr>
          <p:cNvSpPr/>
          <p:nvPr/>
        </p:nvSpPr>
        <p:spPr>
          <a:xfrm>
            <a:off x="96083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Prediction</a:t>
            </a:r>
          </a:p>
        </p:txBody>
      </p:sp>
      <p:sp>
        <p:nvSpPr>
          <p:cNvPr id="31" name="Title 1">
            <a:extLst>
              <a:ext uri="{FF2B5EF4-FFF2-40B4-BE49-F238E27FC236}">
                <a16:creationId xmlns:a16="http://schemas.microsoft.com/office/drawing/2014/main" id="{6E5CCA45-19BD-73D0-422C-34CA540F9EB6}"/>
              </a:ext>
            </a:extLst>
          </p:cNvPr>
          <p:cNvSpPr>
            <a:spLocks noGrp="1"/>
          </p:cNvSpPr>
          <p:nvPr>
            <p:ph type="title"/>
          </p:nvPr>
        </p:nvSpPr>
        <p:spPr>
          <a:xfrm>
            <a:off x="1810849" y="0"/>
            <a:ext cx="9075420" cy="539517"/>
          </a:xfrm>
        </p:spPr>
        <p:txBody>
          <a:bodyPr>
            <a:normAutofit fontScale="90000"/>
          </a:bodyPr>
          <a:lstStyle/>
          <a:p>
            <a:pPr algn="ctr"/>
            <a:r>
              <a:rPr lang="en-US" altLang="en-US" dirty="0"/>
              <a:t>Steps</a:t>
            </a:r>
          </a:p>
        </p:txBody>
      </p:sp>
      <p:sp>
        <p:nvSpPr>
          <p:cNvPr id="32" name="Rounded Rectangle 9">
            <a:extLst>
              <a:ext uri="{FF2B5EF4-FFF2-40B4-BE49-F238E27FC236}">
                <a16:creationId xmlns:a16="http://schemas.microsoft.com/office/drawing/2014/main" id="{FB969003-8A0F-F7CB-BC05-53A221D88520}"/>
              </a:ext>
            </a:extLst>
          </p:cNvPr>
          <p:cNvSpPr/>
          <p:nvPr/>
        </p:nvSpPr>
        <p:spPr>
          <a:xfrm>
            <a:off x="7604939" y="753202"/>
            <a:ext cx="1764665" cy="9243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 Labels</a:t>
            </a:r>
          </a:p>
        </p:txBody>
      </p:sp>
      <p:grpSp>
        <p:nvGrpSpPr>
          <p:cNvPr id="33" name="Group 12">
            <a:extLst>
              <a:ext uri="{FF2B5EF4-FFF2-40B4-BE49-F238E27FC236}">
                <a16:creationId xmlns:a16="http://schemas.microsoft.com/office/drawing/2014/main" id="{D229CC6C-409A-AA7A-6B77-BF48C656179F}"/>
              </a:ext>
            </a:extLst>
          </p:cNvPr>
          <p:cNvGrpSpPr>
            <a:grpSpLocks/>
          </p:cNvGrpSpPr>
          <p:nvPr/>
        </p:nvGrpSpPr>
        <p:grpSpPr bwMode="auto">
          <a:xfrm>
            <a:off x="1890786" y="949739"/>
            <a:ext cx="2689013" cy="3394529"/>
            <a:chOff x="228600" y="1417320"/>
            <a:chExt cx="2438400" cy="2849880"/>
          </a:xfrm>
        </p:grpSpPr>
        <p:sp>
          <p:nvSpPr>
            <p:cNvPr id="34" name="TextBox 7">
              <a:extLst>
                <a:ext uri="{FF2B5EF4-FFF2-40B4-BE49-F238E27FC236}">
                  <a16:creationId xmlns:a16="http://schemas.microsoft.com/office/drawing/2014/main" id="{0BA48C86-60CE-297C-01FB-DFEEDBF57C49}"/>
                </a:ext>
              </a:extLst>
            </p:cNvPr>
            <p:cNvSpPr txBox="1">
              <a:spLocks noChangeArrowheads="1"/>
            </p:cNvSpPr>
            <p:nvPr/>
          </p:nvSpPr>
          <p:spPr bwMode="auto">
            <a:xfrm>
              <a:off x="533400" y="1417320"/>
              <a:ext cx="1828800" cy="761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47">
                  <a:solidFill>
                    <a:srgbClr val="000000"/>
                  </a:solidFill>
                </a:rPr>
                <a:t>Training Images</a:t>
              </a:r>
            </a:p>
          </p:txBody>
        </p:sp>
        <p:sp>
          <p:nvSpPr>
            <p:cNvPr id="35" name="Rounded Rectangle 10">
              <a:extLst>
                <a:ext uri="{FF2B5EF4-FFF2-40B4-BE49-F238E27FC236}">
                  <a16:creationId xmlns:a16="http://schemas.microsoft.com/office/drawing/2014/main" id="{D88DF069-CF3A-09F3-D091-D2D6E891B314}"/>
                </a:ext>
              </a:extLst>
            </p:cNvPr>
            <p:cNvSpPr/>
            <p:nvPr/>
          </p:nvSpPr>
          <p:spPr>
            <a:xfrm>
              <a:off x="228600" y="1448185"/>
              <a:ext cx="2438400" cy="28190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647" dirty="0">
                <a:solidFill>
                  <a:srgbClr val="000000"/>
                </a:solidFill>
              </a:endParaRPr>
            </a:p>
          </p:txBody>
        </p:sp>
      </p:grpSp>
      <p:sp>
        <p:nvSpPr>
          <p:cNvPr id="36" name="Rounded Rectangle 11">
            <a:extLst>
              <a:ext uri="{FF2B5EF4-FFF2-40B4-BE49-F238E27FC236}">
                <a16:creationId xmlns:a16="http://schemas.microsoft.com/office/drawing/2014/main" id="{3E3A1545-CAF8-1FAE-1F67-8A0D0C6B5AF0}"/>
              </a:ext>
            </a:extLst>
          </p:cNvPr>
          <p:cNvSpPr/>
          <p:nvPr/>
        </p:nvSpPr>
        <p:spPr>
          <a:xfrm>
            <a:off x="7773002" y="2349803"/>
            <a:ext cx="1512570"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a:t>
            </a:r>
          </a:p>
        </p:txBody>
      </p:sp>
      <p:sp>
        <p:nvSpPr>
          <p:cNvPr id="37" name="TextBox 13">
            <a:extLst>
              <a:ext uri="{FF2B5EF4-FFF2-40B4-BE49-F238E27FC236}">
                <a16:creationId xmlns:a16="http://schemas.microsoft.com/office/drawing/2014/main" id="{6177A02C-A415-5E76-39BE-C3EB63F097AF}"/>
              </a:ext>
            </a:extLst>
          </p:cNvPr>
          <p:cNvSpPr txBox="1">
            <a:spLocks noChangeArrowheads="1"/>
          </p:cNvSpPr>
          <p:nvPr/>
        </p:nvSpPr>
        <p:spPr bwMode="auto">
          <a:xfrm>
            <a:off x="2415984" y="422908"/>
            <a:ext cx="1725729"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Training</a:t>
            </a:r>
          </a:p>
        </p:txBody>
      </p:sp>
      <p:sp>
        <p:nvSpPr>
          <p:cNvPr id="38" name="Rounded Rectangle 14">
            <a:extLst>
              <a:ext uri="{FF2B5EF4-FFF2-40B4-BE49-F238E27FC236}">
                <a16:creationId xmlns:a16="http://schemas.microsoft.com/office/drawing/2014/main" id="{45557747-ED91-A202-3811-A75A7F1E06AE}"/>
              </a:ext>
            </a:extLst>
          </p:cNvPr>
          <p:cNvSpPr/>
          <p:nvPr/>
        </p:nvSpPr>
        <p:spPr>
          <a:xfrm>
            <a:off x="5336084"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39" name="Right Arrow 15">
            <a:extLst>
              <a:ext uri="{FF2B5EF4-FFF2-40B4-BE49-F238E27FC236}">
                <a16:creationId xmlns:a16="http://schemas.microsoft.com/office/drawing/2014/main" id="{1E86E461-6214-B9D5-A9D2-1A43AC613EA4}"/>
              </a:ext>
            </a:extLst>
          </p:cNvPr>
          <p:cNvSpPr/>
          <p:nvPr/>
        </p:nvSpPr>
        <p:spPr>
          <a:xfrm>
            <a:off x="4663831"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0" name="Right Arrow 16">
            <a:extLst>
              <a:ext uri="{FF2B5EF4-FFF2-40B4-BE49-F238E27FC236}">
                <a16:creationId xmlns:a16="http://schemas.microsoft.com/office/drawing/2014/main" id="{537CB1BD-2A61-2439-4D73-58FC7C7DE867}"/>
              </a:ext>
            </a:extLst>
          </p:cNvPr>
          <p:cNvSpPr/>
          <p:nvPr/>
        </p:nvSpPr>
        <p:spPr>
          <a:xfrm>
            <a:off x="7100749"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1" name="Right Arrow 17">
            <a:extLst>
              <a:ext uri="{FF2B5EF4-FFF2-40B4-BE49-F238E27FC236}">
                <a16:creationId xmlns:a16="http://schemas.microsoft.com/office/drawing/2014/main" id="{CEC2F632-DA7D-CD3E-5603-C32958E8EA28}"/>
              </a:ext>
            </a:extLst>
          </p:cNvPr>
          <p:cNvSpPr/>
          <p:nvPr/>
        </p:nvSpPr>
        <p:spPr>
          <a:xfrm rot="5400000">
            <a:off x="8226424" y="1845613"/>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2" name="Rounded Rectangle 18">
            <a:extLst>
              <a:ext uri="{FF2B5EF4-FFF2-40B4-BE49-F238E27FC236}">
                <a16:creationId xmlns:a16="http://schemas.microsoft.com/office/drawing/2014/main" id="{07C1CB58-EFE8-EF39-D457-236741D9FC2D}"/>
              </a:ext>
            </a:extLst>
          </p:cNvPr>
          <p:cNvSpPr/>
          <p:nvPr/>
        </p:nvSpPr>
        <p:spPr>
          <a:xfrm>
            <a:off x="45664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43" name="Right Arrow 19">
            <a:extLst>
              <a:ext uri="{FF2B5EF4-FFF2-40B4-BE49-F238E27FC236}">
                <a16:creationId xmlns:a16="http://schemas.microsoft.com/office/drawing/2014/main" id="{461A650D-1BBF-3AC0-191A-AF31BDC88648}"/>
              </a:ext>
            </a:extLst>
          </p:cNvPr>
          <p:cNvSpPr/>
          <p:nvPr/>
        </p:nvSpPr>
        <p:spPr>
          <a:xfrm>
            <a:off x="3894173"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4" name="TextBox 20">
            <a:extLst>
              <a:ext uri="{FF2B5EF4-FFF2-40B4-BE49-F238E27FC236}">
                <a16:creationId xmlns:a16="http://schemas.microsoft.com/office/drawing/2014/main" id="{9E39CBAB-234D-F345-B752-2F35E72C3354}"/>
              </a:ext>
            </a:extLst>
          </p:cNvPr>
          <p:cNvSpPr txBox="1">
            <a:spLocks noChangeArrowheads="1"/>
          </p:cNvSpPr>
          <p:nvPr/>
        </p:nvSpPr>
        <p:spPr bwMode="auto">
          <a:xfrm>
            <a:off x="2225795" y="4350100"/>
            <a:ext cx="1562735"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Testing</a:t>
            </a:r>
          </a:p>
        </p:txBody>
      </p:sp>
      <p:sp>
        <p:nvSpPr>
          <p:cNvPr id="45" name="TextBox 21">
            <a:extLst>
              <a:ext uri="{FF2B5EF4-FFF2-40B4-BE49-F238E27FC236}">
                <a16:creationId xmlns:a16="http://schemas.microsoft.com/office/drawing/2014/main" id="{771E7EE3-B0B8-F7F6-3CD2-844878F0350F}"/>
              </a:ext>
            </a:extLst>
          </p:cNvPr>
          <p:cNvSpPr txBox="1">
            <a:spLocks noChangeArrowheads="1"/>
          </p:cNvSpPr>
          <p:nvPr/>
        </p:nvSpPr>
        <p:spPr bwMode="auto">
          <a:xfrm>
            <a:off x="2045477" y="5755553"/>
            <a:ext cx="1846211" cy="49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647">
                <a:solidFill>
                  <a:srgbClr val="000000"/>
                </a:solidFill>
              </a:rPr>
              <a:t>Test Image</a:t>
            </a:r>
          </a:p>
        </p:txBody>
      </p:sp>
      <p:sp>
        <p:nvSpPr>
          <p:cNvPr id="46" name="Right Arrow 22">
            <a:extLst>
              <a:ext uri="{FF2B5EF4-FFF2-40B4-BE49-F238E27FC236}">
                <a16:creationId xmlns:a16="http://schemas.microsoft.com/office/drawing/2014/main" id="{7F8EB6DA-91D6-2877-C7BB-D38FBCA90526}"/>
              </a:ext>
            </a:extLst>
          </p:cNvPr>
          <p:cNvSpPr/>
          <p:nvPr/>
        </p:nvSpPr>
        <p:spPr>
          <a:xfrm>
            <a:off x="9369604"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7" name="Rounded Rectangle 23">
            <a:extLst>
              <a:ext uri="{FF2B5EF4-FFF2-40B4-BE49-F238E27FC236}">
                <a16:creationId xmlns:a16="http://schemas.microsoft.com/office/drawing/2014/main" id="{CBECE64B-6A18-FB73-BF09-EABF482EC425}"/>
              </a:ext>
            </a:extLst>
          </p:cNvPr>
          <p:cNvSpPr/>
          <p:nvPr/>
        </p:nvSpPr>
        <p:spPr>
          <a:xfrm>
            <a:off x="10125889"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8" name="Rounded Rectangle 24">
            <a:extLst>
              <a:ext uri="{FF2B5EF4-FFF2-40B4-BE49-F238E27FC236}">
                <a16:creationId xmlns:a16="http://schemas.microsoft.com/office/drawing/2014/main" id="{40A009EE-35A8-7D97-27FF-9397B9471ECE}"/>
              </a:ext>
            </a:extLst>
          </p:cNvPr>
          <p:cNvSpPr/>
          <p:nvPr/>
        </p:nvSpPr>
        <p:spPr>
          <a:xfrm>
            <a:off x="7255440"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9" name="Right Arrow 25">
            <a:extLst>
              <a:ext uri="{FF2B5EF4-FFF2-40B4-BE49-F238E27FC236}">
                <a16:creationId xmlns:a16="http://schemas.microsoft.com/office/drawing/2014/main" id="{302EBAA3-CCEC-1094-F57B-2A4417B10555}"/>
              </a:ext>
            </a:extLst>
          </p:cNvPr>
          <p:cNvSpPr/>
          <p:nvPr/>
        </p:nvSpPr>
        <p:spPr>
          <a:xfrm>
            <a:off x="6583186"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50" name="Right Arrow 31">
            <a:extLst>
              <a:ext uri="{FF2B5EF4-FFF2-40B4-BE49-F238E27FC236}">
                <a16:creationId xmlns:a16="http://schemas.microsoft.com/office/drawing/2014/main" id="{F10A5E4F-7A1E-C72C-1F3C-21A78F6400EF}"/>
              </a:ext>
            </a:extLst>
          </p:cNvPr>
          <p:cNvSpPr/>
          <p:nvPr/>
        </p:nvSpPr>
        <p:spPr>
          <a:xfrm>
            <a:off x="9188168" y="5172582"/>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pic>
        <p:nvPicPr>
          <p:cNvPr id="51" name="Picture 2">
            <a:extLst>
              <a:ext uri="{FF2B5EF4-FFF2-40B4-BE49-F238E27FC236}">
                <a16:creationId xmlns:a16="http://schemas.microsoft.com/office/drawing/2014/main" id="{31770271-E560-9A6D-C4CF-5C1B7A559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818" y="1907349"/>
            <a:ext cx="2468430" cy="210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
            <a:extLst>
              <a:ext uri="{FF2B5EF4-FFF2-40B4-BE49-F238E27FC236}">
                <a16:creationId xmlns:a16="http://schemas.microsoft.com/office/drawing/2014/main" id="{5B915AF1-2164-5477-C964-EEC326CF85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666" y="4920487"/>
            <a:ext cx="882333" cy="88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7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6" grpId="0" animBg="1"/>
      <p:bldP spid="38" grpId="0" animBg="1"/>
      <p:bldP spid="39" grpId="0" animBg="1"/>
      <p:bldP spid="40" grpId="0" animBg="1"/>
      <p:bldP spid="41" grpId="0" animBg="1"/>
      <p:bldP spid="42" grpId="0" animBg="1"/>
      <p:bldP spid="43" grpId="0" animBg="1"/>
      <p:bldP spid="44" grpId="0"/>
      <p:bldP spid="45" grpId="0"/>
      <p:bldP spid="46" grpId="0" animBg="1"/>
      <p:bldP spid="47" grpId="0" animBg="1"/>
      <p:bldP spid="48" grpId="0" animBg="1"/>
      <p:bldP spid="49"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898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2">
            <a:extLst>
              <a:ext uri="{FF2B5EF4-FFF2-40B4-BE49-F238E27FC236}">
                <a16:creationId xmlns:a16="http://schemas.microsoft.com/office/drawing/2014/main" id="{42B21A08-56A7-99CD-9B3E-1D9AC9759E9A}"/>
              </a:ext>
            </a:extLst>
          </p:cNvPr>
          <p:cNvSpPr txBox="1">
            <a:spLocks noGrp="1"/>
          </p:cNvSpPr>
          <p:nvPr>
            <p:ph type="title"/>
          </p:nvPr>
        </p:nvSpPr>
        <p:spPr>
          <a:xfrm>
            <a:off x="3104826" y="-36983"/>
            <a:ext cx="6517356" cy="691250"/>
          </a:xfrm>
          <a:prstGeom prst="rect">
            <a:avLst/>
          </a:prstGeom>
        </p:spPr>
        <p:txBody>
          <a:bodyPr vert="horz" wrap="square" lIns="0" tIns="14005" rIns="0" bIns="0" rtlCol="0" anchor="ctr">
            <a:spAutoFit/>
          </a:bodyPr>
          <a:lstStyle/>
          <a:p>
            <a:pPr marL="14006" algn="l">
              <a:spcBef>
                <a:spcPts val="110"/>
              </a:spcBef>
            </a:pPr>
            <a:r>
              <a:rPr sz="4400" dirty="0"/>
              <a:t>Unsupervised Learning</a:t>
            </a:r>
          </a:p>
        </p:txBody>
      </p:sp>
      <p:sp>
        <p:nvSpPr>
          <p:cNvPr id="4" name="object 3">
            <a:extLst>
              <a:ext uri="{FF2B5EF4-FFF2-40B4-BE49-F238E27FC236}">
                <a16:creationId xmlns:a16="http://schemas.microsoft.com/office/drawing/2014/main" id="{F4A8B08F-C3F1-30BB-8D8E-833CB953B939}"/>
              </a:ext>
            </a:extLst>
          </p:cNvPr>
          <p:cNvSpPr txBox="1"/>
          <p:nvPr/>
        </p:nvSpPr>
        <p:spPr>
          <a:xfrm>
            <a:off x="217988" y="1135170"/>
            <a:ext cx="8876545" cy="1888195"/>
          </a:xfrm>
          <a:prstGeom prst="rect">
            <a:avLst/>
          </a:prstGeom>
        </p:spPr>
        <p:txBody>
          <a:bodyPr vert="horz" wrap="square" lIns="0" tIns="120445" rIns="0" bIns="0" rtlCol="0">
            <a:spAutoFit/>
          </a:bodyPr>
          <a:lstStyle/>
          <a:p>
            <a:pPr marL="448178" indent="-378150">
              <a:spcBef>
                <a:spcPts val="948"/>
              </a:spcBef>
              <a:buFont typeface="Arial"/>
              <a:buChar char="•"/>
              <a:tabLst>
                <a:tab pos="447478" algn="l"/>
                <a:tab pos="448178" algn="l"/>
                <a:tab pos="4078419" algn="l"/>
              </a:tabLst>
            </a:pPr>
            <a:r>
              <a:rPr sz="3529" spc="-11" dirty="0">
                <a:latin typeface="Carlito"/>
                <a:cs typeface="Carlito"/>
              </a:rPr>
              <a:t>Given </a:t>
            </a:r>
            <a:r>
              <a:rPr sz="3529" i="1" spc="154" dirty="0">
                <a:latin typeface="Times New Roman"/>
                <a:cs typeface="Times New Roman"/>
              </a:rPr>
              <a:t>x</a:t>
            </a:r>
            <a:r>
              <a:rPr sz="3474" spc="230" baseline="-18518" dirty="0">
                <a:latin typeface="Carlito"/>
                <a:cs typeface="Carlito"/>
              </a:rPr>
              <a:t>1</a:t>
            </a:r>
            <a:r>
              <a:rPr sz="3529" spc="154" dirty="0">
                <a:latin typeface="Carlito"/>
                <a:cs typeface="Carlito"/>
              </a:rPr>
              <a:t>, </a:t>
            </a:r>
            <a:r>
              <a:rPr sz="3529" i="1" spc="154" dirty="0">
                <a:latin typeface="Times New Roman"/>
                <a:cs typeface="Times New Roman"/>
              </a:rPr>
              <a:t>x</a:t>
            </a:r>
            <a:r>
              <a:rPr sz="3474" spc="230" baseline="-18518" dirty="0">
                <a:latin typeface="Carlito"/>
                <a:cs typeface="Carlito"/>
              </a:rPr>
              <a:t>2</a:t>
            </a:r>
            <a:r>
              <a:rPr sz="3529" spc="154" dirty="0">
                <a:latin typeface="Carlito"/>
                <a:cs typeface="Carlito"/>
              </a:rPr>
              <a:t>,</a:t>
            </a:r>
            <a:r>
              <a:rPr sz="3529" spc="-126" dirty="0">
                <a:latin typeface="Carlito"/>
                <a:cs typeface="Carlito"/>
              </a:rPr>
              <a:t> </a:t>
            </a:r>
            <a:r>
              <a:rPr sz="3529" dirty="0">
                <a:latin typeface="Carlito"/>
                <a:cs typeface="Carlito"/>
              </a:rPr>
              <a:t>..., </a:t>
            </a:r>
            <a:r>
              <a:rPr sz="3529" i="1" spc="221" dirty="0">
                <a:latin typeface="Times New Roman"/>
                <a:cs typeface="Times New Roman"/>
              </a:rPr>
              <a:t>x</a:t>
            </a:r>
            <a:r>
              <a:rPr sz="3474" spc="331" baseline="-18518" dirty="0">
                <a:latin typeface="Carlito"/>
                <a:cs typeface="Carlito"/>
              </a:rPr>
              <a:t>n	</a:t>
            </a:r>
            <a:r>
              <a:rPr sz="3529" dirty="0">
                <a:latin typeface="Carlito"/>
                <a:cs typeface="Carlito"/>
              </a:rPr>
              <a:t>(without</a:t>
            </a:r>
            <a:r>
              <a:rPr sz="3529" spc="-6" dirty="0">
                <a:latin typeface="Carlito"/>
                <a:cs typeface="Carlito"/>
              </a:rPr>
              <a:t> labels)</a:t>
            </a:r>
            <a:endParaRPr sz="3529" dirty="0">
              <a:latin typeface="Carlito"/>
              <a:cs typeface="Carlito"/>
            </a:endParaRPr>
          </a:p>
          <a:p>
            <a:pPr marL="448178" indent="-378150">
              <a:spcBef>
                <a:spcPts val="838"/>
              </a:spcBef>
              <a:buFont typeface="Arial"/>
              <a:buChar char="•"/>
              <a:tabLst>
                <a:tab pos="447478" algn="l"/>
                <a:tab pos="448178" algn="l"/>
              </a:tabLst>
            </a:pPr>
            <a:r>
              <a:rPr sz="3529" dirty="0">
                <a:latin typeface="Carlito"/>
                <a:cs typeface="Carlito"/>
              </a:rPr>
              <a:t>Output hidden </a:t>
            </a:r>
            <a:r>
              <a:rPr sz="3529" spc="-11" dirty="0">
                <a:latin typeface="Carlito"/>
                <a:cs typeface="Carlito"/>
              </a:rPr>
              <a:t>structure </a:t>
            </a:r>
            <a:r>
              <a:rPr sz="3529" dirty="0">
                <a:latin typeface="Carlito"/>
                <a:cs typeface="Carlito"/>
              </a:rPr>
              <a:t>behind the</a:t>
            </a:r>
            <a:r>
              <a:rPr sz="3529" spc="-33" dirty="0">
                <a:latin typeface="Carlito"/>
                <a:cs typeface="Carlito"/>
              </a:rPr>
              <a:t> </a:t>
            </a:r>
            <a:r>
              <a:rPr sz="3529" i="1" dirty="0">
                <a:latin typeface="Times New Roman"/>
                <a:cs typeface="Times New Roman"/>
              </a:rPr>
              <a:t>x</a:t>
            </a:r>
            <a:r>
              <a:rPr sz="3529" dirty="0">
                <a:latin typeface="Carlito"/>
                <a:cs typeface="Carlito"/>
              </a:rPr>
              <a:t>’s</a:t>
            </a:r>
          </a:p>
          <a:p>
            <a:pPr marL="574228">
              <a:spcBef>
                <a:spcPts val="838"/>
              </a:spcBef>
            </a:pPr>
            <a:r>
              <a:rPr sz="3088" dirty="0">
                <a:latin typeface="Arial"/>
                <a:cs typeface="Arial"/>
              </a:rPr>
              <a:t>– </a:t>
            </a:r>
            <a:r>
              <a:rPr sz="3088" dirty="0">
                <a:latin typeface="Carlito"/>
                <a:cs typeface="Carlito"/>
              </a:rPr>
              <a:t>E.g.,</a:t>
            </a:r>
            <a:r>
              <a:rPr sz="3088" spc="-99" dirty="0">
                <a:latin typeface="Carlito"/>
                <a:cs typeface="Carlito"/>
              </a:rPr>
              <a:t> </a:t>
            </a:r>
            <a:r>
              <a:rPr sz="3088" spc="-11" dirty="0">
                <a:latin typeface="Carlito"/>
                <a:cs typeface="Carlito"/>
              </a:rPr>
              <a:t>clustering</a:t>
            </a:r>
            <a:endParaRPr sz="3088" dirty="0">
              <a:latin typeface="Carlito"/>
              <a:cs typeface="Carlito"/>
            </a:endParaRPr>
          </a:p>
        </p:txBody>
      </p:sp>
      <p:grpSp>
        <p:nvGrpSpPr>
          <p:cNvPr id="7" name="object 4">
            <a:extLst>
              <a:ext uri="{FF2B5EF4-FFF2-40B4-BE49-F238E27FC236}">
                <a16:creationId xmlns:a16="http://schemas.microsoft.com/office/drawing/2014/main" id="{7A7D9045-D60C-24F9-675C-0EFB22765B5D}"/>
              </a:ext>
            </a:extLst>
          </p:cNvPr>
          <p:cNvGrpSpPr/>
          <p:nvPr/>
        </p:nvGrpSpPr>
        <p:grpSpPr>
          <a:xfrm>
            <a:off x="424796" y="3372416"/>
            <a:ext cx="8772206" cy="3006233"/>
            <a:chOff x="672674" y="3044736"/>
            <a:chExt cx="7954645" cy="2726055"/>
          </a:xfrm>
        </p:grpSpPr>
        <p:sp>
          <p:nvSpPr>
            <p:cNvPr id="8" name="object 5">
              <a:extLst>
                <a:ext uri="{FF2B5EF4-FFF2-40B4-BE49-F238E27FC236}">
                  <a16:creationId xmlns:a16="http://schemas.microsoft.com/office/drawing/2014/main" id="{536DC843-14B8-7EAB-087B-2B842AC1E152}"/>
                </a:ext>
              </a:extLst>
            </p:cNvPr>
            <p:cNvSpPr/>
            <p:nvPr/>
          </p:nvSpPr>
          <p:spPr>
            <a:xfrm>
              <a:off x="6726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26" y="2554186"/>
                  </a:lnTo>
                  <a:lnTo>
                    <a:pt x="183426" y="108267"/>
                  </a:lnTo>
                  <a:lnTo>
                    <a:pt x="214604" y="161709"/>
                  </a:lnTo>
                  <a:lnTo>
                    <a:pt x="219633" y="167360"/>
                  </a:lnTo>
                  <a:lnTo>
                    <a:pt x="226212" y="170535"/>
                  </a:lnTo>
                  <a:lnTo>
                    <a:pt x="233489" y="171018"/>
                  </a:lnTo>
                  <a:lnTo>
                    <a:pt x="240652" y="168567"/>
                  </a:lnTo>
                  <a:lnTo>
                    <a:pt x="246303" y="163537"/>
                  </a:lnTo>
                  <a:lnTo>
                    <a:pt x="249478" y="156959"/>
                  </a:lnTo>
                  <a:lnTo>
                    <a:pt x="249948" y="149669"/>
                  </a:lnTo>
                  <a:lnTo>
                    <a:pt x="247510" y="142506"/>
                  </a:lnTo>
                  <a:lnTo>
                    <a:pt x="164376" y="0"/>
                  </a:lnTo>
                  <a:lnTo>
                    <a:pt x="81254" y="142506"/>
                  </a:lnTo>
                  <a:lnTo>
                    <a:pt x="78803" y="149669"/>
                  </a:lnTo>
                  <a:lnTo>
                    <a:pt x="79286" y="156959"/>
                  </a:lnTo>
                  <a:lnTo>
                    <a:pt x="82461" y="163537"/>
                  </a:lnTo>
                  <a:lnTo>
                    <a:pt x="88112" y="168567"/>
                  </a:lnTo>
                  <a:lnTo>
                    <a:pt x="95262" y="171018"/>
                  </a:lnTo>
                  <a:lnTo>
                    <a:pt x="102552" y="170535"/>
                  </a:lnTo>
                  <a:lnTo>
                    <a:pt x="109131" y="167360"/>
                  </a:lnTo>
                  <a:lnTo>
                    <a:pt x="114160" y="161709"/>
                  </a:lnTo>
                  <a:lnTo>
                    <a:pt x="145326" y="108267"/>
                  </a:lnTo>
                  <a:lnTo>
                    <a:pt x="145326" y="2554186"/>
                  </a:lnTo>
                  <a:lnTo>
                    <a:pt x="0" y="2554173"/>
                  </a:lnTo>
                  <a:lnTo>
                    <a:pt x="0" y="2592273"/>
                  </a:lnTo>
                  <a:lnTo>
                    <a:pt x="145326" y="2592273"/>
                  </a:lnTo>
                  <a:lnTo>
                    <a:pt x="145326" y="2725623"/>
                  </a:lnTo>
                  <a:lnTo>
                    <a:pt x="183426" y="2725623"/>
                  </a:lnTo>
                  <a:lnTo>
                    <a:pt x="183426"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9" name="object 6">
              <a:extLst>
                <a:ext uri="{FF2B5EF4-FFF2-40B4-BE49-F238E27FC236}">
                  <a16:creationId xmlns:a16="http://schemas.microsoft.com/office/drawing/2014/main" id="{28567FE5-4DF0-975A-F412-AA5D1634EEA9}"/>
                </a:ext>
              </a:extLst>
            </p:cNvPr>
            <p:cNvSpPr/>
            <p:nvPr/>
          </p:nvSpPr>
          <p:spPr>
            <a:xfrm>
              <a:off x="12954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10" name="object 7">
              <a:extLst>
                <a:ext uri="{FF2B5EF4-FFF2-40B4-BE49-F238E27FC236}">
                  <a16:creationId xmlns:a16="http://schemas.microsoft.com/office/drawing/2014/main" id="{EBF1BD41-D64C-C172-6B5C-5AF66CA6F5D4}"/>
                </a:ext>
              </a:extLst>
            </p:cNvPr>
            <p:cNvSpPr/>
            <p:nvPr/>
          </p:nvSpPr>
          <p:spPr>
            <a:xfrm>
              <a:off x="1359915" y="4294911"/>
              <a:ext cx="241300" cy="241300"/>
            </a:xfrm>
            <a:prstGeom prst="rect">
              <a:avLst/>
            </a:prstGeom>
            <a:blipFill>
              <a:blip r:embed="rId4" cstate="print"/>
              <a:stretch>
                <a:fillRect/>
              </a:stretch>
            </a:blipFill>
          </p:spPr>
          <p:txBody>
            <a:bodyPr wrap="square" lIns="0" tIns="0" rIns="0" bIns="0" rtlCol="0"/>
            <a:lstStyle/>
            <a:p>
              <a:endParaRPr sz="2316"/>
            </a:p>
          </p:txBody>
        </p:sp>
        <p:sp>
          <p:nvSpPr>
            <p:cNvPr id="11" name="object 8">
              <a:extLst>
                <a:ext uri="{FF2B5EF4-FFF2-40B4-BE49-F238E27FC236}">
                  <a16:creationId xmlns:a16="http://schemas.microsoft.com/office/drawing/2014/main" id="{E8599B8E-BFED-7399-CB57-5B529D5C10CC}"/>
                </a:ext>
              </a:extLst>
            </p:cNvPr>
            <p:cNvSpPr/>
            <p:nvPr/>
          </p:nvSpPr>
          <p:spPr>
            <a:xfrm>
              <a:off x="17018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14" name="object 9">
              <a:extLst>
                <a:ext uri="{FF2B5EF4-FFF2-40B4-BE49-F238E27FC236}">
                  <a16:creationId xmlns:a16="http://schemas.microsoft.com/office/drawing/2014/main" id="{7FC42E11-3823-5A31-5690-204C38CE7A80}"/>
                </a:ext>
              </a:extLst>
            </p:cNvPr>
            <p:cNvSpPr/>
            <p:nvPr/>
          </p:nvSpPr>
          <p:spPr>
            <a:xfrm>
              <a:off x="1770824" y="4415561"/>
              <a:ext cx="228600" cy="228600"/>
            </a:xfrm>
            <a:custGeom>
              <a:avLst/>
              <a:gdLst/>
              <a:ahLst/>
              <a:cxnLst/>
              <a:rect l="l" t="t" r="r" b="b"/>
              <a:pathLst>
                <a:path w="228600" h="228600">
                  <a:moveTo>
                    <a:pt x="114300" y="0"/>
                  </a:moveTo>
                  <a:lnTo>
                    <a:pt x="69806" y="8981"/>
                  </a:lnTo>
                  <a:lnTo>
                    <a:pt x="33475" y="33475"/>
                  </a:lnTo>
                  <a:lnTo>
                    <a:pt x="8981" y="69806"/>
                  </a:lnTo>
                  <a:lnTo>
                    <a:pt x="0" y="114299"/>
                  </a:lnTo>
                  <a:lnTo>
                    <a:pt x="8981" y="158787"/>
                  </a:lnTo>
                  <a:lnTo>
                    <a:pt x="33475" y="195119"/>
                  </a:lnTo>
                  <a:lnTo>
                    <a:pt x="69806" y="219616"/>
                  </a:lnTo>
                  <a:lnTo>
                    <a:pt x="114300" y="228599"/>
                  </a:lnTo>
                  <a:lnTo>
                    <a:pt x="158787" y="219616"/>
                  </a:lnTo>
                  <a:lnTo>
                    <a:pt x="195119" y="195119"/>
                  </a:lnTo>
                  <a:lnTo>
                    <a:pt x="219616" y="158787"/>
                  </a:lnTo>
                  <a:lnTo>
                    <a:pt x="228600" y="114299"/>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5" name="object 10">
              <a:extLst>
                <a:ext uri="{FF2B5EF4-FFF2-40B4-BE49-F238E27FC236}">
                  <a16:creationId xmlns:a16="http://schemas.microsoft.com/office/drawing/2014/main" id="{05E1D669-6B48-A594-4D88-633E724862A8}"/>
                </a:ext>
              </a:extLst>
            </p:cNvPr>
            <p:cNvSpPr/>
            <p:nvPr/>
          </p:nvSpPr>
          <p:spPr>
            <a:xfrm>
              <a:off x="17708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6" name="object 11">
              <a:extLst>
                <a:ext uri="{FF2B5EF4-FFF2-40B4-BE49-F238E27FC236}">
                  <a16:creationId xmlns:a16="http://schemas.microsoft.com/office/drawing/2014/main" id="{F8F20D05-48E8-21FF-D220-ABBF34B1071C}"/>
                </a:ext>
              </a:extLst>
            </p:cNvPr>
            <p:cNvSpPr/>
            <p:nvPr/>
          </p:nvSpPr>
          <p:spPr>
            <a:xfrm>
              <a:off x="17018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17" name="object 12">
              <a:extLst>
                <a:ext uri="{FF2B5EF4-FFF2-40B4-BE49-F238E27FC236}">
                  <a16:creationId xmlns:a16="http://schemas.microsoft.com/office/drawing/2014/main" id="{E93F4045-CA02-D32F-B458-824A8425C8AA}"/>
                </a:ext>
              </a:extLst>
            </p:cNvPr>
            <p:cNvSpPr/>
            <p:nvPr/>
          </p:nvSpPr>
          <p:spPr>
            <a:xfrm>
              <a:off x="1770824" y="49128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8" name="object 13">
              <a:extLst>
                <a:ext uri="{FF2B5EF4-FFF2-40B4-BE49-F238E27FC236}">
                  <a16:creationId xmlns:a16="http://schemas.microsoft.com/office/drawing/2014/main" id="{20C96B65-B532-E214-F9AE-E667E1D9BC0C}"/>
                </a:ext>
              </a:extLst>
            </p:cNvPr>
            <p:cNvSpPr/>
            <p:nvPr/>
          </p:nvSpPr>
          <p:spPr>
            <a:xfrm>
              <a:off x="17708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9" name="object 14">
              <a:extLst>
                <a:ext uri="{FF2B5EF4-FFF2-40B4-BE49-F238E27FC236}">
                  <a16:creationId xmlns:a16="http://schemas.microsoft.com/office/drawing/2014/main" id="{AE854DBC-D1DB-B1EB-D18C-7C97FEA4768A}"/>
                </a:ext>
              </a:extLst>
            </p:cNvPr>
            <p:cNvSpPr/>
            <p:nvPr/>
          </p:nvSpPr>
          <p:spPr>
            <a:xfrm>
              <a:off x="12446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20" name="object 15">
              <a:extLst>
                <a:ext uri="{FF2B5EF4-FFF2-40B4-BE49-F238E27FC236}">
                  <a16:creationId xmlns:a16="http://schemas.microsoft.com/office/drawing/2014/main" id="{8E41E754-EE99-EDDF-8D58-C9563F7A0FDA}"/>
                </a:ext>
              </a:extLst>
            </p:cNvPr>
            <p:cNvSpPr/>
            <p:nvPr/>
          </p:nvSpPr>
          <p:spPr>
            <a:xfrm>
              <a:off x="1313624" y="47985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21" name="object 16">
              <a:extLst>
                <a:ext uri="{FF2B5EF4-FFF2-40B4-BE49-F238E27FC236}">
                  <a16:creationId xmlns:a16="http://schemas.microsoft.com/office/drawing/2014/main" id="{A94CB070-1424-EBE4-E80E-EC60787FF0DA}"/>
                </a:ext>
              </a:extLst>
            </p:cNvPr>
            <p:cNvSpPr/>
            <p:nvPr/>
          </p:nvSpPr>
          <p:spPr>
            <a:xfrm>
              <a:off x="13136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22" name="object 17">
              <a:extLst>
                <a:ext uri="{FF2B5EF4-FFF2-40B4-BE49-F238E27FC236}">
                  <a16:creationId xmlns:a16="http://schemas.microsoft.com/office/drawing/2014/main" id="{C5AE0F9F-5A96-2B84-8A2B-864EFD81EF73}"/>
                </a:ext>
              </a:extLst>
            </p:cNvPr>
            <p:cNvSpPr/>
            <p:nvPr/>
          </p:nvSpPr>
          <p:spPr>
            <a:xfrm>
              <a:off x="16256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23" name="object 18">
              <a:extLst>
                <a:ext uri="{FF2B5EF4-FFF2-40B4-BE49-F238E27FC236}">
                  <a16:creationId xmlns:a16="http://schemas.microsoft.com/office/drawing/2014/main" id="{5F1F93C9-243A-9655-9E6D-3B144CFAB37A}"/>
                </a:ext>
              </a:extLst>
            </p:cNvPr>
            <p:cNvSpPr/>
            <p:nvPr/>
          </p:nvSpPr>
          <p:spPr>
            <a:xfrm>
              <a:off x="1688274" y="3700030"/>
              <a:ext cx="241300" cy="241300"/>
            </a:xfrm>
            <a:prstGeom prst="rect">
              <a:avLst/>
            </a:prstGeom>
            <a:blipFill>
              <a:blip r:embed="rId7" cstate="print"/>
              <a:stretch>
                <a:fillRect/>
              </a:stretch>
            </a:blipFill>
          </p:spPr>
          <p:txBody>
            <a:bodyPr wrap="square" lIns="0" tIns="0" rIns="0" bIns="0" rtlCol="0"/>
            <a:lstStyle/>
            <a:p>
              <a:endParaRPr sz="2316"/>
            </a:p>
          </p:txBody>
        </p:sp>
        <p:sp>
          <p:nvSpPr>
            <p:cNvPr id="24" name="object 19">
              <a:extLst>
                <a:ext uri="{FF2B5EF4-FFF2-40B4-BE49-F238E27FC236}">
                  <a16:creationId xmlns:a16="http://schemas.microsoft.com/office/drawing/2014/main" id="{6AE7FB75-BF47-9017-98EF-EA1E2A93767C}"/>
                </a:ext>
              </a:extLst>
            </p:cNvPr>
            <p:cNvSpPr/>
            <p:nvPr/>
          </p:nvSpPr>
          <p:spPr>
            <a:xfrm>
              <a:off x="19304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25" name="object 20">
              <a:extLst>
                <a:ext uri="{FF2B5EF4-FFF2-40B4-BE49-F238E27FC236}">
                  <a16:creationId xmlns:a16="http://schemas.microsoft.com/office/drawing/2014/main" id="{0498C8D4-B005-8EEE-728D-F97FECD621B5}"/>
                </a:ext>
              </a:extLst>
            </p:cNvPr>
            <p:cNvSpPr/>
            <p:nvPr/>
          </p:nvSpPr>
          <p:spPr>
            <a:xfrm>
              <a:off x="1993074" y="3949979"/>
              <a:ext cx="241300" cy="241300"/>
            </a:xfrm>
            <a:prstGeom prst="rect">
              <a:avLst/>
            </a:prstGeom>
            <a:blipFill>
              <a:blip r:embed="rId7" cstate="print"/>
              <a:stretch>
                <a:fillRect/>
              </a:stretch>
            </a:blipFill>
          </p:spPr>
          <p:txBody>
            <a:bodyPr wrap="square" lIns="0" tIns="0" rIns="0" bIns="0" rtlCol="0"/>
            <a:lstStyle/>
            <a:p>
              <a:endParaRPr sz="2316"/>
            </a:p>
          </p:txBody>
        </p:sp>
        <p:sp>
          <p:nvSpPr>
            <p:cNvPr id="26" name="object 21">
              <a:extLst>
                <a:ext uri="{FF2B5EF4-FFF2-40B4-BE49-F238E27FC236}">
                  <a16:creationId xmlns:a16="http://schemas.microsoft.com/office/drawing/2014/main" id="{2586B5ED-2433-69D3-E9F7-2F382CD5392C}"/>
                </a:ext>
              </a:extLst>
            </p:cNvPr>
            <p:cNvSpPr/>
            <p:nvPr/>
          </p:nvSpPr>
          <p:spPr>
            <a:xfrm>
              <a:off x="22733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27" name="object 22">
              <a:extLst>
                <a:ext uri="{FF2B5EF4-FFF2-40B4-BE49-F238E27FC236}">
                  <a16:creationId xmlns:a16="http://schemas.microsoft.com/office/drawing/2014/main" id="{E14606E6-B986-3C91-F92C-9960A6C8A0AE}"/>
                </a:ext>
              </a:extLst>
            </p:cNvPr>
            <p:cNvSpPr/>
            <p:nvPr/>
          </p:nvSpPr>
          <p:spPr>
            <a:xfrm>
              <a:off x="2335974" y="3730040"/>
              <a:ext cx="241300" cy="241300"/>
            </a:xfrm>
            <a:prstGeom prst="rect">
              <a:avLst/>
            </a:prstGeom>
            <a:blipFill>
              <a:blip r:embed="rId7" cstate="print"/>
              <a:stretch>
                <a:fillRect/>
              </a:stretch>
            </a:blipFill>
          </p:spPr>
          <p:txBody>
            <a:bodyPr wrap="square" lIns="0" tIns="0" rIns="0" bIns="0" rtlCol="0"/>
            <a:lstStyle/>
            <a:p>
              <a:endParaRPr sz="2316"/>
            </a:p>
          </p:txBody>
        </p:sp>
        <p:sp>
          <p:nvSpPr>
            <p:cNvPr id="28" name="object 23">
              <a:extLst>
                <a:ext uri="{FF2B5EF4-FFF2-40B4-BE49-F238E27FC236}">
                  <a16:creationId xmlns:a16="http://schemas.microsoft.com/office/drawing/2014/main" id="{9C3E5F3A-200F-E86C-7D21-ADCFC900D332}"/>
                </a:ext>
              </a:extLst>
            </p:cNvPr>
            <p:cNvSpPr/>
            <p:nvPr/>
          </p:nvSpPr>
          <p:spPr>
            <a:xfrm>
              <a:off x="20066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29" name="object 24">
              <a:extLst>
                <a:ext uri="{FF2B5EF4-FFF2-40B4-BE49-F238E27FC236}">
                  <a16:creationId xmlns:a16="http://schemas.microsoft.com/office/drawing/2014/main" id="{1F71B7A8-0437-0A7F-D320-A0AA1B9A0C82}"/>
                </a:ext>
              </a:extLst>
            </p:cNvPr>
            <p:cNvSpPr/>
            <p:nvPr/>
          </p:nvSpPr>
          <p:spPr>
            <a:xfrm>
              <a:off x="2077453" y="34630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599"/>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30" name="object 25">
              <a:extLst>
                <a:ext uri="{FF2B5EF4-FFF2-40B4-BE49-F238E27FC236}">
                  <a16:creationId xmlns:a16="http://schemas.microsoft.com/office/drawing/2014/main" id="{DCED871D-1478-3528-F401-29608F276A4B}"/>
                </a:ext>
              </a:extLst>
            </p:cNvPr>
            <p:cNvSpPr/>
            <p:nvPr/>
          </p:nvSpPr>
          <p:spPr>
            <a:xfrm>
              <a:off x="20774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31" name="object 26">
              <a:extLst>
                <a:ext uri="{FF2B5EF4-FFF2-40B4-BE49-F238E27FC236}">
                  <a16:creationId xmlns:a16="http://schemas.microsoft.com/office/drawing/2014/main" id="{CD74D3D0-51D4-CD1F-75CA-37DFD4E71025}"/>
                </a:ext>
              </a:extLst>
            </p:cNvPr>
            <p:cNvSpPr/>
            <p:nvPr/>
          </p:nvSpPr>
          <p:spPr>
            <a:xfrm>
              <a:off x="2971799"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32" name="object 27">
              <a:extLst>
                <a:ext uri="{FF2B5EF4-FFF2-40B4-BE49-F238E27FC236}">
                  <a16:creationId xmlns:a16="http://schemas.microsoft.com/office/drawing/2014/main" id="{7790E4C6-78AE-C77A-E66F-67D2A899C44C}"/>
                </a:ext>
              </a:extLst>
            </p:cNvPr>
            <p:cNvSpPr/>
            <p:nvPr/>
          </p:nvSpPr>
          <p:spPr>
            <a:xfrm>
              <a:off x="3034474" y="44092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3" name="object 28">
              <a:extLst>
                <a:ext uri="{FF2B5EF4-FFF2-40B4-BE49-F238E27FC236}">
                  <a16:creationId xmlns:a16="http://schemas.microsoft.com/office/drawing/2014/main" id="{32E2E9F5-176A-6C46-6972-4A8CCE0F6249}"/>
                </a:ext>
              </a:extLst>
            </p:cNvPr>
            <p:cNvSpPr/>
            <p:nvPr/>
          </p:nvSpPr>
          <p:spPr>
            <a:xfrm>
              <a:off x="2717799"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34" name="object 29">
              <a:extLst>
                <a:ext uri="{FF2B5EF4-FFF2-40B4-BE49-F238E27FC236}">
                  <a16:creationId xmlns:a16="http://schemas.microsoft.com/office/drawing/2014/main" id="{415C6B79-50D3-8B2A-4C45-8C30E38CBD5F}"/>
                </a:ext>
              </a:extLst>
            </p:cNvPr>
            <p:cNvSpPr/>
            <p:nvPr/>
          </p:nvSpPr>
          <p:spPr>
            <a:xfrm>
              <a:off x="2782303"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5" name="object 30">
              <a:extLst>
                <a:ext uri="{FF2B5EF4-FFF2-40B4-BE49-F238E27FC236}">
                  <a16:creationId xmlns:a16="http://schemas.microsoft.com/office/drawing/2014/main" id="{130EAAE9-1D9C-B71F-935D-1230B10F112A}"/>
                </a:ext>
              </a:extLst>
            </p:cNvPr>
            <p:cNvSpPr/>
            <p:nvPr/>
          </p:nvSpPr>
          <p:spPr>
            <a:xfrm>
              <a:off x="3086099"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36" name="object 31">
              <a:extLst>
                <a:ext uri="{FF2B5EF4-FFF2-40B4-BE49-F238E27FC236}">
                  <a16:creationId xmlns:a16="http://schemas.microsoft.com/office/drawing/2014/main" id="{FCAA0281-1266-A0C8-30C2-F7510373A4D6}"/>
                </a:ext>
              </a:extLst>
            </p:cNvPr>
            <p:cNvSpPr/>
            <p:nvPr/>
          </p:nvSpPr>
          <p:spPr>
            <a:xfrm>
              <a:off x="3148774"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7" name="object 32">
              <a:extLst>
                <a:ext uri="{FF2B5EF4-FFF2-40B4-BE49-F238E27FC236}">
                  <a16:creationId xmlns:a16="http://schemas.microsoft.com/office/drawing/2014/main" id="{4C55D668-A3C4-7E5A-9950-991E05745B14}"/>
                </a:ext>
              </a:extLst>
            </p:cNvPr>
            <p:cNvSpPr/>
            <p:nvPr/>
          </p:nvSpPr>
          <p:spPr>
            <a:xfrm>
              <a:off x="3454399"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38" name="object 33">
              <a:extLst>
                <a:ext uri="{FF2B5EF4-FFF2-40B4-BE49-F238E27FC236}">
                  <a16:creationId xmlns:a16="http://schemas.microsoft.com/office/drawing/2014/main" id="{2D6558BB-10FC-2991-00CD-5C327C3D623A}"/>
                </a:ext>
              </a:extLst>
            </p:cNvPr>
            <p:cNvSpPr/>
            <p:nvPr/>
          </p:nvSpPr>
          <p:spPr>
            <a:xfrm>
              <a:off x="3517074" y="4584979"/>
              <a:ext cx="241300" cy="241300"/>
            </a:xfrm>
            <a:prstGeom prst="rect">
              <a:avLst/>
            </a:prstGeom>
            <a:blipFill>
              <a:blip r:embed="rId10" cstate="print"/>
              <a:stretch>
                <a:fillRect/>
              </a:stretch>
            </a:blipFill>
          </p:spPr>
          <p:txBody>
            <a:bodyPr wrap="square" lIns="0" tIns="0" rIns="0" bIns="0" rtlCol="0"/>
            <a:lstStyle/>
            <a:p>
              <a:endParaRPr sz="2316"/>
            </a:p>
          </p:txBody>
        </p:sp>
        <p:sp>
          <p:nvSpPr>
            <p:cNvPr id="39" name="object 34">
              <a:extLst>
                <a:ext uri="{FF2B5EF4-FFF2-40B4-BE49-F238E27FC236}">
                  <a16:creationId xmlns:a16="http://schemas.microsoft.com/office/drawing/2014/main" id="{222110DF-56E2-13C6-D735-FC515F0F3208}"/>
                </a:ext>
              </a:extLst>
            </p:cNvPr>
            <p:cNvSpPr/>
            <p:nvPr/>
          </p:nvSpPr>
          <p:spPr>
            <a:xfrm>
              <a:off x="14986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40" name="object 35">
              <a:extLst>
                <a:ext uri="{FF2B5EF4-FFF2-40B4-BE49-F238E27FC236}">
                  <a16:creationId xmlns:a16="http://schemas.microsoft.com/office/drawing/2014/main" id="{54277B8F-D9B8-7204-FDDB-F076B350BD3B}"/>
                </a:ext>
              </a:extLst>
            </p:cNvPr>
            <p:cNvSpPr/>
            <p:nvPr/>
          </p:nvSpPr>
          <p:spPr>
            <a:xfrm>
              <a:off x="1573136" y="4667529"/>
              <a:ext cx="228600" cy="228600"/>
            </a:xfrm>
            <a:custGeom>
              <a:avLst/>
              <a:gdLst/>
              <a:ahLst/>
              <a:cxnLst/>
              <a:rect l="l" t="t" r="r" b="b"/>
              <a:pathLst>
                <a:path w="228600" h="228600">
                  <a:moveTo>
                    <a:pt x="114300" y="0"/>
                  </a:moveTo>
                  <a:lnTo>
                    <a:pt x="69812" y="8983"/>
                  </a:lnTo>
                  <a:lnTo>
                    <a:pt x="33480" y="33480"/>
                  </a:lnTo>
                  <a:lnTo>
                    <a:pt x="8983" y="69812"/>
                  </a:lnTo>
                  <a:lnTo>
                    <a:pt x="0" y="114300"/>
                  </a:lnTo>
                  <a:lnTo>
                    <a:pt x="8983" y="158793"/>
                  </a:lnTo>
                  <a:lnTo>
                    <a:pt x="33480" y="195124"/>
                  </a:lnTo>
                  <a:lnTo>
                    <a:pt x="69812" y="219618"/>
                  </a:lnTo>
                  <a:lnTo>
                    <a:pt x="114300" y="228600"/>
                  </a:lnTo>
                  <a:lnTo>
                    <a:pt x="158793" y="219618"/>
                  </a:lnTo>
                  <a:lnTo>
                    <a:pt x="195124" y="195124"/>
                  </a:lnTo>
                  <a:lnTo>
                    <a:pt x="219618" y="158793"/>
                  </a:lnTo>
                  <a:lnTo>
                    <a:pt x="228600" y="114300"/>
                  </a:lnTo>
                  <a:lnTo>
                    <a:pt x="219618" y="69812"/>
                  </a:lnTo>
                  <a:lnTo>
                    <a:pt x="195124" y="33480"/>
                  </a:lnTo>
                  <a:lnTo>
                    <a:pt x="158793" y="8983"/>
                  </a:lnTo>
                  <a:lnTo>
                    <a:pt x="114300" y="0"/>
                  </a:lnTo>
                  <a:close/>
                </a:path>
              </a:pathLst>
            </a:custGeom>
            <a:solidFill>
              <a:srgbClr val="A6A6A6"/>
            </a:solidFill>
          </p:spPr>
          <p:txBody>
            <a:bodyPr wrap="square" lIns="0" tIns="0" rIns="0" bIns="0" rtlCol="0"/>
            <a:lstStyle/>
            <a:p>
              <a:endParaRPr sz="2316"/>
            </a:p>
          </p:txBody>
        </p:sp>
        <p:sp>
          <p:nvSpPr>
            <p:cNvPr id="41" name="object 36">
              <a:extLst>
                <a:ext uri="{FF2B5EF4-FFF2-40B4-BE49-F238E27FC236}">
                  <a16:creationId xmlns:a16="http://schemas.microsoft.com/office/drawing/2014/main" id="{43423A24-A6AD-F12A-8C3A-4F74BFD1FD8C}"/>
                </a:ext>
              </a:extLst>
            </p:cNvPr>
            <p:cNvSpPr/>
            <p:nvPr/>
          </p:nvSpPr>
          <p:spPr>
            <a:xfrm>
              <a:off x="15731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2" name="object 37">
              <a:extLst>
                <a:ext uri="{FF2B5EF4-FFF2-40B4-BE49-F238E27FC236}">
                  <a16:creationId xmlns:a16="http://schemas.microsoft.com/office/drawing/2014/main" id="{0A4FA0A4-71C2-81CA-5F28-F290CB42BA10}"/>
                </a:ext>
              </a:extLst>
            </p:cNvPr>
            <p:cNvSpPr/>
            <p:nvPr/>
          </p:nvSpPr>
          <p:spPr>
            <a:xfrm>
              <a:off x="17653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43" name="object 38">
              <a:extLst>
                <a:ext uri="{FF2B5EF4-FFF2-40B4-BE49-F238E27FC236}">
                  <a16:creationId xmlns:a16="http://schemas.microsoft.com/office/drawing/2014/main" id="{8BE6AE9E-1892-9637-399F-7BE7E213783F}"/>
                </a:ext>
              </a:extLst>
            </p:cNvPr>
            <p:cNvSpPr/>
            <p:nvPr/>
          </p:nvSpPr>
          <p:spPr>
            <a:xfrm>
              <a:off x="18289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44" name="object 39">
              <a:extLst>
                <a:ext uri="{FF2B5EF4-FFF2-40B4-BE49-F238E27FC236}">
                  <a16:creationId xmlns:a16="http://schemas.microsoft.com/office/drawing/2014/main" id="{ED263789-B7F9-4631-57D1-DE8FEF9D21F6}"/>
                </a:ext>
              </a:extLst>
            </p:cNvPr>
            <p:cNvSpPr/>
            <p:nvPr/>
          </p:nvSpPr>
          <p:spPr>
            <a:xfrm>
              <a:off x="18289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5" name="object 40">
              <a:extLst>
                <a:ext uri="{FF2B5EF4-FFF2-40B4-BE49-F238E27FC236}">
                  <a16:creationId xmlns:a16="http://schemas.microsoft.com/office/drawing/2014/main" id="{EA9CD737-AD9C-8FDB-4E8D-6860AFB173DE}"/>
                </a:ext>
              </a:extLst>
            </p:cNvPr>
            <p:cNvSpPr/>
            <p:nvPr/>
          </p:nvSpPr>
          <p:spPr>
            <a:xfrm>
              <a:off x="50287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38" y="2554186"/>
                  </a:lnTo>
                  <a:lnTo>
                    <a:pt x="183438" y="108267"/>
                  </a:lnTo>
                  <a:lnTo>
                    <a:pt x="214604" y="161709"/>
                  </a:lnTo>
                  <a:lnTo>
                    <a:pt x="219621" y="167360"/>
                  </a:lnTo>
                  <a:lnTo>
                    <a:pt x="226199" y="170535"/>
                  </a:lnTo>
                  <a:lnTo>
                    <a:pt x="233489" y="171018"/>
                  </a:lnTo>
                  <a:lnTo>
                    <a:pt x="240665" y="168567"/>
                  </a:lnTo>
                  <a:lnTo>
                    <a:pt x="246303" y="163537"/>
                  </a:lnTo>
                  <a:lnTo>
                    <a:pt x="249478" y="156959"/>
                  </a:lnTo>
                  <a:lnTo>
                    <a:pt x="249948" y="149669"/>
                  </a:lnTo>
                  <a:lnTo>
                    <a:pt x="247510" y="142506"/>
                  </a:lnTo>
                  <a:lnTo>
                    <a:pt x="164388" y="0"/>
                  </a:lnTo>
                  <a:lnTo>
                    <a:pt x="81254" y="142506"/>
                  </a:lnTo>
                  <a:lnTo>
                    <a:pt x="78803" y="149669"/>
                  </a:lnTo>
                  <a:lnTo>
                    <a:pt x="79286" y="156959"/>
                  </a:lnTo>
                  <a:lnTo>
                    <a:pt x="82448" y="163537"/>
                  </a:lnTo>
                  <a:lnTo>
                    <a:pt x="88112" y="168567"/>
                  </a:lnTo>
                  <a:lnTo>
                    <a:pt x="95262" y="171018"/>
                  </a:lnTo>
                  <a:lnTo>
                    <a:pt x="102552" y="170535"/>
                  </a:lnTo>
                  <a:lnTo>
                    <a:pt x="109131" y="167360"/>
                  </a:lnTo>
                  <a:lnTo>
                    <a:pt x="114160" y="161709"/>
                  </a:lnTo>
                  <a:lnTo>
                    <a:pt x="145338" y="108267"/>
                  </a:lnTo>
                  <a:lnTo>
                    <a:pt x="145338" y="2554186"/>
                  </a:lnTo>
                  <a:lnTo>
                    <a:pt x="0" y="2554173"/>
                  </a:lnTo>
                  <a:lnTo>
                    <a:pt x="0" y="2592273"/>
                  </a:lnTo>
                  <a:lnTo>
                    <a:pt x="145338" y="2592273"/>
                  </a:lnTo>
                  <a:lnTo>
                    <a:pt x="145338" y="2725623"/>
                  </a:lnTo>
                  <a:lnTo>
                    <a:pt x="183438" y="2725623"/>
                  </a:lnTo>
                  <a:lnTo>
                    <a:pt x="183438"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46" name="object 41">
              <a:extLst>
                <a:ext uri="{FF2B5EF4-FFF2-40B4-BE49-F238E27FC236}">
                  <a16:creationId xmlns:a16="http://schemas.microsoft.com/office/drawing/2014/main" id="{627A3022-E9DC-CA12-07ED-FBB428E93D6B}"/>
                </a:ext>
              </a:extLst>
            </p:cNvPr>
            <p:cNvSpPr/>
            <p:nvPr/>
          </p:nvSpPr>
          <p:spPr>
            <a:xfrm>
              <a:off x="56515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47" name="object 42">
              <a:extLst>
                <a:ext uri="{FF2B5EF4-FFF2-40B4-BE49-F238E27FC236}">
                  <a16:creationId xmlns:a16="http://schemas.microsoft.com/office/drawing/2014/main" id="{4CFE7650-0F6B-1A01-8447-B545A617CEED}"/>
                </a:ext>
              </a:extLst>
            </p:cNvPr>
            <p:cNvSpPr/>
            <p:nvPr/>
          </p:nvSpPr>
          <p:spPr>
            <a:xfrm>
              <a:off x="5722353" y="4301261"/>
              <a:ext cx="228599" cy="228599"/>
            </a:xfrm>
            <a:prstGeom prst="rect">
              <a:avLst/>
            </a:prstGeom>
            <a:blipFill>
              <a:blip r:embed="rId13" cstate="print"/>
              <a:stretch>
                <a:fillRect/>
              </a:stretch>
            </a:blipFill>
          </p:spPr>
          <p:txBody>
            <a:bodyPr wrap="square" lIns="0" tIns="0" rIns="0" bIns="0" rtlCol="0"/>
            <a:lstStyle/>
            <a:p>
              <a:endParaRPr sz="2316"/>
            </a:p>
          </p:txBody>
        </p:sp>
        <p:sp>
          <p:nvSpPr>
            <p:cNvPr id="48" name="object 43">
              <a:extLst>
                <a:ext uri="{FF2B5EF4-FFF2-40B4-BE49-F238E27FC236}">
                  <a16:creationId xmlns:a16="http://schemas.microsoft.com/office/drawing/2014/main" id="{0B78C7F9-1BE6-F060-5789-4A2DA88CF577}"/>
                </a:ext>
              </a:extLst>
            </p:cNvPr>
            <p:cNvSpPr/>
            <p:nvPr/>
          </p:nvSpPr>
          <p:spPr>
            <a:xfrm>
              <a:off x="5716003" y="4294911"/>
              <a:ext cx="241300" cy="241300"/>
            </a:xfrm>
            <a:prstGeom prst="rect">
              <a:avLst/>
            </a:prstGeom>
            <a:blipFill>
              <a:blip r:embed="rId14" cstate="print"/>
              <a:stretch>
                <a:fillRect/>
              </a:stretch>
            </a:blipFill>
          </p:spPr>
          <p:txBody>
            <a:bodyPr wrap="square" lIns="0" tIns="0" rIns="0" bIns="0" rtlCol="0"/>
            <a:lstStyle/>
            <a:p>
              <a:endParaRPr sz="2316"/>
            </a:p>
          </p:txBody>
        </p:sp>
        <p:sp>
          <p:nvSpPr>
            <p:cNvPr id="49" name="object 44">
              <a:extLst>
                <a:ext uri="{FF2B5EF4-FFF2-40B4-BE49-F238E27FC236}">
                  <a16:creationId xmlns:a16="http://schemas.microsoft.com/office/drawing/2014/main" id="{D65525F3-AA95-82C6-3ACD-97CFFFF257DA}"/>
                </a:ext>
              </a:extLst>
            </p:cNvPr>
            <p:cNvSpPr/>
            <p:nvPr/>
          </p:nvSpPr>
          <p:spPr>
            <a:xfrm>
              <a:off x="605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50" name="object 45">
              <a:extLst>
                <a:ext uri="{FF2B5EF4-FFF2-40B4-BE49-F238E27FC236}">
                  <a16:creationId xmlns:a16="http://schemas.microsoft.com/office/drawing/2014/main" id="{D0F8F053-FF54-DB99-2A70-B60A820231DE}"/>
                </a:ext>
              </a:extLst>
            </p:cNvPr>
            <p:cNvSpPr/>
            <p:nvPr/>
          </p:nvSpPr>
          <p:spPr>
            <a:xfrm>
              <a:off x="6126924" y="4415561"/>
              <a:ext cx="228599" cy="228599"/>
            </a:xfrm>
            <a:prstGeom prst="rect">
              <a:avLst/>
            </a:prstGeom>
            <a:blipFill>
              <a:blip r:embed="rId13" cstate="print"/>
              <a:stretch>
                <a:fillRect/>
              </a:stretch>
            </a:blipFill>
          </p:spPr>
          <p:txBody>
            <a:bodyPr wrap="square" lIns="0" tIns="0" rIns="0" bIns="0" rtlCol="0"/>
            <a:lstStyle/>
            <a:p>
              <a:endParaRPr sz="2316"/>
            </a:p>
          </p:txBody>
        </p:sp>
        <p:sp>
          <p:nvSpPr>
            <p:cNvPr id="51" name="object 46">
              <a:extLst>
                <a:ext uri="{FF2B5EF4-FFF2-40B4-BE49-F238E27FC236}">
                  <a16:creationId xmlns:a16="http://schemas.microsoft.com/office/drawing/2014/main" id="{9F1B22C1-3F69-D4AD-ECE7-8BDD6DC206F7}"/>
                </a:ext>
              </a:extLst>
            </p:cNvPr>
            <p:cNvSpPr/>
            <p:nvPr/>
          </p:nvSpPr>
          <p:spPr>
            <a:xfrm>
              <a:off x="61269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2" name="object 47">
              <a:extLst>
                <a:ext uri="{FF2B5EF4-FFF2-40B4-BE49-F238E27FC236}">
                  <a16:creationId xmlns:a16="http://schemas.microsoft.com/office/drawing/2014/main" id="{2441A120-98E5-3BCD-0C51-685B5202A04B}"/>
                </a:ext>
              </a:extLst>
            </p:cNvPr>
            <p:cNvSpPr/>
            <p:nvPr/>
          </p:nvSpPr>
          <p:spPr>
            <a:xfrm>
              <a:off x="60579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53" name="object 48">
              <a:extLst>
                <a:ext uri="{FF2B5EF4-FFF2-40B4-BE49-F238E27FC236}">
                  <a16:creationId xmlns:a16="http://schemas.microsoft.com/office/drawing/2014/main" id="{CEA8A408-DD94-2942-70F9-7F5D158CB9C3}"/>
                </a:ext>
              </a:extLst>
            </p:cNvPr>
            <p:cNvSpPr/>
            <p:nvPr/>
          </p:nvSpPr>
          <p:spPr>
            <a:xfrm>
              <a:off x="6126924" y="49128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4" name="object 49">
              <a:extLst>
                <a:ext uri="{FF2B5EF4-FFF2-40B4-BE49-F238E27FC236}">
                  <a16:creationId xmlns:a16="http://schemas.microsoft.com/office/drawing/2014/main" id="{BADD881C-D7C3-BCB8-1DDA-A3948024F4A5}"/>
                </a:ext>
              </a:extLst>
            </p:cNvPr>
            <p:cNvSpPr/>
            <p:nvPr/>
          </p:nvSpPr>
          <p:spPr>
            <a:xfrm>
              <a:off x="61269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5" name="object 50">
              <a:extLst>
                <a:ext uri="{FF2B5EF4-FFF2-40B4-BE49-F238E27FC236}">
                  <a16:creationId xmlns:a16="http://schemas.microsoft.com/office/drawing/2014/main" id="{47A27E20-D747-40B9-FA01-A9747FFF3234}"/>
                </a:ext>
              </a:extLst>
            </p:cNvPr>
            <p:cNvSpPr/>
            <p:nvPr/>
          </p:nvSpPr>
          <p:spPr>
            <a:xfrm>
              <a:off x="56007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56" name="object 51">
              <a:extLst>
                <a:ext uri="{FF2B5EF4-FFF2-40B4-BE49-F238E27FC236}">
                  <a16:creationId xmlns:a16="http://schemas.microsoft.com/office/drawing/2014/main" id="{46BDF87E-194C-4989-2938-764C5988CD23}"/>
                </a:ext>
              </a:extLst>
            </p:cNvPr>
            <p:cNvSpPr/>
            <p:nvPr/>
          </p:nvSpPr>
          <p:spPr>
            <a:xfrm>
              <a:off x="5669724" y="47985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7" name="object 52">
              <a:extLst>
                <a:ext uri="{FF2B5EF4-FFF2-40B4-BE49-F238E27FC236}">
                  <a16:creationId xmlns:a16="http://schemas.microsoft.com/office/drawing/2014/main" id="{49C2F941-13D2-8BE9-EE60-33F48BBA0D79}"/>
                </a:ext>
              </a:extLst>
            </p:cNvPr>
            <p:cNvSpPr/>
            <p:nvPr/>
          </p:nvSpPr>
          <p:spPr>
            <a:xfrm>
              <a:off x="56697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8" name="object 53">
              <a:extLst>
                <a:ext uri="{FF2B5EF4-FFF2-40B4-BE49-F238E27FC236}">
                  <a16:creationId xmlns:a16="http://schemas.microsoft.com/office/drawing/2014/main" id="{C982AC80-B4C1-1F99-2DF4-5F501BFA2498}"/>
                </a:ext>
              </a:extLst>
            </p:cNvPr>
            <p:cNvSpPr/>
            <p:nvPr/>
          </p:nvSpPr>
          <p:spPr>
            <a:xfrm>
              <a:off x="59817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59" name="object 54">
              <a:extLst>
                <a:ext uri="{FF2B5EF4-FFF2-40B4-BE49-F238E27FC236}">
                  <a16:creationId xmlns:a16="http://schemas.microsoft.com/office/drawing/2014/main" id="{498412E5-2D77-2361-C510-05A8C719DAA6}"/>
                </a:ext>
              </a:extLst>
            </p:cNvPr>
            <p:cNvSpPr/>
            <p:nvPr/>
          </p:nvSpPr>
          <p:spPr>
            <a:xfrm>
              <a:off x="6044374" y="3700030"/>
              <a:ext cx="241300" cy="241300"/>
            </a:xfrm>
            <a:prstGeom prst="rect">
              <a:avLst/>
            </a:prstGeom>
            <a:blipFill>
              <a:blip r:embed="rId15" cstate="print"/>
              <a:stretch>
                <a:fillRect/>
              </a:stretch>
            </a:blipFill>
          </p:spPr>
          <p:txBody>
            <a:bodyPr wrap="square" lIns="0" tIns="0" rIns="0" bIns="0" rtlCol="0"/>
            <a:lstStyle/>
            <a:p>
              <a:endParaRPr sz="2316"/>
            </a:p>
          </p:txBody>
        </p:sp>
        <p:sp>
          <p:nvSpPr>
            <p:cNvPr id="60" name="object 55">
              <a:extLst>
                <a:ext uri="{FF2B5EF4-FFF2-40B4-BE49-F238E27FC236}">
                  <a16:creationId xmlns:a16="http://schemas.microsoft.com/office/drawing/2014/main" id="{5D8A1D76-092E-EE21-34E0-06D6A5410609}"/>
                </a:ext>
              </a:extLst>
            </p:cNvPr>
            <p:cNvSpPr/>
            <p:nvPr/>
          </p:nvSpPr>
          <p:spPr>
            <a:xfrm>
              <a:off x="62865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61" name="object 56">
              <a:extLst>
                <a:ext uri="{FF2B5EF4-FFF2-40B4-BE49-F238E27FC236}">
                  <a16:creationId xmlns:a16="http://schemas.microsoft.com/office/drawing/2014/main" id="{6F1A85CB-463F-9835-84E2-CF2EA63C45F5}"/>
                </a:ext>
              </a:extLst>
            </p:cNvPr>
            <p:cNvSpPr/>
            <p:nvPr/>
          </p:nvSpPr>
          <p:spPr>
            <a:xfrm>
              <a:off x="6349174" y="3949979"/>
              <a:ext cx="241300" cy="241300"/>
            </a:xfrm>
            <a:prstGeom prst="rect">
              <a:avLst/>
            </a:prstGeom>
            <a:blipFill>
              <a:blip r:embed="rId15" cstate="print"/>
              <a:stretch>
                <a:fillRect/>
              </a:stretch>
            </a:blipFill>
          </p:spPr>
          <p:txBody>
            <a:bodyPr wrap="square" lIns="0" tIns="0" rIns="0" bIns="0" rtlCol="0"/>
            <a:lstStyle/>
            <a:p>
              <a:endParaRPr sz="2316"/>
            </a:p>
          </p:txBody>
        </p:sp>
        <p:sp>
          <p:nvSpPr>
            <p:cNvPr id="62" name="object 57">
              <a:extLst>
                <a:ext uri="{FF2B5EF4-FFF2-40B4-BE49-F238E27FC236}">
                  <a16:creationId xmlns:a16="http://schemas.microsoft.com/office/drawing/2014/main" id="{D98A364D-9605-4162-D729-6F423FEFD82D}"/>
                </a:ext>
              </a:extLst>
            </p:cNvPr>
            <p:cNvSpPr/>
            <p:nvPr/>
          </p:nvSpPr>
          <p:spPr>
            <a:xfrm>
              <a:off x="66294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63" name="object 58">
              <a:extLst>
                <a:ext uri="{FF2B5EF4-FFF2-40B4-BE49-F238E27FC236}">
                  <a16:creationId xmlns:a16="http://schemas.microsoft.com/office/drawing/2014/main" id="{A389F054-C42D-E53C-C2C7-36E847345B87}"/>
                </a:ext>
              </a:extLst>
            </p:cNvPr>
            <p:cNvSpPr/>
            <p:nvPr/>
          </p:nvSpPr>
          <p:spPr>
            <a:xfrm>
              <a:off x="6692074" y="3730040"/>
              <a:ext cx="241300" cy="241300"/>
            </a:xfrm>
            <a:prstGeom prst="rect">
              <a:avLst/>
            </a:prstGeom>
            <a:blipFill>
              <a:blip r:embed="rId15" cstate="print"/>
              <a:stretch>
                <a:fillRect/>
              </a:stretch>
            </a:blipFill>
          </p:spPr>
          <p:txBody>
            <a:bodyPr wrap="square" lIns="0" tIns="0" rIns="0" bIns="0" rtlCol="0"/>
            <a:lstStyle/>
            <a:p>
              <a:endParaRPr sz="2316"/>
            </a:p>
          </p:txBody>
        </p:sp>
        <p:sp>
          <p:nvSpPr>
            <p:cNvPr id="64" name="object 59">
              <a:extLst>
                <a:ext uri="{FF2B5EF4-FFF2-40B4-BE49-F238E27FC236}">
                  <a16:creationId xmlns:a16="http://schemas.microsoft.com/office/drawing/2014/main" id="{86A7E7F5-9364-46C6-59C4-5B7F4567B845}"/>
                </a:ext>
              </a:extLst>
            </p:cNvPr>
            <p:cNvSpPr/>
            <p:nvPr/>
          </p:nvSpPr>
          <p:spPr>
            <a:xfrm>
              <a:off x="63627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65" name="object 60">
              <a:extLst>
                <a:ext uri="{FF2B5EF4-FFF2-40B4-BE49-F238E27FC236}">
                  <a16:creationId xmlns:a16="http://schemas.microsoft.com/office/drawing/2014/main" id="{220A66F8-852F-4D83-8D9C-CDF5BF7D258C}"/>
                </a:ext>
              </a:extLst>
            </p:cNvPr>
            <p:cNvSpPr/>
            <p:nvPr/>
          </p:nvSpPr>
          <p:spPr>
            <a:xfrm>
              <a:off x="6433553" y="3463061"/>
              <a:ext cx="229235" cy="228600"/>
            </a:xfrm>
            <a:custGeom>
              <a:avLst/>
              <a:gdLst/>
              <a:ahLst/>
              <a:cxnLst/>
              <a:rect l="l" t="t" r="r" b="b"/>
              <a:pathLst>
                <a:path w="229234" h="228600">
                  <a:moveTo>
                    <a:pt x="114312" y="0"/>
                  </a:moveTo>
                  <a:lnTo>
                    <a:pt x="69817" y="8981"/>
                  </a:lnTo>
                  <a:lnTo>
                    <a:pt x="33481" y="33475"/>
                  </a:lnTo>
                  <a:lnTo>
                    <a:pt x="8983" y="69806"/>
                  </a:lnTo>
                  <a:lnTo>
                    <a:pt x="0" y="114300"/>
                  </a:lnTo>
                  <a:lnTo>
                    <a:pt x="8983" y="158787"/>
                  </a:lnTo>
                  <a:lnTo>
                    <a:pt x="33481" y="195119"/>
                  </a:lnTo>
                  <a:lnTo>
                    <a:pt x="69817" y="219616"/>
                  </a:lnTo>
                  <a:lnTo>
                    <a:pt x="114312" y="228599"/>
                  </a:lnTo>
                  <a:lnTo>
                    <a:pt x="158800" y="219616"/>
                  </a:lnTo>
                  <a:lnTo>
                    <a:pt x="195132" y="195119"/>
                  </a:lnTo>
                  <a:lnTo>
                    <a:pt x="219629" y="158787"/>
                  </a:lnTo>
                  <a:lnTo>
                    <a:pt x="228612" y="114300"/>
                  </a:lnTo>
                  <a:lnTo>
                    <a:pt x="219629" y="69806"/>
                  </a:lnTo>
                  <a:lnTo>
                    <a:pt x="195132" y="33475"/>
                  </a:lnTo>
                  <a:lnTo>
                    <a:pt x="158800" y="8981"/>
                  </a:lnTo>
                  <a:lnTo>
                    <a:pt x="114312" y="0"/>
                  </a:lnTo>
                  <a:close/>
                </a:path>
              </a:pathLst>
            </a:custGeom>
            <a:solidFill>
              <a:srgbClr val="008000"/>
            </a:solidFill>
          </p:spPr>
          <p:txBody>
            <a:bodyPr wrap="square" lIns="0" tIns="0" rIns="0" bIns="0" rtlCol="0"/>
            <a:lstStyle/>
            <a:p>
              <a:endParaRPr sz="2316"/>
            </a:p>
          </p:txBody>
        </p:sp>
        <p:sp>
          <p:nvSpPr>
            <p:cNvPr id="66" name="object 61">
              <a:extLst>
                <a:ext uri="{FF2B5EF4-FFF2-40B4-BE49-F238E27FC236}">
                  <a16:creationId xmlns:a16="http://schemas.microsoft.com/office/drawing/2014/main" id="{D180C103-B350-9819-1183-0C7A3FF48CE9}"/>
                </a:ext>
              </a:extLst>
            </p:cNvPr>
            <p:cNvSpPr/>
            <p:nvPr/>
          </p:nvSpPr>
          <p:spPr>
            <a:xfrm>
              <a:off x="64335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67" name="object 62">
              <a:extLst>
                <a:ext uri="{FF2B5EF4-FFF2-40B4-BE49-F238E27FC236}">
                  <a16:creationId xmlns:a16="http://schemas.microsoft.com/office/drawing/2014/main" id="{07A23E8C-4841-91CE-F806-359105BE10B6}"/>
                </a:ext>
              </a:extLst>
            </p:cNvPr>
            <p:cNvSpPr/>
            <p:nvPr/>
          </p:nvSpPr>
          <p:spPr>
            <a:xfrm>
              <a:off x="732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68" name="object 63">
              <a:extLst>
                <a:ext uri="{FF2B5EF4-FFF2-40B4-BE49-F238E27FC236}">
                  <a16:creationId xmlns:a16="http://schemas.microsoft.com/office/drawing/2014/main" id="{AF91EE07-E3B6-7361-784C-8214B7553A93}"/>
                </a:ext>
              </a:extLst>
            </p:cNvPr>
            <p:cNvSpPr/>
            <p:nvPr/>
          </p:nvSpPr>
          <p:spPr>
            <a:xfrm>
              <a:off x="7390574" y="4409211"/>
              <a:ext cx="241300" cy="241300"/>
            </a:xfrm>
            <a:prstGeom prst="rect">
              <a:avLst/>
            </a:prstGeom>
            <a:blipFill>
              <a:blip r:embed="rId16" cstate="print"/>
              <a:stretch>
                <a:fillRect/>
              </a:stretch>
            </a:blipFill>
          </p:spPr>
          <p:txBody>
            <a:bodyPr wrap="square" lIns="0" tIns="0" rIns="0" bIns="0" rtlCol="0"/>
            <a:lstStyle/>
            <a:p>
              <a:endParaRPr sz="2316"/>
            </a:p>
          </p:txBody>
        </p:sp>
        <p:sp>
          <p:nvSpPr>
            <p:cNvPr id="69" name="object 64">
              <a:extLst>
                <a:ext uri="{FF2B5EF4-FFF2-40B4-BE49-F238E27FC236}">
                  <a16:creationId xmlns:a16="http://schemas.microsoft.com/office/drawing/2014/main" id="{798049D3-62F3-60E1-1E6C-825EBAB8C7FB}"/>
                </a:ext>
              </a:extLst>
            </p:cNvPr>
            <p:cNvSpPr/>
            <p:nvPr/>
          </p:nvSpPr>
          <p:spPr>
            <a:xfrm>
              <a:off x="7073900"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70" name="object 65">
              <a:extLst>
                <a:ext uri="{FF2B5EF4-FFF2-40B4-BE49-F238E27FC236}">
                  <a16:creationId xmlns:a16="http://schemas.microsoft.com/office/drawing/2014/main" id="{C974FD20-1F5F-E0C1-BA29-308ABFD922B2}"/>
                </a:ext>
              </a:extLst>
            </p:cNvPr>
            <p:cNvSpPr/>
            <p:nvPr/>
          </p:nvSpPr>
          <p:spPr>
            <a:xfrm>
              <a:off x="7138403" y="4752111"/>
              <a:ext cx="241300" cy="241300"/>
            </a:xfrm>
            <a:prstGeom prst="rect">
              <a:avLst/>
            </a:prstGeom>
            <a:blipFill>
              <a:blip r:embed="rId17" cstate="print"/>
              <a:stretch>
                <a:fillRect/>
              </a:stretch>
            </a:blipFill>
          </p:spPr>
          <p:txBody>
            <a:bodyPr wrap="square" lIns="0" tIns="0" rIns="0" bIns="0" rtlCol="0"/>
            <a:lstStyle/>
            <a:p>
              <a:endParaRPr sz="2316"/>
            </a:p>
          </p:txBody>
        </p:sp>
        <p:sp>
          <p:nvSpPr>
            <p:cNvPr id="71" name="object 66">
              <a:extLst>
                <a:ext uri="{FF2B5EF4-FFF2-40B4-BE49-F238E27FC236}">
                  <a16:creationId xmlns:a16="http://schemas.microsoft.com/office/drawing/2014/main" id="{D666D50C-D6B6-6067-DB08-7EF42FFFFEF3}"/>
                </a:ext>
              </a:extLst>
            </p:cNvPr>
            <p:cNvSpPr/>
            <p:nvPr/>
          </p:nvSpPr>
          <p:spPr>
            <a:xfrm>
              <a:off x="7442200"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72" name="object 67">
              <a:extLst>
                <a:ext uri="{FF2B5EF4-FFF2-40B4-BE49-F238E27FC236}">
                  <a16:creationId xmlns:a16="http://schemas.microsoft.com/office/drawing/2014/main" id="{F2D166D3-320A-82BA-3FE0-47A3089B99BF}"/>
                </a:ext>
              </a:extLst>
            </p:cNvPr>
            <p:cNvSpPr/>
            <p:nvPr/>
          </p:nvSpPr>
          <p:spPr>
            <a:xfrm>
              <a:off x="7504874" y="4752111"/>
              <a:ext cx="241300" cy="241300"/>
            </a:xfrm>
            <a:prstGeom prst="rect">
              <a:avLst/>
            </a:prstGeom>
            <a:blipFill>
              <a:blip r:embed="rId16" cstate="print"/>
              <a:stretch>
                <a:fillRect/>
              </a:stretch>
            </a:blipFill>
          </p:spPr>
          <p:txBody>
            <a:bodyPr wrap="square" lIns="0" tIns="0" rIns="0" bIns="0" rtlCol="0"/>
            <a:lstStyle/>
            <a:p>
              <a:endParaRPr sz="2316"/>
            </a:p>
          </p:txBody>
        </p:sp>
        <p:sp>
          <p:nvSpPr>
            <p:cNvPr id="73" name="object 68">
              <a:extLst>
                <a:ext uri="{FF2B5EF4-FFF2-40B4-BE49-F238E27FC236}">
                  <a16:creationId xmlns:a16="http://schemas.microsoft.com/office/drawing/2014/main" id="{F51AA426-9BE7-51C0-1086-9EB224B5DF9A}"/>
                </a:ext>
              </a:extLst>
            </p:cNvPr>
            <p:cNvSpPr/>
            <p:nvPr/>
          </p:nvSpPr>
          <p:spPr>
            <a:xfrm>
              <a:off x="7810500"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74" name="object 69">
              <a:extLst>
                <a:ext uri="{FF2B5EF4-FFF2-40B4-BE49-F238E27FC236}">
                  <a16:creationId xmlns:a16="http://schemas.microsoft.com/office/drawing/2014/main" id="{FF08CF50-B220-7D20-6BE1-D0DB03326A56}"/>
                </a:ext>
              </a:extLst>
            </p:cNvPr>
            <p:cNvSpPr/>
            <p:nvPr/>
          </p:nvSpPr>
          <p:spPr>
            <a:xfrm>
              <a:off x="7873174" y="4584979"/>
              <a:ext cx="241300" cy="241300"/>
            </a:xfrm>
            <a:prstGeom prst="rect">
              <a:avLst/>
            </a:prstGeom>
            <a:blipFill>
              <a:blip r:embed="rId18" cstate="print"/>
              <a:stretch>
                <a:fillRect/>
              </a:stretch>
            </a:blipFill>
          </p:spPr>
          <p:txBody>
            <a:bodyPr wrap="square" lIns="0" tIns="0" rIns="0" bIns="0" rtlCol="0"/>
            <a:lstStyle/>
            <a:p>
              <a:endParaRPr sz="2316"/>
            </a:p>
          </p:txBody>
        </p:sp>
        <p:sp>
          <p:nvSpPr>
            <p:cNvPr id="75" name="object 70">
              <a:extLst>
                <a:ext uri="{FF2B5EF4-FFF2-40B4-BE49-F238E27FC236}">
                  <a16:creationId xmlns:a16="http://schemas.microsoft.com/office/drawing/2014/main" id="{9BD798A5-452D-903E-4F63-8B09E6CF61D2}"/>
                </a:ext>
              </a:extLst>
            </p:cNvPr>
            <p:cNvSpPr/>
            <p:nvPr/>
          </p:nvSpPr>
          <p:spPr>
            <a:xfrm>
              <a:off x="58547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76" name="object 71">
              <a:extLst>
                <a:ext uri="{FF2B5EF4-FFF2-40B4-BE49-F238E27FC236}">
                  <a16:creationId xmlns:a16="http://schemas.microsoft.com/office/drawing/2014/main" id="{233F96A7-9CE3-14ED-6D23-F3D47D6110C4}"/>
                </a:ext>
              </a:extLst>
            </p:cNvPr>
            <p:cNvSpPr/>
            <p:nvPr/>
          </p:nvSpPr>
          <p:spPr>
            <a:xfrm>
              <a:off x="5929236" y="4667529"/>
              <a:ext cx="228599" cy="228599"/>
            </a:xfrm>
            <a:prstGeom prst="rect">
              <a:avLst/>
            </a:prstGeom>
            <a:blipFill>
              <a:blip r:embed="rId13" cstate="print"/>
              <a:stretch>
                <a:fillRect/>
              </a:stretch>
            </a:blipFill>
          </p:spPr>
          <p:txBody>
            <a:bodyPr wrap="square" lIns="0" tIns="0" rIns="0" bIns="0" rtlCol="0"/>
            <a:lstStyle/>
            <a:p>
              <a:endParaRPr sz="2316"/>
            </a:p>
          </p:txBody>
        </p:sp>
        <p:sp>
          <p:nvSpPr>
            <p:cNvPr id="77" name="object 72">
              <a:extLst>
                <a:ext uri="{FF2B5EF4-FFF2-40B4-BE49-F238E27FC236}">
                  <a16:creationId xmlns:a16="http://schemas.microsoft.com/office/drawing/2014/main" id="{0A9AFF93-6159-79CB-D935-AFE73CE62ABF}"/>
                </a:ext>
              </a:extLst>
            </p:cNvPr>
            <p:cNvSpPr/>
            <p:nvPr/>
          </p:nvSpPr>
          <p:spPr>
            <a:xfrm>
              <a:off x="59292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78" name="object 73">
              <a:extLst>
                <a:ext uri="{FF2B5EF4-FFF2-40B4-BE49-F238E27FC236}">
                  <a16:creationId xmlns:a16="http://schemas.microsoft.com/office/drawing/2014/main" id="{55AE2BC0-0716-2B4E-2672-1E66126C9965}"/>
                </a:ext>
              </a:extLst>
            </p:cNvPr>
            <p:cNvSpPr/>
            <p:nvPr/>
          </p:nvSpPr>
          <p:spPr>
            <a:xfrm>
              <a:off x="61214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79" name="object 74">
              <a:extLst>
                <a:ext uri="{FF2B5EF4-FFF2-40B4-BE49-F238E27FC236}">
                  <a16:creationId xmlns:a16="http://schemas.microsoft.com/office/drawing/2014/main" id="{0D03E5DE-5278-7C4D-A710-B6F8BD11ABDB}"/>
                </a:ext>
              </a:extLst>
            </p:cNvPr>
            <p:cNvSpPr/>
            <p:nvPr/>
          </p:nvSpPr>
          <p:spPr>
            <a:xfrm>
              <a:off x="61850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008000"/>
            </a:solidFill>
          </p:spPr>
          <p:txBody>
            <a:bodyPr wrap="square" lIns="0" tIns="0" rIns="0" bIns="0" rtlCol="0"/>
            <a:lstStyle/>
            <a:p>
              <a:endParaRPr sz="2316"/>
            </a:p>
          </p:txBody>
        </p:sp>
        <p:sp>
          <p:nvSpPr>
            <p:cNvPr id="80" name="object 75">
              <a:extLst>
                <a:ext uri="{FF2B5EF4-FFF2-40B4-BE49-F238E27FC236}">
                  <a16:creationId xmlns:a16="http://schemas.microsoft.com/office/drawing/2014/main" id="{78DA3606-E65F-D3B3-ACA9-3045A9A74E39}"/>
                </a:ext>
              </a:extLst>
            </p:cNvPr>
            <p:cNvSpPr/>
            <p:nvPr/>
          </p:nvSpPr>
          <p:spPr>
            <a:xfrm>
              <a:off x="61850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81" name="object 76">
              <a:extLst>
                <a:ext uri="{FF2B5EF4-FFF2-40B4-BE49-F238E27FC236}">
                  <a16:creationId xmlns:a16="http://schemas.microsoft.com/office/drawing/2014/main" id="{5071DEB4-D901-874A-6CC4-DB3F0363D91F}"/>
                </a:ext>
              </a:extLst>
            </p:cNvPr>
            <p:cNvSpPr/>
            <p:nvPr/>
          </p:nvSpPr>
          <p:spPr>
            <a:xfrm>
              <a:off x="3886199" y="3873500"/>
              <a:ext cx="1219200" cy="698500"/>
            </a:xfrm>
            <a:prstGeom prst="rect">
              <a:avLst/>
            </a:prstGeom>
            <a:blipFill>
              <a:blip r:embed="rId19" cstate="print"/>
              <a:stretch>
                <a:fillRect/>
              </a:stretch>
            </a:blipFill>
          </p:spPr>
          <p:txBody>
            <a:bodyPr wrap="square" lIns="0" tIns="0" rIns="0" bIns="0" rtlCol="0"/>
            <a:lstStyle/>
            <a:p>
              <a:endParaRPr sz="2316"/>
            </a:p>
          </p:txBody>
        </p:sp>
        <p:sp>
          <p:nvSpPr>
            <p:cNvPr id="82" name="object 77">
              <a:extLst>
                <a:ext uri="{FF2B5EF4-FFF2-40B4-BE49-F238E27FC236}">
                  <a16:creationId xmlns:a16="http://schemas.microsoft.com/office/drawing/2014/main" id="{5CC9DE33-0CD6-33B4-F445-9CC1642612D8}"/>
                </a:ext>
              </a:extLst>
            </p:cNvPr>
            <p:cNvSpPr/>
            <p:nvPr/>
          </p:nvSpPr>
          <p:spPr>
            <a:xfrm>
              <a:off x="3949699" y="3934980"/>
              <a:ext cx="1079068" cy="534492"/>
            </a:xfrm>
            <a:prstGeom prst="rect">
              <a:avLst/>
            </a:prstGeom>
            <a:blipFill>
              <a:blip r:embed="rId20" cstate="print"/>
              <a:stretch>
                <a:fillRect/>
              </a:stretch>
            </a:blipFill>
          </p:spPr>
          <p:txBody>
            <a:bodyPr wrap="square" lIns="0" tIns="0" rIns="0" bIns="0" rtlCol="0"/>
            <a:lstStyle/>
            <a:p>
              <a:endParaRPr sz="2316"/>
            </a:p>
          </p:txBody>
        </p:sp>
        <p:sp>
          <p:nvSpPr>
            <p:cNvPr id="83" name="object 78">
              <a:extLst>
                <a:ext uri="{FF2B5EF4-FFF2-40B4-BE49-F238E27FC236}">
                  <a16:creationId xmlns:a16="http://schemas.microsoft.com/office/drawing/2014/main" id="{C2D311B6-75AD-DF38-AB5D-C42278D581AE}"/>
                </a:ext>
              </a:extLst>
            </p:cNvPr>
            <p:cNvSpPr/>
            <p:nvPr/>
          </p:nvSpPr>
          <p:spPr>
            <a:xfrm>
              <a:off x="3949700" y="3934980"/>
              <a:ext cx="1079500" cy="534670"/>
            </a:xfrm>
            <a:custGeom>
              <a:avLst/>
              <a:gdLst/>
              <a:ahLst/>
              <a:cxnLst/>
              <a:rect l="l" t="t" r="r" b="b"/>
              <a:pathLst>
                <a:path w="1079500" h="534670">
                  <a:moveTo>
                    <a:pt x="0" y="133624"/>
                  </a:moveTo>
                  <a:lnTo>
                    <a:pt x="811828" y="133624"/>
                  </a:lnTo>
                  <a:lnTo>
                    <a:pt x="811828" y="0"/>
                  </a:lnTo>
                  <a:lnTo>
                    <a:pt x="1079080" y="267248"/>
                  </a:lnTo>
                  <a:lnTo>
                    <a:pt x="811828" y="534495"/>
                  </a:lnTo>
                  <a:lnTo>
                    <a:pt x="811828" y="400871"/>
                  </a:lnTo>
                  <a:lnTo>
                    <a:pt x="0" y="400871"/>
                  </a:lnTo>
                  <a:lnTo>
                    <a:pt x="0" y="133624"/>
                  </a:lnTo>
                  <a:close/>
                </a:path>
              </a:pathLst>
            </a:custGeom>
            <a:ln w="12700">
              <a:solidFill>
                <a:srgbClr val="4A7EBB"/>
              </a:solidFill>
            </a:ln>
          </p:spPr>
          <p:txBody>
            <a:bodyPr wrap="square" lIns="0" tIns="0" rIns="0" bIns="0" rtlCol="0"/>
            <a:lstStyle/>
            <a:p>
              <a:endParaRPr sz="2316"/>
            </a:p>
          </p:txBody>
        </p:sp>
      </p:grpSp>
    </p:spTree>
    <p:extLst>
      <p:ext uri="{BB962C8B-B14F-4D97-AF65-F5344CB8AC3E}">
        <p14:creationId xmlns:p14="http://schemas.microsoft.com/office/powerpoint/2010/main" val="1981578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5">
            <a:extLst>
              <a:ext uri="{FF2B5EF4-FFF2-40B4-BE49-F238E27FC236}">
                <a16:creationId xmlns:a16="http://schemas.microsoft.com/office/drawing/2014/main" id="{856EEE8D-187F-4C93-A7BF-21CB814EC863}"/>
              </a:ext>
            </a:extLst>
          </p:cNvPr>
          <p:cNvSpPr txBox="1"/>
          <p:nvPr/>
        </p:nvSpPr>
        <p:spPr>
          <a:xfrm>
            <a:off x="5653923" y="3032581"/>
            <a:ext cx="2617306" cy="319610"/>
          </a:xfrm>
          <a:prstGeom prst="rect">
            <a:avLst/>
          </a:prstGeom>
        </p:spPr>
        <p:txBody>
          <a:bodyPr vert="horz" wrap="square" lIns="0" tIns="14005" rIns="0" bIns="0" rtlCol="0">
            <a:spAutoFit/>
          </a:bodyPr>
          <a:lstStyle/>
          <a:p>
            <a:pPr marL="14006">
              <a:spcBef>
                <a:spcPts val="110"/>
              </a:spcBef>
            </a:pPr>
            <a:r>
              <a:rPr sz="1985" spc="-6" dirty="0">
                <a:latin typeface="Carlito"/>
                <a:cs typeface="Carlito"/>
              </a:rPr>
              <a:t>Social network</a:t>
            </a:r>
            <a:r>
              <a:rPr sz="1985" spc="-61" dirty="0">
                <a:latin typeface="Carlito"/>
                <a:cs typeface="Carlito"/>
              </a:rPr>
              <a:t> </a:t>
            </a:r>
            <a:r>
              <a:rPr sz="1985" spc="-6" dirty="0">
                <a:latin typeface="Carlito"/>
                <a:cs typeface="Carlito"/>
              </a:rPr>
              <a:t>analysis</a:t>
            </a:r>
            <a:endParaRPr sz="1985" dirty="0">
              <a:latin typeface="Carlito"/>
              <a:cs typeface="Carlito"/>
            </a:endParaRPr>
          </a:p>
        </p:txBody>
      </p:sp>
      <p:sp>
        <p:nvSpPr>
          <p:cNvPr id="4" name="object 6">
            <a:extLst>
              <a:ext uri="{FF2B5EF4-FFF2-40B4-BE49-F238E27FC236}">
                <a16:creationId xmlns:a16="http://schemas.microsoft.com/office/drawing/2014/main" id="{29B89F5A-E834-E81E-1AFF-9A67C1E0BF71}"/>
              </a:ext>
            </a:extLst>
          </p:cNvPr>
          <p:cNvSpPr/>
          <p:nvPr/>
        </p:nvSpPr>
        <p:spPr>
          <a:xfrm>
            <a:off x="4976390" y="3823679"/>
            <a:ext cx="3633277" cy="2411204"/>
          </a:xfrm>
          <a:prstGeom prst="rect">
            <a:avLst/>
          </a:prstGeom>
          <a:blipFill>
            <a:blip r:embed="rId3" cstate="print"/>
            <a:stretch>
              <a:fillRect/>
            </a:stretch>
          </a:blipFill>
        </p:spPr>
        <p:txBody>
          <a:bodyPr wrap="square" lIns="0" tIns="0" rIns="0" bIns="0" rtlCol="0"/>
          <a:lstStyle/>
          <a:p>
            <a:endParaRPr sz="2316"/>
          </a:p>
        </p:txBody>
      </p:sp>
      <p:sp>
        <p:nvSpPr>
          <p:cNvPr id="7" name="object 7">
            <a:extLst>
              <a:ext uri="{FF2B5EF4-FFF2-40B4-BE49-F238E27FC236}">
                <a16:creationId xmlns:a16="http://schemas.microsoft.com/office/drawing/2014/main" id="{FA64D096-D678-988F-EBC0-4D35E92E7442}"/>
              </a:ext>
            </a:extLst>
          </p:cNvPr>
          <p:cNvSpPr txBox="1"/>
          <p:nvPr/>
        </p:nvSpPr>
        <p:spPr>
          <a:xfrm>
            <a:off x="4985975" y="6105772"/>
            <a:ext cx="3614104" cy="540311"/>
          </a:xfrm>
          <a:prstGeom prst="rect">
            <a:avLst/>
          </a:prstGeom>
          <a:solidFill>
            <a:srgbClr val="FFFFFF">
              <a:alpha val="50199"/>
            </a:srgbClr>
          </a:solidFill>
        </p:spPr>
        <p:txBody>
          <a:bodyPr vert="horz" wrap="square" lIns="0" tIns="14005" rIns="0" bIns="0" rtlCol="0">
            <a:spAutoFit/>
          </a:bodyPr>
          <a:lstStyle/>
          <a:p>
            <a:pPr>
              <a:spcBef>
                <a:spcPts val="110"/>
              </a:spcBef>
            </a:pPr>
            <a:r>
              <a:rPr sz="772" spc="-6" dirty="0">
                <a:latin typeface="Carlito"/>
                <a:cs typeface="Carlito"/>
              </a:rPr>
              <a:t>Image credit: NASA/JPL-Caltech/E. Churchwell (Univ. </a:t>
            </a:r>
            <a:r>
              <a:rPr sz="772" dirty="0">
                <a:latin typeface="Carlito"/>
                <a:cs typeface="Carlito"/>
              </a:rPr>
              <a:t>of </a:t>
            </a:r>
            <a:r>
              <a:rPr sz="772" spc="-6" dirty="0">
                <a:latin typeface="Carlito"/>
                <a:cs typeface="Carlito"/>
              </a:rPr>
              <a:t>Wisconsin,</a:t>
            </a:r>
            <a:r>
              <a:rPr sz="772" spc="83" dirty="0">
                <a:latin typeface="Carlito"/>
                <a:cs typeface="Carlito"/>
              </a:rPr>
              <a:t> </a:t>
            </a:r>
            <a:r>
              <a:rPr sz="772" spc="-6" dirty="0">
                <a:latin typeface="Carlito"/>
                <a:cs typeface="Carlito"/>
              </a:rPr>
              <a:t>Madison)</a:t>
            </a:r>
            <a:endParaRPr sz="772" dirty="0">
              <a:latin typeface="Carlito"/>
              <a:cs typeface="Carlito"/>
            </a:endParaRPr>
          </a:p>
          <a:p>
            <a:pPr>
              <a:spcBef>
                <a:spcPts val="6"/>
              </a:spcBef>
            </a:pPr>
            <a:endParaRPr sz="662" dirty="0">
              <a:latin typeface="Carlito"/>
              <a:cs typeface="Carlito"/>
            </a:endParaRPr>
          </a:p>
          <a:p>
            <a:pPr marL="502800"/>
            <a:r>
              <a:rPr sz="1985" spc="-11" dirty="0">
                <a:latin typeface="Carlito"/>
                <a:cs typeface="Carlito"/>
              </a:rPr>
              <a:t>Astronomical </a:t>
            </a:r>
            <a:r>
              <a:rPr sz="1985" spc="-17" dirty="0">
                <a:latin typeface="Carlito"/>
                <a:cs typeface="Carlito"/>
              </a:rPr>
              <a:t>data</a:t>
            </a:r>
            <a:r>
              <a:rPr sz="1985" spc="-33" dirty="0">
                <a:latin typeface="Carlito"/>
                <a:cs typeface="Carlito"/>
              </a:rPr>
              <a:t> </a:t>
            </a:r>
            <a:r>
              <a:rPr sz="1985" spc="-6" dirty="0">
                <a:latin typeface="Carlito"/>
                <a:cs typeface="Carlito"/>
              </a:rPr>
              <a:t>analysis</a:t>
            </a:r>
            <a:endParaRPr sz="1985" dirty="0">
              <a:latin typeface="Carlito"/>
              <a:cs typeface="Carlito"/>
            </a:endParaRPr>
          </a:p>
        </p:txBody>
      </p:sp>
      <p:grpSp>
        <p:nvGrpSpPr>
          <p:cNvPr id="8" name="object 8">
            <a:extLst>
              <a:ext uri="{FF2B5EF4-FFF2-40B4-BE49-F238E27FC236}">
                <a16:creationId xmlns:a16="http://schemas.microsoft.com/office/drawing/2014/main" id="{706C3FC7-BE59-7FD9-41D1-9385A210456C}"/>
              </a:ext>
            </a:extLst>
          </p:cNvPr>
          <p:cNvGrpSpPr/>
          <p:nvPr/>
        </p:nvGrpSpPr>
        <p:grpSpPr>
          <a:xfrm>
            <a:off x="1100847" y="2011352"/>
            <a:ext cx="3679773" cy="3553899"/>
            <a:chOff x="482600" y="3467100"/>
            <a:chExt cx="3263900" cy="3390900"/>
          </a:xfrm>
        </p:grpSpPr>
        <p:sp>
          <p:nvSpPr>
            <p:cNvPr id="9" name="object 9">
              <a:extLst>
                <a:ext uri="{FF2B5EF4-FFF2-40B4-BE49-F238E27FC236}">
                  <a16:creationId xmlns:a16="http://schemas.microsoft.com/office/drawing/2014/main" id="{D9464D7E-0A33-105F-E29A-61A81558854E}"/>
                </a:ext>
              </a:extLst>
            </p:cNvPr>
            <p:cNvSpPr/>
            <p:nvPr/>
          </p:nvSpPr>
          <p:spPr>
            <a:xfrm>
              <a:off x="482600" y="3467100"/>
              <a:ext cx="3263900" cy="3390900"/>
            </a:xfrm>
            <a:prstGeom prst="rect">
              <a:avLst/>
            </a:prstGeom>
            <a:blipFill>
              <a:blip r:embed="rId4" cstate="print"/>
              <a:stretch>
                <a:fillRect/>
              </a:stretch>
            </a:blipFill>
          </p:spPr>
          <p:txBody>
            <a:bodyPr wrap="square" lIns="0" tIns="0" rIns="0" bIns="0" rtlCol="0"/>
            <a:lstStyle/>
            <a:p>
              <a:endParaRPr sz="2316"/>
            </a:p>
          </p:txBody>
        </p:sp>
        <p:sp>
          <p:nvSpPr>
            <p:cNvPr id="10" name="object 10">
              <a:extLst>
                <a:ext uri="{FF2B5EF4-FFF2-40B4-BE49-F238E27FC236}">
                  <a16:creationId xmlns:a16="http://schemas.microsoft.com/office/drawing/2014/main" id="{08DB1B5E-3597-907F-9FB2-FFF26A4D3C89}"/>
                </a:ext>
              </a:extLst>
            </p:cNvPr>
            <p:cNvSpPr/>
            <p:nvPr/>
          </p:nvSpPr>
          <p:spPr>
            <a:xfrm>
              <a:off x="2640914" y="4156908"/>
              <a:ext cx="368640" cy="678934"/>
            </a:xfrm>
            <a:prstGeom prst="rect">
              <a:avLst/>
            </a:prstGeom>
            <a:blipFill>
              <a:blip r:embed="rId5" cstate="print"/>
              <a:stretch>
                <a:fillRect/>
              </a:stretch>
            </a:blipFill>
          </p:spPr>
          <p:txBody>
            <a:bodyPr wrap="square" lIns="0" tIns="0" rIns="0" bIns="0" rtlCol="0"/>
            <a:lstStyle/>
            <a:p>
              <a:endParaRPr sz="2316"/>
            </a:p>
          </p:txBody>
        </p:sp>
        <p:sp>
          <p:nvSpPr>
            <p:cNvPr id="11" name="object 11">
              <a:extLst>
                <a:ext uri="{FF2B5EF4-FFF2-40B4-BE49-F238E27FC236}">
                  <a16:creationId xmlns:a16="http://schemas.microsoft.com/office/drawing/2014/main" id="{165754D8-5DA0-AC3D-B22F-BCAD084B8085}"/>
                </a:ext>
              </a:extLst>
            </p:cNvPr>
            <p:cNvSpPr/>
            <p:nvPr/>
          </p:nvSpPr>
          <p:spPr>
            <a:xfrm>
              <a:off x="2348509" y="3965125"/>
              <a:ext cx="368640" cy="678934"/>
            </a:xfrm>
            <a:prstGeom prst="rect">
              <a:avLst/>
            </a:prstGeom>
            <a:blipFill>
              <a:blip r:embed="rId6" cstate="print"/>
              <a:stretch>
                <a:fillRect/>
              </a:stretch>
            </a:blipFill>
          </p:spPr>
          <p:txBody>
            <a:bodyPr wrap="square" lIns="0" tIns="0" rIns="0" bIns="0" rtlCol="0"/>
            <a:lstStyle/>
            <a:p>
              <a:endParaRPr sz="2316"/>
            </a:p>
          </p:txBody>
        </p:sp>
        <p:sp>
          <p:nvSpPr>
            <p:cNvPr id="14" name="object 12">
              <a:extLst>
                <a:ext uri="{FF2B5EF4-FFF2-40B4-BE49-F238E27FC236}">
                  <a16:creationId xmlns:a16="http://schemas.microsoft.com/office/drawing/2014/main" id="{B73284A4-6AA4-BA92-114B-776E64BF2A41}"/>
                </a:ext>
              </a:extLst>
            </p:cNvPr>
            <p:cNvSpPr/>
            <p:nvPr/>
          </p:nvSpPr>
          <p:spPr>
            <a:xfrm>
              <a:off x="2286000" y="4273087"/>
              <a:ext cx="368640" cy="678934"/>
            </a:xfrm>
            <a:prstGeom prst="rect">
              <a:avLst/>
            </a:prstGeom>
            <a:blipFill>
              <a:blip r:embed="rId6" cstate="print"/>
              <a:stretch>
                <a:fillRect/>
              </a:stretch>
            </a:blipFill>
          </p:spPr>
          <p:txBody>
            <a:bodyPr wrap="square" lIns="0" tIns="0" rIns="0" bIns="0" rtlCol="0"/>
            <a:lstStyle/>
            <a:p>
              <a:endParaRPr sz="2316"/>
            </a:p>
          </p:txBody>
        </p:sp>
        <p:sp>
          <p:nvSpPr>
            <p:cNvPr id="15" name="object 13">
              <a:extLst>
                <a:ext uri="{FF2B5EF4-FFF2-40B4-BE49-F238E27FC236}">
                  <a16:creationId xmlns:a16="http://schemas.microsoft.com/office/drawing/2014/main" id="{FDF0189C-D9EB-2521-A901-3FD8B7786BE2}"/>
                </a:ext>
              </a:extLst>
            </p:cNvPr>
            <p:cNvSpPr/>
            <p:nvPr/>
          </p:nvSpPr>
          <p:spPr>
            <a:xfrm>
              <a:off x="1201587" y="5035129"/>
              <a:ext cx="368640" cy="678934"/>
            </a:xfrm>
            <a:prstGeom prst="rect">
              <a:avLst/>
            </a:prstGeom>
            <a:blipFill>
              <a:blip r:embed="rId7" cstate="print"/>
              <a:stretch>
                <a:fillRect/>
              </a:stretch>
            </a:blipFill>
          </p:spPr>
          <p:txBody>
            <a:bodyPr wrap="square" lIns="0" tIns="0" rIns="0" bIns="0" rtlCol="0"/>
            <a:lstStyle/>
            <a:p>
              <a:endParaRPr sz="2316"/>
            </a:p>
          </p:txBody>
        </p:sp>
        <p:sp>
          <p:nvSpPr>
            <p:cNvPr id="16" name="object 14">
              <a:extLst>
                <a:ext uri="{FF2B5EF4-FFF2-40B4-BE49-F238E27FC236}">
                  <a16:creationId xmlns:a16="http://schemas.microsoft.com/office/drawing/2014/main" id="{3F7BCEB8-9DDF-AF7E-BE98-CB060C2D4206}"/>
                </a:ext>
              </a:extLst>
            </p:cNvPr>
            <p:cNvSpPr/>
            <p:nvPr/>
          </p:nvSpPr>
          <p:spPr>
            <a:xfrm>
              <a:off x="2905671"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7" name="object 15">
              <a:extLst>
                <a:ext uri="{FF2B5EF4-FFF2-40B4-BE49-F238E27FC236}">
                  <a16:creationId xmlns:a16="http://schemas.microsoft.com/office/drawing/2014/main" id="{642CC413-323B-9A35-7A99-CF5189D029C3}"/>
                </a:ext>
              </a:extLst>
            </p:cNvPr>
            <p:cNvSpPr/>
            <p:nvPr/>
          </p:nvSpPr>
          <p:spPr>
            <a:xfrm>
              <a:off x="1684718"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8" name="object 16">
              <a:extLst>
                <a:ext uri="{FF2B5EF4-FFF2-40B4-BE49-F238E27FC236}">
                  <a16:creationId xmlns:a16="http://schemas.microsoft.com/office/drawing/2014/main" id="{9EE37C0A-470B-AE07-6EC7-62472170F570}"/>
                </a:ext>
              </a:extLst>
            </p:cNvPr>
            <p:cNvSpPr/>
            <p:nvPr/>
          </p:nvSpPr>
          <p:spPr>
            <a:xfrm>
              <a:off x="1960029" y="5073290"/>
              <a:ext cx="368640" cy="678934"/>
            </a:xfrm>
            <a:prstGeom prst="rect">
              <a:avLst/>
            </a:prstGeom>
            <a:blipFill>
              <a:blip r:embed="rId7" cstate="print"/>
              <a:stretch>
                <a:fillRect/>
              </a:stretch>
            </a:blipFill>
          </p:spPr>
          <p:txBody>
            <a:bodyPr wrap="square" lIns="0" tIns="0" rIns="0" bIns="0" rtlCol="0"/>
            <a:lstStyle/>
            <a:p>
              <a:endParaRPr sz="2316"/>
            </a:p>
          </p:txBody>
        </p:sp>
        <p:sp>
          <p:nvSpPr>
            <p:cNvPr id="19" name="object 17">
              <a:extLst>
                <a:ext uri="{FF2B5EF4-FFF2-40B4-BE49-F238E27FC236}">
                  <a16:creationId xmlns:a16="http://schemas.microsoft.com/office/drawing/2014/main" id="{9E939D80-D536-7BA9-3EDA-BED15F74A51F}"/>
                </a:ext>
              </a:extLst>
            </p:cNvPr>
            <p:cNvSpPr/>
            <p:nvPr/>
          </p:nvSpPr>
          <p:spPr>
            <a:xfrm>
              <a:off x="2456599" y="4968703"/>
              <a:ext cx="368640" cy="678934"/>
            </a:xfrm>
            <a:prstGeom prst="rect">
              <a:avLst/>
            </a:prstGeom>
            <a:blipFill>
              <a:blip r:embed="rId7" cstate="print"/>
              <a:stretch>
                <a:fillRect/>
              </a:stretch>
            </a:blipFill>
          </p:spPr>
          <p:txBody>
            <a:bodyPr wrap="square" lIns="0" tIns="0" rIns="0" bIns="0" rtlCol="0"/>
            <a:lstStyle/>
            <a:p>
              <a:endParaRPr sz="2316"/>
            </a:p>
          </p:txBody>
        </p:sp>
        <p:sp>
          <p:nvSpPr>
            <p:cNvPr id="20" name="object 18">
              <a:extLst>
                <a:ext uri="{FF2B5EF4-FFF2-40B4-BE49-F238E27FC236}">
                  <a16:creationId xmlns:a16="http://schemas.microsoft.com/office/drawing/2014/main" id="{FC458425-21C8-139A-9444-20B87F7A4770}"/>
                </a:ext>
              </a:extLst>
            </p:cNvPr>
            <p:cNvSpPr/>
            <p:nvPr/>
          </p:nvSpPr>
          <p:spPr>
            <a:xfrm>
              <a:off x="2078088" y="5317503"/>
              <a:ext cx="368640" cy="678934"/>
            </a:xfrm>
            <a:prstGeom prst="rect">
              <a:avLst/>
            </a:prstGeom>
            <a:blipFill>
              <a:blip r:embed="rId7" cstate="print"/>
              <a:stretch>
                <a:fillRect/>
              </a:stretch>
            </a:blipFill>
          </p:spPr>
          <p:txBody>
            <a:bodyPr wrap="square" lIns="0" tIns="0" rIns="0" bIns="0" rtlCol="0"/>
            <a:lstStyle/>
            <a:p>
              <a:endParaRPr sz="2316"/>
            </a:p>
          </p:txBody>
        </p:sp>
        <p:sp>
          <p:nvSpPr>
            <p:cNvPr id="21" name="object 19">
              <a:extLst>
                <a:ext uri="{FF2B5EF4-FFF2-40B4-BE49-F238E27FC236}">
                  <a16:creationId xmlns:a16="http://schemas.microsoft.com/office/drawing/2014/main" id="{B661A603-E55F-4EA3-62B8-5B7A302D2990}"/>
                </a:ext>
              </a:extLst>
            </p:cNvPr>
            <p:cNvSpPr/>
            <p:nvPr/>
          </p:nvSpPr>
          <p:spPr>
            <a:xfrm>
              <a:off x="1493138" y="5256319"/>
              <a:ext cx="368640" cy="678934"/>
            </a:xfrm>
            <a:prstGeom prst="rect">
              <a:avLst/>
            </a:prstGeom>
            <a:blipFill>
              <a:blip r:embed="rId7" cstate="print"/>
              <a:stretch>
                <a:fillRect/>
              </a:stretch>
            </a:blipFill>
          </p:spPr>
          <p:txBody>
            <a:bodyPr wrap="square" lIns="0" tIns="0" rIns="0" bIns="0" rtlCol="0"/>
            <a:lstStyle/>
            <a:p>
              <a:endParaRPr sz="2316"/>
            </a:p>
          </p:txBody>
        </p:sp>
        <p:sp>
          <p:nvSpPr>
            <p:cNvPr id="22" name="object 20">
              <a:extLst>
                <a:ext uri="{FF2B5EF4-FFF2-40B4-BE49-F238E27FC236}">
                  <a16:creationId xmlns:a16="http://schemas.microsoft.com/office/drawing/2014/main" id="{BF6CBEEA-DAA3-4245-5503-F6DFBB35E1A3}"/>
                </a:ext>
              </a:extLst>
            </p:cNvPr>
            <p:cNvSpPr/>
            <p:nvPr/>
          </p:nvSpPr>
          <p:spPr>
            <a:xfrm>
              <a:off x="1705025" y="4015023"/>
              <a:ext cx="368640" cy="678934"/>
            </a:xfrm>
            <a:prstGeom prst="rect">
              <a:avLst/>
            </a:prstGeom>
            <a:blipFill>
              <a:blip r:embed="rId8" cstate="print"/>
              <a:stretch>
                <a:fillRect/>
              </a:stretch>
            </a:blipFill>
          </p:spPr>
          <p:txBody>
            <a:bodyPr wrap="square" lIns="0" tIns="0" rIns="0" bIns="0" rtlCol="0"/>
            <a:lstStyle/>
            <a:p>
              <a:endParaRPr sz="2316"/>
            </a:p>
          </p:txBody>
        </p:sp>
        <p:sp>
          <p:nvSpPr>
            <p:cNvPr id="23" name="object 21">
              <a:extLst>
                <a:ext uri="{FF2B5EF4-FFF2-40B4-BE49-F238E27FC236}">
                  <a16:creationId xmlns:a16="http://schemas.microsoft.com/office/drawing/2014/main" id="{CBDA75CE-BE07-4DC7-D441-EB3A1AF67407}"/>
                </a:ext>
              </a:extLst>
            </p:cNvPr>
            <p:cNvSpPr/>
            <p:nvPr/>
          </p:nvSpPr>
          <p:spPr>
            <a:xfrm>
              <a:off x="1210633" y="4096430"/>
              <a:ext cx="368640" cy="678934"/>
            </a:xfrm>
            <a:prstGeom prst="rect">
              <a:avLst/>
            </a:prstGeom>
            <a:blipFill>
              <a:blip r:embed="rId8" cstate="print"/>
              <a:stretch>
                <a:fillRect/>
              </a:stretch>
            </a:blipFill>
          </p:spPr>
          <p:txBody>
            <a:bodyPr wrap="square" lIns="0" tIns="0" rIns="0" bIns="0" rtlCol="0"/>
            <a:lstStyle/>
            <a:p>
              <a:endParaRPr sz="2316"/>
            </a:p>
          </p:txBody>
        </p:sp>
        <p:sp>
          <p:nvSpPr>
            <p:cNvPr id="24" name="object 22">
              <a:extLst>
                <a:ext uri="{FF2B5EF4-FFF2-40B4-BE49-F238E27FC236}">
                  <a16:creationId xmlns:a16="http://schemas.microsoft.com/office/drawing/2014/main" id="{B1D46C78-3552-F04E-608B-41820291F924}"/>
                </a:ext>
              </a:extLst>
            </p:cNvPr>
            <p:cNvSpPr/>
            <p:nvPr/>
          </p:nvSpPr>
          <p:spPr>
            <a:xfrm>
              <a:off x="1532280" y="4326389"/>
              <a:ext cx="368640" cy="678934"/>
            </a:xfrm>
            <a:prstGeom prst="rect">
              <a:avLst/>
            </a:prstGeom>
            <a:blipFill>
              <a:blip r:embed="rId8" cstate="print"/>
              <a:stretch>
                <a:fillRect/>
              </a:stretch>
            </a:blipFill>
          </p:spPr>
          <p:txBody>
            <a:bodyPr wrap="square" lIns="0" tIns="0" rIns="0" bIns="0" rtlCol="0"/>
            <a:lstStyle/>
            <a:p>
              <a:endParaRPr sz="2316"/>
            </a:p>
          </p:txBody>
        </p:sp>
        <p:sp>
          <p:nvSpPr>
            <p:cNvPr id="25" name="object 23">
              <a:extLst>
                <a:ext uri="{FF2B5EF4-FFF2-40B4-BE49-F238E27FC236}">
                  <a16:creationId xmlns:a16="http://schemas.microsoft.com/office/drawing/2014/main" id="{3FA91353-60F4-EA4B-BBFA-8E6F60C8BF4B}"/>
                </a:ext>
              </a:extLst>
            </p:cNvPr>
            <p:cNvSpPr/>
            <p:nvPr/>
          </p:nvSpPr>
          <p:spPr>
            <a:xfrm>
              <a:off x="1163637" y="4289775"/>
              <a:ext cx="368640" cy="678934"/>
            </a:xfrm>
            <a:prstGeom prst="rect">
              <a:avLst/>
            </a:prstGeom>
            <a:blipFill>
              <a:blip r:embed="rId8" cstate="print"/>
              <a:stretch>
                <a:fillRect/>
              </a:stretch>
            </a:blipFill>
          </p:spPr>
          <p:txBody>
            <a:bodyPr wrap="square" lIns="0" tIns="0" rIns="0" bIns="0" rtlCol="0"/>
            <a:lstStyle/>
            <a:p>
              <a:endParaRPr sz="2316"/>
            </a:p>
          </p:txBody>
        </p:sp>
        <p:sp>
          <p:nvSpPr>
            <p:cNvPr id="26" name="object 24">
              <a:extLst>
                <a:ext uri="{FF2B5EF4-FFF2-40B4-BE49-F238E27FC236}">
                  <a16:creationId xmlns:a16="http://schemas.microsoft.com/office/drawing/2014/main" id="{DAF1375E-6613-72A2-2B50-309AD91270C8}"/>
                </a:ext>
              </a:extLst>
            </p:cNvPr>
            <p:cNvSpPr/>
            <p:nvPr/>
          </p:nvSpPr>
          <p:spPr>
            <a:xfrm>
              <a:off x="2532824" y="5215614"/>
              <a:ext cx="368640" cy="678934"/>
            </a:xfrm>
            <a:prstGeom prst="rect">
              <a:avLst/>
            </a:prstGeom>
            <a:blipFill>
              <a:blip r:embed="rId7" cstate="print"/>
              <a:stretch>
                <a:fillRect/>
              </a:stretch>
            </a:blipFill>
          </p:spPr>
          <p:txBody>
            <a:bodyPr wrap="square" lIns="0" tIns="0" rIns="0" bIns="0" rtlCol="0"/>
            <a:lstStyle/>
            <a:p>
              <a:endParaRPr sz="2316"/>
            </a:p>
          </p:txBody>
        </p:sp>
      </p:grpSp>
      <p:sp>
        <p:nvSpPr>
          <p:cNvPr id="27" name="object 25">
            <a:extLst>
              <a:ext uri="{FF2B5EF4-FFF2-40B4-BE49-F238E27FC236}">
                <a16:creationId xmlns:a16="http://schemas.microsoft.com/office/drawing/2014/main" id="{1B9877FA-AFEA-32A2-9F49-16B5B046CCDC}"/>
              </a:ext>
            </a:extLst>
          </p:cNvPr>
          <p:cNvSpPr txBox="1"/>
          <p:nvPr/>
        </p:nvSpPr>
        <p:spPr>
          <a:xfrm>
            <a:off x="766442" y="4881060"/>
            <a:ext cx="3778625" cy="434868"/>
          </a:xfrm>
          <a:prstGeom prst="rect">
            <a:avLst/>
          </a:prstGeom>
        </p:spPr>
        <p:txBody>
          <a:bodyPr vert="horz" wrap="square" lIns="0" tIns="128148" rIns="0" bIns="0" rtlCol="0">
            <a:spAutoFit/>
          </a:bodyPr>
          <a:lstStyle/>
          <a:p>
            <a:pPr marL="1294814">
              <a:spcBef>
                <a:spcPts val="1009"/>
              </a:spcBef>
            </a:pPr>
            <a:r>
              <a:rPr sz="1985" spc="-17" dirty="0">
                <a:latin typeface="Carlito"/>
                <a:cs typeface="Carlito"/>
              </a:rPr>
              <a:t>Market</a:t>
            </a:r>
            <a:r>
              <a:rPr sz="1985" spc="-44" dirty="0">
                <a:latin typeface="Carlito"/>
                <a:cs typeface="Carlito"/>
              </a:rPr>
              <a:t> </a:t>
            </a:r>
            <a:r>
              <a:rPr sz="1985" spc="-11" dirty="0">
                <a:latin typeface="Carlito"/>
                <a:cs typeface="Carlito"/>
              </a:rPr>
              <a:t>segmentation</a:t>
            </a:r>
            <a:endParaRPr sz="1985" dirty="0">
              <a:latin typeface="Carlito"/>
              <a:cs typeface="Carlito"/>
            </a:endParaRPr>
          </a:p>
        </p:txBody>
      </p:sp>
      <p:grpSp>
        <p:nvGrpSpPr>
          <p:cNvPr id="28" name="object 26">
            <a:extLst>
              <a:ext uri="{FF2B5EF4-FFF2-40B4-BE49-F238E27FC236}">
                <a16:creationId xmlns:a16="http://schemas.microsoft.com/office/drawing/2014/main" id="{38760997-F66D-D91A-34CE-AAA4076DD146}"/>
              </a:ext>
            </a:extLst>
          </p:cNvPr>
          <p:cNvGrpSpPr/>
          <p:nvPr/>
        </p:nvGrpSpPr>
        <p:grpSpPr>
          <a:xfrm>
            <a:off x="4849359" y="480894"/>
            <a:ext cx="3473309" cy="2654700"/>
            <a:chOff x="5045964" y="957647"/>
            <a:chExt cx="3149600" cy="2407285"/>
          </a:xfrm>
        </p:grpSpPr>
        <p:sp>
          <p:nvSpPr>
            <p:cNvPr id="29" name="object 27">
              <a:extLst>
                <a:ext uri="{FF2B5EF4-FFF2-40B4-BE49-F238E27FC236}">
                  <a16:creationId xmlns:a16="http://schemas.microsoft.com/office/drawing/2014/main" id="{52865F44-CAE1-A99E-DE7C-6419E118E08E}"/>
                </a:ext>
              </a:extLst>
            </p:cNvPr>
            <p:cNvSpPr/>
            <p:nvPr/>
          </p:nvSpPr>
          <p:spPr>
            <a:xfrm>
              <a:off x="5297627" y="1109602"/>
              <a:ext cx="292201" cy="622537"/>
            </a:xfrm>
            <a:prstGeom prst="rect">
              <a:avLst/>
            </a:prstGeom>
            <a:blipFill>
              <a:blip r:embed="rId6" cstate="print"/>
              <a:stretch>
                <a:fillRect/>
              </a:stretch>
            </a:blipFill>
          </p:spPr>
          <p:txBody>
            <a:bodyPr wrap="square" lIns="0" tIns="0" rIns="0" bIns="0" rtlCol="0"/>
            <a:lstStyle/>
            <a:p>
              <a:endParaRPr sz="2316"/>
            </a:p>
          </p:txBody>
        </p:sp>
        <p:sp>
          <p:nvSpPr>
            <p:cNvPr id="30" name="object 28">
              <a:extLst>
                <a:ext uri="{FF2B5EF4-FFF2-40B4-BE49-F238E27FC236}">
                  <a16:creationId xmlns:a16="http://schemas.microsoft.com/office/drawing/2014/main" id="{C02BC136-3EB1-DD1B-455F-40ACFB00A30B}"/>
                </a:ext>
              </a:extLst>
            </p:cNvPr>
            <p:cNvSpPr/>
            <p:nvPr/>
          </p:nvSpPr>
          <p:spPr>
            <a:xfrm>
              <a:off x="5045964" y="1856134"/>
              <a:ext cx="292201" cy="622537"/>
            </a:xfrm>
            <a:prstGeom prst="rect">
              <a:avLst/>
            </a:prstGeom>
            <a:blipFill>
              <a:blip r:embed="rId6" cstate="print"/>
              <a:stretch>
                <a:fillRect/>
              </a:stretch>
            </a:blipFill>
          </p:spPr>
          <p:txBody>
            <a:bodyPr wrap="square" lIns="0" tIns="0" rIns="0" bIns="0" rtlCol="0"/>
            <a:lstStyle/>
            <a:p>
              <a:endParaRPr sz="2316"/>
            </a:p>
          </p:txBody>
        </p:sp>
        <p:sp>
          <p:nvSpPr>
            <p:cNvPr id="31" name="object 29">
              <a:extLst>
                <a:ext uri="{FF2B5EF4-FFF2-40B4-BE49-F238E27FC236}">
                  <a16:creationId xmlns:a16="http://schemas.microsoft.com/office/drawing/2014/main" id="{47E221D9-AFC0-3EBB-BEE3-BEBEC5B35E68}"/>
                </a:ext>
              </a:extLst>
            </p:cNvPr>
            <p:cNvSpPr/>
            <p:nvPr/>
          </p:nvSpPr>
          <p:spPr>
            <a:xfrm>
              <a:off x="5287937" y="1732089"/>
              <a:ext cx="165735" cy="306705"/>
            </a:xfrm>
            <a:custGeom>
              <a:avLst/>
              <a:gdLst/>
              <a:ahLst/>
              <a:cxnLst/>
              <a:rect l="l" t="t" r="r" b="b"/>
              <a:pathLst>
                <a:path w="165735" h="306705">
                  <a:moveTo>
                    <a:pt x="155828" y="0"/>
                  </a:moveTo>
                  <a:lnTo>
                    <a:pt x="59080" y="65811"/>
                  </a:lnTo>
                  <a:lnTo>
                    <a:pt x="57581" y="73710"/>
                  </a:lnTo>
                  <a:lnTo>
                    <a:pt x="65468" y="85318"/>
                  </a:lnTo>
                  <a:lnTo>
                    <a:pt x="73380" y="86817"/>
                  </a:lnTo>
                  <a:lnTo>
                    <a:pt x="113271" y="59677"/>
                  </a:lnTo>
                  <a:lnTo>
                    <a:pt x="29298" y="235610"/>
                  </a:lnTo>
                  <a:lnTo>
                    <a:pt x="25311" y="187515"/>
                  </a:lnTo>
                  <a:lnTo>
                    <a:pt x="19176" y="182321"/>
                  </a:lnTo>
                  <a:lnTo>
                    <a:pt x="5194" y="183476"/>
                  </a:lnTo>
                  <a:lnTo>
                    <a:pt x="0" y="189611"/>
                  </a:lnTo>
                  <a:lnTo>
                    <a:pt x="9664" y="306222"/>
                  </a:lnTo>
                  <a:lnTo>
                    <a:pt x="106413" y="240398"/>
                  </a:lnTo>
                  <a:lnTo>
                    <a:pt x="107911" y="232498"/>
                  </a:lnTo>
                  <a:lnTo>
                    <a:pt x="100025" y="220903"/>
                  </a:lnTo>
                  <a:lnTo>
                    <a:pt x="92125" y="219405"/>
                  </a:lnTo>
                  <a:lnTo>
                    <a:pt x="52222" y="246545"/>
                  </a:lnTo>
                  <a:lnTo>
                    <a:pt x="136194" y="70612"/>
                  </a:lnTo>
                  <a:lnTo>
                    <a:pt x="140182" y="118706"/>
                  </a:lnTo>
                  <a:lnTo>
                    <a:pt x="146316" y="123901"/>
                  </a:lnTo>
                  <a:lnTo>
                    <a:pt x="160299" y="122745"/>
                  </a:lnTo>
                  <a:lnTo>
                    <a:pt x="165493" y="116611"/>
                  </a:lnTo>
                  <a:lnTo>
                    <a:pt x="155828" y="0"/>
                  </a:lnTo>
                  <a:close/>
                </a:path>
              </a:pathLst>
            </a:custGeom>
            <a:solidFill>
              <a:srgbClr val="000000"/>
            </a:solidFill>
          </p:spPr>
          <p:txBody>
            <a:bodyPr wrap="square" lIns="0" tIns="0" rIns="0" bIns="0" rtlCol="0"/>
            <a:lstStyle/>
            <a:p>
              <a:endParaRPr sz="2316"/>
            </a:p>
          </p:txBody>
        </p:sp>
        <p:sp>
          <p:nvSpPr>
            <p:cNvPr id="32" name="object 30">
              <a:extLst>
                <a:ext uri="{FF2B5EF4-FFF2-40B4-BE49-F238E27FC236}">
                  <a16:creationId xmlns:a16="http://schemas.microsoft.com/office/drawing/2014/main" id="{25E4A050-C839-6573-496A-B587CA4DCD84}"/>
                </a:ext>
              </a:extLst>
            </p:cNvPr>
            <p:cNvSpPr/>
            <p:nvPr/>
          </p:nvSpPr>
          <p:spPr>
            <a:xfrm>
              <a:off x="5568378" y="1901473"/>
              <a:ext cx="292201" cy="622537"/>
            </a:xfrm>
            <a:prstGeom prst="rect">
              <a:avLst/>
            </a:prstGeom>
            <a:blipFill>
              <a:blip r:embed="rId6" cstate="print"/>
              <a:stretch>
                <a:fillRect/>
              </a:stretch>
            </a:blipFill>
          </p:spPr>
          <p:txBody>
            <a:bodyPr wrap="square" lIns="0" tIns="0" rIns="0" bIns="0" rtlCol="0"/>
            <a:lstStyle/>
            <a:p>
              <a:endParaRPr sz="2316"/>
            </a:p>
          </p:txBody>
        </p:sp>
        <p:sp>
          <p:nvSpPr>
            <p:cNvPr id="33" name="object 31">
              <a:extLst>
                <a:ext uri="{FF2B5EF4-FFF2-40B4-BE49-F238E27FC236}">
                  <a16:creationId xmlns:a16="http://schemas.microsoft.com/office/drawing/2014/main" id="{1FADD12B-379F-5487-6B40-295D1EB0B4AB}"/>
                </a:ext>
              </a:extLst>
            </p:cNvPr>
            <p:cNvSpPr/>
            <p:nvPr/>
          </p:nvSpPr>
          <p:spPr>
            <a:xfrm>
              <a:off x="5428170" y="1732089"/>
              <a:ext cx="177800" cy="351155"/>
            </a:xfrm>
            <a:custGeom>
              <a:avLst/>
              <a:gdLst/>
              <a:ahLst/>
              <a:cxnLst/>
              <a:rect l="l" t="t" r="r" b="b"/>
              <a:pathLst>
                <a:path w="177800" h="351155">
                  <a:moveTo>
                    <a:pt x="15544" y="0"/>
                  </a:moveTo>
                  <a:lnTo>
                    <a:pt x="0" y="115963"/>
                  </a:lnTo>
                  <a:lnTo>
                    <a:pt x="4876" y="122364"/>
                  </a:lnTo>
                  <a:lnTo>
                    <a:pt x="18783" y="124218"/>
                  </a:lnTo>
                  <a:lnTo>
                    <a:pt x="25171" y="119341"/>
                  </a:lnTo>
                  <a:lnTo>
                    <a:pt x="31584" y="71513"/>
                  </a:lnTo>
                  <a:lnTo>
                    <a:pt x="122199" y="288937"/>
                  </a:lnTo>
                  <a:lnTo>
                    <a:pt x="83718" y="259816"/>
                  </a:lnTo>
                  <a:lnTo>
                    <a:pt x="75755" y="260921"/>
                  </a:lnTo>
                  <a:lnTo>
                    <a:pt x="67284" y="272110"/>
                  </a:lnTo>
                  <a:lnTo>
                    <a:pt x="68389" y="280073"/>
                  </a:lnTo>
                  <a:lnTo>
                    <a:pt x="161683" y="350685"/>
                  </a:lnTo>
                  <a:lnTo>
                    <a:pt x="177228" y="234708"/>
                  </a:lnTo>
                  <a:lnTo>
                    <a:pt x="172351" y="228320"/>
                  </a:lnTo>
                  <a:lnTo>
                    <a:pt x="158445" y="226466"/>
                  </a:lnTo>
                  <a:lnTo>
                    <a:pt x="152057" y="231343"/>
                  </a:lnTo>
                  <a:lnTo>
                    <a:pt x="145643" y="279171"/>
                  </a:lnTo>
                  <a:lnTo>
                    <a:pt x="55029" y="61747"/>
                  </a:lnTo>
                  <a:lnTo>
                    <a:pt x="93510" y="90868"/>
                  </a:lnTo>
                  <a:lnTo>
                    <a:pt x="101472" y="89763"/>
                  </a:lnTo>
                  <a:lnTo>
                    <a:pt x="109943" y="78574"/>
                  </a:lnTo>
                  <a:lnTo>
                    <a:pt x="108838" y="70612"/>
                  </a:lnTo>
                  <a:lnTo>
                    <a:pt x="15544" y="0"/>
                  </a:lnTo>
                  <a:close/>
                </a:path>
              </a:pathLst>
            </a:custGeom>
            <a:solidFill>
              <a:srgbClr val="000000"/>
            </a:solidFill>
          </p:spPr>
          <p:txBody>
            <a:bodyPr wrap="square" lIns="0" tIns="0" rIns="0" bIns="0" rtlCol="0"/>
            <a:lstStyle/>
            <a:p>
              <a:endParaRPr sz="2316"/>
            </a:p>
          </p:txBody>
        </p:sp>
        <p:sp>
          <p:nvSpPr>
            <p:cNvPr id="34" name="object 32">
              <a:extLst>
                <a:ext uri="{FF2B5EF4-FFF2-40B4-BE49-F238E27FC236}">
                  <a16:creationId xmlns:a16="http://schemas.microsoft.com/office/drawing/2014/main" id="{732F2AC5-992D-AA28-A9F0-86B105F42D89}"/>
                </a:ext>
              </a:extLst>
            </p:cNvPr>
            <p:cNvSpPr/>
            <p:nvPr/>
          </p:nvSpPr>
          <p:spPr>
            <a:xfrm>
              <a:off x="6072987" y="2197040"/>
              <a:ext cx="292201" cy="622537"/>
            </a:xfrm>
            <a:prstGeom prst="rect">
              <a:avLst/>
            </a:prstGeom>
            <a:blipFill>
              <a:blip r:embed="rId9" cstate="print"/>
              <a:stretch>
                <a:fillRect/>
              </a:stretch>
            </a:blipFill>
          </p:spPr>
          <p:txBody>
            <a:bodyPr wrap="square" lIns="0" tIns="0" rIns="0" bIns="0" rtlCol="0"/>
            <a:lstStyle/>
            <a:p>
              <a:endParaRPr sz="2316"/>
            </a:p>
          </p:txBody>
        </p:sp>
        <p:sp>
          <p:nvSpPr>
            <p:cNvPr id="35" name="object 33">
              <a:extLst>
                <a:ext uri="{FF2B5EF4-FFF2-40B4-BE49-F238E27FC236}">
                  <a16:creationId xmlns:a16="http://schemas.microsoft.com/office/drawing/2014/main" id="{56BD074B-066D-1763-A268-07201670D348}"/>
                </a:ext>
              </a:extLst>
            </p:cNvPr>
            <p:cNvSpPr/>
            <p:nvPr/>
          </p:nvSpPr>
          <p:spPr>
            <a:xfrm>
              <a:off x="5860542" y="2349487"/>
              <a:ext cx="212496" cy="158864"/>
            </a:xfrm>
            <a:prstGeom prst="rect">
              <a:avLst/>
            </a:prstGeom>
            <a:blipFill>
              <a:blip r:embed="rId10" cstate="print"/>
              <a:stretch>
                <a:fillRect/>
              </a:stretch>
            </a:blipFill>
          </p:spPr>
          <p:txBody>
            <a:bodyPr wrap="square" lIns="0" tIns="0" rIns="0" bIns="0" rtlCol="0"/>
            <a:lstStyle/>
            <a:p>
              <a:endParaRPr sz="2316"/>
            </a:p>
          </p:txBody>
        </p:sp>
        <p:sp>
          <p:nvSpPr>
            <p:cNvPr id="36" name="object 34">
              <a:extLst>
                <a:ext uri="{FF2B5EF4-FFF2-40B4-BE49-F238E27FC236}">
                  <a16:creationId xmlns:a16="http://schemas.microsoft.com/office/drawing/2014/main" id="{3AD4B4F8-AE17-C374-2E68-396BF5A47251}"/>
                </a:ext>
              </a:extLst>
            </p:cNvPr>
            <p:cNvSpPr/>
            <p:nvPr/>
          </p:nvSpPr>
          <p:spPr>
            <a:xfrm>
              <a:off x="5649963" y="2741997"/>
              <a:ext cx="292201" cy="622537"/>
            </a:xfrm>
            <a:prstGeom prst="rect">
              <a:avLst/>
            </a:prstGeom>
            <a:blipFill>
              <a:blip r:embed="rId9" cstate="print"/>
              <a:stretch>
                <a:fillRect/>
              </a:stretch>
            </a:blipFill>
          </p:spPr>
          <p:txBody>
            <a:bodyPr wrap="square" lIns="0" tIns="0" rIns="0" bIns="0" rtlCol="0"/>
            <a:lstStyle/>
            <a:p>
              <a:endParaRPr sz="2316"/>
            </a:p>
          </p:txBody>
        </p:sp>
        <p:sp>
          <p:nvSpPr>
            <p:cNvPr id="37" name="object 35">
              <a:extLst>
                <a:ext uri="{FF2B5EF4-FFF2-40B4-BE49-F238E27FC236}">
                  <a16:creationId xmlns:a16="http://schemas.microsoft.com/office/drawing/2014/main" id="{707118FD-DC43-9EFF-6D75-B046CB9CE08C}"/>
                </a:ext>
              </a:extLst>
            </p:cNvPr>
            <p:cNvSpPr/>
            <p:nvPr/>
          </p:nvSpPr>
          <p:spPr>
            <a:xfrm>
              <a:off x="6157303" y="1058485"/>
              <a:ext cx="292201" cy="622537"/>
            </a:xfrm>
            <a:prstGeom prst="rect">
              <a:avLst/>
            </a:prstGeom>
            <a:blipFill>
              <a:blip r:embed="rId11" cstate="print"/>
              <a:stretch>
                <a:fillRect/>
              </a:stretch>
            </a:blipFill>
          </p:spPr>
          <p:txBody>
            <a:bodyPr wrap="square" lIns="0" tIns="0" rIns="0" bIns="0" rtlCol="0"/>
            <a:lstStyle/>
            <a:p>
              <a:endParaRPr sz="2316"/>
            </a:p>
          </p:txBody>
        </p:sp>
        <p:sp>
          <p:nvSpPr>
            <p:cNvPr id="38" name="object 36">
              <a:extLst>
                <a:ext uri="{FF2B5EF4-FFF2-40B4-BE49-F238E27FC236}">
                  <a16:creationId xmlns:a16="http://schemas.microsoft.com/office/drawing/2014/main" id="{E6BB97BA-F8E8-73D0-DA68-D40D6B104BA1}"/>
                </a:ext>
              </a:extLst>
            </p:cNvPr>
            <p:cNvSpPr/>
            <p:nvPr/>
          </p:nvSpPr>
          <p:spPr>
            <a:xfrm>
              <a:off x="6517944" y="1726987"/>
              <a:ext cx="292201" cy="622537"/>
            </a:xfrm>
            <a:prstGeom prst="rect">
              <a:avLst/>
            </a:prstGeom>
            <a:blipFill>
              <a:blip r:embed="rId11" cstate="print"/>
              <a:stretch>
                <a:fillRect/>
              </a:stretch>
            </a:blipFill>
          </p:spPr>
          <p:txBody>
            <a:bodyPr wrap="square" lIns="0" tIns="0" rIns="0" bIns="0" rtlCol="0"/>
            <a:lstStyle/>
            <a:p>
              <a:endParaRPr sz="2316"/>
            </a:p>
          </p:txBody>
        </p:sp>
        <p:sp>
          <p:nvSpPr>
            <p:cNvPr id="39" name="object 37">
              <a:extLst>
                <a:ext uri="{FF2B5EF4-FFF2-40B4-BE49-F238E27FC236}">
                  <a16:creationId xmlns:a16="http://schemas.microsoft.com/office/drawing/2014/main" id="{11DB576B-41D2-8CEE-8247-1D2197CC030E}"/>
                </a:ext>
              </a:extLst>
            </p:cNvPr>
            <p:cNvSpPr/>
            <p:nvPr/>
          </p:nvSpPr>
          <p:spPr>
            <a:xfrm>
              <a:off x="5942127" y="1680971"/>
              <a:ext cx="575945" cy="1372870"/>
            </a:xfrm>
            <a:custGeom>
              <a:avLst/>
              <a:gdLst/>
              <a:ahLst/>
              <a:cxnLst/>
              <a:rect l="l" t="t" r="r" b="b"/>
              <a:pathLst>
                <a:path w="575945" h="1372870">
                  <a:moveTo>
                    <a:pt x="277012" y="1138567"/>
                  </a:moveTo>
                  <a:lnTo>
                    <a:pt x="161747" y="1158697"/>
                  </a:lnTo>
                  <a:lnTo>
                    <a:pt x="157124" y="1165275"/>
                  </a:lnTo>
                  <a:lnTo>
                    <a:pt x="159537" y="1179093"/>
                  </a:lnTo>
                  <a:lnTo>
                    <a:pt x="166116" y="1183716"/>
                  </a:lnTo>
                  <a:lnTo>
                    <a:pt x="213652" y="1175410"/>
                  </a:lnTo>
                  <a:lnTo>
                    <a:pt x="46964" y="1316075"/>
                  </a:lnTo>
                  <a:lnTo>
                    <a:pt x="63144" y="1270609"/>
                  </a:lnTo>
                  <a:lnTo>
                    <a:pt x="59690" y="1263345"/>
                  </a:lnTo>
                  <a:lnTo>
                    <a:pt x="46482" y="1258646"/>
                  </a:lnTo>
                  <a:lnTo>
                    <a:pt x="39217" y="1262100"/>
                  </a:lnTo>
                  <a:lnTo>
                    <a:pt x="0" y="1372336"/>
                  </a:lnTo>
                  <a:lnTo>
                    <a:pt x="115252" y="1352207"/>
                  </a:lnTo>
                  <a:lnTo>
                    <a:pt x="119875" y="1345628"/>
                  </a:lnTo>
                  <a:lnTo>
                    <a:pt x="117462" y="1331810"/>
                  </a:lnTo>
                  <a:lnTo>
                    <a:pt x="110883" y="1327188"/>
                  </a:lnTo>
                  <a:lnTo>
                    <a:pt x="63347" y="1335481"/>
                  </a:lnTo>
                  <a:lnTo>
                    <a:pt x="230035" y="1194828"/>
                  </a:lnTo>
                  <a:lnTo>
                    <a:pt x="213855" y="1240294"/>
                  </a:lnTo>
                  <a:lnTo>
                    <a:pt x="217309" y="1247559"/>
                  </a:lnTo>
                  <a:lnTo>
                    <a:pt x="230530" y="1252258"/>
                  </a:lnTo>
                  <a:lnTo>
                    <a:pt x="237794" y="1248803"/>
                  </a:lnTo>
                  <a:lnTo>
                    <a:pt x="277012" y="1138567"/>
                  </a:lnTo>
                  <a:close/>
                </a:path>
                <a:path w="575945" h="1372870">
                  <a:moveTo>
                    <a:pt x="575843" y="357327"/>
                  </a:moveTo>
                  <a:lnTo>
                    <a:pt x="574357" y="240334"/>
                  </a:lnTo>
                  <a:lnTo>
                    <a:pt x="568591" y="234721"/>
                  </a:lnTo>
                  <a:lnTo>
                    <a:pt x="554570" y="234911"/>
                  </a:lnTo>
                  <a:lnTo>
                    <a:pt x="548957" y="240665"/>
                  </a:lnTo>
                  <a:lnTo>
                    <a:pt x="549579" y="288912"/>
                  </a:lnTo>
                  <a:lnTo>
                    <a:pt x="409295" y="55346"/>
                  </a:lnTo>
                  <a:lnTo>
                    <a:pt x="451599" y="78562"/>
                  </a:lnTo>
                  <a:lnTo>
                    <a:pt x="459320" y="76314"/>
                  </a:lnTo>
                  <a:lnTo>
                    <a:pt x="466077" y="64008"/>
                  </a:lnTo>
                  <a:lnTo>
                    <a:pt x="463829" y="56286"/>
                  </a:lnTo>
                  <a:lnTo>
                    <a:pt x="361251" y="0"/>
                  </a:lnTo>
                  <a:lnTo>
                    <a:pt x="362737" y="116992"/>
                  </a:lnTo>
                  <a:lnTo>
                    <a:pt x="368503" y="122605"/>
                  </a:lnTo>
                  <a:lnTo>
                    <a:pt x="382524" y="122428"/>
                  </a:lnTo>
                  <a:lnTo>
                    <a:pt x="388137" y="116674"/>
                  </a:lnTo>
                  <a:lnTo>
                    <a:pt x="387527" y="68427"/>
                  </a:lnTo>
                  <a:lnTo>
                    <a:pt x="527799" y="301993"/>
                  </a:lnTo>
                  <a:lnTo>
                    <a:pt x="485495" y="278777"/>
                  </a:lnTo>
                  <a:lnTo>
                    <a:pt x="477774" y="281025"/>
                  </a:lnTo>
                  <a:lnTo>
                    <a:pt x="471030" y="293319"/>
                  </a:lnTo>
                  <a:lnTo>
                    <a:pt x="473278" y="301040"/>
                  </a:lnTo>
                  <a:lnTo>
                    <a:pt x="575843" y="357327"/>
                  </a:lnTo>
                  <a:close/>
                </a:path>
              </a:pathLst>
            </a:custGeom>
            <a:solidFill>
              <a:srgbClr val="000000"/>
            </a:solidFill>
          </p:spPr>
          <p:txBody>
            <a:bodyPr wrap="square" lIns="0" tIns="0" rIns="0" bIns="0" rtlCol="0"/>
            <a:lstStyle/>
            <a:p>
              <a:endParaRPr sz="2316"/>
            </a:p>
          </p:txBody>
        </p:sp>
        <p:sp>
          <p:nvSpPr>
            <p:cNvPr id="40" name="object 38">
              <a:extLst>
                <a:ext uri="{FF2B5EF4-FFF2-40B4-BE49-F238E27FC236}">
                  <a16:creationId xmlns:a16="http://schemas.microsoft.com/office/drawing/2014/main" id="{D1341F72-62D9-02BB-163B-FB5CB9982513}"/>
                </a:ext>
              </a:extLst>
            </p:cNvPr>
            <p:cNvSpPr/>
            <p:nvPr/>
          </p:nvSpPr>
          <p:spPr>
            <a:xfrm>
              <a:off x="6605104" y="2579449"/>
              <a:ext cx="292201" cy="622537"/>
            </a:xfrm>
            <a:prstGeom prst="rect">
              <a:avLst/>
            </a:prstGeom>
            <a:blipFill>
              <a:blip r:embed="rId9" cstate="print"/>
              <a:stretch>
                <a:fillRect/>
              </a:stretch>
            </a:blipFill>
          </p:spPr>
          <p:txBody>
            <a:bodyPr wrap="square" lIns="0" tIns="0" rIns="0" bIns="0" rtlCol="0"/>
            <a:lstStyle/>
            <a:p>
              <a:endParaRPr sz="2316"/>
            </a:p>
          </p:txBody>
        </p:sp>
        <p:sp>
          <p:nvSpPr>
            <p:cNvPr id="41" name="object 39">
              <a:extLst>
                <a:ext uri="{FF2B5EF4-FFF2-40B4-BE49-F238E27FC236}">
                  <a16:creationId xmlns:a16="http://schemas.microsoft.com/office/drawing/2014/main" id="{C1F8D36D-35D3-8E3A-8F66-5FB37FE39240}"/>
                </a:ext>
              </a:extLst>
            </p:cNvPr>
            <p:cNvSpPr/>
            <p:nvPr/>
          </p:nvSpPr>
          <p:spPr>
            <a:xfrm>
              <a:off x="5942114" y="2508262"/>
              <a:ext cx="663575" cy="578485"/>
            </a:xfrm>
            <a:custGeom>
              <a:avLst/>
              <a:gdLst/>
              <a:ahLst/>
              <a:cxnLst/>
              <a:rect l="l" t="t" r="r" b="b"/>
              <a:pathLst>
                <a:path w="663575" h="578485">
                  <a:moveTo>
                    <a:pt x="663054" y="382447"/>
                  </a:moveTo>
                  <a:lnTo>
                    <a:pt x="659257" y="265569"/>
                  </a:lnTo>
                  <a:lnTo>
                    <a:pt x="653389" y="260070"/>
                  </a:lnTo>
                  <a:lnTo>
                    <a:pt x="639368" y="260527"/>
                  </a:lnTo>
                  <a:lnTo>
                    <a:pt x="633869" y="266382"/>
                  </a:lnTo>
                  <a:lnTo>
                    <a:pt x="635419" y="314617"/>
                  </a:lnTo>
                  <a:lnTo>
                    <a:pt x="472160" y="54394"/>
                  </a:lnTo>
                  <a:lnTo>
                    <a:pt x="514908" y="76784"/>
                  </a:lnTo>
                  <a:lnTo>
                    <a:pt x="522592" y="74383"/>
                  </a:lnTo>
                  <a:lnTo>
                    <a:pt x="529094" y="61950"/>
                  </a:lnTo>
                  <a:lnTo>
                    <a:pt x="526694" y="54279"/>
                  </a:lnTo>
                  <a:lnTo>
                    <a:pt x="423049" y="0"/>
                  </a:lnTo>
                  <a:lnTo>
                    <a:pt x="426821" y="116941"/>
                  </a:lnTo>
                  <a:lnTo>
                    <a:pt x="432689" y="122440"/>
                  </a:lnTo>
                  <a:lnTo>
                    <a:pt x="446709" y="121983"/>
                  </a:lnTo>
                  <a:lnTo>
                    <a:pt x="452208" y="116116"/>
                  </a:lnTo>
                  <a:lnTo>
                    <a:pt x="450646" y="67894"/>
                  </a:lnTo>
                  <a:lnTo>
                    <a:pt x="613905" y="328117"/>
                  </a:lnTo>
                  <a:lnTo>
                    <a:pt x="571157" y="305727"/>
                  </a:lnTo>
                  <a:lnTo>
                    <a:pt x="563473" y="308127"/>
                  </a:lnTo>
                  <a:lnTo>
                    <a:pt x="556971" y="320560"/>
                  </a:lnTo>
                  <a:lnTo>
                    <a:pt x="559371" y="328231"/>
                  </a:lnTo>
                  <a:lnTo>
                    <a:pt x="662711" y="382358"/>
                  </a:lnTo>
                  <a:lnTo>
                    <a:pt x="550849" y="349250"/>
                  </a:lnTo>
                  <a:lnTo>
                    <a:pt x="543788" y="353098"/>
                  </a:lnTo>
                  <a:lnTo>
                    <a:pt x="539813" y="366547"/>
                  </a:lnTo>
                  <a:lnTo>
                    <a:pt x="543648" y="373608"/>
                  </a:lnTo>
                  <a:lnTo>
                    <a:pt x="589902" y="387299"/>
                  </a:lnTo>
                  <a:lnTo>
                    <a:pt x="67081" y="515493"/>
                  </a:lnTo>
                  <a:lnTo>
                    <a:pt x="101765" y="481952"/>
                  </a:lnTo>
                  <a:lnTo>
                    <a:pt x="101904" y="473913"/>
                  </a:lnTo>
                  <a:lnTo>
                    <a:pt x="92151" y="463829"/>
                  </a:lnTo>
                  <a:lnTo>
                    <a:pt x="84112" y="463689"/>
                  </a:lnTo>
                  <a:lnTo>
                    <a:pt x="0" y="545020"/>
                  </a:lnTo>
                  <a:lnTo>
                    <a:pt x="112191" y="578205"/>
                  </a:lnTo>
                  <a:lnTo>
                    <a:pt x="119253" y="574370"/>
                  </a:lnTo>
                  <a:lnTo>
                    <a:pt x="123240" y="560920"/>
                  </a:lnTo>
                  <a:lnTo>
                    <a:pt x="119392" y="553847"/>
                  </a:lnTo>
                  <a:lnTo>
                    <a:pt x="73126" y="540156"/>
                  </a:lnTo>
                  <a:lnTo>
                    <a:pt x="595960" y="411975"/>
                  </a:lnTo>
                  <a:lnTo>
                    <a:pt x="561276" y="445516"/>
                  </a:lnTo>
                  <a:lnTo>
                    <a:pt x="561136" y="453555"/>
                  </a:lnTo>
                  <a:lnTo>
                    <a:pt x="570890" y="463638"/>
                  </a:lnTo>
                  <a:lnTo>
                    <a:pt x="578916" y="463778"/>
                  </a:lnTo>
                  <a:lnTo>
                    <a:pt x="662990" y="382498"/>
                  </a:lnTo>
                  <a:close/>
                </a:path>
              </a:pathLst>
            </a:custGeom>
            <a:solidFill>
              <a:srgbClr val="000000"/>
            </a:solidFill>
          </p:spPr>
          <p:txBody>
            <a:bodyPr wrap="square" lIns="0" tIns="0" rIns="0" bIns="0" rtlCol="0"/>
            <a:lstStyle/>
            <a:p>
              <a:endParaRPr sz="2316"/>
            </a:p>
          </p:txBody>
        </p:sp>
        <p:sp>
          <p:nvSpPr>
            <p:cNvPr id="42" name="object 40">
              <a:extLst>
                <a:ext uri="{FF2B5EF4-FFF2-40B4-BE49-F238E27FC236}">
                  <a16:creationId xmlns:a16="http://schemas.microsoft.com/office/drawing/2014/main" id="{EE95D4B7-8EA7-30A4-D23E-D2A45D53750F}"/>
                </a:ext>
              </a:extLst>
            </p:cNvPr>
            <p:cNvSpPr/>
            <p:nvPr/>
          </p:nvSpPr>
          <p:spPr>
            <a:xfrm>
              <a:off x="7082802" y="2339331"/>
              <a:ext cx="292201" cy="622537"/>
            </a:xfrm>
            <a:prstGeom prst="rect">
              <a:avLst/>
            </a:prstGeom>
            <a:blipFill>
              <a:blip r:embed="rId9" cstate="print"/>
              <a:stretch>
                <a:fillRect/>
              </a:stretch>
            </a:blipFill>
          </p:spPr>
          <p:txBody>
            <a:bodyPr wrap="square" lIns="0" tIns="0" rIns="0" bIns="0" rtlCol="0"/>
            <a:lstStyle/>
            <a:p>
              <a:endParaRPr sz="2316"/>
            </a:p>
          </p:txBody>
        </p:sp>
        <p:sp>
          <p:nvSpPr>
            <p:cNvPr id="43" name="object 41">
              <a:extLst>
                <a:ext uri="{FF2B5EF4-FFF2-40B4-BE49-F238E27FC236}">
                  <a16:creationId xmlns:a16="http://schemas.microsoft.com/office/drawing/2014/main" id="{92566D41-1B73-82C1-4858-E1E743D26F4E}"/>
                </a:ext>
              </a:extLst>
            </p:cNvPr>
            <p:cNvSpPr/>
            <p:nvPr/>
          </p:nvSpPr>
          <p:spPr>
            <a:xfrm>
              <a:off x="6897268" y="2650553"/>
              <a:ext cx="185572" cy="240220"/>
            </a:xfrm>
            <a:prstGeom prst="rect">
              <a:avLst/>
            </a:prstGeom>
            <a:blipFill>
              <a:blip r:embed="rId12" cstate="print"/>
              <a:stretch>
                <a:fillRect/>
              </a:stretch>
            </a:blipFill>
          </p:spPr>
          <p:txBody>
            <a:bodyPr wrap="square" lIns="0" tIns="0" rIns="0" bIns="0" rtlCol="0"/>
            <a:lstStyle/>
            <a:p>
              <a:endParaRPr sz="2316"/>
            </a:p>
          </p:txBody>
        </p:sp>
        <p:sp>
          <p:nvSpPr>
            <p:cNvPr id="44" name="object 42">
              <a:extLst>
                <a:ext uri="{FF2B5EF4-FFF2-40B4-BE49-F238E27FC236}">
                  <a16:creationId xmlns:a16="http://schemas.microsoft.com/office/drawing/2014/main" id="{A9BE47D5-A744-F6EF-571C-1A3110DACD74}"/>
                </a:ext>
              </a:extLst>
            </p:cNvPr>
            <p:cNvSpPr/>
            <p:nvPr/>
          </p:nvSpPr>
          <p:spPr>
            <a:xfrm>
              <a:off x="6365138" y="2470124"/>
              <a:ext cx="718185" cy="219075"/>
            </a:xfrm>
            <a:custGeom>
              <a:avLst/>
              <a:gdLst/>
              <a:ahLst/>
              <a:cxnLst/>
              <a:rect l="l" t="t" r="r" b="b"/>
              <a:pathLst>
                <a:path w="718184" h="219075">
                  <a:moveTo>
                    <a:pt x="110591" y="0"/>
                  </a:moveTo>
                  <a:lnTo>
                    <a:pt x="0" y="38176"/>
                  </a:lnTo>
                  <a:lnTo>
                    <a:pt x="87668" y="115658"/>
                  </a:lnTo>
                  <a:lnTo>
                    <a:pt x="95694" y="115163"/>
                  </a:lnTo>
                  <a:lnTo>
                    <a:pt x="104978" y="104660"/>
                  </a:lnTo>
                  <a:lnTo>
                    <a:pt x="104482" y="96634"/>
                  </a:lnTo>
                  <a:lnTo>
                    <a:pt x="68325" y="64668"/>
                  </a:lnTo>
                  <a:lnTo>
                    <a:pt x="644448" y="178904"/>
                  </a:lnTo>
                  <a:lnTo>
                    <a:pt x="598830" y="194652"/>
                  </a:lnTo>
                  <a:lnTo>
                    <a:pt x="595312" y="201879"/>
                  </a:lnTo>
                  <a:lnTo>
                    <a:pt x="599884" y="215137"/>
                  </a:lnTo>
                  <a:lnTo>
                    <a:pt x="607123" y="218655"/>
                  </a:lnTo>
                  <a:lnTo>
                    <a:pt x="717727" y="180492"/>
                  </a:lnTo>
                  <a:lnTo>
                    <a:pt x="630047" y="102997"/>
                  </a:lnTo>
                  <a:lnTo>
                    <a:pt x="622033" y="103492"/>
                  </a:lnTo>
                  <a:lnTo>
                    <a:pt x="612736" y="114007"/>
                  </a:lnTo>
                  <a:lnTo>
                    <a:pt x="613232" y="122034"/>
                  </a:lnTo>
                  <a:lnTo>
                    <a:pt x="649389" y="153987"/>
                  </a:lnTo>
                  <a:lnTo>
                    <a:pt x="73266" y="39750"/>
                  </a:lnTo>
                  <a:lnTo>
                    <a:pt x="118884" y="24015"/>
                  </a:lnTo>
                  <a:lnTo>
                    <a:pt x="122402" y="16789"/>
                  </a:lnTo>
                  <a:lnTo>
                    <a:pt x="117830" y="3517"/>
                  </a:lnTo>
                  <a:close/>
                </a:path>
              </a:pathLst>
            </a:custGeom>
            <a:solidFill>
              <a:srgbClr val="000000"/>
            </a:solidFill>
          </p:spPr>
          <p:txBody>
            <a:bodyPr wrap="square" lIns="0" tIns="0" rIns="0" bIns="0" rtlCol="0"/>
            <a:lstStyle/>
            <a:p>
              <a:endParaRPr sz="2316"/>
            </a:p>
          </p:txBody>
        </p:sp>
        <p:sp>
          <p:nvSpPr>
            <p:cNvPr id="45" name="object 43">
              <a:extLst>
                <a:ext uri="{FF2B5EF4-FFF2-40B4-BE49-F238E27FC236}">
                  <a16:creationId xmlns:a16="http://schemas.microsoft.com/office/drawing/2014/main" id="{C8197964-4C30-CE58-760E-E0FB998EDDC1}"/>
                </a:ext>
              </a:extLst>
            </p:cNvPr>
            <p:cNvSpPr/>
            <p:nvPr/>
          </p:nvSpPr>
          <p:spPr>
            <a:xfrm>
              <a:off x="6616357" y="957647"/>
              <a:ext cx="292201" cy="622537"/>
            </a:xfrm>
            <a:prstGeom prst="rect">
              <a:avLst/>
            </a:prstGeom>
            <a:blipFill>
              <a:blip r:embed="rId11" cstate="print"/>
              <a:stretch>
                <a:fillRect/>
              </a:stretch>
            </a:blipFill>
          </p:spPr>
          <p:txBody>
            <a:bodyPr wrap="square" lIns="0" tIns="0" rIns="0" bIns="0" rtlCol="0"/>
            <a:lstStyle/>
            <a:p>
              <a:endParaRPr sz="2316"/>
            </a:p>
          </p:txBody>
        </p:sp>
        <p:sp>
          <p:nvSpPr>
            <p:cNvPr id="46" name="object 44">
              <a:extLst>
                <a:ext uri="{FF2B5EF4-FFF2-40B4-BE49-F238E27FC236}">
                  <a16:creationId xmlns:a16="http://schemas.microsoft.com/office/drawing/2014/main" id="{E6D27C6F-D09A-DAD0-1E80-B78564BF364B}"/>
                </a:ext>
              </a:extLst>
            </p:cNvPr>
            <p:cNvSpPr/>
            <p:nvPr/>
          </p:nvSpPr>
          <p:spPr>
            <a:xfrm>
              <a:off x="6449453" y="1266189"/>
              <a:ext cx="166954" cy="106286"/>
            </a:xfrm>
            <a:prstGeom prst="rect">
              <a:avLst/>
            </a:prstGeom>
            <a:blipFill>
              <a:blip r:embed="rId13" cstate="print"/>
              <a:stretch>
                <a:fillRect/>
              </a:stretch>
            </a:blipFill>
          </p:spPr>
          <p:txBody>
            <a:bodyPr wrap="square" lIns="0" tIns="0" rIns="0" bIns="0" rtlCol="0"/>
            <a:lstStyle/>
            <a:p>
              <a:endParaRPr sz="2316"/>
            </a:p>
          </p:txBody>
        </p:sp>
        <p:sp>
          <p:nvSpPr>
            <p:cNvPr id="47" name="object 45">
              <a:extLst>
                <a:ext uri="{FF2B5EF4-FFF2-40B4-BE49-F238E27FC236}">
                  <a16:creationId xmlns:a16="http://schemas.microsoft.com/office/drawing/2014/main" id="{8B943363-0A28-3C8D-FC8F-FC1BDF56DD9B}"/>
                </a:ext>
              </a:extLst>
            </p:cNvPr>
            <p:cNvSpPr/>
            <p:nvPr/>
          </p:nvSpPr>
          <p:spPr>
            <a:xfrm>
              <a:off x="5297576" y="1979294"/>
              <a:ext cx="292735" cy="118110"/>
            </a:xfrm>
            <a:custGeom>
              <a:avLst/>
              <a:gdLst/>
              <a:ahLst/>
              <a:cxnLst/>
              <a:rect l="l" t="t" r="r" b="b"/>
              <a:pathLst>
                <a:path w="292735" h="118110">
                  <a:moveTo>
                    <a:pt x="101066" y="0"/>
                  </a:moveTo>
                  <a:lnTo>
                    <a:pt x="0" y="58966"/>
                  </a:lnTo>
                  <a:lnTo>
                    <a:pt x="101066" y="117919"/>
                  </a:lnTo>
                  <a:lnTo>
                    <a:pt x="108838" y="115862"/>
                  </a:lnTo>
                  <a:lnTo>
                    <a:pt x="115912" y="103746"/>
                  </a:lnTo>
                  <a:lnTo>
                    <a:pt x="113855" y="95973"/>
                  </a:lnTo>
                  <a:lnTo>
                    <a:pt x="72174" y="71666"/>
                  </a:lnTo>
                  <a:lnTo>
                    <a:pt x="220141" y="71666"/>
                  </a:lnTo>
                  <a:lnTo>
                    <a:pt x="178460" y="95973"/>
                  </a:lnTo>
                  <a:lnTo>
                    <a:pt x="176402" y="103746"/>
                  </a:lnTo>
                  <a:lnTo>
                    <a:pt x="183476" y="115862"/>
                  </a:lnTo>
                  <a:lnTo>
                    <a:pt x="191249" y="117919"/>
                  </a:lnTo>
                  <a:lnTo>
                    <a:pt x="292315" y="58953"/>
                  </a:lnTo>
                  <a:lnTo>
                    <a:pt x="194284" y="1777"/>
                  </a:lnTo>
                  <a:lnTo>
                    <a:pt x="190817" y="1396"/>
                  </a:lnTo>
                  <a:lnTo>
                    <a:pt x="184543" y="3060"/>
                  </a:lnTo>
                  <a:lnTo>
                    <a:pt x="181711" y="5079"/>
                  </a:lnTo>
                  <a:lnTo>
                    <a:pt x="176402" y="14173"/>
                  </a:lnTo>
                  <a:lnTo>
                    <a:pt x="178460" y="21945"/>
                  </a:lnTo>
                  <a:lnTo>
                    <a:pt x="220141" y="46266"/>
                  </a:lnTo>
                  <a:lnTo>
                    <a:pt x="72174" y="46266"/>
                  </a:lnTo>
                  <a:lnTo>
                    <a:pt x="113855" y="21945"/>
                  </a:lnTo>
                  <a:lnTo>
                    <a:pt x="115912" y="14173"/>
                  </a:lnTo>
                  <a:lnTo>
                    <a:pt x="108838" y="2057"/>
                  </a:lnTo>
                  <a:close/>
                </a:path>
              </a:pathLst>
            </a:custGeom>
            <a:solidFill>
              <a:srgbClr val="000000"/>
            </a:solidFill>
          </p:spPr>
          <p:txBody>
            <a:bodyPr wrap="square" lIns="0" tIns="0" rIns="0" bIns="0" rtlCol="0"/>
            <a:lstStyle/>
            <a:p>
              <a:endParaRPr sz="2316"/>
            </a:p>
          </p:txBody>
        </p:sp>
        <p:sp>
          <p:nvSpPr>
            <p:cNvPr id="48" name="object 46">
              <a:extLst>
                <a:ext uri="{FF2B5EF4-FFF2-40B4-BE49-F238E27FC236}">
                  <a16:creationId xmlns:a16="http://schemas.microsoft.com/office/drawing/2014/main" id="{FBBE6425-0571-A581-8336-808D1AE042A5}"/>
                </a:ext>
              </a:extLst>
            </p:cNvPr>
            <p:cNvSpPr/>
            <p:nvPr/>
          </p:nvSpPr>
          <p:spPr>
            <a:xfrm>
              <a:off x="7325791" y="1024550"/>
              <a:ext cx="292201" cy="622537"/>
            </a:xfrm>
            <a:prstGeom prst="rect">
              <a:avLst/>
            </a:prstGeom>
            <a:blipFill>
              <a:blip r:embed="rId11" cstate="print"/>
              <a:stretch>
                <a:fillRect/>
              </a:stretch>
            </a:blipFill>
          </p:spPr>
          <p:txBody>
            <a:bodyPr wrap="square" lIns="0" tIns="0" rIns="0" bIns="0" rtlCol="0"/>
            <a:lstStyle/>
            <a:p>
              <a:endParaRPr sz="2316"/>
            </a:p>
          </p:txBody>
        </p:sp>
        <p:sp>
          <p:nvSpPr>
            <p:cNvPr id="49" name="object 47">
              <a:extLst>
                <a:ext uri="{FF2B5EF4-FFF2-40B4-BE49-F238E27FC236}">
                  <a16:creationId xmlns:a16="http://schemas.microsoft.com/office/drawing/2014/main" id="{67F93BE1-E174-8254-CCC4-0829C2869B57}"/>
                </a:ext>
              </a:extLst>
            </p:cNvPr>
            <p:cNvSpPr/>
            <p:nvPr/>
          </p:nvSpPr>
          <p:spPr>
            <a:xfrm>
              <a:off x="6956247" y="1360313"/>
              <a:ext cx="292201" cy="622537"/>
            </a:xfrm>
            <a:prstGeom prst="rect">
              <a:avLst/>
            </a:prstGeom>
            <a:blipFill>
              <a:blip r:embed="rId11" cstate="print"/>
              <a:stretch>
                <a:fillRect/>
              </a:stretch>
            </a:blipFill>
          </p:spPr>
          <p:txBody>
            <a:bodyPr wrap="square" lIns="0" tIns="0" rIns="0" bIns="0" rtlCol="0"/>
            <a:lstStyle/>
            <a:p>
              <a:endParaRPr sz="2316"/>
            </a:p>
          </p:txBody>
        </p:sp>
        <p:sp>
          <p:nvSpPr>
            <p:cNvPr id="50" name="object 48">
              <a:extLst>
                <a:ext uri="{FF2B5EF4-FFF2-40B4-BE49-F238E27FC236}">
                  <a16:creationId xmlns:a16="http://schemas.microsoft.com/office/drawing/2014/main" id="{17B8A311-783E-78AC-5BCD-F2199F846A9B}"/>
                </a:ext>
              </a:extLst>
            </p:cNvPr>
            <p:cNvSpPr/>
            <p:nvPr/>
          </p:nvSpPr>
          <p:spPr>
            <a:xfrm>
              <a:off x="6908507" y="1226705"/>
              <a:ext cx="417830" cy="151765"/>
            </a:xfrm>
            <a:custGeom>
              <a:avLst/>
              <a:gdLst/>
              <a:ahLst/>
              <a:cxnLst/>
              <a:rect l="l" t="t" r="r" b="b"/>
              <a:pathLst>
                <a:path w="417829" h="151765">
                  <a:moveTo>
                    <a:pt x="109118" y="0"/>
                  </a:moveTo>
                  <a:lnTo>
                    <a:pt x="0" y="42202"/>
                  </a:lnTo>
                  <a:lnTo>
                    <a:pt x="90449" y="116408"/>
                  </a:lnTo>
                  <a:lnTo>
                    <a:pt x="98463" y="115620"/>
                  </a:lnTo>
                  <a:lnTo>
                    <a:pt x="107353" y="104775"/>
                  </a:lnTo>
                  <a:lnTo>
                    <a:pt x="106565" y="96774"/>
                  </a:lnTo>
                  <a:lnTo>
                    <a:pt x="69253" y="66166"/>
                  </a:lnTo>
                  <a:lnTo>
                    <a:pt x="344055" y="110236"/>
                  </a:lnTo>
                  <a:lnTo>
                    <a:pt x="299059" y="127647"/>
                  </a:lnTo>
                  <a:lnTo>
                    <a:pt x="295808" y="135000"/>
                  </a:lnTo>
                  <a:lnTo>
                    <a:pt x="300863" y="148081"/>
                  </a:lnTo>
                  <a:lnTo>
                    <a:pt x="308216" y="151333"/>
                  </a:lnTo>
                  <a:lnTo>
                    <a:pt x="417347" y="109118"/>
                  </a:lnTo>
                  <a:lnTo>
                    <a:pt x="326885" y="34912"/>
                  </a:lnTo>
                  <a:lnTo>
                    <a:pt x="318884" y="35699"/>
                  </a:lnTo>
                  <a:lnTo>
                    <a:pt x="309981" y="46545"/>
                  </a:lnTo>
                  <a:lnTo>
                    <a:pt x="310781" y="54546"/>
                  </a:lnTo>
                  <a:lnTo>
                    <a:pt x="348081" y="85153"/>
                  </a:lnTo>
                  <a:lnTo>
                    <a:pt x="73278" y="41097"/>
                  </a:lnTo>
                  <a:lnTo>
                    <a:pt x="118287" y="23685"/>
                  </a:lnTo>
                  <a:lnTo>
                    <a:pt x="121539" y="16332"/>
                  </a:lnTo>
                  <a:lnTo>
                    <a:pt x="116471" y="3238"/>
                  </a:lnTo>
                  <a:close/>
                </a:path>
              </a:pathLst>
            </a:custGeom>
            <a:solidFill>
              <a:srgbClr val="000000"/>
            </a:solidFill>
          </p:spPr>
          <p:txBody>
            <a:bodyPr wrap="square" lIns="0" tIns="0" rIns="0" bIns="0" rtlCol="0"/>
            <a:lstStyle/>
            <a:p>
              <a:endParaRPr sz="2316"/>
            </a:p>
          </p:txBody>
        </p:sp>
        <p:sp>
          <p:nvSpPr>
            <p:cNvPr id="51" name="object 49">
              <a:extLst>
                <a:ext uri="{FF2B5EF4-FFF2-40B4-BE49-F238E27FC236}">
                  <a16:creationId xmlns:a16="http://schemas.microsoft.com/office/drawing/2014/main" id="{B9D1BE70-C4F7-61B9-945C-82F94C87C60A}"/>
                </a:ext>
              </a:extLst>
            </p:cNvPr>
            <p:cNvSpPr/>
            <p:nvPr/>
          </p:nvSpPr>
          <p:spPr>
            <a:xfrm>
              <a:off x="7903362" y="1104446"/>
              <a:ext cx="292201" cy="622537"/>
            </a:xfrm>
            <a:prstGeom prst="rect">
              <a:avLst/>
            </a:prstGeom>
            <a:blipFill>
              <a:blip r:embed="rId11" cstate="print"/>
              <a:stretch>
                <a:fillRect/>
              </a:stretch>
            </a:blipFill>
          </p:spPr>
          <p:txBody>
            <a:bodyPr wrap="square" lIns="0" tIns="0" rIns="0" bIns="0" rtlCol="0"/>
            <a:lstStyle/>
            <a:p>
              <a:endParaRPr sz="2316"/>
            </a:p>
          </p:txBody>
        </p:sp>
        <p:sp>
          <p:nvSpPr>
            <p:cNvPr id="52" name="object 50">
              <a:extLst>
                <a:ext uri="{FF2B5EF4-FFF2-40B4-BE49-F238E27FC236}">
                  <a16:creationId xmlns:a16="http://schemas.microsoft.com/office/drawing/2014/main" id="{3CFAEDE6-01CD-13CF-704F-346C5631546E}"/>
                </a:ext>
              </a:extLst>
            </p:cNvPr>
            <p:cNvSpPr/>
            <p:nvPr/>
          </p:nvSpPr>
          <p:spPr>
            <a:xfrm>
              <a:off x="7680350" y="1721895"/>
              <a:ext cx="292201" cy="622537"/>
            </a:xfrm>
            <a:prstGeom prst="rect">
              <a:avLst/>
            </a:prstGeom>
            <a:blipFill>
              <a:blip r:embed="rId11" cstate="print"/>
              <a:stretch>
                <a:fillRect/>
              </a:stretch>
            </a:blipFill>
          </p:spPr>
          <p:txBody>
            <a:bodyPr wrap="square" lIns="0" tIns="0" rIns="0" bIns="0" rtlCol="0"/>
            <a:lstStyle/>
            <a:p>
              <a:endParaRPr sz="2316"/>
            </a:p>
          </p:txBody>
        </p:sp>
        <p:sp>
          <p:nvSpPr>
            <p:cNvPr id="53" name="object 51">
              <a:extLst>
                <a:ext uri="{FF2B5EF4-FFF2-40B4-BE49-F238E27FC236}">
                  <a16:creationId xmlns:a16="http://schemas.microsoft.com/office/drawing/2014/main" id="{1142DD87-024D-4024-8990-6148FC54E036}"/>
                </a:ext>
              </a:extLst>
            </p:cNvPr>
            <p:cNvSpPr/>
            <p:nvPr/>
          </p:nvSpPr>
          <p:spPr>
            <a:xfrm>
              <a:off x="7468006" y="1306283"/>
              <a:ext cx="614045" cy="727075"/>
            </a:xfrm>
            <a:custGeom>
              <a:avLst/>
              <a:gdLst/>
              <a:ahLst/>
              <a:cxnLst/>
              <a:rect l="l" t="t" r="r" b="b"/>
              <a:pathLst>
                <a:path w="614045" h="727075">
                  <a:moveTo>
                    <a:pt x="216230" y="609981"/>
                  </a:moveTo>
                  <a:lnTo>
                    <a:pt x="210731" y="604113"/>
                  </a:lnTo>
                  <a:lnTo>
                    <a:pt x="196710" y="603656"/>
                  </a:lnTo>
                  <a:lnTo>
                    <a:pt x="190842" y="609155"/>
                  </a:lnTo>
                  <a:lnTo>
                    <a:pt x="189255" y="657377"/>
                  </a:lnTo>
                  <a:lnTo>
                    <a:pt x="49326" y="398233"/>
                  </a:lnTo>
                  <a:lnTo>
                    <a:pt x="90525" y="423354"/>
                  </a:lnTo>
                  <a:lnTo>
                    <a:pt x="98348" y="421462"/>
                  </a:lnTo>
                  <a:lnTo>
                    <a:pt x="105651" y="409486"/>
                  </a:lnTo>
                  <a:lnTo>
                    <a:pt x="103746" y="401675"/>
                  </a:lnTo>
                  <a:lnTo>
                    <a:pt x="3860" y="340753"/>
                  </a:lnTo>
                  <a:lnTo>
                    <a:pt x="0" y="457695"/>
                  </a:lnTo>
                  <a:lnTo>
                    <a:pt x="5499" y="463562"/>
                  </a:lnTo>
                  <a:lnTo>
                    <a:pt x="19519" y="464019"/>
                  </a:lnTo>
                  <a:lnTo>
                    <a:pt x="25387" y="458533"/>
                  </a:lnTo>
                  <a:lnTo>
                    <a:pt x="26974" y="410298"/>
                  </a:lnTo>
                  <a:lnTo>
                    <a:pt x="166903" y="669442"/>
                  </a:lnTo>
                  <a:lnTo>
                    <a:pt x="125704" y="644321"/>
                  </a:lnTo>
                  <a:lnTo>
                    <a:pt x="117894" y="646214"/>
                  </a:lnTo>
                  <a:lnTo>
                    <a:pt x="110591" y="658190"/>
                  </a:lnTo>
                  <a:lnTo>
                    <a:pt x="112483" y="666000"/>
                  </a:lnTo>
                  <a:lnTo>
                    <a:pt x="212369" y="726922"/>
                  </a:lnTo>
                  <a:lnTo>
                    <a:pt x="216230" y="609981"/>
                  </a:lnTo>
                  <a:close/>
                </a:path>
                <a:path w="614045" h="727075">
                  <a:moveTo>
                    <a:pt x="435419" y="109448"/>
                  </a:moveTo>
                  <a:lnTo>
                    <a:pt x="353987" y="25425"/>
                  </a:lnTo>
                  <a:lnTo>
                    <a:pt x="345948" y="25298"/>
                  </a:lnTo>
                  <a:lnTo>
                    <a:pt x="335876" y="35064"/>
                  </a:lnTo>
                  <a:lnTo>
                    <a:pt x="335749" y="43103"/>
                  </a:lnTo>
                  <a:lnTo>
                    <a:pt x="369328" y="77762"/>
                  </a:lnTo>
                  <a:lnTo>
                    <a:pt x="222859" y="36753"/>
                  </a:lnTo>
                  <a:lnTo>
                    <a:pt x="269557" y="24574"/>
                  </a:lnTo>
                  <a:lnTo>
                    <a:pt x="273621" y="17640"/>
                  </a:lnTo>
                  <a:lnTo>
                    <a:pt x="270090" y="4064"/>
                  </a:lnTo>
                  <a:lnTo>
                    <a:pt x="263144" y="0"/>
                  </a:lnTo>
                  <a:lnTo>
                    <a:pt x="149936" y="29514"/>
                  </a:lnTo>
                  <a:lnTo>
                    <a:pt x="231355" y="113538"/>
                  </a:lnTo>
                  <a:lnTo>
                    <a:pt x="239395" y="113665"/>
                  </a:lnTo>
                  <a:lnTo>
                    <a:pt x="249478" y="103898"/>
                  </a:lnTo>
                  <a:lnTo>
                    <a:pt x="249593" y="95859"/>
                  </a:lnTo>
                  <a:lnTo>
                    <a:pt x="216014" y="61214"/>
                  </a:lnTo>
                  <a:lnTo>
                    <a:pt x="362483" y="102222"/>
                  </a:lnTo>
                  <a:lnTo>
                    <a:pt x="315785" y="114388"/>
                  </a:lnTo>
                  <a:lnTo>
                    <a:pt x="311721" y="121323"/>
                  </a:lnTo>
                  <a:lnTo>
                    <a:pt x="315264" y="134899"/>
                  </a:lnTo>
                  <a:lnTo>
                    <a:pt x="322199" y="138976"/>
                  </a:lnTo>
                  <a:lnTo>
                    <a:pt x="435419" y="109448"/>
                  </a:lnTo>
                  <a:close/>
                </a:path>
                <a:path w="614045" h="727075">
                  <a:moveTo>
                    <a:pt x="614032" y="533031"/>
                  </a:moveTo>
                  <a:lnTo>
                    <a:pt x="581469" y="420649"/>
                  </a:lnTo>
                  <a:lnTo>
                    <a:pt x="499668" y="504304"/>
                  </a:lnTo>
                  <a:lnTo>
                    <a:pt x="499757" y="512343"/>
                  </a:lnTo>
                  <a:lnTo>
                    <a:pt x="509790" y="522147"/>
                  </a:lnTo>
                  <a:lnTo>
                    <a:pt x="517829" y="522058"/>
                  </a:lnTo>
                  <a:lnTo>
                    <a:pt x="551573" y="487553"/>
                  </a:lnTo>
                  <a:lnTo>
                    <a:pt x="509803" y="653834"/>
                  </a:lnTo>
                  <a:lnTo>
                    <a:pt x="496379" y="607479"/>
                  </a:lnTo>
                  <a:lnTo>
                    <a:pt x="489331" y="603605"/>
                  </a:lnTo>
                  <a:lnTo>
                    <a:pt x="475856" y="607504"/>
                  </a:lnTo>
                  <a:lnTo>
                    <a:pt x="471982" y="614553"/>
                  </a:lnTo>
                  <a:lnTo>
                    <a:pt x="504532" y="726935"/>
                  </a:lnTo>
                  <a:lnTo>
                    <a:pt x="586333" y="643280"/>
                  </a:lnTo>
                  <a:lnTo>
                    <a:pt x="586244" y="635241"/>
                  </a:lnTo>
                  <a:lnTo>
                    <a:pt x="576211" y="625424"/>
                  </a:lnTo>
                  <a:lnTo>
                    <a:pt x="568172" y="625513"/>
                  </a:lnTo>
                  <a:lnTo>
                    <a:pt x="534441" y="660019"/>
                  </a:lnTo>
                  <a:lnTo>
                    <a:pt x="576199" y="493750"/>
                  </a:lnTo>
                  <a:lnTo>
                    <a:pt x="589635" y="540092"/>
                  </a:lnTo>
                  <a:lnTo>
                    <a:pt x="596671" y="543979"/>
                  </a:lnTo>
                  <a:lnTo>
                    <a:pt x="610146" y="540067"/>
                  </a:lnTo>
                  <a:lnTo>
                    <a:pt x="614032" y="533031"/>
                  </a:lnTo>
                  <a:close/>
                </a:path>
              </a:pathLst>
            </a:custGeom>
            <a:solidFill>
              <a:srgbClr val="000000"/>
            </a:solidFill>
          </p:spPr>
          <p:txBody>
            <a:bodyPr wrap="square" lIns="0" tIns="0" rIns="0" bIns="0" rtlCol="0"/>
            <a:lstStyle/>
            <a:p>
              <a:endParaRPr sz="2316"/>
            </a:p>
          </p:txBody>
        </p:sp>
        <p:sp>
          <p:nvSpPr>
            <p:cNvPr id="54" name="object 52">
              <a:extLst>
                <a:ext uri="{FF2B5EF4-FFF2-40B4-BE49-F238E27FC236}">
                  <a16:creationId xmlns:a16="http://schemas.microsoft.com/office/drawing/2014/main" id="{4FEC4062-2E15-68B3-F79D-A4A8E4AF5393}"/>
                </a:ext>
              </a:extLst>
            </p:cNvPr>
            <p:cNvSpPr/>
            <p:nvPr/>
          </p:nvSpPr>
          <p:spPr>
            <a:xfrm>
              <a:off x="7248385" y="1600923"/>
              <a:ext cx="223570" cy="118262"/>
            </a:xfrm>
            <a:prstGeom prst="rect">
              <a:avLst/>
            </a:prstGeom>
            <a:blipFill>
              <a:blip r:embed="rId14" cstate="print"/>
              <a:stretch>
                <a:fillRect/>
              </a:stretch>
            </a:blipFill>
          </p:spPr>
          <p:txBody>
            <a:bodyPr wrap="square" lIns="0" tIns="0" rIns="0" bIns="0" rtlCol="0"/>
            <a:lstStyle/>
            <a:p>
              <a:endParaRPr sz="2316"/>
            </a:p>
          </p:txBody>
        </p:sp>
        <p:sp>
          <p:nvSpPr>
            <p:cNvPr id="55" name="object 53">
              <a:extLst>
                <a:ext uri="{FF2B5EF4-FFF2-40B4-BE49-F238E27FC236}">
                  <a16:creationId xmlns:a16="http://schemas.microsoft.com/office/drawing/2014/main" id="{39D7070C-9196-B653-5285-BD38E11F6D4C}"/>
                </a:ext>
              </a:extLst>
            </p:cNvPr>
            <p:cNvSpPr/>
            <p:nvPr/>
          </p:nvSpPr>
          <p:spPr>
            <a:xfrm>
              <a:off x="5589778" y="1268856"/>
              <a:ext cx="2098675" cy="1382395"/>
            </a:xfrm>
            <a:custGeom>
              <a:avLst/>
              <a:gdLst/>
              <a:ahLst/>
              <a:cxnLst/>
              <a:rect l="l" t="t" r="r" b="b"/>
              <a:pathLst>
                <a:path w="2098675" h="1382395">
                  <a:moveTo>
                    <a:pt x="567588" y="100888"/>
                  </a:moveTo>
                  <a:lnTo>
                    <a:pt x="461645" y="51244"/>
                  </a:lnTo>
                  <a:lnTo>
                    <a:pt x="454075" y="53987"/>
                  </a:lnTo>
                  <a:lnTo>
                    <a:pt x="448132" y="66687"/>
                  </a:lnTo>
                  <a:lnTo>
                    <a:pt x="450862" y="74244"/>
                  </a:lnTo>
                  <a:lnTo>
                    <a:pt x="494563" y="94729"/>
                  </a:lnTo>
                  <a:lnTo>
                    <a:pt x="70751" y="132905"/>
                  </a:lnTo>
                  <a:lnTo>
                    <a:pt x="110083" y="104940"/>
                  </a:lnTo>
                  <a:lnTo>
                    <a:pt x="111417" y="97015"/>
                  </a:lnTo>
                  <a:lnTo>
                    <a:pt x="103289" y="85585"/>
                  </a:lnTo>
                  <a:lnTo>
                    <a:pt x="95364" y="84239"/>
                  </a:lnTo>
                  <a:lnTo>
                    <a:pt x="0" y="152019"/>
                  </a:lnTo>
                  <a:lnTo>
                    <a:pt x="102768" y="200190"/>
                  </a:lnTo>
                  <a:lnTo>
                    <a:pt x="106248" y="200240"/>
                  </a:lnTo>
                  <a:lnTo>
                    <a:pt x="112356" y="198031"/>
                  </a:lnTo>
                  <a:lnTo>
                    <a:pt x="114998" y="195757"/>
                  </a:lnTo>
                  <a:lnTo>
                    <a:pt x="119456" y="186232"/>
                  </a:lnTo>
                  <a:lnTo>
                    <a:pt x="116725" y="178676"/>
                  </a:lnTo>
                  <a:lnTo>
                    <a:pt x="73025" y="158203"/>
                  </a:lnTo>
                  <a:lnTo>
                    <a:pt x="496836" y="120015"/>
                  </a:lnTo>
                  <a:lnTo>
                    <a:pt x="457504" y="147980"/>
                  </a:lnTo>
                  <a:lnTo>
                    <a:pt x="456158" y="155905"/>
                  </a:lnTo>
                  <a:lnTo>
                    <a:pt x="464286" y="167335"/>
                  </a:lnTo>
                  <a:lnTo>
                    <a:pt x="472224" y="168681"/>
                  </a:lnTo>
                  <a:lnTo>
                    <a:pt x="567588" y="100888"/>
                  </a:lnTo>
                  <a:close/>
                </a:path>
                <a:path w="2098675" h="1382395">
                  <a:moveTo>
                    <a:pt x="1413141" y="295490"/>
                  </a:moveTo>
                  <a:lnTo>
                    <a:pt x="1410195" y="288010"/>
                  </a:lnTo>
                  <a:lnTo>
                    <a:pt x="1397330" y="282409"/>
                  </a:lnTo>
                  <a:lnTo>
                    <a:pt x="1389849" y="285356"/>
                  </a:lnTo>
                  <a:lnTo>
                    <a:pt x="1370596" y="329615"/>
                  </a:lnTo>
                  <a:lnTo>
                    <a:pt x="1339875" y="70192"/>
                  </a:lnTo>
                  <a:lnTo>
                    <a:pt x="1368933" y="108724"/>
                  </a:lnTo>
                  <a:lnTo>
                    <a:pt x="1376895" y="109842"/>
                  </a:lnTo>
                  <a:lnTo>
                    <a:pt x="1388097" y="101396"/>
                  </a:lnTo>
                  <a:lnTo>
                    <a:pt x="1389214" y="93433"/>
                  </a:lnTo>
                  <a:lnTo>
                    <a:pt x="1318780" y="0"/>
                  </a:lnTo>
                  <a:lnTo>
                    <a:pt x="1272120" y="107302"/>
                  </a:lnTo>
                  <a:lnTo>
                    <a:pt x="1275067" y="114782"/>
                  </a:lnTo>
                  <a:lnTo>
                    <a:pt x="1287932" y="120370"/>
                  </a:lnTo>
                  <a:lnTo>
                    <a:pt x="1295412" y="117424"/>
                  </a:lnTo>
                  <a:lnTo>
                    <a:pt x="1314653" y="73177"/>
                  </a:lnTo>
                  <a:lnTo>
                    <a:pt x="1345374" y="332600"/>
                  </a:lnTo>
                  <a:lnTo>
                    <a:pt x="1316329" y="294068"/>
                  </a:lnTo>
                  <a:lnTo>
                    <a:pt x="1308366" y="292950"/>
                  </a:lnTo>
                  <a:lnTo>
                    <a:pt x="1297165" y="301396"/>
                  </a:lnTo>
                  <a:lnTo>
                    <a:pt x="1296047" y="309359"/>
                  </a:lnTo>
                  <a:lnTo>
                    <a:pt x="1366481" y="402780"/>
                  </a:lnTo>
                  <a:lnTo>
                    <a:pt x="1413141" y="295490"/>
                  </a:lnTo>
                  <a:close/>
                </a:path>
                <a:path w="2098675" h="1382395">
                  <a:moveTo>
                    <a:pt x="2098649" y="880973"/>
                  </a:moveTo>
                  <a:lnTo>
                    <a:pt x="2090597" y="764324"/>
                  </a:lnTo>
                  <a:lnTo>
                    <a:pt x="1989226" y="705942"/>
                  </a:lnTo>
                  <a:lnTo>
                    <a:pt x="1981466" y="708037"/>
                  </a:lnTo>
                  <a:lnTo>
                    <a:pt x="1974469" y="720191"/>
                  </a:lnTo>
                  <a:lnTo>
                    <a:pt x="1976551" y="727951"/>
                  </a:lnTo>
                  <a:lnTo>
                    <a:pt x="2018372" y="752030"/>
                  </a:lnTo>
                  <a:lnTo>
                    <a:pt x="1292415" y="756272"/>
                  </a:lnTo>
                  <a:lnTo>
                    <a:pt x="1333957" y="731723"/>
                  </a:lnTo>
                  <a:lnTo>
                    <a:pt x="1335951" y="723925"/>
                  </a:lnTo>
                  <a:lnTo>
                    <a:pt x="1328813" y="711847"/>
                  </a:lnTo>
                  <a:lnTo>
                    <a:pt x="1321028" y="709853"/>
                  </a:lnTo>
                  <a:lnTo>
                    <a:pt x="1220406" y="769340"/>
                  </a:lnTo>
                  <a:lnTo>
                    <a:pt x="1268552" y="662825"/>
                  </a:lnTo>
                  <a:lnTo>
                    <a:pt x="1265707" y="655307"/>
                  </a:lnTo>
                  <a:lnTo>
                    <a:pt x="1252918" y="649528"/>
                  </a:lnTo>
                  <a:lnTo>
                    <a:pt x="1245400" y="652373"/>
                  </a:lnTo>
                  <a:lnTo>
                    <a:pt x="1225537" y="696353"/>
                  </a:lnTo>
                  <a:lnTo>
                    <a:pt x="1192784" y="381749"/>
                  </a:lnTo>
                  <a:lnTo>
                    <a:pt x="1221282" y="420687"/>
                  </a:lnTo>
                  <a:lnTo>
                    <a:pt x="1229233" y="421919"/>
                  </a:lnTo>
                  <a:lnTo>
                    <a:pt x="1240548" y="413639"/>
                  </a:lnTo>
                  <a:lnTo>
                    <a:pt x="1241780" y="405688"/>
                  </a:lnTo>
                  <a:lnTo>
                    <a:pt x="1172679" y="311277"/>
                  </a:lnTo>
                  <a:lnTo>
                    <a:pt x="1124508" y="417893"/>
                  </a:lnTo>
                  <a:lnTo>
                    <a:pt x="1127340" y="425424"/>
                  </a:lnTo>
                  <a:lnTo>
                    <a:pt x="1140129" y="431190"/>
                  </a:lnTo>
                  <a:lnTo>
                    <a:pt x="1147648" y="428358"/>
                  </a:lnTo>
                  <a:lnTo>
                    <a:pt x="1167523" y="384378"/>
                  </a:lnTo>
                  <a:lnTo>
                    <a:pt x="1200264" y="698982"/>
                  </a:lnTo>
                  <a:lnTo>
                    <a:pt x="1171765" y="660031"/>
                  </a:lnTo>
                  <a:lnTo>
                    <a:pt x="1163828" y="658812"/>
                  </a:lnTo>
                  <a:lnTo>
                    <a:pt x="1152499" y="667092"/>
                  </a:lnTo>
                  <a:lnTo>
                    <a:pt x="1151280" y="675043"/>
                  </a:lnTo>
                  <a:lnTo>
                    <a:pt x="1220304" y="769404"/>
                  </a:lnTo>
                  <a:lnTo>
                    <a:pt x="1207592" y="885647"/>
                  </a:lnTo>
                  <a:lnTo>
                    <a:pt x="1212634" y="891921"/>
                  </a:lnTo>
                  <a:lnTo>
                    <a:pt x="1226578" y="893445"/>
                  </a:lnTo>
                  <a:lnTo>
                    <a:pt x="1232852" y="888415"/>
                  </a:lnTo>
                  <a:lnTo>
                    <a:pt x="1238110" y="840447"/>
                  </a:lnTo>
                  <a:lnTo>
                    <a:pt x="1452079" y="1321028"/>
                  </a:lnTo>
                  <a:lnTo>
                    <a:pt x="1412913" y="1292834"/>
                  </a:lnTo>
                  <a:lnTo>
                    <a:pt x="1404988" y="1294130"/>
                  </a:lnTo>
                  <a:lnTo>
                    <a:pt x="1396784" y="1305509"/>
                  </a:lnTo>
                  <a:lnTo>
                    <a:pt x="1398079" y="1313446"/>
                  </a:lnTo>
                  <a:lnTo>
                    <a:pt x="1493050" y="1381798"/>
                  </a:lnTo>
                  <a:lnTo>
                    <a:pt x="1505800" y="1265491"/>
                  </a:lnTo>
                  <a:lnTo>
                    <a:pt x="1500759" y="1259217"/>
                  </a:lnTo>
                  <a:lnTo>
                    <a:pt x="1486814" y="1257693"/>
                  </a:lnTo>
                  <a:lnTo>
                    <a:pt x="1480553" y="1262722"/>
                  </a:lnTo>
                  <a:lnTo>
                    <a:pt x="1475282" y="1310690"/>
                  </a:lnTo>
                  <a:lnTo>
                    <a:pt x="1261313" y="830122"/>
                  </a:lnTo>
                  <a:lnTo>
                    <a:pt x="1300467" y="858304"/>
                  </a:lnTo>
                  <a:lnTo>
                    <a:pt x="1308404" y="857008"/>
                  </a:lnTo>
                  <a:lnTo>
                    <a:pt x="1316609" y="845629"/>
                  </a:lnTo>
                  <a:lnTo>
                    <a:pt x="1315313" y="837692"/>
                  </a:lnTo>
                  <a:lnTo>
                    <a:pt x="1220825" y="769721"/>
                  </a:lnTo>
                  <a:lnTo>
                    <a:pt x="1318679" y="826008"/>
                  </a:lnTo>
                  <a:lnTo>
                    <a:pt x="1322133" y="826363"/>
                  </a:lnTo>
                  <a:lnTo>
                    <a:pt x="1328420" y="824674"/>
                  </a:lnTo>
                  <a:lnTo>
                    <a:pt x="1331226" y="822629"/>
                  </a:lnTo>
                  <a:lnTo>
                    <a:pt x="1336484" y="813511"/>
                  </a:lnTo>
                  <a:lnTo>
                    <a:pt x="1334389" y="805738"/>
                  </a:lnTo>
                  <a:lnTo>
                    <a:pt x="1292567" y="781672"/>
                  </a:lnTo>
                  <a:lnTo>
                    <a:pt x="2018525" y="777417"/>
                  </a:lnTo>
                  <a:lnTo>
                    <a:pt x="1976983" y="801979"/>
                  </a:lnTo>
                  <a:lnTo>
                    <a:pt x="1974989" y="809764"/>
                  </a:lnTo>
                  <a:lnTo>
                    <a:pt x="1982127" y="821842"/>
                  </a:lnTo>
                  <a:lnTo>
                    <a:pt x="1989912" y="823849"/>
                  </a:lnTo>
                  <a:lnTo>
                    <a:pt x="2089531" y="764959"/>
                  </a:lnTo>
                  <a:lnTo>
                    <a:pt x="1992960" y="828700"/>
                  </a:lnTo>
                  <a:lnTo>
                    <a:pt x="1991347" y="836587"/>
                  </a:lnTo>
                  <a:lnTo>
                    <a:pt x="1999068" y="848296"/>
                  </a:lnTo>
                  <a:lnTo>
                    <a:pt x="2006942" y="849909"/>
                  </a:lnTo>
                  <a:lnTo>
                    <a:pt x="2047214" y="823315"/>
                  </a:lnTo>
                  <a:lnTo>
                    <a:pt x="1805813" y="1311465"/>
                  </a:lnTo>
                  <a:lnTo>
                    <a:pt x="1802498" y="1263319"/>
                  </a:lnTo>
                  <a:lnTo>
                    <a:pt x="1796427" y="1258036"/>
                  </a:lnTo>
                  <a:lnTo>
                    <a:pt x="1782432" y="1259001"/>
                  </a:lnTo>
                  <a:lnTo>
                    <a:pt x="1777161" y="1265072"/>
                  </a:lnTo>
                  <a:lnTo>
                    <a:pt x="1785200" y="1381798"/>
                  </a:lnTo>
                  <a:lnTo>
                    <a:pt x="1882851" y="1317332"/>
                  </a:lnTo>
                  <a:lnTo>
                    <a:pt x="1884464" y="1309458"/>
                  </a:lnTo>
                  <a:lnTo>
                    <a:pt x="1876729" y="1297749"/>
                  </a:lnTo>
                  <a:lnTo>
                    <a:pt x="1868855" y="1296136"/>
                  </a:lnTo>
                  <a:lnTo>
                    <a:pt x="1828584" y="1322717"/>
                  </a:lnTo>
                  <a:lnTo>
                    <a:pt x="2069985" y="834580"/>
                  </a:lnTo>
                  <a:lnTo>
                    <a:pt x="2073300" y="882726"/>
                  </a:lnTo>
                  <a:lnTo>
                    <a:pt x="2079371" y="887996"/>
                  </a:lnTo>
                  <a:lnTo>
                    <a:pt x="2093366" y="887044"/>
                  </a:lnTo>
                  <a:lnTo>
                    <a:pt x="2098649" y="880973"/>
                  </a:lnTo>
                  <a:close/>
                </a:path>
              </a:pathLst>
            </a:custGeom>
            <a:solidFill>
              <a:srgbClr val="000000"/>
            </a:solidFill>
          </p:spPr>
          <p:txBody>
            <a:bodyPr wrap="square" lIns="0" tIns="0" rIns="0" bIns="0" rtlCol="0"/>
            <a:lstStyle/>
            <a:p>
              <a:endParaRPr sz="2316"/>
            </a:p>
          </p:txBody>
        </p:sp>
      </p:grpSp>
      <p:sp>
        <p:nvSpPr>
          <p:cNvPr id="56" name="object 54">
            <a:extLst>
              <a:ext uri="{FF2B5EF4-FFF2-40B4-BE49-F238E27FC236}">
                <a16:creationId xmlns:a16="http://schemas.microsoft.com/office/drawing/2014/main" id="{06C94059-1024-9C77-C44F-1F6E0AB67B64}"/>
              </a:ext>
            </a:extLst>
          </p:cNvPr>
          <p:cNvSpPr txBox="1">
            <a:spLocks noGrp="1"/>
          </p:cNvSpPr>
          <p:nvPr>
            <p:ph type="title"/>
          </p:nvPr>
        </p:nvSpPr>
        <p:spPr>
          <a:xfrm>
            <a:off x="3665985" y="-110181"/>
            <a:ext cx="6519695" cy="698303"/>
          </a:xfrm>
          <a:prstGeom prst="rect">
            <a:avLst/>
          </a:prstGeom>
        </p:spPr>
        <p:txBody>
          <a:bodyPr vert="horz" wrap="square" lIns="0" tIns="14005" rIns="0" bIns="0" rtlCol="0" anchor="ctr">
            <a:spAutoFit/>
          </a:bodyPr>
          <a:lstStyle/>
          <a:p>
            <a:pPr marL="14006">
              <a:spcBef>
                <a:spcPts val="110"/>
              </a:spcBef>
            </a:pPr>
            <a:r>
              <a:rPr sz="4400" dirty="0"/>
              <a:t>Unsupervised Learning</a:t>
            </a:r>
          </a:p>
        </p:txBody>
      </p:sp>
    </p:spTree>
    <p:extLst>
      <p:ext uri="{BB962C8B-B14F-4D97-AF65-F5344CB8AC3E}">
        <p14:creationId xmlns:p14="http://schemas.microsoft.com/office/powerpoint/2010/main" val="1126473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0014446-3F60-B6EB-7C69-B0B141D0088C}"/>
              </a:ext>
            </a:extLst>
          </p:cNvPr>
          <p:cNvSpPr>
            <a:spLocks noGrp="1"/>
          </p:cNvSpPr>
          <p:nvPr>
            <p:ph type="title"/>
          </p:nvPr>
        </p:nvSpPr>
        <p:spPr>
          <a:xfrm>
            <a:off x="534432" y="302865"/>
            <a:ext cx="9619774" cy="1260475"/>
          </a:xfrm>
        </p:spPr>
        <p:txBody>
          <a:bodyPr/>
          <a:lstStyle/>
          <a:p>
            <a:pPr algn="ctr"/>
            <a:r>
              <a:rPr lang="en-US" dirty="0"/>
              <a:t>Reinforcement Learning</a:t>
            </a:r>
          </a:p>
        </p:txBody>
      </p:sp>
      <p:pic>
        <p:nvPicPr>
          <p:cNvPr id="4" name="Content Placeholder 3">
            <a:extLst>
              <a:ext uri="{FF2B5EF4-FFF2-40B4-BE49-F238E27FC236}">
                <a16:creationId xmlns:a16="http://schemas.microsoft.com/office/drawing/2014/main" id="{1838AAD5-52A5-D4A2-2FE1-88A205525455}"/>
              </a:ext>
            </a:extLst>
          </p:cNvPr>
          <p:cNvPicPr>
            <a:picLocks noGrp="1" noChangeAspect="1"/>
          </p:cNvPicPr>
          <p:nvPr>
            <p:ph idx="1"/>
          </p:nvPr>
        </p:nvPicPr>
        <p:blipFill>
          <a:blip r:embed="rId3"/>
          <a:stretch>
            <a:fillRect/>
          </a:stretch>
        </p:blipFill>
        <p:spPr>
          <a:xfrm>
            <a:off x="535544" y="2596873"/>
            <a:ext cx="9618662" cy="2849973"/>
          </a:xfrm>
          <a:prstGeom prst="rect">
            <a:avLst/>
          </a:prstGeom>
        </p:spPr>
      </p:pic>
    </p:spTree>
    <p:extLst>
      <p:ext uri="{BB962C8B-B14F-4D97-AF65-F5344CB8AC3E}">
        <p14:creationId xmlns:p14="http://schemas.microsoft.com/office/powerpoint/2010/main" val="1200216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230851" y="632027"/>
            <a:ext cx="6228285"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panose="02040502050405020303" pitchFamily="18" charset="0"/>
                <a:cs typeface="Georgia"/>
              </a:rPr>
              <a:t>What</a:t>
            </a:r>
            <a:r>
              <a:rPr sz="3264" spc="42" dirty="0">
                <a:solidFill>
                  <a:srgbClr val="3333B2"/>
                </a:solidFill>
                <a:latin typeface="Georgia" panose="02040502050405020303" pitchFamily="18" charset="0"/>
                <a:cs typeface="Georgia"/>
              </a:rPr>
              <a:t> </a:t>
            </a:r>
            <a:r>
              <a:rPr sz="3264" spc="-59" dirty="0">
                <a:solidFill>
                  <a:srgbClr val="3333B2"/>
                </a:solidFill>
                <a:latin typeface="Georgia" panose="02040502050405020303" pitchFamily="18" charset="0"/>
                <a:cs typeface="Georgia"/>
              </a:rPr>
              <a:t>is</a:t>
            </a:r>
            <a:r>
              <a:rPr sz="3264" spc="51" dirty="0">
                <a:solidFill>
                  <a:srgbClr val="3333B2"/>
                </a:solidFill>
                <a:latin typeface="Georgia" panose="02040502050405020303" pitchFamily="18" charset="0"/>
                <a:cs typeface="Georgia"/>
              </a:rPr>
              <a:t> </a:t>
            </a:r>
            <a:r>
              <a:rPr sz="3264" spc="-42" dirty="0">
                <a:solidFill>
                  <a:srgbClr val="3333B2"/>
                </a:solidFill>
                <a:latin typeface="Georgia" panose="02040502050405020303" pitchFamily="18" charset="0"/>
                <a:cs typeface="Georgia"/>
              </a:rPr>
              <a:t>reinforcement</a:t>
            </a:r>
            <a:r>
              <a:rPr sz="3264" spc="51" dirty="0">
                <a:solidFill>
                  <a:srgbClr val="3333B2"/>
                </a:solidFill>
                <a:latin typeface="Georgia" panose="02040502050405020303" pitchFamily="18" charset="0"/>
                <a:cs typeface="Georgia"/>
              </a:rPr>
              <a:t> </a:t>
            </a:r>
            <a:r>
              <a:rPr sz="3264" spc="-25" dirty="0">
                <a:solidFill>
                  <a:srgbClr val="3333B2"/>
                </a:solidFill>
                <a:latin typeface="Georgia" panose="02040502050405020303" pitchFamily="18" charset="0"/>
                <a:cs typeface="Georgia"/>
              </a:rPr>
              <a:t>learning?</a:t>
            </a:r>
            <a:endParaRPr sz="3264" dirty="0">
              <a:latin typeface="Georgia" panose="02040502050405020303" pitchFamily="18" charset="0"/>
              <a:cs typeface="Georgia"/>
            </a:endParaRPr>
          </a:p>
        </p:txBody>
      </p:sp>
      <p:sp>
        <p:nvSpPr>
          <p:cNvPr id="3" name="object 3"/>
          <p:cNvSpPr txBox="1"/>
          <p:nvPr/>
        </p:nvSpPr>
        <p:spPr>
          <a:xfrm>
            <a:off x="1494751" y="1516853"/>
            <a:ext cx="9130390" cy="5266192"/>
          </a:xfrm>
          <a:prstGeom prst="rect">
            <a:avLst/>
          </a:prstGeom>
        </p:spPr>
        <p:txBody>
          <a:bodyPr vert="horz" wrap="square" lIns="0" tIns="55506" rIns="0" bIns="0" rtlCol="0">
            <a:spAutoFit/>
          </a:bodyPr>
          <a:lstStyle/>
          <a:p>
            <a:pPr marL="373922" indent="-310942">
              <a:spcBef>
                <a:spcPts val="435"/>
              </a:spcBef>
              <a:buClr>
                <a:srgbClr val="3333B2"/>
              </a:buClr>
              <a:buSzPct val="110526"/>
              <a:buFont typeface="Arial" panose="020B0604020202020204" pitchFamily="34" charset="0"/>
              <a:buChar char="•"/>
              <a:tabLst>
                <a:tab pos="319168" algn="l"/>
              </a:tabLst>
            </a:pPr>
            <a:r>
              <a:rPr sz="2539" spc="-25" dirty="0">
                <a:latin typeface="Georgia" panose="02040502050405020303" pitchFamily="18" charset="0"/>
                <a:cs typeface="Georgia"/>
              </a:rPr>
              <a:t>People</a:t>
            </a:r>
            <a:r>
              <a:rPr sz="2539" spc="67" dirty="0">
                <a:latin typeface="Georgia" panose="02040502050405020303" pitchFamily="18" charset="0"/>
                <a:cs typeface="Georgia"/>
              </a:rPr>
              <a:t> </a:t>
            </a:r>
            <a:r>
              <a:rPr sz="2539" spc="-8" dirty="0">
                <a:latin typeface="Georgia" panose="02040502050405020303" pitchFamily="18" charset="0"/>
                <a:cs typeface="Georgia"/>
              </a:rPr>
              <a:t>and</a:t>
            </a:r>
            <a:r>
              <a:rPr sz="2539" spc="75" dirty="0">
                <a:latin typeface="Georgia" panose="02040502050405020303" pitchFamily="18" charset="0"/>
                <a:cs typeface="Georgia"/>
              </a:rPr>
              <a:t> </a:t>
            </a:r>
            <a:r>
              <a:rPr sz="2539" spc="-17" dirty="0">
                <a:latin typeface="Georgia" panose="02040502050405020303" pitchFamily="18" charset="0"/>
                <a:cs typeface="Georgia"/>
              </a:rPr>
              <a:t>animals</a:t>
            </a:r>
            <a:r>
              <a:rPr sz="2539" spc="67" dirty="0">
                <a:latin typeface="Georgia" panose="02040502050405020303" pitchFamily="18" charset="0"/>
                <a:cs typeface="Georgia"/>
              </a:rPr>
              <a:t> </a:t>
            </a:r>
            <a:r>
              <a:rPr sz="2539" spc="-8" dirty="0">
                <a:latin typeface="Georgia" panose="02040502050405020303" pitchFamily="18" charset="0"/>
                <a:cs typeface="Georgia"/>
              </a:rPr>
              <a:t>learn</a:t>
            </a:r>
            <a:r>
              <a:rPr sz="2539" spc="75" dirty="0">
                <a:latin typeface="Georgia" panose="02040502050405020303" pitchFamily="18" charset="0"/>
                <a:cs typeface="Georgia"/>
              </a:rPr>
              <a:t> </a:t>
            </a:r>
            <a:r>
              <a:rPr sz="2539" spc="-8" dirty="0">
                <a:latin typeface="Georgia" panose="02040502050405020303" pitchFamily="18" charset="0"/>
                <a:cs typeface="Georgia"/>
              </a:rPr>
              <a:t>by</a:t>
            </a:r>
            <a:r>
              <a:rPr sz="2539" spc="75" dirty="0">
                <a:latin typeface="Georgia" panose="02040502050405020303" pitchFamily="18" charset="0"/>
                <a:cs typeface="Georgia"/>
              </a:rPr>
              <a:t> </a:t>
            </a:r>
            <a:r>
              <a:rPr sz="2539" b="1" dirty="0">
                <a:solidFill>
                  <a:srgbClr val="0046FF"/>
                </a:solidFill>
                <a:latin typeface="Georgia" panose="02040502050405020303" pitchFamily="18" charset="0"/>
                <a:cs typeface="Cambria"/>
              </a:rPr>
              <a:t>interacting</a:t>
            </a:r>
            <a:r>
              <a:rPr sz="2539" b="1" spc="126" dirty="0">
                <a:solidFill>
                  <a:srgbClr val="0046FF"/>
                </a:solidFill>
                <a:latin typeface="Georgia" panose="02040502050405020303" pitchFamily="18" charset="0"/>
                <a:cs typeface="Cambria"/>
              </a:rPr>
              <a:t> </a:t>
            </a:r>
            <a:r>
              <a:rPr sz="2539" b="1" dirty="0">
                <a:solidFill>
                  <a:srgbClr val="0046FF"/>
                </a:solidFill>
                <a:latin typeface="Georgia" panose="02040502050405020303" pitchFamily="18" charset="0"/>
                <a:cs typeface="Cambria"/>
              </a:rPr>
              <a:t>with</a:t>
            </a:r>
            <a:r>
              <a:rPr sz="2539" b="1" spc="134" dirty="0">
                <a:solidFill>
                  <a:srgbClr val="0046FF"/>
                </a:solidFill>
                <a:latin typeface="Georgia" panose="02040502050405020303" pitchFamily="18" charset="0"/>
                <a:cs typeface="Cambria"/>
              </a:rPr>
              <a:t> </a:t>
            </a:r>
            <a:r>
              <a:rPr sz="2539" b="1" spc="-8" dirty="0">
                <a:solidFill>
                  <a:srgbClr val="0046FF"/>
                </a:solidFill>
                <a:latin typeface="Georgia" panose="02040502050405020303" pitchFamily="18" charset="0"/>
                <a:cs typeface="Cambria"/>
              </a:rPr>
              <a:t>our</a:t>
            </a:r>
            <a:r>
              <a:rPr sz="2539" b="1" spc="134" dirty="0">
                <a:solidFill>
                  <a:srgbClr val="0046FF"/>
                </a:solidFill>
                <a:latin typeface="Georgia" panose="02040502050405020303" pitchFamily="18" charset="0"/>
                <a:cs typeface="Cambria"/>
              </a:rPr>
              <a:t> </a:t>
            </a:r>
            <a:r>
              <a:rPr sz="2539" b="1" spc="-8" dirty="0">
                <a:solidFill>
                  <a:srgbClr val="0046FF"/>
                </a:solidFill>
                <a:latin typeface="Georgia" panose="02040502050405020303" pitchFamily="18" charset="0"/>
                <a:cs typeface="Cambria"/>
              </a:rPr>
              <a:t>environment</a:t>
            </a:r>
            <a:endParaRPr sz="2539" dirty="0">
              <a:latin typeface="Georgia" panose="02040502050405020303" pitchFamily="18" charset="0"/>
              <a:cs typeface="Cambria"/>
            </a:endParaRPr>
          </a:p>
          <a:p>
            <a:pPr marL="373922" indent="-310942">
              <a:spcBef>
                <a:spcPts val="427"/>
              </a:spcBef>
              <a:buClr>
                <a:srgbClr val="3333B2"/>
              </a:buClr>
              <a:buSzPct val="110526"/>
              <a:buFont typeface="Arial" panose="020B0604020202020204" pitchFamily="34" charset="0"/>
              <a:buChar char="•"/>
              <a:tabLst>
                <a:tab pos="319168" algn="l"/>
              </a:tabLst>
            </a:pPr>
            <a:r>
              <a:rPr sz="2539" spc="-25" dirty="0">
                <a:latin typeface="Georgia" panose="02040502050405020303" pitchFamily="18" charset="0"/>
                <a:cs typeface="Georgia"/>
              </a:rPr>
              <a:t>This</a:t>
            </a:r>
            <a:r>
              <a:rPr sz="2539" spc="59" dirty="0">
                <a:latin typeface="Georgia" panose="02040502050405020303" pitchFamily="18" charset="0"/>
                <a:cs typeface="Georgia"/>
              </a:rPr>
              <a:t> </a:t>
            </a:r>
            <a:r>
              <a:rPr sz="2539" spc="-17" dirty="0">
                <a:latin typeface="Georgia" panose="02040502050405020303" pitchFamily="18" charset="0"/>
                <a:cs typeface="Georgia"/>
              </a:rPr>
              <a:t>differs</a:t>
            </a:r>
            <a:r>
              <a:rPr sz="2539" spc="59" dirty="0">
                <a:latin typeface="Georgia" panose="02040502050405020303" pitchFamily="18" charset="0"/>
                <a:cs typeface="Georgia"/>
              </a:rPr>
              <a:t> </a:t>
            </a:r>
            <a:r>
              <a:rPr sz="2539" spc="-25" dirty="0">
                <a:latin typeface="Georgia" panose="02040502050405020303" pitchFamily="18" charset="0"/>
                <a:cs typeface="Georgia"/>
              </a:rPr>
              <a:t>from</a:t>
            </a:r>
            <a:r>
              <a:rPr sz="2539" spc="67" dirty="0">
                <a:latin typeface="Georgia" panose="02040502050405020303" pitchFamily="18" charset="0"/>
                <a:cs typeface="Georgia"/>
              </a:rPr>
              <a:t> </a:t>
            </a:r>
            <a:r>
              <a:rPr sz="2539" spc="-8" dirty="0">
                <a:latin typeface="Georgia" panose="02040502050405020303" pitchFamily="18" charset="0"/>
                <a:cs typeface="Georgia"/>
              </a:rPr>
              <a:t>certain</a:t>
            </a:r>
            <a:r>
              <a:rPr sz="2539" spc="59" dirty="0">
                <a:latin typeface="Georgia" panose="02040502050405020303" pitchFamily="18" charset="0"/>
                <a:cs typeface="Georgia"/>
              </a:rPr>
              <a:t> </a:t>
            </a:r>
            <a:r>
              <a:rPr sz="2539" spc="-8" dirty="0">
                <a:latin typeface="Georgia" panose="02040502050405020303" pitchFamily="18" charset="0"/>
                <a:cs typeface="Georgia"/>
              </a:rPr>
              <a:t>other</a:t>
            </a:r>
            <a:r>
              <a:rPr sz="2539" spc="67" dirty="0">
                <a:latin typeface="Georgia" panose="02040502050405020303" pitchFamily="18" charset="0"/>
                <a:cs typeface="Georgia"/>
              </a:rPr>
              <a:t> </a:t>
            </a:r>
            <a:r>
              <a:rPr sz="2539" spc="8" dirty="0">
                <a:latin typeface="Georgia" panose="02040502050405020303" pitchFamily="18" charset="0"/>
                <a:cs typeface="Georgia"/>
              </a:rPr>
              <a:t>types</a:t>
            </a:r>
            <a:r>
              <a:rPr sz="2539" spc="59" dirty="0">
                <a:latin typeface="Georgia" panose="02040502050405020303" pitchFamily="18" charset="0"/>
                <a:cs typeface="Georgia"/>
              </a:rPr>
              <a:t> </a:t>
            </a:r>
            <a:r>
              <a:rPr sz="2539" spc="-17" dirty="0">
                <a:latin typeface="Georgia" panose="02040502050405020303" pitchFamily="18" charset="0"/>
                <a:cs typeface="Georgia"/>
              </a:rPr>
              <a:t>of</a:t>
            </a:r>
            <a:r>
              <a:rPr sz="2539" spc="67" dirty="0">
                <a:latin typeface="Georgia" panose="02040502050405020303" pitchFamily="18" charset="0"/>
                <a:cs typeface="Georgia"/>
              </a:rPr>
              <a:t> </a:t>
            </a:r>
            <a:r>
              <a:rPr sz="2539" spc="-8" dirty="0">
                <a:latin typeface="Georgia" panose="02040502050405020303" pitchFamily="18" charset="0"/>
                <a:cs typeface="Georgia"/>
              </a:rPr>
              <a:t>learning</a:t>
            </a:r>
            <a:endParaRPr sz="2539" dirty="0">
              <a:latin typeface="Georgia" panose="02040502050405020303" pitchFamily="18" charset="0"/>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r>
              <a:rPr sz="2539" spc="-51" dirty="0">
                <a:latin typeface="Georgia" panose="02040502050405020303" pitchFamily="18" charset="0"/>
                <a:cs typeface="Georgia"/>
              </a:rPr>
              <a:t>It</a:t>
            </a:r>
            <a:r>
              <a:rPr sz="2539" spc="51" dirty="0">
                <a:latin typeface="Georgia" panose="02040502050405020303" pitchFamily="18" charset="0"/>
                <a:cs typeface="Georgia"/>
              </a:rPr>
              <a:t> </a:t>
            </a:r>
            <a:r>
              <a:rPr sz="2539" spc="-25" dirty="0">
                <a:latin typeface="Georgia" panose="02040502050405020303" pitchFamily="18" charset="0"/>
                <a:cs typeface="Georgia"/>
              </a:rPr>
              <a:t>is</a:t>
            </a:r>
            <a:r>
              <a:rPr sz="2539" spc="51" dirty="0">
                <a:latin typeface="Georgia" panose="02040502050405020303" pitchFamily="18" charset="0"/>
                <a:cs typeface="Georgia"/>
              </a:rPr>
              <a:t> </a:t>
            </a:r>
            <a:r>
              <a:rPr sz="2539" b="1" spc="-8" dirty="0">
                <a:solidFill>
                  <a:srgbClr val="0046FF"/>
                </a:solidFill>
                <a:latin typeface="Georgia" panose="02040502050405020303" pitchFamily="18" charset="0"/>
                <a:cs typeface="Cambria"/>
              </a:rPr>
              <a:t>active</a:t>
            </a:r>
            <a:r>
              <a:rPr sz="2539" b="1" spc="75" dirty="0">
                <a:solidFill>
                  <a:srgbClr val="0046FF"/>
                </a:solidFill>
                <a:latin typeface="Georgia" panose="02040502050405020303" pitchFamily="18" charset="0"/>
                <a:cs typeface="Cambria"/>
              </a:rPr>
              <a:t> </a:t>
            </a:r>
            <a:r>
              <a:rPr sz="2539" spc="-8" dirty="0">
                <a:latin typeface="Georgia" panose="02040502050405020303" pitchFamily="18" charset="0"/>
                <a:cs typeface="Georgia"/>
              </a:rPr>
              <a:t>rather</a:t>
            </a:r>
            <a:r>
              <a:rPr sz="2539" spc="59" dirty="0">
                <a:latin typeface="Georgia" panose="02040502050405020303" pitchFamily="18" charset="0"/>
                <a:cs typeface="Georgia"/>
              </a:rPr>
              <a:t> </a:t>
            </a:r>
            <a:r>
              <a:rPr sz="2539" spc="-8" dirty="0">
                <a:latin typeface="Georgia" panose="02040502050405020303" pitchFamily="18" charset="0"/>
                <a:cs typeface="Georgia"/>
              </a:rPr>
              <a:t>than</a:t>
            </a:r>
            <a:r>
              <a:rPr sz="2539" spc="51" dirty="0">
                <a:latin typeface="Georgia" panose="02040502050405020303" pitchFamily="18" charset="0"/>
                <a:cs typeface="Georgia"/>
              </a:rPr>
              <a:t> </a:t>
            </a:r>
            <a:r>
              <a:rPr sz="2539" spc="-17" dirty="0">
                <a:latin typeface="Georgia" panose="02040502050405020303" pitchFamily="18" charset="0"/>
                <a:cs typeface="Georgia"/>
              </a:rPr>
              <a:t>passive</a:t>
            </a:r>
            <a:endParaRPr sz="2539" dirty="0">
              <a:latin typeface="Georgia" panose="02040502050405020303" pitchFamily="18" charset="0"/>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r>
              <a:rPr sz="2539" spc="-17" dirty="0">
                <a:latin typeface="Georgia" panose="02040502050405020303" pitchFamily="18" charset="0"/>
                <a:cs typeface="Georgia"/>
              </a:rPr>
              <a:t>Interactions</a:t>
            </a:r>
            <a:r>
              <a:rPr sz="2539" spc="67" dirty="0">
                <a:latin typeface="Georgia" panose="02040502050405020303" pitchFamily="18" charset="0"/>
                <a:cs typeface="Georgia"/>
              </a:rPr>
              <a:t> </a:t>
            </a:r>
            <a:r>
              <a:rPr sz="2539" dirty="0">
                <a:latin typeface="Georgia" panose="02040502050405020303" pitchFamily="18" charset="0"/>
                <a:cs typeface="Georgia"/>
              </a:rPr>
              <a:t>are</a:t>
            </a:r>
            <a:r>
              <a:rPr sz="2539" spc="75" dirty="0">
                <a:latin typeface="Georgia" panose="02040502050405020303" pitchFamily="18" charset="0"/>
                <a:cs typeface="Georgia"/>
              </a:rPr>
              <a:t> </a:t>
            </a:r>
            <a:r>
              <a:rPr sz="2539" spc="-8" dirty="0">
                <a:latin typeface="Georgia" panose="02040502050405020303" pitchFamily="18" charset="0"/>
                <a:cs typeface="Georgia"/>
              </a:rPr>
              <a:t>often</a:t>
            </a:r>
            <a:r>
              <a:rPr sz="2539" spc="75" dirty="0">
                <a:latin typeface="Georgia" panose="02040502050405020303" pitchFamily="18" charset="0"/>
                <a:cs typeface="Georgia"/>
              </a:rPr>
              <a:t> </a:t>
            </a:r>
            <a:r>
              <a:rPr sz="2539" b="1" dirty="0">
                <a:solidFill>
                  <a:srgbClr val="0046FF"/>
                </a:solidFill>
                <a:latin typeface="Georgia" panose="02040502050405020303" pitchFamily="18" charset="0"/>
                <a:cs typeface="Cambria"/>
              </a:rPr>
              <a:t>sequential</a:t>
            </a:r>
            <a:r>
              <a:rPr sz="2539" b="1" spc="92" dirty="0">
                <a:solidFill>
                  <a:srgbClr val="0046FF"/>
                </a:solidFill>
                <a:latin typeface="Georgia" panose="02040502050405020303" pitchFamily="18" charset="0"/>
                <a:cs typeface="Cambria"/>
              </a:rPr>
              <a:t> </a:t>
            </a:r>
            <a:r>
              <a:rPr sz="2539" spc="236" dirty="0">
                <a:latin typeface="Georgia" panose="02040502050405020303" pitchFamily="18" charset="0"/>
                <a:cs typeface="Georgia"/>
              </a:rPr>
              <a:t>—</a:t>
            </a:r>
            <a:r>
              <a:rPr sz="2539" spc="75" dirty="0">
                <a:latin typeface="Georgia" panose="02040502050405020303" pitchFamily="18" charset="0"/>
                <a:cs typeface="Georgia"/>
              </a:rPr>
              <a:t> </a:t>
            </a:r>
            <a:r>
              <a:rPr sz="2539" spc="8" dirty="0">
                <a:latin typeface="Georgia" panose="02040502050405020303" pitchFamily="18" charset="0"/>
                <a:cs typeface="Georgia"/>
              </a:rPr>
              <a:t>future</a:t>
            </a:r>
            <a:r>
              <a:rPr sz="2539" spc="75" dirty="0">
                <a:latin typeface="Georgia" panose="02040502050405020303" pitchFamily="18" charset="0"/>
                <a:cs typeface="Georgia"/>
              </a:rPr>
              <a:t> </a:t>
            </a:r>
            <a:r>
              <a:rPr sz="2539" spc="-17" dirty="0">
                <a:latin typeface="Georgia" panose="02040502050405020303" pitchFamily="18" charset="0"/>
                <a:cs typeface="Georgia"/>
              </a:rPr>
              <a:t>interactions</a:t>
            </a:r>
            <a:r>
              <a:rPr sz="2539" spc="75" dirty="0">
                <a:latin typeface="Georgia" panose="02040502050405020303" pitchFamily="18" charset="0"/>
                <a:cs typeface="Georgia"/>
              </a:rPr>
              <a:t> </a:t>
            </a:r>
            <a:r>
              <a:rPr sz="2539" dirty="0">
                <a:latin typeface="Georgia" panose="02040502050405020303" pitchFamily="18" charset="0"/>
                <a:cs typeface="Georgia"/>
              </a:rPr>
              <a:t>can</a:t>
            </a:r>
            <a:r>
              <a:rPr sz="2539" spc="67" dirty="0">
                <a:latin typeface="Georgia" panose="02040502050405020303" pitchFamily="18" charset="0"/>
                <a:cs typeface="Georgia"/>
              </a:rPr>
              <a:t> </a:t>
            </a:r>
            <a:r>
              <a:rPr sz="2539" dirty="0">
                <a:latin typeface="Georgia" panose="02040502050405020303" pitchFamily="18" charset="0"/>
                <a:cs typeface="Georgia"/>
              </a:rPr>
              <a:t>depend</a:t>
            </a:r>
            <a:r>
              <a:rPr sz="2539" spc="75" dirty="0">
                <a:latin typeface="Georgia" panose="02040502050405020303" pitchFamily="18" charset="0"/>
                <a:cs typeface="Georgia"/>
              </a:rPr>
              <a:t> </a:t>
            </a:r>
            <a:r>
              <a:rPr sz="2539" spc="-17" dirty="0">
                <a:latin typeface="Georgia" panose="02040502050405020303" pitchFamily="18" charset="0"/>
                <a:cs typeface="Georgia"/>
              </a:rPr>
              <a:t>on</a:t>
            </a:r>
            <a:r>
              <a:rPr sz="2539" spc="75" dirty="0">
                <a:latin typeface="Georgia" panose="02040502050405020303" pitchFamily="18" charset="0"/>
                <a:cs typeface="Georgia"/>
              </a:rPr>
              <a:t> </a:t>
            </a:r>
            <a:r>
              <a:rPr sz="2539" spc="-8" dirty="0">
                <a:latin typeface="Georgia" panose="02040502050405020303" pitchFamily="18" charset="0"/>
                <a:cs typeface="Georgia"/>
              </a:rPr>
              <a:t>earlier</a:t>
            </a:r>
            <a:r>
              <a:rPr sz="2539" spc="75" dirty="0">
                <a:latin typeface="Georgia" panose="02040502050405020303" pitchFamily="18" charset="0"/>
                <a:cs typeface="Georgia"/>
              </a:rPr>
              <a:t> </a:t>
            </a:r>
            <a:r>
              <a:rPr sz="2539" spc="-17" dirty="0">
                <a:latin typeface="Georgia" panose="02040502050405020303" pitchFamily="18" charset="0"/>
                <a:cs typeface="Georgia"/>
              </a:rPr>
              <a:t>ones</a:t>
            </a:r>
            <a:endParaRPr sz="2539" dirty="0">
              <a:latin typeface="Georgia" panose="02040502050405020303" pitchFamily="18" charset="0"/>
              <a:cs typeface="Georgia"/>
            </a:endParaRPr>
          </a:p>
          <a:p>
            <a:pPr marL="373922" indent="-310942">
              <a:spcBef>
                <a:spcPts val="630"/>
              </a:spcBef>
              <a:buClr>
                <a:srgbClr val="3333B2"/>
              </a:buClr>
              <a:buSzPct val="110526"/>
              <a:buFont typeface="Arial" panose="020B0604020202020204" pitchFamily="34" charset="0"/>
              <a:buChar char="•"/>
              <a:tabLst>
                <a:tab pos="319168" algn="l"/>
              </a:tabLst>
            </a:pPr>
            <a:r>
              <a:rPr sz="2539" spc="-75" dirty="0">
                <a:latin typeface="Georgia" panose="02040502050405020303" pitchFamily="18" charset="0"/>
                <a:cs typeface="Georgia"/>
              </a:rPr>
              <a:t>We</a:t>
            </a:r>
            <a:r>
              <a:rPr sz="2539" spc="34" dirty="0">
                <a:latin typeface="Georgia" panose="02040502050405020303" pitchFamily="18" charset="0"/>
                <a:cs typeface="Georgia"/>
              </a:rPr>
              <a:t> </a:t>
            </a:r>
            <a:r>
              <a:rPr sz="2539" dirty="0">
                <a:latin typeface="Georgia" panose="02040502050405020303" pitchFamily="18" charset="0"/>
                <a:cs typeface="Georgia"/>
              </a:rPr>
              <a:t>are</a:t>
            </a:r>
            <a:r>
              <a:rPr sz="2539" spc="42" dirty="0">
                <a:latin typeface="Georgia" panose="02040502050405020303" pitchFamily="18" charset="0"/>
                <a:cs typeface="Georgia"/>
              </a:rPr>
              <a:t> </a:t>
            </a:r>
            <a:r>
              <a:rPr sz="2539" b="1" dirty="0">
                <a:solidFill>
                  <a:srgbClr val="0046FF"/>
                </a:solidFill>
                <a:latin typeface="Georgia" panose="02040502050405020303" pitchFamily="18" charset="0"/>
                <a:cs typeface="Cambria"/>
              </a:rPr>
              <a:t>goal-directed</a:t>
            </a:r>
            <a:endParaRPr sz="2539" dirty="0">
              <a:latin typeface="Georgia" panose="02040502050405020303" pitchFamily="18" charset="0"/>
              <a:cs typeface="Cambria"/>
            </a:endParaRPr>
          </a:p>
          <a:p>
            <a:pPr marL="373922" indent="-310942">
              <a:spcBef>
                <a:spcPts val="597"/>
              </a:spcBef>
              <a:buClr>
                <a:srgbClr val="3333B2"/>
              </a:buClr>
              <a:buSzPct val="110526"/>
              <a:buFont typeface="Arial" panose="020B0604020202020204" pitchFamily="34" charset="0"/>
              <a:buChar char="•"/>
              <a:tabLst>
                <a:tab pos="319168" algn="l"/>
              </a:tabLst>
            </a:pPr>
            <a:r>
              <a:rPr sz="2539" spc="-75" dirty="0">
                <a:latin typeface="Georgia" panose="02040502050405020303" pitchFamily="18" charset="0"/>
                <a:cs typeface="Georgia"/>
              </a:rPr>
              <a:t>We</a:t>
            </a:r>
            <a:r>
              <a:rPr sz="2539" spc="51" dirty="0">
                <a:latin typeface="Georgia" panose="02040502050405020303" pitchFamily="18" charset="0"/>
                <a:cs typeface="Georgia"/>
              </a:rPr>
              <a:t> </a:t>
            </a:r>
            <a:r>
              <a:rPr sz="2539" spc="-8" dirty="0">
                <a:latin typeface="Georgia" panose="02040502050405020303" pitchFamily="18" charset="0"/>
                <a:cs typeface="Georgia"/>
              </a:rPr>
              <a:t>can</a:t>
            </a:r>
            <a:r>
              <a:rPr sz="2539" spc="59" dirty="0">
                <a:latin typeface="Georgia" panose="02040502050405020303" pitchFamily="18" charset="0"/>
                <a:cs typeface="Georgia"/>
              </a:rPr>
              <a:t> </a:t>
            </a:r>
            <a:r>
              <a:rPr sz="2539" spc="-8" dirty="0">
                <a:latin typeface="Georgia" panose="02040502050405020303" pitchFamily="18" charset="0"/>
                <a:cs typeface="Georgia"/>
              </a:rPr>
              <a:t>learn</a:t>
            </a:r>
            <a:r>
              <a:rPr sz="2539" spc="59" dirty="0">
                <a:latin typeface="Georgia" panose="02040502050405020303" pitchFamily="18" charset="0"/>
                <a:cs typeface="Georgia"/>
              </a:rPr>
              <a:t> </a:t>
            </a:r>
            <a:r>
              <a:rPr sz="2539" b="1" spc="8" dirty="0">
                <a:solidFill>
                  <a:srgbClr val="0046FF"/>
                </a:solidFill>
                <a:latin typeface="Georgia" panose="02040502050405020303" pitchFamily="18" charset="0"/>
                <a:cs typeface="Cambria"/>
              </a:rPr>
              <a:t>without</a:t>
            </a:r>
            <a:r>
              <a:rPr sz="2539" b="1" spc="118" dirty="0">
                <a:solidFill>
                  <a:srgbClr val="0046FF"/>
                </a:solidFill>
                <a:latin typeface="Georgia" panose="02040502050405020303" pitchFamily="18" charset="0"/>
                <a:cs typeface="Cambria"/>
              </a:rPr>
              <a:t> </a:t>
            </a:r>
            <a:r>
              <a:rPr sz="2539" b="1" spc="8" dirty="0">
                <a:solidFill>
                  <a:srgbClr val="0046FF"/>
                </a:solidFill>
                <a:latin typeface="Georgia" panose="02040502050405020303" pitchFamily="18" charset="0"/>
                <a:cs typeface="Cambria"/>
              </a:rPr>
              <a:t>examples</a:t>
            </a:r>
            <a:r>
              <a:rPr sz="2539" b="1" spc="84" dirty="0">
                <a:solidFill>
                  <a:srgbClr val="0046FF"/>
                </a:solidFill>
                <a:latin typeface="Georgia" panose="02040502050405020303" pitchFamily="18" charset="0"/>
                <a:cs typeface="Cambria"/>
              </a:rPr>
              <a:t> </a:t>
            </a:r>
            <a:r>
              <a:rPr sz="2539" spc="-17" dirty="0">
                <a:latin typeface="Georgia" panose="02040502050405020303" pitchFamily="18" charset="0"/>
                <a:cs typeface="Georgia"/>
              </a:rPr>
              <a:t>of</a:t>
            </a:r>
            <a:r>
              <a:rPr sz="2539" spc="59" dirty="0">
                <a:latin typeface="Georgia" panose="02040502050405020303" pitchFamily="18" charset="0"/>
                <a:cs typeface="Georgia"/>
              </a:rPr>
              <a:t> </a:t>
            </a:r>
            <a:r>
              <a:rPr sz="2539" spc="-17" dirty="0">
                <a:latin typeface="Georgia" panose="02040502050405020303" pitchFamily="18" charset="0"/>
                <a:cs typeface="Georgia"/>
              </a:rPr>
              <a:t>optimal</a:t>
            </a:r>
            <a:r>
              <a:rPr sz="2539" spc="59" dirty="0">
                <a:latin typeface="Georgia" panose="02040502050405020303" pitchFamily="18" charset="0"/>
                <a:cs typeface="Georgia"/>
              </a:rPr>
              <a:t> </a:t>
            </a:r>
            <a:r>
              <a:rPr sz="2539" spc="-17" dirty="0">
                <a:latin typeface="Georgia" panose="02040502050405020303" pitchFamily="18" charset="0"/>
                <a:cs typeface="Georgia"/>
              </a:rPr>
              <a:t>behaviour</a:t>
            </a:r>
            <a:endParaRPr sz="2539" dirty="0">
              <a:latin typeface="Georgia" panose="02040502050405020303" pitchFamily="18" charset="0"/>
              <a:cs typeface="Georgia"/>
            </a:endParaRPr>
          </a:p>
          <a:p>
            <a:pPr marL="373922" indent="-310942">
              <a:spcBef>
                <a:spcPts val="589"/>
              </a:spcBef>
              <a:buClr>
                <a:srgbClr val="3333B2"/>
              </a:buClr>
              <a:buSzPct val="110526"/>
              <a:buFont typeface="Arial" panose="020B0604020202020204" pitchFamily="34" charset="0"/>
              <a:buChar char="•"/>
              <a:tabLst>
                <a:tab pos="319168" algn="l"/>
              </a:tabLst>
            </a:pPr>
            <a:r>
              <a:rPr sz="2539" spc="-17" dirty="0">
                <a:latin typeface="Georgia" panose="02040502050405020303" pitchFamily="18" charset="0"/>
                <a:cs typeface="Georgia"/>
              </a:rPr>
              <a:t>Instead,</a:t>
            </a:r>
            <a:r>
              <a:rPr sz="2539" spc="59" dirty="0">
                <a:latin typeface="Georgia" panose="02040502050405020303" pitchFamily="18" charset="0"/>
                <a:cs typeface="Georgia"/>
              </a:rPr>
              <a:t> </a:t>
            </a:r>
            <a:r>
              <a:rPr sz="2539" spc="25" dirty="0">
                <a:latin typeface="Georgia" panose="02040502050405020303" pitchFamily="18" charset="0"/>
                <a:cs typeface="Georgia"/>
              </a:rPr>
              <a:t>we</a:t>
            </a:r>
            <a:r>
              <a:rPr sz="2539" spc="51" dirty="0">
                <a:latin typeface="Georgia" panose="02040502050405020303" pitchFamily="18" charset="0"/>
                <a:cs typeface="Georgia"/>
              </a:rPr>
              <a:t> </a:t>
            </a:r>
            <a:r>
              <a:rPr sz="2539" spc="-17" dirty="0">
                <a:latin typeface="Georgia" panose="02040502050405020303" pitchFamily="18" charset="0"/>
                <a:cs typeface="Georgia"/>
              </a:rPr>
              <a:t>optimi</a:t>
            </a:r>
            <a:r>
              <a:rPr lang="en-US" sz="2539" spc="-17" dirty="0">
                <a:latin typeface="Georgia" panose="02040502050405020303" pitchFamily="18" charset="0"/>
                <a:cs typeface="Georgia"/>
              </a:rPr>
              <a:t>z</a:t>
            </a:r>
            <a:r>
              <a:rPr sz="2539" spc="-17" dirty="0">
                <a:latin typeface="Georgia" panose="02040502050405020303" pitchFamily="18" charset="0"/>
                <a:cs typeface="Georgia"/>
              </a:rPr>
              <a:t>e</a:t>
            </a:r>
            <a:r>
              <a:rPr sz="2539" spc="59" dirty="0">
                <a:latin typeface="Georgia" panose="02040502050405020303" pitchFamily="18" charset="0"/>
                <a:cs typeface="Georgia"/>
              </a:rPr>
              <a:t> </a:t>
            </a:r>
            <a:r>
              <a:rPr sz="2539" spc="-17" dirty="0">
                <a:latin typeface="Georgia" panose="02040502050405020303" pitchFamily="18" charset="0"/>
                <a:cs typeface="Georgia"/>
              </a:rPr>
              <a:t>some</a:t>
            </a:r>
            <a:r>
              <a:rPr sz="2539" spc="59" dirty="0">
                <a:latin typeface="Georgia" panose="02040502050405020303" pitchFamily="18" charset="0"/>
                <a:cs typeface="Georgia"/>
              </a:rPr>
              <a:t> </a:t>
            </a:r>
            <a:r>
              <a:rPr sz="2539" b="1" spc="-17" dirty="0">
                <a:solidFill>
                  <a:srgbClr val="0046FF"/>
                </a:solidFill>
                <a:latin typeface="Georgia" panose="02040502050405020303" pitchFamily="18" charset="0"/>
                <a:cs typeface="Cambria"/>
              </a:rPr>
              <a:t>reward</a:t>
            </a:r>
            <a:r>
              <a:rPr sz="2539" b="1" spc="118" dirty="0">
                <a:solidFill>
                  <a:srgbClr val="0046FF"/>
                </a:solidFill>
                <a:latin typeface="Georgia" panose="02040502050405020303" pitchFamily="18" charset="0"/>
                <a:cs typeface="Cambria"/>
              </a:rPr>
              <a:t> </a:t>
            </a:r>
            <a:r>
              <a:rPr sz="2539" b="1" spc="8" dirty="0">
                <a:solidFill>
                  <a:srgbClr val="0046FF"/>
                </a:solidFill>
                <a:latin typeface="Georgia" panose="02040502050405020303" pitchFamily="18" charset="0"/>
                <a:cs typeface="Cambria"/>
              </a:rPr>
              <a:t>signal</a:t>
            </a:r>
            <a:endParaRPr lang="en-US" sz="2539" b="1" spc="8" dirty="0">
              <a:solidFill>
                <a:srgbClr val="0046FF"/>
              </a:solidFill>
              <a:latin typeface="Georgia" panose="02040502050405020303" pitchFamily="18" charset="0"/>
              <a:cs typeface="Cambria"/>
            </a:endParaRPr>
          </a:p>
          <a:p>
            <a:pPr marL="373922" indent="-310942">
              <a:spcBef>
                <a:spcPts val="589"/>
              </a:spcBef>
              <a:buClr>
                <a:srgbClr val="3333B2"/>
              </a:buClr>
              <a:buSzPct val="110526"/>
              <a:buFont typeface="Arial" panose="020B0604020202020204" pitchFamily="34" charset="0"/>
              <a:buChar char="•"/>
              <a:tabLst>
                <a:tab pos="319168" algn="l"/>
              </a:tabLst>
            </a:pPr>
            <a:r>
              <a:rPr lang="en-US" sz="2539" spc="-8" dirty="0">
                <a:latin typeface="Georgia"/>
                <a:cs typeface="Georgia"/>
              </a:rPr>
              <a:t>Framework</a:t>
            </a:r>
            <a:r>
              <a:rPr lang="en-US" sz="2539" spc="75" dirty="0">
                <a:latin typeface="Georgia"/>
                <a:cs typeface="Georgia"/>
              </a:rPr>
              <a:t> </a:t>
            </a:r>
            <a:r>
              <a:rPr lang="en-US" sz="2539" spc="-17" dirty="0">
                <a:latin typeface="Georgia"/>
                <a:cs typeface="Georgia"/>
              </a:rPr>
              <a:t>of</a:t>
            </a:r>
            <a:r>
              <a:rPr lang="en-US" sz="2539" spc="67" dirty="0">
                <a:latin typeface="Georgia"/>
                <a:cs typeface="Georgia"/>
              </a:rPr>
              <a:t> </a:t>
            </a:r>
            <a:r>
              <a:rPr lang="en-US" sz="2539" b="1" dirty="0">
                <a:solidFill>
                  <a:srgbClr val="0046FF"/>
                </a:solidFill>
                <a:latin typeface="Cambria"/>
                <a:cs typeface="Cambria"/>
              </a:rPr>
              <a:t>learning</a:t>
            </a:r>
            <a:r>
              <a:rPr lang="en-US" sz="2539" b="1" spc="134" dirty="0">
                <a:solidFill>
                  <a:srgbClr val="0046FF"/>
                </a:solidFill>
                <a:latin typeface="Cambria"/>
                <a:cs typeface="Cambria"/>
              </a:rPr>
              <a:t> </a:t>
            </a:r>
            <a:r>
              <a:rPr lang="en-US" sz="2539" b="1" spc="8" dirty="0">
                <a:solidFill>
                  <a:srgbClr val="0046FF"/>
                </a:solidFill>
                <a:latin typeface="Cambria"/>
                <a:cs typeface="Cambria"/>
              </a:rPr>
              <a:t>to</a:t>
            </a:r>
            <a:r>
              <a:rPr lang="en-US" sz="2539" b="1" spc="126" dirty="0">
                <a:solidFill>
                  <a:srgbClr val="0046FF"/>
                </a:solidFill>
                <a:latin typeface="Cambria"/>
                <a:cs typeface="Cambria"/>
              </a:rPr>
              <a:t> </a:t>
            </a:r>
            <a:r>
              <a:rPr lang="en-US" sz="2539" b="1" spc="-8" dirty="0">
                <a:solidFill>
                  <a:srgbClr val="0046FF"/>
                </a:solidFill>
                <a:latin typeface="Cambria"/>
                <a:cs typeface="Cambria"/>
              </a:rPr>
              <a:t>make</a:t>
            </a:r>
            <a:r>
              <a:rPr lang="en-US" sz="2539" b="1" spc="134" dirty="0">
                <a:solidFill>
                  <a:srgbClr val="0046FF"/>
                </a:solidFill>
                <a:latin typeface="Cambria"/>
                <a:cs typeface="Cambria"/>
              </a:rPr>
              <a:t> </a:t>
            </a:r>
            <a:r>
              <a:rPr lang="en-US" sz="2539" b="1" dirty="0">
                <a:solidFill>
                  <a:srgbClr val="0046FF"/>
                </a:solidFill>
                <a:latin typeface="Cambria"/>
                <a:cs typeface="Cambria"/>
              </a:rPr>
              <a:t>decisions</a:t>
            </a:r>
            <a:r>
              <a:rPr lang="en-US" sz="2539" b="1" spc="101" dirty="0">
                <a:solidFill>
                  <a:srgbClr val="0046FF"/>
                </a:solidFill>
                <a:latin typeface="Cambria"/>
                <a:cs typeface="Cambria"/>
              </a:rPr>
              <a:t> </a:t>
            </a:r>
            <a:r>
              <a:rPr lang="en-US" sz="2539" spc="-25" dirty="0">
                <a:latin typeface="Georgia"/>
                <a:cs typeface="Georgia"/>
              </a:rPr>
              <a:t>from</a:t>
            </a:r>
            <a:r>
              <a:rPr lang="en-US" sz="2539" spc="75" dirty="0">
                <a:latin typeface="Georgia"/>
                <a:cs typeface="Georgia"/>
              </a:rPr>
              <a:t> </a:t>
            </a:r>
            <a:r>
              <a:rPr lang="en-US" sz="2539" b="1" spc="-8" dirty="0">
                <a:solidFill>
                  <a:srgbClr val="0046FF"/>
                </a:solidFill>
                <a:latin typeface="Cambria"/>
                <a:cs typeface="Cambria"/>
              </a:rPr>
              <a:t>interaction</a:t>
            </a:r>
            <a:endParaRPr lang="en-US" sz="2539" dirty="0">
              <a:latin typeface="Cambria"/>
              <a:cs typeface="Cambria"/>
            </a:endParaRPr>
          </a:p>
          <a:p>
            <a:pPr marL="62980">
              <a:spcBef>
                <a:spcPts val="589"/>
              </a:spcBef>
              <a:buClr>
                <a:srgbClr val="3333B2"/>
              </a:buClr>
              <a:buSzPct val="110526"/>
              <a:tabLst>
                <a:tab pos="319168" algn="l"/>
              </a:tabLst>
            </a:pPr>
            <a:endParaRPr lang="en-US" sz="2176" b="1" spc="8" dirty="0">
              <a:solidFill>
                <a:srgbClr val="0046FF"/>
              </a:solidFill>
              <a:latin typeface="Georgia" panose="02040502050405020303" pitchFamily="18" charset="0"/>
              <a:cs typeface="Cambria"/>
            </a:endParaRPr>
          </a:p>
          <a:p>
            <a:pPr marL="373922" indent="-310942">
              <a:spcBef>
                <a:spcPts val="589"/>
              </a:spcBef>
              <a:buClr>
                <a:srgbClr val="3333B2"/>
              </a:buClr>
              <a:buSzPct val="110526"/>
              <a:buFont typeface="Arial" panose="020B0604020202020204" pitchFamily="34" charset="0"/>
              <a:buChar char="•"/>
              <a:tabLst>
                <a:tab pos="319168" algn="l"/>
              </a:tabLst>
            </a:pPr>
            <a:endParaRPr sz="2539" dirty="0">
              <a:latin typeface="Georgia" panose="02040502050405020303" pitchFamily="18" charset="0"/>
              <a:cs typeface="Cambria"/>
            </a:endParaRPr>
          </a:p>
        </p:txBody>
      </p:sp>
      <p:sp>
        <p:nvSpPr>
          <p:cNvPr id="4" name="Rectangle 3">
            <a:extLst>
              <a:ext uri="{FF2B5EF4-FFF2-40B4-BE49-F238E27FC236}">
                <a16:creationId xmlns:a16="http://schemas.microsoft.com/office/drawing/2014/main" id="{955DBC96-C333-D64D-3413-A08D65D5BAE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83CC46E-F4C8-2264-B7D2-D1CEEC775A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FC9FD19-79DA-0C4E-4670-05857881D2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11003040"/>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861104" y="781327"/>
            <a:ext cx="6510918" cy="521719"/>
          </a:xfrm>
          <a:prstGeom prst="rect">
            <a:avLst/>
          </a:prstGeom>
        </p:spPr>
        <p:txBody>
          <a:bodyPr vert="horz" wrap="square" lIns="0" tIns="19214" rIns="0" bIns="0" rtlCol="0">
            <a:spAutoFit/>
          </a:bodyPr>
          <a:lstStyle/>
          <a:p>
            <a:pPr marL="21349" algn="ctr">
              <a:spcBef>
                <a:spcPts val="151"/>
              </a:spcBef>
            </a:pPr>
            <a:r>
              <a:rPr sz="3264" spc="-59" dirty="0">
                <a:solidFill>
                  <a:srgbClr val="3333B2"/>
                </a:solidFill>
                <a:latin typeface="Georgia" panose="02040502050405020303" pitchFamily="18" charset="0"/>
                <a:ea typeface="+mj-ea"/>
                <a:cs typeface="Georgia"/>
              </a:rPr>
              <a:t>The interaction loop</a:t>
            </a:r>
          </a:p>
        </p:txBody>
      </p:sp>
      <p:pic>
        <p:nvPicPr>
          <p:cNvPr id="3" name="object 3"/>
          <p:cNvPicPr/>
          <p:nvPr/>
        </p:nvPicPr>
        <p:blipFill>
          <a:blip r:embed="rId2" cstate="print"/>
          <a:stretch>
            <a:fillRect/>
          </a:stretch>
        </p:blipFill>
        <p:spPr>
          <a:xfrm>
            <a:off x="2663542" y="1904021"/>
            <a:ext cx="6906041" cy="3020755"/>
          </a:xfrm>
          <a:prstGeom prst="rect">
            <a:avLst/>
          </a:prstGeom>
        </p:spPr>
      </p:pic>
      <p:sp>
        <p:nvSpPr>
          <p:cNvPr id="4" name="object 4"/>
          <p:cNvSpPr txBox="1"/>
          <p:nvPr/>
        </p:nvSpPr>
        <p:spPr>
          <a:xfrm>
            <a:off x="2663542" y="5304427"/>
            <a:ext cx="7867373" cy="359625"/>
          </a:xfrm>
          <a:prstGeom prst="rect">
            <a:avLst/>
          </a:prstGeom>
        </p:spPr>
        <p:txBody>
          <a:bodyPr vert="horz" wrap="square" lIns="0" tIns="24550" rIns="0" bIns="0" rtlCol="0">
            <a:spAutoFit/>
          </a:bodyPr>
          <a:lstStyle/>
          <a:p>
            <a:pPr marL="21349">
              <a:spcBef>
                <a:spcPts val="191"/>
              </a:spcBef>
            </a:pPr>
            <a:r>
              <a:rPr sz="2176" b="1" spc="25" dirty="0">
                <a:solidFill>
                  <a:srgbClr val="0046FF"/>
                </a:solidFill>
                <a:latin typeface="Georgia" panose="02040502050405020303" pitchFamily="18" charset="0"/>
                <a:cs typeface="Cambria"/>
              </a:rPr>
              <a:t>Goal</a:t>
            </a:r>
            <a:r>
              <a:rPr sz="2176" spc="25" dirty="0">
                <a:latin typeface="Georgia" panose="02040502050405020303" pitchFamily="18" charset="0"/>
                <a:cs typeface="Georgia"/>
              </a:rPr>
              <a:t>:</a:t>
            </a:r>
            <a:r>
              <a:rPr sz="2176" spc="143" dirty="0">
                <a:latin typeface="Georgia" panose="02040502050405020303" pitchFamily="18" charset="0"/>
                <a:cs typeface="Georgia"/>
              </a:rPr>
              <a:t> </a:t>
            </a:r>
            <a:r>
              <a:rPr sz="2176" spc="-17" dirty="0">
                <a:latin typeface="Georgia" panose="02040502050405020303" pitchFamily="18" charset="0"/>
                <a:cs typeface="Georgia"/>
              </a:rPr>
              <a:t>optimi</a:t>
            </a:r>
            <a:r>
              <a:rPr lang="en-US" sz="2176" spc="-17" dirty="0">
                <a:latin typeface="Georgia" panose="02040502050405020303" pitchFamily="18" charset="0"/>
                <a:cs typeface="Georgia"/>
              </a:rPr>
              <a:t>z</a:t>
            </a:r>
            <a:r>
              <a:rPr sz="2176" spc="-17" dirty="0">
                <a:latin typeface="Georgia" panose="02040502050405020303" pitchFamily="18" charset="0"/>
                <a:cs typeface="Georgia"/>
              </a:rPr>
              <a:t>e</a:t>
            </a:r>
            <a:r>
              <a:rPr sz="2176" spc="67" dirty="0">
                <a:latin typeface="Georgia" panose="02040502050405020303" pitchFamily="18" charset="0"/>
                <a:cs typeface="Georgia"/>
              </a:rPr>
              <a:t> </a:t>
            </a:r>
            <a:r>
              <a:rPr sz="2176" spc="-25" dirty="0">
                <a:latin typeface="Georgia" panose="02040502050405020303" pitchFamily="18" charset="0"/>
                <a:cs typeface="Georgia"/>
              </a:rPr>
              <a:t>sum</a:t>
            </a:r>
            <a:r>
              <a:rPr sz="2176" spc="67" dirty="0">
                <a:latin typeface="Georgia" panose="02040502050405020303" pitchFamily="18" charset="0"/>
                <a:cs typeface="Georgia"/>
              </a:rPr>
              <a:t> </a:t>
            </a:r>
            <a:r>
              <a:rPr sz="2176" spc="-17" dirty="0">
                <a:latin typeface="Georgia" panose="02040502050405020303" pitchFamily="18" charset="0"/>
                <a:cs typeface="Georgia"/>
              </a:rPr>
              <a:t>of</a:t>
            </a:r>
            <a:r>
              <a:rPr sz="2176" spc="67" dirty="0">
                <a:latin typeface="Georgia" panose="02040502050405020303" pitchFamily="18" charset="0"/>
                <a:cs typeface="Georgia"/>
              </a:rPr>
              <a:t> </a:t>
            </a:r>
            <a:r>
              <a:rPr sz="2176" dirty="0">
                <a:latin typeface="Georgia" panose="02040502050405020303" pitchFamily="18" charset="0"/>
                <a:cs typeface="Georgia"/>
              </a:rPr>
              <a:t>rewards,</a:t>
            </a:r>
            <a:r>
              <a:rPr sz="2176" spc="67" dirty="0">
                <a:latin typeface="Georgia" panose="02040502050405020303" pitchFamily="18" charset="0"/>
                <a:cs typeface="Georgia"/>
              </a:rPr>
              <a:t> </a:t>
            </a:r>
            <a:r>
              <a:rPr sz="2176" spc="-8" dirty="0">
                <a:latin typeface="Georgia" panose="02040502050405020303" pitchFamily="18" charset="0"/>
                <a:cs typeface="Georgia"/>
              </a:rPr>
              <a:t>through</a:t>
            </a:r>
            <a:r>
              <a:rPr sz="2176" spc="67" dirty="0">
                <a:latin typeface="Georgia" panose="02040502050405020303" pitchFamily="18" charset="0"/>
                <a:cs typeface="Georgia"/>
              </a:rPr>
              <a:t> </a:t>
            </a:r>
            <a:r>
              <a:rPr sz="2176" dirty="0">
                <a:latin typeface="Georgia" panose="02040502050405020303" pitchFamily="18" charset="0"/>
                <a:cs typeface="Georgia"/>
              </a:rPr>
              <a:t>repeated</a:t>
            </a:r>
            <a:r>
              <a:rPr sz="2176" spc="67" dirty="0">
                <a:latin typeface="Georgia" panose="02040502050405020303" pitchFamily="18" charset="0"/>
                <a:cs typeface="Georgia"/>
              </a:rPr>
              <a:t> </a:t>
            </a:r>
            <a:r>
              <a:rPr sz="2176" spc="-17" dirty="0">
                <a:latin typeface="Georgia" panose="02040502050405020303" pitchFamily="18" charset="0"/>
                <a:cs typeface="Georgia"/>
              </a:rPr>
              <a:t>interaction</a:t>
            </a:r>
            <a:endParaRPr sz="2176" dirty="0">
              <a:latin typeface="Georgia" panose="02040502050405020303" pitchFamily="18" charset="0"/>
              <a:cs typeface="Georgia"/>
            </a:endParaRPr>
          </a:p>
        </p:txBody>
      </p:sp>
      <p:sp>
        <p:nvSpPr>
          <p:cNvPr id="5" name="Rectangle 4">
            <a:extLst>
              <a:ext uri="{FF2B5EF4-FFF2-40B4-BE49-F238E27FC236}">
                <a16:creationId xmlns:a16="http://schemas.microsoft.com/office/drawing/2014/main" id="{56A907A4-5D7E-3DB2-C2CA-19AECF23010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B326C57-12BB-A821-E358-C0D54BFC16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175DFA-6FCE-6108-7B79-2D5DA398B1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0419253"/>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150266" y="963301"/>
            <a:ext cx="4192987" cy="521719"/>
          </a:xfrm>
          <a:prstGeom prst="rect">
            <a:avLst/>
          </a:prstGeom>
        </p:spPr>
        <p:txBody>
          <a:bodyPr vert="horz" wrap="square" lIns="0" tIns="19214" rIns="0" bIns="0" rtlCol="0">
            <a:spAutoFit/>
          </a:bodyPr>
          <a:lstStyle/>
          <a:p>
            <a:pPr marL="21349">
              <a:spcBef>
                <a:spcPts val="151"/>
              </a:spcBef>
            </a:pPr>
            <a:r>
              <a:rPr sz="3264" spc="-59" dirty="0">
                <a:solidFill>
                  <a:srgbClr val="3333B2"/>
                </a:solidFill>
                <a:latin typeface="Georgia" panose="02040502050405020303" pitchFamily="18" charset="0"/>
                <a:ea typeface="+mj-ea"/>
                <a:cs typeface="Georgia"/>
              </a:rPr>
              <a:t>The reward hypothesis</a:t>
            </a:r>
          </a:p>
        </p:txBody>
      </p:sp>
      <p:sp>
        <p:nvSpPr>
          <p:cNvPr id="3" name="object 3"/>
          <p:cNvSpPr txBox="1"/>
          <p:nvPr/>
        </p:nvSpPr>
        <p:spPr>
          <a:xfrm>
            <a:off x="1551286" y="2761333"/>
            <a:ext cx="9390948" cy="1260128"/>
          </a:xfrm>
          <a:prstGeom prst="rect">
            <a:avLst/>
          </a:prstGeom>
        </p:spPr>
        <p:txBody>
          <a:bodyPr vert="horz" wrap="square" lIns="0" tIns="24550" rIns="0" bIns="0" rtlCol="0">
            <a:spAutoFit/>
          </a:bodyPr>
          <a:lstStyle/>
          <a:p>
            <a:pPr marL="21349">
              <a:spcBef>
                <a:spcPts val="191"/>
              </a:spcBef>
            </a:pPr>
            <a:r>
              <a:rPr sz="2176" spc="-25" dirty="0">
                <a:latin typeface="Georgia" panose="02040502050405020303" pitchFamily="18" charset="0"/>
                <a:cs typeface="Georgia"/>
              </a:rPr>
              <a:t>Reinforcement</a:t>
            </a:r>
            <a:r>
              <a:rPr sz="2176" spc="67" dirty="0">
                <a:latin typeface="Georgia" panose="02040502050405020303" pitchFamily="18" charset="0"/>
                <a:cs typeface="Georgia"/>
              </a:rPr>
              <a:t> </a:t>
            </a:r>
            <a:r>
              <a:rPr sz="2176" spc="-8" dirty="0">
                <a:latin typeface="Georgia" panose="02040502050405020303" pitchFamily="18" charset="0"/>
                <a:cs typeface="Georgia"/>
              </a:rPr>
              <a:t>learning</a:t>
            </a:r>
            <a:r>
              <a:rPr sz="2176" spc="75" dirty="0">
                <a:latin typeface="Georgia" panose="02040502050405020303" pitchFamily="18" charset="0"/>
                <a:cs typeface="Georgia"/>
              </a:rPr>
              <a:t> </a:t>
            </a:r>
            <a:r>
              <a:rPr sz="2176" spc="-34" dirty="0">
                <a:latin typeface="Georgia" panose="02040502050405020303" pitchFamily="18" charset="0"/>
                <a:cs typeface="Georgia"/>
              </a:rPr>
              <a:t>is</a:t>
            </a:r>
            <a:r>
              <a:rPr sz="2176" spc="75" dirty="0">
                <a:latin typeface="Georgia" panose="02040502050405020303" pitchFamily="18" charset="0"/>
                <a:cs typeface="Georgia"/>
              </a:rPr>
              <a:t> </a:t>
            </a:r>
            <a:r>
              <a:rPr sz="2176" spc="-17" dirty="0">
                <a:latin typeface="Georgia" panose="02040502050405020303" pitchFamily="18" charset="0"/>
                <a:cs typeface="Georgia"/>
              </a:rPr>
              <a:t>based</a:t>
            </a:r>
            <a:r>
              <a:rPr sz="2176" spc="75" dirty="0">
                <a:latin typeface="Georgia" panose="02040502050405020303" pitchFamily="18" charset="0"/>
                <a:cs typeface="Georgia"/>
              </a:rPr>
              <a:t> </a:t>
            </a:r>
            <a:r>
              <a:rPr sz="2176" spc="-17" dirty="0">
                <a:latin typeface="Georgia" panose="02040502050405020303" pitchFamily="18" charset="0"/>
                <a:cs typeface="Georgia"/>
              </a:rPr>
              <a:t>on</a:t>
            </a:r>
            <a:r>
              <a:rPr sz="2176" spc="75" dirty="0">
                <a:latin typeface="Georgia" panose="02040502050405020303" pitchFamily="18" charset="0"/>
                <a:cs typeface="Georgia"/>
              </a:rPr>
              <a:t> </a:t>
            </a:r>
            <a:r>
              <a:rPr sz="2176" dirty="0">
                <a:latin typeface="Georgia" panose="02040502050405020303" pitchFamily="18" charset="0"/>
                <a:cs typeface="Georgia"/>
              </a:rPr>
              <a:t>the</a:t>
            </a:r>
            <a:r>
              <a:rPr sz="2176" spc="75" dirty="0">
                <a:latin typeface="Georgia" panose="02040502050405020303" pitchFamily="18" charset="0"/>
                <a:cs typeface="Georgia"/>
              </a:rPr>
              <a:t> </a:t>
            </a:r>
            <a:r>
              <a:rPr sz="2176" b="1" spc="-17" dirty="0">
                <a:solidFill>
                  <a:srgbClr val="0046FF"/>
                </a:solidFill>
                <a:latin typeface="Georgia" panose="02040502050405020303" pitchFamily="18" charset="0"/>
                <a:cs typeface="Cambria"/>
              </a:rPr>
              <a:t>reward</a:t>
            </a:r>
            <a:r>
              <a:rPr sz="2176" b="1" spc="134" dirty="0">
                <a:solidFill>
                  <a:srgbClr val="0046FF"/>
                </a:solidFill>
                <a:latin typeface="Georgia" panose="02040502050405020303" pitchFamily="18" charset="0"/>
                <a:cs typeface="Cambria"/>
              </a:rPr>
              <a:t> </a:t>
            </a:r>
            <a:r>
              <a:rPr sz="2176" b="1" dirty="0">
                <a:solidFill>
                  <a:srgbClr val="0046FF"/>
                </a:solidFill>
                <a:latin typeface="Georgia" panose="02040502050405020303" pitchFamily="18" charset="0"/>
                <a:cs typeface="Cambria"/>
              </a:rPr>
              <a:t>hypothesis</a:t>
            </a:r>
            <a:r>
              <a:rPr sz="2176" dirty="0">
                <a:latin typeface="Georgia" panose="02040502050405020303" pitchFamily="18" charset="0"/>
                <a:cs typeface="Georgia"/>
              </a:rPr>
              <a:t>:</a:t>
            </a:r>
          </a:p>
          <a:p>
            <a:pPr marL="842220">
              <a:spcBef>
                <a:spcPts val="1765"/>
              </a:spcBef>
            </a:pPr>
            <a:r>
              <a:rPr sz="2176" i="1" spc="42" dirty="0">
                <a:latin typeface="Georgia" panose="02040502050405020303" pitchFamily="18" charset="0"/>
                <a:ea typeface="Tahoma" panose="020B0604030504040204" pitchFamily="34" charset="0"/>
                <a:cs typeface="Times New Roman" panose="02020603050405020304" pitchFamily="18" charset="0"/>
              </a:rPr>
              <a:t>Any</a:t>
            </a:r>
            <a:r>
              <a:rPr sz="2176" i="1" spc="84" dirty="0">
                <a:latin typeface="Georgia" panose="02040502050405020303" pitchFamily="18" charset="0"/>
                <a:ea typeface="Tahoma" panose="020B0604030504040204" pitchFamily="34" charset="0"/>
                <a:cs typeface="Times New Roman" panose="02020603050405020304" pitchFamily="18" charset="0"/>
              </a:rPr>
              <a:t> </a:t>
            </a:r>
            <a:r>
              <a:rPr sz="2176" i="1" spc="-17" dirty="0">
                <a:latin typeface="Georgia" panose="02040502050405020303" pitchFamily="18" charset="0"/>
                <a:ea typeface="Tahoma" panose="020B0604030504040204" pitchFamily="34" charset="0"/>
                <a:cs typeface="Times New Roman" panose="02020603050405020304" pitchFamily="18" charset="0"/>
              </a:rPr>
              <a:t>goal</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dirty="0">
                <a:latin typeface="Georgia" panose="02040502050405020303" pitchFamily="18" charset="0"/>
                <a:ea typeface="Tahoma" panose="020B0604030504040204" pitchFamily="34" charset="0"/>
                <a:cs typeface="Times New Roman" panose="02020603050405020304" pitchFamily="18" charset="0"/>
              </a:rPr>
              <a:t>can</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25" dirty="0">
                <a:latin typeface="Georgia" panose="02040502050405020303" pitchFamily="18" charset="0"/>
                <a:ea typeface="Tahoma" panose="020B0604030504040204" pitchFamily="34" charset="0"/>
                <a:cs typeface="Times New Roman" panose="02020603050405020304" pitchFamily="18" charset="0"/>
              </a:rPr>
              <a:t>be</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dirty="0">
                <a:latin typeface="Georgia" panose="02040502050405020303" pitchFamily="18" charset="0"/>
                <a:ea typeface="Tahoma" panose="020B0604030504040204" pitchFamily="34" charset="0"/>
                <a:cs typeface="Times New Roman" panose="02020603050405020304" pitchFamily="18" charset="0"/>
              </a:rPr>
              <a:t>formalized</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17" dirty="0">
                <a:latin typeface="Georgia" panose="02040502050405020303" pitchFamily="18" charset="0"/>
                <a:ea typeface="Tahoma" panose="020B0604030504040204" pitchFamily="34" charset="0"/>
                <a:cs typeface="Times New Roman" panose="02020603050405020304" pitchFamily="18" charset="0"/>
              </a:rPr>
              <a:t>as</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8" dirty="0">
                <a:latin typeface="Georgia" panose="02040502050405020303" pitchFamily="18" charset="0"/>
                <a:ea typeface="Tahoma" panose="020B0604030504040204" pitchFamily="34" charset="0"/>
                <a:cs typeface="Times New Roman" panose="02020603050405020304" pitchFamily="18" charset="0"/>
              </a:rPr>
              <a:t>the</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8" dirty="0">
                <a:latin typeface="Georgia" panose="02040502050405020303" pitchFamily="18" charset="0"/>
                <a:ea typeface="Tahoma" panose="020B0604030504040204" pitchFamily="34" charset="0"/>
                <a:cs typeface="Times New Roman" panose="02020603050405020304" pitchFamily="18" charset="0"/>
              </a:rPr>
              <a:t>outcome</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25" dirty="0">
                <a:latin typeface="Georgia" panose="02040502050405020303" pitchFamily="18" charset="0"/>
                <a:ea typeface="Tahoma" panose="020B0604030504040204" pitchFamily="34" charset="0"/>
                <a:cs typeface="Times New Roman" panose="02020603050405020304" pitchFamily="18" charset="0"/>
              </a:rPr>
              <a:t>of</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25" dirty="0">
                <a:latin typeface="Georgia" panose="02040502050405020303" pitchFamily="18" charset="0"/>
                <a:ea typeface="Tahoma" panose="020B0604030504040204" pitchFamily="34" charset="0"/>
                <a:cs typeface="Times New Roman" panose="02020603050405020304" pitchFamily="18" charset="0"/>
              </a:rPr>
              <a:t>maximizing</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8" dirty="0">
                <a:latin typeface="Georgia" panose="02040502050405020303" pitchFamily="18" charset="0"/>
                <a:ea typeface="Tahoma" panose="020B0604030504040204" pitchFamily="34" charset="0"/>
                <a:cs typeface="Times New Roman" panose="02020603050405020304" pitchFamily="18" charset="0"/>
              </a:rPr>
              <a:t>a</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dirty="0">
                <a:latin typeface="Georgia" panose="02040502050405020303" pitchFamily="18" charset="0"/>
                <a:ea typeface="Tahoma" panose="020B0604030504040204" pitchFamily="34" charset="0"/>
                <a:cs typeface="Times New Roman" panose="02020603050405020304" pitchFamily="18" charset="0"/>
              </a:rPr>
              <a:t>cumulative</a:t>
            </a:r>
            <a:r>
              <a:rPr sz="2176" i="1" spc="92" dirty="0">
                <a:latin typeface="Georgia" panose="02040502050405020303" pitchFamily="18" charset="0"/>
                <a:ea typeface="Tahoma" panose="020B0604030504040204" pitchFamily="34" charset="0"/>
                <a:cs typeface="Times New Roman" panose="02020603050405020304" pitchFamily="18" charset="0"/>
              </a:rPr>
              <a:t> </a:t>
            </a:r>
            <a:r>
              <a:rPr sz="2176" i="1" spc="-8" dirty="0">
                <a:latin typeface="Georgia" panose="02040502050405020303" pitchFamily="18" charset="0"/>
                <a:ea typeface="Tahoma" panose="020B0604030504040204" pitchFamily="34" charset="0"/>
                <a:cs typeface="Times New Roman" panose="02020603050405020304" pitchFamily="18" charset="0"/>
              </a:rPr>
              <a:t>reward</a:t>
            </a:r>
            <a:endParaRPr sz="2176" dirty="0">
              <a:latin typeface="Georgia" panose="02040502050405020303" pitchFamily="18" charset="0"/>
              <a:ea typeface="Tahoma" panose="020B060403050404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9914BAE7-95F4-E93C-D92C-FAA6B5CEC5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8D9890-F40F-6B70-B8D0-3E1F41CC9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ACF4576-26FA-79A5-CE97-41D0917D1B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75613697"/>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90804" y="851642"/>
            <a:ext cx="4989657" cy="471513"/>
          </a:xfrm>
          <a:prstGeom prst="rect">
            <a:avLst/>
          </a:prstGeom>
        </p:spPr>
        <p:txBody>
          <a:bodyPr vert="horz" wrap="square" lIns="0" tIns="19214" rIns="0" bIns="0" rtlCol="0" anchor="ctr">
            <a:spAutoFit/>
          </a:bodyPr>
          <a:lstStyle/>
          <a:p>
            <a:pPr marL="21349">
              <a:spcBef>
                <a:spcPts val="151"/>
              </a:spcBef>
            </a:pPr>
            <a:r>
              <a:rPr sz="3264" spc="-75" dirty="0">
                <a:solidFill>
                  <a:srgbClr val="3333B2"/>
                </a:solidFill>
                <a:latin typeface="Georgia"/>
                <a:cs typeface="Georgia"/>
              </a:rPr>
              <a:t>Examp</a:t>
            </a:r>
            <a:r>
              <a:rPr sz="3264" spc="-59" dirty="0">
                <a:solidFill>
                  <a:srgbClr val="3333B2"/>
                </a:solidFill>
                <a:latin typeface="Georgia"/>
                <a:cs typeface="Georgia"/>
              </a:rPr>
              <a:t>l</a:t>
            </a:r>
            <a:r>
              <a:rPr sz="3264" spc="-42" dirty="0">
                <a:solidFill>
                  <a:srgbClr val="3333B2"/>
                </a:solidFill>
                <a:latin typeface="Georgia"/>
                <a:cs typeface="Georgia"/>
              </a:rPr>
              <a:t>es</a:t>
            </a:r>
            <a:r>
              <a:rPr sz="3264" spc="75" dirty="0">
                <a:solidFill>
                  <a:srgbClr val="3333B2"/>
                </a:solidFill>
                <a:latin typeface="Georgia"/>
                <a:cs typeface="Georgia"/>
              </a:rPr>
              <a:t> </a:t>
            </a:r>
            <a:r>
              <a:rPr sz="3264" spc="-75" dirty="0">
                <a:solidFill>
                  <a:srgbClr val="3333B2"/>
                </a:solidFill>
                <a:latin typeface="Georgia"/>
                <a:cs typeface="Georgia"/>
              </a:rPr>
              <a:t>o</a:t>
            </a:r>
            <a:r>
              <a:rPr sz="3264" spc="-17" dirty="0">
                <a:solidFill>
                  <a:srgbClr val="3333B2"/>
                </a:solidFill>
                <a:latin typeface="Georgia"/>
                <a:cs typeface="Georgia"/>
              </a:rPr>
              <a:t>f</a:t>
            </a:r>
            <a:r>
              <a:rPr sz="3264" spc="75" dirty="0">
                <a:solidFill>
                  <a:srgbClr val="3333B2"/>
                </a:solidFill>
                <a:latin typeface="Georgia"/>
                <a:cs typeface="Georgia"/>
              </a:rPr>
              <a:t> </a:t>
            </a:r>
            <a:r>
              <a:rPr sz="3264" spc="-177" dirty="0">
                <a:solidFill>
                  <a:srgbClr val="3333B2"/>
                </a:solidFill>
                <a:latin typeface="Georgia"/>
                <a:cs typeface="Georgia"/>
              </a:rPr>
              <a:t>RL</a:t>
            </a:r>
            <a:r>
              <a:rPr sz="3264" spc="75" dirty="0">
                <a:solidFill>
                  <a:srgbClr val="3333B2"/>
                </a:solidFill>
                <a:latin typeface="Georgia"/>
                <a:cs typeface="Georgia"/>
              </a:rPr>
              <a:t> </a:t>
            </a:r>
            <a:r>
              <a:rPr sz="3264" spc="-51" dirty="0">
                <a:solidFill>
                  <a:srgbClr val="3333B2"/>
                </a:solidFill>
                <a:latin typeface="Georgia"/>
                <a:cs typeface="Georgia"/>
              </a:rPr>
              <a:t>pro</a:t>
            </a:r>
            <a:r>
              <a:rPr sz="3264" spc="-126" dirty="0">
                <a:solidFill>
                  <a:srgbClr val="3333B2"/>
                </a:solidFill>
                <a:latin typeface="Georgia"/>
                <a:cs typeface="Georgia"/>
              </a:rPr>
              <a:t>b</a:t>
            </a:r>
            <a:r>
              <a:rPr sz="3264" spc="-42" dirty="0">
                <a:solidFill>
                  <a:srgbClr val="3333B2"/>
                </a:solidFill>
                <a:latin typeface="Georgia"/>
                <a:cs typeface="Georgia"/>
              </a:rPr>
              <a:t>l</a:t>
            </a:r>
            <a:r>
              <a:rPr sz="3264" spc="-59" dirty="0">
                <a:solidFill>
                  <a:srgbClr val="3333B2"/>
                </a:solidFill>
                <a:latin typeface="Georgia"/>
                <a:cs typeface="Georgia"/>
              </a:rPr>
              <a:t>ems</a:t>
            </a:r>
            <a:endParaRPr sz="3264" dirty="0">
              <a:latin typeface="Georgia"/>
              <a:cs typeface="Georgia"/>
            </a:endParaRPr>
          </a:p>
        </p:txBody>
      </p:sp>
      <p:sp>
        <p:nvSpPr>
          <p:cNvPr id="3" name="object 3"/>
          <p:cNvSpPr txBox="1"/>
          <p:nvPr/>
        </p:nvSpPr>
        <p:spPr>
          <a:xfrm>
            <a:off x="1900678" y="2091974"/>
            <a:ext cx="3853038" cy="1779122"/>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1814" spc="-25" dirty="0">
                <a:latin typeface="Georgia"/>
                <a:cs typeface="Georgia"/>
              </a:rPr>
              <a:t>Fly</a:t>
            </a:r>
            <a:r>
              <a:rPr sz="1814" spc="17" dirty="0">
                <a:latin typeface="Georgia"/>
                <a:cs typeface="Georgia"/>
              </a:rPr>
              <a:t> a</a:t>
            </a:r>
            <a:r>
              <a:rPr sz="1814" spc="25" dirty="0">
                <a:latin typeface="Georgia"/>
                <a:cs typeface="Georgia"/>
              </a:rPr>
              <a:t> </a:t>
            </a:r>
            <a:r>
              <a:rPr sz="1814" spc="-8" dirty="0">
                <a:latin typeface="Georgia"/>
                <a:cs typeface="Georgia"/>
              </a:rPr>
              <a:t>helicopter</a:t>
            </a:r>
            <a:endParaRPr sz="1814"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814" dirty="0">
                <a:latin typeface="Georgia"/>
                <a:cs typeface="Georgia"/>
              </a:rPr>
              <a:t>Manage</a:t>
            </a:r>
            <a:r>
              <a:rPr sz="1814" spc="51" dirty="0">
                <a:latin typeface="Georgia"/>
                <a:cs typeface="Georgia"/>
              </a:rPr>
              <a:t> </a:t>
            </a:r>
            <a:r>
              <a:rPr sz="1814" spc="-8" dirty="0">
                <a:latin typeface="Georgia"/>
                <a:cs typeface="Georgia"/>
              </a:rPr>
              <a:t>an</a:t>
            </a:r>
            <a:r>
              <a:rPr sz="1814" spc="59" dirty="0">
                <a:latin typeface="Georgia"/>
                <a:cs typeface="Georgia"/>
              </a:rPr>
              <a:t> </a:t>
            </a:r>
            <a:r>
              <a:rPr sz="1814" spc="-25" dirty="0">
                <a:latin typeface="Georgia"/>
                <a:cs typeface="Georgia"/>
              </a:rPr>
              <a:t>investment</a:t>
            </a:r>
            <a:r>
              <a:rPr sz="1814" spc="59" dirty="0">
                <a:latin typeface="Georgia"/>
                <a:cs typeface="Georgia"/>
              </a:rPr>
              <a:t> </a:t>
            </a:r>
            <a:r>
              <a:rPr sz="1814" spc="-17" dirty="0">
                <a:latin typeface="Georgia"/>
                <a:cs typeface="Georgia"/>
              </a:rPr>
              <a:t>portfolio</a:t>
            </a:r>
            <a:endParaRPr sz="1814"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814" spc="-8" dirty="0">
                <a:latin typeface="Georgia"/>
                <a:cs typeface="Georgia"/>
              </a:rPr>
              <a:t>Control</a:t>
            </a:r>
            <a:r>
              <a:rPr sz="1814" spc="25" dirty="0">
                <a:latin typeface="Georgia"/>
                <a:cs typeface="Georgia"/>
              </a:rPr>
              <a:t> </a:t>
            </a:r>
            <a:r>
              <a:rPr sz="1814" spc="17" dirty="0">
                <a:latin typeface="Georgia"/>
                <a:cs typeface="Georgia"/>
              </a:rPr>
              <a:t>a</a:t>
            </a:r>
            <a:r>
              <a:rPr sz="1814" spc="34" dirty="0">
                <a:latin typeface="Georgia"/>
                <a:cs typeface="Georgia"/>
              </a:rPr>
              <a:t> </a:t>
            </a:r>
            <a:r>
              <a:rPr sz="1814" spc="-8" dirty="0">
                <a:latin typeface="Georgia"/>
                <a:cs typeface="Georgia"/>
              </a:rPr>
              <a:t>power</a:t>
            </a:r>
            <a:r>
              <a:rPr sz="1814" spc="25" dirty="0">
                <a:latin typeface="Georgia"/>
                <a:cs typeface="Georgia"/>
              </a:rPr>
              <a:t> </a:t>
            </a:r>
            <a:r>
              <a:rPr sz="1814" spc="-17" dirty="0">
                <a:latin typeface="Georgia"/>
                <a:cs typeface="Georgia"/>
              </a:rPr>
              <a:t>station</a:t>
            </a:r>
            <a:endParaRPr sz="1814"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814" spc="-25" dirty="0">
                <a:latin typeface="Georgia"/>
                <a:cs typeface="Georgia"/>
              </a:rPr>
              <a:t>Make</a:t>
            </a:r>
            <a:r>
              <a:rPr sz="1814" spc="34" dirty="0">
                <a:latin typeface="Georgia"/>
                <a:cs typeface="Georgia"/>
              </a:rPr>
              <a:t> </a:t>
            </a:r>
            <a:r>
              <a:rPr sz="1814" spc="17" dirty="0">
                <a:latin typeface="Georgia"/>
                <a:cs typeface="Georgia"/>
              </a:rPr>
              <a:t>a</a:t>
            </a:r>
            <a:r>
              <a:rPr sz="1814" spc="34" dirty="0">
                <a:latin typeface="Georgia"/>
                <a:cs typeface="Georgia"/>
              </a:rPr>
              <a:t> </a:t>
            </a:r>
            <a:r>
              <a:rPr sz="1814" spc="-8" dirty="0">
                <a:latin typeface="Georgia"/>
                <a:cs typeface="Georgia"/>
              </a:rPr>
              <a:t>robot</a:t>
            </a:r>
            <a:r>
              <a:rPr sz="1814" spc="34" dirty="0">
                <a:latin typeface="Georgia"/>
                <a:cs typeface="Georgia"/>
              </a:rPr>
              <a:t> </a:t>
            </a:r>
            <a:r>
              <a:rPr sz="1814" dirty="0">
                <a:latin typeface="Georgia"/>
                <a:cs typeface="Georgia"/>
              </a:rPr>
              <a:t>walk</a:t>
            </a:r>
          </a:p>
          <a:p>
            <a:pPr marL="322098" indent="-259118">
              <a:spcBef>
                <a:spcPts val="597"/>
              </a:spcBef>
              <a:buClr>
                <a:srgbClr val="3333B2"/>
              </a:buClr>
              <a:buSzPct val="110526"/>
              <a:buFont typeface="Arial" panose="020B0604020202020204" pitchFamily="34" charset="0"/>
              <a:buChar char="•"/>
              <a:tabLst>
                <a:tab pos="319168" algn="l"/>
              </a:tabLst>
            </a:pPr>
            <a:r>
              <a:rPr sz="1814" spc="-25" dirty="0">
                <a:latin typeface="Georgia"/>
                <a:cs typeface="Georgia"/>
              </a:rPr>
              <a:t>Play</a:t>
            </a:r>
            <a:r>
              <a:rPr sz="1814" spc="42" dirty="0">
                <a:latin typeface="Georgia"/>
                <a:cs typeface="Georgia"/>
              </a:rPr>
              <a:t> </a:t>
            </a:r>
            <a:r>
              <a:rPr sz="1814" dirty="0">
                <a:latin typeface="Georgia"/>
                <a:cs typeface="Georgia"/>
              </a:rPr>
              <a:t>video</a:t>
            </a:r>
            <a:r>
              <a:rPr sz="1814" spc="42" dirty="0">
                <a:latin typeface="Georgia"/>
                <a:cs typeface="Georgia"/>
              </a:rPr>
              <a:t> </a:t>
            </a:r>
            <a:r>
              <a:rPr sz="1814" spc="-17" dirty="0">
                <a:latin typeface="Georgia"/>
                <a:cs typeface="Georgia"/>
              </a:rPr>
              <a:t>or</a:t>
            </a:r>
            <a:r>
              <a:rPr sz="1814" spc="42" dirty="0">
                <a:latin typeface="Georgia"/>
                <a:cs typeface="Georgia"/>
              </a:rPr>
              <a:t> </a:t>
            </a:r>
            <a:r>
              <a:rPr sz="1814" spc="-8" dirty="0">
                <a:latin typeface="Georgia"/>
                <a:cs typeface="Georgia"/>
              </a:rPr>
              <a:t>board</a:t>
            </a:r>
            <a:r>
              <a:rPr sz="1814" spc="42" dirty="0">
                <a:latin typeface="Georgia"/>
                <a:cs typeface="Georgia"/>
              </a:rPr>
              <a:t> </a:t>
            </a:r>
            <a:r>
              <a:rPr sz="1814" dirty="0">
                <a:latin typeface="Georgia"/>
                <a:cs typeface="Georgia"/>
              </a:rPr>
              <a:t>games</a:t>
            </a:r>
          </a:p>
        </p:txBody>
      </p:sp>
      <p:sp>
        <p:nvSpPr>
          <p:cNvPr id="4" name="object 4"/>
          <p:cNvSpPr txBox="1"/>
          <p:nvPr/>
        </p:nvSpPr>
        <p:spPr>
          <a:xfrm>
            <a:off x="5944571" y="2098823"/>
            <a:ext cx="4586345" cy="1951578"/>
          </a:xfrm>
          <a:prstGeom prst="rect">
            <a:avLst/>
          </a:prstGeom>
        </p:spPr>
        <p:txBody>
          <a:bodyPr vert="horz" wrap="square" lIns="0" tIns="71519" rIns="0" bIns="0" rtlCol="0">
            <a:spAutoFit/>
          </a:bodyPr>
          <a:lstStyle/>
          <a:p>
            <a:pPr marL="21349">
              <a:spcBef>
                <a:spcPts val="563"/>
              </a:spcBef>
            </a:pPr>
            <a:r>
              <a:rPr sz="2176" spc="134" dirty="0">
                <a:solidFill>
                  <a:srgbClr val="3333B2"/>
                </a:solidFill>
                <a:latin typeface="Lucida Sans Unicode"/>
                <a:cs typeface="Lucida Sans Unicode"/>
              </a:rPr>
              <a:t>→</a:t>
            </a:r>
            <a:r>
              <a:rPr sz="2176" spc="286" dirty="0">
                <a:solidFill>
                  <a:srgbClr val="3333B2"/>
                </a:solidFill>
                <a:latin typeface="Lucida Sans Unicode"/>
                <a:cs typeface="Lucida Sans Unicode"/>
              </a:rPr>
              <a:t> </a:t>
            </a:r>
            <a:r>
              <a:rPr sz="1814" b="1" spc="-8" dirty="0">
                <a:solidFill>
                  <a:srgbClr val="0046FF"/>
                </a:solidFill>
                <a:latin typeface="Cambria"/>
                <a:cs typeface="Cambria"/>
              </a:rPr>
              <a:t>Reward</a:t>
            </a:r>
            <a:r>
              <a:rPr sz="1814" spc="-8" dirty="0">
                <a:latin typeface="Georgia"/>
                <a:cs typeface="Georgia"/>
              </a:rPr>
              <a:t>:</a:t>
            </a:r>
            <a:r>
              <a:rPr sz="1814" spc="143" dirty="0">
                <a:latin typeface="Georgia"/>
                <a:cs typeface="Georgia"/>
              </a:rPr>
              <a:t> </a:t>
            </a:r>
            <a:r>
              <a:rPr sz="1814" spc="-17" dirty="0">
                <a:latin typeface="Georgia"/>
                <a:cs typeface="Georgia"/>
              </a:rPr>
              <a:t>air</a:t>
            </a:r>
            <a:r>
              <a:rPr sz="1814" spc="67" dirty="0">
                <a:latin typeface="Georgia"/>
                <a:cs typeface="Georgia"/>
              </a:rPr>
              <a:t> </a:t>
            </a:r>
            <a:r>
              <a:rPr sz="1814" spc="-8" dirty="0">
                <a:latin typeface="Georgia"/>
                <a:cs typeface="Georgia"/>
              </a:rPr>
              <a:t>time,</a:t>
            </a:r>
            <a:r>
              <a:rPr sz="1814" spc="67" dirty="0">
                <a:latin typeface="Georgia"/>
                <a:cs typeface="Georgia"/>
              </a:rPr>
              <a:t> </a:t>
            </a:r>
            <a:r>
              <a:rPr sz="1814" spc="-25" dirty="0">
                <a:latin typeface="Georgia"/>
                <a:cs typeface="Georgia"/>
              </a:rPr>
              <a:t>inverse</a:t>
            </a:r>
            <a:r>
              <a:rPr sz="1814" spc="67" dirty="0">
                <a:latin typeface="Georgia"/>
                <a:cs typeface="Georgia"/>
              </a:rPr>
              <a:t> </a:t>
            </a:r>
            <a:r>
              <a:rPr sz="1814" spc="-8" dirty="0">
                <a:latin typeface="Georgia"/>
                <a:cs typeface="Georgia"/>
              </a:rPr>
              <a:t>distance,</a:t>
            </a:r>
            <a:r>
              <a:rPr sz="1814" spc="67" dirty="0">
                <a:latin typeface="Georgia"/>
                <a:cs typeface="Georgia"/>
              </a:rPr>
              <a:t> </a:t>
            </a:r>
            <a:r>
              <a:rPr sz="1814" spc="17" dirty="0">
                <a:latin typeface="Georgia"/>
                <a:cs typeface="Georgia"/>
              </a:rPr>
              <a:t>...</a:t>
            </a:r>
            <a:endParaRPr sz="1814" dirty="0">
              <a:latin typeface="Georgia"/>
              <a:cs typeface="Georgia"/>
            </a:endParaRPr>
          </a:p>
          <a:p>
            <a:pPr marL="21349">
              <a:spcBef>
                <a:spcPts val="394"/>
              </a:spcBef>
            </a:pPr>
            <a:r>
              <a:rPr sz="2176" spc="134" dirty="0">
                <a:solidFill>
                  <a:srgbClr val="3333B2"/>
                </a:solidFill>
                <a:latin typeface="Lucida Sans Unicode"/>
                <a:cs typeface="Lucida Sans Unicode"/>
              </a:rPr>
              <a:t>→</a:t>
            </a:r>
            <a:r>
              <a:rPr sz="2176" spc="269" dirty="0">
                <a:solidFill>
                  <a:srgbClr val="3333B2"/>
                </a:solidFill>
                <a:latin typeface="Lucida Sans Unicode"/>
                <a:cs typeface="Lucida Sans Unicode"/>
              </a:rPr>
              <a:t> </a:t>
            </a:r>
            <a:r>
              <a:rPr sz="1814" b="1" spc="-8" dirty="0">
                <a:solidFill>
                  <a:srgbClr val="0046FF"/>
                </a:solidFill>
                <a:latin typeface="Cambria"/>
                <a:cs typeface="Cambria"/>
              </a:rPr>
              <a:t>Reward</a:t>
            </a:r>
            <a:r>
              <a:rPr sz="1814" spc="-8" dirty="0">
                <a:latin typeface="Georgia"/>
                <a:cs typeface="Georgia"/>
              </a:rPr>
              <a:t>:</a:t>
            </a:r>
            <a:r>
              <a:rPr sz="1814" spc="126" dirty="0">
                <a:latin typeface="Georgia"/>
                <a:cs typeface="Georgia"/>
              </a:rPr>
              <a:t> </a:t>
            </a:r>
            <a:r>
              <a:rPr sz="1814" dirty="0">
                <a:latin typeface="Georgia"/>
                <a:cs typeface="Georgia"/>
              </a:rPr>
              <a:t>gains,</a:t>
            </a:r>
            <a:r>
              <a:rPr sz="1814" spc="59" dirty="0">
                <a:latin typeface="Georgia"/>
                <a:cs typeface="Georgia"/>
              </a:rPr>
              <a:t> </a:t>
            </a:r>
            <a:r>
              <a:rPr sz="1814" spc="-8" dirty="0">
                <a:latin typeface="Georgia"/>
                <a:cs typeface="Georgia"/>
              </a:rPr>
              <a:t>gains</a:t>
            </a:r>
            <a:r>
              <a:rPr sz="1814" spc="51" dirty="0">
                <a:latin typeface="Georgia"/>
                <a:cs typeface="Georgia"/>
              </a:rPr>
              <a:t> </a:t>
            </a:r>
            <a:r>
              <a:rPr sz="1814" spc="-34" dirty="0">
                <a:latin typeface="Georgia"/>
                <a:cs typeface="Georgia"/>
              </a:rPr>
              <a:t>minus</a:t>
            </a:r>
            <a:r>
              <a:rPr sz="1814" spc="59" dirty="0">
                <a:latin typeface="Georgia"/>
                <a:cs typeface="Georgia"/>
              </a:rPr>
              <a:t> </a:t>
            </a:r>
            <a:r>
              <a:rPr sz="1814" spc="-25" dirty="0">
                <a:latin typeface="Georgia"/>
                <a:cs typeface="Georgia"/>
              </a:rPr>
              <a:t>risk,</a:t>
            </a:r>
            <a:r>
              <a:rPr sz="1814" spc="59" dirty="0">
                <a:latin typeface="Georgia"/>
                <a:cs typeface="Georgia"/>
              </a:rPr>
              <a:t> </a:t>
            </a:r>
            <a:r>
              <a:rPr sz="1814" spc="17" dirty="0">
                <a:latin typeface="Georgia"/>
                <a:cs typeface="Georgia"/>
              </a:rPr>
              <a:t>...</a:t>
            </a:r>
            <a:endParaRPr sz="1814" dirty="0">
              <a:latin typeface="Georgia"/>
              <a:cs typeface="Georgia"/>
            </a:endParaRPr>
          </a:p>
          <a:p>
            <a:pPr marL="21349">
              <a:spcBef>
                <a:spcPts val="385"/>
              </a:spcBef>
            </a:pPr>
            <a:r>
              <a:rPr sz="2176" spc="134" dirty="0">
                <a:solidFill>
                  <a:srgbClr val="3333B2"/>
                </a:solidFill>
                <a:latin typeface="Lucida Sans Unicode"/>
                <a:cs typeface="Lucida Sans Unicode"/>
              </a:rPr>
              <a:t>→</a:t>
            </a:r>
            <a:r>
              <a:rPr sz="2176" spc="260" dirty="0">
                <a:solidFill>
                  <a:srgbClr val="3333B2"/>
                </a:solidFill>
                <a:latin typeface="Lucida Sans Unicode"/>
                <a:cs typeface="Lucida Sans Unicode"/>
              </a:rPr>
              <a:t> </a:t>
            </a:r>
            <a:r>
              <a:rPr sz="1814" b="1" spc="-8" dirty="0">
                <a:solidFill>
                  <a:srgbClr val="0046FF"/>
                </a:solidFill>
                <a:latin typeface="Cambria"/>
                <a:cs typeface="Cambria"/>
              </a:rPr>
              <a:t>Reward</a:t>
            </a:r>
            <a:r>
              <a:rPr sz="1814" spc="-8" dirty="0">
                <a:latin typeface="Georgia"/>
                <a:cs typeface="Georgia"/>
              </a:rPr>
              <a:t>:</a:t>
            </a:r>
            <a:r>
              <a:rPr sz="1814" spc="126" dirty="0">
                <a:latin typeface="Georgia"/>
                <a:cs typeface="Georgia"/>
              </a:rPr>
              <a:t> </a:t>
            </a:r>
            <a:r>
              <a:rPr sz="1814" spc="-34" dirty="0">
                <a:latin typeface="Georgia"/>
                <a:cs typeface="Georgia"/>
              </a:rPr>
              <a:t>efficiency,</a:t>
            </a:r>
            <a:r>
              <a:rPr sz="1814" spc="51" dirty="0">
                <a:latin typeface="Georgia"/>
                <a:cs typeface="Georgia"/>
              </a:rPr>
              <a:t> </a:t>
            </a:r>
            <a:r>
              <a:rPr sz="1814" spc="17" dirty="0">
                <a:latin typeface="Georgia"/>
                <a:cs typeface="Georgia"/>
              </a:rPr>
              <a:t>...</a:t>
            </a:r>
            <a:endParaRPr sz="1814" dirty="0">
              <a:latin typeface="Georgia"/>
              <a:cs typeface="Georgia"/>
            </a:endParaRPr>
          </a:p>
          <a:p>
            <a:pPr marL="21349">
              <a:spcBef>
                <a:spcPts val="395"/>
              </a:spcBef>
            </a:pPr>
            <a:r>
              <a:rPr sz="2176" spc="134" dirty="0">
                <a:solidFill>
                  <a:srgbClr val="3333B2"/>
                </a:solidFill>
                <a:latin typeface="Lucida Sans Unicode"/>
                <a:cs typeface="Lucida Sans Unicode"/>
              </a:rPr>
              <a:t>→</a:t>
            </a:r>
            <a:r>
              <a:rPr sz="2176" spc="277" dirty="0">
                <a:solidFill>
                  <a:srgbClr val="3333B2"/>
                </a:solidFill>
                <a:latin typeface="Lucida Sans Unicode"/>
                <a:cs typeface="Lucida Sans Unicode"/>
              </a:rPr>
              <a:t> </a:t>
            </a:r>
            <a:r>
              <a:rPr sz="1814" b="1" spc="-8" dirty="0">
                <a:solidFill>
                  <a:srgbClr val="0046FF"/>
                </a:solidFill>
                <a:latin typeface="Cambria"/>
                <a:cs typeface="Cambria"/>
              </a:rPr>
              <a:t>Reward</a:t>
            </a:r>
            <a:r>
              <a:rPr sz="1814" spc="-8" dirty="0">
                <a:latin typeface="Georgia"/>
                <a:cs typeface="Georgia"/>
              </a:rPr>
              <a:t>:</a:t>
            </a:r>
            <a:r>
              <a:rPr sz="1814" spc="134" dirty="0">
                <a:latin typeface="Georgia"/>
                <a:cs typeface="Georgia"/>
              </a:rPr>
              <a:t> </a:t>
            </a:r>
            <a:r>
              <a:rPr sz="1814" spc="-8" dirty="0">
                <a:latin typeface="Georgia"/>
                <a:cs typeface="Georgia"/>
              </a:rPr>
              <a:t>distance,</a:t>
            </a:r>
            <a:r>
              <a:rPr sz="1814" spc="59" dirty="0">
                <a:latin typeface="Georgia"/>
                <a:cs typeface="Georgia"/>
              </a:rPr>
              <a:t> </a:t>
            </a:r>
            <a:r>
              <a:rPr sz="1814" spc="-8" dirty="0">
                <a:latin typeface="Georgia"/>
                <a:cs typeface="Georgia"/>
              </a:rPr>
              <a:t>speed,</a:t>
            </a:r>
            <a:r>
              <a:rPr sz="1814" spc="59" dirty="0">
                <a:latin typeface="Georgia"/>
                <a:cs typeface="Georgia"/>
              </a:rPr>
              <a:t> </a:t>
            </a:r>
            <a:r>
              <a:rPr sz="1814" spc="17" dirty="0">
                <a:latin typeface="Georgia"/>
                <a:cs typeface="Georgia"/>
              </a:rPr>
              <a:t>...</a:t>
            </a:r>
            <a:endParaRPr sz="1814" dirty="0">
              <a:latin typeface="Georgia"/>
              <a:cs typeface="Georgia"/>
            </a:endParaRPr>
          </a:p>
          <a:p>
            <a:pPr marL="21349">
              <a:spcBef>
                <a:spcPts val="395"/>
              </a:spcBef>
            </a:pPr>
            <a:r>
              <a:rPr sz="2176" spc="134" dirty="0">
                <a:solidFill>
                  <a:srgbClr val="3333B2"/>
                </a:solidFill>
                <a:latin typeface="Lucida Sans Unicode"/>
                <a:cs typeface="Lucida Sans Unicode"/>
              </a:rPr>
              <a:t>→</a:t>
            </a:r>
            <a:r>
              <a:rPr sz="2176" spc="277" dirty="0">
                <a:solidFill>
                  <a:srgbClr val="3333B2"/>
                </a:solidFill>
                <a:latin typeface="Lucida Sans Unicode"/>
                <a:cs typeface="Lucida Sans Unicode"/>
              </a:rPr>
              <a:t> </a:t>
            </a:r>
            <a:r>
              <a:rPr sz="1814" b="1" spc="-8" dirty="0">
                <a:solidFill>
                  <a:srgbClr val="0046FF"/>
                </a:solidFill>
                <a:latin typeface="Cambria"/>
                <a:cs typeface="Cambria"/>
              </a:rPr>
              <a:t>Reward</a:t>
            </a:r>
            <a:r>
              <a:rPr sz="1814" spc="-8" dirty="0">
                <a:latin typeface="Georgia"/>
                <a:cs typeface="Georgia"/>
              </a:rPr>
              <a:t>:</a:t>
            </a:r>
            <a:r>
              <a:rPr sz="1814" spc="134" dirty="0">
                <a:latin typeface="Georgia"/>
                <a:cs typeface="Georgia"/>
              </a:rPr>
              <a:t> </a:t>
            </a:r>
            <a:r>
              <a:rPr sz="1814" spc="8" dirty="0">
                <a:latin typeface="Georgia"/>
                <a:cs typeface="Georgia"/>
              </a:rPr>
              <a:t>win,</a:t>
            </a:r>
            <a:r>
              <a:rPr sz="1814" spc="59" dirty="0">
                <a:latin typeface="Georgia"/>
                <a:cs typeface="Georgia"/>
              </a:rPr>
              <a:t> </a:t>
            </a:r>
            <a:r>
              <a:rPr sz="1814" spc="-17" dirty="0">
                <a:latin typeface="Georgia"/>
                <a:cs typeface="Georgia"/>
              </a:rPr>
              <a:t>maximi</a:t>
            </a:r>
            <a:r>
              <a:rPr lang="en-US" sz="1814" spc="-17" dirty="0">
                <a:latin typeface="Georgia"/>
                <a:cs typeface="Georgia"/>
              </a:rPr>
              <a:t>z</a:t>
            </a:r>
            <a:r>
              <a:rPr sz="1814" spc="-17" dirty="0">
                <a:latin typeface="Georgia"/>
                <a:cs typeface="Georgia"/>
              </a:rPr>
              <a:t>e</a:t>
            </a:r>
            <a:r>
              <a:rPr sz="1814" spc="67" dirty="0">
                <a:latin typeface="Georgia"/>
                <a:cs typeface="Georgia"/>
              </a:rPr>
              <a:t> </a:t>
            </a:r>
            <a:r>
              <a:rPr sz="1814" spc="-8" dirty="0">
                <a:latin typeface="Georgia"/>
                <a:cs typeface="Georgia"/>
              </a:rPr>
              <a:t>score,</a:t>
            </a:r>
            <a:r>
              <a:rPr sz="1814" spc="59" dirty="0">
                <a:latin typeface="Georgia"/>
                <a:cs typeface="Georgia"/>
              </a:rPr>
              <a:t> </a:t>
            </a:r>
            <a:r>
              <a:rPr sz="1814" spc="17" dirty="0">
                <a:latin typeface="Georgia"/>
                <a:cs typeface="Georgia"/>
              </a:rPr>
              <a:t>...</a:t>
            </a:r>
            <a:endParaRPr sz="1814" dirty="0">
              <a:latin typeface="Georgia"/>
              <a:cs typeface="Georgia"/>
            </a:endParaRPr>
          </a:p>
        </p:txBody>
      </p:sp>
      <p:sp>
        <p:nvSpPr>
          <p:cNvPr id="5" name="object 5"/>
          <p:cNvSpPr txBox="1"/>
          <p:nvPr/>
        </p:nvSpPr>
        <p:spPr>
          <a:xfrm>
            <a:off x="1900678" y="4659450"/>
            <a:ext cx="7454019" cy="579821"/>
          </a:xfrm>
          <a:prstGeom prst="rect">
            <a:avLst/>
          </a:prstGeom>
        </p:spPr>
        <p:txBody>
          <a:bodyPr vert="horz" wrap="square" lIns="0" tIns="12809" rIns="0" bIns="0" rtlCol="0">
            <a:spAutoFit/>
          </a:bodyPr>
          <a:lstStyle/>
          <a:p>
            <a:pPr marL="21349" marR="8539">
              <a:lnSpc>
                <a:spcPct val="104900"/>
              </a:lnSpc>
              <a:spcBef>
                <a:spcPts val="101"/>
              </a:spcBef>
            </a:pPr>
            <a:r>
              <a:rPr sz="1814" spc="-51" dirty="0">
                <a:latin typeface="Georgia"/>
                <a:cs typeface="Georgia"/>
              </a:rPr>
              <a:t>If</a:t>
            </a:r>
            <a:r>
              <a:rPr sz="1814" spc="67" dirty="0">
                <a:latin typeface="Georgia"/>
                <a:cs typeface="Georgia"/>
              </a:rPr>
              <a:t> </a:t>
            </a:r>
            <a:r>
              <a:rPr sz="1814" dirty="0">
                <a:latin typeface="Georgia"/>
                <a:cs typeface="Georgia"/>
              </a:rPr>
              <a:t>the</a:t>
            </a:r>
            <a:r>
              <a:rPr sz="1814" spc="67" dirty="0">
                <a:latin typeface="Georgia"/>
                <a:cs typeface="Georgia"/>
              </a:rPr>
              <a:t> </a:t>
            </a:r>
            <a:r>
              <a:rPr sz="1814" spc="8" dirty="0">
                <a:latin typeface="Georgia"/>
                <a:cs typeface="Georgia"/>
              </a:rPr>
              <a:t>goal</a:t>
            </a:r>
            <a:r>
              <a:rPr sz="1814" spc="67" dirty="0">
                <a:latin typeface="Georgia"/>
                <a:cs typeface="Georgia"/>
              </a:rPr>
              <a:t> </a:t>
            </a:r>
            <a:r>
              <a:rPr sz="1814" spc="-34" dirty="0">
                <a:latin typeface="Georgia"/>
                <a:cs typeface="Georgia"/>
              </a:rPr>
              <a:t>is</a:t>
            </a:r>
            <a:r>
              <a:rPr sz="1814" spc="75" dirty="0">
                <a:latin typeface="Georgia"/>
                <a:cs typeface="Georgia"/>
              </a:rPr>
              <a:t> </a:t>
            </a:r>
            <a:r>
              <a:rPr sz="1814" spc="-8" dirty="0">
                <a:latin typeface="Georgia"/>
                <a:cs typeface="Georgia"/>
              </a:rPr>
              <a:t>to</a:t>
            </a:r>
            <a:r>
              <a:rPr sz="1814" spc="67" dirty="0">
                <a:latin typeface="Georgia"/>
                <a:cs typeface="Georgia"/>
              </a:rPr>
              <a:t> </a:t>
            </a:r>
            <a:r>
              <a:rPr sz="1814" spc="-8" dirty="0">
                <a:latin typeface="Georgia"/>
                <a:cs typeface="Georgia"/>
              </a:rPr>
              <a:t>learn</a:t>
            </a:r>
            <a:r>
              <a:rPr sz="1814" spc="67" dirty="0">
                <a:latin typeface="Georgia"/>
                <a:cs typeface="Georgia"/>
              </a:rPr>
              <a:t> </a:t>
            </a:r>
            <a:r>
              <a:rPr sz="1814" dirty="0">
                <a:latin typeface="Georgia"/>
                <a:cs typeface="Georgia"/>
              </a:rPr>
              <a:t>via</a:t>
            </a:r>
            <a:r>
              <a:rPr sz="1814" spc="75" dirty="0">
                <a:latin typeface="Georgia"/>
                <a:cs typeface="Georgia"/>
              </a:rPr>
              <a:t> </a:t>
            </a:r>
            <a:r>
              <a:rPr sz="1814" spc="-8" dirty="0">
                <a:latin typeface="Georgia"/>
                <a:cs typeface="Georgia"/>
              </a:rPr>
              <a:t>interaction,</a:t>
            </a:r>
            <a:r>
              <a:rPr sz="1814" spc="67" dirty="0">
                <a:latin typeface="Georgia"/>
                <a:cs typeface="Georgia"/>
              </a:rPr>
              <a:t> </a:t>
            </a:r>
            <a:r>
              <a:rPr sz="1814" spc="-8" dirty="0">
                <a:latin typeface="Georgia"/>
                <a:cs typeface="Georgia"/>
              </a:rPr>
              <a:t>these</a:t>
            </a:r>
            <a:r>
              <a:rPr sz="1814" spc="67" dirty="0">
                <a:latin typeface="Georgia"/>
                <a:cs typeface="Georgia"/>
              </a:rPr>
              <a:t> </a:t>
            </a:r>
            <a:r>
              <a:rPr sz="1814" dirty="0">
                <a:latin typeface="Georgia"/>
                <a:cs typeface="Georgia"/>
              </a:rPr>
              <a:t>are</a:t>
            </a:r>
            <a:r>
              <a:rPr sz="1814" spc="75" dirty="0">
                <a:latin typeface="Georgia"/>
                <a:cs typeface="Georgia"/>
              </a:rPr>
              <a:t> </a:t>
            </a:r>
            <a:r>
              <a:rPr sz="1814" spc="-8" dirty="0">
                <a:latin typeface="Georgia"/>
                <a:cs typeface="Georgia"/>
              </a:rPr>
              <a:t>all</a:t>
            </a:r>
            <a:r>
              <a:rPr sz="1814" spc="67" dirty="0">
                <a:latin typeface="Georgia"/>
                <a:cs typeface="Georgia"/>
              </a:rPr>
              <a:t> </a:t>
            </a:r>
            <a:r>
              <a:rPr sz="1814" spc="-17" dirty="0">
                <a:latin typeface="Georgia"/>
                <a:cs typeface="Georgia"/>
              </a:rPr>
              <a:t>reinforcement</a:t>
            </a:r>
            <a:r>
              <a:rPr sz="1814" spc="67" dirty="0">
                <a:latin typeface="Georgia"/>
                <a:cs typeface="Georgia"/>
              </a:rPr>
              <a:t> </a:t>
            </a:r>
            <a:r>
              <a:rPr sz="1814" spc="-8" dirty="0">
                <a:latin typeface="Georgia"/>
                <a:cs typeface="Georgia"/>
              </a:rPr>
              <a:t>learning</a:t>
            </a:r>
            <a:r>
              <a:rPr sz="1814" spc="75" dirty="0">
                <a:latin typeface="Georgia"/>
                <a:cs typeface="Georgia"/>
              </a:rPr>
              <a:t> </a:t>
            </a:r>
            <a:r>
              <a:rPr sz="1814" spc="-25" dirty="0">
                <a:latin typeface="Georgia"/>
                <a:cs typeface="Georgia"/>
              </a:rPr>
              <a:t>problems </a:t>
            </a:r>
            <a:r>
              <a:rPr sz="1814" spc="-362" dirty="0">
                <a:latin typeface="Georgia"/>
                <a:cs typeface="Georgia"/>
              </a:rPr>
              <a:t> </a:t>
            </a:r>
            <a:r>
              <a:rPr sz="1814" spc="-17" dirty="0">
                <a:latin typeface="Georgia"/>
                <a:cs typeface="Georgia"/>
              </a:rPr>
              <a:t>(Irrespective</a:t>
            </a:r>
            <a:r>
              <a:rPr sz="1814" spc="59" dirty="0">
                <a:latin typeface="Georgia"/>
                <a:cs typeface="Georgia"/>
              </a:rPr>
              <a:t> </a:t>
            </a:r>
            <a:r>
              <a:rPr sz="1814" spc="-17" dirty="0">
                <a:latin typeface="Georgia"/>
                <a:cs typeface="Georgia"/>
              </a:rPr>
              <a:t>of</a:t>
            </a:r>
            <a:r>
              <a:rPr sz="1814" spc="59" dirty="0">
                <a:latin typeface="Georgia"/>
                <a:cs typeface="Georgia"/>
              </a:rPr>
              <a:t> </a:t>
            </a:r>
            <a:r>
              <a:rPr sz="1814" dirty="0">
                <a:latin typeface="Georgia"/>
                <a:cs typeface="Georgia"/>
              </a:rPr>
              <a:t>which</a:t>
            </a:r>
            <a:r>
              <a:rPr sz="1814" spc="59" dirty="0">
                <a:latin typeface="Georgia"/>
                <a:cs typeface="Georgia"/>
              </a:rPr>
              <a:t> </a:t>
            </a:r>
            <a:r>
              <a:rPr sz="1814" spc="-17" dirty="0">
                <a:latin typeface="Georgia"/>
                <a:cs typeface="Georgia"/>
              </a:rPr>
              <a:t>solution</a:t>
            </a:r>
            <a:r>
              <a:rPr sz="1814" spc="59" dirty="0">
                <a:latin typeface="Georgia"/>
                <a:cs typeface="Georgia"/>
              </a:rPr>
              <a:t> </a:t>
            </a:r>
            <a:r>
              <a:rPr sz="1814" spc="-17" dirty="0">
                <a:latin typeface="Georgia"/>
                <a:cs typeface="Georgia"/>
              </a:rPr>
              <a:t>you</a:t>
            </a:r>
            <a:r>
              <a:rPr sz="1814" spc="59" dirty="0">
                <a:latin typeface="Georgia"/>
                <a:cs typeface="Georgia"/>
              </a:rPr>
              <a:t> </a:t>
            </a:r>
            <a:r>
              <a:rPr sz="1814" spc="8" dirty="0">
                <a:latin typeface="Georgia"/>
                <a:cs typeface="Georgia"/>
              </a:rPr>
              <a:t>use)</a:t>
            </a:r>
            <a:endParaRPr sz="1814" dirty="0">
              <a:latin typeface="Georgia"/>
              <a:cs typeface="Georgia"/>
            </a:endParaRPr>
          </a:p>
        </p:txBody>
      </p:sp>
      <p:sp>
        <p:nvSpPr>
          <p:cNvPr id="6" name="Rectangle 5">
            <a:extLst>
              <a:ext uri="{FF2B5EF4-FFF2-40B4-BE49-F238E27FC236}">
                <a16:creationId xmlns:a16="http://schemas.microsoft.com/office/drawing/2014/main" id="{B41008BB-3417-F8CF-7089-FD989259453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2075F5F-FE1E-12C6-EFD5-D8DD04AA77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3A6DBC02-587E-0318-FB68-631985B23E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23926925"/>
      </p:ext>
    </p:extLst>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16466" y="708824"/>
            <a:ext cx="6548608"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a:cs typeface="Georgia"/>
              </a:rPr>
              <a:t>What</a:t>
            </a:r>
            <a:r>
              <a:rPr sz="3264" spc="42" dirty="0">
                <a:solidFill>
                  <a:srgbClr val="3333B2"/>
                </a:solidFill>
                <a:latin typeface="Georgia"/>
                <a:cs typeface="Georgia"/>
              </a:rPr>
              <a:t> </a:t>
            </a:r>
            <a:r>
              <a:rPr sz="3264" spc="-59" dirty="0">
                <a:solidFill>
                  <a:srgbClr val="3333B2"/>
                </a:solidFill>
                <a:latin typeface="Georgia"/>
                <a:cs typeface="Georgia"/>
              </a:rPr>
              <a:t>is</a:t>
            </a:r>
            <a:r>
              <a:rPr sz="3264" spc="51" dirty="0">
                <a:solidFill>
                  <a:srgbClr val="3333B2"/>
                </a:solidFill>
                <a:latin typeface="Georgia"/>
                <a:cs typeface="Georgia"/>
              </a:rPr>
              <a:t> </a:t>
            </a:r>
            <a:r>
              <a:rPr sz="3264" spc="-42" dirty="0">
                <a:solidFill>
                  <a:srgbClr val="3333B2"/>
                </a:solidFill>
                <a:latin typeface="Georgia"/>
                <a:cs typeface="Georgia"/>
              </a:rPr>
              <a:t>reinforcement</a:t>
            </a:r>
            <a:r>
              <a:rPr sz="3264" spc="51" dirty="0">
                <a:solidFill>
                  <a:srgbClr val="3333B2"/>
                </a:solidFill>
                <a:latin typeface="Georgia"/>
                <a:cs typeface="Georgia"/>
              </a:rPr>
              <a:t> </a:t>
            </a:r>
            <a:r>
              <a:rPr sz="3264" spc="-25" dirty="0">
                <a:solidFill>
                  <a:srgbClr val="3333B2"/>
                </a:solidFill>
                <a:latin typeface="Georgia"/>
                <a:cs typeface="Georgia"/>
              </a:rPr>
              <a:t>learning?</a:t>
            </a:r>
            <a:endParaRPr sz="3264" dirty="0">
              <a:latin typeface="Georgia"/>
              <a:cs typeface="Georgia"/>
            </a:endParaRPr>
          </a:p>
        </p:txBody>
      </p:sp>
      <p:sp>
        <p:nvSpPr>
          <p:cNvPr id="3" name="object 3"/>
          <p:cNvSpPr txBox="1"/>
          <p:nvPr/>
        </p:nvSpPr>
        <p:spPr>
          <a:xfrm>
            <a:off x="1790880" y="1805080"/>
            <a:ext cx="8692924" cy="3912606"/>
          </a:xfrm>
          <a:prstGeom prst="rect">
            <a:avLst/>
          </a:prstGeom>
        </p:spPr>
        <p:txBody>
          <a:bodyPr vert="horz" wrap="square" lIns="0" tIns="96071" rIns="0" bIns="0" rtlCol="0">
            <a:spAutoFit/>
          </a:bodyPr>
          <a:lstStyle/>
          <a:p>
            <a:pPr marL="64047">
              <a:spcBef>
                <a:spcPts val="756"/>
              </a:spcBef>
            </a:pPr>
            <a:r>
              <a:rPr sz="2176" spc="-8" dirty="0">
                <a:latin typeface="Georgia"/>
                <a:cs typeface="Georgia"/>
              </a:rPr>
              <a:t>There</a:t>
            </a:r>
            <a:r>
              <a:rPr sz="2176" spc="51" dirty="0">
                <a:latin typeface="Georgia"/>
                <a:cs typeface="Georgia"/>
              </a:rPr>
              <a:t> </a:t>
            </a:r>
            <a:r>
              <a:rPr sz="2176" dirty="0">
                <a:latin typeface="Georgia"/>
                <a:cs typeface="Georgia"/>
              </a:rPr>
              <a:t>are</a:t>
            </a:r>
            <a:r>
              <a:rPr sz="2176" spc="59" dirty="0">
                <a:latin typeface="Georgia"/>
                <a:cs typeface="Georgia"/>
              </a:rPr>
              <a:t> </a:t>
            </a:r>
            <a:r>
              <a:rPr sz="2176" spc="-17" dirty="0">
                <a:latin typeface="Georgia"/>
                <a:cs typeface="Georgia"/>
              </a:rPr>
              <a:t>distinct</a:t>
            </a:r>
            <a:r>
              <a:rPr sz="2176" spc="51" dirty="0">
                <a:latin typeface="Georgia"/>
                <a:cs typeface="Georgia"/>
              </a:rPr>
              <a:t> </a:t>
            </a:r>
            <a:r>
              <a:rPr sz="2176" spc="-25" dirty="0">
                <a:latin typeface="Georgia"/>
                <a:cs typeface="Georgia"/>
              </a:rPr>
              <a:t>reasons</a:t>
            </a:r>
            <a:r>
              <a:rPr sz="2176" spc="59" dirty="0">
                <a:latin typeface="Georgia"/>
                <a:cs typeface="Georgia"/>
              </a:rPr>
              <a:t> </a:t>
            </a:r>
            <a:r>
              <a:rPr sz="2176" spc="-8" dirty="0">
                <a:latin typeface="Georgia"/>
                <a:cs typeface="Georgia"/>
              </a:rPr>
              <a:t>to</a:t>
            </a:r>
            <a:r>
              <a:rPr sz="2176" spc="51" dirty="0">
                <a:latin typeface="Georgia"/>
                <a:cs typeface="Georgia"/>
              </a:rPr>
              <a:t> </a:t>
            </a:r>
            <a:r>
              <a:rPr sz="2176" spc="-8" dirty="0">
                <a:latin typeface="Georgia"/>
                <a:cs typeface="Georgia"/>
              </a:rPr>
              <a:t>learn:</a:t>
            </a:r>
            <a:endParaRPr sz="2176" dirty="0">
              <a:latin typeface="Georgia"/>
              <a:cs typeface="Georgia"/>
            </a:endParaRPr>
          </a:p>
          <a:p>
            <a:pPr marL="488893" indent="-279673">
              <a:spcBef>
                <a:spcPts val="597"/>
              </a:spcBef>
              <a:buClr>
                <a:srgbClr val="3333B2"/>
              </a:buClr>
              <a:buAutoNum type="arabicPeriod"/>
              <a:tabLst>
                <a:tab pos="489960" algn="l"/>
              </a:tabLst>
            </a:pPr>
            <a:r>
              <a:rPr sz="2176" spc="-34" dirty="0">
                <a:latin typeface="Georgia"/>
                <a:cs typeface="Georgia"/>
              </a:rPr>
              <a:t>Find</a:t>
            </a:r>
            <a:r>
              <a:rPr sz="2176" dirty="0">
                <a:latin typeface="Georgia"/>
                <a:cs typeface="Georgia"/>
              </a:rPr>
              <a:t> </a:t>
            </a:r>
            <a:r>
              <a:rPr sz="2176" b="1" dirty="0">
                <a:solidFill>
                  <a:srgbClr val="0046FF"/>
                </a:solidFill>
                <a:latin typeface="Cambria"/>
                <a:cs typeface="Cambria"/>
              </a:rPr>
              <a:t>solutions</a:t>
            </a:r>
            <a:endParaRPr sz="2176" dirty="0">
              <a:latin typeface="Cambria"/>
              <a:cs typeface="Cambria"/>
            </a:endParaRPr>
          </a:p>
          <a:p>
            <a:pPr marL="984504" lvl="1" indent="-310942">
              <a:spcBef>
                <a:spcPts val="764"/>
              </a:spcBef>
              <a:buClr>
                <a:srgbClr val="3333B2"/>
              </a:buClr>
              <a:buSzPct val="111764"/>
              <a:buFont typeface="Arial" panose="020B0604020202020204" pitchFamily="34" charset="0"/>
              <a:buChar char="•"/>
              <a:tabLst>
                <a:tab pos="915873" algn="l"/>
              </a:tabLst>
            </a:pPr>
            <a:r>
              <a:rPr sz="1814" spc="-25" dirty="0">
                <a:latin typeface="Georgia"/>
                <a:cs typeface="Georgia"/>
              </a:rPr>
              <a:t>A</a:t>
            </a:r>
            <a:r>
              <a:rPr sz="1814" spc="51" dirty="0">
                <a:latin typeface="Georgia"/>
                <a:cs typeface="Georgia"/>
              </a:rPr>
              <a:t> </a:t>
            </a:r>
            <a:r>
              <a:rPr sz="1814" spc="-8" dirty="0">
                <a:latin typeface="Georgia"/>
                <a:cs typeface="Georgia"/>
              </a:rPr>
              <a:t>program</a:t>
            </a:r>
            <a:r>
              <a:rPr sz="1814" spc="42" dirty="0">
                <a:latin typeface="Georgia"/>
                <a:cs typeface="Georgia"/>
              </a:rPr>
              <a:t> </a:t>
            </a:r>
            <a:r>
              <a:rPr sz="1814" dirty="0">
                <a:latin typeface="Georgia"/>
                <a:cs typeface="Georgia"/>
              </a:rPr>
              <a:t>that</a:t>
            </a:r>
            <a:r>
              <a:rPr sz="1814" spc="51" dirty="0">
                <a:latin typeface="Georgia"/>
                <a:cs typeface="Georgia"/>
              </a:rPr>
              <a:t> </a:t>
            </a:r>
            <a:r>
              <a:rPr sz="1814" spc="-8" dirty="0">
                <a:latin typeface="Georgia"/>
                <a:cs typeface="Georgia"/>
              </a:rPr>
              <a:t>plays</a:t>
            </a:r>
            <a:r>
              <a:rPr sz="1814" spc="51" dirty="0">
                <a:latin typeface="Georgia"/>
                <a:cs typeface="Georgia"/>
              </a:rPr>
              <a:t> </a:t>
            </a:r>
            <a:r>
              <a:rPr sz="1814" spc="-8" dirty="0">
                <a:latin typeface="Georgia"/>
                <a:cs typeface="Georgia"/>
              </a:rPr>
              <a:t>chess</a:t>
            </a:r>
            <a:r>
              <a:rPr sz="1814" spc="51" dirty="0">
                <a:latin typeface="Georgia"/>
                <a:cs typeface="Georgia"/>
              </a:rPr>
              <a:t> </a:t>
            </a:r>
            <a:r>
              <a:rPr sz="1814" dirty="0">
                <a:latin typeface="Georgia"/>
                <a:cs typeface="Georgia"/>
              </a:rPr>
              <a:t>really</a:t>
            </a:r>
            <a:r>
              <a:rPr sz="1814" spc="51" dirty="0">
                <a:latin typeface="Georgia"/>
                <a:cs typeface="Georgia"/>
              </a:rPr>
              <a:t> </a:t>
            </a:r>
            <a:r>
              <a:rPr sz="1814" spc="8" dirty="0">
                <a:latin typeface="Georgia"/>
                <a:cs typeface="Georgia"/>
              </a:rPr>
              <a:t>well</a:t>
            </a:r>
            <a:endParaRPr sz="1814" dirty="0">
              <a:latin typeface="Georgia"/>
              <a:cs typeface="Georgia"/>
            </a:endParaRPr>
          </a:p>
          <a:p>
            <a:pPr marL="984504" lvl="1" indent="-310942">
              <a:spcBef>
                <a:spcPts val="126"/>
              </a:spcBef>
              <a:buClr>
                <a:srgbClr val="3333B2"/>
              </a:buClr>
              <a:buSzPct val="111764"/>
              <a:buFont typeface="Arial" panose="020B0604020202020204" pitchFamily="34" charset="0"/>
              <a:buChar char="•"/>
              <a:tabLst>
                <a:tab pos="915873" algn="l"/>
              </a:tabLst>
            </a:pPr>
            <a:r>
              <a:rPr sz="1814" spc="-25" dirty="0">
                <a:latin typeface="Georgia"/>
                <a:cs typeface="Georgia"/>
              </a:rPr>
              <a:t>A</a:t>
            </a:r>
            <a:r>
              <a:rPr sz="1814" spc="42" dirty="0">
                <a:latin typeface="Georgia"/>
                <a:cs typeface="Georgia"/>
              </a:rPr>
              <a:t> </a:t>
            </a:r>
            <a:r>
              <a:rPr sz="1814" dirty="0">
                <a:latin typeface="Georgia"/>
                <a:cs typeface="Georgia"/>
              </a:rPr>
              <a:t>manufacturing</a:t>
            </a:r>
            <a:r>
              <a:rPr sz="1814" spc="51" dirty="0">
                <a:latin typeface="Georgia"/>
                <a:cs typeface="Georgia"/>
              </a:rPr>
              <a:t> </a:t>
            </a:r>
            <a:r>
              <a:rPr sz="1814" spc="-8" dirty="0">
                <a:latin typeface="Georgia"/>
                <a:cs typeface="Georgia"/>
              </a:rPr>
              <a:t>robot</a:t>
            </a:r>
            <a:r>
              <a:rPr sz="1814" spc="51" dirty="0">
                <a:latin typeface="Georgia"/>
                <a:cs typeface="Georgia"/>
              </a:rPr>
              <a:t> </a:t>
            </a:r>
            <a:r>
              <a:rPr sz="1814" spc="8" dirty="0">
                <a:latin typeface="Georgia"/>
                <a:cs typeface="Georgia"/>
              </a:rPr>
              <a:t>with</a:t>
            </a:r>
            <a:r>
              <a:rPr sz="1814" spc="51" dirty="0">
                <a:latin typeface="Georgia"/>
                <a:cs typeface="Georgia"/>
              </a:rPr>
              <a:t> </a:t>
            </a:r>
            <a:r>
              <a:rPr sz="1814" spc="17" dirty="0">
                <a:latin typeface="Georgia"/>
                <a:cs typeface="Georgia"/>
              </a:rPr>
              <a:t>a</a:t>
            </a:r>
            <a:r>
              <a:rPr sz="1814" spc="51" dirty="0">
                <a:latin typeface="Georgia"/>
                <a:cs typeface="Georgia"/>
              </a:rPr>
              <a:t> </a:t>
            </a:r>
            <a:r>
              <a:rPr sz="1814" spc="-17" dirty="0">
                <a:latin typeface="Georgia"/>
                <a:cs typeface="Georgia"/>
              </a:rPr>
              <a:t>specific</a:t>
            </a:r>
            <a:r>
              <a:rPr sz="1814" spc="51" dirty="0">
                <a:latin typeface="Georgia"/>
                <a:cs typeface="Georgia"/>
              </a:rPr>
              <a:t> </a:t>
            </a:r>
            <a:r>
              <a:rPr sz="1814" spc="-8" dirty="0">
                <a:latin typeface="Georgia"/>
                <a:cs typeface="Georgia"/>
              </a:rPr>
              <a:t>purpose</a:t>
            </a:r>
            <a:endParaRPr sz="1814" dirty="0">
              <a:latin typeface="Georgia"/>
              <a:cs typeface="Georgia"/>
            </a:endParaRPr>
          </a:p>
          <a:p>
            <a:pPr marL="488893" indent="-279673">
              <a:spcBef>
                <a:spcPts val="799"/>
              </a:spcBef>
              <a:buClr>
                <a:srgbClr val="3333B2"/>
              </a:buClr>
              <a:buFont typeface="Georgia"/>
              <a:buAutoNum type="arabicPeriod"/>
              <a:tabLst>
                <a:tab pos="489960" algn="l"/>
              </a:tabLst>
            </a:pPr>
            <a:r>
              <a:rPr sz="2176" b="1" dirty="0">
                <a:solidFill>
                  <a:srgbClr val="0046FF"/>
                </a:solidFill>
                <a:latin typeface="Cambria"/>
                <a:cs typeface="Cambria"/>
              </a:rPr>
              <a:t>Adapt</a:t>
            </a:r>
            <a:r>
              <a:rPr sz="2176" b="1" spc="118" dirty="0">
                <a:solidFill>
                  <a:srgbClr val="0046FF"/>
                </a:solidFill>
                <a:latin typeface="Cambria"/>
                <a:cs typeface="Cambria"/>
              </a:rPr>
              <a:t> </a:t>
            </a:r>
            <a:r>
              <a:rPr sz="2176" b="1" dirty="0">
                <a:solidFill>
                  <a:srgbClr val="0046FF"/>
                </a:solidFill>
                <a:latin typeface="Cambria"/>
                <a:cs typeface="Cambria"/>
              </a:rPr>
              <a:t>online</a:t>
            </a:r>
            <a:r>
              <a:rPr sz="2176" dirty="0">
                <a:latin typeface="Georgia"/>
                <a:cs typeface="Georgia"/>
              </a:rPr>
              <a:t>,</a:t>
            </a:r>
            <a:r>
              <a:rPr sz="2176" spc="59" dirty="0">
                <a:latin typeface="Georgia"/>
                <a:cs typeface="Georgia"/>
              </a:rPr>
              <a:t> </a:t>
            </a:r>
            <a:r>
              <a:rPr sz="2176" dirty="0">
                <a:latin typeface="Georgia"/>
                <a:cs typeface="Georgia"/>
              </a:rPr>
              <a:t>deal</a:t>
            </a:r>
            <a:r>
              <a:rPr sz="2176" spc="67" dirty="0">
                <a:latin typeface="Georgia"/>
                <a:cs typeface="Georgia"/>
              </a:rPr>
              <a:t> </a:t>
            </a:r>
            <a:r>
              <a:rPr sz="2176" spc="8" dirty="0">
                <a:latin typeface="Georgia"/>
                <a:cs typeface="Georgia"/>
              </a:rPr>
              <a:t>with</a:t>
            </a:r>
            <a:r>
              <a:rPr sz="2176" spc="59" dirty="0">
                <a:latin typeface="Georgia"/>
                <a:cs typeface="Georgia"/>
              </a:rPr>
              <a:t> </a:t>
            </a:r>
            <a:r>
              <a:rPr sz="2176" spc="-8" dirty="0">
                <a:latin typeface="Georgia"/>
                <a:cs typeface="Georgia"/>
              </a:rPr>
              <a:t>unforeseen</a:t>
            </a:r>
            <a:r>
              <a:rPr sz="2176" spc="59" dirty="0">
                <a:latin typeface="Georgia"/>
                <a:cs typeface="Georgia"/>
              </a:rPr>
              <a:t> </a:t>
            </a:r>
            <a:r>
              <a:rPr sz="2176" spc="-17" dirty="0">
                <a:latin typeface="Georgia"/>
                <a:cs typeface="Georgia"/>
              </a:rPr>
              <a:t>circumstances</a:t>
            </a:r>
            <a:endParaRPr sz="2176" dirty="0">
              <a:latin typeface="Georgia"/>
              <a:cs typeface="Georgia"/>
            </a:endParaRPr>
          </a:p>
          <a:p>
            <a:pPr marL="984504" lvl="1" indent="-310942">
              <a:spcBef>
                <a:spcPts val="764"/>
              </a:spcBef>
              <a:buClr>
                <a:srgbClr val="3333B2"/>
              </a:buClr>
              <a:buSzPct val="111764"/>
              <a:buFont typeface="Arial" panose="020B0604020202020204" pitchFamily="34" charset="0"/>
              <a:buChar char="•"/>
              <a:tabLst>
                <a:tab pos="915873" algn="l"/>
              </a:tabLst>
            </a:pPr>
            <a:r>
              <a:rPr sz="1814" spc="-25" dirty="0">
                <a:latin typeface="Georgia"/>
                <a:cs typeface="Georgia"/>
              </a:rPr>
              <a:t>A</a:t>
            </a:r>
            <a:r>
              <a:rPr sz="1814" spc="51" dirty="0">
                <a:latin typeface="Georgia"/>
                <a:cs typeface="Georgia"/>
              </a:rPr>
              <a:t> </a:t>
            </a:r>
            <a:r>
              <a:rPr sz="1814" spc="-8" dirty="0">
                <a:latin typeface="Georgia"/>
                <a:cs typeface="Georgia"/>
              </a:rPr>
              <a:t>chess</a:t>
            </a:r>
            <a:r>
              <a:rPr sz="1814" spc="59" dirty="0">
                <a:latin typeface="Georgia"/>
                <a:cs typeface="Georgia"/>
              </a:rPr>
              <a:t> </a:t>
            </a:r>
            <a:r>
              <a:rPr sz="1814" spc="-8" dirty="0">
                <a:latin typeface="Georgia"/>
                <a:cs typeface="Georgia"/>
              </a:rPr>
              <a:t>program</a:t>
            </a:r>
            <a:r>
              <a:rPr sz="1814" spc="59" dirty="0">
                <a:latin typeface="Georgia"/>
                <a:cs typeface="Georgia"/>
              </a:rPr>
              <a:t> </a:t>
            </a:r>
            <a:r>
              <a:rPr sz="1814" dirty="0">
                <a:latin typeface="Georgia"/>
                <a:cs typeface="Georgia"/>
              </a:rPr>
              <a:t>that</a:t>
            </a:r>
            <a:r>
              <a:rPr sz="1814" spc="59" dirty="0">
                <a:latin typeface="Georgia"/>
                <a:cs typeface="Georgia"/>
              </a:rPr>
              <a:t> </a:t>
            </a:r>
            <a:r>
              <a:rPr sz="1814" dirty="0">
                <a:latin typeface="Georgia"/>
                <a:cs typeface="Georgia"/>
              </a:rPr>
              <a:t>can</a:t>
            </a:r>
            <a:r>
              <a:rPr sz="1814" spc="59" dirty="0">
                <a:latin typeface="Georgia"/>
                <a:cs typeface="Georgia"/>
              </a:rPr>
              <a:t> </a:t>
            </a:r>
            <a:r>
              <a:rPr sz="1814" spc="-8" dirty="0">
                <a:latin typeface="Georgia"/>
                <a:cs typeface="Georgia"/>
              </a:rPr>
              <a:t>learn</a:t>
            </a:r>
            <a:r>
              <a:rPr sz="1814" spc="51" dirty="0">
                <a:latin typeface="Georgia"/>
                <a:cs typeface="Georgia"/>
              </a:rPr>
              <a:t> </a:t>
            </a:r>
            <a:r>
              <a:rPr sz="1814" dirty="0">
                <a:latin typeface="Georgia"/>
                <a:cs typeface="Georgia"/>
              </a:rPr>
              <a:t>to</a:t>
            </a:r>
            <a:r>
              <a:rPr sz="1814" spc="59" dirty="0">
                <a:latin typeface="Georgia"/>
                <a:cs typeface="Georgia"/>
              </a:rPr>
              <a:t> </a:t>
            </a:r>
            <a:r>
              <a:rPr sz="1814" spc="-8" dirty="0">
                <a:latin typeface="Georgia"/>
                <a:cs typeface="Georgia"/>
              </a:rPr>
              <a:t>adapt</a:t>
            </a:r>
            <a:r>
              <a:rPr sz="1814" spc="59" dirty="0">
                <a:latin typeface="Georgia"/>
                <a:cs typeface="Georgia"/>
              </a:rPr>
              <a:t> </a:t>
            </a:r>
            <a:r>
              <a:rPr sz="1814" dirty="0">
                <a:latin typeface="Georgia"/>
                <a:cs typeface="Georgia"/>
              </a:rPr>
              <a:t>to</a:t>
            </a:r>
            <a:r>
              <a:rPr sz="1814" spc="59" dirty="0">
                <a:latin typeface="Georgia"/>
                <a:cs typeface="Georgia"/>
              </a:rPr>
              <a:t> </a:t>
            </a:r>
            <a:r>
              <a:rPr sz="1814" spc="-8" dirty="0">
                <a:latin typeface="Georgia"/>
                <a:cs typeface="Georgia"/>
              </a:rPr>
              <a:t>you</a:t>
            </a:r>
            <a:endParaRPr sz="1814" dirty="0">
              <a:latin typeface="Georgia"/>
              <a:cs typeface="Georgia"/>
            </a:endParaRPr>
          </a:p>
          <a:p>
            <a:pPr marL="984504" lvl="1" indent="-310942">
              <a:spcBef>
                <a:spcPts val="126"/>
              </a:spcBef>
              <a:buClr>
                <a:srgbClr val="3333B2"/>
              </a:buClr>
              <a:buSzPct val="111764"/>
              <a:buFont typeface="Arial" panose="020B0604020202020204" pitchFamily="34" charset="0"/>
              <a:buChar char="•"/>
              <a:tabLst>
                <a:tab pos="915873" algn="l"/>
              </a:tabLst>
            </a:pPr>
            <a:r>
              <a:rPr sz="1814" spc="-25" dirty="0">
                <a:latin typeface="Georgia"/>
                <a:cs typeface="Georgia"/>
              </a:rPr>
              <a:t>A</a:t>
            </a:r>
            <a:r>
              <a:rPr sz="1814" spc="59" dirty="0">
                <a:latin typeface="Georgia"/>
                <a:cs typeface="Georgia"/>
              </a:rPr>
              <a:t> </a:t>
            </a:r>
            <a:r>
              <a:rPr sz="1814" spc="-8" dirty="0">
                <a:latin typeface="Georgia"/>
                <a:cs typeface="Georgia"/>
              </a:rPr>
              <a:t>robot</a:t>
            </a:r>
            <a:r>
              <a:rPr sz="1814" spc="59" dirty="0">
                <a:latin typeface="Georgia"/>
                <a:cs typeface="Georgia"/>
              </a:rPr>
              <a:t> </a:t>
            </a:r>
            <a:r>
              <a:rPr sz="1814" dirty="0">
                <a:latin typeface="Georgia"/>
                <a:cs typeface="Georgia"/>
              </a:rPr>
              <a:t>that</a:t>
            </a:r>
            <a:r>
              <a:rPr sz="1814" spc="67" dirty="0">
                <a:latin typeface="Georgia"/>
                <a:cs typeface="Georgia"/>
              </a:rPr>
              <a:t> </a:t>
            </a:r>
            <a:r>
              <a:rPr sz="1814" dirty="0">
                <a:latin typeface="Georgia"/>
                <a:cs typeface="Georgia"/>
              </a:rPr>
              <a:t>can</a:t>
            </a:r>
            <a:r>
              <a:rPr sz="1814" spc="59" dirty="0">
                <a:latin typeface="Georgia"/>
                <a:cs typeface="Georgia"/>
              </a:rPr>
              <a:t> </a:t>
            </a:r>
            <a:r>
              <a:rPr sz="1814" spc="-8" dirty="0">
                <a:latin typeface="Georgia"/>
                <a:cs typeface="Georgia"/>
              </a:rPr>
              <a:t>learn</a:t>
            </a:r>
            <a:r>
              <a:rPr sz="1814" spc="67" dirty="0">
                <a:latin typeface="Georgia"/>
                <a:cs typeface="Georgia"/>
              </a:rPr>
              <a:t> </a:t>
            </a:r>
            <a:r>
              <a:rPr sz="1814" dirty="0">
                <a:latin typeface="Georgia"/>
                <a:cs typeface="Georgia"/>
              </a:rPr>
              <a:t>to</a:t>
            </a:r>
            <a:r>
              <a:rPr sz="1814" spc="59" dirty="0">
                <a:latin typeface="Georgia"/>
                <a:cs typeface="Georgia"/>
              </a:rPr>
              <a:t> </a:t>
            </a:r>
            <a:r>
              <a:rPr sz="1814" dirty="0">
                <a:latin typeface="Georgia"/>
                <a:cs typeface="Georgia"/>
              </a:rPr>
              <a:t>navigate</a:t>
            </a:r>
            <a:r>
              <a:rPr sz="1814" spc="59" dirty="0">
                <a:latin typeface="Georgia"/>
                <a:cs typeface="Georgia"/>
              </a:rPr>
              <a:t> </a:t>
            </a:r>
            <a:r>
              <a:rPr sz="1814" spc="-8" dirty="0">
                <a:latin typeface="Georgia"/>
                <a:cs typeface="Georgia"/>
              </a:rPr>
              <a:t>unknown</a:t>
            </a:r>
            <a:r>
              <a:rPr sz="1814" spc="67" dirty="0">
                <a:latin typeface="Georgia"/>
                <a:cs typeface="Georgia"/>
              </a:rPr>
              <a:t> </a:t>
            </a:r>
            <a:r>
              <a:rPr sz="1814" spc="-8" dirty="0">
                <a:latin typeface="Georgia"/>
                <a:cs typeface="Georgia"/>
              </a:rPr>
              <a:t>terrains</a:t>
            </a:r>
            <a:endParaRPr sz="1814" dirty="0">
              <a:latin typeface="Georgia"/>
              <a:cs typeface="Georgia"/>
            </a:endParaRPr>
          </a:p>
          <a:p>
            <a:pPr marL="543647" indent="-310942">
              <a:spcBef>
                <a:spcPts val="1629"/>
              </a:spcBef>
              <a:buClr>
                <a:srgbClr val="3333B2"/>
              </a:buClr>
              <a:buSzPct val="110526"/>
              <a:buFont typeface="Arial" panose="020B0604020202020204" pitchFamily="34" charset="0"/>
              <a:buChar char="•"/>
              <a:tabLst>
                <a:tab pos="489960" algn="l"/>
              </a:tabLst>
            </a:pPr>
            <a:r>
              <a:rPr sz="2176" spc="-25" dirty="0">
                <a:latin typeface="Georgia"/>
                <a:cs typeface="Georgia"/>
              </a:rPr>
              <a:t>Reinforcement</a:t>
            </a:r>
            <a:r>
              <a:rPr sz="2176" spc="75" dirty="0">
                <a:latin typeface="Georgia"/>
                <a:cs typeface="Georgia"/>
              </a:rPr>
              <a:t> </a:t>
            </a:r>
            <a:r>
              <a:rPr sz="2176" spc="-8" dirty="0">
                <a:latin typeface="Georgia"/>
                <a:cs typeface="Georgia"/>
              </a:rPr>
              <a:t>learning</a:t>
            </a:r>
            <a:r>
              <a:rPr sz="2176" spc="75" dirty="0">
                <a:latin typeface="Georgia"/>
                <a:cs typeface="Georgia"/>
              </a:rPr>
              <a:t> </a:t>
            </a:r>
            <a:r>
              <a:rPr sz="2176" spc="-8" dirty="0">
                <a:latin typeface="Georgia"/>
                <a:cs typeface="Georgia"/>
              </a:rPr>
              <a:t>can</a:t>
            </a:r>
            <a:r>
              <a:rPr sz="2176" spc="75" dirty="0">
                <a:latin typeface="Georgia"/>
                <a:cs typeface="Georgia"/>
              </a:rPr>
              <a:t> </a:t>
            </a:r>
            <a:r>
              <a:rPr sz="2176" spc="-17" dirty="0">
                <a:latin typeface="Georgia"/>
                <a:cs typeface="Georgia"/>
              </a:rPr>
              <a:t>provide</a:t>
            </a:r>
            <a:r>
              <a:rPr sz="2176" spc="84" dirty="0">
                <a:latin typeface="Georgia"/>
                <a:cs typeface="Georgia"/>
              </a:rPr>
              <a:t> </a:t>
            </a:r>
            <a:r>
              <a:rPr sz="2176" spc="-17" dirty="0">
                <a:latin typeface="Georgia"/>
                <a:cs typeface="Georgia"/>
              </a:rPr>
              <a:t>algorithms</a:t>
            </a:r>
            <a:r>
              <a:rPr sz="2176" spc="75" dirty="0">
                <a:latin typeface="Georgia"/>
                <a:cs typeface="Georgia"/>
              </a:rPr>
              <a:t> </a:t>
            </a:r>
            <a:r>
              <a:rPr sz="2176" spc="-25" dirty="0">
                <a:latin typeface="Georgia"/>
                <a:cs typeface="Georgia"/>
              </a:rPr>
              <a:t>for</a:t>
            </a:r>
            <a:r>
              <a:rPr sz="2176" spc="75" dirty="0">
                <a:latin typeface="Georgia"/>
                <a:cs typeface="Georgia"/>
              </a:rPr>
              <a:t> </a:t>
            </a:r>
            <a:r>
              <a:rPr sz="2176" spc="-8" dirty="0">
                <a:latin typeface="Georgia"/>
                <a:cs typeface="Georgia"/>
              </a:rPr>
              <a:t>both</a:t>
            </a:r>
            <a:r>
              <a:rPr sz="2176" spc="75" dirty="0">
                <a:latin typeface="Georgia"/>
                <a:cs typeface="Georgia"/>
              </a:rPr>
              <a:t> </a:t>
            </a:r>
            <a:r>
              <a:rPr sz="2176" spc="-17" dirty="0">
                <a:latin typeface="Georgia"/>
                <a:cs typeface="Georgia"/>
              </a:rPr>
              <a:t>cases</a:t>
            </a:r>
            <a:endParaRPr sz="2176" dirty="0">
              <a:latin typeface="Georgia"/>
              <a:cs typeface="Georgia"/>
            </a:endParaRPr>
          </a:p>
          <a:p>
            <a:pPr marL="544714" marR="51238" indent="-310942">
              <a:lnSpc>
                <a:spcPct val="104900"/>
              </a:lnSpc>
              <a:spcBef>
                <a:spcPts val="504"/>
              </a:spcBef>
              <a:buClr>
                <a:srgbClr val="3333B2"/>
              </a:buClr>
              <a:buSzPct val="110526"/>
              <a:buFont typeface="Arial" panose="020B0604020202020204" pitchFamily="34" charset="0"/>
              <a:buChar char="•"/>
              <a:tabLst>
                <a:tab pos="489960" algn="l"/>
              </a:tabLst>
            </a:pPr>
            <a:r>
              <a:rPr sz="2176" spc="-17" dirty="0">
                <a:latin typeface="Georgia"/>
                <a:cs typeface="Georgia"/>
              </a:rPr>
              <a:t>Note</a:t>
            </a:r>
            <a:r>
              <a:rPr sz="2176" spc="67" dirty="0">
                <a:latin typeface="Georgia"/>
                <a:cs typeface="Georgia"/>
              </a:rPr>
              <a:t> </a:t>
            </a:r>
            <a:r>
              <a:rPr sz="2176" spc="-8" dirty="0">
                <a:latin typeface="Georgia"/>
                <a:cs typeface="Georgia"/>
              </a:rPr>
              <a:t>that</a:t>
            </a:r>
            <a:r>
              <a:rPr sz="2176" spc="67" dirty="0">
                <a:latin typeface="Georgia"/>
                <a:cs typeface="Georgia"/>
              </a:rPr>
              <a:t> </a:t>
            </a:r>
            <a:r>
              <a:rPr sz="2176" dirty="0">
                <a:latin typeface="Georgia"/>
                <a:cs typeface="Georgia"/>
              </a:rPr>
              <a:t>the</a:t>
            </a:r>
            <a:r>
              <a:rPr sz="2176" spc="67" dirty="0">
                <a:latin typeface="Georgia"/>
                <a:cs typeface="Georgia"/>
              </a:rPr>
              <a:t> </a:t>
            </a:r>
            <a:r>
              <a:rPr sz="2176" spc="-8" dirty="0">
                <a:latin typeface="Georgia"/>
                <a:cs typeface="Georgia"/>
              </a:rPr>
              <a:t>second</a:t>
            </a:r>
            <a:r>
              <a:rPr sz="2176" spc="67" dirty="0">
                <a:latin typeface="Georgia"/>
                <a:cs typeface="Georgia"/>
              </a:rPr>
              <a:t> </a:t>
            </a:r>
            <a:r>
              <a:rPr sz="2176" spc="-17" dirty="0">
                <a:latin typeface="Georgia"/>
                <a:cs typeface="Georgia"/>
              </a:rPr>
              <a:t>point</a:t>
            </a:r>
            <a:r>
              <a:rPr sz="2176" spc="67" dirty="0">
                <a:latin typeface="Georgia"/>
                <a:cs typeface="Georgia"/>
              </a:rPr>
              <a:t> </a:t>
            </a:r>
            <a:r>
              <a:rPr sz="2176" spc="-34" dirty="0">
                <a:latin typeface="Georgia"/>
                <a:cs typeface="Georgia"/>
              </a:rPr>
              <a:t>is</a:t>
            </a:r>
            <a:r>
              <a:rPr sz="2176" spc="67" dirty="0">
                <a:latin typeface="Georgia"/>
                <a:cs typeface="Georgia"/>
              </a:rPr>
              <a:t> </a:t>
            </a:r>
            <a:r>
              <a:rPr sz="2176" spc="-17" dirty="0">
                <a:latin typeface="Georgia"/>
                <a:cs typeface="Georgia"/>
              </a:rPr>
              <a:t>not</a:t>
            </a:r>
            <a:r>
              <a:rPr sz="2176" spc="67" dirty="0">
                <a:latin typeface="Georgia"/>
                <a:cs typeface="Georgia"/>
              </a:rPr>
              <a:t> </a:t>
            </a:r>
            <a:r>
              <a:rPr sz="2176" spc="8" dirty="0">
                <a:latin typeface="Georgia"/>
                <a:cs typeface="Georgia"/>
              </a:rPr>
              <a:t>(just)</a:t>
            </a:r>
            <a:r>
              <a:rPr sz="2176" spc="75" dirty="0">
                <a:latin typeface="Georgia"/>
                <a:cs typeface="Georgia"/>
              </a:rPr>
              <a:t> </a:t>
            </a:r>
            <a:r>
              <a:rPr sz="2176" spc="-8" dirty="0">
                <a:latin typeface="Georgia"/>
                <a:cs typeface="Georgia"/>
              </a:rPr>
              <a:t>about</a:t>
            </a:r>
            <a:r>
              <a:rPr sz="2176" spc="67" dirty="0">
                <a:latin typeface="Georgia"/>
                <a:cs typeface="Georgia"/>
              </a:rPr>
              <a:t> </a:t>
            </a:r>
            <a:r>
              <a:rPr sz="2176" spc="-8" dirty="0">
                <a:latin typeface="Georgia"/>
                <a:cs typeface="Georgia"/>
              </a:rPr>
              <a:t>generalization</a:t>
            </a:r>
            <a:r>
              <a:rPr sz="2176" spc="67" dirty="0">
                <a:latin typeface="Georgia"/>
                <a:cs typeface="Georgia"/>
              </a:rPr>
              <a:t> </a:t>
            </a:r>
            <a:r>
              <a:rPr sz="2176" spc="252" dirty="0">
                <a:latin typeface="Georgia"/>
                <a:cs typeface="Georgia"/>
              </a:rPr>
              <a:t>—</a:t>
            </a:r>
            <a:r>
              <a:rPr sz="2176" spc="67" dirty="0">
                <a:latin typeface="Georgia"/>
                <a:cs typeface="Georgia"/>
              </a:rPr>
              <a:t> </a:t>
            </a:r>
            <a:r>
              <a:rPr sz="2176" spc="-17" dirty="0">
                <a:latin typeface="Georgia"/>
                <a:cs typeface="Georgia"/>
              </a:rPr>
              <a:t>it</a:t>
            </a:r>
            <a:r>
              <a:rPr sz="2176" spc="67" dirty="0">
                <a:latin typeface="Georgia"/>
                <a:cs typeface="Georgia"/>
              </a:rPr>
              <a:t> </a:t>
            </a:r>
            <a:r>
              <a:rPr sz="2176" spc="-34" dirty="0">
                <a:latin typeface="Georgia"/>
                <a:cs typeface="Georgia"/>
              </a:rPr>
              <a:t>is</a:t>
            </a:r>
            <a:r>
              <a:rPr sz="2176" spc="67" dirty="0">
                <a:latin typeface="Georgia"/>
                <a:cs typeface="Georgia"/>
              </a:rPr>
              <a:t> </a:t>
            </a:r>
            <a:r>
              <a:rPr sz="2176" spc="-8" dirty="0">
                <a:latin typeface="Georgia"/>
                <a:cs typeface="Georgia"/>
              </a:rPr>
              <a:t>about</a:t>
            </a:r>
            <a:r>
              <a:rPr sz="2176" spc="67" dirty="0">
                <a:latin typeface="Georgia"/>
                <a:cs typeface="Georgia"/>
              </a:rPr>
              <a:t> </a:t>
            </a:r>
            <a:r>
              <a:rPr sz="2176" spc="-17" dirty="0">
                <a:latin typeface="Georgia"/>
                <a:cs typeface="Georgia"/>
              </a:rPr>
              <a:t>continuing</a:t>
            </a:r>
            <a:r>
              <a:rPr sz="2176" spc="67" dirty="0">
                <a:latin typeface="Georgia"/>
                <a:cs typeface="Georgia"/>
              </a:rPr>
              <a:t> </a:t>
            </a:r>
            <a:r>
              <a:rPr sz="2176" spc="-8" dirty="0">
                <a:latin typeface="Georgia"/>
                <a:cs typeface="Georgia"/>
              </a:rPr>
              <a:t>to </a:t>
            </a:r>
            <a:r>
              <a:rPr sz="2176" spc="-353" dirty="0">
                <a:latin typeface="Georgia"/>
                <a:cs typeface="Georgia"/>
              </a:rPr>
              <a:t> </a:t>
            </a:r>
            <a:r>
              <a:rPr sz="2176" spc="-8" dirty="0">
                <a:latin typeface="Georgia"/>
                <a:cs typeface="Georgia"/>
              </a:rPr>
              <a:t>learn</a:t>
            </a:r>
            <a:r>
              <a:rPr sz="2176" spc="59" dirty="0">
                <a:latin typeface="Georgia"/>
                <a:cs typeface="Georgia"/>
              </a:rPr>
              <a:t> </a:t>
            </a:r>
            <a:r>
              <a:rPr sz="2176" spc="-17" dirty="0">
                <a:latin typeface="Georgia"/>
                <a:cs typeface="Georgia"/>
              </a:rPr>
              <a:t>efficiently</a:t>
            </a:r>
            <a:r>
              <a:rPr sz="2176" spc="59" dirty="0">
                <a:latin typeface="Georgia"/>
                <a:cs typeface="Georgia"/>
              </a:rPr>
              <a:t> </a:t>
            </a:r>
            <a:r>
              <a:rPr sz="2176" spc="-8" dirty="0">
                <a:latin typeface="Georgia"/>
                <a:cs typeface="Georgia"/>
              </a:rPr>
              <a:t>online,</a:t>
            </a:r>
            <a:r>
              <a:rPr sz="2176" spc="59" dirty="0">
                <a:latin typeface="Georgia"/>
                <a:cs typeface="Georgia"/>
              </a:rPr>
              <a:t> </a:t>
            </a:r>
            <a:r>
              <a:rPr sz="2176" spc="-17" dirty="0">
                <a:latin typeface="Georgia"/>
                <a:cs typeface="Georgia"/>
              </a:rPr>
              <a:t>during</a:t>
            </a:r>
            <a:r>
              <a:rPr sz="2176" spc="59" dirty="0">
                <a:latin typeface="Georgia"/>
                <a:cs typeface="Georgia"/>
              </a:rPr>
              <a:t> </a:t>
            </a:r>
            <a:r>
              <a:rPr sz="2176" spc="-17" dirty="0">
                <a:latin typeface="Georgia"/>
                <a:cs typeface="Georgia"/>
              </a:rPr>
              <a:t>operation</a:t>
            </a:r>
            <a:endParaRPr sz="2176" dirty="0">
              <a:latin typeface="Georgia"/>
              <a:cs typeface="Georgia"/>
            </a:endParaRPr>
          </a:p>
        </p:txBody>
      </p:sp>
      <p:sp>
        <p:nvSpPr>
          <p:cNvPr id="4" name="Rectangle 3">
            <a:extLst>
              <a:ext uri="{FF2B5EF4-FFF2-40B4-BE49-F238E27FC236}">
                <a16:creationId xmlns:a16="http://schemas.microsoft.com/office/drawing/2014/main" id="{E1668664-F8BA-84BB-92F6-6951B5C692A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34E77FE-216E-0FEE-3D24-0C40EE21B7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DF26DC3-7694-6314-B1C5-1B16098D2F0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5309252"/>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28880" y="650753"/>
            <a:ext cx="7038579" cy="421371"/>
          </a:xfrm>
          <a:prstGeom prst="rect">
            <a:avLst/>
          </a:prstGeom>
        </p:spPr>
        <p:txBody>
          <a:bodyPr vert="horz" wrap="square" lIns="0" tIns="19214" rIns="0" bIns="0" rtlCol="0" anchor="ctr">
            <a:spAutoFit/>
          </a:bodyPr>
          <a:lstStyle/>
          <a:p>
            <a:pPr marL="21349">
              <a:spcBef>
                <a:spcPts val="151"/>
              </a:spcBef>
            </a:pPr>
            <a:r>
              <a:rPr sz="2902" spc="-42" dirty="0">
                <a:solidFill>
                  <a:srgbClr val="3333B2"/>
                </a:solidFill>
                <a:latin typeface="Georgia"/>
                <a:cs typeface="Georgia"/>
              </a:rPr>
              <a:t>Atari</a:t>
            </a:r>
            <a:r>
              <a:rPr sz="2902" spc="84" dirty="0">
                <a:solidFill>
                  <a:srgbClr val="3333B2"/>
                </a:solidFill>
                <a:latin typeface="Georgia"/>
                <a:cs typeface="Georgia"/>
              </a:rPr>
              <a:t> </a:t>
            </a:r>
            <a:r>
              <a:rPr sz="2902" spc="-51" dirty="0">
                <a:solidFill>
                  <a:srgbClr val="3333B2"/>
                </a:solidFill>
                <a:latin typeface="Georgia"/>
                <a:cs typeface="Georgia"/>
              </a:rPr>
              <a:t>Example:</a:t>
            </a:r>
            <a:r>
              <a:rPr sz="2902" spc="191" dirty="0">
                <a:solidFill>
                  <a:srgbClr val="3333B2"/>
                </a:solidFill>
                <a:latin typeface="Georgia"/>
                <a:cs typeface="Georgia"/>
              </a:rPr>
              <a:t> </a:t>
            </a:r>
            <a:r>
              <a:rPr sz="2902" spc="-59" dirty="0">
                <a:solidFill>
                  <a:srgbClr val="3333B2"/>
                </a:solidFill>
                <a:latin typeface="Georgia"/>
                <a:cs typeface="Georgia"/>
              </a:rPr>
              <a:t>Reinforcement</a:t>
            </a:r>
            <a:r>
              <a:rPr sz="2902" spc="92" dirty="0">
                <a:solidFill>
                  <a:srgbClr val="3333B2"/>
                </a:solidFill>
                <a:latin typeface="Georgia"/>
                <a:cs typeface="Georgia"/>
              </a:rPr>
              <a:t> </a:t>
            </a:r>
            <a:r>
              <a:rPr sz="2902" spc="-51" dirty="0">
                <a:solidFill>
                  <a:srgbClr val="3333B2"/>
                </a:solidFill>
                <a:latin typeface="Georgia"/>
                <a:cs typeface="Georgia"/>
              </a:rPr>
              <a:t>Learning</a:t>
            </a:r>
            <a:endParaRPr sz="2902" dirty="0">
              <a:latin typeface="Georgia"/>
              <a:cs typeface="Georgia"/>
            </a:endParaRPr>
          </a:p>
        </p:txBody>
      </p:sp>
      <p:pic>
        <p:nvPicPr>
          <p:cNvPr id="3" name="object 3"/>
          <p:cNvPicPr/>
          <p:nvPr/>
        </p:nvPicPr>
        <p:blipFill>
          <a:blip r:embed="rId2" cstate="print"/>
          <a:stretch>
            <a:fillRect/>
          </a:stretch>
        </p:blipFill>
        <p:spPr>
          <a:xfrm>
            <a:off x="3398146" y="4344390"/>
            <a:ext cx="2287643" cy="1405035"/>
          </a:xfrm>
          <a:prstGeom prst="rect">
            <a:avLst/>
          </a:prstGeom>
        </p:spPr>
      </p:pic>
      <p:sp>
        <p:nvSpPr>
          <p:cNvPr id="4" name="object 4"/>
          <p:cNvSpPr txBox="1"/>
          <p:nvPr/>
        </p:nvSpPr>
        <p:spPr>
          <a:xfrm>
            <a:off x="2409969" y="1864499"/>
            <a:ext cx="860365" cy="195134"/>
          </a:xfrm>
          <a:prstGeom prst="rect">
            <a:avLst/>
          </a:prstGeom>
        </p:spPr>
        <p:txBody>
          <a:bodyPr vert="horz" wrap="square" lIns="0" tIns="26686" rIns="0" bIns="0" rtlCol="0">
            <a:spAutoFit/>
          </a:bodyPr>
          <a:lstStyle/>
          <a:p>
            <a:pPr marL="21349">
              <a:spcBef>
                <a:spcPts val="210"/>
              </a:spcBef>
            </a:pPr>
            <a:r>
              <a:rPr sz="1093" b="1" spc="17" dirty="0">
                <a:latin typeface="Arial"/>
                <a:cs typeface="Arial"/>
              </a:rPr>
              <a:t>observation</a:t>
            </a:r>
            <a:endParaRPr sz="1093">
              <a:latin typeface="Arial"/>
              <a:cs typeface="Arial"/>
            </a:endParaRPr>
          </a:p>
        </p:txBody>
      </p:sp>
      <p:sp>
        <p:nvSpPr>
          <p:cNvPr id="5" name="object 5"/>
          <p:cNvSpPr txBox="1"/>
          <p:nvPr/>
        </p:nvSpPr>
        <p:spPr>
          <a:xfrm>
            <a:off x="3844112" y="3459901"/>
            <a:ext cx="516647" cy="195134"/>
          </a:xfrm>
          <a:prstGeom prst="rect">
            <a:avLst/>
          </a:prstGeom>
        </p:spPr>
        <p:txBody>
          <a:bodyPr vert="horz" wrap="square" lIns="0" tIns="26686" rIns="0" bIns="0" rtlCol="0">
            <a:spAutoFit/>
          </a:bodyPr>
          <a:lstStyle/>
          <a:p>
            <a:pPr marL="21349">
              <a:spcBef>
                <a:spcPts val="210"/>
              </a:spcBef>
            </a:pPr>
            <a:r>
              <a:rPr sz="1093" b="1" spc="17" dirty="0">
                <a:latin typeface="Arial"/>
                <a:cs typeface="Arial"/>
              </a:rPr>
              <a:t>reward</a:t>
            </a:r>
            <a:endParaRPr sz="1093">
              <a:latin typeface="Arial"/>
              <a:cs typeface="Arial"/>
            </a:endParaRPr>
          </a:p>
        </p:txBody>
      </p:sp>
      <p:sp>
        <p:nvSpPr>
          <p:cNvPr id="6" name="object 6"/>
          <p:cNvSpPr txBox="1"/>
          <p:nvPr/>
        </p:nvSpPr>
        <p:spPr>
          <a:xfrm>
            <a:off x="5936844" y="1864499"/>
            <a:ext cx="467544" cy="195134"/>
          </a:xfrm>
          <a:prstGeom prst="rect">
            <a:avLst/>
          </a:prstGeom>
        </p:spPr>
        <p:txBody>
          <a:bodyPr vert="horz" wrap="square" lIns="0" tIns="26686" rIns="0" bIns="0" rtlCol="0">
            <a:spAutoFit/>
          </a:bodyPr>
          <a:lstStyle/>
          <a:p>
            <a:pPr marL="21349">
              <a:spcBef>
                <a:spcPts val="210"/>
              </a:spcBef>
            </a:pPr>
            <a:r>
              <a:rPr sz="1093" b="1" spc="17" dirty="0">
                <a:latin typeface="Arial"/>
                <a:cs typeface="Arial"/>
              </a:rPr>
              <a:t>act</a:t>
            </a:r>
            <a:r>
              <a:rPr sz="1093" b="1" dirty="0">
                <a:latin typeface="Arial"/>
                <a:cs typeface="Arial"/>
              </a:rPr>
              <a:t>i</a:t>
            </a:r>
            <a:r>
              <a:rPr sz="1093" b="1" spc="25" dirty="0">
                <a:latin typeface="Arial"/>
                <a:cs typeface="Arial"/>
              </a:rPr>
              <a:t>on</a:t>
            </a:r>
            <a:endParaRPr sz="1093">
              <a:latin typeface="Arial"/>
              <a:cs typeface="Arial"/>
            </a:endParaRPr>
          </a:p>
        </p:txBody>
      </p:sp>
      <p:sp>
        <p:nvSpPr>
          <p:cNvPr id="7" name="object 7"/>
          <p:cNvSpPr txBox="1"/>
          <p:nvPr/>
        </p:nvSpPr>
        <p:spPr>
          <a:xfrm>
            <a:off x="6024345" y="2243067"/>
            <a:ext cx="247649" cy="195134"/>
          </a:xfrm>
          <a:prstGeom prst="rect">
            <a:avLst/>
          </a:prstGeom>
        </p:spPr>
        <p:txBody>
          <a:bodyPr vert="horz" wrap="square" lIns="0" tIns="26686" rIns="0" bIns="0" rtlCol="0">
            <a:spAutoFit/>
          </a:bodyPr>
          <a:lstStyle/>
          <a:p>
            <a:pPr marL="64047">
              <a:spcBef>
                <a:spcPts val="210"/>
              </a:spcBef>
            </a:pPr>
            <a:r>
              <a:rPr sz="1093" b="1" i="1" spc="8" dirty="0">
                <a:latin typeface="Arial"/>
                <a:cs typeface="Arial"/>
              </a:rPr>
              <a:t>a</a:t>
            </a:r>
            <a:r>
              <a:rPr sz="1386" b="1" i="1" spc="12" baseline="-25252" dirty="0">
                <a:latin typeface="Arial"/>
                <a:cs typeface="Arial"/>
              </a:rPr>
              <a:t>t</a:t>
            </a:r>
            <a:endParaRPr sz="1386" baseline="-25252">
              <a:latin typeface="Arial"/>
              <a:cs typeface="Arial"/>
            </a:endParaRPr>
          </a:p>
        </p:txBody>
      </p:sp>
      <p:sp>
        <p:nvSpPr>
          <p:cNvPr id="8" name="object 8"/>
          <p:cNvSpPr txBox="1"/>
          <p:nvPr/>
        </p:nvSpPr>
        <p:spPr>
          <a:xfrm>
            <a:off x="4648298" y="3459901"/>
            <a:ext cx="224165" cy="195134"/>
          </a:xfrm>
          <a:prstGeom prst="rect">
            <a:avLst/>
          </a:prstGeom>
        </p:spPr>
        <p:txBody>
          <a:bodyPr vert="horz" wrap="square" lIns="0" tIns="26686" rIns="0" bIns="0" rtlCol="0">
            <a:spAutoFit/>
          </a:bodyPr>
          <a:lstStyle/>
          <a:p>
            <a:pPr marL="64047">
              <a:spcBef>
                <a:spcPts val="210"/>
              </a:spcBef>
            </a:pPr>
            <a:r>
              <a:rPr sz="1093" b="1" i="1" dirty="0">
                <a:latin typeface="Arial"/>
                <a:cs typeface="Arial"/>
              </a:rPr>
              <a:t>r</a:t>
            </a:r>
            <a:r>
              <a:rPr sz="1386" b="1" i="1" baseline="-25252" dirty="0">
                <a:latin typeface="Arial"/>
                <a:cs typeface="Arial"/>
              </a:rPr>
              <a:t>t</a:t>
            </a:r>
            <a:endParaRPr sz="1386" baseline="-25252">
              <a:latin typeface="Arial"/>
              <a:cs typeface="Arial"/>
            </a:endParaRPr>
          </a:p>
        </p:txBody>
      </p:sp>
      <p:sp>
        <p:nvSpPr>
          <p:cNvPr id="9" name="object 9"/>
          <p:cNvSpPr txBox="1"/>
          <p:nvPr/>
        </p:nvSpPr>
        <p:spPr>
          <a:xfrm>
            <a:off x="2712422" y="2243067"/>
            <a:ext cx="256189" cy="195134"/>
          </a:xfrm>
          <a:prstGeom prst="rect">
            <a:avLst/>
          </a:prstGeom>
        </p:spPr>
        <p:txBody>
          <a:bodyPr vert="horz" wrap="square" lIns="0" tIns="26686" rIns="0" bIns="0" rtlCol="0">
            <a:spAutoFit/>
          </a:bodyPr>
          <a:lstStyle/>
          <a:p>
            <a:pPr marL="64047">
              <a:spcBef>
                <a:spcPts val="210"/>
              </a:spcBef>
            </a:pPr>
            <a:r>
              <a:rPr sz="1093" b="1" i="1" spc="8" dirty="0">
                <a:latin typeface="Arial"/>
                <a:cs typeface="Arial"/>
              </a:rPr>
              <a:t>o</a:t>
            </a:r>
            <a:r>
              <a:rPr sz="1386" b="1" i="1" spc="12" baseline="-25252" dirty="0">
                <a:latin typeface="Arial"/>
                <a:cs typeface="Arial"/>
              </a:rPr>
              <a:t>t</a:t>
            </a:r>
            <a:endParaRPr sz="1386" baseline="-25252">
              <a:latin typeface="Arial"/>
              <a:cs typeface="Arial"/>
            </a:endParaRPr>
          </a:p>
        </p:txBody>
      </p:sp>
      <p:grpSp>
        <p:nvGrpSpPr>
          <p:cNvPr id="10" name="object 10"/>
          <p:cNvGrpSpPr/>
          <p:nvPr/>
        </p:nvGrpSpPr>
        <p:grpSpPr>
          <a:xfrm>
            <a:off x="1456444" y="1385595"/>
            <a:ext cx="5764243" cy="3784119"/>
            <a:chOff x="122947" y="406855"/>
            <a:chExt cx="3429000" cy="2251075"/>
          </a:xfrm>
        </p:grpSpPr>
        <p:sp>
          <p:nvSpPr>
            <p:cNvPr id="11" name="object 11"/>
            <p:cNvSpPr/>
            <p:nvPr/>
          </p:nvSpPr>
          <p:spPr>
            <a:xfrm>
              <a:off x="2683273" y="884068"/>
              <a:ext cx="485775" cy="1737360"/>
            </a:xfrm>
            <a:custGeom>
              <a:avLst/>
              <a:gdLst/>
              <a:ahLst/>
              <a:cxnLst/>
              <a:rect l="l" t="t" r="r" b="b"/>
              <a:pathLst>
                <a:path w="485775" h="1737360">
                  <a:moveTo>
                    <a:pt x="0" y="0"/>
                  </a:moveTo>
                  <a:lnTo>
                    <a:pt x="485255" y="0"/>
                  </a:lnTo>
                  <a:lnTo>
                    <a:pt x="485255" y="1737268"/>
                  </a:lnTo>
                  <a:lnTo>
                    <a:pt x="104021" y="1737268"/>
                  </a:lnTo>
                </a:path>
              </a:pathLst>
            </a:custGeom>
            <a:ln w="21447">
              <a:solidFill>
                <a:srgbClr val="FF2600"/>
              </a:solidFill>
            </a:ln>
          </p:spPr>
          <p:txBody>
            <a:bodyPr wrap="square" lIns="0" tIns="0" rIns="0" bIns="0" rtlCol="0"/>
            <a:lstStyle/>
            <a:p>
              <a:endParaRPr sz="3530"/>
            </a:p>
          </p:txBody>
        </p:sp>
        <p:pic>
          <p:nvPicPr>
            <p:cNvPr id="12" name="object 12"/>
            <p:cNvPicPr/>
            <p:nvPr/>
          </p:nvPicPr>
          <p:blipFill>
            <a:blip r:embed="rId3" cstate="print"/>
            <a:stretch>
              <a:fillRect/>
            </a:stretch>
          </p:blipFill>
          <p:spPr>
            <a:xfrm>
              <a:off x="2707938" y="2584875"/>
              <a:ext cx="90080" cy="72922"/>
            </a:xfrm>
            <a:prstGeom prst="rect">
              <a:avLst/>
            </a:prstGeom>
          </p:spPr>
        </p:pic>
        <p:sp>
          <p:nvSpPr>
            <p:cNvPr id="13" name="object 13"/>
            <p:cNvSpPr/>
            <p:nvPr/>
          </p:nvSpPr>
          <p:spPr>
            <a:xfrm>
              <a:off x="1962092" y="1612756"/>
              <a:ext cx="0" cy="381635"/>
            </a:xfrm>
            <a:custGeom>
              <a:avLst/>
              <a:gdLst/>
              <a:ahLst/>
              <a:cxnLst/>
              <a:rect l="l" t="t" r="r" b="b"/>
              <a:pathLst>
                <a:path h="381635">
                  <a:moveTo>
                    <a:pt x="0" y="0"/>
                  </a:moveTo>
                  <a:lnTo>
                    <a:pt x="0" y="381233"/>
                  </a:lnTo>
                </a:path>
              </a:pathLst>
            </a:custGeom>
            <a:ln w="21447">
              <a:solidFill>
                <a:srgbClr val="FF2600"/>
              </a:solidFill>
            </a:ln>
          </p:spPr>
          <p:txBody>
            <a:bodyPr wrap="square" lIns="0" tIns="0" rIns="0" bIns="0" rtlCol="0"/>
            <a:lstStyle/>
            <a:p>
              <a:endParaRPr sz="3530"/>
            </a:p>
          </p:txBody>
        </p:sp>
        <p:pic>
          <p:nvPicPr>
            <p:cNvPr id="14" name="object 14"/>
            <p:cNvPicPr/>
            <p:nvPr/>
          </p:nvPicPr>
          <p:blipFill>
            <a:blip r:embed="rId4" cstate="print"/>
            <a:stretch>
              <a:fillRect/>
            </a:stretch>
          </p:blipFill>
          <p:spPr>
            <a:xfrm>
              <a:off x="1925631" y="1533399"/>
              <a:ext cx="72922" cy="90080"/>
            </a:xfrm>
            <a:prstGeom prst="rect">
              <a:avLst/>
            </a:prstGeom>
          </p:spPr>
        </p:pic>
        <p:pic>
          <p:nvPicPr>
            <p:cNvPr id="15" name="object 15"/>
            <p:cNvPicPr/>
            <p:nvPr/>
          </p:nvPicPr>
          <p:blipFill>
            <a:blip r:embed="rId5" cstate="print"/>
            <a:stretch>
              <a:fillRect/>
            </a:stretch>
          </p:blipFill>
          <p:spPr>
            <a:xfrm>
              <a:off x="1332064" y="406855"/>
              <a:ext cx="1281503" cy="1112628"/>
            </a:xfrm>
            <a:prstGeom prst="rect">
              <a:avLst/>
            </a:prstGeom>
          </p:spPr>
        </p:pic>
        <p:pic>
          <p:nvPicPr>
            <p:cNvPr id="16" name="object 16"/>
            <p:cNvPicPr/>
            <p:nvPr/>
          </p:nvPicPr>
          <p:blipFill>
            <a:blip r:embed="rId6" cstate="print"/>
            <a:stretch>
              <a:fillRect/>
            </a:stretch>
          </p:blipFill>
          <p:spPr>
            <a:xfrm>
              <a:off x="2779788" y="1321066"/>
              <a:ext cx="772119" cy="796704"/>
            </a:xfrm>
            <a:prstGeom prst="rect">
              <a:avLst/>
            </a:prstGeom>
          </p:spPr>
        </p:pic>
        <p:pic>
          <p:nvPicPr>
            <p:cNvPr id="17" name="object 17"/>
            <p:cNvPicPr/>
            <p:nvPr/>
          </p:nvPicPr>
          <p:blipFill>
            <a:blip r:embed="rId7" cstate="print"/>
            <a:stretch>
              <a:fillRect/>
            </a:stretch>
          </p:blipFill>
          <p:spPr>
            <a:xfrm>
              <a:off x="1573352" y="1804152"/>
              <a:ext cx="772119" cy="106217"/>
            </a:xfrm>
            <a:prstGeom prst="rect">
              <a:avLst/>
            </a:prstGeom>
          </p:spPr>
        </p:pic>
        <p:sp>
          <p:nvSpPr>
            <p:cNvPr id="18" name="object 18"/>
            <p:cNvSpPr/>
            <p:nvPr/>
          </p:nvSpPr>
          <p:spPr>
            <a:xfrm>
              <a:off x="704717" y="884068"/>
              <a:ext cx="488315" cy="1737360"/>
            </a:xfrm>
            <a:custGeom>
              <a:avLst/>
              <a:gdLst/>
              <a:ahLst/>
              <a:cxnLst/>
              <a:rect l="l" t="t" r="r" b="b"/>
              <a:pathLst>
                <a:path w="488315" h="1737360">
                  <a:moveTo>
                    <a:pt x="383914" y="0"/>
                  </a:moveTo>
                  <a:lnTo>
                    <a:pt x="0" y="0"/>
                  </a:lnTo>
                  <a:lnTo>
                    <a:pt x="0" y="1737268"/>
                  </a:lnTo>
                  <a:lnTo>
                    <a:pt x="487936" y="1737268"/>
                  </a:lnTo>
                </a:path>
              </a:pathLst>
            </a:custGeom>
            <a:ln w="21447">
              <a:solidFill>
                <a:srgbClr val="FF2600"/>
              </a:solidFill>
            </a:ln>
          </p:spPr>
          <p:txBody>
            <a:bodyPr wrap="square" lIns="0" tIns="0" rIns="0" bIns="0" rtlCol="0"/>
            <a:lstStyle/>
            <a:p>
              <a:endParaRPr sz="3530"/>
            </a:p>
          </p:txBody>
        </p:sp>
        <p:pic>
          <p:nvPicPr>
            <p:cNvPr id="19" name="object 19"/>
            <p:cNvPicPr/>
            <p:nvPr/>
          </p:nvPicPr>
          <p:blipFill>
            <a:blip r:embed="rId8" cstate="print"/>
            <a:stretch>
              <a:fillRect/>
            </a:stretch>
          </p:blipFill>
          <p:spPr>
            <a:xfrm>
              <a:off x="1077908" y="847607"/>
              <a:ext cx="90080" cy="72922"/>
            </a:xfrm>
            <a:prstGeom prst="rect">
              <a:avLst/>
            </a:prstGeom>
          </p:spPr>
        </p:pic>
        <p:pic>
          <p:nvPicPr>
            <p:cNvPr id="20" name="object 20"/>
            <p:cNvPicPr/>
            <p:nvPr/>
          </p:nvPicPr>
          <p:blipFill>
            <a:blip r:embed="rId9" cstate="print"/>
            <a:stretch>
              <a:fillRect/>
            </a:stretch>
          </p:blipFill>
          <p:spPr>
            <a:xfrm>
              <a:off x="122947" y="1272809"/>
              <a:ext cx="1158179" cy="868634"/>
            </a:xfrm>
            <a:prstGeom prst="rect">
              <a:avLst/>
            </a:prstGeom>
          </p:spPr>
        </p:pic>
      </p:grpSp>
      <p:sp>
        <p:nvSpPr>
          <p:cNvPr id="21" name="object 21"/>
          <p:cNvSpPr txBox="1"/>
          <p:nvPr/>
        </p:nvSpPr>
        <p:spPr>
          <a:xfrm>
            <a:off x="7528777" y="2904626"/>
            <a:ext cx="3221571" cy="1464677"/>
          </a:xfrm>
          <a:prstGeom prst="rect">
            <a:avLst/>
          </a:prstGeom>
        </p:spPr>
        <p:txBody>
          <a:bodyPr vert="horz" wrap="square" lIns="0" tIns="74721" rIns="0" bIns="0" rtlCol="0">
            <a:spAutoFit/>
          </a:bodyPr>
          <a:lstStyle/>
          <a:p>
            <a:pPr marL="318101" indent="-255121">
              <a:spcBef>
                <a:spcPts val="589"/>
              </a:spcBef>
              <a:buClr>
                <a:srgbClr val="3333B2"/>
              </a:buClr>
              <a:buSzPct val="110526"/>
              <a:buFont typeface="Lucida Sans Unicode"/>
              <a:buChar char="►"/>
              <a:tabLst>
                <a:tab pos="319168" algn="l"/>
              </a:tabLst>
            </a:pPr>
            <a:r>
              <a:rPr sz="1597" spc="-34" dirty="0">
                <a:latin typeface="Georgia"/>
                <a:cs typeface="Georgia"/>
              </a:rPr>
              <a:t>Rules</a:t>
            </a:r>
            <a:r>
              <a:rPr sz="1597" spc="42" dirty="0">
                <a:latin typeface="Georgia"/>
                <a:cs typeface="Georgia"/>
              </a:rPr>
              <a:t> </a:t>
            </a:r>
            <a:r>
              <a:rPr sz="1597" spc="-17" dirty="0">
                <a:latin typeface="Georgia"/>
                <a:cs typeface="Georgia"/>
              </a:rPr>
              <a:t>of</a:t>
            </a:r>
            <a:r>
              <a:rPr sz="1597" spc="42" dirty="0">
                <a:latin typeface="Georgia"/>
                <a:cs typeface="Georgia"/>
              </a:rPr>
              <a:t> </a:t>
            </a:r>
            <a:r>
              <a:rPr sz="1597" dirty="0">
                <a:latin typeface="Georgia"/>
                <a:cs typeface="Georgia"/>
              </a:rPr>
              <a:t>the</a:t>
            </a:r>
            <a:r>
              <a:rPr sz="1597" spc="51" dirty="0">
                <a:latin typeface="Georgia"/>
                <a:cs typeface="Georgia"/>
              </a:rPr>
              <a:t> </a:t>
            </a:r>
            <a:r>
              <a:rPr sz="1597" spc="8" dirty="0">
                <a:latin typeface="Georgia"/>
                <a:cs typeface="Georgia"/>
              </a:rPr>
              <a:t>game</a:t>
            </a:r>
            <a:r>
              <a:rPr sz="1597" spc="42" dirty="0">
                <a:latin typeface="Georgia"/>
                <a:cs typeface="Georgia"/>
              </a:rPr>
              <a:t> </a:t>
            </a:r>
            <a:r>
              <a:rPr sz="1597" dirty="0">
                <a:latin typeface="Georgia"/>
                <a:cs typeface="Georgia"/>
              </a:rPr>
              <a:t>are</a:t>
            </a:r>
            <a:r>
              <a:rPr sz="1597" spc="42" dirty="0">
                <a:latin typeface="Georgia"/>
                <a:cs typeface="Georgia"/>
              </a:rPr>
              <a:t> </a:t>
            </a:r>
            <a:r>
              <a:rPr sz="1597" spc="-17" dirty="0">
                <a:latin typeface="Georgia"/>
                <a:cs typeface="Georgia"/>
              </a:rPr>
              <a:t>unknown</a:t>
            </a:r>
            <a:endParaRPr sz="1597">
              <a:latin typeface="Georgia"/>
              <a:cs typeface="Georgia"/>
            </a:endParaRPr>
          </a:p>
          <a:p>
            <a:pPr marL="318101" marR="154781" indent="-255121">
              <a:lnSpc>
                <a:spcPct val="104900"/>
              </a:lnSpc>
              <a:spcBef>
                <a:spcPts val="504"/>
              </a:spcBef>
              <a:buClr>
                <a:srgbClr val="3333B2"/>
              </a:buClr>
              <a:buSzPct val="110526"/>
              <a:buFont typeface="Lucida Sans Unicode"/>
              <a:buChar char="►"/>
              <a:tabLst>
                <a:tab pos="319168" algn="l"/>
              </a:tabLst>
            </a:pPr>
            <a:r>
              <a:rPr sz="1597" spc="-25" dirty="0">
                <a:latin typeface="Georgia"/>
                <a:cs typeface="Georgia"/>
              </a:rPr>
              <a:t>Learn</a:t>
            </a:r>
            <a:r>
              <a:rPr sz="1597" spc="42" dirty="0">
                <a:latin typeface="Georgia"/>
                <a:cs typeface="Georgia"/>
              </a:rPr>
              <a:t> </a:t>
            </a:r>
            <a:r>
              <a:rPr sz="1597" spc="-8" dirty="0">
                <a:latin typeface="Georgia"/>
                <a:cs typeface="Georgia"/>
              </a:rPr>
              <a:t>directly</a:t>
            </a:r>
            <a:r>
              <a:rPr sz="1597" spc="42" dirty="0">
                <a:latin typeface="Georgia"/>
                <a:cs typeface="Georgia"/>
              </a:rPr>
              <a:t> </a:t>
            </a:r>
            <a:r>
              <a:rPr sz="1597" spc="-25" dirty="0">
                <a:latin typeface="Georgia"/>
                <a:cs typeface="Georgia"/>
              </a:rPr>
              <a:t>from</a:t>
            </a:r>
            <a:r>
              <a:rPr sz="1597" spc="42" dirty="0">
                <a:latin typeface="Georgia"/>
                <a:cs typeface="Georgia"/>
              </a:rPr>
              <a:t> </a:t>
            </a:r>
            <a:r>
              <a:rPr sz="1597" spc="-8" dirty="0">
                <a:latin typeface="Georgia"/>
                <a:cs typeface="Georgia"/>
              </a:rPr>
              <a:t>interactive </a:t>
            </a:r>
            <a:r>
              <a:rPr sz="1597" spc="-362" dirty="0">
                <a:latin typeface="Georgia"/>
                <a:cs typeface="Georgia"/>
              </a:rPr>
              <a:t> </a:t>
            </a:r>
            <a:r>
              <a:rPr sz="1597" spc="-8" dirty="0">
                <a:latin typeface="Georgia"/>
                <a:cs typeface="Georgia"/>
              </a:rPr>
              <a:t>game-play</a:t>
            </a:r>
            <a:endParaRPr sz="1597">
              <a:latin typeface="Georgia"/>
              <a:cs typeface="Georgia"/>
            </a:endParaRPr>
          </a:p>
          <a:p>
            <a:pPr marL="318101" marR="420576" indent="-255121">
              <a:lnSpc>
                <a:spcPct val="104900"/>
              </a:lnSpc>
              <a:spcBef>
                <a:spcPts val="504"/>
              </a:spcBef>
              <a:buClr>
                <a:srgbClr val="3333B2"/>
              </a:buClr>
              <a:buSzPct val="110526"/>
              <a:buFont typeface="Lucida Sans Unicode"/>
              <a:buChar char="►"/>
              <a:tabLst>
                <a:tab pos="319168" algn="l"/>
              </a:tabLst>
            </a:pPr>
            <a:r>
              <a:rPr sz="1597" spc="-34" dirty="0">
                <a:latin typeface="Georgia"/>
                <a:cs typeface="Georgia"/>
              </a:rPr>
              <a:t>Pick</a:t>
            </a:r>
            <a:r>
              <a:rPr sz="1597" spc="34" dirty="0">
                <a:latin typeface="Georgia"/>
                <a:cs typeface="Georgia"/>
              </a:rPr>
              <a:t> </a:t>
            </a:r>
            <a:r>
              <a:rPr sz="1597" spc="-17" dirty="0">
                <a:latin typeface="Georgia"/>
                <a:cs typeface="Georgia"/>
              </a:rPr>
              <a:t>actions</a:t>
            </a:r>
            <a:r>
              <a:rPr sz="1597" spc="42" dirty="0">
                <a:latin typeface="Georgia"/>
                <a:cs typeface="Georgia"/>
              </a:rPr>
              <a:t> </a:t>
            </a:r>
            <a:r>
              <a:rPr sz="1597" spc="-17" dirty="0">
                <a:latin typeface="Georgia"/>
                <a:cs typeface="Georgia"/>
              </a:rPr>
              <a:t>on</a:t>
            </a:r>
            <a:r>
              <a:rPr sz="1597" spc="42" dirty="0">
                <a:latin typeface="Georgia"/>
                <a:cs typeface="Georgia"/>
              </a:rPr>
              <a:t> </a:t>
            </a:r>
            <a:r>
              <a:rPr sz="1597" spc="-17" dirty="0">
                <a:latin typeface="Georgia"/>
                <a:cs typeface="Georgia"/>
              </a:rPr>
              <a:t>joystick,</a:t>
            </a:r>
            <a:r>
              <a:rPr sz="1597" spc="42" dirty="0">
                <a:latin typeface="Georgia"/>
                <a:cs typeface="Georgia"/>
              </a:rPr>
              <a:t> </a:t>
            </a:r>
            <a:r>
              <a:rPr sz="1597" dirty="0">
                <a:latin typeface="Georgia"/>
                <a:cs typeface="Georgia"/>
              </a:rPr>
              <a:t>see </a:t>
            </a:r>
            <a:r>
              <a:rPr sz="1597" spc="-362" dirty="0">
                <a:latin typeface="Georgia"/>
                <a:cs typeface="Georgia"/>
              </a:rPr>
              <a:t> </a:t>
            </a:r>
            <a:r>
              <a:rPr sz="1597" spc="-8" dirty="0">
                <a:latin typeface="Georgia"/>
                <a:cs typeface="Georgia"/>
              </a:rPr>
              <a:t>pixels</a:t>
            </a:r>
            <a:r>
              <a:rPr sz="1597" spc="51" dirty="0">
                <a:latin typeface="Georgia"/>
                <a:cs typeface="Georgia"/>
              </a:rPr>
              <a:t> </a:t>
            </a:r>
            <a:r>
              <a:rPr sz="1597" spc="-8" dirty="0">
                <a:latin typeface="Georgia"/>
                <a:cs typeface="Georgia"/>
              </a:rPr>
              <a:t>and</a:t>
            </a:r>
            <a:r>
              <a:rPr sz="1597" spc="51" dirty="0">
                <a:latin typeface="Georgia"/>
                <a:cs typeface="Georgia"/>
              </a:rPr>
              <a:t> </a:t>
            </a:r>
            <a:r>
              <a:rPr sz="1597" spc="-17" dirty="0">
                <a:latin typeface="Georgia"/>
                <a:cs typeface="Georgia"/>
              </a:rPr>
              <a:t>scores</a:t>
            </a:r>
            <a:endParaRPr sz="1597">
              <a:latin typeface="Georgia"/>
              <a:cs typeface="Georgia"/>
            </a:endParaRPr>
          </a:p>
        </p:txBody>
      </p:sp>
      <p:sp>
        <p:nvSpPr>
          <p:cNvPr id="22" name="Rectangle 21">
            <a:extLst>
              <a:ext uri="{FF2B5EF4-FFF2-40B4-BE49-F238E27FC236}">
                <a16:creationId xmlns:a16="http://schemas.microsoft.com/office/drawing/2014/main" id="{2D1B0FCD-FCF1-367F-D5E9-E46F1C6D9BF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E7F14C8C-1479-18FC-D484-F730FFAD3A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4" name="Graphic 21">
            <a:extLst>
              <a:ext uri="{FF2B5EF4-FFF2-40B4-BE49-F238E27FC236}">
                <a16:creationId xmlns:a16="http://schemas.microsoft.com/office/drawing/2014/main" id="{DF464E45-6946-D38B-E106-B708285EA70E}"/>
              </a:ext>
            </a:extLst>
          </p:cNvPr>
          <p:cNvPicPr>
            <a:picLocks noChangeAspect="1"/>
          </p:cNvPicPr>
          <p:nvPr/>
        </p:nvPicPr>
        <p:blipFill rotWithShape="1">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1887822"/>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66421" y="1114023"/>
            <a:ext cx="3882044" cy="421371"/>
          </a:xfrm>
          <a:prstGeom prst="rect">
            <a:avLst/>
          </a:prstGeom>
        </p:spPr>
        <p:txBody>
          <a:bodyPr vert="horz" wrap="square" lIns="0" tIns="19214" rIns="0" bIns="0" rtlCol="0" anchor="ctr">
            <a:spAutoFit/>
          </a:bodyPr>
          <a:lstStyle/>
          <a:p>
            <a:pPr marL="21349">
              <a:spcBef>
                <a:spcPts val="151"/>
              </a:spcBef>
            </a:pPr>
            <a:r>
              <a:rPr sz="2902" spc="-34" dirty="0">
                <a:solidFill>
                  <a:srgbClr val="3333B2"/>
                </a:solidFill>
                <a:latin typeface="Georgia"/>
                <a:cs typeface="Georgia"/>
              </a:rPr>
              <a:t>Agent</a:t>
            </a:r>
            <a:r>
              <a:rPr sz="2902" spc="25" dirty="0">
                <a:solidFill>
                  <a:srgbClr val="3333B2"/>
                </a:solidFill>
                <a:latin typeface="Georgia"/>
                <a:cs typeface="Georgia"/>
              </a:rPr>
              <a:t> </a:t>
            </a:r>
            <a:r>
              <a:rPr sz="2902" spc="-34" dirty="0">
                <a:solidFill>
                  <a:srgbClr val="3333B2"/>
                </a:solidFill>
                <a:latin typeface="Georgia"/>
                <a:cs typeface="Georgia"/>
              </a:rPr>
              <a:t>and</a:t>
            </a:r>
            <a:r>
              <a:rPr sz="2902" spc="34" dirty="0">
                <a:solidFill>
                  <a:srgbClr val="3333B2"/>
                </a:solidFill>
                <a:latin typeface="Georgia"/>
                <a:cs typeface="Georgia"/>
              </a:rPr>
              <a:t> </a:t>
            </a:r>
            <a:r>
              <a:rPr sz="2902" spc="-67" dirty="0">
                <a:solidFill>
                  <a:srgbClr val="3333B2"/>
                </a:solidFill>
                <a:latin typeface="Georgia"/>
                <a:cs typeface="Georgia"/>
              </a:rPr>
              <a:t>Environment</a:t>
            </a:r>
            <a:endParaRPr sz="2902" dirty="0">
              <a:latin typeface="Georgia"/>
              <a:cs typeface="Georgia"/>
            </a:endParaRPr>
          </a:p>
        </p:txBody>
      </p:sp>
      <p:pic>
        <p:nvPicPr>
          <p:cNvPr id="3" name="object 3"/>
          <p:cNvPicPr/>
          <p:nvPr/>
        </p:nvPicPr>
        <p:blipFill>
          <a:blip r:embed="rId2" cstate="print"/>
          <a:stretch>
            <a:fillRect/>
          </a:stretch>
        </p:blipFill>
        <p:spPr>
          <a:xfrm>
            <a:off x="3887815" y="1789192"/>
            <a:ext cx="4439255" cy="1941765"/>
          </a:xfrm>
          <a:prstGeom prst="rect">
            <a:avLst/>
          </a:prstGeom>
        </p:spPr>
      </p:pic>
      <p:sp>
        <p:nvSpPr>
          <p:cNvPr id="4" name="object 4"/>
          <p:cNvSpPr txBox="1"/>
          <p:nvPr/>
        </p:nvSpPr>
        <p:spPr>
          <a:xfrm>
            <a:off x="1961201" y="4024634"/>
            <a:ext cx="7749958" cy="2138221"/>
          </a:xfrm>
          <a:prstGeom prst="rect">
            <a:avLst/>
          </a:prstGeom>
        </p:spPr>
        <p:txBody>
          <a:bodyPr vert="horz" wrap="square" lIns="0" tIns="55506" rIns="0" bIns="0" rtlCol="0">
            <a:spAutoFit/>
          </a:bodyPr>
          <a:lstStyle/>
          <a:p>
            <a:pPr marL="322098" indent="-259118">
              <a:spcBef>
                <a:spcPts val="435"/>
              </a:spcBef>
              <a:buClr>
                <a:srgbClr val="3333B2"/>
              </a:buClr>
              <a:buSzPct val="110526"/>
              <a:buFont typeface="Arial" panose="020B0604020202020204" pitchFamily="34" charset="0"/>
              <a:buChar char="•"/>
              <a:tabLst>
                <a:tab pos="319168" algn="l"/>
              </a:tabLst>
            </a:pPr>
            <a:r>
              <a:rPr sz="1814" spc="-25" dirty="0">
                <a:latin typeface="Georgia"/>
                <a:cs typeface="Georgia"/>
              </a:rPr>
              <a:t>At</a:t>
            </a:r>
            <a:r>
              <a:rPr sz="1814" spc="42" dirty="0">
                <a:latin typeface="Georgia"/>
                <a:cs typeface="Georgia"/>
              </a:rPr>
              <a:t> </a:t>
            </a:r>
            <a:r>
              <a:rPr sz="1814" dirty="0">
                <a:latin typeface="Georgia"/>
                <a:cs typeface="Georgia"/>
              </a:rPr>
              <a:t>each</a:t>
            </a:r>
            <a:r>
              <a:rPr sz="1814" spc="51" dirty="0">
                <a:latin typeface="Georgia"/>
                <a:cs typeface="Georgia"/>
              </a:rPr>
              <a:t> </a:t>
            </a:r>
            <a:r>
              <a:rPr sz="1814" spc="-17" dirty="0">
                <a:latin typeface="Georgia"/>
                <a:cs typeface="Georgia"/>
              </a:rPr>
              <a:t>step</a:t>
            </a:r>
            <a:r>
              <a:rPr sz="1814" spc="51" dirty="0">
                <a:latin typeface="Georgia"/>
                <a:cs typeface="Georgia"/>
              </a:rPr>
              <a:t> </a:t>
            </a:r>
            <a:r>
              <a:rPr sz="2176" i="1" spc="-109" dirty="0">
                <a:latin typeface="Trebuchet MS"/>
                <a:cs typeface="Trebuchet MS"/>
              </a:rPr>
              <a:t>t</a:t>
            </a:r>
            <a:r>
              <a:rPr sz="2176" i="1" spc="42" dirty="0">
                <a:latin typeface="Trebuchet MS"/>
                <a:cs typeface="Trebuchet MS"/>
              </a:rPr>
              <a:t> </a:t>
            </a:r>
            <a:r>
              <a:rPr sz="1814" dirty="0">
                <a:latin typeface="Georgia"/>
                <a:cs typeface="Georgia"/>
              </a:rPr>
              <a:t>the</a:t>
            </a:r>
            <a:r>
              <a:rPr sz="1814" spc="51" dirty="0">
                <a:latin typeface="Georgia"/>
                <a:cs typeface="Georgia"/>
              </a:rPr>
              <a:t> </a:t>
            </a:r>
            <a:r>
              <a:rPr sz="1814" spc="8" dirty="0">
                <a:latin typeface="Georgia"/>
                <a:cs typeface="Georgia"/>
              </a:rPr>
              <a:t>agent:</a:t>
            </a:r>
            <a:endParaRPr sz="1814" dirty="0">
              <a:latin typeface="Georgia"/>
              <a:cs typeface="Georgia"/>
            </a:endParaRPr>
          </a:p>
          <a:p>
            <a:pPr marL="761888" lvl="1" indent="-259118">
              <a:spcBef>
                <a:spcPts val="327"/>
              </a:spcBef>
              <a:buClr>
                <a:srgbClr val="3333B2"/>
              </a:buClr>
              <a:buSzPct val="111764"/>
              <a:buFont typeface="Arial" panose="020B0604020202020204" pitchFamily="34" charset="0"/>
              <a:buChar char="•"/>
              <a:tabLst>
                <a:tab pos="745081" algn="l"/>
              </a:tabLst>
            </a:pPr>
            <a:r>
              <a:rPr sz="1632" spc="-118" dirty="0">
                <a:latin typeface="Georgia"/>
                <a:cs typeface="Georgia"/>
              </a:rPr>
              <a:t>R</a:t>
            </a:r>
            <a:r>
              <a:rPr sz="1632" spc="8" dirty="0">
                <a:latin typeface="Georgia"/>
                <a:cs typeface="Georgia"/>
              </a:rPr>
              <a:t>ece</a:t>
            </a:r>
            <a:r>
              <a:rPr sz="1632" spc="-17" dirty="0">
                <a:latin typeface="Georgia"/>
                <a:cs typeface="Georgia"/>
              </a:rPr>
              <a:t>i</a:t>
            </a:r>
            <a:r>
              <a:rPr sz="1632" spc="-34" dirty="0">
                <a:latin typeface="Georgia"/>
                <a:cs typeface="Georgia"/>
              </a:rPr>
              <a:t>v</a:t>
            </a:r>
            <a:r>
              <a:rPr sz="1632" spc="-8" dirty="0">
                <a:latin typeface="Georgia"/>
                <a:cs typeface="Georgia"/>
              </a:rPr>
              <a:t>es</a:t>
            </a:r>
            <a:r>
              <a:rPr sz="1632" spc="59" dirty="0">
                <a:latin typeface="Georgia"/>
                <a:cs typeface="Georgia"/>
              </a:rPr>
              <a:t> </a:t>
            </a:r>
            <a:r>
              <a:rPr sz="1632" spc="-8" dirty="0">
                <a:latin typeface="Georgia"/>
                <a:cs typeface="Georgia"/>
              </a:rPr>
              <a:t>obser</a:t>
            </a:r>
            <a:r>
              <a:rPr sz="1632" spc="-25" dirty="0">
                <a:latin typeface="Georgia"/>
                <a:cs typeface="Georgia"/>
              </a:rPr>
              <a:t>v</a:t>
            </a:r>
            <a:r>
              <a:rPr sz="1632" dirty="0">
                <a:latin typeface="Georgia"/>
                <a:cs typeface="Georgia"/>
              </a:rPr>
              <a:t>at</a:t>
            </a:r>
            <a:r>
              <a:rPr sz="1632" spc="-34" dirty="0">
                <a:latin typeface="Georgia"/>
                <a:cs typeface="Georgia"/>
              </a:rPr>
              <a:t>i</a:t>
            </a:r>
            <a:r>
              <a:rPr sz="1632" spc="-8" dirty="0">
                <a:latin typeface="Georgia"/>
                <a:cs typeface="Georgia"/>
              </a:rPr>
              <a:t>o</a:t>
            </a:r>
            <a:r>
              <a:rPr sz="1632" spc="-17" dirty="0">
                <a:latin typeface="Georgia"/>
                <a:cs typeface="Georgia"/>
              </a:rPr>
              <a:t>n</a:t>
            </a:r>
            <a:r>
              <a:rPr sz="1632" spc="59" dirty="0">
                <a:latin typeface="Georgia"/>
                <a:cs typeface="Georgia"/>
              </a:rPr>
              <a:t> </a:t>
            </a:r>
            <a:r>
              <a:rPr sz="1814" i="1" spc="-34" dirty="0">
                <a:latin typeface="Arial"/>
                <a:cs typeface="Arial"/>
              </a:rPr>
              <a:t>O</a:t>
            </a:r>
            <a:r>
              <a:rPr sz="2176" i="1" spc="-51" baseline="-11904" dirty="0">
                <a:latin typeface="Trebuchet MS"/>
                <a:cs typeface="Trebuchet MS"/>
              </a:rPr>
              <a:t>t</a:t>
            </a:r>
            <a:r>
              <a:rPr sz="2176" i="1" baseline="-11904" dirty="0">
                <a:latin typeface="Trebuchet MS"/>
                <a:cs typeface="Trebuchet MS"/>
              </a:rPr>
              <a:t> </a:t>
            </a:r>
            <a:r>
              <a:rPr sz="2176" i="1" spc="-201" baseline="-11904" dirty="0">
                <a:latin typeface="Trebuchet MS"/>
                <a:cs typeface="Trebuchet MS"/>
              </a:rPr>
              <a:t> </a:t>
            </a:r>
            <a:r>
              <a:rPr sz="1632" spc="17" dirty="0">
                <a:latin typeface="Georgia"/>
                <a:cs typeface="Georgia"/>
              </a:rPr>
              <a:t>(and</a:t>
            </a:r>
            <a:r>
              <a:rPr sz="1632" spc="59" dirty="0">
                <a:latin typeface="Georgia"/>
                <a:cs typeface="Georgia"/>
              </a:rPr>
              <a:t> </a:t>
            </a:r>
            <a:r>
              <a:rPr sz="1632" spc="17" dirty="0">
                <a:latin typeface="Georgia"/>
                <a:cs typeface="Georgia"/>
              </a:rPr>
              <a:t>re</a:t>
            </a:r>
            <a:r>
              <a:rPr sz="1632" spc="8" dirty="0">
                <a:latin typeface="Georgia"/>
                <a:cs typeface="Georgia"/>
              </a:rPr>
              <a:t>w</a:t>
            </a:r>
            <a:r>
              <a:rPr sz="1632" dirty="0">
                <a:latin typeface="Georgia"/>
                <a:cs typeface="Georgia"/>
              </a:rPr>
              <a:t>ard</a:t>
            </a:r>
            <a:r>
              <a:rPr sz="1632" spc="59" dirty="0">
                <a:latin typeface="Georgia"/>
                <a:cs typeface="Georgia"/>
              </a:rPr>
              <a:t> </a:t>
            </a:r>
            <a:r>
              <a:rPr sz="1814" i="1" spc="-92" dirty="0">
                <a:latin typeface="Arial"/>
                <a:cs typeface="Arial"/>
              </a:rPr>
              <a:t>R</a:t>
            </a:r>
            <a:r>
              <a:rPr sz="2176" i="1" spc="-51" baseline="-11904" dirty="0">
                <a:latin typeface="Trebuchet MS"/>
                <a:cs typeface="Trebuchet MS"/>
              </a:rPr>
              <a:t>t</a:t>
            </a:r>
            <a:r>
              <a:rPr sz="2176" i="1" spc="-277" baseline="-11904" dirty="0">
                <a:latin typeface="Trebuchet MS"/>
                <a:cs typeface="Trebuchet MS"/>
              </a:rPr>
              <a:t> </a:t>
            </a:r>
            <a:r>
              <a:rPr sz="1632" spc="67" dirty="0">
                <a:latin typeface="Georgia"/>
                <a:cs typeface="Georgia"/>
              </a:rPr>
              <a:t>)</a:t>
            </a:r>
            <a:endParaRPr sz="1632" dirty="0">
              <a:latin typeface="Georgia"/>
              <a:cs typeface="Georgia"/>
            </a:endParaRPr>
          </a:p>
          <a:p>
            <a:pPr marL="761888" lvl="1" indent="-259118">
              <a:spcBef>
                <a:spcPts val="25"/>
              </a:spcBef>
              <a:buClr>
                <a:srgbClr val="3333B2"/>
              </a:buClr>
              <a:buSzPct val="111764"/>
              <a:buFont typeface="Arial" panose="020B0604020202020204" pitchFamily="34" charset="0"/>
              <a:buChar char="•"/>
              <a:tabLst>
                <a:tab pos="745081" algn="l"/>
              </a:tabLst>
            </a:pPr>
            <a:r>
              <a:rPr sz="1632" spc="-8" dirty="0">
                <a:latin typeface="Georgia"/>
                <a:cs typeface="Georgia"/>
              </a:rPr>
              <a:t>Executes</a:t>
            </a:r>
            <a:r>
              <a:rPr sz="1632" spc="17" dirty="0">
                <a:latin typeface="Georgia"/>
                <a:cs typeface="Georgia"/>
              </a:rPr>
              <a:t> </a:t>
            </a:r>
            <a:r>
              <a:rPr sz="1632" spc="-8" dirty="0">
                <a:latin typeface="Georgia"/>
                <a:cs typeface="Georgia"/>
              </a:rPr>
              <a:t>action</a:t>
            </a:r>
            <a:r>
              <a:rPr sz="1632" spc="17" dirty="0">
                <a:latin typeface="Georgia"/>
                <a:cs typeface="Georgia"/>
              </a:rPr>
              <a:t> </a:t>
            </a:r>
            <a:r>
              <a:rPr sz="1814" i="1" spc="-8" dirty="0">
                <a:latin typeface="Arial"/>
                <a:cs typeface="Arial"/>
              </a:rPr>
              <a:t>A</a:t>
            </a:r>
            <a:r>
              <a:rPr sz="2176" i="1" spc="-12" baseline="-11904" dirty="0">
                <a:latin typeface="Trebuchet MS"/>
                <a:cs typeface="Trebuchet MS"/>
              </a:rPr>
              <a:t>t</a:t>
            </a:r>
            <a:endParaRPr lang="en-US" sz="2176" i="1" spc="-12" baseline="-11904" dirty="0">
              <a:latin typeface="Trebuchet MS"/>
              <a:cs typeface="Trebuchet MS"/>
            </a:endParaRPr>
          </a:p>
          <a:p>
            <a:pPr marL="502770" lvl="1">
              <a:spcBef>
                <a:spcPts val="25"/>
              </a:spcBef>
              <a:buClr>
                <a:srgbClr val="3333B2"/>
              </a:buClr>
              <a:buSzPct val="111764"/>
              <a:tabLst>
                <a:tab pos="745081" algn="l"/>
              </a:tabLst>
            </a:pPr>
            <a:endParaRPr sz="2176" baseline="-11904" dirty="0">
              <a:latin typeface="Trebuchet MS"/>
              <a:cs typeface="Trebuchet MS"/>
            </a:endParaRPr>
          </a:p>
          <a:p>
            <a:pPr marL="322098" indent="-259118">
              <a:spcBef>
                <a:spcPts val="445"/>
              </a:spcBef>
              <a:buClr>
                <a:srgbClr val="3333B2"/>
              </a:buClr>
              <a:buSzPct val="110526"/>
              <a:buFont typeface="Arial" panose="020B0604020202020204" pitchFamily="34" charset="0"/>
              <a:buChar char="•"/>
              <a:tabLst>
                <a:tab pos="319168" algn="l"/>
              </a:tabLst>
            </a:pPr>
            <a:r>
              <a:rPr sz="1814" spc="-8" dirty="0">
                <a:latin typeface="Georgia"/>
                <a:cs typeface="Georgia"/>
              </a:rPr>
              <a:t>The</a:t>
            </a:r>
            <a:r>
              <a:rPr sz="1814" spc="25" dirty="0">
                <a:latin typeface="Georgia"/>
                <a:cs typeface="Georgia"/>
              </a:rPr>
              <a:t> </a:t>
            </a:r>
            <a:r>
              <a:rPr sz="1814" spc="-17" dirty="0">
                <a:latin typeface="Georgia"/>
                <a:cs typeface="Georgia"/>
              </a:rPr>
              <a:t>environment:</a:t>
            </a:r>
            <a:endParaRPr sz="1814" dirty="0">
              <a:latin typeface="Georgia"/>
              <a:cs typeface="Georgia"/>
            </a:endParaRPr>
          </a:p>
          <a:p>
            <a:pPr marL="761888" lvl="1" indent="-259118">
              <a:spcBef>
                <a:spcPts val="343"/>
              </a:spcBef>
              <a:buClr>
                <a:srgbClr val="3333B2"/>
              </a:buClr>
              <a:buSzPct val="111764"/>
              <a:buFont typeface="Arial" panose="020B0604020202020204" pitchFamily="34" charset="0"/>
              <a:buChar char="•"/>
              <a:tabLst>
                <a:tab pos="745081" algn="l"/>
              </a:tabLst>
            </a:pPr>
            <a:r>
              <a:rPr sz="1632" spc="-17" dirty="0">
                <a:latin typeface="Georgia"/>
                <a:cs typeface="Georgia"/>
              </a:rPr>
              <a:t>Receives</a:t>
            </a:r>
            <a:r>
              <a:rPr sz="1632" spc="17" dirty="0">
                <a:latin typeface="Georgia"/>
                <a:cs typeface="Georgia"/>
              </a:rPr>
              <a:t> </a:t>
            </a:r>
            <a:r>
              <a:rPr sz="1632" spc="-8" dirty="0">
                <a:latin typeface="Georgia"/>
                <a:cs typeface="Georgia"/>
              </a:rPr>
              <a:t>action</a:t>
            </a:r>
            <a:r>
              <a:rPr sz="1632" spc="17" dirty="0">
                <a:latin typeface="Georgia"/>
                <a:cs typeface="Georgia"/>
              </a:rPr>
              <a:t> </a:t>
            </a:r>
            <a:r>
              <a:rPr sz="1814" i="1" spc="-8" dirty="0">
                <a:latin typeface="Arial"/>
                <a:cs typeface="Arial"/>
              </a:rPr>
              <a:t>A</a:t>
            </a:r>
            <a:r>
              <a:rPr sz="2176" i="1" spc="-12" baseline="-11904" dirty="0">
                <a:latin typeface="Trebuchet MS"/>
                <a:cs typeface="Trebuchet MS"/>
              </a:rPr>
              <a:t>t</a:t>
            </a:r>
            <a:endParaRPr sz="2176" baseline="-11904" dirty="0">
              <a:latin typeface="Trebuchet MS"/>
              <a:cs typeface="Trebuchet MS"/>
            </a:endParaRPr>
          </a:p>
          <a:p>
            <a:pPr marL="761888" lvl="1" indent="-259118">
              <a:spcBef>
                <a:spcPts val="25"/>
              </a:spcBef>
              <a:buClr>
                <a:srgbClr val="3333B2"/>
              </a:buClr>
              <a:buSzPct val="111764"/>
              <a:buFont typeface="Arial" panose="020B0604020202020204" pitchFamily="34" charset="0"/>
              <a:buChar char="•"/>
              <a:tabLst>
                <a:tab pos="745081" algn="l"/>
              </a:tabLst>
            </a:pPr>
            <a:r>
              <a:rPr sz="1632" spc="-34" dirty="0">
                <a:latin typeface="Georgia"/>
                <a:cs typeface="Georgia"/>
              </a:rPr>
              <a:t>Emits</a:t>
            </a:r>
            <a:r>
              <a:rPr sz="1632" spc="42" dirty="0">
                <a:latin typeface="Georgia"/>
                <a:cs typeface="Georgia"/>
              </a:rPr>
              <a:t> </a:t>
            </a:r>
            <a:r>
              <a:rPr sz="1632" spc="-8" dirty="0">
                <a:latin typeface="Georgia"/>
                <a:cs typeface="Georgia"/>
              </a:rPr>
              <a:t>observation</a:t>
            </a:r>
            <a:r>
              <a:rPr sz="1632" spc="51" dirty="0">
                <a:latin typeface="Georgia"/>
                <a:cs typeface="Georgia"/>
              </a:rPr>
              <a:t> </a:t>
            </a:r>
            <a:r>
              <a:rPr sz="1814" i="1" dirty="0">
                <a:latin typeface="Arial"/>
                <a:cs typeface="Arial"/>
              </a:rPr>
              <a:t>O</a:t>
            </a:r>
            <a:r>
              <a:rPr sz="2176" i="1" baseline="-11904" dirty="0">
                <a:latin typeface="Trebuchet MS"/>
                <a:cs typeface="Trebuchet MS"/>
              </a:rPr>
              <a:t>t</a:t>
            </a:r>
            <a:r>
              <a:rPr sz="2539" baseline="-11111" dirty="0">
                <a:latin typeface="Georgia"/>
                <a:cs typeface="Georgia"/>
              </a:rPr>
              <a:t>+</a:t>
            </a:r>
            <a:r>
              <a:rPr sz="2176" baseline="-11904" dirty="0">
                <a:latin typeface="Microsoft Sans Serif"/>
                <a:cs typeface="Microsoft Sans Serif"/>
              </a:rPr>
              <a:t>1</a:t>
            </a:r>
            <a:r>
              <a:rPr sz="2176" spc="238" baseline="-11904" dirty="0">
                <a:latin typeface="Microsoft Sans Serif"/>
                <a:cs typeface="Microsoft Sans Serif"/>
              </a:rPr>
              <a:t> </a:t>
            </a:r>
            <a:r>
              <a:rPr sz="1632" spc="17" dirty="0">
                <a:latin typeface="Georgia"/>
                <a:cs typeface="Georgia"/>
              </a:rPr>
              <a:t>(and</a:t>
            </a:r>
            <a:r>
              <a:rPr sz="1632" spc="51" dirty="0">
                <a:latin typeface="Georgia"/>
                <a:cs typeface="Georgia"/>
              </a:rPr>
              <a:t> </a:t>
            </a:r>
            <a:r>
              <a:rPr sz="1632" spc="8" dirty="0">
                <a:latin typeface="Georgia"/>
                <a:cs typeface="Georgia"/>
              </a:rPr>
              <a:t>reward</a:t>
            </a:r>
            <a:r>
              <a:rPr sz="1632" spc="51" dirty="0">
                <a:latin typeface="Georgia"/>
                <a:cs typeface="Georgia"/>
              </a:rPr>
              <a:t> </a:t>
            </a:r>
            <a:r>
              <a:rPr sz="1814" i="1" spc="17" dirty="0">
                <a:latin typeface="Arial"/>
                <a:cs typeface="Arial"/>
              </a:rPr>
              <a:t>R</a:t>
            </a:r>
            <a:r>
              <a:rPr sz="2176" i="1" spc="25" baseline="-11904" dirty="0">
                <a:latin typeface="Trebuchet MS"/>
                <a:cs typeface="Trebuchet MS"/>
              </a:rPr>
              <a:t>t</a:t>
            </a:r>
            <a:r>
              <a:rPr sz="2539" spc="25" baseline="-11111" dirty="0">
                <a:latin typeface="Georgia"/>
                <a:cs typeface="Georgia"/>
              </a:rPr>
              <a:t>+</a:t>
            </a:r>
            <a:r>
              <a:rPr sz="2176" spc="25" baseline="-11904" dirty="0">
                <a:latin typeface="Microsoft Sans Serif"/>
                <a:cs typeface="Microsoft Sans Serif"/>
              </a:rPr>
              <a:t>1</a:t>
            </a:r>
            <a:r>
              <a:rPr sz="1632" spc="17" dirty="0">
                <a:latin typeface="Georgia"/>
                <a:cs typeface="Georgia"/>
              </a:rPr>
              <a:t>)</a:t>
            </a:r>
            <a:endParaRPr sz="1632" dirty="0">
              <a:latin typeface="Georgia"/>
              <a:cs typeface="Georgia"/>
            </a:endParaRPr>
          </a:p>
        </p:txBody>
      </p:sp>
      <p:sp>
        <p:nvSpPr>
          <p:cNvPr id="5" name="Rectangle 4">
            <a:extLst>
              <a:ext uri="{FF2B5EF4-FFF2-40B4-BE49-F238E27FC236}">
                <a16:creationId xmlns:a16="http://schemas.microsoft.com/office/drawing/2014/main" id="{FD3349EF-7251-3BAB-E511-C9D537D2BD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92CECF8-0D2D-5A62-4219-5A6BA2E8C3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A118EB-594A-4F52-D0F6-A6007C970DB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65195835"/>
      </p:ext>
    </p:extLst>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107453" y="748458"/>
            <a:ext cx="2116170" cy="471513"/>
          </a:xfrm>
          <a:prstGeom prst="rect">
            <a:avLst/>
          </a:prstGeom>
        </p:spPr>
        <p:txBody>
          <a:bodyPr vert="horz" wrap="square" lIns="0" tIns="19214" rIns="0" bIns="0" rtlCol="0" anchor="ctr">
            <a:spAutoFit/>
          </a:bodyPr>
          <a:lstStyle/>
          <a:p>
            <a:pPr marL="21349">
              <a:spcBef>
                <a:spcPts val="151"/>
              </a:spcBef>
            </a:pPr>
            <a:r>
              <a:rPr sz="3264" spc="-244" dirty="0">
                <a:solidFill>
                  <a:srgbClr val="3333B2"/>
                </a:solidFill>
                <a:latin typeface="Georgia"/>
                <a:cs typeface="Georgia"/>
              </a:rPr>
              <a:t>R</a:t>
            </a:r>
            <a:r>
              <a:rPr sz="3264" spc="25" dirty="0">
                <a:solidFill>
                  <a:srgbClr val="3333B2"/>
                </a:solidFill>
                <a:latin typeface="Georgia"/>
                <a:cs typeface="Georgia"/>
              </a:rPr>
              <a:t>e</a:t>
            </a:r>
            <a:r>
              <a:rPr sz="3264" spc="17" dirty="0">
                <a:solidFill>
                  <a:srgbClr val="3333B2"/>
                </a:solidFill>
                <a:latin typeface="Georgia"/>
                <a:cs typeface="Georgia"/>
              </a:rPr>
              <a:t>w</a:t>
            </a:r>
            <a:r>
              <a:rPr sz="3264" spc="-51" dirty="0">
                <a:solidFill>
                  <a:srgbClr val="3333B2"/>
                </a:solidFill>
                <a:latin typeface="Georgia"/>
                <a:cs typeface="Georgia"/>
              </a:rPr>
              <a:t>ards</a:t>
            </a:r>
            <a:endParaRPr sz="2902" dirty="0">
              <a:latin typeface="Georgia"/>
              <a:cs typeface="Georgia"/>
            </a:endParaRPr>
          </a:p>
        </p:txBody>
      </p:sp>
      <p:sp>
        <p:nvSpPr>
          <p:cNvPr id="3" name="object 3"/>
          <p:cNvSpPr txBox="1"/>
          <p:nvPr/>
        </p:nvSpPr>
        <p:spPr>
          <a:xfrm>
            <a:off x="1866258" y="1343772"/>
            <a:ext cx="8617545" cy="4150077"/>
          </a:xfrm>
          <a:prstGeom prst="rect">
            <a:avLst/>
          </a:prstGeom>
        </p:spPr>
        <p:txBody>
          <a:bodyPr vert="horz" wrap="square" lIns="0" tIns="70452" rIns="0" bIns="0" rtlCol="0">
            <a:spAutoFit/>
          </a:bodyPr>
          <a:lstStyle/>
          <a:p>
            <a:pPr marL="491823" indent="-259118">
              <a:spcBef>
                <a:spcPts val="555"/>
              </a:spcBef>
              <a:buClr>
                <a:srgbClr val="3333B2"/>
              </a:buClr>
              <a:buSzPct val="110526"/>
              <a:buFont typeface="Arial" panose="020B0604020202020204" pitchFamily="34" charset="0"/>
              <a:buChar char="•"/>
              <a:tabLst>
                <a:tab pos="489960" algn="l"/>
              </a:tabLst>
            </a:pPr>
            <a:r>
              <a:rPr sz="2176" spc="-34" dirty="0">
                <a:latin typeface="Georgia"/>
                <a:cs typeface="Georgia"/>
              </a:rPr>
              <a:t>A</a:t>
            </a:r>
            <a:r>
              <a:rPr sz="2176" spc="51" dirty="0">
                <a:latin typeface="Georgia"/>
                <a:cs typeface="Georgia"/>
              </a:rPr>
              <a:t> </a:t>
            </a:r>
            <a:r>
              <a:rPr sz="2176" b="1" spc="-17" dirty="0">
                <a:solidFill>
                  <a:srgbClr val="0046FF"/>
                </a:solidFill>
                <a:latin typeface="Cambria"/>
                <a:cs typeface="Cambria"/>
              </a:rPr>
              <a:t>reward</a:t>
            </a:r>
            <a:r>
              <a:rPr sz="2176" b="1" spc="92" dirty="0">
                <a:solidFill>
                  <a:srgbClr val="0046FF"/>
                </a:solidFill>
                <a:latin typeface="Cambria"/>
                <a:cs typeface="Cambria"/>
              </a:rPr>
              <a:t> </a:t>
            </a:r>
            <a:r>
              <a:rPr sz="2539" i="1" spc="34" dirty="0">
                <a:latin typeface="Trebuchet MS"/>
                <a:cs typeface="Trebuchet MS"/>
              </a:rPr>
              <a:t>R</a:t>
            </a:r>
            <a:r>
              <a:rPr sz="2539" i="1" spc="51" baseline="-11904" dirty="0">
                <a:latin typeface="Trebuchet MS"/>
                <a:cs typeface="Trebuchet MS"/>
              </a:rPr>
              <a:t>t</a:t>
            </a:r>
            <a:r>
              <a:rPr sz="2539" i="1" spc="378" baseline="-11904" dirty="0">
                <a:latin typeface="Trebuchet MS"/>
                <a:cs typeface="Trebuchet MS"/>
              </a:rPr>
              <a:t> </a:t>
            </a:r>
            <a:r>
              <a:rPr sz="2176" spc="-34" dirty="0">
                <a:latin typeface="Georgia"/>
                <a:cs typeface="Georgia"/>
              </a:rPr>
              <a:t>is</a:t>
            </a:r>
            <a:r>
              <a:rPr sz="2176" spc="59" dirty="0">
                <a:latin typeface="Georgia"/>
                <a:cs typeface="Georgia"/>
              </a:rPr>
              <a:t> </a:t>
            </a:r>
            <a:r>
              <a:rPr sz="2176" spc="17" dirty="0">
                <a:latin typeface="Georgia"/>
                <a:cs typeface="Georgia"/>
              </a:rPr>
              <a:t>a</a:t>
            </a:r>
            <a:r>
              <a:rPr sz="2176" spc="59" dirty="0">
                <a:latin typeface="Georgia"/>
                <a:cs typeface="Georgia"/>
              </a:rPr>
              <a:t> </a:t>
            </a:r>
            <a:r>
              <a:rPr sz="2176" spc="-17" dirty="0">
                <a:latin typeface="Georgia"/>
                <a:cs typeface="Georgia"/>
              </a:rPr>
              <a:t>scalar</a:t>
            </a:r>
            <a:r>
              <a:rPr sz="2176" spc="51" dirty="0">
                <a:latin typeface="Georgia"/>
                <a:cs typeface="Georgia"/>
              </a:rPr>
              <a:t> </a:t>
            </a:r>
            <a:r>
              <a:rPr sz="2176" spc="-8" dirty="0">
                <a:latin typeface="Georgia"/>
                <a:cs typeface="Georgia"/>
              </a:rPr>
              <a:t>feedback</a:t>
            </a:r>
            <a:r>
              <a:rPr sz="2176" spc="59" dirty="0">
                <a:latin typeface="Georgia"/>
                <a:cs typeface="Georgia"/>
              </a:rPr>
              <a:t> </a:t>
            </a:r>
            <a:r>
              <a:rPr sz="2176" spc="-8" dirty="0">
                <a:latin typeface="Georgia"/>
                <a:cs typeface="Georgia"/>
              </a:rPr>
              <a:t>signal</a:t>
            </a:r>
            <a:endParaRPr sz="2176" dirty="0">
              <a:latin typeface="Georgia"/>
              <a:cs typeface="Georgia"/>
            </a:endParaRPr>
          </a:p>
          <a:p>
            <a:pPr marL="491823" indent="-259118">
              <a:spcBef>
                <a:spcPts val="496"/>
              </a:spcBef>
              <a:buClr>
                <a:srgbClr val="3333B2"/>
              </a:buClr>
              <a:buSzPct val="110526"/>
              <a:buFont typeface="Arial" panose="020B0604020202020204" pitchFamily="34" charset="0"/>
              <a:buChar char="•"/>
              <a:tabLst>
                <a:tab pos="489960" algn="l"/>
              </a:tabLst>
            </a:pPr>
            <a:r>
              <a:rPr sz="2176" spc="-25" dirty="0">
                <a:latin typeface="Georgia"/>
                <a:cs typeface="Georgia"/>
              </a:rPr>
              <a:t>Indicates</a:t>
            </a:r>
            <a:r>
              <a:rPr sz="2176" spc="59" dirty="0">
                <a:latin typeface="Georgia"/>
                <a:cs typeface="Georgia"/>
              </a:rPr>
              <a:t> </a:t>
            </a:r>
            <a:r>
              <a:rPr sz="2176" spc="8" dirty="0">
                <a:latin typeface="Georgia"/>
                <a:cs typeface="Georgia"/>
              </a:rPr>
              <a:t>how</a:t>
            </a:r>
            <a:r>
              <a:rPr sz="2176" spc="67" dirty="0">
                <a:latin typeface="Georgia"/>
                <a:cs typeface="Georgia"/>
              </a:rPr>
              <a:t> </a:t>
            </a:r>
            <a:r>
              <a:rPr sz="2176" spc="8" dirty="0">
                <a:latin typeface="Georgia"/>
                <a:cs typeface="Georgia"/>
              </a:rPr>
              <a:t>well</a:t>
            </a:r>
            <a:r>
              <a:rPr sz="2176" spc="59" dirty="0">
                <a:latin typeface="Georgia"/>
                <a:cs typeface="Georgia"/>
              </a:rPr>
              <a:t> </a:t>
            </a:r>
            <a:r>
              <a:rPr sz="2176" spc="8" dirty="0">
                <a:latin typeface="Georgia"/>
                <a:cs typeface="Georgia"/>
              </a:rPr>
              <a:t>agent</a:t>
            </a:r>
            <a:r>
              <a:rPr sz="2176" spc="67" dirty="0">
                <a:latin typeface="Georgia"/>
                <a:cs typeface="Georgia"/>
              </a:rPr>
              <a:t> </a:t>
            </a:r>
            <a:r>
              <a:rPr sz="2176" spc="-34" dirty="0">
                <a:latin typeface="Georgia"/>
                <a:cs typeface="Georgia"/>
              </a:rPr>
              <a:t>is</a:t>
            </a:r>
            <a:r>
              <a:rPr sz="2176" spc="59" dirty="0">
                <a:latin typeface="Georgia"/>
                <a:cs typeface="Georgia"/>
              </a:rPr>
              <a:t> </a:t>
            </a:r>
            <a:r>
              <a:rPr sz="2176" spc="-8" dirty="0">
                <a:latin typeface="Georgia"/>
                <a:cs typeface="Georgia"/>
              </a:rPr>
              <a:t>doing</a:t>
            </a:r>
            <a:r>
              <a:rPr sz="2176" spc="67" dirty="0">
                <a:latin typeface="Georgia"/>
                <a:cs typeface="Georgia"/>
              </a:rPr>
              <a:t> </a:t>
            </a:r>
            <a:r>
              <a:rPr sz="2176" dirty="0">
                <a:latin typeface="Georgia"/>
                <a:cs typeface="Georgia"/>
              </a:rPr>
              <a:t>at</a:t>
            </a:r>
            <a:r>
              <a:rPr sz="2176" spc="59" dirty="0">
                <a:latin typeface="Georgia"/>
                <a:cs typeface="Georgia"/>
              </a:rPr>
              <a:t> </a:t>
            </a:r>
            <a:r>
              <a:rPr sz="2176" spc="-17" dirty="0">
                <a:latin typeface="Georgia"/>
                <a:cs typeface="Georgia"/>
              </a:rPr>
              <a:t>step</a:t>
            </a:r>
            <a:r>
              <a:rPr sz="2176" spc="67" dirty="0">
                <a:latin typeface="Georgia"/>
                <a:cs typeface="Georgia"/>
              </a:rPr>
              <a:t> </a:t>
            </a:r>
            <a:r>
              <a:rPr sz="2539" i="1" spc="-109" dirty="0">
                <a:latin typeface="Trebuchet MS"/>
                <a:cs typeface="Trebuchet MS"/>
              </a:rPr>
              <a:t>t</a:t>
            </a:r>
            <a:r>
              <a:rPr sz="2539" i="1" spc="67" dirty="0">
                <a:latin typeface="Trebuchet MS"/>
                <a:cs typeface="Trebuchet MS"/>
              </a:rPr>
              <a:t> </a:t>
            </a:r>
            <a:r>
              <a:rPr sz="2176" spc="252" dirty="0">
                <a:latin typeface="Georgia"/>
                <a:cs typeface="Georgia"/>
              </a:rPr>
              <a:t>—</a:t>
            </a:r>
            <a:r>
              <a:rPr sz="2176" spc="59" dirty="0">
                <a:latin typeface="Georgia"/>
                <a:cs typeface="Georgia"/>
              </a:rPr>
              <a:t> </a:t>
            </a:r>
            <a:r>
              <a:rPr sz="2176" spc="-17" dirty="0">
                <a:latin typeface="Georgia"/>
                <a:cs typeface="Georgia"/>
              </a:rPr>
              <a:t>defines</a:t>
            </a:r>
            <a:r>
              <a:rPr sz="2176" spc="67" dirty="0">
                <a:latin typeface="Georgia"/>
                <a:cs typeface="Georgia"/>
              </a:rPr>
              <a:t> </a:t>
            </a:r>
            <a:r>
              <a:rPr sz="2176" dirty="0">
                <a:latin typeface="Georgia"/>
                <a:cs typeface="Georgia"/>
              </a:rPr>
              <a:t>the</a:t>
            </a:r>
            <a:r>
              <a:rPr sz="2176" spc="59" dirty="0">
                <a:latin typeface="Georgia"/>
                <a:cs typeface="Georgia"/>
              </a:rPr>
              <a:t> </a:t>
            </a:r>
            <a:r>
              <a:rPr sz="2176" spc="8" dirty="0">
                <a:latin typeface="Georgia"/>
                <a:cs typeface="Georgia"/>
              </a:rPr>
              <a:t>goal</a:t>
            </a:r>
            <a:endParaRPr sz="2176" dirty="0">
              <a:latin typeface="Georgia"/>
              <a:cs typeface="Georgia"/>
            </a:endParaRPr>
          </a:p>
          <a:p>
            <a:pPr marL="491823" indent="-259118">
              <a:spcBef>
                <a:spcPts val="580"/>
              </a:spcBef>
              <a:buClr>
                <a:srgbClr val="3333B2"/>
              </a:buClr>
              <a:buSzPct val="110526"/>
              <a:buFont typeface="Arial" panose="020B0604020202020204" pitchFamily="34" charset="0"/>
              <a:buChar char="•"/>
              <a:tabLst>
                <a:tab pos="489960" algn="l"/>
              </a:tabLst>
            </a:pPr>
            <a:r>
              <a:rPr sz="2176" spc="-8" dirty="0">
                <a:latin typeface="Georgia"/>
                <a:cs typeface="Georgia"/>
              </a:rPr>
              <a:t>The</a:t>
            </a:r>
            <a:r>
              <a:rPr sz="2176" spc="59" dirty="0">
                <a:latin typeface="Georgia"/>
                <a:cs typeface="Georgia"/>
              </a:rPr>
              <a:t> </a:t>
            </a:r>
            <a:r>
              <a:rPr sz="2176" spc="-8" dirty="0">
                <a:latin typeface="Georgia"/>
                <a:cs typeface="Georgia"/>
              </a:rPr>
              <a:t>agent’s</a:t>
            </a:r>
            <a:r>
              <a:rPr sz="2176" spc="67" dirty="0">
                <a:latin typeface="Georgia"/>
                <a:cs typeface="Georgia"/>
              </a:rPr>
              <a:t> </a:t>
            </a:r>
            <a:r>
              <a:rPr sz="2176" spc="-17" dirty="0">
                <a:latin typeface="Georgia"/>
                <a:cs typeface="Georgia"/>
              </a:rPr>
              <a:t>job</a:t>
            </a:r>
            <a:r>
              <a:rPr sz="2176" spc="67" dirty="0">
                <a:latin typeface="Georgia"/>
                <a:cs typeface="Georgia"/>
              </a:rPr>
              <a:t> </a:t>
            </a:r>
            <a:r>
              <a:rPr sz="2176" spc="-34" dirty="0">
                <a:latin typeface="Georgia"/>
                <a:cs typeface="Georgia"/>
              </a:rPr>
              <a:t>is</a:t>
            </a:r>
            <a:r>
              <a:rPr sz="2176" spc="67" dirty="0">
                <a:latin typeface="Georgia"/>
                <a:cs typeface="Georgia"/>
              </a:rPr>
              <a:t> </a:t>
            </a:r>
            <a:r>
              <a:rPr sz="2176" spc="-8" dirty="0">
                <a:latin typeface="Georgia"/>
                <a:cs typeface="Georgia"/>
              </a:rPr>
              <a:t>to</a:t>
            </a:r>
            <a:r>
              <a:rPr sz="2176" spc="67" dirty="0">
                <a:latin typeface="Georgia"/>
                <a:cs typeface="Georgia"/>
              </a:rPr>
              <a:t> </a:t>
            </a:r>
            <a:r>
              <a:rPr sz="2176" dirty="0">
                <a:latin typeface="Georgia"/>
                <a:cs typeface="Georgia"/>
              </a:rPr>
              <a:t>maximize</a:t>
            </a:r>
            <a:r>
              <a:rPr sz="2176" spc="67" dirty="0">
                <a:latin typeface="Georgia"/>
                <a:cs typeface="Georgia"/>
              </a:rPr>
              <a:t> </a:t>
            </a:r>
            <a:r>
              <a:rPr sz="2176" spc="-17" dirty="0">
                <a:latin typeface="Georgia"/>
                <a:cs typeface="Georgia"/>
              </a:rPr>
              <a:t>cumulative</a:t>
            </a:r>
            <a:r>
              <a:rPr sz="2176" spc="67" dirty="0">
                <a:latin typeface="Georgia"/>
                <a:cs typeface="Georgia"/>
              </a:rPr>
              <a:t> </a:t>
            </a:r>
            <a:r>
              <a:rPr sz="2176" dirty="0">
                <a:latin typeface="Georgia"/>
                <a:cs typeface="Georgia"/>
              </a:rPr>
              <a:t>reward</a:t>
            </a:r>
            <a:endParaRPr lang="en-US" sz="2176" dirty="0">
              <a:latin typeface="Georgia"/>
              <a:cs typeface="Georgia"/>
            </a:endParaRPr>
          </a:p>
          <a:p>
            <a:pPr marL="232705" algn="ctr">
              <a:spcBef>
                <a:spcPts val="580"/>
              </a:spcBef>
              <a:buClr>
                <a:srgbClr val="3333B2"/>
              </a:buClr>
              <a:buSzPct val="110526"/>
              <a:tabLst>
                <a:tab pos="489960" algn="l"/>
              </a:tabLst>
            </a:pPr>
            <a:r>
              <a:rPr sz="2539" i="1" spc="-34" dirty="0">
                <a:latin typeface="Trebuchet MS"/>
                <a:cs typeface="Trebuchet MS"/>
              </a:rPr>
              <a:t>G</a:t>
            </a:r>
            <a:r>
              <a:rPr sz="2539" i="1" spc="-51" baseline="-11904" dirty="0">
                <a:latin typeface="Trebuchet MS"/>
                <a:cs typeface="Trebuchet MS"/>
              </a:rPr>
              <a:t>t</a:t>
            </a:r>
            <a:r>
              <a:rPr sz="2539" i="1" spc="-37" baseline="-11904" dirty="0">
                <a:latin typeface="Trebuchet MS"/>
                <a:cs typeface="Trebuchet MS"/>
              </a:rPr>
              <a:t> </a:t>
            </a:r>
            <a:r>
              <a:rPr sz="2539" spc="-17" dirty="0">
                <a:latin typeface="Georgia"/>
                <a:cs typeface="Georgia"/>
              </a:rPr>
              <a:t>=</a:t>
            </a:r>
            <a:r>
              <a:rPr sz="2539" spc="42" dirty="0">
                <a:latin typeface="Georgia"/>
                <a:cs typeface="Georgia"/>
              </a:rPr>
              <a:t> </a:t>
            </a:r>
            <a:r>
              <a:rPr sz="2539" i="1" spc="34" dirty="0">
                <a:latin typeface="Trebuchet MS"/>
                <a:cs typeface="Trebuchet MS"/>
              </a:rPr>
              <a:t>R</a:t>
            </a:r>
            <a:r>
              <a:rPr sz="2539" i="1" spc="51" baseline="-11904" dirty="0">
                <a:latin typeface="Trebuchet MS"/>
                <a:cs typeface="Trebuchet MS"/>
              </a:rPr>
              <a:t>t</a:t>
            </a:r>
            <a:r>
              <a:rPr sz="2902" spc="51" baseline="-11111" dirty="0">
                <a:latin typeface="Georgia"/>
                <a:cs typeface="Georgia"/>
              </a:rPr>
              <a:t>+</a:t>
            </a:r>
            <a:r>
              <a:rPr sz="2539" spc="51" baseline="-11904" dirty="0">
                <a:latin typeface="Microsoft Sans Serif"/>
                <a:cs typeface="Microsoft Sans Serif"/>
              </a:rPr>
              <a:t>1</a:t>
            </a:r>
            <a:r>
              <a:rPr sz="2539" spc="238" baseline="-11904" dirty="0">
                <a:latin typeface="Microsoft Sans Serif"/>
                <a:cs typeface="Microsoft Sans Serif"/>
              </a:rPr>
              <a:t> </a:t>
            </a:r>
            <a:r>
              <a:rPr sz="2539" spc="-17" dirty="0">
                <a:latin typeface="Georgia"/>
                <a:cs typeface="Georgia"/>
              </a:rPr>
              <a:t>+</a:t>
            </a:r>
            <a:r>
              <a:rPr sz="2539" spc="-51" dirty="0">
                <a:latin typeface="Georgia"/>
                <a:cs typeface="Georgia"/>
              </a:rPr>
              <a:t> </a:t>
            </a:r>
            <a:r>
              <a:rPr sz="2539" i="1" spc="34" dirty="0">
                <a:latin typeface="Trebuchet MS"/>
                <a:cs typeface="Trebuchet MS"/>
              </a:rPr>
              <a:t>R</a:t>
            </a:r>
            <a:r>
              <a:rPr sz="2539" i="1" spc="51" baseline="-11904" dirty="0">
                <a:latin typeface="Trebuchet MS"/>
                <a:cs typeface="Trebuchet MS"/>
              </a:rPr>
              <a:t>t</a:t>
            </a:r>
            <a:r>
              <a:rPr sz="2902" spc="51" baseline="-11111" dirty="0">
                <a:latin typeface="Georgia"/>
                <a:cs typeface="Georgia"/>
              </a:rPr>
              <a:t>+</a:t>
            </a:r>
            <a:r>
              <a:rPr sz="2539" spc="51" baseline="-11904" dirty="0">
                <a:latin typeface="Microsoft Sans Serif"/>
                <a:cs typeface="Microsoft Sans Serif"/>
              </a:rPr>
              <a:t>2</a:t>
            </a:r>
            <a:r>
              <a:rPr sz="2539" spc="227" baseline="-11904" dirty="0">
                <a:latin typeface="Microsoft Sans Serif"/>
                <a:cs typeface="Microsoft Sans Serif"/>
              </a:rPr>
              <a:t> </a:t>
            </a:r>
            <a:r>
              <a:rPr sz="2539" spc="-17" dirty="0">
                <a:latin typeface="Georgia"/>
                <a:cs typeface="Georgia"/>
              </a:rPr>
              <a:t>+</a:t>
            </a:r>
            <a:r>
              <a:rPr sz="2539" spc="-51" dirty="0">
                <a:latin typeface="Georgia"/>
                <a:cs typeface="Georgia"/>
              </a:rPr>
              <a:t> </a:t>
            </a:r>
            <a:r>
              <a:rPr sz="2539" i="1" spc="34" dirty="0">
                <a:latin typeface="Trebuchet MS"/>
                <a:cs typeface="Trebuchet MS"/>
              </a:rPr>
              <a:t>R</a:t>
            </a:r>
            <a:r>
              <a:rPr sz="2539" i="1" spc="51" baseline="-11904" dirty="0">
                <a:latin typeface="Trebuchet MS"/>
                <a:cs typeface="Trebuchet MS"/>
              </a:rPr>
              <a:t>t</a:t>
            </a:r>
            <a:r>
              <a:rPr sz="2902" spc="51" baseline="-11111" dirty="0">
                <a:latin typeface="Georgia"/>
                <a:cs typeface="Georgia"/>
              </a:rPr>
              <a:t>+</a:t>
            </a:r>
            <a:r>
              <a:rPr sz="2539" spc="51" baseline="-11904" dirty="0">
                <a:latin typeface="Microsoft Sans Serif"/>
                <a:cs typeface="Microsoft Sans Serif"/>
              </a:rPr>
              <a:t>3</a:t>
            </a:r>
            <a:r>
              <a:rPr sz="2539" spc="227" baseline="-11904" dirty="0">
                <a:latin typeface="Microsoft Sans Serif"/>
                <a:cs typeface="Microsoft Sans Serif"/>
              </a:rPr>
              <a:t> </a:t>
            </a:r>
            <a:r>
              <a:rPr sz="2539" spc="-17" dirty="0">
                <a:latin typeface="Georgia"/>
                <a:cs typeface="Georgia"/>
              </a:rPr>
              <a:t>+</a:t>
            </a:r>
            <a:r>
              <a:rPr sz="2539" spc="-8" dirty="0">
                <a:latin typeface="Georgia"/>
                <a:cs typeface="Georgia"/>
              </a:rPr>
              <a:t> </a:t>
            </a:r>
            <a:r>
              <a:rPr sz="2539" spc="25" dirty="0">
                <a:latin typeface="Calibri"/>
                <a:cs typeface="Calibri"/>
              </a:rPr>
              <a:t>...</a:t>
            </a:r>
            <a:endParaRPr sz="2539" dirty="0">
              <a:latin typeface="Calibri"/>
              <a:cs typeface="Calibri"/>
            </a:endParaRPr>
          </a:p>
          <a:p>
            <a:pPr marL="491823" indent="-259118">
              <a:spcBef>
                <a:spcPts val="1731"/>
              </a:spcBef>
              <a:buClr>
                <a:srgbClr val="3333B2"/>
              </a:buClr>
              <a:buSzPct val="110526"/>
              <a:buFont typeface="Arial" panose="020B0604020202020204" pitchFamily="34" charset="0"/>
              <a:buChar char="•"/>
              <a:tabLst>
                <a:tab pos="489960" algn="l"/>
              </a:tabLst>
            </a:pPr>
            <a:r>
              <a:rPr sz="2176" spc="-75" dirty="0">
                <a:latin typeface="Georgia"/>
                <a:cs typeface="Georgia"/>
              </a:rPr>
              <a:t>We</a:t>
            </a:r>
            <a:r>
              <a:rPr sz="2176" spc="42" dirty="0">
                <a:latin typeface="Georgia"/>
                <a:cs typeface="Georgia"/>
              </a:rPr>
              <a:t> </a:t>
            </a:r>
            <a:r>
              <a:rPr sz="2176" spc="-8" dirty="0">
                <a:latin typeface="Georgia"/>
                <a:cs typeface="Georgia"/>
              </a:rPr>
              <a:t>call</a:t>
            </a:r>
            <a:r>
              <a:rPr sz="2176" spc="42" dirty="0">
                <a:latin typeface="Georgia"/>
                <a:cs typeface="Georgia"/>
              </a:rPr>
              <a:t> </a:t>
            </a:r>
            <a:r>
              <a:rPr sz="2176" spc="-25" dirty="0">
                <a:latin typeface="Georgia"/>
                <a:cs typeface="Georgia"/>
              </a:rPr>
              <a:t>this</a:t>
            </a:r>
            <a:r>
              <a:rPr sz="2176" spc="51" dirty="0">
                <a:latin typeface="Georgia"/>
                <a:cs typeface="Georgia"/>
              </a:rPr>
              <a:t> </a:t>
            </a:r>
            <a:r>
              <a:rPr sz="2176" dirty="0">
                <a:latin typeface="Georgia"/>
                <a:cs typeface="Georgia"/>
              </a:rPr>
              <a:t>the</a:t>
            </a:r>
            <a:r>
              <a:rPr sz="2176" spc="42" dirty="0">
                <a:latin typeface="Georgia"/>
                <a:cs typeface="Georgia"/>
              </a:rPr>
              <a:t> </a:t>
            </a:r>
            <a:r>
              <a:rPr sz="2176" b="1" spc="-17" dirty="0">
                <a:solidFill>
                  <a:srgbClr val="0046FF"/>
                </a:solidFill>
                <a:latin typeface="Cambria"/>
                <a:cs typeface="Cambria"/>
              </a:rPr>
              <a:t>return</a:t>
            </a:r>
            <a:endParaRPr sz="2176" dirty="0">
              <a:latin typeface="Cambria"/>
              <a:cs typeface="Cambria"/>
            </a:endParaRPr>
          </a:p>
          <a:p>
            <a:pPr marL="323165" indent="-259118">
              <a:spcBef>
                <a:spcPts val="933"/>
              </a:spcBef>
              <a:buFont typeface="Arial" panose="020B0604020202020204" pitchFamily="34" charset="0"/>
              <a:buChar char="•"/>
            </a:pPr>
            <a:endParaRPr lang="en-US" sz="2176" spc="-25" dirty="0">
              <a:latin typeface="Georgia"/>
              <a:cs typeface="Georgia"/>
            </a:endParaRPr>
          </a:p>
          <a:p>
            <a:pPr marL="374989" indent="-310942">
              <a:spcBef>
                <a:spcPts val="933"/>
              </a:spcBef>
              <a:buFont typeface="Wingdings" panose="05000000000000000000" pitchFamily="2" charset="2"/>
              <a:buChar char="Ø"/>
            </a:pPr>
            <a:r>
              <a:rPr sz="2176" spc="-25" dirty="0">
                <a:latin typeface="Georgia"/>
                <a:cs typeface="Georgia"/>
              </a:rPr>
              <a:t>Reinforcement</a:t>
            </a:r>
            <a:r>
              <a:rPr sz="2176" spc="67" dirty="0">
                <a:latin typeface="Georgia"/>
                <a:cs typeface="Georgia"/>
              </a:rPr>
              <a:t> </a:t>
            </a:r>
            <a:r>
              <a:rPr sz="2176" spc="-8" dirty="0">
                <a:latin typeface="Georgia"/>
                <a:cs typeface="Georgia"/>
              </a:rPr>
              <a:t>learning</a:t>
            </a:r>
            <a:r>
              <a:rPr sz="2176" spc="75" dirty="0">
                <a:latin typeface="Georgia"/>
                <a:cs typeface="Georgia"/>
              </a:rPr>
              <a:t> </a:t>
            </a:r>
            <a:r>
              <a:rPr sz="2176" spc="-34" dirty="0">
                <a:latin typeface="Georgia"/>
                <a:cs typeface="Georgia"/>
              </a:rPr>
              <a:t>is</a:t>
            </a:r>
            <a:r>
              <a:rPr sz="2176" spc="75" dirty="0">
                <a:latin typeface="Georgia"/>
                <a:cs typeface="Georgia"/>
              </a:rPr>
              <a:t> </a:t>
            </a:r>
            <a:r>
              <a:rPr sz="2176" spc="-17" dirty="0">
                <a:latin typeface="Georgia"/>
                <a:cs typeface="Georgia"/>
              </a:rPr>
              <a:t>based</a:t>
            </a:r>
            <a:r>
              <a:rPr sz="2176" spc="75" dirty="0">
                <a:latin typeface="Georgia"/>
                <a:cs typeface="Georgia"/>
              </a:rPr>
              <a:t> </a:t>
            </a:r>
            <a:r>
              <a:rPr sz="2176" spc="-17" dirty="0">
                <a:latin typeface="Georgia"/>
                <a:cs typeface="Georgia"/>
              </a:rPr>
              <a:t>on</a:t>
            </a:r>
            <a:r>
              <a:rPr sz="2176" spc="75" dirty="0">
                <a:latin typeface="Georgia"/>
                <a:cs typeface="Georgia"/>
              </a:rPr>
              <a:t> </a:t>
            </a:r>
            <a:r>
              <a:rPr sz="2176" dirty="0">
                <a:latin typeface="Georgia"/>
                <a:cs typeface="Georgia"/>
              </a:rPr>
              <a:t>the</a:t>
            </a:r>
            <a:r>
              <a:rPr sz="2176" spc="75" dirty="0">
                <a:latin typeface="Georgia"/>
                <a:cs typeface="Georgia"/>
              </a:rPr>
              <a:t> </a:t>
            </a:r>
            <a:r>
              <a:rPr sz="2176" b="1" spc="-17" dirty="0">
                <a:solidFill>
                  <a:srgbClr val="0046FF"/>
                </a:solidFill>
                <a:latin typeface="Cambria"/>
                <a:cs typeface="Cambria"/>
              </a:rPr>
              <a:t>reward</a:t>
            </a:r>
            <a:r>
              <a:rPr sz="2176" b="1" spc="134" dirty="0">
                <a:solidFill>
                  <a:srgbClr val="0046FF"/>
                </a:solidFill>
                <a:latin typeface="Cambria"/>
                <a:cs typeface="Cambria"/>
              </a:rPr>
              <a:t> </a:t>
            </a:r>
            <a:r>
              <a:rPr sz="2176" b="1" dirty="0">
                <a:solidFill>
                  <a:srgbClr val="0046FF"/>
                </a:solidFill>
                <a:latin typeface="Cambria"/>
                <a:cs typeface="Cambria"/>
              </a:rPr>
              <a:t>hypothesis</a:t>
            </a:r>
            <a:r>
              <a:rPr sz="2176" dirty="0">
                <a:latin typeface="Georgia"/>
                <a:cs typeface="Georgia"/>
              </a:rPr>
              <a:t>:</a:t>
            </a:r>
          </a:p>
          <a:p>
            <a:pPr marL="1144035" indent="-259118">
              <a:spcBef>
                <a:spcPts val="1765"/>
              </a:spcBef>
              <a:buFont typeface="Arial" panose="020B0604020202020204" pitchFamily="34" charset="0"/>
              <a:buChar char="•"/>
            </a:pPr>
            <a:r>
              <a:rPr sz="2176" i="1" spc="42" dirty="0">
                <a:latin typeface="Cambria"/>
                <a:cs typeface="Cambria"/>
              </a:rPr>
              <a:t>Any</a:t>
            </a:r>
            <a:r>
              <a:rPr sz="2176" i="1" spc="84" dirty="0">
                <a:latin typeface="Cambria"/>
                <a:cs typeface="Cambria"/>
              </a:rPr>
              <a:t> </a:t>
            </a:r>
            <a:r>
              <a:rPr sz="2176" i="1" spc="-17" dirty="0">
                <a:latin typeface="Cambria"/>
                <a:cs typeface="Cambria"/>
              </a:rPr>
              <a:t>goal</a:t>
            </a:r>
            <a:r>
              <a:rPr sz="2176" i="1" spc="92" dirty="0">
                <a:latin typeface="Cambria"/>
                <a:cs typeface="Cambria"/>
              </a:rPr>
              <a:t> </a:t>
            </a:r>
            <a:r>
              <a:rPr sz="2176" i="1" dirty="0">
                <a:latin typeface="Cambria"/>
                <a:cs typeface="Cambria"/>
              </a:rPr>
              <a:t>can</a:t>
            </a:r>
            <a:r>
              <a:rPr sz="2176" i="1" spc="92" dirty="0">
                <a:latin typeface="Cambria"/>
                <a:cs typeface="Cambria"/>
              </a:rPr>
              <a:t> </a:t>
            </a:r>
            <a:r>
              <a:rPr sz="2176" i="1" spc="-25" dirty="0">
                <a:latin typeface="Cambria"/>
                <a:cs typeface="Cambria"/>
              </a:rPr>
              <a:t>be</a:t>
            </a:r>
            <a:r>
              <a:rPr sz="2176" i="1" spc="92" dirty="0">
                <a:latin typeface="Cambria"/>
                <a:cs typeface="Cambria"/>
              </a:rPr>
              <a:t> </a:t>
            </a:r>
            <a:r>
              <a:rPr sz="2176" i="1" dirty="0">
                <a:latin typeface="Cambria"/>
                <a:cs typeface="Cambria"/>
              </a:rPr>
              <a:t>formalized</a:t>
            </a:r>
            <a:r>
              <a:rPr sz="2176" i="1" spc="92" dirty="0">
                <a:latin typeface="Cambria"/>
                <a:cs typeface="Cambria"/>
              </a:rPr>
              <a:t> </a:t>
            </a:r>
            <a:r>
              <a:rPr sz="2176" i="1" spc="-17" dirty="0">
                <a:latin typeface="Cambria"/>
                <a:cs typeface="Cambria"/>
              </a:rPr>
              <a:t>as</a:t>
            </a:r>
            <a:r>
              <a:rPr sz="2176" i="1" spc="92" dirty="0">
                <a:latin typeface="Cambria"/>
                <a:cs typeface="Cambria"/>
              </a:rPr>
              <a:t> </a:t>
            </a:r>
            <a:r>
              <a:rPr sz="2176" i="1" spc="-8" dirty="0">
                <a:latin typeface="Cambria"/>
                <a:cs typeface="Cambria"/>
              </a:rPr>
              <a:t>the</a:t>
            </a:r>
            <a:r>
              <a:rPr sz="2176" i="1" spc="92" dirty="0">
                <a:latin typeface="Cambria"/>
                <a:cs typeface="Cambria"/>
              </a:rPr>
              <a:t> </a:t>
            </a:r>
            <a:r>
              <a:rPr sz="2176" i="1" spc="-8" dirty="0">
                <a:latin typeface="Cambria"/>
                <a:cs typeface="Cambria"/>
              </a:rPr>
              <a:t>outcome</a:t>
            </a:r>
            <a:r>
              <a:rPr sz="2176" i="1" spc="92" dirty="0">
                <a:latin typeface="Cambria"/>
                <a:cs typeface="Cambria"/>
              </a:rPr>
              <a:t> </a:t>
            </a:r>
            <a:r>
              <a:rPr sz="2176" i="1" spc="-25" dirty="0">
                <a:latin typeface="Cambria"/>
                <a:cs typeface="Cambria"/>
              </a:rPr>
              <a:t>of</a:t>
            </a:r>
            <a:r>
              <a:rPr sz="2176" i="1" spc="92" dirty="0">
                <a:latin typeface="Cambria"/>
                <a:cs typeface="Cambria"/>
              </a:rPr>
              <a:t> </a:t>
            </a:r>
            <a:r>
              <a:rPr sz="2176" i="1" spc="25" dirty="0">
                <a:latin typeface="Cambria"/>
                <a:cs typeface="Cambria"/>
              </a:rPr>
              <a:t>maximizing</a:t>
            </a:r>
            <a:r>
              <a:rPr sz="2176" i="1" spc="92" dirty="0">
                <a:latin typeface="Cambria"/>
                <a:cs typeface="Cambria"/>
              </a:rPr>
              <a:t> </a:t>
            </a:r>
            <a:r>
              <a:rPr sz="2176" i="1" spc="8" dirty="0">
                <a:latin typeface="Cambria"/>
                <a:cs typeface="Cambria"/>
              </a:rPr>
              <a:t>a</a:t>
            </a:r>
            <a:r>
              <a:rPr sz="2176" i="1" spc="92" dirty="0">
                <a:latin typeface="Cambria"/>
                <a:cs typeface="Cambria"/>
              </a:rPr>
              <a:t> </a:t>
            </a:r>
            <a:r>
              <a:rPr sz="2176" i="1" dirty="0">
                <a:latin typeface="Cambria"/>
                <a:cs typeface="Cambria"/>
              </a:rPr>
              <a:t>cumulative</a:t>
            </a:r>
            <a:r>
              <a:rPr sz="2176" i="1" spc="92" dirty="0">
                <a:latin typeface="Cambria"/>
                <a:cs typeface="Cambria"/>
              </a:rPr>
              <a:t> </a:t>
            </a:r>
            <a:r>
              <a:rPr sz="2176" i="1" spc="-8" dirty="0">
                <a:latin typeface="Cambria"/>
                <a:cs typeface="Cambria"/>
              </a:rPr>
              <a:t>reward</a:t>
            </a:r>
            <a:endParaRPr sz="2176" dirty="0">
              <a:latin typeface="Cambria"/>
              <a:cs typeface="Cambria"/>
            </a:endParaRPr>
          </a:p>
        </p:txBody>
      </p:sp>
      <p:sp>
        <p:nvSpPr>
          <p:cNvPr id="4" name="Rectangle 3">
            <a:extLst>
              <a:ext uri="{FF2B5EF4-FFF2-40B4-BE49-F238E27FC236}">
                <a16:creationId xmlns:a16="http://schemas.microsoft.com/office/drawing/2014/main" id="{1EF15BF7-853C-633D-1C7D-83AE5579B4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5DBAB67-3B56-8959-C710-96C95A8F72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9805D4E-FC7C-69E6-F394-6093E7E7A51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68701314"/>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04459" y="736953"/>
            <a:ext cx="2270799" cy="471513"/>
          </a:xfrm>
          <a:prstGeom prst="rect">
            <a:avLst/>
          </a:prstGeom>
        </p:spPr>
        <p:txBody>
          <a:bodyPr vert="horz" wrap="square" lIns="0" tIns="19214" rIns="0" bIns="0" rtlCol="0" anchor="ctr">
            <a:spAutoFit/>
          </a:bodyPr>
          <a:lstStyle/>
          <a:p>
            <a:pPr marL="21349" algn="ctr">
              <a:spcBef>
                <a:spcPts val="151"/>
              </a:spcBef>
            </a:pPr>
            <a:r>
              <a:rPr sz="3264" spc="-319" dirty="0">
                <a:solidFill>
                  <a:srgbClr val="3333B2"/>
                </a:solidFill>
                <a:latin typeface="Georgia"/>
                <a:cs typeface="Georgia"/>
              </a:rPr>
              <a:t>V</a:t>
            </a:r>
            <a:r>
              <a:rPr sz="3264" spc="-42" dirty="0">
                <a:solidFill>
                  <a:srgbClr val="3333B2"/>
                </a:solidFill>
                <a:latin typeface="Georgia"/>
                <a:cs typeface="Georgia"/>
              </a:rPr>
              <a:t>a</a:t>
            </a:r>
            <a:r>
              <a:rPr sz="3264" spc="-17" dirty="0">
                <a:solidFill>
                  <a:srgbClr val="3333B2"/>
                </a:solidFill>
                <a:latin typeface="Georgia"/>
                <a:cs typeface="Georgia"/>
              </a:rPr>
              <a:t>l</a:t>
            </a:r>
            <a:r>
              <a:rPr sz="3264" spc="-59" dirty="0">
                <a:solidFill>
                  <a:srgbClr val="3333B2"/>
                </a:solidFill>
                <a:latin typeface="Georgia"/>
                <a:cs typeface="Georgia"/>
              </a:rPr>
              <a:t>u</a:t>
            </a:r>
            <a:r>
              <a:rPr sz="3264" spc="-42" dirty="0">
                <a:solidFill>
                  <a:srgbClr val="3333B2"/>
                </a:solidFill>
                <a:latin typeface="Georgia"/>
                <a:cs typeface="Georgia"/>
              </a:rPr>
              <a:t>es</a:t>
            </a:r>
            <a:endParaRPr sz="3264" dirty="0">
              <a:latin typeface="Georgia"/>
              <a:cs typeface="Georgia"/>
            </a:endParaRPr>
          </a:p>
        </p:txBody>
      </p:sp>
      <p:sp>
        <p:nvSpPr>
          <p:cNvPr id="3" name="object 3"/>
          <p:cNvSpPr txBox="1"/>
          <p:nvPr/>
        </p:nvSpPr>
        <p:spPr>
          <a:xfrm>
            <a:off x="1961199" y="1208466"/>
            <a:ext cx="8456647" cy="5512368"/>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sz="2176" spc="-75" dirty="0">
                <a:latin typeface="Georgia"/>
                <a:cs typeface="Georgia"/>
              </a:rPr>
              <a:t>We</a:t>
            </a:r>
            <a:r>
              <a:rPr sz="2176" spc="67" dirty="0">
                <a:latin typeface="Georgia"/>
                <a:cs typeface="Georgia"/>
              </a:rPr>
              <a:t> </a:t>
            </a:r>
            <a:r>
              <a:rPr sz="2176" spc="-8" dirty="0">
                <a:latin typeface="Georgia"/>
                <a:cs typeface="Georgia"/>
              </a:rPr>
              <a:t>call</a:t>
            </a:r>
            <a:r>
              <a:rPr sz="2176" spc="67" dirty="0">
                <a:latin typeface="Georgia"/>
                <a:cs typeface="Georgia"/>
              </a:rPr>
              <a:t> </a:t>
            </a:r>
            <a:r>
              <a:rPr sz="2176" dirty="0">
                <a:latin typeface="Georgia"/>
                <a:cs typeface="Georgia"/>
              </a:rPr>
              <a:t>the</a:t>
            </a:r>
            <a:r>
              <a:rPr sz="2176" spc="67" dirty="0">
                <a:latin typeface="Georgia"/>
                <a:cs typeface="Georgia"/>
              </a:rPr>
              <a:t> </a:t>
            </a:r>
            <a:r>
              <a:rPr sz="2176" dirty="0">
                <a:latin typeface="Georgia"/>
                <a:cs typeface="Georgia"/>
              </a:rPr>
              <a:t>expected</a:t>
            </a:r>
            <a:r>
              <a:rPr sz="2176" spc="67" dirty="0">
                <a:latin typeface="Georgia"/>
                <a:cs typeface="Georgia"/>
              </a:rPr>
              <a:t> </a:t>
            </a:r>
            <a:r>
              <a:rPr sz="2176" spc="-17" dirty="0">
                <a:latin typeface="Georgia"/>
                <a:cs typeface="Georgia"/>
              </a:rPr>
              <a:t>cumulative</a:t>
            </a:r>
            <a:r>
              <a:rPr sz="2176" spc="67" dirty="0">
                <a:latin typeface="Georgia"/>
                <a:cs typeface="Georgia"/>
              </a:rPr>
              <a:t> </a:t>
            </a:r>
            <a:r>
              <a:rPr sz="2176" dirty="0">
                <a:latin typeface="Georgia"/>
                <a:cs typeface="Georgia"/>
              </a:rPr>
              <a:t>reward,</a:t>
            </a:r>
            <a:r>
              <a:rPr sz="2176" spc="67" dirty="0">
                <a:latin typeface="Georgia"/>
                <a:cs typeface="Georgia"/>
              </a:rPr>
              <a:t> </a:t>
            </a:r>
            <a:r>
              <a:rPr sz="2176" spc="-25" dirty="0">
                <a:latin typeface="Georgia"/>
                <a:cs typeface="Georgia"/>
              </a:rPr>
              <a:t>from</a:t>
            </a:r>
            <a:r>
              <a:rPr sz="2176" spc="67" dirty="0">
                <a:latin typeface="Georgia"/>
                <a:cs typeface="Georgia"/>
              </a:rPr>
              <a:t> </a:t>
            </a:r>
            <a:r>
              <a:rPr sz="2176" spc="17" dirty="0">
                <a:latin typeface="Georgia"/>
                <a:cs typeface="Georgia"/>
              </a:rPr>
              <a:t>a</a:t>
            </a:r>
            <a:r>
              <a:rPr sz="2176" spc="67" dirty="0">
                <a:latin typeface="Georgia"/>
                <a:cs typeface="Georgia"/>
              </a:rPr>
              <a:t> </a:t>
            </a:r>
            <a:r>
              <a:rPr sz="2176" dirty="0">
                <a:latin typeface="Georgia"/>
                <a:cs typeface="Georgia"/>
              </a:rPr>
              <a:t>state</a:t>
            </a:r>
            <a:r>
              <a:rPr sz="2176" spc="67" dirty="0">
                <a:latin typeface="Georgia"/>
                <a:cs typeface="Georgia"/>
              </a:rPr>
              <a:t> </a:t>
            </a:r>
            <a:r>
              <a:rPr sz="2539" i="1" spc="51" dirty="0">
                <a:latin typeface="Trebuchet MS"/>
                <a:cs typeface="Trebuchet MS"/>
              </a:rPr>
              <a:t>s</a:t>
            </a:r>
            <a:r>
              <a:rPr sz="2176" spc="51" dirty="0">
                <a:latin typeface="Georgia"/>
                <a:cs typeface="Georgia"/>
              </a:rPr>
              <a:t>,</a:t>
            </a:r>
            <a:r>
              <a:rPr sz="2176" spc="75" dirty="0">
                <a:latin typeface="Georgia"/>
                <a:cs typeface="Georgia"/>
              </a:rPr>
              <a:t> </a:t>
            </a:r>
            <a:r>
              <a:rPr sz="2176" dirty="0">
                <a:latin typeface="Georgia"/>
                <a:cs typeface="Georgia"/>
              </a:rPr>
              <a:t>the</a:t>
            </a:r>
            <a:r>
              <a:rPr sz="2176" spc="67" dirty="0">
                <a:latin typeface="Georgia"/>
                <a:cs typeface="Georgia"/>
              </a:rPr>
              <a:t> </a:t>
            </a:r>
            <a:r>
              <a:rPr sz="2176" b="1" spc="-8" dirty="0">
                <a:solidFill>
                  <a:srgbClr val="0046FF"/>
                </a:solidFill>
                <a:latin typeface="Cambria"/>
                <a:cs typeface="Cambria"/>
              </a:rPr>
              <a:t>value</a:t>
            </a:r>
            <a:r>
              <a:rPr lang="en-US" sz="2176" dirty="0">
                <a:latin typeface="Cambria"/>
                <a:cs typeface="Cambria"/>
              </a:rPr>
              <a:t> </a:t>
            </a:r>
          </a:p>
          <a:p>
            <a:pPr marL="62980">
              <a:spcBef>
                <a:spcPts val="160"/>
              </a:spcBef>
              <a:buClr>
                <a:srgbClr val="3333B2"/>
              </a:buClr>
              <a:buSzPct val="110526"/>
              <a:tabLst>
                <a:tab pos="319168" algn="l"/>
              </a:tabLst>
            </a:pPr>
            <a:r>
              <a:rPr lang="en-US" sz="2176" i="1" spc="-59" dirty="0">
                <a:latin typeface="Cambria"/>
                <a:cs typeface="Trebuchet MS"/>
              </a:rPr>
              <a:t>					      </a:t>
            </a:r>
            <a:r>
              <a:rPr sz="2539" i="1" spc="-59" dirty="0">
                <a:latin typeface="Trebuchet MS"/>
                <a:cs typeface="Trebuchet MS"/>
              </a:rPr>
              <a:t>v</a:t>
            </a:r>
            <a:r>
              <a:rPr sz="2539" i="1" spc="-327" dirty="0">
                <a:latin typeface="Trebuchet MS"/>
                <a:cs typeface="Trebuchet MS"/>
              </a:rPr>
              <a:t> </a:t>
            </a:r>
            <a:r>
              <a:rPr sz="2539" spc="8" dirty="0">
                <a:latin typeface="Lucida Sans Unicode"/>
                <a:cs typeface="Lucida Sans Unicode"/>
              </a:rPr>
              <a:t>(</a:t>
            </a:r>
            <a:r>
              <a:rPr sz="2539" i="1" spc="84" dirty="0">
                <a:latin typeface="Trebuchet MS"/>
                <a:cs typeface="Trebuchet MS"/>
              </a:rPr>
              <a:t>s</a:t>
            </a:r>
            <a:r>
              <a:rPr sz="2539" spc="8" dirty="0">
                <a:latin typeface="Lucida Sans Unicode"/>
                <a:cs typeface="Lucida Sans Unicode"/>
              </a:rPr>
              <a:t>)</a:t>
            </a:r>
            <a:r>
              <a:rPr sz="2539" spc="-75" dirty="0">
                <a:latin typeface="Lucida Sans Unicode"/>
                <a:cs typeface="Lucida Sans Unicode"/>
              </a:rPr>
              <a:t> </a:t>
            </a:r>
            <a:r>
              <a:rPr sz="2539" spc="-17" dirty="0">
                <a:latin typeface="Georgia"/>
                <a:cs typeface="Georgia"/>
              </a:rPr>
              <a:t>=</a:t>
            </a:r>
            <a:r>
              <a:rPr sz="2539" spc="59" dirty="0">
                <a:latin typeface="Georgia"/>
                <a:cs typeface="Georgia"/>
              </a:rPr>
              <a:t> </a:t>
            </a:r>
            <a:r>
              <a:rPr sz="2539" spc="-84" dirty="0">
                <a:latin typeface="Microsoft Sans Serif"/>
                <a:cs typeface="Microsoft Sans Serif"/>
              </a:rPr>
              <a:t>E</a:t>
            </a:r>
            <a:r>
              <a:rPr sz="2539" spc="-177" dirty="0">
                <a:latin typeface="Microsoft Sans Serif"/>
                <a:cs typeface="Microsoft Sans Serif"/>
              </a:rPr>
              <a:t> </a:t>
            </a:r>
            <a:r>
              <a:rPr sz="2539" spc="8" dirty="0">
                <a:latin typeface="Lucida Sans Unicode"/>
                <a:cs typeface="Lucida Sans Unicode"/>
              </a:rPr>
              <a:t>[</a:t>
            </a:r>
            <a:r>
              <a:rPr sz="2539" i="1" spc="-34" dirty="0">
                <a:latin typeface="Trebuchet MS"/>
                <a:cs typeface="Trebuchet MS"/>
              </a:rPr>
              <a:t>G</a:t>
            </a:r>
            <a:r>
              <a:rPr sz="2539" i="1" spc="-51" baseline="-11904" dirty="0">
                <a:latin typeface="Trebuchet MS"/>
                <a:cs typeface="Trebuchet MS"/>
              </a:rPr>
              <a:t>t</a:t>
            </a:r>
            <a:r>
              <a:rPr sz="2539" i="1" baseline="-11904" dirty="0">
                <a:latin typeface="Trebuchet MS"/>
                <a:cs typeface="Trebuchet MS"/>
              </a:rPr>
              <a:t> </a:t>
            </a:r>
            <a:r>
              <a:rPr sz="2539" i="1" spc="25" baseline="-11904" dirty="0">
                <a:latin typeface="Trebuchet MS"/>
                <a:cs typeface="Trebuchet MS"/>
              </a:rPr>
              <a:t> </a:t>
            </a:r>
            <a:r>
              <a:rPr sz="2539" spc="-311" dirty="0">
                <a:latin typeface="Lucida Sans Unicode"/>
                <a:cs typeface="Lucida Sans Unicode"/>
              </a:rPr>
              <a:t>|</a:t>
            </a:r>
            <a:r>
              <a:rPr sz="2539" dirty="0">
                <a:latin typeface="Lucida Sans Unicode"/>
                <a:cs typeface="Lucida Sans Unicode"/>
              </a:rPr>
              <a:t> </a:t>
            </a:r>
            <a:r>
              <a:rPr sz="2539" i="1" spc="118" dirty="0">
                <a:latin typeface="Trebuchet MS"/>
                <a:cs typeface="Trebuchet MS"/>
              </a:rPr>
              <a:t>S</a:t>
            </a:r>
            <a:r>
              <a:rPr sz="2539" i="1" spc="-51" baseline="-11904" dirty="0">
                <a:latin typeface="Trebuchet MS"/>
                <a:cs typeface="Trebuchet MS"/>
              </a:rPr>
              <a:t>t</a:t>
            </a:r>
            <a:r>
              <a:rPr sz="2539" i="1" baseline="-11904" dirty="0">
                <a:latin typeface="Trebuchet MS"/>
                <a:cs typeface="Trebuchet MS"/>
              </a:rPr>
              <a:t> </a:t>
            </a:r>
            <a:r>
              <a:rPr sz="2539" i="1" spc="-74" baseline="-11904" dirty="0">
                <a:latin typeface="Trebuchet MS"/>
                <a:cs typeface="Trebuchet MS"/>
              </a:rPr>
              <a:t> </a:t>
            </a:r>
            <a:r>
              <a:rPr sz="2539" spc="-17" dirty="0">
                <a:latin typeface="Georgia"/>
                <a:cs typeface="Georgia"/>
              </a:rPr>
              <a:t>=</a:t>
            </a:r>
            <a:r>
              <a:rPr sz="2539" spc="59" dirty="0">
                <a:latin typeface="Georgia"/>
                <a:cs typeface="Georgia"/>
              </a:rPr>
              <a:t> </a:t>
            </a:r>
            <a:r>
              <a:rPr sz="2539" i="1" spc="84" dirty="0">
                <a:latin typeface="Trebuchet MS"/>
                <a:cs typeface="Trebuchet MS"/>
              </a:rPr>
              <a:t>s</a:t>
            </a:r>
            <a:r>
              <a:rPr sz="2539" spc="8" dirty="0">
                <a:latin typeface="Lucida Sans Unicode"/>
                <a:cs typeface="Lucida Sans Unicode"/>
              </a:rPr>
              <a:t>]</a:t>
            </a:r>
            <a:endParaRPr sz="2539" dirty="0">
              <a:latin typeface="Lucida Sans Unicode"/>
              <a:cs typeface="Lucida Sans Unicode"/>
            </a:endParaRPr>
          </a:p>
          <a:p>
            <a:pPr marL="2853298">
              <a:spcBef>
                <a:spcPts val="395"/>
              </a:spcBef>
            </a:pPr>
            <a:r>
              <a:rPr sz="2539" spc="-17" dirty="0">
                <a:latin typeface="Georgia"/>
                <a:cs typeface="Georgia"/>
              </a:rPr>
              <a:t>=</a:t>
            </a:r>
            <a:r>
              <a:rPr sz="2539" spc="59" dirty="0">
                <a:latin typeface="Georgia"/>
                <a:cs typeface="Georgia"/>
              </a:rPr>
              <a:t> </a:t>
            </a:r>
            <a:r>
              <a:rPr sz="2539" spc="-84" dirty="0">
                <a:latin typeface="Microsoft Sans Serif"/>
                <a:cs typeface="Microsoft Sans Serif"/>
              </a:rPr>
              <a:t>E</a:t>
            </a:r>
            <a:r>
              <a:rPr sz="2539" spc="-177" dirty="0">
                <a:latin typeface="Microsoft Sans Serif"/>
                <a:cs typeface="Microsoft Sans Serif"/>
              </a:rPr>
              <a:t> </a:t>
            </a:r>
            <a:r>
              <a:rPr sz="2539" spc="8" dirty="0">
                <a:latin typeface="Lucida Sans Unicode"/>
                <a:cs typeface="Lucida Sans Unicode"/>
              </a:rPr>
              <a:t>[</a:t>
            </a:r>
            <a:r>
              <a:rPr sz="2539" i="1" spc="101" dirty="0">
                <a:latin typeface="Trebuchet MS"/>
                <a:cs typeface="Trebuchet MS"/>
              </a:rPr>
              <a:t>R</a:t>
            </a:r>
            <a:r>
              <a:rPr sz="2539" i="1" spc="74" baseline="-11904" dirty="0">
                <a:latin typeface="Trebuchet MS"/>
                <a:cs typeface="Trebuchet MS"/>
              </a:rPr>
              <a:t>t</a:t>
            </a:r>
            <a:r>
              <a:rPr sz="2902" baseline="-11111" dirty="0">
                <a:latin typeface="Georgia"/>
                <a:cs typeface="Georgia"/>
              </a:rPr>
              <a:t>+</a:t>
            </a:r>
            <a:r>
              <a:rPr sz="2539" spc="-12" baseline="-11904" dirty="0">
                <a:latin typeface="Microsoft Sans Serif"/>
                <a:cs typeface="Microsoft Sans Serif"/>
              </a:rPr>
              <a:t>1</a:t>
            </a:r>
            <a:r>
              <a:rPr sz="2539" baseline="-11904" dirty="0">
                <a:latin typeface="Microsoft Sans Serif"/>
                <a:cs typeface="Microsoft Sans Serif"/>
              </a:rPr>
              <a:t> </a:t>
            </a:r>
            <a:r>
              <a:rPr sz="2539" spc="-227" baseline="-11904" dirty="0">
                <a:latin typeface="Microsoft Sans Serif"/>
                <a:cs typeface="Microsoft Sans Serif"/>
              </a:rPr>
              <a:t> </a:t>
            </a:r>
            <a:r>
              <a:rPr sz="2539" spc="-17" dirty="0">
                <a:latin typeface="Georgia"/>
                <a:cs typeface="Georgia"/>
              </a:rPr>
              <a:t>+</a:t>
            </a:r>
            <a:r>
              <a:rPr sz="2539" spc="-42" dirty="0">
                <a:latin typeface="Georgia"/>
                <a:cs typeface="Georgia"/>
              </a:rPr>
              <a:t> </a:t>
            </a:r>
            <a:r>
              <a:rPr sz="2539" i="1" spc="101" dirty="0">
                <a:latin typeface="Trebuchet MS"/>
                <a:cs typeface="Trebuchet MS"/>
              </a:rPr>
              <a:t>R</a:t>
            </a:r>
            <a:r>
              <a:rPr sz="2539" i="1" spc="74" baseline="-11904" dirty="0">
                <a:latin typeface="Trebuchet MS"/>
                <a:cs typeface="Trebuchet MS"/>
              </a:rPr>
              <a:t>t</a:t>
            </a:r>
            <a:r>
              <a:rPr sz="2902" baseline="-11111" dirty="0">
                <a:latin typeface="Georgia"/>
                <a:cs typeface="Georgia"/>
              </a:rPr>
              <a:t>+</a:t>
            </a:r>
            <a:r>
              <a:rPr sz="2539" spc="-12" baseline="-11904" dirty="0">
                <a:latin typeface="Microsoft Sans Serif"/>
                <a:cs typeface="Microsoft Sans Serif"/>
              </a:rPr>
              <a:t>2</a:t>
            </a:r>
            <a:r>
              <a:rPr sz="2539" baseline="-11904" dirty="0">
                <a:latin typeface="Microsoft Sans Serif"/>
                <a:cs typeface="Microsoft Sans Serif"/>
              </a:rPr>
              <a:t> </a:t>
            </a:r>
            <a:r>
              <a:rPr sz="2539" spc="-227" baseline="-11904" dirty="0">
                <a:latin typeface="Microsoft Sans Serif"/>
                <a:cs typeface="Microsoft Sans Serif"/>
              </a:rPr>
              <a:t> </a:t>
            </a:r>
            <a:r>
              <a:rPr sz="2539" spc="-17" dirty="0">
                <a:latin typeface="Georgia"/>
                <a:cs typeface="Georgia"/>
              </a:rPr>
              <a:t>+</a:t>
            </a:r>
            <a:r>
              <a:rPr sz="2539" spc="-42" dirty="0">
                <a:latin typeface="Georgia"/>
                <a:cs typeface="Georgia"/>
              </a:rPr>
              <a:t> </a:t>
            </a:r>
            <a:r>
              <a:rPr sz="2539" i="1" spc="101" dirty="0">
                <a:latin typeface="Trebuchet MS"/>
                <a:cs typeface="Trebuchet MS"/>
              </a:rPr>
              <a:t>R</a:t>
            </a:r>
            <a:r>
              <a:rPr sz="2539" i="1" spc="74" baseline="-11904" dirty="0">
                <a:latin typeface="Trebuchet MS"/>
                <a:cs typeface="Trebuchet MS"/>
              </a:rPr>
              <a:t>t</a:t>
            </a:r>
            <a:r>
              <a:rPr sz="2902" baseline="-11111" dirty="0">
                <a:latin typeface="Georgia"/>
                <a:cs typeface="Georgia"/>
              </a:rPr>
              <a:t>+</a:t>
            </a:r>
            <a:r>
              <a:rPr sz="2539" spc="-12" baseline="-11904" dirty="0">
                <a:latin typeface="Microsoft Sans Serif"/>
                <a:cs typeface="Microsoft Sans Serif"/>
              </a:rPr>
              <a:t>3</a:t>
            </a:r>
            <a:r>
              <a:rPr sz="2539" baseline="-11904" dirty="0">
                <a:latin typeface="Microsoft Sans Serif"/>
                <a:cs typeface="Microsoft Sans Serif"/>
              </a:rPr>
              <a:t> </a:t>
            </a:r>
            <a:r>
              <a:rPr sz="2539" spc="-227" baseline="-11904" dirty="0">
                <a:latin typeface="Microsoft Sans Serif"/>
                <a:cs typeface="Microsoft Sans Serif"/>
              </a:rPr>
              <a:t> </a:t>
            </a:r>
            <a:r>
              <a:rPr sz="2539" spc="-17" dirty="0">
                <a:latin typeface="Georgia"/>
                <a:cs typeface="Georgia"/>
              </a:rPr>
              <a:t>+</a:t>
            </a:r>
            <a:r>
              <a:rPr sz="2539" spc="-8" dirty="0">
                <a:latin typeface="Georgia"/>
                <a:cs typeface="Georgia"/>
              </a:rPr>
              <a:t> </a:t>
            </a:r>
            <a:r>
              <a:rPr sz="2539" spc="42" dirty="0">
                <a:latin typeface="Calibri"/>
                <a:cs typeface="Calibri"/>
              </a:rPr>
              <a:t>..</a:t>
            </a:r>
            <a:r>
              <a:rPr sz="2539" spc="-8" dirty="0">
                <a:latin typeface="Calibri"/>
                <a:cs typeface="Calibri"/>
              </a:rPr>
              <a:t>.</a:t>
            </a:r>
            <a:r>
              <a:rPr sz="2539" spc="185" dirty="0">
                <a:latin typeface="Calibri"/>
                <a:cs typeface="Calibri"/>
              </a:rPr>
              <a:t> </a:t>
            </a:r>
            <a:r>
              <a:rPr sz="2539" spc="-311" dirty="0">
                <a:latin typeface="Lucida Sans Unicode"/>
                <a:cs typeface="Lucida Sans Unicode"/>
              </a:rPr>
              <a:t>|</a:t>
            </a:r>
            <a:r>
              <a:rPr sz="2539" dirty="0">
                <a:latin typeface="Lucida Sans Unicode"/>
                <a:cs typeface="Lucida Sans Unicode"/>
              </a:rPr>
              <a:t> </a:t>
            </a:r>
            <a:r>
              <a:rPr sz="2539" i="1" spc="118" dirty="0">
                <a:latin typeface="Trebuchet MS"/>
                <a:cs typeface="Trebuchet MS"/>
              </a:rPr>
              <a:t>S</a:t>
            </a:r>
            <a:r>
              <a:rPr sz="2539" i="1" spc="-51" baseline="-11904" dirty="0">
                <a:latin typeface="Trebuchet MS"/>
                <a:cs typeface="Trebuchet MS"/>
              </a:rPr>
              <a:t>t</a:t>
            </a:r>
            <a:r>
              <a:rPr sz="2539" i="1" baseline="-11904" dirty="0">
                <a:latin typeface="Trebuchet MS"/>
                <a:cs typeface="Trebuchet MS"/>
              </a:rPr>
              <a:t> </a:t>
            </a:r>
            <a:r>
              <a:rPr sz="2539" i="1" spc="-74" baseline="-11904" dirty="0">
                <a:latin typeface="Trebuchet MS"/>
                <a:cs typeface="Trebuchet MS"/>
              </a:rPr>
              <a:t> </a:t>
            </a:r>
            <a:r>
              <a:rPr sz="2539" spc="-17" dirty="0">
                <a:latin typeface="Georgia"/>
                <a:cs typeface="Georgia"/>
              </a:rPr>
              <a:t>=</a:t>
            </a:r>
            <a:r>
              <a:rPr sz="2539" spc="59" dirty="0">
                <a:latin typeface="Georgia"/>
                <a:cs typeface="Georgia"/>
              </a:rPr>
              <a:t> </a:t>
            </a:r>
            <a:r>
              <a:rPr sz="2539" i="1" spc="84" dirty="0">
                <a:latin typeface="Trebuchet MS"/>
                <a:cs typeface="Trebuchet MS"/>
              </a:rPr>
              <a:t>s</a:t>
            </a:r>
            <a:r>
              <a:rPr sz="2539" spc="8" dirty="0">
                <a:latin typeface="Lucida Sans Unicode"/>
                <a:cs typeface="Lucida Sans Unicode"/>
              </a:rPr>
              <a:t>]</a:t>
            </a:r>
            <a:endParaRPr lang="en-US" sz="2539" spc="8" dirty="0">
              <a:latin typeface="Lucida Sans Unicode"/>
              <a:cs typeface="Lucida Sans Unicode"/>
            </a:endParaRPr>
          </a:p>
          <a:p>
            <a:pPr marL="2853298">
              <a:spcBef>
                <a:spcPts val="395"/>
              </a:spcBef>
            </a:pPr>
            <a:r>
              <a:rPr lang="en-US" sz="2539" spc="8" dirty="0">
                <a:highlight>
                  <a:srgbClr val="FFFF00"/>
                </a:highlight>
                <a:latin typeface="Lucida Sans Unicode"/>
                <a:cs typeface="Lucida Sans Unicode"/>
              </a:rPr>
              <a:t>Expected future rewards given that</a:t>
            </a:r>
          </a:p>
          <a:p>
            <a:pPr marL="2853298">
              <a:spcBef>
                <a:spcPts val="395"/>
              </a:spcBef>
            </a:pPr>
            <a:r>
              <a:rPr lang="en-US" sz="2539" spc="8" dirty="0">
                <a:highlight>
                  <a:srgbClr val="FFFF00"/>
                </a:highlight>
                <a:latin typeface="Lucida Sans Unicode"/>
                <a:cs typeface="Lucida Sans Unicode"/>
              </a:rPr>
              <a:t>the agent is at State s </a:t>
            </a:r>
            <a:endParaRPr lang="en-US" sz="2539" dirty="0">
              <a:highlight>
                <a:srgbClr val="FFFF00"/>
              </a:highlight>
              <a:latin typeface="Lucida Sans Unicode"/>
              <a:cs typeface="Lucida Sans Unicode"/>
            </a:endParaRPr>
          </a:p>
          <a:p>
            <a:pPr marL="322098" indent="-259118">
              <a:spcBef>
                <a:spcPts val="1740"/>
              </a:spcBef>
              <a:buClr>
                <a:srgbClr val="3333B2"/>
              </a:buClr>
              <a:buSzPct val="110526"/>
              <a:buFont typeface="Arial" panose="020B0604020202020204" pitchFamily="34" charset="0"/>
              <a:buChar char="•"/>
              <a:tabLst>
                <a:tab pos="319168" algn="l"/>
              </a:tabLst>
            </a:pPr>
            <a:r>
              <a:rPr sz="2176" spc="-8" dirty="0">
                <a:latin typeface="Georgia"/>
                <a:cs typeface="Georgia"/>
              </a:rPr>
              <a:t>The</a:t>
            </a:r>
            <a:r>
              <a:rPr sz="2176" spc="51" dirty="0">
                <a:latin typeface="Georgia"/>
                <a:cs typeface="Georgia"/>
              </a:rPr>
              <a:t> </a:t>
            </a:r>
            <a:r>
              <a:rPr sz="2176" spc="-8" dirty="0">
                <a:latin typeface="Georgia"/>
                <a:cs typeface="Georgia"/>
              </a:rPr>
              <a:t>value</a:t>
            </a:r>
            <a:r>
              <a:rPr sz="2176" spc="51" dirty="0">
                <a:latin typeface="Georgia"/>
                <a:cs typeface="Georgia"/>
              </a:rPr>
              <a:t> </a:t>
            </a:r>
            <a:r>
              <a:rPr sz="2176" spc="-8" dirty="0">
                <a:latin typeface="Georgia"/>
                <a:cs typeface="Georgia"/>
              </a:rPr>
              <a:t>depends</a:t>
            </a:r>
            <a:r>
              <a:rPr sz="2176" spc="59" dirty="0">
                <a:latin typeface="Georgia"/>
                <a:cs typeface="Georgia"/>
              </a:rPr>
              <a:t> </a:t>
            </a:r>
            <a:r>
              <a:rPr sz="2176" spc="-17" dirty="0">
                <a:latin typeface="Georgia"/>
                <a:cs typeface="Georgia"/>
              </a:rPr>
              <a:t>on</a:t>
            </a:r>
            <a:r>
              <a:rPr sz="2176" spc="51" dirty="0">
                <a:latin typeface="Georgia"/>
                <a:cs typeface="Georgia"/>
              </a:rPr>
              <a:t> </a:t>
            </a:r>
            <a:r>
              <a:rPr sz="2176" dirty="0">
                <a:latin typeface="Georgia"/>
                <a:cs typeface="Georgia"/>
              </a:rPr>
              <a:t>the</a:t>
            </a:r>
            <a:r>
              <a:rPr sz="2176" spc="59" dirty="0">
                <a:latin typeface="Georgia"/>
                <a:cs typeface="Georgia"/>
              </a:rPr>
              <a:t> </a:t>
            </a:r>
            <a:r>
              <a:rPr sz="2176" spc="-17" dirty="0">
                <a:latin typeface="Georgia"/>
                <a:cs typeface="Georgia"/>
              </a:rPr>
              <a:t>actions</a:t>
            </a:r>
            <a:r>
              <a:rPr sz="2176" spc="51" dirty="0">
                <a:latin typeface="Georgia"/>
                <a:cs typeface="Georgia"/>
              </a:rPr>
              <a:t> </a:t>
            </a:r>
            <a:r>
              <a:rPr sz="2176" dirty="0">
                <a:latin typeface="Georgia"/>
                <a:cs typeface="Georgia"/>
              </a:rPr>
              <a:t>the</a:t>
            </a:r>
            <a:r>
              <a:rPr sz="2176" spc="51" dirty="0">
                <a:latin typeface="Georgia"/>
                <a:cs typeface="Georgia"/>
              </a:rPr>
              <a:t> </a:t>
            </a:r>
            <a:r>
              <a:rPr sz="2176" spc="8" dirty="0">
                <a:latin typeface="Georgia"/>
                <a:cs typeface="Georgia"/>
              </a:rPr>
              <a:t>agent</a:t>
            </a:r>
            <a:r>
              <a:rPr sz="2176" spc="59" dirty="0">
                <a:latin typeface="Georgia"/>
                <a:cs typeface="Georgia"/>
              </a:rPr>
              <a:t> </a:t>
            </a:r>
            <a:r>
              <a:rPr sz="2176" spc="-8" dirty="0">
                <a:latin typeface="Georgia"/>
                <a:cs typeface="Georgia"/>
              </a:rPr>
              <a:t>takes</a:t>
            </a:r>
            <a:endParaRPr sz="2176" dirty="0">
              <a:latin typeface="Georgia"/>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2176" spc="-8" dirty="0">
              <a:latin typeface="Georgia"/>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sz="2176" spc="-8" dirty="0">
                <a:latin typeface="Georgia"/>
                <a:cs typeface="Georgia"/>
              </a:rPr>
              <a:t>Goal</a:t>
            </a:r>
            <a:r>
              <a:rPr sz="2176" spc="59" dirty="0">
                <a:latin typeface="Georgia"/>
                <a:cs typeface="Georgia"/>
              </a:rPr>
              <a:t> </a:t>
            </a:r>
            <a:r>
              <a:rPr sz="2176" spc="-34" dirty="0">
                <a:latin typeface="Georgia"/>
                <a:cs typeface="Georgia"/>
              </a:rPr>
              <a:t>is</a:t>
            </a:r>
            <a:r>
              <a:rPr sz="2176" spc="59" dirty="0">
                <a:latin typeface="Georgia"/>
                <a:cs typeface="Georgia"/>
              </a:rPr>
              <a:t> </a:t>
            </a:r>
            <a:r>
              <a:rPr sz="2176" spc="-8" dirty="0">
                <a:latin typeface="Georgia"/>
                <a:cs typeface="Georgia"/>
              </a:rPr>
              <a:t>to</a:t>
            </a:r>
            <a:r>
              <a:rPr sz="2176" spc="59" dirty="0">
                <a:latin typeface="Georgia"/>
                <a:cs typeface="Georgia"/>
              </a:rPr>
              <a:t> </a:t>
            </a:r>
            <a:r>
              <a:rPr sz="2176" b="1" spc="17" dirty="0">
                <a:solidFill>
                  <a:srgbClr val="0046FF"/>
                </a:solidFill>
                <a:latin typeface="Cambria"/>
                <a:cs typeface="Cambria"/>
              </a:rPr>
              <a:t>maximize</a:t>
            </a:r>
            <a:r>
              <a:rPr sz="2176" b="1" spc="118" dirty="0">
                <a:solidFill>
                  <a:srgbClr val="0046FF"/>
                </a:solidFill>
                <a:latin typeface="Cambria"/>
                <a:cs typeface="Cambria"/>
              </a:rPr>
              <a:t> </a:t>
            </a:r>
            <a:r>
              <a:rPr sz="2176" b="1" spc="-8" dirty="0">
                <a:solidFill>
                  <a:srgbClr val="0046FF"/>
                </a:solidFill>
                <a:latin typeface="Cambria"/>
                <a:cs typeface="Cambria"/>
              </a:rPr>
              <a:t>value</a:t>
            </a:r>
            <a:r>
              <a:rPr sz="2176" spc="-8" dirty="0">
                <a:latin typeface="Georgia"/>
                <a:cs typeface="Georgia"/>
              </a:rPr>
              <a:t>,</a:t>
            </a:r>
            <a:r>
              <a:rPr sz="2176" spc="67" dirty="0">
                <a:latin typeface="Georgia"/>
                <a:cs typeface="Georgia"/>
              </a:rPr>
              <a:t> </a:t>
            </a:r>
            <a:r>
              <a:rPr sz="2176" spc="-8" dirty="0">
                <a:latin typeface="Georgia"/>
                <a:cs typeface="Georgia"/>
              </a:rPr>
              <a:t>by</a:t>
            </a:r>
            <a:r>
              <a:rPr sz="2176" spc="59" dirty="0">
                <a:latin typeface="Georgia"/>
                <a:cs typeface="Georgia"/>
              </a:rPr>
              <a:t> </a:t>
            </a:r>
            <a:r>
              <a:rPr sz="2176" spc="-17" dirty="0">
                <a:latin typeface="Georgia"/>
                <a:cs typeface="Georgia"/>
              </a:rPr>
              <a:t>picking</a:t>
            </a:r>
            <a:r>
              <a:rPr sz="2176" spc="59" dirty="0">
                <a:latin typeface="Georgia"/>
                <a:cs typeface="Georgia"/>
              </a:rPr>
              <a:t> </a:t>
            </a:r>
            <a:r>
              <a:rPr sz="2176" spc="-17" dirty="0">
                <a:latin typeface="Georgia"/>
                <a:cs typeface="Georgia"/>
              </a:rPr>
              <a:t>suitable</a:t>
            </a:r>
            <a:r>
              <a:rPr sz="2176" spc="59" dirty="0">
                <a:latin typeface="Georgia"/>
                <a:cs typeface="Georgia"/>
              </a:rPr>
              <a:t> </a:t>
            </a:r>
            <a:r>
              <a:rPr sz="2176" spc="-17" dirty="0">
                <a:latin typeface="Georgia"/>
                <a:cs typeface="Georgia"/>
              </a:rPr>
              <a:t>actions</a:t>
            </a:r>
            <a:endParaRPr sz="2176"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endParaRPr lang="en-US" sz="2176" spc="-34"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2176" spc="-34" dirty="0">
                <a:latin typeface="Georgia"/>
                <a:cs typeface="Georgia"/>
              </a:rPr>
              <a:t>Returns</a:t>
            </a:r>
            <a:r>
              <a:rPr sz="2176" spc="59" dirty="0">
                <a:latin typeface="Georgia"/>
                <a:cs typeface="Georgia"/>
              </a:rPr>
              <a:t> </a:t>
            </a:r>
            <a:r>
              <a:rPr sz="2176" spc="-8" dirty="0">
                <a:latin typeface="Georgia"/>
                <a:cs typeface="Georgia"/>
              </a:rPr>
              <a:t>and</a:t>
            </a:r>
            <a:r>
              <a:rPr sz="2176" spc="67" dirty="0">
                <a:latin typeface="Georgia"/>
                <a:cs typeface="Georgia"/>
              </a:rPr>
              <a:t> </a:t>
            </a:r>
            <a:r>
              <a:rPr sz="2176" spc="-17" dirty="0">
                <a:latin typeface="Georgia"/>
                <a:cs typeface="Georgia"/>
              </a:rPr>
              <a:t>values</a:t>
            </a:r>
            <a:r>
              <a:rPr sz="2176" spc="67" dirty="0">
                <a:latin typeface="Georgia"/>
                <a:cs typeface="Georgia"/>
              </a:rPr>
              <a:t> </a:t>
            </a:r>
            <a:r>
              <a:rPr sz="2176" spc="-8" dirty="0">
                <a:latin typeface="Georgia"/>
                <a:cs typeface="Georgia"/>
              </a:rPr>
              <a:t>can</a:t>
            </a:r>
            <a:r>
              <a:rPr sz="2176" spc="67" dirty="0">
                <a:latin typeface="Georgia"/>
                <a:cs typeface="Georgia"/>
              </a:rPr>
              <a:t> </a:t>
            </a:r>
            <a:r>
              <a:rPr sz="2176" dirty="0">
                <a:latin typeface="Georgia"/>
                <a:cs typeface="Georgia"/>
              </a:rPr>
              <a:t>be</a:t>
            </a:r>
            <a:r>
              <a:rPr sz="2176" spc="67" dirty="0">
                <a:latin typeface="Georgia"/>
                <a:cs typeface="Georgia"/>
              </a:rPr>
              <a:t> </a:t>
            </a:r>
            <a:r>
              <a:rPr sz="2176" spc="-8" dirty="0">
                <a:latin typeface="Georgia"/>
                <a:cs typeface="Georgia"/>
              </a:rPr>
              <a:t>defined</a:t>
            </a:r>
            <a:r>
              <a:rPr sz="2176" spc="59" dirty="0">
                <a:latin typeface="Georgia"/>
                <a:cs typeface="Georgia"/>
              </a:rPr>
              <a:t> </a:t>
            </a:r>
            <a:r>
              <a:rPr sz="2176" spc="-17" dirty="0">
                <a:latin typeface="Georgia"/>
                <a:cs typeface="Georgia"/>
              </a:rPr>
              <a:t>recursively</a:t>
            </a:r>
            <a:endParaRPr lang="en-US" sz="2176" dirty="0">
              <a:latin typeface="Georgia"/>
              <a:cs typeface="Georgia"/>
            </a:endParaRPr>
          </a:p>
          <a:p>
            <a:pPr marL="62980">
              <a:spcBef>
                <a:spcPts val="597"/>
              </a:spcBef>
              <a:buClr>
                <a:srgbClr val="3333B2"/>
              </a:buClr>
              <a:buSzPct val="110526"/>
              <a:tabLst>
                <a:tab pos="319168" algn="l"/>
              </a:tabLst>
            </a:pPr>
            <a:r>
              <a:rPr lang="en-US" sz="2176" i="1" spc="-51" baseline="8333" dirty="0">
                <a:latin typeface="Georgia"/>
                <a:cs typeface="Trebuchet MS"/>
              </a:rPr>
              <a:t>						</a:t>
            </a:r>
            <a:r>
              <a:rPr sz="3627" i="1" spc="-51" baseline="8333" dirty="0">
                <a:latin typeface="Trebuchet MS"/>
                <a:cs typeface="Trebuchet MS"/>
              </a:rPr>
              <a:t>G</a:t>
            </a:r>
            <a:r>
              <a:rPr sz="3627" i="1" spc="-34" baseline="-25000" dirty="0">
                <a:latin typeface="Trebuchet MS"/>
                <a:cs typeface="Trebuchet MS"/>
              </a:rPr>
              <a:t>t</a:t>
            </a:r>
            <a:r>
              <a:rPr sz="3627" i="1" spc="277" dirty="0">
                <a:latin typeface="Trebuchet MS"/>
                <a:cs typeface="Trebuchet MS"/>
              </a:rPr>
              <a:t> </a:t>
            </a:r>
            <a:r>
              <a:rPr sz="3627" spc="-25" baseline="7936" dirty="0">
                <a:latin typeface="Georgia"/>
                <a:cs typeface="Georgia"/>
              </a:rPr>
              <a:t>=</a:t>
            </a:r>
            <a:r>
              <a:rPr sz="3627" spc="51" baseline="7936" dirty="0">
                <a:latin typeface="Georgia"/>
                <a:cs typeface="Georgia"/>
              </a:rPr>
              <a:t> </a:t>
            </a:r>
            <a:r>
              <a:rPr sz="3627" i="1" spc="51" baseline="8333" dirty="0">
                <a:latin typeface="Trebuchet MS"/>
                <a:cs typeface="Trebuchet MS"/>
              </a:rPr>
              <a:t>R</a:t>
            </a:r>
            <a:r>
              <a:rPr sz="3627" i="1" spc="34" baseline="-25000" dirty="0">
                <a:latin typeface="Trebuchet MS"/>
                <a:cs typeface="Trebuchet MS"/>
              </a:rPr>
              <a:t>t</a:t>
            </a:r>
            <a:r>
              <a:rPr sz="3627" spc="34" baseline="-25000" dirty="0">
                <a:latin typeface="Georgia"/>
                <a:cs typeface="Georgia"/>
              </a:rPr>
              <a:t>+</a:t>
            </a:r>
            <a:r>
              <a:rPr sz="3627" spc="34" baseline="-25000" dirty="0">
                <a:latin typeface="Microsoft Sans Serif"/>
                <a:cs typeface="Microsoft Sans Serif"/>
              </a:rPr>
              <a:t>1</a:t>
            </a:r>
            <a:r>
              <a:rPr sz="3627" spc="151" dirty="0">
                <a:latin typeface="Microsoft Sans Serif"/>
                <a:cs typeface="Microsoft Sans Serif"/>
              </a:rPr>
              <a:t> </a:t>
            </a:r>
            <a:r>
              <a:rPr sz="3627" spc="-25" baseline="7936" dirty="0">
                <a:latin typeface="Georgia"/>
                <a:cs typeface="Georgia"/>
              </a:rPr>
              <a:t>+</a:t>
            </a:r>
            <a:r>
              <a:rPr sz="3627" spc="-87" baseline="7936" dirty="0">
                <a:latin typeface="Georgia"/>
                <a:cs typeface="Georgia"/>
              </a:rPr>
              <a:t> </a:t>
            </a:r>
            <a:r>
              <a:rPr sz="3627" i="1" baseline="8333" dirty="0">
                <a:latin typeface="Trebuchet MS"/>
                <a:cs typeface="Trebuchet MS"/>
              </a:rPr>
              <a:t>G</a:t>
            </a:r>
            <a:r>
              <a:rPr sz="3627" i="1" baseline="-25000" dirty="0">
                <a:latin typeface="Trebuchet MS"/>
                <a:cs typeface="Trebuchet MS"/>
              </a:rPr>
              <a:t>t</a:t>
            </a:r>
            <a:r>
              <a:rPr sz="3627" baseline="-25000" dirty="0">
                <a:latin typeface="Georgia"/>
                <a:cs typeface="Georgia"/>
              </a:rPr>
              <a:t>+</a:t>
            </a:r>
            <a:r>
              <a:rPr sz="3627" baseline="-25000" dirty="0">
                <a:latin typeface="Microsoft Sans Serif"/>
                <a:cs typeface="Microsoft Sans Serif"/>
              </a:rPr>
              <a:t>1</a:t>
            </a:r>
            <a:endParaRPr lang="en-US" sz="3627" baseline="-25000" dirty="0">
              <a:latin typeface="Microsoft Sans Serif"/>
              <a:cs typeface="Microsoft Sans Serif"/>
            </a:endParaRPr>
          </a:p>
          <a:p>
            <a:pPr marL="62980">
              <a:spcBef>
                <a:spcPts val="597"/>
              </a:spcBef>
              <a:buClr>
                <a:srgbClr val="3333B2"/>
              </a:buClr>
              <a:buSzPct val="110526"/>
              <a:tabLst>
                <a:tab pos="319168" algn="l"/>
              </a:tabLst>
            </a:pPr>
            <a:r>
              <a:rPr lang="en-US" sz="3627" i="1" spc="-59" baseline="-25000" dirty="0">
                <a:latin typeface="Microsoft Sans Serif"/>
                <a:cs typeface="Microsoft Sans Serif"/>
              </a:rPr>
              <a:t>			</a:t>
            </a:r>
            <a:r>
              <a:rPr sz="2902" i="1" spc="-59" dirty="0">
                <a:latin typeface="Trebuchet MS"/>
                <a:cs typeface="Trebuchet MS"/>
              </a:rPr>
              <a:t>v</a:t>
            </a:r>
            <a:r>
              <a:rPr sz="2902" i="1" spc="-327" dirty="0">
                <a:latin typeface="Trebuchet MS"/>
                <a:cs typeface="Trebuchet MS"/>
              </a:rPr>
              <a:t> </a:t>
            </a:r>
            <a:r>
              <a:rPr sz="2902" spc="8" dirty="0">
                <a:latin typeface="Lucida Sans Unicode"/>
                <a:cs typeface="Lucida Sans Unicode"/>
              </a:rPr>
              <a:t>(</a:t>
            </a:r>
            <a:r>
              <a:rPr sz="2902" i="1" spc="84" dirty="0">
                <a:latin typeface="Trebuchet MS"/>
                <a:cs typeface="Trebuchet MS"/>
              </a:rPr>
              <a:t>s</a:t>
            </a:r>
            <a:r>
              <a:rPr sz="2902" spc="8" dirty="0">
                <a:latin typeface="Lucida Sans Unicode"/>
                <a:cs typeface="Lucida Sans Unicode"/>
              </a:rPr>
              <a:t>)</a:t>
            </a:r>
            <a:r>
              <a:rPr sz="2902" spc="-75" dirty="0">
                <a:latin typeface="Lucida Sans Unicode"/>
                <a:cs typeface="Lucida Sans Unicode"/>
              </a:rPr>
              <a:t> </a:t>
            </a:r>
            <a:r>
              <a:rPr sz="2902" spc="-17" dirty="0">
                <a:latin typeface="Georgia"/>
                <a:cs typeface="Georgia"/>
              </a:rPr>
              <a:t>=</a:t>
            </a:r>
            <a:r>
              <a:rPr sz="2902" spc="59" dirty="0">
                <a:latin typeface="Georgia"/>
                <a:cs typeface="Georgia"/>
              </a:rPr>
              <a:t> </a:t>
            </a:r>
            <a:r>
              <a:rPr sz="2902" spc="-84" dirty="0">
                <a:latin typeface="Microsoft Sans Serif"/>
                <a:cs typeface="Microsoft Sans Serif"/>
              </a:rPr>
              <a:t>E</a:t>
            </a:r>
            <a:r>
              <a:rPr sz="2902" spc="-177" dirty="0">
                <a:latin typeface="Microsoft Sans Serif"/>
                <a:cs typeface="Microsoft Sans Serif"/>
              </a:rPr>
              <a:t> </a:t>
            </a:r>
            <a:r>
              <a:rPr sz="2902" spc="8" dirty="0">
                <a:latin typeface="Lucida Sans Unicode"/>
                <a:cs typeface="Lucida Sans Unicode"/>
              </a:rPr>
              <a:t>[</a:t>
            </a:r>
            <a:r>
              <a:rPr sz="2902" i="1" spc="101" dirty="0">
                <a:latin typeface="Trebuchet MS"/>
                <a:cs typeface="Trebuchet MS"/>
              </a:rPr>
              <a:t>R</a:t>
            </a:r>
            <a:r>
              <a:rPr sz="2902" i="1" spc="74" baseline="-11904" dirty="0">
                <a:latin typeface="Trebuchet MS"/>
                <a:cs typeface="Trebuchet MS"/>
              </a:rPr>
              <a:t>t</a:t>
            </a:r>
            <a:r>
              <a:rPr sz="2902" baseline="-11111" dirty="0">
                <a:latin typeface="Georgia"/>
                <a:cs typeface="Georgia"/>
              </a:rPr>
              <a:t>+</a:t>
            </a:r>
            <a:r>
              <a:rPr sz="2902" spc="-12" baseline="-11904" dirty="0">
                <a:latin typeface="Microsoft Sans Serif"/>
                <a:cs typeface="Microsoft Sans Serif"/>
              </a:rPr>
              <a:t>1</a:t>
            </a:r>
            <a:r>
              <a:rPr sz="2902" baseline="-11904" dirty="0">
                <a:latin typeface="Microsoft Sans Serif"/>
                <a:cs typeface="Microsoft Sans Serif"/>
              </a:rPr>
              <a:t> </a:t>
            </a:r>
            <a:r>
              <a:rPr sz="2902" spc="-227" baseline="-11904" dirty="0">
                <a:latin typeface="Microsoft Sans Serif"/>
                <a:cs typeface="Microsoft Sans Serif"/>
              </a:rPr>
              <a:t> </a:t>
            </a:r>
            <a:r>
              <a:rPr sz="2902" spc="-17" dirty="0">
                <a:latin typeface="Georgia"/>
                <a:cs typeface="Georgia"/>
              </a:rPr>
              <a:t>+</a:t>
            </a:r>
            <a:r>
              <a:rPr sz="2902" spc="-42" dirty="0">
                <a:latin typeface="Georgia"/>
                <a:cs typeface="Georgia"/>
              </a:rPr>
              <a:t> </a:t>
            </a:r>
            <a:r>
              <a:rPr sz="2902" i="1" spc="-59" dirty="0">
                <a:latin typeface="Trebuchet MS"/>
                <a:cs typeface="Trebuchet MS"/>
              </a:rPr>
              <a:t>v</a:t>
            </a:r>
            <a:r>
              <a:rPr sz="2902" i="1" spc="-327" dirty="0">
                <a:latin typeface="Trebuchet MS"/>
                <a:cs typeface="Trebuchet MS"/>
              </a:rPr>
              <a:t> </a:t>
            </a:r>
            <a:r>
              <a:rPr sz="2902" spc="8" dirty="0">
                <a:latin typeface="Lucida Sans Unicode"/>
                <a:cs typeface="Lucida Sans Unicode"/>
              </a:rPr>
              <a:t>(</a:t>
            </a:r>
            <a:r>
              <a:rPr sz="2902" i="1" spc="118" dirty="0">
                <a:latin typeface="Trebuchet MS"/>
                <a:cs typeface="Trebuchet MS"/>
              </a:rPr>
              <a:t>S</a:t>
            </a:r>
            <a:r>
              <a:rPr sz="2902" i="1" spc="74" baseline="-11904" dirty="0">
                <a:latin typeface="Trebuchet MS"/>
                <a:cs typeface="Trebuchet MS"/>
              </a:rPr>
              <a:t>t</a:t>
            </a:r>
            <a:r>
              <a:rPr sz="2902" baseline="-11111" dirty="0">
                <a:latin typeface="Georgia"/>
                <a:cs typeface="Georgia"/>
              </a:rPr>
              <a:t>+</a:t>
            </a:r>
            <a:r>
              <a:rPr sz="2902" spc="101" baseline="-11904" dirty="0">
                <a:latin typeface="Microsoft Sans Serif"/>
                <a:cs typeface="Microsoft Sans Serif"/>
              </a:rPr>
              <a:t>1</a:t>
            </a:r>
            <a:r>
              <a:rPr sz="2902" spc="8" dirty="0">
                <a:latin typeface="Lucida Sans Unicode"/>
                <a:cs typeface="Lucida Sans Unicode"/>
              </a:rPr>
              <a:t>)</a:t>
            </a:r>
            <a:r>
              <a:rPr sz="2902" dirty="0">
                <a:latin typeface="Lucida Sans Unicode"/>
                <a:cs typeface="Lucida Sans Unicode"/>
              </a:rPr>
              <a:t> </a:t>
            </a:r>
            <a:r>
              <a:rPr sz="2902" spc="-311" dirty="0">
                <a:latin typeface="Lucida Sans Unicode"/>
                <a:cs typeface="Lucida Sans Unicode"/>
              </a:rPr>
              <a:t>|</a:t>
            </a:r>
            <a:r>
              <a:rPr sz="2902" dirty="0">
                <a:latin typeface="Lucida Sans Unicode"/>
                <a:cs typeface="Lucida Sans Unicode"/>
              </a:rPr>
              <a:t> </a:t>
            </a:r>
            <a:r>
              <a:rPr sz="2902" i="1" spc="118" dirty="0">
                <a:latin typeface="Trebuchet MS"/>
                <a:cs typeface="Trebuchet MS"/>
              </a:rPr>
              <a:t>S</a:t>
            </a:r>
            <a:r>
              <a:rPr sz="2902" i="1" spc="-51" baseline="-11904" dirty="0">
                <a:latin typeface="Trebuchet MS"/>
                <a:cs typeface="Trebuchet MS"/>
              </a:rPr>
              <a:t>t</a:t>
            </a:r>
            <a:r>
              <a:rPr sz="2902" i="1" baseline="-11904" dirty="0">
                <a:latin typeface="Trebuchet MS"/>
                <a:cs typeface="Trebuchet MS"/>
              </a:rPr>
              <a:t> </a:t>
            </a:r>
            <a:r>
              <a:rPr sz="2902" i="1" spc="-74" baseline="-11904" dirty="0">
                <a:latin typeface="Trebuchet MS"/>
                <a:cs typeface="Trebuchet MS"/>
              </a:rPr>
              <a:t> </a:t>
            </a:r>
            <a:r>
              <a:rPr sz="2902" spc="-17" dirty="0">
                <a:latin typeface="Georgia"/>
                <a:cs typeface="Georgia"/>
              </a:rPr>
              <a:t>=</a:t>
            </a:r>
            <a:r>
              <a:rPr sz="2902" spc="59" dirty="0">
                <a:latin typeface="Georgia"/>
                <a:cs typeface="Georgia"/>
              </a:rPr>
              <a:t> </a:t>
            </a:r>
            <a:r>
              <a:rPr sz="2902" i="1" spc="84" dirty="0">
                <a:latin typeface="Trebuchet MS"/>
                <a:cs typeface="Trebuchet MS"/>
              </a:rPr>
              <a:t>s</a:t>
            </a:r>
            <a:r>
              <a:rPr sz="2902" spc="8" dirty="0">
                <a:latin typeface="Lucida Sans Unicode"/>
                <a:cs typeface="Lucida Sans Unicode"/>
              </a:rPr>
              <a:t>]</a:t>
            </a:r>
            <a:endParaRPr sz="2902" dirty="0">
              <a:latin typeface="Lucida Sans Unicode"/>
              <a:cs typeface="Lucida Sans Unicode"/>
            </a:endParaRPr>
          </a:p>
        </p:txBody>
      </p:sp>
      <p:sp>
        <p:nvSpPr>
          <p:cNvPr id="4" name="Rectangle 3">
            <a:extLst>
              <a:ext uri="{FF2B5EF4-FFF2-40B4-BE49-F238E27FC236}">
                <a16:creationId xmlns:a16="http://schemas.microsoft.com/office/drawing/2014/main" id="{CF98BE29-8C72-CC50-ECC0-43F2ED0179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E3C0A84-22DA-F4E3-048F-0B67FBC1C1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37632C-3E06-95C2-8021-D5ED945E3B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19671959"/>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61268" y="957474"/>
            <a:ext cx="6388426" cy="471513"/>
          </a:xfrm>
          <a:prstGeom prst="rect">
            <a:avLst/>
          </a:prstGeom>
        </p:spPr>
        <p:txBody>
          <a:bodyPr vert="horz" wrap="square" lIns="0" tIns="19214" rIns="0" bIns="0" rtlCol="0" anchor="ctr">
            <a:spAutoFit/>
          </a:bodyPr>
          <a:lstStyle/>
          <a:p>
            <a:pPr marL="21349">
              <a:spcBef>
                <a:spcPts val="151"/>
              </a:spcBef>
            </a:pPr>
            <a:r>
              <a:rPr sz="3264" spc="-51" dirty="0">
                <a:solidFill>
                  <a:srgbClr val="3333B2"/>
                </a:solidFill>
                <a:latin typeface="Georgia"/>
                <a:cs typeface="Georgia"/>
              </a:rPr>
              <a:t>Maximi</a:t>
            </a:r>
            <a:r>
              <a:rPr lang="en-US" sz="3264" spc="-51" dirty="0">
                <a:solidFill>
                  <a:srgbClr val="3333B2"/>
                </a:solidFill>
                <a:latin typeface="Georgia"/>
                <a:cs typeface="Georgia"/>
              </a:rPr>
              <a:t>z</a:t>
            </a:r>
            <a:r>
              <a:rPr sz="3264" spc="-51" dirty="0">
                <a:solidFill>
                  <a:srgbClr val="3333B2"/>
                </a:solidFill>
                <a:latin typeface="Georgia"/>
                <a:cs typeface="Georgia"/>
              </a:rPr>
              <a:t>ing</a:t>
            </a:r>
            <a:r>
              <a:rPr sz="3264" spc="67" dirty="0">
                <a:solidFill>
                  <a:srgbClr val="3333B2"/>
                </a:solidFill>
                <a:latin typeface="Georgia"/>
                <a:cs typeface="Georgia"/>
              </a:rPr>
              <a:t> </a:t>
            </a:r>
            <a:r>
              <a:rPr sz="3264" spc="-34" dirty="0">
                <a:solidFill>
                  <a:srgbClr val="3333B2"/>
                </a:solidFill>
                <a:latin typeface="Georgia"/>
                <a:cs typeface="Georgia"/>
              </a:rPr>
              <a:t>value</a:t>
            </a:r>
            <a:r>
              <a:rPr sz="3264" spc="67" dirty="0">
                <a:solidFill>
                  <a:srgbClr val="3333B2"/>
                </a:solidFill>
                <a:latin typeface="Georgia"/>
                <a:cs typeface="Georgia"/>
              </a:rPr>
              <a:t> </a:t>
            </a:r>
            <a:r>
              <a:rPr sz="3264" spc="-34" dirty="0">
                <a:solidFill>
                  <a:srgbClr val="3333B2"/>
                </a:solidFill>
                <a:latin typeface="Georgia"/>
                <a:cs typeface="Georgia"/>
              </a:rPr>
              <a:t>by</a:t>
            </a:r>
            <a:r>
              <a:rPr sz="3264" spc="67" dirty="0">
                <a:solidFill>
                  <a:srgbClr val="3333B2"/>
                </a:solidFill>
                <a:latin typeface="Georgia"/>
                <a:cs typeface="Georgia"/>
              </a:rPr>
              <a:t> </a:t>
            </a:r>
            <a:r>
              <a:rPr sz="3264" spc="-34" dirty="0">
                <a:solidFill>
                  <a:srgbClr val="3333B2"/>
                </a:solidFill>
                <a:latin typeface="Georgia"/>
                <a:cs typeface="Georgia"/>
              </a:rPr>
              <a:t>taking</a:t>
            </a:r>
            <a:r>
              <a:rPr sz="3264" spc="67" dirty="0">
                <a:solidFill>
                  <a:srgbClr val="3333B2"/>
                </a:solidFill>
                <a:latin typeface="Georgia"/>
                <a:cs typeface="Georgia"/>
              </a:rPr>
              <a:t> </a:t>
            </a:r>
            <a:r>
              <a:rPr sz="3264" spc="-51" dirty="0">
                <a:solidFill>
                  <a:srgbClr val="3333B2"/>
                </a:solidFill>
                <a:latin typeface="Georgia"/>
                <a:cs typeface="Georgia"/>
              </a:rPr>
              <a:t>actions</a:t>
            </a:r>
            <a:endParaRPr sz="3264" dirty="0">
              <a:latin typeface="Georgia"/>
              <a:cs typeface="Georgia"/>
            </a:endParaRPr>
          </a:p>
        </p:txBody>
      </p:sp>
      <p:sp>
        <p:nvSpPr>
          <p:cNvPr id="3" name="object 3"/>
          <p:cNvSpPr txBox="1"/>
          <p:nvPr/>
        </p:nvSpPr>
        <p:spPr>
          <a:xfrm>
            <a:off x="1819864" y="1671756"/>
            <a:ext cx="8871235" cy="4251209"/>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2539" spc="-8" dirty="0">
                <a:latin typeface="Georgia"/>
                <a:cs typeface="Georgia"/>
              </a:rPr>
              <a:t>Goal:</a:t>
            </a:r>
            <a:r>
              <a:rPr sz="2539" spc="118" dirty="0">
                <a:latin typeface="Georgia"/>
                <a:cs typeface="Georgia"/>
              </a:rPr>
              <a:t> </a:t>
            </a:r>
            <a:r>
              <a:rPr sz="2539" b="1" dirty="0">
                <a:solidFill>
                  <a:srgbClr val="0046FF"/>
                </a:solidFill>
                <a:latin typeface="Cambria"/>
                <a:cs typeface="Cambria"/>
              </a:rPr>
              <a:t>select</a:t>
            </a:r>
            <a:r>
              <a:rPr sz="2539" b="1" spc="109" dirty="0">
                <a:solidFill>
                  <a:srgbClr val="0046FF"/>
                </a:solidFill>
                <a:latin typeface="Cambria"/>
                <a:cs typeface="Cambria"/>
              </a:rPr>
              <a:t> </a:t>
            </a:r>
            <a:r>
              <a:rPr sz="2539" b="1" dirty="0">
                <a:solidFill>
                  <a:srgbClr val="0046FF"/>
                </a:solidFill>
                <a:latin typeface="Cambria"/>
                <a:cs typeface="Cambria"/>
              </a:rPr>
              <a:t>actions</a:t>
            </a:r>
            <a:r>
              <a:rPr sz="2539" b="1" spc="101" dirty="0">
                <a:solidFill>
                  <a:srgbClr val="0046FF"/>
                </a:solidFill>
                <a:latin typeface="Cambria"/>
                <a:cs typeface="Cambria"/>
              </a:rPr>
              <a:t> </a:t>
            </a:r>
            <a:r>
              <a:rPr sz="2539" b="1" spc="8" dirty="0">
                <a:solidFill>
                  <a:srgbClr val="0046FF"/>
                </a:solidFill>
                <a:latin typeface="Cambria"/>
                <a:cs typeface="Cambria"/>
              </a:rPr>
              <a:t>to</a:t>
            </a:r>
            <a:r>
              <a:rPr sz="2539" b="1" spc="109" dirty="0">
                <a:solidFill>
                  <a:srgbClr val="0046FF"/>
                </a:solidFill>
                <a:latin typeface="Cambria"/>
                <a:cs typeface="Cambria"/>
              </a:rPr>
              <a:t> </a:t>
            </a:r>
            <a:r>
              <a:rPr sz="2539" b="1" spc="8" dirty="0">
                <a:solidFill>
                  <a:srgbClr val="0046FF"/>
                </a:solidFill>
                <a:latin typeface="Cambria"/>
                <a:cs typeface="Cambria"/>
              </a:rPr>
              <a:t>maximi</a:t>
            </a:r>
            <a:r>
              <a:rPr lang="en-US" sz="2539" b="1" spc="8" dirty="0">
                <a:solidFill>
                  <a:srgbClr val="0046FF"/>
                </a:solidFill>
                <a:latin typeface="Cambria"/>
                <a:cs typeface="Cambria"/>
              </a:rPr>
              <a:t>z</a:t>
            </a:r>
            <a:r>
              <a:rPr sz="2539" b="1" spc="8" dirty="0">
                <a:solidFill>
                  <a:srgbClr val="0046FF"/>
                </a:solidFill>
                <a:latin typeface="Cambria"/>
                <a:cs typeface="Cambria"/>
              </a:rPr>
              <a:t>e</a:t>
            </a:r>
            <a:r>
              <a:rPr sz="2539" b="1" spc="109" dirty="0">
                <a:solidFill>
                  <a:srgbClr val="0046FF"/>
                </a:solidFill>
                <a:latin typeface="Cambria"/>
                <a:cs typeface="Cambria"/>
              </a:rPr>
              <a:t> </a:t>
            </a:r>
            <a:r>
              <a:rPr sz="2539" b="1" spc="-8" dirty="0">
                <a:solidFill>
                  <a:srgbClr val="0046FF"/>
                </a:solidFill>
                <a:latin typeface="Cambria"/>
                <a:cs typeface="Cambria"/>
              </a:rPr>
              <a:t>value</a:t>
            </a:r>
            <a:endParaRPr sz="2539" dirty="0">
              <a:latin typeface="Cambria"/>
              <a:cs typeface="Cambria"/>
            </a:endParaRPr>
          </a:p>
          <a:p>
            <a:pPr marL="322098" indent="-259118">
              <a:spcBef>
                <a:spcPts val="597"/>
              </a:spcBef>
              <a:buClr>
                <a:srgbClr val="3333B2"/>
              </a:buClr>
              <a:buSzPct val="110526"/>
              <a:buFont typeface="Arial" panose="020B0604020202020204" pitchFamily="34" charset="0"/>
              <a:buChar char="•"/>
              <a:tabLst>
                <a:tab pos="319168" algn="l"/>
              </a:tabLst>
            </a:pPr>
            <a:r>
              <a:rPr sz="2539" spc="-25" dirty="0">
                <a:latin typeface="Georgia"/>
                <a:cs typeface="Georgia"/>
              </a:rPr>
              <a:t>Actions</a:t>
            </a:r>
            <a:r>
              <a:rPr sz="2539" spc="51" dirty="0">
                <a:latin typeface="Georgia"/>
                <a:cs typeface="Georgia"/>
              </a:rPr>
              <a:t> </a:t>
            </a:r>
            <a:r>
              <a:rPr sz="2539" spc="-17" dirty="0">
                <a:latin typeface="Georgia"/>
                <a:cs typeface="Georgia"/>
              </a:rPr>
              <a:t>may</a:t>
            </a:r>
            <a:r>
              <a:rPr sz="2539" spc="59" dirty="0">
                <a:latin typeface="Georgia"/>
                <a:cs typeface="Georgia"/>
              </a:rPr>
              <a:t> </a:t>
            </a:r>
            <a:r>
              <a:rPr sz="2539" spc="-17" dirty="0">
                <a:latin typeface="Georgia"/>
                <a:cs typeface="Georgia"/>
              </a:rPr>
              <a:t>have</a:t>
            </a:r>
            <a:r>
              <a:rPr sz="2539" spc="59" dirty="0">
                <a:latin typeface="Georgia"/>
                <a:cs typeface="Georgia"/>
              </a:rPr>
              <a:t> </a:t>
            </a:r>
            <a:r>
              <a:rPr sz="2539" spc="-8" dirty="0">
                <a:latin typeface="Georgia"/>
                <a:cs typeface="Georgia"/>
              </a:rPr>
              <a:t>long</a:t>
            </a:r>
            <a:r>
              <a:rPr sz="2539" spc="51" dirty="0">
                <a:latin typeface="Georgia"/>
                <a:cs typeface="Georgia"/>
              </a:rPr>
              <a:t> </a:t>
            </a:r>
            <a:r>
              <a:rPr sz="2539" spc="-17" dirty="0">
                <a:latin typeface="Georgia"/>
                <a:cs typeface="Georgia"/>
              </a:rPr>
              <a:t>term</a:t>
            </a:r>
            <a:r>
              <a:rPr sz="2539" spc="59" dirty="0">
                <a:latin typeface="Georgia"/>
                <a:cs typeface="Georgia"/>
              </a:rPr>
              <a:t> </a:t>
            </a:r>
            <a:r>
              <a:rPr sz="2539" spc="-17" dirty="0">
                <a:latin typeface="Georgia"/>
                <a:cs typeface="Georgia"/>
              </a:rPr>
              <a:t>consequences</a:t>
            </a:r>
            <a:endParaRPr sz="2539"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2539" spc="-17" dirty="0">
                <a:latin typeface="Georgia"/>
                <a:cs typeface="Georgia"/>
              </a:rPr>
              <a:t>Reward</a:t>
            </a:r>
            <a:r>
              <a:rPr sz="2539" spc="34" dirty="0">
                <a:latin typeface="Georgia"/>
                <a:cs typeface="Georgia"/>
              </a:rPr>
              <a:t> </a:t>
            </a:r>
            <a:r>
              <a:rPr sz="2539" spc="-17" dirty="0">
                <a:latin typeface="Georgia"/>
                <a:cs typeface="Georgia"/>
              </a:rPr>
              <a:t>may</a:t>
            </a:r>
            <a:r>
              <a:rPr sz="2539" spc="34" dirty="0">
                <a:latin typeface="Georgia"/>
                <a:cs typeface="Georgia"/>
              </a:rPr>
              <a:t> </a:t>
            </a:r>
            <a:r>
              <a:rPr sz="2539" dirty="0">
                <a:latin typeface="Georgia"/>
                <a:cs typeface="Georgia"/>
              </a:rPr>
              <a:t>be</a:t>
            </a:r>
            <a:r>
              <a:rPr sz="2539" spc="34" dirty="0">
                <a:latin typeface="Georgia"/>
                <a:cs typeface="Georgia"/>
              </a:rPr>
              <a:t> </a:t>
            </a:r>
            <a:r>
              <a:rPr sz="2539" spc="8" dirty="0">
                <a:latin typeface="Georgia"/>
                <a:cs typeface="Georgia"/>
              </a:rPr>
              <a:t>delayed</a:t>
            </a:r>
            <a:endParaRPr sz="2539" dirty="0">
              <a:latin typeface="Georgia"/>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2539" spc="-59" dirty="0">
                <a:latin typeface="Georgia"/>
                <a:cs typeface="Georgia"/>
              </a:rPr>
              <a:t>It</a:t>
            </a:r>
            <a:r>
              <a:rPr sz="2539" spc="67" dirty="0">
                <a:latin typeface="Georgia"/>
                <a:cs typeface="Georgia"/>
              </a:rPr>
              <a:t> </a:t>
            </a:r>
            <a:r>
              <a:rPr sz="2539" spc="-17" dirty="0">
                <a:latin typeface="Georgia"/>
                <a:cs typeface="Georgia"/>
              </a:rPr>
              <a:t>may</a:t>
            </a:r>
            <a:r>
              <a:rPr sz="2539" spc="67" dirty="0">
                <a:latin typeface="Georgia"/>
                <a:cs typeface="Georgia"/>
              </a:rPr>
              <a:t> </a:t>
            </a:r>
            <a:r>
              <a:rPr sz="2539" dirty="0">
                <a:latin typeface="Georgia"/>
                <a:cs typeface="Georgia"/>
              </a:rPr>
              <a:t>be</a:t>
            </a:r>
            <a:r>
              <a:rPr sz="2539" spc="67" dirty="0">
                <a:latin typeface="Georgia"/>
                <a:cs typeface="Georgia"/>
              </a:rPr>
              <a:t> </a:t>
            </a:r>
            <a:r>
              <a:rPr sz="2539" spc="-8" dirty="0">
                <a:latin typeface="Georgia"/>
                <a:cs typeface="Georgia"/>
              </a:rPr>
              <a:t>better</a:t>
            </a:r>
            <a:r>
              <a:rPr sz="2539" spc="67" dirty="0">
                <a:latin typeface="Georgia"/>
                <a:cs typeface="Georgia"/>
              </a:rPr>
              <a:t> </a:t>
            </a:r>
            <a:r>
              <a:rPr sz="2539" spc="-8" dirty="0">
                <a:latin typeface="Georgia"/>
                <a:cs typeface="Georgia"/>
              </a:rPr>
              <a:t>to</a:t>
            </a:r>
            <a:r>
              <a:rPr sz="2539" spc="67" dirty="0">
                <a:latin typeface="Georgia"/>
                <a:cs typeface="Georgia"/>
              </a:rPr>
              <a:t> </a:t>
            </a:r>
            <a:r>
              <a:rPr sz="2539" spc="-17" dirty="0">
                <a:latin typeface="Georgia"/>
                <a:cs typeface="Georgia"/>
              </a:rPr>
              <a:t>sacrifice</a:t>
            </a:r>
            <a:r>
              <a:rPr sz="2539" spc="67" dirty="0">
                <a:latin typeface="Georgia"/>
                <a:cs typeface="Georgia"/>
              </a:rPr>
              <a:t> </a:t>
            </a:r>
            <a:r>
              <a:rPr sz="2539" spc="-8" dirty="0">
                <a:latin typeface="Georgia"/>
                <a:cs typeface="Georgia"/>
              </a:rPr>
              <a:t>immediate</a:t>
            </a:r>
            <a:r>
              <a:rPr sz="2539" spc="67" dirty="0">
                <a:latin typeface="Georgia"/>
                <a:cs typeface="Georgia"/>
              </a:rPr>
              <a:t> </a:t>
            </a:r>
            <a:r>
              <a:rPr sz="2539" dirty="0">
                <a:latin typeface="Georgia"/>
                <a:cs typeface="Georgia"/>
              </a:rPr>
              <a:t>reward</a:t>
            </a:r>
            <a:r>
              <a:rPr sz="2539" spc="67" dirty="0">
                <a:latin typeface="Georgia"/>
                <a:cs typeface="Georgia"/>
              </a:rPr>
              <a:t> </a:t>
            </a:r>
            <a:r>
              <a:rPr sz="2539" spc="-8" dirty="0">
                <a:latin typeface="Georgia"/>
                <a:cs typeface="Georgia"/>
              </a:rPr>
              <a:t>to</a:t>
            </a:r>
            <a:r>
              <a:rPr sz="2539" spc="75" dirty="0">
                <a:latin typeface="Georgia"/>
                <a:cs typeface="Georgia"/>
              </a:rPr>
              <a:t> </a:t>
            </a:r>
            <a:r>
              <a:rPr sz="2539" dirty="0">
                <a:latin typeface="Georgia"/>
                <a:cs typeface="Georgia"/>
              </a:rPr>
              <a:t>gain</a:t>
            </a:r>
            <a:r>
              <a:rPr sz="2539" spc="67" dirty="0">
                <a:latin typeface="Georgia"/>
                <a:cs typeface="Georgia"/>
              </a:rPr>
              <a:t> </a:t>
            </a:r>
            <a:r>
              <a:rPr sz="2539" spc="-25" dirty="0">
                <a:latin typeface="Georgia"/>
                <a:cs typeface="Georgia"/>
              </a:rPr>
              <a:t>more</a:t>
            </a:r>
            <a:r>
              <a:rPr sz="2539" spc="67" dirty="0">
                <a:latin typeface="Georgia"/>
                <a:cs typeface="Georgia"/>
              </a:rPr>
              <a:t> </a:t>
            </a:r>
            <a:r>
              <a:rPr sz="2539" spc="-17" dirty="0">
                <a:latin typeface="Georgia"/>
                <a:cs typeface="Georgia"/>
              </a:rPr>
              <a:t>long-term</a:t>
            </a:r>
            <a:r>
              <a:rPr sz="2539" spc="67" dirty="0">
                <a:latin typeface="Georgia"/>
                <a:cs typeface="Georgia"/>
              </a:rPr>
              <a:t> </a:t>
            </a:r>
            <a:r>
              <a:rPr sz="2539" dirty="0">
                <a:latin typeface="Georgia"/>
                <a:cs typeface="Georgia"/>
              </a:rPr>
              <a:t>reward</a:t>
            </a:r>
          </a:p>
          <a:p>
            <a:pPr marL="322098" indent="-259118">
              <a:spcBef>
                <a:spcPts val="427"/>
              </a:spcBef>
              <a:buClr>
                <a:srgbClr val="3333B2"/>
              </a:buClr>
              <a:buSzPct val="110526"/>
              <a:buFont typeface="Arial" panose="020B0604020202020204" pitchFamily="34" charset="0"/>
              <a:buChar char="•"/>
              <a:tabLst>
                <a:tab pos="319168" algn="l"/>
              </a:tabLst>
            </a:pPr>
            <a:r>
              <a:rPr sz="2539" spc="-17" dirty="0">
                <a:latin typeface="Georgia"/>
                <a:cs typeface="Georgia"/>
              </a:rPr>
              <a:t>Examples:</a:t>
            </a:r>
            <a:endParaRPr sz="2539" dirty="0">
              <a:latin typeface="Georgia"/>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r>
              <a:rPr sz="2176" spc="-8" dirty="0">
                <a:latin typeface="Georgia"/>
                <a:cs typeface="Georgia"/>
              </a:rPr>
              <a:t>Refueling</a:t>
            </a:r>
            <a:r>
              <a:rPr sz="2176" spc="67" dirty="0">
                <a:latin typeface="Georgia"/>
                <a:cs typeface="Georgia"/>
              </a:rPr>
              <a:t> </a:t>
            </a:r>
            <a:r>
              <a:rPr sz="2176" spc="17" dirty="0">
                <a:latin typeface="Georgia"/>
                <a:cs typeface="Georgia"/>
              </a:rPr>
              <a:t>a</a:t>
            </a:r>
            <a:r>
              <a:rPr sz="2176" spc="67" dirty="0">
                <a:latin typeface="Georgia"/>
                <a:cs typeface="Georgia"/>
              </a:rPr>
              <a:t> </a:t>
            </a:r>
            <a:r>
              <a:rPr sz="2176" spc="-8" dirty="0">
                <a:latin typeface="Georgia"/>
                <a:cs typeface="Georgia"/>
              </a:rPr>
              <a:t>helicopter</a:t>
            </a:r>
            <a:r>
              <a:rPr sz="2176" spc="67" dirty="0">
                <a:latin typeface="Georgia"/>
                <a:cs typeface="Georgia"/>
              </a:rPr>
              <a:t> </a:t>
            </a:r>
            <a:r>
              <a:rPr sz="2176" spc="8" dirty="0">
                <a:latin typeface="Georgia"/>
                <a:cs typeface="Georgia"/>
              </a:rPr>
              <a:t>(might</a:t>
            </a:r>
            <a:r>
              <a:rPr sz="2176" spc="67" dirty="0">
                <a:latin typeface="Georgia"/>
                <a:cs typeface="Georgia"/>
              </a:rPr>
              <a:t> </a:t>
            </a:r>
            <a:r>
              <a:rPr sz="2176" spc="-8" dirty="0">
                <a:latin typeface="Georgia"/>
                <a:cs typeface="Georgia"/>
              </a:rPr>
              <a:t>prevent</a:t>
            </a:r>
            <a:r>
              <a:rPr sz="2176" spc="67" dirty="0">
                <a:latin typeface="Georgia"/>
                <a:cs typeface="Georgia"/>
              </a:rPr>
              <a:t> </a:t>
            </a:r>
            <a:r>
              <a:rPr sz="2176" spc="17" dirty="0">
                <a:latin typeface="Georgia"/>
                <a:cs typeface="Georgia"/>
              </a:rPr>
              <a:t>a</a:t>
            </a:r>
            <a:r>
              <a:rPr sz="2176" spc="67" dirty="0">
                <a:latin typeface="Georgia"/>
                <a:cs typeface="Georgia"/>
              </a:rPr>
              <a:t> </a:t>
            </a:r>
            <a:r>
              <a:rPr sz="2176" spc="-25" dirty="0">
                <a:latin typeface="Georgia"/>
                <a:cs typeface="Georgia"/>
              </a:rPr>
              <a:t>crash</a:t>
            </a:r>
            <a:r>
              <a:rPr sz="2176" spc="67" dirty="0">
                <a:latin typeface="Georgia"/>
                <a:cs typeface="Georgia"/>
              </a:rPr>
              <a:t> </a:t>
            </a:r>
            <a:r>
              <a:rPr sz="2176" spc="-17" dirty="0">
                <a:latin typeface="Georgia"/>
                <a:cs typeface="Georgia"/>
              </a:rPr>
              <a:t>in</a:t>
            </a:r>
            <a:r>
              <a:rPr sz="2176" spc="67" dirty="0">
                <a:latin typeface="Georgia"/>
                <a:cs typeface="Georgia"/>
              </a:rPr>
              <a:t> </a:t>
            </a:r>
            <a:r>
              <a:rPr sz="2176" spc="-8" dirty="0">
                <a:latin typeface="Georgia"/>
                <a:cs typeface="Georgia"/>
              </a:rPr>
              <a:t>several</a:t>
            </a:r>
            <a:r>
              <a:rPr sz="2176" spc="67" dirty="0">
                <a:latin typeface="Georgia"/>
                <a:cs typeface="Georgia"/>
              </a:rPr>
              <a:t> </a:t>
            </a:r>
            <a:r>
              <a:rPr sz="2176" dirty="0">
                <a:latin typeface="Georgia"/>
                <a:cs typeface="Georgia"/>
              </a:rPr>
              <a:t>hours)</a:t>
            </a:r>
          </a:p>
          <a:p>
            <a:pPr marL="761888" lvl="1" indent="-259118">
              <a:spcBef>
                <a:spcPts val="126"/>
              </a:spcBef>
              <a:buClr>
                <a:srgbClr val="3333B2"/>
              </a:buClr>
              <a:buSzPct val="111764"/>
              <a:buFont typeface="Arial" panose="020B0604020202020204" pitchFamily="34" charset="0"/>
              <a:buChar char="•"/>
              <a:tabLst>
                <a:tab pos="745081" algn="l"/>
              </a:tabLst>
            </a:pPr>
            <a:r>
              <a:rPr sz="2176" spc="-17" dirty="0">
                <a:latin typeface="Georgia"/>
                <a:cs typeface="Georgia"/>
              </a:rPr>
              <a:t>Defensive</a:t>
            </a:r>
            <a:r>
              <a:rPr sz="2176" spc="67" dirty="0">
                <a:latin typeface="Georgia"/>
                <a:cs typeface="Georgia"/>
              </a:rPr>
              <a:t> </a:t>
            </a:r>
            <a:r>
              <a:rPr sz="2176" spc="-34" dirty="0">
                <a:latin typeface="Georgia"/>
                <a:cs typeface="Georgia"/>
              </a:rPr>
              <a:t>moves</a:t>
            </a:r>
            <a:r>
              <a:rPr sz="2176" spc="67" dirty="0">
                <a:latin typeface="Georgia"/>
                <a:cs typeface="Georgia"/>
              </a:rPr>
              <a:t> </a:t>
            </a:r>
            <a:r>
              <a:rPr sz="2176" spc="-17" dirty="0">
                <a:latin typeface="Georgia"/>
                <a:cs typeface="Georgia"/>
              </a:rPr>
              <a:t>in</a:t>
            </a:r>
            <a:r>
              <a:rPr sz="2176" spc="67" dirty="0">
                <a:latin typeface="Georgia"/>
                <a:cs typeface="Georgia"/>
              </a:rPr>
              <a:t> </a:t>
            </a:r>
            <a:r>
              <a:rPr sz="2176" spc="17" dirty="0">
                <a:latin typeface="Georgia"/>
                <a:cs typeface="Georgia"/>
              </a:rPr>
              <a:t>a</a:t>
            </a:r>
            <a:r>
              <a:rPr sz="2176" spc="67" dirty="0">
                <a:latin typeface="Georgia"/>
                <a:cs typeface="Georgia"/>
              </a:rPr>
              <a:t> </a:t>
            </a:r>
            <a:r>
              <a:rPr sz="2176" spc="8" dirty="0">
                <a:latin typeface="Georgia"/>
                <a:cs typeface="Georgia"/>
              </a:rPr>
              <a:t>game</a:t>
            </a:r>
            <a:r>
              <a:rPr sz="2176" spc="67" dirty="0">
                <a:latin typeface="Georgia"/>
                <a:cs typeface="Georgia"/>
              </a:rPr>
              <a:t> </a:t>
            </a:r>
            <a:r>
              <a:rPr sz="2176" spc="8" dirty="0">
                <a:latin typeface="Georgia"/>
                <a:cs typeface="Georgia"/>
              </a:rPr>
              <a:t>(may</a:t>
            </a:r>
            <a:r>
              <a:rPr sz="2176" spc="75" dirty="0">
                <a:latin typeface="Georgia"/>
                <a:cs typeface="Georgia"/>
              </a:rPr>
              <a:t> </a:t>
            </a:r>
            <a:r>
              <a:rPr sz="2176" dirty="0">
                <a:latin typeface="Georgia"/>
                <a:cs typeface="Georgia"/>
              </a:rPr>
              <a:t>help</a:t>
            </a:r>
            <a:r>
              <a:rPr sz="2176" spc="67" dirty="0">
                <a:latin typeface="Georgia"/>
                <a:cs typeface="Georgia"/>
              </a:rPr>
              <a:t> </a:t>
            </a:r>
            <a:r>
              <a:rPr sz="2176" spc="-8" dirty="0">
                <a:latin typeface="Georgia"/>
                <a:cs typeface="Georgia"/>
              </a:rPr>
              <a:t>chances</a:t>
            </a:r>
            <a:r>
              <a:rPr sz="2176" spc="67" dirty="0">
                <a:latin typeface="Georgia"/>
                <a:cs typeface="Georgia"/>
              </a:rPr>
              <a:t> </a:t>
            </a:r>
            <a:r>
              <a:rPr sz="2176" spc="-17" dirty="0">
                <a:latin typeface="Georgia"/>
                <a:cs typeface="Georgia"/>
              </a:rPr>
              <a:t>of</a:t>
            </a:r>
            <a:r>
              <a:rPr sz="2176" spc="67" dirty="0">
                <a:latin typeface="Georgia"/>
                <a:cs typeface="Georgia"/>
              </a:rPr>
              <a:t> </a:t>
            </a:r>
            <a:r>
              <a:rPr sz="2176" dirty="0">
                <a:latin typeface="Georgia"/>
                <a:cs typeface="Georgia"/>
              </a:rPr>
              <a:t>winning</a:t>
            </a:r>
            <a:r>
              <a:rPr sz="2176" spc="67" dirty="0">
                <a:latin typeface="Georgia"/>
                <a:cs typeface="Georgia"/>
              </a:rPr>
              <a:t> </a:t>
            </a:r>
            <a:r>
              <a:rPr sz="2176" spc="17" dirty="0">
                <a:latin typeface="Georgia"/>
                <a:cs typeface="Georgia"/>
              </a:rPr>
              <a:t>later)</a:t>
            </a:r>
            <a:endParaRPr sz="2176" dirty="0">
              <a:latin typeface="Georgia"/>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r>
              <a:rPr sz="2176" spc="-8" dirty="0">
                <a:latin typeface="Georgia"/>
                <a:cs typeface="Georgia"/>
              </a:rPr>
              <a:t>Learning</a:t>
            </a:r>
            <a:r>
              <a:rPr sz="2176" spc="67" dirty="0">
                <a:latin typeface="Georgia"/>
                <a:cs typeface="Georgia"/>
              </a:rPr>
              <a:t> </a:t>
            </a:r>
            <a:r>
              <a:rPr sz="2176" spc="17" dirty="0">
                <a:latin typeface="Georgia"/>
                <a:cs typeface="Georgia"/>
              </a:rPr>
              <a:t>a</a:t>
            </a:r>
            <a:r>
              <a:rPr sz="2176" spc="67" dirty="0">
                <a:latin typeface="Georgia"/>
                <a:cs typeface="Georgia"/>
              </a:rPr>
              <a:t> </a:t>
            </a:r>
            <a:r>
              <a:rPr sz="2176" spc="17" dirty="0">
                <a:latin typeface="Georgia"/>
                <a:cs typeface="Georgia"/>
              </a:rPr>
              <a:t>new</a:t>
            </a:r>
            <a:r>
              <a:rPr sz="2176" spc="67" dirty="0">
                <a:latin typeface="Georgia"/>
                <a:cs typeface="Georgia"/>
              </a:rPr>
              <a:t> </a:t>
            </a:r>
            <a:r>
              <a:rPr sz="2176" spc="-17" dirty="0">
                <a:latin typeface="Georgia"/>
                <a:cs typeface="Georgia"/>
              </a:rPr>
              <a:t>skill</a:t>
            </a:r>
            <a:r>
              <a:rPr sz="2176" spc="67" dirty="0">
                <a:latin typeface="Georgia"/>
                <a:cs typeface="Georgia"/>
              </a:rPr>
              <a:t> </a:t>
            </a:r>
            <a:r>
              <a:rPr sz="2176" spc="17" dirty="0">
                <a:latin typeface="Georgia"/>
                <a:cs typeface="Georgia"/>
              </a:rPr>
              <a:t>(can</a:t>
            </a:r>
            <a:r>
              <a:rPr sz="2176" spc="67" dirty="0">
                <a:latin typeface="Georgia"/>
                <a:cs typeface="Georgia"/>
              </a:rPr>
              <a:t> </a:t>
            </a:r>
            <a:r>
              <a:rPr sz="2176" dirty="0">
                <a:latin typeface="Georgia"/>
                <a:cs typeface="Georgia"/>
              </a:rPr>
              <a:t>be</a:t>
            </a:r>
            <a:r>
              <a:rPr sz="2176" spc="67" dirty="0">
                <a:latin typeface="Georgia"/>
                <a:cs typeface="Georgia"/>
              </a:rPr>
              <a:t> </a:t>
            </a:r>
            <a:r>
              <a:rPr sz="2176" spc="-8" dirty="0">
                <a:latin typeface="Georgia"/>
                <a:cs typeface="Georgia"/>
              </a:rPr>
              <a:t>costly</a:t>
            </a:r>
            <a:r>
              <a:rPr sz="2176" spc="67" dirty="0">
                <a:latin typeface="Georgia"/>
                <a:cs typeface="Georgia"/>
              </a:rPr>
              <a:t> </a:t>
            </a:r>
            <a:r>
              <a:rPr sz="2176" spc="8" dirty="0">
                <a:latin typeface="Georgia"/>
                <a:cs typeface="Georgia"/>
              </a:rPr>
              <a:t>&amp;</a:t>
            </a:r>
            <a:r>
              <a:rPr sz="2176" spc="67" dirty="0">
                <a:latin typeface="Georgia"/>
                <a:cs typeface="Georgia"/>
              </a:rPr>
              <a:t> </a:t>
            </a:r>
            <a:r>
              <a:rPr sz="2176" spc="-17" dirty="0">
                <a:latin typeface="Georgia"/>
                <a:cs typeface="Georgia"/>
              </a:rPr>
              <a:t>time-consuming</a:t>
            </a:r>
            <a:r>
              <a:rPr sz="2176" spc="67" dirty="0">
                <a:latin typeface="Georgia"/>
                <a:cs typeface="Georgia"/>
              </a:rPr>
              <a:t> </a:t>
            </a:r>
            <a:r>
              <a:rPr sz="2176" dirty="0">
                <a:latin typeface="Georgia"/>
                <a:cs typeface="Georgia"/>
              </a:rPr>
              <a:t>at</a:t>
            </a:r>
            <a:r>
              <a:rPr sz="2176" spc="67" dirty="0">
                <a:latin typeface="Georgia"/>
                <a:cs typeface="Georgia"/>
              </a:rPr>
              <a:t> </a:t>
            </a:r>
            <a:r>
              <a:rPr sz="2176" spc="-8" dirty="0">
                <a:latin typeface="Georgia"/>
                <a:cs typeface="Georgia"/>
              </a:rPr>
              <a:t>first)</a:t>
            </a:r>
            <a:endParaRPr sz="2176" dirty="0">
              <a:latin typeface="Georgia"/>
              <a:cs typeface="Georgia"/>
            </a:endParaRPr>
          </a:p>
          <a:p>
            <a:pPr marL="322098" indent="-259118">
              <a:spcBef>
                <a:spcPts val="630"/>
              </a:spcBef>
              <a:buClr>
                <a:srgbClr val="3333B2"/>
              </a:buClr>
              <a:buSzPct val="110526"/>
              <a:buFont typeface="Arial" panose="020B0604020202020204" pitchFamily="34" charset="0"/>
              <a:buChar char="•"/>
              <a:tabLst>
                <a:tab pos="319168" algn="l"/>
              </a:tabLst>
            </a:pPr>
            <a:r>
              <a:rPr sz="2539" spc="-34" dirty="0">
                <a:latin typeface="Georgia"/>
                <a:cs typeface="Georgia"/>
              </a:rPr>
              <a:t>A</a:t>
            </a:r>
            <a:r>
              <a:rPr sz="2539" spc="59" dirty="0">
                <a:latin typeface="Georgia"/>
                <a:cs typeface="Georgia"/>
              </a:rPr>
              <a:t> </a:t>
            </a:r>
            <a:r>
              <a:rPr sz="2539" spc="-17" dirty="0">
                <a:latin typeface="Georgia"/>
                <a:cs typeface="Georgia"/>
              </a:rPr>
              <a:t>mapping</a:t>
            </a:r>
            <a:r>
              <a:rPr sz="2539" spc="59" dirty="0">
                <a:latin typeface="Georgia"/>
                <a:cs typeface="Georgia"/>
              </a:rPr>
              <a:t> </a:t>
            </a:r>
            <a:r>
              <a:rPr sz="2539" spc="-25" dirty="0">
                <a:latin typeface="Georgia"/>
                <a:cs typeface="Georgia"/>
              </a:rPr>
              <a:t>from</a:t>
            </a:r>
            <a:r>
              <a:rPr sz="2539" spc="59" dirty="0">
                <a:latin typeface="Georgia"/>
                <a:cs typeface="Georgia"/>
              </a:rPr>
              <a:t> </a:t>
            </a:r>
            <a:r>
              <a:rPr sz="2539" spc="-8" dirty="0">
                <a:latin typeface="Georgia"/>
                <a:cs typeface="Georgia"/>
              </a:rPr>
              <a:t>states</a:t>
            </a:r>
            <a:r>
              <a:rPr sz="2539" spc="59" dirty="0">
                <a:latin typeface="Georgia"/>
                <a:cs typeface="Georgia"/>
              </a:rPr>
              <a:t> </a:t>
            </a:r>
            <a:r>
              <a:rPr sz="2539" spc="-8" dirty="0">
                <a:latin typeface="Georgia"/>
                <a:cs typeface="Georgia"/>
              </a:rPr>
              <a:t>to</a:t>
            </a:r>
            <a:r>
              <a:rPr sz="2539" spc="59" dirty="0">
                <a:latin typeface="Georgia"/>
                <a:cs typeface="Georgia"/>
              </a:rPr>
              <a:t> </a:t>
            </a:r>
            <a:r>
              <a:rPr sz="2539" spc="-17" dirty="0">
                <a:latin typeface="Georgia"/>
                <a:cs typeface="Georgia"/>
              </a:rPr>
              <a:t>actions</a:t>
            </a:r>
            <a:r>
              <a:rPr sz="2539" spc="67" dirty="0">
                <a:latin typeface="Georgia"/>
                <a:cs typeface="Georgia"/>
              </a:rPr>
              <a:t> </a:t>
            </a:r>
            <a:r>
              <a:rPr sz="2539" spc="-34" dirty="0">
                <a:latin typeface="Georgia"/>
                <a:cs typeface="Georgia"/>
              </a:rPr>
              <a:t>is</a:t>
            </a:r>
            <a:r>
              <a:rPr sz="2539" spc="59" dirty="0">
                <a:latin typeface="Georgia"/>
                <a:cs typeface="Georgia"/>
              </a:rPr>
              <a:t> </a:t>
            </a:r>
            <a:r>
              <a:rPr sz="2539" spc="-8" dirty="0">
                <a:latin typeface="Georgia"/>
                <a:cs typeface="Georgia"/>
              </a:rPr>
              <a:t>called</a:t>
            </a:r>
            <a:r>
              <a:rPr sz="2539" spc="59" dirty="0">
                <a:latin typeface="Georgia"/>
                <a:cs typeface="Georgia"/>
              </a:rPr>
              <a:t> </a:t>
            </a:r>
            <a:r>
              <a:rPr sz="2539" spc="17" dirty="0">
                <a:latin typeface="Georgia"/>
                <a:cs typeface="Georgia"/>
              </a:rPr>
              <a:t>a</a:t>
            </a:r>
            <a:r>
              <a:rPr sz="2539" spc="59" dirty="0">
                <a:latin typeface="Georgia"/>
                <a:cs typeface="Georgia"/>
              </a:rPr>
              <a:t> </a:t>
            </a:r>
            <a:r>
              <a:rPr sz="2539" b="1" dirty="0">
                <a:solidFill>
                  <a:srgbClr val="0046FF"/>
                </a:solidFill>
                <a:latin typeface="Cambria"/>
                <a:cs typeface="Cambria"/>
              </a:rPr>
              <a:t>policy</a:t>
            </a:r>
            <a:endParaRPr sz="2539" dirty="0">
              <a:latin typeface="Cambria"/>
              <a:cs typeface="Cambria"/>
            </a:endParaRPr>
          </a:p>
        </p:txBody>
      </p:sp>
      <p:sp>
        <p:nvSpPr>
          <p:cNvPr id="4" name="Rectangle 3">
            <a:extLst>
              <a:ext uri="{FF2B5EF4-FFF2-40B4-BE49-F238E27FC236}">
                <a16:creationId xmlns:a16="http://schemas.microsoft.com/office/drawing/2014/main" id="{33AC8FBE-C869-68DA-CE25-7DCE99DE2CC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9EBB079-AF22-A23C-C4F1-664C24E549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14D81FC-BA7C-DD86-81FF-114990E622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53294724"/>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14255" y="1289234"/>
            <a:ext cx="3052865"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a:cs typeface="Georgia"/>
              </a:rPr>
              <a:t>Action</a:t>
            </a:r>
            <a:r>
              <a:rPr lang="en-US" sz="3264" spc="-8" dirty="0">
                <a:solidFill>
                  <a:srgbClr val="3333B2"/>
                </a:solidFill>
                <a:latin typeface="Georgia"/>
                <a:cs typeface="Georgia"/>
              </a:rPr>
              <a:t> </a:t>
            </a:r>
            <a:r>
              <a:rPr sz="3264" spc="-42" dirty="0">
                <a:solidFill>
                  <a:srgbClr val="3333B2"/>
                </a:solidFill>
                <a:latin typeface="Georgia"/>
                <a:cs typeface="Georgia"/>
              </a:rPr>
              <a:t>values</a:t>
            </a:r>
            <a:endParaRPr sz="3264" dirty="0">
              <a:latin typeface="Georgia"/>
              <a:cs typeface="Georgia"/>
            </a:endParaRPr>
          </a:p>
        </p:txBody>
      </p:sp>
      <p:sp>
        <p:nvSpPr>
          <p:cNvPr id="3" name="object 3"/>
          <p:cNvSpPr txBox="1"/>
          <p:nvPr/>
        </p:nvSpPr>
        <p:spPr>
          <a:xfrm>
            <a:off x="1961202" y="2552904"/>
            <a:ext cx="8352997" cy="3584354"/>
          </a:xfrm>
          <a:prstGeom prst="rect">
            <a:avLst/>
          </a:prstGeom>
        </p:spPr>
        <p:txBody>
          <a:bodyPr vert="horz" wrap="square" lIns="0" tIns="24550" rIns="0" bIns="0" rtlCol="0">
            <a:spAutoFit/>
          </a:bodyPr>
          <a:lstStyle/>
          <a:p>
            <a:pPr marL="322098" indent="-259118">
              <a:spcBef>
                <a:spcPts val="191"/>
              </a:spcBef>
              <a:buClr>
                <a:srgbClr val="3333B2"/>
              </a:buClr>
              <a:buSzPct val="110526"/>
              <a:buFont typeface="Arial" panose="020B0604020202020204" pitchFamily="34" charset="0"/>
              <a:buChar char="•"/>
              <a:tabLst>
                <a:tab pos="319168" algn="l"/>
              </a:tabLst>
            </a:pPr>
            <a:r>
              <a:rPr sz="2176" spc="-59" dirty="0">
                <a:latin typeface="Georgia"/>
                <a:cs typeface="Georgia"/>
              </a:rPr>
              <a:t>It</a:t>
            </a:r>
            <a:r>
              <a:rPr sz="2176" spc="59" dirty="0">
                <a:latin typeface="Georgia"/>
                <a:cs typeface="Georgia"/>
              </a:rPr>
              <a:t> </a:t>
            </a:r>
            <a:r>
              <a:rPr sz="2176" spc="-34" dirty="0">
                <a:latin typeface="Georgia"/>
                <a:cs typeface="Georgia"/>
              </a:rPr>
              <a:t>is</a:t>
            </a:r>
            <a:r>
              <a:rPr sz="2176" spc="59" dirty="0">
                <a:latin typeface="Georgia"/>
                <a:cs typeface="Georgia"/>
              </a:rPr>
              <a:t> </a:t>
            </a:r>
            <a:r>
              <a:rPr sz="2176" spc="-17" dirty="0">
                <a:latin typeface="Georgia"/>
                <a:cs typeface="Georgia"/>
              </a:rPr>
              <a:t>also</a:t>
            </a:r>
            <a:r>
              <a:rPr sz="2176" spc="59" dirty="0">
                <a:latin typeface="Georgia"/>
                <a:cs typeface="Georgia"/>
              </a:rPr>
              <a:t> </a:t>
            </a:r>
            <a:r>
              <a:rPr sz="2176" spc="-25" dirty="0">
                <a:latin typeface="Georgia"/>
                <a:cs typeface="Georgia"/>
              </a:rPr>
              <a:t>possible</a:t>
            </a:r>
            <a:r>
              <a:rPr sz="2176" spc="67" dirty="0">
                <a:latin typeface="Georgia"/>
                <a:cs typeface="Georgia"/>
              </a:rPr>
              <a:t> </a:t>
            </a:r>
            <a:r>
              <a:rPr sz="2176" spc="-8" dirty="0">
                <a:latin typeface="Georgia"/>
                <a:cs typeface="Georgia"/>
              </a:rPr>
              <a:t>to</a:t>
            </a:r>
            <a:r>
              <a:rPr sz="2176" spc="59" dirty="0">
                <a:latin typeface="Georgia"/>
                <a:cs typeface="Georgia"/>
              </a:rPr>
              <a:t> </a:t>
            </a:r>
            <a:r>
              <a:rPr sz="2176" spc="-17" dirty="0">
                <a:latin typeface="Georgia"/>
                <a:cs typeface="Georgia"/>
              </a:rPr>
              <a:t>condition</a:t>
            </a:r>
            <a:r>
              <a:rPr sz="2176" spc="59" dirty="0">
                <a:latin typeface="Georgia"/>
                <a:cs typeface="Georgia"/>
              </a:rPr>
              <a:t> </a:t>
            </a:r>
            <a:r>
              <a:rPr sz="2176" dirty="0">
                <a:latin typeface="Georgia"/>
                <a:cs typeface="Georgia"/>
              </a:rPr>
              <a:t>the</a:t>
            </a:r>
            <a:r>
              <a:rPr sz="2176" spc="59" dirty="0">
                <a:latin typeface="Georgia"/>
                <a:cs typeface="Georgia"/>
              </a:rPr>
              <a:t> </a:t>
            </a:r>
            <a:r>
              <a:rPr sz="2176" spc="-8" dirty="0">
                <a:latin typeface="Georgia"/>
                <a:cs typeface="Georgia"/>
              </a:rPr>
              <a:t>value</a:t>
            </a:r>
            <a:r>
              <a:rPr sz="2176" spc="67" dirty="0">
                <a:latin typeface="Georgia"/>
                <a:cs typeface="Georgia"/>
              </a:rPr>
              <a:t> </a:t>
            </a:r>
            <a:r>
              <a:rPr sz="2176" spc="-17" dirty="0">
                <a:latin typeface="Georgia"/>
                <a:cs typeface="Georgia"/>
              </a:rPr>
              <a:t>on</a:t>
            </a:r>
            <a:r>
              <a:rPr sz="2176" spc="59" dirty="0">
                <a:latin typeface="Georgia"/>
                <a:cs typeface="Georgia"/>
              </a:rPr>
              <a:t> </a:t>
            </a:r>
            <a:r>
              <a:rPr sz="2176" b="1" dirty="0">
                <a:solidFill>
                  <a:srgbClr val="0046FF"/>
                </a:solidFill>
                <a:latin typeface="Cambria"/>
                <a:cs typeface="Cambria"/>
              </a:rPr>
              <a:t>actions</a:t>
            </a:r>
            <a:r>
              <a:rPr sz="2176" dirty="0">
                <a:latin typeface="Georgia"/>
                <a:cs typeface="Georgia"/>
              </a:rPr>
              <a:t>:</a:t>
            </a:r>
          </a:p>
          <a:p>
            <a:pPr marL="1985459">
              <a:spcBef>
                <a:spcPts val="1597"/>
              </a:spcBef>
            </a:pPr>
            <a:endParaRPr lang="en-US" sz="2539" dirty="0">
              <a:latin typeface="Lucida Sans Unicode"/>
              <a:cs typeface="Lucida Sans Unicode"/>
            </a:endParaRPr>
          </a:p>
          <a:p>
            <a:pPr marL="1985459">
              <a:spcBef>
                <a:spcPts val="1597"/>
              </a:spcBef>
            </a:pPr>
            <a:endParaRPr lang="en-US" sz="2539" dirty="0">
              <a:latin typeface="Lucida Sans Unicode"/>
              <a:cs typeface="Lucida Sans Unicode"/>
            </a:endParaRPr>
          </a:p>
          <a:p>
            <a:pPr marL="2853298">
              <a:spcBef>
                <a:spcPts val="395"/>
              </a:spcBef>
            </a:pPr>
            <a:r>
              <a:rPr lang="en-US" sz="2539" spc="8" dirty="0">
                <a:highlight>
                  <a:srgbClr val="FFFF00"/>
                </a:highlight>
                <a:latin typeface="Lucida Sans Unicode"/>
                <a:cs typeface="Lucida Sans Unicode"/>
              </a:rPr>
              <a:t>Expected reward given that</a:t>
            </a:r>
          </a:p>
          <a:p>
            <a:pPr marL="2853298">
              <a:spcBef>
                <a:spcPts val="395"/>
              </a:spcBef>
            </a:pPr>
            <a:r>
              <a:rPr lang="en-US" sz="2539" spc="8" dirty="0">
                <a:highlight>
                  <a:srgbClr val="FFFF00"/>
                </a:highlight>
                <a:latin typeface="Lucida Sans Unicode"/>
                <a:cs typeface="Lucida Sans Unicode"/>
              </a:rPr>
              <a:t>the agent take the action a </a:t>
            </a:r>
            <a:endParaRPr lang="en-US" sz="2539" dirty="0">
              <a:highlight>
                <a:srgbClr val="FFFF00"/>
              </a:highlight>
              <a:latin typeface="Lucida Sans Unicode"/>
              <a:cs typeface="Lucida Sans Unicode"/>
            </a:endParaRPr>
          </a:p>
          <a:p>
            <a:pPr marL="1985459">
              <a:spcBef>
                <a:spcPts val="1597"/>
              </a:spcBef>
            </a:pPr>
            <a:endParaRPr sz="2539" dirty="0">
              <a:latin typeface="Lucida Sans Unicode"/>
              <a:cs typeface="Lucida Sans Unicode"/>
            </a:endParaRPr>
          </a:p>
          <a:p>
            <a:pPr marL="322098" indent="-259118">
              <a:spcBef>
                <a:spcPts val="1740"/>
              </a:spcBef>
              <a:buClr>
                <a:srgbClr val="3333B2"/>
              </a:buClr>
              <a:buSzPct val="110526"/>
              <a:buFont typeface="Arial" panose="020B0604020202020204" pitchFamily="34" charset="0"/>
              <a:buChar char="•"/>
              <a:tabLst>
                <a:tab pos="319168" algn="l"/>
              </a:tabLst>
            </a:pPr>
            <a:r>
              <a:rPr sz="2176" spc="-75" dirty="0">
                <a:latin typeface="Georgia"/>
                <a:cs typeface="Georgia"/>
              </a:rPr>
              <a:t>We</a:t>
            </a:r>
            <a:r>
              <a:rPr sz="2176" spc="59" dirty="0">
                <a:latin typeface="Georgia"/>
                <a:cs typeface="Georgia"/>
              </a:rPr>
              <a:t> </a:t>
            </a:r>
            <a:r>
              <a:rPr sz="2176" spc="8" dirty="0">
                <a:latin typeface="Georgia"/>
                <a:cs typeface="Georgia"/>
              </a:rPr>
              <a:t>will</a:t>
            </a:r>
            <a:r>
              <a:rPr sz="2176" spc="67" dirty="0">
                <a:latin typeface="Georgia"/>
                <a:cs typeface="Georgia"/>
              </a:rPr>
              <a:t> </a:t>
            </a:r>
            <a:r>
              <a:rPr sz="2176" spc="-8" dirty="0">
                <a:latin typeface="Georgia"/>
                <a:cs typeface="Georgia"/>
              </a:rPr>
              <a:t>talk</a:t>
            </a:r>
            <a:r>
              <a:rPr sz="2176" spc="67" dirty="0">
                <a:latin typeface="Georgia"/>
                <a:cs typeface="Georgia"/>
              </a:rPr>
              <a:t> </a:t>
            </a:r>
            <a:r>
              <a:rPr sz="2176" spc="-25" dirty="0">
                <a:latin typeface="Georgia"/>
                <a:cs typeface="Georgia"/>
              </a:rPr>
              <a:t>in</a:t>
            </a:r>
            <a:r>
              <a:rPr sz="2176" spc="67" dirty="0">
                <a:latin typeface="Georgia"/>
                <a:cs typeface="Georgia"/>
              </a:rPr>
              <a:t> </a:t>
            </a:r>
            <a:r>
              <a:rPr sz="2176" spc="-8" dirty="0">
                <a:latin typeface="Georgia"/>
                <a:cs typeface="Georgia"/>
              </a:rPr>
              <a:t>depth</a:t>
            </a:r>
            <a:r>
              <a:rPr sz="2176" spc="67" dirty="0">
                <a:latin typeface="Georgia"/>
                <a:cs typeface="Georgia"/>
              </a:rPr>
              <a:t> </a:t>
            </a:r>
            <a:r>
              <a:rPr sz="2176" spc="-8" dirty="0">
                <a:latin typeface="Georgia"/>
                <a:cs typeface="Georgia"/>
              </a:rPr>
              <a:t>about</a:t>
            </a:r>
            <a:r>
              <a:rPr sz="2176" spc="59" dirty="0">
                <a:latin typeface="Georgia"/>
                <a:cs typeface="Georgia"/>
              </a:rPr>
              <a:t> </a:t>
            </a:r>
            <a:r>
              <a:rPr sz="2176" dirty="0">
                <a:latin typeface="Georgia"/>
                <a:cs typeface="Georgia"/>
              </a:rPr>
              <a:t>state</a:t>
            </a:r>
            <a:r>
              <a:rPr sz="2176" spc="67" dirty="0">
                <a:latin typeface="Georgia"/>
                <a:cs typeface="Georgia"/>
              </a:rPr>
              <a:t> </a:t>
            </a:r>
            <a:r>
              <a:rPr sz="2176" spc="-8" dirty="0">
                <a:latin typeface="Georgia"/>
                <a:cs typeface="Georgia"/>
              </a:rPr>
              <a:t>and</a:t>
            </a:r>
            <a:r>
              <a:rPr sz="2176" spc="67" dirty="0">
                <a:latin typeface="Georgia"/>
                <a:cs typeface="Georgia"/>
              </a:rPr>
              <a:t> </a:t>
            </a:r>
            <a:r>
              <a:rPr sz="2176" spc="-17" dirty="0">
                <a:latin typeface="Georgia"/>
                <a:cs typeface="Georgia"/>
              </a:rPr>
              <a:t>action</a:t>
            </a:r>
            <a:r>
              <a:rPr sz="2176" spc="67" dirty="0">
                <a:latin typeface="Georgia"/>
                <a:cs typeface="Georgia"/>
              </a:rPr>
              <a:t> </a:t>
            </a:r>
            <a:r>
              <a:rPr sz="2176" spc="-17" dirty="0">
                <a:latin typeface="Georgia"/>
                <a:cs typeface="Georgia"/>
              </a:rPr>
              <a:t>values</a:t>
            </a:r>
            <a:r>
              <a:rPr sz="2176" spc="67" dirty="0">
                <a:latin typeface="Georgia"/>
                <a:cs typeface="Georgia"/>
              </a:rPr>
              <a:t> </a:t>
            </a:r>
            <a:r>
              <a:rPr sz="2176" dirty="0">
                <a:latin typeface="Georgia"/>
                <a:cs typeface="Georgia"/>
              </a:rPr>
              <a:t>later</a:t>
            </a:r>
          </a:p>
        </p:txBody>
      </p:sp>
      <p:pic>
        <p:nvPicPr>
          <p:cNvPr id="4" name="Picture 3"/>
          <p:cNvPicPr>
            <a:picLocks noChangeAspect="1"/>
          </p:cNvPicPr>
          <p:nvPr/>
        </p:nvPicPr>
        <p:blipFill>
          <a:blip r:embed="rId2"/>
          <a:stretch>
            <a:fillRect/>
          </a:stretch>
        </p:blipFill>
        <p:spPr>
          <a:xfrm>
            <a:off x="4514255" y="3342378"/>
            <a:ext cx="3378683" cy="596222"/>
          </a:xfrm>
          <a:prstGeom prst="rect">
            <a:avLst/>
          </a:prstGeom>
        </p:spPr>
      </p:pic>
      <p:sp>
        <p:nvSpPr>
          <p:cNvPr id="5" name="Rectangle 4">
            <a:extLst>
              <a:ext uri="{FF2B5EF4-FFF2-40B4-BE49-F238E27FC236}">
                <a16:creationId xmlns:a16="http://schemas.microsoft.com/office/drawing/2014/main" id="{7AF76FDD-DB7A-B274-4C1F-D5612972BDF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ACA13F7-32D1-7BAA-E6D6-C37CBF89D7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F6CAEE-25E8-CD74-6DA0-FB3713D667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10861405"/>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27200" y="1276946"/>
            <a:ext cx="2807881" cy="471513"/>
          </a:xfrm>
          <a:prstGeom prst="rect">
            <a:avLst/>
          </a:prstGeom>
        </p:spPr>
        <p:txBody>
          <a:bodyPr vert="horz" wrap="square" lIns="0" tIns="19214" rIns="0" bIns="0" rtlCol="0" anchor="ctr">
            <a:spAutoFit/>
          </a:bodyPr>
          <a:lstStyle/>
          <a:p>
            <a:pPr marL="21349">
              <a:spcBef>
                <a:spcPts val="151"/>
              </a:spcBef>
            </a:pPr>
            <a:r>
              <a:rPr sz="3264" spc="-25" dirty="0">
                <a:solidFill>
                  <a:srgbClr val="3333B2"/>
                </a:solidFill>
                <a:latin typeface="Georgia"/>
                <a:cs typeface="Georgia"/>
              </a:rPr>
              <a:t>Core</a:t>
            </a:r>
            <a:r>
              <a:rPr sz="3264" spc="-8" dirty="0">
                <a:solidFill>
                  <a:srgbClr val="3333B2"/>
                </a:solidFill>
                <a:latin typeface="Georgia"/>
                <a:cs typeface="Georgia"/>
              </a:rPr>
              <a:t> </a:t>
            </a:r>
            <a:r>
              <a:rPr sz="3264" spc="-51" dirty="0">
                <a:solidFill>
                  <a:srgbClr val="3333B2"/>
                </a:solidFill>
                <a:latin typeface="Georgia"/>
                <a:cs typeface="Georgia"/>
              </a:rPr>
              <a:t>concepts</a:t>
            </a:r>
            <a:endParaRPr sz="3264" dirty="0">
              <a:latin typeface="Georgia"/>
              <a:cs typeface="Georgia"/>
            </a:endParaRPr>
          </a:p>
        </p:txBody>
      </p:sp>
      <p:sp>
        <p:nvSpPr>
          <p:cNvPr id="3" name="object 3"/>
          <p:cNvSpPr txBox="1"/>
          <p:nvPr/>
        </p:nvSpPr>
        <p:spPr>
          <a:xfrm>
            <a:off x="1790879" y="2064455"/>
            <a:ext cx="8740036" cy="3740428"/>
          </a:xfrm>
          <a:prstGeom prst="rect">
            <a:avLst/>
          </a:prstGeom>
        </p:spPr>
        <p:txBody>
          <a:bodyPr vert="horz" wrap="square" lIns="0" tIns="74721" rIns="0" bIns="0" rtlCol="0">
            <a:spAutoFit/>
          </a:bodyPr>
          <a:lstStyle/>
          <a:p>
            <a:pPr marL="64047">
              <a:spcBef>
                <a:spcPts val="589"/>
              </a:spcBef>
            </a:pPr>
            <a:r>
              <a:rPr sz="2539" spc="-8" dirty="0">
                <a:latin typeface="Georgia"/>
                <a:cs typeface="Georgia"/>
              </a:rPr>
              <a:t>The</a:t>
            </a:r>
            <a:r>
              <a:rPr sz="2539" spc="59" dirty="0">
                <a:latin typeface="Georgia"/>
                <a:cs typeface="Georgia"/>
              </a:rPr>
              <a:t> </a:t>
            </a:r>
            <a:r>
              <a:rPr sz="2539" spc="-17" dirty="0">
                <a:latin typeface="Georgia"/>
                <a:cs typeface="Georgia"/>
              </a:rPr>
              <a:t>reinforcement</a:t>
            </a:r>
            <a:r>
              <a:rPr sz="2539" spc="67" dirty="0">
                <a:latin typeface="Georgia"/>
                <a:cs typeface="Georgia"/>
              </a:rPr>
              <a:t> </a:t>
            </a:r>
            <a:r>
              <a:rPr sz="2539" spc="-8" dirty="0">
                <a:latin typeface="Georgia"/>
                <a:cs typeface="Georgia"/>
              </a:rPr>
              <a:t>learning</a:t>
            </a:r>
            <a:r>
              <a:rPr sz="2539" spc="59" dirty="0">
                <a:latin typeface="Georgia"/>
                <a:cs typeface="Georgia"/>
              </a:rPr>
              <a:t> </a:t>
            </a:r>
            <a:r>
              <a:rPr sz="2539" spc="-25" dirty="0">
                <a:latin typeface="Georgia"/>
                <a:cs typeface="Georgia"/>
              </a:rPr>
              <a:t>formalism</a:t>
            </a:r>
            <a:r>
              <a:rPr sz="2539" spc="67" dirty="0">
                <a:latin typeface="Georgia"/>
                <a:cs typeface="Georgia"/>
              </a:rPr>
              <a:t> </a:t>
            </a:r>
            <a:r>
              <a:rPr sz="2539" spc="-8" dirty="0">
                <a:latin typeface="Georgia"/>
                <a:cs typeface="Georgia"/>
              </a:rPr>
              <a:t>includes</a:t>
            </a:r>
            <a:endParaRPr sz="2539"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2539" b="1" dirty="0">
                <a:solidFill>
                  <a:srgbClr val="0046FF"/>
                </a:solidFill>
                <a:latin typeface="Cambria"/>
                <a:cs typeface="Cambria"/>
              </a:rPr>
              <a:t>Environment</a:t>
            </a:r>
            <a:r>
              <a:rPr sz="2539" b="1" spc="75" dirty="0">
                <a:solidFill>
                  <a:srgbClr val="0046FF"/>
                </a:solidFill>
                <a:latin typeface="Cambria"/>
                <a:cs typeface="Cambria"/>
              </a:rPr>
              <a:t> </a:t>
            </a:r>
            <a:r>
              <a:rPr sz="2539" spc="-8" dirty="0">
                <a:latin typeface="Georgia"/>
                <a:cs typeface="Georgia"/>
              </a:rPr>
              <a:t>(dynamics</a:t>
            </a:r>
            <a:r>
              <a:rPr sz="2539" spc="51" dirty="0">
                <a:latin typeface="Georgia"/>
                <a:cs typeface="Georgia"/>
              </a:rPr>
              <a:t> </a:t>
            </a:r>
            <a:r>
              <a:rPr sz="2539" spc="-17" dirty="0">
                <a:latin typeface="Georgia"/>
                <a:cs typeface="Georgia"/>
              </a:rPr>
              <a:t>of</a:t>
            </a:r>
            <a:r>
              <a:rPr sz="2539" spc="51" dirty="0">
                <a:latin typeface="Georgia"/>
                <a:cs typeface="Georgia"/>
              </a:rPr>
              <a:t> </a:t>
            </a:r>
            <a:r>
              <a:rPr sz="2539" dirty="0">
                <a:latin typeface="Georgia"/>
                <a:cs typeface="Georgia"/>
              </a:rPr>
              <a:t>the</a:t>
            </a:r>
            <a:r>
              <a:rPr sz="2539" spc="51" dirty="0">
                <a:latin typeface="Georgia"/>
                <a:cs typeface="Georgia"/>
              </a:rPr>
              <a:t> </a:t>
            </a:r>
            <a:r>
              <a:rPr sz="2539" spc="-8" dirty="0">
                <a:latin typeface="Georgia"/>
                <a:cs typeface="Georgia"/>
              </a:rPr>
              <a:t>problem)</a:t>
            </a:r>
            <a:endParaRPr sz="2539"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2539" b="1" spc="-8" dirty="0">
                <a:solidFill>
                  <a:srgbClr val="0046FF"/>
                </a:solidFill>
                <a:latin typeface="Cambria"/>
                <a:cs typeface="Cambria"/>
              </a:rPr>
              <a:t>Reward</a:t>
            </a:r>
            <a:r>
              <a:rPr sz="2539" b="1" spc="67" dirty="0">
                <a:solidFill>
                  <a:srgbClr val="0046FF"/>
                </a:solidFill>
                <a:latin typeface="Cambria"/>
                <a:cs typeface="Cambria"/>
              </a:rPr>
              <a:t> </a:t>
            </a:r>
            <a:r>
              <a:rPr sz="2539" spc="-8" dirty="0">
                <a:latin typeface="Georgia"/>
                <a:cs typeface="Georgia"/>
              </a:rPr>
              <a:t>signal</a:t>
            </a:r>
            <a:r>
              <a:rPr sz="2539" spc="42" dirty="0">
                <a:latin typeface="Georgia"/>
                <a:cs typeface="Georgia"/>
              </a:rPr>
              <a:t> </a:t>
            </a:r>
            <a:r>
              <a:rPr sz="2539" spc="-8" dirty="0">
                <a:latin typeface="Georgia"/>
                <a:cs typeface="Georgia"/>
              </a:rPr>
              <a:t>(specifies</a:t>
            </a:r>
            <a:r>
              <a:rPr sz="2539" spc="42" dirty="0">
                <a:latin typeface="Georgia"/>
                <a:cs typeface="Georgia"/>
              </a:rPr>
              <a:t> </a:t>
            </a:r>
            <a:r>
              <a:rPr sz="2539" dirty="0">
                <a:latin typeface="Georgia"/>
                <a:cs typeface="Georgia"/>
              </a:rPr>
              <a:t>the</a:t>
            </a:r>
            <a:r>
              <a:rPr sz="2539" spc="42" dirty="0">
                <a:latin typeface="Georgia"/>
                <a:cs typeface="Georgia"/>
              </a:rPr>
              <a:t> </a:t>
            </a:r>
            <a:r>
              <a:rPr sz="2539" spc="17" dirty="0">
                <a:latin typeface="Georgia"/>
                <a:cs typeface="Georgia"/>
              </a:rPr>
              <a:t>goal)</a:t>
            </a:r>
            <a:endParaRPr sz="2539" dirty="0">
              <a:latin typeface="Georgia"/>
              <a:cs typeface="Georgia"/>
            </a:endParaRPr>
          </a:p>
          <a:p>
            <a:pPr marL="543647" indent="-310942">
              <a:spcBef>
                <a:spcPts val="427"/>
              </a:spcBef>
              <a:buClr>
                <a:srgbClr val="3333B2"/>
              </a:buClr>
              <a:buSzPct val="110526"/>
              <a:buFont typeface="Arial" panose="020B0604020202020204" pitchFamily="34" charset="0"/>
              <a:buChar char="•"/>
              <a:tabLst>
                <a:tab pos="489960" algn="l"/>
              </a:tabLst>
            </a:pPr>
            <a:r>
              <a:rPr sz="2539" b="1" spc="17" dirty="0">
                <a:solidFill>
                  <a:srgbClr val="0046FF"/>
                </a:solidFill>
                <a:latin typeface="Cambria"/>
                <a:cs typeface="Cambria"/>
              </a:rPr>
              <a:t>Agent</a:t>
            </a:r>
            <a:r>
              <a:rPr sz="2539" spc="17" dirty="0">
                <a:latin typeface="Georgia"/>
                <a:cs typeface="Georgia"/>
              </a:rPr>
              <a:t>,</a:t>
            </a:r>
            <a:r>
              <a:rPr sz="2539" spc="25" dirty="0">
                <a:latin typeface="Georgia"/>
                <a:cs typeface="Georgia"/>
              </a:rPr>
              <a:t> </a:t>
            </a:r>
            <a:r>
              <a:rPr sz="2539" spc="-8" dirty="0">
                <a:latin typeface="Georgia"/>
                <a:cs typeface="Georgia"/>
              </a:rPr>
              <a:t>containing:</a:t>
            </a:r>
            <a:endParaRPr sz="2539" dirty="0">
              <a:latin typeface="Georgia"/>
              <a:cs typeface="Georgia"/>
            </a:endParaRPr>
          </a:p>
          <a:p>
            <a:pPr marL="984504" lvl="1" indent="-310942">
              <a:spcBef>
                <a:spcPts val="427"/>
              </a:spcBef>
              <a:buClr>
                <a:srgbClr val="3333B2"/>
              </a:buClr>
              <a:buSzPct val="111764"/>
              <a:buFont typeface="Arial" panose="020B0604020202020204" pitchFamily="34" charset="0"/>
              <a:buChar char="•"/>
              <a:tabLst>
                <a:tab pos="915873" algn="l"/>
              </a:tabLst>
            </a:pPr>
            <a:r>
              <a:rPr sz="2176" dirty="0">
                <a:latin typeface="Georgia"/>
                <a:cs typeface="Georgia"/>
              </a:rPr>
              <a:t>Agent state</a:t>
            </a:r>
          </a:p>
          <a:p>
            <a:pPr marL="984504" lvl="1" indent="-310942">
              <a:spcBef>
                <a:spcPts val="126"/>
              </a:spcBef>
              <a:buClr>
                <a:srgbClr val="3333B2"/>
              </a:buClr>
              <a:buSzPct val="111764"/>
              <a:buFont typeface="Arial" panose="020B0604020202020204" pitchFamily="34" charset="0"/>
              <a:buChar char="•"/>
              <a:tabLst>
                <a:tab pos="915873" algn="l"/>
              </a:tabLst>
            </a:pPr>
            <a:r>
              <a:rPr sz="2176" spc="-25" dirty="0">
                <a:latin typeface="Georgia"/>
                <a:cs typeface="Georgia"/>
              </a:rPr>
              <a:t>Policy</a:t>
            </a:r>
            <a:endParaRPr sz="2176" dirty="0">
              <a:latin typeface="Georgia"/>
              <a:cs typeface="Georgia"/>
            </a:endParaRPr>
          </a:p>
          <a:p>
            <a:pPr marL="984504" lvl="1" indent="-310942">
              <a:spcBef>
                <a:spcPts val="126"/>
              </a:spcBef>
              <a:buClr>
                <a:srgbClr val="3333B2"/>
              </a:buClr>
              <a:buSzPct val="111764"/>
              <a:buFont typeface="Arial" panose="020B0604020202020204" pitchFamily="34" charset="0"/>
              <a:buChar char="•"/>
              <a:tabLst>
                <a:tab pos="915873" algn="l"/>
              </a:tabLst>
            </a:pPr>
            <a:r>
              <a:rPr sz="2176" spc="-42" dirty="0">
                <a:latin typeface="Georgia"/>
                <a:cs typeface="Georgia"/>
              </a:rPr>
              <a:t>Value</a:t>
            </a:r>
            <a:r>
              <a:rPr sz="2176" spc="25" dirty="0">
                <a:latin typeface="Georgia"/>
                <a:cs typeface="Georgia"/>
              </a:rPr>
              <a:t> </a:t>
            </a:r>
            <a:r>
              <a:rPr sz="2176" spc="-8" dirty="0">
                <a:latin typeface="Georgia"/>
                <a:cs typeface="Georgia"/>
              </a:rPr>
              <a:t>function</a:t>
            </a:r>
            <a:r>
              <a:rPr sz="2176" spc="25" dirty="0">
                <a:latin typeface="Georgia"/>
                <a:cs typeface="Georgia"/>
              </a:rPr>
              <a:t> </a:t>
            </a:r>
            <a:r>
              <a:rPr sz="2176" dirty="0">
                <a:latin typeface="Georgia"/>
                <a:cs typeface="Georgia"/>
              </a:rPr>
              <a:t>estimate?</a:t>
            </a:r>
          </a:p>
          <a:p>
            <a:pPr marL="984504" lvl="1" indent="-310942">
              <a:spcBef>
                <a:spcPts val="126"/>
              </a:spcBef>
              <a:buClr>
                <a:srgbClr val="3333B2"/>
              </a:buClr>
              <a:buSzPct val="111764"/>
              <a:buFont typeface="Arial" panose="020B0604020202020204" pitchFamily="34" charset="0"/>
              <a:buChar char="•"/>
              <a:tabLst>
                <a:tab pos="915873" algn="l"/>
              </a:tabLst>
            </a:pPr>
            <a:r>
              <a:rPr sz="2176" dirty="0">
                <a:latin typeface="Georgia"/>
                <a:cs typeface="Georgia"/>
              </a:rPr>
              <a:t>Model?</a:t>
            </a:r>
          </a:p>
          <a:p>
            <a:pPr marL="543647" indent="-310942">
              <a:spcBef>
                <a:spcPts val="630"/>
              </a:spcBef>
              <a:buClr>
                <a:srgbClr val="3333B2"/>
              </a:buClr>
              <a:buSzPct val="110526"/>
              <a:buFont typeface="Arial" panose="020B0604020202020204" pitchFamily="34" charset="0"/>
              <a:buChar char="•"/>
              <a:tabLst>
                <a:tab pos="489960" algn="l"/>
              </a:tabLst>
            </a:pPr>
            <a:r>
              <a:rPr sz="2539" spc="-75" dirty="0">
                <a:latin typeface="Georgia"/>
                <a:cs typeface="Georgia"/>
              </a:rPr>
              <a:t>We</a:t>
            </a:r>
            <a:r>
              <a:rPr sz="2539" spc="42" dirty="0">
                <a:latin typeface="Georgia"/>
                <a:cs typeface="Georgia"/>
              </a:rPr>
              <a:t> </a:t>
            </a:r>
            <a:r>
              <a:rPr sz="2539" spc="8" dirty="0">
                <a:latin typeface="Georgia"/>
                <a:cs typeface="Georgia"/>
              </a:rPr>
              <a:t>will</a:t>
            </a:r>
            <a:r>
              <a:rPr sz="2539" spc="51" dirty="0">
                <a:latin typeface="Georgia"/>
                <a:cs typeface="Georgia"/>
              </a:rPr>
              <a:t> </a:t>
            </a:r>
            <a:r>
              <a:rPr sz="2539" spc="-8" dirty="0">
                <a:latin typeface="Georgia"/>
                <a:cs typeface="Georgia"/>
              </a:rPr>
              <a:t>now</a:t>
            </a:r>
            <a:r>
              <a:rPr sz="2539" spc="51" dirty="0">
                <a:latin typeface="Georgia"/>
                <a:cs typeface="Georgia"/>
              </a:rPr>
              <a:t> </a:t>
            </a:r>
            <a:r>
              <a:rPr sz="2539" spc="25" dirty="0">
                <a:latin typeface="Georgia"/>
                <a:cs typeface="Georgia"/>
              </a:rPr>
              <a:t>go</a:t>
            </a:r>
            <a:r>
              <a:rPr sz="2539" spc="51" dirty="0">
                <a:latin typeface="Georgia"/>
                <a:cs typeface="Georgia"/>
              </a:rPr>
              <a:t> </a:t>
            </a:r>
            <a:r>
              <a:rPr sz="2539" spc="-17" dirty="0">
                <a:latin typeface="Georgia"/>
                <a:cs typeface="Georgia"/>
              </a:rPr>
              <a:t>into</a:t>
            </a:r>
            <a:r>
              <a:rPr sz="2539" spc="42" dirty="0">
                <a:latin typeface="Georgia"/>
                <a:cs typeface="Georgia"/>
              </a:rPr>
              <a:t> </a:t>
            </a:r>
            <a:r>
              <a:rPr sz="2539" dirty="0">
                <a:latin typeface="Georgia"/>
                <a:cs typeface="Georgia"/>
              </a:rPr>
              <a:t>the</a:t>
            </a:r>
            <a:r>
              <a:rPr sz="2539" spc="51" dirty="0">
                <a:latin typeface="Georgia"/>
                <a:cs typeface="Georgia"/>
              </a:rPr>
              <a:t> </a:t>
            </a:r>
            <a:r>
              <a:rPr sz="2539" spc="8" dirty="0">
                <a:latin typeface="Georgia"/>
                <a:cs typeface="Georgia"/>
              </a:rPr>
              <a:t>agent</a:t>
            </a:r>
            <a:endParaRPr sz="2176" dirty="0">
              <a:latin typeface="Georgia"/>
              <a:cs typeface="Georgia"/>
            </a:endParaRPr>
          </a:p>
        </p:txBody>
      </p:sp>
      <p:sp>
        <p:nvSpPr>
          <p:cNvPr id="4" name="Rectangle 3">
            <a:extLst>
              <a:ext uri="{FF2B5EF4-FFF2-40B4-BE49-F238E27FC236}">
                <a16:creationId xmlns:a16="http://schemas.microsoft.com/office/drawing/2014/main" id="{E7AEB9B0-1985-49BC-6C58-38D513F4B9F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F67629-3317-B97D-3B24-F1D11B4124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3797B86-0DFC-FAA1-DFD6-A827E9A3AD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9032954"/>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406319" y="923486"/>
            <a:ext cx="3853776" cy="521719"/>
          </a:xfrm>
          <a:prstGeom prst="rect">
            <a:avLst/>
          </a:prstGeom>
        </p:spPr>
        <p:txBody>
          <a:bodyPr vert="horz" wrap="square" lIns="0" tIns="19214" rIns="0" bIns="0" rtlCol="0">
            <a:spAutoFit/>
          </a:bodyPr>
          <a:lstStyle/>
          <a:p>
            <a:pPr marL="21349">
              <a:spcBef>
                <a:spcPts val="151"/>
              </a:spcBef>
            </a:pPr>
            <a:r>
              <a:rPr sz="3264" spc="-34" dirty="0">
                <a:solidFill>
                  <a:srgbClr val="3333B2"/>
                </a:solidFill>
                <a:latin typeface="Georgia"/>
                <a:cs typeface="Georgia"/>
              </a:rPr>
              <a:t>Agent</a:t>
            </a:r>
            <a:r>
              <a:rPr sz="3264" spc="17" dirty="0">
                <a:solidFill>
                  <a:srgbClr val="3333B2"/>
                </a:solidFill>
                <a:latin typeface="Georgia"/>
                <a:cs typeface="Georgia"/>
              </a:rPr>
              <a:t> </a:t>
            </a:r>
            <a:r>
              <a:rPr sz="3264" spc="-59" dirty="0">
                <a:solidFill>
                  <a:srgbClr val="3333B2"/>
                </a:solidFill>
                <a:latin typeface="Georgia"/>
                <a:cs typeface="Georgia"/>
              </a:rPr>
              <a:t>components</a:t>
            </a:r>
            <a:endParaRPr sz="3264" dirty="0">
              <a:latin typeface="Georgia"/>
              <a:cs typeface="Georgia"/>
            </a:endParaRPr>
          </a:p>
        </p:txBody>
      </p:sp>
      <p:sp>
        <p:nvSpPr>
          <p:cNvPr id="3" name="object 3"/>
          <p:cNvSpPr txBox="1"/>
          <p:nvPr/>
        </p:nvSpPr>
        <p:spPr>
          <a:xfrm>
            <a:off x="1787741" y="2570705"/>
            <a:ext cx="2241658" cy="1779122"/>
          </a:xfrm>
          <a:prstGeom prst="rect">
            <a:avLst/>
          </a:prstGeom>
        </p:spPr>
        <p:txBody>
          <a:bodyPr vert="horz" wrap="square" lIns="0" tIns="74721" rIns="0" bIns="0" rtlCol="0">
            <a:spAutoFit/>
          </a:bodyPr>
          <a:lstStyle/>
          <a:p>
            <a:pPr marL="64047">
              <a:spcBef>
                <a:spcPts val="589"/>
              </a:spcBef>
            </a:pPr>
            <a:r>
              <a:rPr sz="1814" spc="-8" dirty="0">
                <a:latin typeface="Georgia"/>
                <a:cs typeface="Georgia"/>
              </a:rPr>
              <a:t>Agent</a:t>
            </a:r>
            <a:r>
              <a:rPr sz="1814" dirty="0">
                <a:latin typeface="Georgia"/>
                <a:cs typeface="Georgia"/>
              </a:rPr>
              <a:t> </a:t>
            </a:r>
            <a:r>
              <a:rPr sz="1814" spc="-17" dirty="0">
                <a:latin typeface="Georgia"/>
                <a:cs typeface="Georgia"/>
              </a:rPr>
              <a:t>components</a:t>
            </a:r>
            <a:endParaRPr sz="1814" dirty="0">
              <a:latin typeface="Georgia"/>
              <a:cs typeface="Georgia"/>
            </a:endParaRPr>
          </a:p>
          <a:p>
            <a:pPr marL="434180" indent="-259118">
              <a:spcBef>
                <a:spcPts val="597"/>
              </a:spcBef>
              <a:buClr>
                <a:srgbClr val="3333B2"/>
              </a:buClr>
              <a:buSzPct val="110526"/>
              <a:buFont typeface="Arial" panose="020B0604020202020204" pitchFamily="34" charset="0"/>
              <a:buChar char="•"/>
              <a:tabLst>
                <a:tab pos="432318" algn="l"/>
              </a:tabLst>
            </a:pPr>
            <a:r>
              <a:rPr sz="1814" b="1" spc="17" dirty="0">
                <a:solidFill>
                  <a:srgbClr val="0046FF"/>
                </a:solidFill>
                <a:latin typeface="Cambria"/>
                <a:cs typeface="Cambria"/>
              </a:rPr>
              <a:t>Agent</a:t>
            </a:r>
            <a:r>
              <a:rPr sz="1814" b="1" spc="42" dirty="0">
                <a:solidFill>
                  <a:srgbClr val="0046FF"/>
                </a:solidFill>
                <a:latin typeface="Cambria"/>
                <a:cs typeface="Cambria"/>
              </a:rPr>
              <a:t> </a:t>
            </a:r>
            <a:r>
              <a:rPr sz="1814" b="1" spc="8" dirty="0">
                <a:solidFill>
                  <a:srgbClr val="0046FF"/>
                </a:solidFill>
                <a:latin typeface="Cambria"/>
                <a:cs typeface="Cambria"/>
              </a:rPr>
              <a:t>state</a:t>
            </a:r>
            <a:endParaRPr sz="1814" dirty="0">
              <a:latin typeface="Cambria"/>
              <a:cs typeface="Cambria"/>
            </a:endParaRPr>
          </a:p>
          <a:p>
            <a:pPr marL="434180" indent="-259118">
              <a:spcBef>
                <a:spcPts val="597"/>
              </a:spcBef>
              <a:buClr>
                <a:srgbClr val="3333B2"/>
              </a:buClr>
              <a:buSzPct val="110526"/>
              <a:buFont typeface="Arial" panose="020B0604020202020204" pitchFamily="34" charset="0"/>
              <a:buChar char="•"/>
              <a:tabLst>
                <a:tab pos="432318" algn="l"/>
              </a:tabLst>
            </a:pPr>
            <a:r>
              <a:rPr sz="1814" spc="-34" dirty="0">
                <a:latin typeface="Georgia"/>
                <a:cs typeface="Georgia"/>
              </a:rPr>
              <a:t>Policy</a:t>
            </a:r>
            <a:endParaRPr sz="1814" dirty="0">
              <a:latin typeface="Georgia"/>
              <a:cs typeface="Georgia"/>
            </a:endParaRPr>
          </a:p>
          <a:p>
            <a:pPr marL="434180" indent="-259118">
              <a:spcBef>
                <a:spcPts val="597"/>
              </a:spcBef>
              <a:buClr>
                <a:srgbClr val="3333B2"/>
              </a:buClr>
              <a:buSzPct val="110526"/>
              <a:buFont typeface="Arial" panose="020B0604020202020204" pitchFamily="34" charset="0"/>
              <a:buChar char="•"/>
              <a:tabLst>
                <a:tab pos="432318" algn="l"/>
              </a:tabLst>
            </a:pPr>
            <a:r>
              <a:rPr sz="1814" spc="-42" dirty="0">
                <a:latin typeface="Georgia"/>
                <a:cs typeface="Georgia"/>
              </a:rPr>
              <a:t>Value</a:t>
            </a:r>
            <a:r>
              <a:rPr sz="1814" spc="-8" dirty="0">
                <a:latin typeface="Georgia"/>
                <a:cs typeface="Georgia"/>
              </a:rPr>
              <a:t> </a:t>
            </a:r>
            <a:r>
              <a:rPr sz="1814" spc="-17" dirty="0">
                <a:latin typeface="Georgia"/>
                <a:cs typeface="Georgia"/>
              </a:rPr>
              <a:t>functions</a:t>
            </a:r>
            <a:endParaRPr sz="1814" dirty="0">
              <a:latin typeface="Georgia"/>
              <a:cs typeface="Georgia"/>
            </a:endParaRPr>
          </a:p>
          <a:p>
            <a:pPr marL="434180" indent="-259118">
              <a:spcBef>
                <a:spcPts val="597"/>
              </a:spcBef>
              <a:buClr>
                <a:srgbClr val="3333B2"/>
              </a:buClr>
              <a:buSzPct val="110526"/>
              <a:buFont typeface="Arial" panose="020B0604020202020204" pitchFamily="34" charset="0"/>
              <a:buChar char="•"/>
              <a:tabLst>
                <a:tab pos="432318" algn="l"/>
              </a:tabLst>
            </a:pPr>
            <a:r>
              <a:rPr sz="1814" spc="-8" dirty="0">
                <a:latin typeface="Georgia"/>
                <a:cs typeface="Georgia"/>
              </a:rPr>
              <a:t>Model</a:t>
            </a:r>
            <a:endParaRPr sz="1814" dirty="0">
              <a:latin typeface="Georgia"/>
              <a:cs typeface="Georgia"/>
            </a:endParaRPr>
          </a:p>
        </p:txBody>
      </p:sp>
      <p:pic>
        <p:nvPicPr>
          <p:cNvPr id="4" name="object 4"/>
          <p:cNvPicPr/>
          <p:nvPr/>
        </p:nvPicPr>
        <p:blipFill>
          <a:blip r:embed="rId2" cstate="print"/>
          <a:stretch>
            <a:fillRect/>
          </a:stretch>
        </p:blipFill>
        <p:spPr>
          <a:xfrm>
            <a:off x="4770115" y="2146563"/>
            <a:ext cx="5487766" cy="2602681"/>
          </a:xfrm>
          <a:prstGeom prst="rect">
            <a:avLst/>
          </a:prstGeom>
        </p:spPr>
      </p:pic>
      <p:sp>
        <p:nvSpPr>
          <p:cNvPr id="5" name="Rectangle 4">
            <a:extLst>
              <a:ext uri="{FF2B5EF4-FFF2-40B4-BE49-F238E27FC236}">
                <a16:creationId xmlns:a16="http://schemas.microsoft.com/office/drawing/2014/main" id="{D3D3BEF3-ED83-864F-85D7-F721C1AC27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895B075-311F-A529-5FDC-213794D860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1CDF0E-3129-A2EB-FAC5-1EDB3AEDDA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4162829"/>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57561" y="798852"/>
            <a:ext cx="3476877" cy="471513"/>
          </a:xfrm>
          <a:prstGeom prst="rect">
            <a:avLst/>
          </a:prstGeom>
        </p:spPr>
        <p:txBody>
          <a:bodyPr vert="horz" wrap="square" lIns="0" tIns="19214" rIns="0" bIns="0" rtlCol="0" anchor="ctr">
            <a:spAutoFit/>
          </a:bodyPr>
          <a:lstStyle/>
          <a:p>
            <a:pPr marL="21349">
              <a:spcBef>
                <a:spcPts val="151"/>
              </a:spcBef>
            </a:pPr>
            <a:r>
              <a:rPr sz="3264" spc="-67" dirty="0">
                <a:solidFill>
                  <a:srgbClr val="3333B2"/>
                </a:solidFill>
                <a:latin typeface="Georgia"/>
                <a:cs typeface="Georgia"/>
              </a:rPr>
              <a:t>Environment</a:t>
            </a:r>
            <a:r>
              <a:rPr sz="3264" spc="-25" dirty="0">
                <a:solidFill>
                  <a:srgbClr val="3333B2"/>
                </a:solidFill>
                <a:latin typeface="Georgia"/>
                <a:cs typeface="Georgia"/>
              </a:rPr>
              <a:t> </a:t>
            </a:r>
            <a:r>
              <a:rPr sz="3264" spc="-8" dirty="0">
                <a:solidFill>
                  <a:srgbClr val="3333B2"/>
                </a:solidFill>
                <a:latin typeface="Georgia"/>
                <a:cs typeface="Georgia"/>
              </a:rPr>
              <a:t>State</a:t>
            </a:r>
            <a:endParaRPr sz="3264" dirty="0">
              <a:latin typeface="Georgia"/>
              <a:cs typeface="Georgia"/>
            </a:endParaRPr>
          </a:p>
        </p:txBody>
      </p:sp>
      <p:pic>
        <p:nvPicPr>
          <p:cNvPr id="3" name="object 3"/>
          <p:cNvPicPr/>
          <p:nvPr/>
        </p:nvPicPr>
        <p:blipFill>
          <a:blip r:embed="rId2" cstate="print"/>
          <a:stretch>
            <a:fillRect/>
          </a:stretch>
        </p:blipFill>
        <p:spPr>
          <a:xfrm>
            <a:off x="1947031" y="2590405"/>
            <a:ext cx="3464822" cy="1828741"/>
          </a:xfrm>
          <a:prstGeom prst="rect">
            <a:avLst/>
          </a:prstGeom>
        </p:spPr>
      </p:pic>
      <p:sp>
        <p:nvSpPr>
          <p:cNvPr id="4" name="object 4"/>
          <p:cNvSpPr txBox="1"/>
          <p:nvPr/>
        </p:nvSpPr>
        <p:spPr>
          <a:xfrm>
            <a:off x="5810250" y="2680208"/>
            <a:ext cx="5050453" cy="1871841"/>
          </a:xfrm>
          <a:prstGeom prst="rect">
            <a:avLst/>
          </a:prstGeom>
        </p:spPr>
        <p:txBody>
          <a:bodyPr vert="horz" wrap="square" lIns="0" tIns="12809" rIns="0" bIns="0" rtlCol="0">
            <a:spAutoFit/>
          </a:bodyPr>
          <a:lstStyle/>
          <a:p>
            <a:pPr marL="322098" marR="991662" indent="-259118">
              <a:lnSpc>
                <a:spcPct val="104900"/>
              </a:lnSpc>
              <a:spcBef>
                <a:spcPts val="101"/>
              </a:spcBef>
              <a:buClr>
                <a:srgbClr val="3333B2"/>
              </a:buClr>
              <a:buSzPct val="110526"/>
              <a:buFont typeface="Arial" panose="020B0604020202020204" pitchFamily="34" charset="0"/>
              <a:buChar char="•"/>
              <a:tabLst>
                <a:tab pos="319168" algn="l"/>
              </a:tabLst>
            </a:pPr>
            <a:r>
              <a:rPr sz="2176" spc="-8" dirty="0">
                <a:latin typeface="Georgia"/>
                <a:cs typeface="Georgia"/>
              </a:rPr>
              <a:t>The </a:t>
            </a:r>
            <a:r>
              <a:rPr sz="2176" b="1" spc="-8" dirty="0">
                <a:solidFill>
                  <a:srgbClr val="0046FF"/>
                </a:solidFill>
                <a:latin typeface="Cambria"/>
                <a:cs typeface="Cambria"/>
              </a:rPr>
              <a:t>environment</a:t>
            </a:r>
            <a:r>
              <a:rPr sz="2176" b="1" dirty="0">
                <a:solidFill>
                  <a:srgbClr val="0046FF"/>
                </a:solidFill>
                <a:latin typeface="Cambria"/>
                <a:cs typeface="Cambria"/>
              </a:rPr>
              <a:t> </a:t>
            </a:r>
            <a:r>
              <a:rPr sz="2176" b="1" spc="8" dirty="0">
                <a:solidFill>
                  <a:srgbClr val="0046FF"/>
                </a:solidFill>
                <a:latin typeface="Cambria"/>
                <a:cs typeface="Cambria"/>
              </a:rPr>
              <a:t>state </a:t>
            </a:r>
            <a:r>
              <a:rPr sz="2176" spc="-34" dirty="0">
                <a:latin typeface="Georgia"/>
                <a:cs typeface="Georgia"/>
              </a:rPr>
              <a:t>is </a:t>
            </a:r>
            <a:r>
              <a:rPr sz="2176" dirty="0">
                <a:latin typeface="Georgia"/>
                <a:cs typeface="Georgia"/>
              </a:rPr>
              <a:t>the </a:t>
            </a:r>
            <a:r>
              <a:rPr sz="2176" spc="-362" dirty="0">
                <a:latin typeface="Georgia"/>
                <a:cs typeface="Georgia"/>
              </a:rPr>
              <a:t> </a:t>
            </a:r>
            <a:r>
              <a:rPr sz="2176" spc="-17" dirty="0">
                <a:latin typeface="Georgia"/>
                <a:cs typeface="Georgia"/>
              </a:rPr>
              <a:t>environment’s</a:t>
            </a:r>
            <a:r>
              <a:rPr sz="2176" spc="42" dirty="0">
                <a:latin typeface="Georgia"/>
                <a:cs typeface="Georgia"/>
              </a:rPr>
              <a:t> </a:t>
            </a:r>
            <a:r>
              <a:rPr sz="2176" spc="-17" dirty="0">
                <a:latin typeface="Georgia"/>
                <a:cs typeface="Georgia"/>
              </a:rPr>
              <a:t>internal</a:t>
            </a:r>
            <a:r>
              <a:rPr sz="2176" spc="42" dirty="0">
                <a:latin typeface="Georgia"/>
                <a:cs typeface="Georgia"/>
              </a:rPr>
              <a:t> </a:t>
            </a:r>
            <a:r>
              <a:rPr sz="2176" dirty="0">
                <a:latin typeface="Georgia"/>
                <a:cs typeface="Georgia"/>
              </a:rPr>
              <a:t>state</a:t>
            </a:r>
          </a:p>
          <a:p>
            <a:pPr marL="322098" indent="-259118">
              <a:spcBef>
                <a:spcPts val="597"/>
              </a:spcBef>
              <a:buClr>
                <a:srgbClr val="3333B2"/>
              </a:buClr>
              <a:buSzPct val="110526"/>
              <a:buFont typeface="Arial" panose="020B0604020202020204" pitchFamily="34" charset="0"/>
              <a:buChar char="•"/>
              <a:tabLst>
                <a:tab pos="319168" algn="l"/>
              </a:tabLst>
            </a:pPr>
            <a:r>
              <a:rPr sz="2176" spc="-59" dirty="0">
                <a:latin typeface="Georgia"/>
                <a:cs typeface="Georgia"/>
              </a:rPr>
              <a:t>It</a:t>
            </a:r>
            <a:r>
              <a:rPr sz="2176" spc="51" dirty="0">
                <a:latin typeface="Georgia"/>
                <a:cs typeface="Georgia"/>
              </a:rPr>
              <a:t> </a:t>
            </a:r>
            <a:r>
              <a:rPr sz="2176" spc="-34" dirty="0">
                <a:latin typeface="Georgia"/>
                <a:cs typeface="Georgia"/>
              </a:rPr>
              <a:t>is</a:t>
            </a:r>
            <a:r>
              <a:rPr sz="2176" spc="51" dirty="0">
                <a:latin typeface="Georgia"/>
                <a:cs typeface="Georgia"/>
              </a:rPr>
              <a:t> </a:t>
            </a:r>
            <a:r>
              <a:rPr sz="2176" spc="-8" dirty="0">
                <a:latin typeface="Georgia"/>
                <a:cs typeface="Georgia"/>
              </a:rPr>
              <a:t>usually</a:t>
            </a:r>
            <a:r>
              <a:rPr sz="2176" spc="59" dirty="0">
                <a:latin typeface="Georgia"/>
                <a:cs typeface="Georgia"/>
              </a:rPr>
              <a:t> </a:t>
            </a:r>
            <a:r>
              <a:rPr sz="2176" spc="-25" dirty="0">
                <a:latin typeface="Georgia"/>
                <a:cs typeface="Georgia"/>
              </a:rPr>
              <a:t>invisible</a:t>
            </a:r>
            <a:r>
              <a:rPr sz="2176" spc="51" dirty="0">
                <a:latin typeface="Georgia"/>
                <a:cs typeface="Georgia"/>
              </a:rPr>
              <a:t> </a:t>
            </a:r>
            <a:r>
              <a:rPr sz="2176" spc="-8" dirty="0">
                <a:latin typeface="Georgia"/>
                <a:cs typeface="Georgia"/>
              </a:rPr>
              <a:t>to</a:t>
            </a:r>
            <a:r>
              <a:rPr sz="2176" spc="59" dirty="0">
                <a:latin typeface="Georgia"/>
                <a:cs typeface="Georgia"/>
              </a:rPr>
              <a:t> </a:t>
            </a:r>
            <a:r>
              <a:rPr sz="2176" dirty="0">
                <a:latin typeface="Georgia"/>
                <a:cs typeface="Georgia"/>
              </a:rPr>
              <a:t>the</a:t>
            </a:r>
            <a:r>
              <a:rPr sz="2176" spc="51" dirty="0">
                <a:latin typeface="Georgia"/>
                <a:cs typeface="Georgia"/>
              </a:rPr>
              <a:t> </a:t>
            </a:r>
            <a:r>
              <a:rPr sz="2176" spc="8" dirty="0">
                <a:latin typeface="Georgia"/>
                <a:cs typeface="Georgia"/>
              </a:rPr>
              <a:t>agent</a:t>
            </a:r>
            <a:endParaRPr sz="2176" dirty="0">
              <a:latin typeface="Georgia"/>
              <a:cs typeface="Georgia"/>
            </a:endParaRPr>
          </a:p>
          <a:p>
            <a:pPr marL="322098" marR="51238" indent="-259118">
              <a:lnSpc>
                <a:spcPct val="104900"/>
              </a:lnSpc>
              <a:spcBef>
                <a:spcPts val="496"/>
              </a:spcBef>
              <a:buClr>
                <a:srgbClr val="3333B2"/>
              </a:buClr>
              <a:buSzPct val="110526"/>
              <a:buFont typeface="Arial" panose="020B0604020202020204" pitchFamily="34" charset="0"/>
              <a:buChar char="•"/>
              <a:tabLst>
                <a:tab pos="319168" algn="l"/>
              </a:tabLst>
            </a:pPr>
            <a:r>
              <a:rPr sz="2176" spc="-51" dirty="0">
                <a:latin typeface="Georgia"/>
                <a:cs typeface="Georgia"/>
              </a:rPr>
              <a:t>Even</a:t>
            </a:r>
            <a:r>
              <a:rPr sz="2176" spc="59" dirty="0">
                <a:latin typeface="Georgia"/>
                <a:cs typeface="Georgia"/>
              </a:rPr>
              <a:t> </a:t>
            </a:r>
            <a:r>
              <a:rPr sz="2176" spc="-8" dirty="0">
                <a:latin typeface="Georgia"/>
                <a:cs typeface="Georgia"/>
              </a:rPr>
              <a:t>if</a:t>
            </a:r>
            <a:r>
              <a:rPr sz="2176" spc="59" dirty="0">
                <a:latin typeface="Georgia"/>
                <a:cs typeface="Georgia"/>
              </a:rPr>
              <a:t> </a:t>
            </a:r>
            <a:r>
              <a:rPr sz="2176" spc="-17" dirty="0">
                <a:latin typeface="Georgia"/>
                <a:cs typeface="Georgia"/>
              </a:rPr>
              <a:t>it</a:t>
            </a:r>
            <a:r>
              <a:rPr sz="2176" spc="59" dirty="0">
                <a:latin typeface="Georgia"/>
                <a:cs typeface="Georgia"/>
              </a:rPr>
              <a:t> </a:t>
            </a:r>
            <a:r>
              <a:rPr sz="2176" spc="-34" dirty="0">
                <a:latin typeface="Georgia"/>
                <a:cs typeface="Georgia"/>
              </a:rPr>
              <a:t>is</a:t>
            </a:r>
            <a:r>
              <a:rPr sz="2176" spc="59" dirty="0">
                <a:latin typeface="Georgia"/>
                <a:cs typeface="Georgia"/>
              </a:rPr>
              <a:t> </a:t>
            </a:r>
            <a:r>
              <a:rPr sz="2176" spc="-17" dirty="0">
                <a:latin typeface="Georgia"/>
                <a:cs typeface="Georgia"/>
              </a:rPr>
              <a:t>visible,</a:t>
            </a:r>
            <a:r>
              <a:rPr sz="2176" spc="59" dirty="0">
                <a:latin typeface="Georgia"/>
                <a:cs typeface="Georgia"/>
              </a:rPr>
              <a:t> </a:t>
            </a:r>
            <a:r>
              <a:rPr sz="2176" spc="-17" dirty="0">
                <a:latin typeface="Georgia"/>
                <a:cs typeface="Georgia"/>
              </a:rPr>
              <a:t>it</a:t>
            </a:r>
            <a:r>
              <a:rPr sz="2176" spc="59" dirty="0">
                <a:latin typeface="Georgia"/>
                <a:cs typeface="Georgia"/>
              </a:rPr>
              <a:t> </a:t>
            </a:r>
            <a:r>
              <a:rPr sz="2176" spc="-17" dirty="0">
                <a:latin typeface="Georgia"/>
                <a:cs typeface="Georgia"/>
              </a:rPr>
              <a:t>may</a:t>
            </a:r>
            <a:r>
              <a:rPr sz="2176" spc="59" dirty="0">
                <a:latin typeface="Georgia"/>
                <a:cs typeface="Georgia"/>
              </a:rPr>
              <a:t> </a:t>
            </a:r>
            <a:r>
              <a:rPr sz="2176" spc="-8" dirty="0">
                <a:latin typeface="Georgia"/>
                <a:cs typeface="Georgia"/>
              </a:rPr>
              <a:t>contain</a:t>
            </a:r>
            <a:r>
              <a:rPr sz="2176" spc="59" dirty="0">
                <a:latin typeface="Georgia"/>
                <a:cs typeface="Georgia"/>
              </a:rPr>
              <a:t> </a:t>
            </a:r>
            <a:r>
              <a:rPr sz="2176" spc="-17" dirty="0">
                <a:latin typeface="Georgia"/>
                <a:cs typeface="Georgia"/>
              </a:rPr>
              <a:t>lots</a:t>
            </a:r>
            <a:r>
              <a:rPr sz="2176" spc="59" dirty="0">
                <a:latin typeface="Georgia"/>
                <a:cs typeface="Georgia"/>
              </a:rPr>
              <a:t> </a:t>
            </a:r>
            <a:r>
              <a:rPr sz="2176" spc="-17" dirty="0">
                <a:latin typeface="Georgia"/>
                <a:cs typeface="Georgia"/>
              </a:rPr>
              <a:t>of </a:t>
            </a:r>
            <a:r>
              <a:rPr sz="2176" spc="-362" dirty="0">
                <a:latin typeface="Georgia"/>
                <a:cs typeface="Georgia"/>
              </a:rPr>
              <a:t> </a:t>
            </a:r>
            <a:r>
              <a:rPr sz="2176" spc="-8" dirty="0">
                <a:latin typeface="Georgia"/>
                <a:cs typeface="Georgia"/>
              </a:rPr>
              <a:t>irrelevant</a:t>
            </a:r>
            <a:r>
              <a:rPr sz="2176" spc="51" dirty="0">
                <a:latin typeface="Georgia"/>
                <a:cs typeface="Georgia"/>
              </a:rPr>
              <a:t> </a:t>
            </a:r>
            <a:r>
              <a:rPr sz="2176" spc="-25" dirty="0">
                <a:latin typeface="Georgia"/>
                <a:cs typeface="Georgia"/>
              </a:rPr>
              <a:t>information</a:t>
            </a:r>
            <a:endParaRPr sz="2176" dirty="0">
              <a:latin typeface="Georgia"/>
              <a:cs typeface="Georgia"/>
            </a:endParaRPr>
          </a:p>
        </p:txBody>
      </p:sp>
      <p:sp>
        <p:nvSpPr>
          <p:cNvPr id="5" name="Rectangle 4">
            <a:extLst>
              <a:ext uri="{FF2B5EF4-FFF2-40B4-BE49-F238E27FC236}">
                <a16:creationId xmlns:a16="http://schemas.microsoft.com/office/drawing/2014/main" id="{93F1DFA3-5491-F635-A310-5BF86AF4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D041DE5-31B7-5744-443D-57C92D79BD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64FD32-84D8-755D-F1BC-8AD60F3DDE1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09343167"/>
      </p:ext>
    </p:extLst>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78053" y="809170"/>
            <a:ext cx="3297850" cy="471513"/>
          </a:xfrm>
          <a:prstGeom prst="rect">
            <a:avLst/>
          </a:prstGeom>
        </p:spPr>
        <p:txBody>
          <a:bodyPr vert="horz" wrap="square" lIns="0" tIns="19214" rIns="0" bIns="0" rtlCol="0" anchor="ctr">
            <a:spAutoFit/>
          </a:bodyPr>
          <a:lstStyle/>
          <a:p>
            <a:pPr marL="21349">
              <a:spcBef>
                <a:spcPts val="151"/>
              </a:spcBef>
            </a:pPr>
            <a:r>
              <a:rPr sz="3264" spc="-34" dirty="0">
                <a:solidFill>
                  <a:srgbClr val="3333B2"/>
                </a:solidFill>
                <a:latin typeface="Georgia"/>
                <a:cs typeface="Georgia"/>
              </a:rPr>
              <a:t>Agent</a:t>
            </a:r>
            <a:r>
              <a:rPr sz="3264" spc="-25" dirty="0">
                <a:solidFill>
                  <a:srgbClr val="3333B2"/>
                </a:solidFill>
                <a:latin typeface="Georgia"/>
                <a:cs typeface="Georgia"/>
              </a:rPr>
              <a:t> </a:t>
            </a:r>
            <a:r>
              <a:rPr sz="3264" spc="-8" dirty="0">
                <a:solidFill>
                  <a:srgbClr val="3333B2"/>
                </a:solidFill>
                <a:latin typeface="Georgia"/>
                <a:cs typeface="Georgia"/>
              </a:rPr>
              <a:t>State</a:t>
            </a:r>
            <a:endParaRPr sz="3264" dirty="0">
              <a:latin typeface="Georgia"/>
              <a:cs typeface="Georgia"/>
            </a:endParaRPr>
          </a:p>
        </p:txBody>
      </p:sp>
      <p:sp>
        <p:nvSpPr>
          <p:cNvPr id="3" name="object 3"/>
          <p:cNvSpPr txBox="1"/>
          <p:nvPr/>
        </p:nvSpPr>
        <p:spPr>
          <a:xfrm>
            <a:off x="1961200" y="2552604"/>
            <a:ext cx="8550871" cy="1963269"/>
          </a:xfrm>
          <a:prstGeom prst="rect">
            <a:avLst/>
          </a:prstGeom>
        </p:spPr>
        <p:txBody>
          <a:bodyPr vert="horz" wrap="square" lIns="0" tIns="24550" rIns="0" bIns="0" rtlCol="0">
            <a:spAutoFit/>
          </a:bodyPr>
          <a:lstStyle/>
          <a:p>
            <a:pPr marL="322098" indent="-259118">
              <a:spcBef>
                <a:spcPts val="191"/>
              </a:spcBef>
              <a:buClr>
                <a:srgbClr val="3333B2"/>
              </a:buClr>
              <a:buSzPct val="110526"/>
              <a:buFont typeface="Arial" panose="020B0604020202020204" pitchFamily="34" charset="0"/>
              <a:buChar char="•"/>
              <a:tabLst>
                <a:tab pos="319168" algn="l"/>
              </a:tabLst>
            </a:pPr>
            <a:r>
              <a:rPr sz="2176" spc="-8" dirty="0">
                <a:latin typeface="Georgia"/>
                <a:cs typeface="Georgia"/>
              </a:rPr>
              <a:t>The</a:t>
            </a:r>
            <a:r>
              <a:rPr sz="2176" spc="59" dirty="0">
                <a:latin typeface="Georgia"/>
                <a:cs typeface="Georgia"/>
              </a:rPr>
              <a:t> </a:t>
            </a:r>
            <a:r>
              <a:rPr sz="2176" b="1" spc="-8" dirty="0">
                <a:solidFill>
                  <a:srgbClr val="0046FF"/>
                </a:solidFill>
                <a:latin typeface="Cambria"/>
                <a:cs typeface="Cambria"/>
              </a:rPr>
              <a:t>history</a:t>
            </a:r>
            <a:r>
              <a:rPr sz="2176" b="1" spc="143" dirty="0">
                <a:solidFill>
                  <a:srgbClr val="0046FF"/>
                </a:solidFill>
                <a:latin typeface="Cambria"/>
                <a:cs typeface="Cambria"/>
              </a:rPr>
              <a:t> </a:t>
            </a:r>
            <a:r>
              <a:rPr sz="2176" spc="-34" dirty="0">
                <a:latin typeface="Georgia"/>
                <a:cs typeface="Georgia"/>
              </a:rPr>
              <a:t>is</a:t>
            </a:r>
            <a:r>
              <a:rPr sz="2176" spc="67" dirty="0">
                <a:latin typeface="Georgia"/>
                <a:cs typeface="Georgia"/>
              </a:rPr>
              <a:t> </a:t>
            </a:r>
            <a:r>
              <a:rPr sz="2176" dirty="0">
                <a:latin typeface="Georgia"/>
                <a:cs typeface="Georgia"/>
              </a:rPr>
              <a:t>the</a:t>
            </a:r>
            <a:r>
              <a:rPr sz="2176" spc="67" dirty="0">
                <a:latin typeface="Georgia"/>
                <a:cs typeface="Georgia"/>
              </a:rPr>
              <a:t> </a:t>
            </a:r>
            <a:r>
              <a:rPr sz="2176" spc="8" dirty="0">
                <a:latin typeface="Georgia"/>
                <a:cs typeface="Georgia"/>
              </a:rPr>
              <a:t>full</a:t>
            </a:r>
            <a:r>
              <a:rPr sz="2176" spc="59" dirty="0">
                <a:latin typeface="Georgia"/>
                <a:cs typeface="Georgia"/>
              </a:rPr>
              <a:t> </a:t>
            </a:r>
            <a:r>
              <a:rPr sz="2176" spc="-8" dirty="0">
                <a:latin typeface="Georgia"/>
                <a:cs typeface="Georgia"/>
              </a:rPr>
              <a:t>sequence</a:t>
            </a:r>
            <a:r>
              <a:rPr sz="2176" spc="67" dirty="0">
                <a:latin typeface="Georgia"/>
                <a:cs typeface="Georgia"/>
              </a:rPr>
              <a:t> </a:t>
            </a:r>
            <a:r>
              <a:rPr sz="2176" spc="-17" dirty="0">
                <a:latin typeface="Georgia"/>
                <a:cs typeface="Georgia"/>
              </a:rPr>
              <a:t>of</a:t>
            </a:r>
            <a:r>
              <a:rPr sz="2176" spc="67" dirty="0">
                <a:latin typeface="Georgia"/>
                <a:cs typeface="Georgia"/>
              </a:rPr>
              <a:t> </a:t>
            </a:r>
            <a:r>
              <a:rPr sz="2176" spc="-17" dirty="0">
                <a:latin typeface="Georgia"/>
                <a:cs typeface="Georgia"/>
              </a:rPr>
              <a:t>observations,</a:t>
            </a:r>
            <a:r>
              <a:rPr sz="2176" spc="67" dirty="0">
                <a:latin typeface="Georgia"/>
                <a:cs typeface="Georgia"/>
              </a:rPr>
              <a:t> </a:t>
            </a:r>
            <a:r>
              <a:rPr sz="2176" spc="-17" dirty="0">
                <a:latin typeface="Georgia"/>
                <a:cs typeface="Georgia"/>
              </a:rPr>
              <a:t>actions,</a:t>
            </a:r>
            <a:r>
              <a:rPr sz="2176" spc="67" dirty="0">
                <a:latin typeface="Georgia"/>
                <a:cs typeface="Georgia"/>
              </a:rPr>
              <a:t> </a:t>
            </a:r>
            <a:r>
              <a:rPr sz="2176" spc="-8" dirty="0">
                <a:latin typeface="Georgia"/>
                <a:cs typeface="Georgia"/>
              </a:rPr>
              <a:t>rewards</a:t>
            </a:r>
            <a:endParaRPr sz="2176" dirty="0">
              <a:latin typeface="Georgia"/>
              <a:cs typeface="Georgia"/>
            </a:endParaRPr>
          </a:p>
          <a:p>
            <a:pPr marL="2488229">
              <a:spcBef>
                <a:spcPts val="1597"/>
              </a:spcBef>
            </a:pPr>
            <a:r>
              <a:rPr sz="2539" spc="191" dirty="0">
                <a:latin typeface="Lucida Sans Unicode"/>
                <a:cs typeface="Lucida Sans Unicode"/>
              </a:rPr>
              <a:t>H</a:t>
            </a:r>
            <a:r>
              <a:rPr sz="2539" i="1" spc="-51" baseline="-11904" dirty="0">
                <a:latin typeface="Trebuchet MS"/>
                <a:cs typeface="Trebuchet MS"/>
              </a:rPr>
              <a:t>t</a:t>
            </a:r>
            <a:r>
              <a:rPr sz="2539" i="1" baseline="-11904" dirty="0">
                <a:latin typeface="Trebuchet MS"/>
                <a:cs typeface="Trebuchet MS"/>
              </a:rPr>
              <a:t> </a:t>
            </a:r>
            <a:r>
              <a:rPr sz="2539" i="1" spc="-74" baseline="-11904" dirty="0">
                <a:latin typeface="Trebuchet MS"/>
                <a:cs typeface="Trebuchet MS"/>
              </a:rPr>
              <a:t> </a:t>
            </a:r>
            <a:r>
              <a:rPr sz="2539" spc="-17" dirty="0">
                <a:latin typeface="Georgia"/>
                <a:cs typeface="Georgia"/>
              </a:rPr>
              <a:t>=</a:t>
            </a:r>
            <a:r>
              <a:rPr sz="2539" spc="59" dirty="0">
                <a:latin typeface="Georgia"/>
                <a:cs typeface="Georgia"/>
              </a:rPr>
              <a:t> </a:t>
            </a:r>
            <a:r>
              <a:rPr sz="2539" i="1" spc="92" dirty="0">
                <a:latin typeface="Trebuchet MS"/>
                <a:cs typeface="Trebuchet MS"/>
              </a:rPr>
              <a:t>O</a:t>
            </a:r>
            <a:r>
              <a:rPr sz="2539" spc="74" baseline="-11904" dirty="0">
                <a:latin typeface="Microsoft Sans Serif"/>
                <a:cs typeface="Microsoft Sans Serif"/>
              </a:rPr>
              <a:t>0</a:t>
            </a:r>
            <a:r>
              <a:rPr sz="2539" spc="-8" dirty="0">
                <a:latin typeface="Calibri"/>
                <a:cs typeface="Calibri"/>
              </a:rPr>
              <a:t>,</a:t>
            </a:r>
            <a:r>
              <a:rPr sz="2539" spc="-109" dirty="0">
                <a:latin typeface="Calibri"/>
                <a:cs typeface="Calibri"/>
              </a:rPr>
              <a:t> </a:t>
            </a:r>
            <a:r>
              <a:rPr sz="2539" i="1" spc="84" dirty="0">
                <a:latin typeface="Trebuchet MS"/>
                <a:cs typeface="Trebuchet MS"/>
              </a:rPr>
              <a:t>A</a:t>
            </a:r>
            <a:r>
              <a:rPr sz="2539" spc="74" baseline="-11904" dirty="0">
                <a:latin typeface="Microsoft Sans Serif"/>
                <a:cs typeface="Microsoft Sans Serif"/>
              </a:rPr>
              <a:t>0</a:t>
            </a:r>
            <a:r>
              <a:rPr sz="2539" spc="-8" dirty="0">
                <a:latin typeface="Calibri"/>
                <a:cs typeface="Calibri"/>
              </a:rPr>
              <a:t>,</a:t>
            </a:r>
            <a:r>
              <a:rPr sz="2539" spc="-109" dirty="0">
                <a:latin typeface="Calibri"/>
                <a:cs typeface="Calibri"/>
              </a:rPr>
              <a:t> </a:t>
            </a:r>
            <a:r>
              <a:rPr sz="2539" i="1" spc="101" dirty="0">
                <a:latin typeface="Trebuchet MS"/>
                <a:cs typeface="Trebuchet MS"/>
              </a:rPr>
              <a:t>R</a:t>
            </a:r>
            <a:r>
              <a:rPr sz="2539" spc="74" baseline="-11904" dirty="0">
                <a:latin typeface="Microsoft Sans Serif"/>
                <a:cs typeface="Microsoft Sans Serif"/>
              </a:rPr>
              <a:t>1</a:t>
            </a:r>
            <a:r>
              <a:rPr sz="2539" spc="-8" dirty="0">
                <a:latin typeface="Calibri"/>
                <a:cs typeface="Calibri"/>
              </a:rPr>
              <a:t>,</a:t>
            </a:r>
            <a:r>
              <a:rPr sz="2539" spc="-109" dirty="0">
                <a:latin typeface="Calibri"/>
                <a:cs typeface="Calibri"/>
              </a:rPr>
              <a:t> </a:t>
            </a:r>
            <a:r>
              <a:rPr sz="2539" i="1" spc="92" dirty="0">
                <a:latin typeface="Trebuchet MS"/>
                <a:cs typeface="Trebuchet MS"/>
              </a:rPr>
              <a:t>O</a:t>
            </a:r>
            <a:r>
              <a:rPr sz="2539" spc="74" baseline="-11904" dirty="0">
                <a:latin typeface="Microsoft Sans Serif"/>
                <a:cs typeface="Microsoft Sans Serif"/>
              </a:rPr>
              <a:t>1</a:t>
            </a:r>
            <a:r>
              <a:rPr sz="2539" spc="-8" dirty="0">
                <a:latin typeface="Calibri"/>
                <a:cs typeface="Calibri"/>
              </a:rPr>
              <a:t>,</a:t>
            </a:r>
            <a:r>
              <a:rPr sz="2539" spc="-84" dirty="0">
                <a:latin typeface="Calibri"/>
                <a:cs typeface="Calibri"/>
              </a:rPr>
              <a:t> </a:t>
            </a:r>
            <a:r>
              <a:rPr sz="2539" spc="42" dirty="0">
                <a:latin typeface="Calibri"/>
                <a:cs typeface="Calibri"/>
              </a:rPr>
              <a:t>..</a:t>
            </a:r>
            <a:r>
              <a:rPr sz="2539" dirty="0">
                <a:latin typeface="Calibri"/>
                <a:cs typeface="Calibri"/>
              </a:rPr>
              <a:t>.</a:t>
            </a:r>
            <a:r>
              <a:rPr sz="2539" spc="-8" dirty="0">
                <a:latin typeface="Calibri"/>
                <a:cs typeface="Calibri"/>
              </a:rPr>
              <a:t>,</a:t>
            </a:r>
            <a:r>
              <a:rPr sz="2539" spc="-109" dirty="0">
                <a:latin typeface="Calibri"/>
                <a:cs typeface="Calibri"/>
              </a:rPr>
              <a:t> </a:t>
            </a:r>
            <a:r>
              <a:rPr sz="2539" i="1" spc="92" dirty="0">
                <a:latin typeface="Trebuchet MS"/>
                <a:cs typeface="Trebuchet MS"/>
              </a:rPr>
              <a:t>O</a:t>
            </a:r>
            <a:r>
              <a:rPr sz="2539" i="1" spc="74" baseline="-11904" dirty="0">
                <a:latin typeface="Trebuchet MS"/>
                <a:cs typeface="Trebuchet MS"/>
              </a:rPr>
              <a:t>t</a:t>
            </a:r>
            <a:r>
              <a:rPr sz="2902" spc="-289" baseline="-11111" dirty="0">
                <a:latin typeface="Lucida Sans Unicode"/>
                <a:cs typeface="Lucida Sans Unicode"/>
              </a:rPr>
              <a:t>−</a:t>
            </a:r>
            <a:r>
              <a:rPr sz="2539" spc="74" baseline="-11904" dirty="0">
                <a:latin typeface="Microsoft Sans Serif"/>
                <a:cs typeface="Microsoft Sans Serif"/>
              </a:rPr>
              <a:t>1</a:t>
            </a:r>
            <a:r>
              <a:rPr sz="2539" spc="-8" dirty="0">
                <a:latin typeface="Calibri"/>
                <a:cs typeface="Calibri"/>
              </a:rPr>
              <a:t>,</a:t>
            </a:r>
            <a:r>
              <a:rPr sz="2539" spc="-109" dirty="0">
                <a:latin typeface="Calibri"/>
                <a:cs typeface="Calibri"/>
              </a:rPr>
              <a:t> </a:t>
            </a:r>
            <a:r>
              <a:rPr sz="2539" i="1" spc="84" dirty="0">
                <a:latin typeface="Trebuchet MS"/>
                <a:cs typeface="Trebuchet MS"/>
              </a:rPr>
              <a:t>A</a:t>
            </a:r>
            <a:r>
              <a:rPr sz="2539" i="1" spc="74" baseline="-11904" dirty="0">
                <a:latin typeface="Trebuchet MS"/>
                <a:cs typeface="Trebuchet MS"/>
              </a:rPr>
              <a:t>t</a:t>
            </a:r>
            <a:r>
              <a:rPr sz="2902" spc="-289" baseline="-11111" dirty="0">
                <a:latin typeface="Lucida Sans Unicode"/>
                <a:cs typeface="Lucida Sans Unicode"/>
              </a:rPr>
              <a:t>−</a:t>
            </a:r>
            <a:r>
              <a:rPr sz="2539" spc="74" baseline="-11904" dirty="0">
                <a:latin typeface="Microsoft Sans Serif"/>
                <a:cs typeface="Microsoft Sans Serif"/>
              </a:rPr>
              <a:t>1</a:t>
            </a:r>
            <a:r>
              <a:rPr sz="2539" spc="-8" dirty="0">
                <a:latin typeface="Calibri"/>
                <a:cs typeface="Calibri"/>
              </a:rPr>
              <a:t>,</a:t>
            </a:r>
            <a:r>
              <a:rPr sz="2539" spc="-109" dirty="0">
                <a:latin typeface="Calibri"/>
                <a:cs typeface="Calibri"/>
              </a:rPr>
              <a:t> </a:t>
            </a:r>
            <a:r>
              <a:rPr sz="2539" i="1" spc="101" dirty="0">
                <a:latin typeface="Trebuchet MS"/>
                <a:cs typeface="Trebuchet MS"/>
              </a:rPr>
              <a:t>R</a:t>
            </a:r>
            <a:r>
              <a:rPr sz="2539" i="1" spc="-51" baseline="-11904" dirty="0">
                <a:latin typeface="Trebuchet MS"/>
                <a:cs typeface="Trebuchet MS"/>
              </a:rPr>
              <a:t>t</a:t>
            </a:r>
            <a:r>
              <a:rPr sz="2539" i="1" spc="-301" baseline="-11904" dirty="0">
                <a:latin typeface="Trebuchet MS"/>
                <a:cs typeface="Trebuchet MS"/>
              </a:rPr>
              <a:t> </a:t>
            </a:r>
            <a:r>
              <a:rPr sz="2539" spc="-8" dirty="0">
                <a:latin typeface="Calibri"/>
                <a:cs typeface="Calibri"/>
              </a:rPr>
              <a:t>,</a:t>
            </a:r>
            <a:r>
              <a:rPr sz="2539" spc="-109" dirty="0">
                <a:latin typeface="Calibri"/>
                <a:cs typeface="Calibri"/>
              </a:rPr>
              <a:t> </a:t>
            </a:r>
            <a:r>
              <a:rPr sz="2539" i="1" spc="92" dirty="0">
                <a:latin typeface="Trebuchet MS"/>
                <a:cs typeface="Trebuchet MS"/>
              </a:rPr>
              <a:t>O</a:t>
            </a:r>
            <a:r>
              <a:rPr sz="2539" i="1" spc="-51" baseline="-11904" dirty="0">
                <a:latin typeface="Trebuchet MS"/>
                <a:cs typeface="Trebuchet MS"/>
              </a:rPr>
              <a:t>t</a:t>
            </a:r>
            <a:endParaRPr sz="2539" baseline="-11904" dirty="0">
              <a:latin typeface="Trebuchet MS"/>
              <a:cs typeface="Trebuchet MS"/>
            </a:endParaRPr>
          </a:p>
          <a:p>
            <a:pPr marL="322098" indent="-259118">
              <a:spcBef>
                <a:spcPts val="1740"/>
              </a:spcBef>
              <a:buClr>
                <a:srgbClr val="3333B2"/>
              </a:buClr>
              <a:buSzPct val="110526"/>
              <a:buFont typeface="Arial" panose="020B0604020202020204" pitchFamily="34" charset="0"/>
              <a:buChar char="•"/>
              <a:tabLst>
                <a:tab pos="319168" algn="l"/>
              </a:tabLst>
            </a:pPr>
            <a:r>
              <a:rPr sz="2176" spc="-75" dirty="0">
                <a:latin typeface="Georgia"/>
                <a:cs typeface="Georgia"/>
              </a:rPr>
              <a:t>For</a:t>
            </a:r>
            <a:r>
              <a:rPr sz="2176" spc="59" dirty="0">
                <a:latin typeface="Georgia"/>
                <a:cs typeface="Georgia"/>
              </a:rPr>
              <a:t> </a:t>
            </a:r>
            <a:r>
              <a:rPr sz="2176" spc="-8" dirty="0">
                <a:latin typeface="Georgia"/>
                <a:cs typeface="Georgia"/>
              </a:rPr>
              <a:t>instance,</a:t>
            </a:r>
            <a:r>
              <a:rPr sz="2176" spc="59" dirty="0">
                <a:latin typeface="Georgia"/>
                <a:cs typeface="Georgia"/>
              </a:rPr>
              <a:t> </a:t>
            </a:r>
            <a:r>
              <a:rPr sz="2176" dirty="0">
                <a:latin typeface="Georgia"/>
                <a:cs typeface="Georgia"/>
              </a:rPr>
              <a:t>the</a:t>
            </a:r>
            <a:r>
              <a:rPr sz="2176" spc="59" dirty="0">
                <a:latin typeface="Georgia"/>
                <a:cs typeface="Georgia"/>
              </a:rPr>
              <a:t> </a:t>
            </a:r>
            <a:r>
              <a:rPr sz="2176" spc="-25" dirty="0">
                <a:latin typeface="Georgia"/>
                <a:cs typeface="Georgia"/>
              </a:rPr>
              <a:t>sensorimotor</a:t>
            </a:r>
            <a:r>
              <a:rPr sz="2176" spc="59" dirty="0">
                <a:latin typeface="Georgia"/>
                <a:cs typeface="Georgia"/>
              </a:rPr>
              <a:t> </a:t>
            </a:r>
            <a:r>
              <a:rPr sz="2176" spc="-17" dirty="0">
                <a:latin typeface="Georgia"/>
                <a:cs typeface="Georgia"/>
              </a:rPr>
              <a:t>stream</a:t>
            </a:r>
            <a:r>
              <a:rPr sz="2176" spc="59" dirty="0">
                <a:latin typeface="Georgia"/>
                <a:cs typeface="Georgia"/>
              </a:rPr>
              <a:t> </a:t>
            </a:r>
            <a:r>
              <a:rPr sz="2176" spc="-17" dirty="0">
                <a:latin typeface="Georgia"/>
                <a:cs typeface="Georgia"/>
              </a:rPr>
              <a:t>of</a:t>
            </a:r>
            <a:r>
              <a:rPr sz="2176" spc="59" dirty="0">
                <a:latin typeface="Georgia"/>
                <a:cs typeface="Georgia"/>
              </a:rPr>
              <a:t> </a:t>
            </a:r>
            <a:r>
              <a:rPr sz="2176" spc="17" dirty="0">
                <a:latin typeface="Georgia"/>
                <a:cs typeface="Georgia"/>
              </a:rPr>
              <a:t>a</a:t>
            </a:r>
            <a:r>
              <a:rPr sz="2176" spc="67" dirty="0">
                <a:latin typeface="Georgia"/>
                <a:cs typeface="Georgia"/>
              </a:rPr>
              <a:t> </a:t>
            </a:r>
            <a:r>
              <a:rPr sz="2176" spc="-8" dirty="0">
                <a:latin typeface="Georgia"/>
                <a:cs typeface="Georgia"/>
              </a:rPr>
              <a:t>robot</a:t>
            </a:r>
            <a:endParaRPr sz="2176" dirty="0">
              <a:latin typeface="Georgia"/>
              <a:cs typeface="Georgia"/>
            </a:endParaRPr>
          </a:p>
          <a:p>
            <a:pPr marL="322098" indent="-259118">
              <a:spcBef>
                <a:spcPts val="512"/>
              </a:spcBef>
              <a:buClr>
                <a:srgbClr val="3333B2"/>
              </a:buClr>
              <a:buSzPct val="110526"/>
              <a:buFont typeface="Arial" panose="020B0604020202020204" pitchFamily="34" charset="0"/>
              <a:buChar char="•"/>
              <a:tabLst>
                <a:tab pos="319168" algn="l"/>
              </a:tabLst>
            </a:pPr>
            <a:r>
              <a:rPr sz="2176" spc="-25" dirty="0">
                <a:latin typeface="Georgia"/>
                <a:cs typeface="Georgia"/>
              </a:rPr>
              <a:t>This</a:t>
            </a:r>
            <a:r>
              <a:rPr sz="2176" spc="51" dirty="0">
                <a:latin typeface="Georgia"/>
                <a:cs typeface="Georgia"/>
              </a:rPr>
              <a:t> </a:t>
            </a:r>
            <a:r>
              <a:rPr sz="2176" spc="-17" dirty="0">
                <a:latin typeface="Georgia"/>
                <a:cs typeface="Georgia"/>
              </a:rPr>
              <a:t>history</a:t>
            </a:r>
            <a:r>
              <a:rPr sz="2176" spc="59" dirty="0">
                <a:latin typeface="Georgia"/>
                <a:cs typeface="Georgia"/>
              </a:rPr>
              <a:t> </a:t>
            </a:r>
            <a:r>
              <a:rPr sz="2176" spc="-34" dirty="0">
                <a:latin typeface="Georgia"/>
                <a:cs typeface="Georgia"/>
              </a:rPr>
              <a:t>is</a:t>
            </a:r>
            <a:r>
              <a:rPr sz="2176" spc="59" dirty="0">
                <a:latin typeface="Georgia"/>
                <a:cs typeface="Georgia"/>
              </a:rPr>
              <a:t> </a:t>
            </a:r>
            <a:r>
              <a:rPr sz="2176" spc="-8" dirty="0">
                <a:latin typeface="Georgia"/>
                <a:cs typeface="Georgia"/>
              </a:rPr>
              <a:t>used</a:t>
            </a:r>
            <a:r>
              <a:rPr sz="2176" spc="51" dirty="0">
                <a:latin typeface="Georgia"/>
                <a:cs typeface="Georgia"/>
              </a:rPr>
              <a:t> </a:t>
            </a:r>
            <a:r>
              <a:rPr sz="2176" spc="-8" dirty="0">
                <a:latin typeface="Georgia"/>
                <a:cs typeface="Georgia"/>
              </a:rPr>
              <a:t>to</a:t>
            </a:r>
            <a:r>
              <a:rPr sz="2176" spc="59" dirty="0">
                <a:latin typeface="Georgia"/>
                <a:cs typeface="Georgia"/>
              </a:rPr>
              <a:t> </a:t>
            </a:r>
            <a:r>
              <a:rPr sz="2176" spc="-17" dirty="0">
                <a:latin typeface="Georgia"/>
                <a:cs typeface="Georgia"/>
              </a:rPr>
              <a:t>construct</a:t>
            </a:r>
            <a:r>
              <a:rPr sz="2176" spc="59" dirty="0">
                <a:latin typeface="Georgia"/>
                <a:cs typeface="Georgia"/>
              </a:rPr>
              <a:t> </a:t>
            </a:r>
            <a:r>
              <a:rPr sz="2176" dirty="0">
                <a:latin typeface="Georgia"/>
                <a:cs typeface="Georgia"/>
              </a:rPr>
              <a:t>the</a:t>
            </a:r>
            <a:r>
              <a:rPr sz="2176" spc="59" dirty="0">
                <a:latin typeface="Georgia"/>
                <a:cs typeface="Georgia"/>
              </a:rPr>
              <a:t> </a:t>
            </a:r>
            <a:r>
              <a:rPr sz="2176" b="1" spc="17" dirty="0">
                <a:solidFill>
                  <a:srgbClr val="0046FF"/>
                </a:solidFill>
                <a:latin typeface="Cambria"/>
                <a:cs typeface="Cambria"/>
              </a:rPr>
              <a:t>agent</a:t>
            </a:r>
            <a:r>
              <a:rPr sz="2176" b="1" spc="109" dirty="0">
                <a:solidFill>
                  <a:srgbClr val="0046FF"/>
                </a:solidFill>
                <a:latin typeface="Cambria"/>
                <a:cs typeface="Cambria"/>
              </a:rPr>
              <a:t> </a:t>
            </a:r>
            <a:r>
              <a:rPr sz="2176" b="1" spc="8" dirty="0">
                <a:solidFill>
                  <a:srgbClr val="0046FF"/>
                </a:solidFill>
                <a:latin typeface="Cambria"/>
                <a:cs typeface="Cambria"/>
              </a:rPr>
              <a:t>state</a:t>
            </a:r>
            <a:r>
              <a:rPr sz="2176" b="1" spc="92" dirty="0">
                <a:solidFill>
                  <a:srgbClr val="0046FF"/>
                </a:solidFill>
                <a:latin typeface="Cambria"/>
                <a:cs typeface="Cambria"/>
              </a:rPr>
              <a:t> </a:t>
            </a:r>
            <a:r>
              <a:rPr sz="2539" i="1" spc="42" dirty="0">
                <a:latin typeface="Trebuchet MS"/>
                <a:cs typeface="Trebuchet MS"/>
              </a:rPr>
              <a:t>S</a:t>
            </a:r>
            <a:r>
              <a:rPr sz="2539" i="1" spc="63" baseline="-11904" dirty="0">
                <a:latin typeface="Trebuchet MS"/>
                <a:cs typeface="Trebuchet MS"/>
              </a:rPr>
              <a:t>t</a:t>
            </a:r>
            <a:endParaRPr sz="2539" baseline="-11904" dirty="0">
              <a:latin typeface="Trebuchet MS"/>
              <a:cs typeface="Trebuchet MS"/>
            </a:endParaRPr>
          </a:p>
        </p:txBody>
      </p:sp>
      <p:sp>
        <p:nvSpPr>
          <p:cNvPr id="4" name="Rectangle 3">
            <a:extLst>
              <a:ext uri="{FF2B5EF4-FFF2-40B4-BE49-F238E27FC236}">
                <a16:creationId xmlns:a16="http://schemas.microsoft.com/office/drawing/2014/main" id="{097DC9B0-DCCE-1D2C-9293-A4F492FF36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1E167C-433F-FBC9-5C40-9E7F976B0D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9339895-1802-5065-A2D7-172F2AF5035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94378885"/>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84518" y="807045"/>
            <a:ext cx="6982043" cy="471513"/>
          </a:xfrm>
          <a:prstGeom prst="rect">
            <a:avLst/>
          </a:prstGeom>
        </p:spPr>
        <p:txBody>
          <a:bodyPr vert="horz" wrap="square" lIns="0" tIns="19214" rIns="0" bIns="0" rtlCol="0" anchor="ctr">
            <a:spAutoFit/>
          </a:bodyPr>
          <a:lstStyle/>
          <a:p>
            <a:pPr marL="21349">
              <a:spcBef>
                <a:spcPts val="151"/>
              </a:spcBef>
            </a:pPr>
            <a:r>
              <a:rPr sz="3264" spc="-42" dirty="0">
                <a:solidFill>
                  <a:srgbClr val="3333B2"/>
                </a:solidFill>
                <a:latin typeface="Georgia"/>
                <a:cs typeface="Georgia"/>
              </a:rPr>
              <a:t>Fully</a:t>
            </a:r>
            <a:r>
              <a:rPr sz="3264" spc="25" dirty="0">
                <a:solidFill>
                  <a:srgbClr val="3333B2"/>
                </a:solidFill>
                <a:latin typeface="Georgia"/>
                <a:cs typeface="Georgia"/>
              </a:rPr>
              <a:t> </a:t>
            </a:r>
            <a:r>
              <a:rPr sz="3264" spc="-51" dirty="0">
                <a:solidFill>
                  <a:srgbClr val="3333B2"/>
                </a:solidFill>
                <a:latin typeface="Georgia"/>
                <a:cs typeface="Georgia"/>
              </a:rPr>
              <a:t>Observable</a:t>
            </a:r>
            <a:r>
              <a:rPr sz="3264" spc="25" dirty="0">
                <a:solidFill>
                  <a:srgbClr val="3333B2"/>
                </a:solidFill>
                <a:latin typeface="Georgia"/>
                <a:cs typeface="Georgia"/>
              </a:rPr>
              <a:t> </a:t>
            </a:r>
            <a:r>
              <a:rPr sz="3264" spc="-67" dirty="0">
                <a:solidFill>
                  <a:srgbClr val="3333B2"/>
                </a:solidFill>
                <a:latin typeface="Georgia"/>
                <a:cs typeface="Georgia"/>
              </a:rPr>
              <a:t>Environments</a:t>
            </a:r>
            <a:endParaRPr sz="3264" dirty="0">
              <a:latin typeface="Georgia"/>
              <a:cs typeface="Georgia"/>
            </a:endParaRPr>
          </a:p>
        </p:txBody>
      </p:sp>
      <p:pic>
        <p:nvPicPr>
          <p:cNvPr id="3" name="object 3"/>
          <p:cNvPicPr/>
          <p:nvPr/>
        </p:nvPicPr>
        <p:blipFill>
          <a:blip r:embed="rId2" cstate="print"/>
          <a:stretch>
            <a:fillRect/>
          </a:stretch>
        </p:blipFill>
        <p:spPr>
          <a:xfrm>
            <a:off x="1848899" y="2685698"/>
            <a:ext cx="3226397" cy="1827673"/>
          </a:xfrm>
          <a:prstGeom prst="rect">
            <a:avLst/>
          </a:prstGeom>
        </p:spPr>
      </p:pic>
      <p:sp>
        <p:nvSpPr>
          <p:cNvPr id="4" name="object 4"/>
          <p:cNvSpPr txBox="1"/>
          <p:nvPr/>
        </p:nvSpPr>
        <p:spPr>
          <a:xfrm>
            <a:off x="5381513" y="2272482"/>
            <a:ext cx="4685048" cy="2403198"/>
          </a:xfrm>
          <a:prstGeom prst="rect">
            <a:avLst/>
          </a:prstGeom>
        </p:spPr>
        <p:txBody>
          <a:bodyPr vert="horz" wrap="square" lIns="0" tIns="24550" rIns="0" bIns="0" rtlCol="0">
            <a:spAutoFit/>
          </a:bodyPr>
          <a:lstStyle/>
          <a:p>
            <a:pPr marL="64047">
              <a:spcBef>
                <a:spcPts val="191"/>
              </a:spcBef>
            </a:pPr>
            <a:r>
              <a:rPr sz="1597" b="1" spc="8" dirty="0">
                <a:latin typeface="Cambria"/>
                <a:cs typeface="Cambria"/>
              </a:rPr>
              <a:t>Full</a:t>
            </a:r>
            <a:r>
              <a:rPr sz="1597" b="1" spc="75" dirty="0">
                <a:latin typeface="Cambria"/>
                <a:cs typeface="Cambria"/>
              </a:rPr>
              <a:t> </a:t>
            </a:r>
            <a:r>
              <a:rPr sz="1597" b="1" spc="-8" dirty="0">
                <a:latin typeface="Cambria"/>
                <a:cs typeface="Cambria"/>
              </a:rPr>
              <a:t>observability</a:t>
            </a:r>
            <a:endParaRPr sz="1597" dirty="0">
              <a:latin typeface="Cambria"/>
              <a:cs typeface="Cambria"/>
            </a:endParaRPr>
          </a:p>
          <a:p>
            <a:pPr marL="64047">
              <a:spcBef>
                <a:spcPts val="92"/>
              </a:spcBef>
            </a:pPr>
            <a:r>
              <a:rPr sz="1814" spc="-8" dirty="0">
                <a:latin typeface="Georgia"/>
                <a:cs typeface="Georgia"/>
              </a:rPr>
              <a:t>Suppose</a:t>
            </a:r>
            <a:r>
              <a:rPr sz="1814" spc="51" dirty="0">
                <a:latin typeface="Georgia"/>
                <a:cs typeface="Georgia"/>
              </a:rPr>
              <a:t> </a:t>
            </a:r>
            <a:r>
              <a:rPr sz="1814" dirty="0">
                <a:latin typeface="Georgia"/>
                <a:cs typeface="Georgia"/>
              </a:rPr>
              <a:t>the</a:t>
            </a:r>
            <a:r>
              <a:rPr sz="1814" spc="51" dirty="0">
                <a:latin typeface="Georgia"/>
                <a:cs typeface="Georgia"/>
              </a:rPr>
              <a:t> </a:t>
            </a:r>
            <a:r>
              <a:rPr sz="1814" spc="8" dirty="0">
                <a:latin typeface="Georgia"/>
                <a:cs typeface="Georgia"/>
              </a:rPr>
              <a:t>agent</a:t>
            </a:r>
            <a:r>
              <a:rPr sz="1814" spc="51" dirty="0">
                <a:latin typeface="Georgia"/>
                <a:cs typeface="Georgia"/>
              </a:rPr>
              <a:t> </a:t>
            </a:r>
            <a:r>
              <a:rPr sz="1814" spc="-8" dirty="0">
                <a:latin typeface="Georgia"/>
                <a:cs typeface="Georgia"/>
              </a:rPr>
              <a:t>sees</a:t>
            </a:r>
            <a:r>
              <a:rPr sz="1814" spc="51" dirty="0">
                <a:latin typeface="Georgia"/>
                <a:cs typeface="Georgia"/>
              </a:rPr>
              <a:t> </a:t>
            </a:r>
            <a:r>
              <a:rPr sz="1814" dirty="0">
                <a:latin typeface="Georgia"/>
                <a:cs typeface="Georgia"/>
              </a:rPr>
              <a:t>the</a:t>
            </a:r>
            <a:r>
              <a:rPr sz="1814" spc="51" dirty="0">
                <a:latin typeface="Georgia"/>
                <a:cs typeface="Georgia"/>
              </a:rPr>
              <a:t> </a:t>
            </a:r>
            <a:r>
              <a:rPr sz="1814" spc="8" dirty="0">
                <a:latin typeface="Georgia"/>
                <a:cs typeface="Georgia"/>
              </a:rPr>
              <a:t>full</a:t>
            </a:r>
            <a:r>
              <a:rPr sz="1814" spc="59" dirty="0">
                <a:latin typeface="Georgia"/>
                <a:cs typeface="Georgia"/>
              </a:rPr>
              <a:t> </a:t>
            </a:r>
            <a:r>
              <a:rPr sz="1814" spc="-17" dirty="0">
                <a:latin typeface="Georgia"/>
                <a:cs typeface="Georgia"/>
              </a:rPr>
              <a:t>environment</a:t>
            </a:r>
            <a:r>
              <a:rPr sz="1814" spc="51" dirty="0">
                <a:latin typeface="Georgia"/>
                <a:cs typeface="Georgia"/>
              </a:rPr>
              <a:t> </a:t>
            </a:r>
            <a:r>
              <a:rPr sz="1814" dirty="0">
                <a:latin typeface="Georgia"/>
                <a:cs typeface="Georgia"/>
              </a:rPr>
              <a:t>state</a:t>
            </a:r>
          </a:p>
          <a:p>
            <a:pPr marL="543647" indent="-310942">
              <a:spcBef>
                <a:spcPts val="427"/>
              </a:spcBef>
              <a:buClr>
                <a:srgbClr val="3333B2"/>
              </a:buClr>
              <a:buSzPct val="110526"/>
              <a:buFont typeface="Arial" panose="020B0604020202020204" pitchFamily="34" charset="0"/>
              <a:buChar char="•"/>
              <a:tabLst>
                <a:tab pos="489960" algn="l"/>
              </a:tabLst>
            </a:pPr>
            <a:r>
              <a:rPr sz="1814" spc="-17" dirty="0">
                <a:latin typeface="Georgia"/>
                <a:cs typeface="Georgia"/>
              </a:rPr>
              <a:t>observation</a:t>
            </a:r>
            <a:r>
              <a:rPr sz="1814" spc="84" dirty="0">
                <a:latin typeface="Georgia"/>
                <a:cs typeface="Georgia"/>
              </a:rPr>
              <a:t> </a:t>
            </a:r>
            <a:r>
              <a:rPr sz="2176" spc="-17" dirty="0">
                <a:latin typeface="Georgia"/>
                <a:cs typeface="Georgia"/>
              </a:rPr>
              <a:t>=</a:t>
            </a:r>
            <a:r>
              <a:rPr sz="2176" spc="42" dirty="0">
                <a:latin typeface="Georgia"/>
                <a:cs typeface="Georgia"/>
              </a:rPr>
              <a:t> </a:t>
            </a:r>
            <a:r>
              <a:rPr sz="1814" spc="-17" dirty="0">
                <a:latin typeface="Georgia"/>
                <a:cs typeface="Georgia"/>
              </a:rPr>
              <a:t>environment</a:t>
            </a:r>
            <a:r>
              <a:rPr sz="1814" spc="51" dirty="0">
                <a:latin typeface="Georgia"/>
                <a:cs typeface="Georgia"/>
              </a:rPr>
              <a:t> </a:t>
            </a:r>
            <a:r>
              <a:rPr sz="1814" dirty="0">
                <a:latin typeface="Georgia"/>
                <a:cs typeface="Georgia"/>
              </a:rPr>
              <a:t>state</a:t>
            </a:r>
          </a:p>
          <a:p>
            <a:pPr marL="543647" indent="-310942">
              <a:spcBef>
                <a:spcPts val="563"/>
              </a:spcBef>
              <a:buClr>
                <a:srgbClr val="3333B2"/>
              </a:buClr>
              <a:buSzPct val="110526"/>
              <a:buFont typeface="Arial" panose="020B0604020202020204" pitchFamily="34" charset="0"/>
              <a:buChar char="•"/>
              <a:tabLst>
                <a:tab pos="489960" algn="l"/>
              </a:tabLst>
            </a:pPr>
            <a:r>
              <a:rPr sz="1814" spc="-8" dirty="0">
                <a:latin typeface="Georgia"/>
                <a:cs typeface="Georgia"/>
              </a:rPr>
              <a:t>The</a:t>
            </a:r>
            <a:r>
              <a:rPr sz="1814" spc="59" dirty="0">
                <a:latin typeface="Georgia"/>
                <a:cs typeface="Georgia"/>
              </a:rPr>
              <a:t> </a:t>
            </a:r>
            <a:r>
              <a:rPr sz="1814" spc="8" dirty="0">
                <a:latin typeface="Georgia"/>
                <a:cs typeface="Georgia"/>
              </a:rPr>
              <a:t>agent</a:t>
            </a:r>
            <a:r>
              <a:rPr sz="1814" spc="59" dirty="0">
                <a:latin typeface="Georgia"/>
                <a:cs typeface="Georgia"/>
              </a:rPr>
              <a:t> </a:t>
            </a:r>
            <a:r>
              <a:rPr sz="1814" dirty="0">
                <a:latin typeface="Georgia"/>
                <a:cs typeface="Georgia"/>
              </a:rPr>
              <a:t>state</a:t>
            </a:r>
            <a:r>
              <a:rPr sz="1814" spc="59" dirty="0">
                <a:latin typeface="Georgia"/>
                <a:cs typeface="Georgia"/>
              </a:rPr>
              <a:t> </a:t>
            </a:r>
            <a:r>
              <a:rPr sz="1814" dirty="0">
                <a:latin typeface="Georgia"/>
                <a:cs typeface="Georgia"/>
              </a:rPr>
              <a:t>could</a:t>
            </a:r>
            <a:r>
              <a:rPr sz="1814" spc="67" dirty="0">
                <a:latin typeface="Georgia"/>
                <a:cs typeface="Georgia"/>
              </a:rPr>
              <a:t> </a:t>
            </a:r>
            <a:r>
              <a:rPr sz="1814" spc="-25" dirty="0">
                <a:latin typeface="Georgia"/>
                <a:cs typeface="Georgia"/>
              </a:rPr>
              <a:t>just</a:t>
            </a:r>
            <a:r>
              <a:rPr sz="1814" spc="59" dirty="0">
                <a:latin typeface="Georgia"/>
                <a:cs typeface="Georgia"/>
              </a:rPr>
              <a:t> </a:t>
            </a:r>
            <a:r>
              <a:rPr sz="1814" dirty="0">
                <a:latin typeface="Georgia"/>
                <a:cs typeface="Georgia"/>
              </a:rPr>
              <a:t>be</a:t>
            </a:r>
            <a:r>
              <a:rPr sz="1814" spc="59" dirty="0">
                <a:latin typeface="Georgia"/>
                <a:cs typeface="Georgia"/>
              </a:rPr>
              <a:t> </a:t>
            </a:r>
            <a:r>
              <a:rPr sz="1814" spc="-25" dirty="0">
                <a:latin typeface="Georgia"/>
                <a:cs typeface="Georgia"/>
              </a:rPr>
              <a:t>this</a:t>
            </a:r>
            <a:r>
              <a:rPr sz="1814" spc="59" dirty="0">
                <a:latin typeface="Georgia"/>
                <a:cs typeface="Georgia"/>
              </a:rPr>
              <a:t> </a:t>
            </a:r>
            <a:r>
              <a:rPr sz="1814" spc="-17" dirty="0">
                <a:latin typeface="Georgia"/>
                <a:cs typeface="Georgia"/>
              </a:rPr>
              <a:t>observation:</a:t>
            </a:r>
            <a:endParaRPr sz="1814" dirty="0">
              <a:latin typeface="Georgia"/>
              <a:cs typeface="Georgia"/>
            </a:endParaRPr>
          </a:p>
          <a:p>
            <a:pPr marL="1518983">
              <a:spcBef>
                <a:spcPts val="1597"/>
              </a:spcBef>
            </a:pPr>
            <a:r>
              <a:rPr sz="2176" i="1" spc="42" dirty="0">
                <a:latin typeface="Trebuchet MS"/>
                <a:cs typeface="Trebuchet MS"/>
              </a:rPr>
              <a:t>S</a:t>
            </a:r>
            <a:r>
              <a:rPr sz="2176" i="1" spc="63" baseline="-11904" dirty="0">
                <a:latin typeface="Trebuchet MS"/>
                <a:cs typeface="Trebuchet MS"/>
              </a:rPr>
              <a:t>t</a:t>
            </a:r>
            <a:r>
              <a:rPr sz="2176" i="1" spc="427" baseline="-11904" dirty="0">
                <a:latin typeface="Trebuchet MS"/>
                <a:cs typeface="Trebuchet MS"/>
              </a:rPr>
              <a:t> </a:t>
            </a:r>
            <a:r>
              <a:rPr sz="2176" spc="-17" dirty="0">
                <a:latin typeface="Georgia"/>
                <a:cs typeface="Georgia"/>
              </a:rPr>
              <a:t>=</a:t>
            </a:r>
            <a:r>
              <a:rPr sz="2176" spc="42" dirty="0">
                <a:latin typeface="Georgia"/>
                <a:cs typeface="Georgia"/>
              </a:rPr>
              <a:t> </a:t>
            </a:r>
            <a:r>
              <a:rPr sz="2176" i="1" spc="34" dirty="0">
                <a:latin typeface="Trebuchet MS"/>
                <a:cs typeface="Trebuchet MS"/>
              </a:rPr>
              <a:t>O</a:t>
            </a:r>
            <a:r>
              <a:rPr sz="2176" i="1" spc="51" baseline="-11904" dirty="0">
                <a:latin typeface="Trebuchet MS"/>
                <a:cs typeface="Trebuchet MS"/>
              </a:rPr>
              <a:t>t</a:t>
            </a:r>
            <a:r>
              <a:rPr sz="2176" i="1" spc="427" baseline="-11904" dirty="0">
                <a:latin typeface="Trebuchet MS"/>
                <a:cs typeface="Trebuchet MS"/>
              </a:rPr>
              <a:t> </a:t>
            </a:r>
            <a:r>
              <a:rPr sz="2176" spc="-17" dirty="0">
                <a:latin typeface="Georgia"/>
                <a:cs typeface="Georgia"/>
              </a:rPr>
              <a:t>=</a:t>
            </a:r>
            <a:r>
              <a:rPr sz="2176" spc="42" dirty="0">
                <a:latin typeface="Georgia"/>
                <a:cs typeface="Georgia"/>
              </a:rPr>
              <a:t> </a:t>
            </a:r>
            <a:r>
              <a:rPr sz="1814" spc="-17" dirty="0">
                <a:latin typeface="Georgia"/>
                <a:cs typeface="Georgia"/>
              </a:rPr>
              <a:t>environment</a:t>
            </a:r>
            <a:r>
              <a:rPr sz="1814" spc="51" dirty="0">
                <a:latin typeface="Georgia"/>
                <a:cs typeface="Georgia"/>
              </a:rPr>
              <a:t> </a:t>
            </a:r>
            <a:r>
              <a:rPr sz="1814" dirty="0">
                <a:latin typeface="Georgia"/>
                <a:cs typeface="Georgia"/>
              </a:rPr>
              <a:t>state</a:t>
            </a:r>
          </a:p>
        </p:txBody>
      </p:sp>
      <p:sp>
        <p:nvSpPr>
          <p:cNvPr id="5" name="Rectangle 4">
            <a:extLst>
              <a:ext uri="{FF2B5EF4-FFF2-40B4-BE49-F238E27FC236}">
                <a16:creationId xmlns:a16="http://schemas.microsoft.com/office/drawing/2014/main" id="{F35F94F6-ED55-4730-FDCA-F5C7FC6602D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D41D79E-25D7-B31F-FE1B-2228472C38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2A95D8-3353-5FE5-4E98-398184692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4914708"/>
      </p:ext>
    </p:extLst>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61256" y="907497"/>
            <a:ext cx="4956208" cy="421371"/>
          </a:xfrm>
          <a:prstGeom prst="rect">
            <a:avLst/>
          </a:prstGeom>
        </p:spPr>
        <p:txBody>
          <a:bodyPr vert="horz" wrap="square" lIns="0" tIns="19214" rIns="0" bIns="0" rtlCol="0" anchor="ctr">
            <a:spAutoFit/>
          </a:bodyPr>
          <a:lstStyle/>
          <a:p>
            <a:pPr marL="21349">
              <a:spcBef>
                <a:spcPts val="151"/>
              </a:spcBef>
            </a:pPr>
            <a:r>
              <a:rPr sz="2902" spc="-67" dirty="0">
                <a:solidFill>
                  <a:srgbClr val="3333B2"/>
                </a:solidFill>
                <a:latin typeface="Georgia"/>
                <a:cs typeface="Georgia"/>
              </a:rPr>
              <a:t>Markov</a:t>
            </a:r>
            <a:r>
              <a:rPr sz="2902" spc="75" dirty="0">
                <a:solidFill>
                  <a:srgbClr val="3333B2"/>
                </a:solidFill>
                <a:latin typeface="Georgia"/>
                <a:cs typeface="Georgia"/>
              </a:rPr>
              <a:t> </a:t>
            </a:r>
            <a:r>
              <a:rPr sz="2902" spc="-51" dirty="0">
                <a:solidFill>
                  <a:srgbClr val="3333B2"/>
                </a:solidFill>
                <a:latin typeface="Georgia"/>
                <a:cs typeface="Georgia"/>
              </a:rPr>
              <a:t>decision</a:t>
            </a:r>
            <a:r>
              <a:rPr sz="2902" spc="75" dirty="0">
                <a:solidFill>
                  <a:srgbClr val="3333B2"/>
                </a:solidFill>
                <a:latin typeface="Georgia"/>
                <a:cs typeface="Georgia"/>
              </a:rPr>
              <a:t> </a:t>
            </a:r>
            <a:r>
              <a:rPr sz="2902" spc="-51" dirty="0">
                <a:solidFill>
                  <a:srgbClr val="3333B2"/>
                </a:solidFill>
                <a:latin typeface="Georgia"/>
                <a:cs typeface="Georgia"/>
              </a:rPr>
              <a:t>processes</a:t>
            </a:r>
            <a:endParaRPr sz="2902" dirty="0">
              <a:latin typeface="Georgia"/>
              <a:cs typeface="Georgia"/>
            </a:endParaRPr>
          </a:p>
        </p:txBody>
      </p:sp>
      <p:sp>
        <p:nvSpPr>
          <p:cNvPr id="3" name="object 3"/>
          <p:cNvSpPr txBox="1"/>
          <p:nvPr/>
        </p:nvSpPr>
        <p:spPr>
          <a:xfrm>
            <a:off x="1726832" y="1478687"/>
            <a:ext cx="8625056" cy="5063809"/>
          </a:xfrm>
          <a:prstGeom prst="rect">
            <a:avLst/>
          </a:prstGeom>
        </p:spPr>
        <p:txBody>
          <a:bodyPr vert="horz" wrap="square" lIns="0" tIns="102476" rIns="0" bIns="0" rtlCol="0">
            <a:spAutoFit/>
          </a:bodyPr>
          <a:lstStyle/>
          <a:p>
            <a:pPr marL="128095">
              <a:spcBef>
                <a:spcPts val="807"/>
              </a:spcBef>
            </a:pPr>
            <a:r>
              <a:rPr sz="2176" b="1" spc="-8" dirty="0">
                <a:solidFill>
                  <a:srgbClr val="0046FF"/>
                </a:solidFill>
                <a:latin typeface="Cambria"/>
                <a:cs typeface="Cambria"/>
              </a:rPr>
              <a:t>Markov</a:t>
            </a:r>
            <a:r>
              <a:rPr sz="2176" b="1" spc="118" dirty="0">
                <a:solidFill>
                  <a:srgbClr val="0046FF"/>
                </a:solidFill>
                <a:latin typeface="Cambria"/>
                <a:cs typeface="Cambria"/>
              </a:rPr>
              <a:t> </a:t>
            </a:r>
            <a:r>
              <a:rPr sz="2176" b="1" dirty="0">
                <a:solidFill>
                  <a:srgbClr val="0046FF"/>
                </a:solidFill>
                <a:latin typeface="Cambria"/>
                <a:cs typeface="Cambria"/>
              </a:rPr>
              <a:t>decision</a:t>
            </a:r>
            <a:r>
              <a:rPr sz="2176" b="1" spc="126" dirty="0">
                <a:solidFill>
                  <a:srgbClr val="0046FF"/>
                </a:solidFill>
                <a:latin typeface="Cambria"/>
                <a:cs typeface="Cambria"/>
              </a:rPr>
              <a:t> </a:t>
            </a:r>
            <a:r>
              <a:rPr sz="2176" b="1" spc="-8" dirty="0">
                <a:solidFill>
                  <a:srgbClr val="0046FF"/>
                </a:solidFill>
                <a:latin typeface="Cambria"/>
                <a:cs typeface="Cambria"/>
              </a:rPr>
              <a:t>processes</a:t>
            </a:r>
            <a:r>
              <a:rPr sz="1814" b="1" spc="92" dirty="0">
                <a:solidFill>
                  <a:srgbClr val="0046FF"/>
                </a:solidFill>
                <a:latin typeface="Cambria"/>
                <a:cs typeface="Cambria"/>
              </a:rPr>
              <a:t> </a:t>
            </a:r>
            <a:r>
              <a:rPr sz="1814" spc="-34" dirty="0">
                <a:latin typeface="Georgia"/>
                <a:cs typeface="Georgia"/>
              </a:rPr>
              <a:t>(MDPs)</a:t>
            </a:r>
            <a:r>
              <a:rPr sz="1814" spc="67" dirty="0">
                <a:latin typeface="Georgia"/>
                <a:cs typeface="Georgia"/>
              </a:rPr>
              <a:t> </a:t>
            </a:r>
            <a:r>
              <a:rPr sz="1814" dirty="0">
                <a:latin typeface="Georgia"/>
                <a:cs typeface="Georgia"/>
              </a:rPr>
              <a:t>are</a:t>
            </a:r>
            <a:r>
              <a:rPr sz="1814" spc="59" dirty="0">
                <a:latin typeface="Georgia"/>
                <a:cs typeface="Georgia"/>
              </a:rPr>
              <a:t> </a:t>
            </a:r>
            <a:r>
              <a:rPr sz="1814" spc="17" dirty="0">
                <a:latin typeface="Georgia"/>
                <a:cs typeface="Georgia"/>
              </a:rPr>
              <a:t>a</a:t>
            </a:r>
            <a:r>
              <a:rPr sz="1814" spc="67" dirty="0">
                <a:latin typeface="Georgia"/>
                <a:cs typeface="Georgia"/>
              </a:rPr>
              <a:t> </a:t>
            </a:r>
            <a:r>
              <a:rPr sz="1814" dirty="0">
                <a:latin typeface="Georgia"/>
                <a:cs typeface="Georgia"/>
              </a:rPr>
              <a:t>useful</a:t>
            </a:r>
            <a:r>
              <a:rPr sz="1814" spc="59" dirty="0">
                <a:latin typeface="Georgia"/>
                <a:cs typeface="Georgia"/>
              </a:rPr>
              <a:t> </a:t>
            </a:r>
            <a:r>
              <a:rPr sz="1814" spc="-8" dirty="0">
                <a:latin typeface="Georgia"/>
                <a:cs typeface="Georgia"/>
              </a:rPr>
              <a:t>mathematical</a:t>
            </a:r>
            <a:r>
              <a:rPr sz="1814" spc="67" dirty="0">
                <a:latin typeface="Georgia"/>
                <a:cs typeface="Georgia"/>
              </a:rPr>
              <a:t> </a:t>
            </a:r>
            <a:r>
              <a:rPr sz="1814" spc="-8" dirty="0">
                <a:latin typeface="Georgia"/>
                <a:cs typeface="Georgia"/>
              </a:rPr>
              <a:t>framework</a:t>
            </a:r>
            <a:endParaRPr lang="en-US" sz="1814" spc="-8" dirty="0">
              <a:latin typeface="Georgia"/>
              <a:cs typeface="Georgia"/>
            </a:endParaRPr>
          </a:p>
          <a:p>
            <a:pPr marL="128095">
              <a:spcBef>
                <a:spcPts val="807"/>
              </a:spcBef>
            </a:pPr>
            <a:endParaRPr sz="1814" dirty="0">
              <a:latin typeface="Georgia"/>
              <a:cs typeface="Georgia"/>
            </a:endParaRPr>
          </a:p>
          <a:p>
            <a:pPr marL="128095">
              <a:spcBef>
                <a:spcPts val="764"/>
              </a:spcBef>
            </a:pPr>
            <a:r>
              <a:rPr sz="2176" spc="-42" dirty="0">
                <a:solidFill>
                  <a:srgbClr val="3333B2"/>
                </a:solidFill>
                <a:latin typeface="Georgia"/>
                <a:cs typeface="Georgia"/>
              </a:rPr>
              <a:t>Definition</a:t>
            </a:r>
            <a:endParaRPr sz="2176" dirty="0">
              <a:latin typeface="Georgia"/>
              <a:cs typeface="Georgia"/>
            </a:endParaRPr>
          </a:p>
          <a:p>
            <a:pPr marL="128095">
              <a:spcBef>
                <a:spcPts val="17"/>
              </a:spcBef>
            </a:pPr>
            <a:r>
              <a:rPr sz="1814" spc="-34" dirty="0">
                <a:latin typeface="Georgia"/>
                <a:cs typeface="Georgia"/>
              </a:rPr>
              <a:t>A</a:t>
            </a:r>
            <a:r>
              <a:rPr sz="1814" spc="42" dirty="0">
                <a:latin typeface="Georgia"/>
                <a:cs typeface="Georgia"/>
              </a:rPr>
              <a:t> </a:t>
            </a:r>
            <a:r>
              <a:rPr sz="1814" spc="-17" dirty="0">
                <a:latin typeface="Georgia"/>
                <a:cs typeface="Georgia"/>
              </a:rPr>
              <a:t>decision</a:t>
            </a:r>
            <a:r>
              <a:rPr sz="1814" spc="51" dirty="0">
                <a:latin typeface="Georgia"/>
                <a:cs typeface="Georgia"/>
              </a:rPr>
              <a:t> </a:t>
            </a:r>
            <a:r>
              <a:rPr sz="1814" spc="-17" dirty="0">
                <a:latin typeface="Georgia"/>
                <a:cs typeface="Georgia"/>
              </a:rPr>
              <a:t>process</a:t>
            </a:r>
            <a:r>
              <a:rPr sz="1814" spc="42" dirty="0">
                <a:latin typeface="Georgia"/>
                <a:cs typeface="Georgia"/>
              </a:rPr>
              <a:t> </a:t>
            </a:r>
            <a:r>
              <a:rPr sz="1814" spc="-34" dirty="0">
                <a:latin typeface="Georgia"/>
                <a:cs typeface="Georgia"/>
              </a:rPr>
              <a:t>is</a:t>
            </a:r>
            <a:r>
              <a:rPr sz="1814" spc="51" dirty="0">
                <a:latin typeface="Georgia"/>
                <a:cs typeface="Georgia"/>
              </a:rPr>
              <a:t> </a:t>
            </a:r>
            <a:r>
              <a:rPr sz="1814" spc="-25" dirty="0">
                <a:latin typeface="Georgia"/>
                <a:cs typeface="Georgia"/>
              </a:rPr>
              <a:t>Markov</a:t>
            </a:r>
            <a:r>
              <a:rPr sz="1814" spc="51" dirty="0">
                <a:latin typeface="Georgia"/>
                <a:cs typeface="Georgia"/>
              </a:rPr>
              <a:t> </a:t>
            </a:r>
            <a:r>
              <a:rPr sz="1814" spc="-8" dirty="0">
                <a:latin typeface="Georgia"/>
                <a:cs typeface="Georgia"/>
              </a:rPr>
              <a:t>if</a:t>
            </a:r>
            <a:endParaRPr sz="1814" dirty="0">
              <a:latin typeface="Georgia"/>
              <a:cs typeface="Georgia"/>
            </a:endParaRPr>
          </a:p>
          <a:p>
            <a:pPr marL="2915210">
              <a:spcBef>
                <a:spcPts val="1597"/>
              </a:spcBef>
            </a:pPr>
            <a:r>
              <a:rPr sz="2176" i="1" spc="-75" dirty="0">
                <a:latin typeface="Trebuchet MS"/>
                <a:cs typeface="Trebuchet MS"/>
              </a:rPr>
              <a:t>p</a:t>
            </a:r>
            <a:r>
              <a:rPr sz="2176" i="1" spc="-151" dirty="0">
                <a:latin typeface="Trebuchet MS"/>
                <a:cs typeface="Trebuchet MS"/>
              </a:rPr>
              <a:t> </a:t>
            </a:r>
            <a:r>
              <a:rPr sz="2176" spc="8" dirty="0">
                <a:latin typeface="Lucida Sans Unicode"/>
                <a:cs typeface="Lucida Sans Unicode"/>
              </a:rPr>
              <a:t>(</a:t>
            </a:r>
            <a:r>
              <a:rPr sz="2176" i="1" spc="-134" dirty="0">
                <a:latin typeface="Trebuchet MS"/>
                <a:cs typeface="Trebuchet MS"/>
              </a:rPr>
              <a:t>r</a:t>
            </a:r>
            <a:r>
              <a:rPr sz="2176" i="1" spc="-343" dirty="0">
                <a:latin typeface="Trebuchet MS"/>
                <a:cs typeface="Trebuchet MS"/>
              </a:rPr>
              <a:t> </a:t>
            </a:r>
            <a:r>
              <a:rPr sz="2176" spc="-8" dirty="0">
                <a:latin typeface="Calibri"/>
                <a:cs typeface="Calibri"/>
              </a:rPr>
              <a:t>,</a:t>
            </a:r>
            <a:r>
              <a:rPr sz="2176" spc="-109" dirty="0">
                <a:latin typeface="Calibri"/>
                <a:cs typeface="Calibri"/>
              </a:rPr>
              <a:t> </a:t>
            </a:r>
            <a:r>
              <a:rPr sz="2176" i="1" spc="-42" dirty="0">
                <a:latin typeface="Trebuchet MS"/>
                <a:cs typeface="Trebuchet MS"/>
              </a:rPr>
              <a:t>s</a:t>
            </a:r>
            <a:r>
              <a:rPr sz="2176" i="1" spc="143" dirty="0">
                <a:latin typeface="Trebuchet MS"/>
                <a:cs typeface="Trebuchet MS"/>
              </a:rPr>
              <a:t> </a:t>
            </a:r>
            <a:r>
              <a:rPr sz="2176" spc="-311" dirty="0">
                <a:latin typeface="Lucida Sans Unicode"/>
                <a:cs typeface="Lucida Sans Unicode"/>
              </a:rPr>
              <a:t>|</a:t>
            </a:r>
            <a:r>
              <a:rPr sz="2176" spc="-42" dirty="0">
                <a:latin typeface="Lucida Sans Unicode"/>
                <a:cs typeface="Lucida Sans Unicode"/>
              </a:rPr>
              <a:t> </a:t>
            </a:r>
            <a:r>
              <a:rPr sz="2176" i="1" spc="118" dirty="0">
                <a:latin typeface="Trebuchet MS"/>
                <a:cs typeface="Trebuchet MS"/>
              </a:rPr>
              <a:t>S</a:t>
            </a:r>
            <a:r>
              <a:rPr sz="2176" i="1" spc="-51" baseline="-11904" dirty="0">
                <a:latin typeface="Trebuchet MS"/>
                <a:cs typeface="Trebuchet MS"/>
              </a:rPr>
              <a:t>t</a:t>
            </a:r>
            <a:r>
              <a:rPr sz="2176" i="1" spc="-301" baseline="-11904" dirty="0">
                <a:latin typeface="Trebuchet MS"/>
                <a:cs typeface="Trebuchet MS"/>
              </a:rPr>
              <a:t> </a:t>
            </a:r>
            <a:r>
              <a:rPr sz="2176" spc="-8" dirty="0">
                <a:latin typeface="Calibri"/>
                <a:cs typeface="Calibri"/>
              </a:rPr>
              <a:t>,</a:t>
            </a:r>
            <a:r>
              <a:rPr sz="2176" spc="-109" dirty="0">
                <a:latin typeface="Calibri"/>
                <a:cs typeface="Calibri"/>
              </a:rPr>
              <a:t> </a:t>
            </a:r>
            <a:r>
              <a:rPr sz="2176" i="1" spc="84" dirty="0">
                <a:latin typeface="Trebuchet MS"/>
                <a:cs typeface="Trebuchet MS"/>
              </a:rPr>
              <a:t>A</a:t>
            </a:r>
            <a:r>
              <a:rPr sz="2176" i="1" spc="-51" baseline="-11904" dirty="0">
                <a:latin typeface="Trebuchet MS"/>
                <a:cs typeface="Trebuchet MS"/>
              </a:rPr>
              <a:t>t</a:t>
            </a:r>
            <a:r>
              <a:rPr sz="2176" i="1" spc="-277" baseline="-11904" dirty="0">
                <a:latin typeface="Trebuchet MS"/>
                <a:cs typeface="Trebuchet MS"/>
              </a:rPr>
              <a:t> </a:t>
            </a:r>
            <a:r>
              <a:rPr sz="2176" spc="8" dirty="0">
                <a:latin typeface="Lucida Sans Unicode"/>
                <a:cs typeface="Lucida Sans Unicode"/>
              </a:rPr>
              <a:t>)</a:t>
            </a:r>
            <a:r>
              <a:rPr sz="2176" spc="-75" dirty="0">
                <a:latin typeface="Lucida Sans Unicode"/>
                <a:cs typeface="Lucida Sans Unicode"/>
              </a:rPr>
              <a:t> </a:t>
            </a:r>
            <a:r>
              <a:rPr sz="2176" spc="-17" dirty="0">
                <a:latin typeface="Georgia"/>
                <a:cs typeface="Georgia"/>
              </a:rPr>
              <a:t>=</a:t>
            </a:r>
            <a:r>
              <a:rPr sz="2176" spc="59" dirty="0">
                <a:latin typeface="Georgia"/>
                <a:cs typeface="Georgia"/>
              </a:rPr>
              <a:t> </a:t>
            </a:r>
            <a:r>
              <a:rPr sz="2176" i="1" spc="-75" dirty="0">
                <a:latin typeface="Trebuchet MS"/>
                <a:cs typeface="Trebuchet MS"/>
              </a:rPr>
              <a:t>p</a:t>
            </a:r>
            <a:r>
              <a:rPr sz="2176" i="1" spc="-151" dirty="0">
                <a:latin typeface="Trebuchet MS"/>
                <a:cs typeface="Trebuchet MS"/>
              </a:rPr>
              <a:t> </a:t>
            </a:r>
            <a:r>
              <a:rPr sz="2176" spc="8" dirty="0">
                <a:latin typeface="Lucida Sans Unicode"/>
                <a:cs typeface="Lucida Sans Unicode"/>
              </a:rPr>
              <a:t>(</a:t>
            </a:r>
            <a:r>
              <a:rPr sz="2176" i="1" spc="-134" dirty="0">
                <a:latin typeface="Trebuchet MS"/>
                <a:cs typeface="Trebuchet MS"/>
              </a:rPr>
              <a:t>r</a:t>
            </a:r>
            <a:r>
              <a:rPr sz="2176" i="1" spc="-343" dirty="0">
                <a:latin typeface="Trebuchet MS"/>
                <a:cs typeface="Trebuchet MS"/>
              </a:rPr>
              <a:t> </a:t>
            </a:r>
            <a:r>
              <a:rPr sz="2176" spc="-8" dirty="0">
                <a:latin typeface="Calibri"/>
                <a:cs typeface="Calibri"/>
              </a:rPr>
              <a:t>,</a:t>
            </a:r>
            <a:r>
              <a:rPr sz="2176" spc="-109" dirty="0">
                <a:latin typeface="Calibri"/>
                <a:cs typeface="Calibri"/>
              </a:rPr>
              <a:t> </a:t>
            </a:r>
            <a:r>
              <a:rPr sz="2176" i="1" spc="-42" dirty="0">
                <a:latin typeface="Trebuchet MS"/>
                <a:cs typeface="Trebuchet MS"/>
              </a:rPr>
              <a:t>s</a:t>
            </a:r>
            <a:r>
              <a:rPr sz="2176" i="1" spc="143" dirty="0">
                <a:latin typeface="Trebuchet MS"/>
                <a:cs typeface="Trebuchet MS"/>
              </a:rPr>
              <a:t> </a:t>
            </a:r>
            <a:r>
              <a:rPr sz="2176" spc="-311" dirty="0">
                <a:latin typeface="Lucida Sans Unicode"/>
                <a:cs typeface="Lucida Sans Unicode"/>
              </a:rPr>
              <a:t>|</a:t>
            </a:r>
            <a:r>
              <a:rPr sz="2176" spc="-42" dirty="0">
                <a:latin typeface="Lucida Sans Unicode"/>
                <a:cs typeface="Lucida Sans Unicode"/>
              </a:rPr>
              <a:t> </a:t>
            </a:r>
            <a:r>
              <a:rPr sz="2176" spc="191" dirty="0">
                <a:latin typeface="Lucida Sans Unicode"/>
                <a:cs typeface="Lucida Sans Unicode"/>
              </a:rPr>
              <a:t>H</a:t>
            </a:r>
            <a:r>
              <a:rPr sz="2176" i="1" spc="-51" baseline="-11904" dirty="0">
                <a:latin typeface="Trebuchet MS"/>
                <a:cs typeface="Trebuchet MS"/>
              </a:rPr>
              <a:t>t</a:t>
            </a:r>
            <a:r>
              <a:rPr sz="2176" i="1" spc="-301" baseline="-11904" dirty="0">
                <a:latin typeface="Trebuchet MS"/>
                <a:cs typeface="Trebuchet MS"/>
              </a:rPr>
              <a:t> </a:t>
            </a:r>
            <a:r>
              <a:rPr sz="2176" spc="-8" dirty="0">
                <a:latin typeface="Calibri"/>
                <a:cs typeface="Calibri"/>
              </a:rPr>
              <a:t>,</a:t>
            </a:r>
            <a:r>
              <a:rPr sz="2176" spc="-109" dirty="0">
                <a:latin typeface="Calibri"/>
                <a:cs typeface="Calibri"/>
              </a:rPr>
              <a:t> </a:t>
            </a:r>
            <a:r>
              <a:rPr sz="2176" i="1" spc="84" dirty="0">
                <a:latin typeface="Trebuchet MS"/>
                <a:cs typeface="Trebuchet MS"/>
              </a:rPr>
              <a:t>A</a:t>
            </a:r>
            <a:r>
              <a:rPr sz="2176" i="1" spc="-51" baseline="-11904" dirty="0">
                <a:latin typeface="Trebuchet MS"/>
                <a:cs typeface="Trebuchet MS"/>
              </a:rPr>
              <a:t>t</a:t>
            </a:r>
            <a:r>
              <a:rPr sz="2176" i="1" spc="-277" baseline="-11904" dirty="0">
                <a:latin typeface="Trebuchet MS"/>
                <a:cs typeface="Trebuchet MS"/>
              </a:rPr>
              <a:t> </a:t>
            </a:r>
            <a:r>
              <a:rPr sz="2176" spc="8" dirty="0">
                <a:latin typeface="Lucida Sans Unicode"/>
                <a:cs typeface="Lucida Sans Unicode"/>
              </a:rPr>
              <a:t>)</a:t>
            </a:r>
            <a:endParaRPr lang="en-US" sz="2176" spc="8" dirty="0">
              <a:latin typeface="Lucida Sans Unicode"/>
              <a:cs typeface="Lucida Sans Unicode"/>
            </a:endParaRPr>
          </a:p>
          <a:p>
            <a:pPr marL="2915210">
              <a:spcBef>
                <a:spcPts val="1597"/>
              </a:spcBef>
            </a:pPr>
            <a:r>
              <a:rPr lang="en-US" sz="1600" spc="8" dirty="0">
                <a:highlight>
                  <a:srgbClr val="FFFF00"/>
                </a:highlight>
                <a:latin typeface="Lucida Sans Unicode"/>
                <a:cs typeface="Lucida Sans Unicode"/>
              </a:rPr>
              <a:t>Probability of reward r and state s given that all history of states and action A</a:t>
            </a:r>
            <a:r>
              <a:rPr lang="en-US" sz="1600" spc="8" baseline="-25000" dirty="0">
                <a:highlight>
                  <a:srgbClr val="FFFF00"/>
                </a:highlight>
                <a:latin typeface="Lucida Sans Unicode"/>
                <a:cs typeface="Lucida Sans Unicode"/>
              </a:rPr>
              <a:t>t</a:t>
            </a:r>
            <a:endParaRPr sz="1600" dirty="0">
              <a:highlight>
                <a:srgbClr val="FFFF00"/>
              </a:highlight>
              <a:latin typeface="Lucida Sans Unicode"/>
              <a:cs typeface="Lucida Sans Unicode"/>
            </a:endParaRPr>
          </a:p>
          <a:p>
            <a:pPr marL="607693" indent="-310942">
              <a:buClr>
                <a:srgbClr val="3333B2"/>
              </a:buClr>
              <a:buSzPct val="110526"/>
              <a:buFont typeface="Arial" panose="020B0604020202020204" pitchFamily="34" charset="0"/>
              <a:buChar char="•"/>
              <a:tabLst>
                <a:tab pos="554008" algn="l"/>
              </a:tabLst>
            </a:pPr>
            <a:r>
              <a:rPr sz="1814" spc="-25" dirty="0">
                <a:latin typeface="Georgia"/>
                <a:cs typeface="Georgia"/>
              </a:rPr>
              <a:t>This</a:t>
            </a:r>
            <a:r>
              <a:rPr sz="1814" spc="59" dirty="0">
                <a:latin typeface="Georgia"/>
                <a:cs typeface="Georgia"/>
              </a:rPr>
              <a:t> </a:t>
            </a:r>
            <a:r>
              <a:rPr sz="1814" spc="-17" dirty="0">
                <a:latin typeface="Georgia"/>
                <a:cs typeface="Georgia"/>
              </a:rPr>
              <a:t>means</a:t>
            </a:r>
            <a:r>
              <a:rPr sz="1814" spc="67" dirty="0">
                <a:latin typeface="Georgia"/>
                <a:cs typeface="Georgia"/>
              </a:rPr>
              <a:t> </a:t>
            </a:r>
            <a:r>
              <a:rPr sz="1814" spc="-8" dirty="0">
                <a:latin typeface="Georgia"/>
                <a:cs typeface="Georgia"/>
              </a:rPr>
              <a:t>that</a:t>
            </a:r>
            <a:r>
              <a:rPr sz="1814" spc="59" dirty="0">
                <a:latin typeface="Georgia"/>
                <a:cs typeface="Georgia"/>
              </a:rPr>
              <a:t> </a:t>
            </a:r>
            <a:r>
              <a:rPr sz="1814" dirty="0">
                <a:latin typeface="Georgia"/>
                <a:cs typeface="Georgia"/>
              </a:rPr>
              <a:t>the</a:t>
            </a:r>
            <a:r>
              <a:rPr sz="1814" spc="67" dirty="0">
                <a:latin typeface="Georgia"/>
                <a:cs typeface="Georgia"/>
              </a:rPr>
              <a:t> </a:t>
            </a:r>
            <a:r>
              <a:rPr sz="1814" dirty="0">
                <a:latin typeface="Georgia"/>
                <a:cs typeface="Georgia"/>
              </a:rPr>
              <a:t>state</a:t>
            </a:r>
            <a:r>
              <a:rPr sz="1814" spc="67" dirty="0">
                <a:latin typeface="Georgia"/>
                <a:cs typeface="Georgia"/>
              </a:rPr>
              <a:t> </a:t>
            </a:r>
            <a:r>
              <a:rPr sz="1814" spc="-17" dirty="0">
                <a:latin typeface="Georgia"/>
                <a:cs typeface="Georgia"/>
              </a:rPr>
              <a:t>contains</a:t>
            </a:r>
            <a:r>
              <a:rPr sz="1814" spc="59" dirty="0">
                <a:latin typeface="Georgia"/>
                <a:cs typeface="Georgia"/>
              </a:rPr>
              <a:t> </a:t>
            </a:r>
            <a:r>
              <a:rPr sz="1814" spc="-8" dirty="0">
                <a:latin typeface="Georgia"/>
                <a:cs typeface="Georgia"/>
              </a:rPr>
              <a:t>all</a:t>
            </a:r>
            <a:r>
              <a:rPr sz="1814" spc="67" dirty="0">
                <a:latin typeface="Georgia"/>
                <a:cs typeface="Georgia"/>
              </a:rPr>
              <a:t> </a:t>
            </a:r>
            <a:r>
              <a:rPr sz="1814" spc="25" dirty="0">
                <a:latin typeface="Georgia"/>
                <a:cs typeface="Georgia"/>
              </a:rPr>
              <a:t>we</a:t>
            </a:r>
            <a:r>
              <a:rPr sz="1814" spc="59" dirty="0">
                <a:latin typeface="Georgia"/>
                <a:cs typeface="Georgia"/>
              </a:rPr>
              <a:t> </a:t>
            </a:r>
            <a:r>
              <a:rPr sz="1814" dirty="0">
                <a:latin typeface="Georgia"/>
                <a:cs typeface="Georgia"/>
              </a:rPr>
              <a:t>need</a:t>
            </a:r>
            <a:r>
              <a:rPr sz="1814" spc="67" dirty="0">
                <a:latin typeface="Georgia"/>
                <a:cs typeface="Georgia"/>
              </a:rPr>
              <a:t> </a:t>
            </a:r>
            <a:r>
              <a:rPr sz="1814" spc="-8" dirty="0">
                <a:latin typeface="Georgia"/>
                <a:cs typeface="Georgia"/>
              </a:rPr>
              <a:t>to</a:t>
            </a:r>
            <a:r>
              <a:rPr sz="1814" spc="67" dirty="0">
                <a:latin typeface="Georgia"/>
                <a:cs typeface="Georgia"/>
              </a:rPr>
              <a:t> </a:t>
            </a:r>
            <a:r>
              <a:rPr sz="1814" spc="-8" dirty="0">
                <a:latin typeface="Georgia"/>
                <a:cs typeface="Georgia"/>
              </a:rPr>
              <a:t>know</a:t>
            </a:r>
            <a:r>
              <a:rPr sz="1814" spc="59" dirty="0">
                <a:latin typeface="Georgia"/>
                <a:cs typeface="Georgia"/>
              </a:rPr>
              <a:t> </a:t>
            </a:r>
            <a:r>
              <a:rPr sz="1814" spc="-25" dirty="0">
                <a:latin typeface="Georgia"/>
                <a:cs typeface="Georgia"/>
              </a:rPr>
              <a:t>from</a:t>
            </a:r>
            <a:r>
              <a:rPr sz="1814" spc="67" dirty="0">
                <a:latin typeface="Georgia"/>
                <a:cs typeface="Georgia"/>
              </a:rPr>
              <a:t> </a:t>
            </a:r>
            <a:r>
              <a:rPr sz="1814" dirty="0">
                <a:latin typeface="Georgia"/>
                <a:cs typeface="Georgia"/>
              </a:rPr>
              <a:t>the</a:t>
            </a:r>
            <a:r>
              <a:rPr sz="1814" spc="67" dirty="0">
                <a:latin typeface="Georgia"/>
                <a:cs typeface="Georgia"/>
              </a:rPr>
              <a:t> </a:t>
            </a:r>
            <a:r>
              <a:rPr sz="1814" spc="-17" dirty="0">
                <a:latin typeface="Georgia"/>
                <a:cs typeface="Georgia"/>
              </a:rPr>
              <a:t>history</a:t>
            </a:r>
            <a:endParaRPr sz="1814" dirty="0">
              <a:latin typeface="Georgia"/>
              <a:cs typeface="Georgia"/>
            </a:endParaRPr>
          </a:p>
          <a:p>
            <a:pPr marL="607693" indent="-310942">
              <a:spcBef>
                <a:spcPts val="597"/>
              </a:spcBef>
              <a:buClr>
                <a:srgbClr val="3333B2"/>
              </a:buClr>
              <a:buSzPct val="110526"/>
              <a:buFont typeface="Arial" panose="020B0604020202020204" pitchFamily="34" charset="0"/>
              <a:buChar char="•"/>
              <a:tabLst>
                <a:tab pos="554008" algn="l"/>
              </a:tabLst>
            </a:pPr>
            <a:r>
              <a:rPr sz="1814" spc="-25" dirty="0">
                <a:latin typeface="Georgia"/>
                <a:cs typeface="Georgia"/>
              </a:rPr>
              <a:t>Doesn’t</a:t>
            </a:r>
            <a:r>
              <a:rPr sz="1814" spc="75" dirty="0">
                <a:latin typeface="Georgia"/>
                <a:cs typeface="Georgia"/>
              </a:rPr>
              <a:t> </a:t>
            </a:r>
            <a:r>
              <a:rPr sz="1814" spc="-8" dirty="0">
                <a:latin typeface="Georgia"/>
                <a:cs typeface="Georgia"/>
              </a:rPr>
              <a:t>mean</a:t>
            </a:r>
            <a:r>
              <a:rPr sz="1814" spc="75" dirty="0">
                <a:latin typeface="Georgia"/>
                <a:cs typeface="Georgia"/>
              </a:rPr>
              <a:t> </a:t>
            </a:r>
            <a:r>
              <a:rPr sz="1814" spc="-17" dirty="0">
                <a:latin typeface="Georgia"/>
                <a:cs typeface="Georgia"/>
              </a:rPr>
              <a:t>it</a:t>
            </a:r>
            <a:r>
              <a:rPr sz="1814" spc="84" dirty="0">
                <a:latin typeface="Georgia"/>
                <a:cs typeface="Georgia"/>
              </a:rPr>
              <a:t> </a:t>
            </a:r>
            <a:r>
              <a:rPr sz="1814" spc="-17" dirty="0">
                <a:latin typeface="Georgia"/>
                <a:cs typeface="Georgia"/>
              </a:rPr>
              <a:t>contains</a:t>
            </a:r>
            <a:r>
              <a:rPr sz="1814" spc="75" dirty="0">
                <a:latin typeface="Georgia"/>
                <a:cs typeface="Georgia"/>
              </a:rPr>
              <a:t> </a:t>
            </a:r>
            <a:r>
              <a:rPr sz="1814" spc="-8" dirty="0">
                <a:latin typeface="Georgia"/>
                <a:cs typeface="Georgia"/>
              </a:rPr>
              <a:t>everything,</a:t>
            </a:r>
            <a:r>
              <a:rPr sz="1814" spc="84" dirty="0">
                <a:latin typeface="Georgia"/>
                <a:cs typeface="Georgia"/>
              </a:rPr>
              <a:t> </a:t>
            </a:r>
            <a:r>
              <a:rPr sz="1814" spc="-25" dirty="0">
                <a:latin typeface="Georgia"/>
                <a:cs typeface="Georgia"/>
              </a:rPr>
              <a:t>just</a:t>
            </a:r>
            <a:r>
              <a:rPr sz="1814" spc="75" dirty="0">
                <a:latin typeface="Georgia"/>
                <a:cs typeface="Georgia"/>
              </a:rPr>
              <a:t> </a:t>
            </a:r>
            <a:r>
              <a:rPr sz="1814" spc="-8" dirty="0">
                <a:latin typeface="Georgia"/>
                <a:cs typeface="Georgia"/>
              </a:rPr>
              <a:t>that</a:t>
            </a:r>
            <a:r>
              <a:rPr sz="1814" spc="84" dirty="0">
                <a:latin typeface="Georgia"/>
                <a:cs typeface="Georgia"/>
              </a:rPr>
              <a:t> </a:t>
            </a:r>
            <a:r>
              <a:rPr sz="1814" dirty="0">
                <a:latin typeface="Georgia"/>
                <a:cs typeface="Georgia"/>
              </a:rPr>
              <a:t>adding</a:t>
            </a:r>
            <a:r>
              <a:rPr sz="1814" spc="75" dirty="0">
                <a:latin typeface="Georgia"/>
                <a:cs typeface="Georgia"/>
              </a:rPr>
              <a:t> </a:t>
            </a:r>
            <a:r>
              <a:rPr sz="1814" spc="-25" dirty="0">
                <a:latin typeface="Georgia"/>
                <a:cs typeface="Georgia"/>
              </a:rPr>
              <a:t>more</a:t>
            </a:r>
            <a:r>
              <a:rPr sz="1814" spc="84" dirty="0">
                <a:latin typeface="Georgia"/>
                <a:cs typeface="Georgia"/>
              </a:rPr>
              <a:t> </a:t>
            </a:r>
            <a:r>
              <a:rPr sz="1814" spc="-17" dirty="0">
                <a:latin typeface="Georgia"/>
                <a:cs typeface="Georgia"/>
              </a:rPr>
              <a:t>history</a:t>
            </a:r>
            <a:r>
              <a:rPr sz="1814" spc="75" dirty="0">
                <a:latin typeface="Georgia"/>
                <a:cs typeface="Georgia"/>
              </a:rPr>
              <a:t> </a:t>
            </a:r>
            <a:r>
              <a:rPr sz="1814" spc="-17" dirty="0">
                <a:latin typeface="Georgia"/>
                <a:cs typeface="Georgia"/>
              </a:rPr>
              <a:t>doesn’t</a:t>
            </a:r>
            <a:r>
              <a:rPr sz="1814" spc="84" dirty="0">
                <a:latin typeface="Georgia"/>
                <a:cs typeface="Georgia"/>
              </a:rPr>
              <a:t> </a:t>
            </a:r>
            <a:r>
              <a:rPr sz="1814" spc="-8" dirty="0">
                <a:latin typeface="Georgia"/>
                <a:cs typeface="Georgia"/>
              </a:rPr>
              <a:t>help</a:t>
            </a:r>
            <a:endParaRPr sz="1814" dirty="0">
              <a:latin typeface="Georgia"/>
              <a:cs typeface="Georgia"/>
            </a:endParaRPr>
          </a:p>
          <a:p>
            <a:pPr marL="607693" indent="-310942">
              <a:spcBef>
                <a:spcPts val="597"/>
              </a:spcBef>
              <a:buClr>
                <a:srgbClr val="3333B2"/>
              </a:buClr>
              <a:buSzPct val="110526"/>
              <a:buFont typeface="Arial" panose="020B0604020202020204" pitchFamily="34" charset="0"/>
              <a:buChar char="•"/>
              <a:tabLst>
                <a:tab pos="554008" algn="l"/>
              </a:tabLst>
            </a:pPr>
            <a:r>
              <a:rPr sz="1814" spc="-25" dirty="0">
                <a:latin typeface="Georgia"/>
                <a:cs typeface="Georgia"/>
              </a:rPr>
              <a:t>Once the state is known, the history may be thrown away</a:t>
            </a:r>
          </a:p>
          <a:p>
            <a:pPr marL="996726" lvl="1" indent="-259118">
              <a:lnSpc>
                <a:spcPts val="1698"/>
              </a:lnSpc>
              <a:spcBef>
                <a:spcPts val="395"/>
              </a:spcBef>
              <a:buClr>
                <a:srgbClr val="3333B2"/>
              </a:buClr>
              <a:buSzPct val="111764"/>
              <a:buFont typeface="Arial" panose="020B0604020202020204" pitchFamily="34" charset="0"/>
              <a:buChar char="•"/>
              <a:tabLst>
                <a:tab pos="979921" algn="l"/>
              </a:tabLst>
            </a:pPr>
            <a:r>
              <a:rPr sz="1632" dirty="0">
                <a:latin typeface="Georgia"/>
                <a:cs typeface="Georgia"/>
              </a:rPr>
              <a:t>The</a:t>
            </a:r>
            <a:r>
              <a:rPr sz="1632" spc="51" dirty="0">
                <a:latin typeface="Georgia"/>
                <a:cs typeface="Georgia"/>
              </a:rPr>
              <a:t> </a:t>
            </a:r>
            <a:r>
              <a:rPr sz="1632" spc="8" dirty="0">
                <a:latin typeface="Georgia"/>
                <a:cs typeface="Georgia"/>
              </a:rPr>
              <a:t>full</a:t>
            </a:r>
            <a:r>
              <a:rPr sz="1632" spc="59" dirty="0">
                <a:latin typeface="Georgia"/>
                <a:cs typeface="Georgia"/>
              </a:rPr>
              <a:t> </a:t>
            </a:r>
            <a:r>
              <a:rPr sz="1632" spc="-8" dirty="0">
                <a:latin typeface="Georgia"/>
                <a:cs typeface="Georgia"/>
              </a:rPr>
              <a:t>environment</a:t>
            </a:r>
            <a:r>
              <a:rPr sz="1632" spc="59" dirty="0">
                <a:latin typeface="Georgia"/>
                <a:cs typeface="Georgia"/>
              </a:rPr>
              <a:t> </a:t>
            </a:r>
            <a:r>
              <a:rPr sz="1632" spc="294" dirty="0">
                <a:latin typeface="Georgia"/>
                <a:cs typeface="Georgia"/>
              </a:rPr>
              <a:t>+</a:t>
            </a:r>
            <a:r>
              <a:rPr sz="1632" spc="59" dirty="0">
                <a:latin typeface="Georgia"/>
                <a:cs typeface="Georgia"/>
              </a:rPr>
              <a:t> </a:t>
            </a:r>
            <a:r>
              <a:rPr sz="1632" spc="8" dirty="0">
                <a:latin typeface="Georgia"/>
                <a:cs typeface="Georgia"/>
              </a:rPr>
              <a:t>agent</a:t>
            </a:r>
            <a:r>
              <a:rPr sz="1632" spc="59" dirty="0">
                <a:latin typeface="Georgia"/>
                <a:cs typeface="Georgia"/>
              </a:rPr>
              <a:t> </a:t>
            </a:r>
            <a:r>
              <a:rPr sz="1632" dirty="0">
                <a:latin typeface="Georgia"/>
                <a:cs typeface="Georgia"/>
              </a:rPr>
              <a:t>state</a:t>
            </a:r>
            <a:r>
              <a:rPr sz="1632" spc="51" dirty="0">
                <a:latin typeface="Georgia"/>
                <a:cs typeface="Georgia"/>
              </a:rPr>
              <a:t> </a:t>
            </a:r>
            <a:r>
              <a:rPr sz="1632" spc="-25" dirty="0">
                <a:latin typeface="Georgia"/>
                <a:cs typeface="Georgia"/>
              </a:rPr>
              <a:t>is</a:t>
            </a:r>
            <a:r>
              <a:rPr sz="1632" spc="59" dirty="0">
                <a:latin typeface="Georgia"/>
                <a:cs typeface="Georgia"/>
              </a:rPr>
              <a:t> </a:t>
            </a:r>
            <a:r>
              <a:rPr sz="1632" spc="-17" dirty="0">
                <a:latin typeface="Georgia"/>
                <a:cs typeface="Georgia"/>
              </a:rPr>
              <a:t>Markov</a:t>
            </a:r>
            <a:r>
              <a:rPr sz="1632" spc="59" dirty="0">
                <a:latin typeface="Georgia"/>
                <a:cs typeface="Georgia"/>
              </a:rPr>
              <a:t> </a:t>
            </a:r>
            <a:r>
              <a:rPr sz="1632" dirty="0">
                <a:latin typeface="Georgia"/>
                <a:cs typeface="Georgia"/>
              </a:rPr>
              <a:t>(but</a:t>
            </a:r>
            <a:r>
              <a:rPr sz="1632" spc="59" dirty="0">
                <a:latin typeface="Georgia"/>
                <a:cs typeface="Georgia"/>
              </a:rPr>
              <a:t> </a:t>
            </a:r>
            <a:r>
              <a:rPr sz="1632" spc="25" dirty="0">
                <a:latin typeface="Georgia"/>
                <a:cs typeface="Georgia"/>
              </a:rPr>
              <a:t>large)</a:t>
            </a:r>
            <a:endParaRPr sz="1632" dirty="0">
              <a:latin typeface="Georgia"/>
              <a:cs typeface="Georgia"/>
            </a:endParaRPr>
          </a:p>
          <a:p>
            <a:pPr marL="996726" lvl="1" indent="-259118">
              <a:lnSpc>
                <a:spcPts val="1900"/>
              </a:lnSpc>
              <a:buClr>
                <a:srgbClr val="3333B2"/>
              </a:buClr>
              <a:buSzPct val="111764"/>
              <a:buFont typeface="Arial" panose="020B0604020202020204" pitchFamily="34" charset="0"/>
              <a:buChar char="•"/>
              <a:tabLst>
                <a:tab pos="979921" algn="l"/>
              </a:tabLst>
            </a:pPr>
            <a:r>
              <a:rPr sz="1632" dirty="0">
                <a:latin typeface="Georgia"/>
                <a:cs typeface="Georgia"/>
              </a:rPr>
              <a:t>The</a:t>
            </a:r>
            <a:r>
              <a:rPr sz="1632" spc="51" dirty="0">
                <a:latin typeface="Georgia"/>
                <a:cs typeface="Georgia"/>
              </a:rPr>
              <a:t> </a:t>
            </a:r>
            <a:r>
              <a:rPr sz="1632" spc="8" dirty="0">
                <a:latin typeface="Georgia"/>
                <a:cs typeface="Georgia"/>
              </a:rPr>
              <a:t>full</a:t>
            </a:r>
            <a:r>
              <a:rPr sz="1632" spc="51" dirty="0">
                <a:latin typeface="Georgia"/>
                <a:cs typeface="Georgia"/>
              </a:rPr>
              <a:t> </a:t>
            </a:r>
            <a:r>
              <a:rPr sz="1632" spc="-8" dirty="0">
                <a:latin typeface="Georgia"/>
                <a:cs typeface="Georgia"/>
              </a:rPr>
              <a:t>history</a:t>
            </a:r>
            <a:r>
              <a:rPr sz="1632" spc="51" dirty="0">
                <a:latin typeface="Georgia"/>
                <a:cs typeface="Georgia"/>
              </a:rPr>
              <a:t> </a:t>
            </a:r>
            <a:r>
              <a:rPr sz="1814" spc="75" dirty="0">
                <a:latin typeface="Lucida Sans Unicode"/>
                <a:cs typeface="Lucida Sans Unicode"/>
              </a:rPr>
              <a:t>H</a:t>
            </a:r>
            <a:r>
              <a:rPr sz="2176" i="1" spc="112" baseline="-11904" dirty="0">
                <a:latin typeface="Trebuchet MS"/>
                <a:cs typeface="Trebuchet MS"/>
              </a:rPr>
              <a:t>t</a:t>
            </a:r>
            <a:r>
              <a:rPr sz="2176" i="1" spc="315" baseline="-11904" dirty="0">
                <a:latin typeface="Trebuchet MS"/>
                <a:cs typeface="Trebuchet MS"/>
              </a:rPr>
              <a:t> </a:t>
            </a:r>
            <a:r>
              <a:rPr sz="1632" spc="-25" dirty="0">
                <a:latin typeface="Georgia"/>
                <a:cs typeface="Georgia"/>
              </a:rPr>
              <a:t>is</a:t>
            </a:r>
            <a:r>
              <a:rPr sz="1632" spc="51" dirty="0">
                <a:latin typeface="Georgia"/>
                <a:cs typeface="Georgia"/>
              </a:rPr>
              <a:t> </a:t>
            </a:r>
            <a:r>
              <a:rPr sz="1632" spc="-17" dirty="0">
                <a:latin typeface="Georgia"/>
                <a:cs typeface="Georgia"/>
              </a:rPr>
              <a:t>Markov</a:t>
            </a:r>
            <a:r>
              <a:rPr sz="1632" spc="51" dirty="0">
                <a:latin typeface="Georgia"/>
                <a:cs typeface="Georgia"/>
              </a:rPr>
              <a:t> </a:t>
            </a:r>
            <a:r>
              <a:rPr sz="1632" dirty="0">
                <a:latin typeface="Georgia"/>
                <a:cs typeface="Georgia"/>
              </a:rPr>
              <a:t>(but</a:t>
            </a:r>
            <a:r>
              <a:rPr sz="1632" spc="51" dirty="0">
                <a:latin typeface="Georgia"/>
                <a:cs typeface="Georgia"/>
              </a:rPr>
              <a:t> </a:t>
            </a:r>
            <a:r>
              <a:rPr sz="1632" dirty="0">
                <a:latin typeface="Georgia"/>
                <a:cs typeface="Georgia"/>
              </a:rPr>
              <a:t>keeps</a:t>
            </a:r>
            <a:r>
              <a:rPr sz="1632" spc="51" dirty="0">
                <a:latin typeface="Georgia"/>
                <a:cs typeface="Georgia"/>
              </a:rPr>
              <a:t> </a:t>
            </a:r>
            <a:r>
              <a:rPr sz="1632" spc="17" dirty="0">
                <a:latin typeface="Georgia"/>
                <a:cs typeface="Georgia"/>
              </a:rPr>
              <a:t>growing)</a:t>
            </a:r>
            <a:endParaRPr sz="1632" dirty="0">
              <a:latin typeface="Georgia"/>
              <a:cs typeface="Georgia"/>
            </a:endParaRPr>
          </a:p>
          <a:p>
            <a:pPr marL="607693" indent="-310942">
              <a:spcBef>
                <a:spcPts val="427"/>
              </a:spcBef>
              <a:buClr>
                <a:srgbClr val="3333B2"/>
              </a:buClr>
              <a:buSzPct val="110526"/>
              <a:buFont typeface="Arial" panose="020B0604020202020204" pitchFamily="34" charset="0"/>
              <a:buChar char="•"/>
              <a:tabLst>
                <a:tab pos="554008" algn="l"/>
              </a:tabLst>
            </a:pPr>
            <a:r>
              <a:rPr sz="1814" spc="-25" dirty="0">
                <a:latin typeface="Georgia"/>
                <a:cs typeface="Georgia"/>
              </a:rPr>
              <a:t>Typically,</a:t>
            </a:r>
            <a:r>
              <a:rPr sz="1814" spc="51" dirty="0">
                <a:latin typeface="Georgia"/>
                <a:cs typeface="Georgia"/>
              </a:rPr>
              <a:t> </a:t>
            </a:r>
            <a:r>
              <a:rPr sz="1814" dirty="0">
                <a:latin typeface="Georgia"/>
                <a:cs typeface="Georgia"/>
              </a:rPr>
              <a:t>the</a:t>
            </a:r>
            <a:r>
              <a:rPr sz="1814" spc="51" dirty="0">
                <a:latin typeface="Georgia"/>
                <a:cs typeface="Georgia"/>
              </a:rPr>
              <a:t> </a:t>
            </a:r>
            <a:r>
              <a:rPr sz="1814" spc="8" dirty="0">
                <a:latin typeface="Georgia"/>
                <a:cs typeface="Georgia"/>
              </a:rPr>
              <a:t>agent</a:t>
            </a:r>
            <a:r>
              <a:rPr sz="1814" spc="51" dirty="0">
                <a:latin typeface="Georgia"/>
                <a:cs typeface="Georgia"/>
              </a:rPr>
              <a:t> </a:t>
            </a:r>
            <a:r>
              <a:rPr sz="1814" dirty="0">
                <a:latin typeface="Georgia"/>
                <a:cs typeface="Georgia"/>
              </a:rPr>
              <a:t>state</a:t>
            </a:r>
            <a:r>
              <a:rPr sz="1814" spc="59" dirty="0">
                <a:latin typeface="Georgia"/>
                <a:cs typeface="Georgia"/>
              </a:rPr>
              <a:t> </a:t>
            </a:r>
            <a:r>
              <a:rPr sz="2176" i="1" spc="42" dirty="0">
                <a:latin typeface="Trebuchet MS"/>
                <a:cs typeface="Trebuchet MS"/>
              </a:rPr>
              <a:t>S</a:t>
            </a:r>
            <a:r>
              <a:rPr sz="2176" i="1" spc="63" baseline="-11904" dirty="0">
                <a:latin typeface="Trebuchet MS"/>
                <a:cs typeface="Trebuchet MS"/>
              </a:rPr>
              <a:t>t</a:t>
            </a:r>
            <a:r>
              <a:rPr sz="2176" i="1" spc="378" baseline="-11904" dirty="0">
                <a:latin typeface="Trebuchet MS"/>
                <a:cs typeface="Trebuchet MS"/>
              </a:rPr>
              <a:t> </a:t>
            </a:r>
            <a:r>
              <a:rPr sz="1814" spc="-34" dirty="0">
                <a:latin typeface="Georgia"/>
                <a:cs typeface="Georgia"/>
              </a:rPr>
              <a:t>is</a:t>
            </a:r>
            <a:r>
              <a:rPr sz="1814" spc="51" dirty="0">
                <a:latin typeface="Georgia"/>
                <a:cs typeface="Georgia"/>
              </a:rPr>
              <a:t> </a:t>
            </a:r>
            <a:r>
              <a:rPr sz="1814" spc="-17" dirty="0">
                <a:latin typeface="Georgia"/>
                <a:cs typeface="Georgia"/>
              </a:rPr>
              <a:t>some</a:t>
            </a:r>
            <a:r>
              <a:rPr sz="1814" spc="51" dirty="0">
                <a:latin typeface="Georgia"/>
                <a:cs typeface="Georgia"/>
              </a:rPr>
              <a:t> </a:t>
            </a:r>
            <a:r>
              <a:rPr sz="1814" spc="-25" dirty="0">
                <a:latin typeface="Georgia"/>
                <a:cs typeface="Georgia"/>
              </a:rPr>
              <a:t>compression</a:t>
            </a:r>
            <a:r>
              <a:rPr sz="1814" spc="59" dirty="0">
                <a:latin typeface="Georgia"/>
                <a:cs typeface="Georgia"/>
              </a:rPr>
              <a:t> </a:t>
            </a:r>
            <a:r>
              <a:rPr sz="1814" spc="-17" dirty="0">
                <a:latin typeface="Georgia"/>
                <a:cs typeface="Georgia"/>
              </a:rPr>
              <a:t>of</a:t>
            </a:r>
            <a:r>
              <a:rPr sz="1814" spc="51" dirty="0">
                <a:latin typeface="Georgia"/>
                <a:cs typeface="Georgia"/>
              </a:rPr>
              <a:t> </a:t>
            </a:r>
            <a:r>
              <a:rPr sz="2176" spc="84" dirty="0">
                <a:latin typeface="Lucida Sans Unicode"/>
                <a:cs typeface="Lucida Sans Unicode"/>
              </a:rPr>
              <a:t>H</a:t>
            </a:r>
            <a:r>
              <a:rPr sz="2176" i="1" spc="126" baseline="-11904" dirty="0">
                <a:latin typeface="Trebuchet MS"/>
                <a:cs typeface="Trebuchet MS"/>
              </a:rPr>
              <a:t>t</a:t>
            </a:r>
            <a:endParaRPr sz="2176" baseline="-11904" dirty="0">
              <a:latin typeface="Trebuchet MS"/>
              <a:cs typeface="Trebuchet MS"/>
            </a:endParaRPr>
          </a:p>
          <a:p>
            <a:pPr marL="607693" indent="-310942">
              <a:spcBef>
                <a:spcPts val="479"/>
              </a:spcBef>
              <a:buClr>
                <a:srgbClr val="3333B2"/>
              </a:buClr>
              <a:buSzPct val="110526"/>
              <a:buFont typeface="Arial" panose="020B0604020202020204" pitchFamily="34" charset="0"/>
              <a:buChar char="•"/>
              <a:tabLst>
                <a:tab pos="554008" algn="l"/>
              </a:tabLst>
            </a:pPr>
            <a:r>
              <a:rPr sz="1814" spc="-8" dirty="0">
                <a:latin typeface="Georgia"/>
                <a:cs typeface="Georgia"/>
              </a:rPr>
              <a:t>Note:</a:t>
            </a:r>
            <a:r>
              <a:rPr sz="1814" spc="134" dirty="0">
                <a:latin typeface="Georgia"/>
                <a:cs typeface="Georgia"/>
              </a:rPr>
              <a:t> </a:t>
            </a:r>
            <a:r>
              <a:rPr sz="1814" spc="25" dirty="0">
                <a:latin typeface="Georgia"/>
                <a:cs typeface="Georgia"/>
              </a:rPr>
              <a:t>we</a:t>
            </a:r>
            <a:r>
              <a:rPr sz="1814" spc="59" dirty="0">
                <a:latin typeface="Georgia"/>
                <a:cs typeface="Georgia"/>
              </a:rPr>
              <a:t> </a:t>
            </a:r>
            <a:r>
              <a:rPr sz="1814" spc="-8" dirty="0">
                <a:latin typeface="Georgia"/>
                <a:cs typeface="Georgia"/>
              </a:rPr>
              <a:t>use</a:t>
            </a:r>
            <a:r>
              <a:rPr sz="1814" spc="59" dirty="0">
                <a:latin typeface="Georgia"/>
                <a:cs typeface="Georgia"/>
              </a:rPr>
              <a:t> </a:t>
            </a:r>
            <a:r>
              <a:rPr sz="2176" i="1" spc="42" dirty="0">
                <a:latin typeface="Trebuchet MS"/>
                <a:cs typeface="Trebuchet MS"/>
              </a:rPr>
              <a:t>S</a:t>
            </a:r>
            <a:r>
              <a:rPr sz="2176" i="1" spc="63" baseline="-11904" dirty="0">
                <a:latin typeface="Trebuchet MS"/>
                <a:cs typeface="Trebuchet MS"/>
              </a:rPr>
              <a:t>t</a:t>
            </a:r>
            <a:r>
              <a:rPr sz="2176" i="1" spc="390" baseline="-11904" dirty="0">
                <a:latin typeface="Trebuchet MS"/>
                <a:cs typeface="Trebuchet MS"/>
              </a:rPr>
              <a:t> </a:t>
            </a:r>
            <a:r>
              <a:rPr sz="1814" spc="-8" dirty="0">
                <a:latin typeface="Georgia"/>
                <a:cs typeface="Georgia"/>
              </a:rPr>
              <a:t>to</a:t>
            </a:r>
            <a:r>
              <a:rPr sz="1814" spc="59" dirty="0">
                <a:latin typeface="Georgia"/>
                <a:cs typeface="Georgia"/>
              </a:rPr>
              <a:t> </a:t>
            </a:r>
            <a:r>
              <a:rPr sz="1814" dirty="0">
                <a:latin typeface="Georgia"/>
                <a:cs typeface="Georgia"/>
              </a:rPr>
              <a:t>denote</a:t>
            </a:r>
            <a:r>
              <a:rPr sz="1814" spc="59" dirty="0">
                <a:latin typeface="Georgia"/>
                <a:cs typeface="Georgia"/>
              </a:rPr>
              <a:t> </a:t>
            </a:r>
            <a:r>
              <a:rPr sz="1814" dirty="0">
                <a:latin typeface="Georgia"/>
                <a:cs typeface="Georgia"/>
              </a:rPr>
              <a:t>the</a:t>
            </a:r>
            <a:r>
              <a:rPr sz="1814" spc="59" dirty="0">
                <a:latin typeface="Georgia"/>
                <a:cs typeface="Georgia"/>
              </a:rPr>
              <a:t> </a:t>
            </a:r>
            <a:r>
              <a:rPr sz="1814" b="1" spc="17" dirty="0">
                <a:solidFill>
                  <a:srgbClr val="0046FF"/>
                </a:solidFill>
                <a:latin typeface="Cambria"/>
                <a:cs typeface="Cambria"/>
              </a:rPr>
              <a:t>agent</a:t>
            </a:r>
            <a:r>
              <a:rPr sz="1814" b="1" spc="126" dirty="0">
                <a:solidFill>
                  <a:srgbClr val="0046FF"/>
                </a:solidFill>
                <a:latin typeface="Cambria"/>
                <a:cs typeface="Cambria"/>
              </a:rPr>
              <a:t> </a:t>
            </a:r>
            <a:r>
              <a:rPr sz="1814" b="1" spc="8" dirty="0">
                <a:solidFill>
                  <a:srgbClr val="0046FF"/>
                </a:solidFill>
                <a:latin typeface="Cambria"/>
                <a:cs typeface="Cambria"/>
              </a:rPr>
              <a:t>state</a:t>
            </a:r>
            <a:r>
              <a:rPr sz="1814" spc="8" dirty="0">
                <a:latin typeface="Georgia"/>
                <a:cs typeface="Georgia"/>
              </a:rPr>
              <a:t>,</a:t>
            </a:r>
            <a:r>
              <a:rPr sz="1814" spc="59" dirty="0">
                <a:latin typeface="Georgia"/>
                <a:cs typeface="Georgia"/>
              </a:rPr>
              <a:t> </a:t>
            </a:r>
            <a:r>
              <a:rPr sz="1814" spc="-17" dirty="0">
                <a:latin typeface="Georgia"/>
                <a:cs typeface="Georgia"/>
              </a:rPr>
              <a:t>not</a:t>
            </a:r>
            <a:r>
              <a:rPr sz="1814" spc="59" dirty="0">
                <a:latin typeface="Georgia"/>
                <a:cs typeface="Georgia"/>
              </a:rPr>
              <a:t> </a:t>
            </a:r>
            <a:r>
              <a:rPr sz="1814" dirty="0">
                <a:latin typeface="Georgia"/>
                <a:cs typeface="Georgia"/>
              </a:rPr>
              <a:t>the</a:t>
            </a:r>
            <a:r>
              <a:rPr sz="1814" spc="59" dirty="0">
                <a:latin typeface="Georgia"/>
                <a:cs typeface="Georgia"/>
              </a:rPr>
              <a:t> </a:t>
            </a:r>
            <a:r>
              <a:rPr sz="1814" b="1" spc="-8" dirty="0">
                <a:solidFill>
                  <a:srgbClr val="0046FF"/>
                </a:solidFill>
                <a:latin typeface="Cambria"/>
                <a:cs typeface="Cambria"/>
              </a:rPr>
              <a:t>environment</a:t>
            </a:r>
            <a:r>
              <a:rPr sz="1814" b="1" spc="118" dirty="0">
                <a:solidFill>
                  <a:srgbClr val="0046FF"/>
                </a:solidFill>
                <a:latin typeface="Cambria"/>
                <a:cs typeface="Cambria"/>
              </a:rPr>
              <a:t> </a:t>
            </a:r>
            <a:r>
              <a:rPr sz="1814" b="1" spc="8" dirty="0">
                <a:solidFill>
                  <a:srgbClr val="0046FF"/>
                </a:solidFill>
                <a:latin typeface="Cambria"/>
                <a:cs typeface="Cambria"/>
              </a:rPr>
              <a:t>state</a:t>
            </a:r>
            <a:endParaRPr sz="1814" dirty="0">
              <a:latin typeface="Cambria"/>
              <a:cs typeface="Cambria"/>
            </a:endParaRPr>
          </a:p>
        </p:txBody>
      </p:sp>
      <p:sp>
        <p:nvSpPr>
          <p:cNvPr id="4" name="Rectangle 3">
            <a:extLst>
              <a:ext uri="{FF2B5EF4-FFF2-40B4-BE49-F238E27FC236}">
                <a16:creationId xmlns:a16="http://schemas.microsoft.com/office/drawing/2014/main" id="{A5BBA5CD-32CC-DA07-FA16-01431D4E3D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E65FCE6-968E-986C-4A6E-E7CFABFBC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5D0C1F8-C6E4-9C6A-4E35-D96A73B3109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2086799"/>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50078" y="727979"/>
            <a:ext cx="7330675"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a:cs typeface="Georgia"/>
              </a:rPr>
              <a:t>Partially</a:t>
            </a:r>
            <a:r>
              <a:rPr sz="3264" spc="51" dirty="0">
                <a:solidFill>
                  <a:srgbClr val="3333B2"/>
                </a:solidFill>
                <a:latin typeface="Georgia"/>
                <a:cs typeface="Georgia"/>
              </a:rPr>
              <a:t> </a:t>
            </a:r>
            <a:r>
              <a:rPr sz="3264" spc="-51" dirty="0">
                <a:solidFill>
                  <a:srgbClr val="3333B2"/>
                </a:solidFill>
                <a:latin typeface="Georgia"/>
                <a:cs typeface="Georgia"/>
              </a:rPr>
              <a:t>Observable</a:t>
            </a:r>
            <a:r>
              <a:rPr sz="3264" spc="59" dirty="0">
                <a:solidFill>
                  <a:srgbClr val="3333B2"/>
                </a:solidFill>
                <a:latin typeface="Georgia"/>
                <a:cs typeface="Georgia"/>
              </a:rPr>
              <a:t> </a:t>
            </a:r>
            <a:r>
              <a:rPr sz="3264" spc="-67" dirty="0">
                <a:solidFill>
                  <a:srgbClr val="3333B2"/>
                </a:solidFill>
                <a:latin typeface="Georgia"/>
                <a:cs typeface="Georgia"/>
              </a:rPr>
              <a:t>Environments</a:t>
            </a:r>
            <a:endParaRPr sz="3264" dirty="0">
              <a:latin typeface="Georgia"/>
              <a:cs typeface="Georgia"/>
            </a:endParaRPr>
          </a:p>
        </p:txBody>
      </p:sp>
      <p:sp>
        <p:nvSpPr>
          <p:cNvPr id="3" name="object 3"/>
          <p:cNvSpPr txBox="1"/>
          <p:nvPr/>
        </p:nvSpPr>
        <p:spPr>
          <a:xfrm>
            <a:off x="1654933" y="1463139"/>
            <a:ext cx="9120967" cy="3334462"/>
          </a:xfrm>
          <a:prstGeom prst="rect">
            <a:avLst/>
          </a:prstGeom>
        </p:spPr>
        <p:txBody>
          <a:bodyPr vert="horz" wrap="square" lIns="0" tIns="59777" rIns="0" bIns="0" rtlCol="0">
            <a:spAutoFit/>
          </a:bodyPr>
          <a:lstStyle/>
          <a:p>
            <a:pPr marL="373922" indent="-310942">
              <a:spcBef>
                <a:spcPts val="471"/>
              </a:spcBef>
              <a:buClr>
                <a:srgbClr val="3333B2"/>
              </a:buClr>
              <a:buSzPct val="110526"/>
              <a:buFont typeface="Arial" panose="020B0604020202020204" pitchFamily="34" charset="0"/>
              <a:buChar char="•"/>
              <a:tabLst>
                <a:tab pos="319168" algn="l"/>
              </a:tabLst>
            </a:pPr>
            <a:r>
              <a:rPr sz="2176" b="1" spc="-25" dirty="0">
                <a:solidFill>
                  <a:srgbClr val="0046FF"/>
                </a:solidFill>
                <a:latin typeface="Cambria"/>
                <a:cs typeface="Cambria"/>
              </a:rPr>
              <a:t>Partial</a:t>
            </a:r>
            <a:r>
              <a:rPr sz="2176" b="1" spc="109" dirty="0">
                <a:solidFill>
                  <a:srgbClr val="0046FF"/>
                </a:solidFill>
                <a:latin typeface="Cambria"/>
                <a:cs typeface="Cambria"/>
              </a:rPr>
              <a:t> </a:t>
            </a:r>
            <a:r>
              <a:rPr sz="2176" b="1" dirty="0">
                <a:solidFill>
                  <a:srgbClr val="0046FF"/>
                </a:solidFill>
                <a:latin typeface="Cambria"/>
                <a:cs typeface="Cambria"/>
              </a:rPr>
              <a:t>observability</a:t>
            </a:r>
            <a:r>
              <a:rPr sz="2176" dirty="0">
                <a:latin typeface="Georgia"/>
                <a:cs typeface="Georgia"/>
              </a:rPr>
              <a:t>:</a:t>
            </a:r>
            <a:r>
              <a:rPr sz="2176" spc="134" dirty="0">
                <a:latin typeface="Georgia"/>
                <a:cs typeface="Georgia"/>
              </a:rPr>
              <a:t> </a:t>
            </a:r>
            <a:r>
              <a:rPr sz="2176" spc="-8" dirty="0">
                <a:latin typeface="Georgia"/>
                <a:cs typeface="Georgia"/>
              </a:rPr>
              <a:t>The</a:t>
            </a:r>
            <a:r>
              <a:rPr sz="2176" spc="51" dirty="0">
                <a:latin typeface="Georgia"/>
                <a:cs typeface="Georgia"/>
              </a:rPr>
              <a:t> </a:t>
            </a:r>
            <a:r>
              <a:rPr sz="2176" spc="-17" dirty="0">
                <a:latin typeface="Georgia"/>
                <a:cs typeface="Georgia"/>
              </a:rPr>
              <a:t>observations</a:t>
            </a:r>
            <a:r>
              <a:rPr sz="2176" spc="59" dirty="0">
                <a:latin typeface="Georgia"/>
                <a:cs typeface="Georgia"/>
              </a:rPr>
              <a:t> </a:t>
            </a:r>
            <a:r>
              <a:rPr sz="2176" dirty="0">
                <a:latin typeface="Georgia"/>
                <a:cs typeface="Georgia"/>
              </a:rPr>
              <a:t>are</a:t>
            </a:r>
            <a:r>
              <a:rPr sz="2176" spc="59" dirty="0">
                <a:latin typeface="Georgia"/>
                <a:cs typeface="Georgia"/>
              </a:rPr>
              <a:t> </a:t>
            </a:r>
            <a:r>
              <a:rPr sz="2176" spc="-17" dirty="0">
                <a:latin typeface="Georgia"/>
                <a:cs typeface="Georgia"/>
              </a:rPr>
              <a:t>not</a:t>
            </a:r>
            <a:r>
              <a:rPr sz="2176" spc="51" dirty="0">
                <a:latin typeface="Georgia"/>
                <a:cs typeface="Georgia"/>
              </a:rPr>
              <a:t> </a:t>
            </a:r>
            <a:r>
              <a:rPr sz="2176" spc="-17" dirty="0">
                <a:latin typeface="Georgia"/>
                <a:cs typeface="Georgia"/>
              </a:rPr>
              <a:t>Markovian</a:t>
            </a:r>
            <a:endParaRPr sz="2176" dirty="0">
              <a:latin typeface="Georgia"/>
              <a:cs typeface="Georgia"/>
            </a:endParaRPr>
          </a:p>
          <a:p>
            <a:pPr marL="813712" lvl="1" indent="-310942">
              <a:spcBef>
                <a:spcPts val="427"/>
              </a:spcBef>
              <a:buClr>
                <a:srgbClr val="3333B2"/>
              </a:buClr>
              <a:buSzPct val="111764"/>
              <a:buFont typeface="Arial" panose="020B0604020202020204" pitchFamily="34" charset="0"/>
              <a:buChar char="•"/>
              <a:tabLst>
                <a:tab pos="745081" algn="l"/>
              </a:tabLst>
            </a:pPr>
            <a:r>
              <a:rPr sz="1814" spc="-25" dirty="0">
                <a:latin typeface="Georgia"/>
                <a:cs typeface="Georgia"/>
              </a:rPr>
              <a:t>A</a:t>
            </a:r>
            <a:r>
              <a:rPr sz="1814" spc="59" dirty="0">
                <a:latin typeface="Georgia"/>
                <a:cs typeface="Georgia"/>
              </a:rPr>
              <a:t> </a:t>
            </a:r>
            <a:r>
              <a:rPr sz="1814" spc="-8" dirty="0">
                <a:latin typeface="Georgia"/>
                <a:cs typeface="Georgia"/>
              </a:rPr>
              <a:t>robot</a:t>
            </a:r>
            <a:r>
              <a:rPr sz="1814" spc="67" dirty="0">
                <a:latin typeface="Georgia"/>
                <a:cs typeface="Georgia"/>
              </a:rPr>
              <a:t> </a:t>
            </a:r>
            <a:r>
              <a:rPr sz="1814" spc="8" dirty="0">
                <a:latin typeface="Georgia"/>
                <a:cs typeface="Georgia"/>
              </a:rPr>
              <a:t>with</a:t>
            </a:r>
            <a:r>
              <a:rPr sz="1814" spc="59" dirty="0">
                <a:latin typeface="Georgia"/>
                <a:cs typeface="Georgia"/>
              </a:rPr>
              <a:t> </a:t>
            </a:r>
            <a:r>
              <a:rPr sz="1814" dirty="0">
                <a:latin typeface="Georgia"/>
                <a:cs typeface="Georgia"/>
              </a:rPr>
              <a:t>camera</a:t>
            </a:r>
            <a:r>
              <a:rPr sz="1814" spc="67" dirty="0">
                <a:latin typeface="Georgia"/>
                <a:cs typeface="Georgia"/>
              </a:rPr>
              <a:t> </a:t>
            </a:r>
            <a:r>
              <a:rPr sz="1814" spc="-17" dirty="0">
                <a:latin typeface="Georgia"/>
                <a:cs typeface="Georgia"/>
              </a:rPr>
              <a:t>vision</a:t>
            </a:r>
            <a:r>
              <a:rPr sz="1814" spc="67" dirty="0">
                <a:latin typeface="Georgia"/>
                <a:cs typeface="Georgia"/>
              </a:rPr>
              <a:t> </a:t>
            </a:r>
            <a:r>
              <a:rPr sz="1814" spc="-25" dirty="0">
                <a:latin typeface="Georgia"/>
                <a:cs typeface="Georgia"/>
              </a:rPr>
              <a:t>isn’t</a:t>
            </a:r>
            <a:r>
              <a:rPr sz="1814" spc="59" dirty="0">
                <a:latin typeface="Georgia"/>
                <a:cs typeface="Georgia"/>
              </a:rPr>
              <a:t> </a:t>
            </a:r>
            <a:r>
              <a:rPr sz="1814" dirty="0">
                <a:latin typeface="Georgia"/>
                <a:cs typeface="Georgia"/>
              </a:rPr>
              <a:t>told</a:t>
            </a:r>
            <a:r>
              <a:rPr sz="1814" spc="67" dirty="0">
                <a:latin typeface="Georgia"/>
                <a:cs typeface="Georgia"/>
              </a:rPr>
              <a:t> </a:t>
            </a:r>
            <a:r>
              <a:rPr sz="1814" spc="-17" dirty="0">
                <a:latin typeface="Georgia"/>
                <a:cs typeface="Georgia"/>
              </a:rPr>
              <a:t>its</a:t>
            </a:r>
            <a:r>
              <a:rPr sz="1814" spc="67" dirty="0">
                <a:latin typeface="Georgia"/>
                <a:cs typeface="Georgia"/>
              </a:rPr>
              <a:t> </a:t>
            </a:r>
            <a:r>
              <a:rPr sz="1814" spc="-8" dirty="0">
                <a:latin typeface="Georgia"/>
                <a:cs typeface="Georgia"/>
              </a:rPr>
              <a:t>absolute</a:t>
            </a:r>
            <a:r>
              <a:rPr sz="1814" spc="59" dirty="0">
                <a:latin typeface="Georgia"/>
                <a:cs typeface="Georgia"/>
              </a:rPr>
              <a:t> </a:t>
            </a:r>
            <a:r>
              <a:rPr sz="1814" spc="-8" dirty="0">
                <a:latin typeface="Georgia"/>
                <a:cs typeface="Georgia"/>
              </a:rPr>
              <a:t>location</a:t>
            </a:r>
            <a:endParaRPr sz="1814" dirty="0">
              <a:latin typeface="Georgia"/>
              <a:cs typeface="Georgia"/>
            </a:endParaRPr>
          </a:p>
          <a:p>
            <a:pPr marL="813712" lvl="1" indent="-310942">
              <a:spcBef>
                <a:spcPts val="126"/>
              </a:spcBef>
              <a:buClr>
                <a:srgbClr val="3333B2"/>
              </a:buClr>
              <a:buSzPct val="111764"/>
              <a:buFont typeface="Arial" panose="020B0604020202020204" pitchFamily="34" charset="0"/>
              <a:buChar char="•"/>
              <a:tabLst>
                <a:tab pos="745081" algn="l"/>
              </a:tabLst>
            </a:pPr>
            <a:r>
              <a:rPr sz="1814" spc="-25" dirty="0">
                <a:latin typeface="Georgia"/>
                <a:cs typeface="Georgia"/>
              </a:rPr>
              <a:t>A</a:t>
            </a:r>
            <a:r>
              <a:rPr sz="1814" spc="51" dirty="0">
                <a:latin typeface="Georgia"/>
                <a:cs typeface="Georgia"/>
              </a:rPr>
              <a:t> </a:t>
            </a:r>
            <a:r>
              <a:rPr sz="1814" spc="-8" dirty="0">
                <a:latin typeface="Georgia"/>
                <a:cs typeface="Georgia"/>
              </a:rPr>
              <a:t>poker</a:t>
            </a:r>
            <a:r>
              <a:rPr sz="1814" spc="59" dirty="0">
                <a:latin typeface="Georgia"/>
                <a:cs typeface="Georgia"/>
              </a:rPr>
              <a:t> </a:t>
            </a:r>
            <a:r>
              <a:rPr sz="1814" dirty="0">
                <a:latin typeface="Georgia"/>
                <a:cs typeface="Georgia"/>
              </a:rPr>
              <a:t>playing</a:t>
            </a:r>
            <a:r>
              <a:rPr sz="1814" spc="51" dirty="0">
                <a:latin typeface="Georgia"/>
                <a:cs typeface="Georgia"/>
              </a:rPr>
              <a:t> </a:t>
            </a:r>
            <a:r>
              <a:rPr sz="1814" spc="8" dirty="0">
                <a:latin typeface="Georgia"/>
                <a:cs typeface="Georgia"/>
              </a:rPr>
              <a:t>agent</a:t>
            </a:r>
            <a:r>
              <a:rPr sz="1814" spc="59" dirty="0">
                <a:latin typeface="Georgia"/>
                <a:cs typeface="Georgia"/>
              </a:rPr>
              <a:t> </a:t>
            </a:r>
            <a:r>
              <a:rPr sz="1814" dirty="0">
                <a:latin typeface="Georgia"/>
                <a:cs typeface="Georgia"/>
              </a:rPr>
              <a:t>only</a:t>
            </a:r>
            <a:r>
              <a:rPr sz="1814" spc="51" dirty="0">
                <a:latin typeface="Georgia"/>
                <a:cs typeface="Georgia"/>
              </a:rPr>
              <a:t> </a:t>
            </a:r>
            <a:r>
              <a:rPr sz="1814" spc="-8" dirty="0">
                <a:latin typeface="Georgia"/>
                <a:cs typeface="Georgia"/>
              </a:rPr>
              <a:t>observes</a:t>
            </a:r>
            <a:r>
              <a:rPr sz="1814" spc="59" dirty="0">
                <a:latin typeface="Georgia"/>
                <a:cs typeface="Georgia"/>
              </a:rPr>
              <a:t> </a:t>
            </a:r>
            <a:r>
              <a:rPr sz="1814" spc="-17" dirty="0">
                <a:latin typeface="Georgia"/>
                <a:cs typeface="Georgia"/>
              </a:rPr>
              <a:t>public</a:t>
            </a:r>
            <a:r>
              <a:rPr sz="1814" spc="51" dirty="0">
                <a:latin typeface="Georgia"/>
                <a:cs typeface="Georgia"/>
              </a:rPr>
              <a:t> </a:t>
            </a:r>
            <a:r>
              <a:rPr sz="1814" spc="-8" dirty="0">
                <a:latin typeface="Georgia"/>
                <a:cs typeface="Georgia"/>
              </a:rPr>
              <a:t>cards</a:t>
            </a:r>
            <a:endParaRPr sz="1814" dirty="0">
              <a:latin typeface="Georgia"/>
              <a:cs typeface="Georgia"/>
            </a:endParaRPr>
          </a:p>
          <a:p>
            <a:pPr marL="373922" indent="-310942">
              <a:spcBef>
                <a:spcPts val="630"/>
              </a:spcBef>
              <a:buClr>
                <a:srgbClr val="3333B2"/>
              </a:buClr>
              <a:buSzPct val="110526"/>
              <a:buFont typeface="Arial" panose="020B0604020202020204" pitchFamily="34" charset="0"/>
              <a:buChar char="•"/>
              <a:tabLst>
                <a:tab pos="319168" algn="l"/>
              </a:tabLst>
            </a:pPr>
            <a:r>
              <a:rPr sz="2176" spc="-25" dirty="0">
                <a:latin typeface="Georgia"/>
                <a:cs typeface="Georgia"/>
              </a:rPr>
              <a:t>Now</a:t>
            </a:r>
            <a:r>
              <a:rPr sz="2176" spc="51" dirty="0">
                <a:latin typeface="Georgia"/>
                <a:cs typeface="Georgia"/>
              </a:rPr>
              <a:t> </a:t>
            </a:r>
            <a:r>
              <a:rPr sz="2176" spc="-8" dirty="0">
                <a:latin typeface="Georgia"/>
                <a:cs typeface="Georgia"/>
              </a:rPr>
              <a:t>using</a:t>
            </a:r>
            <a:r>
              <a:rPr sz="2176" spc="59" dirty="0">
                <a:latin typeface="Georgia"/>
                <a:cs typeface="Georgia"/>
              </a:rPr>
              <a:t> </a:t>
            </a:r>
            <a:r>
              <a:rPr sz="2176" dirty="0">
                <a:latin typeface="Georgia"/>
                <a:cs typeface="Georgia"/>
              </a:rPr>
              <a:t>the</a:t>
            </a:r>
            <a:r>
              <a:rPr sz="2176" spc="59" dirty="0">
                <a:latin typeface="Georgia"/>
                <a:cs typeface="Georgia"/>
              </a:rPr>
              <a:t> </a:t>
            </a:r>
            <a:r>
              <a:rPr sz="2176" spc="-17" dirty="0">
                <a:latin typeface="Georgia"/>
                <a:cs typeface="Georgia"/>
              </a:rPr>
              <a:t>observation</a:t>
            </a:r>
            <a:r>
              <a:rPr sz="2176" spc="59" dirty="0">
                <a:latin typeface="Georgia"/>
                <a:cs typeface="Georgia"/>
              </a:rPr>
              <a:t> </a:t>
            </a:r>
            <a:r>
              <a:rPr sz="2176" spc="-34" dirty="0">
                <a:latin typeface="Georgia"/>
                <a:cs typeface="Georgia"/>
              </a:rPr>
              <a:t>as</a:t>
            </a:r>
            <a:r>
              <a:rPr sz="2176" spc="59" dirty="0">
                <a:latin typeface="Georgia"/>
                <a:cs typeface="Georgia"/>
              </a:rPr>
              <a:t> </a:t>
            </a:r>
            <a:r>
              <a:rPr sz="2176" dirty="0">
                <a:latin typeface="Georgia"/>
                <a:cs typeface="Georgia"/>
              </a:rPr>
              <a:t>state</a:t>
            </a:r>
            <a:r>
              <a:rPr sz="2176" spc="59" dirty="0">
                <a:latin typeface="Georgia"/>
                <a:cs typeface="Georgia"/>
              </a:rPr>
              <a:t> </a:t>
            </a:r>
            <a:r>
              <a:rPr sz="2176" dirty="0">
                <a:latin typeface="Georgia"/>
                <a:cs typeface="Georgia"/>
              </a:rPr>
              <a:t>would</a:t>
            </a:r>
            <a:r>
              <a:rPr sz="2176" spc="59" dirty="0">
                <a:latin typeface="Georgia"/>
                <a:cs typeface="Georgia"/>
              </a:rPr>
              <a:t> </a:t>
            </a:r>
            <a:r>
              <a:rPr sz="2176" spc="-17" dirty="0">
                <a:latin typeface="Georgia"/>
                <a:cs typeface="Georgia"/>
              </a:rPr>
              <a:t>not</a:t>
            </a:r>
            <a:r>
              <a:rPr sz="2176" spc="59" dirty="0">
                <a:latin typeface="Georgia"/>
                <a:cs typeface="Georgia"/>
              </a:rPr>
              <a:t> </a:t>
            </a:r>
            <a:r>
              <a:rPr sz="2176" dirty="0">
                <a:latin typeface="Georgia"/>
                <a:cs typeface="Georgia"/>
              </a:rPr>
              <a:t>be</a:t>
            </a:r>
            <a:r>
              <a:rPr sz="2176" spc="59" dirty="0">
                <a:latin typeface="Georgia"/>
                <a:cs typeface="Georgia"/>
              </a:rPr>
              <a:t> </a:t>
            </a:r>
            <a:r>
              <a:rPr sz="2176" spc="-17" dirty="0">
                <a:latin typeface="Georgia"/>
                <a:cs typeface="Georgia"/>
              </a:rPr>
              <a:t>Markovian</a:t>
            </a:r>
            <a:endParaRPr sz="2176" dirty="0">
              <a:latin typeface="Georgia"/>
              <a:cs typeface="Georgia"/>
            </a:endParaRPr>
          </a:p>
          <a:p>
            <a:pPr marL="373922" indent="-310942">
              <a:spcBef>
                <a:spcPts val="597"/>
              </a:spcBef>
              <a:buClr>
                <a:srgbClr val="3333B2"/>
              </a:buClr>
              <a:buSzPct val="110526"/>
              <a:buFont typeface="Arial" panose="020B0604020202020204" pitchFamily="34" charset="0"/>
              <a:buChar char="•"/>
              <a:tabLst>
                <a:tab pos="319168" algn="l"/>
              </a:tabLst>
            </a:pPr>
            <a:r>
              <a:rPr sz="2176" spc="-25" dirty="0">
                <a:latin typeface="Georgia"/>
                <a:cs typeface="Georgia"/>
              </a:rPr>
              <a:t>This</a:t>
            </a:r>
            <a:r>
              <a:rPr sz="2176" spc="59" dirty="0">
                <a:latin typeface="Georgia"/>
                <a:cs typeface="Georgia"/>
              </a:rPr>
              <a:t> </a:t>
            </a:r>
            <a:r>
              <a:rPr sz="2176" spc="-34" dirty="0">
                <a:latin typeface="Georgia"/>
                <a:cs typeface="Georgia"/>
              </a:rPr>
              <a:t>is</a:t>
            </a:r>
            <a:r>
              <a:rPr sz="2176" spc="67" dirty="0">
                <a:latin typeface="Georgia"/>
                <a:cs typeface="Georgia"/>
              </a:rPr>
              <a:t> </a:t>
            </a:r>
            <a:r>
              <a:rPr sz="2176" spc="-8" dirty="0">
                <a:latin typeface="Georgia"/>
                <a:cs typeface="Georgia"/>
              </a:rPr>
              <a:t>called</a:t>
            </a:r>
            <a:r>
              <a:rPr sz="2176" spc="67" dirty="0">
                <a:latin typeface="Georgia"/>
                <a:cs typeface="Georgia"/>
              </a:rPr>
              <a:t> </a:t>
            </a:r>
            <a:r>
              <a:rPr sz="2176" spc="17" dirty="0">
                <a:latin typeface="Georgia"/>
                <a:cs typeface="Georgia"/>
              </a:rPr>
              <a:t>a</a:t>
            </a:r>
            <a:r>
              <a:rPr sz="2176" spc="67" dirty="0">
                <a:latin typeface="Georgia"/>
                <a:cs typeface="Georgia"/>
              </a:rPr>
              <a:t> </a:t>
            </a:r>
            <a:r>
              <a:rPr sz="2176" b="1" spc="-8" dirty="0">
                <a:solidFill>
                  <a:srgbClr val="0046FF"/>
                </a:solidFill>
                <a:latin typeface="Cambria"/>
                <a:cs typeface="Cambria"/>
              </a:rPr>
              <a:t>partially</a:t>
            </a:r>
            <a:r>
              <a:rPr sz="2176" b="1" spc="126" dirty="0">
                <a:solidFill>
                  <a:srgbClr val="0046FF"/>
                </a:solidFill>
                <a:latin typeface="Cambria"/>
                <a:cs typeface="Cambria"/>
              </a:rPr>
              <a:t> </a:t>
            </a:r>
            <a:r>
              <a:rPr sz="2176" b="1" spc="-17" dirty="0">
                <a:solidFill>
                  <a:srgbClr val="0046FF"/>
                </a:solidFill>
                <a:latin typeface="Cambria"/>
                <a:cs typeface="Cambria"/>
              </a:rPr>
              <a:t>observable</a:t>
            </a:r>
            <a:r>
              <a:rPr sz="2176" b="1" spc="126" dirty="0">
                <a:solidFill>
                  <a:srgbClr val="0046FF"/>
                </a:solidFill>
                <a:latin typeface="Cambria"/>
                <a:cs typeface="Cambria"/>
              </a:rPr>
              <a:t> </a:t>
            </a:r>
            <a:r>
              <a:rPr sz="2176" b="1" spc="-8" dirty="0">
                <a:solidFill>
                  <a:srgbClr val="0046FF"/>
                </a:solidFill>
                <a:latin typeface="Cambria"/>
                <a:cs typeface="Cambria"/>
              </a:rPr>
              <a:t>Markov</a:t>
            </a:r>
            <a:r>
              <a:rPr sz="2176" b="1" spc="126" dirty="0">
                <a:solidFill>
                  <a:srgbClr val="0046FF"/>
                </a:solidFill>
                <a:latin typeface="Cambria"/>
                <a:cs typeface="Cambria"/>
              </a:rPr>
              <a:t> </a:t>
            </a:r>
            <a:r>
              <a:rPr sz="2176" b="1" dirty="0">
                <a:solidFill>
                  <a:srgbClr val="0046FF"/>
                </a:solidFill>
                <a:latin typeface="Cambria"/>
                <a:cs typeface="Cambria"/>
              </a:rPr>
              <a:t>decision</a:t>
            </a:r>
            <a:r>
              <a:rPr sz="2176" b="1" spc="126" dirty="0">
                <a:solidFill>
                  <a:srgbClr val="0046FF"/>
                </a:solidFill>
                <a:latin typeface="Cambria"/>
                <a:cs typeface="Cambria"/>
              </a:rPr>
              <a:t> </a:t>
            </a:r>
            <a:r>
              <a:rPr sz="2176" b="1" spc="-8" dirty="0">
                <a:solidFill>
                  <a:srgbClr val="0046FF"/>
                </a:solidFill>
                <a:latin typeface="Cambria"/>
                <a:cs typeface="Cambria"/>
              </a:rPr>
              <a:t>process</a:t>
            </a:r>
            <a:r>
              <a:rPr sz="2176" b="1" spc="101" dirty="0">
                <a:solidFill>
                  <a:srgbClr val="0046FF"/>
                </a:solidFill>
                <a:latin typeface="Cambria"/>
                <a:cs typeface="Cambria"/>
              </a:rPr>
              <a:t> </a:t>
            </a:r>
            <a:r>
              <a:rPr sz="2176" spc="-25" dirty="0">
                <a:latin typeface="Georgia"/>
                <a:cs typeface="Georgia"/>
              </a:rPr>
              <a:t>(POMDP)</a:t>
            </a:r>
            <a:endParaRPr sz="2176" dirty="0">
              <a:latin typeface="Georgia"/>
              <a:cs typeface="Georgia"/>
            </a:endParaRPr>
          </a:p>
          <a:p>
            <a:pPr marL="373922" indent="-310942">
              <a:spcBef>
                <a:spcPts val="597"/>
              </a:spcBef>
              <a:buClr>
                <a:srgbClr val="3333B2"/>
              </a:buClr>
              <a:buSzPct val="110526"/>
              <a:buFont typeface="Arial" panose="020B0604020202020204" pitchFamily="34" charset="0"/>
              <a:buChar char="•"/>
              <a:tabLst>
                <a:tab pos="319168" algn="l"/>
              </a:tabLst>
            </a:pPr>
            <a:r>
              <a:rPr sz="2176" spc="-8" dirty="0">
                <a:latin typeface="Georgia"/>
                <a:cs typeface="Georgia"/>
              </a:rPr>
              <a:t>The</a:t>
            </a:r>
            <a:r>
              <a:rPr sz="2176" spc="59" dirty="0">
                <a:latin typeface="Georgia"/>
                <a:cs typeface="Georgia"/>
              </a:rPr>
              <a:t> </a:t>
            </a:r>
            <a:r>
              <a:rPr sz="2176" b="1" spc="-8" dirty="0">
                <a:solidFill>
                  <a:srgbClr val="0046FF"/>
                </a:solidFill>
                <a:latin typeface="Cambria"/>
                <a:cs typeface="Cambria"/>
              </a:rPr>
              <a:t>environment</a:t>
            </a:r>
            <a:r>
              <a:rPr sz="2176" b="1" spc="126" dirty="0">
                <a:solidFill>
                  <a:srgbClr val="0046FF"/>
                </a:solidFill>
                <a:latin typeface="Cambria"/>
                <a:cs typeface="Cambria"/>
              </a:rPr>
              <a:t> </a:t>
            </a:r>
            <a:r>
              <a:rPr sz="2176" b="1" spc="8" dirty="0">
                <a:solidFill>
                  <a:srgbClr val="0046FF"/>
                </a:solidFill>
                <a:latin typeface="Cambria"/>
                <a:cs typeface="Cambria"/>
              </a:rPr>
              <a:t>state</a:t>
            </a:r>
            <a:r>
              <a:rPr sz="2176" b="1" spc="92" dirty="0">
                <a:solidFill>
                  <a:srgbClr val="0046FF"/>
                </a:solidFill>
                <a:latin typeface="Cambria"/>
                <a:cs typeface="Cambria"/>
              </a:rPr>
              <a:t> </a:t>
            </a:r>
            <a:r>
              <a:rPr sz="2176" spc="-8" dirty="0">
                <a:latin typeface="Georgia"/>
                <a:cs typeface="Georgia"/>
              </a:rPr>
              <a:t>can</a:t>
            </a:r>
            <a:r>
              <a:rPr sz="2176" spc="67" dirty="0">
                <a:latin typeface="Georgia"/>
                <a:cs typeface="Georgia"/>
              </a:rPr>
              <a:t> </a:t>
            </a:r>
            <a:r>
              <a:rPr sz="2176" spc="-17" dirty="0">
                <a:latin typeface="Georgia"/>
                <a:cs typeface="Georgia"/>
              </a:rPr>
              <a:t>still</a:t>
            </a:r>
            <a:r>
              <a:rPr sz="2176" spc="59" dirty="0">
                <a:latin typeface="Georgia"/>
                <a:cs typeface="Georgia"/>
              </a:rPr>
              <a:t> </a:t>
            </a:r>
            <a:r>
              <a:rPr sz="2176" dirty="0">
                <a:latin typeface="Georgia"/>
                <a:cs typeface="Georgia"/>
              </a:rPr>
              <a:t>be</a:t>
            </a:r>
            <a:r>
              <a:rPr sz="2176" spc="67" dirty="0">
                <a:latin typeface="Georgia"/>
                <a:cs typeface="Georgia"/>
              </a:rPr>
              <a:t> </a:t>
            </a:r>
            <a:r>
              <a:rPr sz="2176" spc="-51" dirty="0">
                <a:latin typeface="Georgia"/>
                <a:cs typeface="Georgia"/>
              </a:rPr>
              <a:t>Markov,</a:t>
            </a:r>
            <a:r>
              <a:rPr sz="2176" spc="59" dirty="0">
                <a:latin typeface="Georgia"/>
                <a:cs typeface="Georgia"/>
              </a:rPr>
              <a:t> </a:t>
            </a:r>
            <a:r>
              <a:rPr sz="2176" spc="-25" dirty="0">
                <a:latin typeface="Georgia"/>
                <a:cs typeface="Georgia"/>
              </a:rPr>
              <a:t>but</a:t>
            </a:r>
            <a:r>
              <a:rPr sz="2176" spc="67" dirty="0">
                <a:latin typeface="Georgia"/>
                <a:cs typeface="Georgia"/>
              </a:rPr>
              <a:t> </a:t>
            </a:r>
            <a:r>
              <a:rPr sz="2176" dirty="0">
                <a:latin typeface="Georgia"/>
                <a:cs typeface="Georgia"/>
              </a:rPr>
              <a:t>the</a:t>
            </a:r>
            <a:r>
              <a:rPr sz="2176" spc="59" dirty="0">
                <a:latin typeface="Georgia"/>
                <a:cs typeface="Georgia"/>
              </a:rPr>
              <a:t> </a:t>
            </a:r>
            <a:r>
              <a:rPr sz="2176" spc="8" dirty="0">
                <a:latin typeface="Georgia"/>
                <a:cs typeface="Georgia"/>
              </a:rPr>
              <a:t>agent</a:t>
            </a:r>
            <a:r>
              <a:rPr sz="2176" spc="67" dirty="0">
                <a:latin typeface="Georgia"/>
                <a:cs typeface="Georgia"/>
              </a:rPr>
              <a:t> </a:t>
            </a:r>
            <a:r>
              <a:rPr sz="2176" dirty="0">
                <a:latin typeface="Georgia"/>
                <a:cs typeface="Georgia"/>
              </a:rPr>
              <a:t>does</a:t>
            </a:r>
            <a:r>
              <a:rPr sz="2176" spc="67" dirty="0">
                <a:latin typeface="Georgia"/>
                <a:cs typeface="Georgia"/>
              </a:rPr>
              <a:t> </a:t>
            </a:r>
            <a:r>
              <a:rPr sz="2176" spc="-17" dirty="0">
                <a:latin typeface="Georgia"/>
                <a:cs typeface="Georgia"/>
              </a:rPr>
              <a:t>not</a:t>
            </a:r>
            <a:r>
              <a:rPr sz="2176" spc="59" dirty="0">
                <a:latin typeface="Georgia"/>
                <a:cs typeface="Georgia"/>
              </a:rPr>
              <a:t> </a:t>
            </a:r>
            <a:r>
              <a:rPr sz="2176" spc="-8" dirty="0">
                <a:latin typeface="Georgia"/>
                <a:cs typeface="Georgia"/>
              </a:rPr>
              <a:t>know</a:t>
            </a:r>
            <a:r>
              <a:rPr sz="2176" spc="67" dirty="0">
                <a:latin typeface="Georgia"/>
                <a:cs typeface="Georgia"/>
              </a:rPr>
              <a:t> </a:t>
            </a:r>
            <a:r>
              <a:rPr sz="2176" spc="-17" dirty="0">
                <a:latin typeface="Georgia"/>
                <a:cs typeface="Georgia"/>
              </a:rPr>
              <a:t>it</a:t>
            </a:r>
            <a:endParaRPr sz="2176" dirty="0">
              <a:latin typeface="Georgia"/>
              <a:cs typeface="Georgia"/>
            </a:endParaRPr>
          </a:p>
          <a:p>
            <a:pPr marL="373922" indent="-310942">
              <a:spcBef>
                <a:spcPts val="597"/>
              </a:spcBef>
              <a:buClr>
                <a:srgbClr val="3333B2"/>
              </a:buClr>
              <a:buSzPct val="110526"/>
              <a:buFont typeface="Arial" panose="020B0604020202020204" pitchFamily="34" charset="0"/>
              <a:buChar char="•"/>
              <a:tabLst>
                <a:tab pos="319168" algn="l"/>
              </a:tabLst>
            </a:pPr>
            <a:r>
              <a:rPr sz="2176" spc="-75" dirty="0">
                <a:latin typeface="Georgia"/>
                <a:cs typeface="Georgia"/>
              </a:rPr>
              <a:t>We</a:t>
            </a:r>
            <a:r>
              <a:rPr sz="2176" spc="51" dirty="0">
                <a:latin typeface="Georgia"/>
                <a:cs typeface="Georgia"/>
              </a:rPr>
              <a:t> </a:t>
            </a:r>
            <a:r>
              <a:rPr sz="2176" spc="-8" dirty="0">
                <a:latin typeface="Georgia"/>
                <a:cs typeface="Georgia"/>
              </a:rPr>
              <a:t>might</a:t>
            </a:r>
            <a:r>
              <a:rPr sz="2176" spc="59" dirty="0">
                <a:latin typeface="Georgia"/>
                <a:cs typeface="Georgia"/>
              </a:rPr>
              <a:t> </a:t>
            </a:r>
            <a:r>
              <a:rPr sz="2176" spc="-17" dirty="0">
                <a:latin typeface="Georgia"/>
                <a:cs typeface="Georgia"/>
              </a:rPr>
              <a:t>still</a:t>
            </a:r>
            <a:r>
              <a:rPr sz="2176" spc="51" dirty="0">
                <a:latin typeface="Georgia"/>
                <a:cs typeface="Georgia"/>
              </a:rPr>
              <a:t> </a:t>
            </a:r>
            <a:r>
              <a:rPr sz="2176" dirty="0">
                <a:latin typeface="Georgia"/>
                <a:cs typeface="Georgia"/>
              </a:rPr>
              <a:t>be</a:t>
            </a:r>
            <a:r>
              <a:rPr sz="2176" spc="59" dirty="0">
                <a:latin typeface="Georgia"/>
                <a:cs typeface="Georgia"/>
              </a:rPr>
              <a:t> </a:t>
            </a:r>
            <a:r>
              <a:rPr sz="2176" spc="-25" dirty="0">
                <a:latin typeface="Georgia"/>
                <a:cs typeface="Georgia"/>
              </a:rPr>
              <a:t>able</a:t>
            </a:r>
            <a:r>
              <a:rPr sz="2176" spc="59" dirty="0">
                <a:latin typeface="Georgia"/>
                <a:cs typeface="Georgia"/>
              </a:rPr>
              <a:t> </a:t>
            </a:r>
            <a:r>
              <a:rPr sz="2176" spc="-8" dirty="0">
                <a:latin typeface="Georgia"/>
                <a:cs typeface="Georgia"/>
              </a:rPr>
              <a:t>to</a:t>
            </a:r>
            <a:r>
              <a:rPr sz="2176" spc="51" dirty="0">
                <a:latin typeface="Georgia"/>
                <a:cs typeface="Georgia"/>
              </a:rPr>
              <a:t> </a:t>
            </a:r>
            <a:r>
              <a:rPr sz="2176" spc="-17" dirty="0">
                <a:latin typeface="Georgia"/>
                <a:cs typeface="Georgia"/>
              </a:rPr>
              <a:t>construct</a:t>
            </a:r>
            <a:r>
              <a:rPr sz="2176" spc="59" dirty="0">
                <a:latin typeface="Georgia"/>
                <a:cs typeface="Georgia"/>
              </a:rPr>
              <a:t> </a:t>
            </a:r>
            <a:r>
              <a:rPr sz="2176" spc="17" dirty="0">
                <a:latin typeface="Georgia"/>
                <a:cs typeface="Georgia"/>
              </a:rPr>
              <a:t>a</a:t>
            </a:r>
            <a:r>
              <a:rPr sz="2176" spc="51" dirty="0">
                <a:latin typeface="Georgia"/>
                <a:cs typeface="Georgia"/>
              </a:rPr>
              <a:t> </a:t>
            </a:r>
            <a:r>
              <a:rPr sz="2176" spc="-25" dirty="0">
                <a:latin typeface="Georgia"/>
                <a:cs typeface="Georgia"/>
              </a:rPr>
              <a:t>Markov</a:t>
            </a:r>
            <a:r>
              <a:rPr sz="2176" spc="59" dirty="0">
                <a:latin typeface="Georgia"/>
                <a:cs typeface="Georgia"/>
              </a:rPr>
              <a:t> </a:t>
            </a:r>
            <a:r>
              <a:rPr sz="2176" spc="8" dirty="0">
                <a:latin typeface="Georgia"/>
                <a:cs typeface="Georgia"/>
              </a:rPr>
              <a:t>agent</a:t>
            </a:r>
            <a:r>
              <a:rPr sz="2176" spc="59" dirty="0">
                <a:latin typeface="Georgia"/>
                <a:cs typeface="Georgia"/>
              </a:rPr>
              <a:t> </a:t>
            </a:r>
            <a:r>
              <a:rPr sz="2176" dirty="0">
                <a:latin typeface="Georgia"/>
                <a:cs typeface="Georgia"/>
              </a:rPr>
              <a:t>state</a:t>
            </a:r>
          </a:p>
        </p:txBody>
      </p:sp>
      <p:sp>
        <p:nvSpPr>
          <p:cNvPr id="4" name="Rectangle 3">
            <a:extLst>
              <a:ext uri="{FF2B5EF4-FFF2-40B4-BE49-F238E27FC236}">
                <a16:creationId xmlns:a16="http://schemas.microsoft.com/office/drawing/2014/main" id="{E6F42278-96F0-DDD4-E32D-FEB077344E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36F11B4-EF9C-A055-B7CC-5E05978CF8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69DC89E-1B82-4CC3-1759-1B01233DB4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60317833"/>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56497" y="795835"/>
            <a:ext cx="3279005" cy="471513"/>
          </a:xfrm>
          <a:prstGeom prst="rect">
            <a:avLst/>
          </a:prstGeom>
        </p:spPr>
        <p:txBody>
          <a:bodyPr vert="horz" wrap="square" lIns="0" tIns="19214" rIns="0" bIns="0" rtlCol="0" anchor="ctr">
            <a:spAutoFit/>
          </a:bodyPr>
          <a:lstStyle/>
          <a:p>
            <a:pPr marL="21349">
              <a:spcBef>
                <a:spcPts val="151"/>
              </a:spcBef>
            </a:pPr>
            <a:r>
              <a:rPr sz="3264" spc="-34" dirty="0">
                <a:solidFill>
                  <a:srgbClr val="3333B2"/>
                </a:solidFill>
                <a:latin typeface="Georgia"/>
                <a:cs typeface="Georgia"/>
              </a:rPr>
              <a:t>Agent</a:t>
            </a:r>
            <a:r>
              <a:rPr sz="3264" spc="-25" dirty="0">
                <a:solidFill>
                  <a:srgbClr val="3333B2"/>
                </a:solidFill>
                <a:latin typeface="Georgia"/>
                <a:cs typeface="Georgia"/>
              </a:rPr>
              <a:t> </a:t>
            </a:r>
            <a:r>
              <a:rPr sz="3264" spc="-8" dirty="0">
                <a:solidFill>
                  <a:srgbClr val="3333B2"/>
                </a:solidFill>
                <a:latin typeface="Georgia"/>
                <a:cs typeface="Georgia"/>
              </a:rPr>
              <a:t>State</a:t>
            </a:r>
            <a:endParaRPr sz="3264" dirty="0">
              <a:latin typeface="Georgia"/>
              <a:cs typeface="Georgia"/>
            </a:endParaRPr>
          </a:p>
        </p:txBody>
      </p:sp>
      <p:pic>
        <p:nvPicPr>
          <p:cNvPr id="3" name="object 3"/>
          <p:cNvPicPr/>
          <p:nvPr/>
        </p:nvPicPr>
        <p:blipFill>
          <a:blip r:embed="rId2" cstate="print"/>
          <a:stretch>
            <a:fillRect/>
          </a:stretch>
        </p:blipFill>
        <p:spPr>
          <a:xfrm>
            <a:off x="1848899" y="2766055"/>
            <a:ext cx="3537339" cy="1907499"/>
          </a:xfrm>
          <a:prstGeom prst="rect">
            <a:avLst/>
          </a:prstGeom>
        </p:spPr>
      </p:pic>
      <p:sp>
        <p:nvSpPr>
          <p:cNvPr id="4" name="object 4"/>
          <p:cNvSpPr txBox="1"/>
          <p:nvPr/>
        </p:nvSpPr>
        <p:spPr>
          <a:xfrm>
            <a:off x="5551811" y="2064732"/>
            <a:ext cx="5054484" cy="3164053"/>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1814" spc="-8" dirty="0">
                <a:latin typeface="Georgia"/>
                <a:cs typeface="Georgia"/>
              </a:rPr>
              <a:t>The</a:t>
            </a:r>
            <a:r>
              <a:rPr sz="1814" spc="42" dirty="0">
                <a:latin typeface="Georgia"/>
                <a:cs typeface="Georgia"/>
              </a:rPr>
              <a:t> </a:t>
            </a:r>
            <a:r>
              <a:rPr sz="1814" spc="-8" dirty="0">
                <a:latin typeface="Georgia"/>
                <a:cs typeface="Georgia"/>
              </a:rPr>
              <a:t>agent’s</a:t>
            </a:r>
            <a:r>
              <a:rPr sz="1814" spc="51" dirty="0">
                <a:latin typeface="Georgia"/>
                <a:cs typeface="Georgia"/>
              </a:rPr>
              <a:t> </a:t>
            </a:r>
            <a:r>
              <a:rPr sz="1814" spc="-17" dirty="0">
                <a:latin typeface="Georgia"/>
                <a:cs typeface="Georgia"/>
              </a:rPr>
              <a:t>actions</a:t>
            </a:r>
            <a:r>
              <a:rPr sz="1814" spc="51" dirty="0">
                <a:latin typeface="Georgia"/>
                <a:cs typeface="Georgia"/>
              </a:rPr>
              <a:t> </a:t>
            </a:r>
            <a:r>
              <a:rPr sz="1814" dirty="0">
                <a:latin typeface="Georgia"/>
                <a:cs typeface="Georgia"/>
              </a:rPr>
              <a:t>depend</a:t>
            </a:r>
            <a:r>
              <a:rPr sz="1814" spc="51" dirty="0">
                <a:latin typeface="Georgia"/>
                <a:cs typeface="Georgia"/>
              </a:rPr>
              <a:t> </a:t>
            </a:r>
            <a:r>
              <a:rPr sz="1814" spc="-17" dirty="0">
                <a:latin typeface="Georgia"/>
                <a:cs typeface="Georgia"/>
              </a:rPr>
              <a:t>on</a:t>
            </a:r>
            <a:r>
              <a:rPr sz="1814" spc="51" dirty="0">
                <a:latin typeface="Georgia"/>
                <a:cs typeface="Georgia"/>
              </a:rPr>
              <a:t> </a:t>
            </a:r>
            <a:r>
              <a:rPr sz="1814" spc="-25" dirty="0">
                <a:latin typeface="Georgia"/>
                <a:cs typeface="Georgia"/>
              </a:rPr>
              <a:t>its</a:t>
            </a:r>
            <a:r>
              <a:rPr sz="1814" spc="51" dirty="0">
                <a:latin typeface="Georgia"/>
                <a:cs typeface="Georgia"/>
              </a:rPr>
              <a:t> </a:t>
            </a:r>
            <a:r>
              <a:rPr sz="1814" dirty="0">
                <a:latin typeface="Georgia"/>
                <a:cs typeface="Georgia"/>
              </a:rPr>
              <a:t>state</a:t>
            </a:r>
          </a:p>
          <a:p>
            <a:pPr marL="322098" indent="-259118">
              <a:spcBef>
                <a:spcPts val="597"/>
              </a:spcBef>
              <a:buClr>
                <a:srgbClr val="3333B2"/>
              </a:buClr>
              <a:buSzPct val="110526"/>
              <a:buFont typeface="Arial" panose="020B0604020202020204" pitchFamily="34" charset="0"/>
              <a:buChar char="•"/>
              <a:tabLst>
                <a:tab pos="319168" algn="l"/>
              </a:tabLst>
            </a:pPr>
            <a:r>
              <a:rPr sz="1814" spc="-8" dirty="0">
                <a:latin typeface="Georgia"/>
                <a:cs typeface="Georgia"/>
              </a:rPr>
              <a:t>The</a:t>
            </a:r>
            <a:r>
              <a:rPr sz="1814" spc="51" dirty="0">
                <a:latin typeface="Georgia"/>
                <a:cs typeface="Georgia"/>
              </a:rPr>
              <a:t> </a:t>
            </a:r>
            <a:r>
              <a:rPr sz="1814" b="1" spc="17" dirty="0">
                <a:solidFill>
                  <a:srgbClr val="0046FF"/>
                </a:solidFill>
                <a:latin typeface="Cambria"/>
                <a:cs typeface="Cambria"/>
              </a:rPr>
              <a:t>agent</a:t>
            </a:r>
            <a:r>
              <a:rPr sz="1814" b="1" spc="118" dirty="0">
                <a:solidFill>
                  <a:srgbClr val="0046FF"/>
                </a:solidFill>
                <a:latin typeface="Cambria"/>
                <a:cs typeface="Cambria"/>
              </a:rPr>
              <a:t> </a:t>
            </a:r>
            <a:r>
              <a:rPr sz="1814" b="1" spc="8" dirty="0">
                <a:solidFill>
                  <a:srgbClr val="0046FF"/>
                </a:solidFill>
                <a:latin typeface="Cambria"/>
                <a:cs typeface="Cambria"/>
              </a:rPr>
              <a:t>state</a:t>
            </a:r>
            <a:r>
              <a:rPr sz="1814" b="1" spc="92" dirty="0">
                <a:solidFill>
                  <a:srgbClr val="0046FF"/>
                </a:solidFill>
                <a:latin typeface="Cambria"/>
                <a:cs typeface="Cambria"/>
              </a:rPr>
              <a:t> </a:t>
            </a:r>
            <a:r>
              <a:rPr sz="1814" spc="-34" dirty="0">
                <a:latin typeface="Georgia"/>
                <a:cs typeface="Georgia"/>
              </a:rPr>
              <a:t>is</a:t>
            </a:r>
            <a:r>
              <a:rPr sz="1814" spc="59" dirty="0">
                <a:latin typeface="Georgia"/>
                <a:cs typeface="Georgia"/>
              </a:rPr>
              <a:t> </a:t>
            </a:r>
            <a:r>
              <a:rPr sz="1814" spc="17" dirty="0">
                <a:latin typeface="Georgia"/>
                <a:cs typeface="Georgia"/>
              </a:rPr>
              <a:t>a</a:t>
            </a:r>
            <a:r>
              <a:rPr sz="1814" spc="59" dirty="0">
                <a:latin typeface="Georgia"/>
                <a:cs typeface="Georgia"/>
              </a:rPr>
              <a:t> </a:t>
            </a:r>
            <a:r>
              <a:rPr sz="1814" spc="-17" dirty="0">
                <a:latin typeface="Georgia"/>
                <a:cs typeface="Georgia"/>
              </a:rPr>
              <a:t>function</a:t>
            </a:r>
            <a:r>
              <a:rPr sz="1814" spc="59" dirty="0">
                <a:latin typeface="Georgia"/>
                <a:cs typeface="Georgia"/>
              </a:rPr>
              <a:t> </a:t>
            </a:r>
            <a:r>
              <a:rPr sz="1814" spc="-17" dirty="0">
                <a:latin typeface="Georgia"/>
                <a:cs typeface="Georgia"/>
              </a:rPr>
              <a:t>of</a:t>
            </a:r>
            <a:r>
              <a:rPr sz="1814" spc="59" dirty="0">
                <a:latin typeface="Georgia"/>
                <a:cs typeface="Georgia"/>
              </a:rPr>
              <a:t> </a:t>
            </a:r>
            <a:r>
              <a:rPr sz="1814" dirty="0">
                <a:latin typeface="Georgia"/>
                <a:cs typeface="Georgia"/>
              </a:rPr>
              <a:t>the</a:t>
            </a:r>
            <a:r>
              <a:rPr sz="1814" spc="59" dirty="0">
                <a:latin typeface="Georgia"/>
                <a:cs typeface="Georgia"/>
              </a:rPr>
              <a:t> </a:t>
            </a:r>
            <a:r>
              <a:rPr sz="1814" spc="-17" dirty="0">
                <a:latin typeface="Georgia"/>
                <a:cs typeface="Georgia"/>
              </a:rPr>
              <a:t>history</a:t>
            </a:r>
            <a:endParaRPr sz="1814" dirty="0">
              <a:latin typeface="Georgia"/>
              <a:cs typeface="Georgia"/>
            </a:endParaRPr>
          </a:p>
          <a:p>
            <a:pPr marL="322098" indent="-259118">
              <a:spcBef>
                <a:spcPts val="427"/>
              </a:spcBef>
              <a:buClr>
                <a:srgbClr val="3333B2"/>
              </a:buClr>
              <a:buSzPct val="110526"/>
              <a:buFont typeface="Arial" panose="020B0604020202020204" pitchFamily="34" charset="0"/>
              <a:buChar char="•"/>
              <a:tabLst>
                <a:tab pos="319168" algn="l"/>
              </a:tabLst>
            </a:pPr>
            <a:r>
              <a:rPr sz="1814" spc="-75" dirty="0">
                <a:latin typeface="Georgia"/>
                <a:cs typeface="Georgia"/>
              </a:rPr>
              <a:t>For</a:t>
            </a:r>
            <a:r>
              <a:rPr sz="1814" spc="34" dirty="0">
                <a:latin typeface="Georgia"/>
                <a:cs typeface="Georgia"/>
              </a:rPr>
              <a:t> </a:t>
            </a:r>
            <a:r>
              <a:rPr sz="1814" spc="-8" dirty="0">
                <a:latin typeface="Georgia"/>
                <a:cs typeface="Georgia"/>
              </a:rPr>
              <a:t>instance,</a:t>
            </a:r>
            <a:r>
              <a:rPr sz="1814" spc="42" dirty="0">
                <a:latin typeface="Georgia"/>
                <a:cs typeface="Georgia"/>
              </a:rPr>
              <a:t> </a:t>
            </a:r>
            <a:r>
              <a:rPr sz="2176" i="1" spc="42" dirty="0">
                <a:latin typeface="Trebuchet MS"/>
                <a:cs typeface="Trebuchet MS"/>
              </a:rPr>
              <a:t>S</a:t>
            </a:r>
            <a:r>
              <a:rPr sz="2176" i="1" spc="63" baseline="-11904" dirty="0">
                <a:latin typeface="Trebuchet MS"/>
                <a:cs typeface="Trebuchet MS"/>
              </a:rPr>
              <a:t>t</a:t>
            </a:r>
            <a:r>
              <a:rPr sz="2176" i="1" spc="427" baseline="-11904" dirty="0">
                <a:latin typeface="Trebuchet MS"/>
                <a:cs typeface="Trebuchet MS"/>
              </a:rPr>
              <a:t> </a:t>
            </a:r>
            <a:r>
              <a:rPr sz="2176" spc="-17" dirty="0">
                <a:latin typeface="Georgia"/>
                <a:cs typeface="Georgia"/>
              </a:rPr>
              <a:t>=</a:t>
            </a:r>
            <a:r>
              <a:rPr sz="2176" spc="34" dirty="0">
                <a:latin typeface="Georgia"/>
                <a:cs typeface="Georgia"/>
              </a:rPr>
              <a:t> </a:t>
            </a:r>
            <a:r>
              <a:rPr sz="2176" i="1" spc="34" dirty="0">
                <a:latin typeface="Trebuchet MS"/>
                <a:cs typeface="Trebuchet MS"/>
              </a:rPr>
              <a:t>O</a:t>
            </a:r>
            <a:r>
              <a:rPr sz="2176" i="1" spc="51" baseline="-11904" dirty="0">
                <a:latin typeface="Trebuchet MS"/>
                <a:cs typeface="Trebuchet MS"/>
              </a:rPr>
              <a:t>t</a:t>
            </a:r>
            <a:endParaRPr sz="2176" baseline="-11904" dirty="0">
              <a:latin typeface="Trebuchet MS"/>
              <a:cs typeface="Trebuchet MS"/>
            </a:endParaRPr>
          </a:p>
          <a:p>
            <a:pPr marL="322098" indent="-259118">
              <a:spcBef>
                <a:spcPts val="563"/>
              </a:spcBef>
              <a:buClr>
                <a:srgbClr val="3333B2"/>
              </a:buClr>
              <a:buSzPct val="110526"/>
              <a:buFont typeface="Arial" panose="020B0604020202020204" pitchFamily="34" charset="0"/>
              <a:buChar char="•"/>
              <a:tabLst>
                <a:tab pos="319168" algn="l"/>
              </a:tabLst>
            </a:pPr>
            <a:r>
              <a:rPr sz="1814" spc="-17" dirty="0">
                <a:latin typeface="Georgia"/>
                <a:cs typeface="Georgia"/>
              </a:rPr>
              <a:t>More</a:t>
            </a:r>
            <a:r>
              <a:rPr sz="1814" spc="-8" dirty="0">
                <a:latin typeface="Georgia"/>
                <a:cs typeface="Georgia"/>
              </a:rPr>
              <a:t> </a:t>
            </a:r>
            <a:r>
              <a:rPr sz="1814" dirty="0">
                <a:latin typeface="Georgia"/>
                <a:cs typeface="Georgia"/>
              </a:rPr>
              <a:t>generally:</a:t>
            </a:r>
          </a:p>
          <a:p>
            <a:pPr marL="1426115">
              <a:spcBef>
                <a:spcPts val="1597"/>
              </a:spcBef>
            </a:pPr>
            <a:r>
              <a:rPr sz="2176" i="1" spc="118" dirty="0">
                <a:latin typeface="Trebuchet MS"/>
                <a:cs typeface="Trebuchet MS"/>
              </a:rPr>
              <a:t>S</a:t>
            </a:r>
            <a:r>
              <a:rPr sz="2176" i="1" spc="74" baseline="-11904" dirty="0">
                <a:latin typeface="Trebuchet MS"/>
                <a:cs typeface="Trebuchet MS"/>
              </a:rPr>
              <a:t>t</a:t>
            </a:r>
            <a:r>
              <a:rPr sz="2539" baseline="-11111" dirty="0">
                <a:latin typeface="Georgia"/>
                <a:cs typeface="Georgia"/>
              </a:rPr>
              <a:t>+</a:t>
            </a:r>
            <a:r>
              <a:rPr sz="2176" spc="-12" baseline="-11904" dirty="0">
                <a:latin typeface="Microsoft Sans Serif"/>
                <a:cs typeface="Microsoft Sans Serif"/>
              </a:rPr>
              <a:t>1</a:t>
            </a:r>
            <a:r>
              <a:rPr sz="2176" baseline="-11904" dirty="0">
                <a:latin typeface="Microsoft Sans Serif"/>
                <a:cs typeface="Microsoft Sans Serif"/>
              </a:rPr>
              <a:t> </a:t>
            </a:r>
            <a:r>
              <a:rPr sz="2176" spc="-87" baseline="-11904" dirty="0">
                <a:latin typeface="Microsoft Sans Serif"/>
                <a:cs typeface="Microsoft Sans Serif"/>
              </a:rPr>
              <a:t> </a:t>
            </a:r>
            <a:r>
              <a:rPr sz="2176" spc="-17" dirty="0">
                <a:latin typeface="Georgia"/>
                <a:cs typeface="Georgia"/>
              </a:rPr>
              <a:t>=</a:t>
            </a:r>
            <a:r>
              <a:rPr sz="2176" spc="59" dirty="0">
                <a:latin typeface="Georgia"/>
                <a:cs typeface="Georgia"/>
              </a:rPr>
              <a:t> </a:t>
            </a:r>
            <a:r>
              <a:rPr sz="2176" i="1" spc="-8" dirty="0">
                <a:latin typeface="Trebuchet MS"/>
                <a:cs typeface="Trebuchet MS"/>
              </a:rPr>
              <a:t>u</a:t>
            </a:r>
            <a:r>
              <a:rPr sz="2176" spc="8" dirty="0">
                <a:latin typeface="Lucida Sans Unicode"/>
                <a:cs typeface="Lucida Sans Unicode"/>
              </a:rPr>
              <a:t>(</a:t>
            </a:r>
            <a:r>
              <a:rPr sz="2176" i="1" spc="118" dirty="0">
                <a:latin typeface="Trebuchet MS"/>
                <a:cs typeface="Trebuchet MS"/>
              </a:rPr>
              <a:t>S</a:t>
            </a:r>
            <a:r>
              <a:rPr sz="2176" i="1" spc="-51" baseline="-11904" dirty="0">
                <a:latin typeface="Trebuchet MS"/>
                <a:cs typeface="Trebuchet MS"/>
              </a:rPr>
              <a:t>t</a:t>
            </a:r>
            <a:r>
              <a:rPr sz="2176" i="1" spc="-301" baseline="-11904" dirty="0">
                <a:latin typeface="Trebuchet MS"/>
                <a:cs typeface="Trebuchet MS"/>
              </a:rPr>
              <a:t> </a:t>
            </a:r>
            <a:r>
              <a:rPr sz="2176" spc="-8" dirty="0">
                <a:latin typeface="Calibri"/>
                <a:cs typeface="Calibri"/>
              </a:rPr>
              <a:t>,</a:t>
            </a:r>
            <a:r>
              <a:rPr sz="2176" spc="-109" dirty="0">
                <a:latin typeface="Calibri"/>
                <a:cs typeface="Calibri"/>
              </a:rPr>
              <a:t> </a:t>
            </a:r>
            <a:r>
              <a:rPr sz="2176" i="1" spc="84" dirty="0">
                <a:latin typeface="Trebuchet MS"/>
                <a:cs typeface="Trebuchet MS"/>
              </a:rPr>
              <a:t>A</a:t>
            </a:r>
            <a:r>
              <a:rPr sz="2176" i="1" spc="-51" baseline="-11904" dirty="0">
                <a:latin typeface="Trebuchet MS"/>
                <a:cs typeface="Trebuchet MS"/>
              </a:rPr>
              <a:t>t</a:t>
            </a:r>
            <a:r>
              <a:rPr sz="2176" i="1" spc="-301" baseline="-11904" dirty="0">
                <a:latin typeface="Trebuchet MS"/>
                <a:cs typeface="Trebuchet MS"/>
              </a:rPr>
              <a:t> </a:t>
            </a:r>
            <a:r>
              <a:rPr sz="2176" spc="-8" dirty="0">
                <a:latin typeface="Calibri"/>
                <a:cs typeface="Calibri"/>
              </a:rPr>
              <a:t>,</a:t>
            </a:r>
            <a:r>
              <a:rPr sz="2176" spc="-109" dirty="0">
                <a:latin typeface="Calibri"/>
                <a:cs typeface="Calibri"/>
              </a:rPr>
              <a:t> </a:t>
            </a:r>
            <a:r>
              <a:rPr sz="2176" i="1" spc="101" dirty="0">
                <a:latin typeface="Trebuchet MS"/>
                <a:cs typeface="Trebuchet MS"/>
              </a:rPr>
              <a:t>R</a:t>
            </a:r>
            <a:r>
              <a:rPr sz="2176" i="1" spc="74" baseline="-11904" dirty="0">
                <a:latin typeface="Trebuchet MS"/>
                <a:cs typeface="Trebuchet MS"/>
              </a:rPr>
              <a:t>t</a:t>
            </a:r>
            <a:r>
              <a:rPr sz="2539" spc="-12" baseline="-11111" dirty="0">
                <a:latin typeface="Georgia"/>
                <a:cs typeface="Georgia"/>
              </a:rPr>
              <a:t>+</a:t>
            </a:r>
            <a:r>
              <a:rPr sz="2176" spc="74" baseline="-11904" dirty="0">
                <a:latin typeface="Microsoft Sans Serif"/>
                <a:cs typeface="Microsoft Sans Serif"/>
              </a:rPr>
              <a:t>1</a:t>
            </a:r>
            <a:r>
              <a:rPr sz="2176" spc="-8" dirty="0">
                <a:latin typeface="Calibri"/>
                <a:cs typeface="Calibri"/>
              </a:rPr>
              <a:t>,</a:t>
            </a:r>
            <a:r>
              <a:rPr sz="2176" spc="-109" dirty="0">
                <a:latin typeface="Calibri"/>
                <a:cs typeface="Calibri"/>
              </a:rPr>
              <a:t> </a:t>
            </a:r>
            <a:r>
              <a:rPr sz="2176" i="1" spc="92" dirty="0">
                <a:latin typeface="Trebuchet MS"/>
                <a:cs typeface="Trebuchet MS"/>
              </a:rPr>
              <a:t>O</a:t>
            </a:r>
            <a:r>
              <a:rPr sz="2176" i="1" spc="74" baseline="-11904" dirty="0">
                <a:latin typeface="Trebuchet MS"/>
                <a:cs typeface="Trebuchet MS"/>
              </a:rPr>
              <a:t>t</a:t>
            </a:r>
            <a:r>
              <a:rPr sz="2539" baseline="-11111" dirty="0">
                <a:latin typeface="Georgia"/>
                <a:cs typeface="Georgia"/>
              </a:rPr>
              <a:t>+</a:t>
            </a:r>
            <a:r>
              <a:rPr sz="2176" spc="101" baseline="-11904" dirty="0">
                <a:latin typeface="Microsoft Sans Serif"/>
                <a:cs typeface="Microsoft Sans Serif"/>
              </a:rPr>
              <a:t>1</a:t>
            </a:r>
            <a:r>
              <a:rPr sz="2176" spc="8" dirty="0">
                <a:latin typeface="Lucida Sans Unicode"/>
                <a:cs typeface="Lucida Sans Unicode"/>
              </a:rPr>
              <a:t>)</a:t>
            </a:r>
            <a:endParaRPr sz="2176" dirty="0">
              <a:latin typeface="Lucida Sans Unicode"/>
              <a:cs typeface="Lucida Sans Unicode"/>
            </a:endParaRPr>
          </a:p>
          <a:p>
            <a:pPr marL="318101">
              <a:spcBef>
                <a:spcPts val="1648"/>
              </a:spcBef>
            </a:pPr>
            <a:r>
              <a:rPr sz="1814" spc="8" dirty="0">
                <a:latin typeface="Georgia"/>
                <a:cs typeface="Georgia"/>
              </a:rPr>
              <a:t>where</a:t>
            </a:r>
            <a:r>
              <a:rPr sz="1814" spc="51" dirty="0">
                <a:latin typeface="Georgia"/>
                <a:cs typeface="Georgia"/>
              </a:rPr>
              <a:t> </a:t>
            </a:r>
            <a:r>
              <a:rPr sz="2176" i="1" spc="-75" dirty="0">
                <a:latin typeface="Trebuchet MS"/>
                <a:cs typeface="Trebuchet MS"/>
              </a:rPr>
              <a:t>u</a:t>
            </a:r>
            <a:r>
              <a:rPr sz="2176" i="1" spc="8" dirty="0">
                <a:latin typeface="Trebuchet MS"/>
                <a:cs typeface="Trebuchet MS"/>
              </a:rPr>
              <a:t> </a:t>
            </a:r>
            <a:r>
              <a:rPr sz="1814" spc="-34" dirty="0">
                <a:latin typeface="Georgia"/>
                <a:cs typeface="Georgia"/>
              </a:rPr>
              <a:t>is</a:t>
            </a:r>
            <a:r>
              <a:rPr sz="1814" spc="51" dirty="0">
                <a:latin typeface="Georgia"/>
                <a:cs typeface="Georgia"/>
              </a:rPr>
              <a:t> </a:t>
            </a:r>
            <a:r>
              <a:rPr sz="1814" spc="17" dirty="0">
                <a:latin typeface="Georgia"/>
                <a:cs typeface="Georgia"/>
              </a:rPr>
              <a:t>a</a:t>
            </a:r>
            <a:r>
              <a:rPr sz="1814" spc="59" dirty="0">
                <a:latin typeface="Georgia"/>
                <a:cs typeface="Georgia"/>
              </a:rPr>
              <a:t> </a:t>
            </a:r>
            <a:r>
              <a:rPr sz="1814" spc="-8" dirty="0">
                <a:latin typeface="Georgia"/>
                <a:cs typeface="Georgia"/>
              </a:rPr>
              <a:t>‘state</a:t>
            </a:r>
            <a:r>
              <a:rPr sz="1814" spc="51" dirty="0">
                <a:latin typeface="Georgia"/>
                <a:cs typeface="Georgia"/>
              </a:rPr>
              <a:t> </a:t>
            </a:r>
            <a:r>
              <a:rPr sz="1814" dirty="0">
                <a:latin typeface="Georgia"/>
                <a:cs typeface="Georgia"/>
              </a:rPr>
              <a:t>update</a:t>
            </a:r>
            <a:r>
              <a:rPr sz="1814" spc="59" dirty="0">
                <a:latin typeface="Georgia"/>
                <a:cs typeface="Georgia"/>
              </a:rPr>
              <a:t> </a:t>
            </a:r>
            <a:r>
              <a:rPr sz="1814" spc="-17" dirty="0">
                <a:latin typeface="Georgia"/>
                <a:cs typeface="Georgia"/>
              </a:rPr>
              <a:t>function‘</a:t>
            </a:r>
            <a:endParaRPr lang="en-US" sz="1814" spc="-17" dirty="0">
              <a:latin typeface="Georgia"/>
              <a:cs typeface="Georgia"/>
            </a:endParaRPr>
          </a:p>
          <a:p>
            <a:pPr marL="322098" marR="51238" indent="-259118">
              <a:lnSpc>
                <a:spcPct val="104900"/>
              </a:lnSpc>
              <a:spcBef>
                <a:spcPts val="488"/>
              </a:spcBef>
              <a:buClr>
                <a:srgbClr val="3333B2"/>
              </a:buClr>
              <a:buSzPct val="110526"/>
              <a:buFont typeface="Arial" panose="020B0604020202020204" pitchFamily="34" charset="0"/>
              <a:buChar char="•"/>
              <a:tabLst>
                <a:tab pos="319168" algn="l"/>
              </a:tabLst>
            </a:pPr>
            <a:r>
              <a:rPr sz="1814" spc="-8" dirty="0">
                <a:latin typeface="Georgia"/>
                <a:cs typeface="Georgia"/>
              </a:rPr>
              <a:t>The</a:t>
            </a:r>
            <a:r>
              <a:rPr sz="1814" spc="42" dirty="0">
                <a:latin typeface="Georgia"/>
                <a:cs typeface="Georgia"/>
              </a:rPr>
              <a:t> </a:t>
            </a:r>
            <a:r>
              <a:rPr sz="1814" spc="8" dirty="0">
                <a:latin typeface="Georgia"/>
                <a:cs typeface="Georgia"/>
              </a:rPr>
              <a:t>agent</a:t>
            </a:r>
            <a:r>
              <a:rPr sz="1814" spc="51" dirty="0">
                <a:latin typeface="Georgia"/>
                <a:cs typeface="Georgia"/>
              </a:rPr>
              <a:t> </a:t>
            </a:r>
            <a:r>
              <a:rPr sz="1814" dirty="0">
                <a:latin typeface="Georgia"/>
                <a:cs typeface="Georgia"/>
              </a:rPr>
              <a:t>state</a:t>
            </a:r>
            <a:r>
              <a:rPr sz="1814" spc="51" dirty="0">
                <a:latin typeface="Georgia"/>
                <a:cs typeface="Georgia"/>
              </a:rPr>
              <a:t> </a:t>
            </a:r>
            <a:r>
              <a:rPr sz="1814" spc="-34" dirty="0">
                <a:latin typeface="Georgia"/>
                <a:cs typeface="Georgia"/>
              </a:rPr>
              <a:t>is</a:t>
            </a:r>
            <a:r>
              <a:rPr sz="1814" spc="51" dirty="0">
                <a:latin typeface="Georgia"/>
                <a:cs typeface="Georgia"/>
              </a:rPr>
              <a:t> </a:t>
            </a:r>
            <a:r>
              <a:rPr sz="1814" spc="-8" dirty="0">
                <a:latin typeface="Georgia"/>
                <a:cs typeface="Georgia"/>
              </a:rPr>
              <a:t>often</a:t>
            </a:r>
            <a:r>
              <a:rPr sz="1814" spc="42" dirty="0">
                <a:latin typeface="Georgia"/>
                <a:cs typeface="Georgia"/>
              </a:rPr>
              <a:t> </a:t>
            </a:r>
            <a:r>
              <a:rPr sz="1814" b="1" dirty="0">
                <a:solidFill>
                  <a:srgbClr val="0046FF"/>
                </a:solidFill>
                <a:latin typeface="Cambria"/>
                <a:cs typeface="Cambria"/>
              </a:rPr>
              <a:t>much</a:t>
            </a:r>
            <a:r>
              <a:rPr sz="1814" b="1" spc="84" dirty="0">
                <a:solidFill>
                  <a:srgbClr val="0046FF"/>
                </a:solidFill>
                <a:latin typeface="Cambria"/>
                <a:cs typeface="Cambria"/>
              </a:rPr>
              <a:t> </a:t>
            </a:r>
            <a:r>
              <a:rPr sz="1814" spc="-17" dirty="0">
                <a:latin typeface="Georgia"/>
                <a:cs typeface="Georgia"/>
              </a:rPr>
              <a:t>smaller</a:t>
            </a:r>
            <a:r>
              <a:rPr sz="1814" spc="51" dirty="0">
                <a:latin typeface="Georgia"/>
                <a:cs typeface="Georgia"/>
              </a:rPr>
              <a:t> </a:t>
            </a:r>
            <a:r>
              <a:rPr sz="1814" spc="-8" dirty="0">
                <a:latin typeface="Georgia"/>
                <a:cs typeface="Georgia"/>
              </a:rPr>
              <a:t>than</a:t>
            </a:r>
            <a:r>
              <a:rPr sz="1814" spc="51" dirty="0">
                <a:latin typeface="Georgia"/>
                <a:cs typeface="Georgia"/>
              </a:rPr>
              <a:t> </a:t>
            </a:r>
            <a:r>
              <a:rPr sz="1814" dirty="0">
                <a:latin typeface="Georgia"/>
                <a:cs typeface="Georgia"/>
              </a:rPr>
              <a:t>the </a:t>
            </a:r>
            <a:r>
              <a:rPr sz="1814" spc="-362" dirty="0">
                <a:latin typeface="Georgia"/>
                <a:cs typeface="Georgia"/>
              </a:rPr>
              <a:t> </a:t>
            </a:r>
            <a:r>
              <a:rPr sz="1814" spc="-17" dirty="0">
                <a:latin typeface="Georgia"/>
                <a:cs typeface="Georgia"/>
              </a:rPr>
              <a:t>environment</a:t>
            </a:r>
            <a:r>
              <a:rPr sz="1814" spc="51" dirty="0">
                <a:latin typeface="Georgia"/>
                <a:cs typeface="Georgia"/>
              </a:rPr>
              <a:t> </a:t>
            </a:r>
            <a:r>
              <a:rPr sz="1814" dirty="0">
                <a:latin typeface="Georgia"/>
                <a:cs typeface="Georgia"/>
              </a:rPr>
              <a:t>state</a:t>
            </a:r>
          </a:p>
        </p:txBody>
      </p:sp>
      <p:sp>
        <p:nvSpPr>
          <p:cNvPr id="5" name="Rectangle 4">
            <a:extLst>
              <a:ext uri="{FF2B5EF4-FFF2-40B4-BE49-F238E27FC236}">
                <a16:creationId xmlns:a16="http://schemas.microsoft.com/office/drawing/2014/main" id="{920283A5-18EB-6D82-84C2-7123293CFA5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9E6E6D1-5F3D-AF17-2567-61895332D4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1B7AF7-9952-EAC5-34FD-A7EE56D026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88986391"/>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4412051" y="1326700"/>
            <a:ext cx="3358205" cy="270563"/>
          </a:xfrm>
          <a:prstGeom prst="rect">
            <a:avLst/>
          </a:prstGeom>
        </p:spPr>
        <p:txBody>
          <a:bodyPr vert="horz" wrap="square" lIns="0" tIns="24550" rIns="0" bIns="0" rtlCol="0">
            <a:spAutoFit/>
          </a:bodyPr>
          <a:lstStyle/>
          <a:p>
            <a:pPr marL="21349">
              <a:spcBef>
                <a:spcPts val="191"/>
              </a:spcBef>
            </a:pPr>
            <a:r>
              <a:rPr sz="1597" spc="-8" dirty="0">
                <a:latin typeface="Georgia"/>
                <a:cs typeface="Georgia"/>
              </a:rPr>
              <a:t>The</a:t>
            </a:r>
            <a:r>
              <a:rPr sz="1597" spc="42" dirty="0">
                <a:latin typeface="Georgia"/>
                <a:cs typeface="Georgia"/>
              </a:rPr>
              <a:t> </a:t>
            </a:r>
            <a:r>
              <a:rPr sz="1597" spc="8" dirty="0">
                <a:latin typeface="Georgia"/>
                <a:cs typeface="Georgia"/>
              </a:rPr>
              <a:t>full</a:t>
            </a:r>
            <a:r>
              <a:rPr sz="1597" spc="51" dirty="0">
                <a:latin typeface="Georgia"/>
                <a:cs typeface="Georgia"/>
              </a:rPr>
              <a:t> </a:t>
            </a:r>
            <a:r>
              <a:rPr sz="1597" spc="-17" dirty="0">
                <a:latin typeface="Georgia"/>
                <a:cs typeface="Georgia"/>
              </a:rPr>
              <a:t>environment</a:t>
            </a:r>
            <a:r>
              <a:rPr sz="1597" spc="51" dirty="0">
                <a:latin typeface="Georgia"/>
                <a:cs typeface="Georgia"/>
              </a:rPr>
              <a:t> </a:t>
            </a:r>
            <a:r>
              <a:rPr sz="1597" dirty="0">
                <a:latin typeface="Georgia"/>
                <a:cs typeface="Georgia"/>
              </a:rPr>
              <a:t>state</a:t>
            </a:r>
            <a:r>
              <a:rPr sz="1597" spc="42" dirty="0">
                <a:latin typeface="Georgia"/>
                <a:cs typeface="Georgia"/>
              </a:rPr>
              <a:t> </a:t>
            </a:r>
            <a:r>
              <a:rPr sz="1597" spc="-17" dirty="0">
                <a:latin typeface="Georgia"/>
                <a:cs typeface="Georgia"/>
              </a:rPr>
              <a:t>of</a:t>
            </a:r>
            <a:r>
              <a:rPr sz="1597" spc="51" dirty="0">
                <a:latin typeface="Georgia"/>
                <a:cs typeface="Georgia"/>
              </a:rPr>
              <a:t> </a:t>
            </a:r>
            <a:r>
              <a:rPr sz="1597" spc="17" dirty="0">
                <a:latin typeface="Georgia"/>
                <a:cs typeface="Georgia"/>
              </a:rPr>
              <a:t>a</a:t>
            </a:r>
            <a:r>
              <a:rPr sz="1597" spc="51" dirty="0">
                <a:latin typeface="Georgia"/>
                <a:cs typeface="Georgia"/>
              </a:rPr>
              <a:t> </a:t>
            </a:r>
            <a:r>
              <a:rPr sz="1597" spc="17" dirty="0">
                <a:latin typeface="Georgia"/>
                <a:cs typeface="Georgia"/>
              </a:rPr>
              <a:t>maze</a:t>
            </a:r>
            <a:endParaRPr sz="1597">
              <a:latin typeface="Georgia"/>
              <a:cs typeface="Georgia"/>
            </a:endParaRPr>
          </a:p>
        </p:txBody>
      </p:sp>
      <p:pic>
        <p:nvPicPr>
          <p:cNvPr id="4" name="object 4"/>
          <p:cNvPicPr/>
          <p:nvPr/>
        </p:nvPicPr>
        <p:blipFill>
          <a:blip r:embed="rId2" cstate="print"/>
          <a:stretch>
            <a:fillRect/>
          </a:stretch>
        </p:blipFill>
        <p:spPr>
          <a:xfrm>
            <a:off x="3231619" y="1577113"/>
            <a:ext cx="5718989" cy="4289242"/>
          </a:xfrm>
          <a:prstGeom prst="rect">
            <a:avLst/>
          </a:prstGeom>
        </p:spPr>
      </p:pic>
      <p:sp>
        <p:nvSpPr>
          <p:cNvPr id="5" name="object 2"/>
          <p:cNvSpPr txBox="1">
            <a:spLocks/>
          </p:cNvSpPr>
          <p:nvPr/>
        </p:nvSpPr>
        <p:spPr>
          <a:xfrm>
            <a:off x="4387475" y="593746"/>
            <a:ext cx="3279005" cy="52171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3264" spc="-34" dirty="0">
                <a:solidFill>
                  <a:srgbClr val="3333B2"/>
                </a:solidFill>
                <a:latin typeface="Georgia"/>
                <a:cs typeface="Georgia"/>
              </a:rPr>
              <a:t>Agent</a:t>
            </a:r>
            <a:r>
              <a:rPr lang="en-US" sz="3264" spc="-25" dirty="0">
                <a:solidFill>
                  <a:srgbClr val="3333B2"/>
                </a:solidFill>
                <a:latin typeface="Georgia"/>
                <a:cs typeface="Georgia"/>
              </a:rPr>
              <a:t> </a:t>
            </a:r>
            <a:r>
              <a:rPr lang="en-US" sz="3264" spc="-8" dirty="0">
                <a:solidFill>
                  <a:srgbClr val="3333B2"/>
                </a:solidFill>
                <a:latin typeface="Georgia"/>
                <a:cs typeface="Georgia"/>
              </a:rPr>
              <a:t>State</a:t>
            </a:r>
            <a:endParaRPr lang="en-US" sz="3264" dirty="0">
              <a:latin typeface="Georgia"/>
              <a:cs typeface="Georgia"/>
            </a:endParaRPr>
          </a:p>
        </p:txBody>
      </p:sp>
      <p:sp>
        <p:nvSpPr>
          <p:cNvPr id="2" name="Rectangle 1">
            <a:extLst>
              <a:ext uri="{FF2B5EF4-FFF2-40B4-BE49-F238E27FC236}">
                <a16:creationId xmlns:a16="http://schemas.microsoft.com/office/drawing/2014/main" id="{7043922F-208D-75E4-D38E-7843F649F12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640D4C9-2DCB-DE3F-0816-4C168309D1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5B7BB2-1F03-47F7-B52C-377C5FF20F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2594563"/>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027801" y="1309406"/>
            <a:ext cx="2127432" cy="270563"/>
          </a:xfrm>
          <a:prstGeom prst="rect">
            <a:avLst/>
          </a:prstGeom>
        </p:spPr>
        <p:txBody>
          <a:bodyPr vert="horz" wrap="square" lIns="0" tIns="24550" rIns="0" bIns="0" rtlCol="0">
            <a:spAutoFit/>
          </a:bodyPr>
          <a:lstStyle/>
          <a:p>
            <a:pPr marL="21349">
              <a:spcBef>
                <a:spcPts val="191"/>
              </a:spcBef>
            </a:pPr>
            <a:r>
              <a:rPr sz="1597" spc="-34" dirty="0">
                <a:latin typeface="Georgia"/>
                <a:cs typeface="Georgia"/>
              </a:rPr>
              <a:t>A</a:t>
            </a:r>
            <a:r>
              <a:rPr sz="1597" spc="25" dirty="0">
                <a:latin typeface="Georgia"/>
                <a:cs typeface="Georgia"/>
              </a:rPr>
              <a:t> </a:t>
            </a:r>
            <a:r>
              <a:rPr sz="1597" spc="-8" dirty="0">
                <a:latin typeface="Georgia"/>
                <a:cs typeface="Georgia"/>
              </a:rPr>
              <a:t>potential</a:t>
            </a:r>
            <a:r>
              <a:rPr sz="1597" spc="34" dirty="0">
                <a:latin typeface="Georgia"/>
                <a:cs typeface="Georgia"/>
              </a:rPr>
              <a:t> </a:t>
            </a:r>
            <a:r>
              <a:rPr sz="1597" spc="-17" dirty="0">
                <a:latin typeface="Georgia"/>
                <a:cs typeface="Georgia"/>
              </a:rPr>
              <a:t>observation</a:t>
            </a:r>
            <a:endParaRPr sz="1597">
              <a:latin typeface="Georgia"/>
              <a:cs typeface="Georgia"/>
            </a:endParaRPr>
          </a:p>
        </p:txBody>
      </p:sp>
      <p:pic>
        <p:nvPicPr>
          <p:cNvPr id="4" name="object 4"/>
          <p:cNvPicPr/>
          <p:nvPr/>
        </p:nvPicPr>
        <p:blipFill>
          <a:blip r:embed="rId2" cstate="print"/>
          <a:stretch>
            <a:fillRect/>
          </a:stretch>
        </p:blipFill>
        <p:spPr>
          <a:xfrm>
            <a:off x="4611326" y="2024829"/>
            <a:ext cx="3109701" cy="3452839"/>
          </a:xfrm>
          <a:prstGeom prst="rect">
            <a:avLst/>
          </a:prstGeom>
        </p:spPr>
      </p:pic>
      <p:sp>
        <p:nvSpPr>
          <p:cNvPr id="5" name="object 2"/>
          <p:cNvSpPr txBox="1">
            <a:spLocks/>
          </p:cNvSpPr>
          <p:nvPr/>
        </p:nvSpPr>
        <p:spPr>
          <a:xfrm>
            <a:off x="4387475" y="549503"/>
            <a:ext cx="3279005" cy="52171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3264" spc="-34" dirty="0">
                <a:solidFill>
                  <a:srgbClr val="3333B2"/>
                </a:solidFill>
                <a:latin typeface="Georgia"/>
                <a:cs typeface="Georgia"/>
              </a:rPr>
              <a:t>Agent</a:t>
            </a:r>
            <a:r>
              <a:rPr lang="en-US" sz="3264" spc="-25" dirty="0">
                <a:solidFill>
                  <a:srgbClr val="3333B2"/>
                </a:solidFill>
                <a:latin typeface="Georgia"/>
                <a:cs typeface="Georgia"/>
              </a:rPr>
              <a:t> </a:t>
            </a:r>
            <a:r>
              <a:rPr lang="en-US" sz="3264" spc="-8" dirty="0">
                <a:solidFill>
                  <a:srgbClr val="3333B2"/>
                </a:solidFill>
                <a:latin typeface="Georgia"/>
                <a:cs typeface="Georgia"/>
              </a:rPr>
              <a:t>State</a:t>
            </a:r>
            <a:endParaRPr lang="en-US" sz="3264" dirty="0">
              <a:latin typeface="Georgia"/>
              <a:cs typeface="Georgia"/>
            </a:endParaRPr>
          </a:p>
        </p:txBody>
      </p:sp>
      <p:sp>
        <p:nvSpPr>
          <p:cNvPr id="2" name="Rectangle 1">
            <a:extLst>
              <a:ext uri="{FF2B5EF4-FFF2-40B4-BE49-F238E27FC236}">
                <a16:creationId xmlns:a16="http://schemas.microsoft.com/office/drawing/2014/main" id="{312A01AD-29D8-248E-1229-09193D0558B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F0586EC-E79E-89DE-B4E3-1F586631D0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720D20-F412-A6C0-8FE7-6A96EEF467D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3691402"/>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4401120" y="1326699"/>
            <a:ext cx="3380621" cy="270563"/>
          </a:xfrm>
          <a:prstGeom prst="rect">
            <a:avLst/>
          </a:prstGeom>
        </p:spPr>
        <p:txBody>
          <a:bodyPr vert="horz" wrap="square" lIns="0" tIns="24550" rIns="0" bIns="0" rtlCol="0">
            <a:spAutoFit/>
          </a:bodyPr>
          <a:lstStyle/>
          <a:p>
            <a:pPr marL="21349">
              <a:spcBef>
                <a:spcPts val="191"/>
              </a:spcBef>
            </a:pPr>
            <a:r>
              <a:rPr sz="1597" spc="-34" dirty="0">
                <a:latin typeface="Georgia"/>
                <a:cs typeface="Georgia"/>
              </a:rPr>
              <a:t>An</a:t>
            </a:r>
            <a:r>
              <a:rPr sz="1597" spc="59" dirty="0">
                <a:latin typeface="Georgia"/>
                <a:cs typeface="Georgia"/>
              </a:rPr>
              <a:t> </a:t>
            </a:r>
            <a:r>
              <a:rPr sz="1597" spc="-17" dirty="0">
                <a:latin typeface="Georgia"/>
                <a:cs typeface="Georgia"/>
              </a:rPr>
              <a:t>observation</a:t>
            </a:r>
            <a:r>
              <a:rPr sz="1597" spc="59" dirty="0">
                <a:latin typeface="Georgia"/>
                <a:cs typeface="Georgia"/>
              </a:rPr>
              <a:t> </a:t>
            </a:r>
            <a:r>
              <a:rPr sz="1597" spc="-25" dirty="0">
                <a:latin typeface="Georgia"/>
                <a:cs typeface="Georgia"/>
              </a:rPr>
              <a:t>in</a:t>
            </a:r>
            <a:r>
              <a:rPr sz="1597" spc="67" dirty="0">
                <a:latin typeface="Georgia"/>
                <a:cs typeface="Georgia"/>
              </a:rPr>
              <a:t> </a:t>
            </a:r>
            <a:r>
              <a:rPr sz="1597" spc="17" dirty="0">
                <a:latin typeface="Georgia"/>
                <a:cs typeface="Georgia"/>
              </a:rPr>
              <a:t>a</a:t>
            </a:r>
            <a:r>
              <a:rPr sz="1597" spc="59" dirty="0">
                <a:latin typeface="Georgia"/>
                <a:cs typeface="Georgia"/>
              </a:rPr>
              <a:t> </a:t>
            </a:r>
            <a:r>
              <a:rPr sz="1597" spc="-8" dirty="0">
                <a:latin typeface="Georgia"/>
                <a:cs typeface="Georgia"/>
              </a:rPr>
              <a:t>different</a:t>
            </a:r>
            <a:r>
              <a:rPr sz="1597" spc="59" dirty="0">
                <a:latin typeface="Georgia"/>
                <a:cs typeface="Georgia"/>
              </a:rPr>
              <a:t> </a:t>
            </a:r>
            <a:r>
              <a:rPr sz="1597" spc="-17" dirty="0">
                <a:latin typeface="Georgia"/>
                <a:cs typeface="Georgia"/>
              </a:rPr>
              <a:t>location</a:t>
            </a:r>
            <a:endParaRPr sz="1597">
              <a:latin typeface="Georgia"/>
              <a:cs typeface="Georgia"/>
            </a:endParaRPr>
          </a:p>
        </p:txBody>
      </p:sp>
      <p:pic>
        <p:nvPicPr>
          <p:cNvPr id="4" name="object 4"/>
          <p:cNvPicPr/>
          <p:nvPr/>
        </p:nvPicPr>
        <p:blipFill>
          <a:blip r:embed="rId2" cstate="print"/>
          <a:stretch>
            <a:fillRect/>
          </a:stretch>
        </p:blipFill>
        <p:spPr>
          <a:xfrm>
            <a:off x="3231619" y="1577113"/>
            <a:ext cx="5718989" cy="4289242"/>
          </a:xfrm>
          <a:prstGeom prst="rect">
            <a:avLst/>
          </a:prstGeom>
        </p:spPr>
      </p:pic>
      <p:sp>
        <p:nvSpPr>
          <p:cNvPr id="5" name="object 2"/>
          <p:cNvSpPr txBox="1">
            <a:spLocks/>
          </p:cNvSpPr>
          <p:nvPr/>
        </p:nvSpPr>
        <p:spPr>
          <a:xfrm>
            <a:off x="4401120" y="669328"/>
            <a:ext cx="3279005" cy="52171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3264" spc="-34" dirty="0">
                <a:solidFill>
                  <a:srgbClr val="3333B2"/>
                </a:solidFill>
                <a:latin typeface="Georgia"/>
                <a:cs typeface="Georgia"/>
              </a:rPr>
              <a:t>Agent</a:t>
            </a:r>
            <a:r>
              <a:rPr lang="en-US" sz="3264" spc="-25" dirty="0">
                <a:solidFill>
                  <a:srgbClr val="3333B2"/>
                </a:solidFill>
                <a:latin typeface="Georgia"/>
                <a:cs typeface="Georgia"/>
              </a:rPr>
              <a:t> </a:t>
            </a:r>
            <a:r>
              <a:rPr lang="en-US" sz="3264" spc="-8" dirty="0">
                <a:solidFill>
                  <a:srgbClr val="3333B2"/>
                </a:solidFill>
                <a:latin typeface="Georgia"/>
                <a:cs typeface="Georgia"/>
              </a:rPr>
              <a:t>State</a:t>
            </a:r>
            <a:endParaRPr lang="en-US" sz="3264" dirty="0">
              <a:latin typeface="Georgia"/>
              <a:cs typeface="Georgia"/>
            </a:endParaRPr>
          </a:p>
        </p:txBody>
      </p:sp>
      <p:sp>
        <p:nvSpPr>
          <p:cNvPr id="2" name="Rectangle 1">
            <a:extLst>
              <a:ext uri="{FF2B5EF4-FFF2-40B4-BE49-F238E27FC236}">
                <a16:creationId xmlns:a16="http://schemas.microsoft.com/office/drawing/2014/main" id="{3E3940ED-0239-DAF2-EAA9-C7A91316029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3A407D0-EFDF-1C17-5A8B-529B4C171C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1C8FA8-8A9F-091A-6B7B-8370350FFCE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43099073"/>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4173" y="1276430"/>
            <a:ext cx="7443764" cy="449490"/>
          </a:xfrm>
          <a:prstGeom prst="rect">
            <a:avLst/>
          </a:prstGeom>
        </p:spPr>
        <p:txBody>
          <a:bodyPr vert="horz" wrap="square" lIns="0" tIns="201747" rIns="0" bIns="0" rtlCol="0">
            <a:spAutoFit/>
          </a:bodyPr>
          <a:lstStyle/>
          <a:p>
            <a:pPr marL="2762564">
              <a:spcBef>
                <a:spcPts val="1026"/>
              </a:spcBef>
            </a:pPr>
            <a:r>
              <a:rPr sz="1597" spc="-8" dirty="0">
                <a:latin typeface="Georgia"/>
                <a:cs typeface="Georgia"/>
              </a:rPr>
              <a:t>The</a:t>
            </a:r>
            <a:r>
              <a:rPr sz="1597" spc="42" dirty="0">
                <a:latin typeface="Georgia"/>
                <a:cs typeface="Georgia"/>
              </a:rPr>
              <a:t> </a:t>
            </a:r>
            <a:r>
              <a:rPr sz="1597" spc="25" dirty="0">
                <a:latin typeface="Georgia"/>
                <a:cs typeface="Georgia"/>
              </a:rPr>
              <a:t>two</a:t>
            </a:r>
            <a:r>
              <a:rPr sz="1597" spc="51" dirty="0">
                <a:latin typeface="Georgia"/>
                <a:cs typeface="Georgia"/>
              </a:rPr>
              <a:t> </a:t>
            </a:r>
            <a:r>
              <a:rPr sz="1597" spc="-17" dirty="0">
                <a:latin typeface="Georgia"/>
                <a:cs typeface="Georgia"/>
              </a:rPr>
              <a:t>observations</a:t>
            </a:r>
            <a:r>
              <a:rPr sz="1597" spc="51" dirty="0">
                <a:latin typeface="Georgia"/>
                <a:cs typeface="Georgia"/>
              </a:rPr>
              <a:t> </a:t>
            </a:r>
            <a:r>
              <a:rPr sz="1597" dirty="0">
                <a:latin typeface="Georgia"/>
                <a:cs typeface="Georgia"/>
              </a:rPr>
              <a:t>are</a:t>
            </a:r>
            <a:r>
              <a:rPr sz="1597" spc="42" dirty="0">
                <a:latin typeface="Georgia"/>
                <a:cs typeface="Georgia"/>
              </a:rPr>
              <a:t> </a:t>
            </a:r>
            <a:r>
              <a:rPr sz="1597" spc="-17" dirty="0">
                <a:latin typeface="Georgia"/>
                <a:cs typeface="Georgia"/>
              </a:rPr>
              <a:t>indistinguishable</a:t>
            </a:r>
            <a:endParaRPr sz="1597" dirty="0">
              <a:latin typeface="Georgia"/>
              <a:cs typeface="Georgia"/>
            </a:endParaRPr>
          </a:p>
        </p:txBody>
      </p:sp>
      <p:pic>
        <p:nvPicPr>
          <p:cNvPr id="3" name="object 3"/>
          <p:cNvPicPr/>
          <p:nvPr/>
        </p:nvPicPr>
        <p:blipFill>
          <a:blip r:embed="rId2" cstate="print"/>
          <a:stretch>
            <a:fillRect/>
          </a:stretch>
        </p:blipFill>
        <p:spPr>
          <a:xfrm>
            <a:off x="4611326" y="2024829"/>
            <a:ext cx="3109701" cy="3452839"/>
          </a:xfrm>
          <a:prstGeom prst="rect">
            <a:avLst/>
          </a:prstGeom>
        </p:spPr>
      </p:pic>
      <p:sp>
        <p:nvSpPr>
          <p:cNvPr id="4" name="object 2"/>
          <p:cNvSpPr txBox="1">
            <a:spLocks/>
          </p:cNvSpPr>
          <p:nvPr/>
        </p:nvSpPr>
        <p:spPr>
          <a:xfrm>
            <a:off x="4358448" y="605256"/>
            <a:ext cx="3279005" cy="52171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3264" spc="-34" dirty="0">
                <a:solidFill>
                  <a:srgbClr val="3333B2"/>
                </a:solidFill>
                <a:latin typeface="Georgia"/>
                <a:cs typeface="Georgia"/>
              </a:rPr>
              <a:t>Agent</a:t>
            </a:r>
            <a:r>
              <a:rPr lang="en-US" sz="3264" spc="-25" dirty="0">
                <a:solidFill>
                  <a:srgbClr val="3333B2"/>
                </a:solidFill>
                <a:latin typeface="Georgia"/>
                <a:cs typeface="Georgia"/>
              </a:rPr>
              <a:t> </a:t>
            </a:r>
            <a:r>
              <a:rPr lang="en-US" sz="3264" spc="-8" dirty="0">
                <a:solidFill>
                  <a:srgbClr val="3333B2"/>
                </a:solidFill>
                <a:latin typeface="Georgia"/>
                <a:cs typeface="Georgia"/>
              </a:rPr>
              <a:t>State</a:t>
            </a:r>
            <a:endParaRPr lang="en-US" sz="3264" dirty="0">
              <a:latin typeface="Georgia"/>
              <a:cs typeface="Georgia"/>
            </a:endParaRPr>
          </a:p>
        </p:txBody>
      </p:sp>
      <p:sp>
        <p:nvSpPr>
          <p:cNvPr id="5" name="Rectangle 4">
            <a:extLst>
              <a:ext uri="{FF2B5EF4-FFF2-40B4-BE49-F238E27FC236}">
                <a16:creationId xmlns:a16="http://schemas.microsoft.com/office/drawing/2014/main" id="{F2D6E177-F7B0-C45F-2D4A-B8E57FC00BD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3250DF7-209B-FA85-576B-C3F026F189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0407B1-FBB7-3EAD-6565-9E383C3DCE7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39631970"/>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4609296" y="1421168"/>
            <a:ext cx="2964315" cy="270563"/>
          </a:xfrm>
          <a:prstGeom prst="rect">
            <a:avLst/>
          </a:prstGeom>
        </p:spPr>
        <p:txBody>
          <a:bodyPr vert="horz" wrap="square" lIns="0" tIns="24550" rIns="0" bIns="0" rtlCol="0">
            <a:spAutoFit/>
          </a:bodyPr>
          <a:lstStyle/>
          <a:p>
            <a:pPr marL="21349">
              <a:spcBef>
                <a:spcPts val="191"/>
              </a:spcBef>
            </a:pPr>
            <a:r>
              <a:rPr sz="1597" spc="-8" dirty="0">
                <a:latin typeface="Georgia"/>
                <a:cs typeface="Georgia"/>
              </a:rPr>
              <a:t>These</a:t>
            </a:r>
            <a:r>
              <a:rPr sz="1597" spc="42" dirty="0">
                <a:latin typeface="Georgia"/>
                <a:cs typeface="Georgia"/>
              </a:rPr>
              <a:t> </a:t>
            </a:r>
            <a:r>
              <a:rPr sz="1597" spc="25" dirty="0">
                <a:latin typeface="Georgia"/>
                <a:cs typeface="Georgia"/>
              </a:rPr>
              <a:t>two</a:t>
            </a:r>
            <a:r>
              <a:rPr sz="1597" spc="42" dirty="0">
                <a:latin typeface="Georgia"/>
                <a:cs typeface="Georgia"/>
              </a:rPr>
              <a:t> </a:t>
            </a:r>
            <a:r>
              <a:rPr sz="1597" spc="-8" dirty="0">
                <a:latin typeface="Georgia"/>
                <a:cs typeface="Georgia"/>
              </a:rPr>
              <a:t>states</a:t>
            </a:r>
            <a:r>
              <a:rPr sz="1597" spc="51" dirty="0">
                <a:latin typeface="Georgia"/>
                <a:cs typeface="Georgia"/>
              </a:rPr>
              <a:t> </a:t>
            </a:r>
            <a:r>
              <a:rPr sz="1597" dirty="0">
                <a:latin typeface="Georgia"/>
                <a:cs typeface="Georgia"/>
              </a:rPr>
              <a:t>are</a:t>
            </a:r>
            <a:r>
              <a:rPr sz="1597" spc="42" dirty="0">
                <a:latin typeface="Georgia"/>
                <a:cs typeface="Georgia"/>
              </a:rPr>
              <a:t> </a:t>
            </a:r>
            <a:r>
              <a:rPr sz="1597" spc="-17" dirty="0">
                <a:latin typeface="Georgia"/>
                <a:cs typeface="Georgia"/>
              </a:rPr>
              <a:t>not</a:t>
            </a:r>
            <a:r>
              <a:rPr sz="1597" spc="42" dirty="0">
                <a:latin typeface="Georgia"/>
                <a:cs typeface="Georgia"/>
              </a:rPr>
              <a:t> </a:t>
            </a:r>
            <a:r>
              <a:rPr sz="1597" spc="-25" dirty="0">
                <a:latin typeface="Georgia"/>
                <a:cs typeface="Georgia"/>
              </a:rPr>
              <a:t>Markov</a:t>
            </a:r>
            <a:endParaRPr sz="1597" dirty="0">
              <a:latin typeface="Georgia"/>
              <a:cs typeface="Georgia"/>
            </a:endParaRPr>
          </a:p>
        </p:txBody>
      </p:sp>
      <p:pic>
        <p:nvPicPr>
          <p:cNvPr id="4" name="object 4"/>
          <p:cNvPicPr/>
          <p:nvPr/>
        </p:nvPicPr>
        <p:blipFill>
          <a:blip r:embed="rId2" cstate="print"/>
          <a:stretch>
            <a:fillRect/>
          </a:stretch>
        </p:blipFill>
        <p:spPr>
          <a:xfrm>
            <a:off x="3589066" y="1671523"/>
            <a:ext cx="5004161" cy="3753121"/>
          </a:xfrm>
          <a:prstGeom prst="rect">
            <a:avLst/>
          </a:prstGeom>
        </p:spPr>
      </p:pic>
      <p:sp>
        <p:nvSpPr>
          <p:cNvPr id="5" name="object 5"/>
          <p:cNvSpPr txBox="1"/>
          <p:nvPr/>
        </p:nvSpPr>
        <p:spPr>
          <a:xfrm>
            <a:off x="2291171" y="5452209"/>
            <a:ext cx="7600261" cy="270563"/>
          </a:xfrm>
          <a:prstGeom prst="rect">
            <a:avLst/>
          </a:prstGeom>
        </p:spPr>
        <p:txBody>
          <a:bodyPr vert="horz" wrap="square" lIns="0" tIns="24550" rIns="0" bIns="0" rtlCol="0">
            <a:spAutoFit/>
          </a:bodyPr>
          <a:lstStyle/>
          <a:p>
            <a:pPr marL="21349">
              <a:spcBef>
                <a:spcPts val="191"/>
              </a:spcBef>
            </a:pPr>
            <a:r>
              <a:rPr sz="1597" spc="-34" dirty="0">
                <a:latin typeface="Georgia"/>
                <a:cs typeface="Georgia"/>
              </a:rPr>
              <a:t>How</a:t>
            </a:r>
            <a:r>
              <a:rPr sz="1597" spc="59" dirty="0">
                <a:latin typeface="Georgia"/>
                <a:cs typeface="Georgia"/>
              </a:rPr>
              <a:t> </a:t>
            </a:r>
            <a:r>
              <a:rPr sz="1597" dirty="0">
                <a:latin typeface="Georgia"/>
                <a:cs typeface="Georgia"/>
              </a:rPr>
              <a:t>could</a:t>
            </a:r>
            <a:r>
              <a:rPr sz="1597" spc="59" dirty="0">
                <a:latin typeface="Georgia"/>
                <a:cs typeface="Georgia"/>
              </a:rPr>
              <a:t> </a:t>
            </a:r>
            <a:r>
              <a:rPr sz="1597" spc="-17" dirty="0">
                <a:latin typeface="Georgia"/>
                <a:cs typeface="Georgia"/>
              </a:rPr>
              <a:t>you</a:t>
            </a:r>
            <a:r>
              <a:rPr sz="1597" spc="59" dirty="0">
                <a:latin typeface="Georgia"/>
                <a:cs typeface="Georgia"/>
              </a:rPr>
              <a:t> </a:t>
            </a:r>
            <a:r>
              <a:rPr sz="1597" spc="-17" dirty="0">
                <a:latin typeface="Georgia"/>
                <a:cs typeface="Georgia"/>
              </a:rPr>
              <a:t>construct</a:t>
            </a:r>
            <a:r>
              <a:rPr sz="1597" spc="67" dirty="0">
                <a:latin typeface="Georgia"/>
                <a:cs typeface="Georgia"/>
              </a:rPr>
              <a:t> </a:t>
            </a:r>
            <a:r>
              <a:rPr sz="1597" spc="17" dirty="0">
                <a:latin typeface="Georgia"/>
                <a:cs typeface="Georgia"/>
              </a:rPr>
              <a:t>a</a:t>
            </a:r>
            <a:r>
              <a:rPr sz="1597" spc="59" dirty="0">
                <a:latin typeface="Georgia"/>
                <a:cs typeface="Georgia"/>
              </a:rPr>
              <a:t> </a:t>
            </a:r>
            <a:r>
              <a:rPr sz="1597" spc="-25" dirty="0">
                <a:latin typeface="Georgia"/>
                <a:cs typeface="Georgia"/>
              </a:rPr>
              <a:t>Markov</a:t>
            </a:r>
            <a:r>
              <a:rPr sz="1597" spc="59" dirty="0">
                <a:latin typeface="Georgia"/>
                <a:cs typeface="Georgia"/>
              </a:rPr>
              <a:t> </a:t>
            </a:r>
            <a:r>
              <a:rPr sz="1597" spc="8" dirty="0">
                <a:latin typeface="Georgia"/>
                <a:cs typeface="Georgia"/>
              </a:rPr>
              <a:t>agent</a:t>
            </a:r>
            <a:r>
              <a:rPr sz="1597" spc="59" dirty="0">
                <a:latin typeface="Georgia"/>
                <a:cs typeface="Georgia"/>
              </a:rPr>
              <a:t> </a:t>
            </a:r>
            <a:r>
              <a:rPr sz="1597" dirty="0">
                <a:latin typeface="Georgia"/>
                <a:cs typeface="Georgia"/>
              </a:rPr>
              <a:t>state</a:t>
            </a:r>
            <a:r>
              <a:rPr sz="1597" spc="67" dirty="0">
                <a:latin typeface="Georgia"/>
                <a:cs typeface="Georgia"/>
              </a:rPr>
              <a:t> </a:t>
            </a:r>
            <a:r>
              <a:rPr sz="1597" spc="-25" dirty="0">
                <a:latin typeface="Georgia"/>
                <a:cs typeface="Georgia"/>
              </a:rPr>
              <a:t>in</a:t>
            </a:r>
            <a:r>
              <a:rPr sz="1597" spc="59" dirty="0">
                <a:latin typeface="Georgia"/>
                <a:cs typeface="Georgia"/>
              </a:rPr>
              <a:t> </a:t>
            </a:r>
            <a:r>
              <a:rPr sz="1597" spc="-25" dirty="0">
                <a:latin typeface="Georgia"/>
                <a:cs typeface="Georgia"/>
              </a:rPr>
              <a:t>this</a:t>
            </a:r>
            <a:r>
              <a:rPr sz="1597" spc="59" dirty="0">
                <a:latin typeface="Georgia"/>
                <a:cs typeface="Georgia"/>
              </a:rPr>
              <a:t> </a:t>
            </a:r>
            <a:r>
              <a:rPr sz="1597" spc="17" dirty="0">
                <a:latin typeface="Georgia"/>
                <a:cs typeface="Georgia"/>
              </a:rPr>
              <a:t>maze</a:t>
            </a:r>
            <a:r>
              <a:rPr sz="1597" spc="59" dirty="0">
                <a:latin typeface="Georgia"/>
                <a:cs typeface="Georgia"/>
              </a:rPr>
              <a:t> </a:t>
            </a:r>
            <a:r>
              <a:rPr sz="1597" dirty="0">
                <a:latin typeface="Georgia"/>
                <a:cs typeface="Georgia"/>
              </a:rPr>
              <a:t>(for</a:t>
            </a:r>
            <a:r>
              <a:rPr sz="1597" spc="67" dirty="0">
                <a:latin typeface="Georgia"/>
                <a:cs typeface="Georgia"/>
              </a:rPr>
              <a:t> </a:t>
            </a:r>
            <a:r>
              <a:rPr sz="1597" dirty="0">
                <a:latin typeface="Georgia"/>
                <a:cs typeface="Georgia"/>
              </a:rPr>
              <a:t>any</a:t>
            </a:r>
            <a:r>
              <a:rPr sz="1597" spc="59" dirty="0">
                <a:latin typeface="Georgia"/>
                <a:cs typeface="Georgia"/>
              </a:rPr>
              <a:t> </a:t>
            </a:r>
            <a:r>
              <a:rPr sz="1597" dirty="0">
                <a:latin typeface="Georgia"/>
                <a:cs typeface="Georgia"/>
              </a:rPr>
              <a:t>reward</a:t>
            </a:r>
            <a:r>
              <a:rPr sz="1597" spc="59" dirty="0">
                <a:latin typeface="Georgia"/>
                <a:cs typeface="Georgia"/>
              </a:rPr>
              <a:t> </a:t>
            </a:r>
            <a:r>
              <a:rPr sz="1597" spc="8" dirty="0">
                <a:latin typeface="Georgia"/>
                <a:cs typeface="Georgia"/>
              </a:rPr>
              <a:t>signal)?</a:t>
            </a:r>
            <a:endParaRPr sz="1597">
              <a:latin typeface="Georgia"/>
              <a:cs typeface="Georgia"/>
            </a:endParaRPr>
          </a:p>
        </p:txBody>
      </p:sp>
      <p:sp>
        <p:nvSpPr>
          <p:cNvPr id="6" name="object 2"/>
          <p:cNvSpPr txBox="1">
            <a:spLocks/>
          </p:cNvSpPr>
          <p:nvPr/>
        </p:nvSpPr>
        <p:spPr>
          <a:xfrm>
            <a:off x="4294606" y="513412"/>
            <a:ext cx="3279005" cy="52171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3264" spc="-34" dirty="0">
                <a:solidFill>
                  <a:srgbClr val="3333B2"/>
                </a:solidFill>
                <a:latin typeface="Georgia"/>
                <a:cs typeface="Georgia"/>
              </a:rPr>
              <a:t>Agent</a:t>
            </a:r>
            <a:r>
              <a:rPr lang="en-US" sz="3264" spc="-25" dirty="0">
                <a:solidFill>
                  <a:srgbClr val="3333B2"/>
                </a:solidFill>
                <a:latin typeface="Georgia"/>
                <a:cs typeface="Georgia"/>
              </a:rPr>
              <a:t> </a:t>
            </a:r>
            <a:r>
              <a:rPr lang="en-US" sz="3264" spc="-8" dirty="0">
                <a:solidFill>
                  <a:srgbClr val="3333B2"/>
                </a:solidFill>
                <a:latin typeface="Georgia"/>
                <a:cs typeface="Georgia"/>
              </a:rPr>
              <a:t>State</a:t>
            </a:r>
            <a:endParaRPr lang="en-US" sz="3264" dirty="0">
              <a:latin typeface="Georgia"/>
              <a:cs typeface="Georgia"/>
            </a:endParaRPr>
          </a:p>
        </p:txBody>
      </p:sp>
      <p:sp>
        <p:nvSpPr>
          <p:cNvPr id="2" name="Rectangle 1">
            <a:extLst>
              <a:ext uri="{FF2B5EF4-FFF2-40B4-BE49-F238E27FC236}">
                <a16:creationId xmlns:a16="http://schemas.microsoft.com/office/drawing/2014/main" id="{D45E4183-2736-864C-0C05-C06906EE77B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A363BFE-5EF7-C5F1-0D81-61A1DA57FC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34330C5-E56F-A776-5F4D-4D812F914FC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2936650"/>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65733" y="792297"/>
            <a:ext cx="6699369"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a:cs typeface="Georgia"/>
              </a:rPr>
              <a:t>Partially</a:t>
            </a:r>
            <a:r>
              <a:rPr sz="3264" spc="51" dirty="0">
                <a:solidFill>
                  <a:srgbClr val="3333B2"/>
                </a:solidFill>
                <a:latin typeface="Georgia"/>
                <a:cs typeface="Georgia"/>
              </a:rPr>
              <a:t> </a:t>
            </a:r>
            <a:r>
              <a:rPr sz="3264" spc="-51" dirty="0">
                <a:solidFill>
                  <a:srgbClr val="3333B2"/>
                </a:solidFill>
                <a:latin typeface="Georgia"/>
                <a:cs typeface="Georgia"/>
              </a:rPr>
              <a:t>Observable</a:t>
            </a:r>
            <a:r>
              <a:rPr sz="3264" spc="59" dirty="0">
                <a:solidFill>
                  <a:srgbClr val="3333B2"/>
                </a:solidFill>
                <a:latin typeface="Georgia"/>
                <a:cs typeface="Georgia"/>
              </a:rPr>
              <a:t> </a:t>
            </a:r>
            <a:r>
              <a:rPr sz="3264" spc="-67" dirty="0">
                <a:solidFill>
                  <a:srgbClr val="3333B2"/>
                </a:solidFill>
                <a:latin typeface="Georgia"/>
                <a:cs typeface="Georgia"/>
              </a:rPr>
              <a:t>Environments</a:t>
            </a:r>
            <a:endParaRPr sz="3264" dirty="0">
              <a:latin typeface="Georgia"/>
              <a:cs typeface="Georgia"/>
            </a:endParaRPr>
          </a:p>
        </p:txBody>
      </p:sp>
      <p:sp>
        <p:nvSpPr>
          <p:cNvPr id="3" name="object 3"/>
          <p:cNvSpPr txBox="1"/>
          <p:nvPr/>
        </p:nvSpPr>
        <p:spPr>
          <a:xfrm>
            <a:off x="1796272" y="1570028"/>
            <a:ext cx="8838292" cy="3786941"/>
          </a:xfrm>
          <a:prstGeom prst="rect">
            <a:avLst/>
          </a:prstGeom>
        </p:spPr>
        <p:txBody>
          <a:bodyPr vert="horz" wrap="square" lIns="0" tIns="55506" rIns="0" bIns="0" rtlCol="0">
            <a:spAutoFit/>
          </a:bodyPr>
          <a:lstStyle/>
          <a:p>
            <a:pPr marL="407492" indent="-259118">
              <a:spcBef>
                <a:spcPts val="435"/>
              </a:spcBef>
              <a:buClr>
                <a:srgbClr val="3333B2"/>
              </a:buClr>
              <a:buSzPct val="110526"/>
              <a:buFont typeface="Arial" panose="020B0604020202020204" pitchFamily="34" charset="0"/>
              <a:buChar char="•"/>
              <a:tabLst>
                <a:tab pos="404564" algn="l"/>
              </a:tabLst>
            </a:pPr>
            <a:r>
              <a:rPr sz="1814" spc="-51" dirty="0">
                <a:latin typeface="Georgia"/>
                <a:cs typeface="Georgia"/>
              </a:rPr>
              <a:t>To</a:t>
            </a:r>
            <a:r>
              <a:rPr sz="1814" spc="67" dirty="0">
                <a:latin typeface="Georgia"/>
                <a:cs typeface="Georgia"/>
              </a:rPr>
              <a:t> </a:t>
            </a:r>
            <a:r>
              <a:rPr sz="1814" dirty="0">
                <a:latin typeface="Georgia"/>
                <a:cs typeface="Georgia"/>
              </a:rPr>
              <a:t>deal</a:t>
            </a:r>
            <a:r>
              <a:rPr sz="1814" spc="75" dirty="0">
                <a:latin typeface="Georgia"/>
                <a:cs typeface="Georgia"/>
              </a:rPr>
              <a:t> </a:t>
            </a:r>
            <a:r>
              <a:rPr sz="1814" spc="8" dirty="0">
                <a:latin typeface="Georgia"/>
                <a:cs typeface="Georgia"/>
              </a:rPr>
              <a:t>with</a:t>
            </a:r>
            <a:r>
              <a:rPr sz="1814" spc="67" dirty="0">
                <a:latin typeface="Georgia"/>
                <a:cs typeface="Georgia"/>
              </a:rPr>
              <a:t> </a:t>
            </a:r>
            <a:r>
              <a:rPr sz="1814" spc="-8" dirty="0">
                <a:latin typeface="Georgia"/>
                <a:cs typeface="Georgia"/>
              </a:rPr>
              <a:t>partial</a:t>
            </a:r>
            <a:r>
              <a:rPr sz="1814" spc="75" dirty="0">
                <a:latin typeface="Georgia"/>
                <a:cs typeface="Georgia"/>
              </a:rPr>
              <a:t> </a:t>
            </a:r>
            <a:r>
              <a:rPr sz="1814" spc="-25" dirty="0">
                <a:latin typeface="Georgia"/>
                <a:cs typeface="Georgia"/>
              </a:rPr>
              <a:t>observability,</a:t>
            </a:r>
            <a:r>
              <a:rPr sz="1814" spc="67" dirty="0">
                <a:latin typeface="Georgia"/>
                <a:cs typeface="Georgia"/>
              </a:rPr>
              <a:t> </a:t>
            </a:r>
            <a:r>
              <a:rPr sz="1814" spc="8" dirty="0">
                <a:latin typeface="Georgia"/>
                <a:cs typeface="Georgia"/>
              </a:rPr>
              <a:t>agent</a:t>
            </a:r>
            <a:r>
              <a:rPr sz="1814" spc="75" dirty="0">
                <a:latin typeface="Georgia"/>
                <a:cs typeface="Georgia"/>
              </a:rPr>
              <a:t> </a:t>
            </a:r>
            <a:r>
              <a:rPr sz="1814" spc="-8" dirty="0">
                <a:latin typeface="Georgia"/>
                <a:cs typeface="Georgia"/>
              </a:rPr>
              <a:t>can</a:t>
            </a:r>
            <a:r>
              <a:rPr sz="1814" spc="67" dirty="0">
                <a:latin typeface="Georgia"/>
                <a:cs typeface="Georgia"/>
              </a:rPr>
              <a:t> </a:t>
            </a:r>
            <a:r>
              <a:rPr sz="1814" spc="-17" dirty="0">
                <a:latin typeface="Georgia"/>
                <a:cs typeface="Georgia"/>
              </a:rPr>
              <a:t>construct</a:t>
            </a:r>
            <a:r>
              <a:rPr sz="1814" spc="75" dirty="0">
                <a:latin typeface="Georgia"/>
                <a:cs typeface="Georgia"/>
              </a:rPr>
              <a:t> </a:t>
            </a:r>
            <a:r>
              <a:rPr sz="1814" spc="-17" dirty="0">
                <a:latin typeface="Georgia"/>
                <a:cs typeface="Georgia"/>
              </a:rPr>
              <a:t>suitable</a:t>
            </a:r>
            <a:r>
              <a:rPr sz="1814" spc="67" dirty="0">
                <a:latin typeface="Georgia"/>
                <a:cs typeface="Georgia"/>
              </a:rPr>
              <a:t> </a:t>
            </a:r>
            <a:r>
              <a:rPr sz="1814" dirty="0">
                <a:latin typeface="Georgia"/>
                <a:cs typeface="Georgia"/>
              </a:rPr>
              <a:t>state</a:t>
            </a:r>
            <a:r>
              <a:rPr sz="1814" spc="75" dirty="0">
                <a:latin typeface="Georgia"/>
                <a:cs typeface="Georgia"/>
              </a:rPr>
              <a:t> </a:t>
            </a:r>
            <a:r>
              <a:rPr sz="1814" spc="-17" dirty="0">
                <a:latin typeface="Georgia"/>
                <a:cs typeface="Georgia"/>
              </a:rPr>
              <a:t>representations</a:t>
            </a:r>
            <a:endParaRPr lang="en-US" sz="1814" spc="-17" dirty="0">
              <a:latin typeface="Georgia"/>
              <a:cs typeface="Georgia"/>
            </a:endParaRPr>
          </a:p>
          <a:p>
            <a:pPr marL="407492" indent="-259118">
              <a:spcBef>
                <a:spcPts val="435"/>
              </a:spcBef>
              <a:buClr>
                <a:srgbClr val="3333B2"/>
              </a:buClr>
              <a:buSzPct val="110526"/>
              <a:buFont typeface="Arial" panose="020B0604020202020204" pitchFamily="34" charset="0"/>
              <a:buChar char="•"/>
              <a:tabLst>
                <a:tab pos="404564" algn="l"/>
              </a:tabLst>
            </a:pPr>
            <a:endParaRPr sz="1814" dirty="0">
              <a:latin typeface="Georgia"/>
              <a:cs typeface="Georgia"/>
            </a:endParaRPr>
          </a:p>
          <a:p>
            <a:pPr marL="407492" indent="-259118">
              <a:spcBef>
                <a:spcPts val="427"/>
              </a:spcBef>
              <a:buClr>
                <a:srgbClr val="3333B2"/>
              </a:buClr>
              <a:buSzPct val="110526"/>
              <a:buFont typeface="Arial" panose="020B0604020202020204" pitchFamily="34" charset="0"/>
              <a:buChar char="•"/>
              <a:tabLst>
                <a:tab pos="404564" algn="l"/>
              </a:tabLst>
            </a:pPr>
            <a:r>
              <a:rPr sz="1814" spc="-25" dirty="0">
                <a:latin typeface="Georgia"/>
                <a:cs typeface="Georgia"/>
              </a:rPr>
              <a:t>Examples</a:t>
            </a:r>
            <a:r>
              <a:rPr sz="1814" spc="42" dirty="0">
                <a:latin typeface="Georgia"/>
                <a:cs typeface="Georgia"/>
              </a:rPr>
              <a:t> </a:t>
            </a:r>
            <a:r>
              <a:rPr sz="1814" spc="-17" dirty="0">
                <a:latin typeface="Georgia"/>
                <a:cs typeface="Georgia"/>
              </a:rPr>
              <a:t>of</a:t>
            </a:r>
            <a:r>
              <a:rPr sz="1814" spc="42" dirty="0">
                <a:latin typeface="Georgia"/>
                <a:cs typeface="Georgia"/>
              </a:rPr>
              <a:t> </a:t>
            </a:r>
            <a:r>
              <a:rPr sz="1814" spc="8" dirty="0">
                <a:latin typeface="Georgia"/>
                <a:cs typeface="Georgia"/>
              </a:rPr>
              <a:t>agent</a:t>
            </a:r>
            <a:r>
              <a:rPr sz="1814" spc="42" dirty="0">
                <a:latin typeface="Georgia"/>
                <a:cs typeface="Georgia"/>
              </a:rPr>
              <a:t> </a:t>
            </a:r>
            <a:r>
              <a:rPr sz="1814" spc="-8" dirty="0">
                <a:latin typeface="Georgia"/>
                <a:cs typeface="Georgia"/>
              </a:rPr>
              <a:t>states:</a:t>
            </a:r>
            <a:endParaRPr lang="en-US" sz="1814" spc="-8" dirty="0">
              <a:latin typeface="Georgia"/>
              <a:cs typeface="Georgia"/>
            </a:endParaRPr>
          </a:p>
          <a:p>
            <a:pPr marL="148374">
              <a:spcBef>
                <a:spcPts val="427"/>
              </a:spcBef>
              <a:buClr>
                <a:srgbClr val="3333B2"/>
              </a:buClr>
              <a:buSzPct val="110526"/>
              <a:tabLst>
                <a:tab pos="404564" algn="l"/>
              </a:tabLst>
            </a:pPr>
            <a:endParaRPr sz="1814" dirty="0">
              <a:latin typeface="Georgia"/>
              <a:cs typeface="Georgia"/>
            </a:endParaRPr>
          </a:p>
          <a:p>
            <a:pPr marL="847284" lvl="1" indent="-259118">
              <a:lnSpc>
                <a:spcPts val="1883"/>
              </a:lnSpc>
              <a:spcBef>
                <a:spcPts val="260"/>
              </a:spcBef>
              <a:buClr>
                <a:srgbClr val="3333B2"/>
              </a:buClr>
              <a:buSzPct val="111764"/>
              <a:buFont typeface="Arial" panose="020B0604020202020204" pitchFamily="34" charset="0"/>
              <a:buChar char="•"/>
              <a:tabLst>
                <a:tab pos="830477" algn="l"/>
              </a:tabLst>
            </a:pPr>
            <a:r>
              <a:rPr sz="1632" spc="-42" dirty="0">
                <a:latin typeface="Georgia"/>
                <a:cs typeface="Georgia"/>
              </a:rPr>
              <a:t>Last</a:t>
            </a:r>
            <a:r>
              <a:rPr sz="1632" spc="59" dirty="0">
                <a:latin typeface="Georgia"/>
                <a:cs typeface="Georgia"/>
              </a:rPr>
              <a:t> </a:t>
            </a:r>
            <a:r>
              <a:rPr sz="1632" spc="-8" dirty="0">
                <a:latin typeface="Georgia"/>
                <a:cs typeface="Georgia"/>
              </a:rPr>
              <a:t>observation:</a:t>
            </a:r>
            <a:r>
              <a:rPr sz="1632" spc="126" dirty="0">
                <a:latin typeface="Georgia"/>
                <a:cs typeface="Georgia"/>
              </a:rPr>
              <a:t> </a:t>
            </a:r>
            <a:r>
              <a:rPr sz="1814" i="1" spc="-92" dirty="0">
                <a:latin typeface="Arial"/>
                <a:cs typeface="Arial"/>
              </a:rPr>
              <a:t>S</a:t>
            </a:r>
            <a:r>
              <a:rPr sz="2176" i="1" spc="-138" baseline="-11904" dirty="0">
                <a:latin typeface="Trebuchet MS"/>
                <a:cs typeface="Trebuchet MS"/>
              </a:rPr>
              <a:t>t</a:t>
            </a:r>
            <a:r>
              <a:rPr sz="2176" i="1" baseline="-11904" dirty="0">
                <a:latin typeface="Trebuchet MS"/>
                <a:cs typeface="Trebuchet MS"/>
              </a:rPr>
              <a:t> </a:t>
            </a:r>
            <a:r>
              <a:rPr sz="1814" spc="-25" dirty="0">
                <a:latin typeface="Georgia"/>
                <a:cs typeface="Georgia"/>
              </a:rPr>
              <a:t>=</a:t>
            </a:r>
            <a:r>
              <a:rPr sz="1814" spc="51" dirty="0">
                <a:latin typeface="Georgia"/>
                <a:cs typeface="Georgia"/>
              </a:rPr>
              <a:t> </a:t>
            </a:r>
            <a:r>
              <a:rPr sz="1814" i="1" spc="-34" dirty="0">
                <a:latin typeface="Arial"/>
                <a:cs typeface="Arial"/>
              </a:rPr>
              <a:t>O</a:t>
            </a:r>
            <a:r>
              <a:rPr sz="2176" i="1" spc="-51" baseline="-11904" dirty="0">
                <a:latin typeface="Trebuchet MS"/>
                <a:cs typeface="Trebuchet MS"/>
              </a:rPr>
              <a:t>t</a:t>
            </a:r>
            <a:r>
              <a:rPr sz="2176" i="1" spc="339" baseline="-11904" dirty="0">
                <a:latin typeface="Trebuchet MS"/>
                <a:cs typeface="Trebuchet MS"/>
              </a:rPr>
              <a:t> </a:t>
            </a:r>
            <a:r>
              <a:rPr sz="1632" spc="8" dirty="0">
                <a:latin typeface="Georgia"/>
                <a:cs typeface="Georgia"/>
              </a:rPr>
              <a:t>(might</a:t>
            </a:r>
            <a:r>
              <a:rPr sz="1632" spc="59" dirty="0">
                <a:latin typeface="Georgia"/>
                <a:cs typeface="Georgia"/>
              </a:rPr>
              <a:t> </a:t>
            </a:r>
            <a:r>
              <a:rPr sz="1632" spc="-17" dirty="0">
                <a:latin typeface="Georgia"/>
                <a:cs typeface="Georgia"/>
              </a:rPr>
              <a:t>not</a:t>
            </a:r>
            <a:r>
              <a:rPr sz="1632" spc="67" dirty="0">
                <a:latin typeface="Georgia"/>
                <a:cs typeface="Georgia"/>
              </a:rPr>
              <a:t> </a:t>
            </a:r>
            <a:r>
              <a:rPr sz="1632" dirty="0">
                <a:latin typeface="Georgia"/>
                <a:cs typeface="Georgia"/>
              </a:rPr>
              <a:t>be</a:t>
            </a:r>
            <a:r>
              <a:rPr sz="1632" spc="59" dirty="0">
                <a:latin typeface="Georgia"/>
                <a:cs typeface="Georgia"/>
              </a:rPr>
              <a:t> </a:t>
            </a:r>
            <a:r>
              <a:rPr sz="1632" spc="8" dirty="0">
                <a:latin typeface="Georgia"/>
                <a:cs typeface="Georgia"/>
              </a:rPr>
              <a:t>enough)</a:t>
            </a:r>
            <a:endParaRPr sz="1632" dirty="0">
              <a:latin typeface="Georgia"/>
              <a:cs typeface="Georgia"/>
            </a:endParaRPr>
          </a:p>
          <a:p>
            <a:pPr marL="847284" lvl="1" indent="-259118">
              <a:lnSpc>
                <a:spcPts val="1841"/>
              </a:lnSpc>
              <a:buClr>
                <a:srgbClr val="3333B2"/>
              </a:buClr>
              <a:buSzPct val="111764"/>
              <a:buFont typeface="Arial" panose="020B0604020202020204" pitchFamily="34" charset="0"/>
              <a:buChar char="•"/>
              <a:tabLst>
                <a:tab pos="830477" algn="l"/>
              </a:tabLst>
            </a:pPr>
            <a:r>
              <a:rPr sz="1632" dirty="0">
                <a:latin typeface="Georgia"/>
                <a:cs typeface="Georgia"/>
              </a:rPr>
              <a:t>Complete</a:t>
            </a:r>
            <a:r>
              <a:rPr sz="1632" spc="51" dirty="0">
                <a:latin typeface="Georgia"/>
                <a:cs typeface="Georgia"/>
              </a:rPr>
              <a:t> </a:t>
            </a:r>
            <a:r>
              <a:rPr sz="1632" spc="-8" dirty="0">
                <a:latin typeface="Georgia"/>
                <a:cs typeface="Georgia"/>
              </a:rPr>
              <a:t>history:</a:t>
            </a:r>
            <a:r>
              <a:rPr sz="1632" spc="118" dirty="0">
                <a:latin typeface="Georgia"/>
                <a:cs typeface="Georgia"/>
              </a:rPr>
              <a:t> </a:t>
            </a:r>
            <a:r>
              <a:rPr sz="1814" i="1" spc="-92" dirty="0">
                <a:latin typeface="Arial"/>
                <a:cs typeface="Arial"/>
              </a:rPr>
              <a:t>S</a:t>
            </a:r>
            <a:r>
              <a:rPr sz="2176" i="1" spc="-138" baseline="-11904" dirty="0">
                <a:latin typeface="Trebuchet MS"/>
                <a:cs typeface="Trebuchet MS"/>
              </a:rPr>
              <a:t>t</a:t>
            </a:r>
            <a:r>
              <a:rPr sz="2176" i="1" spc="-12" baseline="-11904" dirty="0">
                <a:latin typeface="Trebuchet MS"/>
                <a:cs typeface="Trebuchet MS"/>
              </a:rPr>
              <a:t> </a:t>
            </a:r>
            <a:r>
              <a:rPr sz="1814" spc="-25" dirty="0">
                <a:latin typeface="Georgia"/>
                <a:cs typeface="Georgia"/>
              </a:rPr>
              <a:t>=</a:t>
            </a:r>
            <a:r>
              <a:rPr sz="1814" spc="51" dirty="0">
                <a:latin typeface="Georgia"/>
                <a:cs typeface="Georgia"/>
              </a:rPr>
              <a:t> </a:t>
            </a:r>
            <a:r>
              <a:rPr sz="1814" spc="75" dirty="0">
                <a:latin typeface="Lucida Sans Unicode"/>
                <a:cs typeface="Lucida Sans Unicode"/>
              </a:rPr>
              <a:t>H</a:t>
            </a:r>
            <a:r>
              <a:rPr sz="2176" i="1" spc="112" baseline="-11904" dirty="0">
                <a:latin typeface="Trebuchet MS"/>
                <a:cs typeface="Trebuchet MS"/>
              </a:rPr>
              <a:t>t</a:t>
            </a:r>
            <a:r>
              <a:rPr sz="2176" i="1" spc="315" baseline="-11904" dirty="0">
                <a:latin typeface="Trebuchet MS"/>
                <a:cs typeface="Trebuchet MS"/>
              </a:rPr>
              <a:t> </a:t>
            </a:r>
            <a:r>
              <a:rPr sz="1632" spc="8" dirty="0">
                <a:latin typeface="Georgia"/>
                <a:cs typeface="Georgia"/>
              </a:rPr>
              <a:t>(might</a:t>
            </a:r>
            <a:r>
              <a:rPr sz="1632" spc="51" dirty="0">
                <a:latin typeface="Georgia"/>
                <a:cs typeface="Georgia"/>
              </a:rPr>
              <a:t> </a:t>
            </a:r>
            <a:r>
              <a:rPr sz="1632" dirty="0">
                <a:latin typeface="Georgia"/>
                <a:cs typeface="Georgia"/>
              </a:rPr>
              <a:t>be</a:t>
            </a:r>
            <a:r>
              <a:rPr sz="1632" spc="59" dirty="0">
                <a:latin typeface="Georgia"/>
                <a:cs typeface="Georgia"/>
              </a:rPr>
              <a:t> </a:t>
            </a:r>
            <a:r>
              <a:rPr sz="1632" dirty="0">
                <a:latin typeface="Georgia"/>
                <a:cs typeface="Georgia"/>
              </a:rPr>
              <a:t>too</a:t>
            </a:r>
            <a:r>
              <a:rPr sz="1632" spc="51" dirty="0">
                <a:latin typeface="Georgia"/>
                <a:cs typeface="Georgia"/>
              </a:rPr>
              <a:t> </a:t>
            </a:r>
            <a:r>
              <a:rPr sz="1632" spc="25" dirty="0">
                <a:latin typeface="Georgia"/>
                <a:cs typeface="Georgia"/>
              </a:rPr>
              <a:t>large)</a:t>
            </a:r>
            <a:endParaRPr sz="1632" dirty="0">
              <a:latin typeface="Georgia"/>
              <a:cs typeface="Georgia"/>
            </a:endParaRPr>
          </a:p>
          <a:p>
            <a:pPr marL="847284" lvl="1" indent="-259118">
              <a:lnSpc>
                <a:spcPts val="1883"/>
              </a:lnSpc>
              <a:buClr>
                <a:srgbClr val="3333B2"/>
              </a:buClr>
              <a:buSzPct val="111764"/>
              <a:buFont typeface="Arial" panose="020B0604020202020204" pitchFamily="34" charset="0"/>
              <a:buChar char="•"/>
              <a:tabLst>
                <a:tab pos="830477" algn="l"/>
              </a:tabLst>
            </a:pPr>
            <a:r>
              <a:rPr sz="1632" spc="-25" dirty="0">
                <a:latin typeface="Georgia"/>
                <a:cs typeface="Georgia"/>
              </a:rPr>
              <a:t>A</a:t>
            </a:r>
            <a:r>
              <a:rPr sz="1632" spc="59" dirty="0">
                <a:latin typeface="Georgia"/>
                <a:cs typeface="Georgia"/>
              </a:rPr>
              <a:t> </a:t>
            </a:r>
            <a:r>
              <a:rPr sz="1632" spc="-8" dirty="0">
                <a:latin typeface="Georgia"/>
                <a:cs typeface="Georgia"/>
              </a:rPr>
              <a:t>generic</a:t>
            </a:r>
            <a:r>
              <a:rPr sz="1632" spc="67" dirty="0">
                <a:latin typeface="Georgia"/>
                <a:cs typeface="Georgia"/>
              </a:rPr>
              <a:t> </a:t>
            </a:r>
            <a:r>
              <a:rPr sz="1632" spc="8" dirty="0">
                <a:latin typeface="Georgia"/>
                <a:cs typeface="Georgia"/>
              </a:rPr>
              <a:t>update:</a:t>
            </a:r>
            <a:r>
              <a:rPr sz="1632" spc="143" dirty="0">
                <a:latin typeface="Georgia"/>
                <a:cs typeface="Georgia"/>
              </a:rPr>
              <a:t> </a:t>
            </a:r>
            <a:r>
              <a:rPr sz="1814" i="1" spc="-92" dirty="0">
                <a:latin typeface="Arial"/>
                <a:cs typeface="Arial"/>
              </a:rPr>
              <a:t>S</a:t>
            </a:r>
            <a:r>
              <a:rPr sz="2176" i="1" spc="-138" baseline="-11904" dirty="0">
                <a:latin typeface="Trebuchet MS"/>
                <a:cs typeface="Trebuchet MS"/>
              </a:rPr>
              <a:t>t</a:t>
            </a:r>
            <a:r>
              <a:rPr sz="2176" i="1" spc="25" baseline="-11904" dirty="0">
                <a:latin typeface="Trebuchet MS"/>
                <a:cs typeface="Trebuchet MS"/>
              </a:rPr>
              <a:t> </a:t>
            </a:r>
            <a:r>
              <a:rPr sz="1814" spc="-25" dirty="0">
                <a:latin typeface="Georgia"/>
                <a:cs typeface="Georgia"/>
              </a:rPr>
              <a:t>=</a:t>
            </a:r>
            <a:r>
              <a:rPr sz="1814" spc="59" dirty="0">
                <a:latin typeface="Georgia"/>
                <a:cs typeface="Georgia"/>
              </a:rPr>
              <a:t> </a:t>
            </a:r>
            <a:r>
              <a:rPr sz="1814" i="1" spc="-34" dirty="0">
                <a:latin typeface="Arial"/>
                <a:cs typeface="Arial"/>
              </a:rPr>
              <a:t>u</a:t>
            </a:r>
            <a:r>
              <a:rPr sz="1814" spc="-34" dirty="0">
                <a:latin typeface="Lucida Sans Unicode"/>
                <a:cs typeface="Lucida Sans Unicode"/>
              </a:rPr>
              <a:t>(</a:t>
            </a:r>
            <a:r>
              <a:rPr sz="1814" i="1" spc="-34" dirty="0">
                <a:latin typeface="Arial"/>
                <a:cs typeface="Arial"/>
              </a:rPr>
              <a:t>S</a:t>
            </a:r>
            <a:r>
              <a:rPr sz="2176" i="1" spc="-51" baseline="-11904" dirty="0">
                <a:latin typeface="Trebuchet MS"/>
                <a:cs typeface="Trebuchet MS"/>
              </a:rPr>
              <a:t>t</a:t>
            </a:r>
            <a:r>
              <a:rPr sz="2539" spc="-51" baseline="-11111" dirty="0">
                <a:latin typeface="Lucida Sans Unicode"/>
                <a:cs typeface="Lucida Sans Unicode"/>
              </a:rPr>
              <a:t>−</a:t>
            </a:r>
            <a:r>
              <a:rPr sz="2176" spc="-51" baseline="-11904" dirty="0">
                <a:latin typeface="Microsoft Sans Serif"/>
                <a:cs typeface="Microsoft Sans Serif"/>
              </a:rPr>
              <a:t>1</a:t>
            </a:r>
            <a:r>
              <a:rPr sz="1814" spc="-34" dirty="0">
                <a:latin typeface="Calibri"/>
                <a:cs typeface="Calibri"/>
              </a:rPr>
              <a:t>,</a:t>
            </a:r>
            <a:r>
              <a:rPr sz="1814" spc="-101" dirty="0">
                <a:latin typeface="Calibri"/>
                <a:cs typeface="Calibri"/>
              </a:rPr>
              <a:t> </a:t>
            </a:r>
            <a:r>
              <a:rPr sz="1814" i="1" spc="-17" dirty="0">
                <a:latin typeface="Arial"/>
                <a:cs typeface="Arial"/>
              </a:rPr>
              <a:t>A</a:t>
            </a:r>
            <a:r>
              <a:rPr sz="2176" i="1" spc="-25" baseline="-11904" dirty="0">
                <a:latin typeface="Trebuchet MS"/>
                <a:cs typeface="Trebuchet MS"/>
              </a:rPr>
              <a:t>t</a:t>
            </a:r>
            <a:r>
              <a:rPr sz="2539" spc="-25" baseline="-11111" dirty="0">
                <a:latin typeface="Lucida Sans Unicode"/>
                <a:cs typeface="Lucida Sans Unicode"/>
              </a:rPr>
              <a:t>−</a:t>
            </a:r>
            <a:r>
              <a:rPr sz="2176" spc="-25" baseline="-11904" dirty="0">
                <a:latin typeface="Microsoft Sans Serif"/>
                <a:cs typeface="Microsoft Sans Serif"/>
              </a:rPr>
              <a:t>1</a:t>
            </a:r>
            <a:r>
              <a:rPr sz="1814" spc="-17" dirty="0">
                <a:latin typeface="Calibri"/>
                <a:cs typeface="Calibri"/>
              </a:rPr>
              <a:t>,</a:t>
            </a:r>
            <a:r>
              <a:rPr sz="1814" spc="-92" dirty="0">
                <a:latin typeface="Calibri"/>
                <a:cs typeface="Calibri"/>
              </a:rPr>
              <a:t> </a:t>
            </a:r>
            <a:r>
              <a:rPr sz="1814" i="1" spc="-59" dirty="0">
                <a:latin typeface="Arial"/>
                <a:cs typeface="Arial"/>
              </a:rPr>
              <a:t>R</a:t>
            </a:r>
            <a:r>
              <a:rPr sz="2176" i="1" spc="-87" baseline="-11904" dirty="0">
                <a:latin typeface="Trebuchet MS"/>
                <a:cs typeface="Trebuchet MS"/>
              </a:rPr>
              <a:t>t</a:t>
            </a:r>
            <a:r>
              <a:rPr sz="2176" i="1" spc="-301" baseline="-11904" dirty="0">
                <a:latin typeface="Trebuchet MS"/>
                <a:cs typeface="Trebuchet MS"/>
              </a:rPr>
              <a:t> </a:t>
            </a:r>
            <a:r>
              <a:rPr sz="1814" spc="-8" dirty="0">
                <a:latin typeface="Calibri"/>
                <a:cs typeface="Calibri"/>
              </a:rPr>
              <a:t>,</a:t>
            </a:r>
            <a:r>
              <a:rPr sz="1814" spc="-92" dirty="0">
                <a:latin typeface="Calibri"/>
                <a:cs typeface="Calibri"/>
              </a:rPr>
              <a:t> </a:t>
            </a:r>
            <a:r>
              <a:rPr sz="1814" i="1" spc="-34" dirty="0">
                <a:latin typeface="Arial"/>
                <a:cs typeface="Arial"/>
              </a:rPr>
              <a:t>O</a:t>
            </a:r>
            <a:r>
              <a:rPr sz="2176" i="1" spc="-51" baseline="-11904" dirty="0">
                <a:latin typeface="Trebuchet MS"/>
                <a:cs typeface="Trebuchet MS"/>
              </a:rPr>
              <a:t>t</a:t>
            </a:r>
            <a:r>
              <a:rPr sz="2176" i="1" spc="-277" baseline="-11904" dirty="0">
                <a:latin typeface="Trebuchet MS"/>
                <a:cs typeface="Trebuchet MS"/>
              </a:rPr>
              <a:t> </a:t>
            </a:r>
            <a:r>
              <a:rPr sz="1814" dirty="0">
                <a:latin typeface="Lucida Sans Unicode"/>
                <a:cs typeface="Lucida Sans Unicode"/>
              </a:rPr>
              <a:t>)</a:t>
            </a:r>
            <a:r>
              <a:rPr sz="1814" spc="-92" dirty="0">
                <a:latin typeface="Lucida Sans Unicode"/>
                <a:cs typeface="Lucida Sans Unicode"/>
              </a:rPr>
              <a:t> </a:t>
            </a:r>
            <a:r>
              <a:rPr sz="1632" dirty="0">
                <a:latin typeface="Georgia"/>
                <a:cs typeface="Georgia"/>
              </a:rPr>
              <a:t>(but</a:t>
            </a:r>
            <a:r>
              <a:rPr sz="1632" spc="67" dirty="0">
                <a:latin typeface="Georgia"/>
                <a:cs typeface="Georgia"/>
              </a:rPr>
              <a:t> </a:t>
            </a:r>
            <a:r>
              <a:rPr sz="1632" spc="8" dirty="0">
                <a:latin typeface="Georgia"/>
                <a:cs typeface="Georgia"/>
              </a:rPr>
              <a:t>how</a:t>
            </a:r>
            <a:r>
              <a:rPr sz="1632" spc="67" dirty="0">
                <a:latin typeface="Georgia"/>
                <a:cs typeface="Georgia"/>
              </a:rPr>
              <a:t> </a:t>
            </a:r>
            <a:r>
              <a:rPr sz="1632" dirty="0">
                <a:latin typeface="Georgia"/>
                <a:cs typeface="Georgia"/>
              </a:rPr>
              <a:t>to</a:t>
            </a:r>
            <a:r>
              <a:rPr sz="1632" spc="67" dirty="0">
                <a:latin typeface="Georgia"/>
                <a:cs typeface="Georgia"/>
              </a:rPr>
              <a:t> </a:t>
            </a:r>
            <a:r>
              <a:rPr sz="1632" spc="-8" dirty="0">
                <a:latin typeface="Georgia"/>
                <a:cs typeface="Georgia"/>
              </a:rPr>
              <a:t>pick/learn</a:t>
            </a:r>
            <a:r>
              <a:rPr sz="1632" spc="67" dirty="0">
                <a:latin typeface="Georgia"/>
                <a:cs typeface="Georgia"/>
              </a:rPr>
              <a:t> </a:t>
            </a:r>
            <a:r>
              <a:rPr sz="1814" i="1" spc="34" dirty="0">
                <a:latin typeface="Arial"/>
                <a:cs typeface="Arial"/>
              </a:rPr>
              <a:t>u</a:t>
            </a:r>
            <a:r>
              <a:rPr sz="1632" spc="34" dirty="0">
                <a:latin typeface="Georgia"/>
                <a:cs typeface="Georgia"/>
              </a:rPr>
              <a:t>?)</a:t>
            </a:r>
            <a:endParaRPr sz="1632" dirty="0">
              <a:latin typeface="Georgia"/>
              <a:cs typeface="Georgia"/>
            </a:endParaRPr>
          </a:p>
          <a:p>
            <a:pPr marL="407492" indent="-259118">
              <a:spcBef>
                <a:spcPts val="597"/>
              </a:spcBef>
              <a:buClr>
                <a:srgbClr val="3333B2"/>
              </a:buClr>
              <a:buSzPct val="110526"/>
              <a:buFont typeface="Arial" panose="020B0604020202020204" pitchFamily="34" charset="0"/>
              <a:buChar char="•"/>
              <a:tabLst>
                <a:tab pos="404564" algn="l"/>
              </a:tabLst>
            </a:pPr>
            <a:endParaRPr lang="en-US" sz="1814" spc="-17" dirty="0">
              <a:latin typeface="Georgia"/>
              <a:cs typeface="Georgia"/>
            </a:endParaRPr>
          </a:p>
          <a:p>
            <a:pPr marL="407492" indent="-259118">
              <a:spcBef>
                <a:spcPts val="597"/>
              </a:spcBef>
              <a:buClr>
                <a:srgbClr val="3333B2"/>
              </a:buClr>
              <a:buSzPct val="110526"/>
              <a:buFont typeface="Arial" panose="020B0604020202020204" pitchFamily="34" charset="0"/>
              <a:buChar char="•"/>
              <a:tabLst>
                <a:tab pos="404564" algn="l"/>
              </a:tabLst>
            </a:pPr>
            <a:r>
              <a:rPr sz="1814" spc="-17" dirty="0">
                <a:latin typeface="Georgia"/>
                <a:cs typeface="Georgia"/>
              </a:rPr>
              <a:t>Constructing</a:t>
            </a:r>
            <a:r>
              <a:rPr sz="1814" spc="51" dirty="0">
                <a:latin typeface="Georgia"/>
                <a:cs typeface="Georgia"/>
              </a:rPr>
              <a:t> </a:t>
            </a:r>
            <a:r>
              <a:rPr sz="1814" spc="17" dirty="0">
                <a:latin typeface="Georgia"/>
                <a:cs typeface="Georgia"/>
              </a:rPr>
              <a:t>a</a:t>
            </a:r>
            <a:r>
              <a:rPr sz="1814" spc="59" dirty="0">
                <a:latin typeface="Georgia"/>
                <a:cs typeface="Georgia"/>
              </a:rPr>
              <a:t> </a:t>
            </a:r>
            <a:r>
              <a:rPr sz="1814" spc="8" dirty="0">
                <a:latin typeface="Georgia"/>
                <a:cs typeface="Georgia"/>
              </a:rPr>
              <a:t>fully</a:t>
            </a:r>
            <a:r>
              <a:rPr sz="1814" spc="59" dirty="0">
                <a:latin typeface="Georgia"/>
                <a:cs typeface="Georgia"/>
              </a:rPr>
              <a:t> </a:t>
            </a:r>
            <a:r>
              <a:rPr sz="1814" spc="-17" dirty="0">
                <a:latin typeface="Georgia"/>
                <a:cs typeface="Georgia"/>
              </a:rPr>
              <a:t>Markovian</a:t>
            </a:r>
            <a:r>
              <a:rPr sz="1814" spc="59" dirty="0">
                <a:latin typeface="Georgia"/>
                <a:cs typeface="Georgia"/>
              </a:rPr>
              <a:t> </a:t>
            </a:r>
            <a:r>
              <a:rPr sz="1814" spc="8" dirty="0">
                <a:latin typeface="Georgia"/>
                <a:cs typeface="Georgia"/>
              </a:rPr>
              <a:t>agent</a:t>
            </a:r>
            <a:r>
              <a:rPr sz="1814" spc="59" dirty="0">
                <a:latin typeface="Georgia"/>
                <a:cs typeface="Georgia"/>
              </a:rPr>
              <a:t> </a:t>
            </a:r>
            <a:r>
              <a:rPr sz="1814" dirty="0">
                <a:latin typeface="Georgia"/>
                <a:cs typeface="Georgia"/>
              </a:rPr>
              <a:t>state</a:t>
            </a:r>
            <a:r>
              <a:rPr sz="1814" spc="59" dirty="0">
                <a:latin typeface="Georgia"/>
                <a:cs typeface="Georgia"/>
              </a:rPr>
              <a:t> </a:t>
            </a:r>
            <a:r>
              <a:rPr sz="1814" spc="-34" dirty="0">
                <a:latin typeface="Georgia"/>
                <a:cs typeface="Georgia"/>
              </a:rPr>
              <a:t>is</a:t>
            </a:r>
            <a:r>
              <a:rPr sz="1814" spc="59" dirty="0">
                <a:latin typeface="Georgia"/>
                <a:cs typeface="Georgia"/>
              </a:rPr>
              <a:t> </a:t>
            </a:r>
            <a:r>
              <a:rPr sz="1814" spc="-8" dirty="0">
                <a:latin typeface="Georgia"/>
                <a:cs typeface="Georgia"/>
              </a:rPr>
              <a:t>often</a:t>
            </a:r>
            <a:r>
              <a:rPr sz="1814" spc="59" dirty="0">
                <a:latin typeface="Georgia"/>
                <a:cs typeface="Georgia"/>
              </a:rPr>
              <a:t> </a:t>
            </a:r>
            <a:r>
              <a:rPr sz="1814" spc="-17" dirty="0">
                <a:latin typeface="Georgia"/>
                <a:cs typeface="Georgia"/>
              </a:rPr>
              <a:t>not</a:t>
            </a:r>
            <a:r>
              <a:rPr sz="1814" spc="59" dirty="0">
                <a:latin typeface="Georgia"/>
                <a:cs typeface="Georgia"/>
              </a:rPr>
              <a:t> </a:t>
            </a:r>
            <a:r>
              <a:rPr sz="1814" spc="-17" dirty="0">
                <a:latin typeface="Georgia"/>
                <a:cs typeface="Georgia"/>
              </a:rPr>
              <a:t>feasible</a:t>
            </a:r>
            <a:endParaRPr sz="1814" dirty="0">
              <a:latin typeface="Georgia"/>
              <a:cs typeface="Georgia"/>
            </a:endParaRPr>
          </a:p>
          <a:p>
            <a:pPr marL="407492" indent="-259118">
              <a:spcBef>
                <a:spcPts val="589"/>
              </a:spcBef>
              <a:buClr>
                <a:srgbClr val="3333B2"/>
              </a:buClr>
              <a:buSzPct val="110526"/>
              <a:buFont typeface="Arial" panose="020B0604020202020204" pitchFamily="34" charset="0"/>
              <a:buChar char="•"/>
              <a:tabLst>
                <a:tab pos="404564" algn="l"/>
              </a:tabLst>
            </a:pPr>
            <a:endParaRPr lang="en-US" sz="1814" spc="-17" dirty="0">
              <a:latin typeface="Georgia"/>
              <a:cs typeface="Georgia"/>
            </a:endParaRPr>
          </a:p>
          <a:p>
            <a:pPr marL="407492" indent="-259118">
              <a:spcBef>
                <a:spcPts val="589"/>
              </a:spcBef>
              <a:buClr>
                <a:srgbClr val="3333B2"/>
              </a:buClr>
              <a:buSzPct val="110526"/>
              <a:buFont typeface="Arial" panose="020B0604020202020204" pitchFamily="34" charset="0"/>
              <a:buChar char="•"/>
              <a:tabLst>
                <a:tab pos="404564" algn="l"/>
              </a:tabLst>
            </a:pPr>
            <a:r>
              <a:rPr sz="1814" spc="-17" dirty="0">
                <a:latin typeface="Georgia"/>
                <a:cs typeface="Georgia"/>
              </a:rPr>
              <a:t>More</a:t>
            </a:r>
            <a:r>
              <a:rPr sz="1814" spc="67" dirty="0">
                <a:latin typeface="Georgia"/>
                <a:cs typeface="Georgia"/>
              </a:rPr>
              <a:t> </a:t>
            </a:r>
            <a:r>
              <a:rPr sz="1814" spc="-25" dirty="0">
                <a:latin typeface="Georgia"/>
                <a:cs typeface="Georgia"/>
              </a:rPr>
              <a:t>importantly,</a:t>
            </a:r>
            <a:r>
              <a:rPr sz="1814" spc="75" dirty="0">
                <a:latin typeface="Georgia"/>
                <a:cs typeface="Georgia"/>
              </a:rPr>
              <a:t> </a:t>
            </a:r>
            <a:r>
              <a:rPr sz="1814" dirty="0">
                <a:latin typeface="Georgia"/>
                <a:cs typeface="Georgia"/>
              </a:rPr>
              <a:t>the</a:t>
            </a:r>
            <a:r>
              <a:rPr sz="1814" spc="67" dirty="0">
                <a:latin typeface="Georgia"/>
                <a:cs typeface="Georgia"/>
              </a:rPr>
              <a:t> </a:t>
            </a:r>
            <a:r>
              <a:rPr sz="1814" dirty="0">
                <a:latin typeface="Georgia"/>
                <a:cs typeface="Georgia"/>
              </a:rPr>
              <a:t>state</a:t>
            </a:r>
            <a:r>
              <a:rPr sz="1814" spc="75" dirty="0">
                <a:latin typeface="Georgia"/>
                <a:cs typeface="Georgia"/>
              </a:rPr>
              <a:t> </a:t>
            </a:r>
            <a:r>
              <a:rPr sz="1814" spc="-17" dirty="0">
                <a:latin typeface="Georgia"/>
                <a:cs typeface="Georgia"/>
              </a:rPr>
              <a:t>should</a:t>
            </a:r>
            <a:r>
              <a:rPr sz="1814" spc="75" dirty="0">
                <a:latin typeface="Georgia"/>
                <a:cs typeface="Georgia"/>
              </a:rPr>
              <a:t> </a:t>
            </a:r>
            <a:r>
              <a:rPr sz="1814" dirty="0">
                <a:latin typeface="Georgia"/>
                <a:cs typeface="Georgia"/>
              </a:rPr>
              <a:t>allow</a:t>
            </a:r>
            <a:r>
              <a:rPr sz="1814" spc="67" dirty="0">
                <a:latin typeface="Georgia"/>
                <a:cs typeface="Georgia"/>
              </a:rPr>
              <a:t> </a:t>
            </a:r>
            <a:r>
              <a:rPr sz="1814" spc="8" dirty="0">
                <a:latin typeface="Georgia"/>
                <a:cs typeface="Georgia"/>
              </a:rPr>
              <a:t>good</a:t>
            </a:r>
            <a:r>
              <a:rPr sz="1814" spc="75" dirty="0">
                <a:latin typeface="Georgia"/>
                <a:cs typeface="Georgia"/>
              </a:rPr>
              <a:t> </a:t>
            </a:r>
            <a:r>
              <a:rPr sz="1814" spc="-17" dirty="0">
                <a:latin typeface="Georgia"/>
                <a:cs typeface="Georgia"/>
              </a:rPr>
              <a:t>policies</a:t>
            </a:r>
            <a:r>
              <a:rPr sz="1814" spc="67" dirty="0">
                <a:latin typeface="Georgia"/>
                <a:cs typeface="Georgia"/>
              </a:rPr>
              <a:t> </a:t>
            </a:r>
            <a:r>
              <a:rPr sz="1814" spc="-8" dirty="0">
                <a:latin typeface="Georgia"/>
                <a:cs typeface="Georgia"/>
              </a:rPr>
              <a:t>and</a:t>
            </a:r>
            <a:r>
              <a:rPr sz="1814" spc="75" dirty="0">
                <a:latin typeface="Georgia"/>
                <a:cs typeface="Georgia"/>
              </a:rPr>
              <a:t> </a:t>
            </a:r>
            <a:r>
              <a:rPr sz="1814" spc="-8" dirty="0">
                <a:latin typeface="Georgia"/>
                <a:cs typeface="Georgia"/>
              </a:rPr>
              <a:t>value</a:t>
            </a:r>
            <a:r>
              <a:rPr sz="1814" spc="75" dirty="0">
                <a:latin typeface="Georgia"/>
                <a:cs typeface="Georgia"/>
              </a:rPr>
              <a:t> </a:t>
            </a:r>
            <a:r>
              <a:rPr sz="1814" spc="-25" dirty="0">
                <a:latin typeface="Georgia"/>
                <a:cs typeface="Georgia"/>
              </a:rPr>
              <a:t>predictions</a:t>
            </a:r>
            <a:endParaRPr sz="1814" dirty="0">
              <a:latin typeface="Georgia"/>
              <a:cs typeface="Georgia"/>
            </a:endParaRPr>
          </a:p>
        </p:txBody>
      </p:sp>
      <p:sp>
        <p:nvSpPr>
          <p:cNvPr id="4" name="Rectangle 3">
            <a:extLst>
              <a:ext uri="{FF2B5EF4-FFF2-40B4-BE49-F238E27FC236}">
                <a16:creationId xmlns:a16="http://schemas.microsoft.com/office/drawing/2014/main" id="{2B4705F5-299C-84FC-2512-D592C7EF69C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A313D6E-9F50-F360-F3AE-B202F46B0A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4C97906-2867-0857-8952-9CBC1DDD191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35675055"/>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790879" y="2464580"/>
            <a:ext cx="2389280" cy="1779122"/>
          </a:xfrm>
          <a:prstGeom prst="rect">
            <a:avLst/>
          </a:prstGeom>
        </p:spPr>
        <p:txBody>
          <a:bodyPr vert="horz" wrap="square" lIns="0" tIns="74721" rIns="0" bIns="0" rtlCol="0">
            <a:spAutoFit/>
          </a:bodyPr>
          <a:lstStyle/>
          <a:p>
            <a:pPr marL="64047">
              <a:spcBef>
                <a:spcPts val="589"/>
              </a:spcBef>
            </a:pPr>
            <a:r>
              <a:rPr sz="1814" spc="-8" dirty="0">
                <a:latin typeface="Georgia"/>
                <a:cs typeface="Georgia"/>
              </a:rPr>
              <a:t>Agent</a:t>
            </a:r>
            <a:r>
              <a:rPr sz="1814" dirty="0">
                <a:latin typeface="Georgia"/>
                <a:cs typeface="Georgia"/>
              </a:rPr>
              <a:t> </a:t>
            </a:r>
            <a:r>
              <a:rPr sz="1814" spc="-17" dirty="0">
                <a:latin typeface="Georgia"/>
                <a:cs typeface="Georgia"/>
              </a:rPr>
              <a:t>components</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spc="-8" dirty="0">
                <a:latin typeface="Georgia"/>
                <a:cs typeface="Georgia"/>
              </a:rPr>
              <a:t>Agent</a:t>
            </a:r>
            <a:r>
              <a:rPr sz="1814" dirty="0">
                <a:latin typeface="Georgia"/>
                <a:cs typeface="Georgia"/>
              </a:rPr>
              <a:t> state</a:t>
            </a:r>
          </a:p>
          <a:p>
            <a:pPr marL="543647" indent="-310942">
              <a:spcBef>
                <a:spcPts val="597"/>
              </a:spcBef>
              <a:buClr>
                <a:srgbClr val="3333B2"/>
              </a:buClr>
              <a:buSzPct val="110526"/>
              <a:buFont typeface="Arial" panose="020B0604020202020204" pitchFamily="34" charset="0"/>
              <a:buChar char="•"/>
              <a:tabLst>
                <a:tab pos="489960" algn="l"/>
              </a:tabLst>
            </a:pPr>
            <a:r>
              <a:rPr sz="1814" b="1" spc="-17" dirty="0">
                <a:solidFill>
                  <a:srgbClr val="0046FF"/>
                </a:solidFill>
                <a:latin typeface="Cambria"/>
                <a:cs typeface="Cambria"/>
              </a:rPr>
              <a:t>Policy</a:t>
            </a:r>
            <a:endParaRPr sz="1814" dirty="0">
              <a:latin typeface="Cambria"/>
              <a:cs typeface="Cambria"/>
            </a:endParaRPr>
          </a:p>
          <a:p>
            <a:pPr marL="543647" indent="-310942">
              <a:spcBef>
                <a:spcPts val="597"/>
              </a:spcBef>
              <a:buClr>
                <a:srgbClr val="3333B2"/>
              </a:buClr>
              <a:buSzPct val="110526"/>
              <a:buFont typeface="Arial" panose="020B0604020202020204" pitchFamily="34" charset="0"/>
              <a:buChar char="•"/>
              <a:tabLst>
                <a:tab pos="489960" algn="l"/>
              </a:tabLst>
            </a:pPr>
            <a:r>
              <a:rPr sz="1814" spc="-42" dirty="0">
                <a:latin typeface="Georgia"/>
                <a:cs typeface="Georgia"/>
              </a:rPr>
              <a:t>Value</a:t>
            </a:r>
            <a:r>
              <a:rPr sz="1814" spc="8" dirty="0">
                <a:latin typeface="Georgia"/>
                <a:cs typeface="Georgia"/>
              </a:rPr>
              <a:t> </a:t>
            </a:r>
            <a:r>
              <a:rPr sz="1814" spc="-17" dirty="0">
                <a:latin typeface="Georgia"/>
                <a:cs typeface="Georgia"/>
              </a:rPr>
              <a:t>function</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spc="-8" dirty="0">
                <a:latin typeface="Georgia"/>
                <a:cs typeface="Georgia"/>
              </a:rPr>
              <a:t>Model</a:t>
            </a:r>
            <a:endParaRPr sz="1814" dirty="0">
              <a:latin typeface="Georgia"/>
              <a:cs typeface="Georgia"/>
            </a:endParaRPr>
          </a:p>
        </p:txBody>
      </p:sp>
      <p:sp>
        <p:nvSpPr>
          <p:cNvPr id="4" name="object 2"/>
          <p:cNvSpPr txBox="1"/>
          <p:nvPr/>
        </p:nvSpPr>
        <p:spPr>
          <a:xfrm>
            <a:off x="4332577" y="1056222"/>
            <a:ext cx="3853776" cy="521719"/>
          </a:xfrm>
          <a:prstGeom prst="rect">
            <a:avLst/>
          </a:prstGeom>
        </p:spPr>
        <p:txBody>
          <a:bodyPr vert="horz" wrap="square" lIns="0" tIns="19214" rIns="0" bIns="0" rtlCol="0">
            <a:spAutoFit/>
          </a:bodyPr>
          <a:lstStyle/>
          <a:p>
            <a:pPr marL="21349">
              <a:spcBef>
                <a:spcPts val="151"/>
              </a:spcBef>
            </a:pPr>
            <a:r>
              <a:rPr sz="3264" spc="-34" dirty="0">
                <a:solidFill>
                  <a:srgbClr val="3333B2"/>
                </a:solidFill>
                <a:latin typeface="Georgia"/>
                <a:cs typeface="Georgia"/>
              </a:rPr>
              <a:t>Agent</a:t>
            </a:r>
            <a:r>
              <a:rPr sz="3264" spc="17" dirty="0">
                <a:solidFill>
                  <a:srgbClr val="3333B2"/>
                </a:solidFill>
                <a:latin typeface="Georgia"/>
                <a:cs typeface="Georgia"/>
              </a:rPr>
              <a:t> </a:t>
            </a:r>
            <a:r>
              <a:rPr sz="3264" spc="-59" dirty="0">
                <a:solidFill>
                  <a:srgbClr val="3333B2"/>
                </a:solidFill>
                <a:latin typeface="Georgia"/>
                <a:cs typeface="Georgia"/>
              </a:rPr>
              <a:t>components</a:t>
            </a:r>
            <a:endParaRPr sz="3264" dirty="0">
              <a:latin typeface="Georgia"/>
              <a:cs typeface="Georgia"/>
            </a:endParaRPr>
          </a:p>
        </p:txBody>
      </p:sp>
      <p:sp>
        <p:nvSpPr>
          <p:cNvPr id="2" name="Rectangle 1">
            <a:extLst>
              <a:ext uri="{FF2B5EF4-FFF2-40B4-BE49-F238E27FC236}">
                <a16:creationId xmlns:a16="http://schemas.microsoft.com/office/drawing/2014/main" id="{4A50ED01-A08A-8095-16CB-D69F6BB241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7988E28-5DE0-C658-E588-58BED9E14E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5B43076-AAD7-80DC-3905-C6F39080D0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4257967"/>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57080" y="788201"/>
            <a:ext cx="2600586" cy="471513"/>
          </a:xfrm>
          <a:prstGeom prst="rect">
            <a:avLst/>
          </a:prstGeom>
        </p:spPr>
        <p:txBody>
          <a:bodyPr vert="horz" wrap="square" lIns="0" tIns="19214" rIns="0" bIns="0" rtlCol="0" anchor="ctr">
            <a:spAutoFit/>
          </a:bodyPr>
          <a:lstStyle/>
          <a:p>
            <a:pPr marL="21349">
              <a:spcBef>
                <a:spcPts val="151"/>
              </a:spcBef>
            </a:pPr>
            <a:r>
              <a:rPr sz="3264" spc="-252" dirty="0">
                <a:solidFill>
                  <a:srgbClr val="3333B2"/>
                </a:solidFill>
                <a:latin typeface="Georgia"/>
                <a:cs typeface="Georgia"/>
              </a:rPr>
              <a:t>P</a:t>
            </a:r>
            <a:r>
              <a:rPr sz="3264" spc="-25" dirty="0">
                <a:solidFill>
                  <a:srgbClr val="3333B2"/>
                </a:solidFill>
                <a:latin typeface="Georgia"/>
                <a:cs typeface="Georgia"/>
              </a:rPr>
              <a:t>ol</a:t>
            </a:r>
            <a:r>
              <a:rPr sz="3264" spc="-51" dirty="0">
                <a:solidFill>
                  <a:srgbClr val="3333B2"/>
                </a:solidFill>
                <a:latin typeface="Georgia"/>
                <a:cs typeface="Georgia"/>
              </a:rPr>
              <a:t>i</a:t>
            </a:r>
            <a:r>
              <a:rPr sz="3264" spc="-17" dirty="0">
                <a:solidFill>
                  <a:srgbClr val="3333B2"/>
                </a:solidFill>
                <a:latin typeface="Georgia"/>
                <a:cs typeface="Georgia"/>
              </a:rPr>
              <a:t>cy</a:t>
            </a:r>
            <a:endParaRPr sz="3264" dirty="0">
              <a:latin typeface="Georgia"/>
              <a:cs typeface="Georgia"/>
            </a:endParaRPr>
          </a:p>
        </p:txBody>
      </p:sp>
      <p:sp>
        <p:nvSpPr>
          <p:cNvPr id="3" name="object 3"/>
          <p:cNvSpPr txBox="1"/>
          <p:nvPr/>
        </p:nvSpPr>
        <p:spPr>
          <a:xfrm>
            <a:off x="2064848" y="1632349"/>
            <a:ext cx="7250566" cy="2890196"/>
          </a:xfrm>
          <a:prstGeom prst="rect">
            <a:avLst/>
          </a:prstGeom>
        </p:spPr>
        <p:txBody>
          <a:bodyPr vert="horz" wrap="square" lIns="0" tIns="74721" rIns="0" bIns="0" rtlCol="0">
            <a:spAutoFit/>
          </a:bodyPr>
          <a:lstStyle/>
          <a:p>
            <a:pPr marL="373922" indent="-310942">
              <a:spcBef>
                <a:spcPts val="589"/>
              </a:spcBef>
              <a:buClr>
                <a:srgbClr val="3333B2"/>
              </a:buClr>
              <a:buSzPct val="110526"/>
              <a:buFont typeface="Arial" panose="020B0604020202020204" pitchFamily="34" charset="0"/>
              <a:buChar char="•"/>
              <a:tabLst>
                <a:tab pos="319168" algn="l"/>
              </a:tabLst>
            </a:pPr>
            <a:r>
              <a:rPr sz="2176" spc="-34" dirty="0">
                <a:latin typeface="Georgia"/>
                <a:cs typeface="Georgia"/>
              </a:rPr>
              <a:t>A</a:t>
            </a:r>
            <a:r>
              <a:rPr sz="2176" spc="51" dirty="0">
                <a:latin typeface="Georgia"/>
                <a:cs typeface="Georgia"/>
              </a:rPr>
              <a:t> </a:t>
            </a:r>
            <a:r>
              <a:rPr sz="2176" b="1" dirty="0">
                <a:solidFill>
                  <a:srgbClr val="0046FF"/>
                </a:solidFill>
                <a:latin typeface="Cambria"/>
                <a:cs typeface="Cambria"/>
              </a:rPr>
              <a:t>policy</a:t>
            </a:r>
            <a:r>
              <a:rPr sz="2176" b="1" spc="118" dirty="0">
                <a:solidFill>
                  <a:srgbClr val="0046FF"/>
                </a:solidFill>
                <a:latin typeface="Cambria"/>
                <a:cs typeface="Cambria"/>
              </a:rPr>
              <a:t> </a:t>
            </a:r>
            <a:r>
              <a:rPr sz="2176" spc="-17" dirty="0">
                <a:latin typeface="Georgia"/>
                <a:cs typeface="Georgia"/>
              </a:rPr>
              <a:t>defines</a:t>
            </a:r>
            <a:r>
              <a:rPr sz="2176" spc="59" dirty="0">
                <a:latin typeface="Georgia"/>
                <a:cs typeface="Georgia"/>
              </a:rPr>
              <a:t> </a:t>
            </a:r>
            <a:r>
              <a:rPr sz="2176" dirty="0">
                <a:latin typeface="Georgia"/>
                <a:cs typeface="Georgia"/>
              </a:rPr>
              <a:t>the</a:t>
            </a:r>
            <a:r>
              <a:rPr sz="2176" spc="51" dirty="0">
                <a:latin typeface="Georgia"/>
                <a:cs typeface="Georgia"/>
              </a:rPr>
              <a:t> </a:t>
            </a:r>
            <a:r>
              <a:rPr sz="2176" spc="-8" dirty="0">
                <a:latin typeface="Georgia"/>
                <a:cs typeface="Georgia"/>
              </a:rPr>
              <a:t>agent’s</a:t>
            </a:r>
            <a:r>
              <a:rPr sz="2176" spc="59" dirty="0">
                <a:latin typeface="Georgia"/>
                <a:cs typeface="Georgia"/>
              </a:rPr>
              <a:t> </a:t>
            </a:r>
            <a:r>
              <a:rPr sz="2176" spc="-17" dirty="0">
                <a:latin typeface="Georgia"/>
                <a:cs typeface="Georgia"/>
              </a:rPr>
              <a:t>behavior</a:t>
            </a:r>
            <a:endParaRPr lang="en-US" sz="2176" spc="-17" dirty="0">
              <a:latin typeface="Georgia"/>
              <a:cs typeface="Georgia"/>
            </a:endParaRPr>
          </a:p>
          <a:p>
            <a:pPr marL="373922" indent="-310942">
              <a:spcBef>
                <a:spcPts val="589"/>
              </a:spcBef>
              <a:buClr>
                <a:srgbClr val="3333B2"/>
              </a:buClr>
              <a:buSzPct val="110526"/>
              <a:buFont typeface="Arial" panose="020B0604020202020204" pitchFamily="34" charset="0"/>
              <a:buChar char="•"/>
              <a:tabLst>
                <a:tab pos="319168" algn="l"/>
              </a:tabLst>
            </a:pPr>
            <a:endParaRPr sz="2176" dirty="0">
              <a:latin typeface="Georgia"/>
              <a:cs typeface="Georgia"/>
            </a:endParaRPr>
          </a:p>
          <a:p>
            <a:pPr marL="373922" indent="-310942">
              <a:spcBef>
                <a:spcPts val="597"/>
              </a:spcBef>
              <a:buClr>
                <a:srgbClr val="3333B2"/>
              </a:buClr>
              <a:buSzPct val="110526"/>
              <a:buFont typeface="Arial" panose="020B0604020202020204" pitchFamily="34" charset="0"/>
              <a:buChar char="•"/>
              <a:tabLst>
                <a:tab pos="319168" algn="l"/>
              </a:tabLst>
            </a:pPr>
            <a:r>
              <a:rPr sz="2176" spc="-59" dirty="0">
                <a:latin typeface="Georgia"/>
                <a:cs typeface="Georgia"/>
              </a:rPr>
              <a:t>It</a:t>
            </a:r>
            <a:r>
              <a:rPr sz="2176" spc="51" dirty="0">
                <a:latin typeface="Georgia"/>
                <a:cs typeface="Georgia"/>
              </a:rPr>
              <a:t> </a:t>
            </a:r>
            <a:r>
              <a:rPr sz="2176" spc="-34" dirty="0">
                <a:latin typeface="Georgia"/>
                <a:cs typeface="Georgia"/>
              </a:rPr>
              <a:t>is</a:t>
            </a:r>
            <a:r>
              <a:rPr sz="2176" spc="51" dirty="0">
                <a:latin typeface="Georgia"/>
                <a:cs typeface="Georgia"/>
              </a:rPr>
              <a:t> </a:t>
            </a:r>
            <a:r>
              <a:rPr sz="2176" spc="17" dirty="0">
                <a:latin typeface="Georgia"/>
                <a:cs typeface="Georgia"/>
              </a:rPr>
              <a:t>a</a:t>
            </a:r>
            <a:r>
              <a:rPr sz="2176" spc="59" dirty="0">
                <a:latin typeface="Georgia"/>
                <a:cs typeface="Georgia"/>
              </a:rPr>
              <a:t> </a:t>
            </a:r>
            <a:r>
              <a:rPr sz="2176" spc="-25" dirty="0">
                <a:latin typeface="Georgia"/>
                <a:cs typeface="Georgia"/>
              </a:rPr>
              <a:t>map</a:t>
            </a:r>
            <a:r>
              <a:rPr sz="2176" spc="51" dirty="0">
                <a:latin typeface="Georgia"/>
                <a:cs typeface="Georgia"/>
              </a:rPr>
              <a:t> </a:t>
            </a:r>
            <a:r>
              <a:rPr sz="2176" spc="-25" dirty="0">
                <a:latin typeface="Georgia"/>
                <a:cs typeface="Georgia"/>
              </a:rPr>
              <a:t>from</a:t>
            </a:r>
            <a:r>
              <a:rPr sz="2176" spc="59" dirty="0">
                <a:latin typeface="Georgia"/>
                <a:cs typeface="Georgia"/>
              </a:rPr>
              <a:t> </a:t>
            </a:r>
            <a:r>
              <a:rPr sz="2176" spc="8" dirty="0">
                <a:latin typeface="Georgia"/>
                <a:cs typeface="Georgia"/>
              </a:rPr>
              <a:t>agent</a:t>
            </a:r>
            <a:r>
              <a:rPr sz="2176" spc="51" dirty="0">
                <a:latin typeface="Georgia"/>
                <a:cs typeface="Georgia"/>
              </a:rPr>
              <a:t> </a:t>
            </a:r>
            <a:r>
              <a:rPr sz="2176" dirty="0">
                <a:latin typeface="Georgia"/>
                <a:cs typeface="Georgia"/>
              </a:rPr>
              <a:t>state</a:t>
            </a:r>
            <a:r>
              <a:rPr sz="2176" spc="59" dirty="0">
                <a:latin typeface="Georgia"/>
                <a:cs typeface="Georgia"/>
              </a:rPr>
              <a:t> </a:t>
            </a:r>
            <a:r>
              <a:rPr sz="2176" spc="-8" dirty="0">
                <a:latin typeface="Georgia"/>
                <a:cs typeface="Georgia"/>
              </a:rPr>
              <a:t>to</a:t>
            </a:r>
            <a:r>
              <a:rPr sz="2176" spc="51" dirty="0">
                <a:latin typeface="Georgia"/>
                <a:cs typeface="Georgia"/>
              </a:rPr>
              <a:t> </a:t>
            </a:r>
            <a:r>
              <a:rPr sz="2176" spc="-17" dirty="0">
                <a:latin typeface="Georgia"/>
                <a:cs typeface="Georgia"/>
              </a:rPr>
              <a:t>action</a:t>
            </a:r>
            <a:endParaRPr sz="2176" dirty="0">
              <a:latin typeface="Georgia"/>
              <a:cs typeface="Georgia"/>
            </a:endParaRPr>
          </a:p>
          <a:p>
            <a:pPr marL="373922" indent="-310942">
              <a:spcBef>
                <a:spcPts val="427"/>
              </a:spcBef>
              <a:buClr>
                <a:srgbClr val="3333B2"/>
              </a:buClr>
              <a:buSzPct val="110526"/>
              <a:buFont typeface="Arial" panose="020B0604020202020204" pitchFamily="34" charset="0"/>
              <a:buChar char="•"/>
              <a:tabLst>
                <a:tab pos="319168" algn="l"/>
              </a:tabLst>
            </a:pPr>
            <a:endParaRPr lang="en-US" sz="2176" spc="-25" dirty="0">
              <a:latin typeface="Georgia"/>
              <a:cs typeface="Georgia"/>
            </a:endParaRPr>
          </a:p>
          <a:p>
            <a:pPr marL="373922" indent="-310942">
              <a:spcBef>
                <a:spcPts val="427"/>
              </a:spcBef>
              <a:buClr>
                <a:srgbClr val="3333B2"/>
              </a:buClr>
              <a:buSzPct val="110526"/>
              <a:buFont typeface="Arial" panose="020B0604020202020204" pitchFamily="34" charset="0"/>
              <a:buChar char="•"/>
              <a:tabLst>
                <a:tab pos="319168" algn="l"/>
              </a:tabLst>
            </a:pPr>
            <a:r>
              <a:rPr sz="2176" spc="-25" dirty="0">
                <a:latin typeface="Georgia"/>
                <a:cs typeface="Georgia"/>
              </a:rPr>
              <a:t>Deterministic</a:t>
            </a:r>
            <a:r>
              <a:rPr sz="2176" spc="59" dirty="0">
                <a:latin typeface="Georgia"/>
                <a:cs typeface="Georgia"/>
              </a:rPr>
              <a:t> </a:t>
            </a:r>
            <a:r>
              <a:rPr sz="2176" spc="-8" dirty="0">
                <a:latin typeface="Georgia"/>
                <a:cs typeface="Georgia"/>
              </a:rPr>
              <a:t>policy:</a:t>
            </a:r>
            <a:r>
              <a:rPr sz="2176" spc="134" dirty="0">
                <a:latin typeface="Georgia"/>
                <a:cs typeface="Georgia"/>
              </a:rPr>
              <a:t> </a:t>
            </a:r>
            <a:r>
              <a:rPr sz="2539" i="1" spc="84" dirty="0">
                <a:latin typeface="Trebuchet MS"/>
                <a:cs typeface="Trebuchet MS"/>
              </a:rPr>
              <a:t>A</a:t>
            </a:r>
            <a:r>
              <a:rPr sz="2539" i="1" spc="-25" dirty="0">
                <a:latin typeface="Trebuchet MS"/>
                <a:cs typeface="Trebuchet MS"/>
              </a:rPr>
              <a:t> </a:t>
            </a:r>
            <a:r>
              <a:rPr sz="2539" spc="-17" dirty="0">
                <a:latin typeface="Georgia"/>
                <a:cs typeface="Georgia"/>
              </a:rPr>
              <a:t>=</a:t>
            </a:r>
            <a:r>
              <a:rPr sz="2539" spc="42" dirty="0">
                <a:latin typeface="Georgia"/>
                <a:cs typeface="Georgia"/>
              </a:rPr>
              <a:t> </a:t>
            </a:r>
            <a:r>
              <a:rPr sz="2539" i="1" spc="-260" dirty="0">
                <a:latin typeface="Arial"/>
                <a:cs typeface="Arial"/>
              </a:rPr>
              <a:t>π</a:t>
            </a:r>
            <a:r>
              <a:rPr sz="2539" i="1" spc="-294" dirty="0">
                <a:latin typeface="Arial"/>
                <a:cs typeface="Arial"/>
              </a:rPr>
              <a:t> </a:t>
            </a:r>
            <a:r>
              <a:rPr sz="2539" spc="92" dirty="0">
                <a:latin typeface="Lucida Sans Unicode"/>
                <a:cs typeface="Lucida Sans Unicode"/>
              </a:rPr>
              <a:t>(</a:t>
            </a:r>
            <a:r>
              <a:rPr sz="2539" i="1" spc="92" dirty="0">
                <a:latin typeface="Trebuchet MS"/>
                <a:cs typeface="Trebuchet MS"/>
              </a:rPr>
              <a:t>S</a:t>
            </a:r>
            <a:r>
              <a:rPr sz="2539" spc="92" dirty="0">
                <a:latin typeface="Lucida Sans Unicode"/>
                <a:cs typeface="Lucida Sans Unicode"/>
              </a:rPr>
              <a:t>)</a:t>
            </a:r>
            <a:endParaRPr sz="2539" dirty="0">
              <a:latin typeface="Lucida Sans Unicode"/>
              <a:cs typeface="Lucida Sans Unicode"/>
            </a:endParaRPr>
          </a:p>
          <a:p>
            <a:pPr marL="373922" indent="-310942">
              <a:spcBef>
                <a:spcPts val="395"/>
              </a:spcBef>
              <a:buClr>
                <a:srgbClr val="3333B2"/>
              </a:buClr>
              <a:buSzPct val="110526"/>
              <a:buFont typeface="Arial" panose="020B0604020202020204" pitchFamily="34" charset="0"/>
              <a:buChar char="•"/>
              <a:tabLst>
                <a:tab pos="319168" algn="l"/>
              </a:tabLst>
            </a:pPr>
            <a:endParaRPr lang="en-US" sz="2176" spc="-8" dirty="0">
              <a:latin typeface="Georgia"/>
              <a:cs typeface="Georgia"/>
            </a:endParaRPr>
          </a:p>
          <a:p>
            <a:pPr marL="373922" indent="-310942">
              <a:spcBef>
                <a:spcPts val="395"/>
              </a:spcBef>
              <a:buClr>
                <a:srgbClr val="3333B2"/>
              </a:buClr>
              <a:buSzPct val="110526"/>
              <a:buFont typeface="Arial" panose="020B0604020202020204" pitchFamily="34" charset="0"/>
              <a:buChar char="•"/>
              <a:tabLst>
                <a:tab pos="319168" algn="l"/>
              </a:tabLst>
            </a:pPr>
            <a:r>
              <a:rPr sz="2176" spc="-8" dirty="0">
                <a:latin typeface="Georgia"/>
                <a:cs typeface="Georgia"/>
              </a:rPr>
              <a:t>S</a:t>
            </a:r>
            <a:r>
              <a:rPr sz="2176" spc="-17" dirty="0">
                <a:latin typeface="Georgia"/>
                <a:cs typeface="Georgia"/>
              </a:rPr>
              <a:t>t</a:t>
            </a:r>
            <a:r>
              <a:rPr sz="2176" dirty="0">
                <a:latin typeface="Georgia"/>
                <a:cs typeface="Georgia"/>
              </a:rPr>
              <a:t>och</a:t>
            </a:r>
            <a:r>
              <a:rPr sz="2176" spc="-34" dirty="0">
                <a:latin typeface="Georgia"/>
                <a:cs typeface="Georgia"/>
              </a:rPr>
              <a:t>a</a:t>
            </a:r>
            <a:r>
              <a:rPr sz="2176" spc="-25" dirty="0">
                <a:latin typeface="Georgia"/>
                <a:cs typeface="Georgia"/>
              </a:rPr>
              <a:t>st</a:t>
            </a:r>
            <a:r>
              <a:rPr sz="2176" spc="-51" dirty="0">
                <a:latin typeface="Georgia"/>
                <a:cs typeface="Georgia"/>
              </a:rPr>
              <a:t>i</a:t>
            </a:r>
            <a:r>
              <a:rPr sz="2176" spc="-8" dirty="0">
                <a:latin typeface="Georgia"/>
                <a:cs typeface="Georgia"/>
              </a:rPr>
              <a:t>c</a:t>
            </a:r>
            <a:r>
              <a:rPr sz="2176" spc="59" dirty="0">
                <a:latin typeface="Georgia"/>
                <a:cs typeface="Georgia"/>
              </a:rPr>
              <a:t> </a:t>
            </a:r>
            <a:r>
              <a:rPr sz="2176" spc="-8" dirty="0">
                <a:latin typeface="Georgia"/>
                <a:cs typeface="Georgia"/>
              </a:rPr>
              <a:t>pol</a:t>
            </a:r>
            <a:r>
              <a:rPr sz="2176" spc="-34" dirty="0">
                <a:latin typeface="Georgia"/>
                <a:cs typeface="Georgia"/>
              </a:rPr>
              <a:t>i</a:t>
            </a:r>
            <a:r>
              <a:rPr sz="2176" spc="8" dirty="0">
                <a:latin typeface="Georgia"/>
                <a:cs typeface="Georgia"/>
              </a:rPr>
              <a:t>cy:</a:t>
            </a:r>
            <a:r>
              <a:rPr sz="2176" spc="118" dirty="0">
                <a:latin typeface="Georgia"/>
                <a:cs typeface="Georgia"/>
              </a:rPr>
              <a:t> </a:t>
            </a:r>
            <a:r>
              <a:rPr sz="2539" i="1" spc="-260" dirty="0">
                <a:latin typeface="Arial"/>
                <a:cs typeface="Arial"/>
              </a:rPr>
              <a:t>π</a:t>
            </a:r>
            <a:r>
              <a:rPr sz="2539" i="1" spc="-294" dirty="0">
                <a:latin typeface="Arial"/>
                <a:cs typeface="Arial"/>
              </a:rPr>
              <a:t> </a:t>
            </a:r>
            <a:r>
              <a:rPr sz="2539" spc="8" dirty="0">
                <a:latin typeface="Lucida Sans Unicode"/>
                <a:cs typeface="Lucida Sans Unicode"/>
              </a:rPr>
              <a:t>(</a:t>
            </a:r>
            <a:r>
              <a:rPr sz="2539" i="1" spc="151" dirty="0">
                <a:latin typeface="Trebuchet MS"/>
                <a:cs typeface="Trebuchet MS"/>
              </a:rPr>
              <a:t>A</a:t>
            </a:r>
            <a:r>
              <a:rPr sz="2539" spc="-244" dirty="0">
                <a:latin typeface="Lucida Sans Unicode"/>
                <a:cs typeface="Lucida Sans Unicode"/>
              </a:rPr>
              <a:t>|</a:t>
            </a:r>
            <a:r>
              <a:rPr sz="2539" i="1" spc="269" dirty="0">
                <a:latin typeface="Trebuchet MS"/>
                <a:cs typeface="Trebuchet MS"/>
              </a:rPr>
              <a:t>S</a:t>
            </a:r>
            <a:r>
              <a:rPr sz="2539" spc="8" dirty="0">
                <a:latin typeface="Lucida Sans Unicode"/>
                <a:cs typeface="Lucida Sans Unicode"/>
              </a:rPr>
              <a:t>)</a:t>
            </a:r>
            <a:r>
              <a:rPr sz="2539" spc="-75" dirty="0">
                <a:latin typeface="Lucida Sans Unicode"/>
                <a:cs typeface="Lucida Sans Unicode"/>
              </a:rPr>
              <a:t> </a:t>
            </a:r>
            <a:r>
              <a:rPr sz="2539" spc="-17" dirty="0">
                <a:latin typeface="Georgia"/>
                <a:cs typeface="Georgia"/>
              </a:rPr>
              <a:t>=</a:t>
            </a:r>
            <a:r>
              <a:rPr sz="2539" spc="59" dirty="0">
                <a:latin typeface="Georgia"/>
                <a:cs typeface="Georgia"/>
              </a:rPr>
              <a:t> </a:t>
            </a:r>
            <a:r>
              <a:rPr sz="2539" i="1" spc="-75" dirty="0">
                <a:latin typeface="Trebuchet MS"/>
                <a:cs typeface="Trebuchet MS"/>
              </a:rPr>
              <a:t>p</a:t>
            </a:r>
            <a:r>
              <a:rPr sz="2539" i="1" spc="-151" dirty="0">
                <a:latin typeface="Trebuchet MS"/>
                <a:cs typeface="Trebuchet MS"/>
              </a:rPr>
              <a:t> </a:t>
            </a:r>
            <a:r>
              <a:rPr sz="2539" spc="8" dirty="0">
                <a:latin typeface="Lucida Sans Unicode"/>
                <a:cs typeface="Lucida Sans Unicode"/>
              </a:rPr>
              <a:t>(</a:t>
            </a:r>
            <a:r>
              <a:rPr sz="2539" i="1" spc="151" dirty="0">
                <a:latin typeface="Trebuchet MS"/>
                <a:cs typeface="Trebuchet MS"/>
              </a:rPr>
              <a:t>A</a:t>
            </a:r>
            <a:r>
              <a:rPr sz="2539" spc="-244" dirty="0">
                <a:latin typeface="Lucida Sans Unicode"/>
                <a:cs typeface="Lucida Sans Unicode"/>
              </a:rPr>
              <a:t>|</a:t>
            </a:r>
            <a:r>
              <a:rPr sz="2539" i="1" spc="269" dirty="0">
                <a:latin typeface="Trebuchet MS"/>
                <a:cs typeface="Trebuchet MS"/>
              </a:rPr>
              <a:t>S</a:t>
            </a:r>
            <a:r>
              <a:rPr sz="2539" spc="8" dirty="0">
                <a:latin typeface="Lucida Sans Unicode"/>
                <a:cs typeface="Lucida Sans Unicode"/>
              </a:rPr>
              <a:t>)</a:t>
            </a:r>
            <a:endParaRPr sz="2539" dirty="0">
              <a:latin typeface="Lucida Sans Unicode"/>
              <a:cs typeface="Lucida Sans Unicode"/>
            </a:endParaRPr>
          </a:p>
        </p:txBody>
      </p:sp>
      <p:sp>
        <p:nvSpPr>
          <p:cNvPr id="4" name="Rectangle 3">
            <a:extLst>
              <a:ext uri="{FF2B5EF4-FFF2-40B4-BE49-F238E27FC236}">
                <a16:creationId xmlns:a16="http://schemas.microsoft.com/office/drawing/2014/main" id="{B6612B5B-253C-BACA-64BC-38DF7C87191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FDA209A-1982-1E23-7A29-DA16839B58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BB808AB-F80D-C69A-0A1B-A9B485065C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55332545"/>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790879" y="2464581"/>
            <a:ext cx="2926362" cy="1834778"/>
          </a:xfrm>
          <a:prstGeom prst="rect">
            <a:avLst/>
          </a:prstGeom>
        </p:spPr>
        <p:txBody>
          <a:bodyPr vert="horz" wrap="square" lIns="0" tIns="74721" rIns="0" bIns="0" rtlCol="0">
            <a:spAutoFit/>
          </a:bodyPr>
          <a:lstStyle/>
          <a:p>
            <a:pPr marL="64047">
              <a:spcBef>
                <a:spcPts val="589"/>
              </a:spcBef>
            </a:pPr>
            <a:r>
              <a:rPr sz="1814" spc="-8" dirty="0">
                <a:latin typeface="Georgia"/>
                <a:cs typeface="Georgia"/>
              </a:rPr>
              <a:t>Agent</a:t>
            </a:r>
            <a:r>
              <a:rPr sz="1814" dirty="0">
                <a:latin typeface="Georgia"/>
                <a:cs typeface="Georgia"/>
              </a:rPr>
              <a:t> </a:t>
            </a:r>
            <a:r>
              <a:rPr sz="1814" spc="-17" dirty="0">
                <a:latin typeface="Georgia"/>
                <a:cs typeface="Georgia"/>
              </a:rPr>
              <a:t>components</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spc="-8" dirty="0">
                <a:latin typeface="Georgia"/>
                <a:cs typeface="Georgia"/>
              </a:rPr>
              <a:t>Agent</a:t>
            </a:r>
            <a:r>
              <a:rPr sz="1814" dirty="0">
                <a:latin typeface="Georgia"/>
                <a:cs typeface="Georgia"/>
              </a:rPr>
              <a:t> state</a:t>
            </a:r>
          </a:p>
          <a:p>
            <a:pPr marL="543647" indent="-310942">
              <a:spcBef>
                <a:spcPts val="597"/>
              </a:spcBef>
              <a:buClr>
                <a:srgbClr val="3333B2"/>
              </a:buClr>
              <a:buSzPct val="110526"/>
              <a:buFont typeface="Arial" panose="020B0604020202020204" pitchFamily="34" charset="0"/>
              <a:buChar char="•"/>
              <a:tabLst>
                <a:tab pos="489960" algn="l"/>
              </a:tabLst>
            </a:pPr>
            <a:r>
              <a:rPr sz="1814" spc="-34" dirty="0">
                <a:latin typeface="Georgia"/>
                <a:cs typeface="Georgia"/>
              </a:rPr>
              <a:t>Policy</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b="1" spc="-25" dirty="0">
                <a:solidFill>
                  <a:srgbClr val="0046FF"/>
                </a:solidFill>
                <a:latin typeface="Cambria"/>
                <a:cs typeface="Cambria"/>
              </a:rPr>
              <a:t>Value</a:t>
            </a:r>
            <a:r>
              <a:rPr sz="1814" b="1" spc="51" dirty="0">
                <a:solidFill>
                  <a:srgbClr val="0046FF"/>
                </a:solidFill>
                <a:latin typeface="Cambria"/>
                <a:cs typeface="Cambria"/>
              </a:rPr>
              <a:t> </a:t>
            </a:r>
            <a:r>
              <a:rPr sz="1814" b="1" spc="8" dirty="0">
                <a:solidFill>
                  <a:srgbClr val="0046FF"/>
                </a:solidFill>
                <a:latin typeface="Cambria"/>
                <a:cs typeface="Cambria"/>
              </a:rPr>
              <a:t>function</a:t>
            </a:r>
            <a:endParaRPr sz="1814" dirty="0">
              <a:latin typeface="Cambria"/>
              <a:cs typeface="Cambria"/>
            </a:endParaRPr>
          </a:p>
          <a:p>
            <a:pPr marL="543647" indent="-310942">
              <a:spcBef>
                <a:spcPts val="597"/>
              </a:spcBef>
              <a:buClr>
                <a:srgbClr val="3333B2"/>
              </a:buClr>
              <a:buSzPct val="110526"/>
              <a:buFont typeface="Arial" panose="020B0604020202020204" pitchFamily="34" charset="0"/>
              <a:buChar char="•"/>
              <a:tabLst>
                <a:tab pos="489960" algn="l"/>
              </a:tabLst>
            </a:pPr>
            <a:r>
              <a:rPr sz="1814" spc="-8" dirty="0">
                <a:latin typeface="Georgia"/>
                <a:cs typeface="Georgia"/>
              </a:rPr>
              <a:t>Mode</a:t>
            </a:r>
            <a:r>
              <a:rPr sz="2176" spc="-8" dirty="0">
                <a:latin typeface="Georgia"/>
                <a:cs typeface="Georgia"/>
              </a:rPr>
              <a:t>l</a:t>
            </a:r>
            <a:endParaRPr sz="2176" dirty="0">
              <a:latin typeface="Georgia"/>
              <a:cs typeface="Georgia"/>
            </a:endParaRPr>
          </a:p>
        </p:txBody>
      </p:sp>
      <p:sp>
        <p:nvSpPr>
          <p:cNvPr id="4" name="object 2"/>
          <p:cNvSpPr txBox="1"/>
          <p:nvPr/>
        </p:nvSpPr>
        <p:spPr>
          <a:xfrm>
            <a:off x="4169112" y="1336441"/>
            <a:ext cx="3853776" cy="521719"/>
          </a:xfrm>
          <a:prstGeom prst="rect">
            <a:avLst/>
          </a:prstGeom>
        </p:spPr>
        <p:txBody>
          <a:bodyPr vert="horz" wrap="square" lIns="0" tIns="19214" rIns="0" bIns="0" rtlCol="0">
            <a:spAutoFit/>
          </a:bodyPr>
          <a:lstStyle/>
          <a:p>
            <a:pPr marL="21349">
              <a:spcBef>
                <a:spcPts val="151"/>
              </a:spcBef>
            </a:pPr>
            <a:r>
              <a:rPr sz="3264" spc="-34" dirty="0">
                <a:solidFill>
                  <a:srgbClr val="3333B2"/>
                </a:solidFill>
                <a:latin typeface="Georgia"/>
                <a:cs typeface="Georgia"/>
              </a:rPr>
              <a:t>Agent</a:t>
            </a:r>
            <a:r>
              <a:rPr sz="3264" spc="17" dirty="0">
                <a:solidFill>
                  <a:srgbClr val="3333B2"/>
                </a:solidFill>
                <a:latin typeface="Georgia"/>
                <a:cs typeface="Georgia"/>
              </a:rPr>
              <a:t> </a:t>
            </a:r>
            <a:r>
              <a:rPr sz="3264" spc="-59" dirty="0">
                <a:solidFill>
                  <a:srgbClr val="3333B2"/>
                </a:solidFill>
                <a:latin typeface="Georgia"/>
                <a:cs typeface="Georgia"/>
              </a:rPr>
              <a:t>components</a:t>
            </a:r>
            <a:endParaRPr sz="3264" dirty="0">
              <a:latin typeface="Georgia"/>
              <a:cs typeface="Georgia"/>
            </a:endParaRPr>
          </a:p>
        </p:txBody>
      </p:sp>
      <p:sp>
        <p:nvSpPr>
          <p:cNvPr id="2" name="Rectangle 1">
            <a:extLst>
              <a:ext uri="{FF2B5EF4-FFF2-40B4-BE49-F238E27FC236}">
                <a16:creationId xmlns:a16="http://schemas.microsoft.com/office/drawing/2014/main" id="{2ACA2274-8CD5-4DF5-AA7B-EF720572E7B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44CA20E-92A7-BC6D-CCFD-5BE8C8C818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E5AD006-DE7D-4900-6D85-451A583D79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26800037"/>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12910" y="863213"/>
            <a:ext cx="3094630" cy="471513"/>
          </a:xfrm>
          <a:prstGeom prst="rect">
            <a:avLst/>
          </a:prstGeom>
        </p:spPr>
        <p:txBody>
          <a:bodyPr vert="horz" wrap="square" lIns="0" tIns="19214" rIns="0" bIns="0" rtlCol="0" anchor="ctr">
            <a:spAutoFit/>
          </a:bodyPr>
          <a:lstStyle/>
          <a:p>
            <a:pPr marL="21349">
              <a:spcBef>
                <a:spcPts val="151"/>
              </a:spcBef>
            </a:pPr>
            <a:r>
              <a:rPr sz="3264" spc="-84" dirty="0">
                <a:solidFill>
                  <a:srgbClr val="3333B2"/>
                </a:solidFill>
                <a:latin typeface="Georgia"/>
                <a:cs typeface="Georgia"/>
              </a:rPr>
              <a:t>Value</a:t>
            </a:r>
            <a:r>
              <a:rPr sz="3264" spc="-34" dirty="0">
                <a:solidFill>
                  <a:srgbClr val="3333B2"/>
                </a:solidFill>
                <a:latin typeface="Georgia"/>
                <a:cs typeface="Georgia"/>
              </a:rPr>
              <a:t> </a:t>
            </a:r>
            <a:r>
              <a:rPr sz="3264" spc="-67" dirty="0">
                <a:solidFill>
                  <a:srgbClr val="3333B2"/>
                </a:solidFill>
                <a:latin typeface="Georgia"/>
                <a:cs typeface="Georgia"/>
              </a:rPr>
              <a:t>Function</a:t>
            </a:r>
            <a:endParaRPr sz="3264" dirty="0">
              <a:latin typeface="Georgia"/>
              <a:cs typeface="Georgia"/>
            </a:endParaRPr>
          </a:p>
        </p:txBody>
      </p:sp>
      <p:sp>
        <p:nvSpPr>
          <p:cNvPr id="3" name="object 3"/>
          <p:cNvSpPr txBox="1"/>
          <p:nvPr/>
        </p:nvSpPr>
        <p:spPr>
          <a:xfrm>
            <a:off x="2003899" y="1758293"/>
            <a:ext cx="6265620" cy="303969"/>
          </a:xfrm>
          <a:prstGeom prst="rect">
            <a:avLst/>
          </a:prstGeom>
        </p:spPr>
        <p:txBody>
          <a:bodyPr vert="horz" wrap="square" lIns="0" tIns="24550" rIns="0" bIns="0" rtlCol="0">
            <a:spAutoFit/>
          </a:bodyPr>
          <a:lstStyle/>
          <a:p>
            <a:pPr marL="331223" indent="-310942">
              <a:spcBef>
                <a:spcPts val="191"/>
              </a:spcBef>
              <a:buClr>
                <a:srgbClr val="3333B2"/>
              </a:buClr>
              <a:buSzPct val="110526"/>
              <a:buFont typeface="Arial" panose="020B0604020202020204" pitchFamily="34" charset="0"/>
              <a:buChar char="•"/>
              <a:tabLst>
                <a:tab pos="276470" algn="l"/>
              </a:tabLst>
            </a:pPr>
            <a:r>
              <a:rPr sz="1814" spc="-8" dirty="0">
                <a:latin typeface="Georgia"/>
                <a:cs typeface="Georgia"/>
              </a:rPr>
              <a:t>The</a:t>
            </a:r>
            <a:r>
              <a:rPr sz="1814" spc="59" dirty="0">
                <a:latin typeface="Georgia"/>
                <a:cs typeface="Georgia"/>
              </a:rPr>
              <a:t> </a:t>
            </a:r>
            <a:r>
              <a:rPr sz="1814" dirty="0">
                <a:latin typeface="Georgia"/>
                <a:cs typeface="Georgia"/>
              </a:rPr>
              <a:t>actual</a:t>
            </a:r>
            <a:r>
              <a:rPr sz="1814" spc="67" dirty="0">
                <a:latin typeface="Georgia"/>
                <a:cs typeface="Georgia"/>
              </a:rPr>
              <a:t> </a:t>
            </a:r>
            <a:r>
              <a:rPr sz="1814" spc="-8" dirty="0">
                <a:latin typeface="Georgia"/>
                <a:cs typeface="Georgia"/>
              </a:rPr>
              <a:t>value</a:t>
            </a:r>
            <a:r>
              <a:rPr sz="1814" spc="67" dirty="0">
                <a:latin typeface="Georgia"/>
                <a:cs typeface="Georgia"/>
              </a:rPr>
              <a:t> </a:t>
            </a:r>
            <a:r>
              <a:rPr sz="1814" spc="-17" dirty="0">
                <a:latin typeface="Georgia"/>
                <a:cs typeface="Georgia"/>
              </a:rPr>
              <a:t>function</a:t>
            </a:r>
            <a:r>
              <a:rPr sz="1814" spc="67" dirty="0">
                <a:latin typeface="Georgia"/>
                <a:cs typeface="Georgia"/>
              </a:rPr>
              <a:t> </a:t>
            </a:r>
            <a:r>
              <a:rPr sz="1814" spc="-34" dirty="0">
                <a:latin typeface="Georgia"/>
                <a:cs typeface="Georgia"/>
              </a:rPr>
              <a:t>is</a:t>
            </a:r>
            <a:r>
              <a:rPr sz="1814" spc="67" dirty="0">
                <a:latin typeface="Georgia"/>
                <a:cs typeface="Georgia"/>
              </a:rPr>
              <a:t> </a:t>
            </a:r>
            <a:r>
              <a:rPr sz="1814" dirty="0">
                <a:latin typeface="Georgia"/>
                <a:cs typeface="Georgia"/>
              </a:rPr>
              <a:t>the</a:t>
            </a:r>
            <a:r>
              <a:rPr sz="1814" spc="67" dirty="0">
                <a:latin typeface="Georgia"/>
                <a:cs typeface="Georgia"/>
              </a:rPr>
              <a:t> </a:t>
            </a:r>
            <a:r>
              <a:rPr sz="1814" dirty="0">
                <a:latin typeface="Georgia"/>
                <a:cs typeface="Georgia"/>
              </a:rPr>
              <a:t>expected</a:t>
            </a:r>
            <a:r>
              <a:rPr sz="1814" spc="67" dirty="0">
                <a:latin typeface="Georgia"/>
                <a:cs typeface="Georgia"/>
              </a:rPr>
              <a:t> </a:t>
            </a:r>
            <a:r>
              <a:rPr sz="1814" spc="-17" dirty="0">
                <a:latin typeface="Georgia"/>
                <a:cs typeface="Georgia"/>
              </a:rPr>
              <a:t>return</a:t>
            </a:r>
            <a:endParaRPr sz="1814" dirty="0">
              <a:latin typeface="Georgia"/>
              <a:cs typeface="Georgia"/>
            </a:endParaRPr>
          </a:p>
        </p:txBody>
      </p:sp>
      <p:sp>
        <p:nvSpPr>
          <p:cNvPr id="4" name="object 4"/>
          <p:cNvSpPr txBox="1"/>
          <p:nvPr/>
        </p:nvSpPr>
        <p:spPr>
          <a:xfrm>
            <a:off x="4111413" y="2303000"/>
            <a:ext cx="1511512" cy="217613"/>
          </a:xfrm>
          <a:prstGeom prst="rect">
            <a:avLst/>
          </a:prstGeom>
        </p:spPr>
        <p:txBody>
          <a:bodyPr vert="horz" wrap="square" lIns="0" tIns="23484" rIns="0" bIns="0" rtlCol="0">
            <a:spAutoFit/>
          </a:bodyPr>
          <a:lstStyle/>
          <a:p>
            <a:pPr marL="21349">
              <a:spcBef>
                <a:spcPts val="185"/>
              </a:spcBef>
              <a:tabLst>
                <a:tab pos="1052507" algn="l"/>
                <a:tab pos="1429317" algn="l"/>
              </a:tabLst>
            </a:pPr>
            <a:r>
              <a:rPr sz="1260" i="1" spc="-118" dirty="0">
                <a:latin typeface="Arial"/>
                <a:cs typeface="Arial"/>
              </a:rPr>
              <a:t>π	</a:t>
            </a:r>
            <a:r>
              <a:rPr sz="1177" i="1" spc="-34" dirty="0">
                <a:latin typeface="Trebuchet MS"/>
                <a:cs typeface="Trebuchet MS"/>
              </a:rPr>
              <a:t>t	t</a:t>
            </a:r>
            <a:endParaRPr sz="1177">
              <a:latin typeface="Trebuchet MS"/>
              <a:cs typeface="Trebuchet MS"/>
            </a:endParaRPr>
          </a:p>
        </p:txBody>
      </p:sp>
      <p:sp>
        <p:nvSpPr>
          <p:cNvPr id="5" name="object 5"/>
          <p:cNvSpPr txBox="1"/>
          <p:nvPr/>
        </p:nvSpPr>
        <p:spPr>
          <a:xfrm>
            <a:off x="4010903" y="2209207"/>
            <a:ext cx="2751018" cy="299659"/>
          </a:xfrm>
          <a:prstGeom prst="rect">
            <a:avLst/>
          </a:prstGeom>
        </p:spPr>
        <p:txBody>
          <a:bodyPr vert="horz" wrap="square" lIns="0" tIns="20282" rIns="0" bIns="0" rtlCol="0">
            <a:spAutoFit/>
          </a:bodyPr>
          <a:lstStyle/>
          <a:p>
            <a:pPr marL="21349">
              <a:spcBef>
                <a:spcPts val="160"/>
              </a:spcBef>
            </a:pPr>
            <a:r>
              <a:rPr sz="1814" i="1" spc="-59" dirty="0">
                <a:latin typeface="Trebuchet MS"/>
                <a:cs typeface="Trebuchet MS"/>
              </a:rPr>
              <a:t>v</a:t>
            </a:r>
            <a:r>
              <a:rPr sz="1814" i="1" spc="-59" dirty="0">
                <a:latin typeface="Aldhabi" panose="01000000000000000000" pitchFamily="2" charset="-78"/>
                <a:cs typeface="Aldhabi" panose="01000000000000000000" pitchFamily="2" charset="-78"/>
              </a:rPr>
              <a:t>  </a:t>
            </a:r>
            <a:r>
              <a:rPr lang="en-US" sz="1814" i="1" spc="-59" dirty="0">
                <a:latin typeface="Aldhabi" panose="01000000000000000000" pitchFamily="2" charset="-78"/>
                <a:cs typeface="Aldhabi" panose="01000000000000000000" pitchFamily="2" charset="-78"/>
              </a:rPr>
              <a:t>   </a:t>
            </a:r>
            <a:r>
              <a:rPr sz="1814" spc="8" dirty="0">
                <a:latin typeface="Lucida Sans Unicode"/>
                <a:cs typeface="Lucida Sans Unicode"/>
              </a:rPr>
              <a:t>(</a:t>
            </a:r>
            <a:r>
              <a:rPr sz="1814" i="1" spc="84" dirty="0">
                <a:latin typeface="Trebuchet MS"/>
                <a:cs typeface="Trebuchet MS"/>
              </a:rPr>
              <a:t>s</a:t>
            </a:r>
            <a:r>
              <a:rPr sz="1814" spc="8" dirty="0">
                <a:latin typeface="Lucida Sans Unicode"/>
                <a:cs typeface="Lucida Sans Unicode"/>
              </a:rPr>
              <a:t>)</a:t>
            </a:r>
            <a:r>
              <a:rPr sz="1814" spc="-75" dirty="0">
                <a:latin typeface="Lucida Sans Unicode"/>
                <a:cs typeface="Lucida Sans Unicode"/>
              </a:rPr>
              <a:t> </a:t>
            </a:r>
            <a:r>
              <a:rPr sz="1814" spc="-17" dirty="0">
                <a:latin typeface="Georgia"/>
                <a:cs typeface="Georgia"/>
              </a:rPr>
              <a:t>=</a:t>
            </a:r>
            <a:r>
              <a:rPr sz="1814" spc="59" dirty="0">
                <a:latin typeface="Georgia"/>
                <a:cs typeface="Georgia"/>
              </a:rPr>
              <a:t> </a:t>
            </a:r>
            <a:r>
              <a:rPr sz="1814" spc="-84" dirty="0">
                <a:latin typeface="Microsoft Sans Serif"/>
                <a:cs typeface="Microsoft Sans Serif"/>
              </a:rPr>
              <a:t>E</a:t>
            </a:r>
            <a:r>
              <a:rPr sz="1814" spc="-177" dirty="0">
                <a:latin typeface="Microsoft Sans Serif"/>
                <a:cs typeface="Microsoft Sans Serif"/>
              </a:rPr>
              <a:t> </a:t>
            </a:r>
            <a:r>
              <a:rPr sz="1814" spc="8" dirty="0">
                <a:latin typeface="Lucida Sans Unicode"/>
                <a:cs typeface="Lucida Sans Unicode"/>
              </a:rPr>
              <a:t>[</a:t>
            </a:r>
            <a:r>
              <a:rPr sz="1814" i="1" spc="-25" dirty="0">
                <a:latin typeface="Trebuchet MS"/>
                <a:cs typeface="Trebuchet MS"/>
              </a:rPr>
              <a:t>G</a:t>
            </a:r>
            <a:r>
              <a:rPr sz="1814" i="1" dirty="0">
                <a:latin typeface="Trebuchet MS"/>
                <a:cs typeface="Trebuchet MS"/>
              </a:rPr>
              <a:t> </a:t>
            </a:r>
            <a:r>
              <a:rPr sz="1814" i="1" spc="143" dirty="0">
                <a:latin typeface="Trebuchet MS"/>
                <a:cs typeface="Trebuchet MS"/>
              </a:rPr>
              <a:t> </a:t>
            </a:r>
            <a:r>
              <a:rPr sz="1814" spc="-311" dirty="0">
                <a:latin typeface="Lucida Sans Unicode"/>
                <a:cs typeface="Lucida Sans Unicode"/>
              </a:rPr>
              <a:t>|</a:t>
            </a:r>
            <a:r>
              <a:rPr sz="1814" spc="-42" dirty="0">
                <a:latin typeface="Lucida Sans Unicode"/>
                <a:cs typeface="Lucida Sans Unicode"/>
              </a:rPr>
              <a:t> </a:t>
            </a:r>
            <a:r>
              <a:rPr sz="1814" i="1" spc="118" dirty="0">
                <a:latin typeface="Trebuchet MS"/>
                <a:cs typeface="Trebuchet MS"/>
              </a:rPr>
              <a:t>S</a:t>
            </a:r>
            <a:r>
              <a:rPr sz="1814" i="1" dirty="0">
                <a:latin typeface="Trebuchet MS"/>
                <a:cs typeface="Trebuchet MS"/>
              </a:rPr>
              <a:t> </a:t>
            </a:r>
            <a:r>
              <a:rPr sz="1814" i="1" spc="109" dirty="0">
                <a:latin typeface="Trebuchet MS"/>
                <a:cs typeface="Trebuchet MS"/>
              </a:rPr>
              <a:t> </a:t>
            </a:r>
            <a:r>
              <a:rPr sz="1814" spc="-17" dirty="0">
                <a:latin typeface="Georgia"/>
                <a:cs typeface="Georgia"/>
              </a:rPr>
              <a:t>=</a:t>
            </a:r>
            <a:r>
              <a:rPr sz="1814" spc="59" dirty="0">
                <a:latin typeface="Georgia"/>
                <a:cs typeface="Georgia"/>
              </a:rPr>
              <a:t> </a:t>
            </a:r>
            <a:r>
              <a:rPr sz="1814" i="1" spc="67" dirty="0">
                <a:latin typeface="Trebuchet MS"/>
                <a:cs typeface="Trebuchet MS"/>
              </a:rPr>
              <a:t>s</a:t>
            </a:r>
            <a:r>
              <a:rPr sz="1814" spc="-8" dirty="0">
                <a:latin typeface="Calibri"/>
                <a:cs typeface="Calibri"/>
              </a:rPr>
              <a:t>,</a:t>
            </a:r>
            <a:r>
              <a:rPr sz="1814" spc="-126" dirty="0">
                <a:latin typeface="Calibri"/>
                <a:cs typeface="Calibri"/>
              </a:rPr>
              <a:t> </a:t>
            </a:r>
            <a:r>
              <a:rPr sz="1814" i="1" spc="-260" dirty="0">
                <a:latin typeface="Aldhabi" panose="01000000000000000000" pitchFamily="2" charset="-78"/>
                <a:cs typeface="Aldhabi" panose="01000000000000000000" pitchFamily="2" charset="-78"/>
              </a:rPr>
              <a:t>π</a:t>
            </a:r>
            <a:r>
              <a:rPr sz="1814" i="1" spc="-294" dirty="0">
                <a:latin typeface="Arial"/>
                <a:cs typeface="Arial"/>
              </a:rPr>
              <a:t> </a:t>
            </a:r>
            <a:r>
              <a:rPr sz="1814" spc="8" dirty="0">
                <a:latin typeface="Lucida Sans Unicode"/>
                <a:cs typeface="Lucida Sans Unicode"/>
              </a:rPr>
              <a:t>]</a:t>
            </a:r>
            <a:endParaRPr sz="1814" dirty="0">
              <a:latin typeface="Lucida Sans Unicode"/>
              <a:cs typeface="Lucida Sans Unicode"/>
            </a:endParaRPr>
          </a:p>
        </p:txBody>
      </p:sp>
      <p:sp>
        <p:nvSpPr>
          <p:cNvPr id="7" name="object 7"/>
          <p:cNvSpPr txBox="1"/>
          <p:nvPr/>
        </p:nvSpPr>
        <p:spPr>
          <a:xfrm>
            <a:off x="4513638" y="2745349"/>
            <a:ext cx="4632172" cy="596920"/>
          </a:xfrm>
          <a:prstGeom prst="rect">
            <a:avLst/>
          </a:prstGeom>
        </p:spPr>
        <p:txBody>
          <a:bodyPr vert="horz" wrap="square" lIns="0" tIns="20282" rIns="0" bIns="0" rtlCol="0">
            <a:spAutoFit/>
          </a:bodyPr>
          <a:lstStyle/>
          <a:p>
            <a:pPr marL="64047">
              <a:spcBef>
                <a:spcPts val="160"/>
              </a:spcBef>
            </a:pPr>
            <a:r>
              <a:rPr sz="1814" spc="-17" dirty="0">
                <a:latin typeface="Georgia"/>
                <a:cs typeface="Georgia"/>
              </a:rPr>
              <a:t>=</a:t>
            </a:r>
            <a:r>
              <a:rPr sz="1814" spc="59" dirty="0">
                <a:latin typeface="Georgia"/>
                <a:cs typeface="Georgia"/>
              </a:rPr>
              <a:t> </a:t>
            </a:r>
            <a:r>
              <a:rPr sz="1814" spc="-84" dirty="0">
                <a:latin typeface="Microsoft Sans Serif"/>
                <a:cs typeface="Microsoft Sans Serif"/>
              </a:rPr>
              <a:t>E</a:t>
            </a:r>
            <a:r>
              <a:rPr sz="1814" dirty="0">
                <a:latin typeface="Microsoft Sans Serif"/>
                <a:cs typeface="Microsoft Sans Serif"/>
              </a:rPr>
              <a:t> </a:t>
            </a:r>
            <a:r>
              <a:rPr lang="en-US" sz="1814" spc="8" dirty="0">
                <a:latin typeface="Lucida Sans Unicode"/>
                <a:cs typeface="Lucida Sans Unicode"/>
              </a:rPr>
              <a:t>[</a:t>
            </a:r>
            <a:r>
              <a:rPr sz="1814" i="1" spc="101" dirty="0">
                <a:latin typeface="Trebuchet MS"/>
                <a:cs typeface="Trebuchet MS"/>
              </a:rPr>
              <a:t>R</a:t>
            </a:r>
            <a:r>
              <a:rPr sz="1814" i="1" spc="74" baseline="-11904" dirty="0">
                <a:latin typeface="Trebuchet MS"/>
                <a:cs typeface="Trebuchet MS"/>
              </a:rPr>
              <a:t>t</a:t>
            </a:r>
            <a:r>
              <a:rPr sz="2176" baseline="-11111" dirty="0">
                <a:latin typeface="Georgia"/>
                <a:cs typeface="Georgia"/>
              </a:rPr>
              <a:t>+</a:t>
            </a:r>
            <a:r>
              <a:rPr sz="1814" spc="-12" baseline="-11904" dirty="0">
                <a:latin typeface="Microsoft Sans Serif"/>
                <a:cs typeface="Microsoft Sans Serif"/>
              </a:rPr>
              <a:t>1</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151" dirty="0">
                <a:latin typeface="Georgia"/>
                <a:cs typeface="Georgia"/>
              </a:rPr>
              <a:t> </a:t>
            </a:r>
            <a:r>
              <a:rPr sz="1814" i="1" spc="-84" dirty="0">
                <a:latin typeface="Aldhabi" panose="01000000000000000000" pitchFamily="2" charset="-78"/>
                <a:cs typeface="Aldhabi" panose="01000000000000000000" pitchFamily="2" charset="-78"/>
              </a:rPr>
              <a:t>γ</a:t>
            </a:r>
            <a:r>
              <a:rPr sz="1814" i="1" spc="-260" dirty="0">
                <a:latin typeface="Arial"/>
                <a:cs typeface="Arial"/>
              </a:rPr>
              <a:t> </a:t>
            </a:r>
            <a:r>
              <a:rPr sz="1814" i="1" spc="101" dirty="0">
                <a:latin typeface="Trebuchet MS"/>
                <a:cs typeface="Trebuchet MS"/>
              </a:rPr>
              <a:t>R</a:t>
            </a:r>
            <a:r>
              <a:rPr sz="1814" i="1" spc="74" baseline="-11904" dirty="0">
                <a:latin typeface="Trebuchet MS"/>
                <a:cs typeface="Trebuchet MS"/>
              </a:rPr>
              <a:t>t</a:t>
            </a:r>
            <a:r>
              <a:rPr sz="2176" baseline="-11111" dirty="0">
                <a:latin typeface="Georgia"/>
                <a:cs typeface="Georgia"/>
              </a:rPr>
              <a:t>+</a:t>
            </a:r>
            <a:r>
              <a:rPr sz="1814" spc="-12" baseline="-11904" dirty="0">
                <a:latin typeface="Microsoft Sans Serif"/>
                <a:cs typeface="Microsoft Sans Serif"/>
              </a:rPr>
              <a:t>2</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151" dirty="0">
                <a:latin typeface="Georgia"/>
                <a:cs typeface="Georgia"/>
              </a:rPr>
              <a:t> </a:t>
            </a:r>
            <a:r>
              <a:rPr sz="1814" i="1" spc="-260" dirty="0">
                <a:latin typeface="Aldhabi" panose="01000000000000000000" pitchFamily="2" charset="-78"/>
                <a:cs typeface="Aldhabi" panose="01000000000000000000" pitchFamily="2" charset="-78"/>
              </a:rPr>
              <a:t>γ</a:t>
            </a:r>
            <a:r>
              <a:rPr sz="1814" i="1" spc="-260" dirty="0">
                <a:latin typeface="Arial"/>
                <a:cs typeface="Arial"/>
              </a:rPr>
              <a:t> </a:t>
            </a:r>
            <a:r>
              <a:rPr sz="1814" spc="101" baseline="35714" dirty="0">
                <a:latin typeface="Microsoft Sans Serif"/>
                <a:cs typeface="Microsoft Sans Serif"/>
              </a:rPr>
              <a:t>2</a:t>
            </a:r>
            <a:r>
              <a:rPr sz="1814" i="1" spc="101" dirty="0">
                <a:latin typeface="Trebuchet MS"/>
                <a:cs typeface="Trebuchet MS"/>
              </a:rPr>
              <a:t>R</a:t>
            </a:r>
            <a:r>
              <a:rPr sz="1814" i="1" spc="74" baseline="-11904" dirty="0">
                <a:latin typeface="Trebuchet MS"/>
                <a:cs typeface="Trebuchet MS"/>
              </a:rPr>
              <a:t>t</a:t>
            </a:r>
            <a:r>
              <a:rPr sz="2176" spc="-12" baseline="-11111" dirty="0">
                <a:latin typeface="Georgia"/>
                <a:cs typeface="Georgia"/>
              </a:rPr>
              <a:t>+</a:t>
            </a:r>
            <a:r>
              <a:rPr sz="1814" spc="-12" baseline="-11904" dirty="0">
                <a:latin typeface="Microsoft Sans Serif"/>
                <a:cs typeface="Microsoft Sans Serif"/>
              </a:rPr>
              <a:t>3</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8" dirty="0">
                <a:latin typeface="Georgia"/>
                <a:cs typeface="Georgia"/>
              </a:rPr>
              <a:t> </a:t>
            </a:r>
            <a:r>
              <a:rPr sz="1814" spc="42" dirty="0">
                <a:latin typeface="Calibri"/>
                <a:cs typeface="Calibri"/>
              </a:rPr>
              <a:t>..</a:t>
            </a:r>
            <a:r>
              <a:rPr sz="1814" spc="-8" dirty="0">
                <a:latin typeface="Calibri"/>
                <a:cs typeface="Calibri"/>
              </a:rPr>
              <a:t>.</a:t>
            </a:r>
            <a:r>
              <a:rPr sz="1814" spc="151" dirty="0">
                <a:latin typeface="Calibri"/>
                <a:cs typeface="Calibri"/>
              </a:rPr>
              <a:t> </a:t>
            </a:r>
            <a:r>
              <a:rPr sz="1814" spc="-311" dirty="0">
                <a:latin typeface="Lucida Sans Unicode"/>
                <a:cs typeface="Lucida Sans Unicode"/>
              </a:rPr>
              <a:t>|</a:t>
            </a:r>
            <a:r>
              <a:rPr sz="1814" spc="-42" dirty="0">
                <a:latin typeface="Lucida Sans Unicode"/>
                <a:cs typeface="Lucida Sans Unicode"/>
              </a:rPr>
              <a:t> </a:t>
            </a:r>
            <a:r>
              <a:rPr sz="1814" i="1" spc="118" dirty="0">
                <a:latin typeface="Trebuchet MS"/>
                <a:cs typeface="Trebuchet MS"/>
              </a:rPr>
              <a:t>S</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17" dirty="0">
                <a:latin typeface="Georgia"/>
                <a:cs typeface="Georgia"/>
              </a:rPr>
              <a:t>=</a:t>
            </a:r>
            <a:r>
              <a:rPr sz="1814" spc="59" dirty="0">
                <a:latin typeface="Georgia"/>
                <a:cs typeface="Georgia"/>
              </a:rPr>
              <a:t> </a:t>
            </a:r>
            <a:r>
              <a:rPr sz="1814" i="1" spc="67" dirty="0">
                <a:latin typeface="Trebuchet MS"/>
                <a:cs typeface="Trebuchet MS"/>
              </a:rPr>
              <a:t>s</a:t>
            </a:r>
            <a:r>
              <a:rPr sz="1814" spc="-8" dirty="0">
                <a:latin typeface="Calibri"/>
                <a:cs typeface="Calibri"/>
              </a:rPr>
              <a:t>,</a:t>
            </a:r>
            <a:r>
              <a:rPr sz="1814" spc="-126" dirty="0">
                <a:latin typeface="Calibri"/>
                <a:cs typeface="Calibri"/>
              </a:rPr>
              <a:t> </a:t>
            </a:r>
            <a:r>
              <a:rPr sz="1814" i="1" spc="-260" dirty="0">
                <a:latin typeface="Aldhabi" panose="01000000000000000000" pitchFamily="2" charset="-78"/>
                <a:cs typeface="Aldhabi" panose="01000000000000000000" pitchFamily="2" charset="-78"/>
              </a:rPr>
              <a:t>π</a:t>
            </a:r>
            <a:r>
              <a:rPr lang="en-US" sz="1814" i="1" spc="-260" dirty="0">
                <a:latin typeface="Aldhabi" panose="01000000000000000000" pitchFamily="2" charset="-78"/>
                <a:cs typeface="Aldhabi" panose="01000000000000000000" pitchFamily="2" charset="-78"/>
              </a:rPr>
              <a:t>              </a:t>
            </a:r>
            <a:r>
              <a:rPr lang="en-US" sz="1814" spc="8" dirty="0">
                <a:latin typeface="Lucida Sans Unicode"/>
                <a:cs typeface="Lucida Sans Unicode"/>
              </a:rPr>
              <a:t>]</a:t>
            </a:r>
            <a:endParaRPr lang="en-US" sz="1814" i="1" spc="-260" dirty="0">
              <a:latin typeface="Aldhabi" panose="01000000000000000000" pitchFamily="2" charset="-78"/>
              <a:cs typeface="Aldhabi" panose="01000000000000000000" pitchFamily="2" charset="-78"/>
            </a:endParaRPr>
          </a:p>
          <a:p>
            <a:pPr marL="64047">
              <a:spcBef>
                <a:spcPts val="160"/>
              </a:spcBef>
            </a:pPr>
            <a:endParaRPr sz="1765" dirty="0">
              <a:latin typeface="Arial"/>
              <a:cs typeface="Arial"/>
            </a:endParaRPr>
          </a:p>
        </p:txBody>
      </p:sp>
      <p:sp>
        <p:nvSpPr>
          <p:cNvPr id="9" name="object 9"/>
          <p:cNvSpPr txBox="1"/>
          <p:nvPr/>
        </p:nvSpPr>
        <p:spPr>
          <a:xfrm>
            <a:off x="1939851" y="3339712"/>
            <a:ext cx="8845472" cy="2831242"/>
          </a:xfrm>
          <a:prstGeom prst="rect">
            <a:avLst/>
          </a:prstGeom>
        </p:spPr>
        <p:txBody>
          <a:bodyPr vert="horz" wrap="square" lIns="0" tIns="54438" rIns="0" bIns="0" rtlCol="0">
            <a:spAutoFit/>
          </a:bodyPr>
          <a:lstStyle/>
          <a:p>
            <a:pPr marL="343447" indent="-259118">
              <a:spcBef>
                <a:spcPts val="427"/>
              </a:spcBef>
              <a:buClr>
                <a:srgbClr val="3333B2"/>
              </a:buClr>
              <a:buSzPct val="110526"/>
              <a:buFont typeface="Arial" panose="020B0604020202020204" pitchFamily="34" charset="0"/>
              <a:buChar char="•"/>
              <a:tabLst>
                <a:tab pos="340517" algn="l"/>
              </a:tabLst>
            </a:pPr>
            <a:r>
              <a:rPr sz="1814" spc="-168" dirty="0">
                <a:latin typeface="Georgia"/>
                <a:cs typeface="Georgia"/>
              </a:rPr>
              <a:t>W</a:t>
            </a:r>
            <a:r>
              <a:rPr sz="1814" spc="25" dirty="0">
                <a:latin typeface="Georgia"/>
                <a:cs typeface="Georgia"/>
              </a:rPr>
              <a:t>e</a:t>
            </a:r>
            <a:r>
              <a:rPr sz="1814" spc="59" dirty="0">
                <a:latin typeface="Georgia"/>
                <a:cs typeface="Georgia"/>
              </a:rPr>
              <a:t> </a:t>
            </a:r>
            <a:r>
              <a:rPr sz="1814" spc="-17" dirty="0">
                <a:latin typeface="Georgia"/>
                <a:cs typeface="Georgia"/>
              </a:rPr>
              <a:t>intro</a:t>
            </a:r>
            <a:r>
              <a:rPr sz="1814" spc="-67" dirty="0">
                <a:latin typeface="Georgia"/>
                <a:cs typeface="Georgia"/>
              </a:rPr>
              <a:t>d</a:t>
            </a:r>
            <a:r>
              <a:rPr sz="1814" spc="-34" dirty="0">
                <a:latin typeface="Georgia"/>
                <a:cs typeface="Georgia"/>
              </a:rPr>
              <a:t>u</a:t>
            </a:r>
            <a:r>
              <a:rPr sz="1814" spc="8" dirty="0">
                <a:latin typeface="Georgia"/>
                <a:cs typeface="Georgia"/>
              </a:rPr>
              <a:t>ced</a:t>
            </a:r>
            <a:r>
              <a:rPr sz="1814" spc="59" dirty="0">
                <a:latin typeface="Georgia"/>
                <a:cs typeface="Georgia"/>
              </a:rPr>
              <a:t> </a:t>
            </a:r>
            <a:r>
              <a:rPr sz="1814" spc="17" dirty="0">
                <a:latin typeface="Georgia"/>
                <a:cs typeface="Georgia"/>
              </a:rPr>
              <a:t>a</a:t>
            </a:r>
            <a:r>
              <a:rPr sz="1814" spc="59" dirty="0">
                <a:latin typeface="Georgia"/>
                <a:cs typeface="Georgia"/>
              </a:rPr>
              <a:t> </a:t>
            </a:r>
            <a:r>
              <a:rPr sz="1814" b="1" spc="8" dirty="0">
                <a:solidFill>
                  <a:srgbClr val="0046FF"/>
                </a:solidFill>
                <a:latin typeface="Cambria"/>
                <a:cs typeface="Cambria"/>
              </a:rPr>
              <a:t>disc</a:t>
            </a:r>
            <a:r>
              <a:rPr sz="1814" b="1" spc="-8" dirty="0">
                <a:solidFill>
                  <a:srgbClr val="0046FF"/>
                </a:solidFill>
                <a:latin typeface="Cambria"/>
                <a:cs typeface="Cambria"/>
              </a:rPr>
              <a:t>o</a:t>
            </a:r>
            <a:r>
              <a:rPr sz="1814" b="1" spc="8" dirty="0">
                <a:solidFill>
                  <a:srgbClr val="0046FF"/>
                </a:solidFill>
                <a:latin typeface="Cambria"/>
                <a:cs typeface="Cambria"/>
              </a:rPr>
              <a:t>unt</a:t>
            </a:r>
            <a:r>
              <a:rPr sz="1814" b="1" spc="118" dirty="0">
                <a:solidFill>
                  <a:srgbClr val="0046FF"/>
                </a:solidFill>
                <a:latin typeface="Cambria"/>
                <a:cs typeface="Cambria"/>
              </a:rPr>
              <a:t> </a:t>
            </a:r>
            <a:r>
              <a:rPr sz="1814" b="1" spc="51" dirty="0">
                <a:solidFill>
                  <a:srgbClr val="0046FF"/>
                </a:solidFill>
                <a:latin typeface="Cambria"/>
                <a:cs typeface="Cambria"/>
              </a:rPr>
              <a:t>f</a:t>
            </a:r>
            <a:r>
              <a:rPr sz="1814" b="1" spc="17" dirty="0">
                <a:solidFill>
                  <a:srgbClr val="0046FF"/>
                </a:solidFill>
                <a:latin typeface="Cambria"/>
                <a:cs typeface="Cambria"/>
              </a:rPr>
              <a:t>ac</a:t>
            </a:r>
            <a:r>
              <a:rPr sz="1814" b="1" dirty="0">
                <a:solidFill>
                  <a:srgbClr val="0046FF"/>
                </a:solidFill>
                <a:latin typeface="Cambria"/>
                <a:cs typeface="Cambria"/>
              </a:rPr>
              <a:t>t</a:t>
            </a:r>
            <a:r>
              <a:rPr sz="1814" b="1" spc="-17" dirty="0">
                <a:solidFill>
                  <a:srgbClr val="0046FF"/>
                </a:solidFill>
                <a:latin typeface="Cambria"/>
                <a:cs typeface="Cambria"/>
              </a:rPr>
              <a:t>or </a:t>
            </a:r>
            <a:r>
              <a:rPr sz="2539" i="1" spc="-260" dirty="0">
                <a:latin typeface="Aldhabi" panose="01000000000000000000" pitchFamily="2" charset="-78"/>
                <a:cs typeface="Aldhabi" panose="01000000000000000000" pitchFamily="2" charset="-78"/>
              </a:rPr>
              <a:t>γ</a:t>
            </a:r>
            <a:r>
              <a:rPr sz="2176" i="1" dirty="0">
                <a:latin typeface="Arial"/>
                <a:cs typeface="Arial"/>
              </a:rPr>
              <a:t> </a:t>
            </a:r>
            <a:r>
              <a:rPr sz="2176" i="1" spc="-227" dirty="0">
                <a:latin typeface="Arial"/>
                <a:cs typeface="Arial"/>
              </a:rPr>
              <a:t> </a:t>
            </a:r>
            <a:r>
              <a:rPr sz="2176" spc="-462" dirty="0">
                <a:latin typeface="Lucida Sans Unicode"/>
                <a:cs typeface="Lucida Sans Unicode"/>
              </a:rPr>
              <a:t>∈</a:t>
            </a:r>
            <a:r>
              <a:rPr sz="2176" spc="-42" dirty="0">
                <a:latin typeface="Lucida Sans Unicode"/>
                <a:cs typeface="Lucida Sans Unicode"/>
              </a:rPr>
              <a:t> </a:t>
            </a:r>
            <a:r>
              <a:rPr sz="2176" dirty="0">
                <a:latin typeface="Lucida Sans Unicode"/>
                <a:cs typeface="Lucida Sans Unicode"/>
              </a:rPr>
              <a:t>[</a:t>
            </a:r>
            <a:r>
              <a:rPr sz="2176" spc="-34" dirty="0">
                <a:latin typeface="Times New Roman"/>
                <a:cs typeface="Times New Roman"/>
              </a:rPr>
              <a:t>0</a:t>
            </a:r>
            <a:r>
              <a:rPr sz="2176" spc="-8" dirty="0">
                <a:latin typeface="Calibri"/>
                <a:cs typeface="Calibri"/>
              </a:rPr>
              <a:t>,</a:t>
            </a:r>
            <a:r>
              <a:rPr sz="2176" spc="-109" dirty="0">
                <a:latin typeface="Calibri"/>
                <a:cs typeface="Calibri"/>
              </a:rPr>
              <a:t> </a:t>
            </a:r>
            <a:r>
              <a:rPr sz="2176" spc="-17" dirty="0">
                <a:latin typeface="Times New Roman"/>
                <a:cs typeface="Times New Roman"/>
              </a:rPr>
              <a:t>1</a:t>
            </a:r>
            <a:r>
              <a:rPr sz="2176" spc="8" dirty="0">
                <a:latin typeface="Lucida Sans Unicode"/>
                <a:cs typeface="Lucida Sans Unicode"/>
              </a:rPr>
              <a:t>]</a:t>
            </a:r>
            <a:endParaRPr sz="2539" i="1" spc="-84" dirty="0">
              <a:latin typeface="Aldhabi" panose="01000000000000000000" pitchFamily="2" charset="-78"/>
              <a:cs typeface="Aldhabi" panose="01000000000000000000" pitchFamily="2" charset="-78"/>
            </a:endParaRPr>
          </a:p>
          <a:p>
            <a:pPr marL="783237" lvl="1" indent="-259118">
              <a:spcBef>
                <a:spcPts val="395"/>
              </a:spcBef>
              <a:buClr>
                <a:srgbClr val="3333B2"/>
              </a:buClr>
              <a:buSzPct val="111764"/>
              <a:buFont typeface="Arial" panose="020B0604020202020204" pitchFamily="34" charset="0"/>
              <a:buChar char="•"/>
              <a:tabLst>
                <a:tab pos="766430" algn="l"/>
              </a:tabLst>
            </a:pPr>
            <a:r>
              <a:rPr sz="1632" spc="-17" dirty="0">
                <a:latin typeface="Georgia"/>
                <a:cs typeface="Georgia"/>
              </a:rPr>
              <a:t>Trades</a:t>
            </a:r>
            <a:r>
              <a:rPr sz="1632" spc="59" dirty="0">
                <a:latin typeface="Georgia"/>
                <a:cs typeface="Georgia"/>
              </a:rPr>
              <a:t> </a:t>
            </a:r>
            <a:r>
              <a:rPr sz="1632" spc="-8" dirty="0">
                <a:latin typeface="Georgia"/>
                <a:cs typeface="Georgia"/>
              </a:rPr>
              <a:t>off</a:t>
            </a:r>
            <a:r>
              <a:rPr sz="1632" spc="67" dirty="0">
                <a:latin typeface="Georgia"/>
                <a:cs typeface="Georgia"/>
              </a:rPr>
              <a:t> </a:t>
            </a:r>
            <a:r>
              <a:rPr sz="1632" spc="-8" dirty="0">
                <a:latin typeface="Georgia"/>
                <a:cs typeface="Georgia"/>
              </a:rPr>
              <a:t>importance</a:t>
            </a:r>
            <a:r>
              <a:rPr sz="1632" spc="67" dirty="0">
                <a:latin typeface="Georgia"/>
                <a:cs typeface="Georgia"/>
              </a:rPr>
              <a:t> </a:t>
            </a:r>
            <a:r>
              <a:rPr sz="1632" spc="-17" dirty="0">
                <a:latin typeface="Georgia"/>
                <a:cs typeface="Georgia"/>
              </a:rPr>
              <a:t>of</a:t>
            </a:r>
            <a:r>
              <a:rPr sz="1632" spc="59" dirty="0">
                <a:latin typeface="Georgia"/>
                <a:cs typeface="Georgia"/>
              </a:rPr>
              <a:t> </a:t>
            </a:r>
            <a:r>
              <a:rPr sz="1632" dirty="0">
                <a:latin typeface="Georgia"/>
                <a:cs typeface="Georgia"/>
              </a:rPr>
              <a:t>immediate</a:t>
            </a:r>
            <a:r>
              <a:rPr sz="1632" spc="67" dirty="0">
                <a:latin typeface="Georgia"/>
                <a:cs typeface="Georgia"/>
              </a:rPr>
              <a:t> </a:t>
            </a:r>
            <a:r>
              <a:rPr sz="1632" spc="-25" dirty="0">
                <a:latin typeface="Georgia"/>
                <a:cs typeface="Georgia"/>
              </a:rPr>
              <a:t>vs</a:t>
            </a:r>
            <a:r>
              <a:rPr sz="1632" spc="67" dirty="0">
                <a:latin typeface="Georgia"/>
                <a:cs typeface="Georgia"/>
              </a:rPr>
              <a:t> </a:t>
            </a:r>
            <a:r>
              <a:rPr sz="1632" spc="-17" dirty="0">
                <a:latin typeface="Georgia"/>
                <a:cs typeface="Georgia"/>
              </a:rPr>
              <a:t>long-term</a:t>
            </a:r>
            <a:r>
              <a:rPr sz="1632" spc="67" dirty="0">
                <a:latin typeface="Georgia"/>
                <a:cs typeface="Georgia"/>
              </a:rPr>
              <a:t> </a:t>
            </a:r>
            <a:r>
              <a:rPr sz="1632" dirty="0">
                <a:latin typeface="Georgia"/>
                <a:cs typeface="Georgia"/>
              </a:rPr>
              <a:t>rewards</a:t>
            </a:r>
            <a:endParaRPr lang="en-US" sz="1632" dirty="0">
              <a:latin typeface="Georgia"/>
              <a:cs typeface="Georgia"/>
            </a:endParaRPr>
          </a:p>
          <a:p>
            <a:pPr marL="783237" lvl="1" indent="-259118">
              <a:spcBef>
                <a:spcPts val="395"/>
              </a:spcBef>
              <a:buClr>
                <a:srgbClr val="3333B2"/>
              </a:buClr>
              <a:buSzPct val="111764"/>
              <a:buFont typeface="Arial" panose="020B0604020202020204" pitchFamily="34" charset="0"/>
              <a:buChar char="•"/>
              <a:tabLst>
                <a:tab pos="766430" algn="l"/>
              </a:tabLst>
            </a:pPr>
            <a:endParaRPr sz="1632" dirty="0">
              <a:latin typeface="Georgia"/>
              <a:cs typeface="Georgia"/>
            </a:endParaRPr>
          </a:p>
          <a:p>
            <a:pPr marL="343447" indent="-259118">
              <a:spcBef>
                <a:spcPts val="630"/>
              </a:spcBef>
              <a:buClr>
                <a:srgbClr val="3333B2"/>
              </a:buClr>
              <a:buSzPct val="110526"/>
              <a:buFont typeface="Arial" panose="020B0604020202020204" pitchFamily="34" charset="0"/>
              <a:buChar char="•"/>
              <a:tabLst>
                <a:tab pos="340517" algn="l"/>
              </a:tabLst>
            </a:pPr>
            <a:r>
              <a:rPr sz="1814" spc="-8" dirty="0">
                <a:latin typeface="Georgia"/>
                <a:cs typeface="Georgia"/>
              </a:rPr>
              <a:t>The</a:t>
            </a:r>
            <a:r>
              <a:rPr sz="1814" spc="42" dirty="0">
                <a:latin typeface="Georgia"/>
                <a:cs typeface="Georgia"/>
              </a:rPr>
              <a:t> </a:t>
            </a:r>
            <a:r>
              <a:rPr sz="1814" spc="-8" dirty="0">
                <a:latin typeface="Georgia"/>
                <a:cs typeface="Georgia"/>
              </a:rPr>
              <a:t>value</a:t>
            </a:r>
            <a:r>
              <a:rPr sz="1814" spc="51" dirty="0">
                <a:latin typeface="Georgia"/>
                <a:cs typeface="Georgia"/>
              </a:rPr>
              <a:t> </a:t>
            </a:r>
            <a:r>
              <a:rPr sz="1814" spc="-8" dirty="0">
                <a:latin typeface="Georgia"/>
                <a:cs typeface="Georgia"/>
              </a:rPr>
              <a:t>depends</a:t>
            </a:r>
            <a:r>
              <a:rPr sz="1814" spc="51" dirty="0">
                <a:latin typeface="Georgia"/>
                <a:cs typeface="Georgia"/>
              </a:rPr>
              <a:t> </a:t>
            </a:r>
            <a:r>
              <a:rPr sz="1814" spc="-17" dirty="0">
                <a:latin typeface="Georgia"/>
                <a:cs typeface="Georgia"/>
              </a:rPr>
              <a:t>on</a:t>
            </a:r>
            <a:r>
              <a:rPr sz="1814" spc="51" dirty="0">
                <a:latin typeface="Georgia"/>
                <a:cs typeface="Georgia"/>
              </a:rPr>
              <a:t> </a:t>
            </a:r>
            <a:r>
              <a:rPr sz="1814" spc="17" dirty="0">
                <a:latin typeface="Georgia"/>
                <a:cs typeface="Georgia"/>
              </a:rPr>
              <a:t>a</a:t>
            </a:r>
            <a:r>
              <a:rPr sz="1814" spc="51" dirty="0">
                <a:latin typeface="Georgia"/>
                <a:cs typeface="Georgia"/>
              </a:rPr>
              <a:t> </a:t>
            </a:r>
            <a:r>
              <a:rPr sz="1814" spc="-8" dirty="0">
                <a:latin typeface="Georgia"/>
                <a:cs typeface="Georgia"/>
              </a:rPr>
              <a:t>policy</a:t>
            </a:r>
            <a:endParaRPr lang="en-US" sz="1814" spc="-8" dirty="0">
              <a:latin typeface="Georgia"/>
              <a:cs typeface="Georgia"/>
            </a:endParaRPr>
          </a:p>
          <a:p>
            <a:pPr marL="343447" indent="-259118">
              <a:spcBef>
                <a:spcPts val="630"/>
              </a:spcBef>
              <a:buClr>
                <a:srgbClr val="3333B2"/>
              </a:buClr>
              <a:buSzPct val="110526"/>
              <a:buFont typeface="Arial" panose="020B0604020202020204" pitchFamily="34" charset="0"/>
              <a:buChar char="•"/>
              <a:tabLst>
                <a:tab pos="340517" algn="l"/>
              </a:tabLst>
            </a:pPr>
            <a:endParaRPr sz="1814" dirty="0">
              <a:latin typeface="Georgia"/>
              <a:cs typeface="Georgia"/>
            </a:endParaRPr>
          </a:p>
          <a:p>
            <a:pPr marL="343447" indent="-259118">
              <a:spcBef>
                <a:spcPts val="597"/>
              </a:spcBef>
              <a:buClr>
                <a:srgbClr val="3333B2"/>
              </a:buClr>
              <a:buSzPct val="110526"/>
              <a:buFont typeface="Arial" panose="020B0604020202020204" pitchFamily="34" charset="0"/>
              <a:buChar char="•"/>
              <a:tabLst>
                <a:tab pos="340517" algn="l"/>
              </a:tabLst>
            </a:pPr>
            <a:r>
              <a:rPr sz="1814" spc="-8" dirty="0">
                <a:latin typeface="Georgia"/>
                <a:cs typeface="Georgia"/>
              </a:rPr>
              <a:t>Can</a:t>
            </a:r>
            <a:r>
              <a:rPr sz="1814" spc="59" dirty="0">
                <a:latin typeface="Georgia"/>
                <a:cs typeface="Georgia"/>
              </a:rPr>
              <a:t> </a:t>
            </a:r>
            <a:r>
              <a:rPr sz="1814" dirty="0">
                <a:latin typeface="Georgia"/>
                <a:cs typeface="Georgia"/>
              </a:rPr>
              <a:t>be</a:t>
            </a:r>
            <a:r>
              <a:rPr sz="1814" spc="59" dirty="0">
                <a:latin typeface="Georgia"/>
                <a:cs typeface="Georgia"/>
              </a:rPr>
              <a:t> </a:t>
            </a:r>
            <a:r>
              <a:rPr sz="1814" spc="-8" dirty="0">
                <a:latin typeface="Georgia"/>
                <a:cs typeface="Georgia"/>
              </a:rPr>
              <a:t>used</a:t>
            </a:r>
            <a:r>
              <a:rPr sz="1814" spc="67" dirty="0">
                <a:latin typeface="Georgia"/>
                <a:cs typeface="Georgia"/>
              </a:rPr>
              <a:t> </a:t>
            </a:r>
            <a:r>
              <a:rPr sz="1814" spc="-8" dirty="0">
                <a:latin typeface="Georgia"/>
                <a:cs typeface="Georgia"/>
              </a:rPr>
              <a:t>to</a:t>
            </a:r>
            <a:r>
              <a:rPr sz="1814" spc="59" dirty="0">
                <a:latin typeface="Georgia"/>
                <a:cs typeface="Georgia"/>
              </a:rPr>
              <a:t> </a:t>
            </a:r>
            <a:r>
              <a:rPr sz="1814" dirty="0">
                <a:latin typeface="Georgia"/>
                <a:cs typeface="Georgia"/>
              </a:rPr>
              <a:t>evaluate</a:t>
            </a:r>
            <a:r>
              <a:rPr sz="1814" spc="67" dirty="0">
                <a:latin typeface="Georgia"/>
                <a:cs typeface="Georgia"/>
              </a:rPr>
              <a:t> </a:t>
            </a:r>
            <a:r>
              <a:rPr sz="1814" dirty="0">
                <a:latin typeface="Georgia"/>
                <a:cs typeface="Georgia"/>
              </a:rPr>
              <a:t>the</a:t>
            </a:r>
            <a:r>
              <a:rPr sz="1814" spc="59" dirty="0">
                <a:latin typeface="Georgia"/>
                <a:cs typeface="Georgia"/>
              </a:rPr>
              <a:t> </a:t>
            </a:r>
            <a:r>
              <a:rPr sz="1814" spc="-8" dirty="0">
                <a:latin typeface="Georgia"/>
                <a:cs typeface="Georgia"/>
              </a:rPr>
              <a:t>desirability</a:t>
            </a:r>
            <a:r>
              <a:rPr sz="1814" spc="67" dirty="0">
                <a:latin typeface="Georgia"/>
                <a:cs typeface="Georgia"/>
              </a:rPr>
              <a:t> </a:t>
            </a:r>
            <a:r>
              <a:rPr sz="1814" spc="-17" dirty="0">
                <a:latin typeface="Georgia"/>
                <a:cs typeface="Georgia"/>
              </a:rPr>
              <a:t>of</a:t>
            </a:r>
            <a:r>
              <a:rPr sz="1814" spc="59" dirty="0">
                <a:latin typeface="Georgia"/>
                <a:cs typeface="Georgia"/>
              </a:rPr>
              <a:t> </a:t>
            </a:r>
            <a:r>
              <a:rPr sz="1814" spc="-8" dirty="0">
                <a:latin typeface="Georgia"/>
                <a:cs typeface="Georgia"/>
              </a:rPr>
              <a:t>states</a:t>
            </a:r>
            <a:endParaRPr sz="1814" dirty="0">
              <a:latin typeface="Georgia"/>
              <a:cs typeface="Georgia"/>
            </a:endParaRPr>
          </a:p>
          <a:p>
            <a:pPr marL="343447" indent="-259118">
              <a:spcBef>
                <a:spcPts val="597"/>
              </a:spcBef>
              <a:buClr>
                <a:srgbClr val="3333B2"/>
              </a:buClr>
              <a:buSzPct val="110526"/>
              <a:buFont typeface="Arial" panose="020B0604020202020204" pitchFamily="34" charset="0"/>
              <a:buChar char="•"/>
              <a:tabLst>
                <a:tab pos="340517" algn="l"/>
              </a:tabLst>
            </a:pPr>
            <a:endParaRPr lang="en-US" sz="1814" spc="-8" dirty="0">
              <a:latin typeface="Georgia"/>
              <a:cs typeface="Georgia"/>
            </a:endParaRPr>
          </a:p>
          <a:p>
            <a:pPr marL="343447" indent="-259118">
              <a:spcBef>
                <a:spcPts val="597"/>
              </a:spcBef>
              <a:buClr>
                <a:srgbClr val="3333B2"/>
              </a:buClr>
              <a:buSzPct val="110526"/>
              <a:buFont typeface="Arial" panose="020B0604020202020204" pitchFamily="34" charset="0"/>
              <a:buChar char="•"/>
              <a:tabLst>
                <a:tab pos="340517" algn="l"/>
              </a:tabLst>
            </a:pPr>
            <a:r>
              <a:rPr sz="1814" spc="-8" dirty="0">
                <a:latin typeface="Georgia"/>
                <a:cs typeface="Georgia"/>
              </a:rPr>
              <a:t>Can</a:t>
            </a:r>
            <a:r>
              <a:rPr sz="1814" spc="51" dirty="0">
                <a:latin typeface="Georgia"/>
                <a:cs typeface="Georgia"/>
              </a:rPr>
              <a:t> </a:t>
            </a:r>
            <a:r>
              <a:rPr sz="1814" dirty="0">
                <a:latin typeface="Georgia"/>
                <a:cs typeface="Georgia"/>
              </a:rPr>
              <a:t>be</a:t>
            </a:r>
            <a:r>
              <a:rPr sz="1814" spc="59" dirty="0">
                <a:latin typeface="Georgia"/>
                <a:cs typeface="Georgia"/>
              </a:rPr>
              <a:t> </a:t>
            </a:r>
            <a:r>
              <a:rPr sz="1814" spc="-8" dirty="0">
                <a:latin typeface="Georgia"/>
                <a:cs typeface="Georgia"/>
              </a:rPr>
              <a:t>used</a:t>
            </a:r>
            <a:r>
              <a:rPr sz="1814" spc="59" dirty="0">
                <a:latin typeface="Georgia"/>
                <a:cs typeface="Georgia"/>
              </a:rPr>
              <a:t> </a:t>
            </a:r>
            <a:r>
              <a:rPr sz="1814" spc="-8" dirty="0">
                <a:latin typeface="Georgia"/>
                <a:cs typeface="Georgia"/>
              </a:rPr>
              <a:t>to</a:t>
            </a:r>
            <a:r>
              <a:rPr sz="1814" spc="59" dirty="0">
                <a:latin typeface="Georgia"/>
                <a:cs typeface="Georgia"/>
              </a:rPr>
              <a:t> </a:t>
            </a:r>
            <a:r>
              <a:rPr sz="1814" spc="-8" dirty="0">
                <a:latin typeface="Georgia"/>
                <a:cs typeface="Georgia"/>
              </a:rPr>
              <a:t>select</a:t>
            </a:r>
            <a:r>
              <a:rPr sz="1814" spc="59" dirty="0">
                <a:latin typeface="Georgia"/>
                <a:cs typeface="Georgia"/>
              </a:rPr>
              <a:t> </a:t>
            </a:r>
            <a:r>
              <a:rPr sz="1814" spc="8" dirty="0">
                <a:latin typeface="Georgia"/>
                <a:cs typeface="Georgia"/>
              </a:rPr>
              <a:t>between</a:t>
            </a:r>
            <a:r>
              <a:rPr sz="1814" spc="59" dirty="0">
                <a:latin typeface="Georgia"/>
                <a:cs typeface="Georgia"/>
              </a:rPr>
              <a:t> </a:t>
            </a:r>
            <a:r>
              <a:rPr sz="1814" spc="-17" dirty="0">
                <a:latin typeface="Georgia"/>
                <a:cs typeface="Georgia"/>
              </a:rPr>
              <a:t>actions</a:t>
            </a:r>
            <a:endParaRPr sz="1814" dirty="0">
              <a:latin typeface="Georgia"/>
              <a:cs typeface="Georgia"/>
            </a:endParaRPr>
          </a:p>
        </p:txBody>
      </p:sp>
      <p:sp>
        <p:nvSpPr>
          <p:cNvPr id="6" name="Rectangle 5">
            <a:extLst>
              <a:ext uri="{FF2B5EF4-FFF2-40B4-BE49-F238E27FC236}">
                <a16:creationId xmlns:a16="http://schemas.microsoft.com/office/drawing/2014/main" id="{4636304A-BFD0-3A1D-EEA2-C88E3C5280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2089C07-ED3E-2BFB-D6AF-BE1EBE6204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E409030-A2D3-0474-1677-70328184F2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74925796"/>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897154" y="1437263"/>
            <a:ext cx="7772121" cy="2718968"/>
          </a:xfrm>
          <a:prstGeom prst="rect">
            <a:avLst/>
          </a:prstGeom>
        </p:spPr>
        <p:txBody>
          <a:bodyPr vert="horz" wrap="square" lIns="0" tIns="71519" rIns="0" bIns="0" rtlCol="0">
            <a:spAutoFit/>
          </a:bodyPr>
          <a:lstStyle/>
          <a:p>
            <a:pPr marL="386144" indent="-259118">
              <a:spcBef>
                <a:spcPts val="563"/>
              </a:spcBef>
              <a:buClr>
                <a:srgbClr val="3333B2"/>
              </a:buClr>
              <a:buSzPct val="110526"/>
              <a:buFont typeface="Arial" panose="020B0604020202020204" pitchFamily="34" charset="0"/>
              <a:buChar char="•"/>
              <a:tabLst>
                <a:tab pos="383215" algn="l"/>
              </a:tabLst>
            </a:pPr>
            <a:r>
              <a:rPr sz="1814" spc="-8" dirty="0">
                <a:latin typeface="Georgia"/>
                <a:cs typeface="Georgia"/>
              </a:rPr>
              <a:t>The</a:t>
            </a:r>
            <a:r>
              <a:rPr sz="1814" spc="59" dirty="0">
                <a:latin typeface="Georgia"/>
                <a:cs typeface="Georgia"/>
              </a:rPr>
              <a:t> </a:t>
            </a:r>
            <a:r>
              <a:rPr sz="1814" spc="-17" dirty="0">
                <a:latin typeface="Georgia"/>
                <a:cs typeface="Georgia"/>
              </a:rPr>
              <a:t>return</a:t>
            </a:r>
            <a:r>
              <a:rPr sz="1814" spc="59" dirty="0">
                <a:latin typeface="Georgia"/>
                <a:cs typeface="Georgia"/>
              </a:rPr>
              <a:t> </a:t>
            </a:r>
            <a:r>
              <a:rPr sz="1814" dirty="0">
                <a:latin typeface="Georgia"/>
                <a:cs typeface="Georgia"/>
              </a:rPr>
              <a:t>h</a:t>
            </a:r>
            <a:r>
              <a:rPr sz="1814" spc="-34" dirty="0">
                <a:latin typeface="Georgia"/>
                <a:cs typeface="Georgia"/>
              </a:rPr>
              <a:t>a</a:t>
            </a:r>
            <a:r>
              <a:rPr sz="1814" spc="-42" dirty="0">
                <a:latin typeface="Georgia"/>
                <a:cs typeface="Georgia"/>
              </a:rPr>
              <a:t>s</a:t>
            </a:r>
            <a:r>
              <a:rPr sz="1814" spc="59" dirty="0">
                <a:latin typeface="Georgia"/>
                <a:cs typeface="Georgia"/>
              </a:rPr>
              <a:t> </a:t>
            </a:r>
            <a:r>
              <a:rPr sz="1814" spc="17" dirty="0">
                <a:latin typeface="Georgia"/>
                <a:cs typeface="Georgia"/>
              </a:rPr>
              <a:t>a</a:t>
            </a:r>
            <a:r>
              <a:rPr sz="1814" spc="59" dirty="0">
                <a:latin typeface="Georgia"/>
                <a:cs typeface="Georgia"/>
              </a:rPr>
              <a:t> </a:t>
            </a:r>
            <a:r>
              <a:rPr sz="1814" spc="-17" dirty="0">
                <a:latin typeface="Georgia"/>
                <a:cs typeface="Georgia"/>
              </a:rPr>
              <a:t>recurs</a:t>
            </a:r>
            <a:r>
              <a:rPr sz="1814" spc="-34" dirty="0">
                <a:latin typeface="Georgia"/>
                <a:cs typeface="Georgia"/>
              </a:rPr>
              <a:t>i</a:t>
            </a:r>
            <a:r>
              <a:rPr sz="1814" spc="-42" dirty="0">
                <a:latin typeface="Georgia"/>
                <a:cs typeface="Georgia"/>
              </a:rPr>
              <a:t>v</a:t>
            </a:r>
            <a:r>
              <a:rPr sz="1814" spc="25" dirty="0">
                <a:latin typeface="Georgia"/>
                <a:cs typeface="Georgia"/>
              </a:rPr>
              <a:t>e</a:t>
            </a:r>
            <a:r>
              <a:rPr sz="1814" spc="59" dirty="0">
                <a:latin typeface="Georgia"/>
                <a:cs typeface="Georgia"/>
              </a:rPr>
              <a:t> </a:t>
            </a:r>
            <a:r>
              <a:rPr sz="1814" spc="-42" dirty="0">
                <a:latin typeface="Georgia"/>
                <a:cs typeface="Georgia"/>
              </a:rPr>
              <a:t>f</a:t>
            </a:r>
            <a:r>
              <a:rPr sz="1814" spc="-25" dirty="0">
                <a:latin typeface="Georgia"/>
                <a:cs typeface="Georgia"/>
              </a:rPr>
              <a:t>orm</a:t>
            </a:r>
            <a:r>
              <a:rPr sz="1814" spc="59" dirty="0">
                <a:latin typeface="Georgia"/>
                <a:cs typeface="Georgia"/>
              </a:rPr>
              <a:t> </a:t>
            </a:r>
            <a:r>
              <a:rPr sz="1814" i="1" spc="-34" dirty="0">
                <a:latin typeface="Trebuchet MS"/>
                <a:cs typeface="Trebuchet MS"/>
              </a:rPr>
              <a:t>G</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17" dirty="0">
                <a:latin typeface="Georgia"/>
                <a:cs typeface="Georgia"/>
              </a:rPr>
              <a:t>=</a:t>
            </a:r>
            <a:r>
              <a:rPr sz="1814" spc="59" dirty="0">
                <a:latin typeface="Georgia"/>
                <a:cs typeface="Georgia"/>
              </a:rPr>
              <a:t> </a:t>
            </a:r>
            <a:r>
              <a:rPr sz="1814" i="1" spc="101" dirty="0">
                <a:latin typeface="Trebuchet MS"/>
                <a:cs typeface="Trebuchet MS"/>
              </a:rPr>
              <a:t>R</a:t>
            </a:r>
            <a:r>
              <a:rPr sz="1814" i="1" spc="74" baseline="-11904" dirty="0">
                <a:latin typeface="Trebuchet MS"/>
                <a:cs typeface="Trebuchet MS"/>
              </a:rPr>
              <a:t>t</a:t>
            </a:r>
            <a:r>
              <a:rPr sz="1814" spc="-12" baseline="-11111" dirty="0">
                <a:latin typeface="Georgia"/>
                <a:cs typeface="Georgia"/>
              </a:rPr>
              <a:t>+</a:t>
            </a:r>
            <a:r>
              <a:rPr sz="1814" spc="-12" baseline="-11904" dirty="0">
                <a:latin typeface="Microsoft Sans Serif"/>
                <a:cs typeface="Microsoft Sans Serif"/>
              </a:rPr>
              <a:t>1</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151" dirty="0">
                <a:latin typeface="Georgia"/>
                <a:cs typeface="Georgia"/>
              </a:rPr>
              <a:t> </a:t>
            </a:r>
            <a:r>
              <a:rPr sz="1814" i="1" spc="-84" dirty="0">
                <a:latin typeface="Aldhabi" panose="01000000000000000000" pitchFamily="2" charset="-78"/>
                <a:cs typeface="Aldhabi" panose="01000000000000000000" pitchFamily="2" charset="-78"/>
              </a:rPr>
              <a:t>γ</a:t>
            </a:r>
            <a:r>
              <a:rPr sz="1814" i="1" spc="-260" dirty="0">
                <a:latin typeface="Arial"/>
                <a:cs typeface="Arial"/>
              </a:rPr>
              <a:t> </a:t>
            </a:r>
            <a:r>
              <a:rPr sz="1814" i="1" spc="-34" dirty="0">
                <a:latin typeface="Trebuchet MS"/>
                <a:cs typeface="Trebuchet MS"/>
              </a:rPr>
              <a:t>G</a:t>
            </a:r>
            <a:r>
              <a:rPr sz="1814" i="1" spc="74" baseline="-11904" dirty="0">
                <a:latin typeface="Trebuchet MS"/>
                <a:cs typeface="Trebuchet MS"/>
              </a:rPr>
              <a:t>t</a:t>
            </a:r>
            <a:r>
              <a:rPr sz="1814" baseline="-11111" dirty="0">
                <a:latin typeface="Georgia"/>
                <a:cs typeface="Georgia"/>
              </a:rPr>
              <a:t>+</a:t>
            </a:r>
            <a:r>
              <a:rPr sz="1814" spc="-12" baseline="-11904" dirty="0">
                <a:latin typeface="Microsoft Sans Serif"/>
                <a:cs typeface="Microsoft Sans Serif"/>
              </a:rPr>
              <a:t>1</a:t>
            </a:r>
            <a:endParaRPr sz="1814" baseline="-11904" dirty="0">
              <a:latin typeface="Microsoft Sans Serif"/>
              <a:cs typeface="Microsoft Sans Serif"/>
            </a:endParaRPr>
          </a:p>
          <a:p>
            <a:pPr marL="386144" indent="-259118">
              <a:spcBef>
                <a:spcPts val="561"/>
              </a:spcBef>
              <a:buClr>
                <a:srgbClr val="3333B2"/>
              </a:buClr>
              <a:buSzPct val="110526"/>
              <a:buFont typeface="Arial" panose="020B0604020202020204" pitchFamily="34" charset="0"/>
              <a:buChar char="•"/>
              <a:tabLst>
                <a:tab pos="383215" algn="l"/>
              </a:tabLst>
            </a:pPr>
            <a:r>
              <a:rPr sz="1814" spc="-8" dirty="0">
                <a:latin typeface="Georgia"/>
                <a:cs typeface="Georgia"/>
              </a:rPr>
              <a:t>Therefore,</a:t>
            </a:r>
            <a:r>
              <a:rPr sz="1814" spc="51" dirty="0">
                <a:latin typeface="Georgia"/>
                <a:cs typeface="Georgia"/>
              </a:rPr>
              <a:t> </a:t>
            </a:r>
            <a:r>
              <a:rPr sz="1814" dirty="0">
                <a:latin typeface="Georgia"/>
                <a:cs typeface="Georgia"/>
              </a:rPr>
              <a:t>the</a:t>
            </a:r>
            <a:r>
              <a:rPr sz="1814" spc="51" dirty="0">
                <a:latin typeface="Georgia"/>
                <a:cs typeface="Georgia"/>
              </a:rPr>
              <a:t> </a:t>
            </a:r>
            <a:r>
              <a:rPr sz="1814" spc="-8" dirty="0">
                <a:latin typeface="Georgia"/>
                <a:cs typeface="Georgia"/>
              </a:rPr>
              <a:t>value</a:t>
            </a:r>
            <a:r>
              <a:rPr sz="1814" spc="51" dirty="0">
                <a:latin typeface="Georgia"/>
                <a:cs typeface="Georgia"/>
              </a:rPr>
              <a:t> </a:t>
            </a:r>
            <a:r>
              <a:rPr sz="1814" spc="-25" dirty="0">
                <a:latin typeface="Georgia"/>
                <a:cs typeface="Georgia"/>
              </a:rPr>
              <a:t>has</a:t>
            </a:r>
            <a:r>
              <a:rPr sz="1814" spc="51" dirty="0">
                <a:latin typeface="Georgia"/>
                <a:cs typeface="Georgia"/>
              </a:rPr>
              <a:t> </a:t>
            </a:r>
            <a:r>
              <a:rPr sz="1814" spc="-34" dirty="0">
                <a:latin typeface="Georgia"/>
                <a:cs typeface="Georgia"/>
              </a:rPr>
              <a:t>as</a:t>
            </a:r>
            <a:r>
              <a:rPr sz="1814" spc="59" dirty="0">
                <a:latin typeface="Georgia"/>
                <a:cs typeface="Georgia"/>
              </a:rPr>
              <a:t> </a:t>
            </a:r>
            <a:r>
              <a:rPr sz="1814" spc="8" dirty="0">
                <a:latin typeface="Georgia"/>
                <a:cs typeface="Georgia"/>
              </a:rPr>
              <a:t>well</a:t>
            </a:r>
            <a:endParaRPr sz="1814" dirty="0">
              <a:latin typeface="Georgia"/>
              <a:cs typeface="Georgia"/>
            </a:endParaRPr>
          </a:p>
          <a:p>
            <a:pPr marL="688506" algn="ctr">
              <a:spcBef>
                <a:spcPts val="1597"/>
              </a:spcBef>
            </a:pPr>
            <a:r>
              <a:rPr sz="1814" i="1" spc="-42" dirty="0">
                <a:latin typeface="Trebuchet MS"/>
                <a:cs typeface="Trebuchet MS"/>
              </a:rPr>
              <a:t>v</a:t>
            </a:r>
            <a:r>
              <a:rPr sz="1814" i="1" spc="-175" baseline="-11111" dirty="0">
                <a:latin typeface="Arial"/>
                <a:cs typeface="Arial"/>
              </a:rPr>
              <a:t>π</a:t>
            </a:r>
            <a:r>
              <a:rPr sz="1814" i="1" spc="-126" baseline="-11111" dirty="0">
                <a:latin typeface="Arial"/>
                <a:cs typeface="Arial"/>
              </a:rPr>
              <a:t> </a:t>
            </a:r>
            <a:r>
              <a:rPr sz="1814" spc="8" dirty="0">
                <a:latin typeface="Lucida Sans Unicode"/>
                <a:cs typeface="Lucida Sans Unicode"/>
              </a:rPr>
              <a:t>(</a:t>
            </a:r>
            <a:r>
              <a:rPr sz="1814" i="1" spc="84" dirty="0">
                <a:latin typeface="Trebuchet MS"/>
                <a:cs typeface="Trebuchet MS"/>
              </a:rPr>
              <a:t>s</a:t>
            </a:r>
            <a:r>
              <a:rPr sz="1814" spc="8" dirty="0">
                <a:latin typeface="Lucida Sans Unicode"/>
                <a:cs typeface="Lucida Sans Unicode"/>
              </a:rPr>
              <a:t>)</a:t>
            </a:r>
            <a:r>
              <a:rPr sz="1814" spc="-75" dirty="0">
                <a:latin typeface="Lucida Sans Unicode"/>
                <a:cs typeface="Lucida Sans Unicode"/>
              </a:rPr>
              <a:t> </a:t>
            </a:r>
            <a:r>
              <a:rPr sz="1814" spc="-17" dirty="0">
                <a:latin typeface="Georgia"/>
                <a:cs typeface="Georgia"/>
              </a:rPr>
              <a:t>=</a:t>
            </a:r>
            <a:r>
              <a:rPr sz="1814" spc="59" dirty="0">
                <a:latin typeface="Georgia"/>
                <a:cs typeface="Georgia"/>
              </a:rPr>
              <a:t> </a:t>
            </a:r>
            <a:r>
              <a:rPr sz="1814" spc="-84" dirty="0">
                <a:latin typeface="Microsoft Sans Serif"/>
                <a:cs typeface="Microsoft Sans Serif"/>
              </a:rPr>
              <a:t>E</a:t>
            </a:r>
            <a:r>
              <a:rPr sz="1814" spc="-177" dirty="0">
                <a:latin typeface="Microsoft Sans Serif"/>
                <a:cs typeface="Microsoft Sans Serif"/>
              </a:rPr>
              <a:t> </a:t>
            </a:r>
            <a:r>
              <a:rPr sz="1814" spc="8" dirty="0">
                <a:latin typeface="Lucida Sans Unicode"/>
                <a:cs typeface="Lucida Sans Unicode"/>
              </a:rPr>
              <a:t>[</a:t>
            </a:r>
            <a:r>
              <a:rPr sz="1814" i="1" spc="101" dirty="0">
                <a:latin typeface="Trebuchet MS"/>
                <a:cs typeface="Trebuchet MS"/>
              </a:rPr>
              <a:t>R</a:t>
            </a:r>
            <a:r>
              <a:rPr sz="1814" i="1" spc="74" baseline="-11904" dirty="0">
                <a:latin typeface="Trebuchet MS"/>
                <a:cs typeface="Trebuchet MS"/>
              </a:rPr>
              <a:t>t</a:t>
            </a:r>
            <a:r>
              <a:rPr sz="1814" baseline="-11111" dirty="0">
                <a:latin typeface="Georgia"/>
                <a:cs typeface="Georgia"/>
              </a:rPr>
              <a:t>+</a:t>
            </a:r>
            <a:r>
              <a:rPr sz="1814" spc="-12" baseline="-11904" dirty="0">
                <a:latin typeface="Microsoft Sans Serif"/>
                <a:cs typeface="Microsoft Sans Serif"/>
              </a:rPr>
              <a:t>1</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151" dirty="0">
                <a:latin typeface="Georgia"/>
                <a:cs typeface="Georgia"/>
              </a:rPr>
              <a:t> </a:t>
            </a:r>
            <a:r>
              <a:rPr sz="1814" i="1" spc="-84" dirty="0">
                <a:latin typeface="Aldhabi" panose="01000000000000000000" pitchFamily="2" charset="-78"/>
                <a:cs typeface="Aldhabi" panose="01000000000000000000" pitchFamily="2" charset="-78"/>
              </a:rPr>
              <a:t>γ </a:t>
            </a:r>
            <a:r>
              <a:rPr sz="1814" i="1" spc="-34" dirty="0">
                <a:latin typeface="Trebuchet MS"/>
                <a:cs typeface="Trebuchet MS"/>
              </a:rPr>
              <a:t>G</a:t>
            </a:r>
            <a:r>
              <a:rPr sz="1814" i="1" spc="74" baseline="-11904" dirty="0">
                <a:latin typeface="Trebuchet MS"/>
                <a:cs typeface="Trebuchet MS"/>
              </a:rPr>
              <a:t>t</a:t>
            </a:r>
            <a:r>
              <a:rPr sz="1814" baseline="-11111" dirty="0">
                <a:latin typeface="Georgia"/>
                <a:cs typeface="Georgia"/>
              </a:rPr>
              <a:t>+</a:t>
            </a:r>
            <a:r>
              <a:rPr sz="1814" spc="-12" baseline="-11904" dirty="0">
                <a:latin typeface="Microsoft Sans Serif"/>
                <a:cs typeface="Microsoft Sans Serif"/>
              </a:rPr>
              <a:t>1</a:t>
            </a:r>
            <a:r>
              <a:rPr sz="1814" baseline="-11904" dirty="0">
                <a:latin typeface="Microsoft Sans Serif"/>
                <a:cs typeface="Microsoft Sans Serif"/>
              </a:rPr>
              <a:t> </a:t>
            </a:r>
            <a:r>
              <a:rPr sz="1814" spc="-37" baseline="-11904" dirty="0">
                <a:latin typeface="Microsoft Sans Serif"/>
                <a:cs typeface="Microsoft Sans Serif"/>
              </a:rPr>
              <a:t> </a:t>
            </a:r>
            <a:r>
              <a:rPr sz="1814" spc="-311" dirty="0">
                <a:latin typeface="Lucida Sans Unicode"/>
                <a:cs typeface="Lucida Sans Unicode"/>
              </a:rPr>
              <a:t>|</a:t>
            </a:r>
            <a:r>
              <a:rPr sz="1814" spc="-42" dirty="0">
                <a:latin typeface="Lucida Sans Unicode"/>
                <a:cs typeface="Lucida Sans Unicode"/>
              </a:rPr>
              <a:t> </a:t>
            </a:r>
            <a:r>
              <a:rPr sz="1814" i="1" spc="118" dirty="0">
                <a:latin typeface="Trebuchet MS"/>
                <a:cs typeface="Trebuchet MS"/>
              </a:rPr>
              <a:t>S</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17" dirty="0">
                <a:latin typeface="Georgia"/>
                <a:cs typeface="Georgia"/>
              </a:rPr>
              <a:t>=</a:t>
            </a:r>
            <a:r>
              <a:rPr sz="1814" spc="59" dirty="0">
                <a:latin typeface="Georgia"/>
                <a:cs typeface="Georgia"/>
              </a:rPr>
              <a:t> </a:t>
            </a:r>
            <a:r>
              <a:rPr sz="1814" i="1" spc="67" dirty="0">
                <a:latin typeface="Trebuchet MS"/>
                <a:cs typeface="Trebuchet MS"/>
              </a:rPr>
              <a:t>s</a:t>
            </a:r>
            <a:r>
              <a:rPr sz="1814" spc="-8" dirty="0">
                <a:latin typeface="Calibri"/>
                <a:cs typeface="Calibri"/>
              </a:rPr>
              <a:t>,</a:t>
            </a:r>
            <a:r>
              <a:rPr sz="1814" spc="-109" dirty="0">
                <a:latin typeface="Calibri"/>
                <a:cs typeface="Calibri"/>
              </a:rPr>
              <a:t> </a:t>
            </a:r>
            <a:r>
              <a:rPr sz="1814" i="1" spc="84" dirty="0">
                <a:latin typeface="Trebuchet MS"/>
                <a:cs typeface="Trebuchet MS"/>
              </a:rPr>
              <a:t>A</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286" dirty="0">
                <a:latin typeface="Lucida Sans Unicode"/>
                <a:cs typeface="Lucida Sans Unicode"/>
              </a:rPr>
              <a:t>∼</a:t>
            </a:r>
            <a:r>
              <a:rPr sz="1814" spc="-92" dirty="0">
                <a:latin typeface="Lucida Sans Unicode"/>
                <a:cs typeface="Lucida Sans Unicode"/>
              </a:rPr>
              <a:t> </a:t>
            </a:r>
            <a:r>
              <a:rPr sz="1814" i="1" spc="-260" dirty="0">
                <a:latin typeface="Arial"/>
                <a:cs typeface="Arial"/>
              </a:rPr>
              <a:t>π</a:t>
            </a:r>
            <a:r>
              <a:rPr sz="1814" i="1" spc="-294" dirty="0">
                <a:latin typeface="Arial"/>
                <a:cs typeface="Arial"/>
              </a:rPr>
              <a:t> </a:t>
            </a:r>
            <a:r>
              <a:rPr sz="1814" spc="8" dirty="0">
                <a:latin typeface="Lucida Sans Unicode"/>
                <a:cs typeface="Lucida Sans Unicode"/>
              </a:rPr>
              <a:t>(</a:t>
            </a:r>
            <a:r>
              <a:rPr sz="1814" i="1" spc="84" dirty="0">
                <a:latin typeface="Trebuchet MS"/>
                <a:cs typeface="Trebuchet MS"/>
              </a:rPr>
              <a:t>s</a:t>
            </a:r>
            <a:r>
              <a:rPr sz="1814" spc="8" dirty="0">
                <a:latin typeface="Lucida Sans Unicode"/>
                <a:cs typeface="Lucida Sans Unicode"/>
              </a:rPr>
              <a:t>)]</a:t>
            </a:r>
            <a:endParaRPr sz="1814" dirty="0">
              <a:latin typeface="Lucida Sans Unicode"/>
              <a:cs typeface="Lucida Sans Unicode"/>
            </a:endParaRPr>
          </a:p>
          <a:p>
            <a:pPr marL="1576624" algn="ctr">
              <a:spcBef>
                <a:spcPts val="395"/>
              </a:spcBef>
            </a:pPr>
            <a:r>
              <a:rPr sz="1814" spc="-17" dirty="0">
                <a:latin typeface="Georgia"/>
                <a:cs typeface="Georgia"/>
              </a:rPr>
              <a:t>=</a:t>
            </a:r>
            <a:r>
              <a:rPr sz="1814" spc="59" dirty="0">
                <a:latin typeface="Georgia"/>
                <a:cs typeface="Georgia"/>
              </a:rPr>
              <a:t> </a:t>
            </a:r>
            <a:r>
              <a:rPr sz="1814" spc="-84" dirty="0">
                <a:latin typeface="Microsoft Sans Serif"/>
                <a:cs typeface="Microsoft Sans Serif"/>
              </a:rPr>
              <a:t>E</a:t>
            </a:r>
            <a:r>
              <a:rPr sz="1814" spc="-177" dirty="0">
                <a:latin typeface="Microsoft Sans Serif"/>
                <a:cs typeface="Microsoft Sans Serif"/>
              </a:rPr>
              <a:t> </a:t>
            </a:r>
            <a:r>
              <a:rPr sz="1814" spc="8" dirty="0">
                <a:latin typeface="Lucida Sans Unicode"/>
                <a:cs typeface="Lucida Sans Unicode"/>
              </a:rPr>
              <a:t>[</a:t>
            </a:r>
            <a:r>
              <a:rPr sz="1814" i="1" spc="101" dirty="0">
                <a:latin typeface="Trebuchet MS"/>
                <a:cs typeface="Trebuchet MS"/>
              </a:rPr>
              <a:t>R</a:t>
            </a:r>
            <a:r>
              <a:rPr sz="1814" i="1" spc="74" baseline="-11904" dirty="0">
                <a:latin typeface="Trebuchet MS"/>
                <a:cs typeface="Trebuchet MS"/>
              </a:rPr>
              <a:t>t</a:t>
            </a:r>
            <a:r>
              <a:rPr sz="1814" baseline="-11111" dirty="0">
                <a:latin typeface="Georgia"/>
                <a:cs typeface="Georgia"/>
              </a:rPr>
              <a:t>+</a:t>
            </a:r>
            <a:r>
              <a:rPr sz="1814" spc="-12" baseline="-11904" dirty="0">
                <a:latin typeface="Microsoft Sans Serif"/>
                <a:cs typeface="Microsoft Sans Serif"/>
              </a:rPr>
              <a:t>1</a:t>
            </a:r>
            <a:r>
              <a:rPr sz="1814" baseline="-11904" dirty="0">
                <a:latin typeface="Microsoft Sans Serif"/>
                <a:cs typeface="Microsoft Sans Serif"/>
              </a:rPr>
              <a:t> </a:t>
            </a:r>
            <a:r>
              <a:rPr sz="1814" spc="-227" baseline="-11904" dirty="0">
                <a:latin typeface="Microsoft Sans Serif"/>
                <a:cs typeface="Microsoft Sans Serif"/>
              </a:rPr>
              <a:t> </a:t>
            </a:r>
            <a:r>
              <a:rPr sz="1814" spc="-17" dirty="0">
                <a:latin typeface="Georgia"/>
                <a:cs typeface="Georgia"/>
              </a:rPr>
              <a:t>+</a:t>
            </a:r>
            <a:r>
              <a:rPr sz="1814" spc="-151" dirty="0">
                <a:latin typeface="Georgia"/>
                <a:cs typeface="Georgia"/>
              </a:rPr>
              <a:t> </a:t>
            </a:r>
            <a:r>
              <a:rPr sz="1814" i="1" spc="-84" dirty="0">
                <a:latin typeface="Aldhabi" panose="01000000000000000000" pitchFamily="2" charset="-78"/>
                <a:cs typeface="Aldhabi" panose="01000000000000000000" pitchFamily="2" charset="-78"/>
              </a:rPr>
              <a:t>γ</a:t>
            </a:r>
            <a:r>
              <a:rPr sz="1814" i="1" spc="-42" dirty="0">
                <a:latin typeface="Trebuchet MS"/>
                <a:cs typeface="Trebuchet MS"/>
              </a:rPr>
              <a:t>v</a:t>
            </a:r>
            <a:r>
              <a:rPr sz="1814" i="1" spc="-175" baseline="-11111" dirty="0">
                <a:latin typeface="Arial"/>
                <a:cs typeface="Arial"/>
              </a:rPr>
              <a:t>π</a:t>
            </a:r>
            <a:r>
              <a:rPr sz="1814" i="1" spc="-126" baseline="-11111" dirty="0">
                <a:latin typeface="Arial"/>
                <a:cs typeface="Arial"/>
              </a:rPr>
              <a:t> </a:t>
            </a:r>
            <a:r>
              <a:rPr sz="1814" spc="8" dirty="0">
                <a:latin typeface="Lucida Sans Unicode"/>
                <a:cs typeface="Lucida Sans Unicode"/>
              </a:rPr>
              <a:t>(</a:t>
            </a:r>
            <a:r>
              <a:rPr sz="1814" i="1" spc="118" dirty="0">
                <a:latin typeface="Trebuchet MS"/>
                <a:cs typeface="Trebuchet MS"/>
              </a:rPr>
              <a:t>S</a:t>
            </a:r>
            <a:r>
              <a:rPr sz="1814" i="1" spc="74" baseline="-11904" dirty="0">
                <a:latin typeface="Trebuchet MS"/>
                <a:cs typeface="Trebuchet MS"/>
              </a:rPr>
              <a:t>t</a:t>
            </a:r>
            <a:r>
              <a:rPr sz="1814" baseline="-11111" dirty="0">
                <a:latin typeface="Georgia"/>
                <a:cs typeface="Georgia"/>
              </a:rPr>
              <a:t>+</a:t>
            </a:r>
            <a:r>
              <a:rPr sz="1814" spc="101" baseline="-11904" dirty="0">
                <a:latin typeface="Microsoft Sans Serif"/>
                <a:cs typeface="Microsoft Sans Serif"/>
              </a:rPr>
              <a:t>1</a:t>
            </a:r>
            <a:r>
              <a:rPr sz="1814" spc="8" dirty="0">
                <a:latin typeface="Lucida Sans Unicode"/>
                <a:cs typeface="Lucida Sans Unicode"/>
              </a:rPr>
              <a:t>)</a:t>
            </a:r>
            <a:r>
              <a:rPr sz="1814" spc="-42" dirty="0">
                <a:latin typeface="Lucida Sans Unicode"/>
                <a:cs typeface="Lucida Sans Unicode"/>
              </a:rPr>
              <a:t> </a:t>
            </a:r>
            <a:r>
              <a:rPr sz="1814" spc="-311" dirty="0">
                <a:latin typeface="Lucida Sans Unicode"/>
                <a:cs typeface="Lucida Sans Unicode"/>
              </a:rPr>
              <a:t>|</a:t>
            </a:r>
            <a:r>
              <a:rPr sz="1814" spc="-42" dirty="0">
                <a:latin typeface="Lucida Sans Unicode"/>
                <a:cs typeface="Lucida Sans Unicode"/>
              </a:rPr>
              <a:t> </a:t>
            </a:r>
            <a:r>
              <a:rPr sz="1814" i="1" spc="118" dirty="0">
                <a:latin typeface="Trebuchet MS"/>
                <a:cs typeface="Trebuchet MS"/>
              </a:rPr>
              <a:t>S</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17" dirty="0">
                <a:latin typeface="Georgia"/>
                <a:cs typeface="Georgia"/>
              </a:rPr>
              <a:t>=</a:t>
            </a:r>
            <a:r>
              <a:rPr sz="1814" spc="59" dirty="0">
                <a:latin typeface="Georgia"/>
                <a:cs typeface="Georgia"/>
              </a:rPr>
              <a:t> </a:t>
            </a:r>
            <a:r>
              <a:rPr sz="1814" i="1" spc="67" dirty="0">
                <a:latin typeface="Trebuchet MS"/>
                <a:cs typeface="Trebuchet MS"/>
              </a:rPr>
              <a:t>s</a:t>
            </a:r>
            <a:r>
              <a:rPr sz="1814" spc="-8" dirty="0">
                <a:latin typeface="Calibri"/>
                <a:cs typeface="Calibri"/>
              </a:rPr>
              <a:t>,</a:t>
            </a:r>
            <a:r>
              <a:rPr sz="1814" spc="-109" dirty="0">
                <a:latin typeface="Calibri"/>
                <a:cs typeface="Calibri"/>
              </a:rPr>
              <a:t> </a:t>
            </a:r>
            <a:r>
              <a:rPr sz="1814" i="1" spc="84" dirty="0">
                <a:latin typeface="Trebuchet MS"/>
                <a:cs typeface="Trebuchet MS"/>
              </a:rPr>
              <a:t>A</a:t>
            </a:r>
            <a:r>
              <a:rPr sz="1814" i="1" spc="-51" baseline="-11904" dirty="0">
                <a:latin typeface="Trebuchet MS"/>
                <a:cs typeface="Trebuchet MS"/>
              </a:rPr>
              <a:t>t</a:t>
            </a:r>
            <a:r>
              <a:rPr sz="1814" i="1" baseline="-11904" dirty="0">
                <a:latin typeface="Trebuchet MS"/>
                <a:cs typeface="Trebuchet MS"/>
              </a:rPr>
              <a:t> </a:t>
            </a:r>
            <a:r>
              <a:rPr sz="1814" i="1" spc="-74" baseline="-11904" dirty="0">
                <a:latin typeface="Trebuchet MS"/>
                <a:cs typeface="Trebuchet MS"/>
              </a:rPr>
              <a:t> </a:t>
            </a:r>
            <a:r>
              <a:rPr sz="1814" spc="-286" dirty="0">
                <a:latin typeface="Lucida Sans Unicode"/>
                <a:cs typeface="Lucida Sans Unicode"/>
              </a:rPr>
              <a:t>∼</a:t>
            </a:r>
            <a:r>
              <a:rPr sz="1814" spc="-92" dirty="0">
                <a:latin typeface="Lucida Sans Unicode"/>
                <a:cs typeface="Lucida Sans Unicode"/>
              </a:rPr>
              <a:t> </a:t>
            </a:r>
            <a:r>
              <a:rPr sz="1814" i="1" spc="-260" dirty="0">
                <a:latin typeface="Arial"/>
                <a:cs typeface="Arial"/>
              </a:rPr>
              <a:t>π</a:t>
            </a:r>
            <a:r>
              <a:rPr sz="1814" i="1" spc="-294" dirty="0">
                <a:latin typeface="Arial"/>
                <a:cs typeface="Arial"/>
              </a:rPr>
              <a:t> </a:t>
            </a:r>
            <a:r>
              <a:rPr sz="1814" spc="8" dirty="0">
                <a:latin typeface="Lucida Sans Unicode"/>
                <a:cs typeface="Lucida Sans Unicode"/>
              </a:rPr>
              <a:t>(</a:t>
            </a:r>
            <a:r>
              <a:rPr sz="1814" i="1" spc="84" dirty="0">
                <a:latin typeface="Trebuchet MS"/>
                <a:cs typeface="Trebuchet MS"/>
              </a:rPr>
              <a:t>s</a:t>
            </a:r>
            <a:r>
              <a:rPr sz="1814" spc="8" dirty="0">
                <a:latin typeface="Lucida Sans Unicode"/>
                <a:cs typeface="Lucida Sans Unicode"/>
              </a:rPr>
              <a:t>)]</a:t>
            </a:r>
            <a:endParaRPr sz="1814" dirty="0">
              <a:latin typeface="Lucida Sans Unicode"/>
              <a:cs typeface="Lucida Sans Unicode"/>
            </a:endParaRPr>
          </a:p>
          <a:p>
            <a:pPr marL="382146">
              <a:spcBef>
                <a:spcPts val="1563"/>
              </a:spcBef>
            </a:pPr>
            <a:r>
              <a:rPr sz="1814" spc="-34" dirty="0">
                <a:latin typeface="Georgia"/>
                <a:cs typeface="Georgia"/>
              </a:rPr>
              <a:t>Here</a:t>
            </a:r>
            <a:r>
              <a:rPr sz="1814" spc="59" dirty="0">
                <a:latin typeface="Georgia"/>
                <a:cs typeface="Georgia"/>
              </a:rPr>
              <a:t> </a:t>
            </a:r>
            <a:r>
              <a:rPr sz="1814" i="1" spc="-84" dirty="0">
                <a:latin typeface="Trebuchet MS"/>
                <a:cs typeface="Trebuchet MS"/>
              </a:rPr>
              <a:t>a</a:t>
            </a:r>
            <a:r>
              <a:rPr sz="1814" i="1" dirty="0">
                <a:latin typeface="Trebuchet MS"/>
                <a:cs typeface="Trebuchet MS"/>
              </a:rPr>
              <a:t> </a:t>
            </a:r>
            <a:r>
              <a:rPr sz="1814" spc="-286" dirty="0">
                <a:latin typeface="Lucida Sans Unicode"/>
                <a:cs typeface="Lucida Sans Unicode"/>
              </a:rPr>
              <a:t>∼</a:t>
            </a:r>
            <a:r>
              <a:rPr sz="1814" spc="-84" dirty="0">
                <a:latin typeface="Lucida Sans Unicode"/>
                <a:cs typeface="Lucida Sans Unicode"/>
              </a:rPr>
              <a:t> </a:t>
            </a:r>
            <a:r>
              <a:rPr sz="1814" i="1" spc="-260" dirty="0">
                <a:latin typeface="Arial"/>
                <a:cs typeface="Arial"/>
              </a:rPr>
              <a:t>π</a:t>
            </a:r>
            <a:r>
              <a:rPr sz="1814" i="1" spc="-294" dirty="0">
                <a:latin typeface="Arial"/>
                <a:cs typeface="Arial"/>
              </a:rPr>
              <a:t> </a:t>
            </a:r>
            <a:r>
              <a:rPr sz="1814" spc="34" dirty="0">
                <a:latin typeface="Lucida Sans Unicode"/>
                <a:cs typeface="Lucida Sans Unicode"/>
              </a:rPr>
              <a:t>(</a:t>
            </a:r>
            <a:r>
              <a:rPr sz="1814" i="1" spc="34" dirty="0">
                <a:latin typeface="Trebuchet MS"/>
                <a:cs typeface="Trebuchet MS"/>
              </a:rPr>
              <a:t>s</a:t>
            </a:r>
            <a:r>
              <a:rPr sz="1814" spc="34" dirty="0">
                <a:latin typeface="Lucida Sans Unicode"/>
                <a:cs typeface="Lucida Sans Unicode"/>
              </a:rPr>
              <a:t>)</a:t>
            </a:r>
            <a:r>
              <a:rPr sz="1814" spc="-101" dirty="0">
                <a:latin typeface="Lucida Sans Unicode"/>
                <a:cs typeface="Lucida Sans Unicode"/>
              </a:rPr>
              <a:t> </a:t>
            </a:r>
            <a:r>
              <a:rPr sz="1814" spc="-17" dirty="0">
                <a:latin typeface="Georgia"/>
                <a:cs typeface="Georgia"/>
              </a:rPr>
              <a:t>means</a:t>
            </a:r>
            <a:r>
              <a:rPr sz="1814" spc="67" dirty="0">
                <a:latin typeface="Georgia"/>
                <a:cs typeface="Georgia"/>
              </a:rPr>
              <a:t> </a:t>
            </a:r>
            <a:r>
              <a:rPr sz="1814" i="1" spc="-84" dirty="0">
                <a:latin typeface="Trebuchet MS"/>
                <a:cs typeface="Trebuchet MS"/>
              </a:rPr>
              <a:t>a</a:t>
            </a:r>
            <a:r>
              <a:rPr sz="1814" i="1" spc="-42" dirty="0">
                <a:latin typeface="Trebuchet MS"/>
                <a:cs typeface="Trebuchet MS"/>
              </a:rPr>
              <a:t> </a:t>
            </a:r>
            <a:r>
              <a:rPr sz="1814" spc="-34" dirty="0">
                <a:latin typeface="Georgia"/>
                <a:cs typeface="Georgia"/>
              </a:rPr>
              <a:t>is</a:t>
            </a:r>
            <a:r>
              <a:rPr sz="1814" spc="67" dirty="0">
                <a:latin typeface="Georgia"/>
                <a:cs typeface="Georgia"/>
              </a:rPr>
              <a:t> </a:t>
            </a:r>
            <a:r>
              <a:rPr sz="1814" spc="-17" dirty="0">
                <a:latin typeface="Georgia"/>
                <a:cs typeface="Georgia"/>
              </a:rPr>
              <a:t>chosen</a:t>
            </a:r>
            <a:r>
              <a:rPr sz="1814" spc="67" dirty="0">
                <a:latin typeface="Georgia"/>
                <a:cs typeface="Georgia"/>
              </a:rPr>
              <a:t> </a:t>
            </a:r>
            <a:r>
              <a:rPr sz="1814" spc="-8" dirty="0">
                <a:latin typeface="Georgia"/>
                <a:cs typeface="Georgia"/>
              </a:rPr>
              <a:t>by</a:t>
            </a:r>
            <a:r>
              <a:rPr sz="1814" spc="67" dirty="0">
                <a:latin typeface="Georgia"/>
                <a:cs typeface="Georgia"/>
              </a:rPr>
              <a:t> </a:t>
            </a:r>
            <a:r>
              <a:rPr sz="1814" spc="-8" dirty="0">
                <a:latin typeface="Georgia"/>
                <a:cs typeface="Georgia"/>
              </a:rPr>
              <a:t>policy</a:t>
            </a:r>
            <a:r>
              <a:rPr sz="1814" spc="42" dirty="0">
                <a:latin typeface="Georgia"/>
                <a:cs typeface="Georgia"/>
              </a:rPr>
              <a:t> </a:t>
            </a:r>
            <a:r>
              <a:rPr sz="1814" i="1" spc="-260" dirty="0">
                <a:latin typeface="Arial"/>
                <a:cs typeface="Arial"/>
              </a:rPr>
              <a:t>π</a:t>
            </a:r>
            <a:r>
              <a:rPr sz="1814" i="1" spc="-51" dirty="0">
                <a:latin typeface="Arial"/>
                <a:cs typeface="Arial"/>
              </a:rPr>
              <a:t> </a:t>
            </a:r>
            <a:r>
              <a:rPr sz="1814" spc="-25" dirty="0">
                <a:latin typeface="Georgia"/>
                <a:cs typeface="Georgia"/>
              </a:rPr>
              <a:t>in</a:t>
            </a:r>
            <a:r>
              <a:rPr sz="1814" spc="67" dirty="0">
                <a:latin typeface="Georgia"/>
                <a:cs typeface="Georgia"/>
              </a:rPr>
              <a:t> </a:t>
            </a:r>
            <a:r>
              <a:rPr sz="1814" dirty="0">
                <a:latin typeface="Georgia"/>
                <a:cs typeface="Georgia"/>
              </a:rPr>
              <a:t>state</a:t>
            </a:r>
            <a:r>
              <a:rPr sz="1814" spc="67" dirty="0">
                <a:latin typeface="Georgia"/>
                <a:cs typeface="Georgia"/>
              </a:rPr>
              <a:t> </a:t>
            </a:r>
            <a:r>
              <a:rPr sz="1814" i="1" spc="-42" dirty="0">
                <a:latin typeface="Trebuchet MS"/>
                <a:cs typeface="Trebuchet MS"/>
              </a:rPr>
              <a:t>s</a:t>
            </a:r>
            <a:r>
              <a:rPr sz="1814" i="1" spc="84" dirty="0">
                <a:latin typeface="Trebuchet MS"/>
                <a:cs typeface="Trebuchet MS"/>
              </a:rPr>
              <a:t> </a:t>
            </a:r>
            <a:endParaRPr sz="1814" dirty="0">
              <a:latin typeface="Georgia"/>
              <a:cs typeface="Georgia"/>
            </a:endParaRPr>
          </a:p>
          <a:p>
            <a:pPr marL="386144" indent="-259118">
              <a:spcBef>
                <a:spcPts val="563"/>
              </a:spcBef>
              <a:buClr>
                <a:srgbClr val="3333B2"/>
              </a:buClr>
              <a:buSzPct val="110526"/>
              <a:buFont typeface="Arial" panose="020B0604020202020204" pitchFamily="34" charset="0"/>
              <a:buChar char="•"/>
              <a:tabLst>
                <a:tab pos="383215" algn="l"/>
              </a:tabLst>
            </a:pPr>
            <a:r>
              <a:rPr sz="1814" spc="-25" dirty="0">
                <a:latin typeface="Georgia"/>
                <a:cs typeface="Georgia"/>
              </a:rPr>
              <a:t>This</a:t>
            </a:r>
            <a:r>
              <a:rPr sz="1814" spc="51" dirty="0">
                <a:latin typeface="Georgia"/>
                <a:cs typeface="Georgia"/>
              </a:rPr>
              <a:t> </a:t>
            </a:r>
            <a:r>
              <a:rPr sz="1814" spc="-34" dirty="0">
                <a:latin typeface="Georgia"/>
                <a:cs typeface="Georgia"/>
              </a:rPr>
              <a:t>is</a:t>
            </a:r>
            <a:r>
              <a:rPr sz="1814" spc="59" dirty="0">
                <a:latin typeface="Georgia"/>
                <a:cs typeface="Georgia"/>
              </a:rPr>
              <a:t> </a:t>
            </a:r>
            <a:r>
              <a:rPr sz="1814" spc="-17" dirty="0">
                <a:latin typeface="Georgia"/>
                <a:cs typeface="Georgia"/>
              </a:rPr>
              <a:t>known</a:t>
            </a:r>
            <a:r>
              <a:rPr sz="1814" spc="59" dirty="0">
                <a:latin typeface="Georgia"/>
                <a:cs typeface="Georgia"/>
              </a:rPr>
              <a:t> </a:t>
            </a:r>
            <a:r>
              <a:rPr sz="1814" spc="-34" dirty="0">
                <a:latin typeface="Georgia"/>
                <a:cs typeface="Georgia"/>
              </a:rPr>
              <a:t>as</a:t>
            </a:r>
            <a:r>
              <a:rPr sz="1814" spc="59" dirty="0">
                <a:latin typeface="Georgia"/>
                <a:cs typeface="Georgia"/>
              </a:rPr>
              <a:t> </a:t>
            </a:r>
            <a:r>
              <a:rPr sz="1814" spc="17" dirty="0">
                <a:latin typeface="Georgia"/>
                <a:cs typeface="Georgia"/>
              </a:rPr>
              <a:t>a</a:t>
            </a:r>
            <a:r>
              <a:rPr sz="1814" spc="59" dirty="0">
                <a:latin typeface="Georgia"/>
                <a:cs typeface="Georgia"/>
              </a:rPr>
              <a:t> </a:t>
            </a:r>
            <a:r>
              <a:rPr sz="1814" b="1" spc="8" dirty="0">
                <a:solidFill>
                  <a:srgbClr val="0046FF"/>
                </a:solidFill>
                <a:latin typeface="Cambria"/>
                <a:cs typeface="Cambria"/>
              </a:rPr>
              <a:t>Bellman</a:t>
            </a:r>
            <a:r>
              <a:rPr sz="1814" b="1" spc="109" dirty="0">
                <a:solidFill>
                  <a:srgbClr val="0046FF"/>
                </a:solidFill>
                <a:latin typeface="Cambria"/>
                <a:cs typeface="Cambria"/>
              </a:rPr>
              <a:t> </a:t>
            </a:r>
            <a:r>
              <a:rPr sz="1814" b="1" dirty="0">
                <a:solidFill>
                  <a:srgbClr val="0046FF"/>
                </a:solidFill>
                <a:latin typeface="Cambria"/>
                <a:cs typeface="Cambria"/>
              </a:rPr>
              <a:t>equation</a:t>
            </a:r>
            <a:r>
              <a:rPr sz="1814" b="1" spc="92" dirty="0">
                <a:solidFill>
                  <a:srgbClr val="0046FF"/>
                </a:solidFill>
                <a:latin typeface="Cambria"/>
                <a:cs typeface="Cambria"/>
              </a:rPr>
              <a:t> </a:t>
            </a:r>
            <a:r>
              <a:rPr sz="1814" dirty="0">
                <a:latin typeface="Georgia"/>
                <a:cs typeface="Georgia"/>
              </a:rPr>
              <a:t>(Bellman</a:t>
            </a:r>
            <a:r>
              <a:rPr sz="1814" spc="59" dirty="0">
                <a:latin typeface="Georgia"/>
                <a:cs typeface="Georgia"/>
              </a:rPr>
              <a:t> </a:t>
            </a:r>
            <a:r>
              <a:rPr sz="1814" spc="84" dirty="0">
                <a:latin typeface="Georgia"/>
                <a:cs typeface="Georgia"/>
              </a:rPr>
              <a:t>1957)</a:t>
            </a:r>
            <a:endParaRPr sz="1814" dirty="0">
              <a:latin typeface="Georgia"/>
              <a:cs typeface="Georgia"/>
            </a:endParaRPr>
          </a:p>
          <a:p>
            <a:pPr marL="386144" indent="-259118">
              <a:spcBef>
                <a:spcPts val="597"/>
              </a:spcBef>
              <a:buClr>
                <a:srgbClr val="3333B2"/>
              </a:buClr>
              <a:buSzPct val="110526"/>
              <a:buFont typeface="Arial" panose="020B0604020202020204" pitchFamily="34" charset="0"/>
              <a:buChar char="•"/>
              <a:tabLst>
                <a:tab pos="383215" algn="l"/>
              </a:tabLst>
            </a:pPr>
            <a:r>
              <a:rPr sz="1814" spc="-34" dirty="0">
                <a:latin typeface="Georgia"/>
                <a:cs typeface="Georgia"/>
              </a:rPr>
              <a:t>A</a:t>
            </a:r>
            <a:r>
              <a:rPr sz="1814" spc="51" dirty="0">
                <a:latin typeface="Georgia"/>
                <a:cs typeface="Georgia"/>
              </a:rPr>
              <a:t> </a:t>
            </a:r>
            <a:r>
              <a:rPr sz="1814" spc="-17" dirty="0">
                <a:latin typeface="Georgia"/>
                <a:cs typeface="Georgia"/>
              </a:rPr>
              <a:t>similar</a:t>
            </a:r>
            <a:r>
              <a:rPr sz="1814" spc="59" dirty="0">
                <a:latin typeface="Georgia"/>
                <a:cs typeface="Georgia"/>
              </a:rPr>
              <a:t> </a:t>
            </a:r>
            <a:r>
              <a:rPr sz="1814" spc="-8" dirty="0">
                <a:latin typeface="Georgia"/>
                <a:cs typeface="Georgia"/>
              </a:rPr>
              <a:t>equation</a:t>
            </a:r>
            <a:r>
              <a:rPr sz="1814" spc="59" dirty="0">
                <a:latin typeface="Georgia"/>
                <a:cs typeface="Georgia"/>
              </a:rPr>
              <a:t> </a:t>
            </a:r>
            <a:r>
              <a:rPr sz="1814" spc="-8" dirty="0">
                <a:latin typeface="Georgia"/>
                <a:cs typeface="Georgia"/>
              </a:rPr>
              <a:t>holds</a:t>
            </a:r>
            <a:r>
              <a:rPr sz="1814" spc="59" dirty="0">
                <a:latin typeface="Georgia"/>
                <a:cs typeface="Georgia"/>
              </a:rPr>
              <a:t> </a:t>
            </a:r>
            <a:r>
              <a:rPr sz="1814" spc="-25" dirty="0">
                <a:latin typeface="Georgia"/>
                <a:cs typeface="Georgia"/>
              </a:rPr>
              <a:t>for</a:t>
            </a:r>
            <a:r>
              <a:rPr sz="1814" spc="51" dirty="0">
                <a:latin typeface="Georgia"/>
                <a:cs typeface="Georgia"/>
              </a:rPr>
              <a:t> </a:t>
            </a:r>
            <a:r>
              <a:rPr sz="1814" dirty="0">
                <a:latin typeface="Georgia"/>
                <a:cs typeface="Georgia"/>
              </a:rPr>
              <a:t>the</a:t>
            </a:r>
            <a:r>
              <a:rPr sz="1814" spc="59" dirty="0">
                <a:latin typeface="Georgia"/>
                <a:cs typeface="Georgia"/>
              </a:rPr>
              <a:t> </a:t>
            </a:r>
            <a:r>
              <a:rPr sz="1814" spc="-17" dirty="0">
                <a:latin typeface="Georgia"/>
                <a:cs typeface="Georgia"/>
              </a:rPr>
              <a:t>optimal</a:t>
            </a:r>
            <a:r>
              <a:rPr sz="1814" spc="59" dirty="0">
                <a:latin typeface="Georgia"/>
                <a:cs typeface="Georgia"/>
              </a:rPr>
              <a:t> </a:t>
            </a:r>
            <a:r>
              <a:rPr sz="1814" spc="42" dirty="0">
                <a:latin typeface="Georgia"/>
                <a:cs typeface="Georgia"/>
              </a:rPr>
              <a:t>(=highest</a:t>
            </a:r>
            <a:r>
              <a:rPr sz="1814" spc="59" dirty="0">
                <a:latin typeface="Georgia"/>
                <a:cs typeface="Georgia"/>
              </a:rPr>
              <a:t> </a:t>
            </a:r>
            <a:r>
              <a:rPr sz="1814" spc="-17" dirty="0">
                <a:latin typeface="Georgia"/>
                <a:cs typeface="Georgia"/>
              </a:rPr>
              <a:t>possible)</a:t>
            </a:r>
            <a:r>
              <a:rPr sz="1814" spc="51" dirty="0">
                <a:latin typeface="Georgia"/>
                <a:cs typeface="Georgia"/>
              </a:rPr>
              <a:t> </a:t>
            </a:r>
            <a:r>
              <a:rPr sz="1814" dirty="0">
                <a:latin typeface="Georgia"/>
                <a:cs typeface="Georgia"/>
              </a:rPr>
              <a:t>value:</a:t>
            </a:r>
          </a:p>
        </p:txBody>
      </p:sp>
      <p:sp>
        <p:nvSpPr>
          <p:cNvPr id="4" name="object 4"/>
          <p:cNvSpPr txBox="1"/>
          <p:nvPr/>
        </p:nvSpPr>
        <p:spPr>
          <a:xfrm>
            <a:off x="4955982" y="4607619"/>
            <a:ext cx="122757" cy="208086"/>
          </a:xfrm>
          <a:prstGeom prst="rect">
            <a:avLst/>
          </a:prstGeom>
        </p:spPr>
        <p:txBody>
          <a:bodyPr vert="horz" wrap="square" lIns="0" tIns="26686" rIns="0" bIns="0" rtlCol="0">
            <a:spAutoFit/>
          </a:bodyPr>
          <a:lstStyle/>
          <a:p>
            <a:pPr marL="21349">
              <a:spcBef>
                <a:spcPts val="210"/>
              </a:spcBef>
            </a:pPr>
            <a:r>
              <a:rPr sz="1177" i="1" dirty="0">
                <a:latin typeface="Trebuchet MS"/>
                <a:cs typeface="Trebuchet MS"/>
              </a:rPr>
              <a:t>a</a:t>
            </a:r>
            <a:endParaRPr sz="1177">
              <a:latin typeface="Trebuchet MS"/>
              <a:cs typeface="Trebuchet MS"/>
            </a:endParaRPr>
          </a:p>
        </p:txBody>
      </p:sp>
      <p:sp>
        <p:nvSpPr>
          <p:cNvPr id="5" name="object 5"/>
          <p:cNvSpPr txBox="1"/>
          <p:nvPr/>
        </p:nvSpPr>
        <p:spPr>
          <a:xfrm>
            <a:off x="4113229" y="4405548"/>
            <a:ext cx="1809758" cy="292093"/>
          </a:xfrm>
          <a:prstGeom prst="rect">
            <a:avLst/>
          </a:prstGeom>
        </p:spPr>
        <p:txBody>
          <a:bodyPr vert="horz" wrap="square" lIns="0" tIns="20282" rIns="0" bIns="0" rtlCol="0">
            <a:spAutoFit/>
          </a:bodyPr>
          <a:lstStyle/>
          <a:p>
            <a:pPr marL="21349">
              <a:spcBef>
                <a:spcPts val="160"/>
              </a:spcBef>
            </a:pPr>
            <a:r>
              <a:rPr sz="1681" i="1" spc="-59" dirty="0">
                <a:latin typeface="Trebuchet MS"/>
                <a:cs typeface="Trebuchet MS"/>
              </a:rPr>
              <a:t>v</a:t>
            </a:r>
            <a:r>
              <a:rPr sz="1681" i="1" spc="177" dirty="0">
                <a:latin typeface="Trebuchet MS"/>
                <a:cs typeface="Trebuchet MS"/>
              </a:rPr>
              <a:t> </a:t>
            </a:r>
            <a:r>
              <a:rPr sz="1765" spc="8" dirty="0">
                <a:latin typeface="Lucida Sans Unicode"/>
                <a:cs typeface="Lucida Sans Unicode"/>
              </a:rPr>
              <a:t>(</a:t>
            </a:r>
            <a:r>
              <a:rPr sz="1681" i="1" spc="84" dirty="0">
                <a:latin typeface="Trebuchet MS"/>
                <a:cs typeface="Trebuchet MS"/>
              </a:rPr>
              <a:t>s</a:t>
            </a:r>
            <a:r>
              <a:rPr sz="1765" spc="8" dirty="0">
                <a:latin typeface="Lucida Sans Unicode"/>
                <a:cs typeface="Lucida Sans Unicode"/>
              </a:rPr>
              <a:t>)</a:t>
            </a:r>
            <a:r>
              <a:rPr sz="1765" spc="-75" dirty="0">
                <a:latin typeface="Lucida Sans Unicode"/>
                <a:cs typeface="Lucida Sans Unicode"/>
              </a:rPr>
              <a:t> </a:t>
            </a:r>
            <a:r>
              <a:rPr sz="1765" spc="-17" dirty="0">
                <a:latin typeface="Georgia"/>
                <a:cs typeface="Georgia"/>
              </a:rPr>
              <a:t>=</a:t>
            </a:r>
            <a:r>
              <a:rPr sz="1765" spc="59" dirty="0">
                <a:latin typeface="Georgia"/>
                <a:cs typeface="Georgia"/>
              </a:rPr>
              <a:t> </a:t>
            </a:r>
            <a:r>
              <a:rPr sz="1681" spc="-92" dirty="0">
                <a:latin typeface="Microsoft Sans Serif"/>
                <a:cs typeface="Microsoft Sans Serif"/>
              </a:rPr>
              <a:t>max</a:t>
            </a:r>
            <a:r>
              <a:rPr sz="1681" spc="-160" dirty="0">
                <a:latin typeface="Microsoft Sans Serif"/>
                <a:cs typeface="Microsoft Sans Serif"/>
              </a:rPr>
              <a:t> </a:t>
            </a:r>
            <a:r>
              <a:rPr lang="en-US" sz="1681" spc="-160" dirty="0">
                <a:latin typeface="Microsoft Sans Serif"/>
                <a:cs typeface="Microsoft Sans Serif"/>
              </a:rPr>
              <a:t> </a:t>
            </a:r>
            <a:r>
              <a:rPr sz="1765" spc="-84" dirty="0">
                <a:latin typeface="Microsoft Sans Serif"/>
                <a:cs typeface="Microsoft Sans Serif"/>
              </a:rPr>
              <a:t>E</a:t>
            </a:r>
            <a:r>
              <a:rPr sz="1765" spc="-177" dirty="0">
                <a:latin typeface="Microsoft Sans Serif"/>
                <a:cs typeface="Microsoft Sans Serif"/>
              </a:rPr>
              <a:t> </a:t>
            </a:r>
            <a:r>
              <a:rPr sz="1765" spc="8" dirty="0">
                <a:latin typeface="Lucida Sans Unicode"/>
                <a:cs typeface="Lucida Sans Unicode"/>
              </a:rPr>
              <a:t>[</a:t>
            </a:r>
            <a:r>
              <a:rPr sz="1681" i="1" spc="101" dirty="0">
                <a:latin typeface="Trebuchet MS"/>
                <a:cs typeface="Trebuchet MS"/>
              </a:rPr>
              <a:t>R</a:t>
            </a:r>
            <a:endParaRPr sz="1681" dirty="0">
              <a:latin typeface="Trebuchet MS"/>
              <a:cs typeface="Trebuchet MS"/>
            </a:endParaRPr>
          </a:p>
        </p:txBody>
      </p:sp>
      <p:sp>
        <p:nvSpPr>
          <p:cNvPr id="6" name="object 6"/>
          <p:cNvSpPr txBox="1"/>
          <p:nvPr/>
        </p:nvSpPr>
        <p:spPr>
          <a:xfrm>
            <a:off x="4211307" y="4499342"/>
            <a:ext cx="1695114" cy="217613"/>
          </a:xfrm>
          <a:prstGeom prst="rect">
            <a:avLst/>
          </a:prstGeom>
        </p:spPr>
        <p:txBody>
          <a:bodyPr vert="horz" wrap="square" lIns="0" tIns="23484" rIns="0" bIns="0" rtlCol="0">
            <a:spAutoFit/>
          </a:bodyPr>
          <a:lstStyle/>
          <a:p>
            <a:pPr marL="21349">
              <a:spcBef>
                <a:spcPts val="185"/>
              </a:spcBef>
              <a:tabLst>
                <a:tab pos="1415440" algn="l"/>
              </a:tabLst>
            </a:pPr>
            <a:r>
              <a:rPr lang="en-US" sz="1632" spc="-404" baseline="-25000" dirty="0">
                <a:latin typeface="Lucida Sans Unicode"/>
                <a:cs typeface="Lucida Sans Unicode"/>
              </a:rPr>
              <a:t>∗</a:t>
            </a:r>
            <a:r>
              <a:rPr lang="en-US" sz="1260" spc="-404" baseline="-25000" dirty="0">
                <a:latin typeface="Lucida Sans Unicode"/>
                <a:cs typeface="Lucida Sans Unicode"/>
              </a:rPr>
              <a:t> </a:t>
            </a:r>
            <a:r>
              <a:rPr sz="1260" spc="-404" dirty="0">
                <a:latin typeface="Lucida Sans Unicode"/>
                <a:cs typeface="Lucida Sans Unicode"/>
              </a:rPr>
              <a:t>	</a:t>
            </a:r>
            <a:r>
              <a:rPr sz="1177" i="1" spc="51" dirty="0">
                <a:latin typeface="Trebuchet MS"/>
                <a:cs typeface="Trebuchet MS"/>
              </a:rPr>
              <a:t>t</a:t>
            </a:r>
            <a:r>
              <a:rPr sz="1260" spc="-8" dirty="0">
                <a:latin typeface="Georgia"/>
                <a:cs typeface="Georgia"/>
              </a:rPr>
              <a:t>+</a:t>
            </a:r>
            <a:r>
              <a:rPr sz="1177" spc="-8" dirty="0">
                <a:latin typeface="Microsoft Sans Serif"/>
                <a:cs typeface="Microsoft Sans Serif"/>
              </a:rPr>
              <a:t>1</a:t>
            </a:r>
            <a:endParaRPr sz="1177" dirty="0">
              <a:latin typeface="Microsoft Sans Serif"/>
              <a:cs typeface="Microsoft Sans Serif"/>
            </a:endParaRPr>
          </a:p>
        </p:txBody>
      </p:sp>
      <p:sp>
        <p:nvSpPr>
          <p:cNvPr id="7" name="object 7"/>
          <p:cNvSpPr txBox="1"/>
          <p:nvPr/>
        </p:nvSpPr>
        <p:spPr>
          <a:xfrm>
            <a:off x="5922987" y="4405547"/>
            <a:ext cx="1112185" cy="299659"/>
          </a:xfrm>
          <a:prstGeom prst="rect">
            <a:avLst/>
          </a:prstGeom>
        </p:spPr>
        <p:txBody>
          <a:bodyPr vert="horz" wrap="square" lIns="0" tIns="20282" rIns="0" bIns="0" rtlCol="0">
            <a:spAutoFit/>
          </a:bodyPr>
          <a:lstStyle/>
          <a:p>
            <a:pPr marL="21349">
              <a:spcBef>
                <a:spcPts val="160"/>
              </a:spcBef>
            </a:pPr>
            <a:r>
              <a:rPr sz="1765" spc="-17" dirty="0">
                <a:latin typeface="Georgia"/>
                <a:cs typeface="Georgia"/>
              </a:rPr>
              <a:t>+</a:t>
            </a:r>
            <a:r>
              <a:rPr sz="1765" spc="-151" dirty="0">
                <a:latin typeface="Georgia"/>
                <a:cs typeface="Georgia"/>
              </a:rPr>
              <a:t> </a:t>
            </a:r>
            <a:r>
              <a:rPr sz="1814" i="1" spc="-84" dirty="0">
                <a:latin typeface="Aldhabi" panose="01000000000000000000" pitchFamily="2" charset="-78"/>
                <a:cs typeface="Aldhabi" panose="01000000000000000000" pitchFamily="2" charset="-78"/>
              </a:rPr>
              <a:t>γ</a:t>
            </a:r>
            <a:r>
              <a:rPr lang="en-US" sz="1814" i="1" spc="-84" dirty="0">
                <a:latin typeface="Aldhabi" panose="01000000000000000000" pitchFamily="2" charset="-78"/>
                <a:cs typeface="Aldhabi" panose="01000000000000000000" pitchFamily="2" charset="-78"/>
              </a:rPr>
              <a:t>  </a:t>
            </a:r>
            <a:r>
              <a:rPr sz="1681" i="1" spc="-59" dirty="0">
                <a:latin typeface="Trebuchet MS"/>
                <a:cs typeface="Trebuchet MS"/>
              </a:rPr>
              <a:t>v</a:t>
            </a:r>
            <a:r>
              <a:rPr lang="en-US" sz="1814" spc="-404" dirty="0">
                <a:latin typeface="Lucida Sans Unicode"/>
                <a:cs typeface="Lucida Sans Unicode"/>
              </a:rPr>
              <a:t> </a:t>
            </a:r>
            <a:r>
              <a:rPr lang="en-US" sz="1632" spc="-404" baseline="-25000" dirty="0">
                <a:latin typeface="Lucida Sans Unicode"/>
                <a:cs typeface="Lucida Sans Unicode"/>
              </a:rPr>
              <a:t>∗</a:t>
            </a:r>
            <a:r>
              <a:rPr sz="1765" spc="8" dirty="0">
                <a:latin typeface="Lucida Sans Unicode"/>
                <a:cs typeface="Lucida Sans Unicode"/>
              </a:rPr>
              <a:t>(</a:t>
            </a:r>
            <a:r>
              <a:rPr sz="1681" i="1" spc="118" dirty="0">
                <a:latin typeface="Trebuchet MS"/>
                <a:cs typeface="Trebuchet MS"/>
              </a:rPr>
              <a:t>S</a:t>
            </a:r>
            <a:endParaRPr sz="1681" dirty="0">
              <a:latin typeface="Trebuchet MS"/>
              <a:cs typeface="Trebuchet MS"/>
            </a:endParaRPr>
          </a:p>
        </p:txBody>
      </p:sp>
      <p:sp>
        <p:nvSpPr>
          <p:cNvPr id="8" name="object 8"/>
          <p:cNvSpPr txBox="1"/>
          <p:nvPr/>
        </p:nvSpPr>
        <p:spPr>
          <a:xfrm>
            <a:off x="6274704" y="4499342"/>
            <a:ext cx="2295166" cy="217613"/>
          </a:xfrm>
          <a:prstGeom prst="rect">
            <a:avLst/>
          </a:prstGeom>
        </p:spPr>
        <p:txBody>
          <a:bodyPr vert="horz" wrap="square" lIns="0" tIns="23484" rIns="0" bIns="0" rtlCol="0">
            <a:spAutoFit/>
          </a:bodyPr>
          <a:lstStyle/>
          <a:p>
            <a:pPr marL="21349">
              <a:spcBef>
                <a:spcPts val="185"/>
              </a:spcBef>
              <a:tabLst>
                <a:tab pos="938290" algn="l"/>
                <a:tab pos="1616122" algn="l"/>
              </a:tabLst>
            </a:pPr>
            <a:r>
              <a:rPr lang="en-US" sz="1177" i="1" spc="51" dirty="0">
                <a:latin typeface="Trebuchet MS"/>
                <a:cs typeface="Trebuchet MS"/>
              </a:rPr>
              <a:t>       </a:t>
            </a:r>
            <a:r>
              <a:rPr sz="1177" i="1" spc="51" dirty="0">
                <a:latin typeface="Trebuchet MS"/>
                <a:cs typeface="Trebuchet MS"/>
              </a:rPr>
              <a:t>t</a:t>
            </a:r>
            <a:r>
              <a:rPr sz="1260" dirty="0">
                <a:latin typeface="Georgia"/>
                <a:cs typeface="Georgia"/>
              </a:rPr>
              <a:t>+</a:t>
            </a:r>
            <a:r>
              <a:rPr sz="1177" spc="-8" dirty="0">
                <a:latin typeface="Microsoft Sans Serif"/>
                <a:cs typeface="Microsoft Sans Serif"/>
              </a:rPr>
              <a:t>1</a:t>
            </a:r>
            <a:r>
              <a:rPr sz="1177" dirty="0">
                <a:latin typeface="Microsoft Sans Serif"/>
                <a:cs typeface="Microsoft Sans Serif"/>
              </a:rPr>
              <a:t>	</a:t>
            </a:r>
            <a:r>
              <a:rPr lang="en-US" sz="1177" dirty="0">
                <a:latin typeface="Microsoft Sans Serif"/>
                <a:cs typeface="Microsoft Sans Serif"/>
              </a:rPr>
              <a:t> </a:t>
            </a:r>
            <a:r>
              <a:rPr sz="1177" i="1" spc="-34" dirty="0">
                <a:latin typeface="Trebuchet MS"/>
                <a:cs typeface="Trebuchet MS"/>
              </a:rPr>
              <a:t>t</a:t>
            </a:r>
            <a:r>
              <a:rPr sz="1177" i="1" dirty="0">
                <a:latin typeface="Trebuchet MS"/>
                <a:cs typeface="Trebuchet MS"/>
              </a:rPr>
              <a:t>	</a:t>
            </a:r>
            <a:r>
              <a:rPr lang="en-US" sz="1177" i="1" dirty="0">
                <a:latin typeface="Trebuchet MS"/>
                <a:cs typeface="Trebuchet MS"/>
              </a:rPr>
              <a:t> </a:t>
            </a:r>
            <a:r>
              <a:rPr sz="1177" i="1" spc="-34" dirty="0">
                <a:latin typeface="Trebuchet MS"/>
                <a:cs typeface="Trebuchet MS"/>
              </a:rPr>
              <a:t>t</a:t>
            </a:r>
            <a:endParaRPr sz="1177" dirty="0">
              <a:latin typeface="Trebuchet MS"/>
              <a:cs typeface="Trebuchet MS"/>
            </a:endParaRPr>
          </a:p>
        </p:txBody>
      </p:sp>
      <p:sp>
        <p:nvSpPr>
          <p:cNvPr id="9" name="object 9"/>
          <p:cNvSpPr txBox="1"/>
          <p:nvPr/>
        </p:nvSpPr>
        <p:spPr>
          <a:xfrm>
            <a:off x="6877952" y="4405548"/>
            <a:ext cx="2286703" cy="292093"/>
          </a:xfrm>
          <a:prstGeom prst="rect">
            <a:avLst/>
          </a:prstGeom>
        </p:spPr>
        <p:txBody>
          <a:bodyPr vert="horz" wrap="square" lIns="0" tIns="20282" rIns="0" bIns="0" rtlCol="0">
            <a:spAutoFit/>
          </a:bodyPr>
          <a:lstStyle/>
          <a:p>
            <a:pPr marL="21349">
              <a:spcBef>
                <a:spcPts val="160"/>
              </a:spcBef>
            </a:pPr>
            <a:r>
              <a:rPr sz="1765" spc="8" dirty="0">
                <a:latin typeface="Lucida Sans Unicode"/>
                <a:cs typeface="Lucida Sans Unicode"/>
              </a:rPr>
              <a:t>)</a:t>
            </a:r>
            <a:r>
              <a:rPr sz="1765" spc="-42" dirty="0">
                <a:latin typeface="Lucida Sans Unicode"/>
                <a:cs typeface="Lucida Sans Unicode"/>
              </a:rPr>
              <a:t> </a:t>
            </a:r>
            <a:r>
              <a:rPr sz="1765" spc="-311" dirty="0">
                <a:latin typeface="Lucida Sans Unicode"/>
                <a:cs typeface="Lucida Sans Unicode"/>
              </a:rPr>
              <a:t>|</a:t>
            </a:r>
            <a:r>
              <a:rPr lang="en-US" sz="1765" spc="-311" dirty="0">
                <a:latin typeface="Lucida Sans Unicode"/>
                <a:cs typeface="Lucida Sans Unicode"/>
              </a:rPr>
              <a:t>  </a:t>
            </a:r>
            <a:r>
              <a:rPr sz="1681" i="1" spc="118" dirty="0">
                <a:latin typeface="Trebuchet MS"/>
                <a:cs typeface="Trebuchet MS"/>
              </a:rPr>
              <a:t>S</a:t>
            </a:r>
            <a:r>
              <a:rPr sz="1681" i="1" dirty="0">
                <a:latin typeface="Trebuchet MS"/>
                <a:cs typeface="Trebuchet MS"/>
              </a:rPr>
              <a:t> </a:t>
            </a:r>
            <a:r>
              <a:rPr sz="1681" i="1" spc="109" dirty="0">
                <a:latin typeface="Trebuchet MS"/>
                <a:cs typeface="Trebuchet MS"/>
              </a:rPr>
              <a:t> </a:t>
            </a:r>
            <a:r>
              <a:rPr sz="1765" spc="-17" dirty="0">
                <a:latin typeface="Georgia"/>
                <a:cs typeface="Georgia"/>
              </a:rPr>
              <a:t>=</a:t>
            </a:r>
            <a:r>
              <a:rPr sz="1765" spc="59" dirty="0">
                <a:latin typeface="Georgia"/>
                <a:cs typeface="Georgia"/>
              </a:rPr>
              <a:t> </a:t>
            </a:r>
            <a:r>
              <a:rPr sz="1681" i="1" spc="67" dirty="0">
                <a:latin typeface="Trebuchet MS"/>
                <a:cs typeface="Trebuchet MS"/>
              </a:rPr>
              <a:t>s</a:t>
            </a:r>
            <a:r>
              <a:rPr sz="1765" spc="-8" dirty="0">
                <a:latin typeface="Calibri"/>
                <a:cs typeface="Calibri"/>
              </a:rPr>
              <a:t>,</a:t>
            </a:r>
            <a:r>
              <a:rPr sz="1765" spc="-109" dirty="0">
                <a:latin typeface="Calibri"/>
                <a:cs typeface="Calibri"/>
              </a:rPr>
              <a:t> </a:t>
            </a:r>
            <a:r>
              <a:rPr sz="1681" i="1" spc="84" dirty="0">
                <a:latin typeface="Trebuchet MS"/>
                <a:cs typeface="Trebuchet MS"/>
              </a:rPr>
              <a:t>A</a:t>
            </a:r>
            <a:r>
              <a:rPr sz="1681" i="1" dirty="0">
                <a:latin typeface="Trebuchet MS"/>
                <a:cs typeface="Trebuchet MS"/>
              </a:rPr>
              <a:t> </a:t>
            </a:r>
            <a:r>
              <a:rPr sz="1681" i="1" spc="109" dirty="0">
                <a:latin typeface="Trebuchet MS"/>
                <a:cs typeface="Trebuchet MS"/>
              </a:rPr>
              <a:t> </a:t>
            </a:r>
            <a:r>
              <a:rPr sz="1765" spc="-17" dirty="0">
                <a:latin typeface="Georgia"/>
                <a:cs typeface="Georgia"/>
              </a:rPr>
              <a:t>=</a:t>
            </a:r>
            <a:r>
              <a:rPr sz="1765" spc="59" dirty="0">
                <a:latin typeface="Georgia"/>
                <a:cs typeface="Georgia"/>
              </a:rPr>
              <a:t> </a:t>
            </a:r>
            <a:r>
              <a:rPr sz="1681" i="1" spc="-67" dirty="0">
                <a:latin typeface="Trebuchet MS"/>
                <a:cs typeface="Trebuchet MS"/>
              </a:rPr>
              <a:t>a</a:t>
            </a:r>
            <a:r>
              <a:rPr sz="1765" spc="8" dirty="0">
                <a:latin typeface="Lucida Sans Unicode"/>
                <a:cs typeface="Lucida Sans Unicode"/>
              </a:rPr>
              <a:t>]</a:t>
            </a:r>
            <a:endParaRPr sz="1765" dirty="0">
              <a:latin typeface="Lucida Sans Unicode"/>
              <a:cs typeface="Lucida Sans Unicode"/>
            </a:endParaRPr>
          </a:p>
        </p:txBody>
      </p:sp>
      <p:sp>
        <p:nvSpPr>
          <p:cNvPr id="10" name="object 10"/>
          <p:cNvSpPr txBox="1"/>
          <p:nvPr/>
        </p:nvSpPr>
        <p:spPr>
          <a:xfrm>
            <a:off x="1961201" y="4811055"/>
            <a:ext cx="6581911" cy="643940"/>
          </a:xfrm>
          <a:prstGeom prst="rect">
            <a:avLst/>
          </a:prstGeom>
        </p:spPr>
        <p:txBody>
          <a:bodyPr vert="horz" wrap="square" lIns="0" tIns="74721" rIns="0" bIns="0" rtlCol="0">
            <a:spAutoFit/>
          </a:bodyPr>
          <a:lstStyle/>
          <a:p>
            <a:pPr marL="318101">
              <a:spcBef>
                <a:spcPts val="589"/>
              </a:spcBef>
            </a:pPr>
            <a:r>
              <a:rPr sz="1597" spc="-25" dirty="0">
                <a:latin typeface="Georgia"/>
                <a:cs typeface="Georgia"/>
              </a:rPr>
              <a:t>This</a:t>
            </a:r>
            <a:r>
              <a:rPr sz="1597" spc="42" dirty="0">
                <a:latin typeface="Georgia"/>
                <a:cs typeface="Georgia"/>
              </a:rPr>
              <a:t> </a:t>
            </a:r>
            <a:r>
              <a:rPr sz="1597" dirty="0">
                <a:latin typeface="Georgia"/>
                <a:cs typeface="Georgia"/>
              </a:rPr>
              <a:t>does</a:t>
            </a:r>
            <a:r>
              <a:rPr sz="1597" spc="42" dirty="0">
                <a:latin typeface="Georgia"/>
                <a:cs typeface="Georgia"/>
              </a:rPr>
              <a:t> </a:t>
            </a:r>
            <a:r>
              <a:rPr sz="1597" b="1" dirty="0">
                <a:solidFill>
                  <a:srgbClr val="0046FF"/>
                </a:solidFill>
                <a:latin typeface="Cambria"/>
                <a:cs typeface="Cambria"/>
              </a:rPr>
              <a:t>not</a:t>
            </a:r>
            <a:r>
              <a:rPr sz="1597" b="1" spc="84" dirty="0">
                <a:solidFill>
                  <a:srgbClr val="0046FF"/>
                </a:solidFill>
                <a:latin typeface="Cambria"/>
                <a:cs typeface="Cambria"/>
              </a:rPr>
              <a:t> </a:t>
            </a:r>
            <a:r>
              <a:rPr sz="1597" dirty="0">
                <a:latin typeface="Georgia"/>
                <a:cs typeface="Georgia"/>
              </a:rPr>
              <a:t>depend</a:t>
            </a:r>
            <a:r>
              <a:rPr sz="1597" spc="42" dirty="0">
                <a:latin typeface="Georgia"/>
                <a:cs typeface="Georgia"/>
              </a:rPr>
              <a:t> </a:t>
            </a:r>
            <a:r>
              <a:rPr sz="1597" spc="-17" dirty="0">
                <a:latin typeface="Georgia"/>
                <a:cs typeface="Georgia"/>
              </a:rPr>
              <a:t>on</a:t>
            </a:r>
            <a:r>
              <a:rPr sz="1597" spc="51" dirty="0">
                <a:latin typeface="Georgia"/>
                <a:cs typeface="Georgia"/>
              </a:rPr>
              <a:t> </a:t>
            </a:r>
            <a:r>
              <a:rPr sz="1597" spc="17" dirty="0">
                <a:latin typeface="Georgia"/>
                <a:cs typeface="Georgia"/>
              </a:rPr>
              <a:t>a</a:t>
            </a:r>
            <a:r>
              <a:rPr sz="1597" spc="42" dirty="0">
                <a:latin typeface="Georgia"/>
                <a:cs typeface="Georgia"/>
              </a:rPr>
              <a:t> </a:t>
            </a:r>
            <a:r>
              <a:rPr sz="1597" spc="-8" dirty="0">
                <a:latin typeface="Georgia"/>
                <a:cs typeface="Georgia"/>
              </a:rPr>
              <a:t>policy</a:t>
            </a:r>
            <a:endParaRPr sz="1597" dirty="0">
              <a:latin typeface="Georgia"/>
              <a:cs typeface="Georgia"/>
            </a:endParaRPr>
          </a:p>
          <a:p>
            <a:pPr marL="62980">
              <a:spcBef>
                <a:spcPts val="597"/>
              </a:spcBef>
              <a:buClr>
                <a:srgbClr val="3333B2"/>
              </a:buClr>
              <a:buSzPct val="110526"/>
              <a:tabLst>
                <a:tab pos="319168" algn="l"/>
              </a:tabLst>
            </a:pPr>
            <a:endParaRPr lang="en-US" sz="1597" spc="-75" dirty="0">
              <a:latin typeface="Georgia"/>
              <a:cs typeface="Georgia"/>
            </a:endParaRPr>
          </a:p>
        </p:txBody>
      </p:sp>
      <p:sp>
        <p:nvSpPr>
          <p:cNvPr id="12" name="object 2"/>
          <p:cNvSpPr txBox="1">
            <a:spLocks noGrp="1"/>
          </p:cNvSpPr>
          <p:nvPr>
            <p:ph type="title"/>
          </p:nvPr>
        </p:nvSpPr>
        <p:spPr>
          <a:xfrm>
            <a:off x="4235899" y="782439"/>
            <a:ext cx="3094630" cy="471513"/>
          </a:xfrm>
          <a:prstGeom prst="rect">
            <a:avLst/>
          </a:prstGeom>
        </p:spPr>
        <p:txBody>
          <a:bodyPr vert="horz" wrap="square" lIns="0" tIns="19214" rIns="0" bIns="0" rtlCol="0" anchor="ctr">
            <a:spAutoFit/>
          </a:bodyPr>
          <a:lstStyle/>
          <a:p>
            <a:pPr marL="21349">
              <a:spcBef>
                <a:spcPts val="151"/>
              </a:spcBef>
            </a:pPr>
            <a:r>
              <a:rPr sz="3264" spc="-84" dirty="0">
                <a:solidFill>
                  <a:srgbClr val="3333B2"/>
                </a:solidFill>
                <a:latin typeface="Georgia"/>
                <a:cs typeface="Georgia"/>
              </a:rPr>
              <a:t>Value</a:t>
            </a:r>
            <a:r>
              <a:rPr sz="3264" spc="-34" dirty="0">
                <a:solidFill>
                  <a:srgbClr val="3333B2"/>
                </a:solidFill>
                <a:latin typeface="Georgia"/>
                <a:cs typeface="Georgia"/>
              </a:rPr>
              <a:t> </a:t>
            </a:r>
            <a:r>
              <a:rPr sz="3264" spc="-67" dirty="0">
                <a:solidFill>
                  <a:srgbClr val="3333B2"/>
                </a:solidFill>
                <a:latin typeface="Georgia"/>
                <a:cs typeface="Georgia"/>
              </a:rPr>
              <a:t>Function</a:t>
            </a:r>
            <a:endParaRPr sz="3264" dirty="0">
              <a:latin typeface="Georgia"/>
              <a:cs typeface="Georgia"/>
            </a:endParaRPr>
          </a:p>
        </p:txBody>
      </p:sp>
      <p:sp>
        <p:nvSpPr>
          <p:cNvPr id="2" name="Rectangle 1">
            <a:extLst>
              <a:ext uri="{FF2B5EF4-FFF2-40B4-BE49-F238E27FC236}">
                <a16:creationId xmlns:a16="http://schemas.microsoft.com/office/drawing/2014/main" id="{961E4306-E975-5749-54EF-F20777F027A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FF95EC-8C67-436B-FD6D-68CC916A27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6196090A-8ADA-CE3B-A1EF-9CF52D2746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21590857"/>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790879" y="2464750"/>
            <a:ext cx="2737912" cy="1779122"/>
          </a:xfrm>
          <a:prstGeom prst="rect">
            <a:avLst/>
          </a:prstGeom>
        </p:spPr>
        <p:txBody>
          <a:bodyPr vert="horz" wrap="square" lIns="0" tIns="74721" rIns="0" bIns="0" rtlCol="0">
            <a:spAutoFit/>
          </a:bodyPr>
          <a:lstStyle/>
          <a:p>
            <a:pPr marL="64047">
              <a:spcBef>
                <a:spcPts val="589"/>
              </a:spcBef>
            </a:pPr>
            <a:r>
              <a:rPr sz="1814" spc="-8" dirty="0">
                <a:latin typeface="Georgia"/>
                <a:cs typeface="Georgia"/>
              </a:rPr>
              <a:t>Agent</a:t>
            </a:r>
            <a:r>
              <a:rPr sz="1814" dirty="0">
                <a:latin typeface="Georgia"/>
                <a:cs typeface="Georgia"/>
              </a:rPr>
              <a:t> </a:t>
            </a:r>
            <a:r>
              <a:rPr sz="1814" spc="-17" dirty="0">
                <a:latin typeface="Georgia"/>
                <a:cs typeface="Georgia"/>
              </a:rPr>
              <a:t>components</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spc="-8" dirty="0">
                <a:latin typeface="Georgia"/>
                <a:cs typeface="Georgia"/>
              </a:rPr>
              <a:t>Agent</a:t>
            </a:r>
            <a:r>
              <a:rPr sz="1814" dirty="0">
                <a:latin typeface="Georgia"/>
                <a:cs typeface="Georgia"/>
              </a:rPr>
              <a:t> state</a:t>
            </a:r>
          </a:p>
          <a:p>
            <a:pPr marL="543647" indent="-310942">
              <a:spcBef>
                <a:spcPts val="597"/>
              </a:spcBef>
              <a:buClr>
                <a:srgbClr val="3333B2"/>
              </a:buClr>
              <a:buSzPct val="110526"/>
              <a:buFont typeface="Arial" panose="020B0604020202020204" pitchFamily="34" charset="0"/>
              <a:buChar char="•"/>
              <a:tabLst>
                <a:tab pos="489960" algn="l"/>
              </a:tabLst>
            </a:pPr>
            <a:r>
              <a:rPr sz="1814" spc="-34" dirty="0">
                <a:latin typeface="Georgia"/>
                <a:cs typeface="Georgia"/>
              </a:rPr>
              <a:t>Policy</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spc="-42" dirty="0">
                <a:latin typeface="Georgia"/>
                <a:cs typeface="Georgia"/>
              </a:rPr>
              <a:t>Value</a:t>
            </a:r>
            <a:r>
              <a:rPr sz="1814" spc="8" dirty="0">
                <a:latin typeface="Georgia"/>
                <a:cs typeface="Georgia"/>
              </a:rPr>
              <a:t> </a:t>
            </a:r>
            <a:r>
              <a:rPr sz="1814" spc="-17" dirty="0">
                <a:latin typeface="Georgia"/>
                <a:cs typeface="Georgia"/>
              </a:rPr>
              <a:t>function</a:t>
            </a:r>
            <a:endParaRPr sz="1814" dirty="0">
              <a:latin typeface="Georgia"/>
              <a:cs typeface="Georgia"/>
            </a:endParaRPr>
          </a:p>
          <a:p>
            <a:pPr marL="543647" indent="-310942">
              <a:spcBef>
                <a:spcPts val="597"/>
              </a:spcBef>
              <a:buClr>
                <a:srgbClr val="3333B2"/>
              </a:buClr>
              <a:buSzPct val="110526"/>
              <a:buFont typeface="Arial" panose="020B0604020202020204" pitchFamily="34" charset="0"/>
              <a:buChar char="•"/>
              <a:tabLst>
                <a:tab pos="489960" algn="l"/>
              </a:tabLst>
            </a:pPr>
            <a:r>
              <a:rPr sz="1814" b="1" spc="25" dirty="0">
                <a:solidFill>
                  <a:srgbClr val="0046FF"/>
                </a:solidFill>
                <a:latin typeface="Cambria"/>
                <a:cs typeface="Cambria"/>
              </a:rPr>
              <a:t>Model</a:t>
            </a:r>
            <a:endParaRPr sz="1814" dirty="0">
              <a:latin typeface="Cambria"/>
              <a:cs typeface="Cambria"/>
            </a:endParaRPr>
          </a:p>
        </p:txBody>
      </p:sp>
      <p:sp>
        <p:nvSpPr>
          <p:cNvPr id="4" name="object 2"/>
          <p:cNvSpPr txBox="1"/>
          <p:nvPr/>
        </p:nvSpPr>
        <p:spPr>
          <a:xfrm>
            <a:off x="4332578" y="893989"/>
            <a:ext cx="3853776" cy="521719"/>
          </a:xfrm>
          <a:prstGeom prst="rect">
            <a:avLst/>
          </a:prstGeom>
        </p:spPr>
        <p:txBody>
          <a:bodyPr vert="horz" wrap="square" lIns="0" tIns="19214" rIns="0" bIns="0" rtlCol="0">
            <a:spAutoFit/>
          </a:bodyPr>
          <a:lstStyle/>
          <a:p>
            <a:pPr marL="21349">
              <a:spcBef>
                <a:spcPts val="151"/>
              </a:spcBef>
            </a:pPr>
            <a:r>
              <a:rPr sz="3264" spc="-34" dirty="0">
                <a:solidFill>
                  <a:srgbClr val="3333B2"/>
                </a:solidFill>
                <a:latin typeface="Georgia"/>
                <a:cs typeface="Georgia"/>
              </a:rPr>
              <a:t>Agent</a:t>
            </a:r>
            <a:r>
              <a:rPr sz="3264" spc="17" dirty="0">
                <a:solidFill>
                  <a:srgbClr val="3333B2"/>
                </a:solidFill>
                <a:latin typeface="Georgia"/>
                <a:cs typeface="Georgia"/>
              </a:rPr>
              <a:t> </a:t>
            </a:r>
            <a:r>
              <a:rPr sz="3264" spc="-59" dirty="0">
                <a:solidFill>
                  <a:srgbClr val="3333B2"/>
                </a:solidFill>
                <a:latin typeface="Georgia"/>
                <a:cs typeface="Georgia"/>
              </a:rPr>
              <a:t>components</a:t>
            </a:r>
            <a:endParaRPr sz="3264" dirty="0">
              <a:latin typeface="Georgia"/>
              <a:cs typeface="Georgia"/>
            </a:endParaRPr>
          </a:p>
        </p:txBody>
      </p:sp>
      <p:sp>
        <p:nvSpPr>
          <p:cNvPr id="2" name="Rectangle 1">
            <a:extLst>
              <a:ext uri="{FF2B5EF4-FFF2-40B4-BE49-F238E27FC236}">
                <a16:creationId xmlns:a16="http://schemas.microsoft.com/office/drawing/2014/main" id="{A222FA2E-54AE-7BB4-EE5C-D0BE1F4B62C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273920-9013-8501-34B3-5D99AE9CFF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8DEFA37-AC69-5496-9A79-88B78D2CDA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5357928"/>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01820" y="1025304"/>
            <a:ext cx="2176575" cy="471513"/>
          </a:xfrm>
          <a:prstGeom prst="rect">
            <a:avLst/>
          </a:prstGeom>
        </p:spPr>
        <p:txBody>
          <a:bodyPr vert="horz" wrap="square" lIns="0" tIns="19214" rIns="0" bIns="0" rtlCol="0" anchor="ctr">
            <a:spAutoFit/>
          </a:bodyPr>
          <a:lstStyle/>
          <a:p>
            <a:pPr marL="21349">
              <a:spcBef>
                <a:spcPts val="151"/>
              </a:spcBef>
            </a:pPr>
            <a:r>
              <a:rPr sz="3264" spc="-42" dirty="0">
                <a:solidFill>
                  <a:srgbClr val="3333B2"/>
                </a:solidFill>
                <a:latin typeface="Georgia"/>
                <a:cs typeface="Georgia"/>
              </a:rPr>
              <a:t>Model</a:t>
            </a:r>
            <a:endParaRPr sz="2353" dirty="0">
              <a:latin typeface="Georgia"/>
              <a:cs typeface="Georgia"/>
            </a:endParaRPr>
          </a:p>
        </p:txBody>
      </p:sp>
      <p:sp>
        <p:nvSpPr>
          <p:cNvPr id="3" name="object 3"/>
          <p:cNvSpPr txBox="1"/>
          <p:nvPr/>
        </p:nvSpPr>
        <p:spPr>
          <a:xfrm>
            <a:off x="1961201" y="2000364"/>
            <a:ext cx="8805276" cy="3892906"/>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1814" spc="-34" dirty="0">
                <a:latin typeface="Georgia"/>
                <a:cs typeface="Georgia"/>
              </a:rPr>
              <a:t>A</a:t>
            </a:r>
            <a:r>
              <a:rPr sz="1814" spc="51" dirty="0">
                <a:latin typeface="Georgia"/>
                <a:cs typeface="Georgia"/>
              </a:rPr>
              <a:t> </a:t>
            </a:r>
            <a:r>
              <a:rPr sz="1814" b="1" dirty="0">
                <a:solidFill>
                  <a:srgbClr val="0046FF"/>
                </a:solidFill>
                <a:latin typeface="Cambria"/>
                <a:cs typeface="Cambria"/>
              </a:rPr>
              <a:t>model</a:t>
            </a:r>
            <a:r>
              <a:rPr sz="1814" b="1" spc="92" dirty="0">
                <a:solidFill>
                  <a:srgbClr val="0046FF"/>
                </a:solidFill>
                <a:latin typeface="Cambria"/>
                <a:cs typeface="Cambria"/>
              </a:rPr>
              <a:t> </a:t>
            </a:r>
            <a:r>
              <a:rPr sz="1814" spc="-17" dirty="0">
                <a:latin typeface="Georgia"/>
                <a:cs typeface="Georgia"/>
              </a:rPr>
              <a:t>predicts</a:t>
            </a:r>
            <a:r>
              <a:rPr sz="1814" spc="59" dirty="0">
                <a:latin typeface="Georgia"/>
                <a:cs typeface="Georgia"/>
              </a:rPr>
              <a:t> </a:t>
            </a:r>
            <a:r>
              <a:rPr sz="1814" spc="17" dirty="0">
                <a:latin typeface="Georgia"/>
                <a:cs typeface="Georgia"/>
              </a:rPr>
              <a:t>what</a:t>
            </a:r>
            <a:r>
              <a:rPr sz="1814" spc="59" dirty="0">
                <a:latin typeface="Georgia"/>
                <a:cs typeface="Georgia"/>
              </a:rPr>
              <a:t> </a:t>
            </a:r>
            <a:r>
              <a:rPr sz="1814" dirty="0">
                <a:latin typeface="Georgia"/>
                <a:cs typeface="Georgia"/>
              </a:rPr>
              <a:t>the</a:t>
            </a:r>
            <a:r>
              <a:rPr sz="1814" spc="59" dirty="0">
                <a:latin typeface="Georgia"/>
                <a:cs typeface="Georgia"/>
              </a:rPr>
              <a:t> </a:t>
            </a:r>
            <a:r>
              <a:rPr sz="1814" spc="-17" dirty="0">
                <a:latin typeface="Georgia"/>
                <a:cs typeface="Georgia"/>
              </a:rPr>
              <a:t>environment</a:t>
            </a:r>
            <a:r>
              <a:rPr sz="1814" spc="59" dirty="0">
                <a:latin typeface="Georgia"/>
                <a:cs typeface="Georgia"/>
              </a:rPr>
              <a:t> </a:t>
            </a:r>
            <a:r>
              <a:rPr sz="1814" spc="8" dirty="0">
                <a:latin typeface="Georgia"/>
                <a:cs typeface="Georgia"/>
              </a:rPr>
              <a:t>will</a:t>
            </a:r>
            <a:r>
              <a:rPr sz="1814" spc="59" dirty="0">
                <a:latin typeface="Georgia"/>
                <a:cs typeface="Georgia"/>
              </a:rPr>
              <a:t> </a:t>
            </a:r>
            <a:r>
              <a:rPr sz="1814" dirty="0">
                <a:latin typeface="Georgia"/>
                <a:cs typeface="Georgia"/>
              </a:rPr>
              <a:t>do</a:t>
            </a:r>
            <a:r>
              <a:rPr sz="1814" spc="59" dirty="0">
                <a:latin typeface="Georgia"/>
                <a:cs typeface="Georgia"/>
              </a:rPr>
              <a:t> </a:t>
            </a:r>
            <a:r>
              <a:rPr sz="1814" spc="-8" dirty="0">
                <a:latin typeface="Georgia"/>
                <a:cs typeface="Georgia"/>
              </a:rPr>
              <a:t>next</a:t>
            </a:r>
            <a:endParaRPr lang="en-US" sz="1814" spc="-8" dirty="0">
              <a:latin typeface="Georgia"/>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sz="1814" dirty="0">
              <a:latin typeface="Georgia"/>
              <a:cs typeface="Georgia"/>
            </a:endParaRPr>
          </a:p>
          <a:p>
            <a:pPr marL="322098" indent="-259118">
              <a:spcBef>
                <a:spcPts val="427"/>
              </a:spcBef>
              <a:buClr>
                <a:srgbClr val="3333B2"/>
              </a:buClr>
              <a:buSzPct val="110526"/>
              <a:buFont typeface="Arial" panose="020B0604020202020204" pitchFamily="34" charset="0"/>
              <a:buChar char="•"/>
              <a:tabLst>
                <a:tab pos="319168" algn="l"/>
              </a:tabLst>
            </a:pPr>
            <a:r>
              <a:rPr sz="1814" spc="-8" dirty="0">
                <a:latin typeface="Georgia"/>
                <a:cs typeface="Georgia"/>
              </a:rPr>
              <a:t>E.g.,</a:t>
            </a:r>
            <a:r>
              <a:rPr sz="1814" spc="92" dirty="0">
                <a:latin typeface="Georgia"/>
                <a:cs typeface="Georgia"/>
              </a:rPr>
              <a:t> </a:t>
            </a:r>
            <a:r>
              <a:rPr lang="en-US" sz="1814" spc="92" dirty="0">
                <a:latin typeface="Georgia"/>
                <a:cs typeface="Georgia"/>
              </a:rPr>
              <a:t>      </a:t>
            </a:r>
            <a:r>
              <a:rPr sz="1814" spc="-17" dirty="0">
                <a:latin typeface="Georgia"/>
                <a:cs typeface="Georgia"/>
              </a:rPr>
              <a:t>predicts</a:t>
            </a:r>
            <a:r>
              <a:rPr sz="1814" spc="51" dirty="0">
                <a:latin typeface="Georgia"/>
                <a:cs typeface="Georgia"/>
              </a:rPr>
              <a:t> </a:t>
            </a:r>
            <a:r>
              <a:rPr sz="1814" dirty="0">
                <a:latin typeface="Georgia"/>
                <a:cs typeface="Georgia"/>
              </a:rPr>
              <a:t>the</a:t>
            </a:r>
            <a:r>
              <a:rPr sz="1814" spc="42" dirty="0">
                <a:latin typeface="Georgia"/>
                <a:cs typeface="Georgia"/>
              </a:rPr>
              <a:t> </a:t>
            </a:r>
            <a:r>
              <a:rPr sz="1814" spc="-8" dirty="0">
                <a:latin typeface="Georgia"/>
                <a:cs typeface="Georgia"/>
              </a:rPr>
              <a:t>next</a:t>
            </a:r>
            <a:r>
              <a:rPr sz="1814" spc="51" dirty="0">
                <a:latin typeface="Georgia"/>
                <a:cs typeface="Georgia"/>
              </a:rPr>
              <a:t> </a:t>
            </a:r>
            <a:r>
              <a:rPr sz="1814" dirty="0">
                <a:latin typeface="Georgia"/>
                <a:cs typeface="Georgia"/>
              </a:rPr>
              <a:t>state</a:t>
            </a:r>
          </a:p>
          <a:p>
            <a:pPr marL="1023686" algn="ctr">
              <a:spcBef>
                <a:spcPts val="1563"/>
              </a:spcBef>
            </a:pPr>
            <a:endParaRPr lang="en-US" sz="1765" dirty="0">
              <a:latin typeface="Lucida Sans Unicode"/>
              <a:cs typeface="Lucida Sans Unicode"/>
            </a:endParaRPr>
          </a:p>
          <a:p>
            <a:pPr marL="322098" indent="-259118">
              <a:spcBef>
                <a:spcPts val="1571"/>
              </a:spcBef>
              <a:buClr>
                <a:srgbClr val="3333B2"/>
              </a:buClr>
              <a:buSzPct val="110526"/>
              <a:buFont typeface="Arial" panose="020B0604020202020204" pitchFamily="34" charset="0"/>
              <a:buChar char="•"/>
              <a:tabLst>
                <a:tab pos="319168" algn="l"/>
              </a:tabLst>
            </a:pPr>
            <a:r>
              <a:rPr sz="1814" spc="-8" dirty="0">
                <a:latin typeface="Georgia"/>
                <a:cs typeface="Georgia"/>
              </a:rPr>
              <a:t>E.g.,</a:t>
            </a:r>
            <a:r>
              <a:rPr sz="1814" spc="67" dirty="0">
                <a:latin typeface="Georgia"/>
                <a:cs typeface="Georgia"/>
              </a:rPr>
              <a:t> </a:t>
            </a:r>
            <a:r>
              <a:rPr lang="en-US" sz="1814" spc="67" dirty="0">
                <a:latin typeface="Georgia"/>
                <a:cs typeface="Georgia"/>
              </a:rPr>
              <a:t>     </a:t>
            </a:r>
            <a:r>
              <a:rPr sz="1814" spc="-17" dirty="0">
                <a:latin typeface="Georgia"/>
                <a:cs typeface="Georgia"/>
              </a:rPr>
              <a:t>predicts</a:t>
            </a:r>
            <a:r>
              <a:rPr sz="1814" spc="59" dirty="0">
                <a:latin typeface="Georgia"/>
                <a:cs typeface="Georgia"/>
              </a:rPr>
              <a:t> </a:t>
            </a:r>
            <a:r>
              <a:rPr sz="1814" dirty="0">
                <a:latin typeface="Georgia"/>
                <a:cs typeface="Georgia"/>
              </a:rPr>
              <a:t>the</a:t>
            </a:r>
            <a:r>
              <a:rPr sz="1814" spc="51" dirty="0">
                <a:latin typeface="Georgia"/>
                <a:cs typeface="Georgia"/>
              </a:rPr>
              <a:t> </a:t>
            </a:r>
            <a:r>
              <a:rPr sz="1814" spc="-8" dirty="0">
                <a:latin typeface="Georgia"/>
                <a:cs typeface="Georgia"/>
              </a:rPr>
              <a:t>next</a:t>
            </a:r>
            <a:r>
              <a:rPr sz="1814" spc="59" dirty="0">
                <a:latin typeface="Georgia"/>
                <a:cs typeface="Georgia"/>
              </a:rPr>
              <a:t> </a:t>
            </a:r>
            <a:r>
              <a:rPr sz="1814" spc="8" dirty="0">
                <a:latin typeface="Georgia"/>
                <a:cs typeface="Georgia"/>
              </a:rPr>
              <a:t>(immediate)</a:t>
            </a:r>
            <a:r>
              <a:rPr sz="1814" spc="59" dirty="0">
                <a:latin typeface="Georgia"/>
                <a:cs typeface="Georgia"/>
              </a:rPr>
              <a:t> </a:t>
            </a:r>
            <a:r>
              <a:rPr sz="1814" dirty="0">
                <a:latin typeface="Georgia"/>
                <a:cs typeface="Georgia"/>
              </a:rPr>
              <a:t>reward</a:t>
            </a:r>
          </a:p>
          <a:p>
            <a:pPr marL="1020484" algn="ctr">
              <a:spcBef>
                <a:spcPts val="1563"/>
              </a:spcBef>
            </a:pPr>
            <a:r>
              <a:rPr sz="2176" spc="-286" dirty="0">
                <a:latin typeface="Lucida Sans Unicode"/>
                <a:cs typeface="Lucida Sans Unicode"/>
              </a:rPr>
              <a:t>≈</a:t>
            </a:r>
            <a:r>
              <a:rPr sz="2176" spc="-75" dirty="0">
                <a:latin typeface="Lucida Sans Unicode"/>
                <a:cs typeface="Lucida Sans Unicode"/>
              </a:rPr>
              <a:t> </a:t>
            </a:r>
            <a:r>
              <a:rPr sz="2176" spc="-84" dirty="0">
                <a:latin typeface="Microsoft Sans Serif"/>
                <a:cs typeface="Microsoft Sans Serif"/>
              </a:rPr>
              <a:t>E</a:t>
            </a:r>
            <a:r>
              <a:rPr sz="2176" spc="-177" dirty="0">
                <a:latin typeface="Microsoft Sans Serif"/>
                <a:cs typeface="Microsoft Sans Serif"/>
              </a:rPr>
              <a:t> </a:t>
            </a:r>
            <a:r>
              <a:rPr sz="2176" spc="8" dirty="0">
                <a:latin typeface="Lucida Sans Unicode"/>
                <a:cs typeface="Lucida Sans Unicode"/>
              </a:rPr>
              <a:t>[</a:t>
            </a:r>
            <a:r>
              <a:rPr sz="2176" i="1" spc="101" dirty="0">
                <a:latin typeface="Trebuchet MS"/>
                <a:cs typeface="Trebuchet MS"/>
              </a:rPr>
              <a:t>R</a:t>
            </a:r>
            <a:r>
              <a:rPr sz="2176" i="1" spc="74" baseline="-11904" dirty="0">
                <a:latin typeface="Trebuchet MS"/>
                <a:cs typeface="Trebuchet MS"/>
              </a:rPr>
              <a:t>t</a:t>
            </a:r>
            <a:r>
              <a:rPr sz="2539" baseline="-11111" dirty="0">
                <a:latin typeface="Georgia"/>
                <a:cs typeface="Georgia"/>
              </a:rPr>
              <a:t>+</a:t>
            </a:r>
            <a:r>
              <a:rPr sz="2176" spc="-12" baseline="-11904" dirty="0">
                <a:latin typeface="Microsoft Sans Serif"/>
                <a:cs typeface="Microsoft Sans Serif"/>
              </a:rPr>
              <a:t>1</a:t>
            </a:r>
            <a:r>
              <a:rPr sz="2176" baseline="-11904" dirty="0">
                <a:latin typeface="Microsoft Sans Serif"/>
                <a:cs typeface="Microsoft Sans Serif"/>
              </a:rPr>
              <a:t> </a:t>
            </a:r>
            <a:r>
              <a:rPr sz="2176" spc="-37" baseline="-11904" dirty="0">
                <a:latin typeface="Microsoft Sans Serif"/>
                <a:cs typeface="Microsoft Sans Serif"/>
              </a:rPr>
              <a:t> </a:t>
            </a:r>
            <a:r>
              <a:rPr sz="2176" spc="-311" dirty="0">
                <a:latin typeface="Lucida Sans Unicode"/>
                <a:cs typeface="Lucida Sans Unicode"/>
              </a:rPr>
              <a:t>|</a:t>
            </a:r>
            <a:r>
              <a:rPr sz="2176" spc="-42" dirty="0">
                <a:latin typeface="Lucida Sans Unicode"/>
                <a:cs typeface="Lucida Sans Unicode"/>
              </a:rPr>
              <a:t> </a:t>
            </a:r>
            <a:r>
              <a:rPr sz="2176" i="1" spc="118" dirty="0">
                <a:latin typeface="Trebuchet MS"/>
                <a:cs typeface="Trebuchet MS"/>
              </a:rPr>
              <a:t>S</a:t>
            </a:r>
            <a:r>
              <a:rPr sz="2176" i="1" spc="-51" baseline="-11904" dirty="0">
                <a:latin typeface="Trebuchet MS"/>
                <a:cs typeface="Trebuchet MS"/>
              </a:rPr>
              <a:t>t</a:t>
            </a:r>
            <a:r>
              <a:rPr sz="2176" i="1" baseline="-11904" dirty="0">
                <a:latin typeface="Trebuchet MS"/>
                <a:cs typeface="Trebuchet MS"/>
              </a:rPr>
              <a:t> </a:t>
            </a:r>
            <a:r>
              <a:rPr sz="2176" i="1" spc="-74" baseline="-11904" dirty="0">
                <a:latin typeface="Trebuchet MS"/>
                <a:cs typeface="Trebuchet MS"/>
              </a:rPr>
              <a:t> </a:t>
            </a:r>
            <a:r>
              <a:rPr sz="2176" spc="-17" dirty="0">
                <a:latin typeface="Georgia"/>
                <a:cs typeface="Georgia"/>
              </a:rPr>
              <a:t>=</a:t>
            </a:r>
            <a:r>
              <a:rPr sz="2176" spc="59" dirty="0">
                <a:latin typeface="Georgia"/>
                <a:cs typeface="Georgia"/>
              </a:rPr>
              <a:t> </a:t>
            </a:r>
            <a:r>
              <a:rPr sz="2176" i="1" spc="67" dirty="0">
                <a:latin typeface="Trebuchet MS"/>
                <a:cs typeface="Trebuchet MS"/>
              </a:rPr>
              <a:t>s</a:t>
            </a:r>
            <a:r>
              <a:rPr sz="2176" spc="-8" dirty="0">
                <a:latin typeface="Calibri"/>
                <a:cs typeface="Calibri"/>
              </a:rPr>
              <a:t>,</a:t>
            </a:r>
            <a:r>
              <a:rPr sz="2176" spc="-109" dirty="0">
                <a:latin typeface="Calibri"/>
                <a:cs typeface="Calibri"/>
              </a:rPr>
              <a:t> </a:t>
            </a:r>
            <a:r>
              <a:rPr sz="2176" i="1" spc="84" dirty="0">
                <a:latin typeface="Trebuchet MS"/>
                <a:cs typeface="Trebuchet MS"/>
              </a:rPr>
              <a:t>A</a:t>
            </a:r>
            <a:r>
              <a:rPr sz="2176" i="1" spc="-51" baseline="-11904" dirty="0">
                <a:latin typeface="Trebuchet MS"/>
                <a:cs typeface="Trebuchet MS"/>
              </a:rPr>
              <a:t>t</a:t>
            </a:r>
            <a:r>
              <a:rPr sz="2176" i="1" baseline="-11904" dirty="0">
                <a:latin typeface="Trebuchet MS"/>
                <a:cs typeface="Trebuchet MS"/>
              </a:rPr>
              <a:t> </a:t>
            </a:r>
            <a:r>
              <a:rPr sz="2176" i="1" spc="-74" baseline="-11904" dirty="0">
                <a:latin typeface="Trebuchet MS"/>
                <a:cs typeface="Trebuchet MS"/>
              </a:rPr>
              <a:t> </a:t>
            </a:r>
            <a:r>
              <a:rPr sz="2176" spc="-17" dirty="0">
                <a:latin typeface="Georgia"/>
                <a:cs typeface="Georgia"/>
              </a:rPr>
              <a:t>=</a:t>
            </a:r>
            <a:r>
              <a:rPr sz="2176" spc="59" dirty="0">
                <a:latin typeface="Georgia"/>
                <a:cs typeface="Georgia"/>
              </a:rPr>
              <a:t> </a:t>
            </a:r>
            <a:r>
              <a:rPr sz="2176" i="1" spc="-67" dirty="0">
                <a:latin typeface="Trebuchet MS"/>
                <a:cs typeface="Trebuchet MS"/>
              </a:rPr>
              <a:t>a</a:t>
            </a:r>
            <a:r>
              <a:rPr sz="2176" spc="8" dirty="0">
                <a:latin typeface="Lucida Sans Unicode"/>
                <a:cs typeface="Lucida Sans Unicode"/>
              </a:rPr>
              <a:t>]</a:t>
            </a:r>
            <a:endParaRPr sz="2176" dirty="0">
              <a:latin typeface="Lucida Sans Unicode"/>
              <a:cs typeface="Lucida Sans Unicode"/>
            </a:endParaRPr>
          </a:p>
          <a:p>
            <a:pPr marL="373922" indent="-310942">
              <a:spcBef>
                <a:spcPts val="1731"/>
              </a:spcBef>
              <a:buClr>
                <a:srgbClr val="3333B2"/>
              </a:buClr>
              <a:buSzPct val="110526"/>
              <a:buFont typeface="Arial" panose="020B0604020202020204" pitchFamily="34" charset="0"/>
              <a:buChar char="•"/>
              <a:tabLst>
                <a:tab pos="319168" algn="l"/>
              </a:tabLst>
            </a:pPr>
            <a:r>
              <a:rPr sz="1814" spc="-34" dirty="0">
                <a:latin typeface="Georgia"/>
                <a:cs typeface="Georgia"/>
              </a:rPr>
              <a:t>A</a:t>
            </a:r>
            <a:r>
              <a:rPr sz="1814" spc="67" dirty="0">
                <a:latin typeface="Georgia"/>
                <a:cs typeface="Georgia"/>
              </a:rPr>
              <a:t> </a:t>
            </a:r>
            <a:r>
              <a:rPr sz="1814" spc="-17" dirty="0">
                <a:latin typeface="Georgia"/>
                <a:cs typeface="Georgia"/>
              </a:rPr>
              <a:t>model</a:t>
            </a:r>
            <a:r>
              <a:rPr sz="1814" spc="67" dirty="0">
                <a:latin typeface="Georgia"/>
                <a:cs typeface="Georgia"/>
              </a:rPr>
              <a:t> </a:t>
            </a:r>
            <a:r>
              <a:rPr sz="1814" dirty="0">
                <a:latin typeface="Georgia"/>
                <a:cs typeface="Georgia"/>
              </a:rPr>
              <a:t>does</a:t>
            </a:r>
            <a:r>
              <a:rPr sz="1814" spc="67" dirty="0">
                <a:latin typeface="Georgia"/>
                <a:cs typeface="Georgia"/>
              </a:rPr>
              <a:t> </a:t>
            </a:r>
            <a:r>
              <a:rPr sz="1814" spc="-17" dirty="0">
                <a:latin typeface="Georgia"/>
                <a:cs typeface="Georgia"/>
              </a:rPr>
              <a:t>not</a:t>
            </a:r>
            <a:r>
              <a:rPr sz="1814" spc="67" dirty="0">
                <a:latin typeface="Georgia"/>
                <a:cs typeface="Georgia"/>
              </a:rPr>
              <a:t> </a:t>
            </a:r>
            <a:r>
              <a:rPr sz="1814" spc="-8" dirty="0">
                <a:latin typeface="Georgia"/>
                <a:cs typeface="Georgia"/>
              </a:rPr>
              <a:t>immediately</a:t>
            </a:r>
            <a:r>
              <a:rPr sz="1814" spc="67" dirty="0">
                <a:latin typeface="Georgia"/>
                <a:cs typeface="Georgia"/>
              </a:rPr>
              <a:t> </a:t>
            </a:r>
            <a:r>
              <a:rPr sz="1814" spc="-8" dirty="0">
                <a:latin typeface="Georgia"/>
                <a:cs typeface="Georgia"/>
              </a:rPr>
              <a:t>give</a:t>
            </a:r>
            <a:r>
              <a:rPr sz="1814" spc="67" dirty="0">
                <a:latin typeface="Georgia"/>
                <a:cs typeface="Georgia"/>
              </a:rPr>
              <a:t> </a:t>
            </a:r>
            <a:r>
              <a:rPr sz="1814" spc="-25" dirty="0">
                <a:latin typeface="Georgia"/>
                <a:cs typeface="Georgia"/>
              </a:rPr>
              <a:t>us</a:t>
            </a:r>
            <a:r>
              <a:rPr sz="1814" spc="67" dirty="0">
                <a:latin typeface="Georgia"/>
                <a:cs typeface="Georgia"/>
              </a:rPr>
              <a:t> </a:t>
            </a:r>
            <a:r>
              <a:rPr sz="1814" spc="17" dirty="0">
                <a:latin typeface="Georgia"/>
                <a:cs typeface="Georgia"/>
              </a:rPr>
              <a:t>a</a:t>
            </a:r>
            <a:r>
              <a:rPr sz="1814" spc="75" dirty="0">
                <a:latin typeface="Georgia"/>
                <a:cs typeface="Georgia"/>
              </a:rPr>
              <a:t> </a:t>
            </a:r>
            <a:r>
              <a:rPr sz="1814" spc="8" dirty="0">
                <a:latin typeface="Georgia"/>
                <a:cs typeface="Georgia"/>
              </a:rPr>
              <a:t>good</a:t>
            </a:r>
            <a:r>
              <a:rPr sz="1814" spc="67" dirty="0">
                <a:latin typeface="Georgia"/>
                <a:cs typeface="Georgia"/>
              </a:rPr>
              <a:t> </a:t>
            </a:r>
            <a:r>
              <a:rPr sz="1814" spc="-8" dirty="0">
                <a:latin typeface="Georgia"/>
                <a:cs typeface="Georgia"/>
              </a:rPr>
              <a:t>policy</a:t>
            </a:r>
            <a:r>
              <a:rPr sz="1814" spc="67" dirty="0">
                <a:latin typeface="Georgia"/>
                <a:cs typeface="Georgia"/>
              </a:rPr>
              <a:t> </a:t>
            </a:r>
            <a:r>
              <a:rPr sz="1814" spc="-84" dirty="0">
                <a:latin typeface="Georgia"/>
                <a:cs typeface="Georgia"/>
              </a:rPr>
              <a:t>-</a:t>
            </a:r>
            <a:r>
              <a:rPr sz="1814" spc="67" dirty="0">
                <a:latin typeface="Georgia"/>
                <a:cs typeface="Georgia"/>
              </a:rPr>
              <a:t> </a:t>
            </a:r>
            <a:r>
              <a:rPr sz="1814" spc="25" dirty="0">
                <a:latin typeface="Georgia"/>
                <a:cs typeface="Georgia"/>
              </a:rPr>
              <a:t>we</a:t>
            </a:r>
            <a:r>
              <a:rPr sz="1814" spc="67" dirty="0">
                <a:latin typeface="Georgia"/>
                <a:cs typeface="Georgia"/>
              </a:rPr>
              <a:t> </a:t>
            </a:r>
            <a:r>
              <a:rPr sz="1814" dirty="0">
                <a:latin typeface="Georgia"/>
                <a:cs typeface="Georgia"/>
              </a:rPr>
              <a:t>would</a:t>
            </a:r>
            <a:r>
              <a:rPr sz="1814" spc="67" dirty="0">
                <a:latin typeface="Georgia"/>
                <a:cs typeface="Georgia"/>
              </a:rPr>
              <a:t> </a:t>
            </a:r>
            <a:r>
              <a:rPr sz="1814" spc="-17" dirty="0">
                <a:latin typeface="Georgia"/>
                <a:cs typeface="Georgia"/>
              </a:rPr>
              <a:t>still</a:t>
            </a:r>
            <a:r>
              <a:rPr sz="1814" spc="67" dirty="0">
                <a:latin typeface="Georgia"/>
                <a:cs typeface="Georgia"/>
              </a:rPr>
              <a:t> </a:t>
            </a:r>
            <a:r>
              <a:rPr sz="1814" dirty="0">
                <a:latin typeface="Georgia"/>
                <a:cs typeface="Georgia"/>
              </a:rPr>
              <a:t>need</a:t>
            </a:r>
            <a:r>
              <a:rPr sz="1814" spc="75" dirty="0">
                <a:latin typeface="Georgia"/>
                <a:cs typeface="Georgia"/>
              </a:rPr>
              <a:t> </a:t>
            </a:r>
            <a:r>
              <a:rPr sz="1814" spc="-8" dirty="0">
                <a:latin typeface="Georgia"/>
                <a:cs typeface="Georgia"/>
              </a:rPr>
              <a:t>to</a:t>
            </a:r>
            <a:r>
              <a:rPr sz="1814" spc="67" dirty="0">
                <a:latin typeface="Georgia"/>
                <a:cs typeface="Georgia"/>
              </a:rPr>
              <a:t> </a:t>
            </a:r>
            <a:r>
              <a:rPr sz="1814" spc="-8" dirty="0">
                <a:latin typeface="Georgia"/>
                <a:cs typeface="Georgia"/>
              </a:rPr>
              <a:t>plan</a:t>
            </a:r>
            <a:endParaRPr lang="en-US" sz="1814" spc="-8" dirty="0">
              <a:latin typeface="Georgia"/>
              <a:cs typeface="Georgia"/>
            </a:endParaRPr>
          </a:p>
          <a:p>
            <a:pPr marL="373922" indent="-310942">
              <a:spcBef>
                <a:spcPts val="1731"/>
              </a:spcBef>
              <a:buClr>
                <a:srgbClr val="3333B2"/>
              </a:buClr>
              <a:buSzPct val="110526"/>
              <a:buFont typeface="Arial" panose="020B0604020202020204" pitchFamily="34" charset="0"/>
              <a:buChar char="•"/>
              <a:tabLst>
                <a:tab pos="319168" algn="l"/>
              </a:tabLst>
            </a:pPr>
            <a:endParaRPr sz="1814" dirty="0">
              <a:latin typeface="Georgia"/>
              <a:cs typeface="Georgia"/>
            </a:endParaRPr>
          </a:p>
          <a:p>
            <a:pPr marL="373922" indent="-310942">
              <a:spcBef>
                <a:spcPts val="597"/>
              </a:spcBef>
              <a:buClr>
                <a:srgbClr val="3333B2"/>
              </a:buClr>
              <a:buSzPct val="110526"/>
              <a:buFont typeface="Arial" panose="020B0604020202020204" pitchFamily="34" charset="0"/>
              <a:buChar char="•"/>
              <a:tabLst>
                <a:tab pos="319168" algn="l"/>
              </a:tabLst>
            </a:pPr>
            <a:r>
              <a:rPr sz="1814" spc="-75" dirty="0">
                <a:latin typeface="Georgia"/>
                <a:cs typeface="Georgia"/>
              </a:rPr>
              <a:t>We</a:t>
            </a:r>
            <a:r>
              <a:rPr sz="1814" spc="51" dirty="0">
                <a:latin typeface="Georgia"/>
                <a:cs typeface="Georgia"/>
              </a:rPr>
              <a:t> </a:t>
            </a:r>
            <a:r>
              <a:rPr sz="1814" dirty="0">
                <a:latin typeface="Georgia"/>
                <a:cs typeface="Georgia"/>
              </a:rPr>
              <a:t>could</a:t>
            </a:r>
            <a:r>
              <a:rPr sz="1814" spc="59" dirty="0">
                <a:latin typeface="Georgia"/>
                <a:cs typeface="Georgia"/>
              </a:rPr>
              <a:t> </a:t>
            </a:r>
            <a:r>
              <a:rPr sz="1814" spc="-17" dirty="0">
                <a:latin typeface="Georgia"/>
                <a:cs typeface="Georgia"/>
              </a:rPr>
              <a:t>also</a:t>
            </a:r>
            <a:r>
              <a:rPr sz="1814" spc="51" dirty="0">
                <a:latin typeface="Georgia"/>
                <a:cs typeface="Georgia"/>
              </a:rPr>
              <a:t> </a:t>
            </a:r>
            <a:r>
              <a:rPr sz="1814" spc="-17" dirty="0">
                <a:latin typeface="Georgia"/>
                <a:cs typeface="Georgia"/>
              </a:rPr>
              <a:t>consider</a:t>
            </a:r>
            <a:r>
              <a:rPr sz="1814" spc="59" dirty="0">
                <a:latin typeface="Georgia"/>
                <a:cs typeface="Georgia"/>
              </a:rPr>
              <a:t> </a:t>
            </a:r>
            <a:r>
              <a:rPr sz="1814" b="1" dirty="0">
                <a:solidFill>
                  <a:srgbClr val="0046FF"/>
                </a:solidFill>
                <a:latin typeface="Cambria"/>
                <a:cs typeface="Cambria"/>
              </a:rPr>
              <a:t>stochastic</a:t>
            </a:r>
            <a:r>
              <a:rPr sz="1814" b="1" spc="92" dirty="0">
                <a:solidFill>
                  <a:srgbClr val="0046FF"/>
                </a:solidFill>
                <a:latin typeface="Cambria"/>
                <a:cs typeface="Cambria"/>
              </a:rPr>
              <a:t> </a:t>
            </a:r>
            <a:r>
              <a:rPr sz="1814" spc="8" dirty="0">
                <a:latin typeface="Georgia"/>
                <a:cs typeface="Georgia"/>
              </a:rPr>
              <a:t>(</a:t>
            </a:r>
            <a:r>
              <a:rPr sz="1814" b="1" spc="8" dirty="0">
                <a:solidFill>
                  <a:srgbClr val="0046FF"/>
                </a:solidFill>
                <a:latin typeface="Cambria"/>
                <a:cs typeface="Cambria"/>
              </a:rPr>
              <a:t>generative</a:t>
            </a:r>
            <a:r>
              <a:rPr sz="1814" spc="8" dirty="0">
                <a:latin typeface="Georgia"/>
                <a:cs typeface="Georgia"/>
              </a:rPr>
              <a:t>)</a:t>
            </a:r>
            <a:r>
              <a:rPr sz="1814" spc="51" dirty="0">
                <a:latin typeface="Georgia"/>
                <a:cs typeface="Georgia"/>
              </a:rPr>
              <a:t> </a:t>
            </a:r>
            <a:r>
              <a:rPr sz="1814" spc="-17" dirty="0">
                <a:latin typeface="Georgia"/>
                <a:cs typeface="Georgia"/>
              </a:rPr>
              <a:t>models</a:t>
            </a:r>
            <a:endParaRPr sz="1814" dirty="0">
              <a:latin typeface="Georgia"/>
              <a:cs typeface="Georgia"/>
            </a:endParaRPr>
          </a:p>
        </p:txBody>
      </p:sp>
      <p:pic>
        <p:nvPicPr>
          <p:cNvPr id="4" name="Picture 3"/>
          <p:cNvPicPr>
            <a:picLocks noChangeAspect="1"/>
          </p:cNvPicPr>
          <p:nvPr/>
        </p:nvPicPr>
        <p:blipFill>
          <a:blip r:embed="rId2"/>
          <a:stretch>
            <a:fillRect/>
          </a:stretch>
        </p:blipFill>
        <p:spPr>
          <a:xfrm>
            <a:off x="4410894" y="3007457"/>
            <a:ext cx="5070596" cy="661111"/>
          </a:xfrm>
          <a:prstGeom prst="rect">
            <a:avLst/>
          </a:prstGeom>
        </p:spPr>
      </p:pic>
      <p:pic>
        <p:nvPicPr>
          <p:cNvPr id="5" name="Picture 4"/>
          <p:cNvPicPr>
            <a:picLocks noChangeAspect="1"/>
          </p:cNvPicPr>
          <p:nvPr/>
        </p:nvPicPr>
        <p:blipFill>
          <a:blip r:embed="rId3"/>
          <a:stretch>
            <a:fillRect/>
          </a:stretch>
        </p:blipFill>
        <p:spPr>
          <a:xfrm>
            <a:off x="2846952" y="2759394"/>
            <a:ext cx="278956" cy="295625"/>
          </a:xfrm>
          <a:prstGeom prst="rect">
            <a:avLst/>
          </a:prstGeom>
        </p:spPr>
      </p:pic>
      <p:pic>
        <p:nvPicPr>
          <p:cNvPr id="6" name="Picture 5"/>
          <p:cNvPicPr>
            <a:picLocks noChangeAspect="1"/>
          </p:cNvPicPr>
          <p:nvPr/>
        </p:nvPicPr>
        <p:blipFill>
          <a:blip r:embed="rId4"/>
          <a:stretch>
            <a:fillRect/>
          </a:stretch>
        </p:blipFill>
        <p:spPr>
          <a:xfrm>
            <a:off x="4480530" y="4064188"/>
            <a:ext cx="952821" cy="466693"/>
          </a:xfrm>
          <a:prstGeom prst="rect">
            <a:avLst/>
          </a:prstGeom>
        </p:spPr>
      </p:pic>
      <p:pic>
        <p:nvPicPr>
          <p:cNvPr id="7" name="Picture 6"/>
          <p:cNvPicPr>
            <a:picLocks noChangeAspect="1"/>
          </p:cNvPicPr>
          <p:nvPr/>
        </p:nvPicPr>
        <p:blipFill>
          <a:blip r:embed="rId5"/>
          <a:stretch>
            <a:fillRect/>
          </a:stretch>
        </p:blipFill>
        <p:spPr>
          <a:xfrm>
            <a:off x="2778025" y="3704440"/>
            <a:ext cx="270100" cy="284368"/>
          </a:xfrm>
          <a:prstGeom prst="rect">
            <a:avLst/>
          </a:prstGeom>
        </p:spPr>
      </p:pic>
      <p:sp>
        <p:nvSpPr>
          <p:cNvPr id="8" name="Rectangle 7">
            <a:extLst>
              <a:ext uri="{FF2B5EF4-FFF2-40B4-BE49-F238E27FC236}">
                <a16:creationId xmlns:a16="http://schemas.microsoft.com/office/drawing/2014/main" id="{B4BA5D1E-A16E-528D-C6C4-80415203078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FC87D51-8564-3BF6-E148-B46110C666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6CD182C-187B-0FBD-937B-8C9A527B1F8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4164058"/>
      </p:ext>
    </p:extLst>
  </p:cSld>
  <p:clrMapOvr>
    <a:masterClrMapping/>
  </p:clrMapOvr>
  <p:transition>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50086" y="964537"/>
            <a:ext cx="3161463" cy="421371"/>
          </a:xfrm>
          <a:prstGeom prst="rect">
            <a:avLst/>
          </a:prstGeom>
        </p:spPr>
        <p:txBody>
          <a:bodyPr vert="horz" wrap="square" lIns="0" tIns="19214" rIns="0" bIns="0" rtlCol="0" anchor="ctr">
            <a:spAutoFit/>
          </a:bodyPr>
          <a:lstStyle/>
          <a:p>
            <a:pPr marL="21349">
              <a:spcBef>
                <a:spcPts val="151"/>
              </a:spcBef>
            </a:pPr>
            <a:r>
              <a:rPr sz="2902" spc="-25" dirty="0">
                <a:solidFill>
                  <a:srgbClr val="3333B2"/>
                </a:solidFill>
                <a:latin typeface="Georgia"/>
                <a:cs typeface="Georgia"/>
              </a:rPr>
              <a:t>Maze </a:t>
            </a:r>
            <a:r>
              <a:rPr sz="2902" spc="-59" dirty="0">
                <a:solidFill>
                  <a:srgbClr val="3333B2"/>
                </a:solidFill>
                <a:latin typeface="Georgia"/>
                <a:cs typeface="Georgia"/>
              </a:rPr>
              <a:t>Example</a:t>
            </a:r>
            <a:endParaRPr sz="2902" dirty="0">
              <a:latin typeface="Georgia"/>
              <a:cs typeface="Georgia"/>
            </a:endParaRPr>
          </a:p>
        </p:txBody>
      </p:sp>
      <p:grpSp>
        <p:nvGrpSpPr>
          <p:cNvPr id="3" name="object 3"/>
          <p:cNvGrpSpPr/>
          <p:nvPr/>
        </p:nvGrpSpPr>
        <p:grpSpPr>
          <a:xfrm>
            <a:off x="2099995" y="1816119"/>
            <a:ext cx="3381689" cy="3381689"/>
            <a:chOff x="505779" y="662963"/>
            <a:chExt cx="2011680" cy="2011680"/>
          </a:xfrm>
        </p:grpSpPr>
        <p:pic>
          <p:nvPicPr>
            <p:cNvPr id="4" name="object 4"/>
            <p:cNvPicPr/>
            <p:nvPr/>
          </p:nvPicPr>
          <p:blipFill>
            <a:blip r:embed="rId2" cstate="print"/>
            <a:stretch>
              <a:fillRect/>
            </a:stretch>
          </p:blipFill>
          <p:spPr>
            <a:xfrm>
              <a:off x="505779" y="662963"/>
              <a:ext cx="380615" cy="380615"/>
            </a:xfrm>
            <a:prstGeom prst="rect">
              <a:avLst/>
            </a:prstGeom>
          </p:spPr>
        </p:pic>
        <p:pic>
          <p:nvPicPr>
            <p:cNvPr id="5" name="object 5"/>
            <p:cNvPicPr/>
            <p:nvPr/>
          </p:nvPicPr>
          <p:blipFill>
            <a:blip r:embed="rId2" cstate="print"/>
            <a:stretch>
              <a:fillRect/>
            </a:stretch>
          </p:blipFill>
          <p:spPr>
            <a:xfrm>
              <a:off x="738773" y="662963"/>
              <a:ext cx="380615" cy="380615"/>
            </a:xfrm>
            <a:prstGeom prst="rect">
              <a:avLst/>
            </a:prstGeom>
          </p:spPr>
        </p:pic>
        <p:pic>
          <p:nvPicPr>
            <p:cNvPr id="6" name="object 6"/>
            <p:cNvPicPr/>
            <p:nvPr/>
          </p:nvPicPr>
          <p:blipFill>
            <a:blip r:embed="rId2" cstate="print"/>
            <a:stretch>
              <a:fillRect/>
            </a:stretch>
          </p:blipFill>
          <p:spPr>
            <a:xfrm>
              <a:off x="971790" y="662963"/>
              <a:ext cx="380615" cy="380615"/>
            </a:xfrm>
            <a:prstGeom prst="rect">
              <a:avLst/>
            </a:prstGeom>
          </p:spPr>
        </p:pic>
        <p:pic>
          <p:nvPicPr>
            <p:cNvPr id="7" name="object 7"/>
            <p:cNvPicPr/>
            <p:nvPr/>
          </p:nvPicPr>
          <p:blipFill>
            <a:blip r:embed="rId2" cstate="print"/>
            <a:stretch>
              <a:fillRect/>
            </a:stretch>
          </p:blipFill>
          <p:spPr>
            <a:xfrm>
              <a:off x="1204784" y="662963"/>
              <a:ext cx="380615" cy="380615"/>
            </a:xfrm>
            <a:prstGeom prst="rect">
              <a:avLst/>
            </a:prstGeom>
          </p:spPr>
        </p:pic>
        <p:pic>
          <p:nvPicPr>
            <p:cNvPr id="8" name="object 8"/>
            <p:cNvPicPr/>
            <p:nvPr/>
          </p:nvPicPr>
          <p:blipFill>
            <a:blip r:embed="rId2" cstate="print"/>
            <a:stretch>
              <a:fillRect/>
            </a:stretch>
          </p:blipFill>
          <p:spPr>
            <a:xfrm>
              <a:off x="1437802" y="662963"/>
              <a:ext cx="380615" cy="380615"/>
            </a:xfrm>
            <a:prstGeom prst="rect">
              <a:avLst/>
            </a:prstGeom>
          </p:spPr>
        </p:pic>
        <p:pic>
          <p:nvPicPr>
            <p:cNvPr id="9" name="object 9"/>
            <p:cNvPicPr/>
            <p:nvPr/>
          </p:nvPicPr>
          <p:blipFill>
            <a:blip r:embed="rId2" cstate="print"/>
            <a:stretch>
              <a:fillRect/>
            </a:stretch>
          </p:blipFill>
          <p:spPr>
            <a:xfrm>
              <a:off x="1670795" y="662963"/>
              <a:ext cx="380615" cy="380615"/>
            </a:xfrm>
            <a:prstGeom prst="rect">
              <a:avLst/>
            </a:prstGeom>
          </p:spPr>
        </p:pic>
        <p:pic>
          <p:nvPicPr>
            <p:cNvPr id="10" name="object 10"/>
            <p:cNvPicPr/>
            <p:nvPr/>
          </p:nvPicPr>
          <p:blipFill>
            <a:blip r:embed="rId2" cstate="print"/>
            <a:stretch>
              <a:fillRect/>
            </a:stretch>
          </p:blipFill>
          <p:spPr>
            <a:xfrm>
              <a:off x="1903788" y="662963"/>
              <a:ext cx="380615" cy="380615"/>
            </a:xfrm>
            <a:prstGeom prst="rect">
              <a:avLst/>
            </a:prstGeom>
          </p:spPr>
        </p:pic>
        <p:pic>
          <p:nvPicPr>
            <p:cNvPr id="11" name="object 11"/>
            <p:cNvPicPr/>
            <p:nvPr/>
          </p:nvPicPr>
          <p:blipFill>
            <a:blip r:embed="rId2" cstate="print"/>
            <a:stretch>
              <a:fillRect/>
            </a:stretch>
          </p:blipFill>
          <p:spPr>
            <a:xfrm>
              <a:off x="2136807" y="662963"/>
              <a:ext cx="380615" cy="380615"/>
            </a:xfrm>
            <a:prstGeom prst="rect">
              <a:avLst/>
            </a:prstGeom>
          </p:spPr>
        </p:pic>
        <p:pic>
          <p:nvPicPr>
            <p:cNvPr id="12" name="object 12"/>
            <p:cNvPicPr/>
            <p:nvPr/>
          </p:nvPicPr>
          <p:blipFill>
            <a:blip r:embed="rId2" cstate="print"/>
            <a:stretch>
              <a:fillRect/>
            </a:stretch>
          </p:blipFill>
          <p:spPr>
            <a:xfrm>
              <a:off x="505779" y="895956"/>
              <a:ext cx="380615" cy="380615"/>
            </a:xfrm>
            <a:prstGeom prst="rect">
              <a:avLst/>
            </a:prstGeom>
          </p:spPr>
        </p:pic>
        <p:pic>
          <p:nvPicPr>
            <p:cNvPr id="13" name="object 13"/>
            <p:cNvPicPr/>
            <p:nvPr/>
          </p:nvPicPr>
          <p:blipFill>
            <a:blip r:embed="rId2" cstate="print"/>
            <a:stretch>
              <a:fillRect/>
            </a:stretch>
          </p:blipFill>
          <p:spPr>
            <a:xfrm>
              <a:off x="738773" y="895956"/>
              <a:ext cx="380615" cy="380615"/>
            </a:xfrm>
            <a:prstGeom prst="rect">
              <a:avLst/>
            </a:prstGeom>
          </p:spPr>
        </p:pic>
        <p:pic>
          <p:nvPicPr>
            <p:cNvPr id="14" name="object 14"/>
            <p:cNvPicPr/>
            <p:nvPr/>
          </p:nvPicPr>
          <p:blipFill>
            <a:blip r:embed="rId2" cstate="print"/>
            <a:stretch>
              <a:fillRect/>
            </a:stretch>
          </p:blipFill>
          <p:spPr>
            <a:xfrm>
              <a:off x="971790" y="895956"/>
              <a:ext cx="380615" cy="380615"/>
            </a:xfrm>
            <a:prstGeom prst="rect">
              <a:avLst/>
            </a:prstGeom>
          </p:spPr>
        </p:pic>
        <p:pic>
          <p:nvPicPr>
            <p:cNvPr id="15" name="object 15"/>
            <p:cNvPicPr/>
            <p:nvPr/>
          </p:nvPicPr>
          <p:blipFill>
            <a:blip r:embed="rId2" cstate="print"/>
            <a:stretch>
              <a:fillRect/>
            </a:stretch>
          </p:blipFill>
          <p:spPr>
            <a:xfrm>
              <a:off x="1204784" y="895956"/>
              <a:ext cx="380615" cy="380615"/>
            </a:xfrm>
            <a:prstGeom prst="rect">
              <a:avLst/>
            </a:prstGeom>
          </p:spPr>
        </p:pic>
        <p:pic>
          <p:nvPicPr>
            <p:cNvPr id="16" name="object 16"/>
            <p:cNvPicPr/>
            <p:nvPr/>
          </p:nvPicPr>
          <p:blipFill>
            <a:blip r:embed="rId2" cstate="print"/>
            <a:stretch>
              <a:fillRect/>
            </a:stretch>
          </p:blipFill>
          <p:spPr>
            <a:xfrm>
              <a:off x="1437802" y="895956"/>
              <a:ext cx="380615" cy="380615"/>
            </a:xfrm>
            <a:prstGeom prst="rect">
              <a:avLst/>
            </a:prstGeom>
          </p:spPr>
        </p:pic>
        <p:pic>
          <p:nvPicPr>
            <p:cNvPr id="17" name="object 17"/>
            <p:cNvPicPr/>
            <p:nvPr/>
          </p:nvPicPr>
          <p:blipFill>
            <a:blip r:embed="rId2" cstate="print"/>
            <a:stretch>
              <a:fillRect/>
            </a:stretch>
          </p:blipFill>
          <p:spPr>
            <a:xfrm>
              <a:off x="1670795" y="895956"/>
              <a:ext cx="380615" cy="380615"/>
            </a:xfrm>
            <a:prstGeom prst="rect">
              <a:avLst/>
            </a:prstGeom>
          </p:spPr>
        </p:pic>
        <p:pic>
          <p:nvPicPr>
            <p:cNvPr id="18" name="object 18"/>
            <p:cNvPicPr/>
            <p:nvPr/>
          </p:nvPicPr>
          <p:blipFill>
            <a:blip r:embed="rId2" cstate="print"/>
            <a:stretch>
              <a:fillRect/>
            </a:stretch>
          </p:blipFill>
          <p:spPr>
            <a:xfrm>
              <a:off x="1903788" y="895956"/>
              <a:ext cx="380615" cy="380615"/>
            </a:xfrm>
            <a:prstGeom prst="rect">
              <a:avLst/>
            </a:prstGeom>
          </p:spPr>
        </p:pic>
        <p:pic>
          <p:nvPicPr>
            <p:cNvPr id="19" name="object 19"/>
            <p:cNvPicPr/>
            <p:nvPr/>
          </p:nvPicPr>
          <p:blipFill>
            <a:blip r:embed="rId2" cstate="print"/>
            <a:stretch>
              <a:fillRect/>
            </a:stretch>
          </p:blipFill>
          <p:spPr>
            <a:xfrm>
              <a:off x="2136807" y="895956"/>
              <a:ext cx="380615" cy="380615"/>
            </a:xfrm>
            <a:prstGeom prst="rect">
              <a:avLst/>
            </a:prstGeom>
          </p:spPr>
        </p:pic>
        <p:pic>
          <p:nvPicPr>
            <p:cNvPr id="20" name="object 20"/>
            <p:cNvPicPr/>
            <p:nvPr/>
          </p:nvPicPr>
          <p:blipFill>
            <a:blip r:embed="rId2" cstate="print"/>
            <a:stretch>
              <a:fillRect/>
            </a:stretch>
          </p:blipFill>
          <p:spPr>
            <a:xfrm>
              <a:off x="505779" y="1128974"/>
              <a:ext cx="380615" cy="380615"/>
            </a:xfrm>
            <a:prstGeom prst="rect">
              <a:avLst/>
            </a:prstGeom>
          </p:spPr>
        </p:pic>
        <p:pic>
          <p:nvPicPr>
            <p:cNvPr id="21" name="object 21"/>
            <p:cNvPicPr/>
            <p:nvPr/>
          </p:nvPicPr>
          <p:blipFill>
            <a:blip r:embed="rId2" cstate="print"/>
            <a:stretch>
              <a:fillRect/>
            </a:stretch>
          </p:blipFill>
          <p:spPr>
            <a:xfrm>
              <a:off x="738773" y="1128974"/>
              <a:ext cx="380615" cy="380615"/>
            </a:xfrm>
            <a:prstGeom prst="rect">
              <a:avLst/>
            </a:prstGeom>
          </p:spPr>
        </p:pic>
        <p:pic>
          <p:nvPicPr>
            <p:cNvPr id="22" name="object 22"/>
            <p:cNvPicPr/>
            <p:nvPr/>
          </p:nvPicPr>
          <p:blipFill>
            <a:blip r:embed="rId2" cstate="print"/>
            <a:stretch>
              <a:fillRect/>
            </a:stretch>
          </p:blipFill>
          <p:spPr>
            <a:xfrm>
              <a:off x="971790" y="1128974"/>
              <a:ext cx="380615" cy="380615"/>
            </a:xfrm>
            <a:prstGeom prst="rect">
              <a:avLst/>
            </a:prstGeom>
          </p:spPr>
        </p:pic>
        <p:pic>
          <p:nvPicPr>
            <p:cNvPr id="23" name="object 23"/>
            <p:cNvPicPr/>
            <p:nvPr/>
          </p:nvPicPr>
          <p:blipFill>
            <a:blip r:embed="rId2" cstate="print"/>
            <a:stretch>
              <a:fillRect/>
            </a:stretch>
          </p:blipFill>
          <p:spPr>
            <a:xfrm>
              <a:off x="1204784" y="1128974"/>
              <a:ext cx="380615" cy="380615"/>
            </a:xfrm>
            <a:prstGeom prst="rect">
              <a:avLst/>
            </a:prstGeom>
          </p:spPr>
        </p:pic>
        <p:pic>
          <p:nvPicPr>
            <p:cNvPr id="24" name="object 24"/>
            <p:cNvPicPr/>
            <p:nvPr/>
          </p:nvPicPr>
          <p:blipFill>
            <a:blip r:embed="rId2" cstate="print"/>
            <a:stretch>
              <a:fillRect/>
            </a:stretch>
          </p:blipFill>
          <p:spPr>
            <a:xfrm>
              <a:off x="1437802" y="1128974"/>
              <a:ext cx="380615" cy="380615"/>
            </a:xfrm>
            <a:prstGeom prst="rect">
              <a:avLst/>
            </a:prstGeom>
          </p:spPr>
        </p:pic>
        <p:pic>
          <p:nvPicPr>
            <p:cNvPr id="25" name="object 25"/>
            <p:cNvPicPr/>
            <p:nvPr/>
          </p:nvPicPr>
          <p:blipFill>
            <a:blip r:embed="rId2" cstate="print"/>
            <a:stretch>
              <a:fillRect/>
            </a:stretch>
          </p:blipFill>
          <p:spPr>
            <a:xfrm>
              <a:off x="1670795" y="1128974"/>
              <a:ext cx="380615" cy="380615"/>
            </a:xfrm>
            <a:prstGeom prst="rect">
              <a:avLst/>
            </a:prstGeom>
          </p:spPr>
        </p:pic>
        <p:pic>
          <p:nvPicPr>
            <p:cNvPr id="26" name="object 26"/>
            <p:cNvPicPr/>
            <p:nvPr/>
          </p:nvPicPr>
          <p:blipFill>
            <a:blip r:embed="rId2" cstate="print"/>
            <a:stretch>
              <a:fillRect/>
            </a:stretch>
          </p:blipFill>
          <p:spPr>
            <a:xfrm>
              <a:off x="1903788" y="1128974"/>
              <a:ext cx="380615" cy="380615"/>
            </a:xfrm>
            <a:prstGeom prst="rect">
              <a:avLst/>
            </a:prstGeom>
          </p:spPr>
        </p:pic>
        <p:pic>
          <p:nvPicPr>
            <p:cNvPr id="27" name="object 27"/>
            <p:cNvPicPr/>
            <p:nvPr/>
          </p:nvPicPr>
          <p:blipFill>
            <a:blip r:embed="rId2" cstate="print"/>
            <a:stretch>
              <a:fillRect/>
            </a:stretch>
          </p:blipFill>
          <p:spPr>
            <a:xfrm>
              <a:off x="2136807" y="1128974"/>
              <a:ext cx="380615" cy="380615"/>
            </a:xfrm>
            <a:prstGeom prst="rect">
              <a:avLst/>
            </a:prstGeom>
          </p:spPr>
        </p:pic>
        <p:pic>
          <p:nvPicPr>
            <p:cNvPr id="28" name="object 28"/>
            <p:cNvPicPr/>
            <p:nvPr/>
          </p:nvPicPr>
          <p:blipFill>
            <a:blip r:embed="rId2" cstate="print"/>
            <a:stretch>
              <a:fillRect/>
            </a:stretch>
          </p:blipFill>
          <p:spPr>
            <a:xfrm>
              <a:off x="505779" y="1361967"/>
              <a:ext cx="380615" cy="380615"/>
            </a:xfrm>
            <a:prstGeom prst="rect">
              <a:avLst/>
            </a:prstGeom>
          </p:spPr>
        </p:pic>
        <p:pic>
          <p:nvPicPr>
            <p:cNvPr id="29" name="object 29"/>
            <p:cNvPicPr/>
            <p:nvPr/>
          </p:nvPicPr>
          <p:blipFill>
            <a:blip r:embed="rId2" cstate="print"/>
            <a:stretch>
              <a:fillRect/>
            </a:stretch>
          </p:blipFill>
          <p:spPr>
            <a:xfrm>
              <a:off x="738773" y="1361967"/>
              <a:ext cx="380615" cy="380615"/>
            </a:xfrm>
            <a:prstGeom prst="rect">
              <a:avLst/>
            </a:prstGeom>
          </p:spPr>
        </p:pic>
        <p:pic>
          <p:nvPicPr>
            <p:cNvPr id="30" name="object 30"/>
            <p:cNvPicPr/>
            <p:nvPr/>
          </p:nvPicPr>
          <p:blipFill>
            <a:blip r:embed="rId2" cstate="print"/>
            <a:stretch>
              <a:fillRect/>
            </a:stretch>
          </p:blipFill>
          <p:spPr>
            <a:xfrm>
              <a:off x="971790" y="1361967"/>
              <a:ext cx="380615" cy="380615"/>
            </a:xfrm>
            <a:prstGeom prst="rect">
              <a:avLst/>
            </a:prstGeom>
          </p:spPr>
        </p:pic>
        <p:pic>
          <p:nvPicPr>
            <p:cNvPr id="31" name="object 31"/>
            <p:cNvPicPr/>
            <p:nvPr/>
          </p:nvPicPr>
          <p:blipFill>
            <a:blip r:embed="rId2" cstate="print"/>
            <a:stretch>
              <a:fillRect/>
            </a:stretch>
          </p:blipFill>
          <p:spPr>
            <a:xfrm>
              <a:off x="1204784" y="1361967"/>
              <a:ext cx="380615" cy="380615"/>
            </a:xfrm>
            <a:prstGeom prst="rect">
              <a:avLst/>
            </a:prstGeom>
          </p:spPr>
        </p:pic>
        <p:pic>
          <p:nvPicPr>
            <p:cNvPr id="32" name="object 32"/>
            <p:cNvPicPr/>
            <p:nvPr/>
          </p:nvPicPr>
          <p:blipFill>
            <a:blip r:embed="rId2" cstate="print"/>
            <a:stretch>
              <a:fillRect/>
            </a:stretch>
          </p:blipFill>
          <p:spPr>
            <a:xfrm>
              <a:off x="1437802" y="1361967"/>
              <a:ext cx="380615" cy="380615"/>
            </a:xfrm>
            <a:prstGeom prst="rect">
              <a:avLst/>
            </a:prstGeom>
          </p:spPr>
        </p:pic>
        <p:pic>
          <p:nvPicPr>
            <p:cNvPr id="33" name="object 33"/>
            <p:cNvPicPr/>
            <p:nvPr/>
          </p:nvPicPr>
          <p:blipFill>
            <a:blip r:embed="rId2" cstate="print"/>
            <a:stretch>
              <a:fillRect/>
            </a:stretch>
          </p:blipFill>
          <p:spPr>
            <a:xfrm>
              <a:off x="1670795" y="1361967"/>
              <a:ext cx="380615" cy="380615"/>
            </a:xfrm>
            <a:prstGeom prst="rect">
              <a:avLst/>
            </a:prstGeom>
          </p:spPr>
        </p:pic>
        <p:pic>
          <p:nvPicPr>
            <p:cNvPr id="34" name="object 34"/>
            <p:cNvPicPr/>
            <p:nvPr/>
          </p:nvPicPr>
          <p:blipFill>
            <a:blip r:embed="rId2" cstate="print"/>
            <a:stretch>
              <a:fillRect/>
            </a:stretch>
          </p:blipFill>
          <p:spPr>
            <a:xfrm>
              <a:off x="1903788" y="1361967"/>
              <a:ext cx="380615" cy="380615"/>
            </a:xfrm>
            <a:prstGeom prst="rect">
              <a:avLst/>
            </a:prstGeom>
          </p:spPr>
        </p:pic>
        <p:pic>
          <p:nvPicPr>
            <p:cNvPr id="35" name="object 35"/>
            <p:cNvPicPr/>
            <p:nvPr/>
          </p:nvPicPr>
          <p:blipFill>
            <a:blip r:embed="rId2" cstate="print"/>
            <a:stretch>
              <a:fillRect/>
            </a:stretch>
          </p:blipFill>
          <p:spPr>
            <a:xfrm>
              <a:off x="2136807" y="1361967"/>
              <a:ext cx="380615" cy="380615"/>
            </a:xfrm>
            <a:prstGeom prst="rect">
              <a:avLst/>
            </a:prstGeom>
          </p:spPr>
        </p:pic>
        <p:pic>
          <p:nvPicPr>
            <p:cNvPr id="36" name="object 36"/>
            <p:cNvPicPr/>
            <p:nvPr/>
          </p:nvPicPr>
          <p:blipFill>
            <a:blip r:embed="rId2" cstate="print"/>
            <a:stretch>
              <a:fillRect/>
            </a:stretch>
          </p:blipFill>
          <p:spPr>
            <a:xfrm>
              <a:off x="505779" y="1594987"/>
              <a:ext cx="380615" cy="380615"/>
            </a:xfrm>
            <a:prstGeom prst="rect">
              <a:avLst/>
            </a:prstGeom>
          </p:spPr>
        </p:pic>
        <p:pic>
          <p:nvPicPr>
            <p:cNvPr id="37" name="object 37"/>
            <p:cNvPicPr/>
            <p:nvPr/>
          </p:nvPicPr>
          <p:blipFill>
            <a:blip r:embed="rId2" cstate="print"/>
            <a:stretch>
              <a:fillRect/>
            </a:stretch>
          </p:blipFill>
          <p:spPr>
            <a:xfrm>
              <a:off x="738773" y="1594987"/>
              <a:ext cx="380615" cy="380615"/>
            </a:xfrm>
            <a:prstGeom prst="rect">
              <a:avLst/>
            </a:prstGeom>
          </p:spPr>
        </p:pic>
        <p:pic>
          <p:nvPicPr>
            <p:cNvPr id="38" name="object 38"/>
            <p:cNvPicPr/>
            <p:nvPr/>
          </p:nvPicPr>
          <p:blipFill>
            <a:blip r:embed="rId2" cstate="print"/>
            <a:stretch>
              <a:fillRect/>
            </a:stretch>
          </p:blipFill>
          <p:spPr>
            <a:xfrm>
              <a:off x="971790" y="1594987"/>
              <a:ext cx="380615" cy="380615"/>
            </a:xfrm>
            <a:prstGeom prst="rect">
              <a:avLst/>
            </a:prstGeom>
          </p:spPr>
        </p:pic>
        <p:pic>
          <p:nvPicPr>
            <p:cNvPr id="39" name="object 39"/>
            <p:cNvPicPr/>
            <p:nvPr/>
          </p:nvPicPr>
          <p:blipFill>
            <a:blip r:embed="rId2" cstate="print"/>
            <a:stretch>
              <a:fillRect/>
            </a:stretch>
          </p:blipFill>
          <p:spPr>
            <a:xfrm>
              <a:off x="1204784" y="1594987"/>
              <a:ext cx="380615" cy="380615"/>
            </a:xfrm>
            <a:prstGeom prst="rect">
              <a:avLst/>
            </a:prstGeom>
          </p:spPr>
        </p:pic>
        <p:pic>
          <p:nvPicPr>
            <p:cNvPr id="40" name="object 40"/>
            <p:cNvPicPr/>
            <p:nvPr/>
          </p:nvPicPr>
          <p:blipFill>
            <a:blip r:embed="rId2" cstate="print"/>
            <a:stretch>
              <a:fillRect/>
            </a:stretch>
          </p:blipFill>
          <p:spPr>
            <a:xfrm>
              <a:off x="1437802" y="1594987"/>
              <a:ext cx="380615" cy="380615"/>
            </a:xfrm>
            <a:prstGeom prst="rect">
              <a:avLst/>
            </a:prstGeom>
          </p:spPr>
        </p:pic>
        <p:pic>
          <p:nvPicPr>
            <p:cNvPr id="41" name="object 41"/>
            <p:cNvPicPr/>
            <p:nvPr/>
          </p:nvPicPr>
          <p:blipFill>
            <a:blip r:embed="rId2" cstate="print"/>
            <a:stretch>
              <a:fillRect/>
            </a:stretch>
          </p:blipFill>
          <p:spPr>
            <a:xfrm>
              <a:off x="1670795" y="1594987"/>
              <a:ext cx="380615" cy="380615"/>
            </a:xfrm>
            <a:prstGeom prst="rect">
              <a:avLst/>
            </a:prstGeom>
          </p:spPr>
        </p:pic>
        <p:pic>
          <p:nvPicPr>
            <p:cNvPr id="42" name="object 42"/>
            <p:cNvPicPr/>
            <p:nvPr/>
          </p:nvPicPr>
          <p:blipFill>
            <a:blip r:embed="rId2" cstate="print"/>
            <a:stretch>
              <a:fillRect/>
            </a:stretch>
          </p:blipFill>
          <p:spPr>
            <a:xfrm>
              <a:off x="1903788" y="1594987"/>
              <a:ext cx="380615" cy="380615"/>
            </a:xfrm>
            <a:prstGeom prst="rect">
              <a:avLst/>
            </a:prstGeom>
          </p:spPr>
        </p:pic>
        <p:pic>
          <p:nvPicPr>
            <p:cNvPr id="43" name="object 43"/>
            <p:cNvPicPr/>
            <p:nvPr/>
          </p:nvPicPr>
          <p:blipFill>
            <a:blip r:embed="rId2" cstate="print"/>
            <a:stretch>
              <a:fillRect/>
            </a:stretch>
          </p:blipFill>
          <p:spPr>
            <a:xfrm>
              <a:off x="2136807" y="1594987"/>
              <a:ext cx="380615" cy="380615"/>
            </a:xfrm>
            <a:prstGeom prst="rect">
              <a:avLst/>
            </a:prstGeom>
          </p:spPr>
        </p:pic>
        <p:pic>
          <p:nvPicPr>
            <p:cNvPr id="44" name="object 44"/>
            <p:cNvPicPr/>
            <p:nvPr/>
          </p:nvPicPr>
          <p:blipFill>
            <a:blip r:embed="rId2" cstate="print"/>
            <a:stretch>
              <a:fillRect/>
            </a:stretch>
          </p:blipFill>
          <p:spPr>
            <a:xfrm>
              <a:off x="505779" y="1827978"/>
              <a:ext cx="380615" cy="380615"/>
            </a:xfrm>
            <a:prstGeom prst="rect">
              <a:avLst/>
            </a:prstGeom>
          </p:spPr>
        </p:pic>
        <p:pic>
          <p:nvPicPr>
            <p:cNvPr id="45" name="object 45"/>
            <p:cNvPicPr/>
            <p:nvPr/>
          </p:nvPicPr>
          <p:blipFill>
            <a:blip r:embed="rId2" cstate="print"/>
            <a:stretch>
              <a:fillRect/>
            </a:stretch>
          </p:blipFill>
          <p:spPr>
            <a:xfrm>
              <a:off x="738773" y="1827978"/>
              <a:ext cx="380615" cy="380615"/>
            </a:xfrm>
            <a:prstGeom prst="rect">
              <a:avLst/>
            </a:prstGeom>
          </p:spPr>
        </p:pic>
        <p:pic>
          <p:nvPicPr>
            <p:cNvPr id="46" name="object 46"/>
            <p:cNvPicPr/>
            <p:nvPr/>
          </p:nvPicPr>
          <p:blipFill>
            <a:blip r:embed="rId2" cstate="print"/>
            <a:stretch>
              <a:fillRect/>
            </a:stretch>
          </p:blipFill>
          <p:spPr>
            <a:xfrm>
              <a:off x="971790" y="1827978"/>
              <a:ext cx="380615" cy="380615"/>
            </a:xfrm>
            <a:prstGeom prst="rect">
              <a:avLst/>
            </a:prstGeom>
          </p:spPr>
        </p:pic>
        <p:pic>
          <p:nvPicPr>
            <p:cNvPr id="47" name="object 47"/>
            <p:cNvPicPr/>
            <p:nvPr/>
          </p:nvPicPr>
          <p:blipFill>
            <a:blip r:embed="rId2" cstate="print"/>
            <a:stretch>
              <a:fillRect/>
            </a:stretch>
          </p:blipFill>
          <p:spPr>
            <a:xfrm>
              <a:off x="1204784" y="1827978"/>
              <a:ext cx="380615" cy="380615"/>
            </a:xfrm>
            <a:prstGeom prst="rect">
              <a:avLst/>
            </a:prstGeom>
          </p:spPr>
        </p:pic>
        <p:pic>
          <p:nvPicPr>
            <p:cNvPr id="48" name="object 48"/>
            <p:cNvPicPr/>
            <p:nvPr/>
          </p:nvPicPr>
          <p:blipFill>
            <a:blip r:embed="rId2" cstate="print"/>
            <a:stretch>
              <a:fillRect/>
            </a:stretch>
          </p:blipFill>
          <p:spPr>
            <a:xfrm>
              <a:off x="1437802" y="1827978"/>
              <a:ext cx="380615" cy="380615"/>
            </a:xfrm>
            <a:prstGeom prst="rect">
              <a:avLst/>
            </a:prstGeom>
          </p:spPr>
        </p:pic>
        <p:pic>
          <p:nvPicPr>
            <p:cNvPr id="49" name="object 49"/>
            <p:cNvPicPr/>
            <p:nvPr/>
          </p:nvPicPr>
          <p:blipFill>
            <a:blip r:embed="rId2" cstate="print"/>
            <a:stretch>
              <a:fillRect/>
            </a:stretch>
          </p:blipFill>
          <p:spPr>
            <a:xfrm>
              <a:off x="1670795" y="1827978"/>
              <a:ext cx="380615" cy="380615"/>
            </a:xfrm>
            <a:prstGeom prst="rect">
              <a:avLst/>
            </a:prstGeom>
          </p:spPr>
        </p:pic>
        <p:pic>
          <p:nvPicPr>
            <p:cNvPr id="50" name="object 50"/>
            <p:cNvPicPr/>
            <p:nvPr/>
          </p:nvPicPr>
          <p:blipFill>
            <a:blip r:embed="rId2" cstate="print"/>
            <a:stretch>
              <a:fillRect/>
            </a:stretch>
          </p:blipFill>
          <p:spPr>
            <a:xfrm>
              <a:off x="1903788" y="1827978"/>
              <a:ext cx="380615" cy="380615"/>
            </a:xfrm>
            <a:prstGeom prst="rect">
              <a:avLst/>
            </a:prstGeom>
          </p:spPr>
        </p:pic>
        <p:pic>
          <p:nvPicPr>
            <p:cNvPr id="51" name="object 51"/>
            <p:cNvPicPr/>
            <p:nvPr/>
          </p:nvPicPr>
          <p:blipFill>
            <a:blip r:embed="rId2" cstate="print"/>
            <a:stretch>
              <a:fillRect/>
            </a:stretch>
          </p:blipFill>
          <p:spPr>
            <a:xfrm>
              <a:off x="2136807" y="1827978"/>
              <a:ext cx="380615" cy="380615"/>
            </a:xfrm>
            <a:prstGeom prst="rect">
              <a:avLst/>
            </a:prstGeom>
          </p:spPr>
        </p:pic>
        <p:pic>
          <p:nvPicPr>
            <p:cNvPr id="52" name="object 52"/>
            <p:cNvPicPr/>
            <p:nvPr/>
          </p:nvPicPr>
          <p:blipFill>
            <a:blip r:embed="rId2" cstate="print"/>
            <a:stretch>
              <a:fillRect/>
            </a:stretch>
          </p:blipFill>
          <p:spPr>
            <a:xfrm>
              <a:off x="505779" y="2060972"/>
              <a:ext cx="380615" cy="380615"/>
            </a:xfrm>
            <a:prstGeom prst="rect">
              <a:avLst/>
            </a:prstGeom>
          </p:spPr>
        </p:pic>
        <p:pic>
          <p:nvPicPr>
            <p:cNvPr id="53" name="object 53"/>
            <p:cNvPicPr/>
            <p:nvPr/>
          </p:nvPicPr>
          <p:blipFill>
            <a:blip r:embed="rId2" cstate="print"/>
            <a:stretch>
              <a:fillRect/>
            </a:stretch>
          </p:blipFill>
          <p:spPr>
            <a:xfrm>
              <a:off x="738773" y="2060972"/>
              <a:ext cx="380615" cy="380615"/>
            </a:xfrm>
            <a:prstGeom prst="rect">
              <a:avLst/>
            </a:prstGeom>
          </p:spPr>
        </p:pic>
        <p:pic>
          <p:nvPicPr>
            <p:cNvPr id="54" name="object 54"/>
            <p:cNvPicPr/>
            <p:nvPr/>
          </p:nvPicPr>
          <p:blipFill>
            <a:blip r:embed="rId2" cstate="print"/>
            <a:stretch>
              <a:fillRect/>
            </a:stretch>
          </p:blipFill>
          <p:spPr>
            <a:xfrm>
              <a:off x="971790" y="2060972"/>
              <a:ext cx="380615" cy="380615"/>
            </a:xfrm>
            <a:prstGeom prst="rect">
              <a:avLst/>
            </a:prstGeom>
          </p:spPr>
        </p:pic>
        <p:pic>
          <p:nvPicPr>
            <p:cNvPr id="55" name="object 55"/>
            <p:cNvPicPr/>
            <p:nvPr/>
          </p:nvPicPr>
          <p:blipFill>
            <a:blip r:embed="rId2" cstate="print"/>
            <a:stretch>
              <a:fillRect/>
            </a:stretch>
          </p:blipFill>
          <p:spPr>
            <a:xfrm>
              <a:off x="1204784" y="2060972"/>
              <a:ext cx="380615" cy="380615"/>
            </a:xfrm>
            <a:prstGeom prst="rect">
              <a:avLst/>
            </a:prstGeom>
          </p:spPr>
        </p:pic>
        <p:pic>
          <p:nvPicPr>
            <p:cNvPr id="56" name="object 56"/>
            <p:cNvPicPr/>
            <p:nvPr/>
          </p:nvPicPr>
          <p:blipFill>
            <a:blip r:embed="rId2" cstate="print"/>
            <a:stretch>
              <a:fillRect/>
            </a:stretch>
          </p:blipFill>
          <p:spPr>
            <a:xfrm>
              <a:off x="1437802" y="2060972"/>
              <a:ext cx="380615" cy="380615"/>
            </a:xfrm>
            <a:prstGeom prst="rect">
              <a:avLst/>
            </a:prstGeom>
          </p:spPr>
        </p:pic>
        <p:pic>
          <p:nvPicPr>
            <p:cNvPr id="57" name="object 57"/>
            <p:cNvPicPr/>
            <p:nvPr/>
          </p:nvPicPr>
          <p:blipFill>
            <a:blip r:embed="rId2" cstate="print"/>
            <a:stretch>
              <a:fillRect/>
            </a:stretch>
          </p:blipFill>
          <p:spPr>
            <a:xfrm>
              <a:off x="1670795" y="2060972"/>
              <a:ext cx="380615" cy="380615"/>
            </a:xfrm>
            <a:prstGeom prst="rect">
              <a:avLst/>
            </a:prstGeom>
          </p:spPr>
        </p:pic>
        <p:pic>
          <p:nvPicPr>
            <p:cNvPr id="58" name="object 58"/>
            <p:cNvPicPr/>
            <p:nvPr/>
          </p:nvPicPr>
          <p:blipFill>
            <a:blip r:embed="rId2" cstate="print"/>
            <a:stretch>
              <a:fillRect/>
            </a:stretch>
          </p:blipFill>
          <p:spPr>
            <a:xfrm>
              <a:off x="1903788" y="2060972"/>
              <a:ext cx="380615" cy="380615"/>
            </a:xfrm>
            <a:prstGeom prst="rect">
              <a:avLst/>
            </a:prstGeom>
          </p:spPr>
        </p:pic>
        <p:pic>
          <p:nvPicPr>
            <p:cNvPr id="59" name="object 59"/>
            <p:cNvPicPr/>
            <p:nvPr/>
          </p:nvPicPr>
          <p:blipFill>
            <a:blip r:embed="rId2" cstate="print"/>
            <a:stretch>
              <a:fillRect/>
            </a:stretch>
          </p:blipFill>
          <p:spPr>
            <a:xfrm>
              <a:off x="2136807" y="2060972"/>
              <a:ext cx="380615" cy="380615"/>
            </a:xfrm>
            <a:prstGeom prst="rect">
              <a:avLst/>
            </a:prstGeom>
          </p:spPr>
        </p:pic>
        <p:pic>
          <p:nvPicPr>
            <p:cNvPr id="60" name="object 60"/>
            <p:cNvPicPr/>
            <p:nvPr/>
          </p:nvPicPr>
          <p:blipFill>
            <a:blip r:embed="rId2" cstate="print"/>
            <a:stretch>
              <a:fillRect/>
            </a:stretch>
          </p:blipFill>
          <p:spPr>
            <a:xfrm>
              <a:off x="505779" y="2293991"/>
              <a:ext cx="380615" cy="380615"/>
            </a:xfrm>
            <a:prstGeom prst="rect">
              <a:avLst/>
            </a:prstGeom>
          </p:spPr>
        </p:pic>
        <p:pic>
          <p:nvPicPr>
            <p:cNvPr id="61" name="object 61"/>
            <p:cNvPicPr/>
            <p:nvPr/>
          </p:nvPicPr>
          <p:blipFill>
            <a:blip r:embed="rId2" cstate="print"/>
            <a:stretch>
              <a:fillRect/>
            </a:stretch>
          </p:blipFill>
          <p:spPr>
            <a:xfrm>
              <a:off x="738773" y="2293991"/>
              <a:ext cx="380615" cy="380615"/>
            </a:xfrm>
            <a:prstGeom prst="rect">
              <a:avLst/>
            </a:prstGeom>
          </p:spPr>
        </p:pic>
        <p:pic>
          <p:nvPicPr>
            <p:cNvPr id="62" name="object 62"/>
            <p:cNvPicPr/>
            <p:nvPr/>
          </p:nvPicPr>
          <p:blipFill>
            <a:blip r:embed="rId2" cstate="print"/>
            <a:stretch>
              <a:fillRect/>
            </a:stretch>
          </p:blipFill>
          <p:spPr>
            <a:xfrm>
              <a:off x="971790" y="2293991"/>
              <a:ext cx="380615" cy="380615"/>
            </a:xfrm>
            <a:prstGeom prst="rect">
              <a:avLst/>
            </a:prstGeom>
          </p:spPr>
        </p:pic>
        <p:pic>
          <p:nvPicPr>
            <p:cNvPr id="63" name="object 63"/>
            <p:cNvPicPr/>
            <p:nvPr/>
          </p:nvPicPr>
          <p:blipFill>
            <a:blip r:embed="rId2" cstate="print"/>
            <a:stretch>
              <a:fillRect/>
            </a:stretch>
          </p:blipFill>
          <p:spPr>
            <a:xfrm>
              <a:off x="1204784" y="2293991"/>
              <a:ext cx="380615" cy="380615"/>
            </a:xfrm>
            <a:prstGeom prst="rect">
              <a:avLst/>
            </a:prstGeom>
          </p:spPr>
        </p:pic>
        <p:pic>
          <p:nvPicPr>
            <p:cNvPr id="64" name="object 64"/>
            <p:cNvPicPr/>
            <p:nvPr/>
          </p:nvPicPr>
          <p:blipFill>
            <a:blip r:embed="rId2" cstate="print"/>
            <a:stretch>
              <a:fillRect/>
            </a:stretch>
          </p:blipFill>
          <p:spPr>
            <a:xfrm>
              <a:off x="1437802" y="2293991"/>
              <a:ext cx="380615" cy="380615"/>
            </a:xfrm>
            <a:prstGeom prst="rect">
              <a:avLst/>
            </a:prstGeom>
          </p:spPr>
        </p:pic>
        <p:pic>
          <p:nvPicPr>
            <p:cNvPr id="65" name="object 65"/>
            <p:cNvPicPr/>
            <p:nvPr/>
          </p:nvPicPr>
          <p:blipFill>
            <a:blip r:embed="rId2" cstate="print"/>
            <a:stretch>
              <a:fillRect/>
            </a:stretch>
          </p:blipFill>
          <p:spPr>
            <a:xfrm>
              <a:off x="1670795" y="2293991"/>
              <a:ext cx="380615" cy="380615"/>
            </a:xfrm>
            <a:prstGeom prst="rect">
              <a:avLst/>
            </a:prstGeom>
          </p:spPr>
        </p:pic>
        <p:pic>
          <p:nvPicPr>
            <p:cNvPr id="66" name="object 66"/>
            <p:cNvPicPr/>
            <p:nvPr/>
          </p:nvPicPr>
          <p:blipFill>
            <a:blip r:embed="rId2" cstate="print"/>
            <a:stretch>
              <a:fillRect/>
            </a:stretch>
          </p:blipFill>
          <p:spPr>
            <a:xfrm>
              <a:off x="1903788" y="2293991"/>
              <a:ext cx="380615" cy="380615"/>
            </a:xfrm>
            <a:prstGeom prst="rect">
              <a:avLst/>
            </a:prstGeom>
          </p:spPr>
        </p:pic>
        <p:pic>
          <p:nvPicPr>
            <p:cNvPr id="67" name="object 67"/>
            <p:cNvPicPr/>
            <p:nvPr/>
          </p:nvPicPr>
          <p:blipFill>
            <a:blip r:embed="rId2" cstate="print"/>
            <a:stretch>
              <a:fillRect/>
            </a:stretch>
          </p:blipFill>
          <p:spPr>
            <a:xfrm>
              <a:off x="2136807" y="2293991"/>
              <a:ext cx="380615" cy="380615"/>
            </a:xfrm>
            <a:prstGeom prst="rect">
              <a:avLst/>
            </a:prstGeom>
          </p:spPr>
        </p:pic>
        <p:sp>
          <p:nvSpPr>
            <p:cNvPr id="68" name="object 68"/>
            <p:cNvSpPr/>
            <p:nvPr/>
          </p:nvSpPr>
          <p:spPr>
            <a:xfrm>
              <a:off x="577965" y="708899"/>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69" name="object 69"/>
            <p:cNvSpPr/>
            <p:nvPr/>
          </p:nvSpPr>
          <p:spPr>
            <a:xfrm>
              <a:off x="577965" y="708899"/>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0" name="object 70"/>
            <p:cNvSpPr/>
            <p:nvPr/>
          </p:nvSpPr>
          <p:spPr>
            <a:xfrm>
              <a:off x="810958"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1" name="object 71"/>
            <p:cNvSpPr/>
            <p:nvPr/>
          </p:nvSpPr>
          <p:spPr>
            <a:xfrm>
              <a:off x="810958"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2" name="object 72"/>
            <p:cNvSpPr/>
            <p:nvPr/>
          </p:nvSpPr>
          <p:spPr>
            <a:xfrm>
              <a:off x="1043976"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3" name="object 73"/>
            <p:cNvSpPr/>
            <p:nvPr/>
          </p:nvSpPr>
          <p:spPr>
            <a:xfrm>
              <a:off x="1043976"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4" name="object 74"/>
            <p:cNvSpPr/>
            <p:nvPr/>
          </p:nvSpPr>
          <p:spPr>
            <a:xfrm>
              <a:off x="1276969"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5" name="object 75"/>
            <p:cNvSpPr/>
            <p:nvPr/>
          </p:nvSpPr>
          <p:spPr>
            <a:xfrm>
              <a:off x="1276969"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6" name="object 76"/>
            <p:cNvSpPr/>
            <p:nvPr/>
          </p:nvSpPr>
          <p:spPr>
            <a:xfrm>
              <a:off x="1509988"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7" name="object 77"/>
            <p:cNvSpPr/>
            <p:nvPr/>
          </p:nvSpPr>
          <p:spPr>
            <a:xfrm>
              <a:off x="1509988"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8" name="object 78"/>
            <p:cNvSpPr/>
            <p:nvPr/>
          </p:nvSpPr>
          <p:spPr>
            <a:xfrm>
              <a:off x="1742980"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9" name="object 79"/>
            <p:cNvSpPr/>
            <p:nvPr/>
          </p:nvSpPr>
          <p:spPr>
            <a:xfrm>
              <a:off x="1742980"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0" name="object 80"/>
            <p:cNvSpPr/>
            <p:nvPr/>
          </p:nvSpPr>
          <p:spPr>
            <a:xfrm>
              <a:off x="1975974"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1" name="object 81"/>
            <p:cNvSpPr/>
            <p:nvPr/>
          </p:nvSpPr>
          <p:spPr>
            <a:xfrm>
              <a:off x="1975974"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2" name="object 82"/>
            <p:cNvSpPr/>
            <p:nvPr/>
          </p:nvSpPr>
          <p:spPr>
            <a:xfrm>
              <a:off x="2208993" y="708899"/>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3" name="object 83"/>
            <p:cNvSpPr/>
            <p:nvPr/>
          </p:nvSpPr>
          <p:spPr>
            <a:xfrm>
              <a:off x="2208993" y="708899"/>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4" name="object 84"/>
            <p:cNvSpPr/>
            <p:nvPr/>
          </p:nvSpPr>
          <p:spPr>
            <a:xfrm>
              <a:off x="577965" y="941893"/>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5" name="object 85"/>
            <p:cNvSpPr/>
            <p:nvPr/>
          </p:nvSpPr>
          <p:spPr>
            <a:xfrm>
              <a:off x="577965" y="941892"/>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6" name="object 86"/>
            <p:cNvSpPr/>
            <p:nvPr/>
          </p:nvSpPr>
          <p:spPr>
            <a:xfrm>
              <a:off x="810958"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87" name="object 87"/>
            <p:cNvSpPr/>
            <p:nvPr/>
          </p:nvSpPr>
          <p:spPr>
            <a:xfrm>
              <a:off x="810958"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8" name="object 88"/>
            <p:cNvSpPr/>
            <p:nvPr/>
          </p:nvSpPr>
          <p:spPr>
            <a:xfrm>
              <a:off x="1043976"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89" name="object 89"/>
            <p:cNvSpPr/>
            <p:nvPr/>
          </p:nvSpPr>
          <p:spPr>
            <a:xfrm>
              <a:off x="1043976"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0" name="object 90"/>
            <p:cNvSpPr/>
            <p:nvPr/>
          </p:nvSpPr>
          <p:spPr>
            <a:xfrm>
              <a:off x="1276969"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1" name="object 91"/>
            <p:cNvSpPr/>
            <p:nvPr/>
          </p:nvSpPr>
          <p:spPr>
            <a:xfrm>
              <a:off x="1276969"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2" name="object 92"/>
            <p:cNvSpPr/>
            <p:nvPr/>
          </p:nvSpPr>
          <p:spPr>
            <a:xfrm>
              <a:off x="1509988"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3" name="object 93"/>
            <p:cNvSpPr/>
            <p:nvPr/>
          </p:nvSpPr>
          <p:spPr>
            <a:xfrm>
              <a:off x="1509988"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4" name="object 94"/>
            <p:cNvSpPr/>
            <p:nvPr/>
          </p:nvSpPr>
          <p:spPr>
            <a:xfrm>
              <a:off x="1742980"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5" name="object 95"/>
            <p:cNvSpPr/>
            <p:nvPr/>
          </p:nvSpPr>
          <p:spPr>
            <a:xfrm>
              <a:off x="1742980"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6" name="object 96"/>
            <p:cNvSpPr/>
            <p:nvPr/>
          </p:nvSpPr>
          <p:spPr>
            <a:xfrm>
              <a:off x="1975974"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7" name="object 97"/>
            <p:cNvSpPr/>
            <p:nvPr/>
          </p:nvSpPr>
          <p:spPr>
            <a:xfrm>
              <a:off x="1975974"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8" name="object 98"/>
            <p:cNvSpPr/>
            <p:nvPr/>
          </p:nvSpPr>
          <p:spPr>
            <a:xfrm>
              <a:off x="2208993" y="94189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99" name="object 99"/>
            <p:cNvSpPr/>
            <p:nvPr/>
          </p:nvSpPr>
          <p:spPr>
            <a:xfrm>
              <a:off x="2208993" y="94189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0" name="object 100"/>
            <p:cNvSpPr/>
            <p:nvPr/>
          </p:nvSpPr>
          <p:spPr>
            <a:xfrm>
              <a:off x="577965" y="1174910"/>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1" name="object 101"/>
            <p:cNvSpPr/>
            <p:nvPr/>
          </p:nvSpPr>
          <p:spPr>
            <a:xfrm>
              <a:off x="577965" y="1174910"/>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2" name="object 102"/>
            <p:cNvSpPr/>
            <p:nvPr/>
          </p:nvSpPr>
          <p:spPr>
            <a:xfrm>
              <a:off x="810958"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3" name="object 103"/>
            <p:cNvSpPr/>
            <p:nvPr/>
          </p:nvSpPr>
          <p:spPr>
            <a:xfrm>
              <a:off x="810958"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4" name="object 104"/>
            <p:cNvSpPr/>
            <p:nvPr/>
          </p:nvSpPr>
          <p:spPr>
            <a:xfrm>
              <a:off x="1043976"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05" name="object 105"/>
            <p:cNvSpPr/>
            <p:nvPr/>
          </p:nvSpPr>
          <p:spPr>
            <a:xfrm>
              <a:off x="1043976"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6" name="object 106"/>
            <p:cNvSpPr/>
            <p:nvPr/>
          </p:nvSpPr>
          <p:spPr>
            <a:xfrm>
              <a:off x="1276969"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07" name="object 107"/>
            <p:cNvSpPr/>
            <p:nvPr/>
          </p:nvSpPr>
          <p:spPr>
            <a:xfrm>
              <a:off x="1276969"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8" name="object 108"/>
            <p:cNvSpPr/>
            <p:nvPr/>
          </p:nvSpPr>
          <p:spPr>
            <a:xfrm>
              <a:off x="1509988"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9" name="object 109"/>
            <p:cNvSpPr/>
            <p:nvPr/>
          </p:nvSpPr>
          <p:spPr>
            <a:xfrm>
              <a:off x="1509988"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0" name="object 110"/>
            <p:cNvSpPr/>
            <p:nvPr/>
          </p:nvSpPr>
          <p:spPr>
            <a:xfrm>
              <a:off x="1742980"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1" name="object 111"/>
            <p:cNvSpPr/>
            <p:nvPr/>
          </p:nvSpPr>
          <p:spPr>
            <a:xfrm>
              <a:off x="1742980"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2" name="object 112"/>
            <p:cNvSpPr/>
            <p:nvPr/>
          </p:nvSpPr>
          <p:spPr>
            <a:xfrm>
              <a:off x="1975974"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13" name="object 113"/>
            <p:cNvSpPr/>
            <p:nvPr/>
          </p:nvSpPr>
          <p:spPr>
            <a:xfrm>
              <a:off x="1975974"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4" name="object 114"/>
            <p:cNvSpPr/>
            <p:nvPr/>
          </p:nvSpPr>
          <p:spPr>
            <a:xfrm>
              <a:off x="2208993" y="1174910"/>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5" name="object 115"/>
            <p:cNvSpPr/>
            <p:nvPr/>
          </p:nvSpPr>
          <p:spPr>
            <a:xfrm>
              <a:off x="2208993" y="1174910"/>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6" name="object 116"/>
            <p:cNvSpPr/>
            <p:nvPr/>
          </p:nvSpPr>
          <p:spPr>
            <a:xfrm>
              <a:off x="577965" y="1407904"/>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7" name="object 117"/>
            <p:cNvSpPr/>
            <p:nvPr/>
          </p:nvSpPr>
          <p:spPr>
            <a:xfrm>
              <a:off x="577965" y="1407904"/>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8" name="object 118"/>
            <p:cNvSpPr/>
            <p:nvPr/>
          </p:nvSpPr>
          <p:spPr>
            <a:xfrm>
              <a:off x="810958"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19" name="object 119"/>
            <p:cNvSpPr/>
            <p:nvPr/>
          </p:nvSpPr>
          <p:spPr>
            <a:xfrm>
              <a:off x="810958"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0" name="object 120"/>
            <p:cNvSpPr/>
            <p:nvPr/>
          </p:nvSpPr>
          <p:spPr>
            <a:xfrm>
              <a:off x="1043976"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1" name="object 121"/>
            <p:cNvSpPr/>
            <p:nvPr/>
          </p:nvSpPr>
          <p:spPr>
            <a:xfrm>
              <a:off x="1043976"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2" name="object 122"/>
            <p:cNvSpPr/>
            <p:nvPr/>
          </p:nvSpPr>
          <p:spPr>
            <a:xfrm>
              <a:off x="1276969"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23" name="object 123"/>
            <p:cNvSpPr/>
            <p:nvPr/>
          </p:nvSpPr>
          <p:spPr>
            <a:xfrm>
              <a:off x="1276969"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4" name="object 124"/>
            <p:cNvSpPr/>
            <p:nvPr/>
          </p:nvSpPr>
          <p:spPr>
            <a:xfrm>
              <a:off x="1509988"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25" name="object 125"/>
            <p:cNvSpPr/>
            <p:nvPr/>
          </p:nvSpPr>
          <p:spPr>
            <a:xfrm>
              <a:off x="1509988"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6" name="object 126"/>
            <p:cNvSpPr/>
            <p:nvPr/>
          </p:nvSpPr>
          <p:spPr>
            <a:xfrm>
              <a:off x="1742980"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7" name="object 127"/>
            <p:cNvSpPr/>
            <p:nvPr/>
          </p:nvSpPr>
          <p:spPr>
            <a:xfrm>
              <a:off x="1742980"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8" name="object 128"/>
            <p:cNvSpPr/>
            <p:nvPr/>
          </p:nvSpPr>
          <p:spPr>
            <a:xfrm>
              <a:off x="1975974"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9" name="object 129"/>
            <p:cNvSpPr/>
            <p:nvPr/>
          </p:nvSpPr>
          <p:spPr>
            <a:xfrm>
              <a:off x="1975974"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0" name="object 130"/>
            <p:cNvSpPr/>
            <p:nvPr/>
          </p:nvSpPr>
          <p:spPr>
            <a:xfrm>
              <a:off x="2208993" y="140790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1" name="object 131"/>
            <p:cNvSpPr/>
            <p:nvPr/>
          </p:nvSpPr>
          <p:spPr>
            <a:xfrm>
              <a:off x="2208993" y="140790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2" name="object 132"/>
            <p:cNvSpPr/>
            <p:nvPr/>
          </p:nvSpPr>
          <p:spPr>
            <a:xfrm>
              <a:off x="577965" y="1640923"/>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3" name="object 133"/>
            <p:cNvSpPr/>
            <p:nvPr/>
          </p:nvSpPr>
          <p:spPr>
            <a:xfrm>
              <a:off x="577965" y="1640923"/>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4" name="object 134"/>
            <p:cNvSpPr/>
            <p:nvPr/>
          </p:nvSpPr>
          <p:spPr>
            <a:xfrm>
              <a:off x="810958"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5" name="object 135"/>
            <p:cNvSpPr/>
            <p:nvPr/>
          </p:nvSpPr>
          <p:spPr>
            <a:xfrm>
              <a:off x="810958"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6" name="object 136"/>
            <p:cNvSpPr/>
            <p:nvPr/>
          </p:nvSpPr>
          <p:spPr>
            <a:xfrm>
              <a:off x="1043976"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37" name="object 137"/>
            <p:cNvSpPr/>
            <p:nvPr/>
          </p:nvSpPr>
          <p:spPr>
            <a:xfrm>
              <a:off x="1043976"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8" name="object 138"/>
            <p:cNvSpPr/>
            <p:nvPr/>
          </p:nvSpPr>
          <p:spPr>
            <a:xfrm>
              <a:off x="1276969"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39" name="object 139"/>
            <p:cNvSpPr/>
            <p:nvPr/>
          </p:nvSpPr>
          <p:spPr>
            <a:xfrm>
              <a:off x="1276969"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0" name="object 140"/>
            <p:cNvSpPr/>
            <p:nvPr/>
          </p:nvSpPr>
          <p:spPr>
            <a:xfrm>
              <a:off x="1509988"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1" name="object 141"/>
            <p:cNvSpPr/>
            <p:nvPr/>
          </p:nvSpPr>
          <p:spPr>
            <a:xfrm>
              <a:off x="1509988"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2" name="object 142"/>
            <p:cNvSpPr/>
            <p:nvPr/>
          </p:nvSpPr>
          <p:spPr>
            <a:xfrm>
              <a:off x="1742980"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43" name="object 143"/>
            <p:cNvSpPr/>
            <p:nvPr/>
          </p:nvSpPr>
          <p:spPr>
            <a:xfrm>
              <a:off x="1742980"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4" name="object 144"/>
            <p:cNvSpPr/>
            <p:nvPr/>
          </p:nvSpPr>
          <p:spPr>
            <a:xfrm>
              <a:off x="1975974"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5" name="object 145"/>
            <p:cNvSpPr/>
            <p:nvPr/>
          </p:nvSpPr>
          <p:spPr>
            <a:xfrm>
              <a:off x="1975974"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6" name="object 146"/>
            <p:cNvSpPr/>
            <p:nvPr/>
          </p:nvSpPr>
          <p:spPr>
            <a:xfrm>
              <a:off x="2208993" y="164092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7" name="object 147"/>
            <p:cNvSpPr/>
            <p:nvPr/>
          </p:nvSpPr>
          <p:spPr>
            <a:xfrm>
              <a:off x="2208993" y="164092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8" name="object 148"/>
            <p:cNvSpPr/>
            <p:nvPr/>
          </p:nvSpPr>
          <p:spPr>
            <a:xfrm>
              <a:off x="577965" y="1873914"/>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9" name="object 149"/>
            <p:cNvSpPr/>
            <p:nvPr/>
          </p:nvSpPr>
          <p:spPr>
            <a:xfrm>
              <a:off x="577965" y="1873914"/>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0" name="object 150"/>
            <p:cNvSpPr/>
            <p:nvPr/>
          </p:nvSpPr>
          <p:spPr>
            <a:xfrm>
              <a:off x="810958"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1" name="object 151"/>
            <p:cNvSpPr/>
            <p:nvPr/>
          </p:nvSpPr>
          <p:spPr>
            <a:xfrm>
              <a:off x="810958"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2" name="object 152"/>
            <p:cNvSpPr/>
            <p:nvPr/>
          </p:nvSpPr>
          <p:spPr>
            <a:xfrm>
              <a:off x="1043976"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53" name="object 153"/>
            <p:cNvSpPr/>
            <p:nvPr/>
          </p:nvSpPr>
          <p:spPr>
            <a:xfrm>
              <a:off x="1043976"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4" name="object 154"/>
            <p:cNvSpPr/>
            <p:nvPr/>
          </p:nvSpPr>
          <p:spPr>
            <a:xfrm>
              <a:off x="1276969"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5" name="object 155"/>
            <p:cNvSpPr/>
            <p:nvPr/>
          </p:nvSpPr>
          <p:spPr>
            <a:xfrm>
              <a:off x="1276969"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6" name="object 156"/>
            <p:cNvSpPr/>
            <p:nvPr/>
          </p:nvSpPr>
          <p:spPr>
            <a:xfrm>
              <a:off x="1509988"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57" name="object 157"/>
            <p:cNvSpPr/>
            <p:nvPr/>
          </p:nvSpPr>
          <p:spPr>
            <a:xfrm>
              <a:off x="1509988"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8" name="object 158"/>
            <p:cNvSpPr/>
            <p:nvPr/>
          </p:nvSpPr>
          <p:spPr>
            <a:xfrm>
              <a:off x="1742980"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9" name="object 159"/>
            <p:cNvSpPr/>
            <p:nvPr/>
          </p:nvSpPr>
          <p:spPr>
            <a:xfrm>
              <a:off x="1742980"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0" name="object 160"/>
            <p:cNvSpPr/>
            <p:nvPr/>
          </p:nvSpPr>
          <p:spPr>
            <a:xfrm>
              <a:off x="1975974"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1" name="object 161"/>
            <p:cNvSpPr/>
            <p:nvPr/>
          </p:nvSpPr>
          <p:spPr>
            <a:xfrm>
              <a:off x="1975974"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2" name="object 162"/>
            <p:cNvSpPr/>
            <p:nvPr/>
          </p:nvSpPr>
          <p:spPr>
            <a:xfrm>
              <a:off x="2208993" y="1873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63" name="object 163"/>
            <p:cNvSpPr/>
            <p:nvPr/>
          </p:nvSpPr>
          <p:spPr>
            <a:xfrm>
              <a:off x="2208993" y="1873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4" name="object 164"/>
            <p:cNvSpPr/>
            <p:nvPr/>
          </p:nvSpPr>
          <p:spPr>
            <a:xfrm>
              <a:off x="577965" y="210690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65" name="object 165"/>
            <p:cNvSpPr/>
            <p:nvPr/>
          </p:nvSpPr>
          <p:spPr>
            <a:xfrm>
              <a:off x="577965" y="2106908"/>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6" name="object 166"/>
            <p:cNvSpPr/>
            <p:nvPr/>
          </p:nvSpPr>
          <p:spPr>
            <a:xfrm>
              <a:off x="810958"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7" name="object 167"/>
            <p:cNvSpPr/>
            <p:nvPr/>
          </p:nvSpPr>
          <p:spPr>
            <a:xfrm>
              <a:off x="810958"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8" name="object 168"/>
            <p:cNvSpPr/>
            <p:nvPr/>
          </p:nvSpPr>
          <p:spPr>
            <a:xfrm>
              <a:off x="1043976"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9" name="object 169"/>
            <p:cNvSpPr/>
            <p:nvPr/>
          </p:nvSpPr>
          <p:spPr>
            <a:xfrm>
              <a:off x="1043976"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0" name="object 170"/>
            <p:cNvSpPr/>
            <p:nvPr/>
          </p:nvSpPr>
          <p:spPr>
            <a:xfrm>
              <a:off x="1276969"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1" name="object 171"/>
            <p:cNvSpPr/>
            <p:nvPr/>
          </p:nvSpPr>
          <p:spPr>
            <a:xfrm>
              <a:off x="1276969"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2" name="object 172"/>
            <p:cNvSpPr/>
            <p:nvPr/>
          </p:nvSpPr>
          <p:spPr>
            <a:xfrm>
              <a:off x="1509988"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3" name="object 173"/>
            <p:cNvSpPr/>
            <p:nvPr/>
          </p:nvSpPr>
          <p:spPr>
            <a:xfrm>
              <a:off x="1509988"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4" name="object 174"/>
            <p:cNvSpPr/>
            <p:nvPr/>
          </p:nvSpPr>
          <p:spPr>
            <a:xfrm>
              <a:off x="1742980"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75" name="object 175"/>
            <p:cNvSpPr/>
            <p:nvPr/>
          </p:nvSpPr>
          <p:spPr>
            <a:xfrm>
              <a:off x="1742980"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6" name="object 176"/>
            <p:cNvSpPr/>
            <p:nvPr/>
          </p:nvSpPr>
          <p:spPr>
            <a:xfrm>
              <a:off x="1975974"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7" name="object 177"/>
            <p:cNvSpPr/>
            <p:nvPr/>
          </p:nvSpPr>
          <p:spPr>
            <a:xfrm>
              <a:off x="1975974"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8" name="object 178"/>
            <p:cNvSpPr/>
            <p:nvPr/>
          </p:nvSpPr>
          <p:spPr>
            <a:xfrm>
              <a:off x="2208993" y="2106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9" name="object 179"/>
            <p:cNvSpPr/>
            <p:nvPr/>
          </p:nvSpPr>
          <p:spPr>
            <a:xfrm>
              <a:off x="2208993" y="210690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0" name="object 180"/>
            <p:cNvSpPr/>
            <p:nvPr/>
          </p:nvSpPr>
          <p:spPr>
            <a:xfrm>
              <a:off x="577965" y="2339927"/>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1" name="object 181"/>
            <p:cNvSpPr/>
            <p:nvPr/>
          </p:nvSpPr>
          <p:spPr>
            <a:xfrm>
              <a:off x="577965" y="233992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2" name="object 182"/>
            <p:cNvSpPr/>
            <p:nvPr/>
          </p:nvSpPr>
          <p:spPr>
            <a:xfrm>
              <a:off x="810958"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3" name="object 183"/>
            <p:cNvSpPr/>
            <p:nvPr/>
          </p:nvSpPr>
          <p:spPr>
            <a:xfrm>
              <a:off x="810958"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4" name="object 184"/>
            <p:cNvSpPr/>
            <p:nvPr/>
          </p:nvSpPr>
          <p:spPr>
            <a:xfrm>
              <a:off x="1043976"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5" name="object 185"/>
            <p:cNvSpPr/>
            <p:nvPr/>
          </p:nvSpPr>
          <p:spPr>
            <a:xfrm>
              <a:off x="1043976"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6" name="object 186"/>
            <p:cNvSpPr/>
            <p:nvPr/>
          </p:nvSpPr>
          <p:spPr>
            <a:xfrm>
              <a:off x="1276969"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7" name="object 187"/>
            <p:cNvSpPr/>
            <p:nvPr/>
          </p:nvSpPr>
          <p:spPr>
            <a:xfrm>
              <a:off x="1276969"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8" name="object 188"/>
            <p:cNvSpPr/>
            <p:nvPr/>
          </p:nvSpPr>
          <p:spPr>
            <a:xfrm>
              <a:off x="1509988"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9" name="object 189"/>
            <p:cNvSpPr/>
            <p:nvPr/>
          </p:nvSpPr>
          <p:spPr>
            <a:xfrm>
              <a:off x="1509988"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0" name="object 190"/>
            <p:cNvSpPr/>
            <p:nvPr/>
          </p:nvSpPr>
          <p:spPr>
            <a:xfrm>
              <a:off x="1742980"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1" name="object 191"/>
            <p:cNvSpPr/>
            <p:nvPr/>
          </p:nvSpPr>
          <p:spPr>
            <a:xfrm>
              <a:off x="1742980"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2" name="object 192"/>
            <p:cNvSpPr/>
            <p:nvPr/>
          </p:nvSpPr>
          <p:spPr>
            <a:xfrm>
              <a:off x="1975974"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3" name="object 193"/>
            <p:cNvSpPr/>
            <p:nvPr/>
          </p:nvSpPr>
          <p:spPr>
            <a:xfrm>
              <a:off x="1975974"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4" name="object 194"/>
            <p:cNvSpPr/>
            <p:nvPr/>
          </p:nvSpPr>
          <p:spPr>
            <a:xfrm>
              <a:off x="2208993" y="2339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5" name="object 195"/>
            <p:cNvSpPr/>
            <p:nvPr/>
          </p:nvSpPr>
          <p:spPr>
            <a:xfrm>
              <a:off x="2208993" y="2339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6" name="object 196"/>
            <p:cNvSpPr/>
            <p:nvPr/>
          </p:nvSpPr>
          <p:spPr>
            <a:xfrm>
              <a:off x="577964" y="708899"/>
              <a:ext cx="1864360" cy="1864360"/>
            </a:xfrm>
            <a:custGeom>
              <a:avLst/>
              <a:gdLst/>
              <a:ahLst/>
              <a:cxnLst/>
              <a:rect l="l" t="t" r="r" b="b"/>
              <a:pathLst>
                <a:path w="1864360" h="1864360">
                  <a:moveTo>
                    <a:pt x="1864023" y="0"/>
                  </a:moveTo>
                  <a:lnTo>
                    <a:pt x="1864023" y="1864021"/>
                  </a:lnTo>
                </a:path>
                <a:path w="1864360" h="1864360">
                  <a:moveTo>
                    <a:pt x="0" y="0"/>
                  </a:moveTo>
                  <a:lnTo>
                    <a:pt x="0" y="1864021"/>
                  </a:lnTo>
                </a:path>
                <a:path w="1864360" h="1864360">
                  <a:moveTo>
                    <a:pt x="1864021" y="1864022"/>
                  </a:moveTo>
                  <a:lnTo>
                    <a:pt x="0" y="1864022"/>
                  </a:lnTo>
                </a:path>
                <a:path w="1864360" h="1864360">
                  <a:moveTo>
                    <a:pt x="1864021" y="0"/>
                  </a:moveTo>
                  <a:lnTo>
                    <a:pt x="0" y="0"/>
                  </a:lnTo>
                </a:path>
              </a:pathLst>
            </a:custGeom>
            <a:ln w="6562">
              <a:solidFill>
                <a:srgbClr val="000000"/>
              </a:solidFill>
            </a:ln>
          </p:spPr>
          <p:txBody>
            <a:bodyPr wrap="square" lIns="0" tIns="0" rIns="0" bIns="0" rtlCol="0"/>
            <a:lstStyle/>
            <a:p>
              <a:endParaRPr sz="3530"/>
            </a:p>
          </p:txBody>
        </p:sp>
      </p:grpSp>
      <p:sp>
        <p:nvSpPr>
          <p:cNvPr id="197" name="object 197"/>
          <p:cNvSpPr txBox="1"/>
          <p:nvPr/>
        </p:nvSpPr>
        <p:spPr>
          <a:xfrm>
            <a:off x="1743941" y="2746409"/>
            <a:ext cx="392821" cy="220846"/>
          </a:xfrm>
          <a:prstGeom prst="rect">
            <a:avLst/>
          </a:prstGeom>
        </p:spPr>
        <p:txBody>
          <a:bodyPr vert="horz" wrap="square" lIns="0" tIns="26686" rIns="0" bIns="0" rtlCol="0">
            <a:spAutoFit/>
          </a:bodyPr>
          <a:lstStyle/>
          <a:p>
            <a:pPr marL="21349">
              <a:spcBef>
                <a:spcPts val="210"/>
              </a:spcBef>
            </a:pPr>
            <a:r>
              <a:rPr sz="1260" spc="25" dirty="0">
                <a:latin typeface="Arial MT"/>
                <a:cs typeface="Arial MT"/>
              </a:rPr>
              <a:t>S</a:t>
            </a:r>
            <a:r>
              <a:rPr sz="1260" dirty="0">
                <a:latin typeface="Arial MT"/>
                <a:cs typeface="Arial MT"/>
              </a:rPr>
              <a:t>t</a:t>
            </a:r>
            <a:r>
              <a:rPr sz="1260" spc="8" dirty="0">
                <a:latin typeface="Arial MT"/>
                <a:cs typeface="Arial MT"/>
              </a:rPr>
              <a:t>art</a:t>
            </a:r>
            <a:endParaRPr sz="1260">
              <a:latin typeface="Arial MT"/>
              <a:cs typeface="Arial MT"/>
            </a:endParaRPr>
          </a:p>
        </p:txBody>
      </p:sp>
      <p:sp>
        <p:nvSpPr>
          <p:cNvPr id="198" name="object 198"/>
          <p:cNvSpPr txBox="1"/>
          <p:nvPr/>
        </p:nvSpPr>
        <p:spPr>
          <a:xfrm>
            <a:off x="5396033" y="3038548"/>
            <a:ext cx="3729679" cy="1548675"/>
          </a:xfrm>
          <a:prstGeom prst="rect">
            <a:avLst/>
          </a:prstGeom>
        </p:spPr>
        <p:txBody>
          <a:bodyPr vert="horz" wrap="square" lIns="0" tIns="74721" rIns="0" bIns="0" rtlCol="0">
            <a:spAutoFit/>
          </a:bodyPr>
          <a:lstStyle/>
          <a:p>
            <a:pPr marL="1321505" indent="-256188">
              <a:spcBef>
                <a:spcPts val="589"/>
              </a:spcBef>
              <a:buClr>
                <a:srgbClr val="3333B2"/>
              </a:buClr>
              <a:buSzPct val="110526"/>
              <a:buFont typeface="Lucida Sans Unicode"/>
              <a:buChar char="►"/>
              <a:tabLst>
                <a:tab pos="1322572" algn="l"/>
              </a:tabLst>
            </a:pPr>
            <a:r>
              <a:rPr sz="1597" spc="-17" dirty="0">
                <a:latin typeface="Georgia"/>
                <a:cs typeface="Georgia"/>
              </a:rPr>
              <a:t>Rewards:</a:t>
            </a:r>
            <a:r>
              <a:rPr sz="1597" spc="118" dirty="0">
                <a:latin typeface="Georgia"/>
                <a:cs typeface="Georgia"/>
              </a:rPr>
              <a:t> </a:t>
            </a:r>
            <a:r>
              <a:rPr sz="1597" spc="67" dirty="0">
                <a:latin typeface="Georgia"/>
                <a:cs typeface="Georgia"/>
              </a:rPr>
              <a:t>-1</a:t>
            </a:r>
            <a:r>
              <a:rPr sz="1597" spc="51" dirty="0">
                <a:latin typeface="Georgia"/>
                <a:cs typeface="Georgia"/>
              </a:rPr>
              <a:t> </a:t>
            </a:r>
            <a:r>
              <a:rPr sz="1597" spc="-8" dirty="0">
                <a:latin typeface="Georgia"/>
                <a:cs typeface="Georgia"/>
              </a:rPr>
              <a:t>per</a:t>
            </a:r>
            <a:r>
              <a:rPr sz="1597" spc="51" dirty="0">
                <a:latin typeface="Georgia"/>
                <a:cs typeface="Georgia"/>
              </a:rPr>
              <a:t> </a:t>
            </a:r>
            <a:r>
              <a:rPr sz="1597" spc="-25" dirty="0">
                <a:latin typeface="Georgia"/>
                <a:cs typeface="Georgia"/>
              </a:rPr>
              <a:t>time-step</a:t>
            </a:r>
            <a:endParaRPr sz="1597">
              <a:latin typeface="Georgia"/>
              <a:cs typeface="Georgia"/>
            </a:endParaRPr>
          </a:p>
          <a:p>
            <a:pPr marL="1321505" indent="-256188">
              <a:spcBef>
                <a:spcPts val="597"/>
              </a:spcBef>
              <a:buClr>
                <a:srgbClr val="3333B2"/>
              </a:buClr>
              <a:buSzPct val="110526"/>
              <a:buFont typeface="Lucida Sans Unicode"/>
              <a:buChar char="►"/>
              <a:tabLst>
                <a:tab pos="1322572" algn="l"/>
              </a:tabLst>
            </a:pPr>
            <a:r>
              <a:rPr sz="1597" spc="-25" dirty="0">
                <a:latin typeface="Georgia"/>
                <a:cs typeface="Georgia"/>
              </a:rPr>
              <a:t>Actions:</a:t>
            </a:r>
            <a:r>
              <a:rPr sz="1597" spc="118" dirty="0">
                <a:latin typeface="Georgia"/>
                <a:cs typeface="Georgia"/>
              </a:rPr>
              <a:t> </a:t>
            </a:r>
            <a:r>
              <a:rPr sz="1597" spc="-75" dirty="0">
                <a:latin typeface="Georgia"/>
                <a:cs typeface="Georgia"/>
              </a:rPr>
              <a:t>N,</a:t>
            </a:r>
            <a:r>
              <a:rPr sz="1597" spc="42" dirty="0">
                <a:latin typeface="Georgia"/>
                <a:cs typeface="Georgia"/>
              </a:rPr>
              <a:t> </a:t>
            </a:r>
            <a:r>
              <a:rPr sz="1597" spc="-51" dirty="0">
                <a:latin typeface="Georgia"/>
                <a:cs typeface="Georgia"/>
              </a:rPr>
              <a:t>E,</a:t>
            </a:r>
            <a:r>
              <a:rPr sz="1597" spc="42" dirty="0">
                <a:latin typeface="Georgia"/>
                <a:cs typeface="Georgia"/>
              </a:rPr>
              <a:t> </a:t>
            </a:r>
            <a:r>
              <a:rPr sz="1597" spc="-34" dirty="0">
                <a:latin typeface="Georgia"/>
                <a:cs typeface="Georgia"/>
              </a:rPr>
              <a:t>S,</a:t>
            </a:r>
            <a:r>
              <a:rPr sz="1597" spc="42" dirty="0">
                <a:latin typeface="Georgia"/>
                <a:cs typeface="Georgia"/>
              </a:rPr>
              <a:t> </a:t>
            </a:r>
            <a:r>
              <a:rPr sz="1597" spc="-51" dirty="0">
                <a:latin typeface="Georgia"/>
                <a:cs typeface="Georgia"/>
              </a:rPr>
              <a:t>W</a:t>
            </a:r>
            <a:endParaRPr sz="1597">
              <a:latin typeface="Georgia"/>
              <a:cs typeface="Georgia"/>
            </a:endParaRPr>
          </a:p>
          <a:p>
            <a:pPr marL="1321505" indent="-256188">
              <a:spcBef>
                <a:spcPts val="597"/>
              </a:spcBef>
              <a:buClr>
                <a:srgbClr val="3333B2"/>
              </a:buClr>
              <a:buSzPct val="110526"/>
              <a:buFont typeface="Lucida Sans Unicode"/>
              <a:buChar char="►"/>
              <a:tabLst>
                <a:tab pos="1322572" algn="l"/>
              </a:tabLst>
            </a:pPr>
            <a:r>
              <a:rPr sz="1597" dirty="0">
                <a:latin typeface="Georgia"/>
                <a:cs typeface="Georgia"/>
              </a:rPr>
              <a:t>States:</a:t>
            </a:r>
            <a:r>
              <a:rPr sz="1597" spc="126" dirty="0">
                <a:latin typeface="Georgia"/>
                <a:cs typeface="Georgia"/>
              </a:rPr>
              <a:t> </a:t>
            </a:r>
            <a:r>
              <a:rPr sz="1597" spc="-17" dirty="0">
                <a:latin typeface="Georgia"/>
                <a:cs typeface="Georgia"/>
              </a:rPr>
              <a:t>Agent’s</a:t>
            </a:r>
            <a:r>
              <a:rPr sz="1597" spc="51" dirty="0">
                <a:latin typeface="Georgia"/>
                <a:cs typeface="Georgia"/>
              </a:rPr>
              <a:t> </a:t>
            </a:r>
            <a:r>
              <a:rPr sz="1597" spc="-17" dirty="0">
                <a:latin typeface="Georgia"/>
                <a:cs typeface="Georgia"/>
              </a:rPr>
              <a:t>location</a:t>
            </a:r>
            <a:endParaRPr sz="1597">
              <a:latin typeface="Georgia"/>
              <a:cs typeface="Georgia"/>
            </a:endParaRPr>
          </a:p>
          <a:p>
            <a:pPr>
              <a:spcBef>
                <a:spcPts val="17"/>
              </a:spcBef>
            </a:pPr>
            <a:endParaRPr sz="2522">
              <a:latin typeface="Georgia"/>
              <a:cs typeface="Georgia"/>
            </a:endParaRPr>
          </a:p>
          <a:p>
            <a:pPr marL="42698"/>
            <a:r>
              <a:rPr sz="1260" spc="17" dirty="0">
                <a:latin typeface="Arial MT"/>
                <a:cs typeface="Arial MT"/>
              </a:rPr>
              <a:t>Goal</a:t>
            </a:r>
            <a:endParaRPr sz="1260">
              <a:latin typeface="Arial MT"/>
              <a:cs typeface="Arial MT"/>
            </a:endParaRPr>
          </a:p>
        </p:txBody>
      </p:sp>
      <p:sp>
        <p:nvSpPr>
          <p:cNvPr id="199" name="Rectangle 198">
            <a:extLst>
              <a:ext uri="{FF2B5EF4-FFF2-40B4-BE49-F238E27FC236}">
                <a16:creationId xmlns:a16="http://schemas.microsoft.com/office/drawing/2014/main" id="{658E713D-9206-6CB7-D8A4-021FA8CE8D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TextBox 199">
            <a:extLst>
              <a:ext uri="{FF2B5EF4-FFF2-40B4-BE49-F238E27FC236}">
                <a16:creationId xmlns:a16="http://schemas.microsoft.com/office/drawing/2014/main" id="{FC3264EA-3548-BAE8-F1B6-2C617FFF1F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01" name="Graphic 21">
            <a:extLst>
              <a:ext uri="{FF2B5EF4-FFF2-40B4-BE49-F238E27FC236}">
                <a16:creationId xmlns:a16="http://schemas.microsoft.com/office/drawing/2014/main" id="{D9CBCE1C-A7E1-6D88-2F27-91B5040A2CD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44490969"/>
      </p:ext>
    </p:extLst>
  </p:cSld>
  <p:clrMapOvr>
    <a:masterClrMapping/>
  </p:clrMapOvr>
  <p:transition>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223725" y="804170"/>
            <a:ext cx="4179287" cy="465999"/>
          </a:xfrm>
          <a:prstGeom prst="rect">
            <a:avLst/>
          </a:prstGeom>
        </p:spPr>
        <p:txBody>
          <a:bodyPr vert="horz" wrap="square" lIns="0" tIns="19214" rIns="0" bIns="0" rtlCol="0">
            <a:spAutoFit/>
          </a:bodyPr>
          <a:lstStyle/>
          <a:p>
            <a:pPr marL="21349">
              <a:spcBef>
                <a:spcPts val="151"/>
              </a:spcBef>
            </a:pPr>
            <a:r>
              <a:rPr sz="2902" spc="-25" dirty="0">
                <a:solidFill>
                  <a:srgbClr val="3333B2"/>
                </a:solidFill>
                <a:latin typeface="Georgia"/>
                <a:cs typeface="Georgia"/>
              </a:rPr>
              <a:t>Maze</a:t>
            </a:r>
            <a:r>
              <a:rPr sz="2902" spc="42" dirty="0">
                <a:solidFill>
                  <a:srgbClr val="3333B2"/>
                </a:solidFill>
                <a:latin typeface="Georgia"/>
                <a:cs typeface="Georgia"/>
              </a:rPr>
              <a:t> </a:t>
            </a:r>
            <a:r>
              <a:rPr sz="2902" spc="-51" dirty="0">
                <a:solidFill>
                  <a:srgbClr val="3333B2"/>
                </a:solidFill>
                <a:latin typeface="Georgia"/>
                <a:cs typeface="Georgia"/>
              </a:rPr>
              <a:t>Example:</a:t>
            </a:r>
            <a:r>
              <a:rPr sz="2902" spc="143" dirty="0">
                <a:solidFill>
                  <a:srgbClr val="3333B2"/>
                </a:solidFill>
                <a:latin typeface="Georgia"/>
                <a:cs typeface="Georgia"/>
              </a:rPr>
              <a:t> </a:t>
            </a:r>
            <a:r>
              <a:rPr sz="2902" spc="-67" dirty="0">
                <a:solidFill>
                  <a:srgbClr val="3333B2"/>
                </a:solidFill>
                <a:latin typeface="Georgia"/>
                <a:cs typeface="Georgia"/>
              </a:rPr>
              <a:t>Policy</a:t>
            </a:r>
            <a:endParaRPr sz="2902" dirty="0">
              <a:latin typeface="Georgia"/>
              <a:cs typeface="Georgia"/>
            </a:endParaRPr>
          </a:p>
        </p:txBody>
      </p:sp>
      <p:grpSp>
        <p:nvGrpSpPr>
          <p:cNvPr id="3" name="object 3"/>
          <p:cNvGrpSpPr/>
          <p:nvPr/>
        </p:nvGrpSpPr>
        <p:grpSpPr>
          <a:xfrm>
            <a:off x="4419805" y="1611040"/>
            <a:ext cx="3381689" cy="3381689"/>
            <a:chOff x="1885774" y="540967"/>
            <a:chExt cx="2011680" cy="2011680"/>
          </a:xfrm>
        </p:grpSpPr>
        <p:pic>
          <p:nvPicPr>
            <p:cNvPr id="4" name="object 4"/>
            <p:cNvPicPr/>
            <p:nvPr/>
          </p:nvPicPr>
          <p:blipFill>
            <a:blip r:embed="rId2" cstate="print"/>
            <a:stretch>
              <a:fillRect/>
            </a:stretch>
          </p:blipFill>
          <p:spPr>
            <a:xfrm>
              <a:off x="1885774" y="540967"/>
              <a:ext cx="380615" cy="380615"/>
            </a:xfrm>
            <a:prstGeom prst="rect">
              <a:avLst/>
            </a:prstGeom>
          </p:spPr>
        </p:pic>
        <p:pic>
          <p:nvPicPr>
            <p:cNvPr id="5" name="object 5"/>
            <p:cNvPicPr/>
            <p:nvPr/>
          </p:nvPicPr>
          <p:blipFill>
            <a:blip r:embed="rId2" cstate="print"/>
            <a:stretch>
              <a:fillRect/>
            </a:stretch>
          </p:blipFill>
          <p:spPr>
            <a:xfrm>
              <a:off x="2118767" y="540967"/>
              <a:ext cx="380615" cy="380615"/>
            </a:xfrm>
            <a:prstGeom prst="rect">
              <a:avLst/>
            </a:prstGeom>
          </p:spPr>
        </p:pic>
        <p:pic>
          <p:nvPicPr>
            <p:cNvPr id="6" name="object 6"/>
            <p:cNvPicPr/>
            <p:nvPr/>
          </p:nvPicPr>
          <p:blipFill>
            <a:blip r:embed="rId2" cstate="print"/>
            <a:stretch>
              <a:fillRect/>
            </a:stretch>
          </p:blipFill>
          <p:spPr>
            <a:xfrm>
              <a:off x="2351785" y="540967"/>
              <a:ext cx="380615" cy="380615"/>
            </a:xfrm>
            <a:prstGeom prst="rect">
              <a:avLst/>
            </a:prstGeom>
          </p:spPr>
        </p:pic>
        <p:pic>
          <p:nvPicPr>
            <p:cNvPr id="7" name="object 7"/>
            <p:cNvPicPr/>
            <p:nvPr/>
          </p:nvPicPr>
          <p:blipFill>
            <a:blip r:embed="rId2" cstate="print"/>
            <a:stretch>
              <a:fillRect/>
            </a:stretch>
          </p:blipFill>
          <p:spPr>
            <a:xfrm>
              <a:off x="2584778" y="540967"/>
              <a:ext cx="380615" cy="380615"/>
            </a:xfrm>
            <a:prstGeom prst="rect">
              <a:avLst/>
            </a:prstGeom>
          </p:spPr>
        </p:pic>
        <p:pic>
          <p:nvPicPr>
            <p:cNvPr id="8" name="object 8"/>
            <p:cNvPicPr/>
            <p:nvPr/>
          </p:nvPicPr>
          <p:blipFill>
            <a:blip r:embed="rId2" cstate="print"/>
            <a:stretch>
              <a:fillRect/>
            </a:stretch>
          </p:blipFill>
          <p:spPr>
            <a:xfrm>
              <a:off x="2817797" y="540967"/>
              <a:ext cx="380615" cy="380615"/>
            </a:xfrm>
            <a:prstGeom prst="rect">
              <a:avLst/>
            </a:prstGeom>
          </p:spPr>
        </p:pic>
        <p:pic>
          <p:nvPicPr>
            <p:cNvPr id="9" name="object 9"/>
            <p:cNvPicPr/>
            <p:nvPr/>
          </p:nvPicPr>
          <p:blipFill>
            <a:blip r:embed="rId2" cstate="print"/>
            <a:stretch>
              <a:fillRect/>
            </a:stretch>
          </p:blipFill>
          <p:spPr>
            <a:xfrm>
              <a:off x="3050789" y="540967"/>
              <a:ext cx="380615" cy="380615"/>
            </a:xfrm>
            <a:prstGeom prst="rect">
              <a:avLst/>
            </a:prstGeom>
          </p:spPr>
        </p:pic>
        <p:pic>
          <p:nvPicPr>
            <p:cNvPr id="10" name="object 10"/>
            <p:cNvPicPr/>
            <p:nvPr/>
          </p:nvPicPr>
          <p:blipFill>
            <a:blip r:embed="rId2" cstate="print"/>
            <a:stretch>
              <a:fillRect/>
            </a:stretch>
          </p:blipFill>
          <p:spPr>
            <a:xfrm>
              <a:off x="3283783" y="540967"/>
              <a:ext cx="380615" cy="380615"/>
            </a:xfrm>
            <a:prstGeom prst="rect">
              <a:avLst/>
            </a:prstGeom>
          </p:spPr>
        </p:pic>
        <p:pic>
          <p:nvPicPr>
            <p:cNvPr id="11" name="object 11"/>
            <p:cNvPicPr/>
            <p:nvPr/>
          </p:nvPicPr>
          <p:blipFill>
            <a:blip r:embed="rId2" cstate="print"/>
            <a:stretch>
              <a:fillRect/>
            </a:stretch>
          </p:blipFill>
          <p:spPr>
            <a:xfrm>
              <a:off x="3516802" y="540967"/>
              <a:ext cx="380615" cy="380615"/>
            </a:xfrm>
            <a:prstGeom prst="rect">
              <a:avLst/>
            </a:prstGeom>
          </p:spPr>
        </p:pic>
        <p:pic>
          <p:nvPicPr>
            <p:cNvPr id="12" name="object 12"/>
            <p:cNvPicPr/>
            <p:nvPr/>
          </p:nvPicPr>
          <p:blipFill>
            <a:blip r:embed="rId2" cstate="print"/>
            <a:stretch>
              <a:fillRect/>
            </a:stretch>
          </p:blipFill>
          <p:spPr>
            <a:xfrm>
              <a:off x="1885774" y="773959"/>
              <a:ext cx="380615" cy="380615"/>
            </a:xfrm>
            <a:prstGeom prst="rect">
              <a:avLst/>
            </a:prstGeom>
          </p:spPr>
        </p:pic>
        <p:pic>
          <p:nvPicPr>
            <p:cNvPr id="13" name="object 13"/>
            <p:cNvPicPr/>
            <p:nvPr/>
          </p:nvPicPr>
          <p:blipFill>
            <a:blip r:embed="rId2" cstate="print"/>
            <a:stretch>
              <a:fillRect/>
            </a:stretch>
          </p:blipFill>
          <p:spPr>
            <a:xfrm>
              <a:off x="2118767" y="773959"/>
              <a:ext cx="380615" cy="380615"/>
            </a:xfrm>
            <a:prstGeom prst="rect">
              <a:avLst/>
            </a:prstGeom>
          </p:spPr>
        </p:pic>
        <p:pic>
          <p:nvPicPr>
            <p:cNvPr id="14" name="object 14"/>
            <p:cNvPicPr/>
            <p:nvPr/>
          </p:nvPicPr>
          <p:blipFill>
            <a:blip r:embed="rId2" cstate="print"/>
            <a:stretch>
              <a:fillRect/>
            </a:stretch>
          </p:blipFill>
          <p:spPr>
            <a:xfrm>
              <a:off x="2351785" y="773959"/>
              <a:ext cx="380615" cy="380615"/>
            </a:xfrm>
            <a:prstGeom prst="rect">
              <a:avLst/>
            </a:prstGeom>
          </p:spPr>
        </p:pic>
        <p:pic>
          <p:nvPicPr>
            <p:cNvPr id="15" name="object 15"/>
            <p:cNvPicPr/>
            <p:nvPr/>
          </p:nvPicPr>
          <p:blipFill>
            <a:blip r:embed="rId2" cstate="print"/>
            <a:stretch>
              <a:fillRect/>
            </a:stretch>
          </p:blipFill>
          <p:spPr>
            <a:xfrm>
              <a:off x="2584778" y="773959"/>
              <a:ext cx="380615" cy="380615"/>
            </a:xfrm>
            <a:prstGeom prst="rect">
              <a:avLst/>
            </a:prstGeom>
          </p:spPr>
        </p:pic>
        <p:pic>
          <p:nvPicPr>
            <p:cNvPr id="16" name="object 16"/>
            <p:cNvPicPr/>
            <p:nvPr/>
          </p:nvPicPr>
          <p:blipFill>
            <a:blip r:embed="rId2" cstate="print"/>
            <a:stretch>
              <a:fillRect/>
            </a:stretch>
          </p:blipFill>
          <p:spPr>
            <a:xfrm>
              <a:off x="2817797" y="773959"/>
              <a:ext cx="380615" cy="380615"/>
            </a:xfrm>
            <a:prstGeom prst="rect">
              <a:avLst/>
            </a:prstGeom>
          </p:spPr>
        </p:pic>
        <p:pic>
          <p:nvPicPr>
            <p:cNvPr id="17" name="object 17"/>
            <p:cNvPicPr/>
            <p:nvPr/>
          </p:nvPicPr>
          <p:blipFill>
            <a:blip r:embed="rId2" cstate="print"/>
            <a:stretch>
              <a:fillRect/>
            </a:stretch>
          </p:blipFill>
          <p:spPr>
            <a:xfrm>
              <a:off x="3050789" y="773959"/>
              <a:ext cx="380615" cy="380615"/>
            </a:xfrm>
            <a:prstGeom prst="rect">
              <a:avLst/>
            </a:prstGeom>
          </p:spPr>
        </p:pic>
        <p:pic>
          <p:nvPicPr>
            <p:cNvPr id="18" name="object 18"/>
            <p:cNvPicPr/>
            <p:nvPr/>
          </p:nvPicPr>
          <p:blipFill>
            <a:blip r:embed="rId2" cstate="print"/>
            <a:stretch>
              <a:fillRect/>
            </a:stretch>
          </p:blipFill>
          <p:spPr>
            <a:xfrm>
              <a:off x="3283783" y="773959"/>
              <a:ext cx="380615" cy="380615"/>
            </a:xfrm>
            <a:prstGeom prst="rect">
              <a:avLst/>
            </a:prstGeom>
          </p:spPr>
        </p:pic>
        <p:pic>
          <p:nvPicPr>
            <p:cNvPr id="19" name="object 19"/>
            <p:cNvPicPr/>
            <p:nvPr/>
          </p:nvPicPr>
          <p:blipFill>
            <a:blip r:embed="rId2" cstate="print"/>
            <a:stretch>
              <a:fillRect/>
            </a:stretch>
          </p:blipFill>
          <p:spPr>
            <a:xfrm>
              <a:off x="3516802" y="773959"/>
              <a:ext cx="380615" cy="380615"/>
            </a:xfrm>
            <a:prstGeom prst="rect">
              <a:avLst/>
            </a:prstGeom>
          </p:spPr>
        </p:pic>
        <p:pic>
          <p:nvPicPr>
            <p:cNvPr id="20" name="object 20"/>
            <p:cNvPicPr/>
            <p:nvPr/>
          </p:nvPicPr>
          <p:blipFill>
            <a:blip r:embed="rId2" cstate="print"/>
            <a:stretch>
              <a:fillRect/>
            </a:stretch>
          </p:blipFill>
          <p:spPr>
            <a:xfrm>
              <a:off x="1885774" y="1006978"/>
              <a:ext cx="380615" cy="380615"/>
            </a:xfrm>
            <a:prstGeom prst="rect">
              <a:avLst/>
            </a:prstGeom>
          </p:spPr>
        </p:pic>
        <p:pic>
          <p:nvPicPr>
            <p:cNvPr id="21" name="object 21"/>
            <p:cNvPicPr/>
            <p:nvPr/>
          </p:nvPicPr>
          <p:blipFill>
            <a:blip r:embed="rId2" cstate="print"/>
            <a:stretch>
              <a:fillRect/>
            </a:stretch>
          </p:blipFill>
          <p:spPr>
            <a:xfrm>
              <a:off x="2118767" y="1006978"/>
              <a:ext cx="380615" cy="380615"/>
            </a:xfrm>
            <a:prstGeom prst="rect">
              <a:avLst/>
            </a:prstGeom>
          </p:spPr>
        </p:pic>
        <p:pic>
          <p:nvPicPr>
            <p:cNvPr id="22" name="object 22"/>
            <p:cNvPicPr/>
            <p:nvPr/>
          </p:nvPicPr>
          <p:blipFill>
            <a:blip r:embed="rId2" cstate="print"/>
            <a:stretch>
              <a:fillRect/>
            </a:stretch>
          </p:blipFill>
          <p:spPr>
            <a:xfrm>
              <a:off x="2351785" y="1006978"/>
              <a:ext cx="380615" cy="380615"/>
            </a:xfrm>
            <a:prstGeom prst="rect">
              <a:avLst/>
            </a:prstGeom>
          </p:spPr>
        </p:pic>
        <p:pic>
          <p:nvPicPr>
            <p:cNvPr id="23" name="object 23"/>
            <p:cNvPicPr/>
            <p:nvPr/>
          </p:nvPicPr>
          <p:blipFill>
            <a:blip r:embed="rId2" cstate="print"/>
            <a:stretch>
              <a:fillRect/>
            </a:stretch>
          </p:blipFill>
          <p:spPr>
            <a:xfrm>
              <a:off x="2584778" y="1006978"/>
              <a:ext cx="380615" cy="380615"/>
            </a:xfrm>
            <a:prstGeom prst="rect">
              <a:avLst/>
            </a:prstGeom>
          </p:spPr>
        </p:pic>
        <p:pic>
          <p:nvPicPr>
            <p:cNvPr id="24" name="object 24"/>
            <p:cNvPicPr/>
            <p:nvPr/>
          </p:nvPicPr>
          <p:blipFill>
            <a:blip r:embed="rId2" cstate="print"/>
            <a:stretch>
              <a:fillRect/>
            </a:stretch>
          </p:blipFill>
          <p:spPr>
            <a:xfrm>
              <a:off x="2817797" y="1006978"/>
              <a:ext cx="380615" cy="380615"/>
            </a:xfrm>
            <a:prstGeom prst="rect">
              <a:avLst/>
            </a:prstGeom>
          </p:spPr>
        </p:pic>
        <p:pic>
          <p:nvPicPr>
            <p:cNvPr id="25" name="object 25"/>
            <p:cNvPicPr/>
            <p:nvPr/>
          </p:nvPicPr>
          <p:blipFill>
            <a:blip r:embed="rId2" cstate="print"/>
            <a:stretch>
              <a:fillRect/>
            </a:stretch>
          </p:blipFill>
          <p:spPr>
            <a:xfrm>
              <a:off x="3050789" y="1006978"/>
              <a:ext cx="380615" cy="380615"/>
            </a:xfrm>
            <a:prstGeom prst="rect">
              <a:avLst/>
            </a:prstGeom>
          </p:spPr>
        </p:pic>
        <p:pic>
          <p:nvPicPr>
            <p:cNvPr id="26" name="object 26"/>
            <p:cNvPicPr/>
            <p:nvPr/>
          </p:nvPicPr>
          <p:blipFill>
            <a:blip r:embed="rId2" cstate="print"/>
            <a:stretch>
              <a:fillRect/>
            </a:stretch>
          </p:blipFill>
          <p:spPr>
            <a:xfrm>
              <a:off x="3283783" y="1006978"/>
              <a:ext cx="380615" cy="380615"/>
            </a:xfrm>
            <a:prstGeom prst="rect">
              <a:avLst/>
            </a:prstGeom>
          </p:spPr>
        </p:pic>
        <p:pic>
          <p:nvPicPr>
            <p:cNvPr id="27" name="object 27"/>
            <p:cNvPicPr/>
            <p:nvPr/>
          </p:nvPicPr>
          <p:blipFill>
            <a:blip r:embed="rId2" cstate="print"/>
            <a:stretch>
              <a:fillRect/>
            </a:stretch>
          </p:blipFill>
          <p:spPr>
            <a:xfrm>
              <a:off x="3516802" y="1006978"/>
              <a:ext cx="380615" cy="380615"/>
            </a:xfrm>
            <a:prstGeom prst="rect">
              <a:avLst/>
            </a:prstGeom>
          </p:spPr>
        </p:pic>
        <p:pic>
          <p:nvPicPr>
            <p:cNvPr id="28" name="object 28"/>
            <p:cNvPicPr/>
            <p:nvPr/>
          </p:nvPicPr>
          <p:blipFill>
            <a:blip r:embed="rId2" cstate="print"/>
            <a:stretch>
              <a:fillRect/>
            </a:stretch>
          </p:blipFill>
          <p:spPr>
            <a:xfrm>
              <a:off x="1885774" y="1239971"/>
              <a:ext cx="380615" cy="380615"/>
            </a:xfrm>
            <a:prstGeom prst="rect">
              <a:avLst/>
            </a:prstGeom>
          </p:spPr>
        </p:pic>
        <p:pic>
          <p:nvPicPr>
            <p:cNvPr id="29" name="object 29"/>
            <p:cNvPicPr/>
            <p:nvPr/>
          </p:nvPicPr>
          <p:blipFill>
            <a:blip r:embed="rId2" cstate="print"/>
            <a:stretch>
              <a:fillRect/>
            </a:stretch>
          </p:blipFill>
          <p:spPr>
            <a:xfrm>
              <a:off x="2118767" y="1239971"/>
              <a:ext cx="380615" cy="380615"/>
            </a:xfrm>
            <a:prstGeom prst="rect">
              <a:avLst/>
            </a:prstGeom>
          </p:spPr>
        </p:pic>
        <p:pic>
          <p:nvPicPr>
            <p:cNvPr id="30" name="object 30"/>
            <p:cNvPicPr/>
            <p:nvPr/>
          </p:nvPicPr>
          <p:blipFill>
            <a:blip r:embed="rId2" cstate="print"/>
            <a:stretch>
              <a:fillRect/>
            </a:stretch>
          </p:blipFill>
          <p:spPr>
            <a:xfrm>
              <a:off x="2351785" y="1239971"/>
              <a:ext cx="380615" cy="380615"/>
            </a:xfrm>
            <a:prstGeom prst="rect">
              <a:avLst/>
            </a:prstGeom>
          </p:spPr>
        </p:pic>
        <p:pic>
          <p:nvPicPr>
            <p:cNvPr id="31" name="object 31"/>
            <p:cNvPicPr/>
            <p:nvPr/>
          </p:nvPicPr>
          <p:blipFill>
            <a:blip r:embed="rId2" cstate="print"/>
            <a:stretch>
              <a:fillRect/>
            </a:stretch>
          </p:blipFill>
          <p:spPr>
            <a:xfrm>
              <a:off x="2584778" y="1239971"/>
              <a:ext cx="380615" cy="380615"/>
            </a:xfrm>
            <a:prstGeom prst="rect">
              <a:avLst/>
            </a:prstGeom>
          </p:spPr>
        </p:pic>
        <p:pic>
          <p:nvPicPr>
            <p:cNvPr id="32" name="object 32"/>
            <p:cNvPicPr/>
            <p:nvPr/>
          </p:nvPicPr>
          <p:blipFill>
            <a:blip r:embed="rId2" cstate="print"/>
            <a:stretch>
              <a:fillRect/>
            </a:stretch>
          </p:blipFill>
          <p:spPr>
            <a:xfrm>
              <a:off x="2817797" y="1239971"/>
              <a:ext cx="380615" cy="380615"/>
            </a:xfrm>
            <a:prstGeom prst="rect">
              <a:avLst/>
            </a:prstGeom>
          </p:spPr>
        </p:pic>
        <p:pic>
          <p:nvPicPr>
            <p:cNvPr id="33" name="object 33"/>
            <p:cNvPicPr/>
            <p:nvPr/>
          </p:nvPicPr>
          <p:blipFill>
            <a:blip r:embed="rId2" cstate="print"/>
            <a:stretch>
              <a:fillRect/>
            </a:stretch>
          </p:blipFill>
          <p:spPr>
            <a:xfrm>
              <a:off x="3050789" y="1239971"/>
              <a:ext cx="380615" cy="380615"/>
            </a:xfrm>
            <a:prstGeom prst="rect">
              <a:avLst/>
            </a:prstGeom>
          </p:spPr>
        </p:pic>
        <p:pic>
          <p:nvPicPr>
            <p:cNvPr id="34" name="object 34"/>
            <p:cNvPicPr/>
            <p:nvPr/>
          </p:nvPicPr>
          <p:blipFill>
            <a:blip r:embed="rId2" cstate="print"/>
            <a:stretch>
              <a:fillRect/>
            </a:stretch>
          </p:blipFill>
          <p:spPr>
            <a:xfrm>
              <a:off x="3283783" y="1239971"/>
              <a:ext cx="380615" cy="380615"/>
            </a:xfrm>
            <a:prstGeom prst="rect">
              <a:avLst/>
            </a:prstGeom>
          </p:spPr>
        </p:pic>
        <p:pic>
          <p:nvPicPr>
            <p:cNvPr id="35" name="object 35"/>
            <p:cNvPicPr/>
            <p:nvPr/>
          </p:nvPicPr>
          <p:blipFill>
            <a:blip r:embed="rId2" cstate="print"/>
            <a:stretch>
              <a:fillRect/>
            </a:stretch>
          </p:blipFill>
          <p:spPr>
            <a:xfrm>
              <a:off x="3516802" y="1239971"/>
              <a:ext cx="380615" cy="380615"/>
            </a:xfrm>
            <a:prstGeom prst="rect">
              <a:avLst/>
            </a:prstGeom>
          </p:spPr>
        </p:pic>
        <p:pic>
          <p:nvPicPr>
            <p:cNvPr id="36" name="object 36"/>
            <p:cNvPicPr/>
            <p:nvPr/>
          </p:nvPicPr>
          <p:blipFill>
            <a:blip r:embed="rId2" cstate="print"/>
            <a:stretch>
              <a:fillRect/>
            </a:stretch>
          </p:blipFill>
          <p:spPr>
            <a:xfrm>
              <a:off x="1885774" y="1472991"/>
              <a:ext cx="380615" cy="380615"/>
            </a:xfrm>
            <a:prstGeom prst="rect">
              <a:avLst/>
            </a:prstGeom>
          </p:spPr>
        </p:pic>
        <p:pic>
          <p:nvPicPr>
            <p:cNvPr id="37" name="object 37"/>
            <p:cNvPicPr/>
            <p:nvPr/>
          </p:nvPicPr>
          <p:blipFill>
            <a:blip r:embed="rId2" cstate="print"/>
            <a:stretch>
              <a:fillRect/>
            </a:stretch>
          </p:blipFill>
          <p:spPr>
            <a:xfrm>
              <a:off x="2118767" y="1472991"/>
              <a:ext cx="380615" cy="380615"/>
            </a:xfrm>
            <a:prstGeom prst="rect">
              <a:avLst/>
            </a:prstGeom>
          </p:spPr>
        </p:pic>
        <p:pic>
          <p:nvPicPr>
            <p:cNvPr id="38" name="object 38"/>
            <p:cNvPicPr/>
            <p:nvPr/>
          </p:nvPicPr>
          <p:blipFill>
            <a:blip r:embed="rId2" cstate="print"/>
            <a:stretch>
              <a:fillRect/>
            </a:stretch>
          </p:blipFill>
          <p:spPr>
            <a:xfrm>
              <a:off x="2351785" y="1472991"/>
              <a:ext cx="380615" cy="380615"/>
            </a:xfrm>
            <a:prstGeom prst="rect">
              <a:avLst/>
            </a:prstGeom>
          </p:spPr>
        </p:pic>
        <p:pic>
          <p:nvPicPr>
            <p:cNvPr id="39" name="object 39"/>
            <p:cNvPicPr/>
            <p:nvPr/>
          </p:nvPicPr>
          <p:blipFill>
            <a:blip r:embed="rId2" cstate="print"/>
            <a:stretch>
              <a:fillRect/>
            </a:stretch>
          </p:blipFill>
          <p:spPr>
            <a:xfrm>
              <a:off x="2584778" y="1472991"/>
              <a:ext cx="380615" cy="380615"/>
            </a:xfrm>
            <a:prstGeom prst="rect">
              <a:avLst/>
            </a:prstGeom>
          </p:spPr>
        </p:pic>
        <p:pic>
          <p:nvPicPr>
            <p:cNvPr id="40" name="object 40"/>
            <p:cNvPicPr/>
            <p:nvPr/>
          </p:nvPicPr>
          <p:blipFill>
            <a:blip r:embed="rId2" cstate="print"/>
            <a:stretch>
              <a:fillRect/>
            </a:stretch>
          </p:blipFill>
          <p:spPr>
            <a:xfrm>
              <a:off x="2817797" y="1472991"/>
              <a:ext cx="380615" cy="380615"/>
            </a:xfrm>
            <a:prstGeom prst="rect">
              <a:avLst/>
            </a:prstGeom>
          </p:spPr>
        </p:pic>
        <p:pic>
          <p:nvPicPr>
            <p:cNvPr id="41" name="object 41"/>
            <p:cNvPicPr/>
            <p:nvPr/>
          </p:nvPicPr>
          <p:blipFill>
            <a:blip r:embed="rId2" cstate="print"/>
            <a:stretch>
              <a:fillRect/>
            </a:stretch>
          </p:blipFill>
          <p:spPr>
            <a:xfrm>
              <a:off x="3050789" y="1472991"/>
              <a:ext cx="380615" cy="380615"/>
            </a:xfrm>
            <a:prstGeom prst="rect">
              <a:avLst/>
            </a:prstGeom>
          </p:spPr>
        </p:pic>
        <p:pic>
          <p:nvPicPr>
            <p:cNvPr id="42" name="object 42"/>
            <p:cNvPicPr/>
            <p:nvPr/>
          </p:nvPicPr>
          <p:blipFill>
            <a:blip r:embed="rId2" cstate="print"/>
            <a:stretch>
              <a:fillRect/>
            </a:stretch>
          </p:blipFill>
          <p:spPr>
            <a:xfrm>
              <a:off x="3283783" y="1472991"/>
              <a:ext cx="380615" cy="380615"/>
            </a:xfrm>
            <a:prstGeom prst="rect">
              <a:avLst/>
            </a:prstGeom>
          </p:spPr>
        </p:pic>
        <p:pic>
          <p:nvPicPr>
            <p:cNvPr id="43" name="object 43"/>
            <p:cNvPicPr/>
            <p:nvPr/>
          </p:nvPicPr>
          <p:blipFill>
            <a:blip r:embed="rId2" cstate="print"/>
            <a:stretch>
              <a:fillRect/>
            </a:stretch>
          </p:blipFill>
          <p:spPr>
            <a:xfrm>
              <a:off x="3516802" y="1472991"/>
              <a:ext cx="380615" cy="380615"/>
            </a:xfrm>
            <a:prstGeom prst="rect">
              <a:avLst/>
            </a:prstGeom>
          </p:spPr>
        </p:pic>
        <p:pic>
          <p:nvPicPr>
            <p:cNvPr id="44" name="object 44"/>
            <p:cNvPicPr/>
            <p:nvPr/>
          </p:nvPicPr>
          <p:blipFill>
            <a:blip r:embed="rId2" cstate="print"/>
            <a:stretch>
              <a:fillRect/>
            </a:stretch>
          </p:blipFill>
          <p:spPr>
            <a:xfrm>
              <a:off x="1885774" y="1705982"/>
              <a:ext cx="380615" cy="380615"/>
            </a:xfrm>
            <a:prstGeom prst="rect">
              <a:avLst/>
            </a:prstGeom>
          </p:spPr>
        </p:pic>
        <p:pic>
          <p:nvPicPr>
            <p:cNvPr id="45" name="object 45"/>
            <p:cNvPicPr/>
            <p:nvPr/>
          </p:nvPicPr>
          <p:blipFill>
            <a:blip r:embed="rId2" cstate="print"/>
            <a:stretch>
              <a:fillRect/>
            </a:stretch>
          </p:blipFill>
          <p:spPr>
            <a:xfrm>
              <a:off x="2118767" y="1705982"/>
              <a:ext cx="380615" cy="380615"/>
            </a:xfrm>
            <a:prstGeom prst="rect">
              <a:avLst/>
            </a:prstGeom>
          </p:spPr>
        </p:pic>
        <p:pic>
          <p:nvPicPr>
            <p:cNvPr id="46" name="object 46"/>
            <p:cNvPicPr/>
            <p:nvPr/>
          </p:nvPicPr>
          <p:blipFill>
            <a:blip r:embed="rId2" cstate="print"/>
            <a:stretch>
              <a:fillRect/>
            </a:stretch>
          </p:blipFill>
          <p:spPr>
            <a:xfrm>
              <a:off x="2351785" y="1705982"/>
              <a:ext cx="380615" cy="380615"/>
            </a:xfrm>
            <a:prstGeom prst="rect">
              <a:avLst/>
            </a:prstGeom>
          </p:spPr>
        </p:pic>
        <p:pic>
          <p:nvPicPr>
            <p:cNvPr id="47" name="object 47"/>
            <p:cNvPicPr/>
            <p:nvPr/>
          </p:nvPicPr>
          <p:blipFill>
            <a:blip r:embed="rId2" cstate="print"/>
            <a:stretch>
              <a:fillRect/>
            </a:stretch>
          </p:blipFill>
          <p:spPr>
            <a:xfrm>
              <a:off x="2584778" y="1705982"/>
              <a:ext cx="380615" cy="380615"/>
            </a:xfrm>
            <a:prstGeom prst="rect">
              <a:avLst/>
            </a:prstGeom>
          </p:spPr>
        </p:pic>
        <p:pic>
          <p:nvPicPr>
            <p:cNvPr id="48" name="object 48"/>
            <p:cNvPicPr/>
            <p:nvPr/>
          </p:nvPicPr>
          <p:blipFill>
            <a:blip r:embed="rId2" cstate="print"/>
            <a:stretch>
              <a:fillRect/>
            </a:stretch>
          </p:blipFill>
          <p:spPr>
            <a:xfrm>
              <a:off x="2817797" y="1705982"/>
              <a:ext cx="380615" cy="380615"/>
            </a:xfrm>
            <a:prstGeom prst="rect">
              <a:avLst/>
            </a:prstGeom>
          </p:spPr>
        </p:pic>
        <p:pic>
          <p:nvPicPr>
            <p:cNvPr id="49" name="object 49"/>
            <p:cNvPicPr/>
            <p:nvPr/>
          </p:nvPicPr>
          <p:blipFill>
            <a:blip r:embed="rId2" cstate="print"/>
            <a:stretch>
              <a:fillRect/>
            </a:stretch>
          </p:blipFill>
          <p:spPr>
            <a:xfrm>
              <a:off x="3050789" y="1705982"/>
              <a:ext cx="380615" cy="380615"/>
            </a:xfrm>
            <a:prstGeom prst="rect">
              <a:avLst/>
            </a:prstGeom>
          </p:spPr>
        </p:pic>
        <p:pic>
          <p:nvPicPr>
            <p:cNvPr id="50" name="object 50"/>
            <p:cNvPicPr/>
            <p:nvPr/>
          </p:nvPicPr>
          <p:blipFill>
            <a:blip r:embed="rId2" cstate="print"/>
            <a:stretch>
              <a:fillRect/>
            </a:stretch>
          </p:blipFill>
          <p:spPr>
            <a:xfrm>
              <a:off x="3283783" y="1705982"/>
              <a:ext cx="380615" cy="380615"/>
            </a:xfrm>
            <a:prstGeom prst="rect">
              <a:avLst/>
            </a:prstGeom>
          </p:spPr>
        </p:pic>
        <p:pic>
          <p:nvPicPr>
            <p:cNvPr id="51" name="object 51"/>
            <p:cNvPicPr/>
            <p:nvPr/>
          </p:nvPicPr>
          <p:blipFill>
            <a:blip r:embed="rId2" cstate="print"/>
            <a:stretch>
              <a:fillRect/>
            </a:stretch>
          </p:blipFill>
          <p:spPr>
            <a:xfrm>
              <a:off x="3516802" y="1705982"/>
              <a:ext cx="380615" cy="380615"/>
            </a:xfrm>
            <a:prstGeom prst="rect">
              <a:avLst/>
            </a:prstGeom>
          </p:spPr>
        </p:pic>
        <p:pic>
          <p:nvPicPr>
            <p:cNvPr id="52" name="object 52"/>
            <p:cNvPicPr/>
            <p:nvPr/>
          </p:nvPicPr>
          <p:blipFill>
            <a:blip r:embed="rId2" cstate="print"/>
            <a:stretch>
              <a:fillRect/>
            </a:stretch>
          </p:blipFill>
          <p:spPr>
            <a:xfrm>
              <a:off x="1885774" y="1938975"/>
              <a:ext cx="380615" cy="380615"/>
            </a:xfrm>
            <a:prstGeom prst="rect">
              <a:avLst/>
            </a:prstGeom>
          </p:spPr>
        </p:pic>
        <p:pic>
          <p:nvPicPr>
            <p:cNvPr id="53" name="object 53"/>
            <p:cNvPicPr/>
            <p:nvPr/>
          </p:nvPicPr>
          <p:blipFill>
            <a:blip r:embed="rId2" cstate="print"/>
            <a:stretch>
              <a:fillRect/>
            </a:stretch>
          </p:blipFill>
          <p:spPr>
            <a:xfrm>
              <a:off x="2118767" y="1938975"/>
              <a:ext cx="380615" cy="380615"/>
            </a:xfrm>
            <a:prstGeom prst="rect">
              <a:avLst/>
            </a:prstGeom>
          </p:spPr>
        </p:pic>
        <p:pic>
          <p:nvPicPr>
            <p:cNvPr id="54" name="object 54"/>
            <p:cNvPicPr/>
            <p:nvPr/>
          </p:nvPicPr>
          <p:blipFill>
            <a:blip r:embed="rId2" cstate="print"/>
            <a:stretch>
              <a:fillRect/>
            </a:stretch>
          </p:blipFill>
          <p:spPr>
            <a:xfrm>
              <a:off x="2351785" y="1938975"/>
              <a:ext cx="380615" cy="380615"/>
            </a:xfrm>
            <a:prstGeom prst="rect">
              <a:avLst/>
            </a:prstGeom>
          </p:spPr>
        </p:pic>
        <p:pic>
          <p:nvPicPr>
            <p:cNvPr id="55" name="object 55"/>
            <p:cNvPicPr/>
            <p:nvPr/>
          </p:nvPicPr>
          <p:blipFill>
            <a:blip r:embed="rId2" cstate="print"/>
            <a:stretch>
              <a:fillRect/>
            </a:stretch>
          </p:blipFill>
          <p:spPr>
            <a:xfrm>
              <a:off x="2584778" y="1938975"/>
              <a:ext cx="380615" cy="380615"/>
            </a:xfrm>
            <a:prstGeom prst="rect">
              <a:avLst/>
            </a:prstGeom>
          </p:spPr>
        </p:pic>
        <p:pic>
          <p:nvPicPr>
            <p:cNvPr id="56" name="object 56"/>
            <p:cNvPicPr/>
            <p:nvPr/>
          </p:nvPicPr>
          <p:blipFill>
            <a:blip r:embed="rId2" cstate="print"/>
            <a:stretch>
              <a:fillRect/>
            </a:stretch>
          </p:blipFill>
          <p:spPr>
            <a:xfrm>
              <a:off x="2817797" y="1938975"/>
              <a:ext cx="380615" cy="380615"/>
            </a:xfrm>
            <a:prstGeom prst="rect">
              <a:avLst/>
            </a:prstGeom>
          </p:spPr>
        </p:pic>
        <p:pic>
          <p:nvPicPr>
            <p:cNvPr id="57" name="object 57"/>
            <p:cNvPicPr/>
            <p:nvPr/>
          </p:nvPicPr>
          <p:blipFill>
            <a:blip r:embed="rId2" cstate="print"/>
            <a:stretch>
              <a:fillRect/>
            </a:stretch>
          </p:blipFill>
          <p:spPr>
            <a:xfrm>
              <a:off x="3050789" y="1938975"/>
              <a:ext cx="380615" cy="380615"/>
            </a:xfrm>
            <a:prstGeom prst="rect">
              <a:avLst/>
            </a:prstGeom>
          </p:spPr>
        </p:pic>
        <p:pic>
          <p:nvPicPr>
            <p:cNvPr id="58" name="object 58"/>
            <p:cNvPicPr/>
            <p:nvPr/>
          </p:nvPicPr>
          <p:blipFill>
            <a:blip r:embed="rId2" cstate="print"/>
            <a:stretch>
              <a:fillRect/>
            </a:stretch>
          </p:blipFill>
          <p:spPr>
            <a:xfrm>
              <a:off x="3283783" y="1938975"/>
              <a:ext cx="380615" cy="380615"/>
            </a:xfrm>
            <a:prstGeom prst="rect">
              <a:avLst/>
            </a:prstGeom>
          </p:spPr>
        </p:pic>
        <p:pic>
          <p:nvPicPr>
            <p:cNvPr id="59" name="object 59"/>
            <p:cNvPicPr/>
            <p:nvPr/>
          </p:nvPicPr>
          <p:blipFill>
            <a:blip r:embed="rId2" cstate="print"/>
            <a:stretch>
              <a:fillRect/>
            </a:stretch>
          </p:blipFill>
          <p:spPr>
            <a:xfrm>
              <a:off x="3516802" y="1938975"/>
              <a:ext cx="380615" cy="380615"/>
            </a:xfrm>
            <a:prstGeom prst="rect">
              <a:avLst/>
            </a:prstGeom>
          </p:spPr>
        </p:pic>
        <p:pic>
          <p:nvPicPr>
            <p:cNvPr id="60" name="object 60"/>
            <p:cNvPicPr/>
            <p:nvPr/>
          </p:nvPicPr>
          <p:blipFill>
            <a:blip r:embed="rId2" cstate="print"/>
            <a:stretch>
              <a:fillRect/>
            </a:stretch>
          </p:blipFill>
          <p:spPr>
            <a:xfrm>
              <a:off x="1885774" y="2171995"/>
              <a:ext cx="380615" cy="380615"/>
            </a:xfrm>
            <a:prstGeom prst="rect">
              <a:avLst/>
            </a:prstGeom>
          </p:spPr>
        </p:pic>
        <p:pic>
          <p:nvPicPr>
            <p:cNvPr id="61" name="object 61"/>
            <p:cNvPicPr/>
            <p:nvPr/>
          </p:nvPicPr>
          <p:blipFill>
            <a:blip r:embed="rId2" cstate="print"/>
            <a:stretch>
              <a:fillRect/>
            </a:stretch>
          </p:blipFill>
          <p:spPr>
            <a:xfrm>
              <a:off x="2118767" y="2171995"/>
              <a:ext cx="380615" cy="380615"/>
            </a:xfrm>
            <a:prstGeom prst="rect">
              <a:avLst/>
            </a:prstGeom>
          </p:spPr>
        </p:pic>
        <p:pic>
          <p:nvPicPr>
            <p:cNvPr id="62" name="object 62"/>
            <p:cNvPicPr/>
            <p:nvPr/>
          </p:nvPicPr>
          <p:blipFill>
            <a:blip r:embed="rId2" cstate="print"/>
            <a:stretch>
              <a:fillRect/>
            </a:stretch>
          </p:blipFill>
          <p:spPr>
            <a:xfrm>
              <a:off x="2351785" y="2171995"/>
              <a:ext cx="380615" cy="380615"/>
            </a:xfrm>
            <a:prstGeom prst="rect">
              <a:avLst/>
            </a:prstGeom>
          </p:spPr>
        </p:pic>
        <p:pic>
          <p:nvPicPr>
            <p:cNvPr id="63" name="object 63"/>
            <p:cNvPicPr/>
            <p:nvPr/>
          </p:nvPicPr>
          <p:blipFill>
            <a:blip r:embed="rId2" cstate="print"/>
            <a:stretch>
              <a:fillRect/>
            </a:stretch>
          </p:blipFill>
          <p:spPr>
            <a:xfrm>
              <a:off x="2584778" y="2171995"/>
              <a:ext cx="380615" cy="380615"/>
            </a:xfrm>
            <a:prstGeom prst="rect">
              <a:avLst/>
            </a:prstGeom>
          </p:spPr>
        </p:pic>
        <p:pic>
          <p:nvPicPr>
            <p:cNvPr id="64" name="object 64"/>
            <p:cNvPicPr/>
            <p:nvPr/>
          </p:nvPicPr>
          <p:blipFill>
            <a:blip r:embed="rId2" cstate="print"/>
            <a:stretch>
              <a:fillRect/>
            </a:stretch>
          </p:blipFill>
          <p:spPr>
            <a:xfrm>
              <a:off x="2817797" y="2171995"/>
              <a:ext cx="380615" cy="380615"/>
            </a:xfrm>
            <a:prstGeom prst="rect">
              <a:avLst/>
            </a:prstGeom>
          </p:spPr>
        </p:pic>
        <p:pic>
          <p:nvPicPr>
            <p:cNvPr id="65" name="object 65"/>
            <p:cNvPicPr/>
            <p:nvPr/>
          </p:nvPicPr>
          <p:blipFill>
            <a:blip r:embed="rId2" cstate="print"/>
            <a:stretch>
              <a:fillRect/>
            </a:stretch>
          </p:blipFill>
          <p:spPr>
            <a:xfrm>
              <a:off x="3050789" y="2171995"/>
              <a:ext cx="380615" cy="380615"/>
            </a:xfrm>
            <a:prstGeom prst="rect">
              <a:avLst/>
            </a:prstGeom>
          </p:spPr>
        </p:pic>
        <p:pic>
          <p:nvPicPr>
            <p:cNvPr id="66" name="object 66"/>
            <p:cNvPicPr/>
            <p:nvPr/>
          </p:nvPicPr>
          <p:blipFill>
            <a:blip r:embed="rId2" cstate="print"/>
            <a:stretch>
              <a:fillRect/>
            </a:stretch>
          </p:blipFill>
          <p:spPr>
            <a:xfrm>
              <a:off x="3283783" y="2171995"/>
              <a:ext cx="380615" cy="380615"/>
            </a:xfrm>
            <a:prstGeom prst="rect">
              <a:avLst/>
            </a:prstGeom>
          </p:spPr>
        </p:pic>
        <p:pic>
          <p:nvPicPr>
            <p:cNvPr id="67" name="object 67"/>
            <p:cNvPicPr/>
            <p:nvPr/>
          </p:nvPicPr>
          <p:blipFill>
            <a:blip r:embed="rId2" cstate="print"/>
            <a:stretch>
              <a:fillRect/>
            </a:stretch>
          </p:blipFill>
          <p:spPr>
            <a:xfrm>
              <a:off x="3516802" y="2171995"/>
              <a:ext cx="380615" cy="380615"/>
            </a:xfrm>
            <a:prstGeom prst="rect">
              <a:avLst/>
            </a:prstGeom>
          </p:spPr>
        </p:pic>
        <p:sp>
          <p:nvSpPr>
            <p:cNvPr id="68" name="object 68"/>
            <p:cNvSpPr/>
            <p:nvPr/>
          </p:nvSpPr>
          <p:spPr>
            <a:xfrm>
              <a:off x="1957960" y="58690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69" name="object 69"/>
            <p:cNvSpPr/>
            <p:nvPr/>
          </p:nvSpPr>
          <p:spPr>
            <a:xfrm>
              <a:off x="1957960" y="58690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0" name="object 70"/>
            <p:cNvSpPr/>
            <p:nvPr/>
          </p:nvSpPr>
          <p:spPr>
            <a:xfrm>
              <a:off x="2190953" y="58690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1" name="object 71"/>
            <p:cNvSpPr/>
            <p:nvPr/>
          </p:nvSpPr>
          <p:spPr>
            <a:xfrm>
              <a:off x="2190953" y="58690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2" name="object 72"/>
            <p:cNvSpPr/>
            <p:nvPr/>
          </p:nvSpPr>
          <p:spPr>
            <a:xfrm>
              <a:off x="2423971" y="58690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3" name="object 73"/>
            <p:cNvSpPr/>
            <p:nvPr/>
          </p:nvSpPr>
          <p:spPr>
            <a:xfrm>
              <a:off x="2423971" y="58690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4" name="object 74"/>
            <p:cNvSpPr/>
            <p:nvPr/>
          </p:nvSpPr>
          <p:spPr>
            <a:xfrm>
              <a:off x="2656964" y="58690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5" name="object 75"/>
            <p:cNvSpPr/>
            <p:nvPr/>
          </p:nvSpPr>
          <p:spPr>
            <a:xfrm>
              <a:off x="2656964" y="58690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6" name="object 76"/>
            <p:cNvSpPr/>
            <p:nvPr/>
          </p:nvSpPr>
          <p:spPr>
            <a:xfrm>
              <a:off x="2889982" y="586903"/>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7" name="object 77"/>
            <p:cNvSpPr/>
            <p:nvPr/>
          </p:nvSpPr>
          <p:spPr>
            <a:xfrm>
              <a:off x="2889982" y="586903"/>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78" name="object 78"/>
            <p:cNvSpPr/>
            <p:nvPr/>
          </p:nvSpPr>
          <p:spPr>
            <a:xfrm>
              <a:off x="3122975" y="586903"/>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79" name="object 79"/>
            <p:cNvSpPr/>
            <p:nvPr/>
          </p:nvSpPr>
          <p:spPr>
            <a:xfrm>
              <a:off x="3122975" y="586903"/>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0" name="object 80"/>
            <p:cNvSpPr/>
            <p:nvPr/>
          </p:nvSpPr>
          <p:spPr>
            <a:xfrm>
              <a:off x="3355968" y="586903"/>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1" name="object 81"/>
            <p:cNvSpPr/>
            <p:nvPr/>
          </p:nvSpPr>
          <p:spPr>
            <a:xfrm>
              <a:off x="3355968" y="586903"/>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2" name="object 82"/>
            <p:cNvSpPr/>
            <p:nvPr/>
          </p:nvSpPr>
          <p:spPr>
            <a:xfrm>
              <a:off x="3588987" y="586903"/>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3" name="object 83"/>
            <p:cNvSpPr/>
            <p:nvPr/>
          </p:nvSpPr>
          <p:spPr>
            <a:xfrm>
              <a:off x="3588987" y="586903"/>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4" name="object 84"/>
            <p:cNvSpPr/>
            <p:nvPr/>
          </p:nvSpPr>
          <p:spPr>
            <a:xfrm>
              <a:off x="1957960" y="819896"/>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85" name="object 85"/>
            <p:cNvSpPr/>
            <p:nvPr/>
          </p:nvSpPr>
          <p:spPr>
            <a:xfrm>
              <a:off x="1957960" y="819896"/>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6" name="object 86"/>
            <p:cNvSpPr/>
            <p:nvPr/>
          </p:nvSpPr>
          <p:spPr>
            <a:xfrm>
              <a:off x="2190953" y="819896"/>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87" name="object 87"/>
            <p:cNvSpPr/>
            <p:nvPr/>
          </p:nvSpPr>
          <p:spPr>
            <a:xfrm>
              <a:off x="2190953" y="819896"/>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88" name="object 88"/>
            <p:cNvSpPr/>
            <p:nvPr/>
          </p:nvSpPr>
          <p:spPr>
            <a:xfrm>
              <a:off x="2423971" y="819896"/>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89" name="object 89"/>
            <p:cNvSpPr/>
            <p:nvPr/>
          </p:nvSpPr>
          <p:spPr>
            <a:xfrm>
              <a:off x="2423971" y="819896"/>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0" name="object 90"/>
            <p:cNvSpPr/>
            <p:nvPr/>
          </p:nvSpPr>
          <p:spPr>
            <a:xfrm>
              <a:off x="2656964" y="819896"/>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1" name="object 91"/>
            <p:cNvSpPr/>
            <p:nvPr/>
          </p:nvSpPr>
          <p:spPr>
            <a:xfrm>
              <a:off x="2656964" y="819896"/>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2" name="object 92"/>
            <p:cNvSpPr/>
            <p:nvPr/>
          </p:nvSpPr>
          <p:spPr>
            <a:xfrm>
              <a:off x="2889982" y="819896"/>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3" name="object 93"/>
            <p:cNvSpPr/>
            <p:nvPr/>
          </p:nvSpPr>
          <p:spPr>
            <a:xfrm>
              <a:off x="2889982" y="819896"/>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4" name="object 94"/>
            <p:cNvSpPr/>
            <p:nvPr/>
          </p:nvSpPr>
          <p:spPr>
            <a:xfrm>
              <a:off x="3122975" y="819896"/>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5" name="object 95"/>
            <p:cNvSpPr/>
            <p:nvPr/>
          </p:nvSpPr>
          <p:spPr>
            <a:xfrm>
              <a:off x="3122975" y="819896"/>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6" name="object 96"/>
            <p:cNvSpPr/>
            <p:nvPr/>
          </p:nvSpPr>
          <p:spPr>
            <a:xfrm>
              <a:off x="3355968" y="819896"/>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97" name="object 97"/>
            <p:cNvSpPr/>
            <p:nvPr/>
          </p:nvSpPr>
          <p:spPr>
            <a:xfrm>
              <a:off x="3355968" y="819896"/>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98" name="object 98"/>
            <p:cNvSpPr/>
            <p:nvPr/>
          </p:nvSpPr>
          <p:spPr>
            <a:xfrm>
              <a:off x="3588987" y="819896"/>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99" name="object 99"/>
            <p:cNvSpPr/>
            <p:nvPr/>
          </p:nvSpPr>
          <p:spPr>
            <a:xfrm>
              <a:off x="3588987" y="819896"/>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0" name="object 100"/>
            <p:cNvSpPr/>
            <p:nvPr/>
          </p:nvSpPr>
          <p:spPr>
            <a:xfrm>
              <a:off x="1957960" y="1052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1" name="object 101"/>
            <p:cNvSpPr/>
            <p:nvPr/>
          </p:nvSpPr>
          <p:spPr>
            <a:xfrm>
              <a:off x="1957960" y="1052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2" name="object 102"/>
            <p:cNvSpPr/>
            <p:nvPr/>
          </p:nvSpPr>
          <p:spPr>
            <a:xfrm>
              <a:off x="2190953" y="1052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3" name="object 103"/>
            <p:cNvSpPr/>
            <p:nvPr/>
          </p:nvSpPr>
          <p:spPr>
            <a:xfrm>
              <a:off x="2190953" y="1052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4" name="object 104"/>
            <p:cNvSpPr/>
            <p:nvPr/>
          </p:nvSpPr>
          <p:spPr>
            <a:xfrm>
              <a:off x="2423971" y="1052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05" name="object 105"/>
            <p:cNvSpPr/>
            <p:nvPr/>
          </p:nvSpPr>
          <p:spPr>
            <a:xfrm>
              <a:off x="2423971" y="1052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6" name="object 106"/>
            <p:cNvSpPr/>
            <p:nvPr/>
          </p:nvSpPr>
          <p:spPr>
            <a:xfrm>
              <a:off x="2656964" y="1052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07" name="object 107"/>
            <p:cNvSpPr/>
            <p:nvPr/>
          </p:nvSpPr>
          <p:spPr>
            <a:xfrm>
              <a:off x="2656964" y="1052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08" name="object 108"/>
            <p:cNvSpPr/>
            <p:nvPr/>
          </p:nvSpPr>
          <p:spPr>
            <a:xfrm>
              <a:off x="2889982" y="1052914"/>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09" name="object 109"/>
            <p:cNvSpPr/>
            <p:nvPr/>
          </p:nvSpPr>
          <p:spPr>
            <a:xfrm>
              <a:off x="2889982" y="1052914"/>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0" name="object 110"/>
            <p:cNvSpPr/>
            <p:nvPr/>
          </p:nvSpPr>
          <p:spPr>
            <a:xfrm>
              <a:off x="3122975" y="1052914"/>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1" name="object 111"/>
            <p:cNvSpPr/>
            <p:nvPr/>
          </p:nvSpPr>
          <p:spPr>
            <a:xfrm>
              <a:off x="3122975" y="1052914"/>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2" name="object 112"/>
            <p:cNvSpPr/>
            <p:nvPr/>
          </p:nvSpPr>
          <p:spPr>
            <a:xfrm>
              <a:off x="3355968" y="1052914"/>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13" name="object 113"/>
            <p:cNvSpPr/>
            <p:nvPr/>
          </p:nvSpPr>
          <p:spPr>
            <a:xfrm>
              <a:off x="3355968" y="1052914"/>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4" name="object 114"/>
            <p:cNvSpPr/>
            <p:nvPr/>
          </p:nvSpPr>
          <p:spPr>
            <a:xfrm>
              <a:off x="3588987" y="1052914"/>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5" name="object 115"/>
            <p:cNvSpPr/>
            <p:nvPr/>
          </p:nvSpPr>
          <p:spPr>
            <a:xfrm>
              <a:off x="3588987" y="1052914"/>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6" name="object 116"/>
            <p:cNvSpPr/>
            <p:nvPr/>
          </p:nvSpPr>
          <p:spPr>
            <a:xfrm>
              <a:off x="1957960" y="1285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17" name="object 117"/>
            <p:cNvSpPr/>
            <p:nvPr/>
          </p:nvSpPr>
          <p:spPr>
            <a:xfrm>
              <a:off x="1957960" y="128590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18" name="object 118"/>
            <p:cNvSpPr/>
            <p:nvPr/>
          </p:nvSpPr>
          <p:spPr>
            <a:xfrm>
              <a:off x="2190953" y="1285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19" name="object 119"/>
            <p:cNvSpPr/>
            <p:nvPr/>
          </p:nvSpPr>
          <p:spPr>
            <a:xfrm>
              <a:off x="2190953" y="128590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0" name="object 120"/>
            <p:cNvSpPr/>
            <p:nvPr/>
          </p:nvSpPr>
          <p:spPr>
            <a:xfrm>
              <a:off x="2423971" y="1285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1" name="object 121"/>
            <p:cNvSpPr/>
            <p:nvPr/>
          </p:nvSpPr>
          <p:spPr>
            <a:xfrm>
              <a:off x="2423971" y="128590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2" name="object 122"/>
            <p:cNvSpPr/>
            <p:nvPr/>
          </p:nvSpPr>
          <p:spPr>
            <a:xfrm>
              <a:off x="2656964" y="1285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23" name="object 123"/>
            <p:cNvSpPr/>
            <p:nvPr/>
          </p:nvSpPr>
          <p:spPr>
            <a:xfrm>
              <a:off x="2656964" y="128590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4" name="object 124"/>
            <p:cNvSpPr/>
            <p:nvPr/>
          </p:nvSpPr>
          <p:spPr>
            <a:xfrm>
              <a:off x="2889982" y="128590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25" name="object 125"/>
            <p:cNvSpPr/>
            <p:nvPr/>
          </p:nvSpPr>
          <p:spPr>
            <a:xfrm>
              <a:off x="2889982" y="128590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6" name="object 126"/>
            <p:cNvSpPr/>
            <p:nvPr/>
          </p:nvSpPr>
          <p:spPr>
            <a:xfrm>
              <a:off x="3122975" y="128590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7" name="object 127"/>
            <p:cNvSpPr/>
            <p:nvPr/>
          </p:nvSpPr>
          <p:spPr>
            <a:xfrm>
              <a:off x="3122975" y="128590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28" name="object 128"/>
            <p:cNvSpPr/>
            <p:nvPr/>
          </p:nvSpPr>
          <p:spPr>
            <a:xfrm>
              <a:off x="3355968" y="128590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29" name="object 129"/>
            <p:cNvSpPr/>
            <p:nvPr/>
          </p:nvSpPr>
          <p:spPr>
            <a:xfrm>
              <a:off x="3355968" y="128590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0" name="object 130"/>
            <p:cNvSpPr/>
            <p:nvPr/>
          </p:nvSpPr>
          <p:spPr>
            <a:xfrm>
              <a:off x="3588987" y="128590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1" name="object 131"/>
            <p:cNvSpPr/>
            <p:nvPr/>
          </p:nvSpPr>
          <p:spPr>
            <a:xfrm>
              <a:off x="3588987" y="128590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2" name="object 132"/>
            <p:cNvSpPr/>
            <p:nvPr/>
          </p:nvSpPr>
          <p:spPr>
            <a:xfrm>
              <a:off x="1957960" y="1518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3" name="object 133"/>
            <p:cNvSpPr/>
            <p:nvPr/>
          </p:nvSpPr>
          <p:spPr>
            <a:xfrm>
              <a:off x="1957960" y="1518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4" name="object 134"/>
            <p:cNvSpPr/>
            <p:nvPr/>
          </p:nvSpPr>
          <p:spPr>
            <a:xfrm>
              <a:off x="2190953" y="1518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35" name="object 135"/>
            <p:cNvSpPr/>
            <p:nvPr/>
          </p:nvSpPr>
          <p:spPr>
            <a:xfrm>
              <a:off x="2190953" y="1518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6" name="object 136"/>
            <p:cNvSpPr/>
            <p:nvPr/>
          </p:nvSpPr>
          <p:spPr>
            <a:xfrm>
              <a:off x="2423971" y="1518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37" name="object 137"/>
            <p:cNvSpPr/>
            <p:nvPr/>
          </p:nvSpPr>
          <p:spPr>
            <a:xfrm>
              <a:off x="2423971" y="1518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38" name="object 138"/>
            <p:cNvSpPr/>
            <p:nvPr/>
          </p:nvSpPr>
          <p:spPr>
            <a:xfrm>
              <a:off x="2656964" y="1518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39" name="object 139"/>
            <p:cNvSpPr/>
            <p:nvPr/>
          </p:nvSpPr>
          <p:spPr>
            <a:xfrm>
              <a:off x="2656964" y="1518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0" name="object 140"/>
            <p:cNvSpPr/>
            <p:nvPr/>
          </p:nvSpPr>
          <p:spPr>
            <a:xfrm>
              <a:off x="2889982" y="1518927"/>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1" name="object 141"/>
            <p:cNvSpPr/>
            <p:nvPr/>
          </p:nvSpPr>
          <p:spPr>
            <a:xfrm>
              <a:off x="2889982" y="1518927"/>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2" name="object 142"/>
            <p:cNvSpPr/>
            <p:nvPr/>
          </p:nvSpPr>
          <p:spPr>
            <a:xfrm>
              <a:off x="3122975" y="1518927"/>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43" name="object 143"/>
            <p:cNvSpPr/>
            <p:nvPr/>
          </p:nvSpPr>
          <p:spPr>
            <a:xfrm>
              <a:off x="3122975" y="151892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4" name="object 144"/>
            <p:cNvSpPr/>
            <p:nvPr/>
          </p:nvSpPr>
          <p:spPr>
            <a:xfrm>
              <a:off x="3355968" y="1518927"/>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5" name="object 145"/>
            <p:cNvSpPr/>
            <p:nvPr/>
          </p:nvSpPr>
          <p:spPr>
            <a:xfrm>
              <a:off x="3355968" y="151892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6" name="object 146"/>
            <p:cNvSpPr/>
            <p:nvPr/>
          </p:nvSpPr>
          <p:spPr>
            <a:xfrm>
              <a:off x="3588987" y="1518927"/>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7" name="object 147"/>
            <p:cNvSpPr/>
            <p:nvPr/>
          </p:nvSpPr>
          <p:spPr>
            <a:xfrm>
              <a:off x="3588987" y="1518927"/>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48" name="object 148"/>
            <p:cNvSpPr/>
            <p:nvPr/>
          </p:nvSpPr>
          <p:spPr>
            <a:xfrm>
              <a:off x="1957960" y="175191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49" name="object 149"/>
            <p:cNvSpPr/>
            <p:nvPr/>
          </p:nvSpPr>
          <p:spPr>
            <a:xfrm>
              <a:off x="1957960" y="175191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0" name="object 150"/>
            <p:cNvSpPr/>
            <p:nvPr/>
          </p:nvSpPr>
          <p:spPr>
            <a:xfrm>
              <a:off x="2190953" y="175191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1" name="object 151"/>
            <p:cNvSpPr/>
            <p:nvPr/>
          </p:nvSpPr>
          <p:spPr>
            <a:xfrm>
              <a:off x="2190953" y="175191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2" name="object 152"/>
            <p:cNvSpPr/>
            <p:nvPr/>
          </p:nvSpPr>
          <p:spPr>
            <a:xfrm>
              <a:off x="2423971" y="175191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53" name="object 153"/>
            <p:cNvSpPr/>
            <p:nvPr/>
          </p:nvSpPr>
          <p:spPr>
            <a:xfrm>
              <a:off x="2423971" y="175191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4" name="object 154"/>
            <p:cNvSpPr/>
            <p:nvPr/>
          </p:nvSpPr>
          <p:spPr>
            <a:xfrm>
              <a:off x="2656964" y="175191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5" name="object 155"/>
            <p:cNvSpPr/>
            <p:nvPr/>
          </p:nvSpPr>
          <p:spPr>
            <a:xfrm>
              <a:off x="2656964" y="175191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6" name="object 156"/>
            <p:cNvSpPr/>
            <p:nvPr/>
          </p:nvSpPr>
          <p:spPr>
            <a:xfrm>
              <a:off x="2889982" y="1751918"/>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57" name="object 157"/>
            <p:cNvSpPr/>
            <p:nvPr/>
          </p:nvSpPr>
          <p:spPr>
            <a:xfrm>
              <a:off x="2889982" y="1751918"/>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58" name="object 158"/>
            <p:cNvSpPr/>
            <p:nvPr/>
          </p:nvSpPr>
          <p:spPr>
            <a:xfrm>
              <a:off x="3122975" y="175191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59" name="object 159"/>
            <p:cNvSpPr/>
            <p:nvPr/>
          </p:nvSpPr>
          <p:spPr>
            <a:xfrm>
              <a:off x="3122975" y="1751918"/>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0" name="object 160"/>
            <p:cNvSpPr/>
            <p:nvPr/>
          </p:nvSpPr>
          <p:spPr>
            <a:xfrm>
              <a:off x="3355968" y="175191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1" name="object 161"/>
            <p:cNvSpPr/>
            <p:nvPr/>
          </p:nvSpPr>
          <p:spPr>
            <a:xfrm>
              <a:off x="3355968" y="1751918"/>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2" name="object 162"/>
            <p:cNvSpPr/>
            <p:nvPr/>
          </p:nvSpPr>
          <p:spPr>
            <a:xfrm>
              <a:off x="3588987" y="1751918"/>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63" name="object 163"/>
            <p:cNvSpPr/>
            <p:nvPr/>
          </p:nvSpPr>
          <p:spPr>
            <a:xfrm>
              <a:off x="3588987" y="1751918"/>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4" name="object 164"/>
            <p:cNvSpPr/>
            <p:nvPr/>
          </p:nvSpPr>
          <p:spPr>
            <a:xfrm>
              <a:off x="1957960" y="1984912"/>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65" name="object 165"/>
            <p:cNvSpPr/>
            <p:nvPr/>
          </p:nvSpPr>
          <p:spPr>
            <a:xfrm>
              <a:off x="1957960" y="198491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6" name="object 166"/>
            <p:cNvSpPr/>
            <p:nvPr/>
          </p:nvSpPr>
          <p:spPr>
            <a:xfrm>
              <a:off x="2190953" y="1984912"/>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7" name="object 167"/>
            <p:cNvSpPr/>
            <p:nvPr/>
          </p:nvSpPr>
          <p:spPr>
            <a:xfrm>
              <a:off x="2190953" y="198491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68" name="object 168"/>
            <p:cNvSpPr/>
            <p:nvPr/>
          </p:nvSpPr>
          <p:spPr>
            <a:xfrm>
              <a:off x="2423971" y="1984912"/>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69" name="object 169"/>
            <p:cNvSpPr/>
            <p:nvPr/>
          </p:nvSpPr>
          <p:spPr>
            <a:xfrm>
              <a:off x="2423971" y="198491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0" name="object 170"/>
            <p:cNvSpPr/>
            <p:nvPr/>
          </p:nvSpPr>
          <p:spPr>
            <a:xfrm>
              <a:off x="2656964" y="1984912"/>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1" name="object 171"/>
            <p:cNvSpPr/>
            <p:nvPr/>
          </p:nvSpPr>
          <p:spPr>
            <a:xfrm>
              <a:off x="2656964" y="198491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2" name="object 172"/>
            <p:cNvSpPr/>
            <p:nvPr/>
          </p:nvSpPr>
          <p:spPr>
            <a:xfrm>
              <a:off x="2889982" y="1984912"/>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3" name="object 173"/>
            <p:cNvSpPr/>
            <p:nvPr/>
          </p:nvSpPr>
          <p:spPr>
            <a:xfrm>
              <a:off x="2889982" y="1984912"/>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4" name="object 174"/>
            <p:cNvSpPr/>
            <p:nvPr/>
          </p:nvSpPr>
          <p:spPr>
            <a:xfrm>
              <a:off x="3122975" y="1984912"/>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75" name="object 175"/>
            <p:cNvSpPr/>
            <p:nvPr/>
          </p:nvSpPr>
          <p:spPr>
            <a:xfrm>
              <a:off x="3122975" y="1984912"/>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6" name="object 176"/>
            <p:cNvSpPr/>
            <p:nvPr/>
          </p:nvSpPr>
          <p:spPr>
            <a:xfrm>
              <a:off x="3355968" y="1984912"/>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7" name="object 177"/>
            <p:cNvSpPr/>
            <p:nvPr/>
          </p:nvSpPr>
          <p:spPr>
            <a:xfrm>
              <a:off x="3355968" y="1984912"/>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78" name="object 178"/>
            <p:cNvSpPr/>
            <p:nvPr/>
          </p:nvSpPr>
          <p:spPr>
            <a:xfrm>
              <a:off x="3588987" y="1984912"/>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FFFFFF"/>
            </a:solidFill>
          </p:spPr>
          <p:txBody>
            <a:bodyPr wrap="square" lIns="0" tIns="0" rIns="0" bIns="0" rtlCol="0"/>
            <a:lstStyle/>
            <a:p>
              <a:endParaRPr sz="3530"/>
            </a:p>
          </p:txBody>
        </p:sp>
        <p:sp>
          <p:nvSpPr>
            <p:cNvPr id="179" name="object 179"/>
            <p:cNvSpPr/>
            <p:nvPr/>
          </p:nvSpPr>
          <p:spPr>
            <a:xfrm>
              <a:off x="3588987" y="1984912"/>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0" name="object 180"/>
            <p:cNvSpPr/>
            <p:nvPr/>
          </p:nvSpPr>
          <p:spPr>
            <a:xfrm>
              <a:off x="1957960" y="2217931"/>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1" name="object 181"/>
            <p:cNvSpPr/>
            <p:nvPr/>
          </p:nvSpPr>
          <p:spPr>
            <a:xfrm>
              <a:off x="1957960" y="2217931"/>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2" name="object 182"/>
            <p:cNvSpPr/>
            <p:nvPr/>
          </p:nvSpPr>
          <p:spPr>
            <a:xfrm>
              <a:off x="2190953" y="2217931"/>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3" name="object 183"/>
            <p:cNvSpPr/>
            <p:nvPr/>
          </p:nvSpPr>
          <p:spPr>
            <a:xfrm>
              <a:off x="2190953" y="2217931"/>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4" name="object 184"/>
            <p:cNvSpPr/>
            <p:nvPr/>
          </p:nvSpPr>
          <p:spPr>
            <a:xfrm>
              <a:off x="2423971" y="2217931"/>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5" name="object 185"/>
            <p:cNvSpPr/>
            <p:nvPr/>
          </p:nvSpPr>
          <p:spPr>
            <a:xfrm>
              <a:off x="2423971" y="2217931"/>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6" name="object 186"/>
            <p:cNvSpPr/>
            <p:nvPr/>
          </p:nvSpPr>
          <p:spPr>
            <a:xfrm>
              <a:off x="2656964" y="2217931"/>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7" name="object 187"/>
            <p:cNvSpPr/>
            <p:nvPr/>
          </p:nvSpPr>
          <p:spPr>
            <a:xfrm>
              <a:off x="2656964" y="2217931"/>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88" name="object 188"/>
            <p:cNvSpPr/>
            <p:nvPr/>
          </p:nvSpPr>
          <p:spPr>
            <a:xfrm>
              <a:off x="2889982" y="2217931"/>
              <a:ext cx="233045" cy="233045"/>
            </a:xfrm>
            <a:custGeom>
              <a:avLst/>
              <a:gdLst/>
              <a:ahLst/>
              <a:cxnLst/>
              <a:rect l="l" t="t" r="r" b="b"/>
              <a:pathLst>
                <a:path w="233044"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89" name="object 189"/>
            <p:cNvSpPr/>
            <p:nvPr/>
          </p:nvSpPr>
          <p:spPr>
            <a:xfrm>
              <a:off x="2889982" y="2217931"/>
              <a:ext cx="233045" cy="233045"/>
            </a:xfrm>
            <a:custGeom>
              <a:avLst/>
              <a:gdLst/>
              <a:ahLst/>
              <a:cxnLst/>
              <a:rect l="l" t="t" r="r" b="b"/>
              <a:pathLst>
                <a:path w="233044"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0" name="object 190"/>
            <p:cNvSpPr/>
            <p:nvPr/>
          </p:nvSpPr>
          <p:spPr>
            <a:xfrm>
              <a:off x="3122975" y="2217931"/>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1" name="object 191"/>
            <p:cNvSpPr/>
            <p:nvPr/>
          </p:nvSpPr>
          <p:spPr>
            <a:xfrm>
              <a:off x="3122975" y="2217931"/>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2" name="object 192"/>
            <p:cNvSpPr/>
            <p:nvPr/>
          </p:nvSpPr>
          <p:spPr>
            <a:xfrm>
              <a:off x="3355968" y="2217931"/>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3" name="object 193"/>
            <p:cNvSpPr/>
            <p:nvPr/>
          </p:nvSpPr>
          <p:spPr>
            <a:xfrm>
              <a:off x="3355968" y="2217931"/>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4" name="object 194"/>
            <p:cNvSpPr/>
            <p:nvPr/>
          </p:nvSpPr>
          <p:spPr>
            <a:xfrm>
              <a:off x="3588987" y="2217931"/>
              <a:ext cx="233045" cy="233045"/>
            </a:xfrm>
            <a:custGeom>
              <a:avLst/>
              <a:gdLst/>
              <a:ahLst/>
              <a:cxnLst/>
              <a:rect l="l" t="t" r="r" b="b"/>
              <a:pathLst>
                <a:path w="233045" h="233044">
                  <a:moveTo>
                    <a:pt x="233003" y="0"/>
                  </a:moveTo>
                  <a:lnTo>
                    <a:pt x="0" y="0"/>
                  </a:lnTo>
                  <a:lnTo>
                    <a:pt x="0" y="233003"/>
                  </a:lnTo>
                  <a:lnTo>
                    <a:pt x="233003" y="233003"/>
                  </a:lnTo>
                  <a:lnTo>
                    <a:pt x="233003" y="0"/>
                  </a:lnTo>
                  <a:close/>
                </a:path>
              </a:pathLst>
            </a:custGeom>
            <a:solidFill>
              <a:srgbClr val="000000"/>
            </a:solidFill>
          </p:spPr>
          <p:txBody>
            <a:bodyPr wrap="square" lIns="0" tIns="0" rIns="0" bIns="0" rtlCol="0"/>
            <a:lstStyle/>
            <a:p>
              <a:endParaRPr sz="3530"/>
            </a:p>
          </p:txBody>
        </p:sp>
        <p:sp>
          <p:nvSpPr>
            <p:cNvPr id="195" name="object 195"/>
            <p:cNvSpPr/>
            <p:nvPr/>
          </p:nvSpPr>
          <p:spPr>
            <a:xfrm>
              <a:off x="3588987" y="2217931"/>
              <a:ext cx="233045" cy="233045"/>
            </a:xfrm>
            <a:custGeom>
              <a:avLst/>
              <a:gdLst/>
              <a:ahLst/>
              <a:cxnLst/>
              <a:rect l="l" t="t" r="r" b="b"/>
              <a:pathLst>
                <a:path w="233045" h="233044">
                  <a:moveTo>
                    <a:pt x="0" y="0"/>
                  </a:moveTo>
                  <a:lnTo>
                    <a:pt x="233003" y="0"/>
                  </a:lnTo>
                  <a:lnTo>
                    <a:pt x="233003" y="233003"/>
                  </a:lnTo>
                  <a:lnTo>
                    <a:pt x="0" y="233003"/>
                  </a:lnTo>
                  <a:lnTo>
                    <a:pt x="0" y="0"/>
                  </a:lnTo>
                  <a:close/>
                </a:path>
              </a:pathLst>
            </a:custGeom>
            <a:ln w="3281">
              <a:solidFill>
                <a:srgbClr val="000000"/>
              </a:solidFill>
            </a:ln>
          </p:spPr>
          <p:txBody>
            <a:bodyPr wrap="square" lIns="0" tIns="0" rIns="0" bIns="0" rtlCol="0"/>
            <a:lstStyle/>
            <a:p>
              <a:endParaRPr sz="3530"/>
            </a:p>
          </p:txBody>
        </p:sp>
        <p:sp>
          <p:nvSpPr>
            <p:cNvPr id="196" name="object 196"/>
            <p:cNvSpPr/>
            <p:nvPr/>
          </p:nvSpPr>
          <p:spPr>
            <a:xfrm>
              <a:off x="1957959" y="586903"/>
              <a:ext cx="1864360" cy="1864360"/>
            </a:xfrm>
            <a:custGeom>
              <a:avLst/>
              <a:gdLst/>
              <a:ahLst/>
              <a:cxnLst/>
              <a:rect l="l" t="t" r="r" b="b"/>
              <a:pathLst>
                <a:path w="1864360" h="1864360">
                  <a:moveTo>
                    <a:pt x="1864023" y="0"/>
                  </a:moveTo>
                  <a:lnTo>
                    <a:pt x="1864023" y="1864021"/>
                  </a:lnTo>
                </a:path>
                <a:path w="1864360" h="1864360">
                  <a:moveTo>
                    <a:pt x="0" y="0"/>
                  </a:moveTo>
                  <a:lnTo>
                    <a:pt x="0" y="1864021"/>
                  </a:lnTo>
                </a:path>
                <a:path w="1864360" h="1864360">
                  <a:moveTo>
                    <a:pt x="1864021" y="1864022"/>
                  </a:moveTo>
                  <a:lnTo>
                    <a:pt x="0" y="1864022"/>
                  </a:lnTo>
                </a:path>
                <a:path w="1864360" h="1864360">
                  <a:moveTo>
                    <a:pt x="1864021" y="0"/>
                  </a:moveTo>
                  <a:lnTo>
                    <a:pt x="0" y="0"/>
                  </a:lnTo>
                </a:path>
              </a:pathLst>
            </a:custGeom>
            <a:ln w="6562">
              <a:solidFill>
                <a:srgbClr val="000000"/>
              </a:solidFill>
            </a:ln>
          </p:spPr>
          <p:txBody>
            <a:bodyPr wrap="square" lIns="0" tIns="0" rIns="0" bIns="0" rtlCol="0"/>
            <a:lstStyle/>
            <a:p>
              <a:endParaRPr sz="3530"/>
            </a:p>
          </p:txBody>
        </p:sp>
      </p:grpSp>
      <p:sp>
        <p:nvSpPr>
          <p:cNvPr id="197" name="object 197"/>
          <p:cNvSpPr txBox="1"/>
          <p:nvPr/>
        </p:nvSpPr>
        <p:spPr>
          <a:xfrm>
            <a:off x="4063748" y="2541331"/>
            <a:ext cx="392821" cy="220846"/>
          </a:xfrm>
          <a:prstGeom prst="rect">
            <a:avLst/>
          </a:prstGeom>
        </p:spPr>
        <p:txBody>
          <a:bodyPr vert="horz" wrap="square" lIns="0" tIns="26686" rIns="0" bIns="0" rtlCol="0">
            <a:spAutoFit/>
          </a:bodyPr>
          <a:lstStyle/>
          <a:p>
            <a:pPr marL="21349">
              <a:spcBef>
                <a:spcPts val="210"/>
              </a:spcBef>
            </a:pPr>
            <a:r>
              <a:rPr sz="1260" spc="25" dirty="0">
                <a:latin typeface="Arial MT"/>
                <a:cs typeface="Arial MT"/>
              </a:rPr>
              <a:t>S</a:t>
            </a:r>
            <a:r>
              <a:rPr sz="1260" dirty="0">
                <a:latin typeface="Arial MT"/>
                <a:cs typeface="Arial MT"/>
              </a:rPr>
              <a:t>t</a:t>
            </a:r>
            <a:r>
              <a:rPr sz="1260" spc="8" dirty="0">
                <a:latin typeface="Arial MT"/>
                <a:cs typeface="Arial MT"/>
              </a:rPr>
              <a:t>art</a:t>
            </a:r>
            <a:endParaRPr sz="1260">
              <a:latin typeface="Arial MT"/>
              <a:cs typeface="Arial MT"/>
            </a:endParaRPr>
          </a:p>
        </p:txBody>
      </p:sp>
      <p:sp>
        <p:nvSpPr>
          <p:cNvPr id="198" name="object 198"/>
          <p:cNvSpPr txBox="1"/>
          <p:nvPr/>
        </p:nvSpPr>
        <p:spPr>
          <a:xfrm>
            <a:off x="7737191" y="4129864"/>
            <a:ext cx="392821" cy="220846"/>
          </a:xfrm>
          <a:prstGeom prst="rect">
            <a:avLst/>
          </a:prstGeom>
        </p:spPr>
        <p:txBody>
          <a:bodyPr vert="horz" wrap="square" lIns="0" tIns="26686" rIns="0" bIns="0" rtlCol="0">
            <a:spAutoFit/>
          </a:bodyPr>
          <a:lstStyle/>
          <a:p>
            <a:pPr marL="21349">
              <a:spcBef>
                <a:spcPts val="210"/>
              </a:spcBef>
            </a:pPr>
            <a:r>
              <a:rPr sz="1260" spc="17" dirty="0">
                <a:latin typeface="Arial MT"/>
                <a:cs typeface="Arial MT"/>
              </a:rPr>
              <a:t>Goal</a:t>
            </a:r>
            <a:endParaRPr sz="1260">
              <a:latin typeface="Arial MT"/>
              <a:cs typeface="Arial MT"/>
            </a:endParaRPr>
          </a:p>
        </p:txBody>
      </p:sp>
      <p:grpSp>
        <p:nvGrpSpPr>
          <p:cNvPr id="199" name="object 199"/>
          <p:cNvGrpSpPr/>
          <p:nvPr/>
        </p:nvGrpSpPr>
        <p:grpSpPr>
          <a:xfrm>
            <a:off x="4557766" y="2082606"/>
            <a:ext cx="3124433" cy="2359070"/>
            <a:chOff x="1967843" y="821490"/>
            <a:chExt cx="1858645" cy="1403350"/>
          </a:xfrm>
        </p:grpSpPr>
        <p:sp>
          <p:nvSpPr>
            <p:cNvPr id="200" name="object 200"/>
            <p:cNvSpPr/>
            <p:nvPr/>
          </p:nvSpPr>
          <p:spPr>
            <a:xfrm>
              <a:off x="1974405" y="1170952"/>
              <a:ext cx="135255" cy="4445"/>
            </a:xfrm>
            <a:custGeom>
              <a:avLst/>
              <a:gdLst/>
              <a:ahLst/>
              <a:cxnLst/>
              <a:rect l="l" t="t" r="r" b="b"/>
              <a:pathLst>
                <a:path w="135255" h="4444">
                  <a:moveTo>
                    <a:pt x="-6562" y="1999"/>
                  </a:moveTo>
                  <a:lnTo>
                    <a:pt x="141813" y="1999"/>
                  </a:lnTo>
                </a:path>
              </a:pathLst>
            </a:custGeom>
            <a:ln w="17123">
              <a:solidFill>
                <a:srgbClr val="FF2600"/>
              </a:solidFill>
            </a:ln>
          </p:spPr>
          <p:txBody>
            <a:bodyPr wrap="square" lIns="0" tIns="0" rIns="0" bIns="0" rtlCol="0"/>
            <a:lstStyle/>
            <a:p>
              <a:endParaRPr sz="3530"/>
            </a:p>
          </p:txBody>
        </p:sp>
        <p:sp>
          <p:nvSpPr>
            <p:cNvPr id="201" name="object 201"/>
            <p:cNvSpPr/>
            <p:nvPr/>
          </p:nvSpPr>
          <p:spPr>
            <a:xfrm>
              <a:off x="2108959" y="1151337"/>
              <a:ext cx="64135" cy="47625"/>
            </a:xfrm>
            <a:custGeom>
              <a:avLst/>
              <a:gdLst/>
              <a:ahLst/>
              <a:cxnLst/>
              <a:rect l="l" t="t" r="r" b="b"/>
              <a:pathLst>
                <a:path w="64135" h="47625">
                  <a:moveTo>
                    <a:pt x="1396" y="0"/>
                  </a:moveTo>
                  <a:lnTo>
                    <a:pt x="0" y="47227"/>
                  </a:lnTo>
                  <a:lnTo>
                    <a:pt x="63669" y="25475"/>
                  </a:lnTo>
                  <a:lnTo>
                    <a:pt x="1396" y="0"/>
                  </a:lnTo>
                  <a:close/>
                </a:path>
              </a:pathLst>
            </a:custGeom>
            <a:solidFill>
              <a:srgbClr val="FF2600"/>
            </a:solidFill>
          </p:spPr>
          <p:txBody>
            <a:bodyPr wrap="square" lIns="0" tIns="0" rIns="0" bIns="0" rtlCol="0"/>
            <a:lstStyle/>
            <a:p>
              <a:endParaRPr sz="3530"/>
            </a:p>
          </p:txBody>
        </p:sp>
        <p:sp>
          <p:nvSpPr>
            <p:cNvPr id="202" name="object 202"/>
            <p:cNvSpPr/>
            <p:nvPr/>
          </p:nvSpPr>
          <p:spPr>
            <a:xfrm>
              <a:off x="2108958" y="1151337"/>
              <a:ext cx="64135" cy="47625"/>
            </a:xfrm>
            <a:custGeom>
              <a:avLst/>
              <a:gdLst/>
              <a:ahLst/>
              <a:cxnLst/>
              <a:rect l="l" t="t" r="r" b="b"/>
              <a:pathLst>
                <a:path w="64135" h="47625">
                  <a:moveTo>
                    <a:pt x="63669" y="25475"/>
                  </a:moveTo>
                  <a:lnTo>
                    <a:pt x="1396" y="0"/>
                  </a:lnTo>
                  <a:lnTo>
                    <a:pt x="0" y="47227"/>
                  </a:lnTo>
                  <a:lnTo>
                    <a:pt x="63669" y="25475"/>
                  </a:lnTo>
                  <a:close/>
                </a:path>
              </a:pathLst>
            </a:custGeom>
            <a:ln w="13124">
              <a:solidFill>
                <a:srgbClr val="FF2600"/>
              </a:solidFill>
            </a:ln>
          </p:spPr>
          <p:txBody>
            <a:bodyPr wrap="square" lIns="0" tIns="0" rIns="0" bIns="0" rtlCol="0"/>
            <a:lstStyle/>
            <a:p>
              <a:endParaRPr sz="3530"/>
            </a:p>
          </p:txBody>
        </p:sp>
        <p:sp>
          <p:nvSpPr>
            <p:cNvPr id="203" name="object 203"/>
            <p:cNvSpPr/>
            <p:nvPr/>
          </p:nvSpPr>
          <p:spPr>
            <a:xfrm>
              <a:off x="2446894" y="934707"/>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04" name="object 204"/>
            <p:cNvSpPr/>
            <p:nvPr/>
          </p:nvSpPr>
          <p:spPr>
            <a:xfrm>
              <a:off x="2581450" y="91509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05" name="object 205"/>
            <p:cNvSpPr/>
            <p:nvPr/>
          </p:nvSpPr>
          <p:spPr>
            <a:xfrm>
              <a:off x="2581450" y="9150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06" name="object 206"/>
            <p:cNvSpPr/>
            <p:nvPr/>
          </p:nvSpPr>
          <p:spPr>
            <a:xfrm>
              <a:off x="2683139" y="934707"/>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07" name="object 207"/>
            <p:cNvSpPr/>
            <p:nvPr/>
          </p:nvSpPr>
          <p:spPr>
            <a:xfrm>
              <a:off x="2817694" y="91509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08" name="object 208"/>
            <p:cNvSpPr/>
            <p:nvPr/>
          </p:nvSpPr>
          <p:spPr>
            <a:xfrm>
              <a:off x="2817694" y="9150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09" name="object 209"/>
            <p:cNvSpPr/>
            <p:nvPr/>
          </p:nvSpPr>
          <p:spPr>
            <a:xfrm>
              <a:off x="2919383" y="934707"/>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10" name="object 210"/>
            <p:cNvSpPr/>
            <p:nvPr/>
          </p:nvSpPr>
          <p:spPr>
            <a:xfrm>
              <a:off x="3053939" y="91509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11" name="object 211"/>
            <p:cNvSpPr/>
            <p:nvPr/>
          </p:nvSpPr>
          <p:spPr>
            <a:xfrm>
              <a:off x="3053939" y="9150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12" name="object 212"/>
            <p:cNvSpPr/>
            <p:nvPr/>
          </p:nvSpPr>
          <p:spPr>
            <a:xfrm>
              <a:off x="3155627" y="934707"/>
              <a:ext cx="135255" cy="4445"/>
            </a:xfrm>
            <a:custGeom>
              <a:avLst/>
              <a:gdLst/>
              <a:ahLst/>
              <a:cxnLst/>
              <a:rect l="l" t="t" r="r" b="b"/>
              <a:pathLst>
                <a:path w="135254"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13" name="object 213"/>
            <p:cNvSpPr/>
            <p:nvPr/>
          </p:nvSpPr>
          <p:spPr>
            <a:xfrm>
              <a:off x="3290183" y="91509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14" name="object 214"/>
            <p:cNvSpPr/>
            <p:nvPr/>
          </p:nvSpPr>
          <p:spPr>
            <a:xfrm>
              <a:off x="3290183" y="9150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15" name="object 215"/>
            <p:cNvSpPr/>
            <p:nvPr/>
          </p:nvSpPr>
          <p:spPr>
            <a:xfrm>
              <a:off x="3474839" y="1064297"/>
              <a:ext cx="4445" cy="135255"/>
            </a:xfrm>
            <a:custGeom>
              <a:avLst/>
              <a:gdLst/>
              <a:ahLst/>
              <a:cxnLst/>
              <a:rect l="l" t="t" r="r" b="b"/>
              <a:pathLst>
                <a:path w="4445"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16" name="object 216"/>
            <p:cNvSpPr/>
            <p:nvPr/>
          </p:nvSpPr>
          <p:spPr>
            <a:xfrm>
              <a:off x="3451225" y="1198853"/>
              <a:ext cx="47625" cy="64135"/>
            </a:xfrm>
            <a:custGeom>
              <a:avLst/>
              <a:gdLst/>
              <a:ahLst/>
              <a:cxnLst/>
              <a:rect l="l" t="t" r="r" b="b"/>
              <a:pathLst>
                <a:path w="47625" h="64134">
                  <a:moveTo>
                    <a:pt x="0" y="0"/>
                  </a:moveTo>
                  <a:lnTo>
                    <a:pt x="21751" y="63669"/>
                  </a:lnTo>
                  <a:lnTo>
                    <a:pt x="47227" y="1397"/>
                  </a:lnTo>
                  <a:lnTo>
                    <a:pt x="0" y="0"/>
                  </a:lnTo>
                  <a:close/>
                </a:path>
              </a:pathLst>
            </a:custGeom>
            <a:solidFill>
              <a:srgbClr val="FF2600"/>
            </a:solidFill>
          </p:spPr>
          <p:txBody>
            <a:bodyPr wrap="square" lIns="0" tIns="0" rIns="0" bIns="0" rtlCol="0"/>
            <a:lstStyle/>
            <a:p>
              <a:endParaRPr sz="3530"/>
            </a:p>
          </p:txBody>
        </p:sp>
        <p:sp>
          <p:nvSpPr>
            <p:cNvPr id="217" name="object 217"/>
            <p:cNvSpPr/>
            <p:nvPr/>
          </p:nvSpPr>
          <p:spPr>
            <a:xfrm>
              <a:off x="3451225" y="1198853"/>
              <a:ext cx="47625" cy="64135"/>
            </a:xfrm>
            <a:custGeom>
              <a:avLst/>
              <a:gdLst/>
              <a:ahLst/>
              <a:cxnLst/>
              <a:rect l="l" t="t" r="r" b="b"/>
              <a:pathLst>
                <a:path w="47625" h="64134">
                  <a:moveTo>
                    <a:pt x="21751" y="63669"/>
                  </a:moveTo>
                  <a:lnTo>
                    <a:pt x="47227" y="1397"/>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18" name="object 218"/>
            <p:cNvSpPr/>
            <p:nvPr/>
          </p:nvSpPr>
          <p:spPr>
            <a:xfrm>
              <a:off x="3238594" y="1300542"/>
              <a:ext cx="4445" cy="135255"/>
            </a:xfrm>
            <a:custGeom>
              <a:avLst/>
              <a:gdLst/>
              <a:ahLst/>
              <a:cxnLst/>
              <a:rect l="l" t="t" r="r" b="b"/>
              <a:pathLst>
                <a:path w="4444" h="135255">
                  <a:moveTo>
                    <a:pt x="2000" y="-6562"/>
                  </a:moveTo>
                  <a:lnTo>
                    <a:pt x="2000" y="141822"/>
                  </a:lnTo>
                </a:path>
              </a:pathLst>
            </a:custGeom>
            <a:ln w="17125">
              <a:solidFill>
                <a:srgbClr val="FF2600"/>
              </a:solidFill>
            </a:ln>
          </p:spPr>
          <p:txBody>
            <a:bodyPr wrap="square" lIns="0" tIns="0" rIns="0" bIns="0" rtlCol="0"/>
            <a:lstStyle/>
            <a:p>
              <a:endParaRPr sz="3530"/>
            </a:p>
          </p:txBody>
        </p:sp>
        <p:sp>
          <p:nvSpPr>
            <p:cNvPr id="219" name="object 219"/>
            <p:cNvSpPr/>
            <p:nvPr/>
          </p:nvSpPr>
          <p:spPr>
            <a:xfrm>
              <a:off x="3214981" y="1435104"/>
              <a:ext cx="47625" cy="64135"/>
            </a:xfrm>
            <a:custGeom>
              <a:avLst/>
              <a:gdLst/>
              <a:ahLst/>
              <a:cxnLst/>
              <a:rect l="l" t="t" r="r" b="b"/>
              <a:pathLst>
                <a:path w="47625" h="64134">
                  <a:moveTo>
                    <a:pt x="0" y="0"/>
                  </a:moveTo>
                  <a:lnTo>
                    <a:pt x="21751" y="63669"/>
                  </a:lnTo>
                  <a:lnTo>
                    <a:pt x="47227" y="1397"/>
                  </a:lnTo>
                  <a:lnTo>
                    <a:pt x="0" y="0"/>
                  </a:lnTo>
                  <a:close/>
                </a:path>
              </a:pathLst>
            </a:custGeom>
            <a:solidFill>
              <a:srgbClr val="FF2600"/>
            </a:solidFill>
          </p:spPr>
          <p:txBody>
            <a:bodyPr wrap="square" lIns="0" tIns="0" rIns="0" bIns="0" rtlCol="0"/>
            <a:lstStyle/>
            <a:p>
              <a:endParaRPr sz="3530"/>
            </a:p>
          </p:txBody>
        </p:sp>
        <p:sp>
          <p:nvSpPr>
            <p:cNvPr id="220" name="object 220"/>
            <p:cNvSpPr/>
            <p:nvPr/>
          </p:nvSpPr>
          <p:spPr>
            <a:xfrm>
              <a:off x="3214980" y="1435104"/>
              <a:ext cx="47625" cy="64135"/>
            </a:xfrm>
            <a:custGeom>
              <a:avLst/>
              <a:gdLst/>
              <a:ahLst/>
              <a:cxnLst/>
              <a:rect l="l" t="t" r="r" b="b"/>
              <a:pathLst>
                <a:path w="47625" h="64134">
                  <a:moveTo>
                    <a:pt x="21751" y="63669"/>
                  </a:moveTo>
                  <a:lnTo>
                    <a:pt x="47227" y="1397"/>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21" name="object 221"/>
            <p:cNvSpPr/>
            <p:nvPr/>
          </p:nvSpPr>
          <p:spPr>
            <a:xfrm>
              <a:off x="3232032" y="1536786"/>
              <a:ext cx="4445" cy="135255"/>
            </a:xfrm>
            <a:custGeom>
              <a:avLst/>
              <a:gdLst/>
              <a:ahLst/>
              <a:cxnLst/>
              <a:rect l="l" t="t" r="r" b="b"/>
              <a:pathLst>
                <a:path w="4444" h="135255">
                  <a:moveTo>
                    <a:pt x="2000" y="-6562"/>
                  </a:moveTo>
                  <a:lnTo>
                    <a:pt x="2000" y="141822"/>
                  </a:lnTo>
                </a:path>
              </a:pathLst>
            </a:custGeom>
            <a:ln w="17125">
              <a:solidFill>
                <a:srgbClr val="FF2600"/>
              </a:solidFill>
            </a:ln>
          </p:spPr>
          <p:txBody>
            <a:bodyPr wrap="square" lIns="0" tIns="0" rIns="0" bIns="0" rtlCol="0"/>
            <a:lstStyle/>
            <a:p>
              <a:endParaRPr sz="3530"/>
            </a:p>
          </p:txBody>
        </p:sp>
        <p:sp>
          <p:nvSpPr>
            <p:cNvPr id="222" name="object 222"/>
            <p:cNvSpPr/>
            <p:nvPr/>
          </p:nvSpPr>
          <p:spPr>
            <a:xfrm>
              <a:off x="3208418" y="1671348"/>
              <a:ext cx="47625" cy="64135"/>
            </a:xfrm>
            <a:custGeom>
              <a:avLst/>
              <a:gdLst/>
              <a:ahLst/>
              <a:cxnLst/>
              <a:rect l="l" t="t" r="r" b="b"/>
              <a:pathLst>
                <a:path w="47625" h="64135">
                  <a:moveTo>
                    <a:pt x="0" y="0"/>
                  </a:moveTo>
                  <a:lnTo>
                    <a:pt x="21751" y="63669"/>
                  </a:lnTo>
                  <a:lnTo>
                    <a:pt x="47227" y="1397"/>
                  </a:lnTo>
                  <a:lnTo>
                    <a:pt x="0" y="0"/>
                  </a:lnTo>
                  <a:close/>
                </a:path>
              </a:pathLst>
            </a:custGeom>
            <a:solidFill>
              <a:srgbClr val="FF2600"/>
            </a:solidFill>
          </p:spPr>
          <p:txBody>
            <a:bodyPr wrap="square" lIns="0" tIns="0" rIns="0" bIns="0" rtlCol="0"/>
            <a:lstStyle/>
            <a:p>
              <a:endParaRPr sz="3530"/>
            </a:p>
          </p:txBody>
        </p:sp>
        <p:sp>
          <p:nvSpPr>
            <p:cNvPr id="223" name="object 223"/>
            <p:cNvSpPr/>
            <p:nvPr/>
          </p:nvSpPr>
          <p:spPr>
            <a:xfrm>
              <a:off x="3208418" y="1671348"/>
              <a:ext cx="47625" cy="64135"/>
            </a:xfrm>
            <a:custGeom>
              <a:avLst/>
              <a:gdLst/>
              <a:ahLst/>
              <a:cxnLst/>
              <a:rect l="l" t="t" r="r" b="b"/>
              <a:pathLst>
                <a:path w="47625" h="64135">
                  <a:moveTo>
                    <a:pt x="21751" y="63669"/>
                  </a:moveTo>
                  <a:lnTo>
                    <a:pt x="47227" y="1397"/>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24" name="object 224"/>
            <p:cNvSpPr/>
            <p:nvPr/>
          </p:nvSpPr>
          <p:spPr>
            <a:xfrm>
              <a:off x="3474839" y="1773030"/>
              <a:ext cx="4445" cy="135255"/>
            </a:xfrm>
            <a:custGeom>
              <a:avLst/>
              <a:gdLst/>
              <a:ahLst/>
              <a:cxnLst/>
              <a:rect l="l" t="t" r="r" b="b"/>
              <a:pathLst>
                <a:path w="4445" h="135255">
                  <a:moveTo>
                    <a:pt x="2000" y="-6562"/>
                  </a:moveTo>
                  <a:lnTo>
                    <a:pt x="2000" y="141823"/>
                  </a:lnTo>
                </a:path>
              </a:pathLst>
            </a:custGeom>
            <a:ln w="17125">
              <a:solidFill>
                <a:srgbClr val="FF2600"/>
              </a:solidFill>
            </a:ln>
          </p:spPr>
          <p:txBody>
            <a:bodyPr wrap="square" lIns="0" tIns="0" rIns="0" bIns="0" rtlCol="0"/>
            <a:lstStyle/>
            <a:p>
              <a:endParaRPr sz="3530"/>
            </a:p>
          </p:txBody>
        </p:sp>
        <p:sp>
          <p:nvSpPr>
            <p:cNvPr id="225" name="object 225"/>
            <p:cNvSpPr/>
            <p:nvPr/>
          </p:nvSpPr>
          <p:spPr>
            <a:xfrm>
              <a:off x="3451225" y="1907592"/>
              <a:ext cx="47625" cy="64135"/>
            </a:xfrm>
            <a:custGeom>
              <a:avLst/>
              <a:gdLst/>
              <a:ahLst/>
              <a:cxnLst/>
              <a:rect l="l" t="t" r="r" b="b"/>
              <a:pathLst>
                <a:path w="47625" h="64135">
                  <a:moveTo>
                    <a:pt x="0" y="0"/>
                  </a:moveTo>
                  <a:lnTo>
                    <a:pt x="21751" y="63669"/>
                  </a:lnTo>
                  <a:lnTo>
                    <a:pt x="47227" y="1397"/>
                  </a:lnTo>
                  <a:lnTo>
                    <a:pt x="0" y="0"/>
                  </a:lnTo>
                  <a:close/>
                </a:path>
              </a:pathLst>
            </a:custGeom>
            <a:solidFill>
              <a:srgbClr val="FF2600"/>
            </a:solidFill>
          </p:spPr>
          <p:txBody>
            <a:bodyPr wrap="square" lIns="0" tIns="0" rIns="0" bIns="0" rtlCol="0"/>
            <a:lstStyle/>
            <a:p>
              <a:endParaRPr sz="3530"/>
            </a:p>
          </p:txBody>
        </p:sp>
        <p:sp>
          <p:nvSpPr>
            <p:cNvPr id="226" name="object 226"/>
            <p:cNvSpPr/>
            <p:nvPr/>
          </p:nvSpPr>
          <p:spPr>
            <a:xfrm>
              <a:off x="3451225" y="1907592"/>
              <a:ext cx="47625" cy="64135"/>
            </a:xfrm>
            <a:custGeom>
              <a:avLst/>
              <a:gdLst/>
              <a:ahLst/>
              <a:cxnLst/>
              <a:rect l="l" t="t" r="r" b="b"/>
              <a:pathLst>
                <a:path w="47625" h="64135">
                  <a:moveTo>
                    <a:pt x="21751" y="63669"/>
                  </a:moveTo>
                  <a:lnTo>
                    <a:pt x="47227" y="1397"/>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27" name="object 227"/>
            <p:cNvSpPr/>
            <p:nvPr/>
          </p:nvSpPr>
          <p:spPr>
            <a:xfrm>
              <a:off x="3474839" y="828053"/>
              <a:ext cx="4445" cy="135255"/>
            </a:xfrm>
            <a:custGeom>
              <a:avLst/>
              <a:gdLst/>
              <a:ahLst/>
              <a:cxnLst/>
              <a:rect l="l" t="t" r="r" b="b"/>
              <a:pathLst>
                <a:path w="4445" h="135255">
                  <a:moveTo>
                    <a:pt x="2000" y="-6562"/>
                  </a:moveTo>
                  <a:lnTo>
                    <a:pt x="2000" y="141822"/>
                  </a:lnTo>
                </a:path>
              </a:pathLst>
            </a:custGeom>
            <a:ln w="17125">
              <a:solidFill>
                <a:srgbClr val="FF2600"/>
              </a:solidFill>
            </a:ln>
          </p:spPr>
          <p:txBody>
            <a:bodyPr wrap="square" lIns="0" tIns="0" rIns="0" bIns="0" rtlCol="0"/>
            <a:lstStyle/>
            <a:p>
              <a:endParaRPr sz="3530"/>
            </a:p>
          </p:txBody>
        </p:sp>
        <p:sp>
          <p:nvSpPr>
            <p:cNvPr id="228" name="object 228"/>
            <p:cNvSpPr/>
            <p:nvPr/>
          </p:nvSpPr>
          <p:spPr>
            <a:xfrm>
              <a:off x="3451225" y="962615"/>
              <a:ext cx="47625" cy="64135"/>
            </a:xfrm>
            <a:custGeom>
              <a:avLst/>
              <a:gdLst/>
              <a:ahLst/>
              <a:cxnLst/>
              <a:rect l="l" t="t" r="r" b="b"/>
              <a:pathLst>
                <a:path w="47625" h="64134">
                  <a:moveTo>
                    <a:pt x="0" y="0"/>
                  </a:moveTo>
                  <a:lnTo>
                    <a:pt x="21751" y="63669"/>
                  </a:lnTo>
                  <a:lnTo>
                    <a:pt x="47227" y="1397"/>
                  </a:lnTo>
                  <a:lnTo>
                    <a:pt x="0" y="0"/>
                  </a:lnTo>
                  <a:close/>
                </a:path>
              </a:pathLst>
            </a:custGeom>
            <a:solidFill>
              <a:srgbClr val="FF2600"/>
            </a:solidFill>
          </p:spPr>
          <p:txBody>
            <a:bodyPr wrap="square" lIns="0" tIns="0" rIns="0" bIns="0" rtlCol="0"/>
            <a:lstStyle/>
            <a:p>
              <a:endParaRPr sz="3530"/>
            </a:p>
          </p:txBody>
        </p:sp>
        <p:sp>
          <p:nvSpPr>
            <p:cNvPr id="229" name="object 229"/>
            <p:cNvSpPr/>
            <p:nvPr/>
          </p:nvSpPr>
          <p:spPr>
            <a:xfrm>
              <a:off x="3451225" y="962615"/>
              <a:ext cx="47625" cy="64135"/>
            </a:xfrm>
            <a:custGeom>
              <a:avLst/>
              <a:gdLst/>
              <a:ahLst/>
              <a:cxnLst/>
              <a:rect l="l" t="t" r="r" b="b"/>
              <a:pathLst>
                <a:path w="47625" h="64134">
                  <a:moveTo>
                    <a:pt x="21751" y="63669"/>
                  </a:moveTo>
                  <a:lnTo>
                    <a:pt x="47227" y="1397"/>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30" name="object 230"/>
            <p:cNvSpPr/>
            <p:nvPr/>
          </p:nvSpPr>
          <p:spPr>
            <a:xfrm>
              <a:off x="3155627" y="1873237"/>
              <a:ext cx="135255" cy="4445"/>
            </a:xfrm>
            <a:custGeom>
              <a:avLst/>
              <a:gdLst/>
              <a:ahLst/>
              <a:cxnLst/>
              <a:rect l="l" t="t" r="r" b="b"/>
              <a:pathLst>
                <a:path w="135254"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31" name="object 231"/>
            <p:cNvSpPr/>
            <p:nvPr/>
          </p:nvSpPr>
          <p:spPr>
            <a:xfrm>
              <a:off x="3290183" y="185362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32" name="object 232"/>
            <p:cNvSpPr/>
            <p:nvPr/>
          </p:nvSpPr>
          <p:spPr>
            <a:xfrm>
              <a:off x="3290183" y="185362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33" name="object 233"/>
            <p:cNvSpPr/>
            <p:nvPr/>
          </p:nvSpPr>
          <p:spPr>
            <a:xfrm>
              <a:off x="3388631" y="2104694"/>
              <a:ext cx="135255" cy="4445"/>
            </a:xfrm>
            <a:custGeom>
              <a:avLst/>
              <a:gdLst/>
              <a:ahLst/>
              <a:cxnLst/>
              <a:rect l="l" t="t" r="r" b="b"/>
              <a:pathLst>
                <a:path w="135254"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34" name="object 234"/>
            <p:cNvSpPr/>
            <p:nvPr/>
          </p:nvSpPr>
          <p:spPr>
            <a:xfrm>
              <a:off x="3523187" y="2085081"/>
              <a:ext cx="64135" cy="47625"/>
            </a:xfrm>
            <a:custGeom>
              <a:avLst/>
              <a:gdLst/>
              <a:ahLst/>
              <a:cxnLst/>
              <a:rect l="l" t="t" r="r" b="b"/>
              <a:pathLst>
                <a:path w="64135" h="47625">
                  <a:moveTo>
                    <a:pt x="1397" y="0"/>
                  </a:moveTo>
                  <a:lnTo>
                    <a:pt x="0" y="47228"/>
                  </a:lnTo>
                  <a:lnTo>
                    <a:pt x="63669" y="25476"/>
                  </a:lnTo>
                  <a:lnTo>
                    <a:pt x="1397" y="0"/>
                  </a:lnTo>
                  <a:close/>
                </a:path>
              </a:pathLst>
            </a:custGeom>
            <a:solidFill>
              <a:srgbClr val="FF2600"/>
            </a:solidFill>
          </p:spPr>
          <p:txBody>
            <a:bodyPr wrap="square" lIns="0" tIns="0" rIns="0" bIns="0" rtlCol="0"/>
            <a:lstStyle/>
            <a:p>
              <a:endParaRPr sz="3530"/>
            </a:p>
          </p:txBody>
        </p:sp>
        <p:sp>
          <p:nvSpPr>
            <p:cNvPr id="235" name="object 235"/>
            <p:cNvSpPr/>
            <p:nvPr/>
          </p:nvSpPr>
          <p:spPr>
            <a:xfrm>
              <a:off x="3523187" y="2085081"/>
              <a:ext cx="64135" cy="47625"/>
            </a:xfrm>
            <a:custGeom>
              <a:avLst/>
              <a:gdLst/>
              <a:ahLst/>
              <a:cxnLst/>
              <a:rect l="l" t="t" r="r" b="b"/>
              <a:pathLst>
                <a:path w="64135" h="47625">
                  <a:moveTo>
                    <a:pt x="63669" y="25476"/>
                  </a:moveTo>
                  <a:lnTo>
                    <a:pt x="1397" y="0"/>
                  </a:lnTo>
                  <a:lnTo>
                    <a:pt x="0" y="47228"/>
                  </a:lnTo>
                  <a:lnTo>
                    <a:pt x="63669" y="25476"/>
                  </a:lnTo>
                  <a:close/>
                </a:path>
              </a:pathLst>
            </a:custGeom>
            <a:ln w="13124">
              <a:solidFill>
                <a:srgbClr val="FF2600"/>
              </a:solidFill>
            </a:ln>
          </p:spPr>
          <p:txBody>
            <a:bodyPr wrap="square" lIns="0" tIns="0" rIns="0" bIns="0" rtlCol="0"/>
            <a:lstStyle/>
            <a:p>
              <a:endParaRPr sz="3530"/>
            </a:p>
          </p:txBody>
        </p:sp>
        <p:sp>
          <p:nvSpPr>
            <p:cNvPr id="236" name="object 236"/>
            <p:cNvSpPr/>
            <p:nvPr/>
          </p:nvSpPr>
          <p:spPr>
            <a:xfrm>
              <a:off x="3621635" y="2099908"/>
              <a:ext cx="135255" cy="4445"/>
            </a:xfrm>
            <a:custGeom>
              <a:avLst/>
              <a:gdLst/>
              <a:ahLst/>
              <a:cxnLst/>
              <a:rect l="l" t="t" r="r" b="b"/>
              <a:pathLst>
                <a:path w="135254"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37" name="object 237"/>
            <p:cNvSpPr/>
            <p:nvPr/>
          </p:nvSpPr>
          <p:spPr>
            <a:xfrm>
              <a:off x="3756191" y="2080294"/>
              <a:ext cx="64135" cy="47625"/>
            </a:xfrm>
            <a:custGeom>
              <a:avLst/>
              <a:gdLst/>
              <a:ahLst/>
              <a:cxnLst/>
              <a:rect l="l" t="t" r="r" b="b"/>
              <a:pathLst>
                <a:path w="64135" h="47625">
                  <a:moveTo>
                    <a:pt x="1397" y="0"/>
                  </a:moveTo>
                  <a:lnTo>
                    <a:pt x="0" y="47228"/>
                  </a:lnTo>
                  <a:lnTo>
                    <a:pt x="63669" y="25476"/>
                  </a:lnTo>
                  <a:lnTo>
                    <a:pt x="1397" y="0"/>
                  </a:lnTo>
                  <a:close/>
                </a:path>
              </a:pathLst>
            </a:custGeom>
            <a:solidFill>
              <a:srgbClr val="FF2600"/>
            </a:solidFill>
          </p:spPr>
          <p:txBody>
            <a:bodyPr wrap="square" lIns="0" tIns="0" rIns="0" bIns="0" rtlCol="0"/>
            <a:lstStyle/>
            <a:p>
              <a:endParaRPr sz="3530"/>
            </a:p>
          </p:txBody>
        </p:sp>
        <p:sp>
          <p:nvSpPr>
            <p:cNvPr id="238" name="object 238"/>
            <p:cNvSpPr/>
            <p:nvPr/>
          </p:nvSpPr>
          <p:spPr>
            <a:xfrm>
              <a:off x="3756191" y="20802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39" name="object 239"/>
            <p:cNvSpPr/>
            <p:nvPr/>
          </p:nvSpPr>
          <p:spPr>
            <a:xfrm>
              <a:off x="2207751" y="2098132"/>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40" name="object 240"/>
            <p:cNvSpPr/>
            <p:nvPr/>
          </p:nvSpPr>
          <p:spPr>
            <a:xfrm>
              <a:off x="2342306" y="2078519"/>
              <a:ext cx="64135" cy="47625"/>
            </a:xfrm>
            <a:custGeom>
              <a:avLst/>
              <a:gdLst/>
              <a:ahLst/>
              <a:cxnLst/>
              <a:rect l="l" t="t" r="r" b="b"/>
              <a:pathLst>
                <a:path w="64135" h="47625">
                  <a:moveTo>
                    <a:pt x="1397" y="0"/>
                  </a:moveTo>
                  <a:lnTo>
                    <a:pt x="0" y="47228"/>
                  </a:lnTo>
                  <a:lnTo>
                    <a:pt x="63669" y="25476"/>
                  </a:lnTo>
                  <a:lnTo>
                    <a:pt x="1397" y="0"/>
                  </a:lnTo>
                  <a:close/>
                </a:path>
              </a:pathLst>
            </a:custGeom>
            <a:solidFill>
              <a:srgbClr val="FF2600"/>
            </a:solidFill>
          </p:spPr>
          <p:txBody>
            <a:bodyPr wrap="square" lIns="0" tIns="0" rIns="0" bIns="0" rtlCol="0"/>
            <a:lstStyle/>
            <a:p>
              <a:endParaRPr sz="3530"/>
            </a:p>
          </p:txBody>
        </p:sp>
        <p:sp>
          <p:nvSpPr>
            <p:cNvPr id="241" name="object 241"/>
            <p:cNvSpPr/>
            <p:nvPr/>
          </p:nvSpPr>
          <p:spPr>
            <a:xfrm>
              <a:off x="2342306" y="2078519"/>
              <a:ext cx="64135" cy="47625"/>
            </a:xfrm>
            <a:custGeom>
              <a:avLst/>
              <a:gdLst/>
              <a:ahLst/>
              <a:cxnLst/>
              <a:rect l="l" t="t" r="r" b="b"/>
              <a:pathLst>
                <a:path w="64135" h="47625">
                  <a:moveTo>
                    <a:pt x="63669" y="25476"/>
                  </a:moveTo>
                  <a:lnTo>
                    <a:pt x="1397" y="0"/>
                  </a:lnTo>
                  <a:lnTo>
                    <a:pt x="0" y="47228"/>
                  </a:lnTo>
                  <a:lnTo>
                    <a:pt x="63669" y="25476"/>
                  </a:lnTo>
                  <a:close/>
                </a:path>
              </a:pathLst>
            </a:custGeom>
            <a:ln w="13124">
              <a:solidFill>
                <a:srgbClr val="FF2600"/>
              </a:solidFill>
            </a:ln>
          </p:spPr>
          <p:txBody>
            <a:bodyPr wrap="square" lIns="0" tIns="0" rIns="0" bIns="0" rtlCol="0"/>
            <a:lstStyle/>
            <a:p>
              <a:endParaRPr sz="3530"/>
            </a:p>
          </p:txBody>
        </p:sp>
        <p:sp>
          <p:nvSpPr>
            <p:cNvPr id="242" name="object 242"/>
            <p:cNvSpPr/>
            <p:nvPr/>
          </p:nvSpPr>
          <p:spPr>
            <a:xfrm>
              <a:off x="2430448" y="2099793"/>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43" name="object 243"/>
            <p:cNvSpPr/>
            <p:nvPr/>
          </p:nvSpPr>
          <p:spPr>
            <a:xfrm>
              <a:off x="2565004" y="2080179"/>
              <a:ext cx="64135" cy="47625"/>
            </a:xfrm>
            <a:custGeom>
              <a:avLst/>
              <a:gdLst/>
              <a:ahLst/>
              <a:cxnLst/>
              <a:rect l="l" t="t" r="r" b="b"/>
              <a:pathLst>
                <a:path w="64135" h="47625">
                  <a:moveTo>
                    <a:pt x="1397" y="0"/>
                  </a:moveTo>
                  <a:lnTo>
                    <a:pt x="0" y="47228"/>
                  </a:lnTo>
                  <a:lnTo>
                    <a:pt x="63669" y="25476"/>
                  </a:lnTo>
                  <a:lnTo>
                    <a:pt x="1397" y="0"/>
                  </a:lnTo>
                  <a:close/>
                </a:path>
              </a:pathLst>
            </a:custGeom>
            <a:solidFill>
              <a:srgbClr val="FF2600"/>
            </a:solidFill>
          </p:spPr>
          <p:txBody>
            <a:bodyPr wrap="square" lIns="0" tIns="0" rIns="0" bIns="0" rtlCol="0"/>
            <a:lstStyle/>
            <a:p>
              <a:endParaRPr sz="3530"/>
            </a:p>
          </p:txBody>
        </p:sp>
        <p:sp>
          <p:nvSpPr>
            <p:cNvPr id="244" name="object 244"/>
            <p:cNvSpPr/>
            <p:nvPr/>
          </p:nvSpPr>
          <p:spPr>
            <a:xfrm>
              <a:off x="2565004" y="2080180"/>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45" name="object 245"/>
            <p:cNvSpPr/>
            <p:nvPr/>
          </p:nvSpPr>
          <p:spPr>
            <a:xfrm>
              <a:off x="2210650" y="934707"/>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46" name="object 246"/>
            <p:cNvSpPr/>
            <p:nvPr/>
          </p:nvSpPr>
          <p:spPr>
            <a:xfrm>
              <a:off x="2345206" y="915094"/>
              <a:ext cx="64135" cy="47625"/>
            </a:xfrm>
            <a:custGeom>
              <a:avLst/>
              <a:gdLst/>
              <a:ahLst/>
              <a:cxnLst/>
              <a:rect l="l" t="t" r="r" b="b"/>
              <a:pathLst>
                <a:path w="64135" h="47625">
                  <a:moveTo>
                    <a:pt x="1397" y="0"/>
                  </a:moveTo>
                  <a:lnTo>
                    <a:pt x="0" y="47227"/>
                  </a:lnTo>
                  <a:lnTo>
                    <a:pt x="63669" y="25476"/>
                  </a:lnTo>
                  <a:lnTo>
                    <a:pt x="1397" y="0"/>
                  </a:lnTo>
                  <a:close/>
                </a:path>
              </a:pathLst>
            </a:custGeom>
            <a:solidFill>
              <a:srgbClr val="FF2600"/>
            </a:solidFill>
          </p:spPr>
          <p:txBody>
            <a:bodyPr wrap="square" lIns="0" tIns="0" rIns="0" bIns="0" rtlCol="0"/>
            <a:lstStyle/>
            <a:p>
              <a:endParaRPr sz="3530"/>
            </a:p>
          </p:txBody>
        </p:sp>
        <p:sp>
          <p:nvSpPr>
            <p:cNvPr id="247" name="object 247"/>
            <p:cNvSpPr/>
            <p:nvPr/>
          </p:nvSpPr>
          <p:spPr>
            <a:xfrm>
              <a:off x="2345205" y="915094"/>
              <a:ext cx="64135" cy="47625"/>
            </a:xfrm>
            <a:custGeom>
              <a:avLst/>
              <a:gdLst/>
              <a:ahLst/>
              <a:cxnLst/>
              <a:rect l="l" t="t" r="r" b="b"/>
              <a:pathLst>
                <a:path w="64135" h="47625">
                  <a:moveTo>
                    <a:pt x="63669" y="25476"/>
                  </a:moveTo>
                  <a:lnTo>
                    <a:pt x="1397" y="0"/>
                  </a:lnTo>
                  <a:lnTo>
                    <a:pt x="0" y="47227"/>
                  </a:lnTo>
                  <a:lnTo>
                    <a:pt x="63669" y="25476"/>
                  </a:lnTo>
                  <a:close/>
                </a:path>
              </a:pathLst>
            </a:custGeom>
            <a:ln w="13124">
              <a:solidFill>
                <a:srgbClr val="FF2600"/>
              </a:solidFill>
            </a:ln>
          </p:spPr>
          <p:txBody>
            <a:bodyPr wrap="square" lIns="0" tIns="0" rIns="0" bIns="0" rtlCol="0"/>
            <a:lstStyle/>
            <a:p>
              <a:endParaRPr sz="3530"/>
            </a:p>
          </p:txBody>
        </p:sp>
        <p:sp>
          <p:nvSpPr>
            <p:cNvPr id="248" name="object 248"/>
            <p:cNvSpPr/>
            <p:nvPr/>
          </p:nvSpPr>
          <p:spPr>
            <a:xfrm>
              <a:off x="2304180" y="1144127"/>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49" name="object 249"/>
            <p:cNvSpPr/>
            <p:nvPr/>
          </p:nvSpPr>
          <p:spPr>
            <a:xfrm>
              <a:off x="2284566" y="1081156"/>
              <a:ext cx="47625" cy="64135"/>
            </a:xfrm>
            <a:custGeom>
              <a:avLst/>
              <a:gdLst/>
              <a:ahLst/>
              <a:cxnLst/>
              <a:rect l="l" t="t" r="r" b="b"/>
              <a:pathLst>
                <a:path w="47625" h="64134">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50" name="object 250"/>
            <p:cNvSpPr/>
            <p:nvPr/>
          </p:nvSpPr>
          <p:spPr>
            <a:xfrm>
              <a:off x="2284566" y="1081156"/>
              <a:ext cx="47625" cy="64135"/>
            </a:xfrm>
            <a:custGeom>
              <a:avLst/>
              <a:gdLst/>
              <a:ahLst/>
              <a:cxnLst/>
              <a:rect l="l" t="t" r="r" b="b"/>
              <a:pathLst>
                <a:path w="47625" h="64134">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sp>
          <p:nvSpPr>
            <p:cNvPr id="251" name="object 251"/>
            <p:cNvSpPr/>
            <p:nvPr/>
          </p:nvSpPr>
          <p:spPr>
            <a:xfrm>
              <a:off x="2304180" y="1380372"/>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52" name="object 252"/>
            <p:cNvSpPr/>
            <p:nvPr/>
          </p:nvSpPr>
          <p:spPr>
            <a:xfrm>
              <a:off x="2284566" y="1317401"/>
              <a:ext cx="47625" cy="64135"/>
            </a:xfrm>
            <a:custGeom>
              <a:avLst/>
              <a:gdLst/>
              <a:ahLst/>
              <a:cxnLst/>
              <a:rect l="l" t="t" r="r" b="b"/>
              <a:pathLst>
                <a:path w="47625" h="64134">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53" name="object 253"/>
            <p:cNvSpPr/>
            <p:nvPr/>
          </p:nvSpPr>
          <p:spPr>
            <a:xfrm>
              <a:off x="2284566" y="1317401"/>
              <a:ext cx="47625" cy="64135"/>
            </a:xfrm>
            <a:custGeom>
              <a:avLst/>
              <a:gdLst/>
              <a:ahLst/>
              <a:cxnLst/>
              <a:rect l="l" t="t" r="r" b="b"/>
              <a:pathLst>
                <a:path w="47625" h="64134">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sp>
          <p:nvSpPr>
            <p:cNvPr id="254" name="object 254"/>
            <p:cNvSpPr/>
            <p:nvPr/>
          </p:nvSpPr>
          <p:spPr>
            <a:xfrm>
              <a:off x="2540424" y="1610054"/>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55" name="object 255"/>
            <p:cNvSpPr/>
            <p:nvPr/>
          </p:nvSpPr>
          <p:spPr>
            <a:xfrm>
              <a:off x="2520811" y="1547083"/>
              <a:ext cx="47625" cy="64135"/>
            </a:xfrm>
            <a:custGeom>
              <a:avLst/>
              <a:gdLst/>
              <a:ahLst/>
              <a:cxnLst/>
              <a:rect l="l" t="t" r="r" b="b"/>
              <a:pathLst>
                <a:path w="47625" h="64134">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56" name="object 256"/>
            <p:cNvSpPr/>
            <p:nvPr/>
          </p:nvSpPr>
          <p:spPr>
            <a:xfrm>
              <a:off x="2520811" y="1547083"/>
              <a:ext cx="47625" cy="64135"/>
            </a:xfrm>
            <a:custGeom>
              <a:avLst/>
              <a:gdLst/>
              <a:ahLst/>
              <a:cxnLst/>
              <a:rect l="l" t="t" r="r" b="b"/>
              <a:pathLst>
                <a:path w="47625" h="64134">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sp>
          <p:nvSpPr>
            <p:cNvPr id="257" name="object 257"/>
            <p:cNvSpPr/>
            <p:nvPr/>
          </p:nvSpPr>
          <p:spPr>
            <a:xfrm>
              <a:off x="2776668" y="1846298"/>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58" name="object 258"/>
            <p:cNvSpPr/>
            <p:nvPr/>
          </p:nvSpPr>
          <p:spPr>
            <a:xfrm>
              <a:off x="2757055" y="1783327"/>
              <a:ext cx="47625" cy="64135"/>
            </a:xfrm>
            <a:custGeom>
              <a:avLst/>
              <a:gdLst/>
              <a:ahLst/>
              <a:cxnLst/>
              <a:rect l="l" t="t" r="r" b="b"/>
              <a:pathLst>
                <a:path w="47625" h="64135">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59" name="object 259"/>
            <p:cNvSpPr/>
            <p:nvPr/>
          </p:nvSpPr>
          <p:spPr>
            <a:xfrm>
              <a:off x="2757055" y="1783327"/>
              <a:ext cx="47625" cy="64135"/>
            </a:xfrm>
            <a:custGeom>
              <a:avLst/>
              <a:gdLst/>
              <a:ahLst/>
              <a:cxnLst/>
              <a:rect l="l" t="t" r="r" b="b"/>
              <a:pathLst>
                <a:path w="47625" h="64135">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sp>
          <p:nvSpPr>
            <p:cNvPr id="260" name="object 260"/>
            <p:cNvSpPr/>
            <p:nvPr/>
          </p:nvSpPr>
          <p:spPr>
            <a:xfrm>
              <a:off x="2770106" y="2082543"/>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61" name="object 261"/>
            <p:cNvSpPr/>
            <p:nvPr/>
          </p:nvSpPr>
          <p:spPr>
            <a:xfrm>
              <a:off x="2750493" y="2019571"/>
              <a:ext cx="47625" cy="64135"/>
            </a:xfrm>
            <a:custGeom>
              <a:avLst/>
              <a:gdLst/>
              <a:ahLst/>
              <a:cxnLst/>
              <a:rect l="l" t="t" r="r" b="b"/>
              <a:pathLst>
                <a:path w="47625" h="64135">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62" name="object 262"/>
            <p:cNvSpPr/>
            <p:nvPr/>
          </p:nvSpPr>
          <p:spPr>
            <a:xfrm>
              <a:off x="2750493" y="2019572"/>
              <a:ext cx="47625" cy="64135"/>
            </a:xfrm>
            <a:custGeom>
              <a:avLst/>
              <a:gdLst/>
              <a:ahLst/>
              <a:cxnLst/>
              <a:rect l="l" t="t" r="r" b="b"/>
              <a:pathLst>
                <a:path w="47625" h="64135">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sp>
          <p:nvSpPr>
            <p:cNvPr id="263" name="object 263"/>
            <p:cNvSpPr/>
            <p:nvPr/>
          </p:nvSpPr>
          <p:spPr>
            <a:xfrm>
              <a:off x="2306779" y="1766666"/>
              <a:ext cx="4445" cy="135890"/>
            </a:xfrm>
            <a:custGeom>
              <a:avLst/>
              <a:gdLst/>
              <a:ahLst/>
              <a:cxnLst/>
              <a:rect l="l" t="t" r="r" b="b"/>
              <a:pathLst>
                <a:path w="4444" h="135889">
                  <a:moveTo>
                    <a:pt x="2000" y="-6562"/>
                  </a:moveTo>
                  <a:lnTo>
                    <a:pt x="2000" y="141829"/>
                  </a:lnTo>
                </a:path>
              </a:pathLst>
            </a:custGeom>
            <a:ln w="17125">
              <a:solidFill>
                <a:srgbClr val="FF2600"/>
              </a:solidFill>
            </a:ln>
          </p:spPr>
          <p:txBody>
            <a:bodyPr wrap="square" lIns="0" tIns="0" rIns="0" bIns="0" rtlCol="0"/>
            <a:lstStyle/>
            <a:p>
              <a:endParaRPr sz="3530"/>
            </a:p>
          </p:txBody>
        </p:sp>
        <p:sp>
          <p:nvSpPr>
            <p:cNvPr id="264" name="object 264"/>
            <p:cNvSpPr/>
            <p:nvPr/>
          </p:nvSpPr>
          <p:spPr>
            <a:xfrm>
              <a:off x="2283165" y="1901236"/>
              <a:ext cx="47625" cy="64135"/>
            </a:xfrm>
            <a:custGeom>
              <a:avLst/>
              <a:gdLst/>
              <a:ahLst/>
              <a:cxnLst/>
              <a:rect l="l" t="t" r="r" b="b"/>
              <a:pathLst>
                <a:path w="47625" h="64135">
                  <a:moveTo>
                    <a:pt x="0" y="0"/>
                  </a:moveTo>
                  <a:lnTo>
                    <a:pt x="21751" y="63669"/>
                  </a:lnTo>
                  <a:lnTo>
                    <a:pt x="47227" y="1396"/>
                  </a:lnTo>
                  <a:lnTo>
                    <a:pt x="0" y="0"/>
                  </a:lnTo>
                  <a:close/>
                </a:path>
              </a:pathLst>
            </a:custGeom>
            <a:solidFill>
              <a:srgbClr val="FF2600"/>
            </a:solidFill>
          </p:spPr>
          <p:txBody>
            <a:bodyPr wrap="square" lIns="0" tIns="0" rIns="0" bIns="0" rtlCol="0"/>
            <a:lstStyle/>
            <a:p>
              <a:endParaRPr sz="3530"/>
            </a:p>
          </p:txBody>
        </p:sp>
        <p:sp>
          <p:nvSpPr>
            <p:cNvPr id="265" name="object 265"/>
            <p:cNvSpPr/>
            <p:nvPr/>
          </p:nvSpPr>
          <p:spPr>
            <a:xfrm>
              <a:off x="2283165" y="1901236"/>
              <a:ext cx="47625" cy="64135"/>
            </a:xfrm>
            <a:custGeom>
              <a:avLst/>
              <a:gdLst/>
              <a:ahLst/>
              <a:cxnLst/>
              <a:rect l="l" t="t" r="r" b="b"/>
              <a:pathLst>
                <a:path w="47625" h="64135">
                  <a:moveTo>
                    <a:pt x="21751" y="63669"/>
                  </a:moveTo>
                  <a:lnTo>
                    <a:pt x="47227" y="1396"/>
                  </a:lnTo>
                  <a:lnTo>
                    <a:pt x="0" y="0"/>
                  </a:lnTo>
                  <a:lnTo>
                    <a:pt x="21751" y="63669"/>
                  </a:lnTo>
                  <a:close/>
                </a:path>
              </a:pathLst>
            </a:custGeom>
            <a:ln w="13124">
              <a:solidFill>
                <a:srgbClr val="FF2600"/>
              </a:solidFill>
            </a:ln>
          </p:spPr>
          <p:txBody>
            <a:bodyPr wrap="square" lIns="0" tIns="0" rIns="0" bIns="0" rtlCol="0"/>
            <a:lstStyle/>
            <a:p>
              <a:endParaRPr sz="3530"/>
            </a:p>
          </p:txBody>
        </p:sp>
        <p:sp>
          <p:nvSpPr>
            <p:cNvPr id="266" name="object 266"/>
            <p:cNvSpPr/>
            <p:nvPr/>
          </p:nvSpPr>
          <p:spPr>
            <a:xfrm>
              <a:off x="2987554" y="2099793"/>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67" name="object 267"/>
            <p:cNvSpPr/>
            <p:nvPr/>
          </p:nvSpPr>
          <p:spPr>
            <a:xfrm>
              <a:off x="2924584" y="2080179"/>
              <a:ext cx="64135" cy="47625"/>
            </a:xfrm>
            <a:custGeom>
              <a:avLst/>
              <a:gdLst/>
              <a:ahLst/>
              <a:cxnLst/>
              <a:rect l="l" t="t" r="r" b="b"/>
              <a:pathLst>
                <a:path w="64135" h="47625">
                  <a:moveTo>
                    <a:pt x="62272" y="0"/>
                  </a:moveTo>
                  <a:lnTo>
                    <a:pt x="0" y="25476"/>
                  </a:lnTo>
                  <a:lnTo>
                    <a:pt x="63669" y="47228"/>
                  </a:lnTo>
                  <a:lnTo>
                    <a:pt x="62272" y="0"/>
                  </a:lnTo>
                  <a:close/>
                </a:path>
              </a:pathLst>
            </a:custGeom>
            <a:solidFill>
              <a:srgbClr val="FF2600"/>
            </a:solidFill>
          </p:spPr>
          <p:txBody>
            <a:bodyPr wrap="square" lIns="0" tIns="0" rIns="0" bIns="0" rtlCol="0"/>
            <a:lstStyle/>
            <a:p>
              <a:endParaRPr sz="3530"/>
            </a:p>
          </p:txBody>
        </p:sp>
        <p:sp>
          <p:nvSpPr>
            <p:cNvPr id="268" name="object 268"/>
            <p:cNvSpPr/>
            <p:nvPr/>
          </p:nvSpPr>
          <p:spPr>
            <a:xfrm>
              <a:off x="2924584" y="2080180"/>
              <a:ext cx="64135" cy="47625"/>
            </a:xfrm>
            <a:custGeom>
              <a:avLst/>
              <a:gdLst/>
              <a:ahLst/>
              <a:cxnLst/>
              <a:rect l="l" t="t" r="r" b="b"/>
              <a:pathLst>
                <a:path w="64135" h="47625">
                  <a:moveTo>
                    <a:pt x="0" y="25476"/>
                  </a:moveTo>
                  <a:lnTo>
                    <a:pt x="63669" y="47227"/>
                  </a:lnTo>
                  <a:lnTo>
                    <a:pt x="62272" y="0"/>
                  </a:lnTo>
                  <a:lnTo>
                    <a:pt x="0" y="25476"/>
                  </a:lnTo>
                  <a:close/>
                </a:path>
              </a:pathLst>
            </a:custGeom>
            <a:ln w="13124">
              <a:solidFill>
                <a:srgbClr val="FF2600"/>
              </a:solidFill>
            </a:ln>
          </p:spPr>
          <p:txBody>
            <a:bodyPr wrap="square" lIns="0" tIns="0" rIns="0" bIns="0" rtlCol="0"/>
            <a:lstStyle/>
            <a:p>
              <a:endParaRPr sz="3530"/>
            </a:p>
          </p:txBody>
        </p:sp>
        <p:sp>
          <p:nvSpPr>
            <p:cNvPr id="269" name="object 269"/>
            <p:cNvSpPr/>
            <p:nvPr/>
          </p:nvSpPr>
          <p:spPr>
            <a:xfrm>
              <a:off x="2744039" y="1630484"/>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70" name="object 270"/>
            <p:cNvSpPr/>
            <p:nvPr/>
          </p:nvSpPr>
          <p:spPr>
            <a:xfrm>
              <a:off x="2681068" y="1610870"/>
              <a:ext cx="64135" cy="47625"/>
            </a:xfrm>
            <a:custGeom>
              <a:avLst/>
              <a:gdLst/>
              <a:ahLst/>
              <a:cxnLst/>
              <a:rect l="l" t="t" r="r" b="b"/>
              <a:pathLst>
                <a:path w="64135" h="47625">
                  <a:moveTo>
                    <a:pt x="62272" y="0"/>
                  </a:moveTo>
                  <a:lnTo>
                    <a:pt x="0" y="25476"/>
                  </a:lnTo>
                  <a:lnTo>
                    <a:pt x="63669" y="47228"/>
                  </a:lnTo>
                  <a:lnTo>
                    <a:pt x="62272" y="0"/>
                  </a:lnTo>
                  <a:close/>
                </a:path>
              </a:pathLst>
            </a:custGeom>
            <a:solidFill>
              <a:srgbClr val="FF2600"/>
            </a:solidFill>
          </p:spPr>
          <p:txBody>
            <a:bodyPr wrap="square" lIns="0" tIns="0" rIns="0" bIns="0" rtlCol="0"/>
            <a:lstStyle/>
            <a:p>
              <a:endParaRPr sz="3530"/>
            </a:p>
          </p:txBody>
        </p:sp>
        <p:sp>
          <p:nvSpPr>
            <p:cNvPr id="271" name="object 271"/>
            <p:cNvSpPr/>
            <p:nvPr/>
          </p:nvSpPr>
          <p:spPr>
            <a:xfrm>
              <a:off x="2681068" y="1610870"/>
              <a:ext cx="64135" cy="47625"/>
            </a:xfrm>
            <a:custGeom>
              <a:avLst/>
              <a:gdLst/>
              <a:ahLst/>
              <a:cxnLst/>
              <a:rect l="l" t="t" r="r" b="b"/>
              <a:pathLst>
                <a:path w="64135" h="47625">
                  <a:moveTo>
                    <a:pt x="0" y="25476"/>
                  </a:moveTo>
                  <a:lnTo>
                    <a:pt x="63669" y="47228"/>
                  </a:lnTo>
                  <a:lnTo>
                    <a:pt x="62272" y="0"/>
                  </a:lnTo>
                  <a:lnTo>
                    <a:pt x="0" y="25476"/>
                  </a:lnTo>
                  <a:close/>
                </a:path>
              </a:pathLst>
            </a:custGeom>
            <a:ln w="13124">
              <a:solidFill>
                <a:srgbClr val="FF2600"/>
              </a:solidFill>
            </a:ln>
          </p:spPr>
          <p:txBody>
            <a:bodyPr wrap="square" lIns="0" tIns="0" rIns="0" bIns="0" rtlCol="0"/>
            <a:lstStyle/>
            <a:p>
              <a:endParaRPr sz="3530"/>
            </a:p>
          </p:txBody>
        </p:sp>
        <p:sp>
          <p:nvSpPr>
            <p:cNvPr id="272" name="object 272"/>
            <p:cNvSpPr/>
            <p:nvPr/>
          </p:nvSpPr>
          <p:spPr>
            <a:xfrm>
              <a:off x="2500524" y="1397419"/>
              <a:ext cx="135255" cy="4445"/>
            </a:xfrm>
            <a:custGeom>
              <a:avLst/>
              <a:gdLst/>
              <a:ahLst/>
              <a:cxnLst/>
              <a:rect l="l" t="t" r="r" b="b"/>
              <a:pathLst>
                <a:path w="135255"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73" name="object 273"/>
            <p:cNvSpPr/>
            <p:nvPr/>
          </p:nvSpPr>
          <p:spPr>
            <a:xfrm>
              <a:off x="2437553" y="1377806"/>
              <a:ext cx="64135" cy="47625"/>
            </a:xfrm>
            <a:custGeom>
              <a:avLst/>
              <a:gdLst/>
              <a:ahLst/>
              <a:cxnLst/>
              <a:rect l="l" t="t" r="r" b="b"/>
              <a:pathLst>
                <a:path w="64135" h="47625">
                  <a:moveTo>
                    <a:pt x="62272" y="0"/>
                  </a:moveTo>
                  <a:lnTo>
                    <a:pt x="0" y="25476"/>
                  </a:lnTo>
                  <a:lnTo>
                    <a:pt x="63669" y="47228"/>
                  </a:lnTo>
                  <a:lnTo>
                    <a:pt x="62272" y="0"/>
                  </a:lnTo>
                  <a:close/>
                </a:path>
              </a:pathLst>
            </a:custGeom>
            <a:solidFill>
              <a:srgbClr val="FF2600"/>
            </a:solidFill>
          </p:spPr>
          <p:txBody>
            <a:bodyPr wrap="square" lIns="0" tIns="0" rIns="0" bIns="0" rtlCol="0"/>
            <a:lstStyle/>
            <a:p>
              <a:endParaRPr sz="3530"/>
            </a:p>
          </p:txBody>
        </p:sp>
        <p:sp>
          <p:nvSpPr>
            <p:cNvPr id="274" name="object 274"/>
            <p:cNvSpPr/>
            <p:nvPr/>
          </p:nvSpPr>
          <p:spPr>
            <a:xfrm>
              <a:off x="2437553" y="1377806"/>
              <a:ext cx="64135" cy="47625"/>
            </a:xfrm>
            <a:custGeom>
              <a:avLst/>
              <a:gdLst/>
              <a:ahLst/>
              <a:cxnLst/>
              <a:rect l="l" t="t" r="r" b="b"/>
              <a:pathLst>
                <a:path w="64135" h="47625">
                  <a:moveTo>
                    <a:pt x="0" y="25476"/>
                  </a:moveTo>
                  <a:lnTo>
                    <a:pt x="63669" y="47228"/>
                  </a:lnTo>
                  <a:lnTo>
                    <a:pt x="62272" y="0"/>
                  </a:lnTo>
                  <a:lnTo>
                    <a:pt x="0" y="25476"/>
                  </a:lnTo>
                  <a:close/>
                </a:path>
              </a:pathLst>
            </a:custGeom>
            <a:ln w="13124">
              <a:solidFill>
                <a:srgbClr val="FF2600"/>
              </a:solidFill>
            </a:ln>
          </p:spPr>
          <p:txBody>
            <a:bodyPr wrap="square" lIns="0" tIns="0" rIns="0" bIns="0" rtlCol="0"/>
            <a:lstStyle/>
            <a:p>
              <a:endParaRPr sz="3530"/>
            </a:p>
          </p:txBody>
        </p:sp>
        <p:sp>
          <p:nvSpPr>
            <p:cNvPr id="275" name="object 275"/>
            <p:cNvSpPr/>
            <p:nvPr/>
          </p:nvSpPr>
          <p:spPr>
            <a:xfrm>
              <a:off x="3431131" y="1397419"/>
              <a:ext cx="135255" cy="4445"/>
            </a:xfrm>
            <a:custGeom>
              <a:avLst/>
              <a:gdLst/>
              <a:ahLst/>
              <a:cxnLst/>
              <a:rect l="l" t="t" r="r" b="b"/>
              <a:pathLst>
                <a:path w="135254" h="4444">
                  <a:moveTo>
                    <a:pt x="-6562" y="2000"/>
                  </a:moveTo>
                  <a:lnTo>
                    <a:pt x="141816" y="2000"/>
                  </a:lnTo>
                </a:path>
              </a:pathLst>
            </a:custGeom>
            <a:ln w="17125">
              <a:solidFill>
                <a:srgbClr val="FF2600"/>
              </a:solidFill>
            </a:ln>
          </p:spPr>
          <p:txBody>
            <a:bodyPr wrap="square" lIns="0" tIns="0" rIns="0" bIns="0" rtlCol="0"/>
            <a:lstStyle/>
            <a:p>
              <a:endParaRPr sz="3530"/>
            </a:p>
          </p:txBody>
        </p:sp>
        <p:sp>
          <p:nvSpPr>
            <p:cNvPr id="276" name="object 276"/>
            <p:cNvSpPr/>
            <p:nvPr/>
          </p:nvSpPr>
          <p:spPr>
            <a:xfrm>
              <a:off x="3368160" y="1377806"/>
              <a:ext cx="64135" cy="47625"/>
            </a:xfrm>
            <a:custGeom>
              <a:avLst/>
              <a:gdLst/>
              <a:ahLst/>
              <a:cxnLst/>
              <a:rect l="l" t="t" r="r" b="b"/>
              <a:pathLst>
                <a:path w="64135" h="47625">
                  <a:moveTo>
                    <a:pt x="62272" y="0"/>
                  </a:moveTo>
                  <a:lnTo>
                    <a:pt x="0" y="25476"/>
                  </a:lnTo>
                  <a:lnTo>
                    <a:pt x="63669" y="47227"/>
                  </a:lnTo>
                  <a:lnTo>
                    <a:pt x="62272" y="0"/>
                  </a:lnTo>
                  <a:close/>
                </a:path>
              </a:pathLst>
            </a:custGeom>
            <a:solidFill>
              <a:srgbClr val="FF2600"/>
            </a:solidFill>
          </p:spPr>
          <p:txBody>
            <a:bodyPr wrap="square" lIns="0" tIns="0" rIns="0" bIns="0" rtlCol="0"/>
            <a:lstStyle/>
            <a:p>
              <a:endParaRPr sz="3530"/>
            </a:p>
          </p:txBody>
        </p:sp>
        <p:sp>
          <p:nvSpPr>
            <p:cNvPr id="277" name="object 277"/>
            <p:cNvSpPr/>
            <p:nvPr/>
          </p:nvSpPr>
          <p:spPr>
            <a:xfrm>
              <a:off x="3368160" y="1377806"/>
              <a:ext cx="64135" cy="47625"/>
            </a:xfrm>
            <a:custGeom>
              <a:avLst/>
              <a:gdLst/>
              <a:ahLst/>
              <a:cxnLst/>
              <a:rect l="l" t="t" r="r" b="b"/>
              <a:pathLst>
                <a:path w="64135" h="47625">
                  <a:moveTo>
                    <a:pt x="0" y="25476"/>
                  </a:moveTo>
                  <a:lnTo>
                    <a:pt x="63669" y="47227"/>
                  </a:lnTo>
                  <a:lnTo>
                    <a:pt x="62272" y="0"/>
                  </a:lnTo>
                  <a:lnTo>
                    <a:pt x="0" y="25476"/>
                  </a:lnTo>
                  <a:close/>
                </a:path>
              </a:pathLst>
            </a:custGeom>
            <a:ln w="13124">
              <a:solidFill>
                <a:srgbClr val="FF2600"/>
              </a:solidFill>
            </a:ln>
          </p:spPr>
          <p:txBody>
            <a:bodyPr wrap="square" lIns="0" tIns="0" rIns="0" bIns="0" rtlCol="0"/>
            <a:lstStyle/>
            <a:p>
              <a:endParaRPr sz="3530"/>
            </a:p>
          </p:txBody>
        </p:sp>
        <p:sp>
          <p:nvSpPr>
            <p:cNvPr id="278" name="object 278"/>
            <p:cNvSpPr/>
            <p:nvPr/>
          </p:nvSpPr>
          <p:spPr>
            <a:xfrm>
              <a:off x="3008007" y="1144127"/>
              <a:ext cx="4445" cy="135255"/>
            </a:xfrm>
            <a:custGeom>
              <a:avLst/>
              <a:gdLst/>
              <a:ahLst/>
              <a:cxnLst/>
              <a:rect l="l" t="t" r="r" b="b"/>
              <a:pathLst>
                <a:path w="4444" h="135255">
                  <a:moveTo>
                    <a:pt x="2000" y="-6562"/>
                  </a:moveTo>
                  <a:lnTo>
                    <a:pt x="2000" y="141816"/>
                  </a:lnTo>
                </a:path>
              </a:pathLst>
            </a:custGeom>
            <a:ln w="17125">
              <a:solidFill>
                <a:srgbClr val="FF2600"/>
              </a:solidFill>
            </a:ln>
          </p:spPr>
          <p:txBody>
            <a:bodyPr wrap="square" lIns="0" tIns="0" rIns="0" bIns="0" rtlCol="0"/>
            <a:lstStyle/>
            <a:p>
              <a:endParaRPr sz="3530"/>
            </a:p>
          </p:txBody>
        </p:sp>
        <p:sp>
          <p:nvSpPr>
            <p:cNvPr id="279" name="object 279"/>
            <p:cNvSpPr/>
            <p:nvPr/>
          </p:nvSpPr>
          <p:spPr>
            <a:xfrm>
              <a:off x="2988394" y="1081156"/>
              <a:ext cx="47625" cy="64135"/>
            </a:xfrm>
            <a:custGeom>
              <a:avLst/>
              <a:gdLst/>
              <a:ahLst/>
              <a:cxnLst/>
              <a:rect l="l" t="t" r="r" b="b"/>
              <a:pathLst>
                <a:path w="47625" h="64134">
                  <a:moveTo>
                    <a:pt x="25476" y="0"/>
                  </a:moveTo>
                  <a:lnTo>
                    <a:pt x="0" y="62272"/>
                  </a:lnTo>
                  <a:lnTo>
                    <a:pt x="47227" y="63669"/>
                  </a:lnTo>
                  <a:lnTo>
                    <a:pt x="25476" y="0"/>
                  </a:lnTo>
                  <a:close/>
                </a:path>
              </a:pathLst>
            </a:custGeom>
            <a:solidFill>
              <a:srgbClr val="FF2600"/>
            </a:solidFill>
          </p:spPr>
          <p:txBody>
            <a:bodyPr wrap="square" lIns="0" tIns="0" rIns="0" bIns="0" rtlCol="0"/>
            <a:lstStyle/>
            <a:p>
              <a:endParaRPr sz="3530"/>
            </a:p>
          </p:txBody>
        </p:sp>
        <p:sp>
          <p:nvSpPr>
            <p:cNvPr id="280" name="object 280"/>
            <p:cNvSpPr/>
            <p:nvPr/>
          </p:nvSpPr>
          <p:spPr>
            <a:xfrm>
              <a:off x="2988394" y="1081156"/>
              <a:ext cx="47625" cy="64135"/>
            </a:xfrm>
            <a:custGeom>
              <a:avLst/>
              <a:gdLst/>
              <a:ahLst/>
              <a:cxnLst/>
              <a:rect l="l" t="t" r="r" b="b"/>
              <a:pathLst>
                <a:path w="47625" h="64134">
                  <a:moveTo>
                    <a:pt x="25476" y="0"/>
                  </a:moveTo>
                  <a:lnTo>
                    <a:pt x="0" y="62272"/>
                  </a:lnTo>
                  <a:lnTo>
                    <a:pt x="47227" y="63669"/>
                  </a:lnTo>
                  <a:lnTo>
                    <a:pt x="25476" y="0"/>
                  </a:lnTo>
                  <a:close/>
                </a:path>
              </a:pathLst>
            </a:custGeom>
            <a:ln w="13124">
              <a:solidFill>
                <a:srgbClr val="FF2600"/>
              </a:solidFill>
            </a:ln>
          </p:spPr>
          <p:txBody>
            <a:bodyPr wrap="square" lIns="0" tIns="0" rIns="0" bIns="0" rtlCol="0"/>
            <a:lstStyle/>
            <a:p>
              <a:endParaRPr sz="3530"/>
            </a:p>
          </p:txBody>
        </p:sp>
      </p:grpSp>
      <p:sp>
        <p:nvSpPr>
          <p:cNvPr id="281" name="object 281"/>
          <p:cNvSpPr txBox="1"/>
          <p:nvPr/>
        </p:nvSpPr>
        <p:spPr>
          <a:xfrm>
            <a:off x="2003899" y="5208362"/>
            <a:ext cx="4275147" cy="292093"/>
          </a:xfrm>
          <a:prstGeom prst="rect">
            <a:avLst/>
          </a:prstGeom>
        </p:spPr>
        <p:txBody>
          <a:bodyPr vert="horz" wrap="square" lIns="0" tIns="20282" rIns="0" bIns="0" rtlCol="0">
            <a:spAutoFit/>
          </a:bodyPr>
          <a:lstStyle/>
          <a:p>
            <a:pPr marL="275402" indent="-255121">
              <a:spcBef>
                <a:spcPts val="160"/>
              </a:spcBef>
              <a:buClr>
                <a:srgbClr val="3333B2"/>
              </a:buClr>
              <a:buSzPct val="110526"/>
              <a:buFont typeface="Lucida Sans Unicode"/>
              <a:buChar char="►"/>
              <a:tabLst>
                <a:tab pos="276470" algn="l"/>
              </a:tabLst>
            </a:pPr>
            <a:r>
              <a:rPr sz="1597" spc="-25" dirty="0">
                <a:latin typeface="Georgia"/>
                <a:cs typeface="Georgia"/>
              </a:rPr>
              <a:t>Arrows</a:t>
            </a:r>
            <a:r>
              <a:rPr sz="1597" spc="59" dirty="0">
                <a:latin typeface="Georgia"/>
                <a:cs typeface="Georgia"/>
              </a:rPr>
              <a:t> </a:t>
            </a:r>
            <a:r>
              <a:rPr sz="1597" spc="-17" dirty="0">
                <a:latin typeface="Georgia"/>
                <a:cs typeface="Georgia"/>
              </a:rPr>
              <a:t>represent</a:t>
            </a:r>
            <a:r>
              <a:rPr sz="1597" spc="59" dirty="0">
                <a:latin typeface="Georgia"/>
                <a:cs typeface="Georgia"/>
              </a:rPr>
              <a:t> </a:t>
            </a:r>
            <a:r>
              <a:rPr sz="1597" spc="-8" dirty="0">
                <a:latin typeface="Georgia"/>
                <a:cs typeface="Georgia"/>
              </a:rPr>
              <a:t>policy</a:t>
            </a:r>
            <a:r>
              <a:rPr sz="1597" spc="51" dirty="0">
                <a:latin typeface="Georgia"/>
                <a:cs typeface="Georgia"/>
              </a:rPr>
              <a:t> </a:t>
            </a:r>
            <a:r>
              <a:rPr sz="1765" i="1" spc="-260" dirty="0">
                <a:latin typeface="Arial"/>
                <a:cs typeface="Arial"/>
              </a:rPr>
              <a:t>π</a:t>
            </a:r>
            <a:r>
              <a:rPr sz="1765" i="1" spc="-294" dirty="0">
                <a:latin typeface="Arial"/>
                <a:cs typeface="Arial"/>
              </a:rPr>
              <a:t> </a:t>
            </a:r>
            <a:r>
              <a:rPr sz="1765" spc="34" dirty="0">
                <a:latin typeface="Lucida Sans Unicode"/>
                <a:cs typeface="Lucida Sans Unicode"/>
              </a:rPr>
              <a:t>(</a:t>
            </a:r>
            <a:r>
              <a:rPr sz="1681" i="1" spc="34" dirty="0">
                <a:latin typeface="Trebuchet MS"/>
                <a:cs typeface="Trebuchet MS"/>
              </a:rPr>
              <a:t>s</a:t>
            </a:r>
            <a:r>
              <a:rPr sz="1765" spc="34" dirty="0">
                <a:latin typeface="Lucida Sans Unicode"/>
                <a:cs typeface="Lucida Sans Unicode"/>
              </a:rPr>
              <a:t>)</a:t>
            </a:r>
            <a:r>
              <a:rPr sz="1765" spc="-101" dirty="0">
                <a:latin typeface="Lucida Sans Unicode"/>
                <a:cs typeface="Lucida Sans Unicode"/>
              </a:rPr>
              <a:t> </a:t>
            </a:r>
            <a:r>
              <a:rPr sz="1597" spc="-25" dirty="0">
                <a:latin typeface="Georgia"/>
                <a:cs typeface="Georgia"/>
              </a:rPr>
              <a:t>for</a:t>
            </a:r>
            <a:r>
              <a:rPr sz="1597" spc="59" dirty="0">
                <a:latin typeface="Georgia"/>
                <a:cs typeface="Georgia"/>
              </a:rPr>
              <a:t> </a:t>
            </a:r>
            <a:r>
              <a:rPr sz="1597" dirty="0">
                <a:latin typeface="Georgia"/>
                <a:cs typeface="Georgia"/>
              </a:rPr>
              <a:t>each</a:t>
            </a:r>
            <a:r>
              <a:rPr sz="1597" spc="67" dirty="0">
                <a:latin typeface="Georgia"/>
                <a:cs typeface="Georgia"/>
              </a:rPr>
              <a:t> </a:t>
            </a:r>
            <a:r>
              <a:rPr sz="1597" dirty="0">
                <a:latin typeface="Georgia"/>
                <a:cs typeface="Georgia"/>
              </a:rPr>
              <a:t>state</a:t>
            </a:r>
            <a:r>
              <a:rPr sz="1597" spc="59" dirty="0">
                <a:latin typeface="Georgia"/>
                <a:cs typeface="Georgia"/>
              </a:rPr>
              <a:t> </a:t>
            </a:r>
            <a:r>
              <a:rPr sz="1681" i="1" spc="-42" dirty="0">
                <a:latin typeface="Trebuchet MS"/>
                <a:cs typeface="Trebuchet MS"/>
              </a:rPr>
              <a:t>s</a:t>
            </a:r>
            <a:endParaRPr sz="1681">
              <a:latin typeface="Trebuchet MS"/>
              <a:cs typeface="Trebuchet MS"/>
            </a:endParaRPr>
          </a:p>
        </p:txBody>
      </p:sp>
      <p:sp>
        <p:nvSpPr>
          <p:cNvPr id="282" name="Rectangle 281">
            <a:extLst>
              <a:ext uri="{FF2B5EF4-FFF2-40B4-BE49-F238E27FC236}">
                <a16:creationId xmlns:a16="http://schemas.microsoft.com/office/drawing/2014/main" id="{431A6F72-99D5-8158-620C-F6EEDD98C30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TextBox 282">
            <a:extLst>
              <a:ext uri="{FF2B5EF4-FFF2-40B4-BE49-F238E27FC236}">
                <a16:creationId xmlns:a16="http://schemas.microsoft.com/office/drawing/2014/main" id="{47633F1B-2A53-0760-BCE4-E33EB5DF17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84" name="Graphic 21">
            <a:extLst>
              <a:ext uri="{FF2B5EF4-FFF2-40B4-BE49-F238E27FC236}">
                <a16:creationId xmlns:a16="http://schemas.microsoft.com/office/drawing/2014/main" id="{909B1F46-08A1-0149-7AE7-E02D72BC86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2718089"/>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493237" y="696228"/>
            <a:ext cx="5751631" cy="465999"/>
          </a:xfrm>
          <a:prstGeom prst="rect">
            <a:avLst/>
          </a:prstGeom>
        </p:spPr>
        <p:txBody>
          <a:bodyPr vert="horz" wrap="square" lIns="0" tIns="19214" rIns="0" bIns="0" rtlCol="0">
            <a:spAutoFit/>
          </a:bodyPr>
          <a:lstStyle/>
          <a:p>
            <a:pPr marL="21349">
              <a:spcBef>
                <a:spcPts val="151"/>
              </a:spcBef>
            </a:pPr>
            <a:r>
              <a:rPr sz="2902" spc="-25" dirty="0">
                <a:solidFill>
                  <a:srgbClr val="3333B2"/>
                </a:solidFill>
                <a:latin typeface="Georgia"/>
                <a:cs typeface="Georgia"/>
              </a:rPr>
              <a:t>Maze</a:t>
            </a:r>
            <a:r>
              <a:rPr sz="2902" spc="51" dirty="0">
                <a:solidFill>
                  <a:srgbClr val="3333B2"/>
                </a:solidFill>
                <a:latin typeface="Georgia"/>
                <a:cs typeface="Georgia"/>
              </a:rPr>
              <a:t> </a:t>
            </a:r>
            <a:r>
              <a:rPr sz="2902" spc="-51" dirty="0">
                <a:solidFill>
                  <a:srgbClr val="3333B2"/>
                </a:solidFill>
                <a:latin typeface="Georgia"/>
                <a:cs typeface="Georgia"/>
              </a:rPr>
              <a:t>Example:</a:t>
            </a:r>
            <a:r>
              <a:rPr sz="2902" spc="151" dirty="0">
                <a:solidFill>
                  <a:srgbClr val="3333B2"/>
                </a:solidFill>
                <a:latin typeface="Georgia"/>
                <a:cs typeface="Georgia"/>
              </a:rPr>
              <a:t> </a:t>
            </a:r>
            <a:r>
              <a:rPr sz="2902" spc="-84" dirty="0">
                <a:solidFill>
                  <a:srgbClr val="3333B2"/>
                </a:solidFill>
                <a:latin typeface="Georgia"/>
                <a:cs typeface="Georgia"/>
              </a:rPr>
              <a:t>Value</a:t>
            </a:r>
            <a:r>
              <a:rPr sz="2902" spc="51" dirty="0">
                <a:solidFill>
                  <a:srgbClr val="3333B2"/>
                </a:solidFill>
                <a:latin typeface="Georgia"/>
                <a:cs typeface="Georgia"/>
              </a:rPr>
              <a:t> </a:t>
            </a:r>
            <a:r>
              <a:rPr sz="2902" spc="-67" dirty="0">
                <a:solidFill>
                  <a:srgbClr val="3333B2"/>
                </a:solidFill>
                <a:latin typeface="Georgia"/>
                <a:cs typeface="Georgia"/>
              </a:rPr>
              <a:t>Function</a:t>
            </a:r>
            <a:endParaRPr sz="2902" dirty="0">
              <a:latin typeface="Georgia"/>
              <a:cs typeface="Georgia"/>
            </a:endParaRPr>
          </a:p>
        </p:txBody>
      </p:sp>
      <p:sp>
        <p:nvSpPr>
          <p:cNvPr id="125" name="object 125"/>
          <p:cNvSpPr txBox="1"/>
          <p:nvPr/>
        </p:nvSpPr>
        <p:spPr>
          <a:xfrm>
            <a:off x="1961202" y="5201743"/>
            <a:ext cx="4484368" cy="292093"/>
          </a:xfrm>
          <a:prstGeom prst="rect">
            <a:avLst/>
          </a:prstGeom>
        </p:spPr>
        <p:txBody>
          <a:bodyPr vert="horz" wrap="square" lIns="0" tIns="20282" rIns="0" bIns="0" rtlCol="0">
            <a:spAutoFit/>
          </a:bodyPr>
          <a:lstStyle/>
          <a:p>
            <a:pPr marL="318101" indent="-255121">
              <a:spcBef>
                <a:spcPts val="160"/>
              </a:spcBef>
              <a:buClr>
                <a:srgbClr val="3333B2"/>
              </a:buClr>
              <a:buSzPct val="110526"/>
              <a:buFont typeface="Lucida Sans Unicode"/>
              <a:buChar char="►"/>
              <a:tabLst>
                <a:tab pos="319168" algn="l"/>
              </a:tabLst>
            </a:pPr>
            <a:r>
              <a:rPr sz="1597" spc="-34" dirty="0">
                <a:latin typeface="Georgia"/>
                <a:cs typeface="Georgia"/>
              </a:rPr>
              <a:t>Numbers</a:t>
            </a:r>
            <a:r>
              <a:rPr sz="1597" spc="59" dirty="0">
                <a:latin typeface="Georgia"/>
                <a:cs typeface="Georgia"/>
              </a:rPr>
              <a:t> </a:t>
            </a:r>
            <a:r>
              <a:rPr sz="1597" spc="-17" dirty="0">
                <a:latin typeface="Georgia"/>
                <a:cs typeface="Georgia"/>
              </a:rPr>
              <a:t>represent</a:t>
            </a:r>
            <a:r>
              <a:rPr sz="1597" spc="59" dirty="0">
                <a:latin typeface="Georgia"/>
                <a:cs typeface="Georgia"/>
              </a:rPr>
              <a:t> </a:t>
            </a:r>
            <a:r>
              <a:rPr sz="1597" spc="-8" dirty="0">
                <a:latin typeface="Georgia"/>
                <a:cs typeface="Georgia"/>
              </a:rPr>
              <a:t>value</a:t>
            </a:r>
            <a:r>
              <a:rPr sz="1597" spc="67" dirty="0">
                <a:latin typeface="Georgia"/>
                <a:cs typeface="Georgia"/>
              </a:rPr>
              <a:t> </a:t>
            </a:r>
            <a:r>
              <a:rPr sz="1681" i="1" spc="-75" dirty="0">
                <a:latin typeface="Trebuchet MS"/>
                <a:cs typeface="Trebuchet MS"/>
              </a:rPr>
              <a:t>v</a:t>
            </a:r>
            <a:r>
              <a:rPr sz="1892" i="1" spc="-112" baseline="-11111" dirty="0">
                <a:latin typeface="Arial"/>
                <a:cs typeface="Arial"/>
              </a:rPr>
              <a:t>π</a:t>
            </a:r>
            <a:r>
              <a:rPr sz="1892" i="1" spc="-126" baseline="-11111" dirty="0">
                <a:latin typeface="Arial"/>
                <a:cs typeface="Arial"/>
              </a:rPr>
              <a:t> </a:t>
            </a:r>
            <a:r>
              <a:rPr sz="1765" spc="34" dirty="0">
                <a:latin typeface="Lucida Sans Unicode"/>
                <a:cs typeface="Lucida Sans Unicode"/>
              </a:rPr>
              <a:t>(</a:t>
            </a:r>
            <a:r>
              <a:rPr sz="1681" i="1" spc="34" dirty="0">
                <a:latin typeface="Trebuchet MS"/>
                <a:cs typeface="Trebuchet MS"/>
              </a:rPr>
              <a:t>s</a:t>
            </a:r>
            <a:r>
              <a:rPr sz="1765" spc="34" dirty="0">
                <a:latin typeface="Lucida Sans Unicode"/>
                <a:cs typeface="Lucida Sans Unicode"/>
              </a:rPr>
              <a:t>)</a:t>
            </a:r>
            <a:r>
              <a:rPr sz="1765" spc="-109" dirty="0">
                <a:latin typeface="Lucida Sans Unicode"/>
                <a:cs typeface="Lucida Sans Unicode"/>
              </a:rPr>
              <a:t> </a:t>
            </a:r>
            <a:r>
              <a:rPr sz="1597" spc="-17" dirty="0">
                <a:latin typeface="Georgia"/>
                <a:cs typeface="Georgia"/>
              </a:rPr>
              <a:t>of</a:t>
            </a:r>
            <a:r>
              <a:rPr sz="1597" spc="67" dirty="0">
                <a:latin typeface="Georgia"/>
                <a:cs typeface="Georgia"/>
              </a:rPr>
              <a:t> </a:t>
            </a:r>
            <a:r>
              <a:rPr sz="1597" dirty="0">
                <a:latin typeface="Georgia"/>
                <a:cs typeface="Georgia"/>
              </a:rPr>
              <a:t>each</a:t>
            </a:r>
            <a:r>
              <a:rPr sz="1597" spc="59" dirty="0">
                <a:latin typeface="Georgia"/>
                <a:cs typeface="Georgia"/>
              </a:rPr>
              <a:t> </a:t>
            </a:r>
            <a:r>
              <a:rPr sz="1597" dirty="0">
                <a:latin typeface="Georgia"/>
                <a:cs typeface="Georgia"/>
              </a:rPr>
              <a:t>state</a:t>
            </a:r>
            <a:r>
              <a:rPr sz="1597" spc="59" dirty="0">
                <a:latin typeface="Georgia"/>
                <a:cs typeface="Georgia"/>
              </a:rPr>
              <a:t> </a:t>
            </a:r>
            <a:r>
              <a:rPr sz="1681" i="1" spc="-42" dirty="0">
                <a:latin typeface="Trebuchet MS"/>
                <a:cs typeface="Trebuchet MS"/>
              </a:rPr>
              <a:t>s</a:t>
            </a:r>
            <a:endParaRPr sz="1681">
              <a:latin typeface="Trebuchet MS"/>
              <a:cs typeface="Trebuchet MS"/>
            </a:endParaRPr>
          </a:p>
        </p:txBody>
      </p:sp>
      <p:pic>
        <p:nvPicPr>
          <p:cNvPr id="126" name="Picture 125"/>
          <p:cNvPicPr>
            <a:picLocks noChangeAspect="1"/>
          </p:cNvPicPr>
          <p:nvPr/>
        </p:nvPicPr>
        <p:blipFill>
          <a:blip r:embed="rId2"/>
          <a:stretch>
            <a:fillRect/>
          </a:stretch>
        </p:blipFill>
        <p:spPr>
          <a:xfrm>
            <a:off x="3689531" y="1162227"/>
            <a:ext cx="5359045" cy="3916494"/>
          </a:xfrm>
          <a:prstGeom prst="rect">
            <a:avLst/>
          </a:prstGeom>
        </p:spPr>
      </p:pic>
      <p:sp>
        <p:nvSpPr>
          <p:cNvPr id="3" name="Rectangle 2">
            <a:extLst>
              <a:ext uri="{FF2B5EF4-FFF2-40B4-BE49-F238E27FC236}">
                <a16:creationId xmlns:a16="http://schemas.microsoft.com/office/drawing/2014/main" id="{5CD5244A-1A05-873A-3E49-B3C571B45F0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F3AB828-4527-F89C-0677-FB40407DEB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C1C371E-229A-127F-534E-21350C95A1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84689414"/>
      </p:ext>
    </p:extLst>
  </p:cSld>
  <p:clrMapOvr>
    <a:masterClrMapping/>
  </p:clrMapOvr>
  <p:transition>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55709" y="649621"/>
            <a:ext cx="5089113" cy="471513"/>
          </a:xfrm>
          <a:prstGeom prst="rect">
            <a:avLst/>
          </a:prstGeom>
        </p:spPr>
        <p:txBody>
          <a:bodyPr vert="horz" wrap="square" lIns="0" tIns="19214" rIns="0" bIns="0" rtlCol="0" anchor="ctr">
            <a:spAutoFit/>
          </a:bodyPr>
          <a:lstStyle/>
          <a:p>
            <a:pPr marL="21349">
              <a:spcBef>
                <a:spcPts val="151"/>
              </a:spcBef>
            </a:pPr>
            <a:r>
              <a:rPr sz="3264" spc="-25" dirty="0">
                <a:solidFill>
                  <a:srgbClr val="3333B2"/>
                </a:solidFill>
                <a:latin typeface="Georgia"/>
                <a:cs typeface="Georgia"/>
              </a:rPr>
              <a:t>Maze</a:t>
            </a:r>
            <a:r>
              <a:rPr sz="3264" spc="25" dirty="0">
                <a:solidFill>
                  <a:srgbClr val="3333B2"/>
                </a:solidFill>
                <a:latin typeface="Georgia"/>
                <a:cs typeface="Georgia"/>
              </a:rPr>
              <a:t> </a:t>
            </a:r>
            <a:r>
              <a:rPr sz="3264" spc="-51" dirty="0">
                <a:solidFill>
                  <a:srgbClr val="3333B2"/>
                </a:solidFill>
                <a:latin typeface="Georgia"/>
                <a:cs typeface="Georgia"/>
              </a:rPr>
              <a:t>Example:</a:t>
            </a:r>
            <a:r>
              <a:rPr sz="3264" spc="143" dirty="0">
                <a:solidFill>
                  <a:srgbClr val="3333B2"/>
                </a:solidFill>
                <a:latin typeface="Georgia"/>
                <a:cs typeface="Georgia"/>
              </a:rPr>
              <a:t> </a:t>
            </a:r>
            <a:r>
              <a:rPr sz="3264" spc="-42" dirty="0">
                <a:solidFill>
                  <a:srgbClr val="3333B2"/>
                </a:solidFill>
                <a:latin typeface="Georgia"/>
                <a:cs typeface="Georgia"/>
              </a:rPr>
              <a:t>Model</a:t>
            </a:r>
            <a:endParaRPr sz="3264" dirty="0">
              <a:latin typeface="Georgia"/>
              <a:cs typeface="Georgia"/>
            </a:endParaRPr>
          </a:p>
        </p:txBody>
      </p:sp>
      <p:pic>
        <p:nvPicPr>
          <p:cNvPr id="215" name="Picture 214"/>
          <p:cNvPicPr>
            <a:picLocks noChangeAspect="1"/>
          </p:cNvPicPr>
          <p:nvPr/>
        </p:nvPicPr>
        <p:blipFill>
          <a:blip r:embed="rId3"/>
          <a:stretch>
            <a:fillRect/>
          </a:stretch>
        </p:blipFill>
        <p:spPr>
          <a:xfrm>
            <a:off x="1394066" y="1290928"/>
            <a:ext cx="9212401" cy="5182321"/>
          </a:xfrm>
          <a:prstGeom prst="rect">
            <a:avLst/>
          </a:prstGeom>
        </p:spPr>
      </p:pic>
      <p:sp>
        <p:nvSpPr>
          <p:cNvPr id="3" name="Rectangle 2">
            <a:extLst>
              <a:ext uri="{FF2B5EF4-FFF2-40B4-BE49-F238E27FC236}">
                <a16:creationId xmlns:a16="http://schemas.microsoft.com/office/drawing/2014/main" id="{3488247E-99F5-15C2-8CF3-DB93E8A98E8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FFCDDE-7C7A-2D75-C3F0-00370668FB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EAB0101-22F3-FC3B-A0D9-5673641939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63265900"/>
      </p:ext>
    </p:extLst>
  </p:cSld>
  <p:clrMapOvr>
    <a:masterClrMapping/>
  </p:clrMapOvr>
  <p:transition>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46957" y="756637"/>
            <a:ext cx="3929157" cy="421371"/>
          </a:xfrm>
          <a:prstGeom prst="rect">
            <a:avLst/>
          </a:prstGeom>
        </p:spPr>
        <p:txBody>
          <a:bodyPr vert="horz" wrap="square" lIns="0" tIns="19214" rIns="0" bIns="0" rtlCol="0" anchor="ctr">
            <a:spAutoFit/>
          </a:bodyPr>
          <a:lstStyle/>
          <a:p>
            <a:pPr marL="21349">
              <a:spcBef>
                <a:spcPts val="151"/>
              </a:spcBef>
            </a:pPr>
            <a:r>
              <a:rPr sz="2902" spc="-34" dirty="0">
                <a:solidFill>
                  <a:srgbClr val="3333B2"/>
                </a:solidFill>
                <a:latin typeface="Georgia"/>
                <a:cs typeface="Georgia"/>
              </a:rPr>
              <a:t>Agent </a:t>
            </a:r>
            <a:r>
              <a:rPr sz="2902" spc="-25" dirty="0">
                <a:solidFill>
                  <a:srgbClr val="3333B2"/>
                </a:solidFill>
                <a:latin typeface="Georgia"/>
                <a:cs typeface="Georgia"/>
              </a:rPr>
              <a:t>Categories</a:t>
            </a:r>
            <a:endParaRPr sz="2902" dirty="0">
              <a:latin typeface="Georgia"/>
              <a:cs typeface="Georgia"/>
            </a:endParaRPr>
          </a:p>
        </p:txBody>
      </p:sp>
      <p:sp>
        <p:nvSpPr>
          <p:cNvPr id="3" name="object 3"/>
          <p:cNvSpPr txBox="1"/>
          <p:nvPr/>
        </p:nvSpPr>
        <p:spPr>
          <a:xfrm>
            <a:off x="2007844" y="1721229"/>
            <a:ext cx="4678227" cy="3060541"/>
          </a:xfrm>
          <a:prstGeom prst="rect">
            <a:avLst/>
          </a:prstGeom>
        </p:spPr>
        <p:txBody>
          <a:bodyPr vert="horz" wrap="square" lIns="0" tIns="59777" rIns="0" bIns="0" rtlCol="0">
            <a:spAutoFit/>
          </a:bodyPr>
          <a:lstStyle/>
          <a:p>
            <a:pPr marL="318101" indent="-255121">
              <a:spcBef>
                <a:spcPts val="471"/>
              </a:spcBef>
              <a:buClr>
                <a:srgbClr val="3333B2"/>
              </a:buClr>
              <a:buSzPct val="110526"/>
              <a:buFont typeface="Lucida Sans Unicode"/>
              <a:buChar char="►"/>
              <a:tabLst>
                <a:tab pos="319168" algn="l"/>
              </a:tabLst>
            </a:pPr>
            <a:r>
              <a:rPr sz="2176" spc="-42" dirty="0">
                <a:latin typeface="Georgia"/>
                <a:cs typeface="Georgia"/>
              </a:rPr>
              <a:t>Value</a:t>
            </a:r>
            <a:r>
              <a:rPr sz="2176" dirty="0">
                <a:latin typeface="Georgia"/>
                <a:cs typeface="Georgia"/>
              </a:rPr>
              <a:t> </a:t>
            </a:r>
            <a:r>
              <a:rPr sz="2176" spc="-25" dirty="0">
                <a:latin typeface="Georgia"/>
                <a:cs typeface="Georgia"/>
              </a:rPr>
              <a:t>Based</a:t>
            </a:r>
            <a:endParaRPr sz="2176" dirty="0">
              <a:latin typeface="Georgia"/>
              <a:cs typeface="Georgia"/>
            </a:endParaRPr>
          </a:p>
          <a:p>
            <a:pPr marL="744014" lvl="1" indent="-241244">
              <a:spcBef>
                <a:spcPts val="427"/>
              </a:spcBef>
              <a:buClr>
                <a:srgbClr val="3333B2"/>
              </a:buClr>
              <a:buSzPct val="111764"/>
              <a:buFont typeface="Lucida Sans Unicode"/>
              <a:buChar char="►"/>
              <a:tabLst>
                <a:tab pos="745081" algn="l"/>
              </a:tabLst>
            </a:pPr>
            <a:r>
              <a:rPr sz="1814" spc="-34" dirty="0">
                <a:solidFill>
                  <a:srgbClr val="BFBFBF"/>
                </a:solidFill>
                <a:latin typeface="Georgia"/>
                <a:cs typeface="Georgia"/>
              </a:rPr>
              <a:t>No</a:t>
            </a:r>
            <a:r>
              <a:rPr sz="1814" spc="34" dirty="0">
                <a:solidFill>
                  <a:srgbClr val="BFBFBF"/>
                </a:solidFill>
                <a:latin typeface="Georgia"/>
                <a:cs typeface="Georgia"/>
              </a:rPr>
              <a:t> </a:t>
            </a:r>
            <a:r>
              <a:rPr sz="1814" spc="-25" dirty="0">
                <a:solidFill>
                  <a:srgbClr val="BFBFBF"/>
                </a:solidFill>
                <a:latin typeface="Georgia"/>
                <a:cs typeface="Georgia"/>
              </a:rPr>
              <a:t>Policy</a:t>
            </a:r>
            <a:r>
              <a:rPr sz="1814" spc="42" dirty="0">
                <a:solidFill>
                  <a:srgbClr val="BFBFBF"/>
                </a:solidFill>
                <a:latin typeface="Georgia"/>
                <a:cs typeface="Georgia"/>
              </a:rPr>
              <a:t> </a:t>
            </a:r>
            <a:r>
              <a:rPr sz="1814" spc="-8" dirty="0">
                <a:solidFill>
                  <a:srgbClr val="BFBFBF"/>
                </a:solidFill>
                <a:latin typeface="Georgia"/>
                <a:cs typeface="Georgia"/>
              </a:rPr>
              <a:t>(Implicit)</a:t>
            </a:r>
            <a:endParaRPr sz="1814" dirty="0">
              <a:latin typeface="Georgia"/>
              <a:cs typeface="Georgia"/>
            </a:endParaRPr>
          </a:p>
          <a:p>
            <a:pPr marL="744014" lvl="1" indent="-241244">
              <a:spcBef>
                <a:spcPts val="126"/>
              </a:spcBef>
              <a:buClr>
                <a:srgbClr val="3333B2"/>
              </a:buClr>
              <a:buSzPct val="111764"/>
              <a:buFont typeface="Lucida Sans Unicode"/>
              <a:buChar char="►"/>
              <a:tabLst>
                <a:tab pos="745081" algn="l"/>
              </a:tabLst>
            </a:pPr>
            <a:r>
              <a:rPr sz="1814" spc="-42" dirty="0">
                <a:latin typeface="Georgia"/>
                <a:cs typeface="Georgia"/>
              </a:rPr>
              <a:t>Value</a:t>
            </a:r>
            <a:r>
              <a:rPr sz="1814" spc="8" dirty="0">
                <a:latin typeface="Georgia"/>
                <a:cs typeface="Georgia"/>
              </a:rPr>
              <a:t> </a:t>
            </a:r>
            <a:r>
              <a:rPr sz="1814" spc="-25" dirty="0">
                <a:latin typeface="Georgia"/>
                <a:cs typeface="Georgia"/>
              </a:rPr>
              <a:t>Function</a:t>
            </a:r>
            <a:endParaRPr sz="1814" dirty="0">
              <a:latin typeface="Georgia"/>
              <a:cs typeface="Georgia"/>
            </a:endParaRPr>
          </a:p>
          <a:p>
            <a:pPr marL="318101" indent="-255121">
              <a:spcBef>
                <a:spcPts val="462"/>
              </a:spcBef>
              <a:buClr>
                <a:srgbClr val="3333B2"/>
              </a:buClr>
              <a:buSzPct val="110526"/>
              <a:buFont typeface="Lucida Sans Unicode"/>
              <a:buChar char="►"/>
              <a:tabLst>
                <a:tab pos="319168" algn="l"/>
              </a:tabLst>
            </a:pPr>
            <a:r>
              <a:rPr sz="2176" spc="-34" dirty="0">
                <a:latin typeface="Georgia"/>
                <a:cs typeface="Georgia"/>
              </a:rPr>
              <a:t>Policy</a:t>
            </a:r>
            <a:r>
              <a:rPr sz="2176" spc="17" dirty="0">
                <a:latin typeface="Georgia"/>
                <a:cs typeface="Georgia"/>
              </a:rPr>
              <a:t> </a:t>
            </a:r>
            <a:r>
              <a:rPr sz="2176" spc="-25" dirty="0">
                <a:latin typeface="Georgia"/>
                <a:cs typeface="Georgia"/>
              </a:rPr>
              <a:t>Based</a:t>
            </a:r>
            <a:endParaRPr sz="2176" dirty="0">
              <a:latin typeface="Georgia"/>
              <a:cs typeface="Georgia"/>
            </a:endParaRPr>
          </a:p>
          <a:p>
            <a:pPr marL="744014" lvl="1" indent="-241244">
              <a:spcBef>
                <a:spcPts val="427"/>
              </a:spcBef>
              <a:buClr>
                <a:srgbClr val="3333B2"/>
              </a:buClr>
              <a:buSzPct val="111764"/>
              <a:buFont typeface="Lucida Sans Unicode"/>
              <a:buChar char="►"/>
              <a:tabLst>
                <a:tab pos="745081" algn="l"/>
              </a:tabLst>
            </a:pPr>
            <a:r>
              <a:rPr sz="1814" spc="-25" dirty="0">
                <a:latin typeface="Georgia"/>
                <a:cs typeface="Georgia"/>
              </a:rPr>
              <a:t>Policy</a:t>
            </a:r>
            <a:endParaRPr sz="1814" dirty="0">
              <a:latin typeface="Georgia"/>
              <a:cs typeface="Georgia"/>
            </a:endParaRPr>
          </a:p>
          <a:p>
            <a:pPr marL="744014" lvl="1" indent="-241244">
              <a:spcBef>
                <a:spcPts val="126"/>
              </a:spcBef>
              <a:buClr>
                <a:srgbClr val="3333B2"/>
              </a:buClr>
              <a:buSzPct val="111764"/>
              <a:buFont typeface="Lucida Sans Unicode"/>
              <a:buChar char="►"/>
              <a:tabLst>
                <a:tab pos="745081" algn="l"/>
              </a:tabLst>
            </a:pPr>
            <a:r>
              <a:rPr sz="1814" spc="-34" dirty="0">
                <a:solidFill>
                  <a:srgbClr val="BFBFBF"/>
                </a:solidFill>
                <a:latin typeface="Georgia"/>
                <a:cs typeface="Georgia"/>
              </a:rPr>
              <a:t>No</a:t>
            </a:r>
            <a:r>
              <a:rPr sz="1814" spc="25" dirty="0">
                <a:solidFill>
                  <a:srgbClr val="BFBFBF"/>
                </a:solidFill>
                <a:latin typeface="Georgia"/>
                <a:cs typeface="Georgia"/>
              </a:rPr>
              <a:t> </a:t>
            </a:r>
            <a:r>
              <a:rPr sz="1814" spc="-42" dirty="0">
                <a:solidFill>
                  <a:srgbClr val="BFBFBF"/>
                </a:solidFill>
                <a:latin typeface="Georgia"/>
                <a:cs typeface="Georgia"/>
              </a:rPr>
              <a:t>Value</a:t>
            </a:r>
            <a:r>
              <a:rPr sz="1814" spc="34" dirty="0">
                <a:solidFill>
                  <a:srgbClr val="BFBFBF"/>
                </a:solidFill>
                <a:latin typeface="Georgia"/>
                <a:cs typeface="Georgia"/>
              </a:rPr>
              <a:t> </a:t>
            </a:r>
            <a:r>
              <a:rPr sz="1814" spc="-25" dirty="0">
                <a:solidFill>
                  <a:srgbClr val="BFBFBF"/>
                </a:solidFill>
                <a:latin typeface="Georgia"/>
                <a:cs typeface="Georgia"/>
              </a:rPr>
              <a:t>Function</a:t>
            </a:r>
            <a:endParaRPr sz="1814" dirty="0">
              <a:latin typeface="Georgia"/>
              <a:cs typeface="Georgia"/>
            </a:endParaRPr>
          </a:p>
          <a:p>
            <a:pPr marL="318101" indent="-255121">
              <a:spcBef>
                <a:spcPts val="462"/>
              </a:spcBef>
              <a:buClr>
                <a:srgbClr val="3333B2"/>
              </a:buClr>
              <a:buSzPct val="110526"/>
              <a:buFont typeface="Lucida Sans Unicode"/>
              <a:buChar char="►"/>
              <a:tabLst>
                <a:tab pos="319168" algn="l"/>
              </a:tabLst>
            </a:pPr>
            <a:r>
              <a:rPr sz="2176" spc="-17" dirty="0">
                <a:latin typeface="Georgia"/>
                <a:cs typeface="Georgia"/>
              </a:rPr>
              <a:t>Actor</a:t>
            </a:r>
            <a:r>
              <a:rPr sz="2176" spc="-8" dirty="0">
                <a:latin typeface="Georgia"/>
                <a:cs typeface="Georgia"/>
              </a:rPr>
              <a:t> </a:t>
            </a:r>
            <a:r>
              <a:rPr sz="2176" spc="-17" dirty="0">
                <a:latin typeface="Georgia"/>
                <a:cs typeface="Georgia"/>
              </a:rPr>
              <a:t>Critic</a:t>
            </a:r>
            <a:endParaRPr sz="2176" dirty="0">
              <a:latin typeface="Georgia"/>
              <a:cs typeface="Georgia"/>
            </a:endParaRPr>
          </a:p>
          <a:p>
            <a:pPr marL="744014" lvl="1" indent="-241244">
              <a:spcBef>
                <a:spcPts val="427"/>
              </a:spcBef>
              <a:buClr>
                <a:srgbClr val="3333B2"/>
              </a:buClr>
              <a:buSzPct val="111764"/>
              <a:buFont typeface="Lucida Sans Unicode"/>
              <a:buChar char="►"/>
              <a:tabLst>
                <a:tab pos="745081" algn="l"/>
              </a:tabLst>
            </a:pPr>
            <a:r>
              <a:rPr sz="1814" spc="-25" dirty="0">
                <a:latin typeface="Georgia"/>
                <a:cs typeface="Georgia"/>
              </a:rPr>
              <a:t>Policy</a:t>
            </a:r>
            <a:endParaRPr sz="1814" dirty="0">
              <a:latin typeface="Georgia"/>
              <a:cs typeface="Georgia"/>
            </a:endParaRPr>
          </a:p>
          <a:p>
            <a:pPr marL="744014" lvl="1" indent="-241244">
              <a:spcBef>
                <a:spcPts val="126"/>
              </a:spcBef>
              <a:buClr>
                <a:srgbClr val="3333B2"/>
              </a:buClr>
              <a:buSzPct val="111764"/>
              <a:buFont typeface="Lucida Sans Unicode"/>
              <a:buChar char="►"/>
              <a:tabLst>
                <a:tab pos="745081" algn="l"/>
              </a:tabLst>
            </a:pPr>
            <a:r>
              <a:rPr sz="1814" spc="-42" dirty="0">
                <a:latin typeface="Georgia"/>
                <a:cs typeface="Georgia"/>
              </a:rPr>
              <a:t>Value</a:t>
            </a:r>
            <a:r>
              <a:rPr sz="1814" spc="8" dirty="0">
                <a:latin typeface="Georgia"/>
                <a:cs typeface="Georgia"/>
              </a:rPr>
              <a:t> </a:t>
            </a:r>
            <a:r>
              <a:rPr sz="1814" spc="-25" dirty="0">
                <a:latin typeface="Georgia"/>
                <a:cs typeface="Georgia"/>
              </a:rPr>
              <a:t>Function</a:t>
            </a:r>
            <a:endParaRPr sz="1814" dirty="0">
              <a:latin typeface="Georgia"/>
              <a:cs typeface="Georgia"/>
            </a:endParaRPr>
          </a:p>
        </p:txBody>
      </p:sp>
      <p:sp>
        <p:nvSpPr>
          <p:cNvPr id="4" name="Rectangle 3">
            <a:extLst>
              <a:ext uri="{FF2B5EF4-FFF2-40B4-BE49-F238E27FC236}">
                <a16:creationId xmlns:a16="http://schemas.microsoft.com/office/drawing/2014/main" id="{29517CDC-5C98-A861-5715-107D3F7824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F295C05-FAEA-4D04-89E7-99E8CF21D4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B2493D8-0444-C533-8801-0C6FF616D9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40293174"/>
      </p:ext>
    </p:extLst>
  </p:cSld>
  <p:clrMapOvr>
    <a:masterClrMapping/>
  </p:clrMapOvr>
  <p:transition>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961201" y="1771267"/>
            <a:ext cx="7552086" cy="2039108"/>
          </a:xfrm>
          <a:prstGeom prst="rect">
            <a:avLst/>
          </a:prstGeom>
        </p:spPr>
        <p:txBody>
          <a:bodyPr vert="horz" wrap="square" lIns="0" tIns="59777" rIns="0" bIns="0" rtlCol="0">
            <a:spAutoFit/>
          </a:bodyPr>
          <a:lstStyle/>
          <a:p>
            <a:pPr marL="318101" indent="-255121">
              <a:spcBef>
                <a:spcPts val="471"/>
              </a:spcBef>
              <a:buClr>
                <a:srgbClr val="3333B2"/>
              </a:buClr>
              <a:buSzPct val="110526"/>
              <a:buFont typeface="Lucida Sans Unicode"/>
              <a:buChar char="►"/>
              <a:tabLst>
                <a:tab pos="319168" algn="l"/>
              </a:tabLst>
            </a:pPr>
            <a:r>
              <a:rPr sz="2176" spc="-8" dirty="0">
                <a:latin typeface="Georgia"/>
                <a:cs typeface="Georgia"/>
              </a:rPr>
              <a:t>Model</a:t>
            </a:r>
            <a:r>
              <a:rPr sz="2176" spc="-17" dirty="0">
                <a:latin typeface="Georgia"/>
                <a:cs typeface="Georgia"/>
              </a:rPr>
              <a:t> Free</a:t>
            </a:r>
            <a:endParaRPr sz="2176" dirty="0">
              <a:latin typeface="Georgia"/>
              <a:cs typeface="Georgia"/>
            </a:endParaRPr>
          </a:p>
          <a:p>
            <a:pPr marL="744014" lvl="1" indent="-241244">
              <a:spcBef>
                <a:spcPts val="427"/>
              </a:spcBef>
              <a:buClr>
                <a:srgbClr val="3333B2"/>
              </a:buClr>
              <a:buSzPct val="111764"/>
              <a:buFont typeface="Lucida Sans Unicode"/>
              <a:buChar char="►"/>
              <a:tabLst>
                <a:tab pos="745081" algn="l"/>
              </a:tabLst>
            </a:pPr>
            <a:r>
              <a:rPr sz="1814" spc="-25" dirty="0">
                <a:latin typeface="Georgia"/>
                <a:cs typeface="Georgia"/>
              </a:rPr>
              <a:t>Policy</a:t>
            </a:r>
            <a:r>
              <a:rPr sz="1814" spc="51" dirty="0">
                <a:latin typeface="Georgia"/>
                <a:cs typeface="Georgia"/>
              </a:rPr>
              <a:t> </a:t>
            </a:r>
            <a:r>
              <a:rPr sz="1814" dirty="0">
                <a:latin typeface="Georgia"/>
                <a:cs typeface="Georgia"/>
              </a:rPr>
              <a:t>and/or</a:t>
            </a:r>
            <a:r>
              <a:rPr sz="1814" spc="51" dirty="0">
                <a:latin typeface="Georgia"/>
                <a:cs typeface="Georgia"/>
              </a:rPr>
              <a:t> </a:t>
            </a:r>
            <a:r>
              <a:rPr sz="1814" spc="-42" dirty="0">
                <a:latin typeface="Georgia"/>
                <a:cs typeface="Georgia"/>
              </a:rPr>
              <a:t>Value</a:t>
            </a:r>
            <a:r>
              <a:rPr sz="1814" spc="51" dirty="0">
                <a:latin typeface="Georgia"/>
                <a:cs typeface="Georgia"/>
              </a:rPr>
              <a:t> </a:t>
            </a:r>
            <a:r>
              <a:rPr sz="1814" spc="-25" dirty="0">
                <a:latin typeface="Georgia"/>
                <a:cs typeface="Georgia"/>
              </a:rPr>
              <a:t>Function</a:t>
            </a:r>
            <a:endParaRPr sz="1814" dirty="0">
              <a:latin typeface="Georgia"/>
              <a:cs typeface="Georgia"/>
            </a:endParaRPr>
          </a:p>
          <a:p>
            <a:pPr marL="744014" lvl="1" indent="-241244">
              <a:spcBef>
                <a:spcPts val="126"/>
              </a:spcBef>
              <a:buClr>
                <a:srgbClr val="3333B2"/>
              </a:buClr>
              <a:buSzPct val="111764"/>
              <a:buFont typeface="Lucida Sans Unicode"/>
              <a:buChar char="►"/>
              <a:tabLst>
                <a:tab pos="745081" algn="l"/>
              </a:tabLst>
            </a:pPr>
            <a:r>
              <a:rPr sz="1814" spc="-34" dirty="0">
                <a:solidFill>
                  <a:srgbClr val="BFBFBF"/>
                </a:solidFill>
                <a:latin typeface="Georgia"/>
                <a:cs typeface="Georgia"/>
              </a:rPr>
              <a:t>No</a:t>
            </a:r>
            <a:r>
              <a:rPr sz="1814" dirty="0">
                <a:solidFill>
                  <a:srgbClr val="BFBFBF"/>
                </a:solidFill>
                <a:latin typeface="Georgia"/>
                <a:cs typeface="Georgia"/>
              </a:rPr>
              <a:t> </a:t>
            </a:r>
            <a:r>
              <a:rPr sz="1814" spc="-8" dirty="0">
                <a:solidFill>
                  <a:srgbClr val="BFBFBF"/>
                </a:solidFill>
                <a:latin typeface="Georgia"/>
                <a:cs typeface="Georgia"/>
              </a:rPr>
              <a:t>Model</a:t>
            </a:r>
            <a:endParaRPr sz="1814" dirty="0">
              <a:latin typeface="Georgia"/>
              <a:cs typeface="Georgia"/>
            </a:endParaRPr>
          </a:p>
          <a:p>
            <a:pPr marL="318101" indent="-255121">
              <a:spcBef>
                <a:spcPts val="462"/>
              </a:spcBef>
              <a:buClr>
                <a:srgbClr val="3333B2"/>
              </a:buClr>
              <a:buSzPct val="110526"/>
              <a:buFont typeface="Lucida Sans Unicode"/>
              <a:buChar char="►"/>
              <a:tabLst>
                <a:tab pos="319168" algn="l"/>
              </a:tabLst>
            </a:pPr>
            <a:r>
              <a:rPr sz="2176" spc="-8" dirty="0">
                <a:latin typeface="Georgia"/>
                <a:cs typeface="Georgia"/>
              </a:rPr>
              <a:t>Model</a:t>
            </a:r>
            <a:r>
              <a:rPr sz="2176" dirty="0">
                <a:latin typeface="Georgia"/>
                <a:cs typeface="Georgia"/>
              </a:rPr>
              <a:t> </a:t>
            </a:r>
            <a:r>
              <a:rPr sz="2176" spc="-25" dirty="0">
                <a:latin typeface="Georgia"/>
                <a:cs typeface="Georgia"/>
              </a:rPr>
              <a:t>Based</a:t>
            </a:r>
            <a:endParaRPr sz="2176" dirty="0">
              <a:latin typeface="Georgia"/>
              <a:cs typeface="Georgia"/>
            </a:endParaRPr>
          </a:p>
          <a:p>
            <a:pPr marL="744014" lvl="1" indent="-241244">
              <a:spcBef>
                <a:spcPts val="427"/>
              </a:spcBef>
              <a:buClr>
                <a:srgbClr val="3333B2"/>
              </a:buClr>
              <a:buSzPct val="111764"/>
              <a:buFont typeface="Lucida Sans Unicode"/>
              <a:buChar char="►"/>
              <a:tabLst>
                <a:tab pos="745081" algn="l"/>
              </a:tabLst>
            </a:pPr>
            <a:r>
              <a:rPr sz="1814" spc="-8" dirty="0">
                <a:latin typeface="Georgia"/>
                <a:cs typeface="Georgia"/>
              </a:rPr>
              <a:t>Optionally</a:t>
            </a:r>
            <a:r>
              <a:rPr sz="1814" spc="59" dirty="0">
                <a:latin typeface="Georgia"/>
                <a:cs typeface="Georgia"/>
              </a:rPr>
              <a:t> </a:t>
            </a:r>
            <a:r>
              <a:rPr sz="1814" spc="-25" dirty="0">
                <a:latin typeface="Georgia"/>
                <a:cs typeface="Georgia"/>
              </a:rPr>
              <a:t>Policy</a:t>
            </a:r>
            <a:r>
              <a:rPr sz="1814" spc="59" dirty="0">
                <a:latin typeface="Georgia"/>
                <a:cs typeface="Georgia"/>
              </a:rPr>
              <a:t> </a:t>
            </a:r>
            <a:r>
              <a:rPr sz="1814" dirty="0">
                <a:latin typeface="Georgia"/>
                <a:cs typeface="Georgia"/>
              </a:rPr>
              <a:t>and/or</a:t>
            </a:r>
            <a:r>
              <a:rPr sz="1814" spc="59" dirty="0">
                <a:latin typeface="Georgia"/>
                <a:cs typeface="Georgia"/>
              </a:rPr>
              <a:t> </a:t>
            </a:r>
            <a:r>
              <a:rPr sz="1814" spc="-42" dirty="0">
                <a:latin typeface="Georgia"/>
                <a:cs typeface="Georgia"/>
              </a:rPr>
              <a:t>Value</a:t>
            </a:r>
            <a:r>
              <a:rPr sz="1814" spc="59" dirty="0">
                <a:latin typeface="Georgia"/>
                <a:cs typeface="Georgia"/>
              </a:rPr>
              <a:t> </a:t>
            </a:r>
            <a:r>
              <a:rPr sz="1814" spc="-25" dirty="0">
                <a:latin typeface="Georgia"/>
                <a:cs typeface="Georgia"/>
              </a:rPr>
              <a:t>Function</a:t>
            </a:r>
            <a:endParaRPr sz="1814" dirty="0">
              <a:latin typeface="Georgia"/>
              <a:cs typeface="Georgia"/>
            </a:endParaRPr>
          </a:p>
          <a:p>
            <a:pPr marL="744014" lvl="1" indent="-241244">
              <a:spcBef>
                <a:spcPts val="126"/>
              </a:spcBef>
              <a:buClr>
                <a:srgbClr val="3333B2"/>
              </a:buClr>
              <a:buSzPct val="111764"/>
              <a:buFont typeface="Lucida Sans Unicode"/>
              <a:buChar char="►"/>
              <a:tabLst>
                <a:tab pos="745081" algn="l"/>
              </a:tabLst>
            </a:pPr>
            <a:r>
              <a:rPr sz="1814" spc="-8" dirty="0">
                <a:latin typeface="Georgia"/>
                <a:cs typeface="Georgia"/>
              </a:rPr>
              <a:t>Model</a:t>
            </a:r>
            <a:endParaRPr sz="1814" dirty="0">
              <a:latin typeface="Georgia"/>
              <a:cs typeface="Georgia"/>
            </a:endParaRPr>
          </a:p>
        </p:txBody>
      </p:sp>
      <p:sp>
        <p:nvSpPr>
          <p:cNvPr id="4" name="object 2"/>
          <p:cNvSpPr txBox="1">
            <a:spLocks/>
          </p:cNvSpPr>
          <p:nvPr/>
        </p:nvSpPr>
        <p:spPr>
          <a:xfrm>
            <a:off x="4420700" y="704826"/>
            <a:ext cx="3929157" cy="465999"/>
          </a:xfrm>
          <a:prstGeom prst="rect">
            <a:avLst/>
          </a:prstGeom>
        </p:spPr>
        <p:txBody>
          <a:bodyPr vert="horz" wrap="square" lIns="0" tIns="19214" rIns="0" bIns="0" rtlCol="0" anchor="ctr">
            <a:spAutoFit/>
          </a:bodyPr>
          <a:lstStyle>
            <a:lvl1pPr algn="ctr" defTabSz="521437" rtl="0" eaLnBrk="1" latinLnBrk="0" hangingPunct="1">
              <a:spcBef>
                <a:spcPct val="0"/>
              </a:spcBef>
              <a:buNone/>
              <a:defRPr sz="5000" kern="1200">
                <a:solidFill>
                  <a:schemeClr val="tx1"/>
                </a:solidFill>
                <a:latin typeface="+mj-lt"/>
                <a:ea typeface="+mj-ea"/>
                <a:cs typeface="+mj-cs"/>
              </a:defRPr>
            </a:lvl1pPr>
          </a:lstStyle>
          <a:p>
            <a:pPr marL="21349">
              <a:spcBef>
                <a:spcPts val="151"/>
              </a:spcBef>
            </a:pPr>
            <a:r>
              <a:rPr lang="en-US" sz="2902" spc="-34" dirty="0">
                <a:solidFill>
                  <a:srgbClr val="3333B2"/>
                </a:solidFill>
                <a:latin typeface="Georgia"/>
                <a:cs typeface="Georgia"/>
              </a:rPr>
              <a:t>Agent </a:t>
            </a:r>
            <a:r>
              <a:rPr lang="en-US" sz="2902" spc="-25" dirty="0">
                <a:solidFill>
                  <a:srgbClr val="3333B2"/>
                </a:solidFill>
                <a:latin typeface="Georgia"/>
                <a:cs typeface="Georgia"/>
              </a:rPr>
              <a:t>Categories</a:t>
            </a:r>
            <a:endParaRPr lang="en-US" sz="2902" dirty="0">
              <a:latin typeface="Georgia"/>
              <a:cs typeface="Georgia"/>
            </a:endParaRPr>
          </a:p>
        </p:txBody>
      </p:sp>
      <p:sp>
        <p:nvSpPr>
          <p:cNvPr id="2" name="Rectangle 1">
            <a:extLst>
              <a:ext uri="{FF2B5EF4-FFF2-40B4-BE49-F238E27FC236}">
                <a16:creationId xmlns:a16="http://schemas.microsoft.com/office/drawing/2014/main" id="{2FBAC9A1-C6A7-829C-173F-6EF859BCDD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351BAB7-A31E-0269-8681-11BF0DC6FD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F0C86D-E2D5-726A-A3AD-FD58D1A283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05796341"/>
      </p:ext>
    </p:extLst>
  </p:cSld>
  <p:clrMapOvr>
    <a:masterClrMapping/>
  </p:clrMapOvr>
  <p:transition>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67136" y="870353"/>
            <a:ext cx="5257728" cy="421371"/>
          </a:xfrm>
          <a:prstGeom prst="rect">
            <a:avLst/>
          </a:prstGeom>
        </p:spPr>
        <p:txBody>
          <a:bodyPr vert="horz" wrap="square" lIns="0" tIns="19214" rIns="0" bIns="0" rtlCol="0" anchor="ctr">
            <a:spAutoFit/>
          </a:bodyPr>
          <a:lstStyle/>
          <a:p>
            <a:pPr marL="21349">
              <a:spcBef>
                <a:spcPts val="151"/>
              </a:spcBef>
            </a:pPr>
            <a:r>
              <a:rPr sz="2902" spc="-51" dirty="0">
                <a:solidFill>
                  <a:srgbClr val="3333B2"/>
                </a:solidFill>
                <a:latin typeface="Georgia"/>
                <a:cs typeface="Georgia"/>
              </a:rPr>
              <a:t>Learning</a:t>
            </a:r>
            <a:r>
              <a:rPr sz="2902" spc="67" dirty="0">
                <a:solidFill>
                  <a:srgbClr val="3333B2"/>
                </a:solidFill>
                <a:latin typeface="Georgia"/>
                <a:cs typeface="Georgia"/>
              </a:rPr>
              <a:t> </a:t>
            </a:r>
            <a:r>
              <a:rPr sz="2902" spc="-34" dirty="0">
                <a:solidFill>
                  <a:srgbClr val="3333B2"/>
                </a:solidFill>
                <a:latin typeface="Georgia"/>
                <a:cs typeface="Georgia"/>
              </a:rPr>
              <a:t>Agent</a:t>
            </a:r>
            <a:r>
              <a:rPr sz="2902" spc="67" dirty="0">
                <a:solidFill>
                  <a:srgbClr val="3333B2"/>
                </a:solidFill>
                <a:latin typeface="Georgia"/>
                <a:cs typeface="Georgia"/>
              </a:rPr>
              <a:t> </a:t>
            </a:r>
            <a:r>
              <a:rPr sz="2902" spc="-59" dirty="0">
                <a:solidFill>
                  <a:srgbClr val="3333B2"/>
                </a:solidFill>
                <a:latin typeface="Georgia"/>
                <a:cs typeface="Georgia"/>
              </a:rPr>
              <a:t>Components</a:t>
            </a:r>
            <a:endParaRPr sz="2902" dirty="0">
              <a:latin typeface="Georgia"/>
              <a:cs typeface="Georgia"/>
            </a:endParaRPr>
          </a:p>
        </p:txBody>
      </p:sp>
      <p:sp>
        <p:nvSpPr>
          <p:cNvPr id="3" name="object 3"/>
          <p:cNvSpPr txBox="1"/>
          <p:nvPr/>
        </p:nvSpPr>
        <p:spPr>
          <a:xfrm>
            <a:off x="1595633" y="1370154"/>
            <a:ext cx="9346600" cy="4406807"/>
          </a:xfrm>
          <a:prstGeom prst="rect">
            <a:avLst/>
          </a:prstGeom>
        </p:spPr>
        <p:txBody>
          <a:bodyPr vert="horz" wrap="square" lIns="0" tIns="59777" rIns="0" bIns="0" rtlCol="0">
            <a:spAutoFit/>
          </a:bodyPr>
          <a:lstStyle/>
          <a:p>
            <a:pPr marL="437967" indent="-310942">
              <a:spcBef>
                <a:spcPts val="471"/>
              </a:spcBef>
              <a:buClr>
                <a:srgbClr val="3333B2"/>
              </a:buClr>
              <a:buSzPct val="110526"/>
              <a:buFont typeface="Arial" panose="020B0604020202020204" pitchFamily="34" charset="0"/>
              <a:buChar char="•"/>
              <a:tabLst>
                <a:tab pos="383215" algn="l"/>
              </a:tabLst>
            </a:pPr>
            <a:r>
              <a:rPr sz="1814" spc="-17" dirty="0">
                <a:latin typeface="Georgia"/>
                <a:cs typeface="Georgia"/>
              </a:rPr>
              <a:t>All</a:t>
            </a:r>
            <a:r>
              <a:rPr sz="1814" spc="25" dirty="0">
                <a:latin typeface="Georgia"/>
                <a:cs typeface="Georgia"/>
              </a:rPr>
              <a:t> </a:t>
            </a:r>
            <a:r>
              <a:rPr sz="1814" spc="-17" dirty="0">
                <a:latin typeface="Georgia"/>
                <a:cs typeface="Georgia"/>
              </a:rPr>
              <a:t>components</a:t>
            </a:r>
            <a:r>
              <a:rPr sz="1814" spc="34" dirty="0">
                <a:latin typeface="Georgia"/>
                <a:cs typeface="Georgia"/>
              </a:rPr>
              <a:t> </a:t>
            </a:r>
            <a:r>
              <a:rPr sz="1814" dirty="0">
                <a:latin typeface="Georgia"/>
                <a:cs typeface="Georgia"/>
              </a:rPr>
              <a:t>are</a:t>
            </a:r>
            <a:r>
              <a:rPr sz="1814" spc="34" dirty="0">
                <a:latin typeface="Georgia"/>
                <a:cs typeface="Georgia"/>
              </a:rPr>
              <a:t> </a:t>
            </a:r>
            <a:r>
              <a:rPr sz="1814" spc="-17" dirty="0">
                <a:latin typeface="Georgia"/>
                <a:cs typeface="Georgia"/>
              </a:rPr>
              <a:t>functions</a:t>
            </a:r>
            <a:endParaRPr lang="en-US" sz="1814" spc="-17" dirty="0">
              <a:latin typeface="Georgia"/>
              <a:cs typeface="Georgia"/>
            </a:endParaRPr>
          </a:p>
          <a:p>
            <a:pPr marL="437967" indent="-310942">
              <a:spcBef>
                <a:spcPts val="471"/>
              </a:spcBef>
              <a:buClr>
                <a:srgbClr val="3333B2"/>
              </a:buClr>
              <a:buSzPct val="110526"/>
              <a:buFont typeface="Arial" panose="020B0604020202020204" pitchFamily="34" charset="0"/>
              <a:buChar char="•"/>
              <a:tabLst>
                <a:tab pos="383215" algn="l"/>
              </a:tabLst>
            </a:pPr>
            <a:endParaRPr sz="1814" dirty="0">
              <a:latin typeface="Georgia"/>
              <a:cs typeface="Georgia"/>
            </a:endParaRPr>
          </a:p>
          <a:p>
            <a:pPr marL="825934" lvl="1" indent="-259118">
              <a:lnSpc>
                <a:spcPts val="1883"/>
              </a:lnSpc>
              <a:spcBef>
                <a:spcPts val="260"/>
              </a:spcBef>
              <a:buClr>
                <a:srgbClr val="3333B2"/>
              </a:buClr>
              <a:buSzPct val="111764"/>
              <a:buFont typeface="Arial" panose="020B0604020202020204" pitchFamily="34" charset="0"/>
              <a:buChar char="•"/>
              <a:tabLst>
                <a:tab pos="809129" algn="l"/>
              </a:tabLst>
            </a:pPr>
            <a:r>
              <a:rPr sz="1632" spc="-25" dirty="0">
                <a:latin typeface="Georgia"/>
                <a:cs typeface="Georgia"/>
              </a:rPr>
              <a:t>Policies:</a:t>
            </a:r>
            <a:r>
              <a:rPr sz="1632" spc="109" dirty="0">
                <a:latin typeface="Georgia"/>
                <a:cs typeface="Georgia"/>
              </a:rPr>
              <a:t> </a:t>
            </a:r>
            <a:r>
              <a:rPr sz="1814" i="1" spc="-244" dirty="0">
                <a:latin typeface="Arial"/>
                <a:cs typeface="Arial"/>
              </a:rPr>
              <a:t>π</a:t>
            </a:r>
            <a:r>
              <a:rPr sz="1814" i="1" spc="-17" dirty="0">
                <a:latin typeface="Arial"/>
                <a:cs typeface="Arial"/>
              </a:rPr>
              <a:t> </a:t>
            </a:r>
            <a:r>
              <a:rPr sz="1814" spc="8" dirty="0">
                <a:latin typeface="Microsoft Sans Serif"/>
                <a:cs typeface="Microsoft Sans Serif"/>
              </a:rPr>
              <a:t>:</a:t>
            </a:r>
            <a:r>
              <a:rPr sz="1814" spc="42" dirty="0">
                <a:latin typeface="Microsoft Sans Serif"/>
                <a:cs typeface="Microsoft Sans Serif"/>
              </a:rPr>
              <a:t> </a:t>
            </a:r>
            <a:r>
              <a:rPr sz="1814" spc="210" dirty="0">
                <a:latin typeface="Lucida Sans Unicode"/>
                <a:cs typeface="Lucida Sans Unicode"/>
              </a:rPr>
              <a:t>S</a:t>
            </a:r>
            <a:r>
              <a:rPr sz="1814" dirty="0">
                <a:latin typeface="Lucida Sans Unicode"/>
                <a:cs typeface="Lucida Sans Unicode"/>
              </a:rPr>
              <a:t> </a:t>
            </a:r>
            <a:r>
              <a:rPr sz="1814" spc="118" dirty="0">
                <a:latin typeface="Lucida Sans Unicode"/>
                <a:cs typeface="Lucida Sans Unicode"/>
              </a:rPr>
              <a:t>→</a:t>
            </a:r>
            <a:r>
              <a:rPr sz="1814" spc="-34" dirty="0">
                <a:latin typeface="Lucida Sans Unicode"/>
                <a:cs typeface="Lucida Sans Unicode"/>
              </a:rPr>
              <a:t> </a:t>
            </a:r>
            <a:r>
              <a:rPr sz="1814" spc="269" dirty="0">
                <a:latin typeface="Lucida Sans Unicode"/>
                <a:cs typeface="Lucida Sans Unicode"/>
              </a:rPr>
              <a:t>A</a:t>
            </a:r>
            <a:r>
              <a:rPr sz="1814" spc="395" dirty="0">
                <a:latin typeface="Lucida Sans Unicode"/>
                <a:cs typeface="Lucida Sans Unicode"/>
              </a:rPr>
              <a:t> </a:t>
            </a:r>
            <a:r>
              <a:rPr sz="1632" spc="17" dirty="0">
                <a:latin typeface="Georgia"/>
                <a:cs typeface="Georgia"/>
              </a:rPr>
              <a:t>(or</a:t>
            </a:r>
            <a:r>
              <a:rPr sz="1632" spc="67" dirty="0">
                <a:latin typeface="Georgia"/>
                <a:cs typeface="Georgia"/>
              </a:rPr>
              <a:t> </a:t>
            </a:r>
            <a:r>
              <a:rPr sz="1632" dirty="0">
                <a:latin typeface="Georgia"/>
                <a:cs typeface="Georgia"/>
              </a:rPr>
              <a:t>to</a:t>
            </a:r>
            <a:r>
              <a:rPr sz="1632" spc="67" dirty="0">
                <a:latin typeface="Georgia"/>
                <a:cs typeface="Georgia"/>
              </a:rPr>
              <a:t> </a:t>
            </a:r>
            <a:r>
              <a:rPr sz="1632" spc="-17" dirty="0">
                <a:latin typeface="Georgia"/>
                <a:cs typeface="Georgia"/>
              </a:rPr>
              <a:t>probabilities</a:t>
            </a:r>
            <a:r>
              <a:rPr sz="1632" spc="59" dirty="0">
                <a:latin typeface="Georgia"/>
                <a:cs typeface="Georgia"/>
              </a:rPr>
              <a:t> </a:t>
            </a:r>
            <a:r>
              <a:rPr sz="1632" spc="-17" dirty="0">
                <a:latin typeface="Georgia"/>
                <a:cs typeface="Georgia"/>
              </a:rPr>
              <a:t>over</a:t>
            </a:r>
            <a:r>
              <a:rPr sz="1632" spc="92" dirty="0">
                <a:latin typeface="Georgia"/>
                <a:cs typeface="Georgia"/>
              </a:rPr>
              <a:t> </a:t>
            </a:r>
            <a:r>
              <a:rPr sz="1814" spc="210" dirty="0">
                <a:latin typeface="Lucida Sans Unicode"/>
                <a:cs typeface="Lucida Sans Unicode"/>
              </a:rPr>
              <a:t>A</a:t>
            </a:r>
            <a:r>
              <a:rPr sz="1632" spc="210" dirty="0">
                <a:latin typeface="Georgia"/>
                <a:cs typeface="Georgia"/>
              </a:rPr>
              <a:t>)</a:t>
            </a:r>
            <a:endParaRPr sz="1632" dirty="0">
              <a:latin typeface="Georgia"/>
              <a:cs typeface="Georgia"/>
            </a:endParaRPr>
          </a:p>
          <a:p>
            <a:pPr marL="825934" lvl="1" indent="-259118">
              <a:lnSpc>
                <a:spcPts val="1841"/>
              </a:lnSpc>
              <a:buClr>
                <a:srgbClr val="3333B2"/>
              </a:buClr>
              <a:buSzPct val="111764"/>
              <a:buFont typeface="Arial" panose="020B0604020202020204" pitchFamily="34" charset="0"/>
              <a:buChar char="•"/>
              <a:tabLst>
                <a:tab pos="809129" algn="l"/>
              </a:tabLst>
            </a:pPr>
            <a:r>
              <a:rPr sz="1632" spc="-42" dirty="0">
                <a:latin typeface="Georgia"/>
                <a:cs typeface="Georgia"/>
              </a:rPr>
              <a:t>Value</a:t>
            </a:r>
            <a:r>
              <a:rPr sz="1632" spc="42" dirty="0">
                <a:latin typeface="Georgia"/>
                <a:cs typeface="Georgia"/>
              </a:rPr>
              <a:t> </a:t>
            </a:r>
            <a:r>
              <a:rPr sz="1632" spc="-8" dirty="0">
                <a:latin typeface="Georgia"/>
                <a:cs typeface="Georgia"/>
              </a:rPr>
              <a:t>functions:</a:t>
            </a:r>
            <a:r>
              <a:rPr sz="1632" spc="109" dirty="0">
                <a:latin typeface="Georgia"/>
                <a:cs typeface="Georgia"/>
              </a:rPr>
              <a:t> </a:t>
            </a:r>
            <a:r>
              <a:rPr sz="1814" i="1" spc="-51" dirty="0">
                <a:latin typeface="Arial"/>
                <a:cs typeface="Arial"/>
              </a:rPr>
              <a:t>v</a:t>
            </a:r>
            <a:r>
              <a:rPr sz="1814" i="1" spc="160" dirty="0">
                <a:latin typeface="Arial"/>
                <a:cs typeface="Arial"/>
              </a:rPr>
              <a:t> </a:t>
            </a:r>
            <a:r>
              <a:rPr sz="1814" spc="8" dirty="0">
                <a:latin typeface="Microsoft Sans Serif"/>
                <a:cs typeface="Microsoft Sans Serif"/>
              </a:rPr>
              <a:t>:</a:t>
            </a:r>
            <a:r>
              <a:rPr sz="1814" spc="25" dirty="0">
                <a:latin typeface="Microsoft Sans Serif"/>
                <a:cs typeface="Microsoft Sans Serif"/>
              </a:rPr>
              <a:t> </a:t>
            </a:r>
            <a:r>
              <a:rPr sz="1814" spc="210" dirty="0">
                <a:latin typeface="Lucida Sans Unicode"/>
                <a:cs typeface="Lucida Sans Unicode"/>
              </a:rPr>
              <a:t>S</a:t>
            </a:r>
            <a:r>
              <a:rPr sz="1814" spc="-17" dirty="0">
                <a:latin typeface="Lucida Sans Unicode"/>
                <a:cs typeface="Lucida Sans Unicode"/>
              </a:rPr>
              <a:t> </a:t>
            </a:r>
            <a:r>
              <a:rPr sz="1814" spc="118" dirty="0">
                <a:latin typeface="Lucida Sans Unicode"/>
                <a:cs typeface="Lucida Sans Unicode"/>
              </a:rPr>
              <a:t>→</a:t>
            </a:r>
            <a:r>
              <a:rPr sz="1814" spc="-75" dirty="0">
                <a:latin typeface="Lucida Sans Unicode"/>
                <a:cs typeface="Lucida Sans Unicode"/>
              </a:rPr>
              <a:t> </a:t>
            </a:r>
            <a:r>
              <a:rPr sz="1814" spc="25" dirty="0">
                <a:latin typeface="Microsoft Sans Serif"/>
                <a:cs typeface="Microsoft Sans Serif"/>
              </a:rPr>
              <a:t>R</a:t>
            </a:r>
            <a:endParaRPr sz="1814" dirty="0">
              <a:latin typeface="Microsoft Sans Serif"/>
              <a:cs typeface="Microsoft Sans Serif"/>
            </a:endParaRPr>
          </a:p>
          <a:p>
            <a:pPr marL="825934" lvl="1" indent="-259118">
              <a:lnSpc>
                <a:spcPts val="1841"/>
              </a:lnSpc>
              <a:buClr>
                <a:srgbClr val="3333B2"/>
              </a:buClr>
              <a:buSzPct val="111764"/>
              <a:buFont typeface="Arial" panose="020B0604020202020204" pitchFamily="34" charset="0"/>
              <a:buChar char="•"/>
              <a:tabLst>
                <a:tab pos="809129" algn="l"/>
              </a:tabLst>
            </a:pPr>
            <a:r>
              <a:rPr sz="1632" spc="-8" dirty="0">
                <a:latin typeface="Georgia"/>
                <a:cs typeface="Georgia"/>
              </a:rPr>
              <a:t>Models:</a:t>
            </a:r>
            <a:r>
              <a:rPr sz="1632" spc="118" dirty="0">
                <a:latin typeface="Georgia"/>
                <a:cs typeface="Georgia"/>
              </a:rPr>
              <a:t> </a:t>
            </a:r>
            <a:r>
              <a:rPr sz="1814" i="1" spc="-34" dirty="0">
                <a:latin typeface="Arial"/>
                <a:cs typeface="Arial"/>
              </a:rPr>
              <a:t>m</a:t>
            </a:r>
            <a:r>
              <a:rPr sz="1814" i="1" spc="34" dirty="0">
                <a:latin typeface="Arial"/>
                <a:cs typeface="Arial"/>
              </a:rPr>
              <a:t> </a:t>
            </a:r>
            <a:r>
              <a:rPr sz="1814" spc="8" dirty="0">
                <a:latin typeface="Microsoft Sans Serif"/>
                <a:cs typeface="Microsoft Sans Serif"/>
              </a:rPr>
              <a:t>:</a:t>
            </a:r>
            <a:r>
              <a:rPr sz="1814" spc="34" dirty="0">
                <a:latin typeface="Microsoft Sans Serif"/>
                <a:cs typeface="Microsoft Sans Serif"/>
              </a:rPr>
              <a:t> </a:t>
            </a:r>
            <a:r>
              <a:rPr sz="1814" spc="210" dirty="0">
                <a:latin typeface="Lucida Sans Unicode"/>
                <a:cs typeface="Lucida Sans Unicode"/>
              </a:rPr>
              <a:t>S</a:t>
            </a:r>
            <a:r>
              <a:rPr sz="1814" spc="-8" dirty="0">
                <a:latin typeface="Lucida Sans Unicode"/>
                <a:cs typeface="Lucida Sans Unicode"/>
              </a:rPr>
              <a:t> </a:t>
            </a:r>
            <a:r>
              <a:rPr sz="1814" spc="118" dirty="0">
                <a:latin typeface="Lucida Sans Unicode"/>
                <a:cs typeface="Lucida Sans Unicode"/>
              </a:rPr>
              <a:t>→</a:t>
            </a:r>
            <a:r>
              <a:rPr sz="1814" spc="-75" dirty="0">
                <a:latin typeface="Lucida Sans Unicode"/>
                <a:cs typeface="Lucida Sans Unicode"/>
              </a:rPr>
              <a:t> </a:t>
            </a:r>
            <a:r>
              <a:rPr sz="1814" spc="210" dirty="0">
                <a:latin typeface="Lucida Sans Unicode"/>
                <a:cs typeface="Lucida Sans Unicode"/>
              </a:rPr>
              <a:t>S</a:t>
            </a:r>
            <a:r>
              <a:rPr sz="1814" spc="-34" dirty="0">
                <a:latin typeface="Lucida Sans Unicode"/>
                <a:cs typeface="Lucida Sans Unicode"/>
              </a:rPr>
              <a:t> </a:t>
            </a:r>
            <a:r>
              <a:rPr sz="1632" dirty="0">
                <a:latin typeface="Georgia"/>
                <a:cs typeface="Georgia"/>
              </a:rPr>
              <a:t>and/or</a:t>
            </a:r>
            <a:r>
              <a:rPr sz="1632" spc="51" dirty="0">
                <a:latin typeface="Georgia"/>
                <a:cs typeface="Georgia"/>
              </a:rPr>
              <a:t> </a:t>
            </a:r>
            <a:r>
              <a:rPr sz="1814" i="1" spc="25" dirty="0">
                <a:latin typeface="Arial"/>
                <a:cs typeface="Arial"/>
              </a:rPr>
              <a:t>r</a:t>
            </a:r>
            <a:r>
              <a:rPr sz="1814" i="1" spc="177" dirty="0">
                <a:latin typeface="Arial"/>
                <a:cs typeface="Arial"/>
              </a:rPr>
              <a:t> </a:t>
            </a:r>
            <a:r>
              <a:rPr sz="1814" spc="8" dirty="0">
                <a:latin typeface="Microsoft Sans Serif"/>
                <a:cs typeface="Microsoft Sans Serif"/>
              </a:rPr>
              <a:t>:</a:t>
            </a:r>
            <a:r>
              <a:rPr sz="1814" spc="25" dirty="0">
                <a:latin typeface="Microsoft Sans Serif"/>
                <a:cs typeface="Microsoft Sans Serif"/>
              </a:rPr>
              <a:t> </a:t>
            </a:r>
            <a:r>
              <a:rPr sz="1814" spc="210" dirty="0">
                <a:latin typeface="Lucida Sans Unicode"/>
                <a:cs typeface="Lucida Sans Unicode"/>
              </a:rPr>
              <a:t>S</a:t>
            </a:r>
            <a:r>
              <a:rPr sz="1814" spc="-8" dirty="0">
                <a:latin typeface="Lucida Sans Unicode"/>
                <a:cs typeface="Lucida Sans Unicode"/>
              </a:rPr>
              <a:t> </a:t>
            </a:r>
            <a:r>
              <a:rPr sz="1814" spc="118" dirty="0">
                <a:latin typeface="Lucida Sans Unicode"/>
                <a:cs typeface="Lucida Sans Unicode"/>
              </a:rPr>
              <a:t>→</a:t>
            </a:r>
            <a:r>
              <a:rPr sz="1814" spc="-67" dirty="0">
                <a:latin typeface="Lucida Sans Unicode"/>
                <a:cs typeface="Lucida Sans Unicode"/>
              </a:rPr>
              <a:t> </a:t>
            </a:r>
            <a:r>
              <a:rPr sz="1814" spc="25" dirty="0">
                <a:latin typeface="Microsoft Sans Serif"/>
                <a:cs typeface="Microsoft Sans Serif"/>
              </a:rPr>
              <a:t>R</a:t>
            </a:r>
            <a:endParaRPr sz="1814" dirty="0">
              <a:latin typeface="Microsoft Sans Serif"/>
              <a:cs typeface="Microsoft Sans Serif"/>
            </a:endParaRPr>
          </a:p>
          <a:p>
            <a:pPr marL="825934" lvl="1" indent="-259118">
              <a:lnSpc>
                <a:spcPts val="1883"/>
              </a:lnSpc>
              <a:buClr>
                <a:srgbClr val="3333B2"/>
              </a:buClr>
              <a:buSzPct val="111764"/>
              <a:buFont typeface="Arial" panose="020B0604020202020204" pitchFamily="34" charset="0"/>
              <a:buChar char="•"/>
              <a:tabLst>
                <a:tab pos="809129" algn="l"/>
              </a:tabLst>
            </a:pPr>
            <a:r>
              <a:rPr sz="1632" dirty="0">
                <a:latin typeface="Georgia"/>
                <a:cs typeface="Georgia"/>
              </a:rPr>
              <a:t>S</a:t>
            </a:r>
            <a:r>
              <a:rPr sz="1632" spc="25" dirty="0">
                <a:latin typeface="Georgia"/>
                <a:cs typeface="Georgia"/>
              </a:rPr>
              <a:t>t</a:t>
            </a:r>
            <a:r>
              <a:rPr sz="1632" spc="8" dirty="0">
                <a:latin typeface="Georgia"/>
                <a:cs typeface="Georgia"/>
              </a:rPr>
              <a:t>ate</a:t>
            </a:r>
            <a:r>
              <a:rPr sz="1632" spc="59" dirty="0">
                <a:latin typeface="Georgia"/>
                <a:cs typeface="Georgia"/>
              </a:rPr>
              <a:t> </a:t>
            </a:r>
            <a:r>
              <a:rPr sz="1632" spc="8" dirty="0">
                <a:latin typeface="Georgia"/>
                <a:cs typeface="Georgia"/>
              </a:rPr>
              <a:t>update:</a:t>
            </a:r>
            <a:r>
              <a:rPr sz="1632" spc="126" dirty="0">
                <a:latin typeface="Georgia"/>
                <a:cs typeface="Georgia"/>
              </a:rPr>
              <a:t> </a:t>
            </a:r>
            <a:r>
              <a:rPr sz="1814" i="1" spc="-51" dirty="0">
                <a:latin typeface="Arial"/>
                <a:cs typeface="Arial"/>
              </a:rPr>
              <a:t>u</a:t>
            </a:r>
            <a:r>
              <a:rPr sz="1814" i="1" spc="75" dirty="0">
                <a:latin typeface="Arial"/>
                <a:cs typeface="Arial"/>
              </a:rPr>
              <a:t> </a:t>
            </a:r>
            <a:r>
              <a:rPr sz="1814" spc="8" dirty="0">
                <a:latin typeface="Microsoft Sans Serif"/>
                <a:cs typeface="Microsoft Sans Serif"/>
              </a:rPr>
              <a:t>:</a:t>
            </a:r>
            <a:r>
              <a:rPr sz="1814" spc="34" dirty="0">
                <a:latin typeface="Microsoft Sans Serif"/>
                <a:cs typeface="Microsoft Sans Serif"/>
              </a:rPr>
              <a:t> </a:t>
            </a:r>
            <a:r>
              <a:rPr sz="1814" spc="210" dirty="0">
                <a:latin typeface="Lucida Sans Unicode"/>
                <a:cs typeface="Lucida Sans Unicode"/>
              </a:rPr>
              <a:t>S</a:t>
            </a:r>
            <a:r>
              <a:rPr sz="1814" spc="-84" dirty="0">
                <a:latin typeface="Lucida Sans Unicode"/>
                <a:cs typeface="Lucida Sans Unicode"/>
              </a:rPr>
              <a:t> </a:t>
            </a:r>
            <a:r>
              <a:rPr sz="1814" spc="-269" dirty="0">
                <a:latin typeface="Lucida Sans Unicode"/>
                <a:cs typeface="Lucida Sans Unicode"/>
              </a:rPr>
              <a:t>×</a:t>
            </a:r>
            <a:r>
              <a:rPr sz="1814" spc="-118" dirty="0">
                <a:latin typeface="Lucida Sans Unicode"/>
                <a:cs typeface="Lucida Sans Unicode"/>
              </a:rPr>
              <a:t> </a:t>
            </a:r>
            <a:r>
              <a:rPr sz="1814" spc="-134" dirty="0">
                <a:latin typeface="Lucida Sans Unicode"/>
                <a:cs typeface="Lucida Sans Unicode"/>
              </a:rPr>
              <a:t>O</a:t>
            </a:r>
            <a:r>
              <a:rPr sz="1814" spc="8" dirty="0">
                <a:latin typeface="Lucida Sans Unicode"/>
                <a:cs typeface="Lucida Sans Unicode"/>
              </a:rPr>
              <a:t> </a:t>
            </a:r>
            <a:r>
              <a:rPr sz="1814" spc="118" dirty="0">
                <a:latin typeface="Lucida Sans Unicode"/>
                <a:cs typeface="Lucida Sans Unicode"/>
              </a:rPr>
              <a:t>→</a:t>
            </a:r>
            <a:r>
              <a:rPr sz="1814" spc="-67" dirty="0">
                <a:latin typeface="Lucida Sans Unicode"/>
                <a:cs typeface="Lucida Sans Unicode"/>
              </a:rPr>
              <a:t> </a:t>
            </a:r>
            <a:r>
              <a:rPr sz="1814" spc="210" dirty="0">
                <a:latin typeface="Lucida Sans Unicode"/>
                <a:cs typeface="Lucida Sans Unicode"/>
              </a:rPr>
              <a:t>S</a:t>
            </a:r>
            <a:endParaRPr lang="en-US" sz="1814" spc="210" dirty="0">
              <a:latin typeface="Lucida Sans Unicode"/>
              <a:cs typeface="Lucida Sans Unicode"/>
            </a:endParaRPr>
          </a:p>
          <a:p>
            <a:pPr marL="877758" lvl="1" indent="-310942">
              <a:lnSpc>
                <a:spcPts val="1883"/>
              </a:lnSpc>
              <a:buClr>
                <a:srgbClr val="3333B2"/>
              </a:buClr>
              <a:buSzPct val="111764"/>
              <a:buFont typeface="Arial" panose="020B0604020202020204" pitchFamily="34" charset="0"/>
              <a:buChar char="•"/>
              <a:tabLst>
                <a:tab pos="809129" algn="l"/>
              </a:tabLst>
            </a:pPr>
            <a:endParaRPr sz="1814" dirty="0">
              <a:latin typeface="Lucida Sans Unicode"/>
              <a:cs typeface="Lucida Sans Unicode"/>
            </a:endParaRPr>
          </a:p>
          <a:p>
            <a:pPr marL="437967" indent="-310942">
              <a:spcBef>
                <a:spcPts val="597"/>
              </a:spcBef>
              <a:buClr>
                <a:srgbClr val="3333B2"/>
              </a:buClr>
              <a:buSzPct val="110526"/>
              <a:buFont typeface="Arial" panose="020B0604020202020204" pitchFamily="34" charset="0"/>
              <a:buChar char="•"/>
              <a:tabLst>
                <a:tab pos="383215" algn="l"/>
              </a:tabLst>
            </a:pPr>
            <a:r>
              <a:rPr sz="1814" spc="-8" dirty="0">
                <a:latin typeface="Georgia"/>
                <a:cs typeface="Georgia"/>
              </a:rPr>
              <a:t>E.g.,</a:t>
            </a:r>
            <a:r>
              <a:rPr sz="1814" spc="67" dirty="0">
                <a:latin typeface="Georgia"/>
                <a:cs typeface="Georgia"/>
              </a:rPr>
              <a:t> </a:t>
            </a:r>
            <a:r>
              <a:rPr sz="1814" spc="25" dirty="0">
                <a:latin typeface="Georgia"/>
                <a:cs typeface="Georgia"/>
              </a:rPr>
              <a:t>we</a:t>
            </a:r>
            <a:r>
              <a:rPr sz="1814" spc="67" dirty="0">
                <a:latin typeface="Georgia"/>
                <a:cs typeface="Georgia"/>
              </a:rPr>
              <a:t> </a:t>
            </a:r>
            <a:r>
              <a:rPr sz="1814" spc="-8" dirty="0">
                <a:latin typeface="Georgia"/>
                <a:cs typeface="Georgia"/>
              </a:rPr>
              <a:t>can</a:t>
            </a:r>
            <a:r>
              <a:rPr sz="1814" spc="67" dirty="0">
                <a:latin typeface="Georgia"/>
                <a:cs typeface="Georgia"/>
              </a:rPr>
              <a:t> </a:t>
            </a:r>
            <a:r>
              <a:rPr sz="1814" spc="-8" dirty="0">
                <a:latin typeface="Georgia"/>
                <a:cs typeface="Georgia"/>
              </a:rPr>
              <a:t>use</a:t>
            </a:r>
            <a:r>
              <a:rPr sz="1814" spc="67" dirty="0">
                <a:latin typeface="Georgia"/>
                <a:cs typeface="Georgia"/>
              </a:rPr>
              <a:t> </a:t>
            </a:r>
            <a:r>
              <a:rPr sz="1814" spc="-17" dirty="0">
                <a:latin typeface="Georgia"/>
                <a:cs typeface="Georgia"/>
              </a:rPr>
              <a:t>neural</a:t>
            </a:r>
            <a:r>
              <a:rPr sz="1814" spc="67" dirty="0">
                <a:latin typeface="Georgia"/>
                <a:cs typeface="Georgia"/>
              </a:rPr>
              <a:t> </a:t>
            </a:r>
            <a:r>
              <a:rPr sz="1814" dirty="0">
                <a:latin typeface="Georgia"/>
                <a:cs typeface="Georgia"/>
              </a:rPr>
              <a:t>networks,</a:t>
            </a:r>
            <a:r>
              <a:rPr sz="1814" spc="67" dirty="0">
                <a:latin typeface="Georgia"/>
                <a:cs typeface="Georgia"/>
              </a:rPr>
              <a:t> </a:t>
            </a:r>
            <a:r>
              <a:rPr sz="1814" spc="-8" dirty="0">
                <a:latin typeface="Georgia"/>
                <a:cs typeface="Georgia"/>
              </a:rPr>
              <a:t>and</a:t>
            </a:r>
            <a:r>
              <a:rPr sz="1814" spc="67" dirty="0">
                <a:latin typeface="Georgia"/>
                <a:cs typeface="Georgia"/>
              </a:rPr>
              <a:t> </a:t>
            </a:r>
            <a:r>
              <a:rPr sz="1814" spc="-8" dirty="0">
                <a:latin typeface="Georgia"/>
                <a:cs typeface="Georgia"/>
              </a:rPr>
              <a:t>use</a:t>
            </a:r>
            <a:r>
              <a:rPr sz="1814" spc="75" dirty="0">
                <a:latin typeface="Georgia"/>
                <a:cs typeface="Georgia"/>
              </a:rPr>
              <a:t> </a:t>
            </a:r>
            <a:r>
              <a:rPr sz="1814" b="1" dirty="0">
                <a:solidFill>
                  <a:srgbClr val="0046FF"/>
                </a:solidFill>
                <a:latin typeface="Cambria"/>
                <a:cs typeface="Cambria"/>
              </a:rPr>
              <a:t>deep</a:t>
            </a:r>
            <a:r>
              <a:rPr sz="1814" b="1" spc="126" dirty="0">
                <a:solidFill>
                  <a:srgbClr val="0046FF"/>
                </a:solidFill>
                <a:latin typeface="Cambria"/>
                <a:cs typeface="Cambria"/>
              </a:rPr>
              <a:t> </a:t>
            </a:r>
            <a:r>
              <a:rPr sz="1814" b="1" dirty="0">
                <a:solidFill>
                  <a:srgbClr val="0046FF"/>
                </a:solidFill>
                <a:latin typeface="Cambria"/>
                <a:cs typeface="Cambria"/>
              </a:rPr>
              <a:t>learning</a:t>
            </a:r>
            <a:r>
              <a:rPr sz="1814" b="1" spc="109" dirty="0">
                <a:solidFill>
                  <a:srgbClr val="0046FF"/>
                </a:solidFill>
                <a:latin typeface="Cambria"/>
                <a:cs typeface="Cambria"/>
              </a:rPr>
              <a:t> </a:t>
            </a:r>
            <a:r>
              <a:rPr sz="1814" spc="-17" dirty="0">
                <a:latin typeface="Georgia"/>
                <a:cs typeface="Georgia"/>
              </a:rPr>
              <a:t>techniques</a:t>
            </a:r>
            <a:r>
              <a:rPr sz="1814" spc="67" dirty="0">
                <a:latin typeface="Georgia"/>
                <a:cs typeface="Georgia"/>
              </a:rPr>
              <a:t> </a:t>
            </a:r>
            <a:r>
              <a:rPr sz="1814" spc="-8" dirty="0">
                <a:latin typeface="Georgia"/>
                <a:cs typeface="Georgia"/>
              </a:rPr>
              <a:t>to</a:t>
            </a:r>
            <a:r>
              <a:rPr sz="1814" spc="67" dirty="0">
                <a:latin typeface="Georgia"/>
                <a:cs typeface="Georgia"/>
              </a:rPr>
              <a:t> </a:t>
            </a:r>
            <a:r>
              <a:rPr sz="1814" spc="-8" dirty="0">
                <a:latin typeface="Georgia"/>
                <a:cs typeface="Georgia"/>
              </a:rPr>
              <a:t>learn</a:t>
            </a:r>
            <a:endParaRPr lang="en-US" sz="1814" spc="-8" dirty="0">
              <a:latin typeface="Georgia"/>
              <a:cs typeface="Georgia"/>
            </a:endParaRPr>
          </a:p>
          <a:p>
            <a:pPr marL="437967" indent="-310942">
              <a:spcBef>
                <a:spcPts val="597"/>
              </a:spcBef>
              <a:buClr>
                <a:srgbClr val="3333B2"/>
              </a:buClr>
              <a:buSzPct val="110526"/>
              <a:buFont typeface="Arial" panose="020B0604020202020204" pitchFamily="34" charset="0"/>
              <a:buChar char="•"/>
              <a:tabLst>
                <a:tab pos="383215" algn="l"/>
              </a:tabLst>
            </a:pPr>
            <a:endParaRPr sz="1814" dirty="0">
              <a:latin typeface="Georgia"/>
              <a:cs typeface="Georgia"/>
            </a:endParaRPr>
          </a:p>
          <a:p>
            <a:pPr marL="437967" indent="-310942">
              <a:spcBef>
                <a:spcPts val="597"/>
              </a:spcBef>
              <a:buClr>
                <a:srgbClr val="3333B2"/>
              </a:buClr>
              <a:buSzPct val="110526"/>
              <a:buFont typeface="Arial" panose="020B0604020202020204" pitchFamily="34" charset="0"/>
              <a:buChar char="•"/>
              <a:tabLst>
                <a:tab pos="383215" algn="l"/>
              </a:tabLst>
            </a:pPr>
            <a:r>
              <a:rPr sz="1814" spc="-42" dirty="0">
                <a:latin typeface="Georgia"/>
                <a:cs typeface="Georgia"/>
              </a:rPr>
              <a:t>Take</a:t>
            </a:r>
            <a:r>
              <a:rPr sz="1814" spc="59" dirty="0">
                <a:latin typeface="Georgia"/>
                <a:cs typeface="Georgia"/>
              </a:rPr>
              <a:t> </a:t>
            </a:r>
            <a:r>
              <a:rPr sz="1814" dirty="0">
                <a:latin typeface="Georgia"/>
                <a:cs typeface="Georgia"/>
              </a:rPr>
              <a:t>care:</a:t>
            </a:r>
            <a:r>
              <a:rPr sz="1814" spc="143" dirty="0">
                <a:latin typeface="Georgia"/>
                <a:cs typeface="Georgia"/>
              </a:rPr>
              <a:t> </a:t>
            </a:r>
            <a:r>
              <a:rPr sz="1814" spc="25" dirty="0">
                <a:latin typeface="Georgia"/>
                <a:cs typeface="Georgia"/>
              </a:rPr>
              <a:t>we</a:t>
            </a:r>
            <a:r>
              <a:rPr sz="1814" spc="67" dirty="0">
                <a:latin typeface="Georgia"/>
                <a:cs typeface="Georgia"/>
              </a:rPr>
              <a:t> </a:t>
            </a:r>
            <a:r>
              <a:rPr sz="1814" dirty="0">
                <a:latin typeface="Georgia"/>
                <a:cs typeface="Georgia"/>
              </a:rPr>
              <a:t>do</a:t>
            </a:r>
            <a:r>
              <a:rPr sz="1814" spc="67" dirty="0">
                <a:latin typeface="Georgia"/>
                <a:cs typeface="Georgia"/>
              </a:rPr>
              <a:t> </a:t>
            </a:r>
            <a:r>
              <a:rPr sz="1814" spc="-8" dirty="0">
                <a:latin typeface="Georgia"/>
                <a:cs typeface="Georgia"/>
              </a:rPr>
              <a:t>often</a:t>
            </a:r>
            <a:r>
              <a:rPr sz="1814" spc="67" dirty="0">
                <a:latin typeface="Georgia"/>
                <a:cs typeface="Georgia"/>
              </a:rPr>
              <a:t> </a:t>
            </a:r>
            <a:r>
              <a:rPr sz="1814" dirty="0">
                <a:latin typeface="Georgia"/>
                <a:cs typeface="Georgia"/>
              </a:rPr>
              <a:t>violate</a:t>
            </a:r>
            <a:r>
              <a:rPr sz="1814" spc="67" dirty="0">
                <a:latin typeface="Georgia"/>
                <a:cs typeface="Georgia"/>
              </a:rPr>
              <a:t> </a:t>
            </a:r>
            <a:r>
              <a:rPr sz="1814" spc="-25" dirty="0">
                <a:latin typeface="Georgia"/>
                <a:cs typeface="Georgia"/>
              </a:rPr>
              <a:t>assumptions</a:t>
            </a:r>
            <a:r>
              <a:rPr sz="1814" spc="67" dirty="0">
                <a:latin typeface="Georgia"/>
                <a:cs typeface="Georgia"/>
              </a:rPr>
              <a:t> </a:t>
            </a:r>
            <a:r>
              <a:rPr sz="1814" spc="-25" dirty="0">
                <a:latin typeface="Georgia"/>
                <a:cs typeface="Georgia"/>
              </a:rPr>
              <a:t>from</a:t>
            </a:r>
            <a:r>
              <a:rPr sz="1814" spc="59" dirty="0">
                <a:latin typeface="Georgia"/>
                <a:cs typeface="Georgia"/>
              </a:rPr>
              <a:t> </a:t>
            </a:r>
            <a:r>
              <a:rPr sz="1814" spc="-8" dirty="0">
                <a:latin typeface="Georgia"/>
                <a:cs typeface="Georgia"/>
              </a:rPr>
              <a:t>supervised</a:t>
            </a:r>
            <a:r>
              <a:rPr sz="1814" spc="67" dirty="0">
                <a:latin typeface="Georgia"/>
                <a:cs typeface="Georgia"/>
              </a:rPr>
              <a:t> </a:t>
            </a:r>
            <a:r>
              <a:rPr sz="1814" spc="-8" dirty="0">
                <a:latin typeface="Georgia"/>
                <a:cs typeface="Georgia"/>
              </a:rPr>
              <a:t>learning</a:t>
            </a:r>
            <a:r>
              <a:rPr sz="1814" spc="67" dirty="0">
                <a:latin typeface="Georgia"/>
                <a:cs typeface="Georgia"/>
              </a:rPr>
              <a:t> </a:t>
            </a:r>
            <a:r>
              <a:rPr sz="1814" spc="8" dirty="0">
                <a:latin typeface="Georgia"/>
                <a:cs typeface="Georgia"/>
              </a:rPr>
              <a:t>(iid,</a:t>
            </a:r>
            <a:r>
              <a:rPr sz="1814" spc="67" dirty="0">
                <a:latin typeface="Georgia"/>
                <a:cs typeface="Georgia"/>
              </a:rPr>
              <a:t> </a:t>
            </a:r>
            <a:r>
              <a:rPr sz="1814" dirty="0">
                <a:latin typeface="Georgia"/>
                <a:cs typeface="Georgia"/>
              </a:rPr>
              <a:t>stationarity)</a:t>
            </a:r>
            <a:endParaRPr lang="en-US" sz="1814" dirty="0">
              <a:latin typeface="Georgia"/>
              <a:cs typeface="Georgia"/>
            </a:endParaRPr>
          </a:p>
          <a:p>
            <a:pPr marL="437967" indent="-310942">
              <a:spcBef>
                <a:spcPts val="597"/>
              </a:spcBef>
              <a:buClr>
                <a:srgbClr val="3333B2"/>
              </a:buClr>
              <a:buSzPct val="110526"/>
              <a:buFont typeface="Arial" panose="020B0604020202020204" pitchFamily="34" charset="0"/>
              <a:buChar char="•"/>
              <a:tabLst>
                <a:tab pos="383215" algn="l"/>
              </a:tabLst>
            </a:pPr>
            <a:endParaRPr sz="1814" dirty="0">
              <a:latin typeface="Georgia"/>
              <a:cs typeface="Georgia"/>
            </a:endParaRPr>
          </a:p>
          <a:p>
            <a:pPr marL="437967" indent="-310942">
              <a:spcBef>
                <a:spcPts val="597"/>
              </a:spcBef>
              <a:buClr>
                <a:srgbClr val="3333B2"/>
              </a:buClr>
              <a:buSzPct val="110526"/>
              <a:buFont typeface="Arial" panose="020B0604020202020204" pitchFamily="34" charset="0"/>
              <a:buChar char="•"/>
              <a:tabLst>
                <a:tab pos="383215" algn="l"/>
              </a:tabLst>
            </a:pPr>
            <a:r>
              <a:rPr sz="1814" spc="-17" dirty="0">
                <a:latin typeface="Georgia"/>
                <a:cs typeface="Georgia"/>
              </a:rPr>
              <a:t>Deep</a:t>
            </a:r>
            <a:r>
              <a:rPr sz="1814" spc="59" dirty="0">
                <a:latin typeface="Georgia"/>
                <a:cs typeface="Georgia"/>
              </a:rPr>
              <a:t> </a:t>
            </a:r>
            <a:r>
              <a:rPr sz="1814" spc="-8" dirty="0">
                <a:latin typeface="Georgia"/>
                <a:cs typeface="Georgia"/>
              </a:rPr>
              <a:t>learning</a:t>
            </a:r>
            <a:r>
              <a:rPr sz="1814" spc="59" dirty="0">
                <a:latin typeface="Georgia"/>
                <a:cs typeface="Georgia"/>
              </a:rPr>
              <a:t> </a:t>
            </a:r>
            <a:r>
              <a:rPr sz="1814" spc="-34" dirty="0">
                <a:latin typeface="Georgia"/>
                <a:cs typeface="Georgia"/>
              </a:rPr>
              <a:t>is</a:t>
            </a:r>
            <a:r>
              <a:rPr sz="1814" spc="67" dirty="0">
                <a:latin typeface="Georgia"/>
                <a:cs typeface="Georgia"/>
              </a:rPr>
              <a:t> </a:t>
            </a:r>
            <a:r>
              <a:rPr sz="1814" spc="-8" dirty="0">
                <a:latin typeface="Georgia"/>
                <a:cs typeface="Georgia"/>
              </a:rPr>
              <a:t>an</a:t>
            </a:r>
            <a:r>
              <a:rPr sz="1814" spc="59" dirty="0">
                <a:latin typeface="Georgia"/>
                <a:cs typeface="Georgia"/>
              </a:rPr>
              <a:t> </a:t>
            </a:r>
            <a:r>
              <a:rPr sz="1814" spc="-17" dirty="0">
                <a:latin typeface="Georgia"/>
                <a:cs typeface="Georgia"/>
              </a:rPr>
              <a:t>important</a:t>
            </a:r>
            <a:r>
              <a:rPr sz="1814" spc="59" dirty="0">
                <a:latin typeface="Georgia"/>
                <a:cs typeface="Georgia"/>
              </a:rPr>
              <a:t> </a:t>
            </a:r>
            <a:r>
              <a:rPr sz="1814" dirty="0">
                <a:latin typeface="Georgia"/>
                <a:cs typeface="Georgia"/>
              </a:rPr>
              <a:t>tool</a:t>
            </a:r>
          </a:p>
          <a:p>
            <a:pPr marL="437967" indent="-310942">
              <a:spcBef>
                <a:spcPts val="589"/>
              </a:spcBef>
              <a:buClr>
                <a:srgbClr val="3333B2"/>
              </a:buClr>
              <a:buSzPct val="110526"/>
              <a:buFont typeface="Arial" panose="020B0604020202020204" pitchFamily="34" charset="0"/>
              <a:buChar char="•"/>
              <a:tabLst>
                <a:tab pos="383215" algn="l"/>
              </a:tabLst>
            </a:pPr>
            <a:endParaRPr lang="en-US" sz="1814" spc="-17" dirty="0">
              <a:latin typeface="Georgia"/>
              <a:cs typeface="Georgia"/>
            </a:endParaRPr>
          </a:p>
          <a:p>
            <a:pPr marL="437967" indent="-310942">
              <a:spcBef>
                <a:spcPts val="589"/>
              </a:spcBef>
              <a:buClr>
                <a:srgbClr val="3333B2"/>
              </a:buClr>
              <a:buSzPct val="110526"/>
              <a:buFont typeface="Arial" panose="020B0604020202020204" pitchFamily="34" charset="0"/>
              <a:buChar char="•"/>
              <a:tabLst>
                <a:tab pos="383215" algn="l"/>
              </a:tabLst>
            </a:pPr>
            <a:r>
              <a:rPr sz="1814" spc="-17" dirty="0">
                <a:latin typeface="Georgia"/>
                <a:cs typeface="Georgia"/>
              </a:rPr>
              <a:t>Deep</a:t>
            </a:r>
            <a:r>
              <a:rPr sz="1814" spc="67" dirty="0">
                <a:latin typeface="Georgia"/>
                <a:cs typeface="Georgia"/>
              </a:rPr>
              <a:t> </a:t>
            </a:r>
            <a:r>
              <a:rPr sz="1814" spc="-17" dirty="0">
                <a:latin typeface="Georgia"/>
                <a:cs typeface="Georgia"/>
              </a:rPr>
              <a:t>reinforcement</a:t>
            </a:r>
            <a:r>
              <a:rPr sz="1814" spc="67" dirty="0">
                <a:latin typeface="Georgia"/>
                <a:cs typeface="Georgia"/>
              </a:rPr>
              <a:t> </a:t>
            </a:r>
            <a:r>
              <a:rPr sz="1814" spc="-8" dirty="0">
                <a:latin typeface="Georgia"/>
                <a:cs typeface="Georgia"/>
              </a:rPr>
              <a:t>learning</a:t>
            </a:r>
            <a:r>
              <a:rPr sz="1814" spc="75" dirty="0">
                <a:latin typeface="Georgia"/>
                <a:cs typeface="Georgia"/>
              </a:rPr>
              <a:t> </a:t>
            </a:r>
            <a:r>
              <a:rPr sz="1814" spc="-34" dirty="0">
                <a:latin typeface="Georgia"/>
                <a:cs typeface="Georgia"/>
              </a:rPr>
              <a:t>is</a:t>
            </a:r>
            <a:r>
              <a:rPr sz="1814" spc="67" dirty="0">
                <a:latin typeface="Georgia"/>
                <a:cs typeface="Georgia"/>
              </a:rPr>
              <a:t> </a:t>
            </a:r>
            <a:r>
              <a:rPr sz="1814" spc="17" dirty="0">
                <a:latin typeface="Georgia"/>
                <a:cs typeface="Georgia"/>
              </a:rPr>
              <a:t>a</a:t>
            </a:r>
            <a:r>
              <a:rPr sz="1814" spc="75" dirty="0">
                <a:latin typeface="Georgia"/>
                <a:cs typeface="Georgia"/>
              </a:rPr>
              <a:t> </a:t>
            </a:r>
            <a:r>
              <a:rPr sz="1814" spc="-25" dirty="0">
                <a:latin typeface="Georgia"/>
                <a:cs typeface="Georgia"/>
              </a:rPr>
              <a:t>rich</a:t>
            </a:r>
            <a:r>
              <a:rPr sz="1814" spc="67" dirty="0">
                <a:latin typeface="Georgia"/>
                <a:cs typeface="Georgia"/>
              </a:rPr>
              <a:t> </a:t>
            </a:r>
            <a:r>
              <a:rPr sz="1814" spc="-8" dirty="0">
                <a:latin typeface="Georgia"/>
                <a:cs typeface="Georgia"/>
              </a:rPr>
              <a:t>and</a:t>
            </a:r>
            <a:r>
              <a:rPr sz="1814" spc="75" dirty="0">
                <a:latin typeface="Georgia"/>
                <a:cs typeface="Georgia"/>
              </a:rPr>
              <a:t> </a:t>
            </a:r>
            <a:r>
              <a:rPr sz="1814" spc="-8" dirty="0">
                <a:latin typeface="Georgia"/>
                <a:cs typeface="Georgia"/>
              </a:rPr>
              <a:t>active</a:t>
            </a:r>
            <a:r>
              <a:rPr sz="1814" spc="67" dirty="0">
                <a:latin typeface="Georgia"/>
                <a:cs typeface="Georgia"/>
              </a:rPr>
              <a:t> </a:t>
            </a:r>
            <a:r>
              <a:rPr sz="1814" spc="-8" dirty="0">
                <a:latin typeface="Georgia"/>
                <a:cs typeface="Georgia"/>
              </a:rPr>
              <a:t>research</a:t>
            </a:r>
            <a:r>
              <a:rPr sz="1814" spc="75" dirty="0">
                <a:latin typeface="Georgia"/>
                <a:cs typeface="Georgia"/>
              </a:rPr>
              <a:t> </a:t>
            </a:r>
            <a:r>
              <a:rPr sz="1814" spc="-17" dirty="0">
                <a:latin typeface="Georgia"/>
                <a:cs typeface="Georgia"/>
              </a:rPr>
              <a:t>field</a:t>
            </a:r>
            <a:endParaRPr sz="1814" dirty="0">
              <a:latin typeface="Georgia"/>
              <a:cs typeface="Georgia"/>
            </a:endParaRPr>
          </a:p>
        </p:txBody>
      </p:sp>
      <p:sp>
        <p:nvSpPr>
          <p:cNvPr id="4" name="Rectangle 3">
            <a:extLst>
              <a:ext uri="{FF2B5EF4-FFF2-40B4-BE49-F238E27FC236}">
                <a16:creationId xmlns:a16="http://schemas.microsoft.com/office/drawing/2014/main" id="{EA59DABD-2E34-0109-3E59-36D2EAB443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ECC766-4547-9981-5AA3-BDA6973BEF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E452CD0-A83B-13B4-525D-7F3D0651C9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8445525"/>
      </p:ext>
    </p:extLst>
  </p:cSld>
  <p:clrMapOvr>
    <a:masterClrMapping/>
  </p:clrMapOvr>
  <p:transition>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d13aca44-ef33-4cf4-9980-7f0b00e6eeb9"/>
    <ds:schemaRef ds:uri="http://schemas.microsoft.com/office/infopath/2007/PartnerControls"/>
    <ds:schemaRef ds:uri="http://purl.org/dc/elements/1.1/"/>
    <ds:schemaRef ds:uri="49100919-8a76-4266-be0c-7dc583902cb4"/>
    <ds:schemaRef ds:uri="http://www.w3.org/XML/1998/namespace"/>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782</TotalTime>
  <Words>2492</Words>
  <Application>Microsoft Office PowerPoint</Application>
  <PresentationFormat>Widescreen</PresentationFormat>
  <Paragraphs>394</Paragraphs>
  <Slides>52</Slides>
  <Notes>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52</vt:i4>
      </vt:variant>
    </vt:vector>
  </HeadingPairs>
  <TitlesOfParts>
    <vt:vector size="67" baseType="lpstr">
      <vt:lpstr>Aldhabi</vt:lpstr>
      <vt:lpstr>Andalus</vt:lpstr>
      <vt:lpstr>Arial</vt:lpstr>
      <vt:lpstr>Arial MT</vt:lpstr>
      <vt:lpstr>Calibri</vt:lpstr>
      <vt:lpstr>Calibri Light</vt:lpstr>
      <vt:lpstr>Cambria</vt:lpstr>
      <vt:lpstr>Carlito</vt:lpstr>
      <vt:lpstr>Georgia</vt:lpstr>
      <vt:lpstr>Lucida Sans Unicode</vt:lpstr>
      <vt:lpstr>Microsoft Sans Serif</vt:lpstr>
      <vt:lpstr>Times New Roman</vt:lpstr>
      <vt:lpstr>Trebuchet MS</vt:lpstr>
      <vt:lpstr>Wingdings</vt:lpstr>
      <vt:lpstr>Office Theme</vt:lpstr>
      <vt:lpstr>PowerPoint Presentation</vt:lpstr>
      <vt:lpstr>PowerPoint Presentation</vt:lpstr>
      <vt:lpstr>Introduction to Reinforcement Learning</vt:lpstr>
      <vt:lpstr>The objectives of the lecture is to:</vt:lpstr>
      <vt:lpstr>What is Reinforcement Learning?</vt:lpstr>
      <vt:lpstr>Machine Learning</vt:lpstr>
      <vt:lpstr>Machine Learning Areas</vt:lpstr>
      <vt:lpstr>Supervised Learning</vt:lpstr>
      <vt:lpstr>Steps</vt:lpstr>
      <vt:lpstr>Unsupervised Learning</vt:lpstr>
      <vt:lpstr>Unsupervised Learning</vt:lpstr>
      <vt:lpstr>Reinforcement Learning</vt:lpstr>
      <vt:lpstr>What is reinforcement learning?</vt:lpstr>
      <vt:lpstr>PowerPoint Presentation</vt:lpstr>
      <vt:lpstr>PowerPoint Presentation</vt:lpstr>
      <vt:lpstr>Examples of RL problems</vt:lpstr>
      <vt:lpstr>What is reinforcement learning?</vt:lpstr>
      <vt:lpstr>Atari Example: Reinforcement Learning</vt:lpstr>
      <vt:lpstr>Agent and Environment</vt:lpstr>
      <vt:lpstr>Rewards</vt:lpstr>
      <vt:lpstr>Values</vt:lpstr>
      <vt:lpstr>Maximizing value by taking actions</vt:lpstr>
      <vt:lpstr>Action values</vt:lpstr>
      <vt:lpstr>Core concepts</vt:lpstr>
      <vt:lpstr>PowerPoint Presentation</vt:lpstr>
      <vt:lpstr>Environment State</vt:lpstr>
      <vt:lpstr>Agent State</vt:lpstr>
      <vt:lpstr>Fully Observable Environments</vt:lpstr>
      <vt:lpstr>Markov decision processes</vt:lpstr>
      <vt:lpstr>Partially Observable Environments</vt:lpstr>
      <vt:lpstr>Agent State</vt:lpstr>
      <vt:lpstr>PowerPoint Presentation</vt:lpstr>
      <vt:lpstr>PowerPoint Presentation</vt:lpstr>
      <vt:lpstr>PowerPoint Presentation</vt:lpstr>
      <vt:lpstr>PowerPoint Presentation</vt:lpstr>
      <vt:lpstr>PowerPoint Presentation</vt:lpstr>
      <vt:lpstr>Partially Observable Environments</vt:lpstr>
      <vt:lpstr>PowerPoint Presentation</vt:lpstr>
      <vt:lpstr>Policy</vt:lpstr>
      <vt:lpstr>PowerPoint Presentation</vt:lpstr>
      <vt:lpstr>Value Function</vt:lpstr>
      <vt:lpstr>Value Function</vt:lpstr>
      <vt:lpstr>PowerPoint Presentation</vt:lpstr>
      <vt:lpstr>Model</vt:lpstr>
      <vt:lpstr>Maze Example</vt:lpstr>
      <vt:lpstr>PowerPoint Presentation</vt:lpstr>
      <vt:lpstr>PowerPoint Presentation</vt:lpstr>
      <vt:lpstr>Maze Example: Model</vt:lpstr>
      <vt:lpstr>Agent Categories</vt:lpstr>
      <vt:lpstr>PowerPoint Presentation</vt:lpstr>
      <vt:lpstr>Learning Agent Components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45</cp:revision>
  <dcterms:created xsi:type="dcterms:W3CDTF">2023-04-29T09:08:23Z</dcterms:created>
  <dcterms:modified xsi:type="dcterms:W3CDTF">2025-06-11T17:53:49Z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