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0" r:id="rId2"/>
    <p:sldId id="303" r:id="rId3"/>
    <p:sldId id="548" r:id="rId4"/>
    <p:sldId id="720" r:id="rId5"/>
    <p:sldId id="726" r:id="rId6"/>
    <p:sldId id="728" r:id="rId7"/>
    <p:sldId id="730" r:id="rId8"/>
    <p:sldId id="731" r:id="rId9"/>
    <p:sldId id="732" r:id="rId10"/>
    <p:sldId id="722" r:id="rId11"/>
    <p:sldId id="733" r:id="rId12"/>
    <p:sldId id="734" r:id="rId13"/>
    <p:sldId id="735" r:id="rId14"/>
    <p:sldId id="736" r:id="rId15"/>
    <p:sldId id="737" r:id="rId16"/>
    <p:sldId id="738" r:id="rId17"/>
    <p:sldId id="739" r:id="rId18"/>
    <p:sldId id="740" r:id="rId19"/>
    <p:sldId id="741" r:id="rId20"/>
    <p:sldId id="743" r:id="rId21"/>
    <p:sldId id="744" r:id="rId22"/>
    <p:sldId id="745" r:id="rId23"/>
    <p:sldId id="746" r:id="rId24"/>
    <p:sldId id="747" r:id="rId25"/>
    <p:sldId id="748" r:id="rId26"/>
    <p:sldId id="749" r:id="rId27"/>
    <p:sldId id="750" r:id="rId28"/>
    <p:sldId id="751" r:id="rId29"/>
    <p:sldId id="752" r:id="rId30"/>
    <p:sldId id="753" r:id="rId31"/>
    <p:sldId id="754" r:id="rId32"/>
    <p:sldId id="755" r:id="rId33"/>
    <p:sldId id="756" r:id="rId34"/>
    <p:sldId id="760" r:id="rId35"/>
    <p:sldId id="761" r:id="rId36"/>
    <p:sldId id="757" r:id="rId37"/>
    <p:sldId id="758" r:id="rId38"/>
    <p:sldId id="759" r:id="rId39"/>
    <p:sldId id="762" r:id="rId40"/>
    <p:sldId id="763" r:id="rId41"/>
    <p:sldId id="764" r:id="rId42"/>
    <p:sldId id="765" r:id="rId43"/>
    <p:sldId id="766" r:id="rId44"/>
    <p:sldId id="767" r:id="rId45"/>
    <p:sldId id="768" r:id="rId46"/>
    <p:sldId id="769" r:id="rId47"/>
    <p:sldId id="770" r:id="rId48"/>
    <p:sldId id="771" r:id="rId49"/>
    <p:sldId id="772" r:id="rId50"/>
    <p:sldId id="77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8"/>
            <p14:sldId id="720"/>
            <p14:sldId id="726"/>
            <p14:sldId id="728"/>
            <p14:sldId id="730"/>
            <p14:sldId id="731"/>
            <p14:sldId id="732"/>
            <p14:sldId id="722"/>
            <p14:sldId id="733"/>
            <p14:sldId id="734"/>
            <p14:sldId id="735"/>
            <p14:sldId id="736"/>
            <p14:sldId id="737"/>
            <p14:sldId id="738"/>
            <p14:sldId id="739"/>
            <p14:sldId id="740"/>
            <p14:sldId id="741"/>
            <p14:sldId id="743"/>
            <p14:sldId id="744"/>
            <p14:sldId id="745"/>
            <p14:sldId id="746"/>
            <p14:sldId id="747"/>
            <p14:sldId id="748"/>
            <p14:sldId id="749"/>
            <p14:sldId id="750"/>
            <p14:sldId id="751"/>
            <p14:sldId id="752"/>
            <p14:sldId id="753"/>
            <p14:sldId id="754"/>
            <p14:sldId id="755"/>
            <p14:sldId id="756"/>
            <p14:sldId id="760"/>
            <p14:sldId id="761"/>
            <p14:sldId id="757"/>
            <p14:sldId id="758"/>
            <p14:sldId id="759"/>
            <p14:sldId id="762"/>
            <p14:sldId id="763"/>
            <p14:sldId id="764"/>
            <p14:sldId id="765"/>
            <p14:sldId id="766"/>
            <p14:sldId id="767"/>
            <p14:sldId id="768"/>
            <p14:sldId id="769"/>
            <p14:sldId id="770"/>
            <p14:sldId id="771"/>
            <p14:sldId id="772"/>
            <p14:sldId id="7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78D3E8"/>
    <a:srgbClr val="4472C4"/>
    <a:srgbClr val="DAE3F3"/>
    <a:srgbClr val="2F528F"/>
    <a:srgbClr val="F3A9EC"/>
    <a:srgbClr val="2D3956"/>
    <a:srgbClr val="852F4A"/>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4476" autoAdjust="0"/>
  </p:normalViewPr>
  <p:slideViewPr>
    <p:cSldViewPr snapToGrid="0">
      <p:cViewPr varScale="1">
        <p:scale>
          <a:sx n="48" d="100"/>
          <a:sy n="48" d="100"/>
        </p:scale>
        <p:origin x="126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33319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262218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00629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42197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47156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69061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56871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90835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87987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905662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5138607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41500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7083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99260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907836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873477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226259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131290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4084467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baseline="0" dirty="0" err="1" smtClean="0"/>
              <a:t>Erlang</a:t>
            </a:r>
            <a:r>
              <a:rPr lang="en-US" sz="1200" b="0" i="0" u="none" strike="noStrike" baseline="0" dirty="0" smtClean="0"/>
              <a:t> Due to Alumina </a:t>
            </a:r>
          </a:p>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622998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Edges</a:t>
            </a:r>
            <a:r>
              <a:rPr lang="en-US" baseline="0" dirty="0" smtClean="0"/>
              <a:t> are to be repeated before finding the median value</a:t>
            </a:r>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530465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a:xfrm>
            <a:off x="2464067" y="365125"/>
            <a:ext cx="8889732" cy="1325563"/>
          </a:xfrm>
        </p:spPr>
        <p:txBody>
          <a:bodyPr/>
          <a:lstStyle>
            <a:lvl1pPr>
              <a:defRPr b="1"/>
            </a:lvl1pPr>
          </a:lstStyle>
          <a:p>
            <a:r>
              <a:rPr lang="en-US" dirty="0"/>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a:xfrm>
            <a:off x="2454442" y="365125"/>
            <a:ext cx="8899357" cy="1325563"/>
          </a:xfrm>
        </p:spPr>
        <p:txBody>
          <a:bodyPr/>
          <a:lstStyle>
            <a:lvl1pPr>
              <a:defRPr b="1"/>
            </a:lvl1p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6"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5" name="Rectangle: Rounded Corners 22">
            <a:extLst>
              <a:ext uri="{FF2B5EF4-FFF2-40B4-BE49-F238E27FC236}">
                <a16:creationId xmlns:a16="http://schemas.microsoft.com/office/drawing/2014/main" id="{52297C4B-84D7-EDC8-F6F6-53F29890AA2A}"/>
              </a:ext>
            </a:extLst>
          </p:cNvPr>
          <p:cNvSpPr/>
          <p:nvPr userDrawn="1"/>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E1BA4EE-2B88-B99F-6A81-884E42CCA968}"/>
              </a:ext>
            </a:extLst>
          </p:cNvPr>
          <p:cNvSpPr/>
          <p:nvPr userDrawn="1"/>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E2D4076-17ED-0606-9EEA-9B0B4141C854}"/>
              </a:ext>
            </a:extLst>
          </p:cNvPr>
          <p:cNvPicPr>
            <a:picLocks noChangeAspect="1"/>
          </p:cNvPicPr>
          <p:nvPr userDrawn="1"/>
        </p:nvPicPr>
        <p:blipFill rotWithShape="1">
          <a:blip r:embed="rId18"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emf"/><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microsoft.com/office/2007/relationships/hdphoto" Target="../media/hdphoto3.wdp"/><Relationship Id="rId5" Type="http://schemas.openxmlformats.org/officeDocument/2006/relationships/image" Target="../media/image16.png"/><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17.jfi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5" Type="http://schemas.microsoft.com/office/2007/relationships/hdphoto" Target="../media/hdphoto4.wdp"/><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07/relationships/hdphoto" Target="../media/hdphoto6.wdp"/></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atkins.cs.queensu.ca/~jstewart/457/notes/16/16c-FT-applications.html" TargetMode="External"/><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hyperlink" Target="https://watkins.cs.queensu.ca/~jstewart/457/notes/16/16c-FT-applications.html"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4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7.svg"/><Relationship Id="rId2" Type="http://schemas.openxmlformats.org/officeDocument/2006/relationships/image" Target="../media/image61.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042426" y="1680806"/>
            <a:ext cx="4652236" cy="2123658"/>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Computer Vision,</a:t>
            </a:r>
          </a:p>
          <a:p>
            <a:r>
              <a:rPr lang="en-US" sz="4400" b="1" dirty="0" smtClean="0">
                <a:solidFill>
                  <a:srgbClr val="00B0F0"/>
                </a:solidFill>
                <a:latin typeface="Times New Roman" panose="02020603050405020304" pitchFamily="18" charset="0"/>
                <a:cs typeface="Times New Roman" panose="02020603050405020304" pitchFamily="18" charset="0"/>
              </a:rPr>
              <a:t>and Digital Image </a:t>
            </a:r>
          </a:p>
          <a:p>
            <a:r>
              <a:rPr lang="en-US" sz="4400" b="1" dirty="0" smtClean="0">
                <a:solidFill>
                  <a:srgbClr val="00B0F0"/>
                </a:solidFill>
                <a:latin typeface="Times New Roman" panose="02020603050405020304" pitchFamily="18" charset="0"/>
                <a:cs typeface="Times New Roman" panose="02020603050405020304" pitchFamily="18" charset="0"/>
              </a:rPr>
              <a:t>Processing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90441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612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24022" y="2801360"/>
            <a:ext cx="6481205" cy="1323439"/>
          </a:xfrm>
          <a:prstGeom prst="rect">
            <a:avLst/>
          </a:prstGeom>
          <a:noFill/>
        </p:spPr>
        <p:txBody>
          <a:bodyPr wrap="squar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Filtering in the Frequency</a:t>
            </a:r>
          </a:p>
          <a:p>
            <a:r>
              <a:rPr lang="en-US" sz="4000" b="1" dirty="0">
                <a:solidFill>
                  <a:srgbClr val="00B0F0"/>
                </a:solidFill>
                <a:latin typeface="Times New Roman" panose="02020603050405020304" pitchFamily="18" charset="0"/>
                <a:cs typeface="Times New Roman" panose="02020603050405020304" pitchFamily="18" charset="0"/>
              </a:rPr>
              <a:t>Domain </a:t>
            </a:r>
            <a:r>
              <a:rPr lang="en-US" sz="4000" b="1" dirty="0" smtClean="0">
                <a:solidFill>
                  <a:srgbClr val="00B0F0"/>
                </a:solidFill>
                <a:latin typeface="Times New Roman" panose="02020603050405020304" pitchFamily="18" charset="0"/>
                <a:cs typeface="Times New Roman" panose="02020603050405020304" pitchFamily="18" charset="0"/>
              </a:rPr>
              <a:t>Part </a:t>
            </a:r>
            <a:r>
              <a:rPr lang="en-US" sz="4000" b="1" dirty="0" smtClean="0">
                <a:solidFill>
                  <a:srgbClr val="00B0F0"/>
                </a:solidFill>
                <a:latin typeface="Times New Roman" panose="02020603050405020304" pitchFamily="18" charset="0"/>
                <a:cs typeface="Times New Roman" panose="02020603050405020304" pitchFamily="18" charset="0"/>
              </a:rPr>
              <a:t>2</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3846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954952"/>
            <a:ext cx="90441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612</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Mohamed Mostafa</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42106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t="8679" b="8679"/>
          <a:stretch>
            <a:fillRect/>
          </a:stretch>
        </p:blipFill>
        <p:spPr>
          <a:xfrm>
            <a:off x="1127760" y="1123950"/>
            <a:ext cx="9936480" cy="431165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b="1">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1" name="TextBox 40">
            <a:extLst>
              <a:ext uri="{FF2B5EF4-FFF2-40B4-BE49-F238E27FC236}">
                <a16:creationId xmlns:a16="http://schemas.microsoft.com/office/drawing/2014/main" id="{C7D257D7-D9C6-8F63-F8F8-E2BE53F2E2DB}"/>
              </a:ext>
            </a:extLst>
          </p:cNvPr>
          <p:cNvSpPr txBox="1"/>
          <p:nvPr/>
        </p:nvSpPr>
        <p:spPr>
          <a:xfrm>
            <a:off x="6096000" y="826923"/>
            <a:ext cx="3433953" cy="1077218"/>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Spatial </a:t>
            </a:r>
            <a:r>
              <a:rPr lang="en-US" sz="3200" b="1" dirty="0" smtClean="0">
                <a:solidFill>
                  <a:srgbClr val="00B0F0"/>
                </a:solidFill>
                <a:latin typeface="Times New Roman" panose="02020603050405020304" pitchFamily="18" charset="0"/>
                <a:cs typeface="Times New Roman" panose="02020603050405020304" pitchFamily="18" charset="0"/>
              </a:rPr>
              <a:t>Filtering</a:t>
            </a:r>
          </a:p>
          <a:p>
            <a:r>
              <a:rPr lang="en-US" sz="3200" b="1" dirty="0" smtClean="0">
                <a:solidFill>
                  <a:srgbClr val="00B0F0"/>
                </a:solidFill>
                <a:latin typeface="Times New Roman" panose="02020603050405020304" pitchFamily="18" charset="0"/>
                <a:cs typeface="Times New Roman" panose="02020603050405020304" pitchFamily="18" charset="0"/>
              </a:rPr>
              <a:t>Image Restoration</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566610" y="5073707"/>
            <a:ext cx="5204270" cy="923330"/>
          </a:xfrm>
          <a:prstGeom prst="rect">
            <a:avLst/>
          </a:prstGeom>
        </p:spPr>
        <p:txBody>
          <a:bodyPr wrap="square">
            <a:spAutoFit/>
          </a:bodyPr>
          <a:lstStyle/>
          <a:p>
            <a:r>
              <a:rPr lang="en-US" b="1" dirty="0" smtClean="0">
                <a:solidFill>
                  <a:srgbClr val="4472C4"/>
                </a:solidFill>
                <a:latin typeface="Arial" panose="020B0604020202020204" pitchFamily="34" charset="0"/>
              </a:rPr>
              <a:t>Chapter </a:t>
            </a:r>
            <a:r>
              <a:rPr lang="en-US" b="1" dirty="0" smtClean="0">
                <a:solidFill>
                  <a:srgbClr val="4472C4"/>
                </a:solidFill>
                <a:latin typeface="Arial" panose="020B0604020202020204" pitchFamily="34" charset="0"/>
              </a:rPr>
              <a:t>5:</a:t>
            </a:r>
            <a:endParaRPr lang="en-US" b="1" dirty="0" smtClean="0">
              <a:solidFill>
                <a:srgbClr val="4472C4"/>
              </a:solidFill>
              <a:latin typeface="Arial" panose="020B0604020202020204" pitchFamily="34" charset="0"/>
            </a:endParaRPr>
          </a:p>
          <a:p>
            <a:r>
              <a:rPr lang="en-US" b="1" dirty="0" smtClean="0">
                <a:solidFill>
                  <a:schemeClr val="tx2">
                    <a:lumMod val="75000"/>
                  </a:schemeClr>
                </a:solidFill>
                <a:latin typeface="Arial" panose="020B0604020202020204" pitchFamily="34" charset="0"/>
              </a:rPr>
              <a:t>Gonzalez</a:t>
            </a:r>
            <a:r>
              <a:rPr lang="en-US" b="1" dirty="0">
                <a:solidFill>
                  <a:schemeClr val="tx2">
                    <a:lumMod val="75000"/>
                  </a:schemeClr>
                </a:solidFill>
                <a:latin typeface="Arial" panose="020B0604020202020204" pitchFamily="34" charset="0"/>
              </a:rPr>
              <a:t>, Rafael C. </a:t>
            </a:r>
            <a:r>
              <a:rPr lang="en-US" b="1" i="1" dirty="0">
                <a:solidFill>
                  <a:schemeClr val="tx2">
                    <a:lumMod val="75000"/>
                  </a:schemeClr>
                </a:solidFill>
                <a:latin typeface="Arial" panose="020B0604020202020204" pitchFamily="34" charset="0"/>
              </a:rPr>
              <a:t>Digital image processing</a:t>
            </a:r>
            <a:r>
              <a:rPr lang="en-US" b="1" dirty="0">
                <a:solidFill>
                  <a:schemeClr val="tx2">
                    <a:lumMod val="75000"/>
                  </a:schemeClr>
                </a:solidFill>
                <a:latin typeface="Arial" panose="020B0604020202020204" pitchFamily="34" charset="0"/>
              </a:rPr>
              <a:t>. Pearson </a:t>
            </a:r>
            <a:r>
              <a:rPr lang="en-US" b="1" dirty="0" smtClean="0">
                <a:solidFill>
                  <a:schemeClr val="tx2">
                    <a:lumMod val="75000"/>
                  </a:schemeClr>
                </a:solidFill>
                <a:latin typeface="Arial" panose="020B0604020202020204" pitchFamily="34" charset="0"/>
              </a:rPr>
              <a:t>education, India, </a:t>
            </a:r>
            <a:r>
              <a:rPr lang="en-US" b="1" dirty="0">
                <a:solidFill>
                  <a:schemeClr val="tx2">
                    <a:lumMod val="75000"/>
                  </a:schemeClr>
                </a:solidFill>
                <a:latin typeface="Arial" panose="020B0604020202020204" pitchFamily="34" charset="0"/>
              </a:rPr>
              <a:t>2009.</a:t>
            </a:r>
            <a:endParaRPr lang="en-US" b="1" dirty="0">
              <a:solidFill>
                <a:schemeClr val="tx2">
                  <a:lumMod val="75000"/>
                </a:schemeClr>
              </a:solidFill>
            </a:endParaRPr>
          </a:p>
        </p:txBody>
      </p:sp>
      <p:sp>
        <p:nvSpPr>
          <p:cNvPr id="13" name="object 2"/>
          <p:cNvSpPr txBox="1">
            <a:spLocks/>
          </p:cNvSpPr>
          <p:nvPr/>
        </p:nvSpPr>
        <p:spPr>
          <a:xfrm>
            <a:off x="1846415" y="3533412"/>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spc="-305" dirty="0" smtClean="0">
                <a:solidFill>
                  <a:srgbClr val="262626"/>
                </a:solidFill>
              </a:rPr>
              <a:t>Resources for this lecture</a:t>
            </a:r>
            <a:endParaRPr lang="en-US" sz="3600" b="1" spc="-305" dirty="0">
              <a:solidFill>
                <a:srgbClr val="262626"/>
              </a:solidFill>
            </a:endParaRPr>
          </a:p>
        </p:txBody>
      </p:sp>
    </p:spTree>
    <p:extLst>
      <p:ext uri="{BB962C8B-B14F-4D97-AF65-F5344CB8AC3E}">
        <p14:creationId xmlns:p14="http://schemas.microsoft.com/office/powerpoint/2010/main" val="353883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2649" y="4503291"/>
            <a:ext cx="3905890" cy="369332"/>
          </a:xfrm>
          <a:prstGeom prst="rect">
            <a:avLst/>
          </a:prstGeom>
        </p:spPr>
        <p:txBody>
          <a:bodyPr wrap="square">
            <a:spAutoFit/>
          </a:bodyPr>
          <a:lstStyle/>
          <a:p>
            <a:r>
              <a:rPr lang="en-US" b="1" dirty="0">
                <a:solidFill>
                  <a:srgbClr val="333333"/>
                </a:solidFill>
                <a:latin typeface="Source Sans Pro"/>
              </a:rPr>
              <a:t>Filtering in frequency domain</a:t>
            </a:r>
            <a:endParaRPr lang="en-US" b="1" dirty="0"/>
          </a:p>
        </p:txBody>
      </p:sp>
      <p:sp>
        <p:nvSpPr>
          <p:cNvPr id="2" name="Title 1"/>
          <p:cNvSpPr>
            <a:spLocks noGrp="1"/>
          </p:cNvSpPr>
          <p:nvPr>
            <p:ph type="title"/>
          </p:nvPr>
        </p:nvSpPr>
        <p:spPr>
          <a:xfrm>
            <a:off x="2372138" y="365125"/>
            <a:ext cx="8981661" cy="1325563"/>
          </a:xfrm>
        </p:spPr>
        <p:txBody>
          <a:bodyPr/>
          <a:lstStyle/>
          <a:p>
            <a:r>
              <a:rPr lang="en-US" b="1" dirty="0" smtClean="0"/>
              <a:t>Recap</a:t>
            </a:r>
            <a:endParaRPr lang="en-US" b="1" dirty="0"/>
          </a:p>
        </p:txBody>
      </p:sp>
      <p:pic>
        <p:nvPicPr>
          <p:cNvPr id="3" name="Content Placeholder 2"/>
          <p:cNvPicPr>
            <a:picLocks noGrp="1" noChangeAspect="1"/>
          </p:cNvPicPr>
          <p:nvPr>
            <p:ph idx="1"/>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566240" y="2347155"/>
            <a:ext cx="8813059" cy="2156136"/>
          </a:xfrm>
          <a:prstGeom prst="rect">
            <a:avLst/>
          </a:prstGeom>
        </p:spPr>
      </p:pic>
    </p:spTree>
    <p:extLst>
      <p:ext uri="{BB962C8B-B14F-4D97-AF65-F5344CB8AC3E}">
        <p14:creationId xmlns:p14="http://schemas.microsoft.com/office/powerpoint/2010/main" val="16623417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a:extLst>
              <a:ext uri="{FF2B5EF4-FFF2-40B4-BE49-F238E27FC236}">
                <a16:creationId xmlns:a16="http://schemas.microsoft.com/office/drawing/2014/main" id="{52297C4B-84D7-EDC8-F6F6-53F29890AA2A}"/>
              </a:ext>
            </a:extLst>
          </p:cNvPr>
          <p:cNvSpPr/>
          <p:nvPr/>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24">
            <a:extLst>
              <a:ext uri="{FF2B5EF4-FFF2-40B4-BE49-F238E27FC236}">
                <a16:creationId xmlns:a16="http://schemas.microsoft.com/office/drawing/2014/main" id="{FE1BA4EE-2B88-B99F-6A81-884E42CCA968}"/>
              </a:ext>
            </a:extLst>
          </p:cNvPr>
          <p:cNvSpPr/>
          <p:nvPr/>
        </p:nvSpPr>
        <p:spPr>
          <a:xfrm>
            <a:off x="66260" y="1444487"/>
            <a:ext cx="12099235" cy="52743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266122" y="365125"/>
            <a:ext cx="9087678" cy="1325563"/>
          </a:xfrm>
        </p:spPr>
        <p:txBody>
          <a:bodyPr/>
          <a:lstStyle/>
          <a:p>
            <a:r>
              <a:rPr lang="en-US" b="1" dirty="0" smtClean="0"/>
              <a:t>Recap</a:t>
            </a:r>
            <a:endParaRPr lang="en-US" b="1" dirty="0"/>
          </a:p>
        </p:txBody>
      </p:sp>
      <p:sp>
        <p:nvSpPr>
          <p:cNvPr id="5" name="Content Placeholder 4"/>
          <p:cNvSpPr>
            <a:spLocks noGrp="1"/>
          </p:cNvSpPr>
          <p:nvPr>
            <p:ph idx="1"/>
          </p:nvPr>
        </p:nvSpPr>
        <p:spPr/>
        <p:txBody>
          <a:bodyPr/>
          <a:lstStyle/>
          <a:p>
            <a:endParaRPr lang="en-US"/>
          </a:p>
        </p:txBody>
      </p:sp>
      <p:grpSp>
        <p:nvGrpSpPr>
          <p:cNvPr id="7" name="Group 6"/>
          <p:cNvGrpSpPr/>
          <p:nvPr/>
        </p:nvGrpSpPr>
        <p:grpSpPr>
          <a:xfrm>
            <a:off x="291548" y="1690688"/>
            <a:ext cx="11608904" cy="4845819"/>
            <a:chOff x="0" y="1690688"/>
            <a:chExt cx="12192000" cy="5167312"/>
          </a:xfrm>
        </p:grpSpPr>
        <p:pic>
          <p:nvPicPr>
            <p:cNvPr id="1026" name="Picture 2" descr="student submitted image, transcription available bel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0688"/>
              <a:ext cx="12192000" cy="516731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0" y="5446643"/>
              <a:ext cx="12192000" cy="14113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3066915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122" y="365125"/>
            <a:ext cx="9087678" cy="1325563"/>
          </a:xfrm>
        </p:spPr>
        <p:txBody>
          <a:bodyPr/>
          <a:lstStyle/>
          <a:p>
            <a:r>
              <a:rPr lang="en-US" b="1" dirty="0" smtClean="0"/>
              <a:t>Recap</a:t>
            </a:r>
            <a:endParaRPr lang="en-US" b="1" dirty="0"/>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789961125"/>
              </p:ext>
            </p:extLst>
          </p:nvPr>
        </p:nvGraphicFramePr>
        <p:xfrm>
          <a:off x="838200" y="1825625"/>
          <a:ext cx="10515600" cy="370840"/>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2294259563"/>
                    </a:ext>
                  </a:extLst>
                </a:gridCol>
                <a:gridCol w="2628900">
                  <a:extLst>
                    <a:ext uri="{9D8B030D-6E8A-4147-A177-3AD203B41FA5}">
                      <a16:colId xmlns:a16="http://schemas.microsoft.com/office/drawing/2014/main" val="1086050398"/>
                    </a:ext>
                  </a:extLst>
                </a:gridCol>
                <a:gridCol w="2628900">
                  <a:extLst>
                    <a:ext uri="{9D8B030D-6E8A-4147-A177-3AD203B41FA5}">
                      <a16:colId xmlns:a16="http://schemas.microsoft.com/office/drawing/2014/main" val="557178424"/>
                    </a:ext>
                  </a:extLst>
                </a:gridCol>
                <a:gridCol w="2628900">
                  <a:extLst>
                    <a:ext uri="{9D8B030D-6E8A-4147-A177-3AD203B41FA5}">
                      <a16:colId xmlns:a16="http://schemas.microsoft.com/office/drawing/2014/main" val="2772105798"/>
                    </a:ext>
                  </a:extLst>
                </a:gridCol>
              </a:tblGrid>
              <a:tr h="370840">
                <a:tc>
                  <a:txBody>
                    <a:bodyPr/>
                    <a:lstStyle/>
                    <a:p>
                      <a:endParaRPr lang="en-US" dirty="0"/>
                    </a:p>
                  </a:txBody>
                  <a:tcPr/>
                </a:tc>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590909567"/>
                  </a:ext>
                </a:extLst>
              </a:tr>
            </a:tbl>
          </a:graphicData>
        </a:graphic>
      </p:graphicFrame>
      <p:sp>
        <p:nvSpPr>
          <p:cNvPr id="8" name="Rectangle: Rounded Corners 22">
            <a:extLst>
              <a:ext uri="{FF2B5EF4-FFF2-40B4-BE49-F238E27FC236}">
                <a16:creationId xmlns:a16="http://schemas.microsoft.com/office/drawing/2014/main" id="{52297C4B-84D7-EDC8-F6F6-53F29890AA2A}"/>
              </a:ext>
            </a:extLst>
          </p:cNvPr>
          <p:cNvSpPr/>
          <p:nvPr/>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24">
            <a:extLst>
              <a:ext uri="{FF2B5EF4-FFF2-40B4-BE49-F238E27FC236}">
                <a16:creationId xmlns:a16="http://schemas.microsoft.com/office/drawing/2014/main" id="{FE1BA4EE-2B88-B99F-6A81-884E42CCA968}"/>
              </a:ext>
            </a:extLst>
          </p:cNvPr>
          <p:cNvSpPr/>
          <p:nvPr/>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177997504"/>
              </p:ext>
            </p:extLst>
          </p:nvPr>
        </p:nvGraphicFramePr>
        <p:xfrm>
          <a:off x="7119442" y="2011045"/>
          <a:ext cx="3383280" cy="457200"/>
        </p:xfrm>
        <a:graphic>
          <a:graphicData uri="http://schemas.openxmlformats.org/drawingml/2006/table">
            <a:tbl>
              <a:tblPr firstRow="1" bandRow="1">
                <a:tableStyleId>{5C22544A-7EE6-4342-B048-85BDC9FD1C3A}</a:tableStyleId>
              </a:tblPr>
              <a:tblGrid>
                <a:gridCol w="845820">
                  <a:extLst>
                    <a:ext uri="{9D8B030D-6E8A-4147-A177-3AD203B41FA5}">
                      <a16:colId xmlns:a16="http://schemas.microsoft.com/office/drawing/2014/main" val="1205920654"/>
                    </a:ext>
                  </a:extLst>
                </a:gridCol>
                <a:gridCol w="845820">
                  <a:extLst>
                    <a:ext uri="{9D8B030D-6E8A-4147-A177-3AD203B41FA5}">
                      <a16:colId xmlns:a16="http://schemas.microsoft.com/office/drawing/2014/main" val="3280483359"/>
                    </a:ext>
                  </a:extLst>
                </a:gridCol>
                <a:gridCol w="845820">
                  <a:extLst>
                    <a:ext uri="{9D8B030D-6E8A-4147-A177-3AD203B41FA5}">
                      <a16:colId xmlns:a16="http://schemas.microsoft.com/office/drawing/2014/main" val="2306271058"/>
                    </a:ext>
                  </a:extLst>
                </a:gridCol>
                <a:gridCol w="845820">
                  <a:extLst>
                    <a:ext uri="{9D8B030D-6E8A-4147-A177-3AD203B41FA5}">
                      <a16:colId xmlns:a16="http://schemas.microsoft.com/office/drawing/2014/main" val="16058532"/>
                    </a:ext>
                  </a:extLst>
                </a:gridCol>
              </a:tblGrid>
              <a:tr h="457200">
                <a:tc>
                  <a:txBody>
                    <a:bodyPr/>
                    <a:lstStyle/>
                    <a:p>
                      <a:pPr algn="ctr"/>
                      <a:r>
                        <a:rPr lang="en-US" sz="2400" dirty="0" smtClean="0">
                          <a:solidFill>
                            <a:srgbClr val="FF0000"/>
                          </a:solidFill>
                        </a:rPr>
                        <a:t> 90</a:t>
                      </a:r>
                      <a:endParaRPr lang="en-US" sz="24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US" sz="2400" dirty="0" smtClean="0">
                          <a:solidFill>
                            <a:srgbClr val="FF0000"/>
                          </a:solidFill>
                        </a:rPr>
                        <a:t>240</a:t>
                      </a:r>
                      <a:endParaRPr lang="en-US" sz="24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US" sz="2400" dirty="0" smtClean="0">
                          <a:solidFill>
                            <a:srgbClr val="FF0000"/>
                          </a:solidFill>
                        </a:rPr>
                        <a:t>30</a:t>
                      </a:r>
                      <a:endParaRPr lang="en-US" sz="24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lang="en-US" sz="2400" dirty="0" smtClean="0">
                          <a:solidFill>
                            <a:srgbClr val="FF0000"/>
                          </a:solidFill>
                        </a:rPr>
                        <a:t>40</a:t>
                      </a:r>
                      <a:endParaRPr lang="en-US" sz="24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4183427143"/>
                  </a:ext>
                </a:extLst>
              </a:tr>
            </a:tbl>
          </a:graphicData>
        </a:graphic>
      </p:graphicFrame>
      <p:sp>
        <p:nvSpPr>
          <p:cNvPr id="10" name="TextBox 9"/>
          <p:cNvSpPr txBox="1"/>
          <p:nvPr/>
        </p:nvSpPr>
        <p:spPr>
          <a:xfrm>
            <a:off x="6096000" y="2011045"/>
            <a:ext cx="993913" cy="461665"/>
          </a:xfrm>
          <a:prstGeom prst="rect">
            <a:avLst/>
          </a:prstGeom>
          <a:noFill/>
        </p:spPr>
        <p:txBody>
          <a:bodyPr wrap="square" rtlCol="0">
            <a:spAutoFit/>
          </a:bodyPr>
          <a:lstStyle/>
          <a:p>
            <a:r>
              <a:rPr lang="en-US" sz="2400" b="1" dirty="0" smtClean="0"/>
              <a:t>F(x)</a:t>
            </a:r>
            <a:endParaRPr lang="en-US" sz="2400" b="1" dirty="0"/>
          </a:p>
        </p:txBody>
      </p:sp>
      <p:graphicFrame>
        <p:nvGraphicFramePr>
          <p:cNvPr id="12" name="Table 11"/>
          <p:cNvGraphicFramePr>
            <a:graphicFrameLocks noGrp="1"/>
          </p:cNvGraphicFramePr>
          <p:nvPr>
            <p:extLst>
              <p:ext uri="{D42A27DB-BD31-4B8C-83A1-F6EECF244321}">
                <p14:modId xmlns:p14="http://schemas.microsoft.com/office/powerpoint/2010/main" val="2707833632"/>
              </p:ext>
            </p:extLst>
          </p:nvPr>
        </p:nvGraphicFramePr>
        <p:xfrm>
          <a:off x="7298346" y="4734367"/>
          <a:ext cx="3383280" cy="457200"/>
        </p:xfrm>
        <a:graphic>
          <a:graphicData uri="http://schemas.openxmlformats.org/drawingml/2006/table">
            <a:tbl>
              <a:tblPr firstRow="1" bandRow="1">
                <a:tableStyleId>{5C22544A-7EE6-4342-B048-85BDC9FD1C3A}</a:tableStyleId>
              </a:tblPr>
              <a:tblGrid>
                <a:gridCol w="845820">
                  <a:extLst>
                    <a:ext uri="{9D8B030D-6E8A-4147-A177-3AD203B41FA5}">
                      <a16:colId xmlns:a16="http://schemas.microsoft.com/office/drawing/2014/main" val="1205920654"/>
                    </a:ext>
                  </a:extLst>
                </a:gridCol>
                <a:gridCol w="845820">
                  <a:extLst>
                    <a:ext uri="{9D8B030D-6E8A-4147-A177-3AD203B41FA5}">
                      <a16:colId xmlns:a16="http://schemas.microsoft.com/office/drawing/2014/main" val="3280483359"/>
                    </a:ext>
                  </a:extLst>
                </a:gridCol>
                <a:gridCol w="845820">
                  <a:extLst>
                    <a:ext uri="{9D8B030D-6E8A-4147-A177-3AD203B41FA5}">
                      <a16:colId xmlns:a16="http://schemas.microsoft.com/office/drawing/2014/main" val="2306271058"/>
                    </a:ext>
                  </a:extLst>
                </a:gridCol>
                <a:gridCol w="845820">
                  <a:extLst>
                    <a:ext uri="{9D8B030D-6E8A-4147-A177-3AD203B41FA5}">
                      <a16:colId xmlns:a16="http://schemas.microsoft.com/office/drawing/2014/main" val="16058532"/>
                    </a:ext>
                  </a:extLst>
                </a:gridCol>
              </a:tblGrid>
              <a:tr h="457200">
                <a:tc>
                  <a:txBody>
                    <a:bodyPr/>
                    <a:lstStyle/>
                    <a:p>
                      <a:pPr algn="ctr"/>
                      <a:r>
                        <a:rPr lang="en-US" sz="2400" dirty="0" smtClean="0">
                          <a:solidFill>
                            <a:schemeClr val="tx1">
                              <a:lumMod val="75000"/>
                              <a:lumOff val="25000"/>
                            </a:schemeClr>
                          </a:solidFill>
                        </a:rPr>
                        <a:t> 100</a:t>
                      </a:r>
                      <a:endParaRPr lang="en-US" sz="2400" dirty="0">
                        <a:solidFill>
                          <a:schemeClr val="tx1">
                            <a:lumMod val="75000"/>
                            <a:lumOff val="2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endParaRPr lang="en-US" sz="24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endParaRPr lang="en-US" sz="24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endParaRPr lang="en-US" sz="2400"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4183427143"/>
                  </a:ext>
                </a:extLst>
              </a:tr>
            </a:tbl>
          </a:graphicData>
        </a:graphic>
      </p:graphicFrame>
      <p:sp>
        <p:nvSpPr>
          <p:cNvPr id="13" name="TextBox 12"/>
          <p:cNvSpPr txBox="1"/>
          <p:nvPr/>
        </p:nvSpPr>
        <p:spPr>
          <a:xfrm>
            <a:off x="6274904" y="4734367"/>
            <a:ext cx="993913" cy="461665"/>
          </a:xfrm>
          <a:prstGeom prst="rect">
            <a:avLst/>
          </a:prstGeom>
          <a:noFill/>
        </p:spPr>
        <p:txBody>
          <a:bodyPr wrap="square" rtlCol="0">
            <a:spAutoFit/>
          </a:bodyPr>
          <a:lstStyle/>
          <a:p>
            <a:r>
              <a:rPr lang="en-US" sz="2400" b="1" dirty="0" smtClean="0"/>
              <a:t>F(0)</a:t>
            </a:r>
            <a:endParaRPr lang="en-US" sz="2400" b="1" dirty="0"/>
          </a:p>
        </p:txBody>
      </p:sp>
      <p:pic>
        <p:nvPicPr>
          <p:cNvPr id="11" name="Picture 10"/>
          <p:cNvPicPr>
            <a:picLocks noChangeAspect="1"/>
          </p:cNvPicPr>
          <p:nvPr/>
        </p:nvPicPr>
        <p:blipFill>
          <a:blip r:embed="rId2"/>
          <a:stretch>
            <a:fillRect/>
          </a:stretch>
        </p:blipFill>
        <p:spPr>
          <a:xfrm>
            <a:off x="6396494" y="3099598"/>
            <a:ext cx="4829175" cy="921182"/>
          </a:xfrm>
          <a:prstGeom prst="rect">
            <a:avLst/>
          </a:prstGeom>
        </p:spPr>
      </p:pic>
      <p:pic>
        <p:nvPicPr>
          <p:cNvPr id="15" name="Picture 14"/>
          <p:cNvPicPr>
            <a:picLocks noChangeAspect="1"/>
          </p:cNvPicPr>
          <p:nvPr/>
        </p:nvPicPr>
        <p:blipFill>
          <a:blip r:embed="rId3"/>
          <a:stretch>
            <a:fillRect/>
          </a:stretch>
        </p:blipFill>
        <p:spPr>
          <a:xfrm>
            <a:off x="1904437" y="2331402"/>
            <a:ext cx="3125326" cy="3110716"/>
          </a:xfrm>
          <a:prstGeom prst="rect">
            <a:avLst/>
          </a:prstGeom>
        </p:spPr>
      </p:pic>
      <p:sp>
        <p:nvSpPr>
          <p:cNvPr id="16" name="Oval 15"/>
          <p:cNvSpPr/>
          <p:nvPr/>
        </p:nvSpPr>
        <p:spPr>
          <a:xfrm>
            <a:off x="1789043" y="2196465"/>
            <a:ext cx="477079" cy="44071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530625" y="1690071"/>
            <a:ext cx="993913" cy="461665"/>
          </a:xfrm>
          <a:prstGeom prst="rect">
            <a:avLst/>
          </a:prstGeom>
          <a:noFill/>
        </p:spPr>
        <p:txBody>
          <a:bodyPr wrap="square" rtlCol="0">
            <a:spAutoFit/>
          </a:bodyPr>
          <a:lstStyle/>
          <a:p>
            <a:r>
              <a:rPr lang="en-US" sz="2400" b="1" dirty="0"/>
              <a:t>f</a:t>
            </a:r>
            <a:r>
              <a:rPr lang="en-US" sz="2400" b="1" dirty="0" smtClean="0"/>
              <a:t>(0,0)</a:t>
            </a:r>
            <a:endParaRPr lang="en-US" sz="2400" b="1" dirty="0"/>
          </a:p>
        </p:txBody>
      </p:sp>
      <p:sp>
        <p:nvSpPr>
          <p:cNvPr id="19" name="TextBox 18"/>
          <p:cNvSpPr txBox="1"/>
          <p:nvPr/>
        </p:nvSpPr>
        <p:spPr>
          <a:xfrm>
            <a:off x="2894649" y="5755115"/>
            <a:ext cx="4621696" cy="461665"/>
          </a:xfrm>
          <a:prstGeom prst="rect">
            <a:avLst/>
          </a:prstGeom>
          <a:noFill/>
        </p:spPr>
        <p:txBody>
          <a:bodyPr wrap="square" rtlCol="0">
            <a:spAutoFit/>
          </a:bodyPr>
          <a:lstStyle/>
          <a:p>
            <a:r>
              <a:rPr lang="en-US" sz="2400" b="1" dirty="0" smtClean="0"/>
              <a:t>Average of the whole image f(x) </a:t>
            </a:r>
            <a:endParaRPr lang="en-US" sz="2400" b="1" dirty="0"/>
          </a:p>
        </p:txBody>
      </p:sp>
      <p:cxnSp>
        <p:nvCxnSpPr>
          <p:cNvPr id="20" name="Elbow Connector 19"/>
          <p:cNvCxnSpPr/>
          <p:nvPr/>
        </p:nvCxnSpPr>
        <p:spPr>
          <a:xfrm rot="5400000" flipH="1" flipV="1">
            <a:off x="7021446" y="5260037"/>
            <a:ext cx="892309" cy="755374"/>
          </a:xfrm>
          <a:prstGeom prst="bentConnector3">
            <a:avLst>
              <a:gd name="adj1" fmla="val 5445"/>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13031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122" y="365125"/>
            <a:ext cx="9087678" cy="1325563"/>
          </a:xfrm>
        </p:spPr>
        <p:txBody>
          <a:bodyPr/>
          <a:lstStyle/>
          <a:p>
            <a:r>
              <a:rPr lang="en-US" b="1" dirty="0" smtClean="0"/>
              <a:t>Processes for DFT</a:t>
            </a:r>
            <a:endParaRPr lang="en-US" b="1" dirty="0"/>
          </a:p>
        </p:txBody>
      </p:sp>
      <p:sp>
        <p:nvSpPr>
          <p:cNvPr id="5" name="Content Placeholder 4"/>
          <p:cNvSpPr>
            <a:spLocks noGrp="1"/>
          </p:cNvSpPr>
          <p:nvPr>
            <p:ph idx="1"/>
          </p:nvPr>
        </p:nvSpPr>
        <p:spPr/>
        <p:txBody>
          <a:bodyPr/>
          <a:lstStyle/>
          <a:p>
            <a:endParaRPr lang="en-US" dirty="0"/>
          </a:p>
        </p:txBody>
      </p:sp>
      <p:sp>
        <p:nvSpPr>
          <p:cNvPr id="8" name="Rectangle: Rounded Corners 22">
            <a:extLst>
              <a:ext uri="{FF2B5EF4-FFF2-40B4-BE49-F238E27FC236}">
                <a16:creationId xmlns:a16="http://schemas.microsoft.com/office/drawing/2014/main" id="{52297C4B-84D7-EDC8-F6F6-53F29890AA2A}"/>
              </a:ext>
            </a:extLst>
          </p:cNvPr>
          <p:cNvSpPr/>
          <p:nvPr/>
        </p:nvSpPr>
        <p:spPr>
          <a:xfrm>
            <a:off x="8086188" y="996478"/>
            <a:ext cx="4105812" cy="49086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24">
            <a:extLst>
              <a:ext uri="{FF2B5EF4-FFF2-40B4-BE49-F238E27FC236}">
                <a16:creationId xmlns:a16="http://schemas.microsoft.com/office/drawing/2014/main" id="{FE1BA4EE-2B88-B99F-6A81-884E42CCA968}"/>
              </a:ext>
            </a:extLst>
          </p:cNvPr>
          <p:cNvSpPr/>
          <p:nvPr/>
        </p:nvSpPr>
        <p:spPr>
          <a:xfrm>
            <a:off x="66260" y="1417983"/>
            <a:ext cx="12099235" cy="5327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2"/>
          <a:stretch>
            <a:fillRect/>
          </a:stretch>
        </p:blipFill>
        <p:spPr>
          <a:xfrm>
            <a:off x="1404731" y="1825624"/>
            <a:ext cx="2575964" cy="2574097"/>
          </a:xfrm>
          <a:prstGeom prst="rect">
            <a:avLst/>
          </a:prstGeom>
        </p:spPr>
      </p:pic>
      <p:pic>
        <p:nvPicPr>
          <p:cNvPr id="4" name="Picture 3"/>
          <p:cNvPicPr>
            <a:picLocks noChangeAspect="1"/>
          </p:cNvPicPr>
          <p:nvPr/>
        </p:nvPicPr>
        <p:blipFill>
          <a:blip r:embed="rId3"/>
          <a:stretch>
            <a:fillRect/>
          </a:stretch>
        </p:blipFill>
        <p:spPr>
          <a:xfrm>
            <a:off x="5416412" y="1825624"/>
            <a:ext cx="2787098" cy="2666863"/>
          </a:xfrm>
          <a:prstGeom prst="rect">
            <a:avLst/>
          </a:prstGeom>
        </p:spPr>
      </p:pic>
      <p:sp>
        <p:nvSpPr>
          <p:cNvPr id="10" name="TextBox 9"/>
          <p:cNvSpPr txBox="1"/>
          <p:nvPr/>
        </p:nvSpPr>
        <p:spPr>
          <a:xfrm>
            <a:off x="1437056" y="4576530"/>
            <a:ext cx="2543639" cy="461665"/>
          </a:xfrm>
          <a:prstGeom prst="rect">
            <a:avLst/>
          </a:prstGeom>
          <a:noFill/>
        </p:spPr>
        <p:txBody>
          <a:bodyPr wrap="square" rtlCol="0">
            <a:spAutoFit/>
          </a:bodyPr>
          <a:lstStyle/>
          <a:p>
            <a:pPr algn="ctr"/>
            <a:r>
              <a:rPr lang="en-US" sz="2400" b="1" dirty="0" smtClean="0"/>
              <a:t>Original Image</a:t>
            </a:r>
            <a:endParaRPr lang="en-US" sz="2400" b="1" dirty="0"/>
          </a:p>
        </p:txBody>
      </p:sp>
      <p:sp>
        <p:nvSpPr>
          <p:cNvPr id="11" name="TextBox 10"/>
          <p:cNvSpPr txBox="1"/>
          <p:nvPr/>
        </p:nvSpPr>
        <p:spPr>
          <a:xfrm>
            <a:off x="5639214" y="4545851"/>
            <a:ext cx="2564296" cy="461665"/>
          </a:xfrm>
          <a:prstGeom prst="rect">
            <a:avLst/>
          </a:prstGeom>
          <a:noFill/>
        </p:spPr>
        <p:txBody>
          <a:bodyPr wrap="square" rtlCol="0">
            <a:spAutoFit/>
          </a:bodyPr>
          <a:lstStyle/>
          <a:p>
            <a:r>
              <a:rPr lang="en-US" sz="2400" b="1" dirty="0" smtClean="0"/>
              <a:t>Fourier Transform</a:t>
            </a:r>
            <a:endParaRPr lang="en-US" sz="2400" b="1" dirty="0"/>
          </a:p>
        </p:txBody>
      </p:sp>
      <p:sp>
        <p:nvSpPr>
          <p:cNvPr id="7" name="Right Arrow 6"/>
          <p:cNvSpPr/>
          <p:nvPr/>
        </p:nvSpPr>
        <p:spPr>
          <a:xfrm>
            <a:off x="4280453" y="2981739"/>
            <a:ext cx="1038714" cy="3843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9195352" y="4543090"/>
            <a:ext cx="2564296" cy="461665"/>
          </a:xfrm>
          <a:prstGeom prst="rect">
            <a:avLst/>
          </a:prstGeom>
          <a:noFill/>
        </p:spPr>
        <p:txBody>
          <a:bodyPr wrap="square" rtlCol="0">
            <a:spAutoFit/>
          </a:bodyPr>
          <a:lstStyle/>
          <a:p>
            <a:r>
              <a:rPr lang="en-US" sz="2400" b="1" dirty="0" smtClean="0"/>
              <a:t>This what you see!</a:t>
            </a:r>
          </a:p>
        </p:txBody>
      </p:sp>
      <p:sp>
        <p:nvSpPr>
          <p:cNvPr id="15" name="Rectangle 14"/>
          <p:cNvSpPr/>
          <p:nvPr/>
        </p:nvSpPr>
        <p:spPr>
          <a:xfrm>
            <a:off x="2207954" y="5377571"/>
            <a:ext cx="8335808" cy="584775"/>
          </a:xfrm>
          <a:prstGeom prst="rect">
            <a:avLst/>
          </a:prstGeom>
        </p:spPr>
        <p:txBody>
          <a:bodyPr wrap="none">
            <a:spAutoFit/>
          </a:bodyPr>
          <a:lstStyle/>
          <a:p>
            <a:r>
              <a:rPr lang="en-US" sz="3200" dirty="0">
                <a:ln w="0"/>
                <a:effectLst>
                  <a:outerShdw blurRad="38100" dist="19050" dir="2700000" algn="tl" rotWithShape="0">
                    <a:schemeClr val="dk1">
                      <a:alpha val="40000"/>
                    </a:schemeClr>
                  </a:outerShdw>
                </a:effectLst>
              </a:rPr>
              <a:t>How it is concentrated in </a:t>
            </a:r>
            <a:r>
              <a:rPr lang="en-US" sz="3200" dirty="0" smtClean="0">
                <a:ln w="0"/>
                <a:effectLst>
                  <a:outerShdw blurRad="38100" dist="19050" dir="2700000" algn="tl" rotWithShape="0">
                    <a:schemeClr val="dk1">
                      <a:alpha val="40000"/>
                    </a:schemeClr>
                  </a:outerShdw>
                </a:effectLst>
              </a:rPr>
              <a:t>the center </a:t>
            </a:r>
            <a:r>
              <a:rPr lang="en-US" sz="3200" dirty="0">
                <a:ln w="0"/>
                <a:effectLst>
                  <a:outerShdw blurRad="38100" dist="19050" dir="2700000" algn="tl" rotWithShape="0">
                    <a:schemeClr val="dk1">
                      <a:alpha val="40000"/>
                    </a:schemeClr>
                  </a:outerShdw>
                </a:effectLst>
              </a:rPr>
              <a:t>of the image</a:t>
            </a:r>
            <a:endParaRPr lang="en-US" sz="3200" dirty="0">
              <a:ln w="0"/>
              <a:effectLst>
                <a:outerShdw blurRad="38100" dist="19050" dir="2700000" algn="tl" rotWithShape="0">
                  <a:schemeClr val="dk1">
                    <a:alpha val="40000"/>
                  </a:schemeClr>
                </a:outerShdw>
              </a:effectLst>
            </a:endParaRPr>
          </a:p>
        </p:txBody>
      </p:sp>
      <p:pic>
        <p:nvPicPr>
          <p:cNvPr id="6" name="Picture 5"/>
          <p:cNvPicPr>
            <a:picLocks noChangeAspect="1"/>
          </p:cNvPicPr>
          <p:nvPr/>
        </p:nvPicPr>
        <p:blipFill>
          <a:blip r:embed="rId4"/>
          <a:stretch>
            <a:fillRect/>
          </a:stretch>
        </p:blipFill>
        <p:spPr>
          <a:xfrm>
            <a:off x="9031210" y="1934817"/>
            <a:ext cx="2728437" cy="2464904"/>
          </a:xfrm>
          <a:prstGeom prst="rect">
            <a:avLst/>
          </a:prstGeom>
        </p:spPr>
      </p:pic>
    </p:spTree>
    <p:extLst>
      <p:ext uri="{BB962C8B-B14F-4D97-AF65-F5344CB8AC3E}">
        <p14:creationId xmlns:p14="http://schemas.microsoft.com/office/powerpoint/2010/main" val="441728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2382" y="365125"/>
            <a:ext cx="9021417" cy="1325563"/>
          </a:xfrm>
        </p:spPr>
        <p:txBody>
          <a:bodyPr/>
          <a:lstStyle/>
          <a:p>
            <a:r>
              <a:rPr lang="en-US" b="1" dirty="0"/>
              <a:t>Shifting the origin</a:t>
            </a:r>
            <a:endParaRPr lang="en-US" b="1" dirty="0"/>
          </a:p>
        </p:txBody>
      </p:sp>
      <p:sp>
        <p:nvSpPr>
          <p:cNvPr id="5" name="Content Placeholder 4"/>
          <p:cNvSpPr>
            <a:spLocks noGrp="1"/>
          </p:cNvSpPr>
          <p:nvPr>
            <p:ph idx="1"/>
          </p:nvPr>
        </p:nvSpPr>
        <p:spPr/>
        <p:txBody>
          <a:bodyPr/>
          <a:lstStyle/>
          <a:p>
            <a:endParaRPr lang="en-US"/>
          </a:p>
        </p:txBody>
      </p:sp>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838200" y="1917326"/>
            <a:ext cx="5612503" cy="4259637"/>
          </a:xfrm>
          <a:prstGeom prst="rect">
            <a:avLst/>
          </a:prstGeom>
        </p:spPr>
      </p:pic>
      <p:pic>
        <p:nvPicPr>
          <p:cNvPr id="7" name="Picture 6"/>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Layer>
                </a14:imgProps>
              </a:ext>
            </a:extLst>
          </a:blip>
          <a:stretch>
            <a:fillRect/>
          </a:stretch>
        </p:blipFill>
        <p:spPr>
          <a:xfrm>
            <a:off x="6450703" y="2347913"/>
            <a:ext cx="5317227" cy="3829050"/>
          </a:xfrm>
          <a:prstGeom prst="rect">
            <a:avLst/>
          </a:prstGeom>
        </p:spPr>
      </p:pic>
      <p:sp>
        <p:nvSpPr>
          <p:cNvPr id="9" name="TextBox 8"/>
          <p:cNvSpPr txBox="1"/>
          <p:nvPr/>
        </p:nvSpPr>
        <p:spPr>
          <a:xfrm>
            <a:off x="132520" y="3813593"/>
            <a:ext cx="3366053" cy="400110"/>
          </a:xfrm>
          <a:prstGeom prst="rect">
            <a:avLst/>
          </a:prstGeom>
          <a:noFill/>
        </p:spPr>
        <p:txBody>
          <a:bodyPr wrap="square" rtlCol="0">
            <a:spAutoFit/>
          </a:bodyPr>
          <a:lstStyle/>
          <a:p>
            <a:r>
              <a:rPr lang="en-US" sz="2000" b="1" dirty="0">
                <a:effectLst>
                  <a:outerShdw blurRad="38100" dist="38100" dir="2700000" algn="tl">
                    <a:srgbClr val="000000">
                      <a:alpha val="43137"/>
                    </a:srgbClr>
                  </a:outerShdw>
                </a:effectLst>
              </a:rPr>
              <a:t>multiplying </a:t>
            </a:r>
            <a:r>
              <a:rPr lang="en-US" sz="2000" b="1" dirty="0" smtClean="0">
                <a:effectLst>
                  <a:outerShdw blurRad="38100" dist="38100" dir="2700000" algn="tl">
                    <a:srgbClr val="000000">
                      <a:alpha val="43137"/>
                    </a:srgbClr>
                  </a:outerShdw>
                </a:effectLst>
              </a:rPr>
              <a:t>f(</a:t>
            </a:r>
            <a:r>
              <a:rPr lang="en-US" sz="2000" b="1" dirty="0" err="1" smtClean="0">
                <a:effectLst>
                  <a:outerShdw blurRad="38100" dist="38100" dir="2700000" algn="tl">
                    <a:srgbClr val="000000">
                      <a:alpha val="43137"/>
                    </a:srgbClr>
                  </a:outerShdw>
                </a:effectLst>
              </a:rPr>
              <a:t>x,y</a:t>
            </a:r>
            <a:r>
              <a:rPr lang="en-US" sz="2000" b="1" dirty="0" smtClean="0">
                <a:effectLst>
                  <a:outerShdw blurRad="38100" dist="38100" dir="2700000" algn="tl">
                    <a:srgbClr val="000000">
                      <a:alpha val="43137"/>
                    </a:srgbClr>
                  </a:outerShdw>
                </a:effectLst>
              </a:rPr>
              <a:t>) </a:t>
            </a:r>
            <a:r>
              <a:rPr lang="en-US" sz="2000" b="1" dirty="0">
                <a:effectLst>
                  <a:outerShdw blurRad="38100" dist="38100" dir="2700000" algn="tl">
                    <a:srgbClr val="000000">
                      <a:alpha val="43137"/>
                    </a:srgbClr>
                  </a:outerShdw>
                </a:effectLst>
              </a:rPr>
              <a:t>by (−</a:t>
            </a:r>
            <a:r>
              <a:rPr lang="en-US" sz="2000" b="1" dirty="0" smtClean="0">
                <a:effectLst>
                  <a:outerShdw blurRad="38100" dist="38100" dir="2700000" algn="tl">
                    <a:srgbClr val="000000">
                      <a:alpha val="43137"/>
                    </a:srgbClr>
                  </a:outerShdw>
                </a:effectLst>
              </a:rPr>
              <a:t>1)</a:t>
            </a:r>
            <a:r>
              <a:rPr lang="en-US" sz="2000" b="1" baseline="30000" dirty="0" err="1" smtClean="0">
                <a:effectLst>
                  <a:outerShdw blurRad="38100" dist="38100" dir="2700000" algn="tl">
                    <a:srgbClr val="000000">
                      <a:alpha val="43137"/>
                    </a:srgbClr>
                  </a:outerShdw>
                </a:effectLst>
              </a:rPr>
              <a:t>x+y</a:t>
            </a:r>
            <a:endParaRPr lang="en-US" sz="2000" b="1" baseline="30000" dirty="0">
              <a:effectLst>
                <a:outerShdw blurRad="38100" dist="38100" dir="2700000" algn="tl">
                  <a:srgbClr val="000000">
                    <a:alpha val="43137"/>
                  </a:srgbClr>
                </a:outerShdw>
              </a:effectLst>
            </a:endParaRPr>
          </a:p>
        </p:txBody>
      </p:sp>
      <p:cxnSp>
        <p:nvCxnSpPr>
          <p:cNvPr id="12" name="Curved Connector 11"/>
          <p:cNvCxnSpPr/>
          <p:nvPr/>
        </p:nvCxnSpPr>
        <p:spPr>
          <a:xfrm rot="10800000" flipV="1">
            <a:off x="649358" y="2729947"/>
            <a:ext cx="1510747" cy="1033669"/>
          </a:xfrm>
          <a:prstGeom prst="curvedConnector3">
            <a:avLst>
              <a:gd name="adj1" fmla="val 111404"/>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urved Connector 13"/>
          <p:cNvCxnSpPr/>
          <p:nvPr/>
        </p:nvCxnSpPr>
        <p:spPr>
          <a:xfrm>
            <a:off x="1172817" y="4235638"/>
            <a:ext cx="2325756" cy="707423"/>
          </a:xfrm>
          <a:prstGeom prst="curvedConnector3">
            <a:avLst>
              <a:gd name="adj1" fmla="val 64245"/>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5052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2382" y="365125"/>
            <a:ext cx="9021417" cy="1325563"/>
          </a:xfrm>
        </p:spPr>
        <p:txBody>
          <a:bodyPr/>
          <a:lstStyle/>
          <a:p>
            <a:r>
              <a:rPr lang="en-US" b="1" dirty="0" smtClean="0"/>
              <a:t>Log Transform for DFT</a:t>
            </a:r>
            <a:endParaRPr lang="en-US" b="1" dirty="0"/>
          </a:p>
        </p:txBody>
      </p:sp>
      <p:pic>
        <p:nvPicPr>
          <p:cNvPr id="11" name="Content Placeholder 10"/>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376764" y="1474064"/>
            <a:ext cx="2857500" cy="1600200"/>
          </a:xfrm>
        </p:spPr>
      </p:pic>
      <p:pic>
        <p:nvPicPr>
          <p:cNvPr id="3" name="Picture 2"/>
          <p:cNvPicPr>
            <a:picLocks noChangeAspect="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Lst>
          </a:blip>
          <a:stretch>
            <a:fillRect/>
          </a:stretch>
        </p:blipFill>
        <p:spPr>
          <a:xfrm>
            <a:off x="838200" y="1825625"/>
            <a:ext cx="2696853" cy="2705100"/>
          </a:xfrm>
          <a:prstGeom prst="rect">
            <a:avLst/>
          </a:prstGeom>
        </p:spPr>
      </p:pic>
      <p:sp>
        <p:nvSpPr>
          <p:cNvPr id="4" name="Rectangle 3"/>
          <p:cNvSpPr/>
          <p:nvPr/>
        </p:nvSpPr>
        <p:spPr>
          <a:xfrm>
            <a:off x="719525" y="4529207"/>
            <a:ext cx="3297121" cy="461665"/>
          </a:xfrm>
          <a:prstGeom prst="rect">
            <a:avLst/>
          </a:prstGeom>
        </p:spPr>
        <p:txBody>
          <a:bodyPr wrap="none">
            <a:spAutoFit/>
          </a:bodyPr>
          <a:lstStyle/>
          <a:p>
            <a:r>
              <a:rPr lang="en-US" sz="2400" b="1" dirty="0"/>
              <a:t>After </a:t>
            </a:r>
            <a:r>
              <a:rPr lang="en-US" sz="2400" b="1" dirty="0" smtClean="0"/>
              <a:t>Shifting </a:t>
            </a:r>
            <a:r>
              <a:rPr lang="en-US" sz="2400" b="1" dirty="0"/>
              <a:t>the Origin </a:t>
            </a:r>
            <a:endParaRPr lang="en-US" sz="2400" b="1" dirty="0"/>
          </a:p>
        </p:txBody>
      </p:sp>
      <p:sp>
        <p:nvSpPr>
          <p:cNvPr id="8" name="TextBox 7"/>
          <p:cNvSpPr txBox="1"/>
          <p:nvPr/>
        </p:nvSpPr>
        <p:spPr>
          <a:xfrm>
            <a:off x="8075975" y="4526171"/>
            <a:ext cx="3268965" cy="461665"/>
          </a:xfrm>
          <a:prstGeom prst="rect">
            <a:avLst/>
          </a:prstGeom>
          <a:noFill/>
        </p:spPr>
        <p:txBody>
          <a:bodyPr wrap="square" rtlCol="0">
            <a:spAutoFit/>
          </a:bodyPr>
          <a:lstStyle/>
          <a:p>
            <a:r>
              <a:rPr lang="en-US" sz="2400" b="1" dirty="0" smtClean="0"/>
              <a:t>Final Fourier Transform</a:t>
            </a:r>
            <a:endParaRPr lang="en-US" sz="2400" b="1" dirty="0"/>
          </a:p>
        </p:txBody>
      </p:sp>
      <p:sp>
        <p:nvSpPr>
          <p:cNvPr id="9" name="Right Arrow 8"/>
          <p:cNvSpPr/>
          <p:nvPr/>
        </p:nvSpPr>
        <p:spPr>
          <a:xfrm>
            <a:off x="3662587" y="2997131"/>
            <a:ext cx="4413388" cy="3620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6"/>
          <a:stretch>
            <a:fillRect/>
          </a:stretch>
        </p:blipFill>
        <p:spPr>
          <a:xfrm>
            <a:off x="8203510" y="1953286"/>
            <a:ext cx="2728437" cy="2464904"/>
          </a:xfrm>
          <a:prstGeom prst="rect">
            <a:avLst/>
          </a:prstGeom>
        </p:spPr>
      </p:pic>
    </p:spTree>
    <p:extLst>
      <p:ext uri="{BB962C8B-B14F-4D97-AF65-F5344CB8AC3E}">
        <p14:creationId xmlns:p14="http://schemas.microsoft.com/office/powerpoint/2010/main" val="4191966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Processes for DFT</a:t>
            </a:r>
            <a:endParaRPr lang="en-US" dirty="0"/>
          </a:p>
        </p:txBody>
      </p:sp>
      <p:pic>
        <p:nvPicPr>
          <p:cNvPr id="4" name="Content Placeholder 3"/>
          <p:cNvPicPr>
            <a:picLocks noGrp="1" noChangeAspect="1"/>
          </p:cNvPicPr>
          <p:nvPr>
            <p:ph idx="1"/>
          </p:nvPr>
        </p:nvPicPr>
        <p:blipFill>
          <a:blip r:embed="rId2"/>
          <a:stretch>
            <a:fillRect/>
          </a:stretch>
        </p:blipFill>
        <p:spPr>
          <a:xfrm>
            <a:off x="2782119" y="1552710"/>
            <a:ext cx="5994133" cy="5099882"/>
          </a:xfrm>
          <a:prstGeom prst="rect">
            <a:avLst/>
          </a:prstGeom>
        </p:spPr>
      </p:pic>
      <p:sp>
        <p:nvSpPr>
          <p:cNvPr id="8" name="Right Arrow 7"/>
          <p:cNvSpPr/>
          <p:nvPr/>
        </p:nvSpPr>
        <p:spPr>
          <a:xfrm>
            <a:off x="4982817" y="2997131"/>
            <a:ext cx="1404731" cy="20989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rot="8652048">
            <a:off x="4722301" y="4006465"/>
            <a:ext cx="1791813" cy="1970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4997745" y="5365919"/>
            <a:ext cx="1404731" cy="20989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846714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en-US" dirty="0"/>
          </a:p>
        </p:txBody>
      </p:sp>
      <p:pic>
        <p:nvPicPr>
          <p:cNvPr id="4" name="Content Placeholder 3"/>
          <p:cNvPicPr>
            <a:picLocks noGrp="1" noChangeAspect="1"/>
          </p:cNvPicPr>
          <p:nvPr>
            <p:ph idx="1"/>
          </p:nvPr>
        </p:nvPicPr>
        <p:blipFill>
          <a:blip r:embed="rId2"/>
          <a:stretch>
            <a:fillRect/>
          </a:stretch>
        </p:blipFill>
        <p:spPr>
          <a:xfrm>
            <a:off x="521804" y="1690688"/>
            <a:ext cx="3276600" cy="3362325"/>
          </a:xfrm>
          <a:prstGeom prst="rect">
            <a:avLst/>
          </a:prstGeom>
        </p:spPr>
      </p:pic>
      <p:pic>
        <p:nvPicPr>
          <p:cNvPr id="5" name="Picture 4"/>
          <p:cNvPicPr>
            <a:picLocks noChangeAspect="1"/>
          </p:cNvPicPr>
          <p:nvPr/>
        </p:nvPicPr>
        <p:blipFill>
          <a:blip r:embed="rId3"/>
          <a:stretch>
            <a:fillRect/>
          </a:stretch>
        </p:blipFill>
        <p:spPr>
          <a:xfrm>
            <a:off x="4510294" y="1719262"/>
            <a:ext cx="3219450" cy="3305175"/>
          </a:xfrm>
          <a:prstGeom prst="rect">
            <a:avLst/>
          </a:prstGeom>
        </p:spPr>
      </p:pic>
      <p:pic>
        <p:nvPicPr>
          <p:cNvPr id="7" name="Picture 6"/>
          <p:cNvPicPr>
            <a:picLocks noChangeAspect="1"/>
          </p:cNvPicPr>
          <p:nvPr/>
        </p:nvPicPr>
        <p:blipFill>
          <a:blip r:embed="rId4"/>
          <a:stretch>
            <a:fillRect/>
          </a:stretch>
        </p:blipFill>
        <p:spPr>
          <a:xfrm>
            <a:off x="8680174" y="1793081"/>
            <a:ext cx="3194604" cy="3157538"/>
          </a:xfrm>
          <a:prstGeom prst="rect">
            <a:avLst/>
          </a:prstGeom>
        </p:spPr>
      </p:pic>
      <p:sp>
        <p:nvSpPr>
          <p:cNvPr id="8" name="TextBox 7"/>
          <p:cNvSpPr txBox="1"/>
          <p:nvPr/>
        </p:nvSpPr>
        <p:spPr>
          <a:xfrm>
            <a:off x="853960" y="5192781"/>
            <a:ext cx="2543639" cy="461665"/>
          </a:xfrm>
          <a:prstGeom prst="rect">
            <a:avLst/>
          </a:prstGeom>
          <a:noFill/>
        </p:spPr>
        <p:txBody>
          <a:bodyPr wrap="square" rtlCol="0">
            <a:spAutoFit/>
          </a:bodyPr>
          <a:lstStyle/>
          <a:p>
            <a:pPr algn="ctr"/>
            <a:r>
              <a:rPr lang="en-US" sz="2400" b="1" dirty="0" smtClean="0"/>
              <a:t>Original Image</a:t>
            </a:r>
            <a:endParaRPr lang="en-US" sz="2400" b="1" dirty="0"/>
          </a:p>
        </p:txBody>
      </p:sp>
      <p:sp>
        <p:nvSpPr>
          <p:cNvPr id="9" name="TextBox 8"/>
          <p:cNvSpPr txBox="1"/>
          <p:nvPr/>
        </p:nvSpPr>
        <p:spPr>
          <a:xfrm>
            <a:off x="4783206" y="5064192"/>
            <a:ext cx="2673626" cy="830997"/>
          </a:xfrm>
          <a:prstGeom prst="rect">
            <a:avLst/>
          </a:prstGeom>
          <a:noFill/>
        </p:spPr>
        <p:txBody>
          <a:bodyPr wrap="square" rtlCol="0">
            <a:spAutoFit/>
          </a:bodyPr>
          <a:lstStyle/>
          <a:p>
            <a:pPr algn="ctr"/>
            <a:r>
              <a:rPr lang="en-US" sz="2400" b="1" dirty="0" smtClean="0"/>
              <a:t>Log +Fourier Transform</a:t>
            </a:r>
            <a:endParaRPr lang="en-US" sz="2400" b="1" dirty="0"/>
          </a:p>
        </p:txBody>
      </p:sp>
      <p:sp>
        <p:nvSpPr>
          <p:cNvPr id="10" name="TextBox 9"/>
          <p:cNvSpPr txBox="1"/>
          <p:nvPr/>
        </p:nvSpPr>
        <p:spPr>
          <a:xfrm>
            <a:off x="8995328" y="5192780"/>
            <a:ext cx="2564296" cy="461665"/>
          </a:xfrm>
          <a:prstGeom prst="rect">
            <a:avLst/>
          </a:prstGeom>
          <a:noFill/>
        </p:spPr>
        <p:txBody>
          <a:bodyPr wrap="square" rtlCol="0">
            <a:spAutoFit/>
          </a:bodyPr>
          <a:lstStyle/>
          <a:p>
            <a:pPr algn="ctr"/>
            <a:r>
              <a:rPr lang="en-US" sz="2400" b="1" dirty="0"/>
              <a:t>Shifting the origin</a:t>
            </a:r>
            <a:endParaRPr lang="en-US" sz="2400" b="1" dirty="0" smtClean="0"/>
          </a:p>
        </p:txBody>
      </p:sp>
    </p:spTree>
    <p:extLst>
      <p:ext uri="{BB962C8B-B14F-4D97-AF65-F5344CB8AC3E}">
        <p14:creationId xmlns:p14="http://schemas.microsoft.com/office/powerpoint/2010/main" val="2722944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Highpass </a:t>
            </a:r>
            <a:r>
              <a:rPr lang="en-US" b="1" dirty="0"/>
              <a:t>filters </a:t>
            </a:r>
            <a:r>
              <a:rPr lang="en-US" b="1" dirty="0" smtClean="0"/>
              <a:t>- Sharpening</a:t>
            </a:r>
            <a:endParaRPr lang="en-US" b="1" dirty="0"/>
          </a:p>
        </p:txBody>
      </p:sp>
      <p:sp>
        <p:nvSpPr>
          <p:cNvPr id="3" name="Content Placeholder 2"/>
          <p:cNvSpPr>
            <a:spLocks noGrp="1"/>
          </p:cNvSpPr>
          <p:nvPr>
            <p:ph idx="1"/>
          </p:nvPr>
        </p:nvSpPr>
        <p:spPr/>
        <p:txBody>
          <a:bodyPr>
            <a:normAutofit fontScale="92500" lnSpcReduction="20000"/>
          </a:bodyPr>
          <a:lstStyle/>
          <a:p>
            <a:r>
              <a:rPr lang="en-US" dirty="0"/>
              <a:t>Edges and </a:t>
            </a:r>
            <a:r>
              <a:rPr lang="en-US" dirty="0" smtClean="0"/>
              <a:t>complex </a:t>
            </a:r>
            <a:r>
              <a:rPr lang="en-US" dirty="0"/>
              <a:t>details in images are linked with high frequency components.</a:t>
            </a:r>
          </a:p>
          <a:p>
            <a:r>
              <a:rPr lang="en-US" dirty="0"/>
              <a:t>High pass filters exclusively permit the passage of high frequencies while eliminating the low ones.</a:t>
            </a:r>
          </a:p>
          <a:p>
            <a:r>
              <a:rPr lang="en-US" dirty="0"/>
              <a:t>High pass frequencies serve as the </a:t>
            </a:r>
            <a:r>
              <a:rPr lang="en-US" dirty="0" smtClean="0"/>
              <a:t>complement (opposite) </a:t>
            </a:r>
            <a:r>
              <a:rPr lang="en-US" dirty="0"/>
              <a:t>to low pass filters, thereby emphasizing the contrast between regions with significant changes in intensity or color.</a:t>
            </a:r>
          </a:p>
          <a:p>
            <a:r>
              <a:rPr lang="en-US" dirty="0"/>
              <a:t>High pass filtering highlights sharp transitions and fine details within an image, accentuating features such as edges, textures, and patterns.</a:t>
            </a:r>
          </a:p>
          <a:p>
            <a:r>
              <a:rPr lang="en-US" dirty="0"/>
              <a:t>The primary function of high pass filters is to enhance the clarity and definition of these high frequency components, making them more prominent in the final image output.</a:t>
            </a:r>
          </a:p>
        </p:txBody>
      </p:sp>
      <p:pic>
        <p:nvPicPr>
          <p:cNvPr id="4" name="Picture 3"/>
          <p:cNvPicPr>
            <a:picLocks noChangeAspect="1"/>
          </p:cNvPicPr>
          <p:nvPr/>
        </p:nvPicPr>
        <p:blipFill>
          <a:blip r:embed="rId2"/>
          <a:stretch>
            <a:fillRect/>
          </a:stretch>
        </p:blipFill>
        <p:spPr>
          <a:xfrm>
            <a:off x="6556099" y="5629275"/>
            <a:ext cx="5278092" cy="1057457"/>
          </a:xfrm>
          <a:prstGeom prst="rect">
            <a:avLst/>
          </a:prstGeom>
        </p:spPr>
      </p:pic>
    </p:spTree>
    <p:extLst>
      <p:ext uri="{BB962C8B-B14F-4D97-AF65-F5344CB8AC3E}">
        <p14:creationId xmlns:p14="http://schemas.microsoft.com/office/powerpoint/2010/main" val="30282175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Ideal Highpass Filter</a:t>
            </a:r>
            <a:endParaRPr lang="en-US" dirty="0"/>
          </a:p>
        </p:txBody>
      </p:sp>
      <p:pic>
        <p:nvPicPr>
          <p:cNvPr id="7" name="Content Placeholder 6"/>
          <p:cNvPicPr>
            <a:picLocks noGrp="1" noChangeAspect="1"/>
          </p:cNvPicPr>
          <p:nvPr>
            <p:ph idx="1"/>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810889" y="2041007"/>
            <a:ext cx="10983546" cy="3418889"/>
          </a:xfrm>
          <a:prstGeom prst="rect">
            <a:avLst/>
          </a:prstGeom>
        </p:spPr>
      </p:pic>
    </p:spTree>
    <p:extLst>
      <p:ext uri="{BB962C8B-B14F-4D97-AF65-F5344CB8AC3E}">
        <p14:creationId xmlns:p14="http://schemas.microsoft.com/office/powerpoint/2010/main" val="34599815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Ideal Highpass Filter</a:t>
            </a:r>
            <a:endParaRPr lang="en-US" dirty="0"/>
          </a:p>
        </p:txBody>
      </p:sp>
      <p:sp>
        <p:nvSpPr>
          <p:cNvPr id="3" name="Content Placeholder 2"/>
          <p:cNvSpPr>
            <a:spLocks noGrp="1"/>
          </p:cNvSpPr>
          <p:nvPr>
            <p:ph idx="1"/>
          </p:nvPr>
        </p:nvSpPr>
        <p:spPr/>
        <p:txBody>
          <a:bodyPr/>
          <a:lstStyle/>
          <a:p>
            <a:endParaRPr lang="en-AE" dirty="0"/>
          </a:p>
          <a:p>
            <a:r>
              <a:rPr lang="en-US" dirty="0"/>
              <a:t>The ideal high pass filter is given as</a:t>
            </a:r>
            <a:r>
              <a:rPr lang="en-US" dirty="0" smtClean="0"/>
              <a:t>:</a:t>
            </a:r>
          </a:p>
          <a:p>
            <a:r>
              <a:rPr lang="en-US" dirty="0" smtClean="0"/>
              <a:t>where </a:t>
            </a:r>
            <a:r>
              <a:rPr lang="en-US" dirty="0"/>
              <a:t>D0 is the cut off distance as before </a:t>
            </a:r>
            <a:r>
              <a:rPr lang="en-US" dirty="0" smtClean="0"/>
              <a:t> </a:t>
            </a:r>
            <a:endParaRPr lang="en-US" dirty="0"/>
          </a:p>
        </p:txBody>
      </p:sp>
      <p:pic>
        <p:nvPicPr>
          <p:cNvPr id="5" name="Picture 4"/>
          <p:cNvPicPr>
            <a:picLocks noChangeAspect="1"/>
          </p:cNvPicPr>
          <p:nvPr/>
        </p:nvPicPr>
        <p:blipFill>
          <a:blip r:embed="rId3"/>
          <a:stretch>
            <a:fillRect/>
          </a:stretch>
        </p:blipFill>
        <p:spPr>
          <a:xfrm>
            <a:off x="2159267" y="3674620"/>
            <a:ext cx="7029450" cy="1847850"/>
          </a:xfrm>
          <a:prstGeom prst="rect">
            <a:avLst/>
          </a:prstGeom>
        </p:spPr>
      </p:pic>
      <p:pic>
        <p:nvPicPr>
          <p:cNvPr id="7" name="Picture 6"/>
          <p:cNvPicPr>
            <a:picLocks noChangeAspect="1"/>
          </p:cNvPicPr>
          <p:nvPr/>
        </p:nvPicPr>
        <p:blipFill>
          <a:blip r:embed="rId4"/>
          <a:stretch>
            <a:fillRect/>
          </a:stretch>
        </p:blipFill>
        <p:spPr>
          <a:xfrm>
            <a:off x="3456954" y="5658370"/>
            <a:ext cx="5278092" cy="1057457"/>
          </a:xfrm>
          <a:prstGeom prst="rect">
            <a:avLst/>
          </a:prstGeom>
        </p:spPr>
      </p:pic>
    </p:spTree>
    <p:extLst>
      <p:ext uri="{BB962C8B-B14F-4D97-AF65-F5344CB8AC3E}">
        <p14:creationId xmlns:p14="http://schemas.microsoft.com/office/powerpoint/2010/main" val="31723032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Ideal Highpass Filter</a:t>
            </a:r>
            <a:endParaRPr lang="en-US" dirty="0"/>
          </a:p>
        </p:txBody>
      </p:sp>
      <p:sp>
        <p:nvSpPr>
          <p:cNvPr id="4" name="Content Placeholder 3"/>
          <p:cNvSpPr>
            <a:spLocks noGrp="1"/>
          </p:cNvSpPr>
          <p:nvPr>
            <p:ph idx="1"/>
          </p:nvPr>
        </p:nvSpPr>
        <p:spPr/>
        <p:txBody>
          <a:bodyPr/>
          <a:lstStyle/>
          <a:p>
            <a:endParaRPr lang="en-US"/>
          </a:p>
        </p:txBody>
      </p:sp>
      <p:pic>
        <p:nvPicPr>
          <p:cNvPr id="6" name="Picture 5"/>
          <p:cNvPicPr>
            <a:picLocks noChangeAspect="1"/>
          </p:cNvPicPr>
          <p:nvPr/>
        </p:nvPicPr>
        <p:blipFill>
          <a:blip r:embed="rId3"/>
          <a:stretch>
            <a:fillRect/>
          </a:stretch>
        </p:blipFill>
        <p:spPr>
          <a:xfrm>
            <a:off x="2641853" y="1563756"/>
            <a:ext cx="7287131" cy="5128592"/>
          </a:xfrm>
          <a:prstGeom prst="rect">
            <a:avLst/>
          </a:prstGeom>
        </p:spPr>
      </p:pic>
    </p:spTree>
    <p:extLst>
      <p:ext uri="{BB962C8B-B14F-4D97-AF65-F5344CB8AC3E}">
        <p14:creationId xmlns:p14="http://schemas.microsoft.com/office/powerpoint/2010/main" val="24191962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Ringing Effect</a:t>
            </a:r>
            <a:endParaRPr lang="en-US" dirty="0"/>
          </a:p>
        </p:txBody>
      </p:sp>
      <p:sp>
        <p:nvSpPr>
          <p:cNvPr id="4" name="Content Placeholder 3"/>
          <p:cNvSpPr>
            <a:spLocks noGrp="1"/>
          </p:cNvSpPr>
          <p:nvPr>
            <p:ph idx="1"/>
          </p:nvPr>
        </p:nvSpPr>
        <p:spPr/>
        <p:txBody>
          <a:bodyPr/>
          <a:lstStyle/>
          <a:p>
            <a:r>
              <a:rPr lang="en-US" dirty="0"/>
              <a:t>When using an ideal </a:t>
            </a:r>
            <a:r>
              <a:rPr lang="en-US" dirty="0" smtClean="0"/>
              <a:t>Highpass/</a:t>
            </a:r>
            <a:r>
              <a:rPr lang="en-US" dirty="0" err="1" smtClean="0"/>
              <a:t>Lowpass</a:t>
            </a:r>
            <a:r>
              <a:rPr lang="en-US" dirty="0" smtClean="0"/>
              <a:t> </a:t>
            </a:r>
            <a:r>
              <a:rPr lang="en-US" dirty="0"/>
              <a:t>filter or Butterworth filter with a sharp cutoff frequency, the abrupt transition from passing to blocking certain frequencies can cause these oscillations or ripples to occur around edges. This phenomenon is </a:t>
            </a:r>
            <a:r>
              <a:rPr lang="en-US" dirty="0" smtClean="0"/>
              <a:t>called </a:t>
            </a:r>
            <a:r>
              <a:rPr lang="en-US" dirty="0"/>
              <a:t>The ringing effect</a:t>
            </a:r>
            <a:r>
              <a:rPr lang="en-US" dirty="0" smtClean="0"/>
              <a:t>.</a:t>
            </a:r>
            <a:endParaRPr lang="en-US" dirty="0"/>
          </a:p>
        </p:txBody>
      </p:sp>
      <p:pic>
        <p:nvPicPr>
          <p:cNvPr id="12290" name="Picture 2" descr="https://upload.wikimedia.org/wikipedia/commons/3/3b/Ringing_artifact_exampl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2988" y="4311512"/>
            <a:ext cx="2487268" cy="1865451"/>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2128215" y="3997032"/>
            <a:ext cx="2284758" cy="2284758"/>
            <a:chOff x="2088459" y="4311512"/>
            <a:chExt cx="2284758" cy="2284758"/>
          </a:xfrm>
        </p:grpSpPr>
        <p:pic>
          <p:nvPicPr>
            <p:cNvPr id="5" name="Picture 4"/>
            <p:cNvPicPr>
              <a:picLocks noChangeAspect="1"/>
            </p:cNvPicPr>
            <p:nvPr/>
          </p:nvPicPr>
          <p:blipFill>
            <a:blip r:embed="rId4"/>
            <a:stretch>
              <a:fillRect/>
            </a:stretch>
          </p:blipFill>
          <p:spPr>
            <a:xfrm>
              <a:off x="2088459" y="4311512"/>
              <a:ext cx="2284758" cy="2284758"/>
            </a:xfrm>
            <a:prstGeom prst="rect">
              <a:avLst/>
            </a:prstGeom>
          </p:spPr>
        </p:pic>
        <p:sp>
          <p:nvSpPr>
            <p:cNvPr id="8" name="Oval 7"/>
            <p:cNvSpPr/>
            <p:nvPr/>
          </p:nvSpPr>
          <p:spPr>
            <a:xfrm>
              <a:off x="2753759" y="5013172"/>
              <a:ext cx="477079" cy="440718"/>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1" name="Straight Connector 10"/>
          <p:cNvCxnSpPr>
            <a:stCxn id="8" idx="0"/>
          </p:cNvCxnSpPr>
          <p:nvPr/>
        </p:nvCxnSpPr>
        <p:spPr>
          <a:xfrm flipV="1">
            <a:off x="3032055" y="4306957"/>
            <a:ext cx="2670933" cy="391735"/>
          </a:xfrm>
          <a:prstGeom prst="line">
            <a:avLst/>
          </a:prstGeom>
          <a:ln w="57150">
            <a:prstDash val="sysDash"/>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stCxn id="8" idx="4"/>
          </p:cNvCxnSpPr>
          <p:nvPr/>
        </p:nvCxnSpPr>
        <p:spPr>
          <a:xfrm>
            <a:off x="3032055" y="5139410"/>
            <a:ext cx="2670933" cy="998927"/>
          </a:xfrm>
          <a:prstGeom prst="line">
            <a:avLst/>
          </a:prstGeom>
          <a:ln w="57150">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16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nodeType="withEffect">
                                  <p:stCondLst>
                                    <p:cond delay="0"/>
                                  </p:stCondLst>
                                  <p:childTnLst>
                                    <p:set>
                                      <p:cBhvr>
                                        <p:cTn id="12" dur="1" fill="hold">
                                          <p:stCondLst>
                                            <p:cond delay="0"/>
                                          </p:stCondLst>
                                        </p:cTn>
                                        <p:tgtEl>
                                          <p:spTgt spid="12290"/>
                                        </p:tgtEl>
                                        <p:attrNameLst>
                                          <p:attrName>style.visibility</p:attrName>
                                        </p:attrNameLst>
                                      </p:cBhvr>
                                      <p:to>
                                        <p:strVal val="visible"/>
                                      </p:to>
                                    </p:set>
                                    <p:animEffect transition="in" filter="fade">
                                      <p:cBhvr>
                                        <p:cTn id="13" dur="5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Butterworth</a:t>
            </a:r>
            <a:r>
              <a:rPr lang="en-US" dirty="0"/>
              <a:t> </a:t>
            </a:r>
            <a:r>
              <a:rPr lang="en-US" dirty="0" smtClean="0"/>
              <a:t>Highpass Filter</a:t>
            </a:r>
            <a:endParaRPr lang="en-US" dirty="0"/>
          </a:p>
        </p:txBody>
      </p:sp>
      <p:pic>
        <p:nvPicPr>
          <p:cNvPr id="5" name="Content Placeholder 4"/>
          <p:cNvPicPr>
            <a:picLocks noGrp="1" noChangeAspect="1"/>
          </p:cNvPicPr>
          <p:nvPr>
            <p:ph idx="1"/>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829295" y="2122798"/>
            <a:ext cx="10845869" cy="3297341"/>
          </a:xfrm>
          <a:prstGeom prst="rect">
            <a:avLst/>
          </a:prstGeom>
        </p:spPr>
      </p:pic>
    </p:spTree>
    <p:extLst>
      <p:ext uri="{BB962C8B-B14F-4D97-AF65-F5344CB8AC3E}">
        <p14:creationId xmlns:p14="http://schemas.microsoft.com/office/powerpoint/2010/main" val="33168956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Butterworth </a:t>
            </a:r>
            <a:r>
              <a:rPr lang="en-US" dirty="0"/>
              <a:t>highpass filter is the reverse operation of the Butterworth lowpass filter</a:t>
            </a:r>
            <a:r>
              <a:rPr lang="en-US" dirty="0" smtClean="0"/>
              <a:t>.</a:t>
            </a:r>
          </a:p>
          <a:p>
            <a:r>
              <a:rPr lang="en-US" dirty="0"/>
              <a:t>it introduces a smooth transition from 0 to 1 to reduce ringing artifacts.</a:t>
            </a:r>
            <a:endParaRPr lang="en-US" dirty="0" smtClean="0"/>
          </a:p>
          <a:p>
            <a:endParaRPr lang="en-US" dirty="0"/>
          </a:p>
          <a:p>
            <a:pPr marL="0" indent="0">
              <a:buNone/>
            </a:pPr>
            <a:endParaRPr lang="en-US" dirty="0" smtClean="0"/>
          </a:p>
          <a:p>
            <a:r>
              <a:rPr lang="en-US" dirty="0"/>
              <a:t>The transfer function of BHPF of </a:t>
            </a:r>
            <a:r>
              <a:rPr lang="en-US" dirty="0" smtClean="0"/>
              <a:t>order </a:t>
            </a:r>
            <a:r>
              <a:rPr lang="en-US" sz="4400" dirty="0" smtClean="0">
                <a:latin typeface="Blackadder ITC" panose="04020505051007020D02" pitchFamily="82" charset="0"/>
              </a:rPr>
              <a:t>n</a:t>
            </a:r>
            <a:r>
              <a:rPr lang="en-US" dirty="0" smtClean="0"/>
              <a:t> is </a:t>
            </a:r>
            <a:r>
              <a:rPr lang="en-US" dirty="0"/>
              <a:t>defined as</a:t>
            </a:r>
            <a:r>
              <a:rPr lang="en-US" dirty="0"/>
              <a:t> </a:t>
            </a:r>
            <a:endParaRPr lang="en-US" dirty="0" smtClean="0"/>
          </a:p>
        </p:txBody>
      </p:sp>
      <p:sp>
        <p:nvSpPr>
          <p:cNvPr id="2" name="Title 1"/>
          <p:cNvSpPr>
            <a:spLocks noGrp="1"/>
          </p:cNvSpPr>
          <p:nvPr>
            <p:ph type="title"/>
          </p:nvPr>
        </p:nvSpPr>
        <p:spPr/>
        <p:txBody>
          <a:bodyPr/>
          <a:lstStyle/>
          <a:p>
            <a:r>
              <a:rPr lang="en-US" dirty="0"/>
              <a:t>Butterworth</a:t>
            </a:r>
            <a:r>
              <a:rPr lang="en-US" dirty="0" smtClean="0"/>
              <a:t> Highpass Filter</a:t>
            </a:r>
            <a:endParaRPr lang="en-US" dirty="0"/>
          </a:p>
        </p:txBody>
      </p:sp>
      <p:pic>
        <p:nvPicPr>
          <p:cNvPr id="7" name="Picture 6"/>
          <p:cNvPicPr>
            <a:picLocks noChangeAspect="1"/>
          </p:cNvPicPr>
          <p:nvPr/>
        </p:nvPicPr>
        <p:blipFill>
          <a:blip r:embed="rId3"/>
          <a:stretch>
            <a:fillRect/>
          </a:stretch>
        </p:blipFill>
        <p:spPr>
          <a:xfrm>
            <a:off x="3524250" y="3472565"/>
            <a:ext cx="5278092" cy="1057457"/>
          </a:xfrm>
          <a:prstGeom prst="rect">
            <a:avLst/>
          </a:prstGeom>
        </p:spPr>
      </p:pic>
      <p:pic>
        <p:nvPicPr>
          <p:cNvPr id="9" name="Picture 8"/>
          <p:cNvPicPr>
            <a:picLocks noChangeAspect="1"/>
          </p:cNvPicPr>
          <p:nvPr/>
        </p:nvPicPr>
        <p:blipFill>
          <a:blip r:embed="rId4"/>
          <a:stretch>
            <a:fillRect/>
          </a:stretch>
        </p:blipFill>
        <p:spPr>
          <a:xfrm>
            <a:off x="3895311" y="5359400"/>
            <a:ext cx="5143500" cy="952500"/>
          </a:xfrm>
          <a:prstGeom prst="rect">
            <a:avLst/>
          </a:prstGeom>
        </p:spPr>
      </p:pic>
    </p:spTree>
    <p:extLst>
      <p:ext uri="{BB962C8B-B14F-4D97-AF65-F5344CB8AC3E}">
        <p14:creationId xmlns:p14="http://schemas.microsoft.com/office/powerpoint/2010/main" val="408942799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Butterworth</a:t>
            </a:r>
            <a:r>
              <a:rPr lang="en-US" dirty="0" smtClean="0"/>
              <a:t> Highpass Filter</a:t>
            </a:r>
            <a:endParaRPr lang="en-US" dirty="0"/>
          </a:p>
        </p:txBody>
      </p:sp>
      <p:sp>
        <p:nvSpPr>
          <p:cNvPr id="4" name="Content Placeholder 3"/>
          <p:cNvSpPr>
            <a:spLocks noGrp="1"/>
          </p:cNvSpPr>
          <p:nvPr>
            <p:ph idx="1"/>
          </p:nvPr>
        </p:nvSpPr>
        <p:spPr/>
        <p:txBody>
          <a:bodyPr/>
          <a:lstStyle/>
          <a:p>
            <a:endParaRPr lang="en-US"/>
          </a:p>
        </p:txBody>
      </p:sp>
      <p:pic>
        <p:nvPicPr>
          <p:cNvPr id="3" name="Picture 2"/>
          <p:cNvPicPr>
            <a:picLocks noChangeAspect="1"/>
          </p:cNvPicPr>
          <p:nvPr/>
        </p:nvPicPr>
        <p:blipFill>
          <a:blip r:embed="rId3"/>
          <a:stretch>
            <a:fillRect/>
          </a:stretch>
        </p:blipFill>
        <p:spPr>
          <a:xfrm>
            <a:off x="1709530" y="1825625"/>
            <a:ext cx="8335618" cy="4704523"/>
          </a:xfrm>
          <a:prstGeom prst="rect">
            <a:avLst/>
          </a:prstGeom>
        </p:spPr>
      </p:pic>
    </p:spTree>
    <p:extLst>
      <p:ext uri="{BB962C8B-B14F-4D97-AF65-F5344CB8AC3E}">
        <p14:creationId xmlns:p14="http://schemas.microsoft.com/office/powerpoint/2010/main" val="15307305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Gaussian Highpass Filter</a:t>
            </a:r>
            <a:endParaRPr lang="en-US"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024668" y="2081626"/>
            <a:ext cx="10329132" cy="3365017"/>
          </a:xfrm>
          <a:prstGeom prst="rect">
            <a:avLst/>
          </a:prstGeom>
        </p:spPr>
      </p:pic>
    </p:spTree>
    <p:extLst>
      <p:ext uri="{BB962C8B-B14F-4D97-AF65-F5344CB8AC3E}">
        <p14:creationId xmlns:p14="http://schemas.microsoft.com/office/powerpoint/2010/main" val="1819470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Unlike traditional highpass filters, which have a uniform frequency response, Gaussian highpass filters have a bell-shaped response curve centered around a specific cutoff frequency</a:t>
            </a:r>
            <a:r>
              <a:rPr lang="en-US" dirty="0" smtClean="0"/>
              <a:t>.</a:t>
            </a:r>
          </a:p>
          <a:p>
            <a:endParaRPr lang="en-US" dirty="0"/>
          </a:p>
          <a:p>
            <a:r>
              <a:rPr lang="en-US" dirty="0" smtClean="0"/>
              <a:t>The </a:t>
            </a:r>
            <a:r>
              <a:rPr lang="en-US" dirty="0"/>
              <a:t>Gaussian high pass filter is given as </a:t>
            </a:r>
            <a:endParaRPr lang="en-US" dirty="0" smtClean="0"/>
          </a:p>
        </p:txBody>
      </p:sp>
      <p:sp>
        <p:nvSpPr>
          <p:cNvPr id="2" name="Title 1"/>
          <p:cNvSpPr>
            <a:spLocks noGrp="1"/>
          </p:cNvSpPr>
          <p:nvPr>
            <p:ph type="title"/>
          </p:nvPr>
        </p:nvSpPr>
        <p:spPr/>
        <p:txBody>
          <a:bodyPr/>
          <a:lstStyle/>
          <a:p>
            <a:r>
              <a:rPr lang="en-US" dirty="0"/>
              <a:t>Gaussian Highpass Filter</a:t>
            </a:r>
          </a:p>
        </p:txBody>
      </p:sp>
      <p:pic>
        <p:nvPicPr>
          <p:cNvPr id="5" name="Picture 4"/>
          <p:cNvPicPr>
            <a:picLocks noChangeAspect="1"/>
          </p:cNvPicPr>
          <p:nvPr/>
        </p:nvPicPr>
        <p:blipFill>
          <a:blip r:embed="rId3"/>
          <a:stretch>
            <a:fillRect/>
          </a:stretch>
        </p:blipFill>
        <p:spPr>
          <a:xfrm>
            <a:off x="2848380" y="4209711"/>
            <a:ext cx="6708499" cy="1187789"/>
          </a:xfrm>
          <a:prstGeom prst="rect">
            <a:avLst/>
          </a:prstGeom>
        </p:spPr>
      </p:pic>
    </p:spTree>
    <p:extLst>
      <p:ext uri="{BB962C8B-B14F-4D97-AF65-F5344CB8AC3E}">
        <p14:creationId xmlns:p14="http://schemas.microsoft.com/office/powerpoint/2010/main" val="9504406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Gaussian Highpass Filter</a:t>
            </a:r>
          </a:p>
        </p:txBody>
      </p:sp>
      <p:sp>
        <p:nvSpPr>
          <p:cNvPr id="4" name="Content Placeholder 3"/>
          <p:cNvSpPr>
            <a:spLocks noGrp="1"/>
          </p:cNvSpPr>
          <p:nvPr>
            <p:ph idx="1"/>
          </p:nvPr>
        </p:nvSpPr>
        <p:spPr/>
        <p:txBody>
          <a:bodyPr/>
          <a:lstStyle/>
          <a:p>
            <a:endParaRPr lang="en-US"/>
          </a:p>
        </p:txBody>
      </p:sp>
      <p:pic>
        <p:nvPicPr>
          <p:cNvPr id="5" name="Picture 4"/>
          <p:cNvPicPr>
            <a:picLocks noChangeAspect="1"/>
          </p:cNvPicPr>
          <p:nvPr/>
        </p:nvPicPr>
        <p:blipFill>
          <a:blip r:embed="rId3"/>
          <a:stretch>
            <a:fillRect/>
          </a:stretch>
        </p:blipFill>
        <p:spPr>
          <a:xfrm>
            <a:off x="1457737" y="1538677"/>
            <a:ext cx="8447433" cy="4925233"/>
          </a:xfrm>
          <a:prstGeom prst="rect">
            <a:avLst/>
          </a:prstGeom>
        </p:spPr>
      </p:pic>
    </p:spTree>
    <p:extLst>
      <p:ext uri="{BB962C8B-B14F-4D97-AF65-F5344CB8AC3E}">
        <p14:creationId xmlns:p14="http://schemas.microsoft.com/office/powerpoint/2010/main" val="33170330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Highpass </a:t>
            </a:r>
            <a:r>
              <a:rPr lang="en-US" dirty="0"/>
              <a:t>Filter </a:t>
            </a:r>
            <a:r>
              <a:rPr lang="en-US" dirty="0" smtClean="0"/>
              <a:t>Which One is Better</a:t>
            </a:r>
            <a:endParaRPr lang="en-US" dirty="0"/>
          </a:p>
        </p:txBody>
      </p:sp>
      <p:pic>
        <p:nvPicPr>
          <p:cNvPr id="4" name="Content Placeholder 3"/>
          <p:cNvPicPr>
            <a:picLocks noGrp="1" noChangeAspect="1"/>
          </p:cNvPicPr>
          <p:nvPr>
            <p:ph idx="1"/>
          </p:nvPr>
        </p:nvPicPr>
        <p:blipFill>
          <a:blip r:embed="rId3"/>
          <a:stretch>
            <a:fillRect/>
          </a:stretch>
        </p:blipFill>
        <p:spPr>
          <a:xfrm>
            <a:off x="2146851" y="1481068"/>
            <a:ext cx="7699513" cy="5117950"/>
          </a:xfrm>
          <a:prstGeom prst="rect">
            <a:avLst/>
          </a:prstGeom>
        </p:spPr>
      </p:pic>
    </p:spTree>
    <p:extLst>
      <p:ext uri="{BB962C8B-B14F-4D97-AF65-F5344CB8AC3E}">
        <p14:creationId xmlns:p14="http://schemas.microsoft.com/office/powerpoint/2010/main" val="30384292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a:t>
            </a:r>
            <a:endParaRPr lang="en-US" dirty="0"/>
          </a:p>
        </p:txBody>
      </p:sp>
      <p:pic>
        <p:nvPicPr>
          <p:cNvPr id="4" name="Content Placeholder 3"/>
          <p:cNvPicPr>
            <a:picLocks noGrp="1" noChangeAspect="1"/>
          </p:cNvPicPr>
          <p:nvPr>
            <p:ph idx="1"/>
          </p:nvPr>
        </p:nvPicPr>
        <p:blipFill>
          <a:blip r:embed="rId2"/>
          <a:stretch>
            <a:fillRect/>
          </a:stretch>
        </p:blipFill>
        <p:spPr>
          <a:xfrm>
            <a:off x="1157965" y="1825625"/>
            <a:ext cx="9876070" cy="4351338"/>
          </a:xfrm>
          <a:prstGeom prst="rect">
            <a:avLst/>
          </a:prstGeom>
        </p:spPr>
      </p:pic>
      <p:sp>
        <p:nvSpPr>
          <p:cNvPr id="5" name="TextBox 4"/>
          <p:cNvSpPr txBox="1"/>
          <p:nvPr/>
        </p:nvSpPr>
        <p:spPr>
          <a:xfrm>
            <a:off x="10260494" y="6311900"/>
            <a:ext cx="2186609" cy="369332"/>
          </a:xfrm>
          <a:prstGeom prst="rect">
            <a:avLst/>
          </a:prstGeom>
          <a:noFill/>
        </p:spPr>
        <p:txBody>
          <a:bodyPr wrap="square" rtlCol="0">
            <a:spAutoFit/>
          </a:bodyPr>
          <a:lstStyle/>
          <a:p>
            <a:r>
              <a:rPr lang="en-US" dirty="0"/>
              <a:t>Source: </a:t>
            </a:r>
            <a:r>
              <a:rPr lang="en-US" dirty="0">
                <a:hlinkClick r:id="rId3"/>
              </a:rPr>
              <a:t>queensu</a:t>
            </a:r>
            <a:endParaRPr lang="en-US" dirty="0"/>
          </a:p>
        </p:txBody>
      </p:sp>
    </p:spTree>
    <p:extLst>
      <p:ext uri="{BB962C8B-B14F-4D97-AF65-F5344CB8AC3E}">
        <p14:creationId xmlns:p14="http://schemas.microsoft.com/office/powerpoint/2010/main" val="22537650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a:t>
            </a:r>
            <a:endParaRPr lang="en-US" dirty="0"/>
          </a:p>
        </p:txBody>
      </p:sp>
      <p:pic>
        <p:nvPicPr>
          <p:cNvPr id="5" name="Picture 4"/>
          <p:cNvPicPr>
            <a:picLocks noChangeAspect="1"/>
          </p:cNvPicPr>
          <p:nvPr/>
        </p:nvPicPr>
        <p:blipFill>
          <a:blip r:embed="rId2"/>
          <a:stretch>
            <a:fillRect/>
          </a:stretch>
        </p:blipFill>
        <p:spPr>
          <a:xfrm>
            <a:off x="1259022" y="1855305"/>
            <a:ext cx="4406487" cy="4365305"/>
          </a:xfrm>
          <a:prstGeom prst="rect">
            <a:avLst/>
          </a:prstGeom>
        </p:spPr>
      </p:pic>
      <p:pic>
        <p:nvPicPr>
          <p:cNvPr id="6" name="Picture 5"/>
          <p:cNvPicPr>
            <a:picLocks noChangeAspect="1"/>
          </p:cNvPicPr>
          <p:nvPr/>
        </p:nvPicPr>
        <p:blipFill>
          <a:blip r:embed="rId3"/>
          <a:stretch>
            <a:fillRect/>
          </a:stretch>
        </p:blipFill>
        <p:spPr>
          <a:xfrm>
            <a:off x="6462718" y="1881418"/>
            <a:ext cx="4480987" cy="4339192"/>
          </a:xfrm>
          <a:prstGeom prst="rect">
            <a:avLst/>
          </a:prstGeom>
        </p:spPr>
      </p:pic>
      <p:sp>
        <p:nvSpPr>
          <p:cNvPr id="7" name="TextBox 6"/>
          <p:cNvSpPr txBox="1"/>
          <p:nvPr/>
        </p:nvSpPr>
        <p:spPr>
          <a:xfrm>
            <a:off x="10260494" y="6311900"/>
            <a:ext cx="2186609" cy="369332"/>
          </a:xfrm>
          <a:prstGeom prst="rect">
            <a:avLst/>
          </a:prstGeom>
          <a:noFill/>
        </p:spPr>
        <p:txBody>
          <a:bodyPr wrap="square" rtlCol="0">
            <a:spAutoFit/>
          </a:bodyPr>
          <a:lstStyle/>
          <a:p>
            <a:r>
              <a:rPr lang="en-US" dirty="0"/>
              <a:t>Source: </a:t>
            </a:r>
            <a:r>
              <a:rPr lang="en-US" dirty="0">
                <a:hlinkClick r:id="rId4"/>
              </a:rPr>
              <a:t>queensu</a:t>
            </a:r>
            <a:endParaRPr lang="en-US" dirty="0"/>
          </a:p>
        </p:txBody>
      </p:sp>
    </p:spTree>
    <p:extLst>
      <p:ext uri="{BB962C8B-B14F-4D97-AF65-F5344CB8AC3E}">
        <p14:creationId xmlns:p14="http://schemas.microsoft.com/office/powerpoint/2010/main" val="12541180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i="1" dirty="0"/>
              <a:t>Image Restoration</a:t>
            </a:r>
            <a:br>
              <a:rPr lang="en-US" b="1" i="1" dirty="0"/>
            </a:br>
            <a:r>
              <a:rPr lang="en-US" b="1" i="1" dirty="0"/>
              <a:t>and Reconstruction</a:t>
            </a:r>
            <a:endParaRPr lang="en-US" dirty="0"/>
          </a:p>
        </p:txBody>
      </p:sp>
      <p:sp>
        <p:nvSpPr>
          <p:cNvPr id="5" name="Text Placeholder 4"/>
          <p:cNvSpPr>
            <a:spLocks noGrp="1"/>
          </p:cNvSpPr>
          <p:nvPr>
            <p:ph type="body" idx="1"/>
          </p:nvPr>
        </p:nvSpPr>
        <p:spPr/>
        <p:txBody>
          <a:bodyPr/>
          <a:lstStyle/>
          <a:p>
            <a:r>
              <a:rPr lang="en-US" b="1" dirty="0" smtClean="0">
                <a:solidFill>
                  <a:srgbClr val="FF0000"/>
                </a:solidFill>
              </a:rPr>
              <a:t>Chapter 5</a:t>
            </a:r>
            <a:endParaRPr lang="en-US" b="1" dirty="0">
              <a:solidFill>
                <a:srgbClr val="FF0000"/>
              </a:solidFill>
            </a:endParaRPr>
          </a:p>
        </p:txBody>
      </p:sp>
    </p:spTree>
    <p:extLst>
      <p:ext uri="{BB962C8B-B14F-4D97-AF65-F5344CB8AC3E}">
        <p14:creationId xmlns:p14="http://schemas.microsoft.com/office/powerpoint/2010/main" val="38494444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Image Restoration</a:t>
            </a:r>
            <a:endParaRPr lang="en-US" dirty="0"/>
          </a:p>
        </p:txBody>
      </p:sp>
      <p:sp>
        <p:nvSpPr>
          <p:cNvPr id="5" name="Content Placeholder 4"/>
          <p:cNvSpPr>
            <a:spLocks noGrp="1"/>
          </p:cNvSpPr>
          <p:nvPr>
            <p:ph idx="1"/>
          </p:nvPr>
        </p:nvSpPr>
        <p:spPr/>
        <p:txBody>
          <a:bodyPr/>
          <a:lstStyle/>
          <a:p>
            <a:r>
              <a:rPr lang="en-US" dirty="0"/>
              <a:t>As in image enhancement, the principal goal of restoration techniques is to improve an image in </a:t>
            </a:r>
            <a:r>
              <a:rPr lang="en-US" dirty="0" smtClean="0"/>
              <a:t>some predefined sense (Image Enhancement).</a:t>
            </a:r>
          </a:p>
          <a:p>
            <a:r>
              <a:rPr lang="en-US" dirty="0" smtClean="0"/>
              <a:t>The </a:t>
            </a:r>
            <a:r>
              <a:rPr lang="en-US" dirty="0"/>
              <a:t>process of taking a corrupted or noisy image and estimating the clean, original image. This restoration involves reversing the effects that blurred the image, often by imaging a point known as the Point Spread Function (PSF) to recover the lost image information due to blurring</a:t>
            </a:r>
            <a:r>
              <a:rPr lang="en-US" dirty="0" smtClean="0"/>
              <a:t>.</a:t>
            </a:r>
          </a:p>
          <a:p>
            <a:endParaRPr lang="en-US" dirty="0"/>
          </a:p>
        </p:txBody>
      </p:sp>
    </p:spTree>
    <p:extLst>
      <p:ext uri="{BB962C8B-B14F-4D97-AF65-F5344CB8AC3E}">
        <p14:creationId xmlns:p14="http://schemas.microsoft.com/office/powerpoint/2010/main" val="305639751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Image Restoration</a:t>
            </a:r>
            <a:endParaRPr lang="en-US" dirty="0"/>
          </a:p>
        </p:txBody>
      </p:sp>
      <p:sp>
        <p:nvSpPr>
          <p:cNvPr id="5" name="Content Placeholder 4"/>
          <p:cNvSpPr>
            <a:spLocks noGrp="1"/>
          </p:cNvSpPr>
          <p:nvPr>
            <p:ph idx="1"/>
          </p:nvPr>
        </p:nvSpPr>
        <p:spPr/>
        <p:txBody>
          <a:bodyPr/>
          <a:lstStyle/>
          <a:p>
            <a:r>
              <a:rPr lang="en-US" dirty="0"/>
              <a:t>Image restoration techniques can be categorized into spatial domain methods, which operate directly on image pixels, and frequency domain methods, which transform images into the frequency domain using techniques like the Fourier transform for restoration operations.</a:t>
            </a:r>
            <a:endParaRPr lang="en-US" dirty="0"/>
          </a:p>
        </p:txBody>
      </p:sp>
      <p:pic>
        <p:nvPicPr>
          <p:cNvPr id="2" name="Picture 1"/>
          <p:cNvPicPr>
            <a:picLocks noChangeAspect="1"/>
          </p:cNvPicPr>
          <p:nvPr/>
        </p:nvPicPr>
        <p:blipFill>
          <a:blip r:embed="rId3"/>
          <a:stretch>
            <a:fillRect/>
          </a:stretch>
        </p:blipFill>
        <p:spPr>
          <a:xfrm>
            <a:off x="2116827" y="3889720"/>
            <a:ext cx="8143875" cy="2524125"/>
          </a:xfrm>
          <a:prstGeom prst="rect">
            <a:avLst/>
          </a:prstGeom>
        </p:spPr>
      </p:pic>
    </p:spTree>
    <p:extLst>
      <p:ext uri="{BB962C8B-B14F-4D97-AF65-F5344CB8AC3E}">
        <p14:creationId xmlns:p14="http://schemas.microsoft.com/office/powerpoint/2010/main" val="16317065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 Brief</a:t>
            </a:r>
            <a:endParaRPr lang="en-US" dirty="0"/>
          </a:p>
        </p:txBody>
      </p:sp>
      <p:sp>
        <p:nvSpPr>
          <p:cNvPr id="5" name="Content Placeholder 4"/>
          <p:cNvSpPr>
            <a:spLocks noGrp="1"/>
          </p:cNvSpPr>
          <p:nvPr>
            <p:ph idx="1"/>
          </p:nvPr>
        </p:nvSpPr>
        <p:spPr/>
        <p:txBody>
          <a:bodyPr/>
          <a:lstStyle/>
          <a:p>
            <a:r>
              <a:rPr lang="en-US" dirty="0"/>
              <a:t>Image restoration aims to rectify or reverse defects that impair image quality.</a:t>
            </a:r>
          </a:p>
          <a:p>
            <a:r>
              <a:rPr lang="en-US" dirty="0"/>
              <a:t>Degradation encompasses various forms including motion blur, noise, and camera </a:t>
            </a:r>
            <a:r>
              <a:rPr lang="en-US" dirty="0" smtClean="0"/>
              <a:t>miss focus.</a:t>
            </a:r>
            <a:endParaRPr lang="en-US" dirty="0"/>
          </a:p>
          <a:p>
            <a:r>
              <a:rPr lang="en-US" dirty="0"/>
              <a:t>For instance, in scenarios of motion blur, </a:t>
            </a:r>
            <a:r>
              <a:rPr lang="en-US" dirty="0" smtClean="0"/>
              <a:t>it is </a:t>
            </a:r>
            <a:r>
              <a:rPr lang="en-US" dirty="0"/>
              <a:t>feasible to generate a precise estimation of the blurring function and reverse the blur to retrieve the original image.</a:t>
            </a:r>
          </a:p>
          <a:p>
            <a:r>
              <a:rPr lang="en-US" dirty="0"/>
              <a:t>However, when noise corrupts the image, the most achievable outcome is mitigating the impact of the degradation it induced.</a:t>
            </a:r>
          </a:p>
        </p:txBody>
      </p:sp>
    </p:spTree>
    <p:extLst>
      <p:ext uri="{BB962C8B-B14F-4D97-AF65-F5344CB8AC3E}">
        <p14:creationId xmlns:p14="http://schemas.microsoft.com/office/powerpoint/2010/main" val="179300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Degradation of images can have many causes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defects </a:t>
            </a:r>
            <a:r>
              <a:rPr lang="en-US" dirty="0"/>
              <a:t>of optical lenses; </a:t>
            </a:r>
          </a:p>
          <a:p>
            <a:r>
              <a:rPr lang="en-US" dirty="0" smtClean="0"/>
              <a:t>nonlinearity </a:t>
            </a:r>
            <a:r>
              <a:rPr lang="en-US" dirty="0"/>
              <a:t>of the electro-optical sensor; </a:t>
            </a:r>
          </a:p>
          <a:p>
            <a:r>
              <a:rPr lang="en-US" dirty="0" smtClean="0"/>
              <a:t>graininess </a:t>
            </a:r>
            <a:r>
              <a:rPr lang="en-US" dirty="0"/>
              <a:t>of the film material; </a:t>
            </a:r>
          </a:p>
          <a:p>
            <a:r>
              <a:rPr lang="en-US" dirty="0" smtClean="0"/>
              <a:t>relative </a:t>
            </a:r>
            <a:r>
              <a:rPr lang="en-US" dirty="0"/>
              <a:t>motion between an object and camera </a:t>
            </a:r>
          </a:p>
          <a:p>
            <a:r>
              <a:rPr lang="en-US" dirty="0" smtClean="0"/>
              <a:t>wrong </a:t>
            </a:r>
            <a:r>
              <a:rPr lang="en-US" dirty="0"/>
              <a:t>focus, </a:t>
            </a:r>
          </a:p>
          <a:p>
            <a:r>
              <a:rPr lang="en-US" dirty="0" smtClean="0"/>
              <a:t>atmospheric </a:t>
            </a:r>
            <a:r>
              <a:rPr lang="en-US" dirty="0"/>
              <a:t>turbulence in remote sensing or astronomy, </a:t>
            </a:r>
          </a:p>
          <a:p>
            <a:r>
              <a:rPr lang="en-US" dirty="0" smtClean="0"/>
              <a:t>etc</a:t>
            </a:r>
            <a:r>
              <a:rPr lang="en-US" dirty="0"/>
              <a:t>. </a:t>
            </a:r>
          </a:p>
          <a:p>
            <a:pPr marL="0" indent="0">
              <a:buNone/>
            </a:pPr>
            <a:endParaRPr lang="en-US" dirty="0" smtClean="0"/>
          </a:p>
          <a:p>
            <a:pPr marL="0" indent="0">
              <a:buNone/>
            </a:pPr>
            <a:r>
              <a:rPr lang="en-US" dirty="0" smtClean="0"/>
              <a:t>The </a:t>
            </a:r>
            <a:r>
              <a:rPr lang="en-US" dirty="0"/>
              <a:t>objective of image restoration is to reconstruct the original image from its degraded version. </a:t>
            </a:r>
          </a:p>
          <a:p>
            <a:endParaRPr lang="en-US" dirty="0"/>
          </a:p>
        </p:txBody>
      </p:sp>
    </p:spTree>
    <p:extLst>
      <p:ext uri="{BB962C8B-B14F-4D97-AF65-F5344CB8AC3E}">
        <p14:creationId xmlns:p14="http://schemas.microsoft.com/office/powerpoint/2010/main" val="7450378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Noise Model</a:t>
            </a:r>
            <a:endParaRPr lang="en-US" dirty="0"/>
          </a:p>
        </p:txBody>
      </p:sp>
      <p:sp>
        <p:nvSpPr>
          <p:cNvPr id="3" name="Content Placeholder 2"/>
          <p:cNvSpPr>
            <a:spLocks noGrp="1"/>
          </p:cNvSpPr>
          <p:nvPr>
            <p:ph idx="1"/>
          </p:nvPr>
        </p:nvSpPr>
        <p:spPr/>
        <p:txBody>
          <a:bodyPr/>
          <a:lstStyle/>
          <a:p>
            <a:r>
              <a:rPr lang="en-US" dirty="0"/>
              <a:t>The principal source of noise in digital images arises during image acquisition and transmission</a:t>
            </a:r>
            <a:r>
              <a:rPr lang="en-US" dirty="0" smtClean="0"/>
              <a:t>.</a:t>
            </a:r>
          </a:p>
          <a:p>
            <a:r>
              <a:rPr lang="en-US" dirty="0" smtClean="0"/>
              <a:t>Mathematically Noise can be  modeled through the following: </a:t>
            </a:r>
            <a:endParaRPr lang="en-US" dirty="0"/>
          </a:p>
        </p:txBody>
      </p:sp>
      <p:pic>
        <p:nvPicPr>
          <p:cNvPr id="5" name="Picture 4"/>
          <p:cNvPicPr>
            <a:picLocks noChangeAspect="1"/>
          </p:cNvPicPr>
          <p:nvPr/>
        </p:nvPicPr>
        <p:blipFill>
          <a:blip r:embed="rId3"/>
          <a:stretch>
            <a:fillRect/>
          </a:stretch>
        </p:blipFill>
        <p:spPr>
          <a:xfrm>
            <a:off x="3054423" y="3208474"/>
            <a:ext cx="6083153" cy="1065601"/>
          </a:xfrm>
          <a:prstGeom prst="rect">
            <a:avLst/>
          </a:prstGeom>
        </p:spPr>
      </p:pic>
      <p:pic>
        <p:nvPicPr>
          <p:cNvPr id="18436" name="Picture 4" descr="https://media.geeksforgeeks.org/wp-content/uploads/20221109202230/downloa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730" y="4151068"/>
            <a:ext cx="6641376" cy="2160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8136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D0D0D"/>
                </a:solidFill>
                <a:latin typeface="Söhne"/>
              </a:rPr>
              <a:t>Gaussian noise</a:t>
            </a:r>
            <a:endParaRPr lang="en-US" dirty="0"/>
          </a:p>
        </p:txBody>
      </p:sp>
      <p:sp>
        <p:nvSpPr>
          <p:cNvPr id="4" name="Rectangle 3"/>
          <p:cNvSpPr/>
          <p:nvPr/>
        </p:nvSpPr>
        <p:spPr>
          <a:xfrm>
            <a:off x="1126729" y="1690688"/>
            <a:ext cx="9850212" cy="667945"/>
          </a:xfrm>
          <a:prstGeom prst="rect">
            <a:avLst/>
          </a:prstGeom>
        </p:spPr>
        <p:txBody>
          <a:bodyPr wrap="square">
            <a:spAutoFit/>
          </a:bodyPr>
          <a:lstStyle/>
          <a:p>
            <a:r>
              <a:rPr lang="en-US" dirty="0">
                <a:solidFill>
                  <a:srgbClr val="0D0D0D"/>
                </a:solidFill>
                <a:latin typeface="Söhne"/>
              </a:rPr>
              <a:t>In image processing, various types of noise can corrupt an image, affecting its quality and making it challenging to extract useful information. </a:t>
            </a:r>
            <a:endParaRPr lang="en-US" dirty="0"/>
          </a:p>
        </p:txBody>
      </p:sp>
      <p:sp>
        <p:nvSpPr>
          <p:cNvPr id="5" name="Rectangle 4"/>
          <p:cNvSpPr/>
          <p:nvPr/>
        </p:nvSpPr>
        <p:spPr>
          <a:xfrm>
            <a:off x="1245998" y="2558045"/>
            <a:ext cx="9607531" cy="2308324"/>
          </a:xfrm>
          <a:prstGeom prst="rect">
            <a:avLst/>
          </a:prstGeom>
        </p:spPr>
        <p:txBody>
          <a:bodyPr wrap="square">
            <a:spAutoFit/>
          </a:bodyPr>
          <a:lstStyle/>
          <a:p>
            <a:pPr marL="285750" indent="-285750">
              <a:buFont typeface="Arial" panose="020B0604020202020204" pitchFamily="34" charset="0"/>
              <a:buChar char="•"/>
            </a:pPr>
            <a:r>
              <a:rPr lang="en-US" b="1" dirty="0">
                <a:solidFill>
                  <a:srgbClr val="0D0D0D"/>
                </a:solidFill>
                <a:latin typeface="Söhne"/>
              </a:rPr>
              <a:t>Gaussian Noise</a:t>
            </a:r>
            <a:r>
              <a:rPr lang="en-US" dirty="0">
                <a:solidFill>
                  <a:srgbClr val="0D0D0D"/>
                </a:solidFill>
                <a:latin typeface="Söhne"/>
              </a:rPr>
              <a:t>:</a:t>
            </a:r>
          </a:p>
          <a:p>
            <a:pPr marL="628650" indent="-628650">
              <a:buFont typeface="Arial" panose="020B0604020202020204" pitchFamily="34" charset="0"/>
              <a:buChar char="•"/>
            </a:pPr>
            <a:r>
              <a:rPr lang="en-US" dirty="0">
                <a:solidFill>
                  <a:srgbClr val="0D0D0D"/>
                </a:solidFill>
                <a:latin typeface="Söhne"/>
              </a:rPr>
              <a:t>Gaussian noise is characterized by a Gaussian probability distribution and typically manifests as random variations in pixel intensity.</a:t>
            </a:r>
          </a:p>
          <a:p>
            <a:pPr marL="628650" lvl="1" indent="-628650">
              <a:buFont typeface="Arial" panose="020B0604020202020204" pitchFamily="34" charset="0"/>
              <a:buChar char="•"/>
            </a:pPr>
            <a:r>
              <a:rPr lang="en-US" dirty="0">
                <a:solidFill>
                  <a:srgbClr val="0D0D0D"/>
                </a:solidFill>
                <a:latin typeface="Söhne"/>
              </a:rPr>
              <a:t>In the frequency domain, Gaussian noise appears as high-frequency components scattered throughout the </a:t>
            </a:r>
            <a:r>
              <a:rPr lang="en-US" dirty="0" smtClean="0">
                <a:solidFill>
                  <a:srgbClr val="0D0D0D"/>
                </a:solidFill>
                <a:latin typeface="Söhne"/>
              </a:rPr>
              <a:t>spectrum.</a:t>
            </a:r>
          </a:p>
          <a:p>
            <a:pPr marL="628650" lvl="1" indent="-628650">
              <a:buFont typeface="Arial" panose="020B0604020202020204" pitchFamily="34" charset="0"/>
              <a:buChar char="•"/>
            </a:pPr>
            <a:r>
              <a:rPr lang="en-US" dirty="0" smtClean="0"/>
              <a:t>Gaussian </a:t>
            </a:r>
            <a:r>
              <a:rPr lang="en-US" dirty="0"/>
              <a:t>noise models are used frequently in practice. In fact, this tractability is </a:t>
            </a:r>
            <a:r>
              <a:rPr lang="en-US" dirty="0" smtClean="0"/>
              <a:t>so convenient </a:t>
            </a:r>
            <a:r>
              <a:rPr lang="en-US" dirty="0"/>
              <a:t>that it often results in Gaussian models being used in situations in </a:t>
            </a:r>
            <a:r>
              <a:rPr lang="en-US" dirty="0" smtClean="0"/>
              <a:t>which they </a:t>
            </a:r>
            <a:r>
              <a:rPr lang="en-US" dirty="0"/>
              <a:t>are marginally applicable at best.</a:t>
            </a:r>
            <a:endParaRPr lang="en-US" b="0" i="0" dirty="0">
              <a:solidFill>
                <a:srgbClr val="0D0D0D"/>
              </a:solidFill>
              <a:effectLst/>
              <a:latin typeface="Söhne"/>
            </a:endParaRPr>
          </a:p>
        </p:txBody>
      </p:sp>
      <p:pic>
        <p:nvPicPr>
          <p:cNvPr id="7" name="Picture 6"/>
          <p:cNvPicPr>
            <a:picLocks noChangeAspect="1"/>
          </p:cNvPicPr>
          <p:nvPr/>
        </p:nvPicPr>
        <p:blipFill>
          <a:blip r:embed="rId3"/>
          <a:stretch>
            <a:fillRect/>
          </a:stretch>
        </p:blipFill>
        <p:spPr>
          <a:xfrm>
            <a:off x="2044500" y="5065781"/>
            <a:ext cx="8010525" cy="1533525"/>
          </a:xfrm>
          <a:prstGeom prst="rect">
            <a:avLst/>
          </a:prstGeom>
        </p:spPr>
      </p:pic>
    </p:spTree>
    <p:extLst>
      <p:ext uri="{BB962C8B-B14F-4D97-AF65-F5344CB8AC3E}">
        <p14:creationId xmlns:p14="http://schemas.microsoft.com/office/powerpoint/2010/main" val="328462860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Noise </a:t>
            </a:r>
            <a:r>
              <a:rPr lang="en-US" dirty="0"/>
              <a:t>Models</a:t>
            </a:r>
            <a:endParaRPr lang="en-US" dirty="0"/>
          </a:p>
        </p:txBody>
      </p:sp>
      <p:sp>
        <p:nvSpPr>
          <p:cNvPr id="3" name="Content Placeholder 2"/>
          <p:cNvSpPr>
            <a:spLocks noGrp="1"/>
          </p:cNvSpPr>
          <p:nvPr>
            <p:ph idx="1"/>
          </p:nvPr>
        </p:nvSpPr>
        <p:spPr>
          <a:xfrm>
            <a:off x="838200" y="1825625"/>
            <a:ext cx="7868478" cy="4351338"/>
          </a:xfrm>
        </p:spPr>
        <p:txBody>
          <a:bodyPr>
            <a:normAutofit fontScale="92500" lnSpcReduction="20000"/>
          </a:bodyPr>
          <a:lstStyle/>
          <a:p>
            <a:endParaRPr lang="en-AE" dirty="0"/>
          </a:p>
          <a:p>
            <a:r>
              <a:rPr lang="en-US" dirty="0"/>
              <a:t>There are many different models for the image noise term </a:t>
            </a:r>
            <a:r>
              <a:rPr lang="en-US" i="1" dirty="0"/>
              <a:t>η(x, y)</a:t>
            </a:r>
            <a:r>
              <a:rPr lang="en-US" dirty="0"/>
              <a:t>:</a:t>
            </a:r>
          </a:p>
          <a:p>
            <a:r>
              <a:rPr lang="en-US" dirty="0"/>
              <a:t>–Gaussian</a:t>
            </a:r>
          </a:p>
          <a:p>
            <a:pPr marL="457200" lvl="1" indent="0">
              <a:buNone/>
            </a:pPr>
            <a:r>
              <a:rPr lang="en-US" dirty="0"/>
              <a:t>•Most common model</a:t>
            </a:r>
          </a:p>
          <a:p>
            <a:r>
              <a:rPr lang="en-US" dirty="0" smtClean="0"/>
              <a:t>–Rayleigh</a:t>
            </a:r>
            <a:endParaRPr lang="en-US" dirty="0"/>
          </a:p>
          <a:p>
            <a:r>
              <a:rPr lang="en-US" dirty="0"/>
              <a:t>–</a:t>
            </a:r>
            <a:r>
              <a:rPr lang="en-US" dirty="0" err="1"/>
              <a:t>Erlang</a:t>
            </a:r>
            <a:endParaRPr lang="en-US" dirty="0"/>
          </a:p>
          <a:p>
            <a:r>
              <a:rPr lang="en-US" dirty="0"/>
              <a:t>–Exponential</a:t>
            </a:r>
          </a:p>
          <a:p>
            <a:r>
              <a:rPr lang="en-US" dirty="0"/>
              <a:t>–Uniform</a:t>
            </a:r>
          </a:p>
          <a:p>
            <a:r>
              <a:rPr lang="en-US" dirty="0"/>
              <a:t>–Impulse</a:t>
            </a:r>
          </a:p>
          <a:p>
            <a:pPr marL="457200" lvl="1" indent="0">
              <a:buNone/>
            </a:pPr>
            <a:r>
              <a:rPr lang="en-US" dirty="0"/>
              <a:t>•</a:t>
            </a:r>
            <a:r>
              <a:rPr lang="en-US" i="1" dirty="0"/>
              <a:t>Salt and </a:t>
            </a:r>
            <a:r>
              <a:rPr lang="en-US" i="1" dirty="0" smtClean="0"/>
              <a:t>pepper </a:t>
            </a:r>
            <a:r>
              <a:rPr lang="en-US" dirty="0" smtClean="0"/>
              <a:t>noise</a:t>
            </a:r>
            <a:endParaRPr lang="en-US" dirty="0"/>
          </a:p>
          <a:p>
            <a:endParaRPr lang="en-US" dirty="0"/>
          </a:p>
        </p:txBody>
      </p:sp>
      <p:pic>
        <p:nvPicPr>
          <p:cNvPr id="4" name="Picture 3"/>
          <p:cNvPicPr>
            <a:picLocks noChangeAspect="1"/>
          </p:cNvPicPr>
          <p:nvPr/>
        </p:nvPicPr>
        <p:blipFill>
          <a:blip r:embed="rId3"/>
          <a:stretch>
            <a:fillRect/>
          </a:stretch>
        </p:blipFill>
        <p:spPr>
          <a:xfrm>
            <a:off x="8600661" y="1958710"/>
            <a:ext cx="3398768" cy="4649258"/>
          </a:xfrm>
          <a:prstGeom prst="rect">
            <a:avLst/>
          </a:prstGeom>
        </p:spPr>
      </p:pic>
    </p:spTree>
    <p:extLst>
      <p:ext uri="{BB962C8B-B14F-4D97-AF65-F5344CB8AC3E}">
        <p14:creationId xmlns:p14="http://schemas.microsoft.com/office/powerpoint/2010/main" val="222405251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Noise Models</a:t>
            </a:r>
          </a:p>
        </p:txBody>
      </p:sp>
      <p:pic>
        <p:nvPicPr>
          <p:cNvPr id="4" name="Content Placeholder 3"/>
          <p:cNvPicPr>
            <a:picLocks noGrp="1" noChangeAspect="1"/>
          </p:cNvPicPr>
          <p:nvPr>
            <p:ph idx="1"/>
          </p:nvPr>
        </p:nvPicPr>
        <p:blipFill>
          <a:blip r:embed="rId2"/>
          <a:stretch>
            <a:fillRect/>
          </a:stretch>
        </p:blipFill>
        <p:spPr>
          <a:xfrm>
            <a:off x="2464068" y="1690688"/>
            <a:ext cx="6788526" cy="4820632"/>
          </a:xfrm>
          <a:prstGeom prst="rect">
            <a:avLst/>
          </a:prstGeom>
        </p:spPr>
      </p:pic>
    </p:spTree>
    <p:extLst>
      <p:ext uri="{BB962C8B-B14F-4D97-AF65-F5344CB8AC3E}">
        <p14:creationId xmlns:p14="http://schemas.microsoft.com/office/powerpoint/2010/main" val="412884123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2276" y="441463"/>
            <a:ext cx="8889732" cy="1325563"/>
          </a:xfrm>
        </p:spPr>
        <p:txBody>
          <a:bodyPr/>
          <a:lstStyle/>
          <a:p>
            <a:r>
              <a:rPr lang="en-US" dirty="0"/>
              <a:t>Noise Models</a:t>
            </a:r>
          </a:p>
        </p:txBody>
      </p:sp>
      <p:pic>
        <p:nvPicPr>
          <p:cNvPr id="6" name="Content Placeholder 5"/>
          <p:cNvPicPr>
            <a:picLocks noGrp="1" noChangeAspect="1"/>
          </p:cNvPicPr>
          <p:nvPr>
            <p:ph idx="1"/>
          </p:nvPr>
        </p:nvPicPr>
        <p:blipFill>
          <a:blip r:embed="rId2"/>
          <a:stretch>
            <a:fillRect/>
          </a:stretch>
        </p:blipFill>
        <p:spPr>
          <a:xfrm>
            <a:off x="2212276" y="1825624"/>
            <a:ext cx="6856204" cy="4853471"/>
          </a:xfrm>
          <a:prstGeom prst="rect">
            <a:avLst/>
          </a:prstGeom>
        </p:spPr>
      </p:pic>
    </p:spTree>
    <p:extLst>
      <p:ext uri="{BB962C8B-B14F-4D97-AF65-F5344CB8AC3E}">
        <p14:creationId xmlns:p14="http://schemas.microsoft.com/office/powerpoint/2010/main" val="414073481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RESTORATION IN THE PRESENCE OF NOISE ONLY—SPATIAL</a:t>
            </a:r>
            <a:br>
              <a:rPr lang="en-US" sz="2800" dirty="0"/>
            </a:br>
            <a:r>
              <a:rPr lang="en-US" sz="2800" dirty="0"/>
              <a:t>FILTERING</a:t>
            </a:r>
            <a:endParaRPr lang="en-US" sz="2800" dirty="0"/>
          </a:p>
        </p:txBody>
      </p:sp>
      <p:sp>
        <p:nvSpPr>
          <p:cNvPr id="3" name="Content Placeholder 2"/>
          <p:cNvSpPr>
            <a:spLocks noGrp="1"/>
          </p:cNvSpPr>
          <p:nvPr>
            <p:ph idx="1"/>
          </p:nvPr>
        </p:nvSpPr>
        <p:spPr/>
        <p:txBody>
          <a:bodyPr/>
          <a:lstStyle/>
          <a:p>
            <a:r>
              <a:rPr lang="en-US" dirty="0"/>
              <a:t>When an image is </a:t>
            </a:r>
            <a:r>
              <a:rPr lang="en-US" dirty="0" smtClean="0"/>
              <a:t>degraded </a:t>
            </a:r>
            <a:r>
              <a:rPr lang="en-US" dirty="0"/>
              <a:t>only by additive </a:t>
            </a:r>
            <a:r>
              <a:rPr lang="en-US" dirty="0" smtClean="0"/>
              <a:t>noise</a:t>
            </a:r>
          </a:p>
          <a:p>
            <a:endParaRPr lang="en-US" dirty="0"/>
          </a:p>
        </p:txBody>
      </p:sp>
      <p:pic>
        <p:nvPicPr>
          <p:cNvPr id="4" name="Picture 3"/>
          <p:cNvPicPr>
            <a:picLocks noChangeAspect="1"/>
          </p:cNvPicPr>
          <p:nvPr/>
        </p:nvPicPr>
        <p:blipFill>
          <a:blip r:embed="rId2"/>
          <a:stretch>
            <a:fillRect/>
          </a:stretch>
        </p:blipFill>
        <p:spPr>
          <a:xfrm>
            <a:off x="2756452" y="2506109"/>
            <a:ext cx="6657147" cy="2363411"/>
          </a:xfrm>
          <a:prstGeom prst="rect">
            <a:avLst/>
          </a:prstGeom>
        </p:spPr>
      </p:pic>
    </p:spTree>
    <p:extLst>
      <p:ext uri="{BB962C8B-B14F-4D97-AF65-F5344CB8AC3E}">
        <p14:creationId xmlns:p14="http://schemas.microsoft.com/office/powerpoint/2010/main" val="280989500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MEAN FILTERS</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i="1" dirty="0"/>
              <a:t>arithmetic mean </a:t>
            </a:r>
            <a:r>
              <a:rPr lang="en-US" dirty="0"/>
              <a:t>filter is a very simple one and is calculated as follows</a:t>
            </a:r>
            <a:r>
              <a:rPr lang="en-US" dirty="0" smtClean="0"/>
              <a:t>:</a:t>
            </a:r>
          </a:p>
          <a:p>
            <a:endParaRPr lang="en-US" dirty="0"/>
          </a:p>
          <a:p>
            <a:pPr marL="0" indent="0">
              <a:buNone/>
            </a:pPr>
            <a:endParaRPr lang="en-AE" dirty="0"/>
          </a:p>
          <a:p>
            <a:r>
              <a:rPr lang="en-US" dirty="0"/>
              <a:t>This is implemented as the simple smoothing filter </a:t>
            </a:r>
          </a:p>
          <a:p>
            <a:r>
              <a:rPr lang="en-US" dirty="0"/>
              <a:t>Blurs the image to remove </a:t>
            </a:r>
            <a:r>
              <a:rPr lang="en-US" dirty="0" smtClean="0"/>
              <a:t>noise</a:t>
            </a:r>
          </a:p>
          <a:p>
            <a:endParaRPr lang="en-US" dirty="0"/>
          </a:p>
        </p:txBody>
      </p:sp>
      <p:pic>
        <p:nvPicPr>
          <p:cNvPr id="5" name="Picture 4"/>
          <p:cNvPicPr>
            <a:picLocks noChangeAspect="1"/>
          </p:cNvPicPr>
          <p:nvPr/>
        </p:nvPicPr>
        <p:blipFill>
          <a:blip r:embed="rId2"/>
          <a:stretch>
            <a:fillRect/>
          </a:stretch>
        </p:blipFill>
        <p:spPr>
          <a:xfrm>
            <a:off x="6453809" y="2467769"/>
            <a:ext cx="4263265" cy="1138285"/>
          </a:xfrm>
          <a:prstGeom prst="rect">
            <a:avLst/>
          </a:prstGeom>
        </p:spPr>
      </p:pic>
      <p:pic>
        <p:nvPicPr>
          <p:cNvPr id="6" name="Picture 5"/>
          <p:cNvPicPr>
            <a:picLocks noChangeAspect="1"/>
          </p:cNvPicPr>
          <p:nvPr/>
        </p:nvPicPr>
        <p:blipFill>
          <a:blip r:embed="rId3"/>
          <a:stretch>
            <a:fillRect/>
          </a:stretch>
        </p:blipFill>
        <p:spPr>
          <a:xfrm>
            <a:off x="8925339" y="4001294"/>
            <a:ext cx="2743200" cy="2609850"/>
          </a:xfrm>
          <a:prstGeom prst="rect">
            <a:avLst/>
          </a:prstGeom>
        </p:spPr>
      </p:pic>
    </p:spTree>
    <p:extLst>
      <p:ext uri="{BB962C8B-B14F-4D97-AF65-F5344CB8AC3E}">
        <p14:creationId xmlns:p14="http://schemas.microsoft.com/office/powerpoint/2010/main" val="39315985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MEAN FILTERS</a:t>
            </a:r>
            <a:endParaRPr lang="en-US" dirty="0"/>
          </a:p>
        </p:txBody>
      </p:sp>
      <p:sp>
        <p:nvSpPr>
          <p:cNvPr id="3" name="Content Placeholder 2"/>
          <p:cNvSpPr>
            <a:spLocks noGrp="1"/>
          </p:cNvSpPr>
          <p:nvPr>
            <p:ph idx="1"/>
          </p:nvPr>
        </p:nvSpPr>
        <p:spPr/>
        <p:txBody>
          <a:bodyPr>
            <a:normAutofit/>
          </a:bodyPr>
          <a:lstStyle/>
          <a:p>
            <a:r>
              <a:rPr lang="en-US" dirty="0"/>
              <a:t>There are different kinds of mean filters all of which exhibit slightly different </a:t>
            </a:r>
            <a:r>
              <a:rPr lang="en-US" dirty="0" smtClean="0"/>
              <a:t>behavior:	</a:t>
            </a:r>
            <a:endParaRPr lang="en-US" dirty="0"/>
          </a:p>
          <a:p>
            <a:pPr lvl="1"/>
            <a:r>
              <a:rPr lang="en-US" dirty="0" smtClean="0"/>
              <a:t>Geometric </a:t>
            </a:r>
            <a:r>
              <a:rPr lang="en-US" dirty="0"/>
              <a:t>Mean</a:t>
            </a:r>
          </a:p>
          <a:p>
            <a:pPr lvl="1"/>
            <a:r>
              <a:rPr lang="en-US" dirty="0" smtClean="0"/>
              <a:t>Harmonic </a:t>
            </a:r>
            <a:r>
              <a:rPr lang="en-US" dirty="0"/>
              <a:t>Mean</a:t>
            </a:r>
          </a:p>
          <a:p>
            <a:pPr lvl="1"/>
            <a:r>
              <a:rPr lang="en-US" dirty="0" err="1" smtClean="0"/>
              <a:t>Contraharmonic</a:t>
            </a:r>
            <a:r>
              <a:rPr lang="en-US" dirty="0" smtClean="0"/>
              <a:t> </a:t>
            </a:r>
            <a:r>
              <a:rPr lang="en-US" dirty="0"/>
              <a:t>Mean</a:t>
            </a:r>
          </a:p>
        </p:txBody>
      </p:sp>
    </p:spTree>
    <p:extLst>
      <p:ext uri="{BB962C8B-B14F-4D97-AF65-F5344CB8AC3E}">
        <p14:creationId xmlns:p14="http://schemas.microsoft.com/office/powerpoint/2010/main" val="153757294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Geometric </a:t>
            </a:r>
            <a:r>
              <a:rPr lang="en-US" dirty="0" smtClean="0"/>
              <a:t>Mean</a:t>
            </a:r>
            <a:endParaRPr lang="en-US" dirty="0"/>
          </a:p>
        </p:txBody>
      </p:sp>
      <p:pic>
        <p:nvPicPr>
          <p:cNvPr id="4" name="Content Placeholder 3"/>
          <p:cNvPicPr>
            <a:picLocks noGrp="1" noChangeAspect="1"/>
          </p:cNvPicPr>
          <p:nvPr>
            <p:ph idx="1"/>
          </p:nvPr>
        </p:nvPicPr>
        <p:blipFill>
          <a:blip r:embed="rId2"/>
          <a:stretch>
            <a:fillRect/>
          </a:stretch>
        </p:blipFill>
        <p:spPr>
          <a:xfrm>
            <a:off x="1669774" y="1799120"/>
            <a:ext cx="8574213" cy="4692156"/>
          </a:xfrm>
          <a:prstGeom prst="rect">
            <a:avLst/>
          </a:prstGeom>
        </p:spPr>
      </p:pic>
    </p:spTree>
    <p:extLst>
      <p:ext uri="{BB962C8B-B14F-4D97-AF65-F5344CB8AC3E}">
        <p14:creationId xmlns:p14="http://schemas.microsoft.com/office/powerpoint/2010/main" val="420091121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Harmonic Mean </a:t>
            </a:r>
            <a:endParaRPr lang="en-US" dirty="0"/>
          </a:p>
        </p:txBody>
      </p:sp>
      <p:pic>
        <p:nvPicPr>
          <p:cNvPr id="4" name="Content Placeholder 3"/>
          <p:cNvPicPr>
            <a:picLocks noGrp="1" noChangeAspect="1"/>
          </p:cNvPicPr>
          <p:nvPr>
            <p:ph idx="1"/>
          </p:nvPr>
        </p:nvPicPr>
        <p:blipFill>
          <a:blip r:embed="rId2"/>
          <a:stretch>
            <a:fillRect/>
          </a:stretch>
        </p:blipFill>
        <p:spPr>
          <a:xfrm>
            <a:off x="1563756" y="1799120"/>
            <a:ext cx="8834361" cy="4761033"/>
          </a:xfrm>
          <a:prstGeom prst="rect">
            <a:avLst/>
          </a:prstGeom>
        </p:spPr>
      </p:pic>
    </p:spTree>
    <p:extLst>
      <p:ext uri="{BB962C8B-B14F-4D97-AF65-F5344CB8AC3E}">
        <p14:creationId xmlns:p14="http://schemas.microsoft.com/office/powerpoint/2010/main" val="417065854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Contraharmonic</a:t>
            </a:r>
            <a:r>
              <a:rPr lang="en-US" dirty="0"/>
              <a:t> Mean </a:t>
            </a:r>
            <a:endParaRPr lang="en-US" dirty="0"/>
          </a:p>
        </p:txBody>
      </p:sp>
      <p:pic>
        <p:nvPicPr>
          <p:cNvPr id="4" name="Content Placeholder 3"/>
          <p:cNvPicPr>
            <a:picLocks noGrp="1" noChangeAspect="1"/>
          </p:cNvPicPr>
          <p:nvPr>
            <p:ph idx="1"/>
          </p:nvPr>
        </p:nvPicPr>
        <p:blipFill>
          <a:blip r:embed="rId2"/>
          <a:stretch>
            <a:fillRect/>
          </a:stretch>
        </p:blipFill>
        <p:spPr>
          <a:xfrm>
            <a:off x="1763321" y="1825625"/>
            <a:ext cx="8665357" cy="4351338"/>
          </a:xfrm>
          <a:prstGeom prst="rect">
            <a:avLst/>
          </a:prstGeom>
        </p:spPr>
      </p:pic>
    </p:spTree>
    <p:extLst>
      <p:ext uri="{BB962C8B-B14F-4D97-AF65-F5344CB8AC3E}">
        <p14:creationId xmlns:p14="http://schemas.microsoft.com/office/powerpoint/2010/main" val="332091418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a:t>
            </a:r>
            <a:endParaRPr lang="en-US" dirty="0"/>
          </a:p>
        </p:txBody>
      </p:sp>
      <p:pic>
        <p:nvPicPr>
          <p:cNvPr id="4" name="Content Placeholder 3"/>
          <p:cNvPicPr>
            <a:picLocks noGrp="1" noChangeAspect="1"/>
          </p:cNvPicPr>
          <p:nvPr>
            <p:ph idx="1"/>
          </p:nvPr>
        </p:nvPicPr>
        <p:blipFill>
          <a:blip r:embed="rId2"/>
          <a:stretch>
            <a:fillRect/>
          </a:stretch>
        </p:blipFill>
        <p:spPr>
          <a:xfrm>
            <a:off x="4442324" y="1825625"/>
            <a:ext cx="7150482" cy="4351338"/>
          </a:xfrm>
          <a:prstGeom prst="rect">
            <a:avLst/>
          </a:prstGeom>
        </p:spPr>
      </p:pic>
      <p:pic>
        <p:nvPicPr>
          <p:cNvPr id="5" name="Picture 4"/>
          <p:cNvPicPr>
            <a:picLocks noChangeAspect="1"/>
          </p:cNvPicPr>
          <p:nvPr/>
        </p:nvPicPr>
        <p:blipFill>
          <a:blip r:embed="rId3"/>
          <a:stretch>
            <a:fillRect/>
          </a:stretch>
        </p:blipFill>
        <p:spPr>
          <a:xfrm>
            <a:off x="306172" y="1993140"/>
            <a:ext cx="4136152" cy="4318760"/>
          </a:xfrm>
          <a:prstGeom prst="rect">
            <a:avLst/>
          </a:prstGeom>
        </p:spPr>
      </p:pic>
    </p:spTree>
    <p:extLst>
      <p:ext uri="{BB962C8B-B14F-4D97-AF65-F5344CB8AC3E}">
        <p14:creationId xmlns:p14="http://schemas.microsoft.com/office/powerpoint/2010/main" val="91722109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a:t>
            </a:r>
            <a:endParaRPr lang="en-US" dirty="0"/>
          </a:p>
        </p:txBody>
      </p:sp>
      <p:sp>
        <p:nvSpPr>
          <p:cNvPr id="3" name="Content Placeholder 2"/>
          <p:cNvSpPr>
            <a:spLocks noGrp="1"/>
          </p:cNvSpPr>
          <p:nvPr>
            <p:ph idx="1"/>
          </p:nvPr>
        </p:nvSpPr>
        <p:spPr/>
        <p:txBody>
          <a:bodyPr/>
          <a:lstStyle/>
          <a:p>
            <a:r>
              <a:rPr lang="en-US" dirty="0" err="1" smtClean="0"/>
              <a:t>Contraharmonic</a:t>
            </a:r>
            <a:r>
              <a:rPr lang="en-US" dirty="0" smtClean="0"/>
              <a:t> </a:t>
            </a:r>
            <a:r>
              <a:rPr lang="en-US" dirty="0"/>
              <a:t>Filter: Here Be </a:t>
            </a:r>
            <a:r>
              <a:rPr lang="en-US" dirty="0" smtClean="0"/>
              <a:t>Dragons</a:t>
            </a:r>
          </a:p>
          <a:p>
            <a:r>
              <a:rPr lang="en-US" dirty="0" smtClean="0"/>
              <a:t>Choosing </a:t>
            </a:r>
            <a:r>
              <a:rPr lang="en-US" dirty="0"/>
              <a:t>the wrong value for Q when using the </a:t>
            </a:r>
            <a:r>
              <a:rPr lang="en-US" dirty="0" err="1"/>
              <a:t>contraharmonic</a:t>
            </a:r>
            <a:r>
              <a:rPr lang="en-US" dirty="0"/>
              <a:t> filter can </a:t>
            </a:r>
            <a:r>
              <a:rPr lang="en-US" dirty="0" smtClean="0"/>
              <a:t>have </a:t>
            </a:r>
            <a:r>
              <a:rPr lang="en-US" dirty="0"/>
              <a:t>drastic </a:t>
            </a:r>
            <a:r>
              <a:rPr lang="en-US" dirty="0" smtClean="0"/>
              <a:t>results</a:t>
            </a:r>
          </a:p>
          <a:p>
            <a:endParaRPr lang="en-US" dirty="0"/>
          </a:p>
          <a:p>
            <a:endParaRPr lang="en-US" dirty="0"/>
          </a:p>
        </p:txBody>
      </p:sp>
      <p:pic>
        <p:nvPicPr>
          <p:cNvPr id="6" name="Picture 5"/>
          <p:cNvPicPr>
            <a:picLocks noChangeAspect="1"/>
          </p:cNvPicPr>
          <p:nvPr/>
        </p:nvPicPr>
        <p:blipFill>
          <a:blip r:embed="rId2"/>
          <a:stretch>
            <a:fillRect/>
          </a:stretch>
        </p:blipFill>
        <p:spPr>
          <a:xfrm>
            <a:off x="3140766" y="3254196"/>
            <a:ext cx="5538580" cy="2752904"/>
          </a:xfrm>
          <a:prstGeom prst="rect">
            <a:avLst/>
          </a:prstGeom>
        </p:spPr>
      </p:pic>
    </p:spTree>
    <p:extLst>
      <p:ext uri="{BB962C8B-B14F-4D97-AF65-F5344CB8AC3E}">
        <p14:creationId xmlns:p14="http://schemas.microsoft.com/office/powerpoint/2010/main" val="8282012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Order </a:t>
            </a:r>
            <a:r>
              <a:rPr lang="en-US" dirty="0"/>
              <a:t>Statistics Filters</a:t>
            </a:r>
            <a:endParaRPr lang="en-US" dirty="0"/>
          </a:p>
        </p:txBody>
      </p:sp>
      <p:sp>
        <p:nvSpPr>
          <p:cNvPr id="3" name="Content Placeholder 2"/>
          <p:cNvSpPr>
            <a:spLocks noGrp="1"/>
          </p:cNvSpPr>
          <p:nvPr>
            <p:ph idx="1"/>
          </p:nvPr>
        </p:nvSpPr>
        <p:spPr/>
        <p:txBody>
          <a:bodyPr/>
          <a:lstStyle/>
          <a:p>
            <a:r>
              <a:rPr lang="en-US" dirty="0" smtClean="0"/>
              <a:t>Spatial </a:t>
            </a:r>
            <a:r>
              <a:rPr lang="en-US" dirty="0"/>
              <a:t>filters that are based on ordering the pixel values that make up the </a:t>
            </a:r>
            <a:r>
              <a:rPr lang="en-US" dirty="0" smtClean="0"/>
              <a:t>neighborhood </a:t>
            </a:r>
            <a:r>
              <a:rPr lang="en-US" dirty="0"/>
              <a:t>operated on by the filter</a:t>
            </a:r>
          </a:p>
          <a:p>
            <a:r>
              <a:rPr lang="en-US" dirty="0"/>
              <a:t>Useful spatial filters include</a:t>
            </a:r>
          </a:p>
          <a:p>
            <a:pPr lvl="1"/>
            <a:r>
              <a:rPr lang="en-US" sz="2800" dirty="0" smtClean="0"/>
              <a:t>Median </a:t>
            </a:r>
            <a:r>
              <a:rPr lang="en-US" sz="2800" dirty="0"/>
              <a:t>filter</a:t>
            </a:r>
          </a:p>
          <a:p>
            <a:pPr lvl="1"/>
            <a:r>
              <a:rPr lang="en-US" sz="2800" dirty="0" smtClean="0"/>
              <a:t>Max </a:t>
            </a:r>
            <a:r>
              <a:rPr lang="en-US" sz="2800" dirty="0"/>
              <a:t>and min filter</a:t>
            </a:r>
          </a:p>
          <a:p>
            <a:pPr lvl="1"/>
            <a:r>
              <a:rPr lang="en-US" sz="2800" dirty="0" smtClean="0"/>
              <a:t>Midpoint </a:t>
            </a:r>
            <a:r>
              <a:rPr lang="en-US" sz="2800" dirty="0"/>
              <a:t>filter</a:t>
            </a:r>
          </a:p>
          <a:p>
            <a:pPr lvl="1"/>
            <a:r>
              <a:rPr lang="en-US" sz="2800" dirty="0" smtClean="0"/>
              <a:t>Alpha </a:t>
            </a:r>
            <a:r>
              <a:rPr lang="en-US" sz="2800" dirty="0"/>
              <a:t>trimmed mean filter</a:t>
            </a:r>
            <a:endParaRPr lang="en-US" dirty="0"/>
          </a:p>
          <a:p>
            <a:endParaRPr lang="en-US" dirty="0"/>
          </a:p>
        </p:txBody>
      </p:sp>
    </p:spTree>
    <p:extLst>
      <p:ext uri="{BB962C8B-B14F-4D97-AF65-F5344CB8AC3E}">
        <p14:creationId xmlns:p14="http://schemas.microsoft.com/office/powerpoint/2010/main" val="388112510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sz="2800" b="1" dirty="0" smtClean="0"/>
              <a:t>Median Filter</a:t>
            </a:r>
            <a:endParaRPr lang="en-US" sz="2800" b="1" dirty="0"/>
          </a:p>
        </p:txBody>
      </p:sp>
      <p:sp>
        <p:nvSpPr>
          <p:cNvPr id="3" name="Content Placeholder 2"/>
          <p:cNvSpPr>
            <a:spLocks noGrp="1"/>
          </p:cNvSpPr>
          <p:nvPr>
            <p:ph idx="1"/>
          </p:nvPr>
        </p:nvSpPr>
        <p:spPr/>
        <p:txBody>
          <a:bodyPr/>
          <a:lstStyle/>
          <a:p>
            <a:r>
              <a:rPr lang="en-US" dirty="0"/>
              <a:t>Like the mean filter, the median filter considers each pixel in the image in turn and looks at its nearby neighbors to decide whether or not it is representative of its surroundings. Instead of simply replacing the pixel value with the </a:t>
            </a:r>
            <a:r>
              <a:rPr lang="en-US" i="1" dirty="0"/>
              <a:t>mean</a:t>
            </a:r>
            <a:r>
              <a:rPr lang="en-US" dirty="0"/>
              <a:t> of neighboring pixel values, it replaces it with the </a:t>
            </a:r>
            <a:r>
              <a:rPr lang="en-US" i="1" dirty="0"/>
              <a:t>median</a:t>
            </a:r>
            <a:r>
              <a:rPr lang="en-US" dirty="0"/>
              <a:t> of those values. </a:t>
            </a:r>
            <a:endParaRPr lang="en-US" dirty="0"/>
          </a:p>
        </p:txBody>
      </p:sp>
      <p:pic>
        <p:nvPicPr>
          <p:cNvPr id="22530" name="Picture 2" descr="https://homepages.inf.ed.ac.uk/rbf/HIPR2/figs/med3x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8765" y="3664312"/>
            <a:ext cx="5746335" cy="264758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256900" y="4301332"/>
            <a:ext cx="5210175" cy="1943100"/>
          </a:xfrm>
          <a:prstGeom prst="rect">
            <a:avLst/>
          </a:prstGeom>
        </p:spPr>
      </p:pic>
    </p:spTree>
    <p:extLst>
      <p:ext uri="{BB962C8B-B14F-4D97-AF65-F5344CB8AC3E}">
        <p14:creationId xmlns:p14="http://schemas.microsoft.com/office/powerpoint/2010/main" val="255041203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sz="2800" b="1" dirty="0" smtClean="0"/>
              <a:t>Max/Min Filters</a:t>
            </a:r>
            <a:endParaRPr lang="en-US" sz="2800" b="1" dirty="0"/>
          </a:p>
        </p:txBody>
      </p:sp>
      <p:sp>
        <p:nvSpPr>
          <p:cNvPr id="3" name="Content Placeholder 2"/>
          <p:cNvSpPr>
            <a:spLocks noGrp="1"/>
          </p:cNvSpPr>
          <p:nvPr>
            <p:ph idx="1"/>
          </p:nvPr>
        </p:nvSpPr>
        <p:spPr/>
        <p:txBody>
          <a:bodyPr/>
          <a:lstStyle/>
          <a:p>
            <a:r>
              <a:rPr lang="en-US" dirty="0" smtClean="0"/>
              <a:t>The max filter replaces each pixel with the maximum value in its neighborhood, enhancing bright regions and edges. In contrast, the min filter replaces pixels with the minimum value, emphasizing dark regions and edges. These filters are useful for enhancing local contrast and detecting edges in images</a:t>
            </a:r>
            <a:endParaRPr lang="en-US" dirty="0"/>
          </a:p>
        </p:txBody>
      </p:sp>
      <p:pic>
        <p:nvPicPr>
          <p:cNvPr id="10" name="Picture 9"/>
          <p:cNvPicPr>
            <a:picLocks noChangeAspect="1"/>
          </p:cNvPicPr>
          <p:nvPr/>
        </p:nvPicPr>
        <p:blipFill>
          <a:blip r:embed="rId2"/>
          <a:stretch>
            <a:fillRect/>
          </a:stretch>
        </p:blipFill>
        <p:spPr>
          <a:xfrm>
            <a:off x="7699514" y="3748418"/>
            <a:ext cx="4200938" cy="1249887"/>
          </a:xfrm>
          <a:prstGeom prst="rect">
            <a:avLst/>
          </a:prstGeom>
        </p:spPr>
      </p:pic>
      <p:pic>
        <p:nvPicPr>
          <p:cNvPr id="11" name="Picture 10"/>
          <p:cNvPicPr>
            <a:picLocks noChangeAspect="1"/>
          </p:cNvPicPr>
          <p:nvPr/>
        </p:nvPicPr>
        <p:blipFill>
          <a:blip r:embed="rId3"/>
          <a:stretch>
            <a:fillRect/>
          </a:stretch>
        </p:blipFill>
        <p:spPr>
          <a:xfrm>
            <a:off x="8030817" y="5314708"/>
            <a:ext cx="3976479" cy="1390892"/>
          </a:xfrm>
          <a:prstGeom prst="rect">
            <a:avLst/>
          </a:prstGeom>
        </p:spPr>
      </p:pic>
      <p:sp>
        <p:nvSpPr>
          <p:cNvPr id="12" name="Rectangle 11"/>
          <p:cNvSpPr/>
          <p:nvPr/>
        </p:nvSpPr>
        <p:spPr>
          <a:xfrm>
            <a:off x="1056862" y="4521251"/>
            <a:ext cx="6096000" cy="954107"/>
          </a:xfrm>
          <a:prstGeom prst="rect">
            <a:avLst/>
          </a:prstGeom>
        </p:spPr>
        <p:txBody>
          <a:bodyPr>
            <a:spAutoFit/>
          </a:bodyPr>
          <a:lstStyle/>
          <a:p>
            <a:r>
              <a:rPr lang="en-US" sz="2800" dirty="0" smtClean="0"/>
              <a:t>Max filter is good for pepper noise and min is good for salt noise </a:t>
            </a:r>
            <a:endParaRPr lang="en-US" sz="2800" dirty="0"/>
          </a:p>
        </p:txBody>
      </p:sp>
    </p:spTree>
    <p:extLst>
      <p:ext uri="{BB962C8B-B14F-4D97-AF65-F5344CB8AC3E}">
        <p14:creationId xmlns:p14="http://schemas.microsoft.com/office/powerpoint/2010/main" val="310454224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sz="2800" b="1" dirty="0" smtClean="0"/>
              <a:t>Max/Min Filters</a:t>
            </a:r>
            <a:endParaRPr lang="en-US" sz="2800" b="1" dirty="0"/>
          </a:p>
        </p:txBody>
      </p:sp>
      <p:graphicFrame>
        <p:nvGraphicFramePr>
          <p:cNvPr id="5" name="Table 4"/>
          <p:cNvGraphicFramePr>
            <a:graphicFrameLocks noGrp="1"/>
          </p:cNvGraphicFramePr>
          <p:nvPr>
            <p:extLst>
              <p:ext uri="{D42A27DB-BD31-4B8C-83A1-F6EECF244321}">
                <p14:modId xmlns:p14="http://schemas.microsoft.com/office/powerpoint/2010/main" val="603763589"/>
              </p:ext>
            </p:extLst>
          </p:nvPr>
        </p:nvGraphicFramePr>
        <p:xfrm>
          <a:off x="1563662" y="2266280"/>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10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064201288"/>
              </p:ext>
            </p:extLst>
          </p:nvPr>
        </p:nvGraphicFramePr>
        <p:xfrm>
          <a:off x="798444" y="1702448"/>
          <a:ext cx="2343647" cy="1658950"/>
        </p:xfrm>
        <a:graphic>
          <a:graphicData uri="http://schemas.openxmlformats.org/drawingml/2006/table">
            <a:tbl>
              <a:tblPr firstRow="1" bandRow="1">
                <a:tableStyleId>{5C22544A-7EE6-4342-B048-85BDC9FD1C3A}</a:tableStyleId>
              </a:tblPr>
              <a:tblGrid>
                <a:gridCol w="781216">
                  <a:extLst>
                    <a:ext uri="{9D8B030D-6E8A-4147-A177-3AD203B41FA5}">
                      <a16:colId xmlns:a16="http://schemas.microsoft.com/office/drawing/2014/main" val="2032299844"/>
                    </a:ext>
                  </a:extLst>
                </a:gridCol>
                <a:gridCol w="729674">
                  <a:extLst>
                    <a:ext uri="{9D8B030D-6E8A-4147-A177-3AD203B41FA5}">
                      <a16:colId xmlns:a16="http://schemas.microsoft.com/office/drawing/2014/main" val="1244089570"/>
                    </a:ext>
                  </a:extLst>
                </a:gridCol>
                <a:gridCol w="832757">
                  <a:extLst>
                    <a:ext uri="{9D8B030D-6E8A-4147-A177-3AD203B41FA5}">
                      <a16:colId xmlns:a16="http://schemas.microsoft.com/office/drawing/2014/main" val="2610813349"/>
                    </a:ext>
                  </a:extLst>
                </a:gridCol>
              </a:tblGrid>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385847831"/>
              </p:ext>
            </p:extLst>
          </p:nvPr>
        </p:nvGraphicFramePr>
        <p:xfrm>
          <a:off x="5394343" y="2263802"/>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10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309860871"/>
              </p:ext>
            </p:extLst>
          </p:nvPr>
        </p:nvGraphicFramePr>
        <p:xfrm>
          <a:off x="6116159" y="2263802"/>
          <a:ext cx="2343647" cy="1658950"/>
        </p:xfrm>
        <a:graphic>
          <a:graphicData uri="http://schemas.openxmlformats.org/drawingml/2006/table">
            <a:tbl>
              <a:tblPr firstRow="1" bandRow="1">
                <a:tableStyleId>{5C22544A-7EE6-4342-B048-85BDC9FD1C3A}</a:tableStyleId>
              </a:tblPr>
              <a:tblGrid>
                <a:gridCol w="781216">
                  <a:extLst>
                    <a:ext uri="{9D8B030D-6E8A-4147-A177-3AD203B41FA5}">
                      <a16:colId xmlns:a16="http://schemas.microsoft.com/office/drawing/2014/main" val="2032299844"/>
                    </a:ext>
                  </a:extLst>
                </a:gridCol>
                <a:gridCol w="784671">
                  <a:extLst>
                    <a:ext uri="{9D8B030D-6E8A-4147-A177-3AD203B41FA5}">
                      <a16:colId xmlns:a16="http://schemas.microsoft.com/office/drawing/2014/main" val="1244089570"/>
                    </a:ext>
                  </a:extLst>
                </a:gridCol>
                <a:gridCol w="777760">
                  <a:extLst>
                    <a:ext uri="{9D8B030D-6E8A-4147-A177-3AD203B41FA5}">
                      <a16:colId xmlns:a16="http://schemas.microsoft.com/office/drawing/2014/main" val="2610813349"/>
                    </a:ext>
                  </a:extLst>
                </a:gridCol>
              </a:tblGrid>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592270750"/>
              </p:ext>
            </p:extLst>
          </p:nvPr>
        </p:nvGraphicFramePr>
        <p:xfrm>
          <a:off x="9053555" y="4516674"/>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rgbClr val="FF0000"/>
                          </a:solidFill>
                        </a:rPr>
                        <a:t>0</a:t>
                      </a:r>
                      <a:endParaRPr lang="en-US" sz="2400" dirty="0">
                        <a:solidFill>
                          <a:srgbClr val="FF0000"/>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10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0000"/>
                          </a:solidFill>
                          <a:effectLst/>
                          <a:uLnTx/>
                          <a:uFillTx/>
                          <a:latin typeface="+mn-lt"/>
                          <a:ea typeface="+mn-ea"/>
                          <a:cs typeface="+mn-cs"/>
                        </a:rPr>
                        <a:t>10</a:t>
                      </a:r>
                      <a:endParaRPr kumimoji="0" lang="en-US" sz="2400" b="1" i="0" u="none" strike="noStrike" kern="1200" cap="none" spc="0" normalizeH="0" baseline="0" noProof="0" dirty="0">
                        <a:ln>
                          <a:noFill/>
                        </a:ln>
                        <a:solidFill>
                          <a:srgbClr val="FF0000"/>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spTree>
    <p:extLst>
      <p:ext uri="{BB962C8B-B14F-4D97-AF65-F5344CB8AC3E}">
        <p14:creationId xmlns:p14="http://schemas.microsoft.com/office/powerpoint/2010/main" val="1186241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Midpoint Filter</a:t>
            </a:r>
            <a:endParaRPr lang="en-US" dirty="0"/>
          </a:p>
        </p:txBody>
      </p:sp>
      <p:sp>
        <p:nvSpPr>
          <p:cNvPr id="3" name="Content Placeholder 2"/>
          <p:cNvSpPr>
            <a:spLocks noGrp="1"/>
          </p:cNvSpPr>
          <p:nvPr>
            <p:ph idx="1"/>
          </p:nvPr>
        </p:nvSpPr>
        <p:spPr/>
        <p:txBody>
          <a:bodyPr/>
          <a:lstStyle/>
          <a:p>
            <a:r>
              <a:rPr lang="en-US" dirty="0"/>
              <a:t>The midpoint filter calculates the midpoint between the maximum and minimum pixel values in a neighborhood, providing a balance between the max and min filters. It is effective at reducing noise while preserving image details and is particularly useful for images with varying intensity levels</a:t>
            </a:r>
            <a:endParaRPr lang="en-US" dirty="0"/>
          </a:p>
        </p:txBody>
      </p:sp>
      <p:pic>
        <p:nvPicPr>
          <p:cNvPr id="4" name="Picture 3"/>
          <p:cNvPicPr>
            <a:picLocks noChangeAspect="1"/>
          </p:cNvPicPr>
          <p:nvPr/>
        </p:nvPicPr>
        <p:blipFill>
          <a:blip r:embed="rId2"/>
          <a:stretch>
            <a:fillRect/>
          </a:stretch>
        </p:blipFill>
        <p:spPr>
          <a:xfrm>
            <a:off x="2294800" y="4033252"/>
            <a:ext cx="7602399" cy="2278648"/>
          </a:xfrm>
          <a:prstGeom prst="rect">
            <a:avLst/>
          </a:prstGeom>
        </p:spPr>
      </p:pic>
    </p:spTree>
    <p:extLst>
      <p:ext uri="{BB962C8B-B14F-4D97-AF65-F5344CB8AC3E}">
        <p14:creationId xmlns:p14="http://schemas.microsoft.com/office/powerpoint/2010/main" val="343729926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Alpha-Trimmed Mean Filter</a:t>
            </a:r>
            <a:endParaRPr lang="en-US" dirty="0"/>
          </a:p>
        </p:txBody>
      </p:sp>
      <p:sp>
        <p:nvSpPr>
          <p:cNvPr id="3" name="Content Placeholder 2"/>
          <p:cNvSpPr>
            <a:spLocks noGrp="1"/>
          </p:cNvSpPr>
          <p:nvPr>
            <p:ph idx="1"/>
          </p:nvPr>
        </p:nvSpPr>
        <p:spPr/>
        <p:txBody>
          <a:bodyPr/>
          <a:lstStyle/>
          <a:p>
            <a:r>
              <a:rPr lang="en-US" dirty="0"/>
              <a:t>he alpha trimmed mean filter removes a specified number of extreme pixel values (outliers) from a neighborhood and then calculates the mean of the remaining values. This filter is robust against outliers and noise, making it suitable for images with impulsive noise or extreme pixel values</a:t>
            </a:r>
            <a:endParaRPr lang="en-US" dirty="0"/>
          </a:p>
        </p:txBody>
      </p:sp>
      <p:pic>
        <p:nvPicPr>
          <p:cNvPr id="5" name="Picture 4"/>
          <p:cNvPicPr>
            <a:picLocks noChangeAspect="1"/>
          </p:cNvPicPr>
          <p:nvPr/>
        </p:nvPicPr>
        <p:blipFill>
          <a:blip r:embed="rId2"/>
          <a:stretch>
            <a:fillRect/>
          </a:stretch>
        </p:blipFill>
        <p:spPr>
          <a:xfrm>
            <a:off x="3246570" y="3557173"/>
            <a:ext cx="7324725" cy="1704975"/>
          </a:xfrm>
          <a:prstGeom prst="rect">
            <a:avLst/>
          </a:prstGeom>
        </p:spPr>
      </p:pic>
    </p:spTree>
    <p:extLst>
      <p:ext uri="{BB962C8B-B14F-4D97-AF65-F5344CB8AC3E}">
        <p14:creationId xmlns:p14="http://schemas.microsoft.com/office/powerpoint/2010/main" val="109602905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Alpha-Trimmed Mean Filter</a:t>
            </a:r>
            <a:endParaRPr lang="en-US" dirty="0"/>
          </a:p>
        </p:txBody>
      </p:sp>
      <p:sp>
        <p:nvSpPr>
          <p:cNvPr id="4" name="Content Placeholder 3"/>
          <p:cNvSpPr>
            <a:spLocks noGrp="1"/>
          </p:cNvSpPr>
          <p:nvPr>
            <p:ph idx="1"/>
          </p:nvPr>
        </p:nvSpPr>
        <p:spPr>
          <a:xfrm>
            <a:off x="838199" y="4635234"/>
            <a:ext cx="10515600" cy="637554"/>
          </a:xfrm>
        </p:spPr>
        <p:txBody>
          <a:bodyPr/>
          <a:lstStyle/>
          <a:p>
            <a:pPr marL="0" indent="0">
              <a:buNone/>
            </a:pPr>
            <a:r>
              <a:rPr lang="en-US" dirty="0"/>
              <a:t> </a:t>
            </a:r>
            <a:r>
              <a:rPr lang="en-US" dirty="0" smtClean="0"/>
              <a:t>66, 55, 10, 255, 56, 70, 50, 60, 70 </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470985833"/>
              </p:ext>
            </p:extLst>
          </p:nvPr>
        </p:nvGraphicFramePr>
        <p:xfrm>
          <a:off x="3592048" y="2012010"/>
          <a:ext cx="3065463" cy="2157578"/>
        </p:xfrm>
        <a:graphic>
          <a:graphicData uri="http://schemas.openxmlformats.org/drawingml/2006/table">
            <a:tbl>
              <a:tblPr firstRow="1" bandRow="1">
                <a:tableStyleId>{5C22544A-7EE6-4342-B048-85BDC9FD1C3A}</a:tableStyleId>
              </a:tblPr>
              <a:tblGrid>
                <a:gridCol w="771718">
                  <a:extLst>
                    <a:ext uri="{9D8B030D-6E8A-4147-A177-3AD203B41FA5}">
                      <a16:colId xmlns:a16="http://schemas.microsoft.com/office/drawing/2014/main" val="2032299844"/>
                    </a:ext>
                  </a:extLst>
                </a:gridCol>
                <a:gridCol w="835581">
                  <a:extLst>
                    <a:ext uri="{9D8B030D-6E8A-4147-A177-3AD203B41FA5}">
                      <a16:colId xmlns:a16="http://schemas.microsoft.com/office/drawing/2014/main" val="1244089570"/>
                    </a:ext>
                  </a:extLst>
                </a:gridCol>
                <a:gridCol w="729082">
                  <a:extLst>
                    <a:ext uri="{9D8B030D-6E8A-4147-A177-3AD203B41FA5}">
                      <a16:colId xmlns:a16="http://schemas.microsoft.com/office/drawing/2014/main" val="2610813349"/>
                    </a:ext>
                  </a:extLst>
                </a:gridCol>
                <a:gridCol w="729082">
                  <a:extLst>
                    <a:ext uri="{9D8B030D-6E8A-4147-A177-3AD203B41FA5}">
                      <a16:colId xmlns:a16="http://schemas.microsoft.com/office/drawing/2014/main" val="781777486"/>
                    </a:ext>
                  </a:extLst>
                </a:gridCol>
              </a:tblGrid>
              <a:tr h="570395">
                <a:tc>
                  <a:txBody>
                    <a:bodyPr/>
                    <a:lstStyle/>
                    <a:p>
                      <a:pPr algn="ctr"/>
                      <a:r>
                        <a:rPr lang="en-US" sz="2400" dirty="0" smtClean="0">
                          <a:solidFill>
                            <a:schemeClr val="tx1"/>
                          </a:solidFill>
                        </a:rPr>
                        <a:t>67</a:t>
                      </a:r>
                      <a:endParaRPr lang="en-US" sz="2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66</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10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46681000"/>
                  </a:ext>
                </a:extLst>
              </a:tr>
              <a:tr h="5703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255</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56</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9837174"/>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50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60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3049516"/>
                  </a:ext>
                </a:extLst>
              </a:tr>
              <a:tr h="50839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67</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Calibri" panose="020F0502020204030204"/>
                          <a:ea typeface="+mn-ea"/>
                          <a:cs typeface="+mn-cs"/>
                        </a:rPr>
                        <a:t>60</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75</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mn-lt"/>
                          <a:ea typeface="+mn-ea"/>
                          <a:cs typeface="+mn-cs"/>
                        </a:rPr>
                        <a:t>80</a:t>
                      </a:r>
                      <a:endParaRPr kumimoji="0" lang="en-US" sz="2400" b="1" i="0" u="none" strike="noStrike" kern="1200" cap="none" spc="0" normalizeH="0" baseline="0" noProof="0" dirty="0">
                        <a:ln>
                          <a:noFill/>
                        </a:ln>
                        <a:solidFill>
                          <a:prstClr val="black"/>
                        </a:solidFill>
                        <a:effectLst/>
                        <a:uLnTx/>
                        <a:uFillTx/>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9976078"/>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375229905"/>
              </p:ext>
            </p:extLst>
          </p:nvPr>
        </p:nvGraphicFramePr>
        <p:xfrm>
          <a:off x="4313864" y="2012010"/>
          <a:ext cx="2343647" cy="1658950"/>
        </p:xfrm>
        <a:graphic>
          <a:graphicData uri="http://schemas.openxmlformats.org/drawingml/2006/table">
            <a:tbl>
              <a:tblPr firstRow="1" bandRow="1">
                <a:tableStyleId>{5C22544A-7EE6-4342-B048-85BDC9FD1C3A}</a:tableStyleId>
              </a:tblPr>
              <a:tblGrid>
                <a:gridCol w="781216">
                  <a:extLst>
                    <a:ext uri="{9D8B030D-6E8A-4147-A177-3AD203B41FA5}">
                      <a16:colId xmlns:a16="http://schemas.microsoft.com/office/drawing/2014/main" val="2032299844"/>
                    </a:ext>
                  </a:extLst>
                </a:gridCol>
                <a:gridCol w="784671">
                  <a:extLst>
                    <a:ext uri="{9D8B030D-6E8A-4147-A177-3AD203B41FA5}">
                      <a16:colId xmlns:a16="http://schemas.microsoft.com/office/drawing/2014/main" val="1244089570"/>
                    </a:ext>
                  </a:extLst>
                </a:gridCol>
                <a:gridCol w="777760">
                  <a:extLst>
                    <a:ext uri="{9D8B030D-6E8A-4147-A177-3AD203B41FA5}">
                      <a16:colId xmlns:a16="http://schemas.microsoft.com/office/drawing/2014/main" val="2610813349"/>
                    </a:ext>
                  </a:extLst>
                </a:gridCol>
              </a:tblGrid>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2246681000"/>
                  </a:ext>
                </a:extLst>
              </a:tr>
              <a:tr h="570395">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329837174"/>
                  </a:ext>
                </a:extLst>
              </a:tr>
              <a:tr h="508394">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tc>
                  <a:txBody>
                    <a:bodyPr/>
                    <a:lstStyle/>
                    <a:p>
                      <a:pPr marL="0" algn="ctr" defTabSz="914400" rtl="0" eaLnBrk="1" latinLnBrk="0" hangingPunct="1"/>
                      <a:endParaRPr kumimoji="0" lang="en-US" sz="2800" b="1" i="0" u="none" strike="noStrike" kern="1200" cap="none" spc="0" normalizeH="0" baseline="0" dirty="0">
                        <a:ln>
                          <a:noFill/>
                        </a:ln>
                        <a:solidFill>
                          <a:srgbClr val="C00000"/>
                        </a:solidFill>
                        <a:effectLst/>
                        <a:uLnTx/>
                        <a:uFillTx/>
                        <a:latin typeface="Calibri" panose="020F0502020204030204"/>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AE3F3">
                        <a:alpha val="49020"/>
                      </a:srgbClr>
                    </a:solidFill>
                  </a:tcPr>
                </a:tc>
                <a:extLst>
                  <a:ext uri="{0D108BD9-81ED-4DB2-BD59-A6C34878D82A}">
                    <a16:rowId xmlns:a16="http://schemas.microsoft.com/office/drawing/2014/main" val="343049516"/>
                  </a:ext>
                </a:extLst>
              </a:tr>
            </a:tbl>
          </a:graphicData>
        </a:graphic>
      </p:graphicFrame>
      <p:sp>
        <p:nvSpPr>
          <p:cNvPr id="8" name="Content Placeholder 3"/>
          <p:cNvSpPr txBox="1">
            <a:spLocks/>
          </p:cNvSpPr>
          <p:nvPr/>
        </p:nvSpPr>
        <p:spPr>
          <a:xfrm>
            <a:off x="838199" y="5419657"/>
            <a:ext cx="10515600" cy="63755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smtClean="0"/>
              <a:t> Mean= 66+55+56+70+50+60+70 = 427/7 =61 </a:t>
            </a:r>
            <a:endParaRPr lang="en-US" dirty="0"/>
          </a:p>
        </p:txBody>
      </p:sp>
      <p:cxnSp>
        <p:nvCxnSpPr>
          <p:cNvPr id="10" name="Straight Connector 9"/>
          <p:cNvCxnSpPr/>
          <p:nvPr/>
        </p:nvCxnSpPr>
        <p:spPr>
          <a:xfrm flipH="1">
            <a:off x="2107096" y="4490910"/>
            <a:ext cx="356971" cy="59792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2749826" y="4490910"/>
            <a:ext cx="356971" cy="59792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5561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17935</TotalTime>
  <Words>1307</Words>
  <Application>Microsoft Office PowerPoint</Application>
  <PresentationFormat>Widescreen</PresentationFormat>
  <Paragraphs>256</Paragraphs>
  <Slides>51</Slides>
  <Notes>23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Arial</vt:lpstr>
      <vt:lpstr>Blackadder ITC</vt:lpstr>
      <vt:lpstr>Calibri</vt:lpstr>
      <vt:lpstr>Calibri Light</vt:lpstr>
      <vt:lpstr>Roboto Light</vt:lpstr>
      <vt:lpstr>Söhne</vt:lpstr>
      <vt:lpstr>Source Sans Pro</vt:lpstr>
      <vt:lpstr>Times New Roman</vt:lpstr>
      <vt:lpstr>Office Theme</vt:lpstr>
      <vt:lpstr>PowerPoint Presentation</vt:lpstr>
      <vt:lpstr>PowerPoint Presentation</vt:lpstr>
      <vt:lpstr>PowerPoint Presentation</vt:lpstr>
      <vt:lpstr>Recap</vt:lpstr>
      <vt:lpstr>Recap</vt:lpstr>
      <vt:lpstr>Recap</vt:lpstr>
      <vt:lpstr>Processes for DFT</vt:lpstr>
      <vt:lpstr>Shifting the origin</vt:lpstr>
      <vt:lpstr>Log Transform for DFT</vt:lpstr>
      <vt:lpstr>Processes for DFT</vt:lpstr>
      <vt:lpstr>Example</vt:lpstr>
      <vt:lpstr>Highpass filters - Sharpening</vt:lpstr>
      <vt:lpstr>Ideal Highpass Filter</vt:lpstr>
      <vt:lpstr>Ideal Highpass Filter</vt:lpstr>
      <vt:lpstr>Ideal Highpass Filter</vt:lpstr>
      <vt:lpstr>The Ringing Effect</vt:lpstr>
      <vt:lpstr>Butterworth Highpass Filter</vt:lpstr>
      <vt:lpstr>Butterworth Highpass Filter</vt:lpstr>
      <vt:lpstr>Butterworth Highpass Filter</vt:lpstr>
      <vt:lpstr>Gaussian Highpass Filter</vt:lpstr>
      <vt:lpstr>Gaussian Highpass Filter</vt:lpstr>
      <vt:lpstr>Gaussian Highpass Filter</vt:lpstr>
      <vt:lpstr>Highpass Filter Which One is Better</vt:lpstr>
      <vt:lpstr>Examples</vt:lpstr>
      <vt:lpstr>Examples</vt:lpstr>
      <vt:lpstr>Image Restoration and Reconstruction</vt:lpstr>
      <vt:lpstr>Image Restoration</vt:lpstr>
      <vt:lpstr>Image Restoration</vt:lpstr>
      <vt:lpstr>In Brief</vt:lpstr>
      <vt:lpstr>Degradation of images can have many causes</vt:lpstr>
      <vt:lpstr>Noise Model</vt:lpstr>
      <vt:lpstr>Gaussian noise</vt:lpstr>
      <vt:lpstr>Noise Models</vt:lpstr>
      <vt:lpstr>Noise Models</vt:lpstr>
      <vt:lpstr>Noise Models</vt:lpstr>
      <vt:lpstr>RESTORATION IN THE PRESENCE OF NOISE ONLY—SPATIAL FILTERING</vt:lpstr>
      <vt:lpstr>MEAN FILTERS</vt:lpstr>
      <vt:lpstr>MEAN FILTERS</vt:lpstr>
      <vt:lpstr>Geometric Mean</vt:lpstr>
      <vt:lpstr>Harmonic Mean </vt:lpstr>
      <vt:lpstr>Contraharmonic Mean </vt:lpstr>
      <vt:lpstr>Examples</vt:lpstr>
      <vt:lpstr>Examples</vt:lpstr>
      <vt:lpstr>Order Statistics Filters</vt:lpstr>
      <vt:lpstr>Median Filter</vt:lpstr>
      <vt:lpstr>Max/Min Filters</vt:lpstr>
      <vt:lpstr>Max/Min Filters</vt:lpstr>
      <vt:lpstr>Midpoint Filter</vt:lpstr>
      <vt:lpstr>Alpha-Trimmed Mean Filter</vt:lpstr>
      <vt:lpstr>Alpha-Trimmed Mean Filter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705</cp:revision>
  <dcterms:created xsi:type="dcterms:W3CDTF">2023-04-29T09:08:23Z</dcterms:created>
  <dcterms:modified xsi:type="dcterms:W3CDTF">2024-03-15T21:29:51Z</dcterms:modified>
</cp:coreProperties>
</file>