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comments/comment1.xml" ContentType="application/vnd.openxmlformats-officedocument.presentationml.comments+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97" r:id="rId5"/>
    <p:sldId id="498" r:id="rId6"/>
    <p:sldId id="499" r:id="rId7"/>
    <p:sldId id="553" r:id="rId8"/>
    <p:sldId id="306" r:id="rId9"/>
    <p:sldId id="555" r:id="rId10"/>
    <p:sldId id="556" r:id="rId11"/>
    <p:sldId id="557" r:id="rId12"/>
    <p:sldId id="558" r:id="rId13"/>
    <p:sldId id="559" r:id="rId14"/>
    <p:sldId id="560" r:id="rId15"/>
    <p:sldId id="561" r:id="rId16"/>
    <p:sldId id="562" r:id="rId17"/>
    <p:sldId id="563" r:id="rId18"/>
    <p:sldId id="564" r:id="rId19"/>
    <p:sldId id="271" r:id="rId20"/>
    <p:sldId id="554" r:id="rId21"/>
    <p:sldId id="500" r:id="rId22"/>
    <p:sldId id="545" r:id="rId23"/>
    <p:sldId id="501" r:id="rId24"/>
    <p:sldId id="546" r:id="rId25"/>
    <p:sldId id="547" r:id="rId26"/>
    <p:sldId id="548" r:id="rId27"/>
    <p:sldId id="549" r:id="rId28"/>
    <p:sldId id="550" r:id="rId29"/>
    <p:sldId id="551" r:id="rId30"/>
    <p:sldId id="552" r:id="rId31"/>
    <p:sldId id="507" r:id="rId32"/>
    <p:sldId id="509" r:id="rId33"/>
    <p:sldId id="508" r:id="rId34"/>
    <p:sldId id="565" r:id="rId35"/>
    <p:sldId id="566" r:id="rId36"/>
    <p:sldId id="568" r:id="rId37"/>
    <p:sldId id="569" r:id="rId38"/>
    <p:sldId id="570" r:id="rId39"/>
    <p:sldId id="571" r:id="rId40"/>
    <p:sldId id="572" r:id="rId41"/>
    <p:sldId id="542" r:id="rId42"/>
    <p:sldId id="54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7"/>
            <p14:sldId id="498"/>
            <p14:sldId id="499"/>
            <p14:sldId id="553"/>
            <p14:sldId id="306"/>
            <p14:sldId id="555"/>
            <p14:sldId id="556"/>
            <p14:sldId id="557"/>
            <p14:sldId id="558"/>
            <p14:sldId id="559"/>
            <p14:sldId id="560"/>
            <p14:sldId id="561"/>
            <p14:sldId id="562"/>
            <p14:sldId id="563"/>
            <p14:sldId id="564"/>
            <p14:sldId id="271"/>
            <p14:sldId id="554"/>
            <p14:sldId id="500"/>
            <p14:sldId id="545"/>
            <p14:sldId id="501"/>
            <p14:sldId id="546"/>
            <p14:sldId id="547"/>
            <p14:sldId id="548"/>
            <p14:sldId id="549"/>
            <p14:sldId id="550"/>
            <p14:sldId id="551"/>
            <p14:sldId id="552"/>
            <p14:sldId id="507"/>
            <p14:sldId id="509"/>
            <p14:sldId id="508"/>
            <p14:sldId id="565"/>
            <p14:sldId id="566"/>
            <p14:sldId id="568"/>
            <p14:sldId id="569"/>
            <p14:sldId id="570"/>
            <p14:sldId id="571"/>
            <p14:sldId id="572"/>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6"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77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5-05-27T20:27:41.004" idx="2">
    <p:pos x="10" y="10"/>
    <p:text/>
    <p:extLst>
      <p:ext uri="{C676402C-5697-4E1C-873F-D02D1690AC5C}">
        <p15:threadingInfo xmlns:p15="http://schemas.microsoft.com/office/powerpoint/2012/main" timeZoneBias="-1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25/06/2025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465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25/06/2025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6.xml"/><Relationship Id="rId1" Type="http://schemas.openxmlformats.org/officeDocument/2006/relationships/tags" Target="../tags/tag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4.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5.xml"/><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6.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7.xml"/><Relationship Id="rId5" Type="http://schemas.openxmlformats.org/officeDocument/2006/relationships/image" Target="../media/image14.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8.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9.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10.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11.xml"/><Relationship Id="rId5" Type="http://schemas.openxmlformats.org/officeDocument/2006/relationships/image" Target="../media/image20.jpe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12.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13.xml"/><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15.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7.xml"/><Relationship Id="rId1" Type="http://schemas.openxmlformats.org/officeDocument/2006/relationships/tags" Target="../tags/tag16.xml"/><Relationship Id="rId5" Type="http://schemas.openxmlformats.org/officeDocument/2006/relationships/image" Target="../media/image26.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7.xml"/><Relationship Id="rId4" Type="http://schemas.openxmlformats.org/officeDocument/2006/relationships/image" Target="../media/image37.jpe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4" Type="http://schemas.openxmlformats.org/officeDocument/2006/relationships/comments" Target="../comments/commen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thenewblack.ai/ai-virtual-try-on-clothes" TargetMode="Externa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anna.fashion/" TargetMode="External"/><Relationship Id="rId1" Type="http://schemas.openxmlformats.org/officeDocument/2006/relationships/slideLayout" Target="../slideLayouts/slideLayout17.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5.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28099" y="3543959"/>
            <a:ext cx="7823890" cy="1138773"/>
          </a:xfrm>
          <a:prstGeom prst="rect">
            <a:avLst/>
          </a:prstGeom>
          <a:noFill/>
        </p:spPr>
        <p:txBody>
          <a:bodyPr wrap="square" rtlCol="0">
            <a:spAutoFit/>
          </a:bodyPr>
          <a:lstStyle/>
          <a:p>
            <a:pPr algn="ctr" rtl="1"/>
            <a:r>
              <a:rPr lang="ar-SY" sz="3400" b="1">
                <a:latin typeface="Tahoma" panose="020B0604030504040204" pitchFamily="34" charset="0"/>
                <a:ea typeface="Tahoma" panose="020B0604030504040204" pitchFamily="34" charset="0"/>
                <a:cs typeface="Tahoma" panose="020B0604030504040204" pitchFamily="34" charset="0"/>
              </a:rPr>
              <a:t>        </a:t>
            </a:r>
            <a:r>
              <a:rPr lang="ar-SY" sz="3400" b="1" dirty="0">
                <a:latin typeface="Tahoma" panose="020B0604030504040204" pitchFamily="34" charset="0"/>
                <a:ea typeface="Tahoma" panose="020B0604030504040204" pitchFamily="34" charset="0"/>
                <a:cs typeface="Tahoma" panose="020B0604030504040204" pitchFamily="34" charset="0"/>
              </a:rPr>
              <a:t>استخدام التقنيات الحديثة في </a:t>
            </a:r>
            <a:r>
              <a:rPr lang="en-US" sz="3400" b="1" dirty="0">
                <a:latin typeface="Tahoma" panose="020B0604030504040204" pitchFamily="34" charset="0"/>
                <a:ea typeface="Tahoma" panose="020B0604030504040204" pitchFamily="34" charset="0"/>
                <a:cs typeface="Tahoma" panose="020B0604030504040204" pitchFamily="34" charset="0"/>
              </a:rPr>
              <a:t> </a:t>
            </a:r>
            <a:r>
              <a:rPr lang="ar-SY" sz="3400" b="1" dirty="0">
                <a:latin typeface="Tahoma" panose="020B0604030504040204" pitchFamily="34" charset="0"/>
                <a:ea typeface="Tahoma" panose="020B0604030504040204" pitchFamily="34" charset="0"/>
                <a:cs typeface="Tahoma" panose="020B0604030504040204" pitchFamily="34" charset="0"/>
              </a:rPr>
              <a:t>إدارة وتطوير المنتجات</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الثالثة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472"/>
    </mc:Choice>
    <mc:Fallback xmlns="">
      <p:transition spd="slow" advTm="314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75786" y="9142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22280" y="1691816"/>
            <a:ext cx="8417320" cy="4305730"/>
          </a:xfrm>
          <a:prstGeom prst="rect">
            <a:avLst/>
          </a:prstGeom>
          <a:noFill/>
        </p:spPr>
        <p:txBody>
          <a:bodyPr wrap="square" rtlCol="0">
            <a:spAutoFit/>
          </a:bodyPr>
          <a:lstStyle/>
          <a:p>
            <a:pPr algn="just" rtl="1">
              <a:lnSpc>
                <a:spcPct val="200000"/>
              </a:lnSpc>
            </a:pPr>
            <a:r>
              <a:rPr lang="ar-SY" sz="2000" dirty="0"/>
              <a:t>في ظل التحوّلات الرقمية السريعة، باتت إدارة وتطوير المنتجات تعتمد على أكثر من الحدس والخبرة البشرية؛ لقد أصبحت البيانات، والتحليل الذكي، والأنظمة المتصلة، والتجارب الافتراضية جزءًا لا يتجزأ من أي استراتيجية منتج ناجحة. تعكس هذه المحاضرة كيف أسهمت التقنيات الحديثة – كـالذكاء الاصطناعي</a:t>
            </a:r>
            <a:r>
              <a:rPr lang="en-US" sz="2000" dirty="0"/>
              <a:t>، </a:t>
            </a:r>
            <a:r>
              <a:rPr lang="ar-SY" sz="2000" dirty="0"/>
              <a:t>إنترنت الأشياء</a:t>
            </a:r>
            <a:r>
              <a:rPr lang="en-US" sz="2000" dirty="0"/>
              <a:t>، </a:t>
            </a:r>
            <a:r>
              <a:rPr lang="ar-SY" sz="2000" dirty="0"/>
              <a:t>الواقع الافتراضي والمعزز، والتحليلات المدفوعة بالبيانات – في تغيير طريقة فهم العملاء وتصميم المنتجات ومتابعة دورة حياتها بالكامل.</a:t>
            </a:r>
          </a:p>
          <a:p>
            <a:pPr algn="just" rtl="1">
              <a:lnSpc>
                <a:spcPct val="200000"/>
              </a:lnSpc>
            </a:pPr>
            <a:r>
              <a:rPr lang="ar-SY" sz="2000" dirty="0"/>
              <a:t>سنقوم باستعراض أربع محاور مركزية، لكل منها شرح علمي، ومصطلحات باللغتين، وأمثلة واقعية في كل فقرة لتسهيل الفهم.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89004"/>
    </mc:Choice>
    <mc:Fallback xmlns="">
      <p:transition spd="slow" advTm="2890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38920" y="97984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1157" y="1793915"/>
            <a:ext cx="8417320" cy="3690177"/>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algn="just" rtl="1">
              <a:lnSpc>
                <a:spcPct val="200000"/>
              </a:lnSpc>
            </a:pPr>
            <a:r>
              <a:rPr lang="ar-SY" sz="2000" dirty="0"/>
              <a:t>1.	التعرف على دور الذكاء الاصطناعي في فهم احتياجات العملاء.</a:t>
            </a:r>
          </a:p>
          <a:p>
            <a:pPr algn="just" rtl="1">
              <a:lnSpc>
                <a:spcPct val="200000"/>
              </a:lnSpc>
            </a:pPr>
            <a:r>
              <a:rPr lang="ar-SY" sz="2000" dirty="0"/>
              <a:t>2.	فهم كيفية تصميم المنتجات استناداً إلى البيانات.</a:t>
            </a:r>
          </a:p>
          <a:p>
            <a:pPr algn="just" rtl="1">
              <a:lnSpc>
                <a:spcPct val="200000"/>
              </a:lnSpc>
            </a:pPr>
            <a:r>
              <a:rPr lang="ar-SY" sz="2000" dirty="0"/>
              <a:t>3.	توضيح استخدامات الواقع الافتراضي والمعزز في تطوير المنتجات.</a:t>
            </a:r>
          </a:p>
          <a:p>
            <a:pPr algn="just" rtl="1">
              <a:lnSpc>
                <a:spcPct val="200000"/>
              </a:lnSpc>
            </a:pPr>
            <a:r>
              <a:rPr lang="ar-SY" sz="2000" dirty="0"/>
              <a:t>4.	شرح آليات إدارة دورة حياة المنتج عبر إنترنت الأشياء.</a:t>
            </a:r>
          </a:p>
          <a:p>
            <a:pPr algn="just" rtl="1">
              <a:lnSpc>
                <a:spcPct val="200000"/>
              </a:lnSpc>
            </a:pPr>
            <a:r>
              <a:rPr lang="ar-SY" sz="2000" dirty="0"/>
              <a:t>5.	ربط التقنيات الحديثة بتطبيقات تسويقية واقعية.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64397"/>
    </mc:Choice>
    <mc:Fallback xmlns="">
      <p:transition spd="slow" advTm="643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61478" y="900763"/>
            <a:ext cx="603562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تحليل احتياجات العملاء باستخدام الذكاء الاصطناعي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38253"/>
    </mc:Choice>
    <mc:Fallback xmlns="">
      <p:transition spd="slow" advTm="38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87059" y="1262696"/>
            <a:ext cx="4587191" cy="4197624"/>
          </a:xfrm>
          <a:prstGeom prst="rect">
            <a:avLst/>
          </a:prstGeom>
        </p:spPr>
        <p:txBody>
          <a:bodyPr wrap="square">
            <a:spAutoFit/>
          </a:bodyPr>
          <a:lstStyle/>
          <a:p>
            <a:pPr algn="just" rtl="1">
              <a:lnSpc>
                <a:spcPct val="150000"/>
              </a:lnSpc>
            </a:pPr>
            <a:r>
              <a:rPr lang="ar-SY" sz="2000" dirty="0"/>
              <a:t>أحدث الذكاء الاصطناعي تحولاً جذرياً في فهم سلوك واحتياجات العملاء، حيث لم يعد تحليل السوق يعتمد فقط على الطرق التقليدية، بل بات يستند إلى أدوات متقدمة مثل التعلم الآلي ومعالجة اللغة الطبيعية. هذه الأدوات تُمكّن المسوّقين من التنبؤ بالسلوك الشرائي، تحليل التعليقات والانطباعات، وتصميم شرائح وشخصيات عملاء دقيقة، مما يعزز فعالية الحملات التسويقية ويوجّه تطوير المنتجات نحو ما يحتاجه السوق فعلاً.</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16838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560" y="985567"/>
            <a:ext cx="6679186"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الذكاء الاصطناعي وتوقع السلوك الشرائي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613231"/>
            <a:ext cx="10541000" cy="3491469"/>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يتيح الذكاء الاصطناعي إمكانية التنبؤ بسلوك العميل قبل أن يتصرف، من خلال تحليل بياناته الرقمية مثل عمليات الشراء، التفاعل عبر الإنترنت، وموقعه الجغرافي.</a:t>
            </a:r>
          </a:p>
          <a:p>
            <a:pPr algn="just" rtl="1">
              <a:lnSpc>
                <a:spcPct val="200000"/>
              </a:lnSpc>
            </a:pPr>
            <a:r>
              <a:rPr lang="ar-SY" sz="2000" dirty="0"/>
              <a:t>تُستخرج أنماط متكررة تُشير إلى نوايا المستخدم، مثل احتمالية الشراء أو التوقف عن الخدمة.</a:t>
            </a:r>
          </a:p>
          <a:p>
            <a:pPr algn="just" rtl="1">
              <a:lnSpc>
                <a:spcPct val="200000"/>
              </a:lnSpc>
            </a:pPr>
            <a:r>
              <a:rPr lang="ar-SY" sz="2000" dirty="0"/>
              <a:t>هذا التنبؤ يساعد الشركات على اتخاذ قرارات استباقية، كإرسال عروض مخصصة </a:t>
            </a:r>
          </a:p>
          <a:p>
            <a:pPr algn="just" rtl="1">
              <a:lnSpc>
                <a:spcPct val="200000"/>
              </a:lnSpc>
            </a:pPr>
            <a:r>
              <a:rPr lang="ar-SY" sz="2000" dirty="0"/>
              <a:t>أو تحسين تجربة الاستخدام في الوقت المناسب.</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How to Adapt to Changes in Customer Behavior">
            <a:extLst>
              <a:ext uri="{FF2B5EF4-FFF2-40B4-BE49-F238E27FC236}">
                <a16:creationId xmlns:a16="http://schemas.microsoft.com/office/drawing/2014/main" id="{0E6BBB38-5B3C-4744-9DF6-FAB4BB7730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901055"/>
            <a:ext cx="3118822" cy="20754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38623"/>
            <a:ext cx="10541000" cy="3691844"/>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 مثال 1: </a:t>
            </a:r>
          </a:p>
          <a:p>
            <a:pPr marL="231775" algn="just" rtl="1">
              <a:lnSpc>
                <a:spcPct val="200000"/>
              </a:lnSpc>
            </a:pPr>
            <a:r>
              <a:rPr lang="ar-SY" sz="2000" dirty="0">
                <a:latin typeface="Times New Roman" panose="02020603050405020304" pitchFamily="18" charset="0"/>
                <a:cs typeface="Times New Roman" panose="02020603050405020304" pitchFamily="18" charset="0"/>
              </a:rPr>
              <a:t>تقوم شركة (</a:t>
            </a:r>
            <a:r>
              <a:rPr lang="en-US" sz="2000" dirty="0">
                <a:latin typeface="Times New Roman" panose="02020603050405020304" pitchFamily="18" charset="0"/>
                <a:cs typeface="Times New Roman" panose="02020603050405020304" pitchFamily="18" charset="0"/>
              </a:rPr>
              <a:t>Sephora</a:t>
            </a:r>
            <a:r>
              <a:rPr lang="ar-SY" sz="2000" dirty="0">
                <a:latin typeface="Times New Roman" panose="02020603050405020304" pitchFamily="18" charset="0"/>
                <a:cs typeface="Times New Roman" panose="02020603050405020304" pitchFamily="18" charset="0"/>
              </a:rPr>
              <a:t>) بتحليل سجل التصفح وسلوك الشراء لتوقّع موعد نفاد منتج معين لدى المستخدم، ثم ترسل له تذكيراً مع عرض مخصص لإعادة الشراء.</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 مثال 2: </a:t>
            </a:r>
          </a:p>
          <a:p>
            <a:pPr marL="231775" algn="just" rtl="1">
              <a:lnSpc>
                <a:spcPct val="200000"/>
              </a:lnSpc>
            </a:pPr>
            <a:r>
              <a:rPr lang="ar-SY" sz="2000" dirty="0">
                <a:latin typeface="Times New Roman" panose="02020603050405020304" pitchFamily="18" charset="0"/>
                <a:cs typeface="Times New Roman" panose="02020603050405020304" pitchFamily="18" charset="0"/>
              </a:rPr>
              <a:t>تستخدم شركة (</a:t>
            </a:r>
            <a:r>
              <a:rPr lang="en-US" sz="2000" dirty="0">
                <a:latin typeface="Times New Roman" panose="02020603050405020304" pitchFamily="18" charset="0"/>
                <a:cs typeface="Times New Roman" panose="02020603050405020304" pitchFamily="18" charset="0"/>
              </a:rPr>
              <a:t>Uber Eats </a:t>
            </a:r>
            <a:r>
              <a:rPr lang="ar-SY" sz="2000" dirty="0">
                <a:latin typeface="Times New Roman" panose="02020603050405020304" pitchFamily="18" charset="0"/>
                <a:cs typeface="Times New Roman" panose="02020603050405020304" pitchFamily="18" charset="0"/>
              </a:rPr>
              <a:t>) نماذج تنبؤية لاقتراح وجبات في أوقات محددة بناءً على العادات الغذائية والموقع والوقت، مما يزيد احتمالية إتمام الطلب.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ما هي خدمة أوبر إيتس وكيف تعمل؟">
            <a:extLst>
              <a:ext uri="{FF2B5EF4-FFF2-40B4-BE49-F238E27FC236}">
                <a16:creationId xmlns:a16="http://schemas.microsoft.com/office/drawing/2014/main" id="{A9C9160A-D370-4A20-8BC5-7FCD2B8A133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3149" y="4794266"/>
            <a:ext cx="2239822" cy="12724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8" name="Picture 4" descr="كود خصم سيفورا 2025✂️SS78✂️ كوبون سيفورا خصم 80% على مشترياتك">
            <a:extLst>
              <a:ext uri="{FF2B5EF4-FFF2-40B4-BE49-F238E27FC236}">
                <a16:creationId xmlns:a16="http://schemas.microsoft.com/office/drawing/2014/main" id="{C594A152-E45C-4175-87FE-CE27714230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3149" y="3005752"/>
            <a:ext cx="3057525" cy="14954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09889136"/>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92405" y="771739"/>
            <a:ext cx="6963398"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تحليل النصوص والتعليقات باستخدام معالجة اللغة الطبيعية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613231"/>
            <a:ext cx="10541000" cy="4107022"/>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تُمكّن تقنيات معالجة اللغة الطبيعية من تحليل ملايين التقييمات والتعليقات المكتوبة من العملاء على المنصات الرقمية لاستكشاف مشاعرهم، وملاحظة ما يُكرر من شكاوى أو رغبات أو انطباعات.</a:t>
            </a:r>
          </a:p>
          <a:p>
            <a:pPr algn="just" rtl="1">
              <a:lnSpc>
                <a:spcPct val="200000"/>
              </a:lnSpc>
            </a:pPr>
            <a:r>
              <a:rPr lang="ar-SY" sz="2000" dirty="0"/>
              <a:t>تعمل هذه التقنيات على تصنيف المحتوى إلى مشاعر إيجابية، سلبية، أو حيادية، كما تحدد المواضيع الشائعة أو الكلمات المفتاحية المتكررة.</a:t>
            </a:r>
          </a:p>
          <a:p>
            <a:pPr algn="just" rtl="1">
              <a:lnSpc>
                <a:spcPct val="200000"/>
              </a:lnSpc>
            </a:pPr>
            <a:r>
              <a:rPr lang="ar-SY" sz="2000" dirty="0"/>
              <a:t>يساعد هذا التحليل المؤسسات على التفاعل بشكل أسرع مع ملاحظات العملاء</a:t>
            </a:r>
          </a:p>
          <a:p>
            <a:pPr algn="just" rtl="1">
              <a:lnSpc>
                <a:spcPct val="200000"/>
              </a:lnSpc>
            </a:pPr>
            <a:r>
              <a:rPr lang="ar-SY" sz="2000" dirty="0"/>
              <a:t> وتحسين المنتجات أو الخدمات قبل تفاقم المشكلات.</a:t>
            </a: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314" name="Picture 2" descr="تحليل المشاعر مع التعلم الآلي - التعلم العميق بالعربي || DL بالعربي ||  الدكتور علاء طعيمة">
            <a:extLst>
              <a:ext uri="{FF2B5EF4-FFF2-40B4-BE49-F238E27FC236}">
                <a16:creationId xmlns:a16="http://schemas.microsoft.com/office/drawing/2014/main" id="{A9EB3F0E-16E0-4C29-A449-EC9211A79F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5154" y="3892678"/>
            <a:ext cx="3714750" cy="2095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38623"/>
            <a:ext cx="10541000" cy="3691844"/>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a:t>
            </a:r>
          </a:p>
          <a:p>
            <a:pPr marL="231775" algn="just" rtl="1">
              <a:lnSpc>
                <a:spcPct val="200000"/>
              </a:lnSpc>
            </a:pPr>
            <a:r>
              <a:rPr lang="ar-SY" sz="2000" dirty="0">
                <a:latin typeface="Times New Roman" panose="02020603050405020304" pitchFamily="18" charset="0"/>
                <a:cs typeface="Times New Roman" panose="02020603050405020304" pitchFamily="18" charset="0"/>
              </a:rPr>
              <a:t> قامت شركة (</a:t>
            </a:r>
            <a:r>
              <a:rPr lang="en-US" sz="2000" dirty="0">
                <a:latin typeface="Times New Roman" panose="02020603050405020304" pitchFamily="18" charset="0"/>
                <a:cs typeface="Times New Roman" panose="02020603050405020304" pitchFamily="18" charset="0"/>
              </a:rPr>
              <a:t>Coca-Cola</a:t>
            </a:r>
            <a:r>
              <a:rPr lang="ar-SY" sz="2000" dirty="0">
                <a:latin typeface="Times New Roman" panose="02020603050405020304" pitchFamily="18" charset="0"/>
                <a:cs typeface="Times New Roman" panose="02020603050405020304" pitchFamily="18" charset="0"/>
              </a:rPr>
              <a:t>) بتحليل آلاف المنشورات على تويتر عند إطلاق منتج "كوكا زيرو </a:t>
            </a:r>
            <a:r>
              <a:rPr lang="ar-SY" sz="2000" dirty="0" err="1">
                <a:latin typeface="Times New Roman" panose="02020603050405020304" pitchFamily="18" charset="0"/>
                <a:cs typeface="Times New Roman" panose="02020603050405020304" pitchFamily="18" charset="0"/>
              </a:rPr>
              <a:t>ستيفيا</a:t>
            </a:r>
            <a:r>
              <a:rPr lang="ar-SY" sz="2000" dirty="0">
                <a:latin typeface="Times New Roman" panose="02020603050405020304" pitchFamily="18" charset="0"/>
                <a:cs typeface="Times New Roman" panose="02020603050405020304" pitchFamily="18" charset="0"/>
              </a:rPr>
              <a:t>"، واكتشفت أن جزء من المستخدمين يرى الطعم مراً، مما دفعها لتعديل نسبة المُحلي.</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2:</a:t>
            </a:r>
          </a:p>
          <a:p>
            <a:pPr marL="231775" algn="just" rtl="1">
              <a:lnSpc>
                <a:spcPct val="200000"/>
              </a:lnSpc>
            </a:pPr>
            <a:r>
              <a:rPr lang="ar-SY" sz="2000" dirty="0">
                <a:latin typeface="Times New Roman" panose="02020603050405020304" pitchFamily="18" charset="0"/>
                <a:cs typeface="Times New Roman" panose="02020603050405020304" pitchFamily="18" charset="0"/>
              </a:rPr>
              <a:t>تستخدم منصة (</a:t>
            </a:r>
            <a:r>
              <a:rPr lang="en-US" sz="2000" dirty="0">
                <a:latin typeface="Times New Roman" panose="02020603050405020304" pitchFamily="18" charset="0"/>
                <a:cs typeface="Times New Roman" panose="02020603050405020304" pitchFamily="18" charset="0"/>
              </a:rPr>
              <a:t>TripAdvisor</a:t>
            </a:r>
            <a:r>
              <a:rPr lang="ar-SY" sz="2000" dirty="0">
                <a:latin typeface="Times New Roman" panose="02020603050405020304" pitchFamily="18" charset="0"/>
                <a:cs typeface="Times New Roman" panose="02020603050405020304" pitchFamily="18" charset="0"/>
              </a:rPr>
              <a:t>) تحليل نصوص التقييمات لاستنتاج العوامل التي تؤثر إيجاباً أو سلباً على رضا العملاء عن الفنادق، مثل النظافة أو الموقع أو مستوى الضجيج.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كولا زيرو خالي من الكافين - 12 السعودية | Ubuy">
            <a:extLst>
              <a:ext uri="{FF2B5EF4-FFF2-40B4-BE49-F238E27FC236}">
                <a16:creationId xmlns:a16="http://schemas.microsoft.com/office/drawing/2014/main" id="{BD5E3970-56E3-4492-A929-A1E6D4A615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8562" y="2880852"/>
            <a:ext cx="2312911" cy="149482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تقييمات Tripadvisor وتفاصيل المنتج‬‎">
            <a:extLst>
              <a:ext uri="{FF2B5EF4-FFF2-40B4-BE49-F238E27FC236}">
                <a16:creationId xmlns:a16="http://schemas.microsoft.com/office/drawing/2014/main" id="{58AC693B-4CCA-4200-923F-734C91C5F50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0097" y="4828221"/>
            <a:ext cx="1755748" cy="120449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81660775"/>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97293" y="91441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إنشاء شرائح عملاء ديناميكية </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15849"/>
            <a:ext cx="10541000" cy="2875915"/>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في النماذج التقليدية، كانت الشرائح السكانية ثابتة (العمر، الدخل)، لكن باستخدام الذكاء الاصطناعي، أصبحت الشركات قادرة على تقسيم الجمهور بطريقة أكثر ديناميكية وواقعية حسب النية، السلوك، التكرار، ولحظة الحاجة.</a:t>
            </a:r>
          </a:p>
          <a:p>
            <a:pPr algn="just" rtl="1">
              <a:lnSpc>
                <a:spcPct val="200000"/>
              </a:lnSpc>
            </a:pPr>
            <a:r>
              <a:rPr lang="ar-SY" sz="2000" dirty="0"/>
              <a:t>والتقسيم الذكي لا يفيد فقط في تخصيص المنتج، بل يمكّن المسوقين من تخصيص الرسالة الإعلانية </a:t>
            </a:r>
          </a:p>
          <a:p>
            <a:pPr algn="just" rtl="1">
              <a:lnSpc>
                <a:spcPct val="200000"/>
              </a:lnSpc>
            </a:pPr>
            <a:r>
              <a:rPr lang="ar-SY" sz="2000" dirty="0"/>
              <a:t>والمنصة المستخدمة وحتى وقت الإرسال، بما يُعزّز فاعلية الحملة التسويقية.</a:t>
            </a: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5362" name="Picture 2" descr="The Solution to Every Marketing Problem: Market Segmentation | by Corporate  Wise Man | Medium">
            <a:extLst>
              <a:ext uri="{FF2B5EF4-FFF2-40B4-BE49-F238E27FC236}">
                <a16:creationId xmlns:a16="http://schemas.microsoft.com/office/drawing/2014/main" id="{B85454A6-AA57-44A6-86E8-5F8B112AC1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8541" y="3891748"/>
            <a:ext cx="2649898" cy="214111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38623"/>
            <a:ext cx="10541000" cy="3691844"/>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 </a:t>
            </a:r>
          </a:p>
          <a:p>
            <a:pPr marL="231775" algn="just" rtl="1">
              <a:lnSpc>
                <a:spcPct val="200000"/>
              </a:lnSpc>
            </a:pPr>
            <a:r>
              <a:rPr lang="ar-SY" sz="2000" dirty="0">
                <a:latin typeface="Times New Roman" panose="02020603050405020304" pitchFamily="18" charset="0"/>
                <a:cs typeface="Times New Roman" panose="02020603050405020304" pitchFamily="18" charset="0"/>
              </a:rPr>
              <a:t>تعتمد شركة (</a:t>
            </a:r>
            <a:r>
              <a:rPr lang="en-US" sz="2000" dirty="0">
                <a:latin typeface="Times New Roman" panose="02020603050405020304" pitchFamily="18" charset="0"/>
                <a:cs typeface="Times New Roman" panose="02020603050405020304" pitchFamily="18" charset="0"/>
              </a:rPr>
              <a:t>Adidas</a:t>
            </a:r>
            <a:r>
              <a:rPr lang="ar-SY" sz="2000" dirty="0">
                <a:latin typeface="Times New Roman" panose="02020603050405020304" pitchFamily="18" charset="0"/>
                <a:cs typeface="Times New Roman" panose="02020603050405020304" pitchFamily="18" charset="0"/>
              </a:rPr>
              <a:t>) على تقسيم ديناميكي يميز بين مستخدمين يشترون بدافع الأداء الرياضي وآخرين بدافع الموضة، وتقدم لكل فئة محتوى إعلاني ومنتجات مختلفة تمامًا.</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 مثال 2: </a:t>
            </a:r>
          </a:p>
          <a:p>
            <a:pPr marL="231775" algn="just" rtl="1">
              <a:lnSpc>
                <a:spcPct val="200000"/>
              </a:lnSpc>
            </a:pPr>
            <a:r>
              <a:rPr lang="ar-SY" sz="2000" dirty="0">
                <a:latin typeface="Times New Roman" panose="02020603050405020304" pitchFamily="18" charset="0"/>
                <a:cs typeface="Times New Roman" panose="02020603050405020304" pitchFamily="18" charset="0"/>
              </a:rPr>
              <a:t>تستخدم منصة (</a:t>
            </a:r>
            <a:r>
              <a:rPr lang="en-US" sz="2000" dirty="0">
                <a:latin typeface="Times New Roman" panose="02020603050405020304" pitchFamily="18" charset="0"/>
                <a:cs typeface="Times New Roman" panose="02020603050405020304" pitchFamily="18" charset="0"/>
              </a:rPr>
              <a:t>YouTube</a:t>
            </a:r>
            <a:r>
              <a:rPr lang="ar-SY" sz="2000" dirty="0">
                <a:latin typeface="Times New Roman" panose="02020603050405020304" pitchFamily="18" charset="0"/>
                <a:cs typeface="Times New Roman" panose="02020603050405020304" pitchFamily="18" charset="0"/>
              </a:rPr>
              <a:t>) خوارزميات تقسيم سلوكي لتحديد أي إعلانات تُعرض لأي مستخدم، بناءً على نوع المحتوى المُشاهَد وسجل البحث والتفاعل.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4338" name="Picture 2" descr="Adidas Originals - The Podium">
            <a:extLst>
              <a:ext uri="{FF2B5EF4-FFF2-40B4-BE49-F238E27FC236}">
                <a16:creationId xmlns:a16="http://schemas.microsoft.com/office/drawing/2014/main" id="{08D398D5-CE21-49FC-9145-8F79493BCC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2882398"/>
            <a:ext cx="2253216" cy="1404293"/>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ما يجب أن تعرفه عن &quot;يوتيوب&quot; في عام 2020‬‎">
            <a:extLst>
              <a:ext uri="{FF2B5EF4-FFF2-40B4-BE49-F238E27FC236}">
                <a16:creationId xmlns:a16="http://schemas.microsoft.com/office/drawing/2014/main" id="{7A05ACF5-76BE-444E-870D-9B9729BA2D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3149" y="4753739"/>
            <a:ext cx="2253216" cy="126602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7468390"/>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97293" y="91441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إنشاء شخصيات افتراضية للعملاء </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15849"/>
            <a:ext cx="10541000" cy="3490123"/>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يمكن للذكاء الاصطناعي إنشاء نماذج شخصية افتراضية مبنية على بيانات حقيقية لتمثيل شرائح الجمهور المستهدف، </a:t>
            </a:r>
          </a:p>
          <a:p>
            <a:pPr algn="just" rtl="1">
              <a:lnSpc>
                <a:spcPct val="200000"/>
              </a:lnSpc>
            </a:pPr>
            <a:r>
              <a:rPr lang="ar-SY" sz="2000" dirty="0"/>
              <a:t>وهو ما يُسمى بـالعميل المثالي (</a:t>
            </a:r>
            <a:r>
              <a:rPr lang="en-US" sz="2000" dirty="0"/>
              <a:t>Ideal Customer Profile</a:t>
            </a:r>
            <a:r>
              <a:rPr lang="ar-SY" sz="2000" dirty="0"/>
              <a:t>).</a:t>
            </a:r>
          </a:p>
          <a:p>
            <a:pPr algn="just" rtl="1">
              <a:lnSpc>
                <a:spcPct val="200000"/>
              </a:lnSpc>
            </a:pPr>
            <a:r>
              <a:rPr lang="ar-SY" sz="2000" dirty="0"/>
              <a:t>هذه الشخصيات تُستخدم لفهم الدوافع والتحديات والسلوكيات بعمق.</a:t>
            </a:r>
          </a:p>
          <a:p>
            <a:pPr algn="just" rtl="1">
              <a:lnSpc>
                <a:spcPct val="200000"/>
              </a:lnSpc>
            </a:pPr>
            <a:r>
              <a:rPr lang="ar-SY" sz="2000" dirty="0"/>
              <a:t>هذا النهج يساعد الشركات على الابتعاد عن التعميم في استهداف العملاء، </a:t>
            </a:r>
          </a:p>
          <a:p>
            <a:pPr algn="just" rtl="1">
              <a:lnSpc>
                <a:spcPct val="200000"/>
              </a:lnSpc>
            </a:pPr>
            <a:r>
              <a:rPr lang="ar-SY" sz="2000" dirty="0"/>
              <a:t>والتحول نحو تجربة مخصصة بشكل دقيق وفردي، ما يزيد من معدل التحويل والولاء.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CA6C7565-E159-478E-A2B9-150A22FE3E13}"/>
              </a:ext>
            </a:extLst>
          </p:cNvPr>
          <p:cNvPicPr>
            <a:picLocks noChangeAspect="1"/>
          </p:cNvPicPr>
          <p:nvPr/>
        </p:nvPicPr>
        <p:blipFill>
          <a:blip r:embed="rId4"/>
          <a:stretch>
            <a:fillRect/>
          </a:stretch>
        </p:blipFill>
        <p:spPr>
          <a:xfrm>
            <a:off x="771309" y="3418265"/>
            <a:ext cx="3616318" cy="2447969"/>
          </a:xfrm>
          <a:prstGeom prst="rect">
            <a:avLst/>
          </a:prstGeom>
        </p:spPr>
      </p:pic>
    </p:spTree>
    <p:custDataLst>
      <p:tags r:id="rId1"/>
    </p:custDataLst>
    <p:extLst>
      <p:ext uri="{BB962C8B-B14F-4D97-AF65-F5344CB8AC3E}">
        <p14:creationId xmlns:p14="http://schemas.microsoft.com/office/powerpoint/2010/main" val="3309732314"/>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38623"/>
            <a:ext cx="10541000" cy="3691844"/>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a:t>
            </a:r>
          </a:p>
          <a:p>
            <a:pPr marL="231775" algn="just" rtl="1">
              <a:lnSpc>
                <a:spcPct val="200000"/>
              </a:lnSpc>
            </a:pPr>
            <a:r>
              <a:rPr lang="ar-SY" sz="2000" dirty="0">
                <a:latin typeface="Times New Roman" panose="02020603050405020304" pitchFamily="18" charset="0"/>
                <a:cs typeface="Times New Roman" panose="02020603050405020304" pitchFamily="18" charset="0"/>
              </a:rPr>
              <a:t> تبني شركة (</a:t>
            </a:r>
            <a:r>
              <a:rPr lang="en-US" sz="2000" dirty="0">
                <a:latin typeface="Times New Roman" panose="02020603050405020304" pitchFamily="18" charset="0"/>
                <a:cs typeface="Times New Roman" panose="02020603050405020304" pitchFamily="18" charset="0"/>
              </a:rPr>
              <a:t>HubSpot</a:t>
            </a:r>
            <a:r>
              <a:rPr lang="ar-SY" sz="2000" dirty="0">
                <a:latin typeface="Times New Roman" panose="02020603050405020304" pitchFamily="18" charset="0"/>
                <a:cs typeface="Times New Roman" panose="02020603050405020304" pitchFamily="18" charset="0"/>
              </a:rPr>
              <a:t>) شخصيات رقمية مثل "مدير التسويق الرقمي" أو "رائد الأعمال المبتدئ" وتوجّه لكل منهم محتوىً وندوات رقمية مصممة خصيصًا لاحتياجاته.</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 مثال 2: </a:t>
            </a:r>
          </a:p>
          <a:p>
            <a:pPr marL="231775" algn="just" rtl="1">
              <a:lnSpc>
                <a:spcPct val="200000"/>
              </a:lnSpc>
            </a:pPr>
            <a:r>
              <a:rPr lang="ar-SY" sz="2000" dirty="0">
                <a:latin typeface="Times New Roman" panose="02020603050405020304" pitchFamily="18" charset="0"/>
                <a:cs typeface="Times New Roman" panose="02020603050405020304" pitchFamily="18" charset="0"/>
              </a:rPr>
              <a:t>في التعليم الرقمي، تعتمد (</a:t>
            </a:r>
            <a:r>
              <a:rPr lang="en-US" sz="2000" dirty="0">
                <a:latin typeface="Times New Roman" panose="02020603050405020304" pitchFamily="18" charset="0"/>
                <a:cs typeface="Times New Roman" panose="02020603050405020304" pitchFamily="18" charset="0"/>
              </a:rPr>
              <a:t>Coursera</a:t>
            </a:r>
            <a:r>
              <a:rPr lang="ar-SY" sz="2000" dirty="0">
                <a:latin typeface="Times New Roman" panose="02020603050405020304" pitchFamily="18" charset="0"/>
                <a:cs typeface="Times New Roman" panose="02020603050405020304" pitchFamily="18" charset="0"/>
              </a:rPr>
              <a:t>) على إنشاء شخصيات تعليمية مخصصة استنادًا إلى الخلفية الأكاديمية والأهداف المهنية للمتعلمين، وتقدم توصيات دراسية مختلفة لكل شخصية.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6386" name="Picture 2" descr="AI-Powered Marketing ...">
            <a:extLst>
              <a:ext uri="{FF2B5EF4-FFF2-40B4-BE49-F238E27FC236}">
                <a16:creationId xmlns:a16="http://schemas.microsoft.com/office/drawing/2014/main" id="{534BA25A-E99C-4438-A9A1-144DD7206A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248" y="3231462"/>
            <a:ext cx="3166793" cy="92333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Is Coursera Certificate Recognized ...">
            <a:extLst>
              <a:ext uri="{FF2B5EF4-FFF2-40B4-BE49-F238E27FC236}">
                <a16:creationId xmlns:a16="http://schemas.microsoft.com/office/drawing/2014/main" id="{6CB23049-1E9B-489B-BBC9-80B9F27AEC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3149" y="4733100"/>
            <a:ext cx="2258645" cy="126907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86705149"/>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06824" y="817166"/>
            <a:ext cx="6963398"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دمج تحليلات الاحتياجات في دورة تطوير المنتج</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15849"/>
            <a:ext cx="10541000" cy="3490123"/>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لا تقتصر فائدة تحليل احتياجات العملاء على الجانب التسويقي فقط، بل تمتد مباشرة إلى قرارات تطوير المنتج</a:t>
            </a:r>
            <a:r>
              <a:rPr lang="en-US" sz="2000" dirty="0"/>
              <a:t>.</a:t>
            </a:r>
            <a:r>
              <a:rPr lang="ar-SY" sz="2000" dirty="0"/>
              <a:t> فمن خلال فهم الأنماط السلوكية والاحتياجات الحقيقية، يمكن للشركات تقليص الوقت والموارد المهدورة في تطوير منتجات لا يُطلبها السوق.</a:t>
            </a:r>
          </a:p>
          <a:p>
            <a:pPr algn="just" rtl="1">
              <a:lnSpc>
                <a:spcPct val="200000"/>
              </a:lnSpc>
            </a:pPr>
            <a:r>
              <a:rPr lang="ar-SY" sz="2000" dirty="0"/>
              <a:t>كما يُساعد هذا التحليل في تحقيق ما يُعرف بـالانسجام بين المنتج والسوق</a:t>
            </a:r>
            <a:r>
              <a:rPr lang="en-US" sz="2000" dirty="0"/>
              <a:t>، </a:t>
            </a:r>
            <a:r>
              <a:rPr lang="ar-SY" sz="2000" dirty="0"/>
              <a:t>وهو عنصر حاسم في نجاح المنتجات الجديدة واستدامتها.  كما يتيح التعرف المبكر على متطلبات السوق الحقيقية تعديل المنتجات قبل إطلاقها، </a:t>
            </a:r>
          </a:p>
          <a:p>
            <a:pPr algn="just" rtl="1">
              <a:lnSpc>
                <a:spcPct val="200000"/>
              </a:lnSpc>
            </a:pPr>
            <a:r>
              <a:rPr lang="ar-SY" sz="2000" dirty="0"/>
              <a:t>وبالتالي توفير ميزانية التطوير والتركيز على ما يضيف قيمة حقيقية للمستهلك.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7419" y="639506"/>
            <a:ext cx="1321431"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9458" name="Picture 2" descr="Product Development ...">
            <a:extLst>
              <a:ext uri="{FF2B5EF4-FFF2-40B4-BE49-F238E27FC236}">
                <a16:creationId xmlns:a16="http://schemas.microsoft.com/office/drawing/2014/main" id="{1DD23A0C-F537-4D36-9F2D-57CA7B7AF2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1621" y="4091326"/>
            <a:ext cx="2552700" cy="17907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44261420"/>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38623"/>
            <a:ext cx="10541000" cy="3691844"/>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 </a:t>
            </a:r>
            <a:endParaRPr lang="en-US" sz="2000" dirty="0">
              <a:latin typeface="Times New Roman" panose="02020603050405020304" pitchFamily="18" charset="0"/>
              <a:cs typeface="Times New Roman" panose="02020603050405020304" pitchFamily="18" charset="0"/>
            </a:endParaRPr>
          </a:p>
          <a:p>
            <a:pPr marL="231775" algn="just" rtl="1">
              <a:lnSpc>
                <a:spcPct val="200000"/>
              </a:lnSpc>
            </a:pPr>
            <a:r>
              <a:rPr lang="ar-SY" sz="2000" dirty="0">
                <a:latin typeface="Times New Roman" panose="02020603050405020304" pitchFamily="18" charset="0"/>
                <a:cs typeface="Times New Roman" panose="02020603050405020304" pitchFamily="18" charset="0"/>
              </a:rPr>
              <a:t>تعتمد شركة (</a:t>
            </a:r>
            <a:r>
              <a:rPr lang="en-US" sz="2000" dirty="0">
                <a:latin typeface="Times New Roman" panose="02020603050405020304" pitchFamily="18" charset="0"/>
                <a:cs typeface="Times New Roman" panose="02020603050405020304" pitchFamily="18" charset="0"/>
              </a:rPr>
              <a:t>Procter &amp; Gamble </a:t>
            </a:r>
            <a:r>
              <a:rPr lang="ar-SY" sz="2000" dirty="0">
                <a:latin typeface="Times New Roman" panose="02020603050405020304" pitchFamily="18" charset="0"/>
                <a:cs typeface="Times New Roman" panose="02020603050405020304" pitchFamily="18" charset="0"/>
              </a:rPr>
              <a:t>) على تحليل شكاوى العملاء واقتراحاتهم من مختلف الأسواق لتعديل تركيبة منتجاتها بما يناسب الاحتياجات المحلية.</a:t>
            </a:r>
            <a:endParaRPr lang="en-US" sz="2000" dirty="0">
              <a:latin typeface="Times New Roman" panose="02020603050405020304" pitchFamily="18" charset="0"/>
              <a:cs typeface="Times New Roman" panose="02020603050405020304" pitchFamily="18" charset="0"/>
            </a:endParaRP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2: </a:t>
            </a:r>
            <a:endParaRPr lang="en-US" sz="2000" dirty="0">
              <a:latin typeface="Times New Roman" panose="02020603050405020304" pitchFamily="18" charset="0"/>
              <a:cs typeface="Times New Roman" panose="02020603050405020304" pitchFamily="18" charset="0"/>
            </a:endParaRPr>
          </a:p>
          <a:p>
            <a:pPr marL="231775" algn="just" rtl="1">
              <a:lnSpc>
                <a:spcPct val="200000"/>
              </a:lnSpc>
            </a:pPr>
            <a:r>
              <a:rPr lang="ar-SY" sz="2000" dirty="0">
                <a:latin typeface="Times New Roman" panose="02020603050405020304" pitchFamily="18" charset="0"/>
                <a:cs typeface="Times New Roman" panose="02020603050405020304" pitchFamily="18" charset="0"/>
              </a:rPr>
              <a:t>قامت شركة (</a:t>
            </a:r>
            <a:r>
              <a:rPr lang="en-US" sz="2000" dirty="0">
                <a:latin typeface="Times New Roman" panose="02020603050405020304" pitchFamily="18" charset="0"/>
                <a:cs typeface="Times New Roman" panose="02020603050405020304" pitchFamily="18" charset="0"/>
              </a:rPr>
              <a:t>Tesla</a:t>
            </a:r>
            <a:r>
              <a:rPr lang="ar-SY" sz="2000" dirty="0">
                <a:latin typeface="Times New Roman" panose="02020603050405020304" pitchFamily="18" charset="0"/>
                <a:cs typeface="Times New Roman" panose="02020603050405020304" pitchFamily="18" charset="0"/>
              </a:rPr>
              <a:t>) بجمع بيانات من مستخدمي سياراتها لتحديد المشكلات التقنية والميزات المطلوبة، مما ساعدها على تحديث برمجيات السيارات بشكل دوري لتحسين الأداء وتجربة المستخدم.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8434" name="Picture 2" descr="‫شركة بروكتر آند جامبل تعلن تدريب تعاوني للطلاب وحديثي التخرج‬‎">
            <a:extLst>
              <a:ext uri="{FF2B5EF4-FFF2-40B4-BE49-F238E27FC236}">
                <a16:creationId xmlns:a16="http://schemas.microsoft.com/office/drawing/2014/main" id="{0CA131DB-3271-421C-AF42-CA06BF00E6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807" y="3005516"/>
            <a:ext cx="2287420" cy="1394768"/>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مصادر: السعودية تبحث مع شركة تسلا إنشاء مصنع لسياراتها في المملكة">
            <a:extLst>
              <a:ext uri="{FF2B5EF4-FFF2-40B4-BE49-F238E27FC236}">
                <a16:creationId xmlns:a16="http://schemas.microsoft.com/office/drawing/2014/main" id="{C06ACC3F-762F-4C98-8DE3-CFCE040D63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4261" y="4683358"/>
            <a:ext cx="2505184" cy="14029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51368513"/>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8907" y="990932"/>
            <a:ext cx="4161716"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تصميم المنتجات المدفوعة بالبيانات</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253"/>
    </mc:Choice>
    <mc:Fallback xmlns="">
      <p:transition spd="slow" advTm="38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54824" y="883648"/>
            <a:ext cx="4587191" cy="4928593"/>
          </a:xfrm>
          <a:prstGeom prst="rect">
            <a:avLst/>
          </a:prstGeom>
        </p:spPr>
        <p:txBody>
          <a:bodyPr wrap="square">
            <a:spAutoFit/>
          </a:bodyPr>
          <a:lstStyle/>
          <a:p>
            <a:pPr algn="just" rtl="1">
              <a:lnSpc>
                <a:spcPct val="200000"/>
              </a:lnSpc>
            </a:pPr>
            <a:r>
              <a:rPr lang="ar-SY" sz="2000" dirty="0"/>
              <a:t>أصبح تصميم المنتجات اليوم قائمًا على تحليل سلوك المستخدم وبياناته الفعلية، بدلًا من الاعتماد على الحدس أو الخبرة فقط. يُعرف هذا الاتجاه بـتصميم المنتجات المدفوع بالبيانات، ويُتيح للشركات اختبار الأفكار، تخصيص الميزات، وتوقّع الأداء بدقة قبل الإطلاق.</a:t>
            </a:r>
          </a:p>
          <a:p>
            <a:pPr algn="just" rtl="1">
              <a:lnSpc>
                <a:spcPct val="200000"/>
              </a:lnSpc>
            </a:pPr>
            <a:r>
              <a:rPr lang="ar-SY" sz="2000" dirty="0"/>
              <a:t>في هذا المحور، نتعرّف على كيف تسهم البيانات في اتخاذ قرارات تصميمية أكثر فاعلية، تُلبي احتياجات المستخدم وتُعزز فرص النجاح في السوق.</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6838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6933" y="914418"/>
            <a:ext cx="6214576"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البيانات في اتخاذ القرار التصميمي</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613231"/>
            <a:ext cx="10541000" cy="4107343"/>
          </a:xfrm>
          <a:prstGeom prst="rect">
            <a:avLst/>
          </a:prstGeom>
          <a:noFill/>
        </p:spPr>
        <p:txBody>
          <a:bodyPr wrap="square" rtlCol="0">
            <a:spAutoFit/>
          </a:bodyPr>
          <a:lstStyle/>
          <a:p>
            <a:pPr marL="517525" indent="-285750" algn="just" rtl="1">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rtl="1">
              <a:lnSpc>
                <a:spcPct val="200000"/>
              </a:lnSpc>
            </a:pPr>
            <a:r>
              <a:rPr lang="ar-SY" sz="2000" dirty="0"/>
              <a:t>لقد تغيّرت عملية تصميم المنتجات جذريًا بفضل توفر كمّ هائل من البيانات القابلة للتحليل. لم يعد القرار يستند إلى "الذوق" أو "تجربة المصمم"، بل إلى سلوك المستخدم واحتياجاته الفعلية، ضمن ما يسمى بـالتصميم المدفوع بالبيانات.</a:t>
            </a:r>
          </a:p>
          <a:p>
            <a:pPr algn="just" rtl="1">
              <a:lnSpc>
                <a:spcPct val="200000"/>
              </a:lnSpc>
            </a:pPr>
            <a:r>
              <a:rPr lang="ar-SY" sz="2000" dirty="0"/>
              <a:t>فكل نقرة، وتفاعل، وتعليق بات يمثل مؤشرًا موضوعيًا يوجّه عملية التطوير. وهذا التحول يمنح الشركات قدرة استباقية على تلبية التوقعات، وتقصير الفجوة بين ما يُصمَّم وما يُطلب فعليًا في السوق.</a:t>
            </a:r>
            <a:endParaRPr lang="en-US" sz="2000" dirty="0"/>
          </a:p>
          <a:p>
            <a:pPr algn="just" rtl="1">
              <a:lnSpc>
                <a:spcPct val="200000"/>
              </a:lnSpc>
            </a:pPr>
            <a:r>
              <a:rPr lang="ar-SY" sz="2000" dirty="0">
                <a:latin typeface="Times New Roman" panose="02020603050405020304" pitchFamily="18" charset="0"/>
                <a:cs typeface="Times New Roman" panose="02020603050405020304" pitchFamily="18" charset="0"/>
              </a:rPr>
              <a:t>فالاعتماد على البيانات يسمح بتصميم تجارب مُثلى قائمة على الفعل الحقيقي</a:t>
            </a:r>
          </a:p>
          <a:p>
            <a:pPr algn="just" rtl="1">
              <a:lnSpc>
                <a:spcPct val="200000"/>
              </a:lnSpc>
            </a:pPr>
            <a:r>
              <a:rPr lang="ar-SY" sz="2000" dirty="0">
                <a:latin typeface="Times New Roman" panose="02020603050405020304" pitchFamily="18" charset="0"/>
                <a:cs typeface="Times New Roman" panose="02020603050405020304" pitchFamily="18" charset="0"/>
              </a:rPr>
              <a:t> وليس الافتراض، مما يقلل من المخاطر ويزيد من رضا المستخدمين.</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9C08EC5A-EFC1-4232-A795-0E57D2A686D6}"/>
              </a:ext>
            </a:extLst>
          </p:cNvPr>
          <p:cNvPicPr>
            <a:picLocks noChangeAspect="1"/>
          </p:cNvPicPr>
          <p:nvPr/>
        </p:nvPicPr>
        <p:blipFill>
          <a:blip r:embed="rId4"/>
          <a:stretch>
            <a:fillRect/>
          </a:stretch>
        </p:blipFill>
        <p:spPr>
          <a:xfrm>
            <a:off x="1489482" y="4235219"/>
            <a:ext cx="2728556" cy="1819037"/>
          </a:xfrm>
          <a:prstGeom prst="rect">
            <a:avLst/>
          </a:prstGeom>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613231"/>
            <a:ext cx="10541000" cy="3691844"/>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 </a:t>
            </a:r>
          </a:p>
          <a:p>
            <a:pPr marL="231775" algn="just" rtl="1">
              <a:lnSpc>
                <a:spcPct val="200000"/>
              </a:lnSpc>
            </a:pPr>
            <a:r>
              <a:rPr lang="ar-SY" sz="2000" dirty="0">
                <a:latin typeface="Times New Roman" panose="02020603050405020304" pitchFamily="18" charset="0"/>
                <a:cs typeface="Times New Roman" panose="02020603050405020304" pitchFamily="18" charset="0"/>
              </a:rPr>
              <a:t>قامت شركة (</a:t>
            </a:r>
            <a:r>
              <a:rPr lang="en-US" sz="2000" dirty="0">
                <a:latin typeface="Times New Roman" panose="02020603050405020304" pitchFamily="18" charset="0"/>
                <a:cs typeface="Times New Roman" panose="02020603050405020304" pitchFamily="18" charset="0"/>
              </a:rPr>
              <a:t>Airbnb</a:t>
            </a:r>
            <a:r>
              <a:rPr lang="ar-SY" sz="2000" dirty="0">
                <a:latin typeface="Times New Roman" panose="02020603050405020304" pitchFamily="18" charset="0"/>
                <a:cs typeface="Times New Roman" panose="02020603050405020304" pitchFamily="18" charset="0"/>
              </a:rPr>
              <a:t>) بإعادة تصميم واجهة تطبيقها بعد تحليل سلوك المستخدمين، حيث لاحظت أن كثيرًا من الزوار يغادرون قبل إتمام البحث بسبب تعقيد الفلاتر. أدى التعديل إلى زيادة التحويلات بنسبة 30%.</a:t>
            </a:r>
          </a:p>
          <a:p>
            <a:pPr marL="517525" indent="-28575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2:</a:t>
            </a:r>
          </a:p>
          <a:p>
            <a:pPr marL="231775" algn="just" rtl="1">
              <a:lnSpc>
                <a:spcPct val="200000"/>
              </a:lnSpc>
            </a:pPr>
            <a:r>
              <a:rPr lang="ar-SY" sz="2000" dirty="0">
                <a:latin typeface="Times New Roman" panose="02020603050405020304" pitchFamily="18" charset="0"/>
                <a:cs typeface="Times New Roman" panose="02020603050405020304" pitchFamily="18" charset="0"/>
              </a:rPr>
              <a:t> في تطبيق دولينغو (</a:t>
            </a:r>
            <a:r>
              <a:rPr lang="en-US" sz="2000" dirty="0">
                <a:latin typeface="Times New Roman" panose="02020603050405020304" pitchFamily="18" charset="0"/>
                <a:cs typeface="Times New Roman" panose="02020603050405020304" pitchFamily="18" charset="0"/>
              </a:rPr>
              <a:t>Duolingo</a:t>
            </a:r>
            <a:r>
              <a:rPr lang="ar-SY" sz="2000" dirty="0">
                <a:latin typeface="Times New Roman" panose="02020603050405020304" pitchFamily="18" charset="0"/>
                <a:cs typeface="Times New Roman" panose="02020603050405020304" pitchFamily="18" charset="0"/>
              </a:rPr>
              <a:t>) لتعلم اللغات، أظهرت بيانات الاستخدام أن المستخدمين يفضّلون الجلسات القصيرة، ما دفع المطورين إلى إعادة هيكلة الدروس لتكون 3 دقائق كحد أقصى.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تطبيقات الذكاء الاصطناعي | منصة الذكاء الاصطناعي">
            <a:extLst>
              <a:ext uri="{FF2B5EF4-FFF2-40B4-BE49-F238E27FC236}">
                <a16:creationId xmlns:a16="http://schemas.microsoft.com/office/drawing/2014/main" id="{345A8F9D-89CC-4094-A1E3-2406CEAF4A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3149" y="4623906"/>
            <a:ext cx="1430698" cy="14306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irbnb · GitHub">
            <a:extLst>
              <a:ext uri="{FF2B5EF4-FFF2-40B4-BE49-F238E27FC236}">
                <a16:creationId xmlns:a16="http://schemas.microsoft.com/office/drawing/2014/main" id="{1D6A8632-361A-4D9E-8224-36777FDA4A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4522" y="2726967"/>
            <a:ext cx="1587951" cy="158795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54973889"/>
      </p:ext>
    </p:extLst>
  </p:cSld>
  <p:clrMapOvr>
    <a:masterClrMapping/>
  </p:clrMapOvr>
  <mc:AlternateContent xmlns:mc="http://schemas.openxmlformats.org/markup-compatibility/2006" xmlns:p14="http://schemas.microsoft.com/office/powerpoint/2010/main">
    <mc:Choice Requires="p14">
      <p:transition p14:dur="10" advTm="215776"/>
    </mc:Choice>
    <mc:Fallback xmlns="">
      <p:transition advTm="2157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اختبار المفاهيم عبر التجارب والتحليلات</a:t>
            </a:r>
          </a:p>
        </p:txBody>
      </p:sp>
      <p:sp>
        <p:nvSpPr>
          <p:cNvPr id="48" name="TextBox 47"/>
          <p:cNvSpPr txBox="1"/>
          <p:nvPr/>
        </p:nvSpPr>
        <p:spPr>
          <a:xfrm>
            <a:off x="753140" y="1790242"/>
            <a:ext cx="10541000" cy="4307398"/>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cs typeface="Times New Roman" panose="02020603050405020304" pitchFamily="18" charset="0"/>
              </a:rPr>
              <a:t>قبل إنفاق الموارد على تطوير منتج أو إطلاق تصميم جديد، تعتمد الشركات على فهم دقيق لتفضيلات الجمهور في الوقت الحقيقي، مما يقلل من المخاطرة ويزيد فرص النجاح. ويُعد اختبار النماذج بشكل مبكر جزءًا من فلسفة "الفشل السريع والتعلم السريع" التي تسمح بتعديل الاتجاه بسرعة بناءً على البيانات الفعلية. </a:t>
            </a:r>
          </a:p>
          <a:p>
            <a:pPr marL="231775" algn="just" rtl="1">
              <a:lnSpc>
                <a:spcPct val="200000"/>
              </a:lnSpc>
            </a:pPr>
            <a:r>
              <a:rPr lang="ar-SY" sz="2000" dirty="0">
                <a:latin typeface="Times New Roman" panose="02020603050405020304" pitchFamily="18" charset="0"/>
                <a:cs typeface="Times New Roman" panose="02020603050405020304" pitchFamily="18" charset="0"/>
              </a:rPr>
              <a:t>تستخدم الشركات أدوات مثل الاختبار أ/ب (</a:t>
            </a:r>
            <a:r>
              <a:rPr lang="en-US" sz="2000" dirty="0">
                <a:latin typeface="Times New Roman" panose="02020603050405020304" pitchFamily="18" charset="0"/>
                <a:cs typeface="Times New Roman" panose="02020603050405020304" pitchFamily="18" charset="0"/>
              </a:rPr>
              <a:t>A/B Testing</a:t>
            </a:r>
            <a:r>
              <a:rPr lang="ar-SY" sz="2000" dirty="0">
                <a:latin typeface="Times New Roman" panose="02020603050405020304" pitchFamily="18" charset="0"/>
                <a:cs typeface="Times New Roman" panose="02020603050405020304" pitchFamily="18" charset="0"/>
              </a:rPr>
              <a:t> ) أو الاختبار متعدد المتغيرات (</a:t>
            </a:r>
            <a:r>
              <a:rPr lang="en-US" sz="2000" dirty="0">
                <a:latin typeface="Times New Roman" panose="02020603050405020304" pitchFamily="18" charset="0"/>
                <a:cs typeface="Times New Roman" panose="02020603050405020304" pitchFamily="18" charset="0"/>
              </a:rPr>
              <a:t>Multivariate Testing</a:t>
            </a:r>
            <a:r>
              <a:rPr lang="ar-SY" sz="2000" dirty="0">
                <a:latin typeface="Times New Roman" panose="02020603050405020304" pitchFamily="18" charset="0"/>
                <a:cs typeface="Times New Roman" panose="02020603050405020304" pitchFamily="18" charset="0"/>
              </a:rPr>
              <a:t>) لتجريب عدة خيارات ومعرفة ما الذي يعمل بشكل أفضل من خلال تجارب حقيقية على المستخدمين.</a:t>
            </a:r>
          </a:p>
          <a:p>
            <a:pPr marL="231775" algn="just" rtl="1">
              <a:lnSpc>
                <a:spcPct val="200000"/>
              </a:lnSpc>
            </a:pPr>
            <a:r>
              <a:rPr lang="ar-SY" sz="2000" dirty="0">
                <a:latin typeface="Times New Roman" panose="02020603050405020304" pitchFamily="18" charset="0"/>
                <a:cs typeface="Times New Roman" panose="02020603050405020304" pitchFamily="18" charset="0"/>
              </a:rPr>
              <a:t>هذه التجارب تؤكد أن القرار الأفضل لا يُبنى على الانطباع البصري فقط، </a:t>
            </a:r>
            <a:endParaRPr lang="en-US" sz="2000" dirty="0">
              <a:latin typeface="Times New Roman" panose="02020603050405020304" pitchFamily="18" charset="0"/>
              <a:cs typeface="Times New Roman" panose="02020603050405020304" pitchFamily="18" charset="0"/>
            </a:endParaRPr>
          </a:p>
          <a:p>
            <a:pPr marL="231775" algn="just" rtl="1">
              <a:lnSpc>
                <a:spcPct val="200000"/>
              </a:lnSpc>
            </a:pPr>
            <a:r>
              <a:rPr lang="ar-SY" sz="2000" dirty="0">
                <a:latin typeface="Times New Roman" panose="02020603050405020304" pitchFamily="18" charset="0"/>
                <a:cs typeface="Times New Roman" panose="02020603050405020304" pitchFamily="18" charset="0"/>
              </a:rPr>
              <a:t>بل على النتائج الفعلية القابلة للقياس.</a:t>
            </a: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target-clipart-target-market-21 ...">
            <a:extLst>
              <a:ext uri="{FF2B5EF4-FFF2-40B4-BE49-F238E27FC236}">
                <a16:creationId xmlns:a16="http://schemas.microsoft.com/office/drawing/2014/main" id="{33F5A026-2D46-4097-A102-9C56083A50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5112" y="4200785"/>
            <a:ext cx="2007856" cy="1725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189748"/>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69413"/>
            <a:ext cx="10541000" cy="3691844"/>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 </a:t>
            </a:r>
          </a:p>
          <a:p>
            <a:pPr marL="231775" algn="just" rtl="1">
              <a:lnSpc>
                <a:spcPct val="200000"/>
              </a:lnSpc>
            </a:pPr>
            <a:r>
              <a:rPr lang="ar-SY" sz="2000" dirty="0">
                <a:latin typeface="Times New Roman" panose="02020603050405020304" pitchFamily="18" charset="0"/>
                <a:cs typeface="Times New Roman" panose="02020603050405020304" pitchFamily="18" charset="0"/>
              </a:rPr>
              <a:t>اختبرت شركة (</a:t>
            </a:r>
            <a:r>
              <a:rPr lang="en-US" sz="2000" dirty="0">
                <a:latin typeface="Times New Roman" panose="02020603050405020304" pitchFamily="18" charset="0"/>
                <a:cs typeface="Times New Roman" panose="02020603050405020304" pitchFamily="18" charset="0"/>
              </a:rPr>
              <a:t>Tropicana</a:t>
            </a:r>
            <a:r>
              <a:rPr lang="ar-SY" sz="2000" dirty="0">
                <a:latin typeface="Times New Roman" panose="02020603050405020304" pitchFamily="18" charset="0"/>
                <a:cs typeface="Times New Roman" panose="02020603050405020304" pitchFamily="18" charset="0"/>
              </a:rPr>
              <a:t>) عبوتين مختلفتين لعصيرها، وأظهرت النتائج أن التصميم "الأنيق" الجديد تسبب بانخفاض مبيعات حاد بنسبة 20%، فعادت الشركة إلى التصميم القديم.</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2: </a:t>
            </a:r>
          </a:p>
          <a:p>
            <a:pPr marL="231775" algn="just" rtl="1">
              <a:lnSpc>
                <a:spcPct val="200000"/>
              </a:lnSpc>
            </a:pPr>
            <a:r>
              <a:rPr lang="ar-SY" sz="2000" dirty="0">
                <a:latin typeface="Times New Roman" panose="02020603050405020304" pitchFamily="18" charset="0"/>
                <a:cs typeface="Times New Roman" panose="02020603050405020304" pitchFamily="18" charset="0"/>
              </a:rPr>
              <a:t>في موقع (</a:t>
            </a:r>
            <a:r>
              <a:rPr lang="en-US" sz="2000" dirty="0">
                <a:latin typeface="Times New Roman" panose="02020603050405020304" pitchFamily="18" charset="0"/>
                <a:cs typeface="Times New Roman" panose="02020603050405020304" pitchFamily="18" charset="0"/>
              </a:rPr>
              <a:t>LinkedIn</a:t>
            </a:r>
            <a:r>
              <a:rPr lang="ar-SY"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ar-SY" sz="2000" dirty="0">
                <a:latin typeface="Times New Roman" panose="02020603050405020304" pitchFamily="18" charset="0"/>
                <a:cs typeface="Times New Roman" panose="02020603050405020304" pitchFamily="18" charset="0"/>
              </a:rPr>
              <a:t>جرى اختبار زر "متابعة" بمكانين مختلفين على صفحة المستخدم، وأظهر أحد المواضع زيادة في التفاعل بنسبة 15%، فتم اعتماده.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Tropicana Products - Wikipedia">
            <a:extLst>
              <a:ext uri="{FF2B5EF4-FFF2-40B4-BE49-F238E27FC236}">
                <a16:creationId xmlns:a16="http://schemas.microsoft.com/office/drawing/2014/main" id="{2DC5CDF3-8202-4ECF-AB0A-83CC2934E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065206"/>
            <a:ext cx="3318388" cy="112825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أهمية لينكد إن و كيفية التعامل مع الحساب الخاص بك - Shifters">
            <a:extLst>
              <a:ext uri="{FF2B5EF4-FFF2-40B4-BE49-F238E27FC236}">
                <a16:creationId xmlns:a16="http://schemas.microsoft.com/office/drawing/2014/main" id="{AFFA21FA-2AAC-4948-8600-172A159ED2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000" y="4758952"/>
            <a:ext cx="3236041" cy="12046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048094"/>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تخصيص الميزات بناءً على تحليل البيانات</a:t>
            </a:r>
          </a:p>
        </p:txBody>
      </p:sp>
      <p:sp>
        <p:nvSpPr>
          <p:cNvPr id="48" name="TextBox 47"/>
          <p:cNvSpPr txBox="1"/>
          <p:nvPr/>
        </p:nvSpPr>
        <p:spPr>
          <a:xfrm>
            <a:off x="753140" y="1790242"/>
            <a:ext cx="10541000" cy="3691844"/>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cs typeface="Times New Roman" panose="02020603050405020304" pitchFamily="18" charset="0"/>
              </a:rPr>
              <a:t>أصبح بالإمكان تكييف المنتج نفسه وفق المستخدمين بفضل الذكاء الاصطناعي، من خلال ما يُعرف بـتخصيص الميزات (</a:t>
            </a:r>
            <a:r>
              <a:rPr lang="en-US" sz="2000" dirty="0">
                <a:latin typeface="Times New Roman" panose="02020603050405020304" pitchFamily="18" charset="0"/>
                <a:cs typeface="Times New Roman" panose="02020603050405020304" pitchFamily="18" charset="0"/>
              </a:rPr>
              <a:t>Feature Personalization</a:t>
            </a:r>
            <a:r>
              <a:rPr lang="ar-SY"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ar-SY" sz="2000" dirty="0">
                <a:latin typeface="Times New Roman" panose="02020603050405020304" pitchFamily="18" charset="0"/>
                <a:cs typeface="Times New Roman" panose="02020603050405020304" pitchFamily="18" charset="0"/>
              </a:rPr>
              <a:t>أي تقديم نسخ مختلفة من المنتج حسب سلوك أو تفضيلات كل فئة. </a:t>
            </a:r>
          </a:p>
          <a:p>
            <a:pPr marL="231775" algn="just" rtl="1">
              <a:lnSpc>
                <a:spcPct val="200000"/>
              </a:lnSpc>
            </a:pPr>
            <a:r>
              <a:rPr lang="ar-SY" sz="2000" dirty="0">
                <a:latin typeface="Times New Roman" panose="02020603050405020304" pitchFamily="18" charset="0"/>
                <a:cs typeface="Times New Roman" panose="02020603050405020304" pitchFamily="18" charset="0"/>
              </a:rPr>
              <a:t>تُستخدم خوارزميات ذكية لتحليل تفاعل المستخدمين وتعديل عناصر المنتج تلقائياً – سواء في التصميم أو المحتوى أو الوظائف – بما يعزز تجربة المستخدم.</a:t>
            </a:r>
          </a:p>
          <a:p>
            <a:pPr marL="231775" algn="just" rtl="1">
              <a:lnSpc>
                <a:spcPct val="200000"/>
              </a:lnSpc>
            </a:pPr>
            <a:r>
              <a:rPr lang="ar-SY" sz="2000" dirty="0">
                <a:latin typeface="Times New Roman" panose="02020603050405020304" pitchFamily="18" charset="0"/>
                <a:cs typeface="Times New Roman" panose="02020603050405020304" pitchFamily="18" charset="0"/>
              </a:rPr>
              <a:t>هذا التخصيص الديناميكي لا يرفع فقط من رضا العميل، </a:t>
            </a:r>
            <a:endParaRPr lang="en-US" sz="2000" dirty="0">
              <a:latin typeface="Times New Roman" panose="02020603050405020304" pitchFamily="18" charset="0"/>
              <a:cs typeface="Times New Roman" panose="02020603050405020304" pitchFamily="18" charset="0"/>
            </a:endParaRPr>
          </a:p>
          <a:p>
            <a:pPr marL="231775" algn="just" rtl="1">
              <a:lnSpc>
                <a:spcPct val="200000"/>
              </a:lnSpc>
            </a:pPr>
            <a:r>
              <a:rPr lang="ar-SY" sz="2000" dirty="0">
                <a:latin typeface="Times New Roman" panose="02020603050405020304" pitchFamily="18" charset="0"/>
                <a:cs typeface="Times New Roman" panose="02020603050405020304" pitchFamily="18" charset="0"/>
              </a:rPr>
              <a:t>بل يسهم أيضًا في زيادة معدلات الاستخدام والاحتفاظ بالمنتج.</a:t>
            </a: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D7C539D4-93C2-4207-8932-B11435F024A2}"/>
              </a:ext>
            </a:extLst>
          </p:cNvPr>
          <p:cNvPicPr>
            <a:picLocks noChangeAspect="1"/>
          </p:cNvPicPr>
          <p:nvPr/>
        </p:nvPicPr>
        <p:blipFill>
          <a:blip r:embed="rId3"/>
          <a:stretch>
            <a:fillRect/>
          </a:stretch>
        </p:blipFill>
        <p:spPr>
          <a:xfrm>
            <a:off x="1814665" y="3766039"/>
            <a:ext cx="3032637" cy="2160506"/>
          </a:xfrm>
          <a:prstGeom prst="rect">
            <a:avLst/>
          </a:prstGeom>
        </p:spPr>
      </p:pic>
    </p:spTree>
    <p:extLst>
      <p:ext uri="{BB962C8B-B14F-4D97-AF65-F5344CB8AC3E}">
        <p14:creationId xmlns:p14="http://schemas.microsoft.com/office/powerpoint/2010/main" val="899182058"/>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69413"/>
            <a:ext cx="10541000" cy="3691844"/>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 </a:t>
            </a:r>
            <a:endParaRPr lang="en-US" sz="2000" dirty="0">
              <a:latin typeface="Times New Roman" panose="02020603050405020304" pitchFamily="18" charset="0"/>
              <a:cs typeface="Times New Roman" panose="02020603050405020304" pitchFamily="18" charset="0"/>
            </a:endParaRPr>
          </a:p>
          <a:p>
            <a:pPr marL="231775" algn="just" rtl="1">
              <a:lnSpc>
                <a:spcPct val="200000"/>
              </a:lnSpc>
            </a:pPr>
            <a:r>
              <a:rPr lang="ar-SY" sz="2000" dirty="0">
                <a:latin typeface="Times New Roman" panose="02020603050405020304" pitchFamily="18" charset="0"/>
                <a:cs typeface="Times New Roman" panose="02020603050405020304" pitchFamily="18" charset="0"/>
              </a:rPr>
              <a:t>في تطبيق(</a:t>
            </a:r>
            <a:r>
              <a:rPr lang="en-US" sz="2000" dirty="0">
                <a:latin typeface="Times New Roman" panose="02020603050405020304" pitchFamily="18" charset="0"/>
                <a:cs typeface="Times New Roman" panose="02020603050405020304" pitchFamily="18" charset="0"/>
              </a:rPr>
              <a:t>Spotify</a:t>
            </a:r>
            <a:r>
              <a:rPr lang="ar-SY"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ar-SY" sz="2000" dirty="0">
                <a:latin typeface="Times New Roman" panose="02020603050405020304" pitchFamily="18" charset="0"/>
                <a:cs typeface="Times New Roman" panose="02020603050405020304" pitchFamily="18" charset="0"/>
              </a:rPr>
              <a:t>تختلف واجهة الاستخدام من شخص لآخر: القوائم، ترتيب الأغاني، وحتى لون الخلفية يتغيّر بناء على التفاعل والذوق الموسيقي.</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2: </a:t>
            </a:r>
          </a:p>
          <a:p>
            <a:pPr marL="231775" algn="just" rtl="1">
              <a:lnSpc>
                <a:spcPct val="200000"/>
              </a:lnSpc>
            </a:pPr>
            <a:r>
              <a:rPr lang="ar-SY" sz="2000" dirty="0">
                <a:latin typeface="Times New Roman" panose="02020603050405020304" pitchFamily="18" charset="0"/>
                <a:cs typeface="Times New Roman" panose="02020603050405020304" pitchFamily="18" charset="0"/>
              </a:rPr>
              <a:t>شركة (</a:t>
            </a:r>
            <a:r>
              <a:rPr lang="en-US" sz="2000" dirty="0">
                <a:latin typeface="Times New Roman" panose="02020603050405020304" pitchFamily="18" charset="0"/>
                <a:cs typeface="Times New Roman" panose="02020603050405020304" pitchFamily="18" charset="0"/>
              </a:rPr>
              <a:t>Nike</a:t>
            </a:r>
            <a:r>
              <a:rPr lang="ar-SY" sz="2000" dirty="0">
                <a:latin typeface="Times New Roman" panose="02020603050405020304" pitchFamily="18" charset="0"/>
                <a:cs typeface="Times New Roman" panose="02020603050405020304" pitchFamily="18" charset="0"/>
              </a:rPr>
              <a:t>) أتاحت عبر تطبيقها تصميم حذاء شخصي لكل مستخدم وفق قياسات قدمه، وطبيعة استخدامه (جري، تسلّق، يومي)، اعتمادًا على بيانات من أجهزة تتبع الحركة.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 name="Picture 2">
            <a:extLst>
              <a:ext uri="{FF2B5EF4-FFF2-40B4-BE49-F238E27FC236}">
                <a16:creationId xmlns:a16="http://schemas.microsoft.com/office/drawing/2014/main" id="{2C9ED104-4BA9-4203-90FD-D25F70A8DAE5}"/>
              </a:ext>
            </a:extLst>
          </p:cNvPr>
          <p:cNvPicPr>
            <a:picLocks noChangeAspect="1"/>
          </p:cNvPicPr>
          <p:nvPr/>
        </p:nvPicPr>
        <p:blipFill>
          <a:blip r:embed="rId3"/>
          <a:stretch>
            <a:fillRect/>
          </a:stretch>
        </p:blipFill>
        <p:spPr>
          <a:xfrm>
            <a:off x="961257" y="2883015"/>
            <a:ext cx="2283387" cy="1407382"/>
          </a:xfrm>
          <a:prstGeom prst="rect">
            <a:avLst/>
          </a:prstGeom>
        </p:spPr>
      </p:pic>
      <p:pic>
        <p:nvPicPr>
          <p:cNvPr id="4098" name="Picture 2" descr="Nike Sportswear (@nikesportswear ...">
            <a:extLst>
              <a:ext uri="{FF2B5EF4-FFF2-40B4-BE49-F238E27FC236}">
                <a16:creationId xmlns:a16="http://schemas.microsoft.com/office/drawing/2014/main" id="{8A573B5B-2ABF-4F07-9548-75A730F8E9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330" y="4728532"/>
            <a:ext cx="2497240" cy="1168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625606"/>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4216"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توقع الأداء قبل الإطلاق باستخدام النماذج التنبؤية</a:t>
            </a:r>
          </a:p>
        </p:txBody>
      </p:sp>
      <p:sp>
        <p:nvSpPr>
          <p:cNvPr id="48" name="TextBox 47"/>
          <p:cNvSpPr txBox="1"/>
          <p:nvPr/>
        </p:nvSpPr>
        <p:spPr>
          <a:xfrm>
            <a:off x="825500" y="1952573"/>
            <a:ext cx="10541000" cy="3691844"/>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cs typeface="Times New Roman" panose="02020603050405020304" pitchFamily="18" charset="0"/>
              </a:rPr>
              <a:t>عبر أدوات النمذجة التنبؤية (</a:t>
            </a:r>
            <a:r>
              <a:rPr lang="en-US" sz="2000" dirty="0">
                <a:latin typeface="Times New Roman" panose="02020603050405020304" pitchFamily="18" charset="0"/>
                <a:cs typeface="Times New Roman" panose="02020603050405020304" pitchFamily="18" charset="0"/>
              </a:rPr>
              <a:t>Predictive Modeling</a:t>
            </a:r>
            <a:r>
              <a:rPr lang="ar-SY"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ar-SY" sz="2000" dirty="0">
                <a:latin typeface="Times New Roman" panose="02020603050405020304" pitchFamily="18" charset="0"/>
                <a:cs typeface="Times New Roman" panose="02020603050405020304" pitchFamily="18" charset="0"/>
              </a:rPr>
              <a:t>يمكن تحليل البيانات التاريخية واستقراء الأداء المتوقع للمنتج، مما يساعد في اتخاذ قرار بشأن إطلاقه أو تعديله مسبقاً.</a:t>
            </a:r>
          </a:p>
          <a:p>
            <a:pPr marL="231775" algn="just" rtl="1">
              <a:lnSpc>
                <a:spcPct val="200000"/>
              </a:lnSpc>
            </a:pPr>
            <a:r>
              <a:rPr lang="ar-SY" sz="2000" dirty="0">
                <a:latin typeface="Times New Roman" panose="02020603050405020304" pitchFamily="18" charset="0"/>
                <a:cs typeface="Times New Roman" panose="02020603050405020304" pitchFamily="18" charset="0"/>
              </a:rPr>
              <a:t>تُستخدم هذه النماذج للتنبؤ بمعدلات الطلب، واحتمالات الفشل، وحتى بتكلفة الاكتساب أو دورة حياة المنتج. </a:t>
            </a:r>
          </a:p>
          <a:p>
            <a:pPr marL="231775" algn="just" rtl="1">
              <a:lnSpc>
                <a:spcPct val="200000"/>
              </a:lnSpc>
            </a:pPr>
            <a:r>
              <a:rPr lang="ar-SY" sz="2000" dirty="0">
                <a:latin typeface="Times New Roman" panose="02020603050405020304" pitchFamily="18" charset="0"/>
                <a:cs typeface="Times New Roman" panose="02020603050405020304" pitchFamily="18" charset="0"/>
              </a:rPr>
              <a:t>وبذلك تتحول البيانات إلى أداة استراتيجية تقلل من العشوائية، وتدعم قرارات تطوير المنتجات بناءً </a:t>
            </a:r>
          </a:p>
          <a:p>
            <a:pPr marL="231775" algn="just" rtl="1">
              <a:lnSpc>
                <a:spcPct val="200000"/>
              </a:lnSpc>
            </a:pPr>
            <a:r>
              <a:rPr lang="ar-SY" sz="2000" dirty="0">
                <a:latin typeface="Times New Roman" panose="02020603050405020304" pitchFamily="18" charset="0"/>
                <a:cs typeface="Times New Roman" panose="02020603050405020304" pitchFamily="18" charset="0"/>
              </a:rPr>
              <a:t>على احتمالات مدروسة لا على التوقعات فقط.</a:t>
            </a:r>
          </a:p>
          <a:p>
            <a:pPr marL="231775" algn="just" rtl="1">
              <a:lnSpc>
                <a:spcPct val="200000"/>
              </a:lnSpc>
            </a:pPr>
            <a:r>
              <a:rPr lang="ar-SY" sz="2000" dirty="0">
                <a:latin typeface="Times New Roman" panose="02020603050405020304" pitchFamily="18" charset="0"/>
                <a:cs typeface="Times New Roman" panose="02020603050405020304" pitchFamily="18" charset="0"/>
              </a:rPr>
              <a:t>هذا الأسلوب يقلل من الكلفة الاستثمارية ويمنح الشركات ميزة تنافسية عبر اتخاذ قرارات مستنيرة مبكراً.</a:t>
            </a: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C0B5F9A4-61E1-462B-9160-B0BD8FED7556}"/>
              </a:ext>
            </a:extLst>
          </p:cNvPr>
          <p:cNvPicPr>
            <a:picLocks noChangeAspect="1"/>
          </p:cNvPicPr>
          <p:nvPr/>
        </p:nvPicPr>
        <p:blipFill>
          <a:blip r:embed="rId3"/>
          <a:stretch>
            <a:fillRect/>
          </a:stretch>
        </p:blipFill>
        <p:spPr>
          <a:xfrm>
            <a:off x="646776" y="3903876"/>
            <a:ext cx="2437070" cy="1353928"/>
          </a:xfrm>
          <a:prstGeom prst="rect">
            <a:avLst/>
          </a:prstGeom>
        </p:spPr>
      </p:pic>
    </p:spTree>
    <p:extLst>
      <p:ext uri="{BB962C8B-B14F-4D97-AF65-F5344CB8AC3E}">
        <p14:creationId xmlns:p14="http://schemas.microsoft.com/office/powerpoint/2010/main" val="1056264035"/>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69413"/>
            <a:ext cx="10541000" cy="3691844"/>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 </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قبل أن تُطلق (</a:t>
            </a:r>
            <a:r>
              <a:rPr lang="en-US" sz="2000" dirty="0">
                <a:latin typeface="Times New Roman" panose="02020603050405020304" pitchFamily="18" charset="0"/>
                <a:cs typeface="Times New Roman" panose="02020603050405020304" pitchFamily="18" charset="0"/>
              </a:rPr>
              <a:t>Spotify</a:t>
            </a:r>
            <a:r>
              <a:rPr lang="ar-SY" sz="2000" dirty="0">
                <a:latin typeface="Times New Roman" panose="02020603050405020304" pitchFamily="18" charset="0"/>
                <a:cs typeface="Times New Roman" panose="02020603050405020304" pitchFamily="18" charset="0"/>
              </a:rPr>
              <a:t>) خاصية التبديل الذكي"</a:t>
            </a:r>
            <a:r>
              <a:rPr lang="en-US" sz="2000" dirty="0">
                <a:latin typeface="Times New Roman" panose="02020603050405020304" pitchFamily="18" charset="0"/>
                <a:cs typeface="Times New Roman" panose="02020603050405020304" pitchFamily="18" charset="0"/>
              </a:rPr>
              <a:t> Smart Shuffle </a:t>
            </a:r>
            <a:r>
              <a:rPr lang="ar-SY"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ar-SY" sz="2000" dirty="0">
                <a:latin typeface="Times New Roman" panose="02020603050405020304" pitchFamily="18" charset="0"/>
                <a:cs typeface="Times New Roman" panose="02020603050405020304" pitchFamily="18" charset="0"/>
              </a:rPr>
              <a:t>قامت بمحاكاة سلوك المستخدمين على عينات بيانات ضخمة لتحديد احتمال النجاح، مما خفف من الفشل المحتمل بعد الإطلاق.</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2: </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في مجال السيارات، تستخدم (</a:t>
            </a:r>
            <a:r>
              <a:rPr lang="en-US" sz="2000" dirty="0">
                <a:latin typeface="Times New Roman" panose="02020603050405020304" pitchFamily="18" charset="0"/>
                <a:cs typeface="Times New Roman" panose="02020603050405020304" pitchFamily="18" charset="0"/>
              </a:rPr>
              <a:t>BMW</a:t>
            </a:r>
            <a:r>
              <a:rPr lang="ar-SY"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ar-SY" sz="2000" dirty="0">
                <a:latin typeface="Times New Roman" panose="02020603050405020304" pitchFamily="18" charset="0"/>
                <a:cs typeface="Times New Roman" panose="02020603050405020304" pitchFamily="18" charset="0"/>
              </a:rPr>
              <a:t>نماذج تنبؤية لتقدير رضا العملاء عن التعديلات قبل تصنيع النموذج الأولي فعليًا، عبر تحليل تجارب سابقة وسلوك العملاء.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 name="Picture 2">
            <a:extLst>
              <a:ext uri="{FF2B5EF4-FFF2-40B4-BE49-F238E27FC236}">
                <a16:creationId xmlns:a16="http://schemas.microsoft.com/office/drawing/2014/main" id="{2C9ED104-4BA9-4203-90FD-D25F70A8DAE5}"/>
              </a:ext>
            </a:extLst>
          </p:cNvPr>
          <p:cNvPicPr>
            <a:picLocks noChangeAspect="1"/>
          </p:cNvPicPr>
          <p:nvPr/>
        </p:nvPicPr>
        <p:blipFill>
          <a:blip r:embed="rId3"/>
          <a:stretch>
            <a:fillRect/>
          </a:stretch>
        </p:blipFill>
        <p:spPr>
          <a:xfrm>
            <a:off x="961257" y="2883015"/>
            <a:ext cx="2283387" cy="1407382"/>
          </a:xfrm>
          <a:prstGeom prst="rect">
            <a:avLst/>
          </a:prstGeom>
        </p:spPr>
      </p:pic>
      <p:pic>
        <p:nvPicPr>
          <p:cNvPr id="1026" name="Picture 2" descr="BMW Saudi Arabia">
            <a:extLst>
              <a:ext uri="{FF2B5EF4-FFF2-40B4-BE49-F238E27FC236}">
                <a16:creationId xmlns:a16="http://schemas.microsoft.com/office/drawing/2014/main" id="{A9106EB8-052A-4F50-884E-06F6EEA2E0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0242" y="4734631"/>
            <a:ext cx="1285415" cy="1285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110315"/>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009" y="776073"/>
            <a:ext cx="854172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تكامل فرق التسويق والتصميم باستخدام لوحات البيانات</a:t>
            </a:r>
          </a:p>
        </p:txBody>
      </p:sp>
      <p:sp>
        <p:nvSpPr>
          <p:cNvPr id="48" name="TextBox 47"/>
          <p:cNvSpPr txBox="1"/>
          <p:nvPr/>
        </p:nvSpPr>
        <p:spPr>
          <a:xfrm>
            <a:off x="825500" y="1952573"/>
            <a:ext cx="10541000" cy="3691844"/>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cs typeface="Times New Roman" panose="02020603050405020304" pitchFamily="18" charset="0"/>
              </a:rPr>
              <a:t>بفضل لوحات المعلومات التفاعلية (</a:t>
            </a:r>
            <a:r>
              <a:rPr lang="en-US" sz="2000" dirty="0">
                <a:latin typeface="Times New Roman" panose="02020603050405020304" pitchFamily="18" charset="0"/>
                <a:cs typeface="Times New Roman" panose="02020603050405020304" pitchFamily="18" charset="0"/>
              </a:rPr>
              <a:t>Dashboards</a:t>
            </a:r>
            <a:r>
              <a:rPr lang="ar-SY"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ar-SY" sz="2000" dirty="0">
                <a:latin typeface="Times New Roman" panose="02020603050405020304" pitchFamily="18" charset="0"/>
                <a:cs typeface="Times New Roman" panose="02020603050405020304" pitchFamily="18" charset="0"/>
              </a:rPr>
              <a:t>أصبح بإمكان فرق التسويق وتصميم المنتجات التعاون المباشر، حيث تُعرض البيانات من السوق لحظياً وتُترجم إلى قرارات تصميم مباشرة.</a:t>
            </a:r>
          </a:p>
          <a:p>
            <a:pPr marL="231775" algn="just" rtl="1">
              <a:lnSpc>
                <a:spcPct val="200000"/>
              </a:lnSpc>
            </a:pPr>
            <a:r>
              <a:rPr lang="ar-SY" sz="2000" dirty="0">
                <a:latin typeface="Times New Roman" panose="02020603050405020304" pitchFamily="18" charset="0"/>
                <a:cs typeface="Times New Roman" panose="02020603050405020304" pitchFamily="18" charset="0"/>
              </a:rPr>
              <a:t>هذه اللوحات تُجمّع مؤشرات الأداء الرئيسية </a:t>
            </a:r>
            <a:r>
              <a:rPr lang="en-US" sz="2000" dirty="0">
                <a:latin typeface="Times New Roman" panose="02020603050405020304" pitchFamily="18" charset="0"/>
                <a:cs typeface="Times New Roman" panose="02020603050405020304" pitchFamily="18" charset="0"/>
              </a:rPr>
              <a:t>KPIs)</a:t>
            </a:r>
            <a:r>
              <a:rPr lang="ar-SY" sz="2000" dirty="0">
                <a:latin typeface="Times New Roman" panose="02020603050405020304" pitchFamily="18" charset="0"/>
                <a:cs typeface="Times New Roman" panose="02020603050405020304" pitchFamily="18" charset="0"/>
              </a:rPr>
              <a:t>) من مصادر متعددة مثل المبيعات، رضا العملاء، وسلوك الاستخدام، مما يوفر رؤية موحّدة لجميع الفرق.</a:t>
            </a:r>
          </a:p>
          <a:p>
            <a:pPr marL="231775" algn="just" rtl="1">
              <a:lnSpc>
                <a:spcPct val="200000"/>
              </a:lnSpc>
            </a:pPr>
            <a:r>
              <a:rPr lang="ar-SY" sz="2000" dirty="0">
                <a:latin typeface="Times New Roman" panose="02020603050405020304" pitchFamily="18" charset="0"/>
                <a:cs typeface="Times New Roman" panose="02020603050405020304" pitchFamily="18" charset="0"/>
              </a:rPr>
              <a:t>وهكذا، يتحول اتخاذ القرار من عملية معزولة إلى جهد تعاوني قائم على بيانات آنية، </a:t>
            </a:r>
          </a:p>
          <a:p>
            <a:pPr marL="231775" algn="just" rtl="1">
              <a:lnSpc>
                <a:spcPct val="200000"/>
              </a:lnSpc>
            </a:pPr>
            <a:r>
              <a:rPr lang="ar-SY" sz="2000" dirty="0">
                <a:latin typeface="Times New Roman" panose="02020603050405020304" pitchFamily="18" charset="0"/>
                <a:cs typeface="Times New Roman" panose="02020603050405020304" pitchFamily="18" charset="0"/>
              </a:rPr>
              <a:t>يُسهم في تسريع دورة التطوير وتقليل الفجوة بين ما يُصمم وما يُطلب فعلياً.</a:t>
            </a: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3691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5EEE7089-235F-46B1-808E-B6E20AAC38FE}"/>
              </a:ext>
            </a:extLst>
          </p:cNvPr>
          <p:cNvPicPr>
            <a:picLocks noChangeAspect="1"/>
          </p:cNvPicPr>
          <p:nvPr/>
        </p:nvPicPr>
        <p:blipFill>
          <a:blip r:embed="rId3"/>
          <a:stretch>
            <a:fillRect/>
          </a:stretch>
        </p:blipFill>
        <p:spPr>
          <a:xfrm>
            <a:off x="757423" y="3742222"/>
            <a:ext cx="3225812" cy="2170010"/>
          </a:xfrm>
          <a:prstGeom prst="rect">
            <a:avLst/>
          </a:prstGeom>
        </p:spPr>
      </p:pic>
    </p:spTree>
    <p:extLst>
      <p:ext uri="{BB962C8B-B14F-4D97-AF65-F5344CB8AC3E}">
        <p14:creationId xmlns:p14="http://schemas.microsoft.com/office/powerpoint/2010/main" val="2864057718"/>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1628073"/>
            <a:ext cx="10541000" cy="4307398"/>
          </a:xfrm>
          <a:prstGeom prst="rect">
            <a:avLst/>
          </a:prstGeom>
          <a:noFill/>
        </p:spPr>
        <p:txBody>
          <a:bodyPr wrap="square" rtlCol="0">
            <a:spAutoFit/>
          </a:bodyPr>
          <a:lstStyle/>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1: </a:t>
            </a:r>
          </a:p>
          <a:p>
            <a:pPr marL="231775" algn="just" rtl="1">
              <a:lnSpc>
                <a:spcPct val="200000"/>
              </a:lnSpc>
            </a:pPr>
            <a:r>
              <a:rPr lang="ar-SY" sz="2000" dirty="0">
                <a:latin typeface="Times New Roman" panose="02020603050405020304" pitchFamily="18" charset="0"/>
                <a:cs typeface="Times New Roman" panose="02020603050405020304" pitchFamily="18" charset="0"/>
              </a:rPr>
              <a:t>توفر منصة (</a:t>
            </a:r>
            <a:r>
              <a:rPr lang="en-US" sz="2000" dirty="0">
                <a:latin typeface="Times New Roman" panose="02020603050405020304" pitchFamily="18" charset="0"/>
                <a:cs typeface="Times New Roman" panose="02020603050405020304" pitchFamily="18" charset="0"/>
              </a:rPr>
              <a:t>Salesforce</a:t>
            </a:r>
            <a:r>
              <a:rPr lang="ar-SY" sz="2000" dirty="0">
                <a:latin typeface="Times New Roman" panose="02020603050405020304" pitchFamily="18" charset="0"/>
                <a:cs typeface="Times New Roman" panose="02020603050405020304" pitchFamily="18" charset="0"/>
              </a:rPr>
              <a:t>) لوحات معلومات تفاعلية تجمع بيانات المبيعات، وحركة العملاء، وأداء الحملات التسويقية في واجهة واحدة. هذا يُمكّن فرق التسويق وفِرَق تطوير المنتجات من متابعة ردود الفعل وتعديل الاستراتيجيات في الوقت الفعلي.</a:t>
            </a:r>
          </a:p>
          <a:p>
            <a:pPr marL="574675" indent="-342900" algn="just" rtl="1">
              <a:lnSpc>
                <a:spcPct val="200000"/>
              </a:lnSpc>
              <a:buFont typeface="Wingdings" panose="05000000000000000000" pitchFamily="2" charset="2"/>
              <a:buChar char="Ø"/>
            </a:pPr>
            <a:r>
              <a:rPr lang="ar-SY" sz="2000" dirty="0">
                <a:latin typeface="Times New Roman" panose="02020603050405020304" pitchFamily="18" charset="0"/>
                <a:cs typeface="Times New Roman" panose="02020603050405020304" pitchFamily="18" charset="0"/>
              </a:rPr>
              <a:t>مثال 2: </a:t>
            </a:r>
          </a:p>
          <a:p>
            <a:pPr marL="231775" algn="just" rtl="1">
              <a:lnSpc>
                <a:spcPct val="200000"/>
              </a:lnSpc>
            </a:pPr>
            <a:r>
              <a:rPr lang="ar-SY" sz="2000" dirty="0">
                <a:latin typeface="Times New Roman" panose="02020603050405020304" pitchFamily="18" charset="0"/>
                <a:cs typeface="Times New Roman" panose="02020603050405020304" pitchFamily="18" charset="0"/>
              </a:rPr>
              <a:t>تستخدم (</a:t>
            </a:r>
            <a:r>
              <a:rPr lang="en-US" sz="2000" dirty="0">
                <a:latin typeface="Times New Roman" panose="02020603050405020304" pitchFamily="18" charset="0"/>
                <a:cs typeface="Times New Roman" panose="02020603050405020304" pitchFamily="18" charset="0"/>
              </a:rPr>
              <a:t>Netflix</a:t>
            </a:r>
            <a:r>
              <a:rPr lang="ar-SY" sz="2000" dirty="0">
                <a:latin typeface="Times New Roman" panose="02020603050405020304" pitchFamily="18" charset="0"/>
                <a:cs typeface="Times New Roman" panose="02020603050405020304" pitchFamily="18" charset="0"/>
              </a:rPr>
              <a:t>) لوحات معلومات تجمع بيانات المشاهدة، التفاعل مع المحتوى، والتقييمات، ليتمكن فريق تطوير المحتوى والتسويق من اتخاذ قرارات فورية بشأن تعديل أو إضافة مسلسلات وأفلام، </a:t>
            </a:r>
          </a:p>
          <a:p>
            <a:pPr marL="231775" algn="just" rtl="1">
              <a:lnSpc>
                <a:spcPct val="200000"/>
              </a:lnSpc>
            </a:pPr>
            <a:r>
              <a:rPr lang="ar-SY" sz="2000" dirty="0">
                <a:latin typeface="Times New Roman" panose="02020603050405020304" pitchFamily="18" charset="0"/>
                <a:cs typeface="Times New Roman" panose="02020603050405020304" pitchFamily="18" charset="0"/>
              </a:rPr>
              <a:t>أو تغيير استراتيجيات الترويج بناءً على أنماط سلوك المشاهدين.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سيلز فورس - ويكيبيديا">
            <a:extLst>
              <a:ext uri="{FF2B5EF4-FFF2-40B4-BE49-F238E27FC236}">
                <a16:creationId xmlns:a16="http://schemas.microsoft.com/office/drawing/2014/main" id="{35E8E64A-D418-420C-A500-CCCDB2B72A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6105" y="3301128"/>
            <a:ext cx="1562594" cy="109389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Netflix - App on Amazon Appstore">
            <a:extLst>
              <a:ext uri="{FF2B5EF4-FFF2-40B4-BE49-F238E27FC236}">
                <a16:creationId xmlns:a16="http://schemas.microsoft.com/office/drawing/2014/main" id="{9C6862EA-D955-4133-8193-04C7DDEE0E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1199" y="4840428"/>
            <a:ext cx="2421580" cy="10863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1470907"/>
      </p:ext>
    </p:extLst>
  </p:cSld>
  <p:clrMapOvr>
    <a:masterClrMapping/>
  </p:clrMapOvr>
  <mc:AlternateContent xmlns:mc="http://schemas.openxmlformats.org/markup-compatibility/2006" xmlns:p14="http://schemas.microsoft.com/office/powerpoint/2010/main">
    <mc:Choice Requires="p14">
      <p:transition p14:dur="10" advTm="175204"/>
    </mc:Choice>
    <mc:Fallback xmlns="">
      <p:transition advTm="1752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990932"/>
            <a:ext cx="549381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نمذجة المنتج باستخدام الواقع الافتراضي والمعزز</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19328"/>
    </mc:Choice>
    <mc:Fallback xmlns="">
      <p:transition spd="slow" advTm="19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27300" y="1185822"/>
            <a:ext cx="4650962" cy="4659289"/>
          </a:xfrm>
          <a:prstGeom prst="rect">
            <a:avLst/>
          </a:prstGeom>
        </p:spPr>
        <p:txBody>
          <a:bodyPr wrap="square">
            <a:spAutoFit/>
          </a:bodyPr>
          <a:lstStyle/>
          <a:p>
            <a:pPr algn="just" rtl="1">
              <a:lnSpc>
                <a:spcPct val="150000"/>
              </a:lnSpc>
            </a:pPr>
            <a:r>
              <a:rPr lang="ar-SY" sz="2000" dirty="0"/>
              <a:t>أصبحت تقنيات الواقع الافتراضي والواقع المعزز أدوات محورية في تطوير المنتجات الحديثة، حيث تتيح للشركات تصميم النماذج واختبارها رقميًا قبل التصنيع، مما يقلل التكاليف والأخطاء. كما تُمكّن المستهلكين من تجربة المنتج افتراضيًا قبل الشراء، مما يعزز الثقة ويقلل الإرجاع. وتُستخدم هذه التقنيات أيضًا لاختبار تجربة الاستخدام وتسهيل التعاون بين فرق العمل حول العالم. يمثل هذا المحور نقلة نوعية في أساليب نمذجة المنتجات، ويكشف كيف تسهم التقنيات الغامرة في تحسين الابتكار والكفاءة التسويقية.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21536285"/>
      </p:ext>
    </p:extLst>
  </p:cSld>
  <p:clrMapOvr>
    <a:masterClrMapping/>
  </p:clrMapOvr>
  <p:transition spd="slow" advTm="45381">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تصميم النماذج الافتراضية قبل التصنيع</a:t>
            </a:r>
          </a:p>
        </p:txBody>
      </p:sp>
      <p:sp>
        <p:nvSpPr>
          <p:cNvPr id="48" name="TextBox 47"/>
          <p:cNvSpPr txBox="1"/>
          <p:nvPr/>
        </p:nvSpPr>
        <p:spPr>
          <a:xfrm>
            <a:off x="762000" y="1642184"/>
            <a:ext cx="10541000" cy="5485541"/>
          </a:xfrm>
          <a:prstGeom prst="rect">
            <a:avLst/>
          </a:prstGeom>
          <a:noFill/>
        </p:spPr>
        <p:txBody>
          <a:bodyPr wrap="square" rtlCol="0">
            <a:spAutoFit/>
          </a:bodyPr>
          <a:lstStyle/>
          <a:p>
            <a:pPr algn="r" rtl="1">
              <a:lnSpc>
                <a:spcPct val="150000"/>
              </a:lnSpc>
              <a:spcAft>
                <a:spcPts val="800"/>
              </a:spcAft>
            </a:pPr>
            <a:r>
              <a:rPr lang="ar-SY" sz="2000" dirty="0"/>
              <a:t>يمكّن الواقع الافتراضي (</a:t>
            </a:r>
            <a:r>
              <a:rPr lang="en-US" sz="2000" dirty="0"/>
              <a:t>Virtual Reality – VR</a:t>
            </a:r>
            <a:r>
              <a:rPr lang="ar-SY" sz="2000" dirty="0"/>
              <a:t>) الشركات من تصميم واختبار المنتجات داخل بيئة رقمية تحاكي الواقع بدقة، مما يُقلل من الأخطاء ويُسرّع اتخاذ القرار قبل التصنيع الفعلي.</a:t>
            </a:r>
          </a:p>
          <a:p>
            <a:pPr algn="r" rtl="1">
              <a:lnSpc>
                <a:spcPct val="150000"/>
              </a:lnSpc>
              <a:spcAft>
                <a:spcPts val="800"/>
              </a:spcAft>
            </a:pPr>
            <a:r>
              <a:rPr lang="ar-SY" sz="2000" dirty="0"/>
              <a:t>هذه الطريقة تسهم في تقليص الوقت بين الفكرة والتنفيذ، وتقلل من احتمالات الإخفاق التجاري للمنتج.</a:t>
            </a:r>
          </a:p>
          <a:p>
            <a:pPr algn="r" rtl="1">
              <a:lnSpc>
                <a:spcPct val="150000"/>
              </a:lnSpc>
              <a:spcAft>
                <a:spcPts val="800"/>
              </a:spcAft>
            </a:pPr>
            <a:r>
              <a:rPr lang="ar-SY" sz="2000" b="1" u="sng" dirty="0"/>
              <a:t>مثال: </a:t>
            </a:r>
            <a:r>
              <a:rPr lang="ar-SY" sz="2000" dirty="0"/>
              <a:t>تعتمد شركة (</a:t>
            </a:r>
            <a:r>
              <a:rPr lang="en-US" sz="2000" dirty="0"/>
              <a:t>Ford</a:t>
            </a:r>
            <a:r>
              <a:rPr lang="ar-SY" sz="2000" dirty="0"/>
              <a:t>)</a:t>
            </a:r>
            <a:r>
              <a:rPr lang="en-US" sz="2000" dirty="0"/>
              <a:t> </a:t>
            </a:r>
            <a:r>
              <a:rPr lang="ar-SY" sz="2000" dirty="0"/>
              <a:t>على الواقع الافتراضي لتقييم تصميم المقصورة الداخلية للسيارات الجديدة. </a:t>
            </a:r>
          </a:p>
          <a:p>
            <a:pPr algn="r" rtl="1">
              <a:lnSpc>
                <a:spcPct val="150000"/>
              </a:lnSpc>
              <a:spcAft>
                <a:spcPts val="800"/>
              </a:spcAft>
            </a:pPr>
            <a:r>
              <a:rPr lang="ar-SY" sz="2000" dirty="0"/>
              <a:t>يقوم المهندسون بارتداء نظارات (</a:t>
            </a:r>
            <a:r>
              <a:rPr lang="en-US" sz="2000" dirty="0"/>
              <a:t>VR</a:t>
            </a:r>
            <a:r>
              <a:rPr lang="ar-SY" sz="2000" dirty="0"/>
              <a:t>) وملاحظة راحة المستخدم قبل تصنيع السيارة، </a:t>
            </a:r>
          </a:p>
          <a:p>
            <a:pPr algn="r" rtl="1">
              <a:lnSpc>
                <a:spcPct val="150000"/>
              </a:lnSpc>
              <a:spcAft>
                <a:spcPts val="800"/>
              </a:spcAft>
            </a:pPr>
            <a:r>
              <a:rPr lang="ar-SY" sz="2000" dirty="0"/>
              <a:t>مما قلّص تكاليف التصميم بنسبة 30%.</a:t>
            </a:r>
          </a:p>
          <a:p>
            <a:pPr algn="r" rtl="1">
              <a:lnSpc>
                <a:spcPct val="150000"/>
              </a:lnSpc>
              <a:spcAft>
                <a:spcPts val="800"/>
              </a:spcAft>
            </a:pPr>
            <a:r>
              <a:rPr lang="ar-SY" sz="2000" b="1" dirty="0">
                <a:solidFill>
                  <a:srgbClr val="FF0000"/>
                </a:solidFill>
              </a:rPr>
              <a:t>رابط لموقع تجربة ملابس:</a:t>
            </a:r>
            <a:br>
              <a:rPr lang="ar-SY" sz="2000" dirty="0"/>
            </a:br>
            <a:r>
              <a:rPr lang="en-US" sz="2000" dirty="0">
                <a:hlinkClick r:id="rId2"/>
              </a:rPr>
              <a:t>https://thenewblack.ai/ai-virtual-try-on-clothes</a:t>
            </a:r>
            <a:endParaRPr lang="ar-SY" sz="2000" dirty="0"/>
          </a:p>
          <a:p>
            <a:pPr algn="r" rtl="1">
              <a:lnSpc>
                <a:spcPct val="150000"/>
              </a:lnSpc>
              <a:spcAft>
                <a:spcPts val="800"/>
              </a:spcAft>
            </a:pPr>
            <a:endParaRPr lang="ar-SY" sz="2000" dirty="0"/>
          </a:p>
          <a:p>
            <a:pPr algn="r" rtl="1">
              <a:lnSpc>
                <a:spcPct val="20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8" name="Picture 4" descr="Ford Logo PNG Vectors Free Download">
            <a:extLst>
              <a:ext uri="{FF2B5EF4-FFF2-40B4-BE49-F238E27FC236}">
                <a16:creationId xmlns:a16="http://schemas.microsoft.com/office/drawing/2014/main" id="{533352B0-D421-40EE-BC2B-CD397A10EE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3787690"/>
            <a:ext cx="2265363" cy="22689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تجربة المستهلك عبر الواقع المعزز قبل الشراء</a:t>
            </a:r>
          </a:p>
        </p:txBody>
      </p:sp>
      <p:sp>
        <p:nvSpPr>
          <p:cNvPr id="48" name="TextBox 47"/>
          <p:cNvSpPr txBox="1"/>
          <p:nvPr/>
        </p:nvSpPr>
        <p:spPr>
          <a:xfrm>
            <a:off x="753140" y="1926465"/>
            <a:ext cx="10541000" cy="5536837"/>
          </a:xfrm>
          <a:prstGeom prst="rect">
            <a:avLst/>
          </a:prstGeom>
          <a:noFill/>
        </p:spPr>
        <p:txBody>
          <a:bodyPr wrap="square" rtlCol="0">
            <a:spAutoFit/>
          </a:bodyPr>
          <a:lstStyle/>
          <a:p>
            <a:pPr algn="r" rtl="1">
              <a:lnSpc>
                <a:spcPct val="200000"/>
              </a:lnSpc>
              <a:spcAft>
                <a:spcPts val="800"/>
              </a:spcAft>
            </a:pPr>
            <a:r>
              <a:rPr lang="ar-SY" sz="2000" dirty="0"/>
              <a:t>الواقع المعزز (</a:t>
            </a:r>
            <a:r>
              <a:rPr lang="en-US" sz="2000" dirty="0"/>
              <a:t>Augmented Reality – AR</a:t>
            </a:r>
            <a:r>
              <a:rPr lang="ar-SY" sz="2000" dirty="0"/>
              <a:t>) يسمح بإدخال عناصر رقمية داخل العالم الحقيقي للمستخدم عبر الهاتف أو الأجهزة الذكية، مما يتيح تجربة المنتج وكأنه موجود فعليًا.</a:t>
            </a:r>
          </a:p>
          <a:p>
            <a:pPr algn="r" rtl="1">
              <a:lnSpc>
                <a:spcPct val="200000"/>
              </a:lnSpc>
              <a:spcAft>
                <a:spcPts val="800"/>
              </a:spcAft>
            </a:pPr>
            <a:r>
              <a:rPr lang="ar-SY" sz="2000" dirty="0"/>
              <a:t>هذه التقنية تعزز الثقة في القرار الشرائي وتزيد من التفاعل مع العلامة التجارية.</a:t>
            </a:r>
          </a:p>
          <a:p>
            <a:pPr algn="r" rtl="1">
              <a:lnSpc>
                <a:spcPct val="200000"/>
              </a:lnSpc>
              <a:spcAft>
                <a:spcPts val="800"/>
              </a:spcAft>
            </a:pPr>
            <a:r>
              <a:rPr lang="ar-SY" sz="2000" b="1" u="sng" dirty="0"/>
              <a:t>مثال: </a:t>
            </a:r>
            <a:r>
              <a:rPr lang="ar-SY" sz="2000" dirty="0"/>
              <a:t>تطبيق (</a:t>
            </a:r>
            <a:r>
              <a:rPr lang="en-US" sz="2000" dirty="0"/>
              <a:t>IKEA Place </a:t>
            </a:r>
            <a:r>
              <a:rPr lang="ar-SY" sz="2000" dirty="0"/>
              <a:t>) يتيح للعملاء "وضع" الأثاث في منازلهم عبر الكاميرا قبل </a:t>
            </a:r>
          </a:p>
          <a:p>
            <a:pPr algn="r" rtl="1">
              <a:lnSpc>
                <a:spcPct val="200000"/>
              </a:lnSpc>
              <a:spcAft>
                <a:spcPts val="800"/>
              </a:spcAft>
            </a:pPr>
            <a:r>
              <a:rPr lang="ar-SY" sz="2000" dirty="0"/>
              <a:t>شرائه، مما قلل من طلبات الإرجاع بنسبة 25%.</a:t>
            </a:r>
          </a:p>
          <a:p>
            <a:pPr algn="r" rtl="1">
              <a:lnSpc>
                <a:spcPct val="200000"/>
              </a:lnSpc>
              <a:spcAft>
                <a:spcPts val="800"/>
              </a:spcAft>
            </a:pPr>
            <a:r>
              <a:rPr lang="ar-SY" sz="2000" b="1" dirty="0">
                <a:solidFill>
                  <a:srgbClr val="FF0000"/>
                </a:solidFill>
              </a:rPr>
              <a:t>رابط لموقع تجربة الأزياء: </a:t>
            </a:r>
            <a:r>
              <a:rPr lang="en-US" sz="2000" b="1" dirty="0">
                <a:solidFill>
                  <a:srgbClr val="FF0000"/>
                </a:solidFill>
                <a:hlinkClick r:id="rId2"/>
              </a:rPr>
              <a:t>https://wanna.fashion/</a:t>
            </a:r>
            <a:endParaRPr lang="ar-SY" sz="2000" b="1" dirty="0">
              <a:solidFill>
                <a:srgbClr val="FF0000"/>
              </a:solidFill>
            </a:endParaRPr>
          </a:p>
          <a:p>
            <a:pPr algn="r" rtl="1">
              <a:lnSpc>
                <a:spcPct val="200000"/>
              </a:lnSpc>
              <a:spcAft>
                <a:spcPts val="800"/>
              </a:spcAft>
            </a:pPr>
            <a:endParaRPr lang="ar-SY" sz="2000" b="1" dirty="0">
              <a:solidFill>
                <a:srgbClr val="FF0000"/>
              </a:solidFill>
            </a:endParaRPr>
          </a:p>
          <a:p>
            <a:pPr algn="r" rtl="1">
              <a:lnSpc>
                <a:spcPct val="20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 name="Picture 5">
            <a:extLst>
              <a:ext uri="{FF2B5EF4-FFF2-40B4-BE49-F238E27FC236}">
                <a16:creationId xmlns:a16="http://schemas.microsoft.com/office/drawing/2014/main" id="{005A19C0-DBF1-470D-B6A7-1F2EF4D86BA1}"/>
              </a:ext>
            </a:extLst>
          </p:cNvPr>
          <p:cNvPicPr>
            <a:picLocks noChangeAspect="1"/>
          </p:cNvPicPr>
          <p:nvPr/>
        </p:nvPicPr>
        <p:blipFill>
          <a:blip r:embed="rId4"/>
          <a:stretch>
            <a:fillRect/>
          </a:stretch>
        </p:blipFill>
        <p:spPr>
          <a:xfrm>
            <a:off x="626140" y="3617665"/>
            <a:ext cx="3660725" cy="2104141"/>
          </a:xfrm>
          <a:prstGeom prst="rect">
            <a:avLst/>
          </a:prstGeom>
          <a:ln>
            <a:noFill/>
          </a:ln>
          <a:effectLst>
            <a:softEdge rad="112500"/>
          </a:effectLst>
        </p:spPr>
      </p:pic>
    </p:spTree>
    <p:extLst>
      <p:ext uri="{BB962C8B-B14F-4D97-AF65-F5344CB8AC3E}">
        <p14:creationId xmlns:p14="http://schemas.microsoft.com/office/powerpoint/2010/main" val="3444951103"/>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35" y="931455"/>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اختبار الوظائف والتجربة داخل بيئة محاكاة</a:t>
            </a:r>
          </a:p>
        </p:txBody>
      </p:sp>
      <p:sp>
        <p:nvSpPr>
          <p:cNvPr id="48" name="TextBox 47"/>
          <p:cNvSpPr txBox="1"/>
          <p:nvPr/>
        </p:nvSpPr>
        <p:spPr>
          <a:xfrm>
            <a:off x="753140" y="1926465"/>
            <a:ext cx="10541000" cy="3382401"/>
          </a:xfrm>
          <a:prstGeom prst="rect">
            <a:avLst/>
          </a:prstGeom>
          <a:noFill/>
        </p:spPr>
        <p:txBody>
          <a:bodyPr wrap="square" rtlCol="0">
            <a:spAutoFit/>
          </a:bodyPr>
          <a:lstStyle/>
          <a:p>
            <a:pPr algn="r" rtl="1">
              <a:lnSpc>
                <a:spcPct val="200000"/>
              </a:lnSpc>
              <a:spcAft>
                <a:spcPts val="800"/>
              </a:spcAft>
            </a:pPr>
            <a:r>
              <a:rPr lang="ar-SY" sz="2000" dirty="0"/>
              <a:t>توفر بيئات الواقع المختلط (</a:t>
            </a:r>
            <a:r>
              <a:rPr lang="en-US" sz="2000" dirty="0"/>
              <a:t>Mixed Reality</a:t>
            </a:r>
            <a:r>
              <a:rPr lang="ar-SY" sz="2000" dirty="0"/>
              <a:t>) مجالاً لاختبار تفاعل المستخدم مع الأزرار، القوائم، وبيئة الاستخدام، وهي مفيدة في تقييم تجربة المستخدم قبل إطلاق المنتج.</a:t>
            </a:r>
          </a:p>
          <a:p>
            <a:pPr algn="r" rtl="1">
              <a:lnSpc>
                <a:spcPct val="200000"/>
              </a:lnSpc>
              <a:spcAft>
                <a:spcPts val="800"/>
              </a:spcAft>
            </a:pPr>
            <a:r>
              <a:rPr lang="ar-SY" sz="2000" dirty="0"/>
              <a:t>هذه الطريقة تقلل الأخطاء، وتقلص زمن التدريب، وتُبرز مشكلات التصميم مبكراً قبل أن تتحول إلى تكلفة مالية لاحقاً.</a:t>
            </a:r>
          </a:p>
          <a:p>
            <a:pPr algn="r" rtl="1">
              <a:lnSpc>
                <a:spcPct val="200000"/>
              </a:lnSpc>
              <a:spcAft>
                <a:spcPts val="800"/>
              </a:spcAft>
            </a:pPr>
            <a:r>
              <a:rPr lang="ar-SY" sz="2000" b="1" u="sng" dirty="0"/>
              <a:t>مثال: </a:t>
            </a:r>
            <a:r>
              <a:rPr lang="ar-SY" sz="2000" dirty="0"/>
              <a:t>شركة (</a:t>
            </a:r>
            <a:r>
              <a:rPr lang="en-US" sz="2000" dirty="0"/>
              <a:t>Boeing</a:t>
            </a:r>
            <a:r>
              <a:rPr lang="ar-SY" sz="2000" dirty="0"/>
              <a:t>) تستخدم الواقع الافتراضي لتدريب مهندسيها على تركيب الأجزاء </a:t>
            </a:r>
          </a:p>
          <a:p>
            <a:pPr algn="r" rtl="1">
              <a:lnSpc>
                <a:spcPct val="200000"/>
              </a:lnSpc>
              <a:spcAft>
                <a:spcPts val="800"/>
              </a:spcAft>
            </a:pPr>
            <a:r>
              <a:rPr lang="ar-SY" sz="2000" dirty="0"/>
              <a:t>الدقيقة في الطائرات قبل لمس أي قطعة حقيقية، مما قلل من الحوادث بنسبة 40%.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D2C7C4B8-D04B-4423-A04C-AF194C06D0E6}"/>
              </a:ext>
            </a:extLst>
          </p:cNvPr>
          <p:cNvPicPr>
            <a:picLocks noChangeAspect="1"/>
          </p:cNvPicPr>
          <p:nvPr/>
        </p:nvPicPr>
        <p:blipFill>
          <a:blip r:embed="rId3"/>
          <a:stretch>
            <a:fillRect/>
          </a:stretch>
        </p:blipFill>
        <p:spPr>
          <a:xfrm>
            <a:off x="753140" y="4095378"/>
            <a:ext cx="3356744" cy="1879776"/>
          </a:xfrm>
          <a:prstGeom prst="rect">
            <a:avLst/>
          </a:prstGeom>
          <a:ln>
            <a:noFill/>
          </a:ln>
          <a:effectLst>
            <a:softEdge rad="112500"/>
          </a:effectLst>
        </p:spPr>
      </p:pic>
    </p:spTree>
    <p:extLst>
      <p:ext uri="{BB962C8B-B14F-4D97-AF65-F5344CB8AC3E}">
        <p14:creationId xmlns:p14="http://schemas.microsoft.com/office/powerpoint/2010/main" val="558416077"/>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05747" y="990932"/>
            <a:ext cx="5218095"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إدارة دورة حياة المنتج باستخدام إنترنت الأشياء</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9328"/>
    </mc:Choice>
    <mc:Fallback xmlns="">
      <p:transition spd="slow" advTm="19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5803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27299" y="1397680"/>
            <a:ext cx="4601768" cy="4659289"/>
          </a:xfrm>
          <a:prstGeom prst="rect">
            <a:avLst/>
          </a:prstGeom>
        </p:spPr>
        <p:txBody>
          <a:bodyPr wrap="square">
            <a:spAutoFit/>
          </a:bodyPr>
          <a:lstStyle/>
          <a:p>
            <a:pPr algn="just" rtl="1">
              <a:lnSpc>
                <a:spcPct val="150000"/>
              </a:lnSpc>
            </a:pPr>
            <a:r>
              <a:rPr lang="ar-SY" sz="2000" dirty="0"/>
              <a:t>يُشكّل إنترنت الأشياء (</a:t>
            </a:r>
            <a:r>
              <a:rPr lang="en-US" sz="2000" dirty="0"/>
              <a:t>Internet of Things</a:t>
            </a:r>
            <a:r>
              <a:rPr lang="ar-SY" sz="2000" dirty="0"/>
              <a:t>) تحولًا جذريًا في طريقة إدارة دورة حياة المنتج، إذ أصبح بإمكان الشركات متابعة أداء المنتج بعد البيع وجمع بيانات واقعية حول استخدامه الفعلي. هذا الاتصال المستمر بين المنتج والمصنّع يتيح تحسينًا متواصلًا، وتحديثات عن بُعد، وصيانة تنبؤية تقلل الأعطال المفاجئة. لم يعد المنتج مجرد سلعة تُباع وتنتهي، بل أصبح كيانًا ذكيًا متطورًا يتفاعل مع المستخدم والشركة على مدار عمره التشغيلي، مما يرفع الكفاءة ويعزز التنافسية.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8005244"/>
      </p:ext>
    </p:extLst>
  </p:cSld>
  <p:clrMapOvr>
    <a:masterClrMapping/>
  </p:clrMapOvr>
  <p:transition spd="slow" advTm="45381">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8804"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جمع البيانات الحية من المنتج بعد الاستخدام</a:t>
            </a:r>
          </a:p>
        </p:txBody>
      </p:sp>
      <p:sp>
        <p:nvSpPr>
          <p:cNvPr id="48" name="TextBox 47"/>
          <p:cNvSpPr txBox="1"/>
          <p:nvPr/>
        </p:nvSpPr>
        <p:spPr>
          <a:xfrm>
            <a:off x="753140" y="1926465"/>
            <a:ext cx="10541000" cy="4100546"/>
          </a:xfrm>
          <a:prstGeom prst="rect">
            <a:avLst/>
          </a:prstGeom>
          <a:noFill/>
        </p:spPr>
        <p:txBody>
          <a:bodyPr wrap="square" rtlCol="0">
            <a:spAutoFit/>
          </a:bodyPr>
          <a:lstStyle/>
          <a:p>
            <a:pPr algn="r" rtl="1">
              <a:lnSpc>
                <a:spcPct val="200000"/>
              </a:lnSpc>
              <a:spcAft>
                <a:spcPts val="800"/>
              </a:spcAft>
            </a:pPr>
            <a:r>
              <a:rPr lang="ar-SY" sz="2000" dirty="0"/>
              <a:t>تتيح أجهزة إنترنت الأشياء للشركات معرفة كيفية استخدام العميل للمنتج، وسلوك المنتج في بيئة الاستخدام الواقعية، ما يفتح الباب لتحسين مستمر.</a:t>
            </a:r>
          </a:p>
          <a:p>
            <a:pPr algn="r" rtl="1">
              <a:lnSpc>
                <a:spcPct val="200000"/>
              </a:lnSpc>
              <a:spcAft>
                <a:spcPts val="800"/>
              </a:spcAft>
            </a:pPr>
            <a:r>
              <a:rPr lang="ar-SY" sz="2000" dirty="0"/>
              <a:t>هذه التقنية تجعل المنتج "يتحدث" إلى الشركة، لتتحوّل الإدارة من نمط رد الفعل إلى النمط التنبؤي.</a:t>
            </a:r>
          </a:p>
          <a:p>
            <a:pPr algn="r" rtl="1">
              <a:lnSpc>
                <a:spcPct val="200000"/>
              </a:lnSpc>
              <a:spcAft>
                <a:spcPts val="800"/>
              </a:spcAft>
            </a:pPr>
            <a:r>
              <a:rPr lang="ar-SY" sz="2000" b="1" u="sng" dirty="0"/>
              <a:t>مثال: </a:t>
            </a:r>
            <a:r>
              <a:rPr lang="ar-SY" sz="2000" dirty="0"/>
              <a:t>شركة (</a:t>
            </a:r>
            <a:r>
              <a:rPr lang="en-US" sz="2000" dirty="0"/>
              <a:t>John Deere </a:t>
            </a:r>
            <a:r>
              <a:rPr lang="ar-SY" sz="2000" dirty="0"/>
              <a:t>) تُزوّد الجرارات الزراعية بحساسات تقوم بإرسال</a:t>
            </a:r>
          </a:p>
          <a:p>
            <a:pPr algn="r" rtl="1">
              <a:lnSpc>
                <a:spcPct val="200000"/>
              </a:lnSpc>
              <a:spcAft>
                <a:spcPts val="800"/>
              </a:spcAft>
            </a:pPr>
            <a:r>
              <a:rPr lang="ar-SY" sz="2000" dirty="0"/>
              <a:t> بيانات حول استخدام المحرك والتربة والطقس، </a:t>
            </a:r>
          </a:p>
          <a:p>
            <a:pPr algn="r" rtl="1">
              <a:lnSpc>
                <a:spcPct val="200000"/>
              </a:lnSpc>
              <a:spcAft>
                <a:spcPts val="800"/>
              </a:spcAft>
            </a:pPr>
            <a:r>
              <a:rPr lang="ar-SY" sz="2000" dirty="0"/>
              <a:t>مما يساعد على جدولة الصيانة تلقائيًا.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 name="Picture 4" descr="‫جون ديرى 4040 جرار - مقيس 1:16 الكويت | Ubuy‬‎">
            <a:extLst>
              <a:ext uri="{FF2B5EF4-FFF2-40B4-BE49-F238E27FC236}">
                <a16:creationId xmlns:a16="http://schemas.microsoft.com/office/drawing/2014/main" id="{6A242827-35DB-42A9-9F3F-B9590F4511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7293" y="3687097"/>
            <a:ext cx="2428786" cy="24287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698768"/>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94177" y="931454"/>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التحديث عن بُعد دون تدخل المستخدم</a:t>
            </a:r>
          </a:p>
        </p:txBody>
      </p:sp>
      <p:sp>
        <p:nvSpPr>
          <p:cNvPr id="48" name="TextBox 47"/>
          <p:cNvSpPr txBox="1"/>
          <p:nvPr/>
        </p:nvSpPr>
        <p:spPr>
          <a:xfrm>
            <a:off x="753139" y="1926465"/>
            <a:ext cx="10541000" cy="3382401"/>
          </a:xfrm>
          <a:prstGeom prst="rect">
            <a:avLst/>
          </a:prstGeom>
          <a:noFill/>
        </p:spPr>
        <p:txBody>
          <a:bodyPr wrap="square" rtlCol="0">
            <a:spAutoFit/>
          </a:bodyPr>
          <a:lstStyle/>
          <a:p>
            <a:pPr algn="r" rtl="1">
              <a:lnSpc>
                <a:spcPct val="200000"/>
              </a:lnSpc>
              <a:spcAft>
                <a:spcPts val="800"/>
              </a:spcAft>
            </a:pPr>
            <a:r>
              <a:rPr lang="ar-SY" sz="2000" dirty="0"/>
              <a:t>بفضل الاتصال السحابي، يمكن إرسال تحديثات برمجية إلى المنتجات دون حاجة لاسترجاعها أو تدخل المستخدم، مما يجعل المنتج كـ"منصة" متطورة وليست سلعة جامدة.</a:t>
            </a:r>
          </a:p>
          <a:p>
            <a:pPr algn="r" rtl="1">
              <a:lnSpc>
                <a:spcPct val="200000"/>
              </a:lnSpc>
              <a:spcAft>
                <a:spcPts val="800"/>
              </a:spcAft>
            </a:pPr>
            <a:r>
              <a:rPr lang="ar-SY" sz="2000" dirty="0"/>
              <a:t>هذا التحول يعيد تعريف المنتج كمشروع "قيد التطوير الدائم"، ويمنح الشركات قدرة تنافسية في زمن قياسي.</a:t>
            </a:r>
          </a:p>
          <a:p>
            <a:pPr algn="r" rtl="1">
              <a:lnSpc>
                <a:spcPct val="200000"/>
              </a:lnSpc>
              <a:spcAft>
                <a:spcPts val="800"/>
              </a:spcAft>
            </a:pPr>
            <a:r>
              <a:rPr lang="ar-SY" sz="2000" b="1" u="sng" dirty="0"/>
              <a:t>مثال: </a:t>
            </a:r>
            <a:r>
              <a:rPr lang="ar-SY" sz="2000" dirty="0"/>
              <a:t>ترسل (</a:t>
            </a:r>
            <a:r>
              <a:rPr lang="en-US" sz="2000" dirty="0"/>
              <a:t>Tesla</a:t>
            </a:r>
            <a:r>
              <a:rPr lang="ar-SY" sz="2000" dirty="0"/>
              <a:t>) تحديثات إلى سياراتها لتحسين الأداء أو إصلاح </a:t>
            </a:r>
          </a:p>
          <a:p>
            <a:pPr algn="r" rtl="1">
              <a:lnSpc>
                <a:spcPct val="200000"/>
              </a:lnSpc>
              <a:spcAft>
                <a:spcPts val="800"/>
              </a:spcAft>
            </a:pPr>
            <a:r>
              <a:rPr lang="ar-SY" sz="2000" dirty="0"/>
              <a:t>أخطاء في القيادة الذاتية، دون أي زيارة للصيانة.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Tesla slashed its prices. We're now ...">
            <a:extLst>
              <a:ext uri="{FF2B5EF4-FFF2-40B4-BE49-F238E27FC236}">
                <a16:creationId xmlns:a16="http://schemas.microsoft.com/office/drawing/2014/main" id="{4A5185EF-43AF-4DE2-8AB6-3509B8A796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938" y="3765755"/>
            <a:ext cx="2989166" cy="22389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342880"/>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68938" y="902850"/>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التنبؤ بالأعطال وتحسين الدعم الفني</a:t>
            </a:r>
          </a:p>
        </p:txBody>
      </p:sp>
      <p:sp>
        <p:nvSpPr>
          <p:cNvPr id="48" name="TextBox 47"/>
          <p:cNvSpPr txBox="1"/>
          <p:nvPr/>
        </p:nvSpPr>
        <p:spPr>
          <a:xfrm>
            <a:off x="753139" y="1926465"/>
            <a:ext cx="10541000" cy="4100546"/>
          </a:xfrm>
          <a:prstGeom prst="rect">
            <a:avLst/>
          </a:prstGeom>
          <a:noFill/>
        </p:spPr>
        <p:txBody>
          <a:bodyPr wrap="square" rtlCol="0">
            <a:spAutoFit/>
          </a:bodyPr>
          <a:lstStyle/>
          <a:p>
            <a:pPr algn="r" rtl="1">
              <a:lnSpc>
                <a:spcPct val="200000"/>
              </a:lnSpc>
              <a:spcAft>
                <a:spcPts val="800"/>
              </a:spcAft>
            </a:pPr>
            <a:r>
              <a:rPr lang="ar-SY" sz="2000" dirty="0"/>
              <a:t>يمكن من خلال تحليل البيانات توقع الأعطال قبل حدوثها، وإبلاغ المستخدم أو فريق الصيانة بها مبكرًا، وهو ما يسمى بـالصيانة التنبؤية (</a:t>
            </a:r>
            <a:r>
              <a:rPr lang="en-US" sz="2000" dirty="0"/>
              <a:t>Predictive Maintenance</a:t>
            </a:r>
            <a:r>
              <a:rPr lang="ar-SY" sz="2000" dirty="0"/>
              <a:t>).</a:t>
            </a:r>
          </a:p>
          <a:p>
            <a:pPr algn="r" rtl="1">
              <a:lnSpc>
                <a:spcPct val="200000"/>
              </a:lnSpc>
              <a:spcAft>
                <a:spcPts val="800"/>
              </a:spcAft>
            </a:pPr>
            <a:r>
              <a:rPr lang="ar-SY" sz="2000" dirty="0"/>
              <a:t>يقلل هذا النظام من الأعطال المفاجئة، ويحسّن رضا العملاء، ويطيل العمر التشغيلي للمنتج.</a:t>
            </a:r>
          </a:p>
          <a:p>
            <a:pPr algn="r" rtl="1">
              <a:lnSpc>
                <a:spcPct val="200000"/>
              </a:lnSpc>
              <a:spcAft>
                <a:spcPts val="800"/>
              </a:spcAft>
            </a:pPr>
            <a:r>
              <a:rPr lang="ar-SY" sz="2000" b="1" u="sng" dirty="0"/>
              <a:t>مثال: </a:t>
            </a:r>
            <a:r>
              <a:rPr lang="ar-SY" sz="2000" dirty="0"/>
              <a:t>تقوم مكيفات (</a:t>
            </a:r>
            <a:r>
              <a:rPr lang="en-US" sz="2000" dirty="0"/>
              <a:t>Daikin</a:t>
            </a:r>
            <a:r>
              <a:rPr lang="ar-SY" sz="2000" dirty="0"/>
              <a:t>) الذكية بمراقبة استهلاك الطاقة ودرجة الحرارة بشكل مستمر، </a:t>
            </a:r>
          </a:p>
          <a:p>
            <a:pPr algn="r" rtl="1">
              <a:lnSpc>
                <a:spcPct val="200000"/>
              </a:lnSpc>
              <a:spcAft>
                <a:spcPts val="800"/>
              </a:spcAft>
            </a:pPr>
            <a:r>
              <a:rPr lang="ar-SY" sz="2000" dirty="0"/>
              <a:t>وعند ملاحظة مؤشرات غير طبيعية، تُرسل إشعارًا للصيانة قبل حدوث عطل في الضاغط.</a:t>
            </a:r>
          </a:p>
          <a:p>
            <a:pPr algn="r" rtl="1">
              <a:lnSpc>
                <a:spcPct val="200000"/>
              </a:lnSpc>
              <a:spcAft>
                <a:spcPts val="800"/>
              </a:spcAft>
            </a:pPr>
            <a:r>
              <a:rPr lang="ar-SY" sz="2000" dirty="0"/>
              <a:t>هذا يتيح صيانة تنبؤية تقلل الأعطال المفاجئة وتُطيل عمر الجهاز.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170" name="Picture 2" descr="‫مكيف مخفي دايكن انفيرتر - 2.5 طن - حار\بارد - سعة تبريد 30000 - متجر شركة  ركب للتكييف والتهوية والاجهزة المنزلية‬‎">
            <a:extLst>
              <a:ext uri="{FF2B5EF4-FFF2-40B4-BE49-F238E27FC236}">
                <a16:creationId xmlns:a16="http://schemas.microsoft.com/office/drawing/2014/main" id="{6395D5EE-B690-4F48-BCEC-CD3008E70B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61" y="2792875"/>
            <a:ext cx="2976049" cy="2976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064160"/>
      </p:ext>
    </p:extLst>
  </p:cSld>
  <p:clrMapOvr>
    <a:masterClrMapping/>
  </p:clrMapOvr>
  <mc:AlternateContent xmlns:mc="http://schemas.openxmlformats.org/markup-compatibility/2006" xmlns:p14="http://schemas.microsoft.com/office/powerpoint/2010/main">
    <mc:Choice Requires="p14">
      <p:transition p14:dur="10" advTm="125443"/>
    </mc:Choice>
    <mc:Fallback xmlns="">
      <p:transition advTm="1254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47354" y="1017276"/>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021095"/>
            <a:ext cx="8417320" cy="3690177"/>
          </a:xfrm>
          <a:prstGeom prst="rect">
            <a:avLst/>
          </a:prstGeom>
          <a:noFill/>
        </p:spPr>
        <p:txBody>
          <a:bodyPr wrap="square" rtlCol="0">
            <a:spAutoFit/>
          </a:bodyPr>
          <a:lstStyle/>
          <a:p>
            <a:pPr algn="just" rtl="1">
              <a:lnSpc>
                <a:spcPct val="200000"/>
              </a:lnSpc>
            </a:pPr>
            <a:r>
              <a:rPr lang="ar-SY" sz="2000" dirty="0"/>
              <a:t>تبيّن هذه المحاضرة كيف أصبحت التقنيات الحديثة حجر الزاوية في إدارة وتطوير المنتجات، حيث لم يعد المنتج يُصمَّم ثم يُنسى، بل يُتابَع ويُحدث باستمرار. الذكاء الاصطناعي يسمح بفهم العملاء بعمق غير مسبوق، بينما تمكّن الواقع الافتراضي من تصور المنتج قبل تصنيعه، ويساعد إنترنت الأشياء في تتبع أدائه وتحسينه.</a:t>
            </a:r>
          </a:p>
          <a:p>
            <a:pPr algn="just" rtl="1">
              <a:lnSpc>
                <a:spcPct val="200000"/>
              </a:lnSpc>
            </a:pPr>
            <a:r>
              <a:rPr lang="ar-SY" sz="2000" dirty="0"/>
              <a:t>إن المستقبل يتجه نحو منتجات ذكية، متصلة، قابلة للتخصيص، وقائمة على البيانات، وهذا ما يجب أن يستوعبه طلاب التسويق من الآن، لأنهم سيكونون من يوجه هذه الثورة في قادم السنوات.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29731"/>
    </mc:Choice>
    <mc:Fallback xmlns="">
      <p:transition spd="slow" advTm="297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152400" y="4923026"/>
            <a:ext cx="6176443" cy="1569660"/>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تقنيات الواقع </a:t>
            </a:r>
          </a:p>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المعزز في تسويق </a:t>
            </a:r>
          </a:p>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العلامات التجارية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825"/>
    </mc:Choice>
    <mc:Fallback xmlns="">
      <p:transition spd="slow" advTm="138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26"/>
    </mc:Choice>
    <mc:Fallback xmlns="">
      <p:transition spd="slow" advTm="612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4.8"/>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1.1"/>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1503</TotalTime>
  <Words>2932</Words>
  <Application>Microsoft Office PowerPoint</Application>
  <PresentationFormat>Widescreen</PresentationFormat>
  <Paragraphs>269</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Okba Alsabbagh</cp:lastModifiedBy>
  <cp:revision>331</cp:revision>
  <dcterms:created xsi:type="dcterms:W3CDTF">2023-04-29T09:08:00Z</dcterms:created>
  <dcterms:modified xsi:type="dcterms:W3CDTF">2025-06-25T11:32:31Z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