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537" r:id="rId5"/>
    <p:sldId id="555" r:id="rId6"/>
    <p:sldId id="505" r:id="rId7"/>
    <p:sldId id="559" r:id="rId8"/>
    <p:sldId id="557" r:id="rId9"/>
    <p:sldId id="580" r:id="rId10"/>
    <p:sldId id="558" r:id="rId11"/>
    <p:sldId id="581" r:id="rId12"/>
    <p:sldId id="561" r:id="rId13"/>
    <p:sldId id="564" r:id="rId14"/>
    <p:sldId id="556" r:id="rId15"/>
    <p:sldId id="565" r:id="rId16"/>
    <p:sldId id="566" r:id="rId17"/>
    <p:sldId id="567" r:id="rId18"/>
    <p:sldId id="568" r:id="rId19"/>
    <p:sldId id="569" r:id="rId20"/>
    <p:sldId id="570" r:id="rId21"/>
    <p:sldId id="571" r:id="rId22"/>
    <p:sldId id="582" r:id="rId23"/>
    <p:sldId id="574" r:id="rId24"/>
    <p:sldId id="562" r:id="rId25"/>
    <p:sldId id="572" r:id="rId26"/>
    <p:sldId id="573" r:id="rId27"/>
    <p:sldId id="575" r:id="rId28"/>
    <p:sldId id="578" r:id="rId29"/>
    <p:sldId id="577" r:id="rId30"/>
    <p:sldId id="579" r:id="rId31"/>
    <p:sldId id="583" r:id="rId32"/>
    <p:sldId id="585" r:id="rId33"/>
    <p:sldId id="584" r:id="rId34"/>
    <p:sldId id="586" r:id="rId35"/>
    <p:sldId id="587" r:id="rId36"/>
    <p:sldId id="560" r:id="rId37"/>
    <p:sldId id="588" r:id="rId38"/>
    <p:sldId id="589" r:id="rId39"/>
    <p:sldId id="590" r:id="rId40"/>
    <p:sldId id="591" r:id="rId41"/>
    <p:sldId id="59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7"/>
            <p14:sldId id="555"/>
            <p14:sldId id="505"/>
            <p14:sldId id="559"/>
            <p14:sldId id="557"/>
            <p14:sldId id="580"/>
            <p14:sldId id="558"/>
            <p14:sldId id="581"/>
            <p14:sldId id="561"/>
            <p14:sldId id="564"/>
            <p14:sldId id="556"/>
            <p14:sldId id="565"/>
            <p14:sldId id="566"/>
            <p14:sldId id="567"/>
            <p14:sldId id="568"/>
            <p14:sldId id="569"/>
            <p14:sldId id="570"/>
            <p14:sldId id="571"/>
            <p14:sldId id="582"/>
            <p14:sldId id="574"/>
            <p14:sldId id="562"/>
            <p14:sldId id="572"/>
            <p14:sldId id="573"/>
            <p14:sldId id="575"/>
            <p14:sldId id="578"/>
            <p14:sldId id="577"/>
            <p14:sldId id="579"/>
            <p14:sldId id="583"/>
            <p14:sldId id="585"/>
            <p14:sldId id="584"/>
            <p14:sldId id="586"/>
            <p14:sldId id="587"/>
            <p14:sldId id="560"/>
            <p14:sldId id="588"/>
            <p14:sldId id="589"/>
            <p14:sldId id="590"/>
            <p14:sldId id="591"/>
            <p14:sldId id="59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638"/>
    <p:restoredTop sz="93741" autoAdjust="0"/>
  </p:normalViewPr>
  <p:slideViewPr>
    <p:cSldViewPr snapToGrid="0">
      <p:cViewPr varScale="1">
        <p:scale>
          <a:sx n="113" d="100"/>
          <a:sy n="113" d="100"/>
        </p:scale>
        <p:origin x="272" y="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3D7F75-AFCB-E94B-9BF6-67E83829AD00}" type="doc">
      <dgm:prSet loTypeId="urn:microsoft.com/office/officeart/2005/8/layout/venn1" loCatId="" qsTypeId="urn:microsoft.com/office/officeart/2005/8/quickstyle/simple1" qsCatId="simple" csTypeId="urn:microsoft.com/office/officeart/2005/8/colors/accent1_2" csCatId="accent1" phldr="1"/>
      <dgm:spPr/>
    </dgm:pt>
    <dgm:pt modelId="{2DADA11D-442C-694F-9F48-5A83C6DCB9F1}">
      <dgm:prSet phldrT="[Text]" custT="1"/>
      <dgm:spPr/>
      <dgm:t>
        <a:bodyPr/>
        <a:lstStyle/>
        <a:p>
          <a:pPr>
            <a:lnSpc>
              <a:spcPct val="150000"/>
            </a:lnSpc>
          </a:pPr>
          <a:r>
            <a:rPr lang="ar-EG" sz="1600" b="1" i="0" dirty="0">
              <a:latin typeface="Alexandria" pitchFamily="2" charset="-78"/>
              <a:cs typeface="Alexandria" pitchFamily="2" charset="-78"/>
            </a:rPr>
            <a:t>الوظيفة الإعلامية المعلوماتية</a:t>
          </a:r>
          <a:endParaRPr lang="en-US" sz="1600" b="1" dirty="0">
            <a:latin typeface="Alexandria" pitchFamily="2" charset="-78"/>
            <a:cs typeface="Alexandria" pitchFamily="2" charset="-78"/>
          </a:endParaRPr>
        </a:p>
      </dgm:t>
    </dgm:pt>
    <dgm:pt modelId="{B7CB267B-6981-884D-BD5C-659ED8FAD17B}" type="parTrans" cxnId="{790F38E1-AAFA-3C4E-87D6-C3AE660710FF}">
      <dgm:prSet/>
      <dgm:spPr/>
      <dgm:t>
        <a:bodyPr/>
        <a:lstStyle/>
        <a:p>
          <a:endParaRPr lang="en-US"/>
        </a:p>
      </dgm:t>
    </dgm:pt>
    <dgm:pt modelId="{E73D3723-30B3-124F-8E10-C88CC98625F9}" type="sibTrans" cxnId="{790F38E1-AAFA-3C4E-87D6-C3AE660710FF}">
      <dgm:prSet/>
      <dgm:spPr/>
      <dgm:t>
        <a:bodyPr/>
        <a:lstStyle/>
        <a:p>
          <a:endParaRPr lang="en-US"/>
        </a:p>
      </dgm:t>
    </dgm:pt>
    <dgm:pt modelId="{023BDC4C-C81D-E443-BA70-0FA3D2BD77C1}">
      <dgm:prSet phldrT="[Text]" custT="1"/>
      <dgm:spPr/>
      <dgm:t>
        <a:bodyPr/>
        <a:lstStyle/>
        <a:p>
          <a:pPr>
            <a:lnSpc>
              <a:spcPct val="150000"/>
            </a:lnSpc>
          </a:pPr>
          <a:r>
            <a:rPr lang="ar-EG" sz="1600" b="1" i="0" dirty="0">
              <a:latin typeface="Alexandria" pitchFamily="2" charset="-78"/>
              <a:cs typeface="Alexandria" pitchFamily="2" charset="-78"/>
            </a:rPr>
            <a:t>الوظيفة التفسيرية</a:t>
          </a:r>
          <a:endParaRPr lang="en-US" sz="1600" b="1" dirty="0">
            <a:latin typeface="Alexandria" pitchFamily="2" charset="-78"/>
            <a:cs typeface="Alexandria" pitchFamily="2" charset="-78"/>
          </a:endParaRPr>
        </a:p>
      </dgm:t>
    </dgm:pt>
    <dgm:pt modelId="{40A1B505-D236-AA4C-999E-56B9FEAC82ED}" type="parTrans" cxnId="{C5FCF695-9993-6045-A47F-FD4261150BAC}">
      <dgm:prSet/>
      <dgm:spPr/>
      <dgm:t>
        <a:bodyPr/>
        <a:lstStyle/>
        <a:p>
          <a:endParaRPr lang="en-US"/>
        </a:p>
      </dgm:t>
    </dgm:pt>
    <dgm:pt modelId="{B5D5A93D-10C7-CB49-9428-40EB93254FBD}" type="sibTrans" cxnId="{C5FCF695-9993-6045-A47F-FD4261150BAC}">
      <dgm:prSet/>
      <dgm:spPr/>
      <dgm:t>
        <a:bodyPr/>
        <a:lstStyle/>
        <a:p>
          <a:endParaRPr lang="en-US"/>
        </a:p>
      </dgm:t>
    </dgm:pt>
    <dgm:pt modelId="{73D0568F-F0EE-7E49-BB0E-43ADA79F5DC9}">
      <dgm:prSet phldrT="[Text]" custT="1"/>
      <dgm:spPr/>
      <dgm:t>
        <a:bodyPr/>
        <a:lstStyle/>
        <a:p>
          <a:pPr>
            <a:lnSpc>
              <a:spcPct val="150000"/>
            </a:lnSpc>
          </a:pPr>
          <a:r>
            <a:rPr lang="ar-EG" sz="1600" b="1" i="0" dirty="0">
              <a:latin typeface="Alexandria" pitchFamily="2" charset="-78"/>
              <a:cs typeface="Alexandria" pitchFamily="2" charset="-78"/>
            </a:rPr>
            <a:t>الوظيفة الإقناعية</a:t>
          </a:r>
          <a:endParaRPr lang="en-US" sz="1600" b="1" dirty="0">
            <a:latin typeface="Alexandria" pitchFamily="2" charset="-78"/>
            <a:cs typeface="Alexandria" pitchFamily="2" charset="-78"/>
          </a:endParaRPr>
        </a:p>
      </dgm:t>
    </dgm:pt>
    <dgm:pt modelId="{A04237FF-5397-1246-8FB3-950F0E4FD574}" type="parTrans" cxnId="{2CC633FA-4E0E-4544-9B9C-81C286BBBDA7}">
      <dgm:prSet/>
      <dgm:spPr/>
      <dgm:t>
        <a:bodyPr/>
        <a:lstStyle/>
        <a:p>
          <a:endParaRPr lang="en-US"/>
        </a:p>
      </dgm:t>
    </dgm:pt>
    <dgm:pt modelId="{CE1ED088-9341-DF42-80C4-A60E06EBADDB}" type="sibTrans" cxnId="{2CC633FA-4E0E-4544-9B9C-81C286BBBDA7}">
      <dgm:prSet/>
      <dgm:spPr/>
      <dgm:t>
        <a:bodyPr/>
        <a:lstStyle/>
        <a:p>
          <a:endParaRPr lang="en-US"/>
        </a:p>
      </dgm:t>
    </dgm:pt>
    <dgm:pt modelId="{061B69D0-600C-5A43-9510-BAE9903BDE30}" type="pres">
      <dgm:prSet presAssocID="{523D7F75-AFCB-E94B-9BF6-67E83829AD00}" presName="compositeShape" presStyleCnt="0">
        <dgm:presLayoutVars>
          <dgm:chMax val="7"/>
          <dgm:dir/>
          <dgm:resizeHandles val="exact"/>
        </dgm:presLayoutVars>
      </dgm:prSet>
      <dgm:spPr/>
    </dgm:pt>
    <dgm:pt modelId="{F4D026B5-4F8E-294E-AB99-33D2A5048295}" type="pres">
      <dgm:prSet presAssocID="{2DADA11D-442C-694F-9F48-5A83C6DCB9F1}" presName="circ1" presStyleLbl="vennNode1" presStyleIdx="0" presStyleCnt="3"/>
      <dgm:spPr/>
    </dgm:pt>
    <dgm:pt modelId="{42DC3D97-8CA9-604B-A3B9-DC17971E9E2E}" type="pres">
      <dgm:prSet presAssocID="{2DADA11D-442C-694F-9F48-5A83C6DCB9F1}" presName="circ1Tx" presStyleLbl="revTx" presStyleIdx="0" presStyleCnt="0">
        <dgm:presLayoutVars>
          <dgm:chMax val="0"/>
          <dgm:chPref val="0"/>
          <dgm:bulletEnabled val="1"/>
        </dgm:presLayoutVars>
      </dgm:prSet>
      <dgm:spPr/>
    </dgm:pt>
    <dgm:pt modelId="{F84C7733-7208-4440-AD87-CB828324FA06}" type="pres">
      <dgm:prSet presAssocID="{023BDC4C-C81D-E443-BA70-0FA3D2BD77C1}" presName="circ2" presStyleLbl="vennNode1" presStyleIdx="1" presStyleCnt="3"/>
      <dgm:spPr/>
    </dgm:pt>
    <dgm:pt modelId="{F1030C2B-C971-394E-A1A8-E829F8249135}" type="pres">
      <dgm:prSet presAssocID="{023BDC4C-C81D-E443-BA70-0FA3D2BD77C1}" presName="circ2Tx" presStyleLbl="revTx" presStyleIdx="0" presStyleCnt="0">
        <dgm:presLayoutVars>
          <dgm:chMax val="0"/>
          <dgm:chPref val="0"/>
          <dgm:bulletEnabled val="1"/>
        </dgm:presLayoutVars>
      </dgm:prSet>
      <dgm:spPr/>
    </dgm:pt>
    <dgm:pt modelId="{921D4EA0-AE15-1C41-83A1-DDD0871292C9}" type="pres">
      <dgm:prSet presAssocID="{73D0568F-F0EE-7E49-BB0E-43ADA79F5DC9}" presName="circ3" presStyleLbl="vennNode1" presStyleIdx="2" presStyleCnt="3"/>
      <dgm:spPr/>
    </dgm:pt>
    <dgm:pt modelId="{372873B0-F8F7-D949-91AB-095FFC32D95B}" type="pres">
      <dgm:prSet presAssocID="{73D0568F-F0EE-7E49-BB0E-43ADA79F5DC9}" presName="circ3Tx" presStyleLbl="revTx" presStyleIdx="0" presStyleCnt="0">
        <dgm:presLayoutVars>
          <dgm:chMax val="0"/>
          <dgm:chPref val="0"/>
          <dgm:bulletEnabled val="1"/>
        </dgm:presLayoutVars>
      </dgm:prSet>
      <dgm:spPr/>
    </dgm:pt>
  </dgm:ptLst>
  <dgm:cxnLst>
    <dgm:cxn modelId="{C603970E-B992-6349-A178-A3386C2C9837}" type="presOf" srcId="{523D7F75-AFCB-E94B-9BF6-67E83829AD00}" destId="{061B69D0-600C-5A43-9510-BAE9903BDE30}" srcOrd="0" destOrd="0" presId="urn:microsoft.com/office/officeart/2005/8/layout/venn1"/>
    <dgm:cxn modelId="{46B5461C-9BBF-2A4D-A2DF-66AC8FFF3655}" type="presOf" srcId="{73D0568F-F0EE-7E49-BB0E-43ADA79F5DC9}" destId="{372873B0-F8F7-D949-91AB-095FFC32D95B}" srcOrd="1" destOrd="0" presId="urn:microsoft.com/office/officeart/2005/8/layout/venn1"/>
    <dgm:cxn modelId="{E6ED8023-CAA9-574C-88ED-76416DEFA35E}" type="presOf" srcId="{73D0568F-F0EE-7E49-BB0E-43ADA79F5DC9}" destId="{921D4EA0-AE15-1C41-83A1-DDD0871292C9}" srcOrd="0" destOrd="0" presId="urn:microsoft.com/office/officeart/2005/8/layout/venn1"/>
    <dgm:cxn modelId="{F9DCA429-8E36-A541-93D4-D312D526A91C}" type="presOf" srcId="{2DADA11D-442C-694F-9F48-5A83C6DCB9F1}" destId="{F4D026B5-4F8E-294E-AB99-33D2A5048295}" srcOrd="0" destOrd="0" presId="urn:microsoft.com/office/officeart/2005/8/layout/venn1"/>
    <dgm:cxn modelId="{6CC9D93B-9593-7643-BFE1-C245032F76D3}" type="presOf" srcId="{023BDC4C-C81D-E443-BA70-0FA3D2BD77C1}" destId="{F1030C2B-C971-394E-A1A8-E829F8249135}" srcOrd="1" destOrd="0" presId="urn:microsoft.com/office/officeart/2005/8/layout/venn1"/>
    <dgm:cxn modelId="{28C90667-EC11-AA43-80D9-0DD092B3F83D}" type="presOf" srcId="{023BDC4C-C81D-E443-BA70-0FA3D2BD77C1}" destId="{F84C7733-7208-4440-AD87-CB828324FA06}" srcOrd="0" destOrd="0" presId="urn:microsoft.com/office/officeart/2005/8/layout/venn1"/>
    <dgm:cxn modelId="{C5FCF695-9993-6045-A47F-FD4261150BAC}" srcId="{523D7F75-AFCB-E94B-9BF6-67E83829AD00}" destId="{023BDC4C-C81D-E443-BA70-0FA3D2BD77C1}" srcOrd="1" destOrd="0" parTransId="{40A1B505-D236-AA4C-999E-56B9FEAC82ED}" sibTransId="{B5D5A93D-10C7-CB49-9428-40EB93254FBD}"/>
    <dgm:cxn modelId="{95AC49D3-CB02-F64A-AC18-1653F8F77995}" type="presOf" srcId="{2DADA11D-442C-694F-9F48-5A83C6DCB9F1}" destId="{42DC3D97-8CA9-604B-A3B9-DC17971E9E2E}" srcOrd="1" destOrd="0" presId="urn:microsoft.com/office/officeart/2005/8/layout/venn1"/>
    <dgm:cxn modelId="{790F38E1-AAFA-3C4E-87D6-C3AE660710FF}" srcId="{523D7F75-AFCB-E94B-9BF6-67E83829AD00}" destId="{2DADA11D-442C-694F-9F48-5A83C6DCB9F1}" srcOrd="0" destOrd="0" parTransId="{B7CB267B-6981-884D-BD5C-659ED8FAD17B}" sibTransId="{E73D3723-30B3-124F-8E10-C88CC98625F9}"/>
    <dgm:cxn modelId="{2CC633FA-4E0E-4544-9B9C-81C286BBBDA7}" srcId="{523D7F75-AFCB-E94B-9BF6-67E83829AD00}" destId="{73D0568F-F0EE-7E49-BB0E-43ADA79F5DC9}" srcOrd="2" destOrd="0" parTransId="{A04237FF-5397-1246-8FB3-950F0E4FD574}" sibTransId="{CE1ED088-9341-DF42-80C4-A60E06EBADDB}"/>
    <dgm:cxn modelId="{9CFE6987-930E-5549-9BA6-BAF10314867A}" type="presParOf" srcId="{061B69D0-600C-5A43-9510-BAE9903BDE30}" destId="{F4D026B5-4F8E-294E-AB99-33D2A5048295}" srcOrd="0" destOrd="0" presId="urn:microsoft.com/office/officeart/2005/8/layout/venn1"/>
    <dgm:cxn modelId="{353C6E95-9E9F-D94F-8D08-924FEE1A2BFD}" type="presParOf" srcId="{061B69D0-600C-5A43-9510-BAE9903BDE30}" destId="{42DC3D97-8CA9-604B-A3B9-DC17971E9E2E}" srcOrd="1" destOrd="0" presId="urn:microsoft.com/office/officeart/2005/8/layout/venn1"/>
    <dgm:cxn modelId="{A1192ACF-DD29-5D4A-B03B-809F7669C4FC}" type="presParOf" srcId="{061B69D0-600C-5A43-9510-BAE9903BDE30}" destId="{F84C7733-7208-4440-AD87-CB828324FA06}" srcOrd="2" destOrd="0" presId="urn:microsoft.com/office/officeart/2005/8/layout/venn1"/>
    <dgm:cxn modelId="{50722C0F-695F-2E49-B73A-576D6A380E4B}" type="presParOf" srcId="{061B69D0-600C-5A43-9510-BAE9903BDE30}" destId="{F1030C2B-C971-394E-A1A8-E829F8249135}" srcOrd="3" destOrd="0" presId="urn:microsoft.com/office/officeart/2005/8/layout/venn1"/>
    <dgm:cxn modelId="{50DA22AC-5D84-E04C-A2E8-2BD91F581149}" type="presParOf" srcId="{061B69D0-600C-5A43-9510-BAE9903BDE30}" destId="{921D4EA0-AE15-1C41-83A1-DDD0871292C9}" srcOrd="4" destOrd="0" presId="urn:microsoft.com/office/officeart/2005/8/layout/venn1"/>
    <dgm:cxn modelId="{13E41E3D-63D4-0E4B-9958-43B5A6C938DB}" type="presParOf" srcId="{061B69D0-600C-5A43-9510-BAE9903BDE30}" destId="{372873B0-F8F7-D949-91AB-095FFC32D95B}"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23D7F75-AFCB-E94B-9BF6-67E83829AD00}" type="doc">
      <dgm:prSet loTypeId="urn:microsoft.com/office/officeart/2005/8/layout/venn1" loCatId="" qsTypeId="urn:microsoft.com/office/officeart/2005/8/quickstyle/simple1" qsCatId="simple" csTypeId="urn:microsoft.com/office/officeart/2005/8/colors/accent1_2" csCatId="accent1" phldr="1"/>
      <dgm:spPr/>
    </dgm:pt>
    <dgm:pt modelId="{2DADA11D-442C-694F-9F48-5A83C6DCB9F1}">
      <dgm:prSet phldrT="[Text]"/>
      <dgm:spPr/>
      <dgm:t>
        <a:bodyPr/>
        <a:lstStyle/>
        <a:p>
          <a:r>
            <a:rPr lang="ar-EG" b="0" i="0" dirty="0"/>
            <a:t>الوظيفة التقييمية</a:t>
          </a:r>
          <a:endParaRPr lang="en-US" dirty="0"/>
        </a:p>
      </dgm:t>
    </dgm:pt>
    <dgm:pt modelId="{B7CB267B-6981-884D-BD5C-659ED8FAD17B}" type="parTrans" cxnId="{790F38E1-AAFA-3C4E-87D6-C3AE660710FF}">
      <dgm:prSet/>
      <dgm:spPr/>
      <dgm:t>
        <a:bodyPr/>
        <a:lstStyle/>
        <a:p>
          <a:endParaRPr lang="en-US"/>
        </a:p>
      </dgm:t>
    </dgm:pt>
    <dgm:pt modelId="{E73D3723-30B3-124F-8E10-C88CC98625F9}" type="sibTrans" cxnId="{790F38E1-AAFA-3C4E-87D6-C3AE660710FF}">
      <dgm:prSet/>
      <dgm:spPr/>
      <dgm:t>
        <a:bodyPr/>
        <a:lstStyle/>
        <a:p>
          <a:endParaRPr lang="en-US"/>
        </a:p>
      </dgm:t>
    </dgm:pt>
    <dgm:pt modelId="{023BDC4C-C81D-E443-BA70-0FA3D2BD77C1}">
      <dgm:prSet phldrT="[Text]"/>
      <dgm:spPr/>
      <dgm:t>
        <a:bodyPr/>
        <a:lstStyle/>
        <a:p>
          <a:r>
            <a:rPr lang="ar-EG" b="0" i="0" dirty="0"/>
            <a:t>الوظيفية التوثيقية</a:t>
          </a:r>
          <a:endParaRPr lang="en-US" dirty="0"/>
        </a:p>
      </dgm:t>
    </dgm:pt>
    <dgm:pt modelId="{40A1B505-D236-AA4C-999E-56B9FEAC82ED}" type="parTrans" cxnId="{C5FCF695-9993-6045-A47F-FD4261150BAC}">
      <dgm:prSet/>
      <dgm:spPr/>
      <dgm:t>
        <a:bodyPr/>
        <a:lstStyle/>
        <a:p>
          <a:endParaRPr lang="en-US"/>
        </a:p>
      </dgm:t>
    </dgm:pt>
    <dgm:pt modelId="{B5D5A93D-10C7-CB49-9428-40EB93254FBD}" type="sibTrans" cxnId="{C5FCF695-9993-6045-A47F-FD4261150BAC}">
      <dgm:prSet/>
      <dgm:spPr/>
      <dgm:t>
        <a:bodyPr/>
        <a:lstStyle/>
        <a:p>
          <a:endParaRPr lang="en-US"/>
        </a:p>
      </dgm:t>
    </dgm:pt>
    <dgm:pt modelId="{73D0568F-F0EE-7E49-BB0E-43ADA79F5DC9}">
      <dgm:prSet phldrT="[Text]"/>
      <dgm:spPr/>
      <dgm:t>
        <a:bodyPr/>
        <a:lstStyle/>
        <a:p>
          <a:r>
            <a:rPr lang="ar-EG" b="0" i="0" dirty="0"/>
            <a:t>الوظيفة التشريفية</a:t>
          </a:r>
          <a:endParaRPr lang="en-US" dirty="0"/>
        </a:p>
      </dgm:t>
    </dgm:pt>
    <dgm:pt modelId="{A04237FF-5397-1246-8FB3-950F0E4FD574}" type="parTrans" cxnId="{2CC633FA-4E0E-4544-9B9C-81C286BBBDA7}">
      <dgm:prSet/>
      <dgm:spPr/>
      <dgm:t>
        <a:bodyPr/>
        <a:lstStyle/>
        <a:p>
          <a:endParaRPr lang="en-US"/>
        </a:p>
      </dgm:t>
    </dgm:pt>
    <dgm:pt modelId="{CE1ED088-9341-DF42-80C4-A60E06EBADDB}" type="sibTrans" cxnId="{2CC633FA-4E0E-4544-9B9C-81C286BBBDA7}">
      <dgm:prSet/>
      <dgm:spPr/>
      <dgm:t>
        <a:bodyPr/>
        <a:lstStyle/>
        <a:p>
          <a:endParaRPr lang="en-US"/>
        </a:p>
      </dgm:t>
    </dgm:pt>
    <dgm:pt modelId="{061B69D0-600C-5A43-9510-BAE9903BDE30}" type="pres">
      <dgm:prSet presAssocID="{523D7F75-AFCB-E94B-9BF6-67E83829AD00}" presName="compositeShape" presStyleCnt="0">
        <dgm:presLayoutVars>
          <dgm:chMax val="7"/>
          <dgm:dir/>
          <dgm:resizeHandles val="exact"/>
        </dgm:presLayoutVars>
      </dgm:prSet>
      <dgm:spPr/>
    </dgm:pt>
    <dgm:pt modelId="{F4D026B5-4F8E-294E-AB99-33D2A5048295}" type="pres">
      <dgm:prSet presAssocID="{2DADA11D-442C-694F-9F48-5A83C6DCB9F1}" presName="circ1" presStyleLbl="vennNode1" presStyleIdx="0" presStyleCnt="3"/>
      <dgm:spPr/>
    </dgm:pt>
    <dgm:pt modelId="{42DC3D97-8CA9-604B-A3B9-DC17971E9E2E}" type="pres">
      <dgm:prSet presAssocID="{2DADA11D-442C-694F-9F48-5A83C6DCB9F1}" presName="circ1Tx" presStyleLbl="revTx" presStyleIdx="0" presStyleCnt="0">
        <dgm:presLayoutVars>
          <dgm:chMax val="0"/>
          <dgm:chPref val="0"/>
          <dgm:bulletEnabled val="1"/>
        </dgm:presLayoutVars>
      </dgm:prSet>
      <dgm:spPr/>
    </dgm:pt>
    <dgm:pt modelId="{F84C7733-7208-4440-AD87-CB828324FA06}" type="pres">
      <dgm:prSet presAssocID="{023BDC4C-C81D-E443-BA70-0FA3D2BD77C1}" presName="circ2" presStyleLbl="vennNode1" presStyleIdx="1" presStyleCnt="3"/>
      <dgm:spPr/>
    </dgm:pt>
    <dgm:pt modelId="{F1030C2B-C971-394E-A1A8-E829F8249135}" type="pres">
      <dgm:prSet presAssocID="{023BDC4C-C81D-E443-BA70-0FA3D2BD77C1}" presName="circ2Tx" presStyleLbl="revTx" presStyleIdx="0" presStyleCnt="0">
        <dgm:presLayoutVars>
          <dgm:chMax val="0"/>
          <dgm:chPref val="0"/>
          <dgm:bulletEnabled val="1"/>
        </dgm:presLayoutVars>
      </dgm:prSet>
      <dgm:spPr/>
    </dgm:pt>
    <dgm:pt modelId="{921D4EA0-AE15-1C41-83A1-DDD0871292C9}" type="pres">
      <dgm:prSet presAssocID="{73D0568F-F0EE-7E49-BB0E-43ADA79F5DC9}" presName="circ3" presStyleLbl="vennNode1" presStyleIdx="2" presStyleCnt="3"/>
      <dgm:spPr/>
    </dgm:pt>
    <dgm:pt modelId="{372873B0-F8F7-D949-91AB-095FFC32D95B}" type="pres">
      <dgm:prSet presAssocID="{73D0568F-F0EE-7E49-BB0E-43ADA79F5DC9}" presName="circ3Tx" presStyleLbl="revTx" presStyleIdx="0" presStyleCnt="0">
        <dgm:presLayoutVars>
          <dgm:chMax val="0"/>
          <dgm:chPref val="0"/>
          <dgm:bulletEnabled val="1"/>
        </dgm:presLayoutVars>
      </dgm:prSet>
      <dgm:spPr/>
    </dgm:pt>
  </dgm:ptLst>
  <dgm:cxnLst>
    <dgm:cxn modelId="{C603970E-B992-6349-A178-A3386C2C9837}" type="presOf" srcId="{523D7F75-AFCB-E94B-9BF6-67E83829AD00}" destId="{061B69D0-600C-5A43-9510-BAE9903BDE30}" srcOrd="0" destOrd="0" presId="urn:microsoft.com/office/officeart/2005/8/layout/venn1"/>
    <dgm:cxn modelId="{46B5461C-9BBF-2A4D-A2DF-66AC8FFF3655}" type="presOf" srcId="{73D0568F-F0EE-7E49-BB0E-43ADA79F5DC9}" destId="{372873B0-F8F7-D949-91AB-095FFC32D95B}" srcOrd="1" destOrd="0" presId="urn:microsoft.com/office/officeart/2005/8/layout/venn1"/>
    <dgm:cxn modelId="{E6ED8023-CAA9-574C-88ED-76416DEFA35E}" type="presOf" srcId="{73D0568F-F0EE-7E49-BB0E-43ADA79F5DC9}" destId="{921D4EA0-AE15-1C41-83A1-DDD0871292C9}" srcOrd="0" destOrd="0" presId="urn:microsoft.com/office/officeart/2005/8/layout/venn1"/>
    <dgm:cxn modelId="{F9DCA429-8E36-A541-93D4-D312D526A91C}" type="presOf" srcId="{2DADA11D-442C-694F-9F48-5A83C6DCB9F1}" destId="{F4D026B5-4F8E-294E-AB99-33D2A5048295}" srcOrd="0" destOrd="0" presId="urn:microsoft.com/office/officeart/2005/8/layout/venn1"/>
    <dgm:cxn modelId="{6CC9D93B-9593-7643-BFE1-C245032F76D3}" type="presOf" srcId="{023BDC4C-C81D-E443-BA70-0FA3D2BD77C1}" destId="{F1030C2B-C971-394E-A1A8-E829F8249135}" srcOrd="1" destOrd="0" presId="urn:microsoft.com/office/officeart/2005/8/layout/venn1"/>
    <dgm:cxn modelId="{28C90667-EC11-AA43-80D9-0DD092B3F83D}" type="presOf" srcId="{023BDC4C-C81D-E443-BA70-0FA3D2BD77C1}" destId="{F84C7733-7208-4440-AD87-CB828324FA06}" srcOrd="0" destOrd="0" presId="urn:microsoft.com/office/officeart/2005/8/layout/venn1"/>
    <dgm:cxn modelId="{C5FCF695-9993-6045-A47F-FD4261150BAC}" srcId="{523D7F75-AFCB-E94B-9BF6-67E83829AD00}" destId="{023BDC4C-C81D-E443-BA70-0FA3D2BD77C1}" srcOrd="1" destOrd="0" parTransId="{40A1B505-D236-AA4C-999E-56B9FEAC82ED}" sibTransId="{B5D5A93D-10C7-CB49-9428-40EB93254FBD}"/>
    <dgm:cxn modelId="{95AC49D3-CB02-F64A-AC18-1653F8F77995}" type="presOf" srcId="{2DADA11D-442C-694F-9F48-5A83C6DCB9F1}" destId="{42DC3D97-8CA9-604B-A3B9-DC17971E9E2E}" srcOrd="1" destOrd="0" presId="urn:microsoft.com/office/officeart/2005/8/layout/venn1"/>
    <dgm:cxn modelId="{790F38E1-AAFA-3C4E-87D6-C3AE660710FF}" srcId="{523D7F75-AFCB-E94B-9BF6-67E83829AD00}" destId="{2DADA11D-442C-694F-9F48-5A83C6DCB9F1}" srcOrd="0" destOrd="0" parTransId="{B7CB267B-6981-884D-BD5C-659ED8FAD17B}" sibTransId="{E73D3723-30B3-124F-8E10-C88CC98625F9}"/>
    <dgm:cxn modelId="{2CC633FA-4E0E-4544-9B9C-81C286BBBDA7}" srcId="{523D7F75-AFCB-E94B-9BF6-67E83829AD00}" destId="{73D0568F-F0EE-7E49-BB0E-43ADA79F5DC9}" srcOrd="2" destOrd="0" parTransId="{A04237FF-5397-1246-8FB3-950F0E4FD574}" sibTransId="{CE1ED088-9341-DF42-80C4-A60E06EBADDB}"/>
    <dgm:cxn modelId="{9CFE6987-930E-5549-9BA6-BAF10314867A}" type="presParOf" srcId="{061B69D0-600C-5A43-9510-BAE9903BDE30}" destId="{F4D026B5-4F8E-294E-AB99-33D2A5048295}" srcOrd="0" destOrd="0" presId="urn:microsoft.com/office/officeart/2005/8/layout/venn1"/>
    <dgm:cxn modelId="{353C6E95-9E9F-D94F-8D08-924FEE1A2BFD}" type="presParOf" srcId="{061B69D0-600C-5A43-9510-BAE9903BDE30}" destId="{42DC3D97-8CA9-604B-A3B9-DC17971E9E2E}" srcOrd="1" destOrd="0" presId="urn:microsoft.com/office/officeart/2005/8/layout/venn1"/>
    <dgm:cxn modelId="{A1192ACF-DD29-5D4A-B03B-809F7669C4FC}" type="presParOf" srcId="{061B69D0-600C-5A43-9510-BAE9903BDE30}" destId="{F84C7733-7208-4440-AD87-CB828324FA06}" srcOrd="2" destOrd="0" presId="urn:microsoft.com/office/officeart/2005/8/layout/venn1"/>
    <dgm:cxn modelId="{50722C0F-695F-2E49-B73A-576D6A380E4B}" type="presParOf" srcId="{061B69D0-600C-5A43-9510-BAE9903BDE30}" destId="{F1030C2B-C971-394E-A1A8-E829F8249135}" srcOrd="3" destOrd="0" presId="urn:microsoft.com/office/officeart/2005/8/layout/venn1"/>
    <dgm:cxn modelId="{50DA22AC-5D84-E04C-A2E8-2BD91F581149}" type="presParOf" srcId="{061B69D0-600C-5A43-9510-BAE9903BDE30}" destId="{921D4EA0-AE15-1C41-83A1-DDD0871292C9}" srcOrd="4" destOrd="0" presId="urn:microsoft.com/office/officeart/2005/8/layout/venn1"/>
    <dgm:cxn modelId="{13E41E3D-63D4-0E4B-9958-43B5A6C938DB}" type="presParOf" srcId="{061B69D0-600C-5A43-9510-BAE9903BDE30}" destId="{372873B0-F8F7-D949-91AB-095FFC32D95B}"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BBE0B0C-2B39-CD42-8A8E-31C6D01EC9CE}" type="doc">
      <dgm:prSet loTypeId="urn:microsoft.com/office/officeart/2005/8/layout/hProcess3" loCatId="" qsTypeId="urn:microsoft.com/office/officeart/2005/8/quickstyle/simple1" qsCatId="simple" csTypeId="urn:microsoft.com/office/officeart/2005/8/colors/accent1_2" csCatId="accent1" phldr="1"/>
      <dgm:spPr/>
    </dgm:pt>
    <dgm:pt modelId="{39CC9DC7-D5A7-7646-ACE9-5C1DFA4D9D60}">
      <dgm:prSet phldrT="[Text]" custT="1"/>
      <dgm:spPr/>
      <dgm:t>
        <a:bodyPr/>
        <a:lstStyle/>
        <a:p>
          <a:pPr algn="ctr">
            <a:lnSpc>
              <a:spcPct val="150000"/>
            </a:lnSpc>
          </a:pPr>
          <a:r>
            <a:rPr lang="ar-EG" sz="1600" b="1" i="0" dirty="0">
              <a:solidFill>
                <a:schemeClr val="bg1"/>
              </a:solidFill>
              <a:effectLst/>
              <a:latin typeface="Alexandria" pitchFamily="2" charset="-78"/>
              <a:cs typeface="Alexandria" pitchFamily="2" charset="-78"/>
            </a:rPr>
            <a:t>اتصالات هابطة من جهة واحدة (المؤسسة) لجماهيرها المتنوعة</a:t>
          </a:r>
          <a:endParaRPr lang="en-US" sz="1600" dirty="0">
            <a:solidFill>
              <a:schemeClr val="bg1"/>
            </a:solidFill>
            <a:latin typeface="Alexandria" pitchFamily="2" charset="-78"/>
            <a:cs typeface="Alexandria" pitchFamily="2" charset="-78"/>
          </a:endParaRPr>
        </a:p>
      </dgm:t>
    </dgm:pt>
    <dgm:pt modelId="{A51D055A-F2D5-7746-9D1C-0EED68F25807}" type="parTrans" cxnId="{3A3ED2BE-EB78-2D45-86BB-DF0AD8BD21EE}">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BE48EC0D-A368-A947-AF39-751DB4A0C5DF}" type="sibTrans" cxnId="{3A3ED2BE-EB78-2D45-86BB-DF0AD8BD21EE}">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8369C9E9-4CB1-474F-B0D1-8EF3F7598238}">
      <dgm:prSet phldrT="[Text]" custT="1"/>
      <dgm:spPr/>
      <dgm:t>
        <a:bodyPr/>
        <a:lstStyle/>
        <a:p>
          <a:pPr>
            <a:lnSpc>
              <a:spcPct val="150000"/>
            </a:lnSpc>
          </a:pPr>
          <a:r>
            <a:rPr lang="ar-EG" sz="1600" b="1" i="0" dirty="0">
              <a:solidFill>
                <a:schemeClr val="bg1"/>
              </a:solidFill>
              <a:effectLst/>
              <a:latin typeface="Alexandria" pitchFamily="2" charset="-78"/>
              <a:cs typeface="Alexandria" pitchFamily="2" charset="-78"/>
            </a:rPr>
            <a:t>من خلال وسائل الإعلان لتوزيع المعلومات </a:t>
          </a:r>
          <a:endParaRPr lang="en-US" sz="1600" dirty="0">
            <a:solidFill>
              <a:schemeClr val="bg1"/>
            </a:solidFill>
            <a:latin typeface="Alexandria" pitchFamily="2" charset="-78"/>
            <a:cs typeface="Alexandria" pitchFamily="2" charset="-78"/>
          </a:endParaRPr>
        </a:p>
      </dgm:t>
    </dgm:pt>
    <dgm:pt modelId="{3FB08FE4-E8E9-9148-8FBF-DD0075AA1011}" type="parTrans" cxnId="{9A45E8AB-D6C2-FF4D-B334-2981FE42BFFA}">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248F28F3-0C25-C64F-ACDB-1CBEFD1CD2F1}" type="sibTrans" cxnId="{9A45E8AB-D6C2-FF4D-B334-2981FE42BFFA}">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0A8BBEDB-09C1-044D-9353-DA715C47EE68}">
      <dgm:prSet phldrT="[Text]" custT="1"/>
      <dgm:spPr/>
      <dgm:t>
        <a:bodyPr/>
        <a:lstStyle/>
        <a:p>
          <a:pPr>
            <a:lnSpc>
              <a:spcPct val="150000"/>
            </a:lnSpc>
          </a:pPr>
          <a:r>
            <a:rPr lang="ar-EG" sz="1600" b="1" i="0" dirty="0">
              <a:solidFill>
                <a:schemeClr val="bg1"/>
              </a:solidFill>
              <a:effectLst/>
              <a:latin typeface="Alexandria" pitchFamily="2" charset="-78"/>
              <a:cs typeface="Alexandria" pitchFamily="2" charset="-78"/>
            </a:rPr>
            <a:t>المعلومات التي يمكن أن تكون مبالغ بها وغير متناسقة</a:t>
          </a:r>
          <a:endParaRPr lang="en-US" sz="1600" dirty="0">
            <a:solidFill>
              <a:schemeClr val="bg1"/>
            </a:solidFill>
            <a:latin typeface="Alexandria" pitchFamily="2" charset="-78"/>
            <a:cs typeface="Alexandria" pitchFamily="2" charset="-78"/>
          </a:endParaRPr>
        </a:p>
      </dgm:t>
    </dgm:pt>
    <dgm:pt modelId="{FE875B9A-89C5-D745-B6B2-4E113D92E79B}" type="parTrans" cxnId="{8F5E95D3-9B76-3443-8AF3-84E97EB9A79D}">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B4323A10-362C-B145-A19B-601F2763CC24}" type="sibTrans" cxnId="{8F5E95D3-9B76-3443-8AF3-84E97EB9A79D}">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4AE8309F-2EF9-B74A-B96D-B7FBCDEBD5C0}" type="pres">
      <dgm:prSet presAssocID="{4BBE0B0C-2B39-CD42-8A8E-31C6D01EC9CE}" presName="Name0" presStyleCnt="0">
        <dgm:presLayoutVars>
          <dgm:dir/>
          <dgm:animLvl val="lvl"/>
          <dgm:resizeHandles val="exact"/>
        </dgm:presLayoutVars>
      </dgm:prSet>
      <dgm:spPr/>
    </dgm:pt>
    <dgm:pt modelId="{5A6D313A-3EF0-6241-9FD3-B76A7B42C0F8}" type="pres">
      <dgm:prSet presAssocID="{4BBE0B0C-2B39-CD42-8A8E-31C6D01EC9CE}" presName="dummy" presStyleCnt="0"/>
      <dgm:spPr/>
    </dgm:pt>
    <dgm:pt modelId="{231DE77A-ED69-E942-8849-7E0B308F4A52}" type="pres">
      <dgm:prSet presAssocID="{4BBE0B0C-2B39-CD42-8A8E-31C6D01EC9CE}" presName="linH" presStyleCnt="0"/>
      <dgm:spPr/>
    </dgm:pt>
    <dgm:pt modelId="{096E26BD-73F5-2349-A8C0-34F6B70C1D85}" type="pres">
      <dgm:prSet presAssocID="{4BBE0B0C-2B39-CD42-8A8E-31C6D01EC9CE}" presName="padding1" presStyleCnt="0"/>
      <dgm:spPr/>
    </dgm:pt>
    <dgm:pt modelId="{89F96045-03D2-074C-856F-DB1E6860C7C6}" type="pres">
      <dgm:prSet presAssocID="{39CC9DC7-D5A7-7646-ACE9-5C1DFA4D9D60}" presName="linV" presStyleCnt="0"/>
      <dgm:spPr/>
    </dgm:pt>
    <dgm:pt modelId="{CF2D18CD-F8CA-E74F-9431-DA9FE6207490}" type="pres">
      <dgm:prSet presAssocID="{39CC9DC7-D5A7-7646-ACE9-5C1DFA4D9D60}" presName="spVertical1" presStyleCnt="0"/>
      <dgm:spPr/>
    </dgm:pt>
    <dgm:pt modelId="{BDAA1B50-189F-444F-BBFF-F3B1357E19FA}" type="pres">
      <dgm:prSet presAssocID="{39CC9DC7-D5A7-7646-ACE9-5C1DFA4D9D60}" presName="parTx" presStyleLbl="revTx" presStyleIdx="0" presStyleCnt="3">
        <dgm:presLayoutVars>
          <dgm:chMax val="0"/>
          <dgm:chPref val="0"/>
          <dgm:bulletEnabled val="1"/>
        </dgm:presLayoutVars>
      </dgm:prSet>
      <dgm:spPr/>
    </dgm:pt>
    <dgm:pt modelId="{37D982CB-30BB-FD44-B198-681A85750657}" type="pres">
      <dgm:prSet presAssocID="{39CC9DC7-D5A7-7646-ACE9-5C1DFA4D9D60}" presName="spVertical2" presStyleCnt="0"/>
      <dgm:spPr/>
    </dgm:pt>
    <dgm:pt modelId="{6D89A41B-0240-2D4C-B631-751E72DC01E2}" type="pres">
      <dgm:prSet presAssocID="{39CC9DC7-D5A7-7646-ACE9-5C1DFA4D9D60}" presName="spVertical3" presStyleCnt="0"/>
      <dgm:spPr/>
    </dgm:pt>
    <dgm:pt modelId="{EFDEFFFD-79B4-EB46-AFE9-814E2EC2AE9F}" type="pres">
      <dgm:prSet presAssocID="{BE48EC0D-A368-A947-AF39-751DB4A0C5DF}" presName="space" presStyleCnt="0"/>
      <dgm:spPr/>
    </dgm:pt>
    <dgm:pt modelId="{EFA8DEB6-2E10-2342-A368-E11A146C3A67}" type="pres">
      <dgm:prSet presAssocID="{8369C9E9-4CB1-474F-B0D1-8EF3F7598238}" presName="linV" presStyleCnt="0"/>
      <dgm:spPr/>
    </dgm:pt>
    <dgm:pt modelId="{03454979-ABE7-9C48-A1A3-07E0FA691CEA}" type="pres">
      <dgm:prSet presAssocID="{8369C9E9-4CB1-474F-B0D1-8EF3F7598238}" presName="spVertical1" presStyleCnt="0"/>
      <dgm:spPr/>
    </dgm:pt>
    <dgm:pt modelId="{C6B7B99E-EE8D-E943-8CC4-E0FD51B4A470}" type="pres">
      <dgm:prSet presAssocID="{8369C9E9-4CB1-474F-B0D1-8EF3F7598238}" presName="parTx" presStyleLbl="revTx" presStyleIdx="1" presStyleCnt="3">
        <dgm:presLayoutVars>
          <dgm:chMax val="0"/>
          <dgm:chPref val="0"/>
          <dgm:bulletEnabled val="1"/>
        </dgm:presLayoutVars>
      </dgm:prSet>
      <dgm:spPr/>
    </dgm:pt>
    <dgm:pt modelId="{2479CC23-BB6A-1240-8121-CC72C5FD36B9}" type="pres">
      <dgm:prSet presAssocID="{8369C9E9-4CB1-474F-B0D1-8EF3F7598238}" presName="spVertical2" presStyleCnt="0"/>
      <dgm:spPr/>
    </dgm:pt>
    <dgm:pt modelId="{9DABD54D-92CE-D847-961E-9608C8CA1DA5}" type="pres">
      <dgm:prSet presAssocID="{8369C9E9-4CB1-474F-B0D1-8EF3F7598238}" presName="spVertical3" presStyleCnt="0"/>
      <dgm:spPr/>
    </dgm:pt>
    <dgm:pt modelId="{C06C0573-60AC-B54C-8A61-AAC5AEB0F055}" type="pres">
      <dgm:prSet presAssocID="{248F28F3-0C25-C64F-ACDB-1CBEFD1CD2F1}" presName="space" presStyleCnt="0"/>
      <dgm:spPr/>
    </dgm:pt>
    <dgm:pt modelId="{62C1AB99-C940-344F-9640-34CA3DA0FCC4}" type="pres">
      <dgm:prSet presAssocID="{0A8BBEDB-09C1-044D-9353-DA715C47EE68}" presName="linV" presStyleCnt="0"/>
      <dgm:spPr/>
    </dgm:pt>
    <dgm:pt modelId="{7799AA09-B1BC-BF4B-ACFE-1AC126A6FC40}" type="pres">
      <dgm:prSet presAssocID="{0A8BBEDB-09C1-044D-9353-DA715C47EE68}" presName="spVertical1" presStyleCnt="0"/>
      <dgm:spPr/>
    </dgm:pt>
    <dgm:pt modelId="{0F854C83-D430-6D49-8723-3DBCA6CEE745}" type="pres">
      <dgm:prSet presAssocID="{0A8BBEDB-09C1-044D-9353-DA715C47EE68}" presName="parTx" presStyleLbl="revTx" presStyleIdx="2" presStyleCnt="3">
        <dgm:presLayoutVars>
          <dgm:chMax val="0"/>
          <dgm:chPref val="0"/>
          <dgm:bulletEnabled val="1"/>
        </dgm:presLayoutVars>
      </dgm:prSet>
      <dgm:spPr/>
    </dgm:pt>
    <dgm:pt modelId="{4CFAF145-E954-B94C-8E40-50EAF598F988}" type="pres">
      <dgm:prSet presAssocID="{0A8BBEDB-09C1-044D-9353-DA715C47EE68}" presName="spVertical2" presStyleCnt="0"/>
      <dgm:spPr/>
    </dgm:pt>
    <dgm:pt modelId="{E9D22CA4-AA71-4240-AFBA-DB7312A6B681}" type="pres">
      <dgm:prSet presAssocID="{0A8BBEDB-09C1-044D-9353-DA715C47EE68}" presName="spVertical3" presStyleCnt="0"/>
      <dgm:spPr/>
    </dgm:pt>
    <dgm:pt modelId="{B6A80864-F9BA-DD41-8257-99C1D583E2B8}" type="pres">
      <dgm:prSet presAssocID="{4BBE0B0C-2B39-CD42-8A8E-31C6D01EC9CE}" presName="padding2" presStyleCnt="0"/>
      <dgm:spPr/>
    </dgm:pt>
    <dgm:pt modelId="{1B0EF1E9-A9F3-7348-A33D-4BA5BE1D6F41}" type="pres">
      <dgm:prSet presAssocID="{4BBE0B0C-2B39-CD42-8A8E-31C6D01EC9CE}" presName="negArrow" presStyleCnt="0"/>
      <dgm:spPr/>
    </dgm:pt>
    <dgm:pt modelId="{52EE81B0-BA1B-0843-A8B6-381BF512B274}" type="pres">
      <dgm:prSet presAssocID="{4BBE0B0C-2B39-CD42-8A8E-31C6D01EC9CE}" presName="backgroundArrow" presStyleLbl="node1" presStyleIdx="0" presStyleCnt="1"/>
      <dgm:spPr/>
    </dgm:pt>
  </dgm:ptLst>
  <dgm:cxnLst>
    <dgm:cxn modelId="{79168B4F-C8A3-8244-84E0-527EEF21C785}" type="presOf" srcId="{4BBE0B0C-2B39-CD42-8A8E-31C6D01EC9CE}" destId="{4AE8309F-2EF9-B74A-B96D-B7FBCDEBD5C0}" srcOrd="0" destOrd="0" presId="urn:microsoft.com/office/officeart/2005/8/layout/hProcess3"/>
    <dgm:cxn modelId="{09ABA35F-B674-A947-A996-C6E0D4D037BD}" type="presOf" srcId="{0A8BBEDB-09C1-044D-9353-DA715C47EE68}" destId="{0F854C83-D430-6D49-8723-3DBCA6CEE745}" srcOrd="0" destOrd="0" presId="urn:microsoft.com/office/officeart/2005/8/layout/hProcess3"/>
    <dgm:cxn modelId="{B4E04397-661B-2144-813A-E6F89F5C82B2}" type="presOf" srcId="{39CC9DC7-D5A7-7646-ACE9-5C1DFA4D9D60}" destId="{BDAA1B50-189F-444F-BBFF-F3B1357E19FA}" srcOrd="0" destOrd="0" presId="urn:microsoft.com/office/officeart/2005/8/layout/hProcess3"/>
    <dgm:cxn modelId="{9A45E8AB-D6C2-FF4D-B334-2981FE42BFFA}" srcId="{4BBE0B0C-2B39-CD42-8A8E-31C6D01EC9CE}" destId="{8369C9E9-4CB1-474F-B0D1-8EF3F7598238}" srcOrd="1" destOrd="0" parTransId="{3FB08FE4-E8E9-9148-8FBF-DD0075AA1011}" sibTransId="{248F28F3-0C25-C64F-ACDB-1CBEFD1CD2F1}"/>
    <dgm:cxn modelId="{3A3ED2BE-EB78-2D45-86BB-DF0AD8BD21EE}" srcId="{4BBE0B0C-2B39-CD42-8A8E-31C6D01EC9CE}" destId="{39CC9DC7-D5A7-7646-ACE9-5C1DFA4D9D60}" srcOrd="0" destOrd="0" parTransId="{A51D055A-F2D5-7746-9D1C-0EED68F25807}" sibTransId="{BE48EC0D-A368-A947-AF39-751DB4A0C5DF}"/>
    <dgm:cxn modelId="{8F5E95D3-9B76-3443-8AF3-84E97EB9A79D}" srcId="{4BBE0B0C-2B39-CD42-8A8E-31C6D01EC9CE}" destId="{0A8BBEDB-09C1-044D-9353-DA715C47EE68}" srcOrd="2" destOrd="0" parTransId="{FE875B9A-89C5-D745-B6B2-4E113D92E79B}" sibTransId="{B4323A10-362C-B145-A19B-601F2763CC24}"/>
    <dgm:cxn modelId="{B0A1B5F6-C491-1A44-8166-0E5B84262879}" type="presOf" srcId="{8369C9E9-4CB1-474F-B0D1-8EF3F7598238}" destId="{C6B7B99E-EE8D-E943-8CC4-E0FD51B4A470}" srcOrd="0" destOrd="0" presId="urn:microsoft.com/office/officeart/2005/8/layout/hProcess3"/>
    <dgm:cxn modelId="{13097156-2E06-C74F-8FA5-D62C181DCDA9}" type="presParOf" srcId="{4AE8309F-2EF9-B74A-B96D-B7FBCDEBD5C0}" destId="{5A6D313A-3EF0-6241-9FD3-B76A7B42C0F8}" srcOrd="0" destOrd="0" presId="urn:microsoft.com/office/officeart/2005/8/layout/hProcess3"/>
    <dgm:cxn modelId="{43A914E1-743F-814B-BE70-D3AD2548961D}" type="presParOf" srcId="{4AE8309F-2EF9-B74A-B96D-B7FBCDEBD5C0}" destId="{231DE77A-ED69-E942-8849-7E0B308F4A52}" srcOrd="1" destOrd="0" presId="urn:microsoft.com/office/officeart/2005/8/layout/hProcess3"/>
    <dgm:cxn modelId="{1BA849E7-B5FD-7440-8C97-8A27054C2816}" type="presParOf" srcId="{231DE77A-ED69-E942-8849-7E0B308F4A52}" destId="{096E26BD-73F5-2349-A8C0-34F6B70C1D85}" srcOrd="0" destOrd="0" presId="urn:microsoft.com/office/officeart/2005/8/layout/hProcess3"/>
    <dgm:cxn modelId="{C8C9BA09-79E8-074D-A570-554FDC557DEC}" type="presParOf" srcId="{231DE77A-ED69-E942-8849-7E0B308F4A52}" destId="{89F96045-03D2-074C-856F-DB1E6860C7C6}" srcOrd="1" destOrd="0" presId="urn:microsoft.com/office/officeart/2005/8/layout/hProcess3"/>
    <dgm:cxn modelId="{328739C4-4D1E-514D-8207-53B3D02E4C73}" type="presParOf" srcId="{89F96045-03D2-074C-856F-DB1E6860C7C6}" destId="{CF2D18CD-F8CA-E74F-9431-DA9FE6207490}" srcOrd="0" destOrd="0" presId="urn:microsoft.com/office/officeart/2005/8/layout/hProcess3"/>
    <dgm:cxn modelId="{6437D874-5C1A-824A-9A5E-AD25A9D3A263}" type="presParOf" srcId="{89F96045-03D2-074C-856F-DB1E6860C7C6}" destId="{BDAA1B50-189F-444F-BBFF-F3B1357E19FA}" srcOrd="1" destOrd="0" presId="urn:microsoft.com/office/officeart/2005/8/layout/hProcess3"/>
    <dgm:cxn modelId="{76A66876-FC18-374B-B433-7AE6F90AD9A6}" type="presParOf" srcId="{89F96045-03D2-074C-856F-DB1E6860C7C6}" destId="{37D982CB-30BB-FD44-B198-681A85750657}" srcOrd="2" destOrd="0" presId="urn:microsoft.com/office/officeart/2005/8/layout/hProcess3"/>
    <dgm:cxn modelId="{8CA30698-82C9-8A44-818E-C6C228467306}" type="presParOf" srcId="{89F96045-03D2-074C-856F-DB1E6860C7C6}" destId="{6D89A41B-0240-2D4C-B631-751E72DC01E2}" srcOrd="3" destOrd="0" presId="urn:microsoft.com/office/officeart/2005/8/layout/hProcess3"/>
    <dgm:cxn modelId="{1C9D5652-6FDF-3B48-AFB9-302BD1C039A8}" type="presParOf" srcId="{231DE77A-ED69-E942-8849-7E0B308F4A52}" destId="{EFDEFFFD-79B4-EB46-AFE9-814E2EC2AE9F}" srcOrd="2" destOrd="0" presId="urn:microsoft.com/office/officeart/2005/8/layout/hProcess3"/>
    <dgm:cxn modelId="{218C68DB-8FB4-B045-87C9-B2B50CFBCA02}" type="presParOf" srcId="{231DE77A-ED69-E942-8849-7E0B308F4A52}" destId="{EFA8DEB6-2E10-2342-A368-E11A146C3A67}" srcOrd="3" destOrd="0" presId="urn:microsoft.com/office/officeart/2005/8/layout/hProcess3"/>
    <dgm:cxn modelId="{1D5962B5-A549-1C4D-891B-352B59151A27}" type="presParOf" srcId="{EFA8DEB6-2E10-2342-A368-E11A146C3A67}" destId="{03454979-ABE7-9C48-A1A3-07E0FA691CEA}" srcOrd="0" destOrd="0" presId="urn:microsoft.com/office/officeart/2005/8/layout/hProcess3"/>
    <dgm:cxn modelId="{D62916EF-BA19-AC43-B172-46D7220E7779}" type="presParOf" srcId="{EFA8DEB6-2E10-2342-A368-E11A146C3A67}" destId="{C6B7B99E-EE8D-E943-8CC4-E0FD51B4A470}" srcOrd="1" destOrd="0" presId="urn:microsoft.com/office/officeart/2005/8/layout/hProcess3"/>
    <dgm:cxn modelId="{CD60D328-BBB3-ED42-9878-CC88FD94583E}" type="presParOf" srcId="{EFA8DEB6-2E10-2342-A368-E11A146C3A67}" destId="{2479CC23-BB6A-1240-8121-CC72C5FD36B9}" srcOrd="2" destOrd="0" presId="urn:microsoft.com/office/officeart/2005/8/layout/hProcess3"/>
    <dgm:cxn modelId="{8E9B0DEC-84CD-154C-8614-4CCBBD7AE4F5}" type="presParOf" srcId="{EFA8DEB6-2E10-2342-A368-E11A146C3A67}" destId="{9DABD54D-92CE-D847-961E-9608C8CA1DA5}" srcOrd="3" destOrd="0" presId="urn:microsoft.com/office/officeart/2005/8/layout/hProcess3"/>
    <dgm:cxn modelId="{3C89C11F-9B71-3B48-AFF6-9D82F7009E59}" type="presParOf" srcId="{231DE77A-ED69-E942-8849-7E0B308F4A52}" destId="{C06C0573-60AC-B54C-8A61-AAC5AEB0F055}" srcOrd="4" destOrd="0" presId="urn:microsoft.com/office/officeart/2005/8/layout/hProcess3"/>
    <dgm:cxn modelId="{1E5C1831-6B2A-B04D-AAD6-50314F8C038E}" type="presParOf" srcId="{231DE77A-ED69-E942-8849-7E0B308F4A52}" destId="{62C1AB99-C940-344F-9640-34CA3DA0FCC4}" srcOrd="5" destOrd="0" presId="urn:microsoft.com/office/officeart/2005/8/layout/hProcess3"/>
    <dgm:cxn modelId="{3771E81B-BAFB-C045-B462-4F9FC6E0FCC4}" type="presParOf" srcId="{62C1AB99-C940-344F-9640-34CA3DA0FCC4}" destId="{7799AA09-B1BC-BF4B-ACFE-1AC126A6FC40}" srcOrd="0" destOrd="0" presId="urn:microsoft.com/office/officeart/2005/8/layout/hProcess3"/>
    <dgm:cxn modelId="{8081E818-135D-094E-96E0-D215FBABC7FF}" type="presParOf" srcId="{62C1AB99-C940-344F-9640-34CA3DA0FCC4}" destId="{0F854C83-D430-6D49-8723-3DBCA6CEE745}" srcOrd="1" destOrd="0" presId="urn:microsoft.com/office/officeart/2005/8/layout/hProcess3"/>
    <dgm:cxn modelId="{9F97CF76-CD09-E54A-B383-ADCE133039BD}" type="presParOf" srcId="{62C1AB99-C940-344F-9640-34CA3DA0FCC4}" destId="{4CFAF145-E954-B94C-8E40-50EAF598F988}" srcOrd="2" destOrd="0" presId="urn:microsoft.com/office/officeart/2005/8/layout/hProcess3"/>
    <dgm:cxn modelId="{527FD380-0CC7-5D40-A4E3-D37E833242B7}" type="presParOf" srcId="{62C1AB99-C940-344F-9640-34CA3DA0FCC4}" destId="{E9D22CA4-AA71-4240-AFBA-DB7312A6B681}" srcOrd="3" destOrd="0" presId="urn:microsoft.com/office/officeart/2005/8/layout/hProcess3"/>
    <dgm:cxn modelId="{0F6ADA9D-2A22-D845-9EE7-F422E1E28AA9}" type="presParOf" srcId="{231DE77A-ED69-E942-8849-7E0B308F4A52}" destId="{B6A80864-F9BA-DD41-8257-99C1D583E2B8}" srcOrd="6" destOrd="0" presId="urn:microsoft.com/office/officeart/2005/8/layout/hProcess3"/>
    <dgm:cxn modelId="{AB320B11-8F8A-0E48-A7BF-4C0DD47CA589}" type="presParOf" srcId="{231DE77A-ED69-E942-8849-7E0B308F4A52}" destId="{1B0EF1E9-A9F3-7348-A33D-4BA5BE1D6F41}" srcOrd="7" destOrd="0" presId="urn:microsoft.com/office/officeart/2005/8/layout/hProcess3"/>
    <dgm:cxn modelId="{1B809C41-183C-0549-BC74-0370EB6A2A9A}" type="presParOf" srcId="{231DE77A-ED69-E942-8849-7E0B308F4A52}" destId="{52EE81B0-BA1B-0843-A8B6-381BF512B274}" srcOrd="8" destOrd="0" presId="urn:microsoft.com/office/officeart/2005/8/layout/h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BBE0B0C-2B39-CD42-8A8E-31C6D01EC9CE}" type="doc">
      <dgm:prSet loTypeId="urn:microsoft.com/office/officeart/2005/8/layout/hProcess3" loCatId="" qsTypeId="urn:microsoft.com/office/officeart/2005/8/quickstyle/simple1" qsCatId="simple" csTypeId="urn:microsoft.com/office/officeart/2005/8/colors/accent1_2" csCatId="accent1" phldr="1"/>
      <dgm:spPr/>
    </dgm:pt>
    <dgm:pt modelId="{39CC9DC7-D5A7-7646-ACE9-5C1DFA4D9D60}">
      <dgm:prSet phldrT="[Text]" custT="1"/>
      <dgm:spPr/>
      <dgm:t>
        <a:bodyPr/>
        <a:lstStyle/>
        <a:p>
          <a:pPr algn="ctr">
            <a:lnSpc>
              <a:spcPct val="150000"/>
            </a:lnSpc>
          </a:pPr>
          <a:r>
            <a:rPr lang="ar-EG" sz="1600" b="1" i="0" dirty="0">
              <a:solidFill>
                <a:schemeClr val="bg1"/>
              </a:solidFill>
              <a:effectLst/>
              <a:latin typeface="Alexandria" pitchFamily="2" charset="-78"/>
              <a:cs typeface="Alexandria" pitchFamily="2" charset="-78"/>
            </a:rPr>
            <a:t>اتصالات هابطة من جهة واحدة (المؤسسة) لجماهيرها المتنوعة</a:t>
          </a:r>
          <a:endParaRPr lang="en-US" sz="1600" dirty="0">
            <a:solidFill>
              <a:schemeClr val="bg1"/>
            </a:solidFill>
            <a:latin typeface="Alexandria" pitchFamily="2" charset="-78"/>
            <a:cs typeface="Alexandria" pitchFamily="2" charset="-78"/>
          </a:endParaRPr>
        </a:p>
      </dgm:t>
    </dgm:pt>
    <dgm:pt modelId="{A51D055A-F2D5-7746-9D1C-0EED68F25807}" type="parTrans" cxnId="{3A3ED2BE-EB78-2D45-86BB-DF0AD8BD21EE}">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BE48EC0D-A368-A947-AF39-751DB4A0C5DF}" type="sibTrans" cxnId="{3A3ED2BE-EB78-2D45-86BB-DF0AD8BD21EE}">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8369C9E9-4CB1-474F-B0D1-8EF3F7598238}">
      <dgm:prSet phldrT="[Text]" custT="1"/>
      <dgm:spPr/>
      <dgm:t>
        <a:bodyPr/>
        <a:lstStyle/>
        <a:p>
          <a:pPr>
            <a:lnSpc>
              <a:spcPct val="150000"/>
            </a:lnSpc>
          </a:pPr>
          <a:r>
            <a:rPr lang="ar-EG" sz="1600" b="1" i="0" dirty="0">
              <a:solidFill>
                <a:schemeClr val="bg1"/>
              </a:solidFill>
              <a:effectLst/>
              <a:latin typeface="Alexandria" pitchFamily="2" charset="-78"/>
              <a:cs typeface="Alexandria" pitchFamily="2" charset="-78"/>
            </a:rPr>
            <a:t>توزيع المعلومات بهدف الاقناع  </a:t>
          </a:r>
        </a:p>
        <a:p>
          <a:pPr>
            <a:lnSpc>
              <a:spcPct val="150000"/>
            </a:lnSpc>
          </a:pPr>
          <a:r>
            <a:rPr lang="ar-EG" sz="1600" b="1" i="0" dirty="0">
              <a:solidFill>
                <a:schemeClr val="bg1"/>
              </a:solidFill>
              <a:effectLst/>
              <a:latin typeface="Alexandria" pitchFamily="2" charset="-78"/>
              <a:cs typeface="Alexandria" pitchFamily="2" charset="-78"/>
            </a:rPr>
            <a:t>ويطلق عليه الاقناع العلمي</a:t>
          </a:r>
          <a:endParaRPr lang="en-US" sz="1600" dirty="0">
            <a:solidFill>
              <a:schemeClr val="bg1"/>
            </a:solidFill>
            <a:latin typeface="Alexandria" pitchFamily="2" charset="-78"/>
            <a:cs typeface="Alexandria" pitchFamily="2" charset="-78"/>
          </a:endParaRPr>
        </a:p>
      </dgm:t>
    </dgm:pt>
    <dgm:pt modelId="{3FB08FE4-E8E9-9148-8FBF-DD0075AA1011}" type="parTrans" cxnId="{9A45E8AB-D6C2-FF4D-B334-2981FE42BFFA}">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248F28F3-0C25-C64F-ACDB-1CBEFD1CD2F1}" type="sibTrans" cxnId="{9A45E8AB-D6C2-FF4D-B334-2981FE42BFFA}">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0A8BBEDB-09C1-044D-9353-DA715C47EE68}">
      <dgm:prSet phldrT="[Text]" custT="1"/>
      <dgm:spPr/>
      <dgm:t>
        <a:bodyPr/>
        <a:lstStyle/>
        <a:p>
          <a:pPr>
            <a:lnSpc>
              <a:spcPct val="150000"/>
            </a:lnSpc>
          </a:pPr>
          <a:r>
            <a:rPr lang="ar-EG" sz="1600" b="1" i="0" dirty="0">
              <a:solidFill>
                <a:schemeClr val="bg1"/>
              </a:solidFill>
              <a:effectLst/>
              <a:latin typeface="Alexandria" pitchFamily="2" charset="-78"/>
              <a:cs typeface="Alexandria" pitchFamily="2" charset="-78"/>
            </a:rPr>
            <a:t>المعلومات تتسم بالدقة </a:t>
          </a:r>
          <a:endParaRPr lang="en-US" sz="1600" dirty="0">
            <a:solidFill>
              <a:schemeClr val="bg1"/>
            </a:solidFill>
            <a:latin typeface="Alexandria" pitchFamily="2" charset="-78"/>
            <a:cs typeface="Alexandria" pitchFamily="2" charset="-78"/>
          </a:endParaRPr>
        </a:p>
      </dgm:t>
    </dgm:pt>
    <dgm:pt modelId="{FE875B9A-89C5-D745-B6B2-4E113D92E79B}" type="parTrans" cxnId="{8F5E95D3-9B76-3443-8AF3-84E97EB9A79D}">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B4323A10-362C-B145-A19B-601F2763CC24}" type="sibTrans" cxnId="{8F5E95D3-9B76-3443-8AF3-84E97EB9A79D}">
      <dgm:prSet/>
      <dgm:spPr/>
      <dgm:t>
        <a:bodyPr/>
        <a:lstStyle/>
        <a:p>
          <a:pPr>
            <a:lnSpc>
              <a:spcPct val="150000"/>
            </a:lnSpc>
          </a:pPr>
          <a:endParaRPr lang="en-US" sz="1600">
            <a:solidFill>
              <a:schemeClr val="bg1"/>
            </a:solidFill>
            <a:latin typeface="Alexandria" pitchFamily="2" charset="-78"/>
            <a:cs typeface="Alexandria" pitchFamily="2" charset="-78"/>
          </a:endParaRPr>
        </a:p>
      </dgm:t>
    </dgm:pt>
    <dgm:pt modelId="{4AE8309F-2EF9-B74A-B96D-B7FBCDEBD5C0}" type="pres">
      <dgm:prSet presAssocID="{4BBE0B0C-2B39-CD42-8A8E-31C6D01EC9CE}" presName="Name0" presStyleCnt="0">
        <dgm:presLayoutVars>
          <dgm:dir/>
          <dgm:animLvl val="lvl"/>
          <dgm:resizeHandles val="exact"/>
        </dgm:presLayoutVars>
      </dgm:prSet>
      <dgm:spPr/>
    </dgm:pt>
    <dgm:pt modelId="{5A6D313A-3EF0-6241-9FD3-B76A7B42C0F8}" type="pres">
      <dgm:prSet presAssocID="{4BBE0B0C-2B39-CD42-8A8E-31C6D01EC9CE}" presName="dummy" presStyleCnt="0"/>
      <dgm:spPr/>
    </dgm:pt>
    <dgm:pt modelId="{231DE77A-ED69-E942-8849-7E0B308F4A52}" type="pres">
      <dgm:prSet presAssocID="{4BBE0B0C-2B39-CD42-8A8E-31C6D01EC9CE}" presName="linH" presStyleCnt="0"/>
      <dgm:spPr/>
    </dgm:pt>
    <dgm:pt modelId="{096E26BD-73F5-2349-A8C0-34F6B70C1D85}" type="pres">
      <dgm:prSet presAssocID="{4BBE0B0C-2B39-CD42-8A8E-31C6D01EC9CE}" presName="padding1" presStyleCnt="0"/>
      <dgm:spPr/>
    </dgm:pt>
    <dgm:pt modelId="{89F96045-03D2-074C-856F-DB1E6860C7C6}" type="pres">
      <dgm:prSet presAssocID="{39CC9DC7-D5A7-7646-ACE9-5C1DFA4D9D60}" presName="linV" presStyleCnt="0"/>
      <dgm:spPr/>
    </dgm:pt>
    <dgm:pt modelId="{CF2D18CD-F8CA-E74F-9431-DA9FE6207490}" type="pres">
      <dgm:prSet presAssocID="{39CC9DC7-D5A7-7646-ACE9-5C1DFA4D9D60}" presName="spVertical1" presStyleCnt="0"/>
      <dgm:spPr/>
    </dgm:pt>
    <dgm:pt modelId="{BDAA1B50-189F-444F-BBFF-F3B1357E19FA}" type="pres">
      <dgm:prSet presAssocID="{39CC9DC7-D5A7-7646-ACE9-5C1DFA4D9D60}" presName="parTx" presStyleLbl="revTx" presStyleIdx="0" presStyleCnt="3">
        <dgm:presLayoutVars>
          <dgm:chMax val="0"/>
          <dgm:chPref val="0"/>
          <dgm:bulletEnabled val="1"/>
        </dgm:presLayoutVars>
      </dgm:prSet>
      <dgm:spPr/>
    </dgm:pt>
    <dgm:pt modelId="{37D982CB-30BB-FD44-B198-681A85750657}" type="pres">
      <dgm:prSet presAssocID="{39CC9DC7-D5A7-7646-ACE9-5C1DFA4D9D60}" presName="spVertical2" presStyleCnt="0"/>
      <dgm:spPr/>
    </dgm:pt>
    <dgm:pt modelId="{6D89A41B-0240-2D4C-B631-751E72DC01E2}" type="pres">
      <dgm:prSet presAssocID="{39CC9DC7-D5A7-7646-ACE9-5C1DFA4D9D60}" presName="spVertical3" presStyleCnt="0"/>
      <dgm:spPr/>
    </dgm:pt>
    <dgm:pt modelId="{EFDEFFFD-79B4-EB46-AFE9-814E2EC2AE9F}" type="pres">
      <dgm:prSet presAssocID="{BE48EC0D-A368-A947-AF39-751DB4A0C5DF}" presName="space" presStyleCnt="0"/>
      <dgm:spPr/>
    </dgm:pt>
    <dgm:pt modelId="{EFA8DEB6-2E10-2342-A368-E11A146C3A67}" type="pres">
      <dgm:prSet presAssocID="{8369C9E9-4CB1-474F-B0D1-8EF3F7598238}" presName="linV" presStyleCnt="0"/>
      <dgm:spPr/>
    </dgm:pt>
    <dgm:pt modelId="{03454979-ABE7-9C48-A1A3-07E0FA691CEA}" type="pres">
      <dgm:prSet presAssocID="{8369C9E9-4CB1-474F-B0D1-8EF3F7598238}" presName="spVertical1" presStyleCnt="0"/>
      <dgm:spPr/>
    </dgm:pt>
    <dgm:pt modelId="{C6B7B99E-EE8D-E943-8CC4-E0FD51B4A470}" type="pres">
      <dgm:prSet presAssocID="{8369C9E9-4CB1-474F-B0D1-8EF3F7598238}" presName="parTx" presStyleLbl="revTx" presStyleIdx="1" presStyleCnt="3">
        <dgm:presLayoutVars>
          <dgm:chMax val="0"/>
          <dgm:chPref val="0"/>
          <dgm:bulletEnabled val="1"/>
        </dgm:presLayoutVars>
      </dgm:prSet>
      <dgm:spPr/>
    </dgm:pt>
    <dgm:pt modelId="{2479CC23-BB6A-1240-8121-CC72C5FD36B9}" type="pres">
      <dgm:prSet presAssocID="{8369C9E9-4CB1-474F-B0D1-8EF3F7598238}" presName="spVertical2" presStyleCnt="0"/>
      <dgm:spPr/>
    </dgm:pt>
    <dgm:pt modelId="{9DABD54D-92CE-D847-961E-9608C8CA1DA5}" type="pres">
      <dgm:prSet presAssocID="{8369C9E9-4CB1-474F-B0D1-8EF3F7598238}" presName="spVertical3" presStyleCnt="0"/>
      <dgm:spPr/>
    </dgm:pt>
    <dgm:pt modelId="{C06C0573-60AC-B54C-8A61-AAC5AEB0F055}" type="pres">
      <dgm:prSet presAssocID="{248F28F3-0C25-C64F-ACDB-1CBEFD1CD2F1}" presName="space" presStyleCnt="0"/>
      <dgm:spPr/>
    </dgm:pt>
    <dgm:pt modelId="{62C1AB99-C940-344F-9640-34CA3DA0FCC4}" type="pres">
      <dgm:prSet presAssocID="{0A8BBEDB-09C1-044D-9353-DA715C47EE68}" presName="linV" presStyleCnt="0"/>
      <dgm:spPr/>
    </dgm:pt>
    <dgm:pt modelId="{7799AA09-B1BC-BF4B-ACFE-1AC126A6FC40}" type="pres">
      <dgm:prSet presAssocID="{0A8BBEDB-09C1-044D-9353-DA715C47EE68}" presName="spVertical1" presStyleCnt="0"/>
      <dgm:spPr/>
    </dgm:pt>
    <dgm:pt modelId="{0F854C83-D430-6D49-8723-3DBCA6CEE745}" type="pres">
      <dgm:prSet presAssocID="{0A8BBEDB-09C1-044D-9353-DA715C47EE68}" presName="parTx" presStyleLbl="revTx" presStyleIdx="2" presStyleCnt="3">
        <dgm:presLayoutVars>
          <dgm:chMax val="0"/>
          <dgm:chPref val="0"/>
          <dgm:bulletEnabled val="1"/>
        </dgm:presLayoutVars>
      </dgm:prSet>
      <dgm:spPr/>
    </dgm:pt>
    <dgm:pt modelId="{4CFAF145-E954-B94C-8E40-50EAF598F988}" type="pres">
      <dgm:prSet presAssocID="{0A8BBEDB-09C1-044D-9353-DA715C47EE68}" presName="spVertical2" presStyleCnt="0"/>
      <dgm:spPr/>
    </dgm:pt>
    <dgm:pt modelId="{E9D22CA4-AA71-4240-AFBA-DB7312A6B681}" type="pres">
      <dgm:prSet presAssocID="{0A8BBEDB-09C1-044D-9353-DA715C47EE68}" presName="spVertical3" presStyleCnt="0"/>
      <dgm:spPr/>
    </dgm:pt>
    <dgm:pt modelId="{B6A80864-F9BA-DD41-8257-99C1D583E2B8}" type="pres">
      <dgm:prSet presAssocID="{4BBE0B0C-2B39-CD42-8A8E-31C6D01EC9CE}" presName="padding2" presStyleCnt="0"/>
      <dgm:spPr/>
    </dgm:pt>
    <dgm:pt modelId="{1B0EF1E9-A9F3-7348-A33D-4BA5BE1D6F41}" type="pres">
      <dgm:prSet presAssocID="{4BBE0B0C-2B39-CD42-8A8E-31C6D01EC9CE}" presName="negArrow" presStyleCnt="0"/>
      <dgm:spPr/>
    </dgm:pt>
    <dgm:pt modelId="{52EE81B0-BA1B-0843-A8B6-381BF512B274}" type="pres">
      <dgm:prSet presAssocID="{4BBE0B0C-2B39-CD42-8A8E-31C6D01EC9CE}" presName="backgroundArrow" presStyleLbl="node1" presStyleIdx="0" presStyleCnt="1"/>
      <dgm:spPr/>
    </dgm:pt>
  </dgm:ptLst>
  <dgm:cxnLst>
    <dgm:cxn modelId="{79168B4F-C8A3-8244-84E0-527EEF21C785}" type="presOf" srcId="{4BBE0B0C-2B39-CD42-8A8E-31C6D01EC9CE}" destId="{4AE8309F-2EF9-B74A-B96D-B7FBCDEBD5C0}" srcOrd="0" destOrd="0" presId="urn:microsoft.com/office/officeart/2005/8/layout/hProcess3"/>
    <dgm:cxn modelId="{09ABA35F-B674-A947-A996-C6E0D4D037BD}" type="presOf" srcId="{0A8BBEDB-09C1-044D-9353-DA715C47EE68}" destId="{0F854C83-D430-6D49-8723-3DBCA6CEE745}" srcOrd="0" destOrd="0" presId="urn:microsoft.com/office/officeart/2005/8/layout/hProcess3"/>
    <dgm:cxn modelId="{B4E04397-661B-2144-813A-E6F89F5C82B2}" type="presOf" srcId="{39CC9DC7-D5A7-7646-ACE9-5C1DFA4D9D60}" destId="{BDAA1B50-189F-444F-BBFF-F3B1357E19FA}" srcOrd="0" destOrd="0" presId="urn:microsoft.com/office/officeart/2005/8/layout/hProcess3"/>
    <dgm:cxn modelId="{9A45E8AB-D6C2-FF4D-B334-2981FE42BFFA}" srcId="{4BBE0B0C-2B39-CD42-8A8E-31C6D01EC9CE}" destId="{8369C9E9-4CB1-474F-B0D1-8EF3F7598238}" srcOrd="1" destOrd="0" parTransId="{3FB08FE4-E8E9-9148-8FBF-DD0075AA1011}" sibTransId="{248F28F3-0C25-C64F-ACDB-1CBEFD1CD2F1}"/>
    <dgm:cxn modelId="{3A3ED2BE-EB78-2D45-86BB-DF0AD8BD21EE}" srcId="{4BBE0B0C-2B39-CD42-8A8E-31C6D01EC9CE}" destId="{39CC9DC7-D5A7-7646-ACE9-5C1DFA4D9D60}" srcOrd="0" destOrd="0" parTransId="{A51D055A-F2D5-7746-9D1C-0EED68F25807}" sibTransId="{BE48EC0D-A368-A947-AF39-751DB4A0C5DF}"/>
    <dgm:cxn modelId="{8F5E95D3-9B76-3443-8AF3-84E97EB9A79D}" srcId="{4BBE0B0C-2B39-CD42-8A8E-31C6D01EC9CE}" destId="{0A8BBEDB-09C1-044D-9353-DA715C47EE68}" srcOrd="2" destOrd="0" parTransId="{FE875B9A-89C5-D745-B6B2-4E113D92E79B}" sibTransId="{B4323A10-362C-B145-A19B-601F2763CC24}"/>
    <dgm:cxn modelId="{B0A1B5F6-C491-1A44-8166-0E5B84262879}" type="presOf" srcId="{8369C9E9-4CB1-474F-B0D1-8EF3F7598238}" destId="{C6B7B99E-EE8D-E943-8CC4-E0FD51B4A470}" srcOrd="0" destOrd="0" presId="urn:microsoft.com/office/officeart/2005/8/layout/hProcess3"/>
    <dgm:cxn modelId="{13097156-2E06-C74F-8FA5-D62C181DCDA9}" type="presParOf" srcId="{4AE8309F-2EF9-B74A-B96D-B7FBCDEBD5C0}" destId="{5A6D313A-3EF0-6241-9FD3-B76A7B42C0F8}" srcOrd="0" destOrd="0" presId="urn:microsoft.com/office/officeart/2005/8/layout/hProcess3"/>
    <dgm:cxn modelId="{43A914E1-743F-814B-BE70-D3AD2548961D}" type="presParOf" srcId="{4AE8309F-2EF9-B74A-B96D-B7FBCDEBD5C0}" destId="{231DE77A-ED69-E942-8849-7E0B308F4A52}" srcOrd="1" destOrd="0" presId="urn:microsoft.com/office/officeart/2005/8/layout/hProcess3"/>
    <dgm:cxn modelId="{1BA849E7-B5FD-7440-8C97-8A27054C2816}" type="presParOf" srcId="{231DE77A-ED69-E942-8849-7E0B308F4A52}" destId="{096E26BD-73F5-2349-A8C0-34F6B70C1D85}" srcOrd="0" destOrd="0" presId="urn:microsoft.com/office/officeart/2005/8/layout/hProcess3"/>
    <dgm:cxn modelId="{C8C9BA09-79E8-074D-A570-554FDC557DEC}" type="presParOf" srcId="{231DE77A-ED69-E942-8849-7E0B308F4A52}" destId="{89F96045-03D2-074C-856F-DB1E6860C7C6}" srcOrd="1" destOrd="0" presId="urn:microsoft.com/office/officeart/2005/8/layout/hProcess3"/>
    <dgm:cxn modelId="{328739C4-4D1E-514D-8207-53B3D02E4C73}" type="presParOf" srcId="{89F96045-03D2-074C-856F-DB1E6860C7C6}" destId="{CF2D18CD-F8CA-E74F-9431-DA9FE6207490}" srcOrd="0" destOrd="0" presId="urn:microsoft.com/office/officeart/2005/8/layout/hProcess3"/>
    <dgm:cxn modelId="{6437D874-5C1A-824A-9A5E-AD25A9D3A263}" type="presParOf" srcId="{89F96045-03D2-074C-856F-DB1E6860C7C6}" destId="{BDAA1B50-189F-444F-BBFF-F3B1357E19FA}" srcOrd="1" destOrd="0" presId="urn:microsoft.com/office/officeart/2005/8/layout/hProcess3"/>
    <dgm:cxn modelId="{76A66876-FC18-374B-B433-7AE6F90AD9A6}" type="presParOf" srcId="{89F96045-03D2-074C-856F-DB1E6860C7C6}" destId="{37D982CB-30BB-FD44-B198-681A85750657}" srcOrd="2" destOrd="0" presId="urn:microsoft.com/office/officeart/2005/8/layout/hProcess3"/>
    <dgm:cxn modelId="{8CA30698-82C9-8A44-818E-C6C228467306}" type="presParOf" srcId="{89F96045-03D2-074C-856F-DB1E6860C7C6}" destId="{6D89A41B-0240-2D4C-B631-751E72DC01E2}" srcOrd="3" destOrd="0" presId="urn:microsoft.com/office/officeart/2005/8/layout/hProcess3"/>
    <dgm:cxn modelId="{1C9D5652-6FDF-3B48-AFB9-302BD1C039A8}" type="presParOf" srcId="{231DE77A-ED69-E942-8849-7E0B308F4A52}" destId="{EFDEFFFD-79B4-EB46-AFE9-814E2EC2AE9F}" srcOrd="2" destOrd="0" presId="urn:microsoft.com/office/officeart/2005/8/layout/hProcess3"/>
    <dgm:cxn modelId="{218C68DB-8FB4-B045-87C9-B2B50CFBCA02}" type="presParOf" srcId="{231DE77A-ED69-E942-8849-7E0B308F4A52}" destId="{EFA8DEB6-2E10-2342-A368-E11A146C3A67}" srcOrd="3" destOrd="0" presId="urn:microsoft.com/office/officeart/2005/8/layout/hProcess3"/>
    <dgm:cxn modelId="{1D5962B5-A549-1C4D-891B-352B59151A27}" type="presParOf" srcId="{EFA8DEB6-2E10-2342-A368-E11A146C3A67}" destId="{03454979-ABE7-9C48-A1A3-07E0FA691CEA}" srcOrd="0" destOrd="0" presId="urn:microsoft.com/office/officeart/2005/8/layout/hProcess3"/>
    <dgm:cxn modelId="{D62916EF-BA19-AC43-B172-46D7220E7779}" type="presParOf" srcId="{EFA8DEB6-2E10-2342-A368-E11A146C3A67}" destId="{C6B7B99E-EE8D-E943-8CC4-E0FD51B4A470}" srcOrd="1" destOrd="0" presId="urn:microsoft.com/office/officeart/2005/8/layout/hProcess3"/>
    <dgm:cxn modelId="{CD60D328-BBB3-ED42-9878-CC88FD94583E}" type="presParOf" srcId="{EFA8DEB6-2E10-2342-A368-E11A146C3A67}" destId="{2479CC23-BB6A-1240-8121-CC72C5FD36B9}" srcOrd="2" destOrd="0" presId="urn:microsoft.com/office/officeart/2005/8/layout/hProcess3"/>
    <dgm:cxn modelId="{8E9B0DEC-84CD-154C-8614-4CCBBD7AE4F5}" type="presParOf" srcId="{EFA8DEB6-2E10-2342-A368-E11A146C3A67}" destId="{9DABD54D-92CE-D847-961E-9608C8CA1DA5}" srcOrd="3" destOrd="0" presId="urn:microsoft.com/office/officeart/2005/8/layout/hProcess3"/>
    <dgm:cxn modelId="{3C89C11F-9B71-3B48-AFF6-9D82F7009E59}" type="presParOf" srcId="{231DE77A-ED69-E942-8849-7E0B308F4A52}" destId="{C06C0573-60AC-B54C-8A61-AAC5AEB0F055}" srcOrd="4" destOrd="0" presId="urn:microsoft.com/office/officeart/2005/8/layout/hProcess3"/>
    <dgm:cxn modelId="{1E5C1831-6B2A-B04D-AAD6-50314F8C038E}" type="presParOf" srcId="{231DE77A-ED69-E942-8849-7E0B308F4A52}" destId="{62C1AB99-C940-344F-9640-34CA3DA0FCC4}" srcOrd="5" destOrd="0" presId="urn:microsoft.com/office/officeart/2005/8/layout/hProcess3"/>
    <dgm:cxn modelId="{3771E81B-BAFB-C045-B462-4F9FC6E0FCC4}" type="presParOf" srcId="{62C1AB99-C940-344F-9640-34CA3DA0FCC4}" destId="{7799AA09-B1BC-BF4B-ACFE-1AC126A6FC40}" srcOrd="0" destOrd="0" presId="urn:microsoft.com/office/officeart/2005/8/layout/hProcess3"/>
    <dgm:cxn modelId="{8081E818-135D-094E-96E0-D215FBABC7FF}" type="presParOf" srcId="{62C1AB99-C940-344F-9640-34CA3DA0FCC4}" destId="{0F854C83-D430-6D49-8723-3DBCA6CEE745}" srcOrd="1" destOrd="0" presId="urn:microsoft.com/office/officeart/2005/8/layout/hProcess3"/>
    <dgm:cxn modelId="{9F97CF76-CD09-E54A-B383-ADCE133039BD}" type="presParOf" srcId="{62C1AB99-C940-344F-9640-34CA3DA0FCC4}" destId="{4CFAF145-E954-B94C-8E40-50EAF598F988}" srcOrd="2" destOrd="0" presId="urn:microsoft.com/office/officeart/2005/8/layout/hProcess3"/>
    <dgm:cxn modelId="{527FD380-0CC7-5D40-A4E3-D37E833242B7}" type="presParOf" srcId="{62C1AB99-C940-344F-9640-34CA3DA0FCC4}" destId="{E9D22CA4-AA71-4240-AFBA-DB7312A6B681}" srcOrd="3" destOrd="0" presId="urn:microsoft.com/office/officeart/2005/8/layout/hProcess3"/>
    <dgm:cxn modelId="{0F6ADA9D-2A22-D845-9EE7-F422E1E28AA9}" type="presParOf" srcId="{231DE77A-ED69-E942-8849-7E0B308F4A52}" destId="{B6A80864-F9BA-DD41-8257-99C1D583E2B8}" srcOrd="6" destOrd="0" presId="urn:microsoft.com/office/officeart/2005/8/layout/hProcess3"/>
    <dgm:cxn modelId="{AB320B11-8F8A-0E48-A7BF-4C0DD47CA589}" type="presParOf" srcId="{231DE77A-ED69-E942-8849-7E0B308F4A52}" destId="{1B0EF1E9-A9F3-7348-A33D-4BA5BE1D6F41}" srcOrd="7" destOrd="0" presId="urn:microsoft.com/office/officeart/2005/8/layout/hProcess3"/>
    <dgm:cxn modelId="{1B809C41-183C-0549-BC74-0370EB6A2A9A}" type="presParOf" srcId="{231DE77A-ED69-E942-8849-7E0B308F4A52}" destId="{52EE81B0-BA1B-0843-A8B6-381BF512B274}" srcOrd="8" destOrd="0" presId="urn:microsoft.com/office/officeart/2005/8/layout/h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861720B-E58F-A041-A255-3506B58BCBF5}" type="doc">
      <dgm:prSet loTypeId="urn:microsoft.com/office/officeart/2005/8/layout/arrow4" loCatId="" qsTypeId="urn:microsoft.com/office/officeart/2005/8/quickstyle/simple1" qsCatId="simple" csTypeId="urn:microsoft.com/office/officeart/2005/8/colors/accent1_2" csCatId="accent1" phldr="1"/>
      <dgm:spPr/>
      <dgm:t>
        <a:bodyPr/>
        <a:lstStyle/>
        <a:p>
          <a:endParaRPr lang="en-US"/>
        </a:p>
      </dgm:t>
    </dgm:pt>
    <dgm:pt modelId="{6536EA81-CC3B-964B-97C9-B091DC496729}">
      <dgm:prSet phldrT="[Text]" custT="1"/>
      <dgm:spPr/>
      <dgm:t>
        <a:bodyPr/>
        <a:lstStyle/>
        <a:p>
          <a:pPr algn="r" rtl="1">
            <a:lnSpc>
              <a:spcPct val="150000"/>
            </a:lnSpc>
          </a:pPr>
          <a:r>
            <a:rPr lang="ar-SA" sz="1600" dirty="0">
              <a:latin typeface="Alexandria" pitchFamily="2" charset="-78"/>
              <a:cs typeface="Alexandria" pitchFamily="2" charset="-78"/>
            </a:rPr>
            <a:t>من المؤسسة لجماهيرها المتنوعة، حيث تهتم المؤسسة بالجمهور لكسب تأييده لقراراتها لوحدها.</a:t>
          </a:r>
        </a:p>
        <a:p>
          <a:pPr algn="r" rtl="1">
            <a:lnSpc>
              <a:spcPct val="150000"/>
            </a:lnSpc>
          </a:pPr>
          <a:endParaRPr lang="ar-SA"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dgm:t>
    </dgm:pt>
    <dgm:pt modelId="{4CD3B70D-3E08-1546-887F-D36DEAA39426}" type="parTrans" cxnId="{76CB45D9-51C8-3C41-8C2A-895A1CFE81C0}">
      <dgm:prSet/>
      <dgm:spPr/>
      <dgm:t>
        <a:bodyPr/>
        <a:lstStyle/>
        <a:p>
          <a:endParaRPr lang="en-US"/>
        </a:p>
      </dgm:t>
    </dgm:pt>
    <dgm:pt modelId="{0CB3902C-B334-1B49-93AF-29EA11659294}" type="sibTrans" cxnId="{76CB45D9-51C8-3C41-8C2A-895A1CFE81C0}">
      <dgm:prSet/>
      <dgm:spPr/>
      <dgm:t>
        <a:bodyPr/>
        <a:lstStyle/>
        <a:p>
          <a:endParaRPr lang="en-US"/>
        </a:p>
      </dgm:t>
    </dgm:pt>
    <dgm:pt modelId="{6666A300-C783-7749-B9FC-8FA2E2AB1ABA}">
      <dgm:prSet phldrT="[Text]" custT="1"/>
      <dgm:spPr/>
      <dgm:t>
        <a:bodyPr/>
        <a:lstStyle/>
        <a:p>
          <a:pPr algn="r" rtl="1">
            <a:lnSpc>
              <a:spcPct val="150000"/>
            </a:lnSpc>
          </a:pPr>
          <a:r>
            <a:rPr lang="ar-SA" sz="1600" dirty="0">
              <a:latin typeface="Alexandria" pitchFamily="2" charset="-78"/>
              <a:cs typeface="Alexandria" pitchFamily="2" charset="-78"/>
            </a:rPr>
            <a:t>من أصحاب المصالح للمؤسسة.</a:t>
          </a:r>
        </a:p>
        <a:p>
          <a:pPr algn="r" rtl="1">
            <a:lnSpc>
              <a:spcPct val="150000"/>
            </a:lnSpc>
          </a:pPr>
          <a:r>
            <a:rPr lang="ar-SA" sz="1600" dirty="0">
              <a:latin typeface="Alexandria" pitchFamily="2" charset="-78"/>
              <a:cs typeface="Alexandria" pitchFamily="2" charset="-78"/>
            </a:rPr>
            <a:t>حيث تهتم المؤسسة بالتعرف على رد فعل الجمهور وآرائه من أجل إقناعه فقط بوجهات نظرها وليس تلبية مطالبه.</a:t>
          </a:r>
          <a:endParaRPr lang="en-US" sz="1600" dirty="0">
            <a:latin typeface="Alexandria" pitchFamily="2" charset="-78"/>
            <a:cs typeface="Alexandria" pitchFamily="2" charset="-78"/>
          </a:endParaRPr>
        </a:p>
      </dgm:t>
    </dgm:pt>
    <dgm:pt modelId="{95D62DA4-8A22-7843-BEA3-D92920FDD798}" type="parTrans" cxnId="{D3CC4BCF-F94E-1E4F-82D7-A7B16650944A}">
      <dgm:prSet/>
      <dgm:spPr/>
      <dgm:t>
        <a:bodyPr/>
        <a:lstStyle/>
        <a:p>
          <a:endParaRPr lang="en-US"/>
        </a:p>
      </dgm:t>
    </dgm:pt>
    <dgm:pt modelId="{1D8F6997-5364-784A-A2F4-06DF024B621C}" type="sibTrans" cxnId="{D3CC4BCF-F94E-1E4F-82D7-A7B16650944A}">
      <dgm:prSet/>
      <dgm:spPr/>
      <dgm:t>
        <a:bodyPr/>
        <a:lstStyle/>
        <a:p>
          <a:endParaRPr lang="en-US"/>
        </a:p>
      </dgm:t>
    </dgm:pt>
    <dgm:pt modelId="{13547AD6-15BF-8944-8BC5-51F8F7A8CE88}" type="pres">
      <dgm:prSet presAssocID="{D861720B-E58F-A041-A255-3506B58BCBF5}" presName="compositeShape" presStyleCnt="0">
        <dgm:presLayoutVars>
          <dgm:chMax val="2"/>
          <dgm:dir/>
          <dgm:resizeHandles val="exact"/>
        </dgm:presLayoutVars>
      </dgm:prSet>
      <dgm:spPr/>
    </dgm:pt>
    <dgm:pt modelId="{C0F032CD-574D-0C43-955A-C94DF37880E3}" type="pres">
      <dgm:prSet presAssocID="{6536EA81-CC3B-964B-97C9-B091DC496729}" presName="upArrow" presStyleLbl="node1" presStyleIdx="0" presStyleCnt="2" custAng="10800000" custScaleY="133601" custLinFactNeighborY="6384"/>
      <dgm:spPr/>
    </dgm:pt>
    <dgm:pt modelId="{8CF23F60-BDDD-AC45-8B63-47BFC137F4A0}" type="pres">
      <dgm:prSet presAssocID="{6536EA81-CC3B-964B-97C9-B091DC496729}" presName="upArrowText" presStyleLbl="revTx" presStyleIdx="0" presStyleCnt="2">
        <dgm:presLayoutVars>
          <dgm:chMax val="0"/>
          <dgm:bulletEnabled val="1"/>
        </dgm:presLayoutVars>
      </dgm:prSet>
      <dgm:spPr/>
    </dgm:pt>
    <dgm:pt modelId="{03BC158A-D08C-FA4A-B0AF-44E843F26B93}" type="pres">
      <dgm:prSet presAssocID="{6666A300-C783-7749-B9FC-8FA2E2AB1ABA}" presName="downArrow" presStyleLbl="node1" presStyleIdx="1" presStyleCnt="2" custAng="10800000" custScaleX="92659" custScaleY="69079" custLinFactNeighborY="16019"/>
      <dgm:spPr/>
    </dgm:pt>
    <dgm:pt modelId="{5157AAFD-B049-0448-8617-775F6D379230}" type="pres">
      <dgm:prSet presAssocID="{6666A300-C783-7749-B9FC-8FA2E2AB1ABA}" presName="downArrowText" presStyleLbl="revTx" presStyleIdx="1" presStyleCnt="2">
        <dgm:presLayoutVars>
          <dgm:chMax val="0"/>
          <dgm:bulletEnabled val="1"/>
        </dgm:presLayoutVars>
      </dgm:prSet>
      <dgm:spPr/>
    </dgm:pt>
  </dgm:ptLst>
  <dgm:cxnLst>
    <dgm:cxn modelId="{267B3219-66A6-0A4A-9FC2-AC4C582832C3}" type="presOf" srcId="{D861720B-E58F-A041-A255-3506B58BCBF5}" destId="{13547AD6-15BF-8944-8BC5-51F8F7A8CE88}" srcOrd="0" destOrd="0" presId="urn:microsoft.com/office/officeart/2005/8/layout/arrow4"/>
    <dgm:cxn modelId="{D45CD726-A345-364F-880B-158D674AFE60}" type="presOf" srcId="{6666A300-C783-7749-B9FC-8FA2E2AB1ABA}" destId="{5157AAFD-B049-0448-8617-775F6D379230}" srcOrd="0" destOrd="0" presId="urn:microsoft.com/office/officeart/2005/8/layout/arrow4"/>
    <dgm:cxn modelId="{908B226E-1B38-144E-97B2-18C0489F4BAB}" type="presOf" srcId="{6536EA81-CC3B-964B-97C9-B091DC496729}" destId="{8CF23F60-BDDD-AC45-8B63-47BFC137F4A0}" srcOrd="0" destOrd="0" presId="urn:microsoft.com/office/officeart/2005/8/layout/arrow4"/>
    <dgm:cxn modelId="{D3CC4BCF-F94E-1E4F-82D7-A7B16650944A}" srcId="{D861720B-E58F-A041-A255-3506B58BCBF5}" destId="{6666A300-C783-7749-B9FC-8FA2E2AB1ABA}" srcOrd="1" destOrd="0" parTransId="{95D62DA4-8A22-7843-BEA3-D92920FDD798}" sibTransId="{1D8F6997-5364-784A-A2F4-06DF024B621C}"/>
    <dgm:cxn modelId="{76CB45D9-51C8-3C41-8C2A-895A1CFE81C0}" srcId="{D861720B-E58F-A041-A255-3506B58BCBF5}" destId="{6536EA81-CC3B-964B-97C9-B091DC496729}" srcOrd="0" destOrd="0" parTransId="{4CD3B70D-3E08-1546-887F-D36DEAA39426}" sibTransId="{0CB3902C-B334-1B49-93AF-29EA11659294}"/>
    <dgm:cxn modelId="{921F7EA4-79B4-E247-9CA0-6E7EBEF659EB}" type="presParOf" srcId="{13547AD6-15BF-8944-8BC5-51F8F7A8CE88}" destId="{C0F032CD-574D-0C43-955A-C94DF37880E3}" srcOrd="0" destOrd="0" presId="urn:microsoft.com/office/officeart/2005/8/layout/arrow4"/>
    <dgm:cxn modelId="{C31C307A-C276-6A4F-A3E2-5F852C2D9EF0}" type="presParOf" srcId="{13547AD6-15BF-8944-8BC5-51F8F7A8CE88}" destId="{8CF23F60-BDDD-AC45-8B63-47BFC137F4A0}" srcOrd="1" destOrd="0" presId="urn:microsoft.com/office/officeart/2005/8/layout/arrow4"/>
    <dgm:cxn modelId="{269F1FAE-C3DE-934D-9DAC-9B3CF49A2B7F}" type="presParOf" srcId="{13547AD6-15BF-8944-8BC5-51F8F7A8CE88}" destId="{03BC158A-D08C-FA4A-B0AF-44E843F26B93}" srcOrd="2" destOrd="0" presId="urn:microsoft.com/office/officeart/2005/8/layout/arrow4"/>
    <dgm:cxn modelId="{9AE11A0D-C610-7049-8BEA-8759E1F911FA}" type="presParOf" srcId="{13547AD6-15BF-8944-8BC5-51F8F7A8CE88}" destId="{5157AAFD-B049-0448-8617-775F6D379230}" srcOrd="3"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861720B-E58F-A041-A255-3506B58BCBF5}" type="doc">
      <dgm:prSet loTypeId="urn:microsoft.com/office/officeart/2005/8/layout/arrow4" loCatId="" qsTypeId="urn:microsoft.com/office/officeart/2005/8/quickstyle/simple1" qsCatId="simple" csTypeId="urn:microsoft.com/office/officeart/2005/8/colors/accent1_2" csCatId="accent1" phldr="1"/>
      <dgm:spPr/>
      <dgm:t>
        <a:bodyPr/>
        <a:lstStyle/>
        <a:p>
          <a:endParaRPr lang="en-US"/>
        </a:p>
      </dgm:t>
    </dgm:pt>
    <dgm:pt modelId="{6536EA81-CC3B-964B-97C9-B091DC496729}">
      <dgm:prSet phldrT="[Text]" custT="1"/>
      <dgm:spPr/>
      <dgm:t>
        <a:bodyPr/>
        <a:lstStyle/>
        <a:p>
          <a:pPr algn="r" rtl="1">
            <a:lnSpc>
              <a:spcPct val="150000"/>
            </a:lnSpc>
          </a:pPr>
          <a:r>
            <a:rPr lang="ar-SA" sz="1600" dirty="0">
              <a:latin typeface="Alexandria" pitchFamily="2" charset="-78"/>
              <a:cs typeface="Alexandria" pitchFamily="2" charset="-78"/>
            </a:rPr>
            <a:t>من المؤسسة لجماهيرها المتنوعة، حيث تهتم المؤسسة بالجمهور:</a:t>
          </a:r>
        </a:p>
        <a:p>
          <a:pPr algn="r" rtl="1">
            <a:lnSpc>
              <a:spcPct val="150000"/>
            </a:lnSpc>
          </a:pPr>
          <a:r>
            <a:rPr lang="ar-SA" sz="1600" dirty="0">
              <a:latin typeface="Alexandria" pitchFamily="2" charset="-78"/>
              <a:cs typeface="Alexandria" pitchFamily="2" charset="-78"/>
            </a:rPr>
            <a:t>- لكسب تأييده لقراراتها.</a:t>
          </a:r>
        </a:p>
        <a:p>
          <a:pPr algn="r" rtl="1">
            <a:lnSpc>
              <a:spcPct val="150000"/>
            </a:lnSpc>
          </a:pPr>
          <a:r>
            <a:rPr lang="ar-SA" sz="1600" dirty="0">
              <a:latin typeface="Alexandria" pitchFamily="2" charset="-78"/>
              <a:cs typeface="Alexandria" pitchFamily="2" charset="-78"/>
            </a:rPr>
            <a:t>-الحفاظ على صورتها خاصة وقت الأزمات ، حيث تستجيب لمطالب الجماهير. </a:t>
          </a:r>
        </a:p>
        <a:p>
          <a:pPr algn="r" rtl="1">
            <a:lnSpc>
              <a:spcPct val="150000"/>
            </a:lnSpc>
          </a:pPr>
          <a:r>
            <a:rPr lang="ar-SA" sz="1600" dirty="0">
              <a:latin typeface="Alexandria" pitchFamily="2" charset="-78"/>
              <a:cs typeface="Alexandria" pitchFamily="2" charset="-78"/>
            </a:rPr>
            <a:t>- معلومات صادقة وحقيقية</a:t>
          </a:r>
        </a:p>
      </dgm:t>
    </dgm:pt>
    <dgm:pt modelId="{4CD3B70D-3E08-1546-887F-D36DEAA39426}" type="parTrans" cxnId="{76CB45D9-51C8-3C41-8C2A-895A1CFE81C0}">
      <dgm:prSet/>
      <dgm:spPr/>
      <dgm:t>
        <a:bodyPr/>
        <a:lstStyle/>
        <a:p>
          <a:endParaRPr lang="en-US"/>
        </a:p>
      </dgm:t>
    </dgm:pt>
    <dgm:pt modelId="{0CB3902C-B334-1B49-93AF-29EA11659294}" type="sibTrans" cxnId="{76CB45D9-51C8-3C41-8C2A-895A1CFE81C0}">
      <dgm:prSet/>
      <dgm:spPr/>
      <dgm:t>
        <a:bodyPr/>
        <a:lstStyle/>
        <a:p>
          <a:endParaRPr lang="en-US"/>
        </a:p>
      </dgm:t>
    </dgm:pt>
    <dgm:pt modelId="{6666A300-C783-7749-B9FC-8FA2E2AB1ABA}">
      <dgm:prSet phldrT="[Text]" custT="1"/>
      <dgm:spPr/>
      <dgm:t>
        <a:bodyPr/>
        <a:lstStyle/>
        <a:p>
          <a:pPr algn="r" rtl="1">
            <a:lnSpc>
              <a:spcPct val="150000"/>
            </a:lnSpc>
          </a:pPr>
          <a:r>
            <a:rPr lang="ar-SA" sz="1600" dirty="0">
              <a:latin typeface="Alexandria" pitchFamily="2" charset="-78"/>
              <a:cs typeface="Alexandria" pitchFamily="2" charset="-78"/>
            </a:rPr>
            <a:t>من أصحاب المصالح للمؤسسة.</a:t>
          </a:r>
        </a:p>
        <a:p>
          <a:pPr algn="r" rtl="1">
            <a:lnSpc>
              <a:spcPct val="150000"/>
            </a:lnSpc>
          </a:pPr>
          <a:r>
            <a:rPr lang="ar-SA" sz="1600" dirty="0">
              <a:latin typeface="Alexandria" pitchFamily="2" charset="-78"/>
              <a:cs typeface="Alexandria" pitchFamily="2" charset="-78"/>
            </a:rPr>
            <a:t>حيث تهتم المؤسسة بالتعرف على رد فعل الجمهور وآرائه من أجل تلبية مطالبه</a:t>
          </a:r>
          <a:endParaRPr lang="en-US" sz="1600" dirty="0">
            <a:latin typeface="Alexandria" pitchFamily="2" charset="-78"/>
            <a:cs typeface="Alexandria" pitchFamily="2" charset="-78"/>
          </a:endParaRPr>
        </a:p>
      </dgm:t>
    </dgm:pt>
    <dgm:pt modelId="{95D62DA4-8A22-7843-BEA3-D92920FDD798}" type="parTrans" cxnId="{D3CC4BCF-F94E-1E4F-82D7-A7B16650944A}">
      <dgm:prSet/>
      <dgm:spPr/>
      <dgm:t>
        <a:bodyPr/>
        <a:lstStyle/>
        <a:p>
          <a:endParaRPr lang="en-US"/>
        </a:p>
      </dgm:t>
    </dgm:pt>
    <dgm:pt modelId="{1D8F6997-5364-784A-A2F4-06DF024B621C}" type="sibTrans" cxnId="{D3CC4BCF-F94E-1E4F-82D7-A7B16650944A}">
      <dgm:prSet/>
      <dgm:spPr/>
      <dgm:t>
        <a:bodyPr/>
        <a:lstStyle/>
        <a:p>
          <a:endParaRPr lang="en-US"/>
        </a:p>
      </dgm:t>
    </dgm:pt>
    <dgm:pt modelId="{13547AD6-15BF-8944-8BC5-51F8F7A8CE88}" type="pres">
      <dgm:prSet presAssocID="{D861720B-E58F-A041-A255-3506B58BCBF5}" presName="compositeShape" presStyleCnt="0">
        <dgm:presLayoutVars>
          <dgm:chMax val="2"/>
          <dgm:dir/>
          <dgm:resizeHandles val="exact"/>
        </dgm:presLayoutVars>
      </dgm:prSet>
      <dgm:spPr/>
    </dgm:pt>
    <dgm:pt modelId="{C0F032CD-574D-0C43-955A-C94DF37880E3}" type="pres">
      <dgm:prSet presAssocID="{6536EA81-CC3B-964B-97C9-B091DC496729}" presName="upArrow" presStyleLbl="node1" presStyleIdx="0" presStyleCnt="2" custAng="10800000" custScaleY="117649" custLinFactNeighborY="6384"/>
      <dgm:spPr/>
    </dgm:pt>
    <dgm:pt modelId="{8CF23F60-BDDD-AC45-8B63-47BFC137F4A0}" type="pres">
      <dgm:prSet presAssocID="{6536EA81-CC3B-964B-97C9-B091DC496729}" presName="upArrowText" presStyleLbl="revTx" presStyleIdx="0" presStyleCnt="2" custScaleX="114980" custScaleY="120177" custLinFactNeighborX="5282" custLinFactNeighborY="7504">
        <dgm:presLayoutVars>
          <dgm:chMax val="0"/>
          <dgm:bulletEnabled val="1"/>
        </dgm:presLayoutVars>
      </dgm:prSet>
      <dgm:spPr/>
    </dgm:pt>
    <dgm:pt modelId="{03BC158A-D08C-FA4A-B0AF-44E843F26B93}" type="pres">
      <dgm:prSet presAssocID="{6666A300-C783-7749-B9FC-8FA2E2AB1ABA}" presName="downArrow" presStyleLbl="node1" presStyleIdx="1" presStyleCnt="2" custAng="10800000" custScaleX="108555" custScaleY="104441" custLinFactNeighborY="-16002"/>
      <dgm:spPr/>
    </dgm:pt>
    <dgm:pt modelId="{5157AAFD-B049-0448-8617-775F6D379230}" type="pres">
      <dgm:prSet presAssocID="{6666A300-C783-7749-B9FC-8FA2E2AB1ABA}" presName="downArrowText" presStyleLbl="revTx" presStyleIdx="1" presStyleCnt="2">
        <dgm:presLayoutVars>
          <dgm:chMax val="0"/>
          <dgm:bulletEnabled val="1"/>
        </dgm:presLayoutVars>
      </dgm:prSet>
      <dgm:spPr/>
    </dgm:pt>
  </dgm:ptLst>
  <dgm:cxnLst>
    <dgm:cxn modelId="{267B3219-66A6-0A4A-9FC2-AC4C582832C3}" type="presOf" srcId="{D861720B-E58F-A041-A255-3506B58BCBF5}" destId="{13547AD6-15BF-8944-8BC5-51F8F7A8CE88}" srcOrd="0" destOrd="0" presId="urn:microsoft.com/office/officeart/2005/8/layout/arrow4"/>
    <dgm:cxn modelId="{D45CD726-A345-364F-880B-158D674AFE60}" type="presOf" srcId="{6666A300-C783-7749-B9FC-8FA2E2AB1ABA}" destId="{5157AAFD-B049-0448-8617-775F6D379230}" srcOrd="0" destOrd="0" presId="urn:microsoft.com/office/officeart/2005/8/layout/arrow4"/>
    <dgm:cxn modelId="{908B226E-1B38-144E-97B2-18C0489F4BAB}" type="presOf" srcId="{6536EA81-CC3B-964B-97C9-B091DC496729}" destId="{8CF23F60-BDDD-AC45-8B63-47BFC137F4A0}" srcOrd="0" destOrd="0" presId="urn:microsoft.com/office/officeart/2005/8/layout/arrow4"/>
    <dgm:cxn modelId="{D3CC4BCF-F94E-1E4F-82D7-A7B16650944A}" srcId="{D861720B-E58F-A041-A255-3506B58BCBF5}" destId="{6666A300-C783-7749-B9FC-8FA2E2AB1ABA}" srcOrd="1" destOrd="0" parTransId="{95D62DA4-8A22-7843-BEA3-D92920FDD798}" sibTransId="{1D8F6997-5364-784A-A2F4-06DF024B621C}"/>
    <dgm:cxn modelId="{76CB45D9-51C8-3C41-8C2A-895A1CFE81C0}" srcId="{D861720B-E58F-A041-A255-3506B58BCBF5}" destId="{6536EA81-CC3B-964B-97C9-B091DC496729}" srcOrd="0" destOrd="0" parTransId="{4CD3B70D-3E08-1546-887F-D36DEAA39426}" sibTransId="{0CB3902C-B334-1B49-93AF-29EA11659294}"/>
    <dgm:cxn modelId="{921F7EA4-79B4-E247-9CA0-6E7EBEF659EB}" type="presParOf" srcId="{13547AD6-15BF-8944-8BC5-51F8F7A8CE88}" destId="{C0F032CD-574D-0C43-955A-C94DF37880E3}" srcOrd="0" destOrd="0" presId="urn:microsoft.com/office/officeart/2005/8/layout/arrow4"/>
    <dgm:cxn modelId="{C31C307A-C276-6A4F-A3E2-5F852C2D9EF0}" type="presParOf" srcId="{13547AD6-15BF-8944-8BC5-51F8F7A8CE88}" destId="{8CF23F60-BDDD-AC45-8B63-47BFC137F4A0}" srcOrd="1" destOrd="0" presId="urn:microsoft.com/office/officeart/2005/8/layout/arrow4"/>
    <dgm:cxn modelId="{269F1FAE-C3DE-934D-9DAC-9B3CF49A2B7F}" type="presParOf" srcId="{13547AD6-15BF-8944-8BC5-51F8F7A8CE88}" destId="{03BC158A-D08C-FA4A-B0AF-44E843F26B93}" srcOrd="2" destOrd="0" presId="urn:microsoft.com/office/officeart/2005/8/layout/arrow4"/>
    <dgm:cxn modelId="{9AE11A0D-C610-7049-8BEA-8759E1F911FA}" type="presParOf" srcId="{13547AD6-15BF-8944-8BC5-51F8F7A8CE88}" destId="{5157AAFD-B049-0448-8617-775F6D379230}" srcOrd="3"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D026B5-4F8E-294E-AB99-33D2A5048295}">
      <dsp:nvSpPr>
        <dsp:cNvPr id="0" name=""/>
        <dsp:cNvSpPr/>
      </dsp:nvSpPr>
      <dsp:spPr>
        <a:xfrm>
          <a:off x="3828535" y="64100"/>
          <a:ext cx="3076832" cy="307683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a:lnSpc>
              <a:spcPct val="150000"/>
            </a:lnSpc>
            <a:spcBef>
              <a:spcPct val="0"/>
            </a:spcBef>
            <a:spcAft>
              <a:spcPct val="35000"/>
            </a:spcAft>
            <a:buNone/>
          </a:pPr>
          <a:r>
            <a:rPr lang="ar-EG" sz="1600" b="1" i="0" kern="1200" dirty="0">
              <a:latin typeface="Alexandria" pitchFamily="2" charset="-78"/>
              <a:cs typeface="Alexandria" pitchFamily="2" charset="-78"/>
            </a:rPr>
            <a:t>الوظيفة الإعلامية المعلوماتية</a:t>
          </a:r>
          <a:endParaRPr lang="en-US" sz="1600" b="1" kern="1200" dirty="0">
            <a:latin typeface="Alexandria" pitchFamily="2" charset="-78"/>
            <a:cs typeface="Alexandria" pitchFamily="2" charset="-78"/>
          </a:endParaRPr>
        </a:p>
      </dsp:txBody>
      <dsp:txXfrm>
        <a:off x="4238779" y="602546"/>
        <a:ext cx="2256343" cy="1384574"/>
      </dsp:txXfrm>
    </dsp:sp>
    <dsp:sp modelId="{F84C7733-7208-4440-AD87-CB828324FA06}">
      <dsp:nvSpPr>
        <dsp:cNvPr id="0" name=""/>
        <dsp:cNvSpPr/>
      </dsp:nvSpPr>
      <dsp:spPr>
        <a:xfrm>
          <a:off x="4938758" y="1987120"/>
          <a:ext cx="3076832" cy="307683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a:lnSpc>
              <a:spcPct val="150000"/>
            </a:lnSpc>
            <a:spcBef>
              <a:spcPct val="0"/>
            </a:spcBef>
            <a:spcAft>
              <a:spcPct val="35000"/>
            </a:spcAft>
            <a:buNone/>
          </a:pPr>
          <a:r>
            <a:rPr lang="ar-EG" sz="1600" b="1" i="0" kern="1200" dirty="0">
              <a:latin typeface="Alexandria" pitchFamily="2" charset="-78"/>
              <a:cs typeface="Alexandria" pitchFamily="2" charset="-78"/>
            </a:rPr>
            <a:t>الوظيفة التفسيرية</a:t>
          </a:r>
          <a:endParaRPr lang="en-US" sz="1600" b="1" kern="1200" dirty="0">
            <a:latin typeface="Alexandria" pitchFamily="2" charset="-78"/>
            <a:cs typeface="Alexandria" pitchFamily="2" charset="-78"/>
          </a:endParaRPr>
        </a:p>
      </dsp:txBody>
      <dsp:txXfrm>
        <a:off x="5879756" y="2781969"/>
        <a:ext cx="1846099" cy="1692257"/>
      </dsp:txXfrm>
    </dsp:sp>
    <dsp:sp modelId="{921D4EA0-AE15-1C41-83A1-DDD0871292C9}">
      <dsp:nvSpPr>
        <dsp:cNvPr id="0" name=""/>
        <dsp:cNvSpPr/>
      </dsp:nvSpPr>
      <dsp:spPr>
        <a:xfrm>
          <a:off x="2718311" y="1987120"/>
          <a:ext cx="3076832" cy="307683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a:lnSpc>
              <a:spcPct val="150000"/>
            </a:lnSpc>
            <a:spcBef>
              <a:spcPct val="0"/>
            </a:spcBef>
            <a:spcAft>
              <a:spcPct val="35000"/>
            </a:spcAft>
            <a:buNone/>
          </a:pPr>
          <a:r>
            <a:rPr lang="ar-EG" sz="1600" b="1" i="0" kern="1200" dirty="0">
              <a:latin typeface="Alexandria" pitchFamily="2" charset="-78"/>
              <a:cs typeface="Alexandria" pitchFamily="2" charset="-78"/>
            </a:rPr>
            <a:t>الوظيفة الإقناعية</a:t>
          </a:r>
          <a:endParaRPr lang="en-US" sz="1600" b="1" kern="1200" dirty="0">
            <a:latin typeface="Alexandria" pitchFamily="2" charset="-78"/>
            <a:cs typeface="Alexandria" pitchFamily="2" charset="-78"/>
          </a:endParaRPr>
        </a:p>
      </dsp:txBody>
      <dsp:txXfrm>
        <a:off x="3008046" y="2781969"/>
        <a:ext cx="1846099" cy="16922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D026B5-4F8E-294E-AB99-33D2A5048295}">
      <dsp:nvSpPr>
        <dsp:cNvPr id="0" name=""/>
        <dsp:cNvSpPr/>
      </dsp:nvSpPr>
      <dsp:spPr>
        <a:xfrm>
          <a:off x="3864450" y="50590"/>
          <a:ext cx="2428353" cy="242835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778000">
            <a:lnSpc>
              <a:spcPct val="90000"/>
            </a:lnSpc>
            <a:spcBef>
              <a:spcPct val="0"/>
            </a:spcBef>
            <a:spcAft>
              <a:spcPct val="35000"/>
            </a:spcAft>
            <a:buNone/>
          </a:pPr>
          <a:r>
            <a:rPr lang="ar-EG" sz="4000" b="0" i="0" kern="1200" dirty="0"/>
            <a:t>الوظيفة التقييمية</a:t>
          </a:r>
          <a:endParaRPr lang="en-US" sz="4000" kern="1200" dirty="0"/>
        </a:p>
      </dsp:txBody>
      <dsp:txXfrm>
        <a:off x="4188230" y="475552"/>
        <a:ext cx="1780792" cy="1092759"/>
      </dsp:txXfrm>
    </dsp:sp>
    <dsp:sp modelId="{F84C7733-7208-4440-AD87-CB828324FA06}">
      <dsp:nvSpPr>
        <dsp:cNvPr id="0" name=""/>
        <dsp:cNvSpPr/>
      </dsp:nvSpPr>
      <dsp:spPr>
        <a:xfrm>
          <a:off x="4740681" y="1568311"/>
          <a:ext cx="2428353" cy="242835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778000">
            <a:lnSpc>
              <a:spcPct val="90000"/>
            </a:lnSpc>
            <a:spcBef>
              <a:spcPct val="0"/>
            </a:spcBef>
            <a:spcAft>
              <a:spcPct val="35000"/>
            </a:spcAft>
            <a:buNone/>
          </a:pPr>
          <a:r>
            <a:rPr lang="ar-EG" sz="4000" b="0" i="0" kern="1200" dirty="0"/>
            <a:t>الوظيفية التوثيقية</a:t>
          </a:r>
          <a:endParaRPr lang="en-US" sz="4000" kern="1200" dirty="0"/>
        </a:p>
      </dsp:txBody>
      <dsp:txXfrm>
        <a:off x="5483352" y="2195636"/>
        <a:ext cx="1457012" cy="1335594"/>
      </dsp:txXfrm>
    </dsp:sp>
    <dsp:sp modelId="{921D4EA0-AE15-1C41-83A1-DDD0871292C9}">
      <dsp:nvSpPr>
        <dsp:cNvPr id="0" name=""/>
        <dsp:cNvSpPr/>
      </dsp:nvSpPr>
      <dsp:spPr>
        <a:xfrm>
          <a:off x="2988219" y="1568311"/>
          <a:ext cx="2428353" cy="242835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778000">
            <a:lnSpc>
              <a:spcPct val="90000"/>
            </a:lnSpc>
            <a:spcBef>
              <a:spcPct val="0"/>
            </a:spcBef>
            <a:spcAft>
              <a:spcPct val="35000"/>
            </a:spcAft>
            <a:buNone/>
          </a:pPr>
          <a:r>
            <a:rPr lang="ar-EG" sz="4000" b="0" i="0" kern="1200" dirty="0"/>
            <a:t>الوظيفة التشريفية</a:t>
          </a:r>
          <a:endParaRPr lang="en-US" sz="4000" kern="1200" dirty="0"/>
        </a:p>
      </dsp:txBody>
      <dsp:txXfrm>
        <a:off x="3216889" y="2195636"/>
        <a:ext cx="1457012" cy="13355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EE81B0-BA1B-0843-A8B6-381BF512B274}">
      <dsp:nvSpPr>
        <dsp:cNvPr id="0" name=""/>
        <dsp:cNvSpPr/>
      </dsp:nvSpPr>
      <dsp:spPr>
        <a:xfrm>
          <a:off x="0" y="56513"/>
          <a:ext cx="7878119" cy="4680000"/>
        </a:xfrm>
        <a:prstGeom prst="right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854C83-D430-6D49-8723-3DBCA6CEE745}">
      <dsp:nvSpPr>
        <dsp:cNvPr id="0" name=""/>
        <dsp:cNvSpPr/>
      </dsp:nvSpPr>
      <dsp:spPr>
        <a:xfrm>
          <a:off x="5191941" y="1226513"/>
          <a:ext cx="1898365" cy="234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2560" rIns="0" bIns="162560" numCol="1" spcCol="1270" anchor="ctr" anchorCtr="0">
          <a:noAutofit/>
        </a:bodyPr>
        <a:lstStyle/>
        <a:p>
          <a:pPr marL="0" lvl="0" indent="0" algn="ctr" defTabSz="711200">
            <a:lnSpc>
              <a:spcPct val="150000"/>
            </a:lnSpc>
            <a:spcBef>
              <a:spcPct val="0"/>
            </a:spcBef>
            <a:spcAft>
              <a:spcPct val="35000"/>
            </a:spcAft>
            <a:buNone/>
          </a:pPr>
          <a:r>
            <a:rPr lang="ar-EG" sz="1600" b="1" i="0" kern="1200" dirty="0">
              <a:solidFill>
                <a:schemeClr val="bg1"/>
              </a:solidFill>
              <a:effectLst/>
              <a:latin typeface="Alexandria" pitchFamily="2" charset="-78"/>
              <a:cs typeface="Alexandria" pitchFamily="2" charset="-78"/>
            </a:rPr>
            <a:t>المعلومات التي يمكن أن تكون مبالغ بها وغير متناسقة</a:t>
          </a:r>
          <a:endParaRPr lang="en-US" sz="1600" kern="1200" dirty="0">
            <a:solidFill>
              <a:schemeClr val="bg1"/>
            </a:solidFill>
            <a:latin typeface="Alexandria" pitchFamily="2" charset="-78"/>
            <a:cs typeface="Alexandria" pitchFamily="2" charset="-78"/>
          </a:endParaRPr>
        </a:p>
      </dsp:txBody>
      <dsp:txXfrm>
        <a:off x="5191941" y="1226513"/>
        <a:ext cx="1898365" cy="2340000"/>
      </dsp:txXfrm>
    </dsp:sp>
    <dsp:sp modelId="{C6B7B99E-EE8D-E943-8CC4-E0FD51B4A470}">
      <dsp:nvSpPr>
        <dsp:cNvPr id="0" name=""/>
        <dsp:cNvSpPr/>
      </dsp:nvSpPr>
      <dsp:spPr>
        <a:xfrm>
          <a:off x="2913903" y="1226513"/>
          <a:ext cx="1898365" cy="234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2560" rIns="0" bIns="162560" numCol="1" spcCol="1270" anchor="ctr" anchorCtr="0">
          <a:noAutofit/>
        </a:bodyPr>
        <a:lstStyle/>
        <a:p>
          <a:pPr marL="0" lvl="0" indent="0" algn="ctr" defTabSz="711200">
            <a:lnSpc>
              <a:spcPct val="150000"/>
            </a:lnSpc>
            <a:spcBef>
              <a:spcPct val="0"/>
            </a:spcBef>
            <a:spcAft>
              <a:spcPct val="35000"/>
            </a:spcAft>
            <a:buNone/>
          </a:pPr>
          <a:r>
            <a:rPr lang="ar-EG" sz="1600" b="1" i="0" kern="1200" dirty="0">
              <a:solidFill>
                <a:schemeClr val="bg1"/>
              </a:solidFill>
              <a:effectLst/>
              <a:latin typeface="Alexandria" pitchFamily="2" charset="-78"/>
              <a:cs typeface="Alexandria" pitchFamily="2" charset="-78"/>
            </a:rPr>
            <a:t>من خلال وسائل الإعلان لتوزيع المعلومات </a:t>
          </a:r>
          <a:endParaRPr lang="en-US" sz="1600" kern="1200" dirty="0">
            <a:solidFill>
              <a:schemeClr val="bg1"/>
            </a:solidFill>
            <a:latin typeface="Alexandria" pitchFamily="2" charset="-78"/>
            <a:cs typeface="Alexandria" pitchFamily="2" charset="-78"/>
          </a:endParaRPr>
        </a:p>
      </dsp:txBody>
      <dsp:txXfrm>
        <a:off x="2913903" y="1226513"/>
        <a:ext cx="1898365" cy="2340000"/>
      </dsp:txXfrm>
    </dsp:sp>
    <dsp:sp modelId="{BDAA1B50-189F-444F-BBFF-F3B1357E19FA}">
      <dsp:nvSpPr>
        <dsp:cNvPr id="0" name=""/>
        <dsp:cNvSpPr/>
      </dsp:nvSpPr>
      <dsp:spPr>
        <a:xfrm>
          <a:off x="635865" y="1226513"/>
          <a:ext cx="1898365" cy="234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2560" rIns="0" bIns="162560" numCol="1" spcCol="1270" anchor="ctr" anchorCtr="0">
          <a:noAutofit/>
        </a:bodyPr>
        <a:lstStyle/>
        <a:p>
          <a:pPr marL="0" lvl="0" indent="0" algn="ctr" defTabSz="711200">
            <a:lnSpc>
              <a:spcPct val="150000"/>
            </a:lnSpc>
            <a:spcBef>
              <a:spcPct val="0"/>
            </a:spcBef>
            <a:spcAft>
              <a:spcPct val="35000"/>
            </a:spcAft>
            <a:buNone/>
          </a:pPr>
          <a:r>
            <a:rPr lang="ar-EG" sz="1600" b="1" i="0" kern="1200" dirty="0">
              <a:solidFill>
                <a:schemeClr val="bg1"/>
              </a:solidFill>
              <a:effectLst/>
              <a:latin typeface="Alexandria" pitchFamily="2" charset="-78"/>
              <a:cs typeface="Alexandria" pitchFamily="2" charset="-78"/>
            </a:rPr>
            <a:t>اتصالات هابطة من جهة واحدة (المؤسسة) لجماهيرها المتنوعة</a:t>
          </a:r>
          <a:endParaRPr lang="en-US" sz="1600" kern="1200" dirty="0">
            <a:solidFill>
              <a:schemeClr val="bg1"/>
            </a:solidFill>
            <a:latin typeface="Alexandria" pitchFamily="2" charset="-78"/>
            <a:cs typeface="Alexandria" pitchFamily="2" charset="-78"/>
          </a:endParaRPr>
        </a:p>
      </dsp:txBody>
      <dsp:txXfrm>
        <a:off x="635865" y="1226513"/>
        <a:ext cx="1898365" cy="234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EE81B0-BA1B-0843-A8B6-381BF512B274}">
      <dsp:nvSpPr>
        <dsp:cNvPr id="0" name=""/>
        <dsp:cNvSpPr/>
      </dsp:nvSpPr>
      <dsp:spPr>
        <a:xfrm>
          <a:off x="0" y="56513"/>
          <a:ext cx="7878119" cy="4680000"/>
        </a:xfrm>
        <a:prstGeom prst="right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854C83-D430-6D49-8723-3DBCA6CEE745}">
      <dsp:nvSpPr>
        <dsp:cNvPr id="0" name=""/>
        <dsp:cNvSpPr/>
      </dsp:nvSpPr>
      <dsp:spPr>
        <a:xfrm>
          <a:off x="5191941" y="1226513"/>
          <a:ext cx="1898365" cy="234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2560" rIns="0" bIns="162560" numCol="1" spcCol="1270" anchor="ctr" anchorCtr="0">
          <a:noAutofit/>
        </a:bodyPr>
        <a:lstStyle/>
        <a:p>
          <a:pPr marL="0" lvl="0" indent="0" algn="ctr" defTabSz="711200">
            <a:lnSpc>
              <a:spcPct val="150000"/>
            </a:lnSpc>
            <a:spcBef>
              <a:spcPct val="0"/>
            </a:spcBef>
            <a:spcAft>
              <a:spcPct val="35000"/>
            </a:spcAft>
            <a:buNone/>
          </a:pPr>
          <a:r>
            <a:rPr lang="ar-EG" sz="1600" b="1" i="0" kern="1200" dirty="0">
              <a:solidFill>
                <a:schemeClr val="bg1"/>
              </a:solidFill>
              <a:effectLst/>
              <a:latin typeface="Alexandria" pitchFamily="2" charset="-78"/>
              <a:cs typeface="Alexandria" pitchFamily="2" charset="-78"/>
            </a:rPr>
            <a:t>المعلومات تتسم بالدقة </a:t>
          </a:r>
          <a:endParaRPr lang="en-US" sz="1600" kern="1200" dirty="0">
            <a:solidFill>
              <a:schemeClr val="bg1"/>
            </a:solidFill>
            <a:latin typeface="Alexandria" pitchFamily="2" charset="-78"/>
            <a:cs typeface="Alexandria" pitchFamily="2" charset="-78"/>
          </a:endParaRPr>
        </a:p>
      </dsp:txBody>
      <dsp:txXfrm>
        <a:off x="5191941" y="1226513"/>
        <a:ext cx="1898365" cy="2340000"/>
      </dsp:txXfrm>
    </dsp:sp>
    <dsp:sp modelId="{C6B7B99E-EE8D-E943-8CC4-E0FD51B4A470}">
      <dsp:nvSpPr>
        <dsp:cNvPr id="0" name=""/>
        <dsp:cNvSpPr/>
      </dsp:nvSpPr>
      <dsp:spPr>
        <a:xfrm>
          <a:off x="2913903" y="1226513"/>
          <a:ext cx="1898365" cy="234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2560" rIns="0" bIns="162560" numCol="1" spcCol="1270" anchor="ctr" anchorCtr="0">
          <a:noAutofit/>
        </a:bodyPr>
        <a:lstStyle/>
        <a:p>
          <a:pPr marL="0" lvl="0" indent="0" algn="ctr" defTabSz="711200">
            <a:lnSpc>
              <a:spcPct val="150000"/>
            </a:lnSpc>
            <a:spcBef>
              <a:spcPct val="0"/>
            </a:spcBef>
            <a:spcAft>
              <a:spcPct val="35000"/>
            </a:spcAft>
            <a:buNone/>
          </a:pPr>
          <a:r>
            <a:rPr lang="ar-EG" sz="1600" b="1" i="0" kern="1200" dirty="0">
              <a:solidFill>
                <a:schemeClr val="bg1"/>
              </a:solidFill>
              <a:effectLst/>
              <a:latin typeface="Alexandria" pitchFamily="2" charset="-78"/>
              <a:cs typeface="Alexandria" pitchFamily="2" charset="-78"/>
            </a:rPr>
            <a:t>توزيع المعلومات بهدف الاقناع  </a:t>
          </a:r>
        </a:p>
        <a:p>
          <a:pPr marL="0" lvl="0" indent="0" algn="ctr" defTabSz="711200">
            <a:lnSpc>
              <a:spcPct val="150000"/>
            </a:lnSpc>
            <a:spcBef>
              <a:spcPct val="0"/>
            </a:spcBef>
            <a:spcAft>
              <a:spcPct val="35000"/>
            </a:spcAft>
            <a:buNone/>
          </a:pPr>
          <a:r>
            <a:rPr lang="ar-EG" sz="1600" b="1" i="0" kern="1200" dirty="0">
              <a:solidFill>
                <a:schemeClr val="bg1"/>
              </a:solidFill>
              <a:effectLst/>
              <a:latin typeface="Alexandria" pitchFamily="2" charset="-78"/>
              <a:cs typeface="Alexandria" pitchFamily="2" charset="-78"/>
            </a:rPr>
            <a:t>ويطلق عليه الاقناع العلمي</a:t>
          </a:r>
          <a:endParaRPr lang="en-US" sz="1600" kern="1200" dirty="0">
            <a:solidFill>
              <a:schemeClr val="bg1"/>
            </a:solidFill>
            <a:latin typeface="Alexandria" pitchFamily="2" charset="-78"/>
            <a:cs typeface="Alexandria" pitchFamily="2" charset="-78"/>
          </a:endParaRPr>
        </a:p>
      </dsp:txBody>
      <dsp:txXfrm>
        <a:off x="2913903" y="1226513"/>
        <a:ext cx="1898365" cy="2340000"/>
      </dsp:txXfrm>
    </dsp:sp>
    <dsp:sp modelId="{BDAA1B50-189F-444F-BBFF-F3B1357E19FA}">
      <dsp:nvSpPr>
        <dsp:cNvPr id="0" name=""/>
        <dsp:cNvSpPr/>
      </dsp:nvSpPr>
      <dsp:spPr>
        <a:xfrm>
          <a:off x="635865" y="1226513"/>
          <a:ext cx="1898365" cy="234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2560" rIns="0" bIns="162560" numCol="1" spcCol="1270" anchor="ctr" anchorCtr="0">
          <a:noAutofit/>
        </a:bodyPr>
        <a:lstStyle/>
        <a:p>
          <a:pPr marL="0" lvl="0" indent="0" algn="ctr" defTabSz="711200">
            <a:lnSpc>
              <a:spcPct val="150000"/>
            </a:lnSpc>
            <a:spcBef>
              <a:spcPct val="0"/>
            </a:spcBef>
            <a:spcAft>
              <a:spcPct val="35000"/>
            </a:spcAft>
            <a:buNone/>
          </a:pPr>
          <a:r>
            <a:rPr lang="ar-EG" sz="1600" b="1" i="0" kern="1200" dirty="0">
              <a:solidFill>
                <a:schemeClr val="bg1"/>
              </a:solidFill>
              <a:effectLst/>
              <a:latin typeface="Alexandria" pitchFamily="2" charset="-78"/>
              <a:cs typeface="Alexandria" pitchFamily="2" charset="-78"/>
            </a:rPr>
            <a:t>اتصالات هابطة من جهة واحدة (المؤسسة) لجماهيرها المتنوعة</a:t>
          </a:r>
          <a:endParaRPr lang="en-US" sz="1600" kern="1200" dirty="0">
            <a:solidFill>
              <a:schemeClr val="bg1"/>
            </a:solidFill>
            <a:latin typeface="Alexandria" pitchFamily="2" charset="-78"/>
            <a:cs typeface="Alexandria" pitchFamily="2" charset="-78"/>
          </a:endParaRPr>
        </a:p>
      </dsp:txBody>
      <dsp:txXfrm>
        <a:off x="635865" y="1226513"/>
        <a:ext cx="1898365" cy="234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F032CD-574D-0C43-955A-C94DF37880E3}">
      <dsp:nvSpPr>
        <dsp:cNvPr id="0" name=""/>
        <dsp:cNvSpPr/>
      </dsp:nvSpPr>
      <dsp:spPr>
        <a:xfrm rot="10800000">
          <a:off x="4357" y="-46464"/>
          <a:ext cx="2614730" cy="3078861"/>
        </a:xfrm>
        <a:prstGeom prst="up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F23F60-BDDD-AC45-8B63-47BFC137F4A0}">
      <dsp:nvSpPr>
        <dsp:cNvPr id="0" name=""/>
        <dsp:cNvSpPr/>
      </dsp:nvSpPr>
      <dsp:spPr>
        <a:xfrm>
          <a:off x="2697530" y="193585"/>
          <a:ext cx="4437119" cy="2304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0" rIns="113792" bIns="113792" numCol="1" spcCol="1270" anchor="ctr" anchorCtr="0">
          <a:noAutofit/>
        </a:bodyPr>
        <a:lstStyle/>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من المؤسسة لجماهيرها المتنوعة، حيث تهتم المؤسسة بالجمهور لكسب تأييده لقراراتها لوحدها.</a:t>
          </a:r>
        </a:p>
        <a:p>
          <a:pPr marL="0" lvl="0" indent="0" algn="r" defTabSz="711200" rtl="1">
            <a:lnSpc>
              <a:spcPct val="150000"/>
            </a:lnSpc>
            <a:spcBef>
              <a:spcPct val="0"/>
            </a:spcBef>
            <a:spcAft>
              <a:spcPct val="35000"/>
            </a:spcAft>
            <a:buNone/>
          </a:pPr>
          <a:endParaRPr lang="ar-SA" sz="1600" kern="1200" dirty="0">
            <a:latin typeface="Alexandria" pitchFamily="2" charset="-78"/>
            <a:cs typeface="Alexandria" pitchFamily="2" charset="-78"/>
          </a:endParaRPr>
        </a:p>
        <a:p>
          <a:pPr marL="0" lvl="0" indent="0" algn="r" defTabSz="711200" rtl="1">
            <a:lnSpc>
              <a:spcPct val="150000"/>
            </a:lnSpc>
            <a:spcBef>
              <a:spcPct val="0"/>
            </a:spcBef>
            <a:spcAft>
              <a:spcPct val="35000"/>
            </a:spcAft>
            <a:buNone/>
          </a:pPr>
          <a:endParaRPr lang="en-US" sz="1600" kern="1200" dirty="0">
            <a:latin typeface="Alexandria" pitchFamily="2" charset="-78"/>
            <a:cs typeface="Alexandria" pitchFamily="2" charset="-78"/>
          </a:endParaRPr>
        </a:p>
      </dsp:txBody>
      <dsp:txXfrm>
        <a:off x="2697530" y="193585"/>
        <a:ext cx="4437119" cy="2304519"/>
      </dsp:txXfrm>
    </dsp:sp>
    <dsp:sp modelId="{03BC158A-D08C-FA4A-B0AF-44E843F26B93}">
      <dsp:nvSpPr>
        <dsp:cNvPr id="0" name=""/>
        <dsp:cNvSpPr/>
      </dsp:nvSpPr>
      <dsp:spPr>
        <a:xfrm rot="10800000">
          <a:off x="884750" y="3209143"/>
          <a:ext cx="2422783" cy="1591939"/>
        </a:xfrm>
        <a:prstGeom prst="down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57AAFD-B049-0448-8617-775F6D379230}">
      <dsp:nvSpPr>
        <dsp:cNvPr id="0" name=""/>
        <dsp:cNvSpPr/>
      </dsp:nvSpPr>
      <dsp:spPr>
        <a:xfrm>
          <a:off x="3481949" y="2690148"/>
          <a:ext cx="4437119" cy="2304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0" rIns="113792" bIns="113792" numCol="1" spcCol="1270" anchor="ctr" anchorCtr="0">
          <a:noAutofit/>
        </a:bodyPr>
        <a:lstStyle/>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من أصحاب المصالح للمؤسسة.</a:t>
          </a: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حيث تهتم المؤسسة بالتعرف على رد فعل الجمهور وآرائه من أجل إقناعه فقط بوجهات نظرها وليس تلبية مطالبه.</a:t>
          </a:r>
          <a:endParaRPr lang="en-US" sz="1600" kern="1200" dirty="0">
            <a:latin typeface="Alexandria" pitchFamily="2" charset="-78"/>
            <a:cs typeface="Alexandria" pitchFamily="2" charset="-78"/>
          </a:endParaRPr>
        </a:p>
      </dsp:txBody>
      <dsp:txXfrm>
        <a:off x="3481949" y="2690148"/>
        <a:ext cx="4437119" cy="23045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F032CD-574D-0C43-955A-C94DF37880E3}">
      <dsp:nvSpPr>
        <dsp:cNvPr id="0" name=""/>
        <dsp:cNvSpPr/>
      </dsp:nvSpPr>
      <dsp:spPr>
        <a:xfrm rot="10800000">
          <a:off x="4852" y="34418"/>
          <a:ext cx="2911499" cy="2711244"/>
        </a:xfrm>
        <a:prstGeom prst="up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F23F60-BDDD-AC45-8B63-47BFC137F4A0}">
      <dsp:nvSpPr>
        <dsp:cNvPr id="0" name=""/>
        <dsp:cNvSpPr/>
      </dsp:nvSpPr>
      <dsp:spPr>
        <a:xfrm>
          <a:off x="2894605" y="31099"/>
          <a:ext cx="5680846" cy="2769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0" rIns="113792" bIns="113792" numCol="1" spcCol="1270" anchor="ctr" anchorCtr="0">
          <a:noAutofit/>
        </a:bodyPr>
        <a:lstStyle/>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من المؤسسة لجماهيرها المتنوعة، حيث تهتم المؤسسة بالجمهور:</a:t>
          </a: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 لكسب تأييده لقراراتها.</a:t>
          </a: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-الحفاظ على صورتها خاصة وقت الأزمات ، حيث تستجيب لمطالب الجماهير. </a:t>
          </a: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 معلومات صادقة وحقيقية</a:t>
          </a:r>
        </a:p>
      </dsp:txBody>
      <dsp:txXfrm>
        <a:off x="2894605" y="31099"/>
        <a:ext cx="5680846" cy="2769502"/>
      </dsp:txXfrm>
    </dsp:sp>
    <dsp:sp modelId="{03BC158A-D08C-FA4A-B0AF-44E843F26B93}">
      <dsp:nvSpPr>
        <dsp:cNvPr id="0" name=""/>
        <dsp:cNvSpPr/>
      </dsp:nvSpPr>
      <dsp:spPr>
        <a:xfrm rot="10800000">
          <a:off x="753762" y="2167281"/>
          <a:ext cx="3160578" cy="2406863"/>
        </a:xfrm>
        <a:prstGeom prst="down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57AAFD-B049-0448-8617-775F6D379230}">
      <dsp:nvSpPr>
        <dsp:cNvPr id="0" name=""/>
        <dsp:cNvSpPr/>
      </dsp:nvSpPr>
      <dsp:spPr>
        <a:xfrm>
          <a:off x="3877146" y="2587222"/>
          <a:ext cx="4940726" cy="2304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0" rIns="113792" bIns="113792" numCol="1" spcCol="1270" anchor="ctr" anchorCtr="0">
          <a:noAutofit/>
        </a:bodyPr>
        <a:lstStyle/>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من أصحاب المصالح للمؤسسة.</a:t>
          </a: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حيث تهتم المؤسسة بالتعرف على رد فعل الجمهور وآرائه من أجل تلبية مطالبه</a:t>
          </a:r>
          <a:endParaRPr lang="en-US" sz="1600" kern="1200" dirty="0">
            <a:latin typeface="Alexandria" pitchFamily="2" charset="-78"/>
            <a:cs typeface="Alexandria" pitchFamily="2" charset="-78"/>
          </a:endParaRPr>
        </a:p>
      </dsp:txBody>
      <dsp:txXfrm>
        <a:off x="3877146" y="2587222"/>
        <a:ext cx="4940726" cy="2304519"/>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5.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4992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7/18/26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7/18/26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7/18/26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7/18/26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٨</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332163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r>
              <a:rPr lang="ar-SA" sz="1600" b="1" dirty="0">
                <a:solidFill>
                  <a:schemeClr val="tx1"/>
                </a:solidFill>
                <a:latin typeface="Alexandria" pitchFamily="2" charset="-78"/>
                <a:cs typeface="Alexandria" pitchFamily="2" charset="-78"/>
              </a:rPr>
              <a:t>تناولت المحاضرة السابعة عددا من الموضوعات من أهمها : </a:t>
            </a:r>
          </a:p>
          <a:p>
            <a:pPr marL="285750" indent="-285750" algn="r" defTabSz="914400" rtl="1" eaLnBrk="1" latinLnBrk="0" hangingPunct="1">
              <a:lnSpc>
                <a:spcPct val="200000"/>
              </a:lnSpc>
              <a:buFontTx/>
              <a:buChar char="-"/>
            </a:pPr>
            <a:r>
              <a:rPr lang="ar-SA" sz="1600" dirty="0">
                <a:solidFill>
                  <a:schemeClr val="tx1"/>
                </a:solidFill>
                <a:latin typeface="Alexandria" pitchFamily="2" charset="-78"/>
                <a:cs typeface="Alexandria" pitchFamily="2" charset="-78"/>
              </a:rPr>
              <a:t>تعريف المنظمات غير الهادفة للربح والمزايا التي تتميز بها.</a:t>
            </a:r>
          </a:p>
          <a:p>
            <a:pPr marL="285750" indent="-285750" algn="r" defTabSz="914400" rtl="1" eaLnBrk="1" latinLnBrk="0" hangingPunct="1">
              <a:lnSpc>
                <a:spcPct val="200000"/>
              </a:lnSpc>
              <a:buFontTx/>
              <a:buChar char="-"/>
            </a:pPr>
            <a:r>
              <a:rPr lang="ar-SA" sz="1600" dirty="0">
                <a:solidFill>
                  <a:schemeClr val="tx1"/>
                </a:solidFill>
                <a:latin typeface="Alexandria" pitchFamily="2" charset="-78"/>
                <a:cs typeface="Alexandria" pitchFamily="2" charset="-78"/>
              </a:rPr>
              <a:t>أدوار ممارسو العلاقات العامة في تحقيق أهداف المنظمات غير الهادفة للربح .</a:t>
            </a:r>
          </a:p>
          <a:p>
            <a:pPr marL="285750" indent="-285750" algn="r" defTabSz="914400" rtl="1" eaLnBrk="1" latinLnBrk="0" hangingPunct="1">
              <a:lnSpc>
                <a:spcPct val="200000"/>
              </a:lnSpc>
              <a:buFontTx/>
              <a:buChar char="-"/>
            </a:pPr>
            <a:r>
              <a:rPr lang="ar-SA" sz="1600" dirty="0">
                <a:solidFill>
                  <a:schemeClr val="tx1"/>
                </a:solidFill>
                <a:latin typeface="Alexandria" pitchFamily="2" charset="-78"/>
                <a:cs typeface="Alexandria" pitchFamily="2" charset="-78"/>
              </a:rPr>
              <a:t>العلاقات الإعلامية في المنظمات غير الهادفة للربح.</a:t>
            </a:r>
          </a:p>
          <a:p>
            <a:pPr marL="285750" indent="-285750" algn="r" defTabSz="914400" rtl="1" eaLnBrk="1" latinLnBrk="0" hangingPunct="1">
              <a:lnSpc>
                <a:spcPct val="200000"/>
              </a:lnSpc>
              <a:buFontTx/>
              <a:buChar char="-"/>
            </a:pPr>
            <a:r>
              <a:rPr lang="ar-SA" sz="1600" dirty="0">
                <a:solidFill>
                  <a:schemeClr val="tx1"/>
                </a:solidFill>
                <a:latin typeface="Alexandria" pitchFamily="2" charset="-78"/>
                <a:cs typeface="Alexandria" pitchFamily="2" charset="-78"/>
              </a:rPr>
              <a:t>الاتصال الأخلاقي وبناء الصورة الذهنية  للمنظمات غير الهادفة للربح.</a:t>
            </a:r>
          </a:p>
          <a:p>
            <a:pPr marL="285750" indent="-285750" algn="r" defTabSz="914400" rtl="1" eaLnBrk="1" latinLnBrk="0" hangingPunct="1">
              <a:lnSpc>
                <a:spcPct val="200000"/>
              </a:lnSpc>
              <a:buFontTx/>
              <a:buChar char="-"/>
            </a:pPr>
            <a:r>
              <a:rPr lang="ar-EG" sz="1600" dirty="0">
                <a:solidFill>
                  <a:schemeClr val="tx1"/>
                </a:solidFill>
                <a:latin typeface="Alexandria" pitchFamily="2" charset="-78"/>
                <a:cs typeface="Alexandria" pitchFamily="2" charset="-78"/>
              </a:rPr>
              <a:t>وسائل الاتصال التي يمكن للمنظمات </a:t>
            </a:r>
            <a:r>
              <a:rPr lang="ar-SA" sz="1600" dirty="0">
                <a:solidFill>
                  <a:schemeClr val="tx1"/>
                </a:solidFill>
                <a:latin typeface="Alexandria" pitchFamily="2" charset="-78"/>
                <a:cs typeface="Alexandria" pitchFamily="2" charset="-78"/>
              </a:rPr>
              <a:t>غير الهادفة للربح </a:t>
            </a:r>
            <a:r>
              <a:rPr lang="ar-EG" sz="1600" dirty="0">
                <a:solidFill>
                  <a:schemeClr val="tx1"/>
                </a:solidFill>
                <a:latin typeface="Alexandria" pitchFamily="2" charset="-78"/>
                <a:cs typeface="Alexandria" pitchFamily="2" charset="-78"/>
              </a:rPr>
              <a:t>استخدامها لبناء صورة ذهنية.</a:t>
            </a:r>
          </a:p>
          <a:p>
            <a:pPr marL="285750" indent="-285750" algn="r" defTabSz="914400" rtl="1" eaLnBrk="1" latinLnBrk="0" hangingPunct="1">
              <a:lnSpc>
                <a:spcPct val="200000"/>
              </a:lnSpc>
              <a:buFontTx/>
              <a:buChar char="-"/>
            </a:pPr>
            <a:r>
              <a:rPr lang="ar-EG" sz="1600" dirty="0">
                <a:solidFill>
                  <a:schemeClr val="tx1"/>
                </a:solidFill>
                <a:latin typeface="Alexandria" pitchFamily="2" charset="-78"/>
                <a:cs typeface="Alexandria" pitchFamily="2" charset="-78"/>
              </a:rPr>
              <a:t>الاستراتيجية  الأخلاقية  لوسائل التواصل الاجتماعي في </a:t>
            </a:r>
            <a:r>
              <a:rPr lang="ar-SA" sz="1600" dirty="0">
                <a:solidFill>
                  <a:schemeClr val="tx1"/>
                </a:solidFill>
                <a:latin typeface="Alexandria" pitchFamily="2" charset="-78"/>
                <a:cs typeface="Alexandria" pitchFamily="2" charset="-78"/>
              </a:rPr>
              <a:t>غير الهادفة للربح. </a:t>
            </a:r>
          </a:p>
          <a:p>
            <a:pPr marL="285750" indent="-285750" algn="r" defTabSz="914400" rtl="1" eaLnBrk="1" latinLnBrk="0" hangingPunct="1">
              <a:lnSpc>
                <a:spcPct val="200000"/>
              </a:lnSpc>
              <a:buFontTx/>
              <a:buChar char="-"/>
            </a:pPr>
            <a:r>
              <a:rPr lang="ar-SA" sz="1600" dirty="0">
                <a:solidFill>
                  <a:schemeClr val="tx1"/>
                </a:solidFill>
                <a:latin typeface="Alexandria" charset="0"/>
                <a:cs typeface="Alexandria" charset="0"/>
              </a:rPr>
              <a:t>العلاقات العامة الدولية للمنظمات </a:t>
            </a:r>
            <a:r>
              <a:rPr lang="ar-SA" sz="1600" dirty="0">
                <a:solidFill>
                  <a:schemeClr val="tx1"/>
                </a:solidFill>
                <a:latin typeface="Alexandria" pitchFamily="2" charset="-78"/>
                <a:cs typeface="Alexandria" pitchFamily="2" charset="-78"/>
              </a:rPr>
              <a:t>غير الهادفة للربح </a:t>
            </a:r>
            <a:r>
              <a:rPr lang="ar-SA" sz="1600" dirty="0">
                <a:solidFill>
                  <a:schemeClr val="tx1"/>
                </a:solidFill>
                <a:latin typeface="Alexandria" charset="0"/>
                <a:cs typeface="Alexandria" charset="0"/>
              </a:rPr>
              <a:t>وأهدافها ومعايير الممارسات الأخلاقية.</a:t>
            </a:r>
            <a:endParaRPr lang="ar-EG" sz="1600" dirty="0">
              <a:solidFill>
                <a:schemeClr val="tx1"/>
              </a:solidFill>
              <a:latin typeface="Alexandria" pitchFamily="2" charset="-78"/>
              <a:cs typeface="Alexandria" pitchFamily="2" charset="-78"/>
            </a:endParaRPr>
          </a:p>
        </p:txBody>
      </p:sp>
      <p:sp>
        <p:nvSpPr>
          <p:cNvPr id="3" name="TextBox 2"/>
          <p:cNvSpPr txBox="1"/>
          <p:nvPr/>
        </p:nvSpPr>
        <p:spPr>
          <a:xfrm>
            <a:off x="7313609" y="1254314"/>
            <a:ext cx="3902032" cy="400110"/>
          </a:xfrm>
          <a:prstGeom prst="rect">
            <a:avLst/>
          </a:prstGeom>
          <a:noFill/>
        </p:spPr>
        <p:txBody>
          <a:bodyPr wrap="square" rtlCol="0">
            <a:spAutoFit/>
          </a:bodyPr>
          <a:lstStyle/>
          <a:p>
            <a:pPr algn="r" rtl="1"/>
            <a:r>
              <a:rPr lang="ar-SA" sz="2000" b="1" dirty="0">
                <a:latin typeface="Alexandria" charset="0"/>
                <a:cs typeface="Alexandria" charset="0"/>
              </a:rPr>
              <a:t>ملخص المحاضرة السابقة:</a:t>
            </a:r>
            <a:endParaRPr lang="en-US" sz="20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1657" y="-14413"/>
            <a:ext cx="2305141" cy="1076343"/>
          </a:xfrm>
          <a:prstGeom prst="rect">
            <a:avLst/>
          </a:prstGeom>
        </p:spPr>
      </p:pic>
      <p:sp>
        <p:nvSpPr>
          <p:cNvPr id="5" name="Rectangle 4">
            <a:extLst>
              <a:ext uri="{FF2B5EF4-FFF2-40B4-BE49-F238E27FC236}">
                <a16:creationId xmlns:a16="http://schemas.microsoft.com/office/drawing/2014/main" id="{FCC2C002-919D-A2D5-BB77-7853E9928B8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983037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878587" y="3505024"/>
            <a:ext cx="139031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895619" y="3528595"/>
            <a:ext cx="1373281"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a:t>
            </a:r>
            <a:endParaRPr lang="en-US" b="1" dirty="0">
              <a:solidFill>
                <a:schemeClr val="bg1"/>
              </a:solidFill>
              <a:latin typeface="Alexandria" charset="0"/>
              <a:cs typeface="Alexandria" charset="0"/>
            </a:endParaRPr>
          </a:p>
        </p:txBody>
      </p:sp>
      <p:sp>
        <p:nvSpPr>
          <p:cNvPr id="23" name="TextBox 22"/>
          <p:cNvSpPr txBox="1"/>
          <p:nvPr/>
        </p:nvSpPr>
        <p:spPr>
          <a:xfrm>
            <a:off x="5908478"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٨</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264224"/>
            <a:ext cx="4458977" cy="338554"/>
          </a:xfrm>
          <a:prstGeom prst="rect">
            <a:avLst/>
          </a:prstGeom>
          <a:noFill/>
        </p:spPr>
        <p:txBody>
          <a:bodyPr wrap="square" rtlCol="0">
            <a:spAutoFit/>
          </a:bodyPr>
          <a:lstStyle/>
          <a:p>
            <a:pPr algn="r" rtl="1"/>
            <a:r>
              <a:rPr lang="ar-EG" sz="1600" b="1" dirty="0">
                <a:latin typeface="Alexandria" pitchFamily="2" charset="-78"/>
                <a:cs typeface="Alexandria" pitchFamily="2" charset="-78"/>
              </a:rPr>
              <a:t>العلاقات العامة في المؤسسات الحكومية:</a:t>
            </a:r>
            <a:r>
              <a:rPr lang="en-US" sz="1600" b="1" dirty="0">
                <a:latin typeface="Alexandria" pitchFamily="2" charset="-78"/>
                <a:cs typeface="Alexandria" pitchFamily="2" charset="-78"/>
              </a:rPr>
              <a:t> </a:t>
            </a:r>
          </a:p>
        </p:txBody>
      </p:sp>
      <p:sp>
        <p:nvSpPr>
          <p:cNvPr id="2" name="TextBox 1">
            <a:extLst>
              <a:ext uri="{FF2B5EF4-FFF2-40B4-BE49-F238E27FC236}">
                <a16:creationId xmlns:a16="http://schemas.microsoft.com/office/drawing/2014/main" id="{F260F532-41AC-1245-8E6E-8E799C430DC1}"/>
              </a:ext>
            </a:extLst>
          </p:cNvPr>
          <p:cNvSpPr txBox="1"/>
          <p:nvPr/>
        </p:nvSpPr>
        <p:spPr>
          <a:xfrm>
            <a:off x="53244" y="1653546"/>
            <a:ext cx="5764719" cy="2974597"/>
          </a:xfrm>
          <a:prstGeom prst="rect">
            <a:avLst/>
          </a:prstGeom>
          <a:noFill/>
        </p:spPr>
        <p:txBody>
          <a:bodyPr wrap="none" rtlCol="0">
            <a:spAutoFit/>
          </a:bodyPr>
          <a:lstStyle/>
          <a:p>
            <a:pPr marL="285750" indent="-285750" algn="r" rtl="1">
              <a:lnSpc>
                <a:spcPct val="200000"/>
              </a:lnSpc>
              <a:buFont typeface="Wingdings" pitchFamily="2" charset="2"/>
              <a:buChar char="q"/>
            </a:pPr>
            <a:r>
              <a:rPr lang="ar-EG" sz="1600" dirty="0">
                <a:latin typeface="Alexandria" pitchFamily="2" charset="-78"/>
                <a:cs typeface="Alexandria" pitchFamily="2" charset="-78"/>
              </a:rPr>
              <a:t>معايير ومبادئ الممارسات الأخلاقية للعلاقات العامة. </a:t>
            </a:r>
            <a:endParaRPr lang="en-US"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في المؤسسات الحكومية قي تواصلها مع جماهيرها المتنوعة.</a:t>
            </a: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q"/>
            </a:pP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q"/>
            </a:pPr>
            <a:r>
              <a:rPr lang="ar-EG" sz="1600" dirty="0">
                <a:latin typeface="Alexandria" pitchFamily="2" charset="-78"/>
                <a:cs typeface="Alexandria" pitchFamily="2" charset="-78"/>
              </a:rPr>
              <a:t>التحديات التي تواجه الممارسات الأخلاقية للعلاقات العامة</a:t>
            </a:r>
          </a:p>
          <a:p>
            <a:pPr algn="r" rtl="1">
              <a:lnSpc>
                <a:spcPct val="200000"/>
              </a:lnSpc>
            </a:pPr>
            <a:r>
              <a:rPr lang="ar-EG" sz="1600" dirty="0">
                <a:latin typeface="Alexandria" pitchFamily="2" charset="-78"/>
                <a:cs typeface="Alexandria" pitchFamily="2" charset="-78"/>
              </a:rPr>
              <a:t>     في المؤسسات الحكومية.</a:t>
            </a:r>
            <a:r>
              <a:rPr lang="en-US" sz="1600" dirty="0">
                <a:latin typeface="Alexandria" pitchFamily="2" charset="-78"/>
                <a:cs typeface="Alexandria" pitchFamily="2" charset="-78"/>
              </a:rPr>
              <a:t> </a:t>
            </a:r>
          </a:p>
          <a:p>
            <a:pPr marL="285750" indent="-285750" algn="r" rtl="1">
              <a:lnSpc>
                <a:spcPct val="200000"/>
              </a:lnSpc>
              <a:buFont typeface="Wingdings" pitchFamily="2" charset="2"/>
              <a:buChar char="q"/>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61513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5560542" y="980410"/>
            <a:ext cx="65969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80431" y="1589974"/>
            <a:ext cx="1115622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r>
              <a:rPr lang="ar-EG" b="0" i="0" dirty="0">
                <a:solidFill>
                  <a:srgbClr val="333333"/>
                </a:solidFill>
                <a:effectLst/>
                <a:latin typeface="Alexandria" pitchFamily="2" charset="-78"/>
                <a:cs typeface="Alexandria" pitchFamily="2" charset="-78"/>
              </a:rPr>
              <a:t>كانت الدول في </a:t>
            </a:r>
            <a:r>
              <a:rPr lang="ar-EG" b="1" i="0" dirty="0">
                <a:solidFill>
                  <a:srgbClr val="333333"/>
                </a:solidFill>
                <a:effectLst/>
                <a:latin typeface="Alexandria" pitchFamily="2" charset="-78"/>
                <a:cs typeface="Alexandria" pitchFamily="2" charset="-78"/>
              </a:rPr>
              <a:t>العصور القديمة </a:t>
            </a:r>
            <a:r>
              <a:rPr lang="ar-EG" b="0" i="0" dirty="0">
                <a:solidFill>
                  <a:srgbClr val="333333"/>
                </a:solidFill>
                <a:effectLst/>
                <a:latin typeface="Alexandria" pitchFamily="2" charset="-78"/>
                <a:cs typeface="Alexandria" pitchFamily="2" charset="-78"/>
              </a:rPr>
              <a:t>تمارس دورها التقليدي المتمثل في المحافظة على الأمن الداخلي وممتلكات المواطنين بالإضافة إلى حماية حدود الدولة.</a:t>
            </a:r>
          </a:p>
          <a:p>
            <a:pPr marL="0" algn="just" defTabSz="914400" rtl="1" eaLnBrk="1" latinLnBrk="0" hangingPunct="1">
              <a:lnSpc>
                <a:spcPct val="150000"/>
              </a:lnSpc>
            </a:pPr>
            <a:endParaRPr lang="ar-EG" dirty="0">
              <a:solidFill>
                <a:srgbClr val="333333"/>
              </a:solidFill>
              <a:latin typeface="Alexandria" pitchFamily="2" charset="-78"/>
              <a:cs typeface="Alexandria" pitchFamily="2" charset="-78"/>
            </a:endParaRPr>
          </a:p>
          <a:p>
            <a:pPr marL="0" algn="just" defTabSz="914400" rtl="1" eaLnBrk="1" latinLnBrk="0" hangingPunct="1">
              <a:lnSpc>
                <a:spcPct val="150000"/>
              </a:lnSpc>
            </a:pPr>
            <a:r>
              <a:rPr lang="ar-EG" b="0" i="0" dirty="0">
                <a:solidFill>
                  <a:srgbClr val="333333"/>
                </a:solidFill>
                <a:effectLst/>
                <a:latin typeface="Alexandria" pitchFamily="2" charset="-78"/>
                <a:cs typeface="Alexandria" pitchFamily="2" charset="-78"/>
              </a:rPr>
              <a:t>أما في </a:t>
            </a:r>
            <a:r>
              <a:rPr lang="ar-EG" b="1" i="0" dirty="0">
                <a:solidFill>
                  <a:srgbClr val="333333"/>
                </a:solidFill>
                <a:effectLst/>
                <a:latin typeface="Alexandria" pitchFamily="2" charset="-78"/>
                <a:cs typeface="Alexandria" pitchFamily="2" charset="-78"/>
              </a:rPr>
              <a:t>العصور الحديثة </a:t>
            </a:r>
            <a:r>
              <a:rPr lang="ar-EG" b="0" i="0" dirty="0">
                <a:solidFill>
                  <a:srgbClr val="333333"/>
                </a:solidFill>
                <a:effectLst/>
                <a:latin typeface="Alexandria" pitchFamily="2" charset="-78"/>
                <a:cs typeface="Alexandria" pitchFamily="2" charset="-78"/>
              </a:rPr>
              <a:t>فقد تطور دور الدولة وأتسع حتى أصبح يشمل أوجه الحياة الاقتصادية والاجتماعية والتعليمية والصحية، فالدولة تقدم الكثير من الخدمات بجانب الحفاظ على الأمن والدفاع الوطني والمدني والقضاء والبرامج الاجتماعية.</a:t>
            </a:r>
            <a:endParaRPr lang="ar-EG" dirty="0">
              <a:solidFill>
                <a:srgbClr val="333333"/>
              </a:solidFill>
              <a:latin typeface="Alexandria" pitchFamily="2" charset="-78"/>
              <a:cs typeface="Alexandria" pitchFamily="2" charset="-78"/>
            </a:endParaRPr>
          </a:p>
          <a:p>
            <a:pPr marL="0" algn="just" defTabSz="914400" rtl="1" eaLnBrk="1" latinLnBrk="0" hangingPunct="1">
              <a:lnSpc>
                <a:spcPct val="150000"/>
              </a:lnSpc>
            </a:pPr>
            <a:r>
              <a:rPr lang="ar-EG" b="1" i="0" dirty="0">
                <a:solidFill>
                  <a:srgbClr val="333333"/>
                </a:solidFill>
                <a:effectLst/>
                <a:latin typeface="Alexandria" pitchFamily="2" charset="-78"/>
                <a:cs typeface="Alexandria" pitchFamily="2" charset="-78"/>
              </a:rPr>
              <a:t>ونتيجة لتطور دور الدولة </a:t>
            </a:r>
            <a:r>
              <a:rPr lang="ar-EG" b="0" i="0" dirty="0">
                <a:solidFill>
                  <a:srgbClr val="333333"/>
                </a:solidFill>
                <a:effectLst/>
                <a:latin typeface="Alexandria" pitchFamily="2" charset="-78"/>
                <a:cs typeface="Alexandria" pitchFamily="2" charset="-78"/>
              </a:rPr>
              <a:t>بهذا الشكل فقد زادت المشاكل التنفيذية التي تقابلها وزاد عدد الوزارات والمؤسسات الحكومية وتضاعفت أعداد العاملين فيها. </a:t>
            </a:r>
            <a:endParaRPr lang="en-US" dirty="0">
              <a:solidFill>
                <a:srgbClr val="333333"/>
              </a:solidFill>
              <a:latin typeface="Alexandria" pitchFamily="2" charset="-78"/>
              <a:cs typeface="Alexandria" pitchFamily="2" charset="-78"/>
            </a:endParaRPr>
          </a:p>
        </p:txBody>
      </p:sp>
      <p:sp>
        <p:nvSpPr>
          <p:cNvPr id="24" name="TextBox 23"/>
          <p:cNvSpPr txBox="1"/>
          <p:nvPr/>
        </p:nvSpPr>
        <p:spPr>
          <a:xfrm>
            <a:off x="5560542" y="1017542"/>
            <a:ext cx="6596966" cy="461024"/>
          </a:xfrm>
          <a:prstGeom prst="rect">
            <a:avLst/>
          </a:prstGeom>
          <a:noFill/>
        </p:spPr>
        <p:txBody>
          <a:bodyPr wrap="square" rtlCol="0">
            <a:spAutoFit/>
          </a:bodyPr>
          <a:lstStyle/>
          <a:p>
            <a:pPr algn="r" rtl="1">
              <a:lnSpc>
                <a:spcPct val="150000"/>
              </a:lnSpc>
            </a:pPr>
            <a:r>
              <a:rPr lang="ar-EG" b="1" i="0" dirty="0">
                <a:solidFill>
                  <a:schemeClr val="bg1"/>
                </a:solidFill>
                <a:effectLst/>
                <a:latin typeface="Alexandria" pitchFamily="2" charset="-78"/>
                <a:cs typeface="Alexandria" pitchFamily="2" charset="-78"/>
              </a:rPr>
              <a:t>مقدمة في العلاقات العامة في المنظمات الحكومية</a:t>
            </a:r>
            <a:endParaRPr lang="en-US"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3" name="Rectangle 2">
            <a:extLst>
              <a:ext uri="{FF2B5EF4-FFF2-40B4-BE49-F238E27FC236}">
                <a16:creationId xmlns:a16="http://schemas.microsoft.com/office/drawing/2014/main" id="{1DE4C39D-D992-F92A-FA11-7B5905EA2F8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93953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85351" y="1182721"/>
            <a:ext cx="11798640" cy="5109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200000"/>
              </a:lnSpc>
            </a:pPr>
            <a:r>
              <a:rPr lang="ar-EG" b="0" i="0" dirty="0">
                <a:solidFill>
                  <a:srgbClr val="333333"/>
                </a:solidFill>
                <a:effectLst/>
                <a:latin typeface="Alexandria" pitchFamily="2" charset="-78"/>
                <a:cs typeface="Alexandria" pitchFamily="2" charset="-78"/>
              </a:rPr>
              <a:t>والإدارة الحكومية المؤثرة تنمو وتزدهر من خلال قربها من المواطن ومشاكله، فقد أثبتت التجارب أن استقرار الدول وتطورها مرهون بطبيعة العلاقة السائدة بين الحكومة ومواطنيها. فعندما يسود التفاعل بين الحكومة والمواطنين؛ تتقلص الفجوة فيما بينهما ويسود التفاهم والعكس أيضا ً صحيح، فحين تغلق أبواب التواصل والحوار تتسع الفجوة وتبرز المشكلات والأزمات والخلافات، وتنعدم الثقة، الأمر الذي يقود إلى الفوضى وعدم الاستقرار، ولا يتوقف الأمر عند الحدود العلاقة التي تربط الحكومة بمواطنيها.</a:t>
            </a:r>
          </a:p>
          <a:p>
            <a:pPr marL="0" algn="just" defTabSz="914400" rtl="1" eaLnBrk="1" latinLnBrk="0" hangingPunct="1">
              <a:lnSpc>
                <a:spcPct val="200000"/>
              </a:lnSpc>
            </a:pPr>
            <a:r>
              <a:rPr lang="ar-EG" dirty="0">
                <a:solidFill>
                  <a:srgbClr val="333333"/>
                </a:solidFill>
                <a:latin typeface="Alexandria" pitchFamily="2" charset="-78"/>
                <a:cs typeface="Alexandria" pitchFamily="2" charset="-78"/>
              </a:rPr>
              <a:t>جميع ما سبق استدعى ضرورة </a:t>
            </a:r>
            <a:r>
              <a:rPr lang="ar-EG" b="1" dirty="0">
                <a:solidFill>
                  <a:srgbClr val="333333"/>
                </a:solidFill>
                <a:latin typeface="Alexandria" pitchFamily="2" charset="-78"/>
                <a:cs typeface="Alexandria" pitchFamily="2" charset="-78"/>
              </a:rPr>
              <a:t>الاهتمام بالعلاقات الجيدة </a:t>
            </a:r>
            <a:r>
              <a:rPr lang="ar-EG" dirty="0">
                <a:solidFill>
                  <a:srgbClr val="333333"/>
                </a:solidFill>
                <a:latin typeface="Alexandria" pitchFamily="2" charset="-78"/>
                <a:cs typeface="Alexandria" pitchFamily="2" charset="-78"/>
              </a:rPr>
              <a:t>مع الجماهير وأصحاب المصالح الداخلية والخارجية ، </a:t>
            </a:r>
            <a:r>
              <a:rPr lang="ar-EG" b="1" dirty="0">
                <a:solidFill>
                  <a:srgbClr val="333333"/>
                </a:solidFill>
                <a:latin typeface="Alexandria" pitchFamily="2" charset="-78"/>
                <a:cs typeface="Alexandria" pitchFamily="2" charset="-78"/>
              </a:rPr>
              <a:t>وإنشاء وحدات متخصصة </a:t>
            </a:r>
            <a:r>
              <a:rPr lang="ar-EG" dirty="0">
                <a:solidFill>
                  <a:srgbClr val="333333"/>
                </a:solidFill>
                <a:latin typeface="Alexandria" pitchFamily="2" charset="-78"/>
                <a:cs typeface="Alexandria" pitchFamily="2" charset="-78"/>
              </a:rPr>
              <a:t>في العلاقات العامة لكي تنظم هذه العلاقات وتبني جسور من الثقة بين الأجهزة الحكومية وجماهيرها،</a:t>
            </a: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5351" y="-37272"/>
            <a:ext cx="2305141" cy="1076343"/>
          </a:xfrm>
          <a:prstGeom prst="rect">
            <a:avLst/>
          </a:prstGeom>
        </p:spPr>
      </p:pic>
      <p:sp>
        <p:nvSpPr>
          <p:cNvPr id="3" name="TextBox 2">
            <a:extLst>
              <a:ext uri="{FF2B5EF4-FFF2-40B4-BE49-F238E27FC236}">
                <a16:creationId xmlns:a16="http://schemas.microsoft.com/office/drawing/2014/main" id="{925656DF-E27F-4477-EF47-E782BB1A3934}"/>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B082A0A8-B95B-D916-F6E0-1E484F4035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505787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85351" y="1182721"/>
            <a:ext cx="11798640" cy="5109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200000"/>
              </a:lnSpc>
            </a:pPr>
            <a:r>
              <a:rPr lang="ar-EG" dirty="0">
                <a:solidFill>
                  <a:srgbClr val="333333"/>
                </a:solidFill>
                <a:latin typeface="Alexandria" pitchFamily="2" charset="-78"/>
                <a:cs typeface="Alexandria" pitchFamily="2" charset="-78"/>
              </a:rPr>
              <a:t>جميع ما سبق استدعى ضرورة </a:t>
            </a:r>
            <a:r>
              <a:rPr lang="ar-EG" b="1" dirty="0">
                <a:solidFill>
                  <a:srgbClr val="333333"/>
                </a:solidFill>
                <a:latin typeface="Alexandria" pitchFamily="2" charset="-78"/>
                <a:cs typeface="Alexandria" pitchFamily="2" charset="-78"/>
              </a:rPr>
              <a:t>الاهتمام بالعلاقات الجيدة </a:t>
            </a:r>
            <a:r>
              <a:rPr lang="ar-EG" dirty="0">
                <a:solidFill>
                  <a:srgbClr val="333333"/>
                </a:solidFill>
                <a:latin typeface="Alexandria" pitchFamily="2" charset="-78"/>
                <a:cs typeface="Alexandria" pitchFamily="2" charset="-78"/>
              </a:rPr>
              <a:t>مع الجماهير وأصحاب المصالح الداخلية والخارجية ، </a:t>
            </a:r>
            <a:r>
              <a:rPr lang="ar-EG" b="1" dirty="0">
                <a:solidFill>
                  <a:srgbClr val="333333"/>
                </a:solidFill>
                <a:latin typeface="Alexandria" pitchFamily="2" charset="-78"/>
                <a:cs typeface="Alexandria" pitchFamily="2" charset="-78"/>
              </a:rPr>
              <a:t>وإنشاء وحدات متخصصة </a:t>
            </a:r>
            <a:r>
              <a:rPr lang="ar-EG" dirty="0">
                <a:solidFill>
                  <a:srgbClr val="333333"/>
                </a:solidFill>
                <a:latin typeface="Alexandria" pitchFamily="2" charset="-78"/>
                <a:cs typeface="Alexandria" pitchFamily="2" charset="-78"/>
              </a:rPr>
              <a:t>في العلاقات العامة لكي تنظم هذه العلاقات وتبني جسور من الثقة بين الأجهزة الحكومية وجماهيرها،</a:t>
            </a: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5351" y="-37272"/>
            <a:ext cx="2305141" cy="1076343"/>
          </a:xfrm>
          <a:prstGeom prst="rect">
            <a:avLst/>
          </a:prstGeom>
        </p:spPr>
      </p:pic>
      <p:sp>
        <p:nvSpPr>
          <p:cNvPr id="3" name="TextBox 2">
            <a:extLst>
              <a:ext uri="{FF2B5EF4-FFF2-40B4-BE49-F238E27FC236}">
                <a16:creationId xmlns:a16="http://schemas.microsoft.com/office/drawing/2014/main" id="{925656DF-E27F-4477-EF47-E782BB1A3934}"/>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115AFF23-D979-AC31-E188-EA14ACEE383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871145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r>
              <a:rPr lang="ar-EG" b="0" i="0" dirty="0">
                <a:solidFill>
                  <a:srgbClr val="333333"/>
                </a:solidFill>
                <a:effectLst/>
                <a:latin typeface="Alexandria" pitchFamily="2" charset="-78"/>
                <a:cs typeface="Alexandria" pitchFamily="2" charset="-78"/>
              </a:rPr>
              <a:t>ولا يقف دور العلاقات العامة في المؤسسات الحكومية عند مهام علاقتها بالجماهير والمؤسسات داخل الدولة، بل يتعدى ذلك ليمتد إلى </a:t>
            </a:r>
            <a:r>
              <a:rPr lang="ar-EG" b="1" i="0" dirty="0">
                <a:solidFill>
                  <a:srgbClr val="333333"/>
                </a:solidFill>
                <a:effectLst/>
                <a:latin typeface="Alexandria" pitchFamily="2" charset="-78"/>
                <a:cs typeface="Alexandria" pitchFamily="2" charset="-78"/>
              </a:rPr>
              <a:t>خارج الحدود</a:t>
            </a:r>
            <a:r>
              <a:rPr lang="ar-EG" b="0" i="0" dirty="0">
                <a:solidFill>
                  <a:srgbClr val="333333"/>
                </a:solidFill>
                <a:effectLst/>
                <a:latin typeface="Alexandria" pitchFamily="2" charset="-78"/>
                <a:cs typeface="Alexandria" pitchFamily="2" charset="-78"/>
              </a:rPr>
              <a:t>، فالدول لا تعيش منعزلة، بل متفاعلة مع محيطها الدولي. وفي كثير من الأحيان فإن </a:t>
            </a:r>
            <a:r>
              <a:rPr lang="ar-EG" b="1" i="0" dirty="0">
                <a:solidFill>
                  <a:srgbClr val="333333"/>
                </a:solidFill>
                <a:effectLst/>
                <a:latin typeface="Alexandria" pitchFamily="2" charset="-78"/>
                <a:cs typeface="Alexandria" pitchFamily="2" charset="-78"/>
              </a:rPr>
              <a:t>صورة الدولة خارجيا ً تعد عاملا حاسما ً في تشكيل علاقاتها مع الدول الأخرى</a:t>
            </a:r>
            <a:r>
              <a:rPr lang="ar-EG" b="0" i="0" dirty="0">
                <a:solidFill>
                  <a:srgbClr val="333333"/>
                </a:solidFill>
                <a:effectLst/>
                <a:latin typeface="Alexandria" pitchFamily="2" charset="-78"/>
                <a:cs typeface="Alexandria" pitchFamily="2" charset="-78"/>
              </a:rPr>
              <a:t>، حكومات وشعوبا ً، الأمر الذي يؤثر على مكانة الدولة ومصالحها السياسية والاقتصادية والثقافية. وتنفق الدول مبالغ طائلة من أجل الاحتفاظ بصورة إيجابية على الصعيد الدولي، وتمارس العلاقات العامة بشكل واسع لكسب التأييد السياسي، وتحسين وضعها الاقتصادي وزيادة تفاعلها الثقافي.</a:t>
            </a: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6183" y="-37272"/>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DC6AC625-8187-8E88-8512-099D841BBAC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02755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r>
              <a:rPr lang="ar-EG" b="0" i="0" dirty="0">
                <a:solidFill>
                  <a:srgbClr val="333333"/>
                </a:solidFill>
                <a:effectLst/>
                <a:latin typeface="Alexandria" pitchFamily="2" charset="-78"/>
                <a:cs typeface="Alexandria" pitchFamily="2" charset="-78"/>
              </a:rPr>
              <a:t>وتنفق الدول مبالغ طائلة من أجل الاحتفاظ بصورة إيجابية على الصعيد الدولي، وتمارس العلاقات العامة بشكل واسع لكسب التأييد السياسي، وتحسين وضعها الاقتصادي وزيادة تفاعلها الثقافي.</a:t>
            </a: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7472" y="-14413"/>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F121E4DB-99F0-CC77-AA57-4112301541E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125454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2995" y="1182720"/>
            <a:ext cx="11810996" cy="48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b="0" i="0" dirty="0">
                <a:solidFill>
                  <a:srgbClr val="333333"/>
                </a:solidFill>
                <a:effectLst/>
                <a:latin typeface="Alexandria" pitchFamily="2" charset="-78"/>
                <a:cs typeface="Alexandria" pitchFamily="2" charset="-78"/>
              </a:rPr>
              <a:t>وخلال العقدين الأخيرين، تزايد دور العلاقات العامة في المجال السياسي أيضا، وأصبح السياسيون يعتمدون على العلاقات العامة، باعتبارها نموذجا ً من نماذج الاتصال الإقناعي، الذي يؤثر في اتجاهات الجمهور وممارسته.</a:t>
            </a:r>
          </a:p>
          <a:p>
            <a:pPr algn="just" rtl="1">
              <a:lnSpc>
                <a:spcPct val="150000"/>
              </a:lnSpc>
            </a:pPr>
            <a:r>
              <a:rPr lang="ar-EG" b="0" i="0" dirty="0">
                <a:solidFill>
                  <a:srgbClr val="333333"/>
                </a:solidFill>
                <a:effectLst/>
                <a:latin typeface="Alexandria" pitchFamily="2" charset="-78"/>
                <a:cs typeface="Alexandria" pitchFamily="2" charset="-78"/>
              </a:rPr>
              <a:t>وأصبحت العلاقات العامة أداة حاسمة </a:t>
            </a:r>
            <a:r>
              <a:rPr lang="ar-EG" i="0" dirty="0">
                <a:solidFill>
                  <a:srgbClr val="333333"/>
                </a:solidFill>
                <a:effectLst/>
                <a:latin typeface="Alexandria" pitchFamily="2" charset="-78"/>
                <a:cs typeface="Alexandria" pitchFamily="2" charset="-78"/>
              </a:rPr>
              <a:t>في تشكيل طبيعة التواصل </a:t>
            </a:r>
            <a:r>
              <a:rPr lang="ar-EG" b="1" i="0" dirty="0">
                <a:solidFill>
                  <a:srgbClr val="333333"/>
                </a:solidFill>
                <a:effectLst/>
                <a:latin typeface="Alexandria" pitchFamily="2" charset="-78"/>
                <a:cs typeface="Alexandria" pitchFamily="2" charset="-78"/>
              </a:rPr>
              <a:t>بين الحكومة ومواطنيها </a:t>
            </a:r>
            <a:r>
              <a:rPr lang="ar-EG" b="0" i="0" dirty="0">
                <a:solidFill>
                  <a:srgbClr val="333333"/>
                </a:solidFill>
                <a:effectLst/>
                <a:latin typeface="Alexandria" pitchFamily="2" charset="-78"/>
                <a:cs typeface="Alexandria" pitchFamily="2" charset="-78"/>
              </a:rPr>
              <a:t>من ناحية، </a:t>
            </a:r>
            <a:r>
              <a:rPr lang="ar-EG" b="1" i="0" dirty="0">
                <a:solidFill>
                  <a:srgbClr val="333333"/>
                </a:solidFill>
                <a:effectLst/>
                <a:latin typeface="Alexandria" pitchFamily="2" charset="-78"/>
                <a:cs typeface="Alexandria" pitchFamily="2" charset="-78"/>
              </a:rPr>
              <a:t>وبين المرشحين السياسيين والجمهور </a:t>
            </a:r>
            <a:r>
              <a:rPr lang="ar-EG" b="0" i="0" dirty="0">
                <a:solidFill>
                  <a:srgbClr val="333333"/>
                </a:solidFill>
                <a:effectLst/>
                <a:latin typeface="Alexandria" pitchFamily="2" charset="-78"/>
                <a:cs typeface="Alexandria" pitchFamily="2" charset="-78"/>
              </a:rPr>
              <a:t>من ناحية أخرى، وأخذت تلعب دورا ً بارزاً في الحملات السياسية التي تستهدف توجيه الرأي العام، وتشكيل اتجاهاته، وتحديد اختياراته.</a:t>
            </a:r>
          </a:p>
          <a:p>
            <a:pPr algn="just" rtl="1">
              <a:lnSpc>
                <a:spcPct val="150000"/>
              </a:lnSpc>
            </a:pPr>
            <a:endParaRPr lang="ar-EG" b="0" i="0" dirty="0">
              <a:solidFill>
                <a:srgbClr val="333333"/>
              </a:solidFill>
              <a:effectLst/>
              <a:latin typeface="Alexandria" pitchFamily="2" charset="-78"/>
              <a:cs typeface="Alexandria" pitchFamily="2" charset="-78"/>
            </a:endParaRPr>
          </a:p>
          <a:p>
            <a:pPr algn="just" rtl="1">
              <a:lnSpc>
                <a:spcPct val="150000"/>
              </a:lnSpc>
            </a:pPr>
            <a:r>
              <a:rPr lang="ar-EG" b="0" i="0" dirty="0">
                <a:solidFill>
                  <a:srgbClr val="333333"/>
                </a:solidFill>
                <a:effectLst/>
                <a:latin typeface="Alexandria" pitchFamily="2" charset="-78"/>
                <a:cs typeface="Alexandria" pitchFamily="2" charset="-78"/>
              </a:rPr>
              <a:t> فالعلاقات العامة أضحت قوة مؤثرة في عملية </a:t>
            </a:r>
            <a:r>
              <a:rPr lang="ar-EG" b="1" i="0" dirty="0">
                <a:solidFill>
                  <a:srgbClr val="333333"/>
                </a:solidFill>
                <a:effectLst/>
                <a:latin typeface="Alexandria" pitchFamily="2" charset="-78"/>
                <a:cs typeface="Alexandria" pitchFamily="2" charset="-78"/>
              </a:rPr>
              <a:t>اختيار رؤساء الدول والحكومات</a:t>
            </a:r>
            <a:r>
              <a:rPr lang="ar-EG" b="0" i="0" dirty="0">
                <a:solidFill>
                  <a:srgbClr val="333333"/>
                </a:solidFill>
                <a:effectLst/>
                <a:latin typeface="Alexandria" pitchFamily="2" charset="-78"/>
                <a:cs typeface="Alexandria" pitchFamily="2" charset="-78"/>
              </a:rPr>
              <a:t>. فإذا كان السياسيون هم من يمارسون البرامج السياسية، فإن العاملين في مجال العلاقات العامة هم من يستطيعون إقناع الرأي العام بفاعليتها وهم القادرون على إيصال هذه البرامج وجدواها إلى الجمهور، وبالتالي كسب تأييدهم وقبولهم لها.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2995" y="-14413"/>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8D5D7B9C-6BDA-2423-741C-463D18E6040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750864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096000" y="952845"/>
            <a:ext cx="59155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2069720" y="16114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b="0" i="0" dirty="0">
                <a:solidFill>
                  <a:srgbClr val="333333"/>
                </a:solidFill>
                <a:effectLst/>
                <a:latin typeface="Alexandria" pitchFamily="2" charset="-78"/>
                <a:cs typeface="Alexandria" pitchFamily="2" charset="-78"/>
              </a:rPr>
              <a:t>تهدف أجهزة العلاقات العامة إلى </a:t>
            </a:r>
            <a:r>
              <a:rPr lang="ar-EG" b="1" i="0" dirty="0">
                <a:solidFill>
                  <a:srgbClr val="333333"/>
                </a:solidFill>
                <a:effectLst/>
                <a:latin typeface="Alexandria" pitchFamily="2" charset="-78"/>
                <a:cs typeface="Alexandria" pitchFamily="2" charset="-78"/>
              </a:rPr>
              <a:t>تطوير العملية الإدارية للجهاز الحكومي </a:t>
            </a:r>
            <a:r>
              <a:rPr lang="ar-EG" b="0" i="0" dirty="0">
                <a:solidFill>
                  <a:srgbClr val="333333"/>
                </a:solidFill>
                <a:effectLst/>
                <a:latin typeface="Alexandria" pitchFamily="2" charset="-78"/>
                <a:cs typeface="Alexandria" pitchFamily="2" charset="-78"/>
              </a:rPr>
              <a:t>من خلال تغذيته بالمعلومات الدقيقة حول إتجاهات الرأي العام. كما تساهم في اكتشاف مدى التأثير الذي تحدثه القوى الاجتماعية داخل المجتمع، ويمكن </a:t>
            </a:r>
            <a:r>
              <a:rPr lang="ar-EG" dirty="0">
                <a:solidFill>
                  <a:srgbClr val="333333"/>
                </a:solidFill>
                <a:latin typeface="Alexandria" pitchFamily="2" charset="-78"/>
                <a:cs typeface="Alexandria" pitchFamily="2" charset="-78"/>
              </a:rPr>
              <a:t>تلخيص الأهداف الأخلاقية </a:t>
            </a:r>
            <a:r>
              <a:rPr lang="ar-EG" b="0" i="0" dirty="0">
                <a:solidFill>
                  <a:srgbClr val="333333"/>
                </a:solidFill>
                <a:effectLst/>
                <a:latin typeface="Alexandria" pitchFamily="2" charset="-78"/>
                <a:cs typeface="Alexandria" pitchFamily="2" charset="-78"/>
              </a:rPr>
              <a:t>العلاقات العامة في الأجهزة الحكومية بما يلي:</a:t>
            </a:r>
            <a:endParaRPr lang="en-US" dirty="0">
              <a:latin typeface="Alexandria" pitchFamily="2" charset="-78"/>
              <a:cs typeface="Alexandria" pitchFamily="2" charset="-78"/>
            </a:endParaRPr>
          </a:p>
        </p:txBody>
      </p:sp>
      <p:sp>
        <p:nvSpPr>
          <p:cNvPr id="24" name="TextBox 23"/>
          <p:cNvSpPr txBox="1"/>
          <p:nvPr/>
        </p:nvSpPr>
        <p:spPr>
          <a:xfrm>
            <a:off x="6096000" y="1091589"/>
            <a:ext cx="5915570" cy="461024"/>
          </a:xfrm>
          <a:prstGeom prst="rect">
            <a:avLst/>
          </a:prstGeom>
          <a:noFill/>
        </p:spPr>
        <p:txBody>
          <a:bodyPr wrap="square" rtlCol="0">
            <a:spAutoFit/>
          </a:bodyPr>
          <a:lstStyle/>
          <a:p>
            <a:pPr algn="r" rtl="1">
              <a:lnSpc>
                <a:spcPct val="150000"/>
              </a:lnSpc>
            </a:pPr>
            <a:r>
              <a:rPr lang="ar-EG" b="1" i="0" dirty="0">
                <a:solidFill>
                  <a:schemeClr val="bg1"/>
                </a:solidFill>
                <a:effectLst/>
                <a:latin typeface="Alexandria" pitchFamily="2" charset="-78"/>
                <a:cs typeface="Alexandria" pitchFamily="2" charset="-78"/>
              </a:rPr>
              <a:t>أهداف العلاقات العامة في المؤسسات الحكومية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0" y="-38999"/>
            <a:ext cx="2305141" cy="1076343"/>
          </a:xfrm>
          <a:prstGeom prst="rect">
            <a:avLst/>
          </a:prstGeom>
        </p:spPr>
      </p:pic>
      <p:sp>
        <p:nvSpPr>
          <p:cNvPr id="3" name="Rectangle 2">
            <a:extLst>
              <a:ext uri="{FF2B5EF4-FFF2-40B4-BE49-F238E27FC236}">
                <a16:creationId xmlns:a16="http://schemas.microsoft.com/office/drawing/2014/main" id="{D49AD7C2-3570-C7BD-435C-DFC0A38C226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6074646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4301" y="1776596"/>
            <a:ext cx="1130652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endParaRPr lang="ar-EG" sz="1600"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3" y="-37272"/>
            <a:ext cx="2305141" cy="1076343"/>
          </a:xfrm>
          <a:prstGeom prst="rect">
            <a:avLst/>
          </a:prstGeom>
        </p:spPr>
      </p:pic>
      <p:pic>
        <p:nvPicPr>
          <p:cNvPr id="9" name="Picture 8">
            <a:extLst>
              <a:ext uri="{FF2B5EF4-FFF2-40B4-BE49-F238E27FC236}">
                <a16:creationId xmlns:a16="http://schemas.microsoft.com/office/drawing/2014/main" id="{3A5D6B99-36D9-EA2A-2A23-2E571C9424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780023">
            <a:off x="2200635" y="1243792"/>
            <a:ext cx="3941221" cy="4370412"/>
          </a:xfrm>
          <a:prstGeom prst="rect">
            <a:avLst/>
          </a:prstGeom>
        </p:spPr>
      </p:pic>
      <p:sp>
        <p:nvSpPr>
          <p:cNvPr id="10" name="TextBox 9">
            <a:extLst>
              <a:ext uri="{FF2B5EF4-FFF2-40B4-BE49-F238E27FC236}">
                <a16:creationId xmlns:a16="http://schemas.microsoft.com/office/drawing/2014/main" id="{417A6E82-4EB3-DE41-399F-287E6C8F1978}"/>
              </a:ext>
            </a:extLst>
          </p:cNvPr>
          <p:cNvSpPr txBox="1"/>
          <p:nvPr/>
        </p:nvSpPr>
        <p:spPr>
          <a:xfrm>
            <a:off x="5698247" y="2339446"/>
            <a:ext cx="5024132" cy="338554"/>
          </a:xfrm>
          <a:prstGeom prst="rect">
            <a:avLst/>
          </a:prstGeom>
          <a:noFill/>
        </p:spPr>
        <p:txBody>
          <a:bodyPr wrap="none" rtlCol="0">
            <a:spAutoFit/>
          </a:bodyPr>
          <a:lstStyle/>
          <a:p>
            <a:r>
              <a:rPr lang="ar-EG" sz="1600" b="1" i="0" dirty="0">
                <a:solidFill>
                  <a:srgbClr val="333333"/>
                </a:solidFill>
                <a:effectLst/>
                <a:latin typeface="Alexandria" pitchFamily="2" charset="-78"/>
                <a:cs typeface="Alexandria" pitchFamily="2" charset="-78"/>
              </a:rPr>
              <a:t>الاهتمام بالعلاقات الجيدة مع الجماهير المتنوعة </a:t>
            </a:r>
            <a:endParaRPr lang="en-EG" sz="1600" b="1"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5328189E-C5F1-7C71-9522-3BCB1A2F70DA}"/>
              </a:ext>
            </a:extLst>
          </p:cNvPr>
          <p:cNvSpPr txBox="1"/>
          <p:nvPr/>
        </p:nvSpPr>
        <p:spPr>
          <a:xfrm>
            <a:off x="5140396" y="4978586"/>
            <a:ext cx="5327099" cy="338554"/>
          </a:xfrm>
          <a:prstGeom prst="rect">
            <a:avLst/>
          </a:prstGeom>
          <a:noFill/>
        </p:spPr>
        <p:txBody>
          <a:bodyPr wrap="none" rtlCol="0">
            <a:spAutoFit/>
          </a:bodyPr>
          <a:lstStyle/>
          <a:p>
            <a:r>
              <a:rPr lang="ar-EG" sz="1600" b="1" i="0" dirty="0">
                <a:solidFill>
                  <a:srgbClr val="333333"/>
                </a:solidFill>
                <a:effectLst/>
                <a:latin typeface="Alexandria" pitchFamily="2" charset="-78"/>
                <a:cs typeface="Alexandria" pitchFamily="2" charset="-78"/>
              </a:rPr>
              <a:t>خلق قنوات اتصالية عديدة تربط الحكومة بالمواطنين</a:t>
            </a:r>
            <a:endParaRPr lang="en-EG" sz="1600" b="1"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EDC738EE-8FED-CF9C-EFA0-434B2FA7752F}"/>
              </a:ext>
            </a:extLst>
          </p:cNvPr>
          <p:cNvSpPr txBox="1"/>
          <p:nvPr/>
        </p:nvSpPr>
        <p:spPr>
          <a:xfrm>
            <a:off x="611135" y="4559831"/>
            <a:ext cx="2800767" cy="789319"/>
          </a:xfrm>
          <a:prstGeom prst="rect">
            <a:avLst/>
          </a:prstGeom>
          <a:noFill/>
        </p:spPr>
        <p:txBody>
          <a:bodyPr wrap="none" rtlCol="0">
            <a:spAutoFit/>
          </a:bodyPr>
          <a:lstStyle/>
          <a:p>
            <a:pPr algn="r">
              <a:lnSpc>
                <a:spcPct val="150000"/>
              </a:lnSpc>
            </a:pPr>
            <a:r>
              <a:rPr lang="ar-EG" sz="1600" b="1" i="0" dirty="0">
                <a:solidFill>
                  <a:srgbClr val="333333"/>
                </a:solidFill>
                <a:effectLst/>
                <a:latin typeface="Alexandria" pitchFamily="2" charset="-78"/>
                <a:cs typeface="Alexandria" pitchFamily="2" charset="-78"/>
              </a:rPr>
              <a:t>شرح وتفسير وتوضيح</a:t>
            </a:r>
          </a:p>
          <a:p>
            <a:pPr algn="r">
              <a:lnSpc>
                <a:spcPct val="150000"/>
              </a:lnSpc>
            </a:pPr>
            <a:r>
              <a:rPr lang="ar-EG" sz="1600" b="1" i="0" dirty="0">
                <a:solidFill>
                  <a:srgbClr val="333333"/>
                </a:solidFill>
                <a:effectLst/>
                <a:latin typeface="Alexandria" pitchFamily="2" charset="-78"/>
                <a:cs typeface="Alexandria" pitchFamily="2" charset="-78"/>
              </a:rPr>
              <a:t> أدوار المؤسسات ومهامها</a:t>
            </a:r>
            <a:endParaRPr lang="en-EG" sz="1600" b="1"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DC9D7525-C1CB-F185-31ED-19656FCAE020}"/>
              </a:ext>
            </a:extLst>
          </p:cNvPr>
          <p:cNvSpPr txBox="1"/>
          <p:nvPr/>
        </p:nvSpPr>
        <p:spPr>
          <a:xfrm>
            <a:off x="5938759" y="3692019"/>
            <a:ext cx="5678940" cy="789319"/>
          </a:xfrm>
          <a:prstGeom prst="rect">
            <a:avLst/>
          </a:prstGeom>
          <a:noFill/>
        </p:spPr>
        <p:txBody>
          <a:bodyPr wrap="square" rtlCol="0">
            <a:spAutoFit/>
          </a:bodyPr>
          <a:lstStyle/>
          <a:p>
            <a:pPr algn="r" rtl="1">
              <a:lnSpc>
                <a:spcPct val="150000"/>
              </a:lnSpc>
            </a:pPr>
            <a:r>
              <a:rPr lang="ar-EG" sz="1600" b="1" i="0" dirty="0">
                <a:solidFill>
                  <a:srgbClr val="333333"/>
                </a:solidFill>
                <a:effectLst/>
                <a:latin typeface="Alexandria" pitchFamily="2" charset="-78"/>
                <a:cs typeface="Alexandria" pitchFamily="2" charset="-78"/>
              </a:rPr>
              <a:t>بناء جسور من الثقة بين الأجهزة الحكومية وجماهيرها</a:t>
            </a:r>
            <a:endParaRPr lang="ar-EG" sz="1600" b="1" dirty="0">
              <a:solidFill>
                <a:schemeClr val="tx1"/>
              </a:solidFill>
              <a:latin typeface="Alexandria" pitchFamily="2" charset="-78"/>
              <a:cs typeface="Alexandria" pitchFamily="2" charset="-78"/>
            </a:endParaRPr>
          </a:p>
          <a:p>
            <a:pPr>
              <a:lnSpc>
                <a:spcPct val="150000"/>
              </a:lnSpc>
            </a:pPr>
            <a:endParaRPr lang="en-EG" sz="1600" b="1"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F85976A-739F-04C6-AAFB-DE5F5C1E4434}"/>
              </a:ext>
            </a:extLst>
          </p:cNvPr>
          <p:cNvSpPr txBox="1"/>
          <p:nvPr/>
        </p:nvSpPr>
        <p:spPr>
          <a:xfrm>
            <a:off x="7647243" y="1353170"/>
            <a:ext cx="3902032" cy="369332"/>
          </a:xfrm>
          <a:prstGeom prst="rect">
            <a:avLst/>
          </a:prstGeom>
          <a:noFill/>
        </p:spPr>
        <p:txBody>
          <a:bodyPr wrap="square" rtlCol="0">
            <a:spAutoFit/>
          </a:bodyPr>
          <a:lstStyle/>
          <a:p>
            <a:pPr algn="r" rtl="1"/>
            <a:r>
              <a:rPr lang="ar-SA" b="1" dirty="0">
                <a:latin typeface="Alexandria" charset="0"/>
                <a:cs typeface="Alexandria" charset="0"/>
              </a:rPr>
              <a:t>أولا : على الصعيد المحلي</a:t>
            </a:r>
            <a:endParaRPr lang="en-US" b="1" dirty="0">
              <a:latin typeface="Alexandria" charset="0"/>
              <a:cs typeface="Alexandria" charset="0"/>
            </a:endParaRPr>
          </a:p>
        </p:txBody>
      </p:sp>
      <p:sp>
        <p:nvSpPr>
          <p:cNvPr id="2" name="Rectangle 1">
            <a:extLst>
              <a:ext uri="{FF2B5EF4-FFF2-40B4-BE49-F238E27FC236}">
                <a16:creationId xmlns:a16="http://schemas.microsoft.com/office/drawing/2014/main" id="{D083BE08-E6D8-00CF-8511-1572DEBCD3C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155845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4300" y="1147552"/>
            <a:ext cx="11617699" cy="49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endParaRPr lang="ar-EG" sz="1600"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413"/>
            <a:ext cx="2305141" cy="1076343"/>
          </a:xfrm>
          <a:prstGeom prst="rect">
            <a:avLst/>
          </a:prstGeom>
        </p:spPr>
      </p:pic>
      <p:pic>
        <p:nvPicPr>
          <p:cNvPr id="9" name="Picture 8">
            <a:extLst>
              <a:ext uri="{FF2B5EF4-FFF2-40B4-BE49-F238E27FC236}">
                <a16:creationId xmlns:a16="http://schemas.microsoft.com/office/drawing/2014/main" id="{3A5D6B99-36D9-EA2A-2A23-2E571C9424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780023">
            <a:off x="1408115" y="603107"/>
            <a:ext cx="3941221" cy="4370412"/>
          </a:xfrm>
          <a:prstGeom prst="rect">
            <a:avLst/>
          </a:prstGeom>
        </p:spPr>
      </p:pic>
      <p:sp>
        <p:nvSpPr>
          <p:cNvPr id="10" name="TextBox 9">
            <a:extLst>
              <a:ext uri="{FF2B5EF4-FFF2-40B4-BE49-F238E27FC236}">
                <a16:creationId xmlns:a16="http://schemas.microsoft.com/office/drawing/2014/main" id="{417A6E82-4EB3-DE41-399F-287E6C8F1978}"/>
              </a:ext>
            </a:extLst>
          </p:cNvPr>
          <p:cNvSpPr txBox="1"/>
          <p:nvPr/>
        </p:nvSpPr>
        <p:spPr>
          <a:xfrm>
            <a:off x="4213652" y="1601615"/>
            <a:ext cx="7669426" cy="584775"/>
          </a:xfrm>
          <a:prstGeom prst="rect">
            <a:avLst/>
          </a:prstGeom>
          <a:noFill/>
        </p:spPr>
        <p:txBody>
          <a:bodyPr wrap="square" rtlCol="0">
            <a:spAutoFit/>
          </a:bodyPr>
          <a:lstStyle/>
          <a:p>
            <a:pPr algn="r" rtl="1"/>
            <a:r>
              <a:rPr lang="ar-EG" sz="1600" b="1" i="0" dirty="0">
                <a:solidFill>
                  <a:srgbClr val="333333"/>
                </a:solidFill>
                <a:effectLst/>
                <a:latin typeface="Alexandria" pitchFamily="2" charset="-78"/>
                <a:cs typeface="Alexandria" pitchFamily="2" charset="-78"/>
              </a:rPr>
              <a:t>الحصول على تأييد الرأي العام من خلال إمداده بالمعلومات الصحيحه</a:t>
            </a:r>
          </a:p>
          <a:p>
            <a:pPr algn="r" rtl="1"/>
            <a:r>
              <a:rPr lang="ar-EG" sz="1600" b="1" i="0" dirty="0">
                <a:solidFill>
                  <a:srgbClr val="333333"/>
                </a:solidFill>
                <a:effectLst/>
                <a:latin typeface="Alexandria" pitchFamily="2" charset="-78"/>
                <a:cs typeface="Alexandria" pitchFamily="2" charset="-78"/>
              </a:rPr>
              <a:t>والاعتماد على الصدق والأمانة في إيصال المعلومات إليه</a:t>
            </a:r>
            <a:endParaRPr lang="en-EG" sz="1600" b="1"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5328189E-C5F1-7C71-9522-3BCB1A2F70DA}"/>
              </a:ext>
            </a:extLst>
          </p:cNvPr>
          <p:cNvSpPr txBox="1"/>
          <p:nvPr/>
        </p:nvSpPr>
        <p:spPr>
          <a:xfrm>
            <a:off x="4537781" y="4260695"/>
            <a:ext cx="7547127" cy="789319"/>
          </a:xfrm>
          <a:prstGeom prst="rect">
            <a:avLst/>
          </a:prstGeom>
          <a:noFill/>
        </p:spPr>
        <p:txBody>
          <a:bodyPr wrap="square" rtlCol="0">
            <a:spAutoFit/>
          </a:bodyPr>
          <a:lstStyle/>
          <a:p>
            <a:pPr algn="r" rtl="1">
              <a:lnSpc>
                <a:spcPct val="150000"/>
              </a:lnSpc>
            </a:pPr>
            <a:r>
              <a:rPr lang="ar-EG" sz="1600" b="1" i="0" dirty="0">
                <a:solidFill>
                  <a:srgbClr val="333333"/>
                </a:solidFill>
                <a:effectLst/>
                <a:latin typeface="Alexandria" pitchFamily="2" charset="-78"/>
                <a:cs typeface="Alexandria" pitchFamily="2" charset="-78"/>
              </a:rPr>
              <a:t>تنمية الإحساس بالمسؤولية لدى المواطنين من خلال وسائل الإتصال التي يتعرضون لها كالصحف والمجلات والتلفزيون</a:t>
            </a:r>
            <a:endParaRPr lang="en-EG" sz="1600" b="1"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EDC738EE-8FED-CF9C-EFA0-434B2FA7752F}"/>
              </a:ext>
            </a:extLst>
          </p:cNvPr>
          <p:cNvSpPr txBox="1"/>
          <p:nvPr/>
        </p:nvSpPr>
        <p:spPr>
          <a:xfrm>
            <a:off x="630143" y="4830078"/>
            <a:ext cx="3693640" cy="789319"/>
          </a:xfrm>
          <a:prstGeom prst="rect">
            <a:avLst/>
          </a:prstGeom>
          <a:noFill/>
        </p:spPr>
        <p:txBody>
          <a:bodyPr wrap="none" rtlCol="0">
            <a:spAutoFit/>
          </a:bodyPr>
          <a:lstStyle/>
          <a:p>
            <a:pPr algn="r">
              <a:lnSpc>
                <a:spcPct val="150000"/>
              </a:lnSpc>
            </a:pPr>
            <a:r>
              <a:rPr lang="ar-EG" sz="1600" b="1" i="0" dirty="0">
                <a:solidFill>
                  <a:srgbClr val="333333"/>
                </a:solidFill>
                <a:effectLst/>
                <a:latin typeface="Alexandria" pitchFamily="2" charset="-78"/>
                <a:cs typeface="Alexandria" pitchFamily="2" charset="-78"/>
              </a:rPr>
              <a:t>إرشاد المواطنين بما فيه مصلحتهم</a:t>
            </a:r>
          </a:p>
          <a:p>
            <a:pPr algn="r">
              <a:lnSpc>
                <a:spcPct val="150000"/>
              </a:lnSpc>
            </a:pPr>
            <a:r>
              <a:rPr lang="ar-EG" sz="1600" b="1" i="0" dirty="0">
                <a:solidFill>
                  <a:srgbClr val="333333"/>
                </a:solidFill>
                <a:effectLst/>
                <a:latin typeface="Alexandria" pitchFamily="2" charset="-78"/>
                <a:cs typeface="Alexandria" pitchFamily="2" charset="-78"/>
              </a:rPr>
              <a:t> والمصلحة العامة.</a:t>
            </a:r>
            <a:endParaRPr lang="en-EG" sz="1600" b="1"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DC9D7525-C1CB-F185-31ED-19656FCAE020}"/>
              </a:ext>
            </a:extLst>
          </p:cNvPr>
          <p:cNvSpPr txBox="1"/>
          <p:nvPr/>
        </p:nvSpPr>
        <p:spPr>
          <a:xfrm>
            <a:off x="4760157" y="3032238"/>
            <a:ext cx="7324751" cy="789319"/>
          </a:xfrm>
          <a:prstGeom prst="rect">
            <a:avLst/>
          </a:prstGeom>
          <a:noFill/>
        </p:spPr>
        <p:txBody>
          <a:bodyPr wrap="square" rtlCol="0">
            <a:spAutoFit/>
          </a:bodyPr>
          <a:lstStyle/>
          <a:p>
            <a:pPr algn="r" rtl="1">
              <a:lnSpc>
                <a:spcPct val="150000"/>
              </a:lnSpc>
            </a:pPr>
            <a:r>
              <a:rPr lang="ar-EG" sz="1600" b="1" i="0" dirty="0">
                <a:solidFill>
                  <a:srgbClr val="333333"/>
                </a:solidFill>
                <a:effectLst/>
                <a:latin typeface="Alexandria" pitchFamily="2" charset="-78"/>
                <a:cs typeface="Alexandria" pitchFamily="2" charset="-78"/>
              </a:rPr>
              <a:t>شرح القوانين الجديدة وأي تغييرات أو تعديلات في القوانين بالإضافة</a:t>
            </a:r>
          </a:p>
          <a:p>
            <a:pPr algn="r" rtl="1">
              <a:lnSpc>
                <a:spcPct val="150000"/>
              </a:lnSpc>
            </a:pPr>
            <a:r>
              <a:rPr lang="ar-EG" sz="1600" b="1" i="0" dirty="0">
                <a:solidFill>
                  <a:srgbClr val="333333"/>
                </a:solidFill>
                <a:effectLst/>
                <a:latin typeface="Alexandria" pitchFamily="2" charset="-78"/>
                <a:cs typeface="Alexandria" pitchFamily="2" charset="-78"/>
              </a:rPr>
              <a:t>إلى شرح مبررات اتخاذ هذه القوانين أو التعديلات التي تجري عليها.</a:t>
            </a:r>
            <a:endParaRPr lang="en-EG" sz="1600" b="1"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032A7842-D460-E6BB-6BA6-AF463975E5D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284878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4300" y="1147552"/>
            <a:ext cx="11617699" cy="49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endParaRPr lang="ar-EG" sz="1600"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7473" y="8447"/>
            <a:ext cx="2305141" cy="1076343"/>
          </a:xfrm>
          <a:prstGeom prst="rect">
            <a:avLst/>
          </a:prstGeom>
        </p:spPr>
      </p:pic>
      <p:pic>
        <p:nvPicPr>
          <p:cNvPr id="9" name="Picture 8">
            <a:extLst>
              <a:ext uri="{FF2B5EF4-FFF2-40B4-BE49-F238E27FC236}">
                <a16:creationId xmlns:a16="http://schemas.microsoft.com/office/drawing/2014/main" id="{3A5D6B99-36D9-EA2A-2A23-2E571C9424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780023">
            <a:off x="1408115" y="603107"/>
            <a:ext cx="3941221" cy="4370412"/>
          </a:xfrm>
          <a:prstGeom prst="rect">
            <a:avLst/>
          </a:prstGeom>
        </p:spPr>
      </p:pic>
      <p:sp>
        <p:nvSpPr>
          <p:cNvPr id="10" name="TextBox 9">
            <a:extLst>
              <a:ext uri="{FF2B5EF4-FFF2-40B4-BE49-F238E27FC236}">
                <a16:creationId xmlns:a16="http://schemas.microsoft.com/office/drawing/2014/main" id="{417A6E82-4EB3-DE41-399F-287E6C8F1978}"/>
              </a:ext>
            </a:extLst>
          </p:cNvPr>
          <p:cNvSpPr txBox="1"/>
          <p:nvPr/>
        </p:nvSpPr>
        <p:spPr>
          <a:xfrm>
            <a:off x="5016842" y="1601615"/>
            <a:ext cx="6866235" cy="338554"/>
          </a:xfrm>
          <a:prstGeom prst="rect">
            <a:avLst/>
          </a:prstGeom>
          <a:noFill/>
        </p:spPr>
        <p:txBody>
          <a:bodyPr wrap="square" rtlCol="0">
            <a:spAutoFit/>
          </a:bodyPr>
          <a:lstStyle/>
          <a:p>
            <a:pPr algn="r" rtl="1"/>
            <a:r>
              <a:rPr lang="ar-EG" sz="1600" b="1" i="0" dirty="0">
                <a:solidFill>
                  <a:srgbClr val="333333"/>
                </a:solidFill>
                <a:effectLst/>
                <a:latin typeface="Alexandria" pitchFamily="2" charset="-78"/>
                <a:cs typeface="Alexandria" pitchFamily="2" charset="-78"/>
              </a:rPr>
              <a:t>تحسين العلاقات سواء مع الجمهور الداخلي أو الخارجي</a:t>
            </a:r>
            <a:endParaRPr lang="en-EG" sz="1600" b="1"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5328189E-C5F1-7C71-9522-3BCB1A2F70DA}"/>
              </a:ext>
            </a:extLst>
          </p:cNvPr>
          <p:cNvSpPr txBox="1"/>
          <p:nvPr/>
        </p:nvSpPr>
        <p:spPr>
          <a:xfrm>
            <a:off x="4537781" y="4260695"/>
            <a:ext cx="7547127" cy="1158651"/>
          </a:xfrm>
          <a:prstGeom prst="rect">
            <a:avLst/>
          </a:prstGeom>
          <a:noFill/>
        </p:spPr>
        <p:txBody>
          <a:bodyPr wrap="square" rtlCol="0">
            <a:spAutoFit/>
          </a:bodyPr>
          <a:lstStyle/>
          <a:p>
            <a:pPr algn="r" rtl="1">
              <a:lnSpc>
                <a:spcPct val="150000"/>
              </a:lnSpc>
            </a:pPr>
            <a:r>
              <a:rPr lang="ar-EG" sz="1600" b="1" i="0" dirty="0">
                <a:solidFill>
                  <a:srgbClr val="333333"/>
                </a:solidFill>
                <a:effectLst/>
                <a:latin typeface="Alexandria" pitchFamily="2" charset="-78"/>
                <a:cs typeface="Alexandria" pitchFamily="2" charset="-78"/>
              </a:rPr>
              <a:t>تدعيم العلاقة مع وسائل الاتصال المعروفة من الصحف والمجلات والتلفزيون وغيرها </a:t>
            </a:r>
          </a:p>
          <a:p>
            <a:pPr algn="r" rtl="1">
              <a:lnSpc>
                <a:spcPct val="150000"/>
              </a:lnSpc>
            </a:pPr>
            <a:endParaRPr lang="en-EG" sz="1600" b="1"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EDC738EE-8FED-CF9C-EFA0-434B2FA7752F}"/>
              </a:ext>
            </a:extLst>
          </p:cNvPr>
          <p:cNvSpPr txBox="1"/>
          <p:nvPr/>
        </p:nvSpPr>
        <p:spPr>
          <a:xfrm>
            <a:off x="574298" y="4718866"/>
            <a:ext cx="3454005" cy="1158651"/>
          </a:xfrm>
          <a:prstGeom prst="rect">
            <a:avLst/>
          </a:prstGeom>
          <a:noFill/>
        </p:spPr>
        <p:txBody>
          <a:bodyPr wrap="square" rtlCol="0">
            <a:spAutoFit/>
          </a:bodyPr>
          <a:lstStyle/>
          <a:p>
            <a:pPr algn="r">
              <a:lnSpc>
                <a:spcPct val="150000"/>
              </a:lnSpc>
            </a:pPr>
            <a:r>
              <a:rPr lang="ar-EG" sz="1600" b="1" i="0" dirty="0">
                <a:solidFill>
                  <a:srgbClr val="333333"/>
                </a:solidFill>
                <a:effectLst/>
                <a:latin typeface="Alexandria" pitchFamily="2" charset="-78"/>
                <a:cs typeface="Alexandria" pitchFamily="2" charset="-78"/>
              </a:rPr>
              <a:t>الدفاع عن موقف المؤسسات</a:t>
            </a:r>
          </a:p>
          <a:p>
            <a:pPr algn="r">
              <a:lnSpc>
                <a:spcPct val="150000"/>
              </a:lnSpc>
            </a:pPr>
            <a:r>
              <a:rPr lang="ar-EG" sz="1600" b="1" i="0" dirty="0">
                <a:solidFill>
                  <a:srgbClr val="333333"/>
                </a:solidFill>
                <a:effectLst/>
                <a:latin typeface="Alexandria" pitchFamily="2" charset="-78"/>
                <a:cs typeface="Alexandria" pitchFamily="2" charset="-78"/>
              </a:rPr>
              <a:t> الحكومية إذا تعرضت لأي انتقاد </a:t>
            </a:r>
          </a:p>
          <a:p>
            <a:pPr algn="r">
              <a:lnSpc>
                <a:spcPct val="150000"/>
              </a:lnSpc>
            </a:pPr>
            <a:r>
              <a:rPr lang="ar-EG" sz="1600" b="1" i="0" dirty="0">
                <a:solidFill>
                  <a:srgbClr val="333333"/>
                </a:solidFill>
                <a:effectLst/>
                <a:latin typeface="Alexandria" pitchFamily="2" charset="-78"/>
                <a:cs typeface="Alexandria" pitchFamily="2" charset="-78"/>
              </a:rPr>
              <a:t>من قبل الآخرين.</a:t>
            </a:r>
            <a:endParaRPr lang="en-EG" sz="1600" b="1"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DC9D7525-C1CB-F185-31ED-19656FCAE020}"/>
              </a:ext>
            </a:extLst>
          </p:cNvPr>
          <p:cNvSpPr txBox="1"/>
          <p:nvPr/>
        </p:nvSpPr>
        <p:spPr>
          <a:xfrm>
            <a:off x="4809585" y="2673889"/>
            <a:ext cx="7324751" cy="789383"/>
          </a:xfrm>
          <a:prstGeom prst="rect">
            <a:avLst/>
          </a:prstGeom>
          <a:noFill/>
        </p:spPr>
        <p:txBody>
          <a:bodyPr wrap="square" rtlCol="0">
            <a:spAutoFit/>
          </a:bodyPr>
          <a:lstStyle/>
          <a:p>
            <a:pPr algn="r" rtl="1">
              <a:lnSpc>
                <a:spcPct val="150000"/>
              </a:lnSpc>
            </a:pPr>
            <a:r>
              <a:rPr lang="ar-EG" sz="1600" b="1" i="0" dirty="0">
                <a:solidFill>
                  <a:srgbClr val="333333"/>
                </a:solidFill>
                <a:effectLst/>
                <a:latin typeface="Alexandria" pitchFamily="2" charset="-78"/>
                <a:cs typeface="Alexandria" pitchFamily="2" charset="-78"/>
              </a:rPr>
              <a:t>ضرورة تبليغ المواطنين بالخدمات والوظائف التي تزاولها الحكومة حتى يمكن أن يسهم فيها ويستفيد منها بالكامل</a:t>
            </a:r>
            <a:endParaRPr lang="en-EG" sz="1600" b="1"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C99F1849-DA8E-8177-09F0-2B9A344D6A8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061841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4206" y="1470454"/>
            <a:ext cx="11907794" cy="4676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endParaRPr lang="ar-EG" sz="1600"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3623" y="8447"/>
            <a:ext cx="2305141" cy="1076343"/>
          </a:xfrm>
          <a:prstGeom prst="rect">
            <a:avLst/>
          </a:prstGeom>
        </p:spPr>
      </p:pic>
      <p:pic>
        <p:nvPicPr>
          <p:cNvPr id="9" name="Picture 8">
            <a:extLst>
              <a:ext uri="{FF2B5EF4-FFF2-40B4-BE49-F238E27FC236}">
                <a16:creationId xmlns:a16="http://schemas.microsoft.com/office/drawing/2014/main" id="{3A5D6B99-36D9-EA2A-2A23-2E571C9424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780023">
            <a:off x="1222760" y="776100"/>
            <a:ext cx="3941221" cy="4370412"/>
          </a:xfrm>
          <a:prstGeom prst="rect">
            <a:avLst/>
          </a:prstGeom>
        </p:spPr>
      </p:pic>
      <p:sp>
        <p:nvSpPr>
          <p:cNvPr id="10" name="TextBox 9">
            <a:extLst>
              <a:ext uri="{FF2B5EF4-FFF2-40B4-BE49-F238E27FC236}">
                <a16:creationId xmlns:a16="http://schemas.microsoft.com/office/drawing/2014/main" id="{417A6E82-4EB3-DE41-399F-287E6C8F1978}"/>
              </a:ext>
            </a:extLst>
          </p:cNvPr>
          <p:cNvSpPr txBox="1"/>
          <p:nvPr/>
        </p:nvSpPr>
        <p:spPr>
          <a:xfrm>
            <a:off x="4411362" y="1700468"/>
            <a:ext cx="7669426" cy="789319"/>
          </a:xfrm>
          <a:prstGeom prst="rect">
            <a:avLst/>
          </a:prstGeom>
          <a:noFill/>
        </p:spPr>
        <p:txBody>
          <a:bodyPr wrap="square" rtlCol="0">
            <a:spAutoFit/>
          </a:bodyPr>
          <a:lstStyle/>
          <a:p>
            <a:pPr algn="r" rtl="1">
              <a:lnSpc>
                <a:spcPct val="150000"/>
              </a:lnSpc>
            </a:pPr>
            <a:r>
              <a:rPr lang="ar-EG" sz="1600" b="1" i="0" dirty="0">
                <a:solidFill>
                  <a:srgbClr val="333333"/>
                </a:solidFill>
                <a:effectLst/>
                <a:latin typeface="Alexandria" pitchFamily="2" charset="-78"/>
                <a:cs typeface="Alexandria" pitchFamily="2" charset="-78"/>
              </a:rPr>
              <a:t>رسم صورة إيجابية حقيقية للدولة على الصعيد الدولي للإفادة منها سياسياً، واقتصادياً، وثقافياً.</a:t>
            </a:r>
            <a:endParaRPr lang="en-EG" sz="1600" b="1"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5328189E-C5F1-7C71-9522-3BCB1A2F70DA}"/>
              </a:ext>
            </a:extLst>
          </p:cNvPr>
          <p:cNvSpPr txBox="1"/>
          <p:nvPr/>
        </p:nvSpPr>
        <p:spPr>
          <a:xfrm>
            <a:off x="574300" y="4693520"/>
            <a:ext cx="3132728" cy="1527982"/>
          </a:xfrm>
          <a:prstGeom prst="rect">
            <a:avLst/>
          </a:prstGeom>
          <a:noFill/>
        </p:spPr>
        <p:txBody>
          <a:bodyPr wrap="square" rtlCol="0">
            <a:spAutoFit/>
          </a:bodyPr>
          <a:lstStyle/>
          <a:p>
            <a:pPr algn="r" rtl="1">
              <a:lnSpc>
                <a:spcPct val="150000"/>
              </a:lnSpc>
            </a:pPr>
            <a:r>
              <a:rPr lang="ar-EG" sz="1600" b="1" i="0" dirty="0">
                <a:solidFill>
                  <a:srgbClr val="333333"/>
                </a:solidFill>
                <a:effectLst/>
                <a:latin typeface="Alexandria" pitchFamily="2" charset="-78"/>
                <a:cs typeface="Alexandria" pitchFamily="2" charset="-78"/>
              </a:rPr>
              <a:t>كسب التأييد لسياسات الدولة ومواقفها تجاه القضايا الإقليمية والدولية.  </a:t>
            </a:r>
          </a:p>
          <a:p>
            <a:pPr algn="r" rtl="1">
              <a:lnSpc>
                <a:spcPct val="150000"/>
              </a:lnSpc>
            </a:pPr>
            <a:endParaRPr lang="en-EG" sz="1600" b="1"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EDC738EE-8FED-CF9C-EFA0-434B2FA7752F}"/>
              </a:ext>
            </a:extLst>
          </p:cNvPr>
          <p:cNvSpPr txBox="1"/>
          <p:nvPr/>
        </p:nvSpPr>
        <p:spPr>
          <a:xfrm>
            <a:off x="5266369" y="4209107"/>
            <a:ext cx="6923690" cy="789319"/>
          </a:xfrm>
          <a:prstGeom prst="rect">
            <a:avLst/>
          </a:prstGeom>
          <a:noFill/>
        </p:spPr>
        <p:txBody>
          <a:bodyPr wrap="none" rtlCol="0">
            <a:spAutoFit/>
          </a:bodyPr>
          <a:lstStyle/>
          <a:p>
            <a:pPr algn="r">
              <a:lnSpc>
                <a:spcPct val="150000"/>
              </a:lnSpc>
            </a:pPr>
            <a:r>
              <a:rPr lang="ar-EG" sz="1600" b="1" i="0" dirty="0">
                <a:solidFill>
                  <a:srgbClr val="333333"/>
                </a:solidFill>
                <a:effectLst/>
                <a:latin typeface="Alexandria" pitchFamily="2" charset="-78"/>
                <a:cs typeface="Alexandria" pitchFamily="2" charset="-78"/>
              </a:rPr>
              <a:t>تسهيل مهمة وسائل الاتصال الخارجية، وتوفير الظروف المناسبة لها، </a:t>
            </a:r>
          </a:p>
          <a:p>
            <a:pPr algn="r">
              <a:lnSpc>
                <a:spcPct val="150000"/>
              </a:lnSpc>
            </a:pPr>
            <a:r>
              <a:rPr lang="ar-EG" sz="1600" b="1" i="0" dirty="0">
                <a:solidFill>
                  <a:srgbClr val="333333"/>
                </a:solidFill>
                <a:effectLst/>
                <a:latin typeface="Alexandria" pitchFamily="2" charset="-78"/>
                <a:cs typeface="Alexandria" pitchFamily="2" charset="-78"/>
              </a:rPr>
              <a:t>بهدف نقل صورة حقيقية للوطن خارج حدوده.</a:t>
            </a:r>
            <a:endParaRPr lang="en-EG" sz="1600" b="1"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DC9D7525-C1CB-F185-31ED-19656FCAE020}"/>
              </a:ext>
            </a:extLst>
          </p:cNvPr>
          <p:cNvSpPr txBox="1"/>
          <p:nvPr/>
        </p:nvSpPr>
        <p:spPr>
          <a:xfrm>
            <a:off x="4760157" y="3032238"/>
            <a:ext cx="7324751" cy="419987"/>
          </a:xfrm>
          <a:prstGeom prst="rect">
            <a:avLst/>
          </a:prstGeom>
          <a:noFill/>
        </p:spPr>
        <p:txBody>
          <a:bodyPr wrap="square" rtlCol="0">
            <a:spAutoFit/>
          </a:bodyPr>
          <a:lstStyle/>
          <a:p>
            <a:pPr algn="r" rtl="1">
              <a:lnSpc>
                <a:spcPct val="150000"/>
              </a:lnSpc>
            </a:pPr>
            <a:r>
              <a:rPr lang="ar-EG" sz="1600" b="1" i="0" dirty="0">
                <a:solidFill>
                  <a:srgbClr val="333333"/>
                </a:solidFill>
                <a:effectLst/>
                <a:latin typeface="Alexandria" pitchFamily="2" charset="-78"/>
                <a:cs typeface="Alexandria" pitchFamily="2" charset="-78"/>
              </a:rPr>
              <a:t>ترويج المفاهيم التي تقوم عليها الدولة وسياساتها على الصعيد الدولي.</a:t>
            </a:r>
            <a:endParaRPr lang="en-EG"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675C8C92-4B5A-899C-A18B-BC53BC1DF85C}"/>
              </a:ext>
            </a:extLst>
          </p:cNvPr>
          <p:cNvSpPr txBox="1"/>
          <p:nvPr/>
        </p:nvSpPr>
        <p:spPr>
          <a:xfrm>
            <a:off x="7647243" y="1044251"/>
            <a:ext cx="3902032" cy="369332"/>
          </a:xfrm>
          <a:prstGeom prst="rect">
            <a:avLst/>
          </a:prstGeom>
          <a:noFill/>
        </p:spPr>
        <p:txBody>
          <a:bodyPr wrap="square" rtlCol="0">
            <a:spAutoFit/>
          </a:bodyPr>
          <a:lstStyle/>
          <a:p>
            <a:pPr algn="r" rtl="1"/>
            <a:r>
              <a:rPr lang="ar-SA" b="1" dirty="0">
                <a:latin typeface="Alexandria" charset="0"/>
                <a:cs typeface="Alexandria" charset="0"/>
              </a:rPr>
              <a:t>ثانيا : على الصعيد الدولي</a:t>
            </a:r>
            <a:endParaRPr lang="en-US" b="1" dirty="0">
              <a:latin typeface="Alexandria" charset="0"/>
              <a:cs typeface="Alexandria" charset="0"/>
            </a:endParaRPr>
          </a:p>
        </p:txBody>
      </p:sp>
      <p:sp>
        <p:nvSpPr>
          <p:cNvPr id="3" name="Rectangle 2">
            <a:extLst>
              <a:ext uri="{FF2B5EF4-FFF2-40B4-BE49-F238E27FC236}">
                <a16:creationId xmlns:a16="http://schemas.microsoft.com/office/drawing/2014/main" id="{04A20FF8-8F51-2275-AF6B-E140A1E945B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897071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4300" y="1147552"/>
            <a:ext cx="11617699" cy="49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endParaRPr lang="ar-EG" sz="1600"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413"/>
            <a:ext cx="2305141" cy="1076343"/>
          </a:xfrm>
          <a:prstGeom prst="rect">
            <a:avLst/>
          </a:prstGeom>
        </p:spPr>
      </p:pic>
      <p:pic>
        <p:nvPicPr>
          <p:cNvPr id="9" name="Picture 8">
            <a:extLst>
              <a:ext uri="{FF2B5EF4-FFF2-40B4-BE49-F238E27FC236}">
                <a16:creationId xmlns:a16="http://schemas.microsoft.com/office/drawing/2014/main" id="{3A5D6B99-36D9-EA2A-2A23-2E571C942462}"/>
              </a:ext>
            </a:extLst>
          </p:cNvPr>
          <p:cNvPicPr>
            <a:picLocks noChangeAspect="1"/>
          </p:cNvPicPr>
          <p:nvPr/>
        </p:nvPicPr>
        <p:blipFill rotWithShape="1">
          <a:blip r:embed="rId3">
            <a:extLst>
              <a:ext uri="{28A0092B-C50C-407E-A947-70E740481C1C}">
                <a14:useLocalDpi xmlns:a14="http://schemas.microsoft.com/office/drawing/2010/main" val="0"/>
              </a:ext>
            </a:extLst>
          </a:blip>
          <a:srcRect l="42652" b="14844"/>
          <a:stretch/>
        </p:blipFill>
        <p:spPr>
          <a:xfrm rot="19780023">
            <a:off x="2081311" y="315989"/>
            <a:ext cx="2260201" cy="3721672"/>
          </a:xfrm>
          <a:prstGeom prst="rect">
            <a:avLst/>
          </a:prstGeom>
        </p:spPr>
      </p:pic>
      <p:sp>
        <p:nvSpPr>
          <p:cNvPr id="10" name="TextBox 9">
            <a:extLst>
              <a:ext uri="{FF2B5EF4-FFF2-40B4-BE49-F238E27FC236}">
                <a16:creationId xmlns:a16="http://schemas.microsoft.com/office/drawing/2014/main" id="{417A6E82-4EB3-DE41-399F-287E6C8F1978}"/>
              </a:ext>
            </a:extLst>
          </p:cNvPr>
          <p:cNvSpPr txBox="1"/>
          <p:nvPr/>
        </p:nvSpPr>
        <p:spPr>
          <a:xfrm>
            <a:off x="4213652" y="1601615"/>
            <a:ext cx="7669426" cy="789319"/>
          </a:xfrm>
          <a:prstGeom prst="rect">
            <a:avLst/>
          </a:prstGeom>
          <a:noFill/>
        </p:spPr>
        <p:txBody>
          <a:bodyPr wrap="square" rtlCol="0">
            <a:spAutoFit/>
          </a:bodyPr>
          <a:lstStyle/>
          <a:p>
            <a:pPr algn="r" rtl="1">
              <a:lnSpc>
                <a:spcPct val="150000"/>
              </a:lnSpc>
            </a:pPr>
            <a:r>
              <a:rPr lang="ar-EG" sz="1600" b="1" i="0" dirty="0">
                <a:solidFill>
                  <a:srgbClr val="333333"/>
                </a:solidFill>
                <a:effectLst/>
                <a:latin typeface="Alexandria" pitchFamily="2" charset="-78"/>
                <a:cs typeface="Alexandria" pitchFamily="2" charset="-78"/>
              </a:rPr>
              <a:t>رصد ما ينشر أو يبحث من خلال وسائل الإتصال الخارجية عن الوطن، ومتابعته وتقويمه والرد علية إذا لزم الأمر</a:t>
            </a:r>
            <a:endParaRPr lang="en-EG" sz="1600" b="1"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DC9D7525-C1CB-F185-31ED-19656FCAE020}"/>
              </a:ext>
            </a:extLst>
          </p:cNvPr>
          <p:cNvSpPr txBox="1"/>
          <p:nvPr/>
        </p:nvSpPr>
        <p:spPr>
          <a:xfrm>
            <a:off x="4550095" y="2996782"/>
            <a:ext cx="7324751" cy="789383"/>
          </a:xfrm>
          <a:prstGeom prst="rect">
            <a:avLst/>
          </a:prstGeom>
          <a:noFill/>
        </p:spPr>
        <p:txBody>
          <a:bodyPr wrap="square" rtlCol="0">
            <a:spAutoFit/>
          </a:bodyPr>
          <a:lstStyle/>
          <a:p>
            <a:pPr algn="r" rtl="1">
              <a:lnSpc>
                <a:spcPct val="150000"/>
              </a:lnSpc>
            </a:pPr>
            <a:r>
              <a:rPr lang="ar-EG" sz="1600" b="1" i="0" dirty="0">
                <a:solidFill>
                  <a:srgbClr val="333333"/>
                </a:solidFill>
                <a:effectLst/>
                <a:latin typeface="Alexandria" pitchFamily="2" charset="-78"/>
                <a:cs typeface="Alexandria" pitchFamily="2" charset="-78"/>
              </a:rPr>
              <a:t>متابعة ما يجري في مراكز صناعة القرار الدولي، وتقويم آثاره السياسية والاقتصادية على الوطن.</a:t>
            </a:r>
            <a:endParaRPr lang="en-EG" sz="1600" b="1"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1DC924A7-2968-16BB-3BC8-F5136CB5917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256735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301946" y="545068"/>
            <a:ext cx="589005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0" y="1017326"/>
            <a:ext cx="11738918" cy="5426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6420985" y="640624"/>
            <a:ext cx="5696873" cy="369332"/>
          </a:xfrm>
          <a:prstGeom prst="rect">
            <a:avLst/>
          </a:prstGeom>
          <a:noFill/>
        </p:spPr>
        <p:txBody>
          <a:bodyPr wrap="square" rtlCol="0">
            <a:spAutoFit/>
          </a:bodyPr>
          <a:lstStyle/>
          <a:p>
            <a:pPr algn="r" rtl="1"/>
            <a:r>
              <a:rPr lang="ar-EG" b="1" i="0" dirty="0">
                <a:solidFill>
                  <a:schemeClr val="bg1"/>
                </a:solidFill>
                <a:effectLst/>
                <a:latin typeface="Alexandria" pitchFamily="2" charset="-78"/>
                <a:cs typeface="Alexandria" pitchFamily="2" charset="-78"/>
              </a:rPr>
              <a:t>وظائف العلاقات العامة في المؤسسات الحكومية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4956" y="-14413"/>
            <a:ext cx="2305141" cy="1076343"/>
          </a:xfrm>
          <a:prstGeom prst="rect">
            <a:avLst/>
          </a:prstGeom>
        </p:spPr>
      </p:pic>
      <p:graphicFrame>
        <p:nvGraphicFramePr>
          <p:cNvPr id="3" name="Diagram 2">
            <a:extLst>
              <a:ext uri="{FF2B5EF4-FFF2-40B4-BE49-F238E27FC236}">
                <a16:creationId xmlns:a16="http://schemas.microsoft.com/office/drawing/2014/main" id="{820F41AD-954C-0023-8521-F53EF31B23CE}"/>
              </a:ext>
            </a:extLst>
          </p:cNvPr>
          <p:cNvGraphicFramePr/>
          <p:nvPr>
            <p:extLst>
              <p:ext uri="{D42A27DB-BD31-4B8C-83A1-F6EECF244321}">
                <p14:modId xmlns:p14="http://schemas.microsoft.com/office/powerpoint/2010/main" val="4111569580"/>
              </p:ext>
            </p:extLst>
          </p:nvPr>
        </p:nvGraphicFramePr>
        <p:xfrm>
          <a:off x="914399" y="1025611"/>
          <a:ext cx="10733903" cy="51280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57CBD187-D4D7-31EE-FC92-BED2B3C71B15}"/>
              </a:ext>
            </a:extLst>
          </p:cNvPr>
          <p:cNvSpPr txBox="1"/>
          <p:nvPr/>
        </p:nvSpPr>
        <p:spPr>
          <a:xfrm>
            <a:off x="5387546" y="976178"/>
            <a:ext cx="6351372" cy="2636043"/>
          </a:xfrm>
          <a:prstGeom prst="rect">
            <a:avLst/>
          </a:prstGeom>
          <a:noFill/>
        </p:spPr>
        <p:txBody>
          <a:bodyPr wrap="square" rtlCol="0">
            <a:spAutoFit/>
          </a:bodyPr>
          <a:lstStyle/>
          <a:p>
            <a:pPr algn="r" rtl="1">
              <a:lnSpc>
                <a:spcPct val="150000"/>
              </a:lnSpc>
            </a:pPr>
            <a:r>
              <a:rPr lang="ar-EG" sz="1600" b="0" i="0" dirty="0">
                <a:solidFill>
                  <a:srgbClr val="333333"/>
                </a:solidFill>
                <a:effectLst/>
                <a:latin typeface="Alexandria" pitchFamily="2" charset="-78"/>
                <a:cs typeface="Alexandria" pitchFamily="2" charset="-78"/>
              </a:rPr>
              <a:t>إعلام المواطنين بالقوانين والأنظمة الحكومية، </a:t>
            </a:r>
          </a:p>
          <a:p>
            <a:pPr algn="r" rtl="1">
              <a:lnSpc>
                <a:spcPct val="150000"/>
              </a:lnSpc>
            </a:pPr>
            <a:r>
              <a:rPr lang="ar-EG" sz="1600" b="0" i="0" dirty="0">
                <a:solidFill>
                  <a:srgbClr val="333333"/>
                </a:solidFill>
                <a:effectLst/>
                <a:latin typeface="Alexandria" pitchFamily="2" charset="-78"/>
                <a:cs typeface="Alexandria" pitchFamily="2" charset="-78"/>
              </a:rPr>
              <a:t>والمشاريع التي تنفذها أو تسعى لتنفيذها، </a:t>
            </a:r>
          </a:p>
          <a:p>
            <a:pPr algn="r" rtl="1">
              <a:lnSpc>
                <a:spcPct val="150000"/>
              </a:lnSpc>
            </a:pPr>
            <a:r>
              <a:rPr lang="ar-EG" sz="1600" b="0" i="0" dirty="0">
                <a:solidFill>
                  <a:srgbClr val="333333"/>
                </a:solidFill>
                <a:effectLst/>
                <a:latin typeface="Alexandria" pitchFamily="2" charset="-78"/>
                <a:cs typeface="Alexandria" pitchFamily="2" charset="-78"/>
              </a:rPr>
              <a:t>والنشاطات الروتينية التي يقوم بها المسؤولون</a:t>
            </a:r>
          </a:p>
          <a:p>
            <a:pPr algn="r" rtl="1">
              <a:lnSpc>
                <a:spcPct val="150000"/>
              </a:lnSpc>
            </a:pPr>
            <a:r>
              <a:rPr lang="ar-EG" sz="1600" b="0" i="0" dirty="0">
                <a:solidFill>
                  <a:srgbClr val="333333"/>
                </a:solidFill>
                <a:effectLst/>
                <a:latin typeface="Alexandria" pitchFamily="2" charset="-78"/>
                <a:cs typeface="Alexandria" pitchFamily="2" charset="-78"/>
              </a:rPr>
              <a:t> الحكوميون، بالإضافة الى جمع المعلومات عن</a:t>
            </a:r>
          </a:p>
          <a:p>
            <a:pPr algn="r" rtl="1">
              <a:lnSpc>
                <a:spcPct val="150000"/>
              </a:lnSpc>
            </a:pPr>
            <a:r>
              <a:rPr lang="ar-EG" sz="1600" dirty="0">
                <a:solidFill>
                  <a:srgbClr val="333333"/>
                </a:solidFill>
                <a:latin typeface="Alexandria" pitchFamily="2" charset="-78"/>
                <a:cs typeface="Alexandria" pitchFamily="2" charset="-78"/>
              </a:rPr>
              <a:t>اتجاهات الجمهور نحو القضايا المختلفة </a:t>
            </a:r>
            <a:r>
              <a:rPr lang="ar-EG" sz="1600" b="0" i="0" dirty="0">
                <a:solidFill>
                  <a:srgbClr val="333333"/>
                </a:solidFill>
                <a:effectLst/>
                <a:latin typeface="Alexandria" pitchFamily="2" charset="-78"/>
                <a:cs typeface="Alexandria" pitchFamily="2" charset="-78"/>
              </a:rPr>
              <a:t>؛إلى </a:t>
            </a:r>
          </a:p>
          <a:p>
            <a:pPr algn="r" rtl="1">
              <a:lnSpc>
                <a:spcPct val="150000"/>
              </a:lnSpc>
            </a:pPr>
            <a:r>
              <a:rPr lang="ar-EG" sz="1600" b="0" i="0" dirty="0">
                <a:solidFill>
                  <a:srgbClr val="333333"/>
                </a:solidFill>
                <a:effectLst/>
                <a:latin typeface="Alexandria" pitchFamily="2" charset="-78"/>
                <a:cs typeface="Alexandria" pitchFamily="2" charset="-78"/>
              </a:rPr>
              <a:t>جانب متابعة ما ينشر أو يبحث عبر وسائل</a:t>
            </a:r>
          </a:p>
          <a:p>
            <a:pPr algn="r" rtl="1">
              <a:lnSpc>
                <a:spcPct val="150000"/>
              </a:lnSpc>
            </a:pPr>
            <a:r>
              <a:rPr lang="ar-EG" sz="1600" b="0" i="0" dirty="0">
                <a:solidFill>
                  <a:srgbClr val="333333"/>
                </a:solidFill>
                <a:effectLst/>
                <a:latin typeface="Alexandria" pitchFamily="2" charset="-78"/>
                <a:cs typeface="Alexandria" pitchFamily="2" charset="-78"/>
              </a:rPr>
              <a:t> الاتصال المختلفة.</a:t>
            </a:r>
            <a:endParaRPr lang="en-EG"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776C15FD-3AC2-6D44-6F28-E9A21B3E0F99}"/>
              </a:ext>
            </a:extLst>
          </p:cNvPr>
          <p:cNvSpPr txBox="1"/>
          <p:nvPr/>
        </p:nvSpPr>
        <p:spPr>
          <a:xfrm>
            <a:off x="8632375" y="4077728"/>
            <a:ext cx="3076484" cy="1815882"/>
          </a:xfrm>
          <a:prstGeom prst="rect">
            <a:avLst/>
          </a:prstGeom>
          <a:noFill/>
        </p:spPr>
        <p:txBody>
          <a:bodyPr wrap="none" rtlCol="0">
            <a:spAutoFit/>
          </a:bodyPr>
          <a:lstStyle/>
          <a:p>
            <a:pPr algn="r" rtl="1"/>
            <a:r>
              <a:rPr lang="ar-EG" sz="1600" b="0" i="0" dirty="0">
                <a:solidFill>
                  <a:srgbClr val="333333"/>
                </a:solidFill>
                <a:effectLst/>
                <a:latin typeface="Alexandria" pitchFamily="2" charset="-78"/>
                <a:cs typeface="Alexandria" pitchFamily="2" charset="-78"/>
              </a:rPr>
              <a:t>تقدم تفسيراً للسياسات </a:t>
            </a:r>
          </a:p>
          <a:p>
            <a:pPr algn="r" rtl="1"/>
            <a:r>
              <a:rPr lang="ar-EG" sz="1600" b="0" i="0" dirty="0">
                <a:solidFill>
                  <a:srgbClr val="333333"/>
                </a:solidFill>
                <a:effectLst/>
                <a:latin typeface="Alexandria" pitchFamily="2" charset="-78"/>
                <a:cs typeface="Alexandria" pitchFamily="2" charset="-78"/>
              </a:rPr>
              <a:t>والقرارات المختلفة.  بما في ذلك</a:t>
            </a:r>
          </a:p>
          <a:p>
            <a:pPr algn="r" rtl="1"/>
            <a:r>
              <a:rPr lang="ar-EG" sz="1600" b="0" i="0" dirty="0">
                <a:solidFill>
                  <a:srgbClr val="333333"/>
                </a:solidFill>
                <a:effectLst/>
                <a:latin typeface="Alexandria" pitchFamily="2" charset="-78"/>
                <a:cs typeface="Alexandria" pitchFamily="2" charset="-78"/>
              </a:rPr>
              <a:t>البحث</a:t>
            </a:r>
            <a:r>
              <a:rPr lang="ar-EG" sz="1600" dirty="0">
                <a:solidFill>
                  <a:srgbClr val="333333"/>
                </a:solidFill>
                <a:latin typeface="Alexandria" pitchFamily="2" charset="-78"/>
                <a:cs typeface="Alexandria" pitchFamily="2" charset="-78"/>
              </a:rPr>
              <a:t> </a:t>
            </a:r>
            <a:r>
              <a:rPr lang="ar-EG" sz="1600" b="0" i="0" dirty="0">
                <a:solidFill>
                  <a:srgbClr val="333333"/>
                </a:solidFill>
                <a:effectLst/>
                <a:latin typeface="Alexandria" pitchFamily="2" charset="-78"/>
                <a:cs typeface="Alexandria" pitchFamily="2" charset="-78"/>
              </a:rPr>
              <a:t>في الأسباب والنتائج</a:t>
            </a:r>
          </a:p>
          <a:p>
            <a:pPr algn="r" rtl="1"/>
            <a:r>
              <a:rPr lang="ar-EG" sz="1600" b="0" i="0" dirty="0">
                <a:solidFill>
                  <a:srgbClr val="333333"/>
                </a:solidFill>
                <a:effectLst/>
                <a:latin typeface="Alexandria" pitchFamily="2" charset="-78"/>
                <a:cs typeface="Alexandria" pitchFamily="2" charset="-78"/>
              </a:rPr>
              <a:t> المتوقعة.</a:t>
            </a:r>
          </a:p>
          <a:p>
            <a:pPr algn="r" rtl="1"/>
            <a:r>
              <a:rPr lang="ar-EG" sz="1600" b="0" i="0" dirty="0">
                <a:solidFill>
                  <a:srgbClr val="333333"/>
                </a:solidFill>
                <a:effectLst/>
                <a:latin typeface="Alexandria" pitchFamily="2" charset="-78"/>
                <a:cs typeface="Alexandria" pitchFamily="2" charset="-78"/>
              </a:rPr>
              <a:t>ويشمل ذلك سياسات وقرارات</a:t>
            </a:r>
          </a:p>
          <a:p>
            <a:pPr algn="r" rtl="1"/>
            <a:r>
              <a:rPr lang="ar-EG" sz="1600" b="0" i="0" dirty="0">
                <a:solidFill>
                  <a:srgbClr val="333333"/>
                </a:solidFill>
                <a:effectLst/>
                <a:latin typeface="Alexandria" pitchFamily="2" charset="-78"/>
                <a:cs typeface="Alexandria" pitchFamily="2" charset="-78"/>
              </a:rPr>
              <a:t> الحكومة على</a:t>
            </a:r>
          </a:p>
          <a:p>
            <a:pPr algn="r" rtl="1"/>
            <a:r>
              <a:rPr lang="ar-EG" sz="1600" b="0" i="0" dirty="0">
                <a:solidFill>
                  <a:srgbClr val="333333"/>
                </a:solidFill>
                <a:effectLst/>
                <a:latin typeface="Alexandria" pitchFamily="2" charset="-78"/>
                <a:cs typeface="Alexandria" pitchFamily="2" charset="-78"/>
              </a:rPr>
              <a:t> الصعيدين الوطني والدولي.</a:t>
            </a:r>
            <a:endParaRPr lang="en-EG"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C94A470-E237-7264-A055-388DA606F1AD}"/>
              </a:ext>
            </a:extLst>
          </p:cNvPr>
          <p:cNvSpPr txBox="1"/>
          <p:nvPr/>
        </p:nvSpPr>
        <p:spPr>
          <a:xfrm>
            <a:off x="0" y="4053022"/>
            <a:ext cx="3704640" cy="1815882"/>
          </a:xfrm>
          <a:prstGeom prst="rect">
            <a:avLst/>
          </a:prstGeom>
          <a:noFill/>
        </p:spPr>
        <p:txBody>
          <a:bodyPr wrap="square" rtlCol="0">
            <a:spAutoFit/>
          </a:bodyPr>
          <a:lstStyle/>
          <a:p>
            <a:pPr algn="r" rtl="1"/>
            <a:r>
              <a:rPr lang="ar-EG" sz="1600" b="0" i="0" dirty="0">
                <a:solidFill>
                  <a:srgbClr val="333333"/>
                </a:solidFill>
                <a:effectLst/>
                <a:latin typeface="Alexandria" pitchFamily="2" charset="-78"/>
                <a:cs typeface="Alexandria" pitchFamily="2" charset="-78"/>
              </a:rPr>
              <a:t>إقناع الرأي العام بضرورة اتخاذ إجراءات</a:t>
            </a:r>
          </a:p>
          <a:p>
            <a:pPr algn="r" rtl="1"/>
            <a:r>
              <a:rPr lang="ar-EG" sz="1600" b="0" i="0" dirty="0">
                <a:solidFill>
                  <a:srgbClr val="333333"/>
                </a:solidFill>
                <a:effectLst/>
                <a:latin typeface="Alexandria" pitchFamily="2" charset="-78"/>
                <a:cs typeface="Alexandria" pitchFamily="2" charset="-78"/>
              </a:rPr>
              <a:t> معينة، أو اعتماد سياسات محددة، أو</a:t>
            </a:r>
          </a:p>
          <a:p>
            <a:pPr algn="r" rtl="1"/>
            <a:r>
              <a:rPr lang="ar-EG" sz="1600" b="0" i="0" dirty="0">
                <a:solidFill>
                  <a:srgbClr val="333333"/>
                </a:solidFill>
                <a:effectLst/>
                <a:latin typeface="Alexandria" pitchFamily="2" charset="-78"/>
                <a:cs typeface="Alexandria" pitchFamily="2" charset="-78"/>
              </a:rPr>
              <a:t>اللجوء إلى قرارت ذات طبيعة خاصة، </a:t>
            </a:r>
          </a:p>
          <a:p>
            <a:pPr algn="r" rtl="1"/>
            <a:r>
              <a:rPr lang="ar-EG" sz="1600" dirty="0">
                <a:solidFill>
                  <a:srgbClr val="333333"/>
                </a:solidFill>
                <a:latin typeface="Alexandria" pitchFamily="2" charset="-78"/>
                <a:cs typeface="Alexandria" pitchFamily="2" charset="-78"/>
              </a:rPr>
              <a:t>والاقناع </a:t>
            </a:r>
            <a:r>
              <a:rPr lang="ar-EG" sz="1600" b="0" i="0" dirty="0">
                <a:solidFill>
                  <a:srgbClr val="333333"/>
                </a:solidFill>
                <a:effectLst/>
                <a:latin typeface="Alexandria" pitchFamily="2" charset="-78"/>
                <a:cs typeface="Alexandria" pitchFamily="2" charset="-78"/>
              </a:rPr>
              <a:t>يساعد في تجنب عنصر الصدمة</a:t>
            </a:r>
          </a:p>
          <a:p>
            <a:pPr algn="r" rtl="1"/>
            <a:r>
              <a:rPr lang="ar-EG" sz="1600" b="0" i="0" dirty="0">
                <a:solidFill>
                  <a:srgbClr val="333333"/>
                </a:solidFill>
                <a:effectLst/>
                <a:latin typeface="Alexandria" pitchFamily="2" charset="-78"/>
                <a:cs typeface="Alexandria" pitchFamily="2" charset="-78"/>
              </a:rPr>
              <a:t>الذي قد تحدثه مثل هذه القرارات لدى </a:t>
            </a:r>
          </a:p>
          <a:p>
            <a:pPr algn="r" rtl="1"/>
            <a:r>
              <a:rPr lang="ar-EG" sz="1600" b="0" i="0" dirty="0">
                <a:solidFill>
                  <a:srgbClr val="333333"/>
                </a:solidFill>
                <a:effectLst/>
                <a:latin typeface="Alexandria" pitchFamily="2" charset="-78"/>
                <a:cs typeface="Alexandria" pitchFamily="2" charset="-78"/>
              </a:rPr>
              <a:t>الجمهور، والتي قد تقود إلى حالة من </a:t>
            </a:r>
          </a:p>
          <a:p>
            <a:pPr algn="r" rtl="1"/>
            <a:r>
              <a:rPr lang="ar-EG" sz="1600" b="0" i="0" dirty="0">
                <a:solidFill>
                  <a:srgbClr val="333333"/>
                </a:solidFill>
                <a:effectLst/>
                <a:latin typeface="Alexandria" pitchFamily="2" charset="-78"/>
                <a:cs typeface="Alexandria" pitchFamily="2" charset="-78"/>
              </a:rPr>
              <a:t>الاضطراب والفوضى.</a:t>
            </a:r>
            <a:endParaRPr lang="en-EG" sz="1600" dirty="0">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AFF40DCE-E84C-FF25-2F1E-D5BF217330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8502756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6497" y="1517945"/>
            <a:ext cx="1165242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6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9142" y="-14413"/>
            <a:ext cx="2305141" cy="1076343"/>
          </a:xfrm>
          <a:prstGeom prst="rect">
            <a:avLst/>
          </a:prstGeom>
        </p:spPr>
      </p:pic>
      <p:graphicFrame>
        <p:nvGraphicFramePr>
          <p:cNvPr id="3" name="Diagram 2">
            <a:extLst>
              <a:ext uri="{FF2B5EF4-FFF2-40B4-BE49-F238E27FC236}">
                <a16:creationId xmlns:a16="http://schemas.microsoft.com/office/drawing/2014/main" id="{820F41AD-954C-0023-8521-F53EF31B23CE}"/>
              </a:ext>
            </a:extLst>
          </p:cNvPr>
          <p:cNvGraphicFramePr/>
          <p:nvPr>
            <p:extLst>
              <p:ext uri="{D42A27DB-BD31-4B8C-83A1-F6EECF244321}">
                <p14:modId xmlns:p14="http://schemas.microsoft.com/office/powerpoint/2010/main" val="3336959779"/>
              </p:ext>
            </p:extLst>
          </p:nvPr>
        </p:nvGraphicFramePr>
        <p:xfrm>
          <a:off x="914400" y="1587425"/>
          <a:ext cx="10157254" cy="40472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3762B818-D2AD-484D-B96A-883C3C822A9A}"/>
              </a:ext>
            </a:extLst>
          </p:cNvPr>
          <p:cNvSpPr txBox="1"/>
          <p:nvPr/>
        </p:nvSpPr>
        <p:spPr>
          <a:xfrm>
            <a:off x="7105135" y="1618731"/>
            <a:ext cx="4623799" cy="1077218"/>
          </a:xfrm>
          <a:prstGeom prst="rect">
            <a:avLst/>
          </a:prstGeom>
          <a:noFill/>
        </p:spPr>
        <p:txBody>
          <a:bodyPr wrap="square" rtlCol="0">
            <a:spAutoFit/>
          </a:bodyPr>
          <a:lstStyle/>
          <a:p>
            <a:pPr algn="r" rtl="1"/>
            <a:r>
              <a:rPr lang="ar-EG" sz="1600" b="0" i="0" dirty="0">
                <a:solidFill>
                  <a:srgbClr val="333333"/>
                </a:solidFill>
                <a:effectLst/>
                <a:latin typeface="Alexandria" pitchFamily="2" charset="-78"/>
                <a:cs typeface="Alexandria" pitchFamily="2" charset="-78"/>
              </a:rPr>
              <a:t>وتضم هذه الوظيفة النشاطات المتصلة بإعداد</a:t>
            </a:r>
          </a:p>
          <a:p>
            <a:pPr algn="r" rtl="1"/>
            <a:r>
              <a:rPr lang="ar-EG" sz="1600" b="0" i="0" dirty="0">
                <a:solidFill>
                  <a:srgbClr val="333333"/>
                </a:solidFill>
                <a:effectLst/>
                <a:latin typeface="Alexandria" pitchFamily="2" charset="-78"/>
                <a:cs typeface="Alexandria" pitchFamily="2" charset="-78"/>
              </a:rPr>
              <a:t>التقارير المرجعية، والتحليلات والدراسات التي تبحث بعمق في نتائج السياسات والخطط لحكومية الحالية،</a:t>
            </a:r>
            <a:endParaRPr lang="en-EG"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060B85B5-FFDF-C346-B47A-DFC914254D87}"/>
              </a:ext>
            </a:extLst>
          </p:cNvPr>
          <p:cNvSpPr txBox="1"/>
          <p:nvPr/>
        </p:nvSpPr>
        <p:spPr>
          <a:xfrm>
            <a:off x="7721278" y="3231289"/>
            <a:ext cx="3980577" cy="1815882"/>
          </a:xfrm>
          <a:prstGeom prst="rect">
            <a:avLst/>
          </a:prstGeom>
          <a:noFill/>
        </p:spPr>
        <p:txBody>
          <a:bodyPr wrap="none" rtlCol="0">
            <a:spAutoFit/>
          </a:bodyPr>
          <a:lstStyle/>
          <a:p>
            <a:pPr marL="0" algn="r" defTabSz="914400" rtl="1" eaLnBrk="1" latinLnBrk="0" hangingPunct="1"/>
            <a:r>
              <a:rPr lang="ar-EG" sz="1600" b="0" i="0" dirty="0">
                <a:solidFill>
                  <a:srgbClr val="333333"/>
                </a:solidFill>
                <a:effectLst/>
                <a:latin typeface="Alexandria" pitchFamily="2" charset="-78"/>
                <a:cs typeface="Alexandria" pitchFamily="2" charset="-78"/>
              </a:rPr>
              <a:t>تشمل هذه الوظيفة حفظ وتصنيف لوثائق</a:t>
            </a:r>
          </a:p>
          <a:p>
            <a:pPr marL="0" algn="r" defTabSz="914400" rtl="1" eaLnBrk="1" latinLnBrk="0" hangingPunct="1"/>
            <a:r>
              <a:rPr lang="ar-EG" sz="1600" b="0" i="0" dirty="0">
                <a:solidFill>
                  <a:srgbClr val="333333"/>
                </a:solidFill>
                <a:effectLst/>
                <a:latin typeface="Alexandria" pitchFamily="2" charset="-78"/>
                <a:cs typeface="Alexandria" pitchFamily="2" charset="-78"/>
              </a:rPr>
              <a:t>الرسمية، والقوانين والقرارات الحكومية، </a:t>
            </a:r>
          </a:p>
          <a:p>
            <a:pPr marL="0" algn="r" defTabSz="914400" rtl="1" eaLnBrk="1" latinLnBrk="0" hangingPunct="1"/>
            <a:r>
              <a:rPr lang="ar-EG" sz="1600" b="0" i="0" dirty="0">
                <a:solidFill>
                  <a:srgbClr val="333333"/>
                </a:solidFill>
                <a:effectLst/>
                <a:latin typeface="Alexandria" pitchFamily="2" charset="-78"/>
                <a:cs typeface="Alexandria" pitchFamily="2" charset="-78"/>
              </a:rPr>
              <a:t>والخطب الرسمية، والتصريحات التي </a:t>
            </a:r>
          </a:p>
          <a:p>
            <a:pPr marL="0" algn="r" defTabSz="914400" rtl="1" eaLnBrk="1" latinLnBrk="0" hangingPunct="1"/>
            <a:r>
              <a:rPr lang="ar-EG" sz="1600" b="0" i="0" dirty="0">
                <a:solidFill>
                  <a:srgbClr val="333333"/>
                </a:solidFill>
                <a:effectLst/>
                <a:latin typeface="Alexandria" pitchFamily="2" charset="-78"/>
                <a:cs typeface="Alexandria" pitchFamily="2" charset="-78"/>
              </a:rPr>
              <a:t>تتعلق بمواقف الحكومة محليا ً ودوليا ً،</a:t>
            </a:r>
          </a:p>
          <a:p>
            <a:pPr marL="0" algn="r" defTabSz="914400" rtl="1" eaLnBrk="1" latinLnBrk="0" hangingPunct="1"/>
            <a:r>
              <a:rPr lang="ar-EG" sz="1600" b="0" i="0" dirty="0">
                <a:solidFill>
                  <a:srgbClr val="333333"/>
                </a:solidFill>
                <a:effectLst/>
                <a:latin typeface="Alexandria" pitchFamily="2" charset="-78"/>
                <a:cs typeface="Alexandria" pitchFamily="2" charset="-78"/>
              </a:rPr>
              <a:t>ومواقف الحكومة من الإتفاقات الدولية</a:t>
            </a:r>
          </a:p>
          <a:p>
            <a:pPr marL="0" algn="r" defTabSz="914400" rtl="1" eaLnBrk="1" latinLnBrk="0" hangingPunct="1"/>
            <a:r>
              <a:rPr lang="ar-EG" sz="1600" b="0" i="0" dirty="0">
                <a:solidFill>
                  <a:srgbClr val="333333"/>
                </a:solidFill>
                <a:effectLst/>
                <a:latin typeface="Alexandria" pitchFamily="2" charset="-78"/>
                <a:cs typeface="Alexandria" pitchFamily="2" charset="-78"/>
              </a:rPr>
              <a:t>والاحتفاظ بقوائم المؤسسات الإعلامية </a:t>
            </a:r>
          </a:p>
          <a:p>
            <a:pPr marL="0" algn="r" defTabSz="914400" rtl="1" eaLnBrk="1" latinLnBrk="0" hangingPunct="1"/>
            <a:r>
              <a:rPr lang="ar-EG" sz="1600" b="0" i="0" dirty="0">
                <a:solidFill>
                  <a:srgbClr val="333333"/>
                </a:solidFill>
                <a:effectLst/>
                <a:latin typeface="Alexandria" pitchFamily="2" charset="-78"/>
                <a:cs typeface="Alexandria" pitchFamily="2" charset="-78"/>
              </a:rPr>
              <a:t>والصحفية وأسماء العاملين فيها.</a:t>
            </a:r>
            <a:endParaRPr lang="en-EG"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201DF346-AD10-01B7-442B-572B1776F008}"/>
              </a:ext>
            </a:extLst>
          </p:cNvPr>
          <p:cNvSpPr txBox="1"/>
          <p:nvPr/>
        </p:nvSpPr>
        <p:spPr>
          <a:xfrm>
            <a:off x="284199" y="3403307"/>
            <a:ext cx="3657605" cy="1569660"/>
          </a:xfrm>
          <a:prstGeom prst="rect">
            <a:avLst/>
          </a:prstGeom>
          <a:noFill/>
        </p:spPr>
        <p:txBody>
          <a:bodyPr wrap="square" rtlCol="0">
            <a:spAutoFit/>
          </a:bodyPr>
          <a:lstStyle/>
          <a:p>
            <a:pPr algn="r" rtl="1"/>
            <a:r>
              <a:rPr lang="ar-EG" sz="1600" b="0" i="0" dirty="0">
                <a:solidFill>
                  <a:srgbClr val="333333"/>
                </a:solidFill>
                <a:effectLst/>
                <a:latin typeface="Alexandria" pitchFamily="2" charset="-78"/>
                <a:cs typeface="Alexandria" pitchFamily="2" charset="-78"/>
              </a:rPr>
              <a:t>ترتكز هذه الوظيفة على تقديم الخدمات وتنظيمها مثل إستقبال الوفود الرسمية ومرافقتها وتسهيل إجراءات إقامتها في البلد. وتنظيم لقاءات الصحفيين والإعلاميين بمسؤولي الحكومة</a:t>
            </a:r>
            <a:endParaRPr lang="en-EG"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BFCB91C-077F-5626-823C-8BF8D4916FD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0424929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5782962" y="952845"/>
            <a:ext cx="64090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211761" y="200060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br>
              <a:rPr lang="ar-EG" dirty="0">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تمثل العلاقات العامة جانبا ً هاماً من جوانب الإدارة سواء في منظمات الأعمال أو في المنظمات الحكومية، فهي لا تخرج من كونها نشاطاً يسعى لكسب ثقة وتأييد الجماهير المختلفة لأهداف وسياسات وإنجازات المنظمة وخلق جو من الألفة والتعاون ما بين المنظمة وجماهيرها المختلفة الداخلية والخارجية. وهذا كله يعتمد على وجود </a:t>
            </a:r>
            <a:r>
              <a:rPr lang="ar-EG" b="1" i="0" dirty="0">
                <a:solidFill>
                  <a:srgbClr val="00AEEF"/>
                </a:solidFill>
                <a:effectLst/>
                <a:latin typeface="Alexandria" pitchFamily="2" charset="-78"/>
                <a:cs typeface="Alexandria" pitchFamily="2" charset="-78"/>
              </a:rPr>
              <a:t>سياسات أخلاقية وإعلام صادق على نطاق واسع.</a:t>
            </a:r>
            <a:r>
              <a:rPr lang="ar-EG" b="0" i="0" dirty="0">
                <a:solidFill>
                  <a:srgbClr val="333333"/>
                </a:solidFill>
                <a:effectLst/>
                <a:latin typeface="Alexandria" pitchFamily="2" charset="-78"/>
                <a:cs typeface="Alexandria" pitchFamily="2" charset="-78"/>
              </a:rPr>
              <a:t> </a:t>
            </a:r>
            <a:endParaRPr lang="en-US" dirty="0">
              <a:latin typeface="Alexandria" pitchFamily="2" charset="-78"/>
              <a:cs typeface="Alexandria" pitchFamily="2" charset="-78"/>
            </a:endParaRPr>
          </a:p>
        </p:txBody>
      </p:sp>
      <p:sp>
        <p:nvSpPr>
          <p:cNvPr id="24" name="TextBox 23"/>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720" y="-14413"/>
            <a:ext cx="2305141" cy="1076343"/>
          </a:xfrm>
          <a:prstGeom prst="rect">
            <a:avLst/>
          </a:prstGeom>
        </p:spPr>
      </p:pic>
      <p:sp>
        <p:nvSpPr>
          <p:cNvPr id="3" name="TextBox 2">
            <a:extLst>
              <a:ext uri="{FF2B5EF4-FFF2-40B4-BE49-F238E27FC236}">
                <a16:creationId xmlns:a16="http://schemas.microsoft.com/office/drawing/2014/main" id="{4114E6BF-4C8B-C658-F3ED-01F85C8B7ABF}"/>
              </a:ext>
            </a:extLst>
          </p:cNvPr>
          <p:cNvSpPr txBox="1"/>
          <p:nvPr/>
        </p:nvSpPr>
        <p:spPr>
          <a:xfrm>
            <a:off x="5758249" y="1085469"/>
            <a:ext cx="6409038" cy="876522"/>
          </a:xfrm>
          <a:prstGeom prst="rect">
            <a:avLst/>
          </a:prstGeom>
          <a:noFill/>
        </p:spPr>
        <p:txBody>
          <a:bodyPr wrap="square" rtlCol="0">
            <a:spAutoFit/>
          </a:bodyPr>
          <a:lstStyle/>
          <a:p>
            <a:pPr algn="r" rtl="1">
              <a:lnSpc>
                <a:spcPct val="150000"/>
              </a:lnSpc>
            </a:pPr>
            <a:r>
              <a:rPr lang="ar-EG" b="1" dirty="0">
                <a:solidFill>
                  <a:schemeClr val="bg1"/>
                </a:solidFill>
                <a:latin typeface="Alexandria" pitchFamily="2" charset="-78"/>
                <a:cs typeface="Alexandria" pitchFamily="2" charset="-78"/>
              </a:rPr>
              <a:t>المبادئ الأخلاقية التي تعتمد عليها </a:t>
            </a:r>
            <a:r>
              <a:rPr lang="ar-EG" b="1" i="0" dirty="0">
                <a:solidFill>
                  <a:schemeClr val="bg1"/>
                </a:solidFill>
                <a:effectLst/>
                <a:latin typeface="Alexandria" pitchFamily="2" charset="-78"/>
                <a:cs typeface="Alexandria" pitchFamily="2" charset="-78"/>
              </a:rPr>
              <a:t> العلاقات العامة </a:t>
            </a:r>
          </a:p>
          <a:p>
            <a:pPr algn="r" rtl="1">
              <a:lnSpc>
                <a:spcPct val="150000"/>
              </a:lnSpc>
            </a:pPr>
            <a:r>
              <a:rPr lang="ar-EG" b="1" i="0" dirty="0">
                <a:solidFill>
                  <a:schemeClr val="bg1"/>
                </a:solidFill>
                <a:effectLst/>
                <a:latin typeface="Alexandria" pitchFamily="2" charset="-78"/>
                <a:cs typeface="Alexandria" pitchFamily="2" charset="-78"/>
              </a:rPr>
              <a:t>في المؤسسات الحكومية</a:t>
            </a:r>
          </a:p>
        </p:txBody>
      </p:sp>
      <p:sp>
        <p:nvSpPr>
          <p:cNvPr id="4" name="Rectangle 3">
            <a:extLst>
              <a:ext uri="{FF2B5EF4-FFF2-40B4-BE49-F238E27FC236}">
                <a16:creationId xmlns:a16="http://schemas.microsoft.com/office/drawing/2014/main" id="{25D6507E-BF1E-6D5E-D50D-F5D3B2AB6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2637810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b="0" i="0" dirty="0">
                <a:solidFill>
                  <a:srgbClr val="333333"/>
                </a:solidFill>
                <a:effectLst/>
                <a:latin typeface="Alexandria" pitchFamily="2" charset="-78"/>
                <a:cs typeface="Alexandria" pitchFamily="2" charset="-78"/>
              </a:rPr>
              <a:t>وفي ذلك لا تختلف مسؤوليات العلاقات العامة وجمهورها في المنظمات الحكومية عنها في المنظمات والمشروعات الصناعية والتجارية، فهي كلها تهدف في النهاية إلى خلق جو من الثقة والاحترام والفهم المتبادل ما بين المنظمة وبين الجمهور الداخلي والخارجي.</a:t>
            </a:r>
          </a:p>
          <a:p>
            <a:pPr algn="just" rtl="1">
              <a:lnSpc>
                <a:spcPct val="200000"/>
              </a:lnSpc>
            </a:pPr>
            <a:r>
              <a:rPr lang="ar-EG" sz="1600" dirty="0">
                <a:solidFill>
                  <a:srgbClr val="333333"/>
                </a:solidFill>
                <a:latin typeface="Alexandria" pitchFamily="2" charset="-78"/>
                <a:cs typeface="Alexandria" pitchFamily="2" charset="-78"/>
              </a:rPr>
              <a:t>وفيما يلي أهم المعايير الأخلاقية التي تعتمد عليها الاعلاقات العامة في المؤسسات الحكومية:</a:t>
            </a:r>
            <a:endParaRPr lang="ar-EG" sz="1600" b="0" i="0" dirty="0">
              <a:solidFill>
                <a:srgbClr val="333333"/>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6671" y="-36991"/>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208009" y="92661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1136032"/>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١</a:t>
            </a:r>
            <a:endParaRPr lang="en-US" sz="4000" b="1" dirty="0">
              <a:solidFill>
                <a:schemeClr val="bg1"/>
              </a:solidFill>
              <a:latin typeface="Alexandria" charset="0"/>
              <a:cs typeface="Alexandria" charset="0"/>
            </a:endParaRPr>
          </a:p>
        </p:txBody>
      </p:sp>
      <p:sp>
        <p:nvSpPr>
          <p:cNvPr id="6" name="Rectangle 5">
            <a:extLst>
              <a:ext uri="{FF2B5EF4-FFF2-40B4-BE49-F238E27FC236}">
                <a16:creationId xmlns:a16="http://schemas.microsoft.com/office/drawing/2014/main" id="{824231ED-F600-2A1D-835F-477946A98802}"/>
              </a:ext>
            </a:extLst>
          </p:cNvPr>
          <p:cNvSpPr/>
          <p:nvPr/>
        </p:nvSpPr>
        <p:spPr>
          <a:xfrm>
            <a:off x="2626179" y="478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137252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b="1" i="0" dirty="0">
                <a:solidFill>
                  <a:srgbClr val="333333"/>
                </a:solidFill>
                <a:effectLst/>
                <a:latin typeface="Alexandria" pitchFamily="2" charset="-78"/>
                <a:cs typeface="Alexandria" pitchFamily="2" charset="-78"/>
              </a:rPr>
              <a:t>الصدق والشفافية، </a:t>
            </a:r>
            <a:r>
              <a:rPr lang="ar-EG" sz="1600" b="0" i="0" dirty="0">
                <a:solidFill>
                  <a:srgbClr val="333333"/>
                </a:solidFill>
                <a:effectLst/>
                <a:latin typeface="Alexandria" pitchFamily="2" charset="-78"/>
                <a:cs typeface="Alexandria" pitchFamily="2" charset="-78"/>
              </a:rPr>
              <a:t>فيجب إعلام الجمهور بصراحة بالمشكلات التي تواجهها المنظمة في نهوضها برسالتها، وشرح ما يصدر من تشريعات وقوانين وقرارات، وزيادة وعي الجمهور في المجال المالي والاقتصادي من خلال تبسيط المعلومات المالية والاقتصادية، وتشجيع الجمهور على الاهتمام بأمور الإدارة العامة وتتبع أعمالها والوقوف على تقديمها، وحشد الدعم والمسائلة للتصرفات والسياسات الحكومية من أجل جعل الجمهور يدرك ويفهم هذه التصرفات والسياسات.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8009" y="-44253"/>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208009" y="8814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1045722"/>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١</a:t>
            </a:r>
            <a:endParaRPr lang="en-US" sz="4000" b="1" dirty="0">
              <a:solidFill>
                <a:schemeClr val="bg1"/>
              </a:solidFill>
              <a:latin typeface="Alexandria" charset="0"/>
              <a:cs typeface="Alexandria" charset="0"/>
            </a:endParaRPr>
          </a:p>
        </p:txBody>
      </p:sp>
      <p:sp>
        <p:nvSpPr>
          <p:cNvPr id="6" name="Rectangle 5">
            <a:extLst>
              <a:ext uri="{FF2B5EF4-FFF2-40B4-BE49-F238E27FC236}">
                <a16:creationId xmlns:a16="http://schemas.microsoft.com/office/drawing/2014/main" id="{899AAAF3-2534-8978-6111-96A2763D54A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091937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r>
              <a:rPr lang="ar-EG" sz="1600" b="0" i="0" dirty="0">
                <a:solidFill>
                  <a:srgbClr val="333333"/>
                </a:solidFill>
                <a:effectLst/>
                <a:latin typeface="Alexandria" pitchFamily="2" charset="-78"/>
                <a:cs typeface="Alexandria" pitchFamily="2" charset="-78"/>
              </a:rPr>
              <a:t>إعداد </a:t>
            </a:r>
            <a:r>
              <a:rPr lang="ar-EG" sz="1600" b="1" i="0" dirty="0">
                <a:solidFill>
                  <a:srgbClr val="333333"/>
                </a:solidFill>
                <a:effectLst/>
                <a:latin typeface="Alexandria" pitchFamily="2" charset="-78"/>
                <a:cs typeface="Alexandria" pitchFamily="2" charset="-78"/>
              </a:rPr>
              <a:t>بحوث الرأي العام وتخطيط برامج العلاقات العامة </a:t>
            </a:r>
            <a:r>
              <a:rPr lang="ar-EG" sz="1600" b="0" i="0" dirty="0">
                <a:solidFill>
                  <a:srgbClr val="333333"/>
                </a:solidFill>
                <a:effectLst/>
                <a:latin typeface="Alexandria" pitchFamily="2" charset="-78"/>
                <a:cs typeface="Alexandria" pitchFamily="2" charset="-78"/>
              </a:rPr>
              <a:t>في المنظمات الحكومية والتي بدونها تكون اتصالات المنظمة الحكومية غير واقعية حيث لن تعرف المنظمة </a:t>
            </a:r>
            <a:r>
              <a:rPr lang="ar-EG" sz="1600" b="1" i="0" dirty="0">
                <a:solidFill>
                  <a:srgbClr val="333333"/>
                </a:solidFill>
                <a:effectLst/>
                <a:latin typeface="Alexandria" pitchFamily="2" charset="-78"/>
                <a:cs typeface="Alexandria" pitchFamily="2" charset="-78"/>
              </a:rPr>
              <a:t>ما يرغب الجمهور في معرفته </a:t>
            </a:r>
            <a:r>
              <a:rPr lang="ar-EG" sz="1600" b="0" i="0" dirty="0">
                <a:solidFill>
                  <a:srgbClr val="333333"/>
                </a:solidFill>
                <a:effectLst/>
                <a:latin typeface="Alexandria" pitchFamily="2" charset="-78"/>
                <a:cs typeface="Alexandria" pitchFamily="2" charset="-78"/>
              </a:rPr>
              <a:t>من معلومات وحقائق، فضلا عن </a:t>
            </a:r>
            <a:r>
              <a:rPr lang="ar-EG" sz="1600" b="1" i="0" dirty="0">
                <a:solidFill>
                  <a:srgbClr val="333333"/>
                </a:solidFill>
                <a:effectLst/>
                <a:latin typeface="Alexandria" pitchFamily="2" charset="-78"/>
                <a:cs typeface="Alexandria" pitchFamily="2" charset="-78"/>
              </a:rPr>
              <a:t>الوقوف على آرائه ومقترحاته وردة فعله لسياسات وقرارات وإنجازات المنظمة الحكومية</a:t>
            </a:r>
            <a:r>
              <a:rPr lang="ar-EG" sz="1600" b="0" i="0" dirty="0">
                <a:solidFill>
                  <a:srgbClr val="333333"/>
                </a:solidFill>
                <a:effectLst/>
                <a:latin typeface="Alexandria" pitchFamily="2" charset="-78"/>
                <a:cs typeface="Alexandria" pitchFamily="2" charset="-78"/>
              </a:rPr>
              <a:t>. </a:t>
            </a:r>
          </a:p>
          <a:p>
            <a:pPr marL="0" algn="r" defTabSz="914400" rtl="1" eaLnBrk="1" latinLnBrk="0" hangingPunct="1">
              <a:lnSpc>
                <a:spcPct val="200000"/>
              </a:lnSpc>
            </a:pPr>
            <a:r>
              <a:rPr lang="ar-EG" sz="1600" b="0" i="0" dirty="0">
                <a:solidFill>
                  <a:srgbClr val="333333"/>
                </a:solidFill>
                <a:effectLst/>
                <a:latin typeface="Alexandria" pitchFamily="2" charset="-78"/>
                <a:cs typeface="Alexandria" pitchFamily="2" charset="-78"/>
              </a:rPr>
              <a:t>إنه من الأهمية بمكان الاهتمام بتخطيط برامج العلاقات العامة في الجهاز الحكومي وتوفير المعلومات والحقائق التي تركز عليها خطط وبرامج العلاقات العامة والالتزام بالتخطيط كجزء هام وضروري لأي برنامج إعلامي ناجح.</a:t>
            </a:r>
            <a:endParaRPr lang="ar-EG" sz="1600"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0121" y="106377"/>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208009" y="96031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1079589"/>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٢</a:t>
            </a:r>
            <a:endParaRPr lang="en-US" sz="4000" b="1" dirty="0">
              <a:solidFill>
                <a:schemeClr val="bg1"/>
              </a:solidFill>
              <a:latin typeface="Alexandria" charset="0"/>
              <a:cs typeface="Alexandria" charset="0"/>
            </a:endParaRPr>
          </a:p>
        </p:txBody>
      </p:sp>
      <p:sp>
        <p:nvSpPr>
          <p:cNvPr id="6" name="Rectangle 5">
            <a:extLst>
              <a:ext uri="{FF2B5EF4-FFF2-40B4-BE49-F238E27FC236}">
                <a16:creationId xmlns:a16="http://schemas.microsoft.com/office/drawing/2014/main" id="{772C3061-C708-CE07-206A-74964A01803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926071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b="1" i="0" dirty="0">
                <a:solidFill>
                  <a:srgbClr val="333333"/>
                </a:solidFill>
                <a:effectLst/>
                <a:latin typeface="Alexandria" pitchFamily="2" charset="-78"/>
                <a:cs typeface="Alexandria" pitchFamily="2" charset="-78"/>
              </a:rPr>
              <a:t>الاتصال ثنائي الاتجاه</a:t>
            </a:r>
            <a:r>
              <a:rPr lang="ar-EG" sz="1600" b="0" i="0" dirty="0">
                <a:solidFill>
                  <a:srgbClr val="333333"/>
                </a:solidFill>
                <a:effectLst/>
                <a:latin typeface="Alexandria" pitchFamily="2" charset="-78"/>
                <a:cs typeface="Alexandria" pitchFamily="2" charset="-78"/>
              </a:rPr>
              <a:t>، فلن لن تحقق الاتصالات من طرف واحد أهدافها، </a:t>
            </a:r>
            <a:r>
              <a:rPr lang="ar-EG" sz="1600" dirty="0">
                <a:solidFill>
                  <a:srgbClr val="333333"/>
                </a:solidFill>
                <a:latin typeface="Alexandria" pitchFamily="2" charset="-78"/>
                <a:cs typeface="Alexandria" pitchFamily="2" charset="-78"/>
              </a:rPr>
              <a:t>ولنا أن نتصور كيف سيكون الوضع في منظمة عامة تنفق أموالا كثيرة في مجالات الاتصال بدون أن تتوفر لها معلومات عن أية نتائج ، أي عن رد الفعل الجماهير لإنجازاتها ولسياساتها ولقراراتها إضافة للأثر النفسي السيئ الذي سيحل لدى الجماهير والتي ستشعر بأن آراءها ومقترحاتها ليست محل اهتمام وليس هناك من يبحث عنها ويهتم بها، </a:t>
            </a:r>
            <a:r>
              <a:rPr lang="ar-EG" sz="1600" b="0" i="0" dirty="0">
                <a:solidFill>
                  <a:srgbClr val="333333"/>
                </a:solidFill>
                <a:effectLst/>
                <a:latin typeface="Alexandria" pitchFamily="2" charset="-78"/>
                <a:cs typeface="Alexandria" pitchFamily="2" charset="-78"/>
              </a:rPr>
              <a:t>فالاتصال أحادي الاتجاه قد يدفع الجماهير لتكون أكثر انتقادا لسياسات وأوضاع وإنجازات المنظمة الحكومية وبالتالي عدم الثقة فيما بين المنظمة والجمهور.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3569" y="-27319"/>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208009" y="9153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1045722"/>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٣</a:t>
            </a:r>
            <a:endParaRPr lang="en-US" sz="4000" b="1" dirty="0">
              <a:solidFill>
                <a:schemeClr val="bg1"/>
              </a:solidFill>
              <a:latin typeface="Alexandria" charset="0"/>
              <a:cs typeface="Alexandria" charset="0"/>
            </a:endParaRPr>
          </a:p>
        </p:txBody>
      </p:sp>
      <p:sp>
        <p:nvSpPr>
          <p:cNvPr id="6" name="Rectangle 5">
            <a:extLst>
              <a:ext uri="{FF2B5EF4-FFF2-40B4-BE49-F238E27FC236}">
                <a16:creationId xmlns:a16="http://schemas.microsoft.com/office/drawing/2014/main" id="{534C9DEE-EA62-34FD-86E0-1D676A2C283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215157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sz="1600" b="1" i="0" dirty="0">
                <a:solidFill>
                  <a:srgbClr val="333333"/>
                </a:solidFill>
                <a:effectLst/>
                <a:latin typeface="Alexandria" pitchFamily="2" charset="-78"/>
                <a:cs typeface="Alexandria" pitchFamily="2" charset="-78"/>
              </a:rPr>
              <a:t>التفاهم المتبادل، </a:t>
            </a:r>
            <a:r>
              <a:rPr lang="ar-EG" sz="1600" b="0" i="0" dirty="0">
                <a:solidFill>
                  <a:srgbClr val="333333"/>
                </a:solidFill>
                <a:effectLst/>
                <a:latin typeface="Alexandria" pitchFamily="2" charset="-78"/>
                <a:cs typeface="Alexandria" pitchFamily="2" charset="-78"/>
              </a:rPr>
              <a:t>إن أنشطة العلاقات العامة في المنظمات الحكومية هو بمثابة مجهودات أو محاولات متعمدة لخلق وتنمية نوع من الصلات تساهم في دعم الفهم والاحترام والود المتبادل ما بين المنظمة وما بين الجمهور. إن جمهور المنظمة بحاجة إلى خدماتها وفي ذات الوقت ينشد احترامها له. ويقع على عاتق كافة العاملين بالمنظمة أيا كانت وظائفهم وأيا كانت مستوياتهم أن توفر هذه المشاعر والأحاسيس للجماهير المتعاملة مع المنظمة.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30" y="8447"/>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208009" y="9153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1023144"/>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٤</a:t>
            </a:r>
            <a:endParaRPr lang="en-US" sz="4000" b="1" dirty="0">
              <a:solidFill>
                <a:schemeClr val="bg1"/>
              </a:solidFill>
              <a:latin typeface="Alexandria" charset="0"/>
              <a:cs typeface="Alexandria" charset="0"/>
            </a:endParaRPr>
          </a:p>
        </p:txBody>
      </p:sp>
      <p:sp>
        <p:nvSpPr>
          <p:cNvPr id="6" name="Rectangle 5">
            <a:extLst>
              <a:ext uri="{FF2B5EF4-FFF2-40B4-BE49-F238E27FC236}">
                <a16:creationId xmlns:a16="http://schemas.microsoft.com/office/drawing/2014/main" id="{7ACD0644-BB4A-56CE-2FEB-B9F242ADF69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933011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EG" sz="1600" b="1" i="0" dirty="0">
              <a:solidFill>
                <a:srgbClr val="333333"/>
              </a:solidFill>
              <a:effectLst/>
              <a:latin typeface="Alexandria" pitchFamily="2" charset="-78"/>
              <a:cs typeface="Alexandria" pitchFamily="2" charset="-78"/>
            </a:endParaRPr>
          </a:p>
          <a:p>
            <a:pPr algn="just" rtl="1">
              <a:lnSpc>
                <a:spcPct val="150000"/>
              </a:lnSpc>
            </a:pPr>
            <a:endParaRPr lang="ar-EG" sz="1600" b="1" dirty="0">
              <a:solidFill>
                <a:srgbClr val="333333"/>
              </a:solidFill>
              <a:latin typeface="Alexandria" pitchFamily="2" charset="-78"/>
              <a:cs typeface="Alexandria" pitchFamily="2" charset="-78"/>
            </a:endParaRPr>
          </a:p>
          <a:p>
            <a:pPr algn="just" rtl="1">
              <a:lnSpc>
                <a:spcPct val="150000"/>
              </a:lnSpc>
            </a:pPr>
            <a:r>
              <a:rPr lang="ar-EG" sz="1600" b="1" i="0" dirty="0">
                <a:solidFill>
                  <a:srgbClr val="333333"/>
                </a:solidFill>
                <a:effectLst/>
                <a:latin typeface="Alexandria" pitchFamily="2" charset="-78"/>
                <a:cs typeface="Alexandria" pitchFamily="2" charset="-78"/>
              </a:rPr>
              <a:t>دعم سمعة المنظمة</a:t>
            </a:r>
            <a:r>
              <a:rPr lang="ar-EG" sz="1600" b="0" i="0" dirty="0">
                <a:solidFill>
                  <a:srgbClr val="333333"/>
                </a:solidFill>
                <a:effectLst/>
                <a:latin typeface="Alexandria" pitchFamily="2" charset="-78"/>
                <a:cs typeface="Alexandria" pitchFamily="2" charset="-78"/>
              </a:rPr>
              <a:t>، وهو دور لجميع العاملين في المنظمة، لاكتساب تأييد الجماهير من خلال حسن استقبال </a:t>
            </a:r>
            <a:r>
              <a:rPr lang="ar-EG" sz="1600" dirty="0">
                <a:solidFill>
                  <a:srgbClr val="333333"/>
                </a:solidFill>
                <a:latin typeface="Alexandria" pitchFamily="2" charset="-78"/>
                <a:cs typeface="Alexandria" pitchFamily="2" charset="-78"/>
              </a:rPr>
              <a:t>ا</a:t>
            </a:r>
            <a:r>
              <a:rPr lang="ar-EG" sz="1600" b="0" i="0" dirty="0">
                <a:solidFill>
                  <a:srgbClr val="333333"/>
                </a:solidFill>
                <a:effectLst/>
                <a:latin typeface="Alexandria" pitchFamily="2" charset="-78"/>
                <a:cs typeface="Alexandria" pitchFamily="2" charset="-78"/>
              </a:rPr>
              <a:t>لمترددين على المنظمة والرد على استفساراتهم وإمدادهم بالتوجيهات والإرشادات اللازمة، الأمر الذي سيسهم في خلق جو من الثقة والتفهم المتبادل. والادراك لحاجات ورغبات الجمهور ، واحترام الرأي العام وحكمه واتجاهاته إذا ما كانت مبنية على حقائق ومعلومات كافية.</a:t>
            </a:r>
          </a:p>
          <a:p>
            <a:pPr algn="just" rtl="1">
              <a:lnSpc>
                <a:spcPct val="150000"/>
              </a:lnSpc>
            </a:pPr>
            <a:endParaRPr lang="ar-EG" sz="1600" dirty="0">
              <a:solidFill>
                <a:srgbClr val="333333"/>
              </a:solidFill>
              <a:latin typeface="Alexandria" pitchFamily="2" charset="-78"/>
              <a:cs typeface="Alexandria" pitchFamily="2" charset="-78"/>
            </a:endParaRPr>
          </a:p>
          <a:p>
            <a:pPr algn="just" rtl="1">
              <a:lnSpc>
                <a:spcPct val="150000"/>
              </a:lnSpc>
            </a:pPr>
            <a:r>
              <a:rPr lang="ar-EG" sz="1600" b="0" i="0" dirty="0">
                <a:solidFill>
                  <a:srgbClr val="333333"/>
                </a:solidFill>
                <a:effectLst/>
                <a:latin typeface="Alexandria" pitchFamily="2" charset="-78"/>
                <a:cs typeface="Alexandria" pitchFamily="2" charset="-78"/>
              </a:rPr>
              <a:t>وهذا يعني أن </a:t>
            </a:r>
            <a:r>
              <a:rPr lang="ar-EG" sz="1600" b="1" i="0" dirty="0">
                <a:solidFill>
                  <a:srgbClr val="333333"/>
                </a:solidFill>
                <a:effectLst/>
                <a:latin typeface="Alexandria" pitchFamily="2" charset="-78"/>
                <a:cs typeface="Alexandria" pitchFamily="2" charset="-78"/>
              </a:rPr>
              <a:t>بناء السمعة الجيدة لابد أن يرتكز على</a:t>
            </a:r>
            <a:r>
              <a:rPr lang="ar-EG" sz="1600" b="0" i="0" dirty="0">
                <a:solidFill>
                  <a:srgbClr val="333333"/>
                </a:solidFill>
                <a:effectLst/>
                <a:latin typeface="Alexandria" pitchFamily="2" charset="-78"/>
                <a:cs typeface="Alexandria" pitchFamily="2" charset="-78"/>
              </a:rPr>
              <a:t>:</a:t>
            </a:r>
          </a:p>
          <a:p>
            <a:pPr marL="285750" indent="-285750" algn="just" rtl="1">
              <a:lnSpc>
                <a:spcPct val="150000"/>
              </a:lnSpc>
              <a:buFont typeface="Wingdings" pitchFamily="2" charset="2"/>
              <a:buChar char="Ø"/>
            </a:pPr>
            <a:r>
              <a:rPr lang="ar-EG" sz="1600" b="0" i="0" dirty="0">
                <a:solidFill>
                  <a:srgbClr val="333333"/>
                </a:solidFill>
                <a:effectLst/>
                <a:latin typeface="Alexandria" pitchFamily="2" charset="-78"/>
                <a:cs typeface="Alexandria" pitchFamily="2" charset="-78"/>
              </a:rPr>
              <a:t>توفير المنظمة الحكومية ذاتها لخدمة جيدة. </a:t>
            </a:r>
          </a:p>
          <a:p>
            <a:pPr marL="285750" indent="-285750" algn="just" rtl="1">
              <a:lnSpc>
                <a:spcPct val="150000"/>
              </a:lnSpc>
              <a:buFont typeface="Wingdings" pitchFamily="2" charset="2"/>
              <a:buChar char="Ø"/>
            </a:pPr>
            <a:r>
              <a:rPr lang="ar-EG" sz="1600" b="0" i="0" dirty="0">
                <a:solidFill>
                  <a:srgbClr val="333333"/>
                </a:solidFill>
                <a:effectLst/>
                <a:latin typeface="Alexandria" pitchFamily="2" charset="-78"/>
                <a:cs typeface="Alexandria" pitchFamily="2" charset="-78"/>
              </a:rPr>
              <a:t> أهمية إدراك الإدارة العليا للمنظمة الحكومية للمسئولية الاجتماعية</a:t>
            </a:r>
          </a:p>
          <a:p>
            <a:pPr marL="285750" indent="-285750" algn="just" rtl="1">
              <a:lnSpc>
                <a:spcPct val="150000"/>
              </a:lnSpc>
              <a:buFont typeface="Wingdings" pitchFamily="2" charset="2"/>
              <a:buChar char="Ø"/>
            </a:pPr>
            <a:r>
              <a:rPr lang="ar-EG" sz="1600" b="0" i="0" dirty="0">
                <a:solidFill>
                  <a:srgbClr val="333333"/>
                </a:solidFill>
                <a:effectLst/>
                <a:latin typeface="Alexandria" pitchFamily="2" charset="-78"/>
                <a:cs typeface="Alexandria" pitchFamily="2" charset="-78"/>
              </a:rPr>
              <a:t>مدى قبول وإشباع هذه الخدمة لحاجات ورغبات معينة لأفراد المجتمع.</a:t>
            </a:r>
          </a:p>
          <a:p>
            <a:pPr marL="285750" indent="-285750" algn="just" rtl="1">
              <a:lnSpc>
                <a:spcPct val="150000"/>
              </a:lnSpc>
              <a:buFont typeface="Wingdings" pitchFamily="2" charset="2"/>
              <a:buChar char="Ø"/>
            </a:pPr>
            <a:r>
              <a:rPr lang="ar-EG" sz="1600" b="0" i="0" dirty="0">
                <a:solidFill>
                  <a:srgbClr val="333333"/>
                </a:solidFill>
                <a:effectLst/>
                <a:latin typeface="Alexandria" pitchFamily="2" charset="-78"/>
                <a:cs typeface="Alexandria" pitchFamily="2" charset="-78"/>
              </a:rPr>
              <a:t>تشجيع كل نقد بناء، والرد على مختلف الانتقادات لسياسات أو خطط أو إنجازات المنظمة بصدق وصراحة وواقعية. فإن محاولة الهرب من مواجهه الآراء الانتقادية دليل على فشل برنامج العلاقات العامة. </a:t>
            </a:r>
          </a:p>
          <a:p>
            <a:pPr marL="285750" indent="-285750" algn="just" rtl="1">
              <a:lnSpc>
                <a:spcPct val="150000"/>
              </a:lnSpc>
              <a:buFont typeface="Wingdings" pitchFamily="2" charset="2"/>
              <a:buChar char="Ø"/>
            </a:pPr>
            <a:r>
              <a:rPr lang="ar-EG" sz="1600" b="0" i="0" dirty="0">
                <a:solidFill>
                  <a:srgbClr val="333333"/>
                </a:solidFill>
                <a:effectLst/>
                <a:latin typeface="Alexandria" pitchFamily="2" charset="-78"/>
                <a:cs typeface="Alexandria" pitchFamily="2" charset="-78"/>
              </a:rPr>
              <a:t>دراسة حاجات المجتمع ووضع الخطط اللازمة لأشباع هذه الحاجات، هي في حد ذاتها مواد جيدة للنشر والإعلام.</a:t>
            </a:r>
          </a:p>
          <a:p>
            <a:pPr algn="just" rtl="1">
              <a:lnSpc>
                <a:spcPct val="150000"/>
              </a:lnSpc>
            </a:pPr>
            <a:endParaRPr lang="ar-EG" sz="1600" b="0" i="0" dirty="0">
              <a:solidFill>
                <a:srgbClr val="333333"/>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8009" y="-37272"/>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208009" y="8137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955410"/>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٥</a:t>
            </a:r>
            <a:endParaRPr lang="en-US" sz="4000" b="1" dirty="0">
              <a:solidFill>
                <a:schemeClr val="bg1"/>
              </a:solidFill>
              <a:latin typeface="Alexandria" charset="0"/>
              <a:cs typeface="Alexandria" charset="0"/>
            </a:endParaRPr>
          </a:p>
        </p:txBody>
      </p:sp>
      <p:sp>
        <p:nvSpPr>
          <p:cNvPr id="6" name="Rectangle 5">
            <a:extLst>
              <a:ext uri="{FF2B5EF4-FFF2-40B4-BE49-F238E27FC236}">
                <a16:creationId xmlns:a16="http://schemas.microsoft.com/office/drawing/2014/main" id="{55558F20-3C35-A65A-F941-77B5124D776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033224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i="0" dirty="0">
                <a:solidFill>
                  <a:srgbClr val="333333"/>
                </a:solidFill>
                <a:effectLst/>
                <a:latin typeface="Alexandria" pitchFamily="2" charset="-78"/>
                <a:cs typeface="Alexandria" pitchFamily="2" charset="-78"/>
              </a:rPr>
              <a:t>التوظيف الأخلاقي للمحتوى الإعلامي </a:t>
            </a:r>
            <a:r>
              <a:rPr lang="ar-EG" sz="1600" b="0" i="0" dirty="0">
                <a:solidFill>
                  <a:srgbClr val="333333"/>
                </a:solidFill>
                <a:effectLst/>
                <a:latin typeface="Alexandria" pitchFamily="2" charset="-78"/>
                <a:cs typeface="Alexandria" pitchFamily="2" charset="-78"/>
              </a:rPr>
              <a:t>، من خلال: </a:t>
            </a:r>
          </a:p>
          <a:p>
            <a:pPr marL="285750" indent="-285750" algn="r" rtl="1">
              <a:lnSpc>
                <a:spcPct val="150000"/>
              </a:lnSpc>
              <a:buFont typeface="Wingdings" pitchFamily="2" charset="2"/>
              <a:buChar char="Ø"/>
            </a:pPr>
            <a:r>
              <a:rPr lang="ar-EG" sz="1600" b="0" i="0" dirty="0">
                <a:solidFill>
                  <a:srgbClr val="333333"/>
                </a:solidFill>
                <a:effectLst/>
                <a:latin typeface="Alexandria" pitchFamily="2" charset="-78"/>
                <a:cs typeface="Alexandria" pitchFamily="2" charset="-78"/>
              </a:rPr>
              <a:t>ارتباط الإعلام بموضوعات تهم الجمهور والمتوقع نشرها في الوقت المناسب. </a:t>
            </a:r>
          </a:p>
          <a:p>
            <a:pPr marL="285750" indent="-285750" algn="r" rtl="1">
              <a:lnSpc>
                <a:spcPct val="150000"/>
              </a:lnSpc>
              <a:buFont typeface="Wingdings" pitchFamily="2" charset="2"/>
              <a:buChar char="Ø"/>
            </a:pPr>
            <a:r>
              <a:rPr lang="ar-EG" sz="1600" b="0" i="0" dirty="0">
                <a:solidFill>
                  <a:srgbClr val="333333"/>
                </a:solidFill>
                <a:effectLst/>
                <a:latin typeface="Alexandria" pitchFamily="2" charset="-78"/>
                <a:cs typeface="Alexandria" pitchFamily="2" charset="-78"/>
              </a:rPr>
              <a:t>يجب أن تصاغ المادة الإعلامية بحيث توافق مقدار الوقت والاهتمام والتفكير المناسب لها، ذلك للدقة في اختيار والتفسير وإبراز الحقائق وتبسيطها بدون تحريف أو تشويه لها.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39" y="70979"/>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157639" y="10265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1147322"/>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٦</a:t>
            </a:r>
            <a:endParaRPr lang="en-US" sz="4000" b="1" dirty="0">
              <a:solidFill>
                <a:schemeClr val="bg1"/>
              </a:solidFill>
              <a:latin typeface="Alexandria" charset="0"/>
              <a:cs typeface="Alexandria" charset="0"/>
            </a:endParaRPr>
          </a:p>
        </p:txBody>
      </p:sp>
      <p:sp>
        <p:nvSpPr>
          <p:cNvPr id="6" name="Rectangle 5">
            <a:extLst>
              <a:ext uri="{FF2B5EF4-FFF2-40B4-BE49-F238E27FC236}">
                <a16:creationId xmlns:a16="http://schemas.microsoft.com/office/drawing/2014/main" id="{6BE1F7DE-2AC9-27C4-8103-9E167556252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313742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i="0" dirty="0">
                <a:solidFill>
                  <a:srgbClr val="333333"/>
                </a:solidFill>
                <a:effectLst/>
                <a:latin typeface="Alexandria" pitchFamily="2" charset="-78"/>
                <a:cs typeface="Alexandria" pitchFamily="2" charset="-78"/>
              </a:rPr>
              <a:t>مراعاة مصالح جميع الأطراف </a:t>
            </a:r>
            <a:r>
              <a:rPr lang="ar-EG" sz="1600" b="0" i="0" dirty="0">
                <a:solidFill>
                  <a:srgbClr val="333333"/>
                </a:solidFill>
                <a:effectLst/>
                <a:latin typeface="Alexandria" pitchFamily="2" charset="-78"/>
                <a:cs typeface="Alexandria" pitchFamily="2" charset="-78"/>
              </a:rPr>
              <a:t>دون تمييز أو التحيز لطرف سواء كان الطرف هو المؤسسة ، أو أي فئة من الجماهير المستهدفة.</a:t>
            </a:r>
          </a:p>
          <a:p>
            <a:pPr algn="r" rtl="1">
              <a:lnSpc>
                <a:spcPct val="150000"/>
              </a:lnSpc>
            </a:pPr>
            <a:r>
              <a:rPr lang="ar-EG" sz="1600" dirty="0">
                <a:solidFill>
                  <a:srgbClr val="333333"/>
                </a:solidFill>
                <a:latin typeface="Alexandria" pitchFamily="2" charset="-78"/>
                <a:cs typeface="Alexandria" pitchFamily="2" charset="-78"/>
              </a:rPr>
              <a:t>أيضا الاستماع الى مختلف وجهات النظر وإعطاء اهتمام للرد عليها أو تطبيق الجيد منها.</a:t>
            </a:r>
            <a:endParaRPr lang="ar-EG" sz="1600" b="0" i="0" dirty="0">
              <a:solidFill>
                <a:srgbClr val="333333"/>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6671" y="27197"/>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208009" y="10265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1136033"/>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٧</a:t>
            </a:r>
            <a:endParaRPr lang="en-US" sz="4000" b="1" dirty="0">
              <a:solidFill>
                <a:schemeClr val="bg1"/>
              </a:solidFill>
              <a:latin typeface="Alexandria" charset="0"/>
              <a:cs typeface="Alexandria" charset="0"/>
            </a:endParaRPr>
          </a:p>
        </p:txBody>
      </p:sp>
      <p:sp>
        <p:nvSpPr>
          <p:cNvPr id="6" name="Rectangle 5">
            <a:extLst>
              <a:ext uri="{FF2B5EF4-FFF2-40B4-BE49-F238E27FC236}">
                <a16:creationId xmlns:a16="http://schemas.microsoft.com/office/drawing/2014/main" id="{957CC0EA-BB67-3689-27D5-CA369D5E519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61604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5217062" y="952845"/>
            <a:ext cx="69749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008068" y="186620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i="0" dirty="0">
                <a:solidFill>
                  <a:srgbClr val="003E61"/>
                </a:solidFill>
                <a:effectLst/>
                <a:latin typeface="Alexandria" pitchFamily="2" charset="-78"/>
                <a:cs typeface="Alexandria" pitchFamily="2" charset="-78"/>
              </a:rPr>
              <a:t>قدم البروفيسور </a:t>
            </a:r>
            <a:r>
              <a:rPr lang="en-US" i="0" dirty="0" err="1">
                <a:solidFill>
                  <a:srgbClr val="003E61"/>
                </a:solidFill>
                <a:effectLst/>
                <a:latin typeface="Alexandria" pitchFamily="2" charset="-78"/>
                <a:cs typeface="Alexandria" pitchFamily="2" charset="-78"/>
              </a:rPr>
              <a:t>Grunig</a:t>
            </a:r>
            <a:r>
              <a:rPr lang="en-US" i="0" dirty="0">
                <a:solidFill>
                  <a:srgbClr val="003E61"/>
                </a:solidFill>
                <a:effectLst/>
                <a:latin typeface="Alexandria" pitchFamily="2" charset="-78"/>
                <a:cs typeface="Alexandria" pitchFamily="2" charset="-78"/>
              </a:rPr>
              <a:t> </a:t>
            </a:r>
            <a:r>
              <a:rPr lang="ar-SA" i="0" dirty="0">
                <a:solidFill>
                  <a:srgbClr val="003E61"/>
                </a:solidFill>
                <a:effectLst/>
                <a:latin typeface="Alexandria" pitchFamily="2" charset="-78"/>
                <a:cs typeface="Alexandria" pitchFamily="2" charset="-78"/>
              </a:rPr>
              <a:t> </a:t>
            </a:r>
            <a:r>
              <a:rPr lang="ar-EG" i="0" dirty="0">
                <a:solidFill>
                  <a:srgbClr val="003E61"/>
                </a:solidFill>
                <a:effectLst/>
                <a:latin typeface="Alexandria" pitchFamily="2" charset="-78"/>
                <a:cs typeface="Alexandria" pitchFamily="2" charset="-78"/>
              </a:rPr>
              <a:t>من جامعة ميرلاند، و</a:t>
            </a:r>
            <a:r>
              <a:rPr lang="en-US" i="0" dirty="0">
                <a:solidFill>
                  <a:srgbClr val="003E61"/>
                </a:solidFill>
                <a:effectLst/>
                <a:latin typeface="Alexandria" pitchFamily="2" charset="-78"/>
                <a:cs typeface="Alexandria" pitchFamily="2" charset="-78"/>
              </a:rPr>
              <a:t>Todd Hunt </a:t>
            </a:r>
            <a:r>
              <a:rPr lang="ar-EG" i="0" dirty="0">
                <a:solidFill>
                  <a:srgbClr val="003E61"/>
                </a:solidFill>
                <a:effectLst/>
                <a:latin typeface="Alexandria" pitchFamily="2" charset="-78"/>
                <a:cs typeface="Alexandria" pitchFamily="2" charset="-78"/>
              </a:rPr>
              <a:t>من جامعة ولاية روتجرز عام 1984 أربعة تطبيقات توضح طبيعة ممارسة العلاقات العامة  في المؤسسات المختلفة ، على النحو التالي:</a:t>
            </a:r>
          </a:p>
        </p:txBody>
      </p:sp>
      <p:sp>
        <p:nvSpPr>
          <p:cNvPr id="24" name="TextBox 23"/>
          <p:cNvSpPr txBox="1"/>
          <p:nvPr/>
        </p:nvSpPr>
        <p:spPr>
          <a:xfrm>
            <a:off x="5181940" y="998973"/>
            <a:ext cx="6974938" cy="923330"/>
          </a:xfrm>
          <a:prstGeom prst="rect">
            <a:avLst/>
          </a:prstGeom>
          <a:noFill/>
        </p:spPr>
        <p:txBody>
          <a:bodyPr wrap="square" rtlCol="0">
            <a:spAutoFit/>
          </a:bodyPr>
          <a:lstStyle/>
          <a:p>
            <a:pPr algn="r" rtl="1"/>
            <a:endParaRPr lang="en-US" b="1" dirty="0">
              <a:solidFill>
                <a:schemeClr val="bg1"/>
              </a:solidFill>
              <a:latin typeface="Alexandria" charset="0"/>
              <a:cs typeface="Alexandria" charset="0"/>
            </a:endParaRPr>
          </a:p>
          <a:p>
            <a:pPr algn="r" rtl="1"/>
            <a:r>
              <a:rPr lang="ar-SA" b="1" dirty="0">
                <a:solidFill>
                  <a:schemeClr val="bg1"/>
                </a:solidFill>
                <a:latin typeface="Alexandria" charset="0"/>
                <a:cs typeface="Alexandria" charset="0"/>
              </a:rPr>
              <a:t>النماذج الاتصالية لممارسات العلاقات العامة في المنظمات الحكومية</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FD2BF30-C74B-32E5-81C8-F02A4F9E85E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5431361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870172"/>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b="0" i="0" dirty="0">
              <a:solidFill>
                <a:srgbClr val="333333"/>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7921"/>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2700658" y="306198"/>
            <a:ext cx="4861677" cy="835550"/>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نموذج وكالة الصحف</a:t>
            </a:r>
          </a:p>
          <a:p>
            <a:pPr algn="ctr" rtl="1">
              <a:lnSpc>
                <a:spcPct val="150000"/>
              </a:lnSpc>
            </a:pPr>
            <a:r>
              <a:rPr lang="ar-SA" sz="1600" dirty="0">
                <a:latin typeface="Alexandria" pitchFamily="2" charset="-78"/>
                <a:cs typeface="Alexandria" pitchFamily="2" charset="-78"/>
              </a:rPr>
              <a:t>يخدم مصالح المؤسسة</a:t>
            </a:r>
            <a:endParaRPr lang="en-US"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208009" y="8701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1045721"/>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١</a:t>
            </a:r>
            <a:endParaRPr lang="en-US" sz="4000" b="1" dirty="0">
              <a:solidFill>
                <a:schemeClr val="bg1"/>
              </a:solidFill>
              <a:latin typeface="Alexandria" charset="0"/>
              <a:cs typeface="Alexandria" charset="0"/>
            </a:endParaRPr>
          </a:p>
        </p:txBody>
      </p:sp>
      <p:graphicFrame>
        <p:nvGraphicFramePr>
          <p:cNvPr id="6" name="Diagram 5">
            <a:extLst>
              <a:ext uri="{FF2B5EF4-FFF2-40B4-BE49-F238E27FC236}">
                <a16:creationId xmlns:a16="http://schemas.microsoft.com/office/drawing/2014/main" id="{7BC30AFE-30B7-D25C-D772-95FA1828BD84}"/>
              </a:ext>
            </a:extLst>
          </p:cNvPr>
          <p:cNvGraphicFramePr/>
          <p:nvPr>
            <p:extLst>
              <p:ext uri="{D42A27DB-BD31-4B8C-83A1-F6EECF244321}">
                <p14:modId xmlns:p14="http://schemas.microsoft.com/office/powerpoint/2010/main" val="3434667417"/>
              </p:ext>
            </p:extLst>
          </p:nvPr>
        </p:nvGraphicFramePr>
        <p:xfrm>
          <a:off x="2032000" y="1345306"/>
          <a:ext cx="7878119" cy="47930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2756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b="0" i="0" dirty="0">
              <a:solidFill>
                <a:srgbClr val="333333"/>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30" y="-90939"/>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208009" y="9717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1090878"/>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٢</a:t>
            </a:r>
            <a:endParaRPr lang="en-US" sz="4000" b="1" dirty="0">
              <a:solidFill>
                <a:schemeClr val="bg1"/>
              </a:solidFill>
              <a:latin typeface="Alexandria" charset="0"/>
              <a:cs typeface="Alexandria" charset="0"/>
            </a:endParaRPr>
          </a:p>
        </p:txBody>
      </p:sp>
      <p:graphicFrame>
        <p:nvGraphicFramePr>
          <p:cNvPr id="6" name="Diagram 5">
            <a:extLst>
              <a:ext uri="{FF2B5EF4-FFF2-40B4-BE49-F238E27FC236}">
                <a16:creationId xmlns:a16="http://schemas.microsoft.com/office/drawing/2014/main" id="{A91FB8F5-CDFB-3B4F-48CE-6E9E4CC485AA}"/>
              </a:ext>
            </a:extLst>
          </p:cNvPr>
          <p:cNvGraphicFramePr/>
          <p:nvPr>
            <p:extLst>
              <p:ext uri="{D42A27DB-BD31-4B8C-83A1-F6EECF244321}">
                <p14:modId xmlns:p14="http://schemas.microsoft.com/office/powerpoint/2010/main" val="3008768357"/>
              </p:ext>
            </p:extLst>
          </p:nvPr>
        </p:nvGraphicFramePr>
        <p:xfrm>
          <a:off x="2032000" y="1345306"/>
          <a:ext cx="7878119" cy="47930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9DA6CD4C-F06B-79A7-78F7-266D7ECBA402}"/>
              </a:ext>
            </a:extLst>
          </p:cNvPr>
          <p:cNvSpPr txBox="1"/>
          <p:nvPr/>
        </p:nvSpPr>
        <p:spPr>
          <a:xfrm>
            <a:off x="2824229" y="330099"/>
            <a:ext cx="4861677" cy="1292020"/>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نموذج اعلام الجمهور (المعلومات العامة)</a:t>
            </a:r>
          </a:p>
          <a:p>
            <a:pPr algn="ctr" rtl="1">
              <a:lnSpc>
                <a:spcPct val="150000"/>
              </a:lnSpc>
            </a:pPr>
            <a:r>
              <a:rPr lang="ar-SA" sz="1800" dirty="0">
                <a:latin typeface="Alexandria" pitchFamily="2" charset="-78"/>
                <a:cs typeface="Alexandria" pitchFamily="2" charset="-78"/>
              </a:rPr>
              <a:t>يخدم مصالح المؤسسة</a:t>
            </a:r>
            <a:endParaRPr lang="en-US" sz="1800" dirty="0">
              <a:latin typeface="Alexandria" pitchFamily="2" charset="-78"/>
              <a:cs typeface="Alexandria" pitchFamily="2" charset="-78"/>
            </a:endParaRPr>
          </a:p>
          <a:p>
            <a:pPr algn="r" rtl="1">
              <a:lnSpc>
                <a:spcPct val="150000"/>
              </a:lnSpc>
            </a:pP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2458421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b="0" i="0" dirty="0">
              <a:solidFill>
                <a:srgbClr val="333333"/>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937" y="-50056"/>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208009" y="89275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1011855"/>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٣</a:t>
            </a:r>
            <a:endParaRPr lang="en-US" sz="4000" b="1" dirty="0">
              <a:solidFill>
                <a:schemeClr val="bg1"/>
              </a:solidFill>
              <a:latin typeface="Alexandria" charset="0"/>
              <a:cs typeface="Alexandria" charset="0"/>
            </a:endParaRPr>
          </a:p>
        </p:txBody>
      </p:sp>
      <p:graphicFrame>
        <p:nvGraphicFramePr>
          <p:cNvPr id="6" name="Diagram 5">
            <a:extLst>
              <a:ext uri="{FF2B5EF4-FFF2-40B4-BE49-F238E27FC236}">
                <a16:creationId xmlns:a16="http://schemas.microsoft.com/office/drawing/2014/main" id="{BAAC3D9F-E3E5-450A-ABDC-F68C5534189E}"/>
              </a:ext>
            </a:extLst>
          </p:cNvPr>
          <p:cNvGraphicFramePr/>
          <p:nvPr>
            <p:extLst>
              <p:ext uri="{D42A27DB-BD31-4B8C-83A1-F6EECF244321}">
                <p14:modId xmlns:p14="http://schemas.microsoft.com/office/powerpoint/2010/main" val="1411082559"/>
              </p:ext>
            </p:extLst>
          </p:nvPr>
        </p:nvGraphicFramePr>
        <p:xfrm>
          <a:off x="2211859" y="1345306"/>
          <a:ext cx="7923427" cy="48010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EA4EF416-05C0-28D6-2F42-5D23498570E8}"/>
              </a:ext>
            </a:extLst>
          </p:cNvPr>
          <p:cNvSpPr txBox="1"/>
          <p:nvPr/>
        </p:nvSpPr>
        <p:spPr>
          <a:xfrm>
            <a:off x="2824229" y="330099"/>
            <a:ext cx="4861677" cy="1292020"/>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نموذج الاتصال غير المتوازن</a:t>
            </a:r>
          </a:p>
          <a:p>
            <a:pPr algn="ctr" rtl="1">
              <a:lnSpc>
                <a:spcPct val="150000"/>
              </a:lnSpc>
            </a:pPr>
            <a:r>
              <a:rPr lang="ar-SA" sz="1800" dirty="0">
                <a:latin typeface="Alexandria" pitchFamily="2" charset="-78"/>
                <a:cs typeface="Alexandria" pitchFamily="2" charset="-78"/>
              </a:rPr>
              <a:t>يخدم مصالح المؤسسة</a:t>
            </a:r>
            <a:endParaRPr lang="en-US" sz="1800" dirty="0">
              <a:latin typeface="Alexandria" pitchFamily="2" charset="-78"/>
              <a:cs typeface="Alexandria" pitchFamily="2" charset="-78"/>
            </a:endParaRPr>
          </a:p>
          <a:p>
            <a:pPr algn="r" rtl="1">
              <a:lnSpc>
                <a:spcPct val="150000"/>
              </a:lnSpc>
            </a:pP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2725699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826069"/>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b="0" i="0" dirty="0">
              <a:solidFill>
                <a:srgbClr val="333333"/>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0351"/>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A107C2-A7F8-ABC9-B83B-B33B24235B66}"/>
              </a:ext>
            </a:extLst>
          </p:cNvPr>
          <p:cNvSpPr/>
          <p:nvPr/>
        </p:nvSpPr>
        <p:spPr>
          <a:xfrm>
            <a:off x="208009" y="82501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C21A7F68-DE39-8B2E-E9C9-0DC3AA1821B7}"/>
              </a:ext>
            </a:extLst>
          </p:cNvPr>
          <p:cNvSpPr txBox="1"/>
          <p:nvPr/>
        </p:nvSpPr>
        <p:spPr>
          <a:xfrm>
            <a:off x="334101" y="932832"/>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٤</a:t>
            </a:r>
            <a:endParaRPr lang="en-US" sz="4000" b="1" dirty="0">
              <a:solidFill>
                <a:schemeClr val="bg1"/>
              </a:solidFill>
              <a:latin typeface="Alexandria" charset="0"/>
              <a:cs typeface="Alexandria" charset="0"/>
            </a:endParaRPr>
          </a:p>
        </p:txBody>
      </p:sp>
      <p:graphicFrame>
        <p:nvGraphicFramePr>
          <p:cNvPr id="6" name="Diagram 5">
            <a:extLst>
              <a:ext uri="{FF2B5EF4-FFF2-40B4-BE49-F238E27FC236}">
                <a16:creationId xmlns:a16="http://schemas.microsoft.com/office/drawing/2014/main" id="{65440F18-6F7C-79E7-E724-19F54981901C}"/>
              </a:ext>
            </a:extLst>
          </p:cNvPr>
          <p:cNvGraphicFramePr/>
          <p:nvPr>
            <p:extLst>
              <p:ext uri="{D42A27DB-BD31-4B8C-83A1-F6EECF244321}">
                <p14:modId xmlns:p14="http://schemas.microsoft.com/office/powerpoint/2010/main" val="1538940858"/>
              </p:ext>
            </p:extLst>
          </p:nvPr>
        </p:nvGraphicFramePr>
        <p:xfrm>
          <a:off x="2211858" y="1345306"/>
          <a:ext cx="8822725" cy="48010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4003417B-5C85-9D58-4CF9-56436B491C4B}"/>
              </a:ext>
            </a:extLst>
          </p:cNvPr>
          <p:cNvSpPr txBox="1"/>
          <p:nvPr/>
        </p:nvSpPr>
        <p:spPr>
          <a:xfrm>
            <a:off x="2824229" y="330099"/>
            <a:ext cx="4861677" cy="1292020"/>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نموذج الاتصال المتوازن</a:t>
            </a:r>
          </a:p>
          <a:p>
            <a:pPr algn="ctr" rtl="1">
              <a:lnSpc>
                <a:spcPct val="150000"/>
              </a:lnSpc>
            </a:pPr>
            <a:r>
              <a:rPr lang="ar-SA" sz="1800" dirty="0">
                <a:latin typeface="Alexandria" pitchFamily="2" charset="-78"/>
                <a:cs typeface="Alexandria" pitchFamily="2" charset="-78"/>
              </a:rPr>
              <a:t>يخدم مصالح المؤسسة وجماهيرها</a:t>
            </a:r>
            <a:endParaRPr lang="en-US" sz="1800" dirty="0">
              <a:latin typeface="Alexandria" pitchFamily="2" charset="-78"/>
              <a:cs typeface="Alexandria" pitchFamily="2" charset="-78"/>
            </a:endParaRPr>
          </a:p>
          <a:p>
            <a:pPr algn="r" rtl="1">
              <a:lnSpc>
                <a:spcPct val="150000"/>
              </a:lnSpc>
            </a:pP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3850134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0" i="0" dirty="0">
                <a:solidFill>
                  <a:srgbClr val="333333"/>
                </a:solidFill>
                <a:effectLst/>
                <a:latin typeface="Alexandria" pitchFamily="2" charset="-78"/>
                <a:cs typeface="Alexandria" pitchFamily="2" charset="-78"/>
              </a:rPr>
              <a:t>ويعد نموذج الاتصال المتوازن هو النموذج الأخلاقي في اتصالات ممارسي العلاقات العامة، لأنه يهتم ب:</a:t>
            </a:r>
          </a:p>
          <a:p>
            <a:pPr marL="285750" indent="-285750" algn="r" rtl="1">
              <a:lnSpc>
                <a:spcPct val="150000"/>
              </a:lnSpc>
              <a:buFont typeface="Wingdings" pitchFamily="2" charset="2"/>
              <a:buChar char="ü"/>
            </a:pPr>
            <a:r>
              <a:rPr lang="ar-EG" sz="1600" dirty="0">
                <a:solidFill>
                  <a:srgbClr val="333333"/>
                </a:solidFill>
                <a:latin typeface="Alexandria" pitchFamily="2" charset="-78"/>
                <a:cs typeface="Alexandria" pitchFamily="2" charset="-78"/>
              </a:rPr>
              <a:t>تحقيق التفاهم المتبادل عن طريق الاتصال ثنائي الاتجاه. </a:t>
            </a:r>
          </a:p>
          <a:p>
            <a:pPr marL="285750" indent="-285750" algn="r" rtl="1">
              <a:lnSpc>
                <a:spcPct val="150000"/>
              </a:lnSpc>
              <a:buFont typeface="Wingdings" pitchFamily="2" charset="2"/>
              <a:buChar char="ü"/>
            </a:pPr>
            <a:r>
              <a:rPr lang="ar-EG" sz="1600" b="0" i="0" dirty="0">
                <a:solidFill>
                  <a:srgbClr val="333333"/>
                </a:solidFill>
                <a:effectLst/>
                <a:latin typeface="Alexandria" pitchFamily="2" charset="-78"/>
                <a:cs typeface="Alexandria" pitchFamily="2" charset="-78"/>
              </a:rPr>
              <a:t> الاتصال هدفه اقناعي</a:t>
            </a:r>
          </a:p>
          <a:p>
            <a:pPr marL="285750" indent="-285750" algn="r" rtl="1">
              <a:lnSpc>
                <a:spcPct val="150000"/>
              </a:lnSpc>
              <a:buFont typeface="Wingdings" pitchFamily="2" charset="2"/>
              <a:buChar char="ü"/>
            </a:pPr>
            <a:r>
              <a:rPr lang="ar-EG" sz="1600" dirty="0">
                <a:solidFill>
                  <a:srgbClr val="333333"/>
                </a:solidFill>
                <a:latin typeface="Alexandria" pitchFamily="2" charset="-78"/>
                <a:cs typeface="Alexandria" pitchFamily="2" charset="-78"/>
              </a:rPr>
              <a:t>مراعاة مصالح مختلف الأفراد دون تحيز.</a:t>
            </a:r>
            <a:endParaRPr lang="ar-EG" sz="1600" b="0" i="0" dirty="0">
              <a:solidFill>
                <a:srgbClr val="333333"/>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3569" y="-14413"/>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2330916D-EE86-266B-CE92-ADE8F656DB6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534265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4693616" y="974260"/>
            <a:ext cx="749838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35342" y="20930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200000"/>
              </a:lnSpc>
            </a:pPr>
            <a:r>
              <a:rPr lang="ar-EG" dirty="0">
                <a:solidFill>
                  <a:schemeClr val="tx1"/>
                </a:solidFill>
                <a:latin typeface="Alexandria" pitchFamily="2" charset="-78"/>
                <a:cs typeface="Alexandria" pitchFamily="2" charset="-78"/>
              </a:rPr>
              <a:t>تواجه المنظمات الحكومية تحديات فريدة في مجال الاتصالات والعلاقات العامة، وذلك بسبب طبيعتها ومسؤولياتها تجاه الجمهور. تتشابك هذه التحديات مع الحاجة إلى الحفاظ على المصداقية والثقة، وتقديم معلومات دقيقة وموضوعية.</a:t>
            </a:r>
          </a:p>
          <a:p>
            <a:pPr marL="0" algn="just" defTabSz="914400" rtl="1" eaLnBrk="1" latinLnBrk="0" hangingPunct="1">
              <a:lnSpc>
                <a:spcPct val="200000"/>
              </a:lnSpc>
            </a:pPr>
            <a:endParaRPr lang="ar-EG" dirty="0">
              <a:solidFill>
                <a:schemeClr val="tx1"/>
              </a:solidFill>
              <a:latin typeface="Alexandria" pitchFamily="2" charset="-78"/>
              <a:cs typeface="Alexandria" pitchFamily="2" charset="-78"/>
            </a:endParaRPr>
          </a:p>
          <a:p>
            <a:pPr marL="0" algn="just" defTabSz="914400" rtl="1" eaLnBrk="1" latinLnBrk="0" hangingPunct="1">
              <a:lnSpc>
                <a:spcPct val="200000"/>
              </a:lnSpc>
            </a:pPr>
            <a:r>
              <a:rPr lang="ar-EG" dirty="0">
                <a:solidFill>
                  <a:schemeClr val="tx1"/>
                </a:solidFill>
                <a:latin typeface="Alexandria" pitchFamily="2" charset="-78"/>
                <a:cs typeface="Alexandria" pitchFamily="2" charset="-78"/>
              </a:rPr>
              <a:t>من أبرز التحديات:</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4634253" y="974260"/>
            <a:ext cx="7498384" cy="1118832"/>
          </a:xfrm>
          <a:prstGeom prst="rect">
            <a:avLst/>
          </a:prstGeom>
          <a:noFill/>
        </p:spPr>
        <p:txBody>
          <a:bodyPr wrap="square" rtlCol="0">
            <a:spAutoFit/>
          </a:bodyPr>
          <a:lstStyle/>
          <a:p>
            <a:pPr algn="r" rtl="1">
              <a:lnSpc>
                <a:spcPct val="200000"/>
              </a:lnSpc>
            </a:pPr>
            <a:r>
              <a:rPr lang="ar-EG" sz="1800" b="1" dirty="0">
                <a:solidFill>
                  <a:schemeClr val="bg1"/>
                </a:solidFill>
                <a:latin typeface="Alexandria" pitchFamily="2" charset="-78"/>
                <a:cs typeface="Alexandria" pitchFamily="2" charset="-78"/>
              </a:rPr>
              <a:t>التحديات التي تواجه الممارسات الأخلاقية للعلاقات العامة </a:t>
            </a:r>
          </a:p>
          <a:p>
            <a:pPr algn="r" rtl="1">
              <a:lnSpc>
                <a:spcPct val="200000"/>
              </a:lnSpc>
            </a:pPr>
            <a:r>
              <a:rPr lang="ar-EG" sz="1800" b="1" dirty="0">
                <a:solidFill>
                  <a:schemeClr val="bg1"/>
                </a:solidFill>
                <a:latin typeface="Alexandria" pitchFamily="2" charset="-78"/>
                <a:cs typeface="Alexandria" pitchFamily="2" charset="-78"/>
              </a:rPr>
              <a:t>في المؤسسات الحكومية.</a:t>
            </a:r>
            <a:r>
              <a:rPr lang="en-US" sz="1800" b="1" dirty="0">
                <a:solidFill>
                  <a:schemeClr val="bg1"/>
                </a:solidFill>
                <a:latin typeface="Alexandria" pitchFamily="2" charset="-78"/>
                <a:cs typeface="Alexandria" pitchFamily="2" charset="-78"/>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9656" y="-14413"/>
            <a:ext cx="2305141" cy="1076343"/>
          </a:xfrm>
          <a:prstGeom prst="rect">
            <a:avLst/>
          </a:prstGeom>
        </p:spPr>
      </p:pic>
      <p:sp>
        <p:nvSpPr>
          <p:cNvPr id="3" name="Rectangle 2">
            <a:extLst>
              <a:ext uri="{FF2B5EF4-FFF2-40B4-BE49-F238E27FC236}">
                <a16:creationId xmlns:a16="http://schemas.microsoft.com/office/drawing/2014/main" id="{9253B51D-F371-6B80-1C82-C16251878E3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3110020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sz="1600" b="1" dirty="0">
                <a:solidFill>
                  <a:schemeClr val="tx1"/>
                </a:solidFill>
                <a:latin typeface="Alexandria" pitchFamily="2" charset="-78"/>
                <a:cs typeface="Alexandria" pitchFamily="2" charset="-78"/>
              </a:rPr>
              <a:t>التوازن بين الشفافية والسرية:</a:t>
            </a:r>
            <a:endParaRPr lang="ar-EG" sz="1600" dirty="0">
              <a:solidFill>
                <a:schemeClr val="tx1"/>
              </a:solidFill>
              <a:latin typeface="Alexandria" pitchFamily="2" charset="-78"/>
              <a:cs typeface="Alexandria" pitchFamily="2" charset="-78"/>
            </a:endParaRPr>
          </a:p>
          <a:p>
            <a:pPr algn="r" rtl="1">
              <a:lnSpc>
                <a:spcPct val="200000"/>
              </a:lnSpc>
            </a:pPr>
            <a:r>
              <a:rPr lang="ar-EG" sz="1600" b="1" dirty="0">
                <a:solidFill>
                  <a:schemeClr val="tx1"/>
                </a:solidFill>
                <a:latin typeface="Alexandria" pitchFamily="2" charset="-78"/>
                <a:cs typeface="Alexandria" pitchFamily="2" charset="-78"/>
              </a:rPr>
              <a:t>التحدي:</a:t>
            </a:r>
            <a:r>
              <a:rPr lang="ar-EG" sz="1600" dirty="0">
                <a:solidFill>
                  <a:schemeClr val="tx1"/>
                </a:solidFill>
                <a:latin typeface="Alexandria" pitchFamily="2" charset="-78"/>
                <a:cs typeface="Alexandria" pitchFamily="2" charset="-78"/>
              </a:rPr>
              <a:t> يجب على الحكومات أن تكون شفافة في تعاملاتها، وأن توفر المعلومات للجمهور بطريقة سهلة الفهم. </a:t>
            </a:r>
          </a:p>
          <a:p>
            <a:pPr algn="r" rtl="1">
              <a:lnSpc>
                <a:spcPct val="200000"/>
              </a:lnSpc>
            </a:pPr>
            <a:r>
              <a:rPr lang="ar-EG" sz="1600" dirty="0">
                <a:solidFill>
                  <a:schemeClr val="tx1"/>
                </a:solidFill>
                <a:latin typeface="Alexandria" pitchFamily="2" charset="-78"/>
                <a:cs typeface="Alexandria" pitchFamily="2" charset="-78"/>
              </a:rPr>
              <a:t>في الوقت نفسه، هناك معلومات حساسة تتعلق بالأمن القومي أو التحقيقات الجارية لا يمكن الكشف عنها.</a:t>
            </a:r>
          </a:p>
          <a:p>
            <a:pPr algn="r" rtl="1">
              <a:lnSpc>
                <a:spcPct val="200000"/>
              </a:lnSpc>
            </a:pPr>
            <a:r>
              <a:rPr lang="ar-EG" sz="1600" b="1" dirty="0">
                <a:solidFill>
                  <a:schemeClr val="tx1"/>
                </a:solidFill>
                <a:latin typeface="Alexandria" pitchFamily="2" charset="-78"/>
                <a:cs typeface="Alexandria" pitchFamily="2" charset="-78"/>
              </a:rPr>
              <a:t>مثال:</a:t>
            </a:r>
            <a:r>
              <a:rPr lang="ar-EG" sz="1600" dirty="0">
                <a:solidFill>
                  <a:schemeClr val="tx1"/>
                </a:solidFill>
                <a:latin typeface="Alexandria" pitchFamily="2" charset="-78"/>
                <a:cs typeface="Alexandria" pitchFamily="2" charset="-78"/>
              </a:rPr>
              <a:t> تسريب معلومات سرية حول مفاوضات سياسية قد يؤثر سلبًا على سير المفاوضات ويضر بمصالح الدولة.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8" y="-12082"/>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05BAC931-73ED-C6A9-94CD-2A27CD10C51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631607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sz="1600" b="1" dirty="0">
                <a:solidFill>
                  <a:schemeClr val="tx1"/>
                </a:solidFill>
                <a:latin typeface="Alexandria" pitchFamily="2" charset="-78"/>
                <a:cs typeface="Alexandria" pitchFamily="2" charset="-78"/>
              </a:rPr>
              <a:t>الضغوط السياسية:</a:t>
            </a:r>
            <a:endParaRPr lang="ar-EG" sz="1600" dirty="0">
              <a:solidFill>
                <a:schemeClr val="tx1"/>
              </a:solidFill>
              <a:latin typeface="Alexandria" pitchFamily="2" charset="-78"/>
              <a:cs typeface="Alexandria" pitchFamily="2" charset="-78"/>
            </a:endParaRPr>
          </a:p>
          <a:p>
            <a:pPr algn="r" rtl="1">
              <a:lnSpc>
                <a:spcPct val="200000"/>
              </a:lnSpc>
            </a:pPr>
            <a:r>
              <a:rPr lang="ar-EG" sz="1600" b="1" dirty="0">
                <a:solidFill>
                  <a:schemeClr val="tx1"/>
                </a:solidFill>
                <a:latin typeface="Alexandria" pitchFamily="2" charset="-78"/>
                <a:cs typeface="Alexandria" pitchFamily="2" charset="-78"/>
              </a:rPr>
              <a:t>التحدي:</a:t>
            </a:r>
            <a:r>
              <a:rPr lang="ar-EG" sz="1600" dirty="0">
                <a:solidFill>
                  <a:schemeClr val="tx1"/>
                </a:solidFill>
                <a:latin typeface="Alexandria" pitchFamily="2" charset="-78"/>
                <a:cs typeface="Alexandria" pitchFamily="2" charset="-78"/>
              </a:rPr>
              <a:t> قد تتأثر رسائل الاتصال الحكومية بالضغوط السياسية، مما يؤدي إلى تحريف الحقائق أو تقديم معلومات مغلوطة.</a:t>
            </a: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مثال:</a:t>
            </a:r>
            <a:r>
              <a:rPr lang="ar-EG" sz="1600" dirty="0">
                <a:solidFill>
                  <a:schemeClr val="tx1"/>
                </a:solidFill>
                <a:latin typeface="Alexandria" pitchFamily="2" charset="-78"/>
                <a:cs typeface="Alexandria" pitchFamily="2" charset="-78"/>
              </a:rPr>
              <a:t> قد يتم تضخيم إنجازات الحكومة قبل الانتخابات، أو التقليل من شأن المشاكل القائمة.</a:t>
            </a:r>
          </a:p>
          <a:p>
            <a:pPr algn="r" rtl="1">
              <a:lnSpc>
                <a:spcPct val="200000"/>
              </a:lnSpc>
              <a:buFont typeface="Arial" panose="020B0604020202020204" pitchFamily="34" charset="0"/>
              <a:buChar char="•"/>
            </a:pPr>
            <a:endParaRPr lang="ar-EG" sz="1600" dirty="0">
              <a:solidFill>
                <a:schemeClr val="tx1"/>
              </a:solidFill>
              <a:latin typeface="Alexandria" pitchFamily="2" charset="-78"/>
              <a:cs typeface="Alexandria" pitchFamily="2" charset="-78"/>
            </a:endParaRPr>
          </a:p>
          <a:p>
            <a:pPr algn="r" rtl="1">
              <a:lnSpc>
                <a:spcPct val="200000"/>
              </a:lnSpc>
            </a:pPr>
            <a:r>
              <a:rPr lang="ar-EG" sz="1600" b="1" dirty="0">
                <a:solidFill>
                  <a:schemeClr val="tx1"/>
                </a:solidFill>
                <a:latin typeface="Alexandria" pitchFamily="2" charset="-78"/>
                <a:cs typeface="Alexandria" pitchFamily="2" charset="-78"/>
              </a:rPr>
              <a:t>التواصل في أوقات الأزمات:</a:t>
            </a:r>
            <a:endParaRPr lang="ar-EG" sz="1600" dirty="0">
              <a:solidFill>
                <a:schemeClr val="tx1"/>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التحدي:</a:t>
            </a:r>
            <a:r>
              <a:rPr lang="ar-EG" sz="1600" dirty="0">
                <a:solidFill>
                  <a:schemeClr val="tx1"/>
                </a:solidFill>
                <a:latin typeface="Alexandria" pitchFamily="2" charset="-78"/>
                <a:cs typeface="Alexandria" pitchFamily="2" charset="-78"/>
              </a:rPr>
              <a:t> يجب على الحكومات أن تكون قادرة على التواصل بفعالية مع الجمهور في أوقات الأزمات، مثل الكوارث الطبيعية أو الأزمات الصحية.</a:t>
            </a: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مثال:</a:t>
            </a:r>
            <a:r>
              <a:rPr lang="ar-EG" sz="1600" dirty="0">
                <a:solidFill>
                  <a:schemeClr val="tx1"/>
                </a:solidFill>
                <a:latin typeface="Alexandria" pitchFamily="2" charset="-78"/>
                <a:cs typeface="Alexandria" pitchFamily="2" charset="-78"/>
              </a:rPr>
              <a:t> خلال جائحة كورونا، واجهت العديد من الحكومات تحديات في إيصال المعلومات الصحية بشكل صحيح ومواجهة الشائعات.</a:t>
            </a:r>
          </a:p>
          <a:p>
            <a:pPr algn="r" rtl="1">
              <a:lnSpc>
                <a:spcPct val="200000"/>
              </a:lnSpc>
              <a:buFont typeface="Arial" panose="020B0604020202020204" pitchFamily="34" charset="0"/>
              <a:buChar char="•"/>
            </a:pPr>
            <a:endParaRPr lang="ar-EG" sz="1600"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1339" y="-14413"/>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6A3CDD66-189E-7078-C888-8E92B24A603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096767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sz="1600" b="1" dirty="0">
                <a:solidFill>
                  <a:schemeClr val="tx1"/>
                </a:solidFill>
                <a:latin typeface="Alexandria" pitchFamily="2" charset="-78"/>
                <a:cs typeface="Alexandria" pitchFamily="2" charset="-78"/>
              </a:rPr>
              <a:t>تنوع الجمهور:</a:t>
            </a:r>
            <a:endParaRPr lang="ar-EG" sz="1600" dirty="0">
              <a:solidFill>
                <a:schemeClr val="tx1"/>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التحدي:</a:t>
            </a:r>
            <a:r>
              <a:rPr lang="ar-EG" sz="1600" dirty="0">
                <a:solidFill>
                  <a:schemeClr val="tx1"/>
                </a:solidFill>
                <a:latin typeface="Alexandria" pitchFamily="2" charset="-78"/>
                <a:cs typeface="Alexandria" pitchFamily="2" charset="-78"/>
              </a:rPr>
              <a:t> يتطلب التواصل الحكومي الفعال مراعاة تنوع الجمهور من حيث الثقافة واللغة والاحتياجات.</a:t>
            </a: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مثال:</a:t>
            </a:r>
            <a:r>
              <a:rPr lang="ar-EG" sz="1600" dirty="0">
                <a:solidFill>
                  <a:schemeClr val="tx1"/>
                </a:solidFill>
                <a:latin typeface="Alexandria" pitchFamily="2" charset="-78"/>
                <a:cs typeface="Alexandria" pitchFamily="2" charset="-78"/>
              </a:rPr>
              <a:t> قد يكون من الصعب إيصال رسالة واحدة إلى جميع فئات المجتمع، خاصة في الدول متعددة الثقافات.</a:t>
            </a:r>
          </a:p>
          <a:p>
            <a:pPr algn="r" rtl="1">
              <a:lnSpc>
                <a:spcPct val="200000"/>
              </a:lnSpc>
              <a:buFont typeface="Arial" panose="020B0604020202020204" pitchFamily="34" charset="0"/>
              <a:buChar char="•"/>
            </a:pPr>
            <a:endParaRPr lang="ar-EG" sz="1600" dirty="0">
              <a:solidFill>
                <a:schemeClr val="tx1"/>
              </a:solidFill>
              <a:latin typeface="Alexandria" pitchFamily="2" charset="-78"/>
              <a:cs typeface="Alexandria" pitchFamily="2" charset="-78"/>
            </a:endParaRPr>
          </a:p>
          <a:p>
            <a:pPr algn="r" rtl="1">
              <a:lnSpc>
                <a:spcPct val="200000"/>
              </a:lnSpc>
            </a:pPr>
            <a:r>
              <a:rPr lang="ar-EG" sz="1600" b="1" dirty="0">
                <a:solidFill>
                  <a:schemeClr val="tx1"/>
                </a:solidFill>
                <a:latin typeface="Alexandria" pitchFamily="2" charset="-78"/>
                <a:cs typeface="Alexandria" pitchFamily="2" charset="-78"/>
              </a:rPr>
              <a:t>تطور وسائل التواصل الاجتماعي:</a:t>
            </a:r>
            <a:endParaRPr lang="ar-EG" sz="1600" dirty="0">
              <a:solidFill>
                <a:schemeClr val="tx1"/>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التحدي:</a:t>
            </a:r>
            <a:r>
              <a:rPr lang="ar-EG" sz="1600" dirty="0">
                <a:solidFill>
                  <a:schemeClr val="tx1"/>
                </a:solidFill>
                <a:latin typeface="Alexandria" pitchFamily="2" charset="-78"/>
                <a:cs typeface="Alexandria" pitchFamily="2" charset="-78"/>
              </a:rPr>
              <a:t> أدت وسائل التواصل الاجتماعي إلى تغيير المشهد الإعلامي، مما يجعل من الصعب السيطرة على الرسائل وتصحيح المعلومات المغلوطة.</a:t>
            </a: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مثال:</a:t>
            </a:r>
            <a:r>
              <a:rPr lang="ar-EG" sz="1600" dirty="0">
                <a:solidFill>
                  <a:schemeClr val="tx1"/>
                </a:solidFill>
                <a:latin typeface="Alexandria" pitchFamily="2" charset="-78"/>
                <a:cs typeface="Alexandria" pitchFamily="2" charset="-78"/>
              </a:rPr>
              <a:t> انتشار الأخبار الكاذبة على وسائل التواصل الاجتماعي قد يؤدي إلى زعزعة الثقة بالحكومة.</a:t>
            </a:r>
          </a:p>
          <a:p>
            <a:pPr algn="r" rtl="1">
              <a:lnSpc>
                <a:spcPct val="200000"/>
              </a:lnSpc>
              <a:buFont typeface="Arial" panose="020B0604020202020204" pitchFamily="34" charset="0"/>
              <a:buChar char="•"/>
            </a:pPr>
            <a:endParaRPr lang="ar-EG" sz="1600"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3569" y="0"/>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7264B725-804E-D495-3669-C6E97E4D99D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802617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sz="1600" b="1" dirty="0">
                <a:solidFill>
                  <a:schemeClr val="tx1"/>
                </a:solidFill>
                <a:latin typeface="Alexandria" pitchFamily="2" charset="-78"/>
                <a:cs typeface="Alexandria" pitchFamily="2" charset="-78"/>
              </a:rPr>
              <a:t>المصداقية والثقة:</a:t>
            </a:r>
            <a:endParaRPr lang="ar-EG" sz="1600" dirty="0">
              <a:solidFill>
                <a:schemeClr val="tx1"/>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التحدي:</a:t>
            </a:r>
            <a:r>
              <a:rPr lang="ar-EG" sz="1600" dirty="0">
                <a:solidFill>
                  <a:schemeClr val="tx1"/>
                </a:solidFill>
                <a:latin typeface="Alexandria" pitchFamily="2" charset="-78"/>
                <a:cs typeface="Alexandria" pitchFamily="2" charset="-78"/>
              </a:rPr>
              <a:t> بناء الثقة بين الحكومة والجمهور يتطلب اتساقًا في الرسائل والالتزام بالشفافية. أي انحراف عن هذه المبادئ قد يؤدي إلى فقدان الثقة.</a:t>
            </a: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مثال:</a:t>
            </a:r>
            <a:r>
              <a:rPr lang="ar-EG" sz="1600" dirty="0">
                <a:solidFill>
                  <a:schemeClr val="tx1"/>
                </a:solidFill>
                <a:latin typeface="Alexandria" pitchFamily="2" charset="-78"/>
                <a:cs typeface="Alexandria" pitchFamily="2" charset="-78"/>
              </a:rPr>
              <a:t> إذا ثبت أن الحكومة قد قدمت معلومات مضللة، فإن ذلك سيؤثر سلبًا على سمعتها ومصداقيتها.</a:t>
            </a:r>
          </a:p>
          <a:p>
            <a:pPr algn="r" rtl="1">
              <a:lnSpc>
                <a:spcPct val="200000"/>
              </a:lnSpc>
              <a:buFont typeface="Arial" panose="020B0604020202020204" pitchFamily="34" charset="0"/>
              <a:buChar char="•"/>
            </a:pPr>
            <a:endParaRPr lang="ar-EG" sz="1600" dirty="0">
              <a:solidFill>
                <a:schemeClr val="tx1"/>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الاستماع للجمهور:</a:t>
            </a:r>
            <a:r>
              <a:rPr lang="ar-EG" sz="1600" dirty="0">
                <a:solidFill>
                  <a:schemeClr val="tx1"/>
                </a:solidFill>
                <a:latin typeface="Alexandria" pitchFamily="2" charset="-78"/>
                <a:cs typeface="Alexandria" pitchFamily="2" charset="-78"/>
              </a:rPr>
              <a:t> فتح قنوات للتواصل مع الجمهور والاستماع إلى آرائهم ومقترحاتهم.</a:t>
            </a:r>
          </a:p>
          <a:p>
            <a:pPr algn="r" rtl="1">
              <a:lnSpc>
                <a:spcPct val="200000"/>
              </a:lnSpc>
              <a:buFont typeface="Arial" panose="020B0604020202020204" pitchFamily="34" charset="0"/>
              <a:buChar char="•"/>
            </a:pPr>
            <a:endParaRPr lang="ar-EG" sz="1600" b="1" dirty="0">
              <a:solidFill>
                <a:schemeClr val="tx1"/>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التنوع والشمولية:</a:t>
            </a:r>
            <a:r>
              <a:rPr lang="ar-EG" sz="1600" dirty="0">
                <a:solidFill>
                  <a:schemeClr val="tx1"/>
                </a:solidFill>
                <a:latin typeface="Alexandria" pitchFamily="2" charset="-78"/>
                <a:cs typeface="Alexandria" pitchFamily="2" charset="-78"/>
              </a:rPr>
              <a:t> مراعاة تنوع الجمهور في تصميم الرسائل وتوزيعها.</a:t>
            </a:r>
          </a:p>
          <a:p>
            <a:pPr algn="r" rtl="1">
              <a:lnSpc>
                <a:spcPct val="200000"/>
              </a:lnSpc>
              <a:buFont typeface="Arial" panose="020B0604020202020204" pitchFamily="34" charset="0"/>
              <a:buChar char="•"/>
            </a:pPr>
            <a:endParaRPr lang="ar-EG" sz="1600" b="1" dirty="0">
              <a:solidFill>
                <a:schemeClr val="tx1"/>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التدريب المستمر:</a:t>
            </a:r>
            <a:r>
              <a:rPr lang="ar-EG" sz="1600" dirty="0">
                <a:solidFill>
                  <a:schemeClr val="tx1"/>
                </a:solidFill>
                <a:latin typeface="Alexandria" pitchFamily="2" charset="-78"/>
                <a:cs typeface="Alexandria" pitchFamily="2" charset="-78"/>
              </a:rPr>
              <a:t> توفير التدريب اللازم للموظفين في مجال الاتصالات والعلاقات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3569" y="8447"/>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endParaRPr lang="en-US" dirty="0">
              <a:solidFill>
                <a:schemeClr val="bg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C83A8E8E-1913-C5CC-93B0-61272E16480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914796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sz="1600" b="0" i="0" dirty="0">
                <a:solidFill>
                  <a:schemeClr val="tx1"/>
                </a:solidFill>
                <a:effectLst/>
                <a:latin typeface="Alexandria" pitchFamily="2" charset="-78"/>
                <a:cs typeface="Alexandria" pitchFamily="2" charset="-78"/>
              </a:rPr>
              <a:t>مقدمة في العلاقات العامة في المنظمات الحكومية : في الماضي والحاضر.</a:t>
            </a:r>
          </a:p>
          <a:p>
            <a:pPr algn="r" rtl="1">
              <a:lnSpc>
                <a:spcPct val="200000"/>
              </a:lnSpc>
            </a:pPr>
            <a:r>
              <a:rPr lang="ar-EG" sz="1600" dirty="0">
                <a:solidFill>
                  <a:schemeClr val="tx1"/>
                </a:solidFill>
                <a:latin typeface="Alexandria" pitchFamily="2" charset="-78"/>
                <a:cs typeface="Alexandria" pitchFamily="2" charset="-78"/>
              </a:rPr>
              <a:t>أهداف العلاقات العامة في المؤسسات الحكومية.</a:t>
            </a:r>
          </a:p>
          <a:p>
            <a:pPr algn="r" rtl="1">
              <a:lnSpc>
                <a:spcPct val="200000"/>
              </a:lnSpc>
            </a:pPr>
            <a:r>
              <a:rPr lang="ar-EG" sz="1600" b="0" i="0" dirty="0">
                <a:solidFill>
                  <a:schemeClr val="tx1"/>
                </a:solidFill>
                <a:effectLst/>
                <a:latin typeface="Alexandria" pitchFamily="2" charset="-78"/>
                <a:cs typeface="Alexandria" pitchFamily="2" charset="-78"/>
              </a:rPr>
              <a:t>وظائف العلاقات العامة في المؤسسات الحكومية.</a:t>
            </a:r>
          </a:p>
          <a:p>
            <a:pPr algn="r" rtl="1">
              <a:lnSpc>
                <a:spcPct val="200000"/>
              </a:lnSpc>
            </a:pPr>
            <a:r>
              <a:rPr lang="ar-EG" sz="1600" dirty="0">
                <a:solidFill>
                  <a:schemeClr val="tx1"/>
                </a:solidFill>
                <a:latin typeface="Alexandria" pitchFamily="2" charset="-78"/>
                <a:cs typeface="Alexandria" pitchFamily="2" charset="-78"/>
              </a:rPr>
              <a:t>المبادئ الأخلاقية التي تعتمد عليها العلاقات العامة في المؤسسات الحكومية.</a:t>
            </a:r>
          </a:p>
          <a:p>
            <a:pPr algn="r" rtl="1">
              <a:lnSpc>
                <a:spcPct val="200000"/>
              </a:lnSpc>
            </a:pPr>
            <a:r>
              <a:rPr lang="ar-EG" sz="1600" b="0" i="0" dirty="0">
                <a:solidFill>
                  <a:schemeClr val="tx1"/>
                </a:solidFill>
                <a:effectLst/>
                <a:latin typeface="Alexandria" pitchFamily="2" charset="-78"/>
                <a:cs typeface="Alexandria" pitchFamily="2" charset="-78"/>
              </a:rPr>
              <a:t>النماذج الاتصالية لممارسات العلاقات العامة في المؤسسات الحكومية</a:t>
            </a:r>
          </a:p>
          <a:p>
            <a:pPr algn="r" rtl="1">
              <a:lnSpc>
                <a:spcPct val="200000"/>
              </a:lnSpc>
            </a:pPr>
            <a:r>
              <a:rPr lang="ar-EG" sz="1600" dirty="0">
                <a:solidFill>
                  <a:schemeClr val="tx1"/>
                </a:solidFill>
                <a:latin typeface="Alexandria" pitchFamily="2" charset="-78"/>
                <a:cs typeface="Alexandria" pitchFamily="2" charset="-78"/>
              </a:rPr>
              <a:t>التحديات التي تواجه الممارسات الأخلاقية للعلاقات العامة في المؤسسات الحكومية.</a:t>
            </a:r>
            <a:endParaRPr lang="ar-EG" sz="1600" b="0" i="0" dirty="0">
              <a:solidFill>
                <a:schemeClr val="tx1"/>
              </a:solidFill>
              <a:effectLst/>
              <a:latin typeface="Alexandria" pitchFamily="2" charset="-78"/>
              <a:cs typeface="Alexandria" pitchFamily="2" charset="-78"/>
            </a:endParaRPr>
          </a:p>
          <a:p>
            <a:pPr algn="r" rtl="1">
              <a:lnSpc>
                <a:spcPct val="200000"/>
              </a:lnSpc>
            </a:pPr>
            <a:endParaRPr lang="ar-EG" sz="1600" b="0" i="0" dirty="0">
              <a:solidFill>
                <a:schemeClr val="tx1"/>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7272"/>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4386806" y="1182720"/>
            <a:ext cx="6543785" cy="461024"/>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ملخص المحاضرة:</a:t>
            </a:r>
            <a:endParaRPr lang="en-US" b="1"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A2D65F7C-60C0-7458-3E26-3727A17420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919877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571E71CA-44AE-43F5-910B-9AEC881DAC00}"/>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11727</TotalTime>
  <Words>2493</Words>
  <Application>Microsoft Macintosh PowerPoint</Application>
  <PresentationFormat>Widescreen</PresentationFormat>
  <Paragraphs>214</Paragraphs>
  <Slides>39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151</cp:revision>
  <dcterms:created xsi:type="dcterms:W3CDTF">2023-04-29T09:08:00Z</dcterms:created>
  <dcterms:modified xsi:type="dcterms:W3CDTF">2026-07-19T05:11:33Z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