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4" r:id="rId2"/>
    <p:sldId id="303" r:id="rId3"/>
    <p:sldId id="276" r:id="rId4"/>
    <p:sldId id="521" r:id="rId5"/>
    <p:sldId id="558" r:id="rId6"/>
    <p:sldId id="562" r:id="rId7"/>
    <p:sldId id="563" r:id="rId8"/>
    <p:sldId id="567" r:id="rId9"/>
    <p:sldId id="566" r:id="rId10"/>
    <p:sldId id="598" r:id="rId11"/>
    <p:sldId id="599" r:id="rId12"/>
    <p:sldId id="600" r:id="rId13"/>
    <p:sldId id="569" r:id="rId14"/>
    <p:sldId id="573" r:id="rId15"/>
    <p:sldId id="570" r:id="rId16"/>
    <p:sldId id="572" r:id="rId17"/>
    <p:sldId id="601" r:id="rId18"/>
    <p:sldId id="603" r:id="rId19"/>
    <p:sldId id="575" r:id="rId20"/>
    <p:sldId id="576" r:id="rId21"/>
    <p:sldId id="577" r:id="rId22"/>
    <p:sldId id="578" r:id="rId23"/>
    <p:sldId id="579" r:id="rId24"/>
    <p:sldId id="580" r:id="rId25"/>
    <p:sldId id="582" r:id="rId26"/>
    <p:sldId id="583" r:id="rId27"/>
    <p:sldId id="585" r:id="rId28"/>
    <p:sldId id="584" r:id="rId29"/>
    <p:sldId id="587" r:id="rId30"/>
    <p:sldId id="588" r:id="rId31"/>
    <p:sldId id="589" r:id="rId32"/>
    <p:sldId id="590" r:id="rId33"/>
    <p:sldId id="591" r:id="rId34"/>
    <p:sldId id="592" r:id="rId35"/>
    <p:sldId id="593" r:id="rId36"/>
    <p:sldId id="594" r:id="rId37"/>
    <p:sldId id="595" r:id="rId38"/>
    <p:sldId id="596" r:id="rId39"/>
    <p:sldId id="56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4"/>
            <p14:sldId id="303"/>
            <p14:sldId id="276"/>
            <p14:sldId id="521"/>
            <p14:sldId id="558"/>
            <p14:sldId id="562"/>
            <p14:sldId id="563"/>
            <p14:sldId id="567"/>
            <p14:sldId id="566"/>
            <p14:sldId id="598"/>
            <p14:sldId id="599"/>
            <p14:sldId id="600"/>
            <p14:sldId id="569"/>
            <p14:sldId id="573"/>
            <p14:sldId id="570"/>
            <p14:sldId id="572"/>
            <p14:sldId id="601"/>
            <p14:sldId id="603"/>
            <p14:sldId id="575"/>
            <p14:sldId id="576"/>
            <p14:sldId id="577"/>
            <p14:sldId id="578"/>
            <p14:sldId id="579"/>
            <p14:sldId id="580"/>
            <p14:sldId id="582"/>
            <p14:sldId id="583"/>
            <p14:sldId id="585"/>
            <p14:sldId id="584"/>
            <p14:sldId id="587"/>
            <p14:sldId id="588"/>
            <p14:sldId id="589"/>
            <p14:sldId id="590"/>
            <p14:sldId id="591"/>
            <p14:sldId id="592"/>
            <p14:sldId id="593"/>
            <p14:sldId id="594"/>
            <p14:sldId id="595"/>
            <p14:sldId id="596"/>
            <p14:sldId id="561"/>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1291E5-0BD8-EA9E-1BB4-6A8A163CDEDB}" v="667" dt="2023-08-29T16:10:11.462"/>
    <p1510:client id="{05A17F0D-DD91-242D-6088-3D66914F2012}" v="1660" dt="2023-09-12T18:14:47.057"/>
    <p1510:client id="{0E33781B-806E-75DB-9EF8-3637C8C0CD5A}" v="764" dt="2023-09-19T16:06:08.962"/>
    <p1510:client id="{1176E7FB-7952-BDDE-1BF3-CF8344E9990C}" v="443" dt="2023-09-12T17:18:43.502"/>
    <p1510:client id="{17AA0ED1-A0DA-3F13-CDFB-3A31D3DBC440}" v="923" dt="2023-09-12T11:16:06.740"/>
    <p1510:client id="{21C58AA7-73FF-876F-BA96-56C7D98867FF}" v="35" dt="2023-09-08T20:31:26.322"/>
    <p1510:client id="{2284D4EA-F7CD-2E14-3743-1591894FFC75}" v="84" dt="2023-09-12T19:35:42.124"/>
    <p1510:client id="{232B9E7E-0570-CA3D-EAF9-2E561350A64E}" v="62" dt="2023-09-12T19:54:20.119"/>
    <p1510:client id="{30FEE380-B5E9-59AA-C98A-392A4AD320CA}" v="38" dt="2023-10-05T17:16:54.319"/>
    <p1510:client id="{3F9A7881-86C8-AF81-9086-6EBBE67B0D96}" v="185" dt="2023-09-12T18:29:42.029"/>
    <p1510:client id="{423FF8C0-EA97-7EAF-4638-67B87814F6FF}" v="1528" dt="2023-11-18T10:23:59.966"/>
    <p1510:client id="{46CB2493-4DD4-6EA3-99EE-01D1C2FC8003}" v="3414" dt="2023-08-31T16:22:27.629"/>
    <p1510:client id="{4850CE09-8CAC-3776-44D4-170EBE795E7D}" v="1751" dt="2023-09-19T21:08:50.087"/>
    <p1510:client id="{54349B62-0F01-0FB6-CB3E-EC1A94A9CF14}" v="859" dt="2023-09-16T18:04:23.130"/>
    <p1510:client id="{57910821-4839-E1BD-2750-0DF33731EECC}" v="3214" dt="2023-08-31T09:37:19.792"/>
    <p1510:client id="{5EA41550-3138-B522-E536-5D89A4E1D701}" v="4983" dt="2023-08-31T12:10:09.432"/>
    <p1510:client id="{68881223-C479-E150-459B-2E4CAA9B84A6}" v="629" dt="2023-09-16T19:05:27.506"/>
    <p1510:client id="{6B988452-D94A-2990-FDAC-D32C25A55992}" v="21" dt="2023-09-20T17:49:51.649"/>
    <p1510:client id="{718F64D6-E73B-2AC7-FC5B-5EA312946FD8}" v="121" dt="2023-09-13T11:26:04.666"/>
    <p1510:client id="{749713F8-C72F-8F6D-DFCD-EFFFD3370699}" v="234" dt="2023-09-12T19:47:16.808"/>
    <p1510:client id="{7E49A461-0E87-FCF9-0046-038196C3BBD9}" v="524" dt="2023-09-08T20:46:26.638"/>
    <p1510:client id="{878B5414-2B7C-1BBA-D173-562788A1EAD8}" v="280" dt="2023-08-29T15:17:31.020"/>
    <p1510:client id="{90FADFC6-58AD-2B92-1925-8D3D6F04D1AE}" v="617" dt="2023-09-16T17:39:52.320"/>
    <p1510:client id="{93B27F12-8DF8-5135-EB83-95C732A60885}" v="1908" dt="2023-09-12T19:31:34.673"/>
    <p1510:client id="{969C5E35-C92A-1CD0-84E8-7C22CE8067D1}" v="272" dt="2023-09-19T16:20:05.487"/>
    <p1510:client id="{9974AAA3-8226-2AEF-CE4E-AA5B2D54117B}" v="1393" dt="2023-09-04T12:38:58.344"/>
    <p1510:client id="{BB44D990-3789-D892-A808-85EED76AA05C}" v="374" dt="2023-08-29T15:35:40.226"/>
    <p1510:client id="{BB723FAD-1C93-E73A-CA62-0AFE81A0AC6F}" v="2824" dt="2023-08-30T15:38:17.740"/>
    <p1510:client id="{D4C8152E-31B3-D59A-F086-D6D72784B865}" v="275" dt="2023-09-04T12:46:47.182"/>
    <p1510:client id="{D932AD42-0DDB-A44F-8ABF-1CDB06878786}" v="484" dt="2023-09-12T11:35:49.618"/>
    <p1510:client id="{DE832326-2AC0-0026-2233-9D09B1E2BEBD}" v="9" dt="2023-09-12T19:37:32.053"/>
    <p1510:client id="{E00F0F0D-72BF-078F-AD30-2EAD1004C057}" v="1183" dt="2023-09-04T13:35:08.5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20058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4455754"/>
            <a:ext cx="5188387" cy="461665"/>
          </a:xfrm>
          <a:prstGeom prst="rect">
            <a:avLst/>
          </a:prstGeom>
          <a:noFill/>
        </p:spPr>
        <p:txBody>
          <a:bodyPr wrap="square" lIns="91440" tIns="45720" rIns="91440" bIns="45720" rtlCol="0" anchor="t">
            <a:spAutoFit/>
          </a:bodyPr>
          <a:lstStyle/>
          <a:p>
            <a:r>
              <a:rPr lang="en-US" sz="2400">
                <a:solidFill>
                  <a:schemeClr val="bg1"/>
                </a:solidFill>
                <a:latin typeface="Times New Roman"/>
                <a:cs typeface="Times New Roman"/>
              </a:rPr>
              <a:t>Prepared by Dr. Hamada I. AbdulWakel</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09056" cy="2123658"/>
          </a:xfrm>
          <a:prstGeom prst="rect">
            <a:avLst/>
          </a:prstGeom>
          <a:noFill/>
        </p:spPr>
        <p:txBody>
          <a:bodyPr wrap="none" lIns="91440" tIns="45720" rIns="91440" bIns="45720" rtlCol="0" anchor="t">
            <a:spAutoFit/>
          </a:bodyPr>
          <a:lstStyle/>
          <a:p>
            <a:r>
              <a:rPr lang="en-US" sz="4400" b="1">
                <a:solidFill>
                  <a:srgbClr val="00B0F0"/>
                </a:solidFill>
                <a:latin typeface="Times New Roman"/>
                <a:cs typeface="Times New Roman"/>
              </a:rPr>
              <a:t>Programming </a:t>
            </a:r>
            <a:br>
              <a:rPr lang="en-US" sz="4400" b="1">
                <a:latin typeface="Times New Roman" panose="02020603050405020304" pitchFamily="18" charset="0"/>
                <a:cs typeface="Times New Roman" panose="02020603050405020304" pitchFamily="18" charset="0"/>
              </a:rPr>
            </a:br>
            <a:r>
              <a:rPr lang="en-US" sz="4400" b="1">
                <a:solidFill>
                  <a:srgbClr val="00B0F0"/>
                </a:solidFill>
                <a:latin typeface="Times New Roman"/>
                <a:cs typeface="Times New Roman"/>
              </a:rPr>
              <a:t>Foundations in</a:t>
            </a:r>
          </a:p>
          <a:p>
            <a:r>
              <a:rPr lang="en-US" sz="4400" b="1">
                <a:solidFill>
                  <a:srgbClr val="00B0F0"/>
                </a:solidFill>
                <a:latin typeface="Times New Roman"/>
                <a:cs typeface="Times New Roman"/>
              </a:rPr>
              <a:t>Python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a:solidFill>
                  <a:srgbClr val="000000"/>
                </a:solidFill>
                <a:latin typeface="Times New Roman"/>
                <a:cs typeface="Times New Roman"/>
              </a:rPr>
              <a:t>Lecture 8</a:t>
            </a:r>
            <a:endParaRPr lang="en-US" sz="2800" b="1">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descr="A person typing on a computer&#10;&#10;Description automatically generated">
            <a:extLst>
              <a:ext uri="{FF2B5EF4-FFF2-40B4-BE49-F238E27FC236}">
                <a16:creationId xmlns:a16="http://schemas.microsoft.com/office/drawing/2014/main" id="{08D4FAB9-1930-430F-E48C-6D35988808B1}"/>
              </a:ext>
            </a:extLst>
          </p:cNvPr>
          <p:cNvPicPr>
            <a:picLocks noChangeAspect="1"/>
          </p:cNvPicPr>
          <p:nvPr/>
        </p:nvPicPr>
        <p:blipFill>
          <a:blip r:embed="rId5"/>
          <a:stretch>
            <a:fillRect/>
          </a:stretch>
        </p:blipFill>
        <p:spPr>
          <a:xfrm>
            <a:off x="6190891" y="-329242"/>
            <a:ext cx="7415840" cy="7415840"/>
          </a:xfrm>
          <a:prstGeom prst="rect">
            <a:avLst/>
          </a:prstGeom>
        </p:spPr>
      </p:pic>
    </p:spTree>
    <p:extLst>
      <p:ext uri="{BB962C8B-B14F-4D97-AF65-F5344CB8AC3E}">
        <p14:creationId xmlns:p14="http://schemas.microsoft.com/office/powerpoint/2010/main" val="146785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18426" y="2785710"/>
            <a:ext cx="3982180" cy="1384995"/>
          </a:xfrm>
          <a:prstGeom prst="rect">
            <a:avLst/>
          </a:prstGeom>
          <a:noFill/>
        </p:spPr>
        <p:txBody>
          <a:bodyPr wrap="none" lIns="91440" tIns="45720" rIns="91440" bIns="45720" rtlCol="0" anchor="t">
            <a:spAutoFit/>
          </a:bodyPr>
          <a:lstStyle/>
          <a:p>
            <a:r>
              <a:rPr lang="en-US" sz="4200" b="1">
                <a:solidFill>
                  <a:srgbClr val="00B0F0"/>
                </a:solidFill>
                <a:latin typeface="Times New Roman"/>
                <a:cs typeface="Times New Roman"/>
              </a:rPr>
              <a:t>Object-Oriented</a:t>
            </a:r>
          </a:p>
          <a:p>
            <a:r>
              <a:rPr lang="en-US" sz="4200" b="1">
                <a:solidFill>
                  <a:srgbClr val="00B0F0"/>
                </a:solidFill>
                <a:latin typeface="Times New Roman"/>
                <a:cs typeface="Times New Roman"/>
              </a:rPr>
              <a:t>Programming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52776"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a:solidFill>
                  <a:schemeClr val="tx1"/>
                </a:solidFill>
                <a:latin typeface="Times New Roman"/>
                <a:cs typeface="Times New Roman"/>
              </a:rPr>
              <a:t>Lecture 8</a:t>
            </a:r>
            <a:endParaRPr lang="en-US" sz="2800" b="1">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lIns="91440" tIns="45720" rIns="91440" bIns="45720" rtlCol="0" anchor="t">
            <a:spAutoFit/>
          </a:bodyPr>
          <a:lstStyle/>
          <a:p>
            <a:r>
              <a:rPr lang="en-US" sz="2800" b="1">
                <a:solidFill>
                  <a:srgbClr val="00B0F0"/>
                </a:solidFill>
                <a:latin typeface="Times New Roman"/>
                <a:cs typeface="Times New Roman"/>
              </a:rPr>
              <a:t>Dr. Hamada I. AbdulWakel</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RECAP: LECTURE 7</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endParaRPr lang="en-US" sz="2400">
              <a:solidFill>
                <a:srgbClr val="2D3956"/>
              </a:solidFill>
              <a:latin typeface="Times New Roman" panose="02020603050405020304" pitchFamily="18" charset="0"/>
              <a:cs typeface="Times New Roman" panose="02020603050405020304" pitchFamily="18" charset="0"/>
            </a:endParaRPr>
          </a:p>
          <a:p>
            <a:pPr marL="285750" indent="-285750">
              <a:buFont typeface="Arial,Sans-Serif"/>
              <a:buChar char="•"/>
            </a:pPr>
            <a:r>
              <a:rPr lang="en-US" sz="2400">
                <a:solidFill>
                  <a:srgbClr val="2D3956"/>
                </a:solidFill>
                <a:latin typeface="Times New Roman"/>
                <a:cs typeface="Times New Roman"/>
              </a:rPr>
              <a:t>The function default arguments.</a:t>
            </a:r>
          </a:p>
          <a:p>
            <a:pPr marL="285750" indent="-285750">
              <a:buFont typeface="Arial,Sans-Serif"/>
              <a:buChar char="•"/>
            </a:pPr>
            <a:endParaRPr lang="en-US" sz="240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The inner and high-order functions.</a:t>
            </a:r>
          </a:p>
          <a:p>
            <a:pPr marL="285750" indent="-285750">
              <a:buFont typeface="Arial,Sans-Serif"/>
              <a:buChar char="•"/>
            </a:pPr>
            <a:endParaRPr lang="en-US" sz="240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The anonymous functions</a:t>
            </a:r>
          </a:p>
          <a:p>
            <a:pPr marL="285750" indent="-285750">
              <a:buFont typeface="Arial,Sans-Serif"/>
              <a:buChar char="•"/>
            </a:pPr>
            <a:endParaRPr lang="en-US" sz="240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The use of modules.</a:t>
            </a:r>
          </a:p>
          <a:p>
            <a:pPr marL="342900" indent="-342900">
              <a:buFont typeface="Arial,Sans-Serif"/>
              <a:buChar char="•"/>
            </a:pPr>
            <a:endParaRPr lang="en-US" sz="240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LECTURE MAIN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54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buFont typeface="Arial,Sans-Serif"/>
              <a:buChar char="•"/>
            </a:pPr>
            <a:r>
              <a:rPr lang="en-US" sz="2400">
                <a:solidFill>
                  <a:srgbClr val="2D3956"/>
                </a:solidFill>
                <a:latin typeface="Times New Roman"/>
                <a:cs typeface="Times New Roman"/>
              </a:rPr>
              <a:t>Understanding the Procedural-Oriented Programming.</a:t>
            </a:r>
          </a:p>
          <a:p>
            <a:pPr marL="285750" indent="-285750">
              <a:buFont typeface="Arial,Sans-Serif"/>
              <a:buChar char="•"/>
            </a:pPr>
            <a:endParaRPr lang="en-US" sz="240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The meaning of Object-Oriented Programming.</a:t>
            </a:r>
          </a:p>
          <a:p>
            <a:pPr marL="285750" indent="-285750">
              <a:buFont typeface="Arial,Sans-Serif"/>
              <a:buChar char="•"/>
            </a:pPr>
            <a:endParaRPr lang="en-US" sz="240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The building blocks and principles of OOP.</a:t>
            </a:r>
          </a:p>
          <a:p>
            <a:pPr marL="285750" indent="-285750">
              <a:buFont typeface="Arial,Sans-Serif"/>
              <a:buChar char="•"/>
            </a:pPr>
            <a:endParaRPr lang="en-US" sz="240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Difference between a constructor, instance variables, and methods for a class of objects.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307059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02767"/>
            <a:ext cx="561293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PROCEDURAL-ORIENTED PROGRAMMING (POP)</a:t>
            </a:r>
          </a:p>
        </p:txBody>
      </p:sp>
      <p:pic>
        <p:nvPicPr>
          <p:cNvPr id="7" name="Picture 6" descr="A diagram of function and function&#10;&#10;Description automatically generated">
            <a:extLst>
              <a:ext uri="{FF2B5EF4-FFF2-40B4-BE49-F238E27FC236}">
                <a16:creationId xmlns:a16="http://schemas.microsoft.com/office/drawing/2014/main" id="{81F207BB-9D80-DC0E-227D-9F829A662C60}"/>
              </a:ext>
            </a:extLst>
          </p:cNvPr>
          <p:cNvPicPr>
            <a:picLocks noChangeAspect="1"/>
          </p:cNvPicPr>
          <p:nvPr/>
        </p:nvPicPr>
        <p:blipFill>
          <a:blip r:embed="rId3"/>
          <a:stretch>
            <a:fillRect/>
          </a:stretch>
        </p:blipFill>
        <p:spPr>
          <a:xfrm>
            <a:off x="2654061" y="1971339"/>
            <a:ext cx="6883878" cy="3806718"/>
          </a:xfrm>
          <a:prstGeom prst="rect">
            <a:avLst/>
          </a:prstGeom>
        </p:spPr>
      </p:pic>
    </p:spTree>
    <p:extLst>
      <p:ext uri="{BB962C8B-B14F-4D97-AF65-F5344CB8AC3E}">
        <p14:creationId xmlns:p14="http://schemas.microsoft.com/office/powerpoint/2010/main" val="789218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The main concern in POP is </a:t>
            </a:r>
            <a:r>
              <a:rPr lang="en-US" sz="2400" b="1" dirty="0">
                <a:solidFill>
                  <a:srgbClr val="2D3956"/>
                </a:solidFill>
                <a:latin typeface="Times New Roman"/>
                <a:cs typeface="Times New Roman"/>
              </a:rPr>
              <a:t>doing things</a:t>
            </a:r>
            <a:r>
              <a:rPr lang="en-US" sz="2400" dirty="0">
                <a:solidFill>
                  <a:srgbClr val="2D3956"/>
                </a:solidFill>
                <a:latin typeface="Times New Roman"/>
                <a:cs typeface="Times New Roman"/>
              </a:rPr>
              <a:t>.</a:t>
            </a:r>
            <a:endParaRPr lang="en-US" dirty="0"/>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Depend on the built-in and user-defined </a:t>
            </a:r>
            <a:r>
              <a:rPr lang="en-US" sz="2400" b="1" dirty="0">
                <a:solidFill>
                  <a:srgbClr val="2D3956"/>
                </a:solidFill>
                <a:latin typeface="Times New Roman"/>
                <a:cs typeface="Times New Roman"/>
              </a:rPr>
              <a:t>functions</a:t>
            </a:r>
            <a:r>
              <a:rPr lang="en-US" sz="2400" dirty="0">
                <a:solidFill>
                  <a:srgbClr val="2D3956"/>
                </a:solidFill>
                <a:latin typeface="Times New Roman"/>
                <a:cs typeface="Times New Roman"/>
              </a:rPr>
              <a:t>.</a:t>
            </a:r>
            <a:endParaRPr lang="en-US" dirty="0">
              <a:solidFill>
                <a:srgbClr val="000000"/>
              </a:solidFill>
              <a:latin typeface="Calibri" panose="020F0502020204030204"/>
              <a:cs typeface="Calibri" panose="020F0502020204030204"/>
            </a:endParaRP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Based on local and global variables in parameter passing.</a:t>
            </a:r>
            <a:endParaRPr lang="en-US" dirty="0"/>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b="1" dirty="0">
                <a:solidFill>
                  <a:srgbClr val="2D3956"/>
                </a:solidFill>
                <a:latin typeface="Times New Roman"/>
                <a:cs typeface="Times New Roman"/>
              </a:rPr>
              <a:t>Modularity</a:t>
            </a:r>
            <a:r>
              <a:rPr lang="en-US" sz="2400" dirty="0">
                <a:solidFill>
                  <a:srgbClr val="2D3956"/>
                </a:solidFill>
                <a:latin typeface="Times New Roman"/>
                <a:cs typeface="Times New Roman"/>
              </a:rPr>
              <a:t>: means splitting the program into parts where the top-down design can be applied.</a:t>
            </a:r>
            <a:endParaRPr lang="en-US" dirty="0">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19710"/>
            <a:ext cx="623116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POP: FEATURES</a:t>
            </a:r>
          </a:p>
        </p:txBody>
      </p:sp>
    </p:spTree>
    <p:extLst>
      <p:ext uri="{BB962C8B-B14F-4D97-AF65-F5344CB8AC3E}">
        <p14:creationId xmlns:p14="http://schemas.microsoft.com/office/powerpoint/2010/main" val="4171486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9957"/>
            <a:ext cx="10541000"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Advantages:</a:t>
            </a:r>
          </a:p>
          <a:p>
            <a:pPr marL="742950" lvl="1" indent="-285750">
              <a:buFont typeface="Arial,Sans-Serif"/>
              <a:buChar char="•"/>
            </a:pPr>
            <a:r>
              <a:rPr lang="en-US" sz="2400" dirty="0">
                <a:solidFill>
                  <a:srgbClr val="2D3956"/>
                </a:solidFill>
                <a:latin typeface="Times New Roman"/>
                <a:cs typeface="Times New Roman"/>
              </a:rPr>
              <a:t>Excellent for general-purpose programming.</a:t>
            </a:r>
          </a:p>
          <a:p>
            <a:pPr marL="742950" lvl="1" indent="-285750">
              <a:buFont typeface="Arial,Sans-Serif"/>
              <a:buChar char="•"/>
            </a:pPr>
            <a:r>
              <a:rPr lang="en-US" sz="2400" dirty="0">
                <a:solidFill>
                  <a:srgbClr val="2D3956"/>
                </a:solidFill>
                <a:latin typeface="Times New Roman"/>
                <a:cs typeface="Times New Roman"/>
              </a:rPr>
              <a:t>The coded simplicity along with ease of implementation of compilers and interpreters</a:t>
            </a:r>
            <a:endParaRPr lang="en-US" dirty="0"/>
          </a:p>
          <a:p>
            <a:pPr marL="742950" lvl="1" indent="-285750">
              <a:buFont typeface="Arial,Sans-Serif"/>
              <a:buChar char="•"/>
            </a:pPr>
            <a:r>
              <a:rPr lang="en-US" sz="2400" dirty="0">
                <a:solidFill>
                  <a:srgbClr val="2D3956"/>
                </a:solidFill>
                <a:latin typeface="Times New Roman"/>
                <a:cs typeface="Times New Roman"/>
              </a:rPr>
              <a:t>The program flow can be tracked easily.</a:t>
            </a:r>
          </a:p>
          <a:p>
            <a:pPr marL="285750" indent="-285750">
              <a:buFont typeface="Arial,Sans-Serif"/>
              <a:buChar char="•"/>
            </a:pPr>
            <a:r>
              <a:rPr lang="en-US" sz="2400" dirty="0">
                <a:solidFill>
                  <a:srgbClr val="2D3956"/>
                </a:solidFill>
                <a:latin typeface="Times New Roman"/>
                <a:cs typeface="Times New Roman"/>
              </a:rPr>
              <a:t>Disadvantages:</a:t>
            </a:r>
          </a:p>
          <a:p>
            <a:pPr marL="742950" lvl="1" indent="-285750">
              <a:buFont typeface="Arial,Sans-Serif"/>
              <a:buChar char="•"/>
            </a:pPr>
            <a:r>
              <a:rPr lang="en-US" sz="2400" dirty="0">
                <a:solidFill>
                  <a:srgbClr val="2D3956"/>
                </a:solidFill>
                <a:latin typeface="Times New Roman"/>
                <a:cs typeface="Times New Roman"/>
              </a:rPr>
              <a:t>Poor modeling to real world problems.</a:t>
            </a:r>
          </a:p>
          <a:p>
            <a:pPr marL="742950" lvl="1" indent="-285750">
              <a:buFont typeface="Arial,Sans-Serif"/>
              <a:buChar char="•"/>
            </a:pPr>
            <a:r>
              <a:rPr lang="en-US" sz="2400" dirty="0">
                <a:solidFill>
                  <a:srgbClr val="2D3956"/>
                </a:solidFill>
                <a:latin typeface="Times New Roman"/>
                <a:cs typeface="Times New Roman"/>
              </a:rPr>
              <a:t>It is not easy to maintain program if it is too complex.</a:t>
            </a:r>
          </a:p>
          <a:p>
            <a:pPr marL="742950" lvl="1" indent="-285750">
              <a:buFont typeface="Arial,Sans-Serif"/>
              <a:buChar char="•"/>
            </a:pPr>
            <a:r>
              <a:rPr lang="en-US" sz="2400" dirty="0">
                <a:solidFill>
                  <a:srgbClr val="2D3956"/>
                </a:solidFill>
                <a:latin typeface="Times New Roman"/>
                <a:cs typeface="Times New Roman"/>
              </a:rPr>
              <a:t>Provide poor data security.</a:t>
            </a:r>
          </a:p>
          <a:p>
            <a:pPr marL="742950" lvl="1" indent="-285750">
              <a:buFont typeface="Arial,Sans-Serif"/>
              <a:buChar char="•"/>
            </a:pPr>
            <a:r>
              <a:rPr lang="en-US" sz="2400" dirty="0">
                <a:solidFill>
                  <a:srgbClr val="2D3956"/>
                </a:solidFill>
                <a:latin typeface="Times New Roman"/>
                <a:cs typeface="Times New Roman"/>
              </a:rPr>
              <a:t>Not extensible programming paradigm.</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1"/>
            <a:ext cx="7496370"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POP: ADVANTAGES AND DISADVANTAGES</a:t>
            </a:r>
          </a:p>
        </p:txBody>
      </p:sp>
    </p:spTree>
    <p:extLst>
      <p:ext uri="{BB962C8B-B14F-4D97-AF65-F5344CB8AC3E}">
        <p14:creationId xmlns:p14="http://schemas.microsoft.com/office/powerpoint/2010/main" val="57312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Primitive data types</a:t>
            </a:r>
            <a:r>
              <a:rPr lang="en-US" sz="2400" dirty="0">
                <a:solidFill>
                  <a:srgbClr val="2D3956"/>
                </a:solidFill>
                <a:latin typeface="Times New Roman"/>
                <a:cs typeface="Times New Roman"/>
              </a:rPr>
              <a:t>, a.k.a. basic or fundamental data types, are the simplest and most basic building blocks in a programming language. It store single simple value.</a:t>
            </a:r>
          </a:p>
          <a:p>
            <a:pPr marL="285750" indent="-285750" algn="just">
              <a:buFont typeface="Arial,Sans-Serif"/>
              <a:buChar char="•"/>
            </a:pPr>
            <a:r>
              <a:rPr lang="en-US" sz="2400" dirty="0">
                <a:solidFill>
                  <a:srgbClr val="2D3956"/>
                </a:solidFill>
                <a:latin typeface="Times New Roman"/>
                <a:cs typeface="Times New Roman"/>
              </a:rPr>
              <a:t>The primitive data types vary between programming languages, but some common ones include:</a:t>
            </a:r>
          </a:p>
          <a:p>
            <a:pPr marL="800100" lvl="1" indent="-342900" algn="just">
              <a:buFont typeface="Arial,Sans-Serif"/>
              <a:buChar char="•"/>
            </a:pPr>
            <a:r>
              <a:rPr lang="en-US" sz="2400" dirty="0">
                <a:solidFill>
                  <a:srgbClr val="2D3956"/>
                </a:solidFill>
                <a:latin typeface="Times New Roman"/>
                <a:cs typeface="Times New Roman"/>
              </a:rPr>
              <a:t>Integer, Short, and Long.</a:t>
            </a:r>
          </a:p>
          <a:p>
            <a:pPr marL="742950" lvl="1" indent="-285750" algn="just">
              <a:buFont typeface="Arial,Sans-Serif"/>
              <a:buChar char="•"/>
            </a:pPr>
            <a:r>
              <a:rPr lang="en-US" sz="2400" dirty="0">
                <a:solidFill>
                  <a:srgbClr val="2D3956"/>
                </a:solidFill>
                <a:latin typeface="Times New Roman"/>
                <a:cs typeface="Times New Roman"/>
              </a:rPr>
              <a:t>Floating-point, Double.</a:t>
            </a:r>
          </a:p>
          <a:p>
            <a:pPr marL="742950" lvl="1" indent="-285750" algn="just">
              <a:buFont typeface="Arial,Sans-Serif"/>
              <a:buChar char="•"/>
            </a:pPr>
            <a:r>
              <a:rPr lang="en-US" sz="2400" dirty="0">
                <a:solidFill>
                  <a:srgbClr val="2D3956"/>
                </a:solidFill>
                <a:latin typeface="Times New Roman"/>
                <a:cs typeface="Times New Roman"/>
              </a:rPr>
              <a:t>Character.</a:t>
            </a:r>
          </a:p>
          <a:p>
            <a:pPr marL="742950" lvl="1" indent="-285750" algn="just">
              <a:buFont typeface="Arial,Sans-Serif"/>
              <a:buChar char="•"/>
            </a:pPr>
            <a:r>
              <a:rPr lang="en-US" sz="2400" dirty="0">
                <a:solidFill>
                  <a:srgbClr val="2D3956"/>
                </a:solidFill>
                <a:latin typeface="Times New Roman"/>
                <a:cs typeface="Times New Roman"/>
              </a:rPr>
              <a:t>Boolean.</a:t>
            </a:r>
          </a:p>
          <a:p>
            <a:pPr marL="742950" lvl="1" indent="-285750" algn="just">
              <a:buFont typeface="Arial,Sans-Serif"/>
              <a:buChar char="•"/>
            </a:pPr>
            <a:r>
              <a:rPr lang="en-US" sz="2400" dirty="0">
                <a:solidFill>
                  <a:srgbClr val="2D3956"/>
                </a:solidFill>
                <a:latin typeface="Times New Roman"/>
                <a:cs typeface="Times New Roman"/>
              </a:rPr>
              <a:t>String.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77219"/>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PRIMITIVE DATA TYPES</a:t>
            </a:r>
          </a:p>
        </p:txBody>
      </p:sp>
    </p:spTree>
    <p:extLst>
      <p:ext uri="{BB962C8B-B14F-4D97-AF65-F5344CB8AC3E}">
        <p14:creationId xmlns:p14="http://schemas.microsoft.com/office/powerpoint/2010/main" val="382762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Student Management System Case Study</a:t>
            </a: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Suppose you want to store data for </a:t>
            </a:r>
            <a:r>
              <a:rPr lang="en-US" sz="2400" b="1" dirty="0">
                <a:solidFill>
                  <a:srgbClr val="2D3956"/>
                </a:solidFill>
                <a:latin typeface="Times New Roman"/>
                <a:cs typeface="Times New Roman"/>
              </a:rPr>
              <a:t>5 students</a:t>
            </a:r>
            <a:r>
              <a:rPr lang="en-US" sz="2400" dirty="0">
                <a:solidFill>
                  <a:srgbClr val="2D3956"/>
                </a:solidFill>
                <a:latin typeface="Times New Roman"/>
                <a:cs typeface="Times New Roman"/>
              </a:rPr>
              <a:t> for an academic institution. </a:t>
            </a: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Each student has name, ID, and level information.</a:t>
            </a: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How to use primitive data types to solve this?</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1">
            <a:extLst>
              <a:ext uri="{FF2B5EF4-FFF2-40B4-BE49-F238E27FC236}">
                <a16:creationId xmlns:a16="http://schemas.microsoft.com/office/drawing/2014/main" id="{42BCBF9D-956E-D4FB-7845-B8F0866AC2CF}"/>
              </a:ext>
            </a:extLst>
          </p:cNvPr>
          <p:cNvSpPr txBox="1"/>
          <p:nvPr/>
        </p:nvSpPr>
        <p:spPr>
          <a:xfrm>
            <a:off x="2513150" y="1177220"/>
            <a:ext cx="6648107" cy="52322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latin typeface="Times New Roman"/>
                <a:cs typeface="Times New Roman"/>
              </a:rPr>
              <a:t>PRIMITIVE DATA TYPES PROBLEMS</a:t>
            </a:r>
          </a:p>
        </p:txBody>
      </p:sp>
      <p:pic>
        <p:nvPicPr>
          <p:cNvPr id="4" name="Picture 3" descr="A screen shot of a computer code&#10;&#10;Description automatically generated">
            <a:extLst>
              <a:ext uri="{FF2B5EF4-FFF2-40B4-BE49-F238E27FC236}">
                <a16:creationId xmlns:a16="http://schemas.microsoft.com/office/drawing/2014/main" id="{255FB895-3505-86DC-713A-46081B5683EC}"/>
              </a:ext>
            </a:extLst>
          </p:cNvPr>
          <p:cNvPicPr>
            <a:picLocks noChangeAspect="1"/>
          </p:cNvPicPr>
          <p:nvPr/>
        </p:nvPicPr>
        <p:blipFill rotWithShape="1">
          <a:blip r:embed="rId3"/>
          <a:srcRect t="215" r="71119" b="10625"/>
          <a:stretch/>
        </p:blipFill>
        <p:spPr>
          <a:xfrm>
            <a:off x="9253269" y="3184585"/>
            <a:ext cx="1566303" cy="2807465"/>
          </a:xfrm>
          <a:prstGeom prst="rect">
            <a:avLst/>
          </a:prstGeom>
        </p:spPr>
      </p:pic>
      <p:pic>
        <p:nvPicPr>
          <p:cNvPr id="7" name="Picture 6" descr="A close-up of a computer code&#10;&#10;Description automatically generated">
            <a:extLst>
              <a:ext uri="{FF2B5EF4-FFF2-40B4-BE49-F238E27FC236}">
                <a16:creationId xmlns:a16="http://schemas.microsoft.com/office/drawing/2014/main" id="{E41A0F27-BD78-1F58-9234-063D3CEB849F}"/>
              </a:ext>
            </a:extLst>
          </p:cNvPr>
          <p:cNvPicPr>
            <a:picLocks noChangeAspect="1"/>
          </p:cNvPicPr>
          <p:nvPr/>
        </p:nvPicPr>
        <p:blipFill>
          <a:blip r:embed="rId4"/>
          <a:stretch>
            <a:fillRect/>
          </a:stretch>
        </p:blipFill>
        <p:spPr>
          <a:xfrm>
            <a:off x="828137" y="4709660"/>
            <a:ext cx="7717765" cy="1191173"/>
          </a:xfrm>
          <a:prstGeom prst="rect">
            <a:avLst/>
          </a:prstGeom>
        </p:spPr>
      </p:pic>
    </p:spTree>
    <p:extLst>
      <p:ext uri="{BB962C8B-B14F-4D97-AF65-F5344CB8AC3E}">
        <p14:creationId xmlns:p14="http://schemas.microsoft.com/office/powerpoint/2010/main" val="3303018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Student Management System Case Study</a:t>
            </a: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Now, the academic institution has </a:t>
            </a:r>
            <a:r>
              <a:rPr lang="en-US" sz="2400" b="1" dirty="0">
                <a:solidFill>
                  <a:srgbClr val="FF0000"/>
                </a:solidFill>
                <a:latin typeface="Times New Roman"/>
                <a:cs typeface="Times New Roman"/>
              </a:rPr>
              <a:t>100 registered students</a:t>
            </a:r>
            <a:r>
              <a:rPr lang="en-US" sz="2400" dirty="0">
                <a:solidFill>
                  <a:srgbClr val="2D3956"/>
                </a:solidFill>
                <a:latin typeface="Times New Roman"/>
                <a:cs typeface="Times New Roman"/>
              </a:rPr>
              <a:t>. </a:t>
            </a:r>
          </a:p>
          <a:p>
            <a:pPr marL="742950" lvl="1" indent="-285750" algn="just">
              <a:buFont typeface="Arial,Sans-Serif"/>
              <a:buChar char="•"/>
            </a:pPr>
            <a:r>
              <a:rPr lang="en-US" sz="2400" b="1" dirty="0">
                <a:solidFill>
                  <a:srgbClr val="2D3956"/>
                </a:solidFill>
                <a:latin typeface="Times New Roman"/>
                <a:cs typeface="Times New Roman"/>
              </a:rPr>
              <a:t>Each student</a:t>
            </a:r>
            <a:r>
              <a:rPr lang="en-US" sz="2400" dirty="0">
                <a:solidFill>
                  <a:srgbClr val="2D3956"/>
                </a:solidFill>
                <a:latin typeface="Times New Roman"/>
                <a:cs typeface="Times New Roman"/>
              </a:rPr>
              <a:t> has name, ID, address, email, level, and registered courses information.</a:t>
            </a:r>
          </a:p>
          <a:p>
            <a:pPr marL="742950" lvl="1" indent="-285750" algn="just">
              <a:buFont typeface="Arial,Sans-Serif"/>
              <a:buChar char="•"/>
            </a:pPr>
            <a:r>
              <a:rPr lang="en-US" sz="2400" b="1" dirty="0">
                <a:solidFill>
                  <a:srgbClr val="2D3956"/>
                </a:solidFill>
                <a:latin typeface="Times New Roman"/>
                <a:cs typeface="Times New Roman"/>
              </a:rPr>
              <a:t>Each course</a:t>
            </a:r>
            <a:r>
              <a:rPr lang="en-US" sz="2400" dirty="0">
                <a:solidFill>
                  <a:srgbClr val="2D3956"/>
                </a:solidFill>
                <a:latin typeface="Times New Roman"/>
                <a:cs typeface="Times New Roman"/>
              </a:rPr>
              <a:t> has course name, course ID, course time, and course level information.</a:t>
            </a:r>
          </a:p>
          <a:p>
            <a:pPr marL="742950" lvl="1" indent="-285750" algn="just">
              <a:buFont typeface="Arial,Sans-Serif"/>
              <a:buChar char="•"/>
            </a:pPr>
            <a:r>
              <a:rPr lang="en-US" sz="2400" dirty="0">
                <a:solidFill>
                  <a:srgbClr val="00B0F0"/>
                </a:solidFill>
                <a:latin typeface="Times New Roman"/>
                <a:cs typeface="Times New Roman"/>
              </a:rPr>
              <a:t>Primitive data types were not a problem for simple programs. </a:t>
            </a:r>
            <a:r>
              <a:rPr lang="en-US" sz="2400" dirty="0">
                <a:solidFill>
                  <a:srgbClr val="FF0000"/>
                </a:solidFill>
                <a:latin typeface="Times New Roman"/>
                <a:cs typeface="Times New Roman"/>
              </a:rPr>
              <a:t>But, for large scale and complex program it is not suitable at all.</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1">
            <a:extLst>
              <a:ext uri="{FF2B5EF4-FFF2-40B4-BE49-F238E27FC236}">
                <a16:creationId xmlns:a16="http://schemas.microsoft.com/office/drawing/2014/main" id="{42BCBF9D-956E-D4FB-7845-B8F0866AC2CF}"/>
              </a:ext>
            </a:extLst>
          </p:cNvPr>
          <p:cNvSpPr txBox="1"/>
          <p:nvPr/>
        </p:nvSpPr>
        <p:spPr>
          <a:xfrm>
            <a:off x="2513150" y="1177220"/>
            <a:ext cx="6648107" cy="52322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latin typeface="Times New Roman"/>
                <a:cs typeface="Times New Roman"/>
              </a:rPr>
              <a:t>PRIMITIVE DATA TYPES PROBLEMS</a:t>
            </a:r>
          </a:p>
        </p:txBody>
      </p:sp>
      <p:sp>
        <p:nvSpPr>
          <p:cNvPr id="7" name="TextBox 6">
            <a:extLst>
              <a:ext uri="{FF2B5EF4-FFF2-40B4-BE49-F238E27FC236}">
                <a16:creationId xmlns:a16="http://schemas.microsoft.com/office/drawing/2014/main" id="{48E534F9-D488-36D0-F720-BC98F3F3F434}"/>
              </a:ext>
            </a:extLst>
          </p:cNvPr>
          <p:cNvSpPr txBox="1"/>
          <p:nvPr/>
        </p:nvSpPr>
        <p:spPr>
          <a:xfrm>
            <a:off x="9546566" y="1279584"/>
            <a:ext cx="94890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a:solidFill>
                  <a:srgbClr val="FFFFFF"/>
                </a:solidFill>
                <a:ea typeface="Calibri"/>
                <a:cs typeface="Calibri"/>
              </a:rPr>
              <a:t>Cont'd</a:t>
            </a:r>
            <a:endParaRPr lang="en-US" sz="2000" b="1">
              <a:solidFill>
                <a:srgbClr val="FFFFFF"/>
              </a:solidFill>
            </a:endParaRPr>
          </a:p>
        </p:txBody>
      </p:sp>
    </p:spTree>
    <p:extLst>
      <p:ext uri="{BB962C8B-B14F-4D97-AF65-F5344CB8AC3E}">
        <p14:creationId xmlns:p14="http://schemas.microsoft.com/office/powerpoint/2010/main" val="6989500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77220"/>
            <a:ext cx="6590597"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COMPLEX/CUSTOME DATA TYPES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9" name="TextBox 18">
            <a:extLst>
              <a:ext uri="{FF2B5EF4-FFF2-40B4-BE49-F238E27FC236}">
                <a16:creationId xmlns:a16="http://schemas.microsoft.com/office/drawing/2014/main" id="{2D7C4CAF-F88C-F40B-1B00-BF478F513ADD}"/>
              </a:ext>
            </a:extLst>
          </p:cNvPr>
          <p:cNvSpPr txBox="1"/>
          <p:nvPr/>
        </p:nvSpPr>
        <p:spPr>
          <a:xfrm>
            <a:off x="889000" y="2276825"/>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a:solidFill>
                  <a:srgbClr val="2D3956"/>
                </a:solidFill>
                <a:latin typeface="Times New Roman"/>
                <a:cs typeface="Times New Roman"/>
              </a:rPr>
              <a:t>Custom data types</a:t>
            </a:r>
            <a:r>
              <a:rPr lang="en-US" sz="2400">
                <a:solidFill>
                  <a:srgbClr val="2D3956"/>
                </a:solidFill>
                <a:latin typeface="Times New Roman"/>
                <a:cs typeface="Times New Roman"/>
              </a:rPr>
              <a:t>, a.k.a. user-defined data types, allow developers to create structures that suitable for the specific needs of their applications.</a:t>
            </a:r>
          </a:p>
          <a:p>
            <a:pPr marL="285750" indent="-285750" algn="just">
              <a:buFont typeface="Arial,Sans-Serif"/>
              <a:buChar char="•"/>
            </a:pPr>
            <a:endParaRPr lang="en-US" sz="2400">
              <a:solidFill>
                <a:srgbClr val="2D3956"/>
              </a:solidFill>
              <a:latin typeface="Times New Roman"/>
              <a:cs typeface="Times New Roman"/>
            </a:endParaRPr>
          </a:p>
          <a:p>
            <a:pPr marL="285750" indent="-285750" algn="just">
              <a:buFont typeface="Arial,Sans-Serif"/>
              <a:buChar char="•"/>
            </a:pPr>
            <a:r>
              <a:rPr lang="en-US" sz="2400">
                <a:solidFill>
                  <a:srgbClr val="2D3956"/>
                </a:solidFill>
                <a:latin typeface="Times New Roman"/>
                <a:cs typeface="Times New Roman"/>
              </a:rPr>
              <a:t>They offer several advantages in terms of </a:t>
            </a:r>
            <a:r>
              <a:rPr lang="en-US" sz="2400" b="1">
                <a:solidFill>
                  <a:srgbClr val="2D3956"/>
                </a:solidFill>
                <a:latin typeface="Times New Roman"/>
                <a:cs typeface="Times New Roman"/>
              </a:rPr>
              <a:t>organization, abstraction, and functionality</a:t>
            </a:r>
            <a:r>
              <a:rPr lang="en-US" sz="2400">
                <a:solidFill>
                  <a:srgbClr val="2D3956"/>
                </a:solidFill>
                <a:latin typeface="Times New Roman"/>
                <a:cs typeface="Times New Roman"/>
              </a:rPr>
              <a:t>.</a:t>
            </a:r>
            <a:endParaRPr lang="en-US"/>
          </a:p>
          <a:p>
            <a:pPr marL="285750" indent="-285750" algn="just">
              <a:buFont typeface="Arial,Sans-Serif"/>
              <a:buChar char="•"/>
            </a:pPr>
            <a:endParaRPr lang="en-US" sz="2400">
              <a:solidFill>
                <a:srgbClr val="2D3956"/>
              </a:solidFill>
              <a:latin typeface="Times New Roman"/>
              <a:cs typeface="Times New Roman"/>
            </a:endParaRPr>
          </a:p>
          <a:p>
            <a:pPr marL="285750" indent="-285750" algn="just">
              <a:buFont typeface="Arial,Sans-Serif"/>
              <a:buChar char="•"/>
            </a:pPr>
            <a:r>
              <a:rPr lang="en-US" sz="2400">
                <a:solidFill>
                  <a:srgbClr val="2D3956"/>
                </a:solidFill>
                <a:latin typeface="Times New Roman"/>
                <a:cs typeface="Times New Roman"/>
              </a:rPr>
              <a:t>Complex data types help in representing </a:t>
            </a:r>
            <a:r>
              <a:rPr lang="en-US" sz="2400" b="1">
                <a:solidFill>
                  <a:srgbClr val="2D3956"/>
                </a:solidFill>
                <a:latin typeface="Times New Roman"/>
                <a:cs typeface="Times New Roman"/>
              </a:rPr>
              <a:t>real world things/objects</a:t>
            </a:r>
            <a:r>
              <a:rPr lang="en-US" sz="2400">
                <a:solidFill>
                  <a:srgbClr val="2D3956"/>
                </a:solidFill>
                <a:latin typeface="Times New Roman"/>
                <a:cs typeface="Times New Roman"/>
              </a:rPr>
              <a:t>. </a:t>
            </a:r>
            <a:endParaRPr lang="en-US"/>
          </a:p>
          <a:p>
            <a:pPr marL="285750" indent="-285750" algn="just">
              <a:buFont typeface="Arial,Sans-Serif"/>
              <a:buChar char="•"/>
            </a:pPr>
            <a:endParaRPr lang="en-US" sz="2400">
              <a:solidFill>
                <a:srgbClr val="2D3956"/>
              </a:solidFill>
              <a:latin typeface="Times New Roman"/>
              <a:cs typeface="Times New Roman"/>
            </a:endParaRPr>
          </a:p>
        </p:txBody>
      </p:sp>
      <p:sp>
        <p:nvSpPr>
          <p:cNvPr id="7" name="TextBox 6">
            <a:extLst>
              <a:ext uri="{FF2B5EF4-FFF2-40B4-BE49-F238E27FC236}">
                <a16:creationId xmlns:a16="http://schemas.microsoft.com/office/drawing/2014/main" id="{C9C80AB0-BE36-244F-2355-E4654834831C}"/>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814194E4-7538-1881-CE70-14E93D02FD62}"/>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37968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6" name="Picture 5" descr="A close up of text&#10;&#10;Description automatically generated">
            <a:extLst>
              <a:ext uri="{FF2B5EF4-FFF2-40B4-BE49-F238E27FC236}">
                <a16:creationId xmlns:a16="http://schemas.microsoft.com/office/drawing/2014/main" id="{C1065A3F-B6D1-280D-3A2E-20DF82CE2F8C}"/>
              </a:ext>
            </a:extLst>
          </p:cNvPr>
          <p:cNvPicPr>
            <a:picLocks noChangeAspect="1"/>
          </p:cNvPicPr>
          <p:nvPr/>
        </p:nvPicPr>
        <p:blipFill>
          <a:blip r:embed="rId3"/>
          <a:stretch>
            <a:fillRect/>
          </a:stretch>
        </p:blipFill>
        <p:spPr>
          <a:xfrm>
            <a:off x="5525780" y="2162586"/>
            <a:ext cx="5367383" cy="3395466"/>
          </a:xfrm>
          <a:prstGeom prst="rect">
            <a:avLst/>
          </a:prstGeom>
        </p:spPr>
      </p:pic>
      <p:pic>
        <p:nvPicPr>
          <p:cNvPr id="7" name="Picture 6" descr="A logo with a barcode&#10;&#10;Description automatically generated">
            <a:extLst>
              <a:ext uri="{FF2B5EF4-FFF2-40B4-BE49-F238E27FC236}">
                <a16:creationId xmlns:a16="http://schemas.microsoft.com/office/drawing/2014/main" id="{9FED36EB-04F9-4DDF-B5EB-302E264B30E2}"/>
              </a:ext>
            </a:extLst>
          </p:cNvPr>
          <p:cNvPicPr>
            <a:picLocks noChangeAspect="1"/>
          </p:cNvPicPr>
          <p:nvPr/>
        </p:nvPicPr>
        <p:blipFill>
          <a:blip r:embed="rId4"/>
          <a:stretch>
            <a:fillRect/>
          </a:stretch>
        </p:blipFill>
        <p:spPr>
          <a:xfrm>
            <a:off x="799381" y="2985109"/>
            <a:ext cx="4209690" cy="1448499"/>
          </a:xfrm>
          <a:prstGeom prst="rect">
            <a:avLst/>
          </a:prstGeom>
        </p:spPr>
      </p:pic>
      <p:sp>
        <p:nvSpPr>
          <p:cNvPr id="11" name="TextBox 10">
            <a:extLst>
              <a:ext uri="{FF2B5EF4-FFF2-40B4-BE49-F238E27FC236}">
                <a16:creationId xmlns:a16="http://schemas.microsoft.com/office/drawing/2014/main" id="{C32C47A6-E4C4-E710-6F79-8B99151245B5}"/>
              </a:ext>
            </a:extLst>
          </p:cNvPr>
          <p:cNvSpPr txBox="1"/>
          <p:nvPr/>
        </p:nvSpPr>
        <p:spPr>
          <a:xfrm>
            <a:off x="2513150" y="1177220"/>
            <a:ext cx="6590597"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COMPLEX/CUSTOME DATA TYPES</a:t>
            </a:r>
          </a:p>
        </p:txBody>
      </p:sp>
      <p:sp>
        <p:nvSpPr>
          <p:cNvPr id="9" name="TextBox 8">
            <a:extLst>
              <a:ext uri="{FF2B5EF4-FFF2-40B4-BE49-F238E27FC236}">
                <a16:creationId xmlns:a16="http://schemas.microsoft.com/office/drawing/2014/main" id="{6E9C6820-9AB4-4D0E-0506-08D8AE48D2E1}"/>
              </a:ext>
            </a:extLst>
          </p:cNvPr>
          <p:cNvSpPr txBox="1"/>
          <p:nvPr/>
        </p:nvSpPr>
        <p:spPr>
          <a:xfrm>
            <a:off x="9546566" y="1279584"/>
            <a:ext cx="94890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a:solidFill>
                  <a:srgbClr val="FFFFFF"/>
                </a:solidFill>
                <a:ea typeface="Calibri"/>
                <a:cs typeface="Calibri"/>
              </a:rPr>
              <a:t>Cont'd</a:t>
            </a:r>
            <a:endParaRPr lang="en-US" sz="2000" b="1">
              <a:solidFill>
                <a:srgbClr val="FFFFFF"/>
              </a:solidFill>
            </a:endParaRPr>
          </a:p>
        </p:txBody>
      </p:sp>
      <p:sp>
        <p:nvSpPr>
          <p:cNvPr id="12" name="TextBox 11">
            <a:extLst>
              <a:ext uri="{FF2B5EF4-FFF2-40B4-BE49-F238E27FC236}">
                <a16:creationId xmlns:a16="http://schemas.microsoft.com/office/drawing/2014/main" id="{FB6FF034-BDB2-7F38-C8D0-80278922EA1D}"/>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964ADEBD-5FE5-D3C7-B6EE-0E1444E57525}"/>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807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Object-Oriented Programming (OOP) is a programming paradigm that organizes code into objects, which can encapsulate data and behavior.</a:t>
            </a:r>
          </a:p>
          <a:p>
            <a:pPr marL="800100" lvl="1" indent="-342900">
              <a:buFont typeface="Arial"/>
              <a:buChar char="•"/>
            </a:pPr>
            <a:r>
              <a:rPr lang="en-US" sz="2400" dirty="0">
                <a:solidFill>
                  <a:srgbClr val="2D3956"/>
                </a:solidFill>
                <a:latin typeface="Times New Roman"/>
                <a:cs typeface="Times New Roman"/>
              </a:rPr>
              <a:t>Program is divided into classes and objects. </a:t>
            </a:r>
            <a:endParaRPr lang="en-US" dirty="0">
              <a:cs typeface="Calibri"/>
            </a:endParaRPr>
          </a:p>
          <a:p>
            <a:pPr marL="742950" lvl="1" indent="-285750">
              <a:buFont typeface="Arial"/>
              <a:buChar char="•"/>
            </a:pPr>
            <a:r>
              <a:rPr lang="en-US" sz="2400" dirty="0">
                <a:solidFill>
                  <a:srgbClr val="2D3956"/>
                </a:solidFill>
                <a:latin typeface="Times New Roman"/>
                <a:cs typeface="Times New Roman"/>
              </a:rPr>
              <a:t>The main concern on </a:t>
            </a:r>
            <a:r>
              <a:rPr lang="en-US" sz="2400" b="1" dirty="0">
                <a:solidFill>
                  <a:srgbClr val="2D3956"/>
                </a:solidFill>
                <a:latin typeface="Times New Roman"/>
                <a:cs typeface="Times New Roman"/>
              </a:rPr>
              <a:t>data</a:t>
            </a:r>
            <a:r>
              <a:rPr lang="en-US" sz="2400" dirty="0">
                <a:solidFill>
                  <a:srgbClr val="2D3956"/>
                </a:solidFill>
                <a:latin typeface="Times New Roman"/>
                <a:cs typeface="Times New Roman"/>
              </a:rPr>
              <a:t>.</a:t>
            </a:r>
          </a:p>
          <a:p>
            <a:pPr marL="742950" lvl="1" indent="-285750">
              <a:buFont typeface="Arial"/>
              <a:buChar char="•"/>
            </a:pPr>
            <a:r>
              <a:rPr lang="en-US" sz="2400" dirty="0">
                <a:solidFill>
                  <a:srgbClr val="2D3956"/>
                </a:solidFill>
                <a:latin typeface="Times New Roman"/>
                <a:cs typeface="Times New Roman"/>
              </a:rPr>
              <a:t>Strong modeling to real world problems.</a:t>
            </a:r>
          </a:p>
          <a:p>
            <a:pPr marL="742950" lvl="1" indent="-285750">
              <a:buFont typeface="Arial"/>
              <a:buChar char="•"/>
            </a:pPr>
            <a:r>
              <a:rPr lang="en-US" sz="2400" dirty="0">
                <a:solidFill>
                  <a:srgbClr val="2D3956"/>
                </a:solidFill>
                <a:latin typeface="Times New Roman"/>
                <a:cs typeface="Times New Roman"/>
              </a:rPr>
              <a:t>It is easy to maintain program even if it is too complex.</a:t>
            </a:r>
          </a:p>
          <a:p>
            <a:pPr marL="742950" lvl="1" indent="-285750">
              <a:buFont typeface="Arial"/>
              <a:buChar char="•"/>
            </a:pPr>
            <a:r>
              <a:rPr lang="en-US" sz="2400" dirty="0">
                <a:solidFill>
                  <a:srgbClr val="2D3956"/>
                </a:solidFill>
                <a:latin typeface="Times New Roman"/>
                <a:cs typeface="Times New Roman"/>
              </a:rPr>
              <a:t>Provide strong data security.</a:t>
            </a:r>
          </a:p>
          <a:p>
            <a:pPr marL="742950" lvl="1" indent="-285750">
              <a:buFont typeface="Arial"/>
              <a:buChar char="•"/>
            </a:pPr>
            <a:r>
              <a:rPr lang="en-US" sz="2400" dirty="0">
                <a:solidFill>
                  <a:srgbClr val="2D3956"/>
                </a:solidFill>
                <a:latin typeface="Times New Roman"/>
                <a:cs typeface="Times New Roman"/>
              </a:rPr>
              <a:t>It is highly extensible programming paradigm.</a:t>
            </a:r>
          </a:p>
          <a:p>
            <a:pPr marL="742950" lvl="1" indent="-285750">
              <a:buFont typeface="Arial"/>
              <a:buChar char="•"/>
            </a:pPr>
            <a:r>
              <a:rPr lang="en-US" sz="2400" dirty="0">
                <a:solidFill>
                  <a:srgbClr val="2D3956"/>
                </a:solidFill>
                <a:latin typeface="Times New Roman"/>
                <a:cs typeface="Times New Roman"/>
              </a:rPr>
              <a:t>Unit of programming is </a:t>
            </a:r>
            <a:r>
              <a:rPr lang="en-US" sz="2400" b="1" dirty="0">
                <a:solidFill>
                  <a:srgbClr val="2D3956"/>
                </a:solidFill>
                <a:latin typeface="Times New Roman"/>
                <a:cs typeface="Times New Roman"/>
              </a:rPr>
              <a:t>class</a:t>
            </a:r>
            <a:r>
              <a:rPr lang="en-US" sz="2400" dirty="0">
                <a:solidFill>
                  <a:srgbClr val="2D3956"/>
                </a:solidFill>
                <a:latin typeface="Times New Roman"/>
                <a:cs typeface="Times New Roman"/>
              </a:rPr>
              <a:t>.</a:t>
            </a:r>
          </a:p>
          <a:p>
            <a:pPr marL="742950" lvl="1" indent="-285750">
              <a:buFont typeface="Arial"/>
              <a:buChar char="•"/>
            </a:pPr>
            <a:r>
              <a:rPr lang="en-US" sz="2400" dirty="0">
                <a:solidFill>
                  <a:srgbClr val="2D3956"/>
                </a:solidFill>
                <a:latin typeface="Times New Roman"/>
                <a:cs typeface="Times New Roman"/>
              </a:rPr>
              <a:t>Ex: Python, Java, C#.</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34087"/>
            <a:ext cx="670561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OBJECT-ORIENTED PROGRAMMING</a:t>
            </a:r>
          </a:p>
        </p:txBody>
      </p:sp>
      <p:pic>
        <p:nvPicPr>
          <p:cNvPr id="4" name="Picture 3" descr="A picture containing donut, doughnut, food, different&#10;&#10;Description automatically generated">
            <a:extLst>
              <a:ext uri="{FF2B5EF4-FFF2-40B4-BE49-F238E27FC236}">
                <a16:creationId xmlns:a16="http://schemas.microsoft.com/office/drawing/2014/main" id="{5360D4ED-3285-1D05-A1DC-5A13046FC4D4}"/>
              </a:ext>
            </a:extLst>
          </p:cNvPr>
          <p:cNvPicPr>
            <a:picLocks noChangeAspect="1"/>
          </p:cNvPicPr>
          <p:nvPr/>
        </p:nvPicPr>
        <p:blipFill>
          <a:blip r:embed="rId3"/>
          <a:stretch>
            <a:fillRect/>
          </a:stretch>
        </p:blipFill>
        <p:spPr>
          <a:xfrm>
            <a:off x="8548777" y="3318011"/>
            <a:ext cx="2613804" cy="2134166"/>
          </a:xfrm>
          <a:prstGeom prst="rect">
            <a:avLst/>
          </a:prstGeom>
        </p:spPr>
      </p:pic>
    </p:spTree>
    <p:extLst>
      <p:ext uri="{BB962C8B-B14F-4D97-AF65-F5344CB8AC3E}">
        <p14:creationId xmlns:p14="http://schemas.microsoft.com/office/powerpoint/2010/main" val="231955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OOP: KEY CONCEPTS</a:t>
            </a:r>
          </a:p>
        </p:txBody>
      </p:sp>
      <p:pic>
        <p:nvPicPr>
          <p:cNvPr id="3" name="Picture 2" descr="A diagram of a diagram&#10;&#10;Description automatically generated">
            <a:extLst>
              <a:ext uri="{FF2B5EF4-FFF2-40B4-BE49-F238E27FC236}">
                <a16:creationId xmlns:a16="http://schemas.microsoft.com/office/drawing/2014/main" id="{2F72DA2F-FC8C-C23B-7452-2095C486DFFF}"/>
              </a:ext>
            </a:extLst>
          </p:cNvPr>
          <p:cNvPicPr>
            <a:picLocks noChangeAspect="1"/>
          </p:cNvPicPr>
          <p:nvPr/>
        </p:nvPicPr>
        <p:blipFill>
          <a:blip r:embed="rId3"/>
          <a:stretch>
            <a:fillRect/>
          </a:stretch>
        </p:blipFill>
        <p:spPr>
          <a:xfrm>
            <a:off x="2409645" y="1955366"/>
            <a:ext cx="7502105" cy="3824288"/>
          </a:xfrm>
          <a:prstGeom prst="rect">
            <a:avLst/>
          </a:prstGeom>
        </p:spPr>
      </p:pic>
    </p:spTree>
    <p:extLst>
      <p:ext uri="{BB962C8B-B14F-4D97-AF65-F5344CB8AC3E}">
        <p14:creationId xmlns:p14="http://schemas.microsoft.com/office/powerpoint/2010/main" val="2235975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endParaRPr lang="en-US" sz="2400">
              <a:solidFill>
                <a:srgbClr val="2D3956"/>
              </a:solidFill>
              <a:latin typeface="Times New Roman"/>
              <a:cs typeface="Times New Roman"/>
            </a:endParaRPr>
          </a:p>
          <a:p>
            <a:pPr marL="285750" indent="-285750">
              <a:buFont typeface="Arial,Sans-Serif"/>
              <a:buChar char="•"/>
            </a:pPr>
            <a:r>
              <a:rPr lang="en-US" sz="2400" b="1">
                <a:solidFill>
                  <a:srgbClr val="2D3956"/>
                </a:solidFill>
                <a:latin typeface="Times New Roman"/>
                <a:cs typeface="Times New Roman"/>
              </a:rPr>
              <a:t>Classes:</a:t>
            </a:r>
            <a:r>
              <a:rPr lang="en-US" sz="2400">
                <a:solidFill>
                  <a:srgbClr val="2D3956"/>
                </a:solidFill>
                <a:latin typeface="Times New Roman"/>
                <a:cs typeface="Times New Roman"/>
              </a:rPr>
              <a:t> </a:t>
            </a:r>
            <a:r>
              <a:rPr lang="en-US" sz="2400">
                <a:solidFill>
                  <a:srgbClr val="00B0F0"/>
                </a:solidFill>
                <a:latin typeface="Times New Roman"/>
                <a:cs typeface="Times New Roman"/>
              </a:rPr>
              <a:t>the user-defined data types</a:t>
            </a:r>
            <a:r>
              <a:rPr lang="en-US" sz="2400">
                <a:solidFill>
                  <a:srgbClr val="2D3956"/>
                </a:solidFill>
                <a:latin typeface="Times New Roman"/>
                <a:cs typeface="Times New Roman"/>
              </a:rPr>
              <a:t> that act as the blueprint for individual objects, attributes and methods.</a:t>
            </a:r>
          </a:p>
          <a:p>
            <a:pPr marL="742950" lvl="1" indent="-285750">
              <a:buFont typeface="Arial,Sans-Serif"/>
              <a:buChar char="•"/>
            </a:pPr>
            <a:r>
              <a:rPr lang="en-US" sz="2400" b="1">
                <a:solidFill>
                  <a:srgbClr val="2D3956"/>
                </a:solidFill>
                <a:latin typeface="Times New Roman"/>
                <a:cs typeface="Times New Roman"/>
              </a:rPr>
              <a:t>Attributes:</a:t>
            </a:r>
            <a:r>
              <a:rPr lang="en-US" sz="2400">
                <a:solidFill>
                  <a:srgbClr val="2D3956"/>
                </a:solidFill>
                <a:latin typeface="Times New Roman"/>
                <a:cs typeface="Times New Roman"/>
              </a:rPr>
              <a:t> are defined in the class template and represent </a:t>
            </a:r>
            <a:r>
              <a:rPr lang="en-US" sz="2400">
                <a:solidFill>
                  <a:srgbClr val="00B0F0"/>
                </a:solidFill>
                <a:latin typeface="Times New Roman"/>
                <a:cs typeface="Times New Roman"/>
              </a:rPr>
              <a:t>the state of an object</a:t>
            </a:r>
            <a:r>
              <a:rPr lang="en-US" sz="2400">
                <a:solidFill>
                  <a:srgbClr val="2D3956"/>
                </a:solidFill>
                <a:latin typeface="Times New Roman"/>
                <a:cs typeface="Times New Roman"/>
              </a:rPr>
              <a:t>. Class attributes belong to the class itself.</a:t>
            </a:r>
          </a:p>
          <a:p>
            <a:pPr marL="285750" indent="-285750">
              <a:buFont typeface="Arial,Sans-Serif"/>
              <a:buChar char="•"/>
            </a:pPr>
            <a:endParaRPr lang="en-US" sz="2400">
              <a:solidFill>
                <a:srgbClr val="2D3956"/>
              </a:solidFill>
              <a:latin typeface="Times New Roman"/>
              <a:cs typeface="Times New Roman"/>
            </a:endParaRPr>
          </a:p>
          <a:p>
            <a:pPr marL="742950" lvl="1" indent="-285750">
              <a:buFont typeface="Arial,Sans-Serif"/>
              <a:buChar char="•"/>
            </a:pPr>
            <a:r>
              <a:rPr lang="en-US" sz="2400" b="1">
                <a:solidFill>
                  <a:srgbClr val="2D3956"/>
                </a:solidFill>
                <a:latin typeface="Times New Roman"/>
                <a:cs typeface="Times New Roman"/>
              </a:rPr>
              <a:t>Methods:</a:t>
            </a:r>
            <a:r>
              <a:rPr lang="en-US" sz="2400">
                <a:solidFill>
                  <a:srgbClr val="2D3956"/>
                </a:solidFill>
                <a:latin typeface="Times New Roman"/>
                <a:cs typeface="Times New Roman"/>
              </a:rPr>
              <a:t> are functions that are defined inside a class that describe </a:t>
            </a:r>
            <a:r>
              <a:rPr lang="en-US" sz="2400">
                <a:solidFill>
                  <a:srgbClr val="00B0F0"/>
                </a:solidFill>
                <a:latin typeface="Times New Roman"/>
                <a:cs typeface="Times New Roman"/>
              </a:rPr>
              <a:t>the behaviors of an object</a:t>
            </a:r>
            <a:r>
              <a:rPr lang="en-US" sz="2400">
                <a:solidFill>
                  <a:srgbClr val="2D3956"/>
                </a:solidFill>
                <a:latin typeface="Times New Roman"/>
                <a:cs typeface="Times New Roman"/>
              </a:rPr>
              <a:t>.</a:t>
            </a:r>
            <a:endParaRPr lang="en-US">
              <a:cs typeface="Calibri" panose="020F0502020204030204"/>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OOP: CLASS</a:t>
            </a:r>
          </a:p>
        </p:txBody>
      </p:sp>
    </p:spTree>
    <p:extLst>
      <p:ext uri="{BB962C8B-B14F-4D97-AF65-F5344CB8AC3E}">
        <p14:creationId xmlns:p14="http://schemas.microsoft.com/office/powerpoint/2010/main" val="1556978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200329"/>
          </a:xfrm>
          <a:prstGeom prst="rect">
            <a:avLst/>
          </a:prstGeom>
          <a:noFill/>
        </p:spPr>
        <p:txBody>
          <a:bodyPr wrap="square" lIns="91440" tIns="45720" rIns="91440" bIns="45720" rtlCol="0" anchor="t">
            <a:spAutoFit/>
          </a:bodyPr>
          <a:lstStyle/>
          <a:p>
            <a:pPr marL="342900" indent="-342900" algn="just">
              <a:buFont typeface="Arial"/>
              <a:buChar char="•"/>
            </a:pPr>
            <a:r>
              <a:rPr lang="en-US" sz="2400" b="1" dirty="0">
                <a:solidFill>
                  <a:srgbClr val="2D3956"/>
                </a:solidFill>
                <a:latin typeface="Times New Roman"/>
                <a:cs typeface="Times New Roman"/>
              </a:rPr>
              <a:t>Objects:</a:t>
            </a:r>
            <a:r>
              <a:rPr lang="en-US" sz="2400" dirty="0">
                <a:solidFill>
                  <a:srgbClr val="2D3956"/>
                </a:solidFill>
                <a:latin typeface="Times New Roman"/>
                <a:cs typeface="Times New Roman"/>
              </a:rPr>
              <a:t> are </a:t>
            </a:r>
            <a:r>
              <a:rPr lang="en-US" sz="2400" dirty="0">
                <a:solidFill>
                  <a:srgbClr val="00B0F0"/>
                </a:solidFill>
                <a:latin typeface="Times New Roman"/>
                <a:cs typeface="Times New Roman"/>
              </a:rPr>
              <a:t>instances</a:t>
            </a:r>
            <a:r>
              <a:rPr lang="en-US" sz="2400" dirty="0">
                <a:solidFill>
                  <a:srgbClr val="2D3956"/>
                </a:solidFill>
                <a:latin typeface="Times New Roman"/>
                <a:cs typeface="Times New Roman"/>
              </a:rPr>
              <a:t> of classes and represent real-world entities. They encapsulate data (attributes) and behavior (methods) related to those entities. </a:t>
            </a:r>
            <a:endParaRPr lang="en-US" dirty="0">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OOP: OBJECT</a:t>
            </a:r>
          </a:p>
        </p:txBody>
      </p:sp>
      <p:pic>
        <p:nvPicPr>
          <p:cNvPr id="4" name="Picture 3" descr="A screenshot of a computer&#10;&#10;Description automatically generated">
            <a:extLst>
              <a:ext uri="{FF2B5EF4-FFF2-40B4-BE49-F238E27FC236}">
                <a16:creationId xmlns:a16="http://schemas.microsoft.com/office/drawing/2014/main" id="{FF23523A-B931-1213-9823-90C2D9A494A6}"/>
              </a:ext>
            </a:extLst>
          </p:cNvPr>
          <p:cNvPicPr>
            <a:picLocks noChangeAspect="1"/>
          </p:cNvPicPr>
          <p:nvPr/>
        </p:nvPicPr>
        <p:blipFill>
          <a:blip r:embed="rId3"/>
          <a:stretch>
            <a:fillRect/>
          </a:stretch>
        </p:blipFill>
        <p:spPr>
          <a:xfrm>
            <a:off x="4034286" y="3319552"/>
            <a:ext cx="4252822" cy="2734933"/>
          </a:xfrm>
          <a:prstGeom prst="rect">
            <a:avLst/>
          </a:prstGeom>
        </p:spPr>
      </p:pic>
    </p:spTree>
    <p:extLst>
      <p:ext uri="{BB962C8B-B14F-4D97-AF65-F5344CB8AC3E}">
        <p14:creationId xmlns:p14="http://schemas.microsoft.com/office/powerpoint/2010/main" val="3916076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34335"/>
            <a:ext cx="10541000" cy="156966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Encapsulation</a:t>
            </a:r>
            <a:r>
              <a:rPr lang="en-US" sz="2400" dirty="0">
                <a:solidFill>
                  <a:srgbClr val="2D3956"/>
                </a:solidFill>
                <a:latin typeface="Times New Roman"/>
                <a:cs typeface="Times New Roman"/>
              </a:rPr>
              <a:t> is the bundling of data (attributes) and the methods (functions) that operate on that data into a single unit (class). It restricts access to the internal details of an object, providing a protective barrier around the object's state.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OOP: ENCAPSULATION</a:t>
            </a:r>
          </a:p>
        </p:txBody>
      </p:sp>
      <p:pic>
        <p:nvPicPr>
          <p:cNvPr id="4" name="Picture 3" descr="A diagram of a pill&#10;&#10;Description automatically generated">
            <a:extLst>
              <a:ext uri="{FF2B5EF4-FFF2-40B4-BE49-F238E27FC236}">
                <a16:creationId xmlns:a16="http://schemas.microsoft.com/office/drawing/2014/main" id="{CB3CFF57-DFFD-9E11-5428-55009A66FB9C}"/>
              </a:ext>
            </a:extLst>
          </p:cNvPr>
          <p:cNvPicPr>
            <a:picLocks noChangeAspect="1"/>
          </p:cNvPicPr>
          <p:nvPr/>
        </p:nvPicPr>
        <p:blipFill>
          <a:blip r:embed="rId3"/>
          <a:stretch>
            <a:fillRect/>
          </a:stretch>
        </p:blipFill>
        <p:spPr>
          <a:xfrm>
            <a:off x="3717985" y="3637434"/>
            <a:ext cx="4152179" cy="2329208"/>
          </a:xfrm>
          <a:prstGeom prst="rect">
            <a:avLst/>
          </a:prstGeom>
        </p:spPr>
      </p:pic>
    </p:spTree>
    <p:extLst>
      <p:ext uri="{BB962C8B-B14F-4D97-AF65-F5344CB8AC3E}">
        <p14:creationId xmlns:p14="http://schemas.microsoft.com/office/powerpoint/2010/main" val="15379541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lIns="91440" tIns="45720" rIns="91440" bIns="45720" rtlCol="0" anchor="t">
            <a:spAutoFit/>
          </a:bodyPr>
          <a:lstStyle/>
          <a:p>
            <a:pPr marL="285750" indent="-285750">
              <a:buFont typeface="Arial,Sans-Serif"/>
              <a:buChar char="•"/>
            </a:pPr>
            <a:r>
              <a:rPr lang="en-US" sz="2400" b="1" dirty="0">
                <a:solidFill>
                  <a:srgbClr val="2D3956"/>
                </a:solidFill>
                <a:latin typeface="Times New Roman"/>
                <a:cs typeface="Times New Roman"/>
              </a:rPr>
              <a:t>Inheritance:</a:t>
            </a:r>
            <a:r>
              <a:rPr lang="en-US" sz="2400" dirty="0">
                <a:solidFill>
                  <a:srgbClr val="2D3956"/>
                </a:solidFill>
                <a:latin typeface="Times New Roman"/>
                <a:cs typeface="Times New Roman"/>
              </a:rPr>
              <a:t> </a:t>
            </a:r>
          </a:p>
          <a:p>
            <a:pPr marL="800100" indent="-342900" algn="just">
              <a:buFont typeface="Arial"/>
              <a:buChar char="•"/>
            </a:pPr>
            <a:r>
              <a:rPr lang="en-US" sz="2400" dirty="0">
                <a:solidFill>
                  <a:srgbClr val="2D3956"/>
                </a:solidFill>
                <a:latin typeface="Times New Roman"/>
                <a:cs typeface="Times New Roman"/>
              </a:rPr>
              <a:t>Allows a class to inherit the properties and behaviors of another class. </a:t>
            </a:r>
            <a:endParaRPr lang="en-US" dirty="0">
              <a:solidFill>
                <a:srgbClr val="000000"/>
              </a:solidFill>
              <a:latin typeface="Calibri" panose="020F0502020204030204"/>
              <a:cs typeface="Calibri"/>
            </a:endParaRPr>
          </a:p>
          <a:p>
            <a:pPr marL="800100" indent="-342900">
              <a:buFont typeface="Arial"/>
              <a:buChar char="•"/>
            </a:pPr>
            <a:r>
              <a:rPr lang="en-US" sz="2400" dirty="0">
                <a:solidFill>
                  <a:srgbClr val="2D3956"/>
                </a:solidFill>
                <a:latin typeface="Times New Roman"/>
                <a:cs typeface="Times New Roman"/>
              </a:rPr>
              <a:t>This promotes code </a:t>
            </a:r>
            <a:r>
              <a:rPr lang="en-US" sz="2400" b="1" dirty="0">
                <a:solidFill>
                  <a:srgbClr val="2D3956"/>
                </a:solidFill>
                <a:latin typeface="Times New Roman"/>
                <a:cs typeface="Times New Roman"/>
              </a:rPr>
              <a:t>reuse and the creation of a hierarchy of classes</a:t>
            </a:r>
            <a:r>
              <a:rPr lang="en-US" sz="2400" dirty="0">
                <a:solidFill>
                  <a:srgbClr val="2D3956"/>
                </a:solidFill>
                <a:latin typeface="Times New Roman"/>
                <a:cs typeface="Times New Roman"/>
              </a:rPr>
              <a:t>.</a:t>
            </a:r>
          </a:p>
          <a:p>
            <a:pPr lvl="1"/>
            <a:endParaRPr lang="en-US" sz="240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Polymorphism:</a:t>
            </a:r>
            <a:r>
              <a:rPr lang="en-US" sz="2400" dirty="0">
                <a:solidFill>
                  <a:srgbClr val="2D3956"/>
                </a:solidFill>
                <a:latin typeface="Times New Roman"/>
                <a:cs typeface="Times New Roman"/>
              </a:rPr>
              <a:t> Objects are designed to share behaviors (methods) and they can take on </a:t>
            </a:r>
            <a:r>
              <a:rPr lang="en-US" sz="2400" dirty="0">
                <a:solidFill>
                  <a:srgbClr val="00B0F0"/>
                </a:solidFill>
                <a:latin typeface="Times New Roman"/>
                <a:cs typeface="Times New Roman"/>
              </a:rPr>
              <a:t>more than one form</a:t>
            </a:r>
            <a:r>
              <a:rPr lang="en-US" sz="2400" dirty="0">
                <a:solidFill>
                  <a:srgbClr val="2D3956"/>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02767"/>
            <a:ext cx="5656069"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OOP: INHERITANCE AND POLYMORPHISM</a:t>
            </a:r>
          </a:p>
        </p:txBody>
      </p:sp>
    </p:spTree>
    <p:extLst>
      <p:ext uri="{BB962C8B-B14F-4D97-AF65-F5344CB8AC3E}">
        <p14:creationId xmlns:p14="http://schemas.microsoft.com/office/powerpoint/2010/main" val="262986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buFont typeface="Arial,Sans-Serif"/>
              <a:buChar char="•"/>
            </a:pPr>
            <a:r>
              <a:rPr lang="en-US" sz="2400">
                <a:solidFill>
                  <a:srgbClr val="2D3956"/>
                </a:solidFill>
                <a:latin typeface="Times New Roman"/>
                <a:cs typeface="Times New Roman"/>
              </a:rPr>
              <a:t>All class definitions start with the </a:t>
            </a:r>
            <a:r>
              <a:rPr lang="en-US" sz="2400">
                <a:solidFill>
                  <a:srgbClr val="00B0F0"/>
                </a:solidFill>
                <a:latin typeface="Times New Roman"/>
                <a:cs typeface="Times New Roman"/>
              </a:rPr>
              <a:t>class</a:t>
            </a:r>
            <a:r>
              <a:rPr lang="en-US" sz="2400">
                <a:solidFill>
                  <a:srgbClr val="2D3956"/>
                </a:solidFill>
                <a:latin typeface="Times New Roman"/>
                <a:cs typeface="Times New Roman"/>
              </a:rPr>
              <a:t> keyword, which is followed by the name of the class and a </a:t>
            </a:r>
            <a:r>
              <a:rPr lang="en-US" sz="2400" b="1">
                <a:solidFill>
                  <a:srgbClr val="2D3956"/>
                </a:solidFill>
                <a:latin typeface="Times New Roman"/>
                <a:cs typeface="Times New Roman"/>
              </a:rPr>
              <a:t>colon</a:t>
            </a:r>
            <a:r>
              <a:rPr lang="en-US" sz="2400">
                <a:solidFill>
                  <a:srgbClr val="2D3956"/>
                </a:solidFill>
                <a:latin typeface="Times New Roman"/>
                <a:cs typeface="Times New Roman"/>
              </a:rPr>
              <a:t>. </a:t>
            </a:r>
            <a:endParaRPr lang="en-US"/>
          </a:p>
          <a:p>
            <a:pPr marL="285750" indent="-285750">
              <a:buFont typeface="Arial,Sans-Serif"/>
              <a:buChar char="•"/>
            </a:pPr>
            <a:endParaRPr lang="en-US" sz="240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Any code that is </a:t>
            </a:r>
            <a:r>
              <a:rPr lang="en-US" sz="2400" b="1">
                <a:solidFill>
                  <a:srgbClr val="2D3956"/>
                </a:solidFill>
                <a:latin typeface="Times New Roman"/>
                <a:cs typeface="Times New Roman"/>
              </a:rPr>
              <a:t>indented </a:t>
            </a:r>
            <a:r>
              <a:rPr lang="en-US" sz="2400">
                <a:solidFill>
                  <a:srgbClr val="2D3956"/>
                </a:solidFill>
                <a:latin typeface="Times New Roman"/>
                <a:cs typeface="Times New Roman"/>
              </a:rPr>
              <a:t>below the class definition is considered part of the class’s body. </a:t>
            </a:r>
          </a:p>
          <a:p>
            <a:r>
              <a:rPr lang="en-US" sz="2400">
                <a:solidFill>
                  <a:srgbClr val="2D3956"/>
                </a:solidFill>
                <a:latin typeface="Times New Roman"/>
                <a:cs typeface="Times New Roman"/>
              </a:rPr>
              <a:t>                                       </a:t>
            </a:r>
            <a:r>
              <a:rPr lang="en-US" sz="2400">
                <a:solidFill>
                  <a:srgbClr val="00B0F0"/>
                </a:solidFill>
                <a:latin typeface="Times New Roman"/>
                <a:cs typeface="Times New Roman"/>
              </a:rPr>
              <a:t>class </a:t>
            </a:r>
            <a:r>
              <a:rPr lang="en-US" sz="2400" err="1">
                <a:solidFill>
                  <a:srgbClr val="00B0F0"/>
                </a:solidFill>
                <a:latin typeface="Times New Roman"/>
                <a:cs typeface="Times New Roman"/>
              </a:rPr>
              <a:t>className</a:t>
            </a:r>
            <a:r>
              <a:rPr lang="en-US" sz="2400">
                <a:solidFill>
                  <a:srgbClr val="00B0F0"/>
                </a:solidFill>
                <a:latin typeface="Times New Roman"/>
                <a:cs typeface="Times New Roman"/>
              </a:rPr>
              <a:t> : </a:t>
            </a:r>
          </a:p>
          <a:p>
            <a:r>
              <a:rPr lang="en-US" sz="2400">
                <a:solidFill>
                  <a:srgbClr val="00B0F0"/>
                </a:solidFill>
                <a:latin typeface="Times New Roman"/>
                <a:cs typeface="Times New Roman"/>
              </a:rPr>
              <a:t>                                                 #class body </a:t>
            </a:r>
            <a:r>
              <a:rPr lang="en-US" sz="2400">
                <a:solidFill>
                  <a:srgbClr val="2D3956"/>
                </a:solidFill>
                <a:latin typeface="Times New Roman"/>
                <a:cs typeface="Times New Roman"/>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CLASS DEFINITION</a:t>
            </a:r>
          </a:p>
        </p:txBody>
      </p:sp>
    </p:spTree>
    <p:extLst>
      <p:ext uri="{BB962C8B-B14F-4D97-AF65-F5344CB8AC3E}">
        <p14:creationId xmlns:p14="http://schemas.microsoft.com/office/powerpoint/2010/main" val="239389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buFont typeface="Arial,Sans-Serif"/>
              <a:buChar char="•"/>
            </a:pPr>
            <a:r>
              <a:rPr lang="en-US" sz="2400">
                <a:solidFill>
                  <a:srgbClr val="2D3956"/>
                </a:solidFill>
                <a:latin typeface="Times New Roman"/>
                <a:cs typeface="Times New Roman"/>
              </a:rPr>
              <a:t>Example: empty class</a:t>
            </a:r>
          </a:p>
          <a:p>
            <a:pPr marL="285750" indent="-285750">
              <a:buFont typeface="Arial"/>
              <a:buChar char="•"/>
            </a:pPr>
            <a:endParaRPr lang="en-US" sz="2400">
              <a:solidFill>
                <a:srgbClr val="2D3956"/>
              </a:solidFill>
              <a:latin typeface="Times New Roman"/>
              <a:cs typeface="Times New Roman"/>
            </a:endParaRPr>
          </a:p>
          <a:p>
            <a:r>
              <a:rPr lang="en-US" sz="2400">
                <a:solidFill>
                  <a:srgbClr val="2D3956"/>
                </a:solidFill>
                <a:latin typeface="Times New Roman"/>
                <a:cs typeface="Times New Roman"/>
              </a:rPr>
              <a:t>                   </a:t>
            </a:r>
            <a:r>
              <a:rPr lang="en-US" sz="2400">
                <a:solidFill>
                  <a:srgbClr val="00B0F0"/>
                </a:solidFill>
                <a:latin typeface="Times New Roman"/>
                <a:cs typeface="Times New Roman"/>
              </a:rPr>
              <a:t>class Student:</a:t>
            </a:r>
          </a:p>
          <a:p>
            <a:r>
              <a:rPr lang="en-US" sz="2400">
                <a:solidFill>
                  <a:srgbClr val="00B0F0"/>
                </a:solidFill>
                <a:latin typeface="Times New Roman"/>
                <a:cs typeface="Times New Roman"/>
              </a:rPr>
              <a:t>                            pass         #indicating where code will eventually go</a:t>
            </a:r>
          </a:p>
          <a:p>
            <a:pPr marL="285750" indent="-285750">
              <a:buFont typeface="Arial"/>
              <a:buChar char="•"/>
            </a:pPr>
            <a:endParaRPr lang="en-US" sz="2400">
              <a:solidFill>
                <a:srgbClr val="00B0F0"/>
              </a:solidFill>
              <a:latin typeface="Times New Roman"/>
              <a:cs typeface="Times New Roman"/>
            </a:endParaRPr>
          </a:p>
          <a:p>
            <a:r>
              <a:rPr lang="en-US" sz="2400">
                <a:solidFill>
                  <a:srgbClr val="00B0F0"/>
                </a:solidFill>
                <a:latin typeface="Times New Roman"/>
                <a:cs typeface="Times New Roman"/>
              </a:rPr>
              <a:t>                   print(Student)</a:t>
            </a:r>
          </a:p>
          <a:p>
            <a:endParaRPr lang="en-US" sz="2400">
              <a:solidFill>
                <a:srgbClr val="00B0F0"/>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CLASS DEFINITION</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066437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05580"/>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Instance attributes are the </a:t>
            </a:r>
            <a:r>
              <a:rPr lang="en-US" sz="2400" b="1" dirty="0">
                <a:solidFill>
                  <a:srgbClr val="2D3956"/>
                </a:solidFill>
                <a:latin typeface="Times New Roman"/>
                <a:cs typeface="Times New Roman"/>
              </a:rPr>
              <a:t>properties </a:t>
            </a:r>
            <a:r>
              <a:rPr lang="en-US" sz="2400" dirty="0">
                <a:solidFill>
                  <a:srgbClr val="2D3956"/>
                </a:solidFill>
                <a:latin typeface="Times New Roman"/>
                <a:cs typeface="Times New Roman"/>
              </a:rPr>
              <a:t>that all objects must have and defined inside the method called </a:t>
            </a:r>
            <a:r>
              <a:rPr lang="en-US" sz="2400" b="1" dirty="0">
                <a:solidFill>
                  <a:srgbClr val="00B0F0"/>
                </a:solidFill>
                <a:latin typeface="Times New Roman"/>
                <a:cs typeface="Times New Roman"/>
              </a:rPr>
              <a:t>__</a:t>
            </a:r>
            <a:r>
              <a:rPr lang="en-US" sz="2400" b="1" dirty="0" err="1">
                <a:solidFill>
                  <a:srgbClr val="00B0F0"/>
                </a:solidFill>
                <a:latin typeface="Times New Roman"/>
                <a:cs typeface="Times New Roman"/>
              </a:rPr>
              <a:t>init</a:t>
            </a:r>
            <a:r>
              <a:rPr lang="en-US" sz="2400" b="1" dirty="0">
                <a:solidFill>
                  <a:srgbClr val="00B0F0"/>
                </a:solidFill>
                <a:latin typeface="Times New Roman"/>
                <a:cs typeface="Times New Roman"/>
              </a:rPr>
              <a:t>__()</a:t>
            </a:r>
            <a:r>
              <a:rPr lang="en-US" sz="2400" dirty="0">
                <a:solidFill>
                  <a:srgbClr val="2D3956"/>
                </a:solidFill>
                <a:latin typeface="Times New Roman"/>
                <a:cs typeface="Times New Roman"/>
              </a:rPr>
              <a:t>.</a:t>
            </a:r>
            <a:endParaRPr lang="en-US" dirty="0"/>
          </a:p>
          <a:p>
            <a:pPr marL="285750" indent="-285750" algn="just">
              <a:buFont typeface="Arial,Sans-Serif"/>
              <a:buChar char="•"/>
            </a:pPr>
            <a:endParaRPr lang="en-US" sz="240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When a new object is created, __</a:t>
            </a:r>
            <a:r>
              <a:rPr lang="en-US" sz="2400" dirty="0" err="1">
                <a:solidFill>
                  <a:srgbClr val="2D3956"/>
                </a:solidFill>
                <a:latin typeface="Times New Roman"/>
                <a:cs typeface="Times New Roman"/>
              </a:rPr>
              <a:t>init</a:t>
            </a:r>
            <a:r>
              <a:rPr lang="en-US" sz="2400" dirty="0">
                <a:solidFill>
                  <a:srgbClr val="2D3956"/>
                </a:solidFill>
                <a:latin typeface="Times New Roman"/>
                <a:cs typeface="Times New Roman"/>
              </a:rPr>
              <a:t>__() sets </a:t>
            </a:r>
            <a:r>
              <a:rPr lang="en-US" sz="2400" b="1" dirty="0">
                <a:solidFill>
                  <a:srgbClr val="2D3956"/>
                </a:solidFill>
                <a:latin typeface="Times New Roman"/>
                <a:cs typeface="Times New Roman"/>
              </a:rPr>
              <a:t>the initial state</a:t>
            </a:r>
            <a:r>
              <a:rPr lang="en-US" sz="2400" dirty="0">
                <a:solidFill>
                  <a:srgbClr val="2D3956"/>
                </a:solidFill>
                <a:latin typeface="Times New Roman"/>
                <a:cs typeface="Times New Roman"/>
              </a:rPr>
              <a:t> of the object by assigning the values of the object’s properties.</a:t>
            </a:r>
          </a:p>
          <a:p>
            <a:pPr marL="285750" indent="-285750" algn="just">
              <a:buFont typeface="Arial,Sans-Serif"/>
              <a:buChar char="•"/>
            </a:pPr>
            <a:endParaRPr lang="en-US" sz="240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If you change the attributes of an instance, it won’t affect other instances.</a:t>
            </a:r>
          </a:p>
          <a:p>
            <a:pPr marL="285750" indent="-285750" algn="just">
              <a:buFont typeface="Arial,Sans-Serif"/>
              <a:buChar char="•"/>
            </a:pPr>
            <a:endParaRPr lang="en-US" sz="240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The __</a:t>
            </a:r>
            <a:r>
              <a:rPr lang="en-US" sz="2400" err="1">
                <a:solidFill>
                  <a:srgbClr val="2D3956"/>
                </a:solidFill>
                <a:latin typeface="Times New Roman"/>
                <a:cs typeface="Times New Roman"/>
              </a:rPr>
              <a:t>init</a:t>
            </a:r>
            <a:r>
              <a:rPr lang="en-US" sz="2400" dirty="0">
                <a:solidFill>
                  <a:srgbClr val="2D3956"/>
                </a:solidFill>
                <a:latin typeface="Times New Roman"/>
                <a:cs typeface="Times New Roman"/>
              </a:rPr>
              <a:t>__() can take any number of parameters, but the first parameter will always be a variable called </a:t>
            </a:r>
            <a:r>
              <a:rPr lang="en-US" sz="2400" b="1" dirty="0">
                <a:solidFill>
                  <a:srgbClr val="00B0F0"/>
                </a:solidFill>
                <a:latin typeface="Times New Roman"/>
                <a:cs typeface="Times New Roman"/>
              </a:rPr>
              <a:t>self</a:t>
            </a:r>
            <a:r>
              <a:rPr lang="en-US" sz="2400" dirty="0">
                <a:solidFill>
                  <a:srgbClr val="2D3956"/>
                </a:solidFill>
                <a:latin typeface="Times New Roman"/>
                <a:cs typeface="Times New Roman"/>
              </a:rPr>
              <a:t>.</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INSTANCE ATTRIBUTES</a:t>
            </a:r>
          </a:p>
        </p:txBody>
      </p:sp>
    </p:spTree>
    <p:extLst>
      <p:ext uri="{BB962C8B-B14F-4D97-AF65-F5344CB8AC3E}">
        <p14:creationId xmlns:p14="http://schemas.microsoft.com/office/powerpoint/2010/main" val="3753636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buFont typeface="Arial,Sans-Serif"/>
              <a:buChar char="•"/>
            </a:pPr>
            <a:r>
              <a:rPr lang="en-US" sz="2400">
                <a:solidFill>
                  <a:srgbClr val="2D3956"/>
                </a:solidFill>
                <a:latin typeface="Times New Roman"/>
                <a:cs typeface="Times New Roman"/>
              </a:rPr>
              <a:t>Example:</a:t>
            </a:r>
            <a:endParaRPr lang="en-US"/>
          </a:p>
          <a:p>
            <a:pPr>
              <a:buFont typeface="Arial"/>
            </a:pPr>
            <a:r>
              <a:rPr lang="en-US" sz="2400">
                <a:solidFill>
                  <a:srgbClr val="2D3956"/>
                </a:solidFill>
                <a:latin typeface="Times New Roman"/>
                <a:cs typeface="Times New Roman"/>
              </a:rPr>
              <a:t>            </a:t>
            </a:r>
            <a:r>
              <a:rPr lang="en-US" sz="2400">
                <a:solidFill>
                  <a:srgbClr val="00B0F0"/>
                </a:solidFill>
                <a:latin typeface="Times New Roman"/>
                <a:cs typeface="Times New Roman"/>
              </a:rPr>
              <a:t>class Student:</a:t>
            </a:r>
          </a:p>
          <a:p>
            <a:pPr>
              <a:buFont typeface="Arial"/>
            </a:pPr>
            <a:r>
              <a:rPr lang="en-US" sz="2400">
                <a:solidFill>
                  <a:srgbClr val="00B0F0"/>
                </a:solidFill>
                <a:latin typeface="Times New Roman"/>
                <a:cs typeface="Times New Roman"/>
              </a:rPr>
              <a:t>                     def __</a:t>
            </a:r>
            <a:r>
              <a:rPr lang="en-US" sz="2400" err="1">
                <a:solidFill>
                  <a:srgbClr val="00B0F0"/>
                </a:solidFill>
                <a:latin typeface="Times New Roman"/>
                <a:cs typeface="Times New Roman"/>
              </a:rPr>
              <a:t>init</a:t>
            </a:r>
            <a:r>
              <a:rPr lang="en-US" sz="2400">
                <a:solidFill>
                  <a:srgbClr val="00B0F0"/>
                </a:solidFill>
                <a:latin typeface="Times New Roman"/>
                <a:cs typeface="Times New Roman"/>
              </a:rPr>
              <a:t>__(self, name, age):</a:t>
            </a:r>
          </a:p>
          <a:p>
            <a:r>
              <a:rPr lang="en-US" sz="2400">
                <a:solidFill>
                  <a:srgbClr val="00B0F0"/>
                </a:solidFill>
                <a:latin typeface="Times New Roman"/>
                <a:cs typeface="Times New Roman"/>
              </a:rPr>
              <a:t>                              self.name = name</a:t>
            </a:r>
          </a:p>
          <a:p>
            <a:pPr>
              <a:buFont typeface="Arial"/>
            </a:pPr>
            <a:r>
              <a:rPr lang="en-US" sz="2400">
                <a:solidFill>
                  <a:srgbClr val="00B0F0"/>
                </a:solidFill>
                <a:latin typeface="Times New Roman"/>
                <a:cs typeface="Times New Roman"/>
              </a:rPr>
              <a:t>                              </a:t>
            </a:r>
            <a:r>
              <a:rPr lang="en-US" sz="2400" err="1">
                <a:solidFill>
                  <a:srgbClr val="00B0F0"/>
                </a:solidFill>
                <a:latin typeface="Times New Roman"/>
                <a:cs typeface="Times New Roman"/>
              </a:rPr>
              <a:t>self.age</a:t>
            </a:r>
            <a:r>
              <a:rPr lang="en-US" sz="2400">
                <a:solidFill>
                  <a:srgbClr val="00B0F0"/>
                </a:solidFill>
                <a:latin typeface="Times New Roman"/>
                <a:cs typeface="Times New Roman"/>
              </a:rPr>
              <a:t> = age</a:t>
            </a:r>
          </a:p>
          <a:p>
            <a:pPr marL="285750" indent="-285750">
              <a:buFont typeface="Arial"/>
              <a:buChar char="•"/>
            </a:pPr>
            <a:endParaRPr lang="en-US" sz="2400">
              <a:solidFill>
                <a:srgbClr val="2D3956"/>
              </a:solidFill>
              <a:latin typeface="Times New Roman"/>
              <a:cs typeface="Times New Roman"/>
            </a:endParaRPr>
          </a:p>
          <a:p>
            <a:pPr marL="285750" indent="-285750" algn="just">
              <a:buFont typeface="Arial,Sans-Serif"/>
              <a:buChar char="•"/>
            </a:pPr>
            <a:r>
              <a:rPr lang="en-US" sz="2400">
                <a:solidFill>
                  <a:srgbClr val="2D3956"/>
                </a:solidFill>
                <a:latin typeface="Times New Roman"/>
                <a:cs typeface="Times New Roman"/>
              </a:rPr>
              <a:t>Both </a:t>
            </a:r>
            <a:r>
              <a:rPr lang="en-US" sz="2400" b="1">
                <a:solidFill>
                  <a:srgbClr val="00B0F0"/>
                </a:solidFill>
                <a:latin typeface="Times New Roman"/>
                <a:cs typeface="Times New Roman"/>
              </a:rPr>
              <a:t>name</a:t>
            </a:r>
            <a:r>
              <a:rPr lang="en-US" sz="2400">
                <a:solidFill>
                  <a:srgbClr val="00B0F0"/>
                </a:solidFill>
                <a:latin typeface="Times New Roman"/>
                <a:cs typeface="Times New Roman"/>
              </a:rPr>
              <a:t> </a:t>
            </a:r>
            <a:r>
              <a:rPr lang="en-US" sz="2400">
                <a:solidFill>
                  <a:srgbClr val="2D3956"/>
                </a:solidFill>
                <a:latin typeface="Times New Roman"/>
                <a:cs typeface="Times New Roman"/>
              </a:rPr>
              <a:t>and </a:t>
            </a:r>
            <a:r>
              <a:rPr lang="en-US" sz="2400" b="1">
                <a:solidFill>
                  <a:srgbClr val="00B0F0"/>
                </a:solidFill>
                <a:latin typeface="Times New Roman"/>
                <a:cs typeface="Times New Roman"/>
              </a:rPr>
              <a:t>age </a:t>
            </a:r>
            <a:r>
              <a:rPr lang="en-US" sz="2400">
                <a:solidFill>
                  <a:srgbClr val="2D3956"/>
                </a:solidFill>
                <a:latin typeface="Times New Roman"/>
                <a:cs typeface="Times New Roman"/>
              </a:rPr>
              <a:t>are called instance attributes.</a:t>
            </a:r>
          </a:p>
          <a:p>
            <a:endParaRPr lang="en-US" sz="240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INSTANCE ATTRIBUTES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462898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The class attributes are properties that have </a:t>
            </a:r>
            <a:r>
              <a:rPr lang="en-US" sz="2400" b="1" dirty="0">
                <a:solidFill>
                  <a:srgbClr val="2D3956"/>
                </a:solidFill>
                <a:latin typeface="Times New Roman"/>
                <a:cs typeface="Times New Roman"/>
              </a:rPr>
              <a:t>the same value</a:t>
            </a:r>
            <a:r>
              <a:rPr lang="en-US" sz="2400" dirty="0">
                <a:solidFill>
                  <a:srgbClr val="2D3956"/>
                </a:solidFill>
                <a:latin typeface="Times New Roman"/>
                <a:cs typeface="Times New Roman"/>
              </a:rPr>
              <a:t> for all class instances. </a:t>
            </a:r>
          </a:p>
          <a:p>
            <a:pPr marL="285750" indent="-285750" algn="just">
              <a:buFont typeface="Arial,Sans-Serif"/>
              <a:buChar char="•"/>
            </a:pPr>
            <a:endParaRPr lang="en-US" sz="240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Class attributes are defined directly </a:t>
            </a:r>
            <a:r>
              <a:rPr lang="en-US" sz="2400" b="1" dirty="0">
                <a:solidFill>
                  <a:srgbClr val="2D3956"/>
                </a:solidFill>
                <a:latin typeface="Times New Roman"/>
                <a:cs typeface="Times New Roman"/>
              </a:rPr>
              <a:t>under the line of the class name</a:t>
            </a:r>
            <a:r>
              <a:rPr lang="en-US" sz="2400" dirty="0">
                <a:solidFill>
                  <a:srgbClr val="2D3956"/>
                </a:solidFill>
                <a:latin typeface="Times New Roman"/>
                <a:cs typeface="Times New Roman"/>
              </a:rPr>
              <a:t>,</a:t>
            </a:r>
            <a:r>
              <a:rPr lang="en-US" sz="2400" b="1" dirty="0">
                <a:solidFill>
                  <a:srgbClr val="2D3956"/>
                </a:solidFill>
                <a:latin typeface="Times New Roman"/>
                <a:cs typeface="Times New Roman"/>
              </a:rPr>
              <a:t> </a:t>
            </a:r>
            <a:r>
              <a:rPr lang="en-US" sz="2400" dirty="0">
                <a:solidFill>
                  <a:srgbClr val="2D3956"/>
                </a:solidFill>
                <a:latin typeface="Times New Roman"/>
                <a:cs typeface="Times New Roman"/>
              </a:rPr>
              <a:t>outside the __</a:t>
            </a:r>
            <a:r>
              <a:rPr lang="en-US" sz="2400" dirty="0" err="1">
                <a:solidFill>
                  <a:srgbClr val="2D3956"/>
                </a:solidFill>
                <a:latin typeface="Times New Roman"/>
                <a:cs typeface="Times New Roman"/>
              </a:rPr>
              <a:t>init</a:t>
            </a:r>
            <a:r>
              <a:rPr lang="en-US" sz="2400" dirty="0">
                <a:solidFill>
                  <a:srgbClr val="2D3956"/>
                </a:solidFill>
                <a:latin typeface="Times New Roman"/>
                <a:cs typeface="Times New Roman"/>
              </a:rPr>
              <a:t>__() function.</a:t>
            </a:r>
          </a:p>
          <a:p>
            <a:pPr marL="285750" indent="-285750" algn="just">
              <a:buFont typeface="Arial,Sans-Serif"/>
              <a:buChar char="•"/>
            </a:pPr>
            <a:endParaRPr lang="en-US" sz="240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You can access the class attribute via </a:t>
            </a:r>
            <a:r>
              <a:rPr lang="en-US" sz="2400" b="1" dirty="0">
                <a:solidFill>
                  <a:srgbClr val="2D3956"/>
                </a:solidFill>
                <a:latin typeface="Times New Roman"/>
                <a:cs typeface="Times New Roman"/>
              </a:rPr>
              <a:t>instances</a:t>
            </a:r>
            <a:r>
              <a:rPr lang="en-US" sz="2400" dirty="0">
                <a:solidFill>
                  <a:srgbClr val="2D3956"/>
                </a:solidFill>
                <a:latin typeface="Times New Roman"/>
                <a:cs typeface="Times New Roman"/>
              </a:rPr>
              <a:t> of the class or via the</a:t>
            </a:r>
            <a:r>
              <a:rPr lang="en-US" sz="2400" b="1" dirty="0">
                <a:solidFill>
                  <a:srgbClr val="2D3956"/>
                </a:solidFill>
                <a:latin typeface="Times New Roman"/>
                <a:cs typeface="Times New Roman"/>
              </a:rPr>
              <a:t> class name</a:t>
            </a:r>
            <a:r>
              <a:rPr lang="en-US" sz="2400" dirty="0">
                <a:solidFill>
                  <a:srgbClr val="2D3956"/>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CLASS ATTRIBUTES</a:t>
            </a:r>
          </a:p>
        </p:txBody>
      </p:sp>
    </p:spTree>
    <p:extLst>
      <p:ext uri="{BB962C8B-B14F-4D97-AF65-F5344CB8AC3E}">
        <p14:creationId xmlns:p14="http://schemas.microsoft.com/office/powerpoint/2010/main" val="83218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Example:</a:t>
            </a:r>
            <a:endParaRPr lang="en-US" dirty="0"/>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class Student:</a:t>
            </a:r>
          </a:p>
          <a:p>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course = "OOP in Python"</a:t>
            </a:r>
          </a:p>
          <a:p>
            <a:r>
              <a:rPr lang="en-US" sz="2400" dirty="0">
                <a:solidFill>
                  <a:srgbClr val="00B0F0"/>
                </a:solidFill>
                <a:latin typeface="Times New Roman"/>
                <a:cs typeface="Times New Roman"/>
              </a:rPr>
              <a:t>                            def __</a:t>
            </a:r>
            <a:r>
              <a:rPr lang="en-US" sz="2400" dirty="0" err="1">
                <a:solidFill>
                  <a:srgbClr val="00B0F0"/>
                </a:solidFill>
                <a:latin typeface="Times New Roman"/>
                <a:cs typeface="Times New Roman"/>
              </a:rPr>
              <a:t>init</a:t>
            </a:r>
            <a:r>
              <a:rPr lang="en-US" sz="2400" dirty="0">
                <a:solidFill>
                  <a:srgbClr val="00B0F0"/>
                </a:solidFill>
                <a:latin typeface="Times New Roman"/>
                <a:cs typeface="Times New Roman"/>
              </a:rPr>
              <a:t>__(self, name, age):</a:t>
            </a:r>
          </a:p>
          <a:p>
            <a:r>
              <a:rPr lang="en-US" sz="2400" dirty="0">
                <a:solidFill>
                  <a:srgbClr val="00B0F0"/>
                </a:solidFill>
                <a:latin typeface="Times New Roman"/>
                <a:cs typeface="Times New Roman"/>
              </a:rPr>
              <a:t>                                  self.name = name</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self.age</a:t>
            </a:r>
            <a:r>
              <a:rPr lang="en-US" sz="2400" dirty="0">
                <a:solidFill>
                  <a:srgbClr val="00B0F0"/>
                </a:solidFill>
                <a:latin typeface="Times New Roman"/>
                <a:cs typeface="Times New Roman"/>
              </a:rPr>
              <a:t> = age</a:t>
            </a:r>
          </a:p>
          <a:p>
            <a:pPr marL="285750" indent="-285750">
              <a:buFont typeface="Arial"/>
              <a:buChar char="•"/>
            </a:pPr>
            <a:endParaRPr lang="en-US" sz="240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The </a:t>
            </a:r>
            <a:r>
              <a:rPr lang="en-US" sz="2400" b="1" dirty="0">
                <a:solidFill>
                  <a:srgbClr val="00B0F0"/>
                </a:solidFill>
                <a:latin typeface="Times New Roman"/>
                <a:cs typeface="Times New Roman"/>
              </a:rPr>
              <a:t>course</a:t>
            </a:r>
            <a:r>
              <a:rPr lang="en-US" sz="2400" dirty="0">
                <a:solidFill>
                  <a:srgbClr val="00B0F0"/>
                </a:solidFill>
                <a:latin typeface="Times New Roman"/>
                <a:cs typeface="Times New Roman"/>
              </a:rPr>
              <a:t> </a:t>
            </a:r>
            <a:r>
              <a:rPr lang="en-US" sz="2400" dirty="0">
                <a:solidFill>
                  <a:srgbClr val="2D3956"/>
                </a:solidFill>
                <a:latin typeface="Times New Roman"/>
                <a:cs typeface="Times New Roman"/>
              </a:rPr>
              <a:t>property is called class attribute and  has the "OOP in Python" value for every student object.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CLASS ATTRIBUTES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355634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buFont typeface="Arial,Sans-Serif"/>
              <a:buChar char="•"/>
            </a:pPr>
            <a:r>
              <a:rPr lang="en-US" sz="2400">
                <a:solidFill>
                  <a:srgbClr val="2D3956"/>
                </a:solidFill>
                <a:latin typeface="Times New Roman"/>
                <a:cs typeface="Times New Roman"/>
              </a:rPr>
              <a:t>When you access an attribute via an </a:t>
            </a:r>
            <a:r>
              <a:rPr lang="en-US" sz="2400">
                <a:solidFill>
                  <a:srgbClr val="00B0F0"/>
                </a:solidFill>
                <a:latin typeface="Times New Roman"/>
                <a:cs typeface="Times New Roman"/>
              </a:rPr>
              <a:t>instance of the class</a:t>
            </a:r>
            <a:r>
              <a:rPr lang="en-US" sz="2400">
                <a:solidFill>
                  <a:srgbClr val="2D3956"/>
                </a:solidFill>
                <a:latin typeface="Times New Roman"/>
                <a:cs typeface="Times New Roman"/>
              </a:rPr>
              <a:t>, Python searches for the attribute in </a:t>
            </a:r>
            <a:r>
              <a:rPr lang="en-US" sz="2400" b="1">
                <a:solidFill>
                  <a:srgbClr val="2D3956"/>
                </a:solidFill>
                <a:latin typeface="Times New Roman"/>
                <a:cs typeface="Times New Roman"/>
              </a:rPr>
              <a:t>the instance attribute list</a:t>
            </a:r>
            <a:r>
              <a:rPr lang="en-US" sz="2400">
                <a:solidFill>
                  <a:srgbClr val="2D3956"/>
                </a:solidFill>
                <a:latin typeface="Times New Roman"/>
                <a:cs typeface="Times New Roman"/>
              </a:rPr>
              <a:t>. </a:t>
            </a:r>
            <a:endParaRPr lang="en-US"/>
          </a:p>
          <a:p>
            <a:pPr marL="285750" indent="-285750">
              <a:buFont typeface="Arial,Sans-Serif"/>
              <a:buChar char="•"/>
            </a:pPr>
            <a:endParaRPr lang="en-US" sz="240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If the instance attribute list doesn’t have that attribute, Python continues looking up the attribute in </a:t>
            </a:r>
            <a:r>
              <a:rPr lang="en-US" sz="2400" b="1">
                <a:solidFill>
                  <a:srgbClr val="2D3956"/>
                </a:solidFill>
                <a:latin typeface="Times New Roman"/>
                <a:cs typeface="Times New Roman"/>
              </a:rPr>
              <a:t>the class attribute list</a:t>
            </a:r>
            <a:r>
              <a:rPr lang="en-US" sz="2400">
                <a:solidFill>
                  <a:srgbClr val="2D3956"/>
                </a:solidFill>
                <a:latin typeface="Times New Roman"/>
                <a:cs typeface="Times New Roman"/>
              </a:rPr>
              <a:t>.</a:t>
            </a:r>
          </a:p>
          <a:p>
            <a:pPr marL="285750" indent="-285750">
              <a:buFont typeface="Arial,Sans-Serif"/>
              <a:buChar char="•"/>
            </a:pPr>
            <a:endParaRPr lang="en-US" sz="2400">
              <a:solidFill>
                <a:srgbClr val="2D3956"/>
              </a:solidFill>
              <a:latin typeface="Times New Roman"/>
              <a:cs typeface="Times New Roman"/>
            </a:endParaRPr>
          </a:p>
          <a:p>
            <a:pPr marL="285750" indent="-285750">
              <a:buFont typeface="Arial,Sans-Serif"/>
              <a:buChar char="•"/>
            </a:pPr>
            <a:r>
              <a:rPr lang="en-US" sz="2400">
                <a:solidFill>
                  <a:srgbClr val="2D3956"/>
                </a:solidFill>
                <a:latin typeface="Times New Roman"/>
                <a:cs typeface="Times New Roman"/>
              </a:rPr>
              <a:t>However, if you access an attribute via </a:t>
            </a:r>
            <a:r>
              <a:rPr lang="en-US" sz="2400">
                <a:solidFill>
                  <a:srgbClr val="00B0F0"/>
                </a:solidFill>
                <a:latin typeface="Times New Roman"/>
                <a:cs typeface="Times New Roman"/>
              </a:rPr>
              <a:t>the class name</a:t>
            </a:r>
            <a:r>
              <a:rPr lang="en-US" sz="2400">
                <a:solidFill>
                  <a:srgbClr val="2D3956"/>
                </a:solidFill>
                <a:latin typeface="Times New Roman"/>
                <a:cs typeface="Times New Roman"/>
              </a:rPr>
              <a:t>, Python directly searches for the attribute in </a:t>
            </a:r>
            <a:r>
              <a:rPr lang="en-US" sz="2400" b="1">
                <a:solidFill>
                  <a:srgbClr val="2D3956"/>
                </a:solidFill>
                <a:latin typeface="Times New Roman"/>
                <a:cs typeface="Times New Roman"/>
              </a:rPr>
              <a:t>the class attribute list</a:t>
            </a:r>
            <a:r>
              <a:rPr lang="en-US" sz="2400">
                <a:solidFill>
                  <a:srgbClr val="2D3956"/>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3"/>
            <a:ext cx="6547465" cy="954107"/>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DEALING WITH INSTANCE AND CLASS ATTRIBUTES</a:t>
            </a:r>
          </a:p>
        </p:txBody>
      </p:sp>
    </p:spTree>
    <p:extLst>
      <p:ext uri="{BB962C8B-B14F-4D97-AF65-F5344CB8AC3E}">
        <p14:creationId xmlns:p14="http://schemas.microsoft.com/office/powerpoint/2010/main" val="1961937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285750" indent="-285750">
              <a:buFont typeface="Arial,Sans-Serif"/>
              <a:buChar char="•"/>
            </a:pPr>
            <a:r>
              <a:rPr lang="en-US" sz="2400">
                <a:solidFill>
                  <a:srgbClr val="2D3956"/>
                </a:solidFill>
                <a:latin typeface="Times New Roman"/>
                <a:cs typeface="Times New Roman"/>
              </a:rPr>
              <a:t>Example:</a:t>
            </a:r>
            <a:endParaRPr lang="en-US"/>
          </a:p>
          <a:p>
            <a:r>
              <a:rPr lang="en-US" sz="2400">
                <a:solidFill>
                  <a:srgbClr val="2D3956"/>
                </a:solidFill>
                <a:latin typeface="Times New Roman"/>
                <a:cs typeface="Times New Roman"/>
              </a:rPr>
              <a:t>                   </a:t>
            </a:r>
            <a:r>
              <a:rPr lang="en-US" sz="2400">
                <a:solidFill>
                  <a:srgbClr val="00B0F0"/>
                </a:solidFill>
                <a:latin typeface="Times New Roman"/>
                <a:cs typeface="Times New Roman"/>
              </a:rPr>
              <a:t> class Student: </a:t>
            </a:r>
          </a:p>
          <a:p>
            <a:r>
              <a:rPr lang="en-US" sz="2400">
                <a:solidFill>
                  <a:srgbClr val="00B0F0"/>
                </a:solidFill>
                <a:latin typeface="Times New Roman"/>
                <a:cs typeface="Times New Roman"/>
              </a:rPr>
              <a:t>                             age = 10 </a:t>
            </a:r>
            <a:endParaRPr lang="en-US">
              <a:solidFill>
                <a:srgbClr val="000000"/>
              </a:solidFill>
              <a:latin typeface="Calibri" panose="020F0502020204030204"/>
              <a:cs typeface="Calibri" panose="020F0502020204030204"/>
            </a:endParaRPr>
          </a:p>
          <a:p>
            <a:r>
              <a:rPr lang="en-US" sz="2400">
                <a:solidFill>
                  <a:srgbClr val="00B0F0"/>
                </a:solidFill>
                <a:latin typeface="Times New Roman"/>
                <a:cs typeface="Times New Roman"/>
              </a:rPr>
              <a:t>                             def __</a:t>
            </a:r>
            <a:r>
              <a:rPr lang="en-US" sz="2400" err="1">
                <a:solidFill>
                  <a:srgbClr val="00B0F0"/>
                </a:solidFill>
                <a:latin typeface="Times New Roman"/>
                <a:cs typeface="Times New Roman"/>
              </a:rPr>
              <a:t>init</a:t>
            </a:r>
            <a:r>
              <a:rPr lang="en-US" sz="2400">
                <a:solidFill>
                  <a:srgbClr val="00B0F0"/>
                </a:solidFill>
                <a:latin typeface="Times New Roman"/>
                <a:cs typeface="Times New Roman"/>
              </a:rPr>
              <a:t>__(self): </a:t>
            </a:r>
            <a:endParaRPr lang="en-US">
              <a:solidFill>
                <a:srgbClr val="000000"/>
              </a:solidFill>
              <a:latin typeface="Calibri" panose="020F0502020204030204"/>
              <a:cs typeface="Calibri"/>
            </a:endParaRPr>
          </a:p>
          <a:p>
            <a:r>
              <a:rPr lang="en-US" sz="2400">
                <a:solidFill>
                  <a:srgbClr val="00B0F0"/>
                </a:solidFill>
                <a:latin typeface="Times New Roman"/>
                <a:cs typeface="Times New Roman"/>
              </a:rPr>
              <a:t>                                   </a:t>
            </a:r>
            <a:r>
              <a:rPr lang="en-US" sz="2400" err="1">
                <a:solidFill>
                  <a:srgbClr val="00B0F0"/>
                </a:solidFill>
                <a:latin typeface="Times New Roman"/>
                <a:cs typeface="Times New Roman"/>
              </a:rPr>
              <a:t>self.age</a:t>
            </a:r>
            <a:r>
              <a:rPr lang="en-US" sz="2400">
                <a:solidFill>
                  <a:srgbClr val="00B0F0"/>
                </a:solidFill>
                <a:latin typeface="Times New Roman"/>
                <a:cs typeface="Times New Roman"/>
              </a:rPr>
              <a:t> = 20 </a:t>
            </a:r>
            <a:endParaRPr lang="en-US">
              <a:solidFill>
                <a:srgbClr val="000000"/>
              </a:solidFill>
              <a:latin typeface="Calibri" panose="020F0502020204030204"/>
              <a:cs typeface="Calibri"/>
            </a:endParaRPr>
          </a:p>
          <a:p>
            <a:r>
              <a:rPr lang="en-US" sz="2400">
                <a:solidFill>
                  <a:srgbClr val="00B0F0"/>
                </a:solidFill>
                <a:latin typeface="Times New Roman"/>
                <a:cs typeface="Times New Roman"/>
              </a:rPr>
              <a:t>         </a:t>
            </a:r>
            <a:endParaRPr lang="en-US">
              <a:solidFill>
                <a:srgbClr val="000000"/>
              </a:solidFill>
              <a:latin typeface="Calibri" panose="020F0502020204030204"/>
              <a:cs typeface="Calibri"/>
            </a:endParaRPr>
          </a:p>
          <a:p>
            <a:r>
              <a:rPr lang="en-US" sz="2400">
                <a:solidFill>
                  <a:srgbClr val="00B0F0"/>
                </a:solidFill>
                <a:latin typeface="Times New Roman"/>
                <a:cs typeface="Times New Roman"/>
              </a:rPr>
              <a:t>                    test = Test() </a:t>
            </a:r>
            <a:endParaRPr lang="en-US">
              <a:solidFill>
                <a:srgbClr val="000000"/>
              </a:solidFill>
              <a:latin typeface="Calibri" panose="020F0502020204030204"/>
              <a:cs typeface="Calibri"/>
            </a:endParaRPr>
          </a:p>
          <a:p>
            <a:r>
              <a:rPr lang="en-US" sz="2400">
                <a:solidFill>
                  <a:srgbClr val="00B0F0"/>
                </a:solidFill>
                <a:latin typeface="Times New Roman"/>
                <a:cs typeface="Times New Roman"/>
              </a:rPr>
              <a:t>                    print(</a:t>
            </a:r>
            <a:r>
              <a:rPr lang="en-US" sz="2400" b="1" err="1">
                <a:solidFill>
                  <a:srgbClr val="00B0F0"/>
                </a:solidFill>
                <a:latin typeface="Times New Roman"/>
                <a:cs typeface="Times New Roman"/>
              </a:rPr>
              <a:t>test</a:t>
            </a:r>
            <a:r>
              <a:rPr lang="en-US" sz="2400" err="1">
                <a:solidFill>
                  <a:srgbClr val="00B0F0"/>
                </a:solidFill>
                <a:latin typeface="Times New Roman"/>
                <a:cs typeface="Times New Roman"/>
              </a:rPr>
              <a:t>.age</a:t>
            </a:r>
            <a:r>
              <a:rPr lang="en-US" sz="2400">
                <a:solidFill>
                  <a:srgbClr val="00B0F0"/>
                </a:solidFill>
                <a:latin typeface="Times New Roman"/>
                <a:cs typeface="Times New Roman"/>
              </a:rPr>
              <a:t>) # 20 </a:t>
            </a:r>
            <a:endParaRPr lang="en-US">
              <a:solidFill>
                <a:srgbClr val="000000"/>
              </a:solidFill>
              <a:latin typeface="Calibri" panose="020F0502020204030204"/>
              <a:cs typeface="Calibri"/>
            </a:endParaRPr>
          </a:p>
          <a:p>
            <a:r>
              <a:rPr lang="en-US" sz="2400">
                <a:solidFill>
                  <a:srgbClr val="00B0F0"/>
                </a:solidFill>
                <a:latin typeface="Times New Roman"/>
                <a:cs typeface="Times New Roman"/>
              </a:rPr>
              <a:t>                    print(</a:t>
            </a:r>
            <a:r>
              <a:rPr lang="en-US" sz="2400" b="1" err="1">
                <a:solidFill>
                  <a:srgbClr val="00B0F0"/>
                </a:solidFill>
                <a:latin typeface="Times New Roman"/>
                <a:cs typeface="Times New Roman"/>
              </a:rPr>
              <a:t>Test</a:t>
            </a:r>
            <a:r>
              <a:rPr lang="en-US" sz="2400" err="1">
                <a:solidFill>
                  <a:srgbClr val="00B0F0"/>
                </a:solidFill>
                <a:latin typeface="Times New Roman"/>
                <a:cs typeface="Times New Roman"/>
              </a:rPr>
              <a:t>.age</a:t>
            </a:r>
            <a:r>
              <a:rPr lang="en-US" sz="2400">
                <a:solidFill>
                  <a:srgbClr val="00B0F0"/>
                </a:solidFill>
                <a:latin typeface="Times New Roman"/>
                <a:cs typeface="Times New Roman"/>
              </a:rPr>
              <a:t>) # 10</a:t>
            </a:r>
            <a:endParaRPr lang="en-US">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
        <p:nvSpPr>
          <p:cNvPr id="11" name="TextBox 10">
            <a:extLst>
              <a:ext uri="{FF2B5EF4-FFF2-40B4-BE49-F238E27FC236}">
                <a16:creationId xmlns:a16="http://schemas.microsoft.com/office/drawing/2014/main" id="{EF4AC9E0-01A7-C7BC-EF4F-E2C2B0F053CE}"/>
              </a:ext>
            </a:extLst>
          </p:cNvPr>
          <p:cNvSpPr txBox="1"/>
          <p:nvPr/>
        </p:nvSpPr>
        <p:spPr>
          <a:xfrm>
            <a:off x="2513150" y="760276"/>
            <a:ext cx="6547465" cy="954107"/>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DEALING WITH INSTANCE AND CLASS ATTRIBUTES</a:t>
            </a:r>
          </a:p>
        </p:txBody>
      </p:sp>
    </p:spTree>
    <p:extLst>
      <p:ext uri="{BB962C8B-B14F-4D97-AF65-F5344CB8AC3E}">
        <p14:creationId xmlns:p14="http://schemas.microsoft.com/office/powerpoint/2010/main" val="2522665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4154984"/>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You can instantiate a new object by typing the name of the class, followed by opening and closing parentheses.</a:t>
            </a:r>
            <a:endParaRPr lang="en-US"/>
          </a:p>
          <a:p>
            <a:pPr algn="just"/>
            <a:r>
              <a:rPr lang="en-US" sz="2400" dirty="0">
                <a:solidFill>
                  <a:srgbClr val="2D3956"/>
                </a:solidFill>
                <a:latin typeface="Times New Roman"/>
                <a:cs typeface="Times New Roman"/>
              </a:rPr>
              <a:t>                </a:t>
            </a:r>
            <a:r>
              <a:rPr lang="en-US" sz="2400" dirty="0" err="1">
                <a:solidFill>
                  <a:srgbClr val="00B0F0"/>
                </a:solidFill>
                <a:latin typeface="Times New Roman"/>
                <a:cs typeface="Times New Roman"/>
              </a:rPr>
              <a:t>ObjectName</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ClassName</a:t>
            </a:r>
            <a:r>
              <a:rPr lang="en-US" sz="2400" dirty="0">
                <a:solidFill>
                  <a:srgbClr val="00B0F0"/>
                </a:solidFill>
                <a:latin typeface="Times New Roman"/>
                <a:cs typeface="Times New Roman"/>
              </a:rPr>
              <a:t>( [arguments if exist] )</a:t>
            </a:r>
            <a:r>
              <a:rPr lang="en-US" sz="2400" dirty="0">
                <a:solidFill>
                  <a:srgbClr val="2D3956"/>
                </a:solidFill>
                <a:latin typeface="Times New Roman"/>
                <a:cs typeface="Times New Roman"/>
              </a:rPr>
              <a:t> </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After you create the instances, you can access their instance attributes using </a:t>
            </a:r>
            <a:r>
              <a:rPr lang="en-US" sz="2400" b="1" dirty="0">
                <a:solidFill>
                  <a:srgbClr val="2D3956"/>
                </a:solidFill>
                <a:latin typeface="Times New Roman"/>
                <a:cs typeface="Times New Roman"/>
              </a:rPr>
              <a:t>dot notation</a:t>
            </a:r>
            <a:r>
              <a:rPr lang="en-US" sz="2400" dirty="0">
                <a:solidFill>
                  <a:srgbClr val="2D3956"/>
                </a:solidFill>
                <a:latin typeface="Times New Roman"/>
                <a:cs typeface="Times New Roman"/>
              </a:rPr>
              <a:t>.</a:t>
            </a:r>
            <a:endParaRPr lang="en-US"/>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The custom objects are </a:t>
            </a:r>
            <a:r>
              <a:rPr lang="en-US" sz="2400" b="1" dirty="0">
                <a:solidFill>
                  <a:srgbClr val="2D3956"/>
                </a:solidFill>
                <a:latin typeface="Times New Roman"/>
                <a:cs typeface="Times New Roman"/>
              </a:rPr>
              <a:t>mutable </a:t>
            </a:r>
            <a:r>
              <a:rPr lang="en-US" sz="2400" dirty="0">
                <a:solidFill>
                  <a:srgbClr val="2D3956"/>
                </a:solidFill>
                <a:latin typeface="Times New Roman"/>
                <a:cs typeface="Times New Roman"/>
              </a:rPr>
              <a:t>by default.</a:t>
            </a:r>
            <a:endParaRPr lang="en-US"/>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You can delete the instance or its attribute using the keyword </a:t>
            </a:r>
            <a:r>
              <a:rPr lang="en-US" sz="2400" b="1" dirty="0">
                <a:solidFill>
                  <a:srgbClr val="2D3956"/>
                </a:solidFill>
                <a:latin typeface="Times New Roman"/>
                <a:cs typeface="Times New Roman"/>
              </a:rPr>
              <a:t>del</a:t>
            </a:r>
            <a:r>
              <a:rPr lang="en-US" sz="2400" dirty="0">
                <a:solidFill>
                  <a:srgbClr val="2D3956"/>
                </a:solidFill>
                <a:latin typeface="Times New Roman"/>
                <a:cs typeface="Times New Roman"/>
              </a:rPr>
              <a:t>.</a:t>
            </a:r>
            <a:endParaRPr lang="en-US">
              <a:cs typeface="Calibri" panose="020F0502020204030204"/>
            </a:endParaRPr>
          </a:p>
          <a:p>
            <a:r>
              <a:rPr lang="en-US" sz="2400" dirty="0">
                <a:solidFill>
                  <a:srgbClr val="2D3956"/>
                </a:solidFill>
                <a:latin typeface="Times New Roman"/>
                <a:cs typeface="Times New Roman"/>
              </a:rPr>
              <a:t>    </a:t>
            </a:r>
            <a:endParaRPr lang="en-US" sz="2400" err="1">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INSTANTIATING OBJECTS</a:t>
            </a:r>
          </a:p>
        </p:txBody>
      </p:sp>
    </p:spTree>
    <p:extLst>
      <p:ext uri="{BB962C8B-B14F-4D97-AF65-F5344CB8AC3E}">
        <p14:creationId xmlns:p14="http://schemas.microsoft.com/office/powerpoint/2010/main" val="264592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38554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Example:</a:t>
            </a:r>
            <a:endParaRPr lang="en-US" sz="2600" dirty="0">
              <a:solidFill>
                <a:srgbClr val="24A9E1"/>
              </a:solidFill>
              <a:latin typeface="Calibri"/>
              <a:cs typeface="Calibri"/>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class Student:</a:t>
            </a:r>
            <a:endParaRPr lang="en-US" sz="2600" dirty="0">
              <a:solidFill>
                <a:srgbClr val="00B0F0"/>
              </a:solidFill>
              <a:latin typeface="Calibri"/>
              <a:cs typeface="Calibri"/>
            </a:endParaRPr>
          </a:p>
          <a:p>
            <a:r>
              <a:rPr lang="en-US" sz="2400" dirty="0">
                <a:solidFill>
                  <a:srgbClr val="00B0F0"/>
                </a:solidFill>
                <a:latin typeface="Times New Roman"/>
                <a:cs typeface="Times New Roman"/>
              </a:rPr>
              <a:t>                        def __</a:t>
            </a:r>
            <a:r>
              <a:rPr lang="en-US" sz="2400" dirty="0" err="1">
                <a:solidFill>
                  <a:srgbClr val="00B0F0"/>
                </a:solidFill>
                <a:latin typeface="Times New Roman"/>
                <a:cs typeface="Times New Roman"/>
              </a:rPr>
              <a:t>init</a:t>
            </a:r>
            <a:r>
              <a:rPr lang="en-US" sz="2400" dirty="0">
                <a:solidFill>
                  <a:srgbClr val="00B0F0"/>
                </a:solidFill>
                <a:latin typeface="Times New Roman"/>
                <a:cs typeface="Times New Roman"/>
              </a:rPr>
              <a:t>__(self, name, age):      </a:t>
            </a:r>
          </a:p>
          <a:p>
            <a:r>
              <a:rPr lang="en-US" sz="2400" dirty="0">
                <a:solidFill>
                  <a:srgbClr val="00B0F0"/>
                </a:solidFill>
                <a:latin typeface="Times New Roman"/>
                <a:cs typeface="Times New Roman"/>
              </a:rPr>
              <a:t>                              self.name = name</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self.age</a:t>
            </a:r>
            <a:r>
              <a:rPr lang="en-US" sz="2400" dirty="0">
                <a:solidFill>
                  <a:srgbClr val="00B0F0"/>
                </a:solidFill>
                <a:latin typeface="Times New Roman"/>
                <a:cs typeface="Times New Roman"/>
              </a:rPr>
              <a:t> = age</a:t>
            </a:r>
          </a:p>
          <a:p>
            <a:pPr marL="285750" indent="-285750">
              <a:buFont typeface="Arial"/>
              <a:buChar char="•"/>
            </a:pPr>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               std1 = Student("Ahmed", 20)       </a:t>
            </a:r>
            <a:r>
              <a:rPr lang="en-US" sz="2400" dirty="0">
                <a:solidFill>
                  <a:srgbClr val="FFC000"/>
                </a:solidFill>
                <a:latin typeface="Times New Roman"/>
                <a:cs typeface="Times New Roman"/>
              </a:rPr>
              <a:t>The object </a:t>
            </a:r>
            <a:r>
              <a:rPr lang="en-US" sz="2400" b="1" dirty="0">
                <a:solidFill>
                  <a:srgbClr val="FFC000"/>
                </a:solidFill>
                <a:latin typeface="Times New Roman"/>
                <a:cs typeface="Times New Roman"/>
              </a:rPr>
              <a:t>std1 </a:t>
            </a:r>
            <a:r>
              <a:rPr lang="en-US" sz="2400" dirty="0">
                <a:solidFill>
                  <a:srgbClr val="FFC000"/>
                </a:solidFill>
                <a:latin typeface="Times New Roman"/>
                <a:cs typeface="Times New Roman"/>
              </a:rPr>
              <a:t>is automatically </a:t>
            </a:r>
          </a:p>
          <a:p>
            <a:r>
              <a:rPr lang="en-US" sz="2400" dirty="0">
                <a:solidFill>
                  <a:srgbClr val="FFC000"/>
                </a:solidFill>
                <a:latin typeface="Times New Roman"/>
                <a:cs typeface="Times New Roman"/>
              </a:rPr>
              <a:t>                                                                     passed where</a:t>
            </a:r>
            <a:r>
              <a:rPr lang="en-US" sz="2200" dirty="0">
                <a:solidFill>
                  <a:srgbClr val="FFC000"/>
                </a:solidFill>
                <a:latin typeface="Times New Roman"/>
                <a:cs typeface="Times New Roman"/>
              </a:rPr>
              <a:t> self is referring to the </a:t>
            </a:r>
            <a:endParaRPr lang="en-US" dirty="0">
              <a:solidFill>
                <a:srgbClr val="000000"/>
              </a:solidFill>
              <a:latin typeface="Calibri" panose="020F0502020204030204"/>
              <a:cs typeface="Calibri" panose="020F0502020204030204"/>
            </a:endParaRPr>
          </a:p>
          <a:p>
            <a:r>
              <a:rPr lang="en-US" sz="2200" dirty="0">
                <a:solidFill>
                  <a:srgbClr val="FFC000"/>
                </a:solidFill>
                <a:latin typeface="Times New Roman"/>
                <a:cs typeface="Times New Roman"/>
              </a:rPr>
              <a:t>                                                                           object </a:t>
            </a:r>
            <a:r>
              <a:rPr lang="en-US" sz="2200" b="1" dirty="0">
                <a:solidFill>
                  <a:srgbClr val="FFC000"/>
                </a:solidFill>
                <a:latin typeface="Times New Roman"/>
                <a:cs typeface="Times New Roman"/>
              </a:rPr>
              <a:t>std1</a:t>
            </a:r>
            <a:endParaRPr lang="en-US" dirty="0">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INSTANTIATING OBJECTS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cxnSp>
        <p:nvCxnSpPr>
          <p:cNvPr id="11" name="Straight Arrow Connector 10">
            <a:extLst>
              <a:ext uri="{FF2B5EF4-FFF2-40B4-BE49-F238E27FC236}">
                <a16:creationId xmlns:a16="http://schemas.microsoft.com/office/drawing/2014/main" id="{10DE5C22-2FB6-B9B6-B2AE-6FE6D1FE1315}"/>
              </a:ext>
            </a:extLst>
          </p:cNvPr>
          <p:cNvCxnSpPr/>
          <p:nvPr/>
        </p:nvCxnSpPr>
        <p:spPr>
          <a:xfrm flipV="1">
            <a:off x="5752921" y="4791074"/>
            <a:ext cx="411193" cy="20129"/>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CDB7DE49-B4AC-8DA3-1316-91BF116756CA}"/>
              </a:ext>
            </a:extLst>
          </p:cNvPr>
          <p:cNvCxnSpPr/>
          <p:nvPr/>
        </p:nvCxnSpPr>
        <p:spPr>
          <a:xfrm flipH="1" flipV="1">
            <a:off x="4853975" y="3466561"/>
            <a:ext cx="4261450" cy="1213448"/>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091220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Example:</a:t>
            </a:r>
            <a:endParaRPr lang="en-US" sz="2400" b="1" dirty="0">
              <a:solidFill>
                <a:srgbClr val="2D3956"/>
              </a:solidFill>
              <a:latin typeface="Times New Roman"/>
              <a:cs typeface="Times New Roman"/>
            </a:endParaRPr>
          </a:p>
          <a:p>
            <a:r>
              <a:rPr lang="en-US" sz="2400" dirty="0">
                <a:solidFill>
                  <a:srgbClr val="00B0F0"/>
                </a:solidFill>
                <a:latin typeface="Times New Roman"/>
                <a:cs typeface="Times New Roman"/>
              </a:rPr>
              <a:t>                     std1 = Student("Ahmed", 20)</a:t>
            </a:r>
          </a:p>
          <a:p>
            <a:r>
              <a:rPr lang="en-US" sz="2400" dirty="0">
                <a:solidFill>
                  <a:srgbClr val="00B0F0"/>
                </a:solidFill>
                <a:latin typeface="Times New Roman"/>
                <a:cs typeface="Times New Roman"/>
              </a:rPr>
              <a:t>                     std2 = Student("Mohamed", 15)</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00B0F0"/>
                </a:solidFill>
                <a:latin typeface="Times New Roman"/>
                <a:cs typeface="Times New Roman"/>
              </a:rPr>
              <a:t>                     </a:t>
            </a:r>
            <a:r>
              <a:rPr lang="en-US" sz="2400">
                <a:solidFill>
                  <a:srgbClr val="00B0F0"/>
                </a:solidFill>
                <a:latin typeface="Times New Roman"/>
                <a:cs typeface="Times New Roman"/>
              </a:rPr>
              <a:t>print(std1 is std2)                   </a:t>
            </a:r>
            <a:endParaRPr lang="en-US">
              <a:ea typeface="Calibri"/>
              <a:cs typeface="Calibri"/>
            </a:endParaRPr>
          </a:p>
          <a:p>
            <a:r>
              <a:rPr lang="en-US" sz="2400" dirty="0">
                <a:solidFill>
                  <a:srgbClr val="00B0F0"/>
                </a:solidFill>
                <a:latin typeface="Times New Roman"/>
                <a:cs typeface="Times New Roman"/>
              </a:rPr>
              <a:t>                     print(std1.name)</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00B0F0"/>
                </a:solidFill>
                <a:latin typeface="Times New Roman"/>
                <a:cs typeface="Times New Roman"/>
              </a:rPr>
              <a:t>                     std1.age = 25</a:t>
            </a:r>
          </a:p>
          <a:p>
            <a:r>
              <a:rPr lang="en-US" sz="2400" dirty="0">
                <a:solidFill>
                  <a:srgbClr val="00B0F0"/>
                </a:solidFill>
                <a:latin typeface="Times New Roman"/>
                <a:cs typeface="Times New Roman"/>
              </a:rPr>
              <a:t>                     print(std1.age)</a:t>
            </a:r>
          </a:p>
          <a:p>
            <a:r>
              <a:rPr lang="en-US" sz="2400" dirty="0">
                <a:solidFill>
                  <a:srgbClr val="00B0F0"/>
                </a:solidFill>
                <a:latin typeface="Times New Roman"/>
                <a:cs typeface="Times New Roman"/>
              </a:rPr>
              <a:t>                     del std1.age</a:t>
            </a:r>
          </a:p>
          <a:p>
            <a:r>
              <a:rPr lang="en-US" sz="2400" dirty="0">
                <a:solidFill>
                  <a:srgbClr val="00B0F0"/>
                </a:solidFill>
                <a:latin typeface="Times New Roman"/>
                <a:cs typeface="Times New Roman"/>
              </a:rPr>
              <a:t>                     print(std1.age)</a:t>
            </a:r>
          </a:p>
          <a:p>
            <a:r>
              <a:rPr lang="en-US" sz="2400" dirty="0">
                <a:solidFill>
                  <a:srgbClr val="00B0F0"/>
                </a:solidFill>
                <a:latin typeface="Times New Roman"/>
                <a:cs typeface="Times New Roman"/>
              </a:rPr>
              <a:t>                     del std1</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809A3361-F2C7-9281-DE3F-8D6649EB93BB}"/>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INSTANTIATING OBJECTS</a:t>
            </a:r>
          </a:p>
        </p:txBody>
      </p:sp>
      <p:sp>
        <p:nvSpPr>
          <p:cNvPr id="12" name="TextBox 11">
            <a:extLst>
              <a:ext uri="{FF2B5EF4-FFF2-40B4-BE49-F238E27FC236}">
                <a16:creationId xmlns:a16="http://schemas.microsoft.com/office/drawing/2014/main" id="{616473E5-7943-6FA3-0F87-29D1D26E6E88}"/>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273625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Methods are functions defined </a:t>
            </a:r>
            <a:r>
              <a:rPr lang="en-US" sz="2400" b="1" dirty="0">
                <a:solidFill>
                  <a:srgbClr val="2D3956"/>
                </a:solidFill>
                <a:latin typeface="Times New Roman"/>
                <a:cs typeface="Times New Roman"/>
              </a:rPr>
              <a:t>inside</a:t>
            </a:r>
            <a:r>
              <a:rPr lang="en-US" sz="2400" dirty="0">
                <a:solidFill>
                  <a:srgbClr val="2D3956"/>
                </a:solidFill>
                <a:latin typeface="Times New Roman"/>
                <a:cs typeface="Times New Roman"/>
              </a:rPr>
              <a:t> a class and can only be called/accessed from an instance of that class. </a:t>
            </a:r>
            <a:endParaRPr lang="en-US"/>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Like __</a:t>
            </a:r>
            <a:r>
              <a:rPr lang="en-US" sz="2400" err="1">
                <a:solidFill>
                  <a:srgbClr val="2D3956"/>
                </a:solidFill>
                <a:latin typeface="Times New Roman"/>
                <a:cs typeface="Times New Roman"/>
              </a:rPr>
              <a:t>init</a:t>
            </a:r>
            <a:r>
              <a:rPr lang="en-US" sz="2400" dirty="0">
                <a:solidFill>
                  <a:srgbClr val="2D3956"/>
                </a:solidFill>
                <a:latin typeface="Times New Roman"/>
                <a:cs typeface="Times New Roman"/>
              </a:rPr>
              <a:t>__(), an instance method’s first parameter is </a:t>
            </a:r>
            <a:r>
              <a:rPr lang="en-US" sz="2400" b="1" dirty="0">
                <a:solidFill>
                  <a:srgbClr val="2D3956"/>
                </a:solidFill>
                <a:latin typeface="Times New Roman"/>
                <a:cs typeface="Times New Roman"/>
              </a:rPr>
              <a:t>always the self</a:t>
            </a:r>
            <a:r>
              <a:rPr lang="en-US" sz="2400" dirty="0">
                <a:solidFill>
                  <a:srgbClr val="2D3956"/>
                </a:solidFill>
                <a:latin typeface="Times New Roman"/>
                <a:cs typeface="Times New Roman"/>
              </a:rPr>
              <a:t> argument.</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When there are two instance methods with </a:t>
            </a:r>
            <a:r>
              <a:rPr lang="en-US" sz="2400" b="1" dirty="0">
                <a:solidFill>
                  <a:srgbClr val="2D3956"/>
                </a:solidFill>
                <a:latin typeface="Times New Roman"/>
                <a:cs typeface="Times New Roman"/>
              </a:rPr>
              <a:t>the same name</a:t>
            </a:r>
            <a:r>
              <a:rPr lang="en-US" sz="2400" dirty="0">
                <a:solidFill>
                  <a:srgbClr val="2D3956"/>
                </a:solidFill>
                <a:latin typeface="Times New Roman"/>
                <a:cs typeface="Times New Roman"/>
              </a:rPr>
              <a:t> and </a:t>
            </a:r>
            <a:r>
              <a:rPr lang="en-US" sz="2400" b="1" dirty="0">
                <a:solidFill>
                  <a:srgbClr val="2D3956"/>
                </a:solidFill>
                <a:latin typeface="Times New Roman"/>
                <a:cs typeface="Times New Roman"/>
              </a:rPr>
              <a:t>different implementation</a:t>
            </a:r>
            <a:r>
              <a:rPr lang="en-US" sz="2400" dirty="0">
                <a:solidFill>
                  <a:srgbClr val="2D3956"/>
                </a:solidFill>
                <a:latin typeface="Times New Roman"/>
                <a:cs typeface="Times New Roman"/>
              </a:rPr>
              <a:t>, the second version of the method overridden the first one when calling it.</a:t>
            </a:r>
          </a:p>
          <a:p>
            <a:pPr marL="285750" indent="-285750">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INSTANCE METHODS</a:t>
            </a:r>
          </a:p>
        </p:txBody>
      </p:sp>
    </p:spTree>
    <p:extLst>
      <p:ext uri="{BB962C8B-B14F-4D97-AF65-F5344CB8AC3E}">
        <p14:creationId xmlns:p14="http://schemas.microsoft.com/office/powerpoint/2010/main" val="388729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Example:</a:t>
            </a:r>
          </a:p>
          <a:p>
            <a:r>
              <a:rPr lang="en-US" sz="2400" dirty="0">
                <a:solidFill>
                  <a:srgbClr val="00B0F0"/>
                </a:solidFill>
                <a:latin typeface="Times New Roman"/>
                <a:cs typeface="Times New Roman"/>
              </a:rPr>
              <a:t>                      class Student:</a:t>
            </a:r>
          </a:p>
          <a:p>
            <a:r>
              <a:rPr lang="en-US" sz="2400" dirty="0">
                <a:solidFill>
                  <a:srgbClr val="00B0F0"/>
                </a:solidFill>
                <a:latin typeface="Times New Roman"/>
                <a:cs typeface="Times New Roman"/>
              </a:rPr>
              <a:t>                               def __</a:t>
            </a:r>
            <a:r>
              <a:rPr lang="en-US" sz="2400" dirty="0" err="1">
                <a:solidFill>
                  <a:srgbClr val="00B0F0"/>
                </a:solidFill>
                <a:latin typeface="Times New Roman"/>
                <a:cs typeface="Times New Roman"/>
              </a:rPr>
              <a:t>init</a:t>
            </a:r>
            <a:r>
              <a:rPr lang="en-US" sz="2400" dirty="0">
                <a:solidFill>
                  <a:srgbClr val="00B0F0"/>
                </a:solidFill>
                <a:latin typeface="Times New Roman"/>
                <a:cs typeface="Times New Roman"/>
              </a:rPr>
              <a:t>__(self, name, age):</a:t>
            </a:r>
          </a:p>
          <a:p>
            <a:r>
              <a:rPr lang="en-US" sz="2400" dirty="0">
                <a:solidFill>
                  <a:srgbClr val="00B0F0"/>
                </a:solidFill>
                <a:latin typeface="Times New Roman"/>
                <a:cs typeface="Times New Roman"/>
              </a:rPr>
              <a:t>                                     self.name = name</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self.age</a:t>
            </a:r>
            <a:r>
              <a:rPr lang="en-US" sz="2400" dirty="0">
                <a:solidFill>
                  <a:srgbClr val="00B0F0"/>
                </a:solidFill>
                <a:latin typeface="Times New Roman"/>
                <a:cs typeface="Times New Roman"/>
              </a:rPr>
              <a:t> = age</a:t>
            </a:r>
          </a:p>
          <a:p>
            <a:r>
              <a:rPr lang="en-US" sz="2400" dirty="0">
                <a:solidFill>
                  <a:srgbClr val="00B0F0"/>
                </a:solidFill>
                <a:latin typeface="Times New Roman"/>
                <a:cs typeface="Times New Roman"/>
              </a:rPr>
              <a:t>                               def </a:t>
            </a:r>
            <a:r>
              <a:rPr lang="en-US" sz="2400" dirty="0" err="1">
                <a:solidFill>
                  <a:srgbClr val="00B0F0"/>
                </a:solidFill>
                <a:latin typeface="Times New Roman"/>
                <a:cs typeface="Times New Roman"/>
              </a:rPr>
              <a:t>displayStudentInfo</a:t>
            </a:r>
            <a:r>
              <a:rPr lang="en-US" sz="2400" dirty="0">
                <a:solidFill>
                  <a:srgbClr val="00B0F0"/>
                </a:solidFill>
                <a:latin typeface="Times New Roman"/>
                <a:cs typeface="Times New Roman"/>
              </a:rPr>
              <a:t>(self):</a:t>
            </a:r>
          </a:p>
          <a:p>
            <a:r>
              <a:rPr lang="en-US" sz="2400" dirty="0">
                <a:solidFill>
                  <a:srgbClr val="00B0F0"/>
                </a:solidFill>
                <a:latin typeface="Times New Roman"/>
                <a:cs typeface="Times New Roman"/>
              </a:rPr>
              <a:t>                                     return f"{self.name} is {</a:t>
            </a:r>
            <a:r>
              <a:rPr lang="en-US" sz="2400" dirty="0" err="1">
                <a:solidFill>
                  <a:srgbClr val="00B0F0"/>
                </a:solidFill>
                <a:latin typeface="Times New Roman"/>
                <a:cs typeface="Times New Roman"/>
              </a:rPr>
              <a:t>self.age</a:t>
            </a:r>
            <a:r>
              <a:rPr lang="en-US" sz="2400" dirty="0">
                <a:solidFill>
                  <a:srgbClr val="00B0F0"/>
                </a:solidFill>
                <a:latin typeface="Times New Roman"/>
                <a:cs typeface="Times New Roman"/>
              </a:rPr>
              <a:t>} years old"</a:t>
            </a:r>
          </a:p>
          <a:p>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s1 = Student("Ahmed", 15)</a:t>
            </a:r>
            <a:endParaRPr lang="en-US" dirty="0"/>
          </a:p>
          <a:p>
            <a:r>
              <a:rPr lang="en-US" sz="2400" dirty="0">
                <a:solidFill>
                  <a:srgbClr val="00B0F0"/>
                </a:solidFill>
                <a:latin typeface="Times New Roman"/>
                <a:cs typeface="Times New Roman"/>
              </a:rPr>
              <a:t>                       print(s1.displayStudentInfo())</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INSTANCE METHODS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652833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416320"/>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Example:</a:t>
            </a:r>
          </a:p>
          <a:p>
            <a:r>
              <a:rPr lang="en-US" sz="2400" dirty="0">
                <a:solidFill>
                  <a:srgbClr val="00B0F0"/>
                </a:solidFill>
                <a:latin typeface="Times New Roman"/>
                <a:cs typeface="Times New Roman"/>
              </a:rPr>
              <a:t>                      class Student:</a:t>
            </a:r>
          </a:p>
          <a:p>
            <a:r>
              <a:rPr lang="en-US" sz="2400" dirty="0">
                <a:solidFill>
                  <a:srgbClr val="00B0F0"/>
                </a:solidFill>
                <a:latin typeface="Times New Roman"/>
                <a:cs typeface="Times New Roman"/>
              </a:rPr>
              <a:t>                               def display(self):</a:t>
            </a:r>
          </a:p>
          <a:p>
            <a:r>
              <a:rPr lang="en-US" sz="2400" dirty="0">
                <a:solidFill>
                  <a:srgbClr val="00B0F0"/>
                </a:solidFill>
                <a:latin typeface="Times New Roman"/>
                <a:cs typeface="Times New Roman"/>
              </a:rPr>
              <a:t>                                     print(self.name)</a:t>
            </a:r>
          </a:p>
          <a:p>
            <a:r>
              <a:rPr lang="en-US" sz="2400" dirty="0">
                <a:solidFill>
                  <a:srgbClr val="00B0F0"/>
                </a:solidFill>
                <a:latin typeface="Times New Roman"/>
                <a:cs typeface="Times New Roman"/>
              </a:rPr>
              <a:t>                               def display(self):</a:t>
            </a:r>
          </a:p>
          <a:p>
            <a:r>
              <a:rPr lang="en-US" sz="2400" dirty="0">
                <a:solidFill>
                  <a:srgbClr val="00B0F0"/>
                </a:solidFill>
                <a:latin typeface="Times New Roman"/>
                <a:cs typeface="Times New Roman"/>
              </a:rPr>
              <a:t>                                     return f" The student's name is {self.name}"</a:t>
            </a: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                       s1 = Student("Ahmed", 15)</a:t>
            </a:r>
            <a:endParaRPr lang="en-US" dirty="0"/>
          </a:p>
          <a:p>
            <a:r>
              <a:rPr lang="en-US" sz="2400" dirty="0">
                <a:solidFill>
                  <a:srgbClr val="00B0F0"/>
                </a:solidFill>
                <a:latin typeface="Times New Roman"/>
                <a:cs typeface="Times New Roman"/>
              </a:rPr>
              <a:t>                       print(s1.display())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INSTANCE METHODS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926749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This kind of methods overriding the functionality implementation of a built-in functions in Python to be suitable for custom classes.</a:t>
            </a:r>
          </a:p>
          <a:p>
            <a:pPr marL="285750" indent="-285750" algn="just">
              <a:buFont typeface="Arial,Sans-Serif"/>
              <a:buChar char="•"/>
            </a:pPr>
            <a:r>
              <a:rPr lang="en-US" sz="2400" dirty="0">
                <a:solidFill>
                  <a:srgbClr val="2D3956"/>
                </a:solidFill>
                <a:latin typeface="Times New Roman"/>
                <a:cs typeface="Times New Roman"/>
              </a:rPr>
              <a:t>Like __</a:t>
            </a:r>
            <a:r>
              <a:rPr lang="en-US" sz="2400" dirty="0" err="1">
                <a:solidFill>
                  <a:srgbClr val="2D3956"/>
                </a:solidFill>
                <a:latin typeface="Times New Roman"/>
                <a:cs typeface="Times New Roman"/>
              </a:rPr>
              <a:t>init</a:t>
            </a:r>
            <a:r>
              <a:rPr lang="en-US" sz="2400" dirty="0">
                <a:solidFill>
                  <a:srgbClr val="2D3956"/>
                </a:solidFill>
                <a:latin typeface="Times New Roman"/>
                <a:cs typeface="Times New Roman"/>
              </a:rPr>
              <a:t>()__ method, a special instance method is always beginning and ending with </a:t>
            </a:r>
            <a:r>
              <a:rPr lang="en-US" sz="2400" b="1" dirty="0">
                <a:solidFill>
                  <a:srgbClr val="2D3956"/>
                </a:solidFill>
                <a:latin typeface="Times New Roman"/>
                <a:cs typeface="Times New Roman"/>
              </a:rPr>
              <a:t>double underscores _ _</a:t>
            </a:r>
            <a:r>
              <a:rPr lang="en-US" sz="2400" dirty="0">
                <a:solidFill>
                  <a:srgbClr val="2D3956"/>
                </a:solidFill>
                <a:latin typeface="Times New Roman"/>
                <a:cs typeface="Times New Roman"/>
              </a:rPr>
              <a:t>.</a:t>
            </a:r>
            <a:endParaRPr lang="en-US" dirty="0">
              <a:ea typeface="Calibri"/>
              <a:cs typeface="Calibri"/>
            </a:endParaRPr>
          </a:p>
          <a:p>
            <a:pPr marL="285750" indent="-285750" algn="just">
              <a:buFont typeface="Arial,Sans-Serif"/>
              <a:buChar char="•"/>
            </a:pPr>
            <a:r>
              <a:rPr lang="en-US" sz="2400" dirty="0">
                <a:solidFill>
                  <a:srgbClr val="2D3956"/>
                </a:solidFill>
                <a:latin typeface="Times New Roman"/>
                <a:cs typeface="Times New Roman"/>
              </a:rPr>
              <a:t>The </a:t>
            </a:r>
            <a:r>
              <a:rPr lang="en-US" sz="2400" dirty="0">
                <a:solidFill>
                  <a:srgbClr val="00B0F0"/>
                </a:solidFill>
                <a:latin typeface="Times New Roman"/>
                <a:cs typeface="Times New Roman"/>
              </a:rPr>
              <a:t>__str__()</a:t>
            </a:r>
            <a:r>
              <a:rPr lang="en-US" sz="2400" dirty="0">
                <a:solidFill>
                  <a:srgbClr val="2D3956"/>
                </a:solidFill>
                <a:latin typeface="Times New Roman"/>
                <a:cs typeface="Times New Roman"/>
              </a:rPr>
              <a:t> method is used to change what printed when passing an instance to the print() method.</a:t>
            </a:r>
          </a:p>
          <a:p>
            <a:pPr marL="285750" indent="-285750" algn="just">
              <a:buFont typeface="Arial,Sans-Serif"/>
              <a:buChar char="•"/>
            </a:pPr>
            <a:r>
              <a:rPr lang="en-US" sz="2400" dirty="0">
                <a:solidFill>
                  <a:srgbClr val="2D3956"/>
                </a:solidFill>
                <a:latin typeface="Times New Roman"/>
                <a:cs typeface="Times New Roman"/>
              </a:rPr>
              <a:t>The </a:t>
            </a:r>
            <a:r>
              <a:rPr lang="en-US" sz="2400" dirty="0">
                <a:solidFill>
                  <a:srgbClr val="00B0F0"/>
                </a:solidFill>
                <a:latin typeface="Times New Roman"/>
                <a:cs typeface="Times New Roman"/>
              </a:rPr>
              <a:t>__</a:t>
            </a:r>
            <a:r>
              <a:rPr lang="en-US" sz="2400" dirty="0" err="1">
                <a:solidFill>
                  <a:srgbClr val="00B0F0"/>
                </a:solidFill>
                <a:latin typeface="Times New Roman"/>
                <a:cs typeface="Times New Roman"/>
              </a:rPr>
              <a:t>len</a:t>
            </a:r>
            <a:r>
              <a:rPr lang="en-US" sz="2400" dirty="0">
                <a:solidFill>
                  <a:srgbClr val="00B0F0"/>
                </a:solidFill>
                <a:latin typeface="Times New Roman"/>
                <a:cs typeface="Times New Roman"/>
              </a:rPr>
              <a:t>__()</a:t>
            </a:r>
            <a:r>
              <a:rPr lang="en-US" sz="2400" dirty="0">
                <a:solidFill>
                  <a:srgbClr val="2D3956"/>
                </a:solidFill>
                <a:latin typeface="Times New Roman"/>
                <a:cs typeface="Times New Roman"/>
              </a:rPr>
              <a:t> method which is called when the built-in function </a:t>
            </a:r>
            <a:r>
              <a:rPr lang="en-US" sz="2400" dirty="0" err="1">
                <a:solidFill>
                  <a:srgbClr val="2D3956"/>
                </a:solidFill>
                <a:latin typeface="Times New Roman"/>
                <a:cs typeface="Times New Roman"/>
              </a:rPr>
              <a:t>len</a:t>
            </a:r>
            <a:r>
              <a:rPr lang="en-US" sz="2400" dirty="0">
                <a:solidFill>
                  <a:srgbClr val="2D3956"/>
                </a:solidFill>
                <a:latin typeface="Times New Roman"/>
                <a:cs typeface="Times New Roman"/>
              </a:rPr>
              <a:t>() is called, with the object being the argument.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SPECIAL INSTANCE METHODS</a:t>
            </a:r>
          </a:p>
        </p:txBody>
      </p:sp>
    </p:spTree>
    <p:extLst>
      <p:ext uri="{BB962C8B-B14F-4D97-AF65-F5344CB8AC3E}">
        <p14:creationId xmlns:p14="http://schemas.microsoft.com/office/powerpoint/2010/main" val="2152720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Example:</a:t>
            </a:r>
          </a:p>
          <a:p>
            <a:r>
              <a:rPr lang="en-US" sz="2400" dirty="0">
                <a:solidFill>
                  <a:srgbClr val="00B0F0"/>
                </a:solidFill>
                <a:latin typeface="Times New Roman"/>
                <a:cs typeface="Times New Roman"/>
              </a:rPr>
              <a:t>                      class Student:</a:t>
            </a:r>
          </a:p>
          <a:p>
            <a:r>
              <a:rPr lang="en-US" sz="2400" dirty="0">
                <a:solidFill>
                  <a:srgbClr val="00B0F0"/>
                </a:solidFill>
                <a:latin typeface="Times New Roman"/>
                <a:cs typeface="Times New Roman"/>
              </a:rPr>
              <a:t>                               def __</a:t>
            </a:r>
            <a:r>
              <a:rPr lang="en-US" sz="2400" dirty="0" err="1">
                <a:solidFill>
                  <a:srgbClr val="00B0F0"/>
                </a:solidFill>
                <a:latin typeface="Times New Roman"/>
                <a:cs typeface="Times New Roman"/>
              </a:rPr>
              <a:t>init</a:t>
            </a:r>
            <a:r>
              <a:rPr lang="en-US" sz="2400" dirty="0">
                <a:solidFill>
                  <a:srgbClr val="00B0F0"/>
                </a:solidFill>
                <a:latin typeface="Times New Roman"/>
                <a:cs typeface="Times New Roman"/>
              </a:rPr>
              <a:t>__(self, name):</a:t>
            </a:r>
          </a:p>
          <a:p>
            <a:r>
              <a:rPr lang="en-US" sz="2400" dirty="0">
                <a:solidFill>
                  <a:srgbClr val="00B0F0"/>
                </a:solidFill>
                <a:latin typeface="Times New Roman"/>
                <a:cs typeface="Times New Roman"/>
              </a:rPr>
              <a:t>                                     self.name = name</a:t>
            </a:r>
          </a:p>
          <a:p>
            <a:r>
              <a:rPr lang="en-US" sz="2400" dirty="0">
                <a:solidFill>
                  <a:srgbClr val="00B0F0"/>
                </a:solidFill>
                <a:latin typeface="Times New Roman"/>
                <a:cs typeface="Times New Roman"/>
              </a:rPr>
              <a:t>                               def __str__(self):</a:t>
            </a:r>
          </a:p>
          <a:p>
            <a:r>
              <a:rPr lang="en-US" sz="2400" dirty="0">
                <a:solidFill>
                  <a:srgbClr val="00B0F0"/>
                </a:solidFill>
                <a:latin typeface="Times New Roman"/>
                <a:cs typeface="Times New Roman"/>
              </a:rPr>
              <a:t>                                     return </a:t>
            </a:r>
            <a:r>
              <a:rPr lang="en-US" sz="2400" dirty="0" err="1">
                <a:solidFill>
                  <a:srgbClr val="00B0F0"/>
                </a:solidFill>
                <a:latin typeface="Times New Roman"/>
                <a:cs typeface="Times New Roman"/>
              </a:rPr>
              <a:t>f"The</a:t>
            </a:r>
            <a:r>
              <a:rPr lang="en-US" sz="2400" dirty="0">
                <a:solidFill>
                  <a:srgbClr val="00B0F0"/>
                </a:solidFill>
                <a:latin typeface="Times New Roman"/>
                <a:cs typeface="Times New Roman"/>
              </a:rPr>
              <a:t> student name is {self.name}"</a:t>
            </a:r>
          </a:p>
          <a:p>
            <a:r>
              <a:rPr lang="en-US" sz="2400" dirty="0">
                <a:solidFill>
                  <a:srgbClr val="00B0F0"/>
                </a:solidFill>
                <a:latin typeface="Times New Roman"/>
                <a:cs typeface="Times New Roman"/>
              </a:rPr>
              <a:t>                               def __</a:t>
            </a:r>
            <a:r>
              <a:rPr lang="en-US" sz="2400" dirty="0" err="1">
                <a:solidFill>
                  <a:srgbClr val="00B0F0"/>
                </a:solidFill>
                <a:latin typeface="Times New Roman"/>
                <a:cs typeface="Times New Roman"/>
              </a:rPr>
              <a:t>len</a:t>
            </a:r>
            <a:r>
              <a:rPr lang="en-US" sz="2400" dirty="0">
                <a:solidFill>
                  <a:srgbClr val="00B0F0"/>
                </a:solidFill>
                <a:latin typeface="Times New Roman"/>
                <a:cs typeface="Times New Roman"/>
              </a:rPr>
              <a:t>__(self):</a:t>
            </a:r>
          </a:p>
          <a:p>
            <a:r>
              <a:rPr lang="en-US" sz="2400" dirty="0">
                <a:solidFill>
                  <a:srgbClr val="00B0F0"/>
                </a:solidFill>
                <a:latin typeface="Times New Roman"/>
                <a:cs typeface="Times New Roman"/>
              </a:rPr>
              <a:t>                                     return </a:t>
            </a:r>
            <a:r>
              <a:rPr lang="en-US" sz="2400" dirty="0" err="1">
                <a:solidFill>
                  <a:srgbClr val="00B0F0"/>
                </a:solidFill>
                <a:latin typeface="Times New Roman"/>
                <a:cs typeface="Times New Roman"/>
              </a:rPr>
              <a:t>len</a:t>
            </a:r>
            <a:r>
              <a:rPr lang="en-US" sz="2400" dirty="0">
                <a:solidFill>
                  <a:srgbClr val="00B0F0"/>
                </a:solidFill>
                <a:latin typeface="Times New Roman"/>
                <a:cs typeface="Times New Roman"/>
              </a:rPr>
              <a:t>(self.name)</a:t>
            </a:r>
            <a:endParaRPr lang="en-US" dirty="0"/>
          </a:p>
          <a:p>
            <a:r>
              <a:rPr lang="en-US" sz="2400" dirty="0">
                <a:solidFill>
                  <a:srgbClr val="00B0F0"/>
                </a:solidFill>
                <a:latin typeface="Times New Roman"/>
                <a:cs typeface="Times New Roman"/>
              </a:rPr>
              <a:t>                       s1 = Student("Ahmed")</a:t>
            </a:r>
          </a:p>
          <a:p>
            <a:r>
              <a:rPr lang="en-US" sz="2400" dirty="0">
                <a:solidFill>
                  <a:srgbClr val="00B0F0"/>
                </a:solidFill>
                <a:latin typeface="Times New Roman"/>
                <a:cs typeface="Times New Roman"/>
              </a:rPr>
              <a:t>                       print(s1); print( </a:t>
            </a:r>
            <a:r>
              <a:rPr lang="en-US" sz="2400" dirty="0" err="1">
                <a:solidFill>
                  <a:srgbClr val="00B0F0"/>
                </a:solidFill>
                <a:latin typeface="Times New Roman"/>
                <a:cs typeface="Times New Roman"/>
              </a:rPr>
              <a:t>len</a:t>
            </a:r>
            <a:r>
              <a:rPr lang="en-US" sz="2400" dirty="0">
                <a:solidFill>
                  <a:srgbClr val="00B0F0"/>
                </a:solidFill>
                <a:latin typeface="Times New Roman"/>
                <a:cs typeface="Times New Roman"/>
              </a:rPr>
              <a:t>(s1)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SPECIAL INSTANCE METHODS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2354318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416320"/>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Create a class called </a:t>
            </a:r>
            <a:r>
              <a:rPr lang="en-US" sz="2400" b="1" dirty="0">
                <a:solidFill>
                  <a:srgbClr val="2D3956"/>
                </a:solidFill>
                <a:latin typeface="Times New Roman"/>
                <a:cs typeface="Times New Roman"/>
              </a:rPr>
              <a:t>"Distance"</a:t>
            </a:r>
            <a:r>
              <a:rPr lang="en-US" sz="2400" dirty="0">
                <a:solidFill>
                  <a:srgbClr val="2D3956"/>
                </a:solidFill>
                <a:latin typeface="Times New Roman"/>
                <a:cs typeface="Times New Roman"/>
              </a:rPr>
              <a:t> that has two instance attributes called </a:t>
            </a:r>
            <a:r>
              <a:rPr lang="en-US" sz="2400" b="1" dirty="0">
                <a:solidFill>
                  <a:srgbClr val="2D3956"/>
                </a:solidFill>
                <a:latin typeface="Times New Roman"/>
                <a:cs typeface="Times New Roman"/>
              </a:rPr>
              <a:t>"feet"</a:t>
            </a:r>
            <a:r>
              <a:rPr lang="en-US" sz="2400" dirty="0">
                <a:solidFill>
                  <a:srgbClr val="2D3956"/>
                </a:solidFill>
                <a:latin typeface="Times New Roman"/>
                <a:cs typeface="Times New Roman"/>
              </a:rPr>
              <a:t> and </a:t>
            </a:r>
            <a:r>
              <a:rPr lang="en-US" sz="2400" b="1" dirty="0">
                <a:solidFill>
                  <a:srgbClr val="2D3956"/>
                </a:solidFill>
                <a:latin typeface="Times New Roman"/>
                <a:cs typeface="Times New Roman"/>
              </a:rPr>
              <a:t>"inches" </a:t>
            </a:r>
            <a:r>
              <a:rPr lang="en-US" sz="2400" dirty="0">
                <a:solidFill>
                  <a:srgbClr val="2D3956"/>
                </a:solidFill>
                <a:latin typeface="Times New Roman"/>
                <a:cs typeface="Times New Roman"/>
              </a:rPr>
              <a:t>and has the following methods:</a:t>
            </a:r>
            <a:endParaRPr lang="en-US" dirty="0"/>
          </a:p>
          <a:p>
            <a:pPr marL="742950" lvl="1" indent="-285750">
              <a:buFont typeface="Arial,Sans-Serif"/>
              <a:buChar char="•"/>
            </a:pPr>
            <a:r>
              <a:rPr lang="en-US" sz="2400" dirty="0">
                <a:solidFill>
                  <a:srgbClr val="2D3956"/>
                </a:solidFill>
                <a:latin typeface="Times New Roman"/>
                <a:cs typeface="Times New Roman"/>
              </a:rPr>
              <a:t>__</a:t>
            </a:r>
            <a:r>
              <a:rPr lang="en-US" sz="2400" dirty="0" err="1">
                <a:solidFill>
                  <a:srgbClr val="2D3956"/>
                </a:solidFill>
                <a:latin typeface="Times New Roman"/>
                <a:cs typeface="Times New Roman"/>
              </a:rPr>
              <a:t>init</a:t>
            </a:r>
            <a:r>
              <a:rPr lang="en-US" sz="2400" dirty="0">
                <a:solidFill>
                  <a:srgbClr val="2D3956"/>
                </a:solidFill>
                <a:latin typeface="Times New Roman"/>
                <a:cs typeface="Times New Roman"/>
              </a:rPr>
              <a:t>__(): that initializes the distance objects using the default arguments.</a:t>
            </a:r>
          </a:p>
          <a:p>
            <a:pPr marL="742950" lvl="1" indent="-285750">
              <a:buFont typeface="Arial,Sans-Serif"/>
              <a:buChar char="•"/>
            </a:pPr>
            <a:endParaRPr lang="en-US" sz="2400" dirty="0">
              <a:solidFill>
                <a:srgbClr val="2D3956"/>
              </a:solidFill>
              <a:latin typeface="Times New Roman"/>
              <a:cs typeface="Times New Roman"/>
            </a:endParaRPr>
          </a:p>
          <a:p>
            <a:pPr marL="742950" lvl="1" indent="-285750">
              <a:buFont typeface="Arial,Sans-Serif"/>
              <a:buChar char="•"/>
            </a:pPr>
            <a:r>
              <a:rPr lang="en-US" sz="2400" dirty="0" err="1">
                <a:solidFill>
                  <a:srgbClr val="2D3956"/>
                </a:solidFill>
                <a:latin typeface="Times New Roman"/>
                <a:cs typeface="Times New Roman"/>
              </a:rPr>
              <a:t>getDistance</a:t>
            </a:r>
            <a:r>
              <a:rPr lang="en-US" sz="2400" dirty="0">
                <a:solidFill>
                  <a:srgbClr val="2D3956"/>
                </a:solidFill>
                <a:latin typeface="Times New Roman"/>
                <a:cs typeface="Times New Roman"/>
              </a:rPr>
              <a:t>(): that takes the distance information from the user.</a:t>
            </a:r>
          </a:p>
          <a:p>
            <a:pPr marL="742950" lvl="1" indent="-285750">
              <a:buFont typeface="Arial,Sans-Serif"/>
              <a:buChar char="•"/>
            </a:pPr>
            <a:endParaRPr lang="en-US" sz="2400" dirty="0">
              <a:solidFill>
                <a:srgbClr val="2D3956"/>
              </a:solidFill>
              <a:latin typeface="Times New Roman"/>
              <a:cs typeface="Times New Roman"/>
            </a:endParaRPr>
          </a:p>
          <a:p>
            <a:pPr marL="742950" lvl="1" indent="-285750">
              <a:buFont typeface="Arial,Sans-Serif"/>
              <a:buChar char="•"/>
            </a:pPr>
            <a:r>
              <a:rPr lang="en-US" sz="2400" dirty="0" err="1">
                <a:solidFill>
                  <a:srgbClr val="2D3956"/>
                </a:solidFill>
                <a:latin typeface="Times New Roman"/>
                <a:cs typeface="Times New Roman"/>
              </a:rPr>
              <a:t>addDistances</a:t>
            </a:r>
            <a:r>
              <a:rPr lang="en-US" sz="2400" dirty="0">
                <a:solidFill>
                  <a:srgbClr val="2D3956"/>
                </a:solidFill>
                <a:latin typeface="Times New Roman"/>
                <a:cs typeface="Times New Roman"/>
              </a:rPr>
              <a:t>(): that adds two different distance and return the sum of their </a:t>
            </a:r>
            <a:r>
              <a:rPr lang="en-US" sz="2400" dirty="0" err="1">
                <a:solidFill>
                  <a:srgbClr val="2D3956"/>
                </a:solidFill>
                <a:latin typeface="Times New Roman"/>
                <a:cs typeface="Times New Roman"/>
              </a:rPr>
              <a:t>feets</a:t>
            </a:r>
            <a:r>
              <a:rPr lang="en-US" sz="2400" dirty="0">
                <a:solidFill>
                  <a:srgbClr val="2D3956"/>
                </a:solidFill>
                <a:latin typeface="Times New Roman"/>
                <a:cs typeface="Times New Roman"/>
              </a:rPr>
              <a:t> and inches. </a:t>
            </a:r>
            <a:endParaRPr lang="en-US" dirty="0"/>
          </a:p>
          <a:p>
            <a:pPr marL="285750" indent="-285750">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EXAMPLE</a:t>
            </a:r>
          </a:p>
        </p:txBody>
      </p:sp>
    </p:spTree>
    <p:extLst>
      <p:ext uri="{BB962C8B-B14F-4D97-AF65-F5344CB8AC3E}">
        <p14:creationId xmlns:p14="http://schemas.microsoft.com/office/powerpoint/2010/main" val="2309351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342900" indent="-342900">
              <a:buFont typeface="Arial"/>
              <a:buChar char="•"/>
            </a:pPr>
            <a:r>
              <a:rPr lang="en-US" sz="2400" dirty="0">
                <a:solidFill>
                  <a:srgbClr val="2D3956"/>
                </a:solidFill>
                <a:latin typeface="Times New Roman"/>
                <a:cs typeface="Times New Roman"/>
              </a:rPr>
              <a:t>Code:</a:t>
            </a:r>
            <a:endParaRPr lang="en-US" sz="2400" b="1" dirty="0">
              <a:solidFill>
                <a:srgbClr val="2D3956"/>
              </a:solidFill>
              <a:latin typeface="Times New Roman"/>
              <a:cs typeface="Times New Roman"/>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class Distance:</a:t>
            </a:r>
            <a:endParaRPr lang="en-US">
              <a:solidFill>
                <a:srgbClr val="00B0F0"/>
              </a:solidFill>
              <a:ea typeface="Calibri"/>
              <a:cs typeface="Calibri"/>
            </a:endParaRPr>
          </a:p>
          <a:p>
            <a:r>
              <a:rPr lang="en-US" sz="2400" dirty="0">
                <a:solidFill>
                  <a:srgbClr val="00B0F0"/>
                </a:solidFill>
                <a:latin typeface="Times New Roman"/>
                <a:cs typeface="Times New Roman"/>
              </a:rPr>
              <a:t>                       def __</a:t>
            </a:r>
            <a:r>
              <a:rPr lang="en-US" sz="2400" dirty="0" err="1">
                <a:solidFill>
                  <a:srgbClr val="00B0F0"/>
                </a:solidFill>
                <a:latin typeface="Times New Roman"/>
                <a:cs typeface="Times New Roman"/>
              </a:rPr>
              <a:t>init</a:t>
            </a:r>
            <a:r>
              <a:rPr lang="en-US" sz="2400" dirty="0">
                <a:solidFill>
                  <a:srgbClr val="00B0F0"/>
                </a:solidFill>
                <a:latin typeface="Times New Roman"/>
                <a:cs typeface="Times New Roman"/>
              </a:rPr>
              <a:t>__(self, feet = 0, inch = 0.0):</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self.feet</a:t>
            </a:r>
            <a:r>
              <a:rPr lang="en-US" sz="2400" dirty="0">
                <a:solidFill>
                  <a:srgbClr val="00B0F0"/>
                </a:solidFill>
                <a:latin typeface="Times New Roman"/>
                <a:cs typeface="Times New Roman"/>
              </a:rPr>
              <a:t> = feet</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self.inch</a:t>
            </a:r>
            <a:r>
              <a:rPr lang="en-US" sz="2400" dirty="0">
                <a:solidFill>
                  <a:srgbClr val="00B0F0"/>
                </a:solidFill>
                <a:latin typeface="Times New Roman"/>
                <a:cs typeface="Times New Roman"/>
              </a:rPr>
              <a:t> = inch</a:t>
            </a:r>
          </a:p>
          <a:p>
            <a:r>
              <a:rPr lang="en-US" sz="2400" dirty="0">
                <a:solidFill>
                  <a:srgbClr val="00B0F0"/>
                </a:solidFill>
                <a:latin typeface="Times New Roman"/>
                <a:cs typeface="Times New Roman"/>
              </a:rPr>
              <a:t>                       def </a:t>
            </a:r>
            <a:r>
              <a:rPr lang="en-US" sz="2400" dirty="0" err="1">
                <a:solidFill>
                  <a:srgbClr val="00B0F0"/>
                </a:solidFill>
                <a:latin typeface="Times New Roman"/>
                <a:cs typeface="Times New Roman"/>
              </a:rPr>
              <a:t>getDistance</a:t>
            </a:r>
            <a:r>
              <a:rPr lang="en-US" sz="2400" dirty="0">
                <a:solidFill>
                  <a:srgbClr val="00B0F0"/>
                </a:solidFill>
                <a:latin typeface="Times New Roman"/>
                <a:cs typeface="Times New Roman"/>
              </a:rPr>
              <a:t>(self):</a:t>
            </a:r>
          </a:p>
          <a:p>
            <a:r>
              <a:rPr lang="en-US" sz="2400" dirty="0">
                <a:solidFill>
                  <a:srgbClr val="00B0F0"/>
                </a:solidFill>
                <a:latin typeface="Times New Roman"/>
                <a:cs typeface="Times New Roman"/>
              </a:rPr>
              <a:t>                             f = int(input("Enter the </a:t>
            </a:r>
            <a:r>
              <a:rPr lang="en-US" sz="2400" dirty="0" err="1">
                <a:solidFill>
                  <a:srgbClr val="00B0F0"/>
                </a:solidFill>
                <a:latin typeface="Times New Roman"/>
                <a:cs typeface="Times New Roman"/>
              </a:rPr>
              <a:t>distnace</a:t>
            </a:r>
            <a:r>
              <a:rPr lang="en-US" sz="2400" dirty="0">
                <a:solidFill>
                  <a:srgbClr val="00B0F0"/>
                </a:solidFill>
                <a:latin typeface="Times New Roman"/>
                <a:cs typeface="Times New Roman"/>
              </a:rPr>
              <a:t> feet value: "))</a:t>
            </a:r>
          </a:p>
          <a:p>
            <a:r>
              <a:rPr lang="en-US" sz="2400" dirty="0">
                <a:solidFill>
                  <a:srgbClr val="00B0F0"/>
                </a:solidFill>
                <a:latin typeface="Times New Roman"/>
                <a:cs typeface="Times New Roman"/>
              </a:rPr>
              <a:t>                             </a:t>
            </a:r>
            <a:r>
              <a:rPr lang="en-US" sz="2400" err="1">
                <a:solidFill>
                  <a:srgbClr val="00B0F0"/>
                </a:solidFill>
                <a:latin typeface="Times New Roman"/>
                <a:cs typeface="Times New Roman"/>
              </a:rPr>
              <a:t>self.feet</a:t>
            </a:r>
            <a:r>
              <a:rPr lang="en-US" sz="2400" dirty="0">
                <a:solidFill>
                  <a:srgbClr val="00B0F0"/>
                </a:solidFill>
                <a:latin typeface="Times New Roman"/>
                <a:cs typeface="Times New Roman"/>
              </a:rPr>
              <a:t> = f</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inc</a:t>
            </a:r>
            <a:r>
              <a:rPr lang="en-US" sz="2400" dirty="0">
                <a:solidFill>
                  <a:srgbClr val="00B0F0"/>
                </a:solidFill>
                <a:latin typeface="Times New Roman"/>
                <a:cs typeface="Times New Roman"/>
              </a:rPr>
              <a:t> = float(input("Enter the </a:t>
            </a:r>
            <a:r>
              <a:rPr lang="en-US" sz="2400" dirty="0" err="1">
                <a:solidFill>
                  <a:srgbClr val="00B0F0"/>
                </a:solidFill>
                <a:latin typeface="Times New Roman"/>
                <a:cs typeface="Times New Roman"/>
              </a:rPr>
              <a:t>distnace</a:t>
            </a:r>
            <a:r>
              <a:rPr lang="en-US" sz="2400" dirty="0">
                <a:solidFill>
                  <a:srgbClr val="00B0F0"/>
                </a:solidFill>
                <a:latin typeface="Times New Roman"/>
                <a:cs typeface="Times New Roman"/>
              </a:rPr>
              <a:t> feet value: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self.inch</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inc</a:t>
            </a:r>
            <a:endParaRPr lang="en-US" sz="2400">
              <a:solidFill>
                <a:srgbClr val="00B0F0"/>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948970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342900" indent="-342900">
              <a:buFont typeface="Arial"/>
              <a:buChar char="•"/>
            </a:pPr>
            <a:r>
              <a:rPr lang="en-US" sz="2400" dirty="0">
                <a:solidFill>
                  <a:srgbClr val="2D3956"/>
                </a:solidFill>
                <a:latin typeface="Times New Roman"/>
                <a:cs typeface="Times New Roman"/>
              </a:rPr>
              <a:t>Code:              </a:t>
            </a:r>
            <a:endParaRPr lang="en-US" dirty="0">
              <a:solidFill>
                <a:srgbClr val="00B0F0"/>
              </a:solidFill>
              <a:latin typeface="Calibri" panose="020F0502020204030204"/>
              <a:cs typeface="Calibri"/>
            </a:endParaRPr>
          </a:p>
          <a:p>
            <a:r>
              <a:rPr lang="en-US" sz="2400" dirty="0">
                <a:solidFill>
                  <a:srgbClr val="00B0F0"/>
                </a:solidFill>
                <a:latin typeface="Times New Roman"/>
                <a:cs typeface="Times New Roman"/>
              </a:rPr>
              <a:t>              class Distance:</a:t>
            </a:r>
            <a:endParaRPr lang="en-US" dirty="0">
              <a:solidFill>
                <a:srgbClr val="00B0F0"/>
              </a:solidFill>
              <a:ea typeface="Calibri"/>
              <a:cs typeface="Calibri"/>
            </a:endParaRPr>
          </a:p>
          <a:p>
            <a:r>
              <a:rPr lang="en-US" sz="2400" dirty="0">
                <a:solidFill>
                  <a:srgbClr val="00B0F0"/>
                </a:solidFill>
                <a:latin typeface="Times New Roman"/>
                <a:cs typeface="Times New Roman"/>
              </a:rPr>
              <a:t>                       def </a:t>
            </a:r>
            <a:r>
              <a:rPr lang="en-US" sz="2400" dirty="0" err="1">
                <a:solidFill>
                  <a:srgbClr val="00B0F0"/>
                </a:solidFill>
                <a:latin typeface="Times New Roman"/>
                <a:cs typeface="Times New Roman"/>
              </a:rPr>
              <a:t>addDistances</a:t>
            </a:r>
            <a:r>
              <a:rPr lang="en-US" sz="2400" dirty="0">
                <a:solidFill>
                  <a:srgbClr val="00B0F0"/>
                </a:solidFill>
                <a:latin typeface="Times New Roman"/>
                <a:cs typeface="Times New Roman"/>
              </a:rPr>
              <a:t>(self, </a:t>
            </a:r>
            <a:r>
              <a:rPr lang="en-US" sz="2400" dirty="0" err="1">
                <a:solidFill>
                  <a:srgbClr val="00B0F0"/>
                </a:solidFill>
                <a:latin typeface="Times New Roman"/>
                <a:cs typeface="Times New Roman"/>
              </a:rPr>
              <a:t>otherObj</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temp = </a:t>
            </a:r>
            <a:r>
              <a:rPr lang="en-US" sz="2400" b="1" dirty="0" err="1">
                <a:solidFill>
                  <a:srgbClr val="00B0F0"/>
                </a:solidFill>
                <a:latin typeface="Times New Roman"/>
                <a:cs typeface="Times New Roman"/>
              </a:rPr>
              <a:t>self.__class</a:t>
            </a:r>
            <a:r>
              <a:rPr lang="en-US" sz="2400" b="1" dirty="0">
                <a:solidFill>
                  <a:srgbClr val="00B0F0"/>
                </a:solidFill>
                <a:latin typeface="Times New Roman"/>
                <a:cs typeface="Times New Roman"/>
              </a:rPr>
              <a:t>__()</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temp.feet</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self.feet</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otherObj.feet</a:t>
            </a:r>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temp.inch</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self.inch</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otherObj.inch</a:t>
            </a:r>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                              if </a:t>
            </a:r>
            <a:r>
              <a:rPr lang="en-US" sz="2400" dirty="0" err="1">
                <a:solidFill>
                  <a:srgbClr val="00B0F0"/>
                </a:solidFill>
                <a:latin typeface="Times New Roman"/>
                <a:cs typeface="Times New Roman"/>
              </a:rPr>
              <a:t>temp.inch</a:t>
            </a:r>
            <a:r>
              <a:rPr lang="en-US" sz="2400" dirty="0">
                <a:solidFill>
                  <a:srgbClr val="00B0F0"/>
                </a:solidFill>
                <a:latin typeface="Times New Roman"/>
                <a:cs typeface="Times New Roman"/>
              </a:rPr>
              <a:t> &gt;= 12.0:</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temp.feet</a:t>
            </a:r>
            <a:r>
              <a:rPr lang="en-US" sz="2400" dirty="0">
                <a:solidFill>
                  <a:srgbClr val="00B0F0"/>
                </a:solidFill>
                <a:latin typeface="Times New Roman"/>
                <a:cs typeface="Times New Roman"/>
              </a:rPr>
              <a:t> += 1</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temp.inch</a:t>
            </a:r>
            <a:r>
              <a:rPr lang="en-US" sz="2400" dirty="0">
                <a:solidFill>
                  <a:srgbClr val="00B0F0"/>
                </a:solidFill>
                <a:latin typeface="Times New Roman"/>
                <a:cs typeface="Times New Roman"/>
              </a:rPr>
              <a:t> -= 12.0</a:t>
            </a:r>
          </a:p>
          <a:p>
            <a:r>
              <a:rPr lang="en-US" sz="2400" dirty="0">
                <a:solidFill>
                  <a:srgbClr val="00B0F0"/>
                </a:solidFill>
                <a:latin typeface="Times New Roman"/>
                <a:cs typeface="Times New Roman"/>
              </a:rPr>
              <a:t>                              return temp</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721843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046988"/>
          </a:xfrm>
          <a:prstGeom prst="rect">
            <a:avLst/>
          </a:prstGeom>
          <a:noFill/>
        </p:spPr>
        <p:txBody>
          <a:bodyPr wrap="square" lIns="91440" tIns="45720" rIns="91440" bIns="45720" rtlCol="0" anchor="t">
            <a:spAutoFit/>
          </a:bodyPr>
          <a:lstStyle/>
          <a:p>
            <a:pPr marL="342900" indent="-342900">
              <a:buFont typeface="Arial"/>
              <a:buChar char="•"/>
            </a:pPr>
            <a:r>
              <a:rPr lang="en-US" sz="2400" dirty="0">
                <a:solidFill>
                  <a:srgbClr val="2D3956"/>
                </a:solidFill>
                <a:latin typeface="Times New Roman"/>
                <a:cs typeface="Times New Roman"/>
              </a:rPr>
              <a:t>Code:</a:t>
            </a:r>
            <a:endParaRPr lang="en-US" sz="2400" dirty="0">
              <a:solidFill>
                <a:srgbClr val="00B0F0"/>
              </a:solidFill>
              <a:latin typeface="Times New Roman"/>
              <a:ea typeface="Calibri"/>
              <a:cs typeface="Times New Roman"/>
            </a:endParaRPr>
          </a:p>
          <a:p>
            <a:r>
              <a:rPr lang="en-US" sz="2400" dirty="0">
                <a:solidFill>
                  <a:srgbClr val="00B0F0"/>
                </a:solidFill>
                <a:latin typeface="Times New Roman"/>
                <a:cs typeface="Times New Roman"/>
              </a:rPr>
              <a:t>                      d1 = Distance()</a:t>
            </a:r>
          </a:p>
          <a:p>
            <a:r>
              <a:rPr lang="en-US" sz="2400" dirty="0">
                <a:solidFill>
                  <a:srgbClr val="00B0F0"/>
                </a:solidFill>
                <a:latin typeface="Times New Roman"/>
                <a:cs typeface="Times New Roman"/>
              </a:rPr>
              <a:t>                      print(d1.feet)</a:t>
            </a:r>
          </a:p>
          <a:p>
            <a:r>
              <a:rPr lang="en-US" sz="2400" dirty="0">
                <a:solidFill>
                  <a:srgbClr val="00B0F0"/>
                </a:solidFill>
                <a:latin typeface="Times New Roman"/>
                <a:cs typeface="Times New Roman"/>
              </a:rPr>
              <a:t>                      d1.getDistance()</a:t>
            </a:r>
          </a:p>
          <a:p>
            <a:r>
              <a:rPr lang="en-US" sz="2400" dirty="0">
                <a:solidFill>
                  <a:srgbClr val="00B0F0"/>
                </a:solidFill>
                <a:latin typeface="Times New Roman"/>
                <a:cs typeface="Times New Roman"/>
              </a:rPr>
              <a:t>                      print(d1.feet)</a:t>
            </a:r>
          </a:p>
          <a:p>
            <a:r>
              <a:rPr lang="en-US" sz="2400" dirty="0">
                <a:solidFill>
                  <a:srgbClr val="00B0F0"/>
                </a:solidFill>
                <a:latin typeface="Times New Roman"/>
                <a:cs typeface="Times New Roman"/>
              </a:rPr>
              <a:t>                      d2 = Distance(2, 1.5)</a:t>
            </a:r>
          </a:p>
          <a:p>
            <a:r>
              <a:rPr lang="en-US" sz="2400" dirty="0">
                <a:solidFill>
                  <a:srgbClr val="00B0F0"/>
                </a:solidFill>
                <a:latin typeface="Times New Roman"/>
                <a:cs typeface="Times New Roman"/>
              </a:rPr>
              <a:t>                      d3 = d1.addDistances(d2)</a:t>
            </a:r>
          </a:p>
          <a:p>
            <a:r>
              <a:rPr lang="en-US" sz="2400" dirty="0">
                <a:solidFill>
                  <a:srgbClr val="00B0F0"/>
                </a:solidFill>
                <a:latin typeface="Times New Roman"/>
                <a:cs typeface="Times New Roman"/>
              </a:rPr>
              <a:t>                      print(d3.feet, d3.inch)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62842"/>
            <a:ext cx="6547465"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2538415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QUESTIONS FOR ONLINE DISCUSSION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08</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Write a class, Student, which has three properties, including a 6-digit student ID, a name, and a list of exam scores. The constructor takes the student name as the first argument, followed by an optional number of additional arguments representing the examination scores. The Student class provide two methods, including average, which takes no argument and returns the average score of the student, and __str__, which formats the student information as ‘[ID\t name\t scores]’, where scores is a tab-</a:t>
            </a:r>
            <a:r>
              <a:rPr lang="en-US" sz="2400" dirty="0" err="1">
                <a:solidFill>
                  <a:srgbClr val="2D3956"/>
                </a:solidFill>
                <a:latin typeface="Times New Roman"/>
                <a:cs typeface="Times New Roman"/>
              </a:rPr>
              <a:t>seperated</a:t>
            </a:r>
            <a:r>
              <a:rPr lang="en-US" sz="2400" dirty="0">
                <a:solidFill>
                  <a:srgbClr val="2D3956"/>
                </a:solidFill>
                <a:latin typeface="Times New Roman"/>
                <a:cs typeface="Times New Roman"/>
              </a:rPr>
              <a:t> list of floating-point numbers, accurate to two digits after the decimal point.</a:t>
            </a:r>
            <a:endParaRPr lang="en-US" dirty="0">
              <a:solidFill>
                <a:srgbClr val="000000"/>
              </a:solidFill>
              <a:latin typeface="Calibri" panose="020F0502020204030204"/>
              <a:ea typeface="Calibri" panose="020F0502020204030204"/>
              <a:cs typeface="Calibri" panose="020F0502020204030204"/>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1845178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person holding a tablet&#10;&#10;Description automatically generated">
            <a:extLst>
              <a:ext uri="{FF2B5EF4-FFF2-40B4-BE49-F238E27FC236}">
                <a16:creationId xmlns:a16="http://schemas.microsoft.com/office/drawing/2014/main" id="{5D52CB60-1037-5D90-C1A6-677803AD65EE}"/>
              </a:ext>
            </a:extLst>
          </p:cNvPr>
          <p:cNvPicPr>
            <a:picLocks noChangeAspect="1"/>
          </p:cNvPicPr>
          <p:nvPr/>
        </p:nvPicPr>
        <p:blipFill>
          <a:blip r:embed="rId8"/>
          <a:stretch>
            <a:fillRect/>
          </a:stretch>
        </p:blipFill>
        <p:spPr>
          <a:xfrm>
            <a:off x="1475117" y="1587476"/>
            <a:ext cx="9342407" cy="389870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40</Slides>
  <Notes>3</Notes>
  <HiddenSlides>0</HiddenSlide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revision>523</cp:revision>
  <dcterms:created xsi:type="dcterms:W3CDTF">2023-04-29T09:08:23Z</dcterms:created>
  <dcterms:modified xsi:type="dcterms:W3CDTF">2023-11-18T10:25:16Z</dcterms:modified>
</cp:coreProperties>
</file>