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51"/>
  </p:notesMasterIdLst>
  <p:sldIdLst>
    <p:sldId id="480" r:id="rId3"/>
    <p:sldId id="276" r:id="rId4"/>
    <p:sldId id="505" r:id="rId5"/>
    <p:sldId id="506" r:id="rId6"/>
    <p:sldId id="507" r:id="rId7"/>
    <p:sldId id="508" r:id="rId8"/>
    <p:sldId id="509" r:id="rId9"/>
    <p:sldId id="510" r:id="rId10"/>
    <p:sldId id="511" r:id="rId11"/>
    <p:sldId id="306" r:id="rId12"/>
    <p:sldId id="514" r:id="rId13"/>
    <p:sldId id="516" r:id="rId14"/>
    <p:sldId id="496" r:id="rId15"/>
    <p:sldId id="517" r:id="rId16"/>
    <p:sldId id="518" r:id="rId17"/>
    <p:sldId id="519" r:id="rId18"/>
    <p:sldId id="521" r:id="rId19"/>
    <p:sldId id="513" r:id="rId20"/>
    <p:sldId id="520" r:id="rId21"/>
    <p:sldId id="522" r:id="rId22"/>
    <p:sldId id="523" r:id="rId23"/>
    <p:sldId id="524" r:id="rId24"/>
    <p:sldId id="525" r:id="rId25"/>
    <p:sldId id="526" r:id="rId26"/>
    <p:sldId id="527" r:id="rId27"/>
    <p:sldId id="528" r:id="rId28"/>
    <p:sldId id="529" r:id="rId29"/>
    <p:sldId id="530" r:id="rId30"/>
    <p:sldId id="531" r:id="rId31"/>
    <p:sldId id="532" r:id="rId32"/>
    <p:sldId id="533" r:id="rId33"/>
    <p:sldId id="534" r:id="rId34"/>
    <p:sldId id="535" r:id="rId35"/>
    <p:sldId id="536" r:id="rId36"/>
    <p:sldId id="537" r:id="rId37"/>
    <p:sldId id="538" r:id="rId38"/>
    <p:sldId id="539" r:id="rId39"/>
    <p:sldId id="540" r:id="rId40"/>
    <p:sldId id="542" r:id="rId41"/>
    <p:sldId id="543" r:id="rId42"/>
    <p:sldId id="544" r:id="rId43"/>
    <p:sldId id="545" r:id="rId44"/>
    <p:sldId id="546" r:id="rId45"/>
    <p:sldId id="547" r:id="rId46"/>
    <p:sldId id="548" r:id="rId47"/>
    <p:sldId id="549" r:id="rId48"/>
    <p:sldId id="55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05"/>
            <p14:sldId id="506"/>
            <p14:sldId id="507"/>
            <p14:sldId id="508"/>
            <p14:sldId id="509"/>
            <p14:sldId id="510"/>
            <p14:sldId id="511"/>
            <p14:sldId id="306"/>
            <p14:sldId id="514"/>
            <p14:sldId id="516"/>
            <p14:sldId id="496"/>
            <p14:sldId id="517"/>
            <p14:sldId id="518"/>
            <p14:sldId id="519"/>
            <p14:sldId id="521"/>
            <p14:sldId id="513"/>
            <p14:sldId id="520"/>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2"/>
            <p14:sldId id="543"/>
            <p14:sldId id="544"/>
            <p14:sldId id="545"/>
            <p14:sldId id="546"/>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9" d="100"/>
          <a:sy n="89" d="100"/>
        </p:scale>
        <p:origin x="4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customXml" Target="../customXml/item2.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1472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49375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87300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52356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368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0092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2262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49361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758744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29645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479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619901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0935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39593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396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8469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6603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8019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4527166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3.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378492" y="2335178"/>
            <a:ext cx="5343881"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Managing People and Organizations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392209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MGM603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Managing People and Organizations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4191981"/>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1: introduction to organizational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overview of organizational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changing environment of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2: individual behaviors and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Individual characteristics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Individual values, perceptions, and reactions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Motivating behavior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Motivating behavior with work and rewards</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214028" y="1882478"/>
            <a:ext cx="10541000" cy="4653646"/>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3. Social and group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Groups and teams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Decision making and problem solving</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Communication</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conflict and negotiating</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4. Leadership and influence processes in organizations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Traditional leadership approaches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Contemporary views of leadership in organizations </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Power, influence, and politics</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76056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Course Outlines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244602"/>
            <a:ext cx="10541000" cy="1883657"/>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Part 5. Organizational processes and characteristics</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structure and design</a:t>
            </a:r>
            <a:endParaRPr lang="en-US" sz="2000" b="0" i="0" u="none" strike="noStrike" dirty="0">
              <a:effectLst/>
              <a:latin typeface="Arial" panose="020B0604020202020204" pitchFamily="34" charset="0"/>
            </a:endParaRPr>
          </a:p>
          <a:p>
            <a:pPr marL="0" marR="0" indent="0" algn="l" rtl="0" eaLnBrk="1" fontAlgn="ctr"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culture</a:t>
            </a:r>
            <a:endParaRPr lang="en-US" sz="2000" b="0" i="0" u="none" strike="noStrike" dirty="0">
              <a:effectLst/>
              <a:latin typeface="Arial" panose="020B0604020202020204" pitchFamily="34"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9920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8B449BDF-6E04-C152-7DB4-D3B6728EF982}"/>
              </a:ext>
            </a:extLst>
          </p:cNvPr>
          <p:cNvPicPr>
            <a:picLocks noChangeAspect="1"/>
          </p:cNvPicPr>
          <p:nvPr/>
        </p:nvPicPr>
        <p:blipFill>
          <a:blip r:embed="rId3"/>
          <a:stretch>
            <a:fillRect/>
          </a:stretch>
        </p:blipFill>
        <p:spPr>
          <a:xfrm>
            <a:off x="2326235" y="1895426"/>
            <a:ext cx="7955970" cy="3950550"/>
          </a:xfrm>
          <a:prstGeom prst="rect">
            <a:avLst/>
          </a:prstGeom>
        </p:spPr>
      </p:pic>
    </p:spTree>
    <p:extLst>
      <p:ext uri="{BB962C8B-B14F-4D97-AF65-F5344CB8AC3E}">
        <p14:creationId xmlns:p14="http://schemas.microsoft.com/office/powerpoint/2010/main" val="4118650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An Overview of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4C14D96-6324-10A8-E0AB-5252068C02C9}"/>
              </a:ext>
            </a:extLst>
          </p:cNvPr>
          <p:cNvSpPr txBox="1"/>
          <p:nvPr/>
        </p:nvSpPr>
        <p:spPr>
          <a:xfrm>
            <a:off x="931656" y="2127623"/>
            <a:ext cx="10541000" cy="3416320"/>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4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Outcomes of the chapter: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Define the organizational behavior and describe how it impacts both personal; and organizational success. </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Identify the basic management functions and essential skills that compromise the management process  and relate them to organizational behavior.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strategic context of organizational behavior and discuss the relationships between strategy and organizational behavior.</a:t>
            </a:r>
          </a:p>
        </p:txBody>
      </p:sp>
    </p:spTree>
    <p:extLst>
      <p:ext uri="{BB962C8B-B14F-4D97-AF65-F5344CB8AC3E}">
        <p14:creationId xmlns:p14="http://schemas.microsoft.com/office/powerpoint/2010/main" val="3578039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An Overview of Organizational Behavior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4C14D96-6324-10A8-E0AB-5252068C02C9}"/>
              </a:ext>
            </a:extLst>
          </p:cNvPr>
          <p:cNvSpPr txBox="1"/>
          <p:nvPr/>
        </p:nvSpPr>
        <p:spPr>
          <a:xfrm>
            <a:off x="931656" y="2127623"/>
            <a:ext cx="10541000" cy="2031325"/>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4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Outcomes of the chapter: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and describe contextual perspectives on organizational behavior.</a:t>
            </a:r>
          </a:p>
          <a:p>
            <a:pPr marL="342900" marR="0" indent="-342900" algn="l" rtl="0" eaLnBrk="1" fontAlgn="ctr" latinLnBrk="0" hangingPunct="1">
              <a:lnSpc>
                <a:spcPct val="150000"/>
              </a:lnSpc>
              <a:spcBef>
                <a:spcPts val="0"/>
              </a:spcBef>
              <a:spcAft>
                <a:spcPts val="0"/>
              </a:spcAft>
              <a:buFont typeface="Arial" panose="020B0604020202020204" pitchFamily="34" charset="0"/>
              <a:buChar char="•"/>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the role of organizational behavior in management for effectiveness  and discuss the role of research in organizational behavior.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9123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Managing Growth at Google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4C14D96-6324-10A8-E0AB-5252068C02C9}"/>
              </a:ext>
            </a:extLst>
          </p:cNvPr>
          <p:cNvSpPr txBox="1"/>
          <p:nvPr/>
        </p:nvSpPr>
        <p:spPr>
          <a:xfrm>
            <a:off x="931656" y="2127623"/>
            <a:ext cx="10541000" cy="3323987"/>
          </a:xfrm>
          <a:prstGeom prst="rect">
            <a:avLst/>
          </a:prstGeom>
          <a:noFill/>
        </p:spPr>
        <p:txBody>
          <a:bodyPr wrap="square" rtlCol="0">
            <a:spAutoFit/>
          </a:bodyPr>
          <a:lstStyle/>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Google search engine was created at 1998 by Larry Page and Sergey Brin with the goal of making world’s information available to every one.</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of google realized that google explosive growth needed to be closely monitored and that its employees needed to continue feeling like an important part of the team. </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wanted to make google an engaging place to work and set out to design the organization and its culture in away that would appeal to its current and future employees. </a:t>
            </a:r>
          </a:p>
          <a:p>
            <a:pPr marL="0" marR="0" indent="0" algn="just" rtl="0" eaLnBrk="1" fontAlgn="ctr" latinLnBrk="0" hangingPunct="1">
              <a:lnSpc>
                <a:spcPct val="150000"/>
              </a:lnSpc>
              <a:spcBef>
                <a:spcPts val="0"/>
              </a:spcBef>
              <a:spcAft>
                <a:spcPts val="0"/>
              </a:spcAft>
            </a:pPr>
            <a:r>
              <a:rPr lang="en-US" sz="200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03022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Managing Growth at Google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4C14D96-6324-10A8-E0AB-5252068C02C9}"/>
              </a:ext>
            </a:extLst>
          </p:cNvPr>
          <p:cNvSpPr txBox="1"/>
          <p:nvPr/>
        </p:nvSpPr>
        <p:spPr>
          <a:xfrm>
            <a:off x="942308" y="2628185"/>
            <a:ext cx="10541000" cy="1477328"/>
          </a:xfrm>
          <a:prstGeom prst="rect">
            <a:avLst/>
          </a:prstGeom>
          <a:noFill/>
        </p:spPr>
        <p:txBody>
          <a:bodyPr wrap="square" rtlCol="0">
            <a:spAutoFit/>
          </a:bodyPr>
          <a:lstStyle/>
          <a:p>
            <a:pPr marL="0" marR="0" indent="0" algn="l" rtl="0" eaLnBrk="1" fontAlgn="ctr" latinLnBrk="0" hangingPunct="1">
              <a:lnSpc>
                <a:spcPct val="150000"/>
              </a:lnSpc>
              <a:spcBef>
                <a:spcPts val="0"/>
              </a:spcBef>
              <a:spcAft>
                <a:spcPts val="0"/>
              </a:spcAft>
            </a:pPr>
            <a:r>
              <a:rPr lang="en-US" sz="2000" b="1" i="1"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Imagine that: </a:t>
            </a:r>
            <a:r>
              <a:rPr lang="en-US" sz="2000" i="1"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founders of google asked you for advice during the early days of google what advice would you give them about the roles of its people in its future success and how to setup the company to maximize the employees innovations and loyalty.</a:t>
            </a:r>
          </a:p>
        </p:txBody>
      </p:sp>
    </p:spTree>
    <p:extLst>
      <p:ext uri="{BB962C8B-B14F-4D97-AF65-F5344CB8AC3E}">
        <p14:creationId xmlns:p14="http://schemas.microsoft.com/office/powerpoint/2010/main" val="3040024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308298" y="1397680"/>
            <a:ext cx="4739007" cy="3014736"/>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Organizational behavior (OB) is a study of:</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Human behavior in the organizational settings.</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interface between the human behavior and organization.</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Organization itself. </a:t>
            </a:r>
          </a:p>
          <a:p>
            <a:pPr marL="342900" indent="-342900">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7216235" y="4489389"/>
            <a:ext cx="4335276"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What's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3399E2C4-7E59-FE9B-9F1A-DBA29F732577}"/>
              </a:ext>
            </a:extLst>
          </p:cNvPr>
          <p:cNvPicPr>
            <a:picLocks noGrp="1" noChangeAspect="1"/>
          </p:cNvPicPr>
          <p:nvPr>
            <p:ph type="pic" sz="quarter" idx="10"/>
          </p:nvPr>
        </p:nvPicPr>
        <p:blipFill>
          <a:blip r:embed="rId3"/>
          <a:srcRect l="3609" r="3609"/>
          <a:stretch>
            <a:fillRect/>
          </a:stretch>
        </p:blipFill>
        <p:spPr>
          <a:xfrm>
            <a:off x="6140341" y="1368765"/>
            <a:ext cx="5628968" cy="2775532"/>
          </a:xfrm>
          <a:prstGeom prst="rect">
            <a:avLst/>
          </a:prstGeo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7239216" y="4586019"/>
            <a:ext cx="4335276"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What's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3399E2C4-7E59-FE9B-9F1A-DBA29F732577}"/>
              </a:ext>
            </a:extLst>
          </p:cNvPr>
          <p:cNvPicPr>
            <a:picLocks noGrp="1" noChangeAspect="1"/>
          </p:cNvPicPr>
          <p:nvPr>
            <p:ph type="pic" sz="quarter" idx="10"/>
          </p:nvPr>
        </p:nvPicPr>
        <p:blipFill>
          <a:blip r:embed="rId3"/>
          <a:srcRect l="3609" r="3609"/>
          <a:stretch>
            <a:fillRect/>
          </a:stretch>
        </p:blipFill>
        <p:spPr>
          <a:xfrm>
            <a:off x="6140341" y="1368765"/>
            <a:ext cx="5628968" cy="2775532"/>
          </a:xfrm>
          <a:prstGeom prst="rect">
            <a:avLst/>
          </a:prstGeo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473B737D-6950-622E-A0D8-FE041F630491}"/>
              </a:ext>
            </a:extLst>
          </p:cNvPr>
          <p:cNvSpPr/>
          <p:nvPr/>
        </p:nvSpPr>
        <p:spPr>
          <a:xfrm>
            <a:off x="1154463" y="1524601"/>
            <a:ext cx="4739007" cy="3014736"/>
          </a:xfrm>
          <a:prstGeom prst="rect">
            <a:avLst/>
          </a:prstGeom>
        </p:spPr>
        <p:txBody>
          <a:bodyPr wrap="square">
            <a:spAutoFit/>
          </a:bodyPr>
          <a:lstStyle/>
          <a:p>
            <a:pPr>
              <a:lnSpc>
                <a:spcPct val="120000"/>
              </a:lnSpc>
            </a:pPr>
            <a:r>
              <a:rPr lang="en-US" sz="2000" b="1" dirty="0">
                <a:latin typeface="Times New Roman" panose="02020603050405020304" pitchFamily="18" charset="0"/>
                <a:cs typeface="Times New Roman" panose="02020603050405020304" pitchFamily="18" charset="0"/>
              </a:rPr>
              <a:t>Organizational behavior (OB) is a study of:</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how people behave in organizational settings. Its principles are applied with the goal of making organizations and therefore the people in them work more effectively together.</a:t>
            </a:r>
          </a:p>
          <a:p>
            <a:pPr marL="342900" indent="-342900">
              <a:lnSpc>
                <a:spcPct val="12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873824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oogle Shape;182;p8">
            <a:extLst>
              <a:ext uri="{FF2B5EF4-FFF2-40B4-BE49-F238E27FC236}">
                <a16:creationId xmlns:a16="http://schemas.microsoft.com/office/drawing/2014/main" id="{D165FF1E-D8DB-318E-D55F-D938C5886DCA}"/>
              </a:ext>
            </a:extLst>
          </p:cNvPr>
          <p:cNvPicPr preferRelativeResize="0"/>
          <p:nvPr/>
        </p:nvPicPr>
        <p:blipFill rotWithShape="1">
          <a:blip r:embed="rId2">
            <a:alphaModFix/>
          </a:blip>
          <a:srcRect/>
          <a:stretch/>
        </p:blipFill>
        <p:spPr>
          <a:xfrm>
            <a:off x="6140341" y="906994"/>
            <a:ext cx="5759559" cy="3679025"/>
          </a:xfrm>
          <a:prstGeom prst="rect">
            <a:avLst/>
          </a:prstGeom>
          <a:noFill/>
          <a:ln>
            <a:noFill/>
          </a:ln>
        </p:spPr>
      </p:pic>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6832126" y="4872153"/>
            <a:ext cx="4904598"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The Nature of  Organizational Behavior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8" name="Rectangle 17"/>
          <p:cNvSpPr/>
          <p:nvPr/>
        </p:nvSpPr>
        <p:spPr>
          <a:xfrm>
            <a:off x="5944366" y="353356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035339" y="3483762"/>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089445" y="375954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473B737D-6950-622E-A0D8-FE041F630491}"/>
              </a:ext>
            </a:extLst>
          </p:cNvPr>
          <p:cNvSpPr/>
          <p:nvPr/>
        </p:nvSpPr>
        <p:spPr>
          <a:xfrm>
            <a:off x="1154463" y="1524601"/>
            <a:ext cx="4739007" cy="3753400"/>
          </a:xfrm>
          <a:prstGeom prst="rect">
            <a:avLst/>
          </a:prstGeom>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p>
        </p:txBody>
      </p:sp>
    </p:spTree>
    <p:extLst>
      <p:ext uri="{BB962C8B-B14F-4D97-AF65-F5344CB8AC3E}">
        <p14:creationId xmlns:p14="http://schemas.microsoft.com/office/powerpoint/2010/main" val="1920137582"/>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48336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Nature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Each individual brings the organizations a unique set of personal characteristics, unique personal background and set of experience from other organizations.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But the individual don't work in isolation. They come in contact with other people and with organizations in a variety of ways.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An organization of course exist before a particular person joins it and continues to exist after he or she leave. The organizational it self represents a crucial third perspective  from which to view organizational behavior.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12162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How organizational behavior impacts personal success?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3268652"/>
          </a:xfrm>
          <a:prstGeom prst="rect">
            <a:avLst/>
          </a:prstGeom>
          <a:noFill/>
        </p:spPr>
        <p:txBody>
          <a:bodyPr wrap="square" rtlCol="0">
            <a:spAutoFit/>
          </a:bodyPr>
          <a:lstStyle/>
          <a:p>
            <a:pPr>
              <a:lnSpc>
                <a:spcPct val="150000"/>
              </a:lnSpc>
            </a:pPr>
            <a:r>
              <a:rPr lang="en-US" sz="2000" b="1" dirty="0">
                <a:latin typeface="Times New Roman" panose="02020603050405020304" pitchFamily="18" charset="0"/>
                <a:cs typeface="Times New Roman" panose="02020603050405020304" pitchFamily="18" charset="0"/>
              </a:rPr>
              <a:t>You might think I don’t know any organizational behavior why this topic important?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Understanding why people behave in their organization and why they do what they do.</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OB gives any one the knowledge and the tools they need to be effective at any organizational level.</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study of OB can greatly clarify the factors that affect how manager manage.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Hence the field attempts to describe the complex human context of organization, and define opportunities, problems,   challenges, and issues associated with that realm.</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473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Home-Depot 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59376"/>
            <a:ext cx="10541000" cy="3822650"/>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 Summary of turnover in Home-Depot: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individuals don't work in isolations they come in contact with other people and with the organization in different ways (they have different needs and cultures).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Points of contact include coworkers, managers, formal polices and procedures in organization.</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additions the individual overtime change as a result  of a function the individual experience and maturity as well as through work experiences and organizational developments.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 the organization is affected by the absence and eventual absence of individuals.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Clearly then managers must also consider how the individual and organization interact.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28694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Home-Depot Case Study:</a:t>
            </a:r>
          </a:p>
        </p:txBody>
      </p:sp>
      <p:sp>
        <p:nvSpPr>
          <p:cNvPr id="5" name="Rectangle 4"/>
          <p:cNvSpPr/>
          <p:nvPr/>
        </p:nvSpPr>
        <p:spPr>
          <a:xfrm>
            <a:off x="804606"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89000" y="8194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23720" y="10628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31078"/>
            <a:ext cx="10541000" cy="4745979"/>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 The consultant who studying turnover at the Home-Depot came over to:</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necessity of the orientation procedure and the initial training of the newcomer.</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Needs to study the culture and structure of Home-Depot.</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Needs to understand factors such as firms’ performance and reward systems.   </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decision making techniques and communication pattern.</a:t>
            </a:r>
          </a:p>
          <a:p>
            <a:pPr>
              <a:lnSpc>
                <a:spcPct val="150000"/>
              </a:lnSpc>
            </a:pPr>
            <a:r>
              <a:rPr lang="en-US" sz="2000" b="1" i="1" dirty="0">
                <a:latin typeface="Times New Roman" panose="02020603050405020304" pitchFamily="18" charset="0"/>
                <a:cs typeface="Times New Roman" panose="02020603050405020304" pitchFamily="18" charset="0"/>
              </a:rPr>
              <a:t>Conclusion of this case: </a:t>
            </a:r>
            <a:r>
              <a:rPr lang="en-US" sz="2000" i="1" dirty="0">
                <a:latin typeface="Times New Roman" panose="02020603050405020304" pitchFamily="18" charset="0"/>
                <a:cs typeface="Times New Roman" panose="02020603050405020304" pitchFamily="18" charset="0"/>
              </a:rPr>
              <a:t>the field of organizational behavior interacts and explains many of the complicated factors to make the managers understand some of the dynamics of how individuals are introduced and  interact with the bro </a:t>
            </a:r>
            <a:r>
              <a:rPr lang="en-US" sz="2000" i="1" dirty="0" err="1">
                <a:latin typeface="Times New Roman" panose="02020603050405020304" pitchFamily="18" charset="0"/>
                <a:cs typeface="Times New Roman" panose="02020603050405020304" pitchFamily="18" charset="0"/>
              </a:rPr>
              <a:t>ader</a:t>
            </a:r>
            <a:r>
              <a:rPr lang="en-US" sz="2000" i="1" dirty="0">
                <a:latin typeface="Times New Roman" panose="02020603050405020304" pitchFamily="18" charset="0"/>
                <a:cs typeface="Times New Roman" panose="02020603050405020304" pitchFamily="18" charset="0"/>
              </a:rPr>
              <a:t> organizational context. And also provide unique and important opportunities to enhance personal and organizational effectiveness.</a:t>
            </a:r>
          </a:p>
          <a:p>
            <a:pPr marL="34290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1351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795" y="754735"/>
            <a:ext cx="7279779"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Global Mindset</a:t>
            </a:r>
          </a:p>
        </p:txBody>
      </p:sp>
      <p:sp>
        <p:nvSpPr>
          <p:cNvPr id="5" name="Rectangle 4"/>
          <p:cNvSpPr/>
          <p:nvPr/>
        </p:nvSpPr>
        <p:spPr>
          <a:xfrm>
            <a:off x="804606"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89000" y="81949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023720" y="106281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831078"/>
            <a:ext cx="10541000" cy="382265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 global mindset reflects your ability to influence people, groups, and organizations from different backgrounds and culture.</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Multinational companies’ ability to create globally integrated systems depends on their:</a:t>
            </a:r>
          </a:p>
          <a:p>
            <a:pPr>
              <a:lnSpc>
                <a:spcPct val="150000"/>
              </a:lnSpc>
            </a:pPr>
            <a:r>
              <a:rPr lang="en-US" sz="2000" dirty="0">
                <a:latin typeface="Times New Roman" panose="02020603050405020304" pitchFamily="18" charset="0"/>
                <a:cs typeface="Times New Roman" panose="02020603050405020304" pitchFamily="18" charset="0"/>
              </a:rPr>
              <a:t>        1-  Ability to get employees, managers, and executives able to understand  and adapt to the realities of globalization economies.</a:t>
            </a:r>
          </a:p>
          <a:p>
            <a:pPr>
              <a:lnSpc>
                <a:spcPct val="150000"/>
              </a:lnSpc>
            </a:pPr>
            <a:r>
              <a:rPr lang="en-US" sz="2000" dirty="0">
                <a:latin typeface="Times New Roman" panose="02020603050405020304" pitchFamily="18" charset="0"/>
                <a:cs typeface="Times New Roman" panose="02020603050405020304" pitchFamily="18" charset="0"/>
              </a:rPr>
              <a:t>        2- Ability to integrate talent from many parts of the world faster and more effectively than other competitors.</a:t>
            </a:r>
          </a:p>
          <a:p>
            <a:pPr marL="342900" indent="-342900">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9853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21717" y="1309486"/>
            <a:ext cx="5389907" cy="5230727"/>
          </a:xfrm>
          <a:prstGeom prst="rect">
            <a:avLst/>
          </a:prstGeom>
        </p:spPr>
        <p:txBody>
          <a:bodyPr wrap="square">
            <a:spAutoFit/>
          </a:bodyPr>
          <a:lstStyle/>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Because global mindset is learned, experiences can influence it in  a positive and a negative manner.</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Every year the financial services of HSBC send promising new hires and managers in long-term business experiences abroad to build a cohort international officers, the locations include western countries as well as Saudi Arabia , Indonesia, and Mexico. </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To make career at  HSBC manager must perform this mission </a:t>
            </a:r>
          </a:p>
          <a:p>
            <a:pPr marL="342900" indent="-342900">
              <a:lnSpc>
                <a:spcPct val="12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enables HSBC to continuous supply of globally minded managers capable of cross-boarder learning.</a:t>
            </a:r>
          </a:p>
        </p:txBody>
      </p:sp>
      <p:sp>
        <p:nvSpPr>
          <p:cNvPr id="17" name="TextBox 16"/>
          <p:cNvSpPr txBox="1"/>
          <p:nvPr/>
        </p:nvSpPr>
        <p:spPr>
          <a:xfrm>
            <a:off x="7427948" y="4273749"/>
            <a:ext cx="433527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Case study (HSBC)</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Placeholder 8">
            <a:extLst>
              <a:ext uri="{FF2B5EF4-FFF2-40B4-BE49-F238E27FC236}">
                <a16:creationId xmlns:a16="http://schemas.microsoft.com/office/drawing/2014/main" id="{6D49BDCB-BAC7-F0D5-E326-F281CCFD4B4F}"/>
              </a:ext>
            </a:extLst>
          </p:cNvPr>
          <p:cNvPicPr>
            <a:picLocks noGrp="1" noChangeAspect="1"/>
          </p:cNvPicPr>
          <p:nvPr>
            <p:ph type="pic" sz="quarter" idx="10"/>
          </p:nvPr>
        </p:nvPicPr>
        <p:blipFill>
          <a:blip r:embed="rId3"/>
          <a:srcRect t="15538" b="15538"/>
          <a:stretch>
            <a:fillRect/>
          </a:stretch>
        </p:blipFill>
        <p:spPr>
          <a:xfrm>
            <a:off x="6780574" y="908603"/>
            <a:ext cx="4962146" cy="2495550"/>
          </a:xfrm>
          <a:prstGeom prst="rect">
            <a:avLst/>
          </a:prstGeom>
        </p:spPr>
      </p:pic>
      <p:sp>
        <p:nvSpPr>
          <p:cNvPr id="18" name="Rectangle 17"/>
          <p:cNvSpPr/>
          <p:nvPr/>
        </p:nvSpPr>
        <p:spPr>
          <a:xfrm>
            <a:off x="6418084" y="316470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375944" y="328282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6566708" y="354013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609578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How organizational behavior impacts organizational success?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247301"/>
            <a:ext cx="10541000" cy="3730317"/>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By applying OB knowledge in the organization about individuals and groups the effect on the organization structures on workers behavior with the conditions can be created that make the organization more effective, and perform well.</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By listening to the employees, recognizing their work, building trust, and behave ethically, managers have boosted such performance measures as operating earning and return on investments.</a:t>
            </a:r>
          </a:p>
          <a:p>
            <a:pPr marL="342900" indent="-342900">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In addition to financial performance and job satisfaction, OB influences the rate of turnover and absenteeism which can be worth of millions of dollars to organizations.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00154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Summery of Why study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908299"/>
            <a:ext cx="10541000" cy="419166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Studying OB can help you in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Become a better employee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Become a better manager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Understand why people behave and why the do what they do.</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Help you focus on developing a global mindset.</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Organizations that successfully implement OB principles have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Motivated, engaged employees whose goals align with business strategy.</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Strong leadership and direction.</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Better bottom lines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13954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managerial Context of OB?</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82519"/>
            <a:ext cx="10541000" cy="335931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400" b="1" i="1"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Managerial Contexts  of OB can be viewed from perspective of:</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1- Basic Management Functions,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(Planning, Organizing , Leading and Controlling)</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2- Critical Management Skills,</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 Technical , Interpersonal , Conceptual, and   Diagnostic)</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just"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3- Overall Human Resources Management. </a:t>
            </a: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just" defTabSz="914400" rtl="0" eaLnBrk="1" fontAlgn="auto" latinLnBrk="0" hangingPunct="1">
              <a:lnSpc>
                <a:spcPct val="150000"/>
              </a:lnSpc>
              <a:spcBef>
                <a:spcPts val="0"/>
              </a:spcBef>
              <a:spcAft>
                <a:spcPts val="0"/>
              </a:spcAft>
              <a:buClr>
                <a:srgbClr val="000000"/>
              </a:buClr>
              <a:buSzPts val="1800"/>
              <a:buFont typeface="Noto Sans Symbols"/>
              <a:buChar char="✔"/>
              <a:tabLst/>
              <a:defRPr/>
            </a:pPr>
            <a:endParaRPr kumimoji="0" lang="en-US" sz="20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0595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Google Shape;339;p19">
            <a:extLst>
              <a:ext uri="{FF2B5EF4-FFF2-40B4-BE49-F238E27FC236}">
                <a16:creationId xmlns:a16="http://schemas.microsoft.com/office/drawing/2014/main" id="{A4928779-2094-D7E6-8F01-F5BA09E7462E}"/>
              </a:ext>
            </a:extLst>
          </p:cNvPr>
          <p:cNvGraphicFramePr/>
          <p:nvPr>
            <p:extLst>
              <p:ext uri="{D42A27DB-BD31-4B8C-83A1-F6EECF244321}">
                <p14:modId xmlns:p14="http://schemas.microsoft.com/office/powerpoint/2010/main" val="3695617947"/>
              </p:ext>
            </p:extLst>
          </p:nvPr>
        </p:nvGraphicFramePr>
        <p:xfrm>
          <a:off x="1153149" y="2316525"/>
          <a:ext cx="9699522" cy="3304090"/>
        </p:xfrm>
        <a:graphic>
          <a:graphicData uri="http://schemas.openxmlformats.org/drawingml/2006/table">
            <a:tbl>
              <a:tblPr firstRow="1" bandRow="1">
                <a:noFill/>
              </a:tblPr>
              <a:tblGrid>
                <a:gridCol w="1622919">
                  <a:extLst>
                    <a:ext uri="{9D8B030D-6E8A-4147-A177-3AD203B41FA5}">
                      <a16:colId xmlns:a16="http://schemas.microsoft.com/office/drawing/2014/main" val="20000"/>
                    </a:ext>
                  </a:extLst>
                </a:gridCol>
                <a:gridCol w="8076603">
                  <a:extLst>
                    <a:ext uri="{9D8B030D-6E8A-4147-A177-3AD203B41FA5}">
                      <a16:colId xmlns:a16="http://schemas.microsoft.com/office/drawing/2014/main" val="20001"/>
                    </a:ext>
                  </a:extLst>
                </a:gridCol>
              </a:tblGrid>
              <a:tr h="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endParaRPr sz="24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418532">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latin typeface="Times New Roman"/>
                          <a:ea typeface="Times New Roman"/>
                          <a:cs typeface="Times New Roman"/>
                          <a:sym typeface="Times New Roman"/>
                        </a:rPr>
                        <a:t>Planning</a:t>
                      </a:r>
                      <a:r>
                        <a:rPr lang="en-US" sz="2000" b="1" u="none" strike="noStrike" cap="none">
                          <a:latin typeface="Times New Roman"/>
                          <a:ea typeface="Times New Roman"/>
                          <a:cs typeface="Times New Roman"/>
                          <a:sym typeface="Times New Roman"/>
                        </a:rPr>
                        <a:t> </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a:latin typeface="Times New Roman"/>
                          <a:ea typeface="Times New Roman"/>
                          <a:cs typeface="Times New Roman"/>
                          <a:sym typeface="Times New Roman"/>
                        </a:rPr>
                        <a:t>Determining an organization’s desired future position and best means of getting there.</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223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Organizing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dirty="0">
                          <a:latin typeface="Times New Roman"/>
                          <a:ea typeface="Times New Roman"/>
                          <a:cs typeface="Times New Roman"/>
                          <a:sym typeface="Times New Roman"/>
                        </a:rPr>
                        <a:t>Designing jobs, grouping jobs into units, and establishing patterns of authority between jobs and units. </a:t>
                      </a: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12799">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Leading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a:latin typeface="Times New Roman"/>
                          <a:ea typeface="Times New Roman"/>
                          <a:cs typeface="Times New Roman"/>
                          <a:sym typeface="Times New Roman"/>
                        </a:rPr>
                        <a:t>Getting the organizations’ members to work together toward the organizations’ goals.</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72239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b="1" i="0" u="none" strike="noStrike" cap="none">
                          <a:solidFill>
                            <a:schemeClr val="dk1"/>
                          </a:solidFill>
                          <a:latin typeface="Times New Roman"/>
                          <a:ea typeface="Times New Roman"/>
                          <a:cs typeface="Times New Roman"/>
                          <a:sym typeface="Times New Roman"/>
                        </a:rPr>
                        <a:t>Controlling</a:t>
                      </a:r>
                      <a:endParaRPr sz="200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r>
                        <a:rPr lang="en-US" sz="2000" u="none" strike="noStrike" cap="none" dirty="0">
                          <a:latin typeface="Times New Roman"/>
                          <a:ea typeface="Times New Roman"/>
                          <a:cs typeface="Times New Roman"/>
                          <a:sym typeface="Times New Roman"/>
                        </a:rPr>
                        <a:t>Monitoring and correcting the actions of the organization and its members to keep them directed toward their goal.</a:t>
                      </a: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390001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311763118"/>
              </p:ext>
            </p:extLst>
          </p:nvPr>
        </p:nvGraphicFramePr>
        <p:xfrm>
          <a:off x="1360854" y="2229405"/>
          <a:ext cx="9363675" cy="36881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Planning</a:t>
                      </a:r>
                      <a:r>
                        <a:rPr lang="en-US" sz="2400" i="0" dirty="0"/>
                        <a:t>: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1" i="1" u="none" strike="noStrike" cap="none" dirty="0">
                          <a:latin typeface="Times New Roman"/>
                          <a:ea typeface="Times New Roman"/>
                          <a:cs typeface="Times New Roman"/>
                          <a:sym typeface="Times New Roman"/>
                        </a:rPr>
                        <a:t>Deciding in advance :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What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How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When to do </a:t>
                      </a:r>
                      <a:endParaRPr sz="2000" dirty="0"/>
                    </a:p>
                    <a:p>
                      <a:pPr marL="285750" marR="0" lvl="0" indent="-285750" algn="l" rtl="0">
                        <a:spcBef>
                          <a:spcPts val="0"/>
                        </a:spcBef>
                        <a:spcAft>
                          <a:spcPts val="0"/>
                        </a:spcAft>
                        <a:buClr>
                          <a:schemeClr val="dk1"/>
                        </a:buClr>
                        <a:buSzPts val="1800"/>
                        <a:buFont typeface="Noto Sans Symbols"/>
                        <a:buChar char="✔"/>
                      </a:pPr>
                      <a:r>
                        <a:rPr lang="en-US" sz="2000" u="none" strike="noStrike" cap="none" dirty="0">
                          <a:latin typeface="Times New Roman"/>
                          <a:ea typeface="Times New Roman"/>
                          <a:cs typeface="Times New Roman"/>
                          <a:sym typeface="Times New Roman"/>
                        </a:rPr>
                        <a:t>Who is going to do it </a:t>
                      </a:r>
                      <a:endParaRPr sz="2000" dirty="0"/>
                    </a:p>
                    <a:p>
                      <a:pPr marL="285750" marR="0" lvl="0" indent="-171450" algn="l" rtl="0">
                        <a:spcBef>
                          <a:spcPts val="0"/>
                        </a:spcBef>
                        <a:spcAft>
                          <a:spcPts val="0"/>
                        </a:spcAft>
                        <a:buClr>
                          <a:schemeClr val="dk1"/>
                        </a:buClr>
                        <a:buSzPts val="1800"/>
                        <a:buFont typeface="Noto Sans Symbols"/>
                        <a:buNone/>
                      </a:pPr>
                      <a:endParaRPr sz="2000" u="none" strike="noStrike" cap="none" dirty="0">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2000" b="1" i="1" u="none" strike="noStrike" cap="none" dirty="0">
                          <a:solidFill>
                            <a:schemeClr val="dk1"/>
                          </a:solidFill>
                          <a:latin typeface="Times New Roman"/>
                          <a:ea typeface="Times New Roman"/>
                          <a:cs typeface="Times New Roman"/>
                          <a:sym typeface="Times New Roman"/>
                        </a:rPr>
                        <a:t>Bridges a gap between where we are today and where we want to reach.</a:t>
                      </a:r>
                      <a:endParaRPr sz="2000" dirty="0"/>
                    </a:p>
                    <a:p>
                      <a:pPr marL="285750" marR="0" lvl="0" indent="-171450" algn="l" rtl="0">
                        <a:spcBef>
                          <a:spcPts val="0"/>
                        </a:spcBef>
                        <a:spcAft>
                          <a:spcPts val="0"/>
                        </a:spcAft>
                        <a:buClr>
                          <a:schemeClr val="dk1"/>
                        </a:buClr>
                        <a:buSzPts val="1800"/>
                        <a:buFont typeface="Arial"/>
                        <a:buNone/>
                      </a:pPr>
                      <a:endParaRPr sz="2000" b="1" i="1" u="none" strike="noStrike" cap="none" dirty="0">
                        <a:solidFill>
                          <a:schemeClr val="dk1"/>
                        </a:solidFill>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800"/>
                        <a:buFont typeface="Arial"/>
                        <a:buChar char="•"/>
                      </a:pPr>
                      <a:r>
                        <a:rPr lang="en-US" sz="2000" b="1" u="none" strike="noStrike" cap="none" dirty="0">
                          <a:latin typeface="Times New Roman"/>
                          <a:ea typeface="Times New Roman"/>
                          <a:cs typeface="Times New Roman"/>
                          <a:sym typeface="Times New Roman"/>
                        </a:rPr>
                        <a:t>Sets the goals of the organization</a:t>
                      </a:r>
                      <a:r>
                        <a:rPr lang="en-US" sz="2000" u="none" strike="noStrike" cap="none" dirty="0">
                          <a:latin typeface="Times New Roman"/>
                          <a:ea typeface="Times New Roman"/>
                          <a:cs typeface="Times New Roman"/>
                          <a:sym typeface="Times New Roman"/>
                        </a:rPr>
                        <a:t>.</a:t>
                      </a:r>
                      <a:endParaRPr sz="2000" b="1" i="0" u="none" strike="noStrike" cap="none" dirty="0">
                        <a:solidFill>
                          <a:schemeClr val="dk1"/>
                        </a:solidFill>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3405021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1267880660"/>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Planning</a:t>
                      </a:r>
                      <a:r>
                        <a:rPr lang="en-US" sz="2400" i="0" dirty="0"/>
                        <a:t>: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It is the basic function of management. </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deciding in advance the most appropriate course of actions for achievement of pre-determined goals.</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Thus, planning is a systematic thinking about ways &amp; means for accomplishment of pre-determined goals. </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Planning is necessary to ensure proper utilization of human &amp; non-human resources.  It is an intellectual activity and it also helps in avoiding confusion, and uncertainties.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06915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3191095963"/>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Organizing: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It is the process of bringing together physical, financial and human resources and developing productive relationship amongst them for achievement of organizations’ goals.</a:t>
                      </a:r>
                    </a:p>
                    <a:p>
                      <a:pPr marL="285750" marR="0" lvl="0" indent="-285750" algn="l" rtl="0">
                        <a:spcBef>
                          <a:spcPts val="0"/>
                        </a:spcBef>
                        <a:spcAft>
                          <a:spcPts val="0"/>
                        </a:spcAft>
                        <a:buClr>
                          <a:schemeClr val="dk1"/>
                        </a:buClr>
                        <a:buSzPts val="1800"/>
                        <a:buFont typeface="Arial"/>
                        <a:buChar char="•"/>
                      </a:pPr>
                      <a:r>
                        <a:rPr lang="en-US" sz="2000" b="0" i="0" u="none" strike="noStrike" cap="none" dirty="0">
                          <a:latin typeface="Times New Roman"/>
                          <a:ea typeface="Times New Roman"/>
                          <a:cs typeface="Times New Roman"/>
                          <a:sym typeface="Times New Roman"/>
                        </a:rPr>
                        <a:t>According to Henry Fayol, “To organize a business is to provide it with everything useful or its functioning i.e. raw material, tools, capital and personnel’s”. To organize a business involves determining &amp; providing human and non-human resources to the organizational structure.</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86200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1094899565"/>
              </p:ext>
            </p:extLst>
          </p:nvPr>
        </p:nvGraphicFramePr>
        <p:xfrm>
          <a:off x="1360854" y="2229405"/>
          <a:ext cx="9363675" cy="30785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Organizing: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Establishing the framework of working:</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many units or sub-units or departments are needed.</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many posts or designations are needed in each department.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 How to distribute authority and responsibility among employees </a:t>
                      </a: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Once these decisions are taken, organizational structure gets set up.</a:t>
                      </a: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960005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537874" y="6835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635738" y="77302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04332" y="97892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3924761204"/>
              </p:ext>
            </p:extLst>
          </p:nvPr>
        </p:nvGraphicFramePr>
        <p:xfrm>
          <a:off x="1153149" y="1784534"/>
          <a:ext cx="9363675" cy="42977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Leading: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Giving direction or instruction to employees to get the job done.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Leadership qualities are required.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Motivating employees by providing different types of incentives.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Communicating with them at regular intervals.</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is that part of managerial function which moves the organizational methods to work efficiently for achievement of organizational purposes. It is considered life-spark of the enterprise which sets it in motion of the action of people because planning, organizing and staffing are the more preparations for doing the work. </a:t>
                      </a: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Leading is that inert-personnel aspect of management which deals directly with influencing, guiding, supervising, motivating subordinate for the achievement of organizational goals. </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239513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313770058"/>
              </p:ext>
            </p:extLst>
          </p:nvPr>
        </p:nvGraphicFramePr>
        <p:xfrm>
          <a:off x="1360854" y="2229405"/>
          <a:ext cx="9363675" cy="3688110"/>
        </p:xfrm>
        <a:graphic>
          <a:graphicData uri="http://schemas.openxmlformats.org/drawingml/2006/table">
            <a:tbl>
              <a:tblPr firstRow="1" bandRow="1">
                <a:noFill/>
              </a:tblPr>
              <a:tblGrid>
                <a:gridCol w="9363675">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Leading: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Supervision-</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implies overseeing the work of subordinates by their superiors. </a:t>
                      </a:r>
                      <a:r>
                        <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is the act of watching &amp; directing work &amp; workers.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Motivation-</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means inspiring, stimulating or encouraging the sub-ordinates with zeal to work. Positive, negative, incentives may be used for this purpose.</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Leadership-</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may be defined as a process by which manager guides and influences the work of subordinates in desired direction.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1" i="1"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Communications-</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is the process of   information, experience, opinion etc. from one person to another. It is a bridge of understanding</a:t>
                      </a:r>
                      <a:endPar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l"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1710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2036957049"/>
              </p:ext>
            </p:extLst>
          </p:nvPr>
        </p:nvGraphicFramePr>
        <p:xfrm>
          <a:off x="909484" y="2070087"/>
          <a:ext cx="10340208" cy="3992910"/>
        </p:xfrm>
        <a:graphic>
          <a:graphicData uri="http://schemas.openxmlformats.org/drawingml/2006/table">
            <a:tbl>
              <a:tblPr firstRow="1" bandRow="1">
                <a:noFill/>
              </a:tblPr>
              <a:tblGrid>
                <a:gridCol w="10340208">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Controlling: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Matching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actual</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performance with the planed goal.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If problem, tries to find out the reasons of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deviation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Suggesting corrective measures come on the path of the plan.</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It implies measurement of accomplishment against the </a:t>
                      </a:r>
                      <a:r>
                        <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standards</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and correction of deviation if any to ensure achievement of organizational goals.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The purpose of controlling is to ensure that everything occurs in conformities with the standards.</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An efficient system of control helps to predict deviations before they actually occur.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According to Theo </a:t>
                      </a:r>
                      <a:r>
                        <a:rPr kumimoji="0" lang="en-US" sz="2000" b="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Haimann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r>
                        <a:rPr kumimoji="0" lang="en-US" sz="2000" b="0"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Controlling is the process of checking whether or not proper progress is being made towards the objectives and goals and acting if necessary, to correct any deviation”</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191162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Functions of Management: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Google Shape;355;p20">
            <a:extLst>
              <a:ext uri="{FF2B5EF4-FFF2-40B4-BE49-F238E27FC236}">
                <a16:creationId xmlns:a16="http://schemas.microsoft.com/office/drawing/2014/main" id="{1FE0F536-887F-550D-4CD2-DEDEE7EBD460}"/>
              </a:ext>
            </a:extLst>
          </p:cNvPr>
          <p:cNvGraphicFramePr/>
          <p:nvPr>
            <p:extLst>
              <p:ext uri="{D42A27DB-BD31-4B8C-83A1-F6EECF244321}">
                <p14:modId xmlns:p14="http://schemas.microsoft.com/office/powerpoint/2010/main" val="1407666325"/>
              </p:ext>
            </p:extLst>
          </p:nvPr>
        </p:nvGraphicFramePr>
        <p:xfrm>
          <a:off x="942308" y="2338120"/>
          <a:ext cx="10340208" cy="2773710"/>
        </p:xfrm>
        <a:graphic>
          <a:graphicData uri="http://schemas.openxmlformats.org/drawingml/2006/table">
            <a:tbl>
              <a:tblPr firstRow="1" bandRow="1">
                <a:noFill/>
              </a:tblPr>
              <a:tblGrid>
                <a:gridCol w="10340208">
                  <a:extLst>
                    <a:ext uri="{9D8B030D-6E8A-4147-A177-3AD203B41FA5}">
                      <a16:colId xmlns:a16="http://schemas.microsoft.com/office/drawing/2014/main" val="20000"/>
                    </a:ext>
                  </a:extLst>
                </a:gridCol>
              </a:tblGrid>
              <a:tr h="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lnSpc>
                          <a:spcPct val="100000"/>
                        </a:lnSpc>
                        <a:spcBef>
                          <a:spcPts val="0"/>
                        </a:spcBef>
                        <a:spcAft>
                          <a:spcPts val="0"/>
                        </a:spcAft>
                        <a:buClr>
                          <a:srgbClr val="0A1F61"/>
                        </a:buClr>
                        <a:buSzPts val="1800"/>
                        <a:buFont typeface="Times New Roman"/>
                        <a:buNone/>
                      </a:pPr>
                      <a:r>
                        <a:rPr lang="en-US" sz="2400" b="1" i="0" u="none" strike="noStrike" kern="1200" cap="none" dirty="0">
                          <a:solidFill>
                            <a:schemeClr val="tx1"/>
                          </a:solidFill>
                          <a:latin typeface="Times New Roman"/>
                          <a:cs typeface="Times New Roman"/>
                        </a:rPr>
                        <a:t>Controlling:</a:t>
                      </a: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l" rtl="0">
                        <a:spcBef>
                          <a:spcPts val="0"/>
                        </a:spcBef>
                        <a:spcAft>
                          <a:spcPts val="0"/>
                        </a:spcAft>
                        <a:buNone/>
                      </a:pPr>
                      <a:endParaRPr sz="2000" dirty="0"/>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40075">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Therefore controlling has following steps: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Arial"/>
                        <a:buNone/>
                        <a:tabLst/>
                        <a:defRPr/>
                      </a:pPr>
                      <a:endPar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Establishment of standard performance.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Measurement of actual performance.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Comparison of actual performance with the standards and finding out deviation if any.</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Corrective action. </a:t>
                      </a:r>
                      <a:endParaRPr kumimoji="0" lang="en-US" sz="20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812052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Google Shape;478;p29">
            <a:extLst>
              <a:ext uri="{FF2B5EF4-FFF2-40B4-BE49-F238E27FC236}">
                <a16:creationId xmlns:a16="http://schemas.microsoft.com/office/drawing/2014/main" id="{7FA3AB97-949C-F417-3A36-1F9DFE437C29}"/>
              </a:ext>
            </a:extLst>
          </p:cNvPr>
          <p:cNvGraphicFramePr/>
          <p:nvPr>
            <p:extLst>
              <p:ext uri="{D42A27DB-BD31-4B8C-83A1-F6EECF244321}">
                <p14:modId xmlns:p14="http://schemas.microsoft.com/office/powerpoint/2010/main" val="572668044"/>
              </p:ext>
            </p:extLst>
          </p:nvPr>
        </p:nvGraphicFramePr>
        <p:xfrm>
          <a:off x="1029229" y="2364801"/>
          <a:ext cx="10133541" cy="3261410"/>
        </p:xfrm>
        <a:graphic>
          <a:graphicData uri="http://schemas.openxmlformats.org/drawingml/2006/table">
            <a:tbl>
              <a:tblPr firstRow="1" bandRow="1">
                <a:noFill/>
              </a:tblPr>
              <a:tblGrid>
                <a:gridCol w="2216889">
                  <a:extLst>
                    <a:ext uri="{9D8B030D-6E8A-4147-A177-3AD203B41FA5}">
                      <a16:colId xmlns:a16="http://schemas.microsoft.com/office/drawing/2014/main" val="20000"/>
                    </a:ext>
                  </a:extLst>
                </a:gridCol>
                <a:gridCol w="7916652">
                  <a:extLst>
                    <a:ext uri="{9D8B030D-6E8A-4147-A177-3AD203B41FA5}">
                      <a16:colId xmlns:a16="http://schemas.microsoft.com/office/drawing/2014/main" val="20001"/>
                    </a:ext>
                  </a:extLst>
                </a:gridCol>
              </a:tblGrid>
              <a:tr h="370850">
                <a:tc gridSpan="2">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lnSpc>
                          <a:spcPct val="100000"/>
                        </a:lnSpc>
                        <a:spcBef>
                          <a:spcPts val="0"/>
                        </a:spcBef>
                        <a:spcAft>
                          <a:spcPts val="0"/>
                        </a:spcAft>
                        <a:buClr>
                          <a:srgbClr val="0A1F61"/>
                        </a:buClr>
                        <a:buSzPts val="1800"/>
                        <a:buFont typeface="Calibri"/>
                        <a:buNone/>
                      </a:pPr>
                      <a:endParaRPr sz="24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0"/>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latin typeface="Times New Roman" panose="02020603050405020304" pitchFamily="18" charset="0"/>
                          <a:cs typeface="Times New Roman" panose="02020603050405020304" pitchFamily="18" charset="0"/>
                        </a:rPr>
                        <a:t>Technical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latin typeface="Times New Roman" panose="02020603050405020304" pitchFamily="18" charset="0"/>
                          <a:cs typeface="Times New Roman" panose="02020603050405020304" pitchFamily="18" charset="0"/>
                        </a:rPr>
                        <a:t>skills</a:t>
                      </a:r>
                      <a:r>
                        <a:rPr lang="en-US" sz="2000" b="1" u="none" strike="noStrike" cap="none" dirty="0">
                          <a:latin typeface="Times New Roman" panose="02020603050405020304" pitchFamily="18" charset="0"/>
                          <a:cs typeface="Times New Roman" panose="02020603050405020304" pitchFamily="18" charset="0"/>
                        </a:rPr>
                        <a:t> </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a:latin typeface="Times New Roman" panose="02020603050405020304" pitchFamily="18" charset="0"/>
                          <a:cs typeface="Times New Roman" panose="02020603050405020304" pitchFamily="18" charset="0"/>
                        </a:rPr>
                        <a:t>Skills necessary to accomplish specific tasks within the organizations.</a:t>
                      </a:r>
                      <a:endParaRPr sz="200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Interpersonal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skills</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effectively communicate with, understand, and motivate individuals and groups.</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200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Conceptual </a:t>
                      </a:r>
                      <a:endParaRPr sz="2000" dirty="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dirty="0">
                          <a:solidFill>
                            <a:schemeClr val="dk1"/>
                          </a:solidFill>
                          <a:latin typeface="Times New Roman" panose="02020603050405020304" pitchFamily="18" charset="0"/>
                          <a:ea typeface="Calibri"/>
                          <a:cs typeface="Times New Roman" panose="02020603050405020304" pitchFamily="18" charset="0"/>
                          <a:sym typeface="Calibri"/>
                        </a:rPr>
                        <a:t>skills </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think in abstract</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20050">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b="1" i="0" u="none" strike="noStrike" cap="none">
                          <a:solidFill>
                            <a:schemeClr val="dk1"/>
                          </a:solidFill>
                          <a:latin typeface="Times New Roman" panose="02020603050405020304" pitchFamily="18" charset="0"/>
                          <a:ea typeface="Calibri"/>
                          <a:cs typeface="Times New Roman" panose="02020603050405020304" pitchFamily="18" charset="0"/>
                          <a:sym typeface="Calibri"/>
                        </a:rPr>
                        <a:t>Diagnostic</a:t>
                      </a:r>
                      <a:endParaRPr sz="2000">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000" b="1" i="0" u="none" strike="noStrike" cap="none">
                          <a:solidFill>
                            <a:schemeClr val="dk1"/>
                          </a:solidFill>
                          <a:latin typeface="Times New Roman" panose="02020603050405020304" pitchFamily="18" charset="0"/>
                          <a:ea typeface="Calibri"/>
                          <a:cs typeface="Times New Roman" panose="02020603050405020304" pitchFamily="18" charset="0"/>
                          <a:sym typeface="Calibri"/>
                        </a:rPr>
                        <a:t>skills</a:t>
                      </a:r>
                      <a:endParaRPr sz="200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Arial"/>
                        </a:defRPr>
                      </a:lvl1pPr>
                      <a:lvl2pPr marL="457200" algn="l" defTabSz="914400" rtl="0" eaLnBrk="1" latinLnBrk="0" hangingPunct="1">
                        <a:defRPr sz="1800" kern="1200">
                          <a:solidFill>
                            <a:schemeClr val="tx1"/>
                          </a:solidFill>
                          <a:latin typeface="Arial"/>
                        </a:defRPr>
                      </a:lvl2pPr>
                      <a:lvl3pPr marL="914400" algn="l" defTabSz="914400" rtl="0" eaLnBrk="1" latinLnBrk="0" hangingPunct="1">
                        <a:defRPr sz="1800" kern="1200">
                          <a:solidFill>
                            <a:schemeClr val="tx1"/>
                          </a:solidFill>
                          <a:latin typeface="Arial"/>
                        </a:defRPr>
                      </a:lvl3pPr>
                      <a:lvl4pPr marL="1371600" algn="l" defTabSz="914400" rtl="0" eaLnBrk="1" latinLnBrk="0" hangingPunct="1">
                        <a:defRPr sz="1800" kern="1200">
                          <a:solidFill>
                            <a:schemeClr val="tx1"/>
                          </a:solidFill>
                          <a:latin typeface="Arial"/>
                        </a:defRPr>
                      </a:lvl4pPr>
                      <a:lvl5pPr marL="1828800" algn="l" defTabSz="914400" rtl="0" eaLnBrk="1" latinLnBrk="0" hangingPunct="1">
                        <a:defRPr sz="1800" kern="1200">
                          <a:solidFill>
                            <a:schemeClr val="tx1"/>
                          </a:solidFill>
                          <a:latin typeface="Arial"/>
                        </a:defRPr>
                      </a:lvl5pPr>
                      <a:lvl6pPr marL="2286000" algn="l" defTabSz="914400" rtl="0" eaLnBrk="1" latinLnBrk="0" hangingPunct="1">
                        <a:defRPr sz="1800" kern="1200">
                          <a:solidFill>
                            <a:schemeClr val="tx1"/>
                          </a:solidFill>
                          <a:latin typeface="Arial"/>
                        </a:defRPr>
                      </a:lvl6pPr>
                      <a:lvl7pPr marL="2743200" algn="l" defTabSz="914400" rtl="0" eaLnBrk="1" latinLnBrk="0" hangingPunct="1">
                        <a:defRPr sz="1800" kern="1200">
                          <a:solidFill>
                            <a:schemeClr val="tx1"/>
                          </a:solidFill>
                          <a:latin typeface="Arial"/>
                        </a:defRPr>
                      </a:lvl7pPr>
                      <a:lvl8pPr marL="3200400" algn="l" defTabSz="914400" rtl="0" eaLnBrk="1" latinLnBrk="0" hangingPunct="1">
                        <a:defRPr sz="1800" kern="1200">
                          <a:solidFill>
                            <a:schemeClr val="tx1"/>
                          </a:solidFill>
                          <a:latin typeface="Arial"/>
                        </a:defRPr>
                      </a:lvl8pPr>
                      <a:lvl9pPr marL="3657600" algn="l" defTabSz="914400" rtl="0" eaLnBrk="1" latinLnBrk="0" hangingPunct="1">
                        <a:defRPr sz="1800" kern="1200">
                          <a:solidFill>
                            <a:schemeClr val="tx1"/>
                          </a:solidFill>
                          <a:latin typeface="Arial"/>
                        </a:defRPr>
                      </a:lvl9pPr>
                    </a:lstStyle>
                    <a:p>
                      <a:pPr marL="0" marR="0" lvl="0" indent="0" algn="just" rtl="0">
                        <a:spcBef>
                          <a:spcPts val="0"/>
                        </a:spcBef>
                        <a:spcAft>
                          <a:spcPts val="0"/>
                        </a:spcAft>
                        <a:buNone/>
                      </a:pPr>
                      <a:r>
                        <a:rPr lang="en-US" sz="2000" u="none" strike="noStrike" cap="none" dirty="0">
                          <a:latin typeface="Times New Roman" panose="02020603050405020304" pitchFamily="18" charset="0"/>
                          <a:cs typeface="Times New Roman" panose="02020603050405020304" pitchFamily="18" charset="0"/>
                        </a:rPr>
                        <a:t>Ability to understand cause-and-effect relationships and to recognize the optimal solutions to the problem.</a:t>
                      </a:r>
                      <a:endParaRPr sz="2000" dirty="0">
                        <a:latin typeface="Times New Roman" panose="02020603050405020304" pitchFamily="18" charset="0"/>
                        <a:cs typeface="Times New Roman" panose="02020603050405020304" pitchFamily="18" charset="0"/>
                      </a:endParaRPr>
                    </a:p>
                  </a:txBody>
                  <a:tcPr marL="91450" marR="91450" marT="45725" marB="45725">
                    <a:lnL w="12700" cmpd="sng">
                      <a:solidFill>
                        <a:prstClr val="black"/>
                      </a:solidFill>
                      <a:prstDash val="solid"/>
                    </a:lnL>
                    <a:lnR w="12700" cmpd="sng">
                      <a:solidFill>
                        <a:prstClr val="black"/>
                      </a:solidFill>
                      <a:prstDash val="solid"/>
                    </a:lnR>
                    <a:lnT w="12700" cmpd="sng">
                      <a:solidFill>
                        <a:prstClr val="black"/>
                      </a:solidFill>
                      <a:prstDash val="solid"/>
                    </a:lnT>
                    <a:lnB w="12700" cmpd="sng">
                      <a:solidFill>
                        <a:prstClr val="black"/>
                      </a:solidFill>
                      <a:prstDash val="soli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18940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825500" y="2216603"/>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Technical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chairman and CEO of Xerox cooperation, Ursula Burns, started her career as mechanical engineer</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Manager with strong technical skills include Rex Tillerson (CEO of EXXON Mobil ) who stared his career as production engineer.</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9756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825500" y="2216603"/>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Interpersonal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human or the interpersonal skills are the skills that present the managers’ ability to interact, work or relate effectively with people. These skills enable the managers to make use of human potential in the company and motivate the employees for better results.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Howard Schultz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498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825500" y="2053014"/>
            <a:ext cx="10541000" cy="3724096"/>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Conceptual skills: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b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After Steve Woznick , and Steve Jobs built their own small computer for their design in garage, Woznick essentially saw new toy they could be tinker with. That should start a company to sell computer, the result ?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Apple</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In subsequent years, Jobs also used his conceptual skills to identify to potential in digital media technology leading to the introduction of such product like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iPad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3055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Critical Managerial Skills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08692" y="1814481"/>
            <a:ext cx="10541000" cy="4339650"/>
          </a:xfrm>
          <a:prstGeom prst="rect">
            <a:avLst/>
          </a:prstGeom>
          <a:noFill/>
        </p:spPr>
        <p:txBody>
          <a:bodyPr wrap="square" rtlCol="0">
            <a:spAutoFit/>
          </a:bodyPr>
          <a:lstStyle/>
          <a:p>
            <a:pPr>
              <a:lnSpc>
                <a:spcPct val="150000"/>
              </a:lnSpc>
            </a:pPr>
            <a:r>
              <a:rPr lang="en-US" sz="2400" b="1" dirty="0">
                <a:latin typeface="Times New Roman" panose="02020603050405020304" pitchFamily="18" charset="0"/>
                <a:cs typeface="Times New Roman" panose="02020603050405020304" pitchFamily="18" charset="0"/>
              </a:rPr>
              <a:t>Diagnostic skills: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Diagnostic skills go almost hand-in-hand with the conceptual skills listed above. While conceptual skills are used to better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understand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 problem, diagnostic skills are used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to find a way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to effectively solve the problem. In this way, diagnostic skills and conceptual skills are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two sides of the same managerial coin.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Examples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9383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72192" y="2214565"/>
            <a:ext cx="10541000" cy="2862322"/>
          </a:xfrm>
          <a:prstGeom prst="rect">
            <a:avLst/>
          </a:prstGeom>
          <a:noFill/>
        </p:spPr>
        <p:txBody>
          <a:bodyPr wrap="square" rtlCol="0">
            <a:spAutoFit/>
          </a:bodyPr>
          <a:lstStyle/>
          <a:p>
            <a:pPr marL="283464" marR="0" indent="-283464" algn="just" rtl="0" eaLnBrk="1" fontAlgn="t" latinLnBrk="0" hangingPunct="1">
              <a:lnSpc>
                <a:spcPct val="150000"/>
              </a:lnSpc>
              <a:spcBef>
                <a:spcPts val="0"/>
              </a:spcBef>
              <a:spcAft>
                <a:spcPts val="0"/>
              </a:spcAft>
              <a:buClr>
                <a:schemeClr val="dk1"/>
              </a:buClr>
              <a:buSzPts val="1800"/>
              <a:buFont typeface="Noto Sans Symbols"/>
              <a:buChar char="▪"/>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Resources Management (HRM):</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 The set of organizational activities directed at attracting, developing, and maintaining an                             active workforce.</a:t>
            </a:r>
            <a:endParaRPr lang="en-US" sz="2000" b="0" i="0" u="none" strike="noStrike" dirty="0">
              <a:effectLst/>
              <a:latin typeface="Times New Roman" panose="02020603050405020304" pitchFamily="18" charset="0"/>
              <a:cs typeface="Times New Roman" panose="02020603050405020304" pitchFamily="18" charset="0"/>
            </a:endParaRPr>
          </a:p>
          <a:p>
            <a:pPr marL="283464" marR="0" indent="-283464" algn="just" rtl="0" eaLnBrk="1" fontAlgn="t"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Questions OB helps HR managers to answer</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1"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which applicants should be hired ?</a:t>
            </a:r>
            <a:endParaRPr lang="en-US" sz="2000" b="0" i="0" u="none" strike="noStrike" dirty="0">
              <a:effectLst/>
              <a:latin typeface="Times New Roman" panose="02020603050405020304" pitchFamily="18" charset="0"/>
              <a:cs typeface="Times New Roman" panose="02020603050405020304" pitchFamily="18" charset="0"/>
            </a:endParaRPr>
          </a:p>
          <a:p>
            <a:pPr marL="0" marR="0" indent="0" algn="just" rtl="0" eaLnBrk="1" fontAlgn="t" latinLnBrk="0" hangingPunct="1">
              <a:lnSpc>
                <a:spcPct val="150000"/>
              </a:lnSpc>
              <a:spcBef>
                <a:spcPts val="0"/>
              </a:spcBef>
              <a:spcAft>
                <a:spcPts val="0"/>
              </a:spcAft>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  which rewards will be motivating than others? </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8444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617280" y="2794356"/>
            <a:ext cx="10541000" cy="1477328"/>
          </a:xfrm>
          <a:prstGeom prst="rect">
            <a:avLst/>
          </a:prstGeom>
          <a:noFill/>
        </p:spPr>
        <p:txBody>
          <a:bodyPr wrap="square" rtlCol="0">
            <a:spAutoFit/>
          </a:bodyPr>
          <a:lstStyle/>
          <a:p>
            <a:pPr marL="283464" marR="0" indent="-283464" algn="just" rtl="0" eaLnBrk="1" fontAlgn="t" latinLnBrk="0" hangingPunct="1">
              <a:lnSpc>
                <a:spcPct val="150000"/>
              </a:lnSpc>
              <a:spcBef>
                <a:spcPts val="0"/>
              </a:spcBef>
              <a:spcAft>
                <a:spcPts val="0"/>
              </a:spcAft>
              <a:buClr>
                <a:schemeClr val="dk1"/>
              </a:buClr>
              <a:buSzPts val="1800"/>
              <a:buFont typeface="Noto Sans Symbols"/>
              <a:buChar char="▪"/>
            </a:pP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Human resource management can be defined as – </a:t>
            </a:r>
            <a:r>
              <a:rPr kumimoji="0" lang="en-US" sz="2000" b="1" i="1"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employing people, developing &amp; utilizing their resources, maintaining and compensating their services in tune with the job and organizational requirements</a:t>
            </a:r>
            <a:r>
              <a:rPr kumimoji="0" lang="en-US" sz="20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t>
            </a:r>
            <a:endParaRPr lang="en-US" sz="2000" b="0" i="0" u="none" strike="noStrike"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6559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Google Shape;578;p36">
            <a:extLst>
              <a:ext uri="{FF2B5EF4-FFF2-40B4-BE49-F238E27FC236}">
                <a16:creationId xmlns:a16="http://schemas.microsoft.com/office/drawing/2014/main" id="{1A1A1F8E-7362-625C-1EF4-91E8C4B689C7}"/>
              </a:ext>
            </a:extLst>
          </p:cNvPr>
          <p:cNvPicPr preferRelativeResize="0"/>
          <p:nvPr/>
        </p:nvPicPr>
        <p:blipFill rotWithShape="1">
          <a:blip r:embed="rId3">
            <a:alphaModFix/>
          </a:blip>
          <a:srcRect/>
          <a:stretch/>
        </p:blipFill>
        <p:spPr>
          <a:xfrm>
            <a:off x="1153149" y="2357211"/>
            <a:ext cx="9963141" cy="3326272"/>
          </a:xfrm>
          <a:prstGeom prst="rect">
            <a:avLst/>
          </a:prstGeom>
          <a:noFill/>
          <a:ln>
            <a:noFill/>
          </a:ln>
        </p:spPr>
      </p:pic>
    </p:spTree>
    <p:extLst>
      <p:ext uri="{BB962C8B-B14F-4D97-AF65-F5344CB8AC3E}">
        <p14:creationId xmlns:p14="http://schemas.microsoft.com/office/powerpoint/2010/main" val="1437271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353943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Nature of HRM:</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Inherent part of management-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selecting people, training, motivating, appraising their performance for improving their quality.</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Pervasive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-present in all levels of mg in an organization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Action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solve problem through rational(balanced) policies rather than record keeping</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People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-HRM is all about people at work. Assign jobs, produce results, reward, motivate them towards improvements in productivity</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Future oriented-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Effective HRM helps organization meet its goals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Development oriented</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-HRM develops full potential of employees through reward, training, job rotation.</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1658030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323165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Nature of HRM:</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Integrating mechanism</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HRM maintains cordial relationship between people working at various levels in organization.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Comprehensive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Workforce signifies people working at all levels, HRM differs with form &amp; shape but the basic objective of effective utilization of human resource remains the same.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Continuous function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HRM is not a one shot deal it requires constant awareness and alertness of human relations in every day operation.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Based on human relation</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Every person has different need, perception and expectations. The manger should give due attention to these factors. </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2642367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Human Resources Management (HRM)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2893100"/>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Times New Roman"/>
              <a:buNone/>
              <a:tabLst/>
              <a:defRPr/>
            </a:pPr>
            <a:r>
              <a:rPr kumimoji="0" lang="en-US" sz="24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Example</a:t>
            </a:r>
            <a:r>
              <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Recent years announcement by Walmart. In early of 2015 the firm  began giving pay raises to 500,000$ workers. At the same time the company indicated that it was changing the method it to hire and train new employees. The managers expect that the higher wags and the new HR practices will enable the company to better hire new employees and retain the existing one.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Hence this significant and expense decision by Walmart had its origin in theories and researches from OB and will be implemented by HRM </a:t>
            </a:r>
            <a:endPar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Tree>
    <p:extLst>
      <p:ext uri="{BB962C8B-B14F-4D97-AF65-F5344CB8AC3E}">
        <p14:creationId xmlns:p14="http://schemas.microsoft.com/office/powerpoint/2010/main" val="146763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3447098"/>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1800" b="1" i="0" u="sng"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Successful business strategy are grounded in creating and maintaining  sustainable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competitive advantages,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which exists any time an organization has an edge over rivals in attracting customers and defending it self against competitions.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effective management of people is the key to the creation of a competitive advantage and business strategy execution.</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As former of General electric CEO “ We now know where limitless of productivity comes from. It comes from challenged, empowered,  rewarded team of people” which is related to the relation between management and OB.</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13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095405"/>
            <a:ext cx="10541000" cy="163121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Sources of competitive advantages: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Competitive advantages is any thing that gives a firm an edge over rivals in attracting customers and defending it self against competitions.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Sources of competitive advantages as following:</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2" name="Google Shape;649;p41">
            <a:extLst>
              <a:ext uri="{FF2B5EF4-FFF2-40B4-BE49-F238E27FC236}">
                <a16:creationId xmlns:a16="http://schemas.microsoft.com/office/drawing/2014/main" id="{1F3FC2EE-2C99-C9BE-0893-4025E88861E5}"/>
              </a:ext>
            </a:extLst>
          </p:cNvPr>
          <p:cNvPicPr preferRelativeResize="0"/>
          <p:nvPr/>
        </p:nvPicPr>
        <p:blipFill rotWithShape="1">
          <a:blip r:embed="rId3">
            <a:alphaModFix/>
          </a:blip>
          <a:srcRect/>
          <a:stretch/>
        </p:blipFill>
        <p:spPr>
          <a:xfrm>
            <a:off x="1181544" y="3678346"/>
            <a:ext cx="8519573" cy="2049071"/>
          </a:xfrm>
          <a:prstGeom prst="rect">
            <a:avLst/>
          </a:prstGeom>
          <a:noFill/>
          <a:ln>
            <a:noFill/>
          </a:ln>
        </p:spPr>
      </p:pic>
    </p:spTree>
    <p:extLst>
      <p:ext uri="{BB962C8B-B14F-4D97-AF65-F5344CB8AC3E}">
        <p14:creationId xmlns:p14="http://schemas.microsoft.com/office/powerpoint/2010/main" val="4104783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The strategic context of organizational behavior: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180549"/>
            <a:ext cx="10541000" cy="347787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Types of Business strategies: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There are three primary business strategies are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 Cost Leadership: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Striving to be the lowest cost producer for a particular level of quality.  Which makes completive advantage of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operational excellence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Maximizing the efficiency of manufacturing or developing the  product to minimize cost”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2- Differentiations: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developing a product or services that have unique characteristics than the other competitors.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3-</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Specifications: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focusing on the production of a very limited range of products or services in order to gain maximum productivity, expertise and leadership in the targeted field. Companies that specialize say they get a better return on investment.</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095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53140" y="2495308"/>
            <a:ext cx="10541000" cy="1938992"/>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First formal study of OB (1890’s), following the industrial relations movement by Adam Smith.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1890’s Fredrik Taylor developed OB on the belief that productivity is maximized when organizations are rationalized with precise sets of instructions based on time-and-motions studies. Their idea known as </a:t>
            </a:r>
            <a:r>
              <a:rPr kumimoji="0" lang="en-US" sz="2000" b="1" i="1"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 management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8964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08692" y="2087414"/>
            <a:ext cx="10541000" cy="415498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4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 management Guiding principles:</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1- Replace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rule-of-thump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work methods with methods based on </a:t>
            </a: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scientifically</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studying the task using time-and-motion studies.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2- Scientifically select, train, and develop all workers rather than leaving them to passively  train themselves.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3- Managers provide detailed instructions and supervision to workers to ensure that they are following the scientifically developed method.</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4- Divide work nearly equally between workers. Managers should apply scientific management principles to planning the work, and workers should actually perform tasks. </a:t>
            </a: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765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9842" y="683586"/>
            <a:ext cx="7165700"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Contextual Perspective of Organizational Behaviors A history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FA98975-6D76-3E5B-C908-0EF672D83AC7}"/>
              </a:ext>
            </a:extLst>
          </p:cNvPr>
          <p:cNvSpPr txBox="1"/>
          <p:nvPr/>
        </p:nvSpPr>
        <p:spPr>
          <a:xfrm>
            <a:off x="708692" y="2087414"/>
            <a:ext cx="10541000" cy="4093428"/>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Human relations movement :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Treats workers’ orientations, values, and feelings  as important part of organizational dynamic and performance.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20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Organization as open system :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a:t>
            </a:r>
            <a:r>
              <a:rPr kumimoji="0" lang="en-US" sz="2000" b="1"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system</a:t>
            </a:r>
            <a:r>
              <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 : a set of interrelated elements functionating as whole)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171450" algn="just" defTabSz="914400" rtl="0" eaLnBrk="1" fontAlgn="auto" latinLnBrk="0" hangingPunct="1">
              <a:lnSpc>
                <a:spcPct val="100000"/>
              </a:lnSpc>
              <a:spcBef>
                <a:spcPts val="0"/>
              </a:spcBef>
              <a:spcAft>
                <a:spcPts val="0"/>
              </a:spcAft>
              <a:buClr>
                <a:prstClr val="black"/>
              </a:buClr>
              <a:buSzPts val="1800"/>
              <a:buFont typeface="Noto Sans Symbols"/>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The theory of the system was development in the physical science but it was transferred to management science.</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Times New Roman"/>
              <a:buChar char="-"/>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According to this perspective an organization system receives four kinds of inputs from its environment (material, human, financial, and information). The organization managers combine and transform these inputs and return them to the environment in the form of product or services. Then the systems receives feedback from the environments regarding these output.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
                <a:prstClr val="black"/>
              </a:buClr>
              <a:buSzPts val="1800"/>
              <a:buFont typeface="Noto Sans Symbols"/>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2839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C81D947-5408-42C4-BC3F-96E216190FC9}"/>
</file>

<file path=customXml/itemProps2.xml><?xml version="1.0" encoding="utf-8"?>
<ds:datastoreItem xmlns:ds="http://schemas.openxmlformats.org/officeDocument/2006/customXml" ds:itemID="{6974E9A4-A210-4D75-8E09-3B2EB0478B9C}"/>
</file>

<file path=customXml/itemProps3.xml><?xml version="1.0" encoding="utf-8"?>
<ds:datastoreItem xmlns:ds="http://schemas.openxmlformats.org/officeDocument/2006/customXml" ds:itemID="{6A9D2114-5A2C-4CE9-A25A-8DDFAD97F825}"/>
</file>

<file path=docProps/app.xml><?xml version="1.0" encoding="utf-8"?>
<Properties xmlns="http://schemas.openxmlformats.org/officeDocument/2006/extended-properties" xmlns:vt="http://schemas.openxmlformats.org/officeDocument/2006/docPropsVTypes">
  <TotalTime>150</TotalTime>
  <Words>3699</Words>
  <Application>Microsoft Office PowerPoint</Application>
  <PresentationFormat>Widescreen</PresentationFormat>
  <Paragraphs>378</Paragraphs>
  <Slides>48</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Alexandria</vt:lpstr>
      <vt:lpstr>Arial</vt:lpstr>
      <vt:lpstr>Calibri</vt:lpstr>
      <vt:lpstr>Calibri Light</vt:lpstr>
      <vt:lpstr>Noto Sans Symbols</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Fendi</cp:lastModifiedBy>
  <cp:revision>34</cp:revision>
  <dcterms:created xsi:type="dcterms:W3CDTF">2023-04-29T09:08:00Z</dcterms:created>
  <dcterms:modified xsi:type="dcterms:W3CDTF">2026-05-23T21:23:08Z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