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4"/>
  </p:notesMasterIdLst>
  <p:sldIdLst>
    <p:sldId id="480" r:id="rId5"/>
    <p:sldId id="303" r:id="rId6"/>
    <p:sldId id="271" r:id="rId7"/>
    <p:sldId id="517" r:id="rId8"/>
    <p:sldId id="488" r:id="rId9"/>
    <p:sldId id="489" r:id="rId10"/>
    <p:sldId id="490" r:id="rId11"/>
    <p:sldId id="491" r:id="rId12"/>
    <p:sldId id="492" r:id="rId13"/>
    <p:sldId id="493" r:id="rId14"/>
    <p:sldId id="494" r:id="rId15"/>
    <p:sldId id="495" r:id="rId16"/>
    <p:sldId id="496" r:id="rId17"/>
    <p:sldId id="498" r:id="rId18"/>
    <p:sldId id="499" r:id="rId19"/>
    <p:sldId id="503" r:id="rId20"/>
    <p:sldId id="504" r:id="rId21"/>
    <p:sldId id="505" r:id="rId22"/>
    <p:sldId id="506" r:id="rId23"/>
    <p:sldId id="507" r:id="rId24"/>
    <p:sldId id="508" r:id="rId25"/>
    <p:sldId id="509" r:id="rId26"/>
    <p:sldId id="518" r:id="rId27"/>
    <p:sldId id="510" r:id="rId28"/>
    <p:sldId id="511" r:id="rId29"/>
    <p:sldId id="515" r:id="rId30"/>
    <p:sldId id="513" r:id="rId31"/>
    <p:sldId id="512" r:id="rId32"/>
    <p:sldId id="516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1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8"/>
            <p14:sldId id="499"/>
            <p14:sldId id="503"/>
            <p14:sldId id="504"/>
            <p14:sldId id="505"/>
            <p14:sldId id="506"/>
            <p14:sldId id="507"/>
            <p14:sldId id="508"/>
            <p14:sldId id="509"/>
            <p14:sldId id="518"/>
            <p14:sldId id="510"/>
            <p14:sldId id="511"/>
            <p14:sldId id="515"/>
            <p14:sldId id="513"/>
            <p14:sldId id="512"/>
            <p14:sldId id="516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E5B1"/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62E81A-6747-F681-318D-62ED71CB2650}" v="1" dt="2024-09-21T05:09:37.288"/>
    <p1510:client id="{91EB9C1F-E7D6-BA36-75A7-CF6A855DD9FF}" v="4" dt="2024-09-19T19:19:56.6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93738" autoAdjust="0"/>
  </p:normalViewPr>
  <p:slideViewPr>
    <p:cSldViewPr snapToGrid="0">
      <p:cViewPr varScale="1">
        <p:scale>
          <a:sx n="59" d="100"/>
          <a:sy n="59" d="100"/>
        </p:scale>
        <p:origin x="96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41808" y="564546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Introductory session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6D8D422E-3241-39FD-1D16-0601737BE4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836" y="219612"/>
            <a:ext cx="3862205" cy="257507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8DEAED6-DCDD-5338-5BF6-1996F61F9C59}"/>
              </a:ext>
            </a:extLst>
          </p:cNvPr>
          <p:cNvSpPr txBox="1"/>
          <p:nvPr/>
        </p:nvSpPr>
        <p:spPr>
          <a:xfrm>
            <a:off x="555408" y="345830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Mohamed Saied Hassan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06DCCB-0B4D-23B6-29F0-B6A27BE8815C}"/>
              </a:ext>
            </a:extLst>
          </p:cNvPr>
          <p:cNvSpPr txBox="1"/>
          <p:nvPr/>
        </p:nvSpPr>
        <p:spPr>
          <a:xfrm>
            <a:off x="555409" y="3070913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AE40DB-60DA-C175-2FDF-610D89889D35}"/>
              </a:ext>
            </a:extLst>
          </p:cNvPr>
          <p:cNvSpPr txBox="1"/>
          <p:nvPr/>
        </p:nvSpPr>
        <p:spPr>
          <a:xfrm>
            <a:off x="341808" y="4934236"/>
            <a:ext cx="70018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 Development (part one)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115112" y="3958648"/>
            <a:ext cx="80558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Web Development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93540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218362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Mohamed Saied Hassan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1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15609" y="716165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610416" y="1785849"/>
            <a:ext cx="9046540" cy="45712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Web Applications?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the Web?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a Website?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Web Development?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Frontend vs Backend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Roadmap </a:t>
            </a:r>
          </a:p>
          <a:p>
            <a:b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189006" y="938696"/>
            <a:ext cx="91478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the Web to Modern Web Applications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8F9D24-ACCE-5CF0-3D56-93CFA501B4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30DCF8C-CBC5-DF00-BA50-00CDECF4D2A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50AE64D-CA1E-2DFC-4C8F-CDE044086BBE}"/>
              </a:ext>
            </a:extLst>
          </p:cNvPr>
          <p:cNvSpPr txBox="1"/>
          <p:nvPr/>
        </p:nvSpPr>
        <p:spPr>
          <a:xfrm>
            <a:off x="2671973" y="415815"/>
            <a:ext cx="10625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Web Applications?</a:t>
            </a:r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785F7012-8416-E59D-6DF5-0BFC87A8C4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553210-5B38-1657-2FBF-3D8C50960609}"/>
              </a:ext>
            </a:extLst>
          </p:cNvPr>
          <p:cNvSpPr txBox="1"/>
          <p:nvPr/>
        </p:nvSpPr>
        <p:spPr>
          <a:xfrm>
            <a:off x="111579" y="1242964"/>
            <a:ext cx="66239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 Once, Reach Everywhere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45AB35-B8E3-FBD3-728B-7B205B5ABD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014" y="1354195"/>
            <a:ext cx="6713986" cy="40271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147DC94-DECF-6195-EA58-40DF6E486DF1}"/>
              </a:ext>
            </a:extLst>
          </p:cNvPr>
          <p:cNvSpPr txBox="1"/>
          <p:nvPr/>
        </p:nvSpPr>
        <p:spPr>
          <a:xfrm>
            <a:off x="0" y="1731560"/>
            <a:ext cx="1016034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web application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can serve </a:t>
            </a:r>
          </a:p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users across many operating systems.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Users usually don't need to install </a:t>
            </a:r>
          </a:p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a dedicated application.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Users can access it through common </a:t>
            </a:r>
          </a:p>
          <a:p>
            <a:pPr lvl="0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browsers such as Chrome, Edge, Safari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Updates can be deployed to the server</a:t>
            </a:r>
          </a:p>
          <a:p>
            <a:pPr lvl="0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without requiring every user to </a:t>
            </a:r>
          </a:p>
          <a:p>
            <a:pPr lvl="0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download a new version.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Easier to share — send a 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URL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same application can potentially reach desktop, tablet, and mobile users.</a:t>
            </a:r>
          </a:p>
          <a:p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A7CEF75-CAED-E3AD-EFDE-8D30B29918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552" y="5758739"/>
            <a:ext cx="11144447" cy="1049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337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DFB442-40E3-20BA-0017-C99D999DE8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E2E8212-22B2-E8CF-874B-4AFE81F7BBF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57A5CF9-21ED-9438-AA21-63FCABF4B93A}"/>
              </a:ext>
            </a:extLst>
          </p:cNvPr>
          <p:cNvSpPr/>
          <p:nvPr/>
        </p:nvSpPr>
        <p:spPr>
          <a:xfrm>
            <a:off x="610415" y="1785849"/>
            <a:ext cx="11298555" cy="5131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Internet = A global network of connected devices</a:t>
            </a:r>
          </a:p>
          <a:p>
            <a:pPr marL="1943100" lvl="3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Computers </a:t>
            </a:r>
          </a:p>
          <a:p>
            <a:pPr marL="1943100" lvl="3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Servers </a:t>
            </a:r>
          </a:p>
          <a:p>
            <a:pPr marL="1943100" lvl="3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Smartphones </a:t>
            </a:r>
          </a:p>
          <a:p>
            <a:pPr marL="1943100" lvl="3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Routers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Internet is the infrastructure that allows devices to communicate.</a:t>
            </a:r>
            <a:b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3575EEA-7517-AD25-BFC5-D0BCE80E106A}"/>
              </a:ext>
            </a:extLst>
          </p:cNvPr>
          <p:cNvSpPr txBox="1"/>
          <p:nvPr/>
        </p:nvSpPr>
        <p:spPr>
          <a:xfrm>
            <a:off x="2252525" y="862519"/>
            <a:ext cx="61655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the Internet?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2C1CEE9D-6CCD-4094-9A9A-960D82898C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9413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56F010-9412-F764-3D42-AD07B689D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57BCD4C-61B4-F562-D64F-2EE8DC089DF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C5D0B69-E6A3-0523-C3C8-D2DDF0B7087C}"/>
              </a:ext>
            </a:extLst>
          </p:cNvPr>
          <p:cNvSpPr/>
          <p:nvPr/>
        </p:nvSpPr>
        <p:spPr>
          <a:xfrm>
            <a:off x="171392" y="1785849"/>
            <a:ext cx="6718505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Web (WWW)</a:t>
            </a:r>
            <a:r>
              <a:rPr lang="en-US" sz="32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a </a:t>
            </a:r>
            <a:r>
              <a:rPr lang="en-US" sz="3200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of linked documents and resources invented by Tim Berners‑Lee in 1989 and opened to the public in 1991.</a:t>
            </a:r>
            <a:endParaRPr lang="en-US" sz="3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Resources</a:t>
            </a:r>
            <a:r>
              <a:rPr lang="en-US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Websites 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 pages 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 applications 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Online services</a:t>
            </a:r>
          </a:p>
          <a:p>
            <a:r>
              <a:rPr lang="en-US" sz="28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≠ Web</a:t>
            </a:r>
          </a:p>
          <a:p>
            <a:r>
              <a:rPr lang="en-US" sz="28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Web is </a:t>
            </a:r>
            <a:r>
              <a:rPr lang="en-US" sz="2800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service that runs on the Internet</a:t>
            </a:r>
            <a:r>
              <a:rPr lang="en-US" sz="28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014BBB7-7413-F2D1-8CD3-9EA24989CD02}"/>
              </a:ext>
            </a:extLst>
          </p:cNvPr>
          <p:cNvSpPr txBox="1"/>
          <p:nvPr/>
        </p:nvSpPr>
        <p:spPr>
          <a:xfrm>
            <a:off x="1493271" y="794262"/>
            <a:ext cx="10625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the World Wide Web?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8C47BD6A-D871-BD39-4F68-631ED768F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8B1CBD-F1AE-71DC-4B0C-DA9A62B971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478" y="1785849"/>
            <a:ext cx="5571314" cy="454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434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EA5A74-6020-EF01-AD24-0B0CCF49E4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5A29FF3-CAB5-35E9-F280-340EDA7EFCF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02C3B2E-AF55-61C6-1C6A-6229A38F859A}"/>
              </a:ext>
            </a:extLst>
          </p:cNvPr>
          <p:cNvSpPr/>
          <p:nvPr/>
        </p:nvSpPr>
        <p:spPr>
          <a:xfrm>
            <a:off x="177832" y="1354195"/>
            <a:ext cx="11737578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website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a collection of related web pages available through the Web.</a:t>
            </a:r>
          </a:p>
          <a:p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 website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Company website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Portfolio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News website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Restaurant website </a:t>
            </a:r>
          </a:p>
          <a:p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website can contain: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 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 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Videos 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Links 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Forms 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Interactive elements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62358EB-9D9D-E043-5BCA-14CAA8FD754D}"/>
              </a:ext>
            </a:extLst>
          </p:cNvPr>
          <p:cNvSpPr txBox="1"/>
          <p:nvPr/>
        </p:nvSpPr>
        <p:spPr>
          <a:xfrm>
            <a:off x="2741945" y="500900"/>
            <a:ext cx="10625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a Website?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980D525B-18F0-DE32-0E77-CBF1087A8D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433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134B4-EF76-A962-B81A-C285094689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F41DF31-0104-2201-6D3F-0D06D606903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D807C9A-9F47-5BB6-E2A7-BD521DAE527B}"/>
              </a:ext>
            </a:extLst>
          </p:cNvPr>
          <p:cNvSpPr txBox="1"/>
          <p:nvPr/>
        </p:nvSpPr>
        <p:spPr>
          <a:xfrm>
            <a:off x="2626179" y="523760"/>
            <a:ext cx="10625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a Web Page?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7001A27C-9D7B-D5E5-F9A4-0FA0438367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E20E29-3E1F-2FC4-354B-6C21B255C8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54195"/>
            <a:ext cx="12192000" cy="5450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928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3ADBA3-388F-1076-5610-534060B4EA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47BCF6C-23C6-803B-96F0-20DDF9FB0AB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A93DD25-5466-3CB4-32D9-CD5561567FA8}"/>
              </a:ext>
            </a:extLst>
          </p:cNvPr>
          <p:cNvSpPr txBox="1"/>
          <p:nvPr/>
        </p:nvSpPr>
        <p:spPr>
          <a:xfrm>
            <a:off x="2274107" y="683134"/>
            <a:ext cx="10625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Web Development?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36D761D5-02E7-20C3-51BA-27C0C0E055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076CD9F4-AC29-8130-6877-F71C78060793}"/>
              </a:ext>
            </a:extLst>
          </p:cNvPr>
          <p:cNvSpPr txBox="1"/>
          <p:nvPr/>
        </p:nvSpPr>
        <p:spPr>
          <a:xfrm>
            <a:off x="138295" y="1490709"/>
            <a:ext cx="119154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 Development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the process of designing, building, testing, deploying, and maintaining websites 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5FFC6B14-14D3-F10C-5BE7-E27E44DC82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971" y="2444816"/>
            <a:ext cx="8621486" cy="405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3408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8FABA-8402-520B-F916-EC9F574CA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FFCDABE-B63A-C4EA-EA74-3804A7B5157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75550DC-3852-364C-C462-76CBDE6872F0}"/>
              </a:ext>
            </a:extLst>
          </p:cNvPr>
          <p:cNvSpPr txBox="1"/>
          <p:nvPr/>
        </p:nvSpPr>
        <p:spPr>
          <a:xfrm>
            <a:off x="2510412" y="500900"/>
            <a:ext cx="10625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 Main Parts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46E2286A-5895-75C6-E934-0AA9487BDF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2F183779-D5CE-DD53-76E1-596DF7796A7A}"/>
              </a:ext>
            </a:extLst>
          </p:cNvPr>
          <p:cNvSpPr txBox="1"/>
          <p:nvPr/>
        </p:nvSpPr>
        <p:spPr>
          <a:xfrm>
            <a:off x="276590" y="1274252"/>
            <a:ext cx="11915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typical web application consists of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AEEC41-E405-D890-F272-43B6B80CF8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501" y="1797472"/>
            <a:ext cx="8495662" cy="4633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9098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E3B70B-D65D-EAF7-C684-D590865BE1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1A75904-6C64-CF56-EF60-FF5670487CC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DAFECD4-53E2-C0D4-E560-4CEFB66A67C7}"/>
              </a:ext>
            </a:extLst>
          </p:cNvPr>
          <p:cNvSpPr txBox="1"/>
          <p:nvPr/>
        </p:nvSpPr>
        <p:spPr>
          <a:xfrm>
            <a:off x="3045670" y="430865"/>
            <a:ext cx="10625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 Main Parts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0FB38F87-4194-5AC0-F868-343AA4931E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B718DA7-5A61-B258-10E2-ED74186461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165" y="1180104"/>
            <a:ext cx="10493297" cy="5312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0571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157AF2-FB57-0D10-3E5B-82BC6EB666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8A71893-B877-D5D7-EBD2-1F890D60C36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2032A8D-C085-BEC5-ADC9-DE5EB03DAE39}"/>
              </a:ext>
            </a:extLst>
          </p:cNvPr>
          <p:cNvSpPr txBox="1"/>
          <p:nvPr/>
        </p:nvSpPr>
        <p:spPr>
          <a:xfrm>
            <a:off x="3045670" y="430865"/>
            <a:ext cx="10625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Frontend Development</a:t>
            </a:r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9CED3FF1-8EBF-FA12-FAAE-C5D95DA2E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C173963-FC55-F8B8-CB19-50909E0EBF2D}"/>
              </a:ext>
            </a:extLst>
          </p:cNvPr>
          <p:cNvSpPr txBox="1"/>
          <p:nvPr/>
        </p:nvSpPr>
        <p:spPr>
          <a:xfrm>
            <a:off x="195943" y="1075887"/>
            <a:ext cx="1083128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Frontend = User Interface + User Interaction</a:t>
            </a:r>
          </a:p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runs primarily in the user's browser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Buttons 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Menus 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Forms 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Cards 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Tables 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Animations 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Pages </a:t>
            </a:r>
          </a:p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 technologies: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HTML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CSS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JavaScript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E84415C-F648-85B5-AB87-FEF541D234B6}"/>
              </a:ext>
            </a:extLst>
          </p:cNvPr>
          <p:cNvSpPr txBox="1"/>
          <p:nvPr/>
        </p:nvSpPr>
        <p:spPr>
          <a:xfrm>
            <a:off x="-1807029" y="4997283"/>
            <a:ext cx="741861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4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Modern tools:</a:t>
            </a:r>
          </a:p>
          <a:p>
            <a:pPr marL="3943350" lvl="8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Bootstrap</a:t>
            </a:r>
          </a:p>
          <a:p>
            <a:pPr marL="3943350" lvl="8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React</a:t>
            </a:r>
          </a:p>
          <a:p>
            <a:pPr marL="3943350" lvl="8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Angular</a:t>
            </a:r>
          </a:p>
          <a:p>
            <a:pPr marL="3943350" lvl="8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Vue</a:t>
            </a:r>
          </a:p>
        </p:txBody>
      </p:sp>
    </p:spTree>
    <p:extLst>
      <p:ext uri="{BB962C8B-B14F-4D97-AF65-F5344CB8AC3E}">
        <p14:creationId xmlns:p14="http://schemas.microsoft.com/office/powerpoint/2010/main" val="22597173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5EF16C-E663-5A37-BFD0-8A34A643E1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8A307DE-B693-23B5-DE0C-F0BEB203B3F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F830A96-3520-2272-162B-C8122DF2C024}"/>
              </a:ext>
            </a:extLst>
          </p:cNvPr>
          <p:cNvSpPr txBox="1"/>
          <p:nvPr/>
        </p:nvSpPr>
        <p:spPr>
          <a:xfrm>
            <a:off x="2377849" y="430865"/>
            <a:ext cx="10625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HTML, CSS &amp; JavaScript</a:t>
            </a:r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9161138A-2144-FDC8-5DBE-C9E9D06AF6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DCB136-252A-C581-F631-3F857F6AAE27}"/>
              </a:ext>
            </a:extLst>
          </p:cNvPr>
          <p:cNvSpPr txBox="1"/>
          <p:nvPr/>
        </p:nvSpPr>
        <p:spPr>
          <a:xfrm>
            <a:off x="276590" y="1162620"/>
            <a:ext cx="68362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Think of a web page as a building: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B98F9F2-710E-FC7E-CFBC-3806D236F2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343" y="1844532"/>
            <a:ext cx="7130142" cy="425041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FD44F6C-8500-936D-2C61-6FBE04D92A42}"/>
              </a:ext>
            </a:extLst>
          </p:cNvPr>
          <p:cNvSpPr txBox="1"/>
          <p:nvPr/>
        </p:nvSpPr>
        <p:spPr>
          <a:xfrm>
            <a:off x="276590" y="1970195"/>
            <a:ext cx="68362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HTML:</a:t>
            </a:r>
          </a:p>
          <a:p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What is on the page?</a:t>
            </a:r>
          </a:p>
          <a:p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CSS:</a:t>
            </a:r>
          </a:p>
          <a:p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How does it look?</a:t>
            </a:r>
          </a:p>
          <a:p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JavaScript:</a:t>
            </a:r>
          </a:p>
          <a:p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How does it behave?</a:t>
            </a:r>
          </a:p>
        </p:txBody>
      </p:sp>
    </p:spTree>
    <p:extLst>
      <p:ext uri="{BB962C8B-B14F-4D97-AF65-F5344CB8AC3E}">
        <p14:creationId xmlns:p14="http://schemas.microsoft.com/office/powerpoint/2010/main" val="591368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DE5A85-1744-3616-59B2-275294770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394D370-71B8-7B2A-5054-F95DE2F6BDA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9C029B8-66D7-10E9-E55D-8D9C0E6E071F}"/>
              </a:ext>
            </a:extLst>
          </p:cNvPr>
          <p:cNvSpPr txBox="1"/>
          <p:nvPr/>
        </p:nvSpPr>
        <p:spPr>
          <a:xfrm>
            <a:off x="3045670" y="430865"/>
            <a:ext cx="10625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Backend Development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DF618ED9-7FF7-8FE5-1947-9F274347B9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811F7A-FF11-8FB1-D41E-8D46E964B64C}"/>
              </a:ext>
            </a:extLst>
          </p:cNvPr>
          <p:cNvSpPr txBox="1"/>
          <p:nvPr/>
        </p:nvSpPr>
        <p:spPr>
          <a:xfrm>
            <a:off x="276590" y="1273629"/>
            <a:ext cx="919398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Backend = Server-side logic</a:t>
            </a:r>
          </a:p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backend can handle: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logic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Authentication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Authorization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processing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APIs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Database communication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File processing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Notifications </a:t>
            </a:r>
          </a:p>
          <a:p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2E2682-74BD-F99C-CFD4-A088B745831C}"/>
              </a:ext>
            </a:extLst>
          </p:cNvPr>
          <p:cNvSpPr txBox="1"/>
          <p:nvPr/>
        </p:nvSpPr>
        <p:spPr>
          <a:xfrm>
            <a:off x="-740228" y="4553319"/>
            <a:ext cx="6836228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Popular technologies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171700" lvl="4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ASP.NET Core </a:t>
            </a:r>
          </a:p>
          <a:p>
            <a:pPr marL="2171700" lvl="4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Node.js </a:t>
            </a:r>
          </a:p>
          <a:p>
            <a:pPr marL="2171700" lvl="4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Django </a:t>
            </a:r>
          </a:p>
          <a:p>
            <a:pPr marL="2171700" lvl="4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Spring Boot </a:t>
            </a:r>
          </a:p>
          <a:p>
            <a:pPr marL="2171700" lvl="4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Laravel</a:t>
            </a:r>
          </a:p>
        </p:txBody>
      </p:sp>
    </p:spTree>
    <p:extLst>
      <p:ext uri="{BB962C8B-B14F-4D97-AF65-F5344CB8AC3E}">
        <p14:creationId xmlns:p14="http://schemas.microsoft.com/office/powerpoint/2010/main" val="14889161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F90B7-910E-F37F-45BE-BA5A042222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0C56A12-537E-4FBD-18E7-2E50D6750CF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BE5276D-3955-106D-A002-DB84F49322F9}"/>
              </a:ext>
            </a:extLst>
          </p:cNvPr>
          <p:cNvSpPr txBox="1"/>
          <p:nvPr/>
        </p:nvSpPr>
        <p:spPr>
          <a:xfrm>
            <a:off x="3045670" y="430865"/>
            <a:ext cx="10625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Database</a:t>
            </a:r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AF63F237-C736-14CA-8211-DFA9FB1A76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8D09417-F1A6-4D24-42F6-6F9CC0A5B645}"/>
              </a:ext>
            </a:extLst>
          </p:cNvPr>
          <p:cNvSpPr txBox="1"/>
          <p:nvPr/>
        </p:nvSpPr>
        <p:spPr>
          <a:xfrm>
            <a:off x="276590" y="1273629"/>
            <a:ext cx="9193981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database stores application data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Messages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Payments</a:t>
            </a:r>
          </a:p>
          <a:p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C00577-C3F9-265D-1E76-FE57D0224A0D}"/>
              </a:ext>
            </a:extLst>
          </p:cNvPr>
          <p:cNvSpPr txBox="1"/>
          <p:nvPr/>
        </p:nvSpPr>
        <p:spPr>
          <a:xfrm>
            <a:off x="-696685" y="4430209"/>
            <a:ext cx="683622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Popular databases: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SQL Server 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PostgreSQL 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MySQL 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MongoDB 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Oracle</a:t>
            </a:r>
          </a:p>
        </p:txBody>
      </p:sp>
    </p:spTree>
    <p:extLst>
      <p:ext uri="{BB962C8B-B14F-4D97-AF65-F5344CB8AC3E}">
        <p14:creationId xmlns:p14="http://schemas.microsoft.com/office/powerpoint/2010/main" val="12403993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B671DF-52EB-1BE6-DDB4-DD9D9B4BF8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C086892-E8D0-430C-A2AD-ABD7990F391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1EFCFE8E-EEC0-2664-B146-054BA44F6B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9B4C885-EC8E-BC9C-30A7-4D2A85E8088D}"/>
              </a:ext>
            </a:extLst>
          </p:cNvPr>
          <p:cNvSpPr txBox="1"/>
          <p:nvPr/>
        </p:nvSpPr>
        <p:spPr>
          <a:xfrm>
            <a:off x="276590" y="1528977"/>
            <a:ext cx="1122961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— Web &amp; HTML Foundations 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How the web works (client/server, browsers, VS Code, Live Server, Dev Tools basics) 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HTML document structure, semantic tags (header, nav, main, section, footer) 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Text elements, links, images, lists 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Forms and form inputs (intro) 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Mini project: static personal profile page “pure un styled HTML”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2888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6FEFD4-5681-23A1-310D-3C5817C6E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693E012-F757-998C-7816-D1C2A4A9A0A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048E35E2-30C1-69F9-A0BB-4E6D4B14C3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8C09088-B78B-806E-3228-6ADBA9C61832}"/>
              </a:ext>
            </a:extLst>
          </p:cNvPr>
          <p:cNvSpPr txBox="1"/>
          <p:nvPr/>
        </p:nvSpPr>
        <p:spPr>
          <a:xfrm>
            <a:off x="276590" y="1155676"/>
            <a:ext cx="1122961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 — HTML + CSS 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Recap 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Tables, forms in depth (validation attributes, input types) • Accessibility basics (alt text, labels, semantic structure)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• CSS syntax, selectors, specificity 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Box model (margin, border, padding, content) 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Flexbox 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Live demo (nav, cards, basic responsive ) 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Task “fully style their project pages”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5004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8772B-916A-C783-2FA1-9E6FF0844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F035FC4-E33A-5E82-003D-BAB8DBA3012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8E2EC57F-AD76-EFFD-5189-41EBF2AF3C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0DFE903-5134-6A51-B4F9-97CEB57F6672}"/>
              </a:ext>
            </a:extLst>
          </p:cNvPr>
          <p:cNvSpPr txBox="1"/>
          <p:nvPr/>
        </p:nvSpPr>
        <p:spPr>
          <a:xfrm>
            <a:off x="276590" y="1528977"/>
            <a:ext cx="112296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 — HTML + CSS + Bootstrap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• Positioning (static, relative, absolute, fixed, sticky)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• Animation 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Bootstrap setup ,grid system 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Utility classes 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Core components 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Wrap-up </a:t>
            </a:r>
          </a:p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Task rebuild their own project with Bootstrap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0208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1D215C-35D0-41CA-E0FF-EF17520B4F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60ED620-0B87-53FF-F5DD-C0552B92280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EDC32EF2-1D65-EEAE-6112-BEF2BC9016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B7B2597-04F4-F5A0-4D5A-E0F112F86EBA}"/>
              </a:ext>
            </a:extLst>
          </p:cNvPr>
          <p:cNvSpPr txBox="1"/>
          <p:nvPr/>
        </p:nvSpPr>
        <p:spPr>
          <a:xfrm>
            <a:off x="276590" y="1528977"/>
            <a:ext cx="1122961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 — JavaScript Fundamentals I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Variables 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types 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Operators 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Conditions 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Loops 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Scope</a:t>
            </a:r>
          </a:p>
        </p:txBody>
      </p:sp>
    </p:spTree>
    <p:extLst>
      <p:ext uri="{BB962C8B-B14F-4D97-AF65-F5344CB8AC3E}">
        <p14:creationId xmlns:p14="http://schemas.microsoft.com/office/powerpoint/2010/main" val="32645463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E9019F-D8E3-5594-E4C0-A5F5ECFFD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BF465F8-EA60-A2CA-9E70-72C0E4E5C7D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C2852828-7B43-B8FD-63CA-60137DA722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B9D854A-0921-EB74-7844-5857CA49F2CC}"/>
              </a:ext>
            </a:extLst>
          </p:cNvPr>
          <p:cNvSpPr txBox="1"/>
          <p:nvPr/>
        </p:nvSpPr>
        <p:spPr>
          <a:xfrm>
            <a:off x="276590" y="1528977"/>
            <a:ext cx="1122961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 — JavaScript + DOM</a:t>
            </a:r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DOM 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Selecting elements 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Manipulation 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</a:t>
            </a:r>
          </a:p>
        </p:txBody>
      </p:sp>
    </p:spTree>
    <p:extLst>
      <p:ext uri="{BB962C8B-B14F-4D97-AF65-F5344CB8AC3E}">
        <p14:creationId xmlns:p14="http://schemas.microsoft.com/office/powerpoint/2010/main" val="21783239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4BBB85-8171-3D05-0A5B-FACFEADF73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9C10664-41FE-3EE4-4D10-D51053DE25F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3AC36601-6462-72A0-B1D9-4547955780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2A52EC2-102C-8B75-1AE2-1F5066487899}"/>
              </a:ext>
            </a:extLst>
          </p:cNvPr>
          <p:cNvSpPr txBox="1"/>
          <p:nvPr/>
        </p:nvSpPr>
        <p:spPr>
          <a:xfrm>
            <a:off x="276590" y="1528977"/>
            <a:ext cx="1122961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 — JavaScript + OOP + BOM </a:t>
            </a:r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Objects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Classes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OOP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BOM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localStorage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sessionStorage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7967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FA59E-DD81-DDD8-E515-848D75D58A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F1D4941-F7B0-862A-FB05-564544A7A4B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31639449-9685-1A54-50E6-A71796DEAB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47622C-5EB1-AF63-33B3-F2C99AA3DE76}"/>
              </a:ext>
            </a:extLst>
          </p:cNvPr>
          <p:cNvSpPr txBox="1"/>
          <p:nvPr/>
        </p:nvSpPr>
        <p:spPr>
          <a:xfrm>
            <a:off x="0" y="1027622"/>
            <a:ext cx="1179566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 — Modern JavaScript (ES6+) + API</a:t>
            </a:r>
          </a:p>
          <a:p>
            <a:pPr lvl="2"/>
            <a:r>
              <a:rPr lang="en-US" sz="40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Recap </a:t>
            </a:r>
          </a:p>
          <a:p>
            <a:pPr lvl="2"/>
            <a:r>
              <a:rPr lang="en-US" sz="28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Arrow functions, template literals, </a:t>
            </a:r>
            <a:r>
              <a:rPr lang="en-US" sz="2800" dirty="0" err="1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destructuring</a:t>
            </a:r>
            <a:r>
              <a:rPr lang="en-US" sz="28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spread/rest </a:t>
            </a:r>
          </a:p>
          <a:p>
            <a:pPr lvl="2"/>
            <a:r>
              <a:rPr lang="en-US" sz="28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Array methods (map, filter, reduce, </a:t>
            </a:r>
            <a:r>
              <a:rPr lang="en-US" sz="2800" dirty="0" err="1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forEach</a:t>
            </a:r>
            <a:r>
              <a:rPr lang="en-US" sz="28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lvl="2"/>
            <a:r>
              <a:rPr lang="en-US" sz="28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Modules, promises/async-await, fetch API</a:t>
            </a:r>
          </a:p>
          <a:p>
            <a:pPr lvl="2"/>
            <a:r>
              <a:rPr lang="en-US" sz="28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• Live build — small app using fetch + storage</a:t>
            </a:r>
          </a:p>
          <a:p>
            <a:pPr lvl="2"/>
            <a:r>
              <a:rPr lang="en-US" sz="28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Wrap-up + Project Task</a:t>
            </a:r>
            <a:endParaRPr lang="en-US" sz="24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1886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252B7B-E3BD-4378-CFF9-517998E816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19DC6E4-97C7-C9F4-96E3-F273254EF62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7CF6540C-CA05-6F33-6103-BD2174F16C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3D8D6CF-BBEF-166E-B424-91A3E895EF2C}"/>
              </a:ext>
            </a:extLst>
          </p:cNvPr>
          <p:cNvSpPr txBox="1"/>
          <p:nvPr/>
        </p:nvSpPr>
        <p:spPr>
          <a:xfrm>
            <a:off x="396333" y="1017348"/>
            <a:ext cx="1122961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 — React I — Foundations</a:t>
            </a:r>
            <a:endParaRPr 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JSX 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Props 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Composition 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Vite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0818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87017E-BB01-B58F-E8C3-73153C48F8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611B7D1-FF96-B325-891F-03399E2BC31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3A995B26-92DA-997F-28A6-925C740377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C55D0BE-A04E-1238-491A-4D5ACFDBD6E5}"/>
              </a:ext>
            </a:extLst>
          </p:cNvPr>
          <p:cNvSpPr txBox="1"/>
          <p:nvPr/>
        </p:nvSpPr>
        <p:spPr>
          <a:xfrm>
            <a:off x="276590" y="1681375"/>
            <a:ext cx="1122961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 —  React II — State &amp; Effects</a:t>
            </a:r>
            <a:endParaRPr 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4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useState</a:t>
            </a: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4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useEffect</a:t>
            </a: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4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useContext</a:t>
            </a: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API integration</a:t>
            </a:r>
          </a:p>
        </p:txBody>
      </p:sp>
    </p:spTree>
    <p:extLst>
      <p:ext uri="{BB962C8B-B14F-4D97-AF65-F5344CB8AC3E}">
        <p14:creationId xmlns:p14="http://schemas.microsoft.com/office/powerpoint/2010/main" val="21902794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B71242-F3D0-E047-6905-04B059BF12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A9353DD-88E4-5454-A97B-954A15677AC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1B756A76-3FAE-9540-F236-B5F83AC043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4FC67A7-FA8F-51DB-C4BD-555E9F5D3BCF}"/>
              </a:ext>
            </a:extLst>
          </p:cNvPr>
          <p:cNvSpPr txBox="1"/>
          <p:nvPr/>
        </p:nvSpPr>
        <p:spPr>
          <a:xfrm>
            <a:off x="396333" y="1017348"/>
            <a:ext cx="1122961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  — React III — Routing</a:t>
            </a:r>
            <a:endParaRPr 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React Router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Routes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Navigation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Parameters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</p:spTree>
    <p:extLst>
      <p:ext uri="{BB962C8B-B14F-4D97-AF65-F5344CB8AC3E}">
        <p14:creationId xmlns:p14="http://schemas.microsoft.com/office/powerpoint/2010/main" val="25558254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BD765-3C82-AEDD-6718-1DC7363769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B81B481-83F7-1C76-6E9D-89C91F0DCCA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4A07B838-D5B3-F47A-7686-9824AF921F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8DA39B-9B4D-4555-A077-D0BA61BC5FE7}"/>
              </a:ext>
            </a:extLst>
          </p:cNvPr>
          <p:cNvSpPr txBox="1"/>
          <p:nvPr/>
        </p:nvSpPr>
        <p:spPr>
          <a:xfrm>
            <a:off x="363676" y="1550748"/>
            <a:ext cx="1122961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Project:</a:t>
            </a:r>
          </a:p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real-world web application containing: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pages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Responsive UI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Reusable React components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Forms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 interaction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API communication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 management 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Routing</a:t>
            </a:r>
          </a:p>
          <a:p>
            <a:pPr lvl="1"/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C5D594-158F-48E9-5C41-B8D266F8A76A}"/>
              </a:ext>
            </a:extLst>
          </p:cNvPr>
          <p:cNvSpPr txBox="1"/>
          <p:nvPr/>
        </p:nvSpPr>
        <p:spPr>
          <a:xfrm>
            <a:off x="3551465" y="609451"/>
            <a:ext cx="662395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Build?</a:t>
            </a:r>
          </a:p>
        </p:txBody>
      </p:sp>
    </p:spTree>
    <p:extLst>
      <p:ext uri="{BB962C8B-B14F-4D97-AF65-F5344CB8AC3E}">
        <p14:creationId xmlns:p14="http://schemas.microsoft.com/office/powerpoint/2010/main" val="40129167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4D0E2A-823F-0E74-7E4C-8044CF7B5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B4D81C2-F883-67B3-BF43-17DC6AFB422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9B35312B-B3F3-1126-5F52-9C4791A537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091B008-2D4C-A7D9-63FE-7A0031927BA2}"/>
              </a:ext>
            </a:extLst>
          </p:cNvPr>
          <p:cNvSpPr txBox="1"/>
          <p:nvPr/>
        </p:nvSpPr>
        <p:spPr>
          <a:xfrm>
            <a:off x="374561" y="1843950"/>
            <a:ext cx="1122961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the end of the course</a:t>
            </a:r>
          </a:p>
          <a:p>
            <a:pPr lvl="1" algn="ctr"/>
            <a:r>
              <a:rPr 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will understand how the pieces fit together rather than learning each technology independently.</a:t>
            </a:r>
          </a:p>
          <a:p>
            <a:pPr lvl="1"/>
            <a:endParaRPr 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923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DDBF1A-7331-3638-B23B-75F8D3224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D3B3BC9-2E78-0A2E-6F91-1438A92E734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A921917C-4766-D50F-E0F4-E77A96CB06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A43740E-E96E-608F-095A-D45C23DD05CF}"/>
              </a:ext>
            </a:extLst>
          </p:cNvPr>
          <p:cNvSpPr txBox="1"/>
          <p:nvPr/>
        </p:nvSpPr>
        <p:spPr>
          <a:xfrm>
            <a:off x="481195" y="1844662"/>
            <a:ext cx="1122961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next lecture, we start building the frontend 	from the ground up — beginning with HTML</a:t>
            </a:r>
          </a:p>
        </p:txBody>
      </p:sp>
    </p:spTree>
    <p:extLst>
      <p:ext uri="{BB962C8B-B14F-4D97-AF65-F5344CB8AC3E}">
        <p14:creationId xmlns:p14="http://schemas.microsoft.com/office/powerpoint/2010/main" val="36151953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183331-DD05-CA9E-4782-981228C04E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3F56BDD-9524-1DF0-2590-16C4AC8E963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>
            <a:extLst>
              <a:ext uri="{FF2B5EF4-FFF2-40B4-BE49-F238E27FC236}">
                <a16:creationId xmlns:a16="http://schemas.microsoft.com/office/drawing/2014/main" id="{8A742C3A-4CBA-67C0-23DC-B4492DC06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89D00D-27F8-07FC-E959-9648F1DA177D}"/>
              </a:ext>
            </a:extLst>
          </p:cNvPr>
          <p:cNvSpPr txBox="1"/>
          <p:nvPr/>
        </p:nvSpPr>
        <p:spPr>
          <a:xfrm>
            <a:off x="383224" y="2644170"/>
            <a:ext cx="112296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US" sz="9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221537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4AB8AE5-4CEF-4BC2-A292-D7A73A7B3FEF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44157290-02EC-4DCF-BA8E-CD08B55A8E8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F2C4A7-4591-4CE5-9A64-01330E1F67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3040</TotalTime>
  <Words>878</Words>
  <Application>Microsoft Office PowerPoint</Application>
  <PresentationFormat>Widescreen</PresentationFormat>
  <Paragraphs>212</Paragraphs>
  <Slides>29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mohamed192469@fci.bu.edu.eg</cp:lastModifiedBy>
  <cp:revision>69</cp:revision>
  <dcterms:created xsi:type="dcterms:W3CDTF">2023-04-29T09:08:23Z</dcterms:created>
  <dcterms:modified xsi:type="dcterms:W3CDTF">2026-09-23T17:38:36Z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