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25" r:id="rId3"/>
    <p:sldId id="560" r:id="rId4"/>
    <p:sldId id="526" r:id="rId5"/>
    <p:sldId id="527" r:id="rId6"/>
    <p:sldId id="528" r:id="rId7"/>
    <p:sldId id="529" r:id="rId8"/>
    <p:sldId id="531" r:id="rId9"/>
    <p:sldId id="530" r:id="rId10"/>
    <p:sldId id="532" r:id="rId11"/>
    <p:sldId id="534" r:id="rId12"/>
    <p:sldId id="533" r:id="rId13"/>
    <p:sldId id="535" r:id="rId14"/>
    <p:sldId id="536" r:id="rId15"/>
    <p:sldId id="537" r:id="rId16"/>
    <p:sldId id="538" r:id="rId17"/>
    <p:sldId id="539" r:id="rId18"/>
    <p:sldId id="540" r:id="rId19"/>
    <p:sldId id="541" r:id="rId20"/>
    <p:sldId id="544" r:id="rId21"/>
    <p:sldId id="542" r:id="rId22"/>
    <p:sldId id="543" r:id="rId23"/>
    <p:sldId id="545" r:id="rId24"/>
    <p:sldId id="546" r:id="rId25"/>
    <p:sldId id="547" r:id="rId26"/>
    <p:sldId id="548" r:id="rId27"/>
    <p:sldId id="549" r:id="rId28"/>
    <p:sldId id="563" r:id="rId29"/>
    <p:sldId id="550" r:id="rId30"/>
    <p:sldId id="551" r:id="rId31"/>
    <p:sldId id="552" r:id="rId32"/>
    <p:sldId id="553" r:id="rId33"/>
    <p:sldId id="554" r:id="rId34"/>
    <p:sldId id="556" r:id="rId35"/>
    <p:sldId id="555" r:id="rId36"/>
    <p:sldId id="557" r:id="rId37"/>
    <p:sldId id="558" r:id="rId38"/>
    <p:sldId id="559" r:id="rId39"/>
    <p:sldId id="564" r:id="rId40"/>
    <p:sldId id="561" r:id="rId41"/>
    <p:sldId id="562" r:id="rId42"/>
    <p:sldId id="32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8760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610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60894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0786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803151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650295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9497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37397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122339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959026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32858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79544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070863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207122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794320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425645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3009013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028125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9475191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66325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87841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53459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4461013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644620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691786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2829246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877152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694830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90095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232648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6059614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10519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080618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813380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436976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4046946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709821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7</a:t>
            </a:r>
            <a:endParaRPr lang="en-US" sz="2000" dirty="0">
              <a:solidFill>
                <a:schemeClr val="bg1"/>
              </a:solidFill>
              <a:latin typeface="Tajawal Medium" panose="00000600000000000000" pitchFamily="2" charset="-78"/>
              <a:cs typeface="Tajawal Medium" panose="00000600000000000000" pitchFamily="2" charset="-78"/>
            </a:endParaRP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830997"/>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 Chapter 6. Motivating Behavior with Work and Rewards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3416320"/>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After studying this chapter, you should be able to:</a:t>
            </a:r>
          </a:p>
          <a:p>
            <a:pPr algn="just"/>
            <a:endParaRPr lang="en-US" b="1" u="sng"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82793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2" name="TextBox 11">
            <a:extLst>
              <a:ext uri="{FF2B5EF4-FFF2-40B4-BE49-F238E27FC236}">
                <a16:creationId xmlns:a16="http://schemas.microsoft.com/office/drawing/2014/main" id="{CF839E8D-890C-4D64-8108-F48EDBE112FF}"/>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Chapter 5  introduced the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pic>
        <p:nvPicPr>
          <p:cNvPr id="9" name="Picture 8">
            <a:extLst>
              <a:ext uri="{FF2B5EF4-FFF2-40B4-BE49-F238E27FC236}">
                <a16:creationId xmlns:a16="http://schemas.microsoft.com/office/drawing/2014/main" id="{A8F105B9-2CE7-4C0F-866C-7A82F12012B8}"/>
              </a:ext>
            </a:extLst>
          </p:cNvPr>
          <p:cNvPicPr>
            <a:picLocks noChangeAspect="1"/>
          </p:cNvPicPr>
          <p:nvPr/>
        </p:nvPicPr>
        <p:blipFill>
          <a:blip r:embed="rId7"/>
          <a:stretch>
            <a:fillRect/>
          </a:stretch>
        </p:blipFill>
        <p:spPr>
          <a:xfrm>
            <a:off x="1869376" y="3323065"/>
            <a:ext cx="9803218" cy="2548349"/>
          </a:xfrm>
          <a:prstGeom prst="rect">
            <a:avLst/>
          </a:prstGeom>
        </p:spPr>
      </p:pic>
    </p:spTree>
    <p:extLst>
      <p:ext uri="{BB962C8B-B14F-4D97-AF65-F5344CB8AC3E}">
        <p14:creationId xmlns:p14="http://schemas.microsoft.com/office/powerpoint/2010/main" val="3363819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49"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“For us at Orpheus,” explains executive director Graham Parker, “it’s the way we make the music that’s the difference.”</a:t>
            </a:r>
          </a:p>
        </p:txBody>
      </p:sp>
    </p:spTree>
    <p:extLst>
      <p:ext uri="{BB962C8B-B14F-4D97-AF65-F5344CB8AC3E}">
        <p14:creationId xmlns:p14="http://schemas.microsoft.com/office/powerpoint/2010/main" val="243388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On the question of satisfaction with growth opportunities, they ranked ninth (again, below prison guards, though a little higher than O.R. nurses and hockey players).  An orchestra leader has asked you how to imitate the Orpheus’s success. </a:t>
            </a:r>
          </a:p>
        </p:txBody>
      </p:sp>
    </p:spTree>
    <p:extLst>
      <p:ext uri="{BB962C8B-B14F-4D97-AF65-F5344CB8AC3E}">
        <p14:creationId xmlns:p14="http://schemas.microsoft.com/office/powerpoint/2010/main" val="3611498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C7FF37AA-9CEE-472E-86BD-57B8F0495EF6}"/>
              </a:ext>
            </a:extLst>
          </p:cNvPr>
          <p:cNvPicPr>
            <a:picLocks noChangeAspect="1"/>
          </p:cNvPicPr>
          <p:nvPr/>
        </p:nvPicPr>
        <p:blipFill>
          <a:blip r:embed="rId7"/>
          <a:stretch>
            <a:fillRect/>
          </a:stretch>
        </p:blipFill>
        <p:spPr>
          <a:xfrm>
            <a:off x="2449853" y="2250252"/>
            <a:ext cx="8814495" cy="3554200"/>
          </a:xfrm>
          <a:prstGeom prst="rect">
            <a:avLst/>
          </a:prstGeom>
        </p:spPr>
      </p:pic>
    </p:spTree>
    <p:extLst>
      <p:ext uri="{BB962C8B-B14F-4D97-AF65-F5344CB8AC3E}">
        <p14:creationId xmlns:p14="http://schemas.microsoft.com/office/powerpoint/2010/main" val="52312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 </a:t>
            </a:r>
            <a:r>
              <a:rPr lang="en-US" sz="2000" b="1" u="sng" dirty="0">
                <a:latin typeface="Times New Roman" panose="02020603050405020304" pitchFamily="18" charset="0"/>
                <a:cs typeface="Times New Roman" panose="02020603050405020304" pitchFamily="18" charset="0"/>
              </a:rPr>
              <a:t>job design, employee participation and empowerment, flexible work arrangements</a:t>
            </a:r>
            <a:r>
              <a:rPr lang="en-US" sz="2000" dirty="0">
                <a:latin typeface="Times New Roman" panose="02020603050405020304" pitchFamily="18" charset="0"/>
                <a:cs typeface="Times New Roman" panose="02020603050405020304" pitchFamily="18" charset="0"/>
              </a:rPr>
              <a:t>, 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91804B3-425A-48A5-8925-B3709ECBFC6E}"/>
              </a:ext>
            </a:extLst>
          </p:cNvPr>
          <p:cNvPicPr>
            <a:picLocks noChangeAspect="1"/>
          </p:cNvPicPr>
          <p:nvPr/>
        </p:nvPicPr>
        <p:blipFill>
          <a:blip r:embed="rId7"/>
          <a:stretch>
            <a:fillRect/>
          </a:stretch>
        </p:blipFill>
        <p:spPr>
          <a:xfrm>
            <a:off x="5948063" y="1610200"/>
            <a:ext cx="5962123" cy="4279179"/>
          </a:xfrm>
          <a:prstGeom prst="rect">
            <a:avLst/>
          </a:prstGeom>
        </p:spPr>
      </p:pic>
      <p:sp>
        <p:nvSpPr>
          <p:cNvPr id="13" name="TextBox 12">
            <a:extLst>
              <a:ext uri="{FF2B5EF4-FFF2-40B4-BE49-F238E27FC236}">
                <a16:creationId xmlns:a16="http://schemas.microsoft.com/office/drawing/2014/main" id="{38D8F1FE-A283-4170-A25C-7C8E047F9819}"/>
              </a:ext>
            </a:extLst>
          </p:cNvPr>
          <p:cNvSpPr txBox="1"/>
          <p:nvPr/>
        </p:nvSpPr>
        <p:spPr>
          <a:xfrm>
            <a:off x="1673951" y="1918518"/>
            <a:ext cx="4274112" cy="3662541"/>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Figure 6.1  Enhancing Performance in Organizations</a:t>
            </a:r>
          </a:p>
          <a:p>
            <a:pPr algn="just"/>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2909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3057437"/>
              </p:ext>
            </p:extLst>
          </p:nvPr>
        </p:nvGraphicFramePr>
        <p:xfrm>
          <a:off x="1673951" y="2109984"/>
          <a:ext cx="9902229" cy="3383280"/>
        </p:xfrm>
        <a:graphic>
          <a:graphicData uri="http://schemas.openxmlformats.org/drawingml/2006/table">
            <a:tbl>
              <a:tblPr firstRow="1" bandRow="1">
                <a:tableStyleId>{5C22544A-7EE6-4342-B048-85BDC9FD1C3A}</a:tableStyleId>
              </a:tblPr>
              <a:tblGrid>
                <a:gridCol w="1577249">
                  <a:extLst>
                    <a:ext uri="{9D8B030D-6E8A-4147-A177-3AD203B41FA5}">
                      <a16:colId xmlns:a16="http://schemas.microsoft.com/office/drawing/2014/main" val="222804303"/>
                    </a:ext>
                  </a:extLst>
                </a:gridCol>
                <a:gridCol w="8324980">
                  <a:extLst>
                    <a:ext uri="{9D8B030D-6E8A-4147-A177-3AD203B41FA5}">
                      <a16:colId xmlns:a16="http://schemas.microsoft.com/office/drawing/2014/main" val="3102195855"/>
                    </a:ext>
                  </a:extLst>
                </a:gridCol>
              </a:tblGrid>
              <a:tr h="370840">
                <a:tc>
                  <a:txBody>
                    <a:bodyPr/>
                    <a:lstStyle/>
                    <a:p>
                      <a:r>
                        <a:rPr lang="en-US" b="1" dirty="0">
                          <a:solidFill>
                            <a:schemeClr val="tx1"/>
                          </a:solidFill>
                        </a:rPr>
                        <a:t>Job Design: </a:t>
                      </a:r>
                    </a:p>
                  </a:txBody>
                  <a:tcPr>
                    <a:noFill/>
                  </a:tcPr>
                </a:tc>
                <a:tc>
                  <a:txBody>
                    <a:bodyPr/>
                    <a:lstStyle/>
                    <a:p>
                      <a:r>
                        <a:rPr lang="en-US" b="1" dirty="0">
                          <a:solidFill>
                            <a:schemeClr val="tx1"/>
                          </a:solidFill>
                        </a:rPr>
                        <a:t>Defined as How organizations define and structure jobs</a:t>
                      </a:r>
                    </a:p>
                    <a:p>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The first widespread model of how </a:t>
                      </a:r>
                      <a:r>
                        <a:rPr lang="en-US" b="1" dirty="0">
                          <a:solidFill>
                            <a:schemeClr val="tx1"/>
                          </a:solidFill>
                        </a:rPr>
                        <a:t>individual work </a:t>
                      </a:r>
                      <a:r>
                        <a:rPr lang="en-US" b="0" dirty="0">
                          <a:solidFill>
                            <a:schemeClr val="tx1"/>
                          </a:solidFill>
                        </a:rPr>
                        <a:t>should be designed was </a:t>
                      </a:r>
                      <a:r>
                        <a:rPr lang="en-US" b="1" dirty="0">
                          <a:solidFill>
                            <a:schemeClr val="tx1"/>
                          </a:solidFill>
                        </a:rPr>
                        <a:t>job specialization.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1" i="1" u="sng" dirty="0">
                          <a:solidFill>
                            <a:schemeClr val="tx1"/>
                          </a:solidFill>
                        </a:rPr>
                        <a:t>For example</a:t>
                      </a:r>
                      <a:r>
                        <a:rPr lang="en-US" b="0" dirty="0">
                          <a:solidFill>
                            <a:schemeClr val="tx1"/>
                          </a:solidFill>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endParaRPr>
                    </a:p>
                    <a:p>
                      <a:endParaRPr lang="en-US" b="0"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1742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357483933"/>
              </p:ext>
            </p:extLst>
          </p:nvPr>
        </p:nvGraphicFramePr>
        <p:xfrm>
          <a:off x="1673951" y="2109984"/>
          <a:ext cx="10111649" cy="3657600"/>
        </p:xfrm>
        <a:graphic>
          <a:graphicData uri="http://schemas.openxmlformats.org/drawingml/2006/table">
            <a:tbl>
              <a:tblPr firstRow="1" bandRow="1">
                <a:tableStyleId>{5C22544A-7EE6-4342-B048-85BDC9FD1C3A}</a:tableStyleId>
              </a:tblPr>
              <a:tblGrid>
                <a:gridCol w="1773639">
                  <a:extLst>
                    <a:ext uri="{9D8B030D-6E8A-4147-A177-3AD203B41FA5}">
                      <a16:colId xmlns:a16="http://schemas.microsoft.com/office/drawing/2014/main" val="222804303"/>
                    </a:ext>
                  </a:extLst>
                </a:gridCol>
                <a:gridCol w="833801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algn="just"/>
                      <a:r>
                        <a:rPr lang="en-US" b="1" dirty="0">
                          <a:solidFill>
                            <a:schemeClr val="tx1"/>
                          </a:solidFill>
                        </a:rPr>
                        <a:t>Breaking jobs down into small component tasks and standardizing them across all workers doing those jobs</a:t>
                      </a:r>
                    </a:p>
                    <a:p>
                      <a:pPr algn="just"/>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Frederick Taylor, the chief proponent of job </a:t>
                      </a:r>
                      <a:r>
                        <a:rPr lang="en-US" b="1" dirty="0">
                          <a:solidFill>
                            <a:schemeClr val="tx1"/>
                          </a:solidFill>
                        </a:rPr>
                        <a:t>specialization</a:t>
                      </a:r>
                      <a:r>
                        <a:rPr lang="en-US" b="0" dirty="0">
                          <a:solidFill>
                            <a:schemeClr val="tx1"/>
                          </a:solidFill>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Specialization paved the way for large-scale assembly lines and was at least partly responsible for the dramatic gains in output U.S. industry achieved for several decades in the early 1900s.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8223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CF0AF07B-AFD6-4847-BAC0-A88FD7BCE987}"/>
              </a:ext>
            </a:extLst>
          </p:cNvPr>
          <p:cNvGrpSpPr/>
          <p:nvPr/>
        </p:nvGrpSpPr>
        <p:grpSpPr>
          <a:xfrm>
            <a:off x="2053266" y="1703012"/>
            <a:ext cx="9753202" cy="4073356"/>
            <a:chOff x="1839335" y="2000920"/>
            <a:chExt cx="9700925" cy="3731180"/>
          </a:xfrm>
        </p:grpSpPr>
        <p:pic>
          <p:nvPicPr>
            <p:cNvPr id="9" name="Picture 8">
              <a:extLst>
                <a:ext uri="{FF2B5EF4-FFF2-40B4-BE49-F238E27FC236}">
                  <a16:creationId xmlns:a16="http://schemas.microsoft.com/office/drawing/2014/main" id="{30BF9588-9C64-4105-8DD8-6DF706C31AD2}"/>
                </a:ext>
              </a:extLst>
            </p:cNvPr>
            <p:cNvPicPr>
              <a:picLocks noChangeAspect="1"/>
            </p:cNvPicPr>
            <p:nvPr/>
          </p:nvPicPr>
          <p:blipFill>
            <a:blip r:embed="rId7"/>
            <a:stretch>
              <a:fillRect/>
            </a:stretch>
          </p:blipFill>
          <p:spPr>
            <a:xfrm>
              <a:off x="5901460" y="2000920"/>
              <a:ext cx="5638800" cy="3731180"/>
            </a:xfrm>
            <a:prstGeom prst="rect">
              <a:avLst/>
            </a:prstGeom>
          </p:spPr>
        </p:pic>
        <p:sp>
          <p:nvSpPr>
            <p:cNvPr id="14" name="TextBox 13">
              <a:extLst>
                <a:ext uri="{FF2B5EF4-FFF2-40B4-BE49-F238E27FC236}">
                  <a16:creationId xmlns:a16="http://schemas.microsoft.com/office/drawing/2014/main"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algn="just"/>
              <a:r>
                <a:rPr lang="en-US" i="1" dirty="0"/>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2804924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04100214"/>
              </p:ext>
            </p:extLst>
          </p:nvPr>
        </p:nvGraphicFramePr>
        <p:xfrm>
          <a:off x="1940160" y="1800076"/>
          <a:ext cx="10015706" cy="420624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marL="285750" indent="-285750" algn="just">
                        <a:buFont typeface="Wingdings" panose="05000000000000000000" pitchFamily="2" charset="2"/>
                        <a:buChar char="§"/>
                      </a:pPr>
                      <a:r>
                        <a:rPr lang="en-US" b="0" dirty="0">
                          <a:solidFill>
                            <a:schemeClr val="tx1"/>
                          </a:solidFill>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In practice, however, performing those jobs can cause problems, foremost among them the </a:t>
                      </a:r>
                      <a:r>
                        <a:rPr lang="en-US" b="1" u="sng" dirty="0">
                          <a:solidFill>
                            <a:schemeClr val="tx1"/>
                          </a:solidFill>
                        </a:rPr>
                        <a:t>extreme monotony of highly specialized tasks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rgbClr val="C00000"/>
                          </a:solidFill>
                        </a:rPr>
                        <a:t>Ex.  </a:t>
                      </a:r>
                      <a:r>
                        <a:rPr lang="en-US" b="0" dirty="0">
                          <a:solidFill>
                            <a:schemeClr val="tx1"/>
                          </a:solidFill>
                        </a:rPr>
                        <a:t>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a:t>
                      </a:r>
                      <a:r>
                        <a:rPr lang="en-US" b="1" i="1" u="sng" dirty="0">
                          <a:solidFill>
                            <a:schemeClr val="tx1"/>
                          </a:solidFill>
                        </a:rPr>
                        <a:t>less motivated to work hard and more inclined to do poor-quality work or to complain about the job</a:t>
                      </a:r>
                      <a:r>
                        <a:rPr lang="en-US" b="0" dirty="0">
                          <a:solidFill>
                            <a:schemeClr val="tx1"/>
                          </a:solidFill>
                        </a:rPr>
                        <a: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00047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010352587"/>
              </p:ext>
            </p:extLst>
          </p:nvPr>
        </p:nvGraphicFramePr>
        <p:xfrm>
          <a:off x="1874165" y="2281648"/>
          <a:ext cx="10015706" cy="365760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Rotations: </a:t>
                      </a:r>
                    </a:p>
                  </a:txBody>
                  <a:tcPr>
                    <a:noFill/>
                  </a:tcPr>
                </a:tc>
                <a:tc>
                  <a:txBody>
                    <a:bodyPr/>
                    <a:lstStyle/>
                    <a:p>
                      <a:pPr marL="0" indent="0" algn="just">
                        <a:buFont typeface="Wingdings" panose="05000000000000000000" pitchFamily="2" charset="2"/>
                        <a:buNone/>
                      </a:pPr>
                      <a:r>
                        <a:rPr lang="en-US" b="1" dirty="0">
                          <a:solidFill>
                            <a:schemeClr val="tx1"/>
                          </a:solidFill>
                        </a:rPr>
                        <a:t>Systematically moving workers from one job to another in an attempt to minimize monotony and boredom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When job rotation is introduced</a:t>
                      </a:r>
                      <a:r>
                        <a:rPr lang="en-US" b="1" dirty="0">
                          <a:solidFill>
                            <a:schemeClr val="tx1"/>
                          </a:solidFill>
                        </a:rPr>
                        <a:t>, the tasks themselves stay the same</a:t>
                      </a:r>
                      <a:r>
                        <a:rPr lang="en-US" b="0" dirty="0">
                          <a:solidFill>
                            <a:schemeClr val="tx1"/>
                          </a:solidFill>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rPr>
                        <a:t> if a rotation cycle takes workers through the same old jobs, the workers simply </a:t>
                      </a:r>
                      <a:r>
                        <a:rPr lang="en-US" b="1" u="sng" dirty="0">
                          <a:solidFill>
                            <a:schemeClr val="tx1"/>
                          </a:solidFill>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rPr>
                        <a:t>Although a worker may begin each job shift with a bit of renewed interest, the effect usually is </a:t>
                      </a:r>
                      <a:r>
                        <a:rPr lang="en-US" b="1" dirty="0">
                          <a:solidFill>
                            <a:schemeClr val="tx1"/>
                          </a:solidFill>
                        </a:rPr>
                        <a:t>short-lived. Rotation may also decrease efficiency. </a:t>
                      </a:r>
                    </a:p>
                    <a:p>
                      <a:pPr marL="285750" indent="-285750" algn="just">
                        <a:buFont typeface="Wingdings" panose="05000000000000000000" pitchFamily="2" charset="2"/>
                        <a:buChar char="§"/>
                      </a:pPr>
                      <a:r>
                        <a:rPr lang="en-US" b="0" u="sng" dirty="0">
                          <a:solidFill>
                            <a:srgbClr val="C00000"/>
                          </a:solidFill>
                        </a:rPr>
                        <a:t>For example</a:t>
                      </a:r>
                      <a:r>
                        <a:rPr lang="en-US" b="0" dirty="0">
                          <a:solidFill>
                            <a:schemeClr val="tx1"/>
                          </a:solidFill>
                        </a:rPr>
                        <a:t>, it sacrifices the proficiency and expertise that grow from specialization. At the same time, job rotation is an effective training technique because a worker rotated through a variety of related jobs acquires a larger set of job skills.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98463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66C02D58-F68A-4EE9-91D5-D9D9157CE43C}"/>
              </a:ext>
            </a:extLst>
          </p:cNvPr>
          <p:cNvGrpSpPr/>
          <p:nvPr/>
        </p:nvGrpSpPr>
        <p:grpSpPr>
          <a:xfrm>
            <a:off x="1793704" y="2229562"/>
            <a:ext cx="10164055" cy="3544556"/>
            <a:chOff x="1793704" y="2229562"/>
            <a:chExt cx="10164055" cy="3544556"/>
          </a:xfrm>
        </p:grpSpPr>
        <p:pic>
          <p:nvPicPr>
            <p:cNvPr id="9" name="Picture 8">
              <a:extLst>
                <a:ext uri="{FF2B5EF4-FFF2-40B4-BE49-F238E27FC236}">
                  <a16:creationId xmlns:a16="http://schemas.microsoft.com/office/drawing/2014/main" id="{1B89435C-BA6F-4DBB-8278-934C3050BD47}"/>
                </a:ext>
              </a:extLst>
            </p:cNvPr>
            <p:cNvPicPr>
              <a:picLocks noChangeAspect="1"/>
            </p:cNvPicPr>
            <p:nvPr/>
          </p:nvPicPr>
          <p:blipFill>
            <a:blip r:embed="rId7"/>
            <a:stretch>
              <a:fillRect/>
            </a:stretch>
          </p:blipFill>
          <p:spPr>
            <a:xfrm>
              <a:off x="6590684" y="2229562"/>
              <a:ext cx="5367075" cy="3544556"/>
            </a:xfrm>
            <a:prstGeom prst="rect">
              <a:avLst/>
            </a:prstGeom>
          </p:spPr>
        </p:pic>
        <p:sp>
          <p:nvSpPr>
            <p:cNvPr id="14" name="TextBox 13">
              <a:extLst>
                <a:ext uri="{FF2B5EF4-FFF2-40B4-BE49-F238E27FC236}">
                  <a16:creationId xmlns:a16="http://schemas.microsoft.com/office/drawing/2014/main"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algn="just"/>
              <a:r>
                <a:rPr lang="en-US" i="1" dirty="0"/>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5733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8776645"/>
              </p:ext>
            </p:extLst>
          </p:nvPr>
        </p:nvGraphicFramePr>
        <p:xfrm>
          <a:off x="1874165" y="2281648"/>
          <a:ext cx="10081702" cy="283464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0" indent="0" algn="just">
                        <a:buFont typeface="Wingdings" panose="05000000000000000000" pitchFamily="2" charset="2"/>
                        <a:buNone/>
                      </a:pPr>
                      <a:r>
                        <a:rPr lang="en-US" b="1" dirty="0">
                          <a:solidFill>
                            <a:schemeClr val="tx1"/>
                          </a:solidFill>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To achieve these, job enrichment relies on </a:t>
                      </a:r>
                      <a:r>
                        <a:rPr lang="en-US" b="1" dirty="0">
                          <a:solidFill>
                            <a:schemeClr val="tx1"/>
                          </a:solidFill>
                        </a:rPr>
                        <a:t>vertical job loading</a:t>
                      </a:r>
                      <a:r>
                        <a:rPr lang="en-US" b="0" dirty="0">
                          <a:solidFill>
                            <a:schemeClr val="tx1"/>
                          </a:solidFill>
                        </a:rPr>
                        <a:t>—not only adding more tasks to a job, as in </a:t>
                      </a:r>
                      <a:r>
                        <a:rPr lang="en-US" b="1" dirty="0">
                          <a:solidFill>
                            <a:schemeClr val="tx1"/>
                          </a:solidFill>
                        </a:rPr>
                        <a:t>horizontal loading</a:t>
                      </a:r>
                      <a:r>
                        <a:rPr lang="en-US" b="0" dirty="0">
                          <a:solidFill>
                            <a:schemeClr val="tx1"/>
                          </a:solidFill>
                        </a:rPr>
                        <a:t>, but also giving the employee more control over those tasks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23822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764076602"/>
              </p:ext>
            </p:extLst>
          </p:nvPr>
        </p:nvGraphicFramePr>
        <p:xfrm>
          <a:off x="1874165" y="2281648"/>
          <a:ext cx="10081702" cy="365760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u="sng" dirty="0">
                          <a:solidFill>
                            <a:srgbClr val="C00000"/>
                          </a:solidFill>
                        </a:rPr>
                        <a:t>For example; </a:t>
                      </a:r>
                      <a:r>
                        <a:rPr lang="en-US" b="0" dirty="0">
                          <a:solidFill>
                            <a:schemeClr val="tx1"/>
                          </a:solidFill>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r>
                        <a:rPr lang="en-US" b="0" dirty="0">
                          <a:solidFill>
                            <a:schemeClr val="tx1"/>
                          </a:solidFill>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9605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7F856ADC-1F62-41BE-8BFD-98F5C9098666}"/>
              </a:ext>
            </a:extLst>
          </p:cNvPr>
          <p:cNvGrpSpPr/>
          <p:nvPr/>
        </p:nvGrpSpPr>
        <p:grpSpPr>
          <a:xfrm>
            <a:off x="1751947" y="2134940"/>
            <a:ext cx="10054521" cy="3733800"/>
            <a:chOff x="1751947" y="2134940"/>
            <a:chExt cx="10054521" cy="3733800"/>
          </a:xfrm>
        </p:grpSpPr>
        <p:pic>
          <p:nvPicPr>
            <p:cNvPr id="9" name="Picture 8">
              <a:extLst>
                <a:ext uri="{FF2B5EF4-FFF2-40B4-BE49-F238E27FC236}">
                  <a16:creationId xmlns:a16="http://schemas.microsoft.com/office/drawing/2014/main" id="{A2E604E4-632A-4E4D-BBAE-B56502942C0E}"/>
                </a:ext>
              </a:extLst>
            </p:cNvPr>
            <p:cNvPicPr>
              <a:picLocks noChangeAspect="1"/>
            </p:cNvPicPr>
            <p:nvPr/>
          </p:nvPicPr>
          <p:blipFill>
            <a:blip r:embed="rId7"/>
            <a:stretch>
              <a:fillRect/>
            </a:stretch>
          </p:blipFill>
          <p:spPr>
            <a:xfrm>
              <a:off x="7177318" y="2134940"/>
              <a:ext cx="4629150" cy="3733800"/>
            </a:xfrm>
            <a:prstGeom prst="rect">
              <a:avLst/>
            </a:prstGeom>
          </p:spPr>
        </p:pic>
        <p:sp>
          <p:nvSpPr>
            <p:cNvPr id="14" name="TextBox 13">
              <a:extLst>
                <a:ext uri="{FF2B5EF4-FFF2-40B4-BE49-F238E27FC236}">
                  <a16:creationId xmlns:a16="http://schemas.microsoft.com/office/drawing/2014/main"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algn="just"/>
              <a:r>
                <a:rPr lang="en-US" i="1" dirty="0"/>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54167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4611972"/>
              </p:ext>
            </p:extLst>
          </p:nvPr>
        </p:nvGraphicFramePr>
        <p:xfrm>
          <a:off x="1874165" y="2227581"/>
          <a:ext cx="10081702" cy="3657600"/>
        </p:xfrm>
        <a:graphic>
          <a:graphicData uri="http://schemas.openxmlformats.org/drawingml/2006/table">
            <a:tbl>
              <a:tblPr firstRow="1" bandRow="1">
                <a:tableStyleId>{5C22544A-7EE6-4342-B048-85BDC9FD1C3A}</a:tableStyleId>
              </a:tblPr>
              <a:tblGrid>
                <a:gridCol w="1406064">
                  <a:extLst>
                    <a:ext uri="{9D8B030D-6E8A-4147-A177-3AD203B41FA5}">
                      <a16:colId xmlns:a16="http://schemas.microsoft.com/office/drawing/2014/main" val="222804303"/>
                    </a:ext>
                  </a:extLst>
                </a:gridCol>
                <a:gridCol w="8675638">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dirty="0">
                          <a:solidFill>
                            <a:schemeClr val="tx1"/>
                          </a:solidFill>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rPr>
                        <a:t>Ex. </a:t>
                      </a:r>
                      <a:r>
                        <a:rPr lang="en-US" b="0" i="1" u="sng" dirty="0">
                          <a:solidFill>
                            <a:schemeClr val="tx1"/>
                          </a:solidFill>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The efforts of managers and academic theorists ultimately have led to more complex and sophisticated viewpoints. Many of these advances are evident in </a:t>
                      </a:r>
                      <a:r>
                        <a:rPr lang="en-US" b="1" u="sng" dirty="0">
                          <a:solidFill>
                            <a:schemeClr val="tx1"/>
                          </a:solidFill>
                        </a:rPr>
                        <a:t>the job characteristics theory,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71202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888314805"/>
              </p:ext>
            </p:extLst>
          </p:nvPr>
        </p:nvGraphicFramePr>
        <p:xfrm>
          <a:off x="1874165" y="2227581"/>
          <a:ext cx="10081701" cy="3657600"/>
        </p:xfrm>
        <a:graphic>
          <a:graphicData uri="http://schemas.openxmlformats.org/drawingml/2006/table">
            <a:tbl>
              <a:tblPr firstRow="1" bandRow="1">
                <a:tableStyleId>{5C22544A-7EE6-4342-B048-85BDC9FD1C3A}</a:tableStyleId>
              </a:tblPr>
              <a:tblGrid>
                <a:gridCol w="1699312">
                  <a:extLst>
                    <a:ext uri="{9D8B030D-6E8A-4147-A177-3AD203B41FA5}">
                      <a16:colId xmlns:a16="http://schemas.microsoft.com/office/drawing/2014/main" val="222804303"/>
                    </a:ext>
                  </a:extLst>
                </a:gridCol>
                <a:gridCol w="838238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1" dirty="0">
                          <a:solidFill>
                            <a:schemeClr val="tx1"/>
                          </a:solidFill>
                        </a:rPr>
                        <a:t>The job characteristics theory </a:t>
                      </a:r>
                      <a:r>
                        <a:rPr lang="en-US" b="0" i="1" u="sng" dirty="0">
                          <a:solidFill>
                            <a:schemeClr val="tx1"/>
                          </a:solidFill>
                        </a:rPr>
                        <a:t>focuses on the specific motivational properties of jobs. </a:t>
                      </a:r>
                    </a:p>
                    <a:p>
                      <a:pPr marL="285750" indent="-285750" algn="just">
                        <a:buFont typeface="Wingdings" panose="05000000000000000000" pitchFamily="2" charset="2"/>
                        <a:buChar char="§"/>
                      </a:pPr>
                      <a:r>
                        <a:rPr lang="en-US" b="0" dirty="0">
                          <a:solidFill>
                            <a:schemeClr val="tx1"/>
                          </a:solidFill>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b="1" i="1" u="sng" dirty="0">
                          <a:solidFill>
                            <a:schemeClr val="tx1"/>
                          </a:solidFill>
                        </a:rPr>
                        <a:t>The three critical psychological states are: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meaningfulness of the work: </a:t>
                      </a:r>
                      <a:r>
                        <a:rPr lang="en-US" b="0" dirty="0">
                          <a:solidFill>
                            <a:schemeClr val="tx1"/>
                          </a:solidFill>
                        </a:rPr>
                        <a:t>the degree to which the individual experiences the job as generally meaningful, valuable, and worthwhile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responsibility for work outcomes: </a:t>
                      </a:r>
                      <a:r>
                        <a:rPr lang="en-US" b="0" dirty="0">
                          <a:solidFill>
                            <a:schemeClr val="tx1"/>
                          </a:solidFill>
                        </a:rPr>
                        <a:t>the degree to which individuals feel personally accountable and responsible for the results of their work</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Knowledge of results: </a:t>
                      </a:r>
                      <a:r>
                        <a:rPr lang="en-US" b="0" dirty="0">
                          <a:solidFill>
                            <a:schemeClr val="tx1"/>
                          </a:solidFill>
                        </a:rPr>
                        <a:t>the degree to which individuals continuously understand how effectively they are performing the job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0728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24702807"/>
              </p:ext>
            </p:extLst>
          </p:nvPr>
        </p:nvGraphicFramePr>
        <p:xfrm>
          <a:off x="1874165" y="2227581"/>
          <a:ext cx="10056578" cy="338328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0" dirty="0">
                          <a:solidFill>
                            <a:schemeClr val="tx1"/>
                          </a:solidFill>
                        </a:rPr>
                        <a:t>Hackman and Oldham suggest that the three critical psychological states are triggered by the </a:t>
                      </a:r>
                      <a:r>
                        <a:rPr lang="en-US" b="1" dirty="0">
                          <a:solidFill>
                            <a:schemeClr val="tx1"/>
                          </a:solidFill>
                        </a:rPr>
                        <a:t>following five characteristics of the job, or core job dimensions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342900" indent="-342900" algn="just">
                        <a:buFont typeface="+mj-lt"/>
                        <a:buAutoNum type="arabicPeriod"/>
                      </a:pPr>
                      <a:r>
                        <a:rPr lang="en-US" b="1" u="sng" dirty="0">
                          <a:solidFill>
                            <a:schemeClr val="tx1"/>
                          </a:solidFill>
                        </a:rPr>
                        <a:t>Skill variety</a:t>
                      </a:r>
                      <a:r>
                        <a:rPr lang="en-US" b="0" dirty="0">
                          <a:solidFill>
                            <a:schemeClr val="tx1"/>
                          </a:solidFill>
                        </a:rPr>
                        <a:t>: the degree to which the job requires a variety of activities that involve different skills and talents</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identity: </a:t>
                      </a:r>
                      <a:r>
                        <a:rPr lang="en-US" b="0" dirty="0">
                          <a:solidFill>
                            <a:schemeClr val="tx1"/>
                          </a:solidFill>
                        </a:rPr>
                        <a:t>the degree to which the job requires completion of a “whole” and an identifiable piece of work; that is, the extent to which a job has a beginning and an end with a tangible outcome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significance: </a:t>
                      </a:r>
                      <a:r>
                        <a:rPr lang="en-US" b="0" dirty="0">
                          <a:solidFill>
                            <a:schemeClr val="tx1"/>
                          </a:solidFill>
                        </a:rPr>
                        <a:t>the degree to which the job affects the lives or work of other people, both in the immediate organization and in the external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72621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67861481"/>
              </p:ext>
            </p:extLst>
          </p:nvPr>
        </p:nvGraphicFramePr>
        <p:xfrm>
          <a:off x="1874165" y="2227581"/>
          <a:ext cx="10056578" cy="173736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0" indent="0" algn="just">
                        <a:buFont typeface="+mj-lt"/>
                        <a:buNone/>
                      </a:pPr>
                      <a:r>
                        <a:rPr lang="en-US" b="0" dirty="0">
                          <a:solidFill>
                            <a:schemeClr val="tx1"/>
                          </a:solidFill>
                        </a:rPr>
                        <a:t>4. </a:t>
                      </a:r>
                      <a:r>
                        <a:rPr lang="en-US" b="1" u="sng" dirty="0">
                          <a:solidFill>
                            <a:schemeClr val="tx1"/>
                          </a:solidFill>
                        </a:rPr>
                        <a:t>Autonomy: </a:t>
                      </a:r>
                      <a:r>
                        <a:rPr lang="en-US" b="0" dirty="0">
                          <a:solidFill>
                            <a:schemeClr val="tx1"/>
                          </a:solidFill>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b="0" dirty="0">
                        <a:solidFill>
                          <a:schemeClr val="tx1"/>
                        </a:solidFill>
                      </a:endParaRPr>
                    </a:p>
                    <a:p>
                      <a:pPr marL="0" indent="0" algn="just">
                        <a:buFont typeface="+mj-lt"/>
                        <a:buNone/>
                      </a:pPr>
                      <a:r>
                        <a:rPr lang="en-US" b="1" u="sng" dirty="0">
                          <a:solidFill>
                            <a:schemeClr val="tx1"/>
                          </a:solidFill>
                        </a:rPr>
                        <a:t>5. Feedback: </a:t>
                      </a:r>
                      <a:r>
                        <a:rPr lang="en-US" b="0" dirty="0">
                          <a:solidFill>
                            <a:schemeClr val="tx1"/>
                          </a:solidFill>
                        </a:rPr>
                        <a:t>the degree to which the job activities give the individual direct and clear information about the effectiveness of his or her performance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64238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D2BAE12-D63E-4C91-A69A-FAB02BF9C7BB}"/>
              </a:ext>
            </a:extLst>
          </p:cNvPr>
          <p:cNvSpPr txBox="1"/>
          <p:nvPr/>
        </p:nvSpPr>
        <p:spPr>
          <a:xfrm>
            <a:off x="1874164" y="2305922"/>
            <a:ext cx="3693029" cy="3693319"/>
          </a:xfrm>
          <a:prstGeom prst="rect">
            <a:avLst/>
          </a:prstGeom>
          <a:noFill/>
        </p:spPr>
        <p:txBody>
          <a:bodyPr wrap="square">
            <a:spAutoFit/>
          </a:bodyPr>
          <a:lstStyle/>
          <a:p>
            <a:pPr algn="just"/>
            <a:r>
              <a:rPr lang="en-US" b="1" dirty="0"/>
              <a:t>Figure 6.2.</a:t>
            </a:r>
          </a:p>
          <a:p>
            <a:pPr algn="just"/>
            <a:r>
              <a:rPr lang="en-US" b="1" dirty="0"/>
              <a:t>The Job Characteristics Theory</a:t>
            </a:r>
          </a:p>
          <a:p>
            <a:pPr algn="just"/>
            <a:endParaRPr lang="en-US" b="1" i="0" dirty="0">
              <a:effectLst/>
              <a:latin typeface="Open-sans"/>
            </a:endParaRPr>
          </a:p>
          <a:p>
            <a:pPr algn="just"/>
            <a:r>
              <a:rPr lang="en-US" b="1" i="1" u="sng" dirty="0"/>
              <a:t>The job characteristics theory </a:t>
            </a:r>
            <a:r>
              <a:rPr lang="en-US" i="1" dirty="0"/>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lang="en-US" dirty="0"/>
              <a:t>.</a:t>
            </a:r>
          </a:p>
        </p:txBody>
      </p:sp>
      <p:pic>
        <p:nvPicPr>
          <p:cNvPr id="10" name="Picture 9">
            <a:extLst>
              <a:ext uri="{FF2B5EF4-FFF2-40B4-BE49-F238E27FC236}">
                <a16:creationId xmlns:a16="http://schemas.microsoft.com/office/drawing/2014/main" id="{05A93FA1-04DA-4631-9814-A0463E328F18}"/>
              </a:ext>
            </a:extLst>
          </p:cNvPr>
          <p:cNvPicPr>
            <a:picLocks noChangeAspect="1"/>
          </p:cNvPicPr>
          <p:nvPr/>
        </p:nvPicPr>
        <p:blipFill>
          <a:blip r:embed="rId7"/>
          <a:stretch>
            <a:fillRect/>
          </a:stretch>
        </p:blipFill>
        <p:spPr>
          <a:xfrm>
            <a:off x="5567194" y="2106563"/>
            <a:ext cx="6421668" cy="3848100"/>
          </a:xfrm>
          <a:prstGeom prst="rect">
            <a:avLst/>
          </a:prstGeom>
        </p:spPr>
      </p:pic>
    </p:spTree>
    <p:extLst>
      <p:ext uri="{BB962C8B-B14F-4D97-AF65-F5344CB8AC3E}">
        <p14:creationId xmlns:p14="http://schemas.microsoft.com/office/powerpoint/2010/main" val="3952169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403279806"/>
              </p:ext>
            </p:extLst>
          </p:nvPr>
        </p:nvGraphicFramePr>
        <p:xfrm>
          <a:off x="1874165" y="2039314"/>
          <a:ext cx="10056578" cy="393192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a:t>
                      </a:r>
                    </a:p>
                    <a:p>
                      <a:pPr algn="just"/>
                      <a:endParaRPr lang="en-US" b="1" dirty="0">
                        <a:solidFill>
                          <a:schemeClr val="tx1"/>
                        </a:solidFill>
                      </a:endParaRPr>
                    </a:p>
                    <a:p>
                      <a:pPr algn="just"/>
                      <a:endParaRPr lang="en-US" b="1" dirty="0">
                        <a:solidFill>
                          <a:schemeClr val="tx1"/>
                        </a:solidFill>
                      </a:endParaRPr>
                    </a:p>
                    <a:p>
                      <a:pPr algn="just"/>
                      <a:r>
                        <a:rPr lang="en-US" sz="1800" b="1" kern="1200" dirty="0">
                          <a:solidFill>
                            <a:schemeClr val="tx1"/>
                          </a:solidFill>
                          <a:latin typeface="+mn-lt"/>
                          <a:ea typeface="+mn-ea"/>
                          <a:cs typeface="+mn-cs"/>
                        </a:rPr>
                        <a:t>Empowerment: </a:t>
                      </a:r>
                    </a:p>
                  </a:txBody>
                  <a:tcPr>
                    <a:noFill/>
                  </a:tcPr>
                </a:tc>
                <a:tc>
                  <a:txBody>
                    <a:bodyPr/>
                    <a:lstStyle/>
                    <a:p>
                      <a:pPr marL="0" indent="0" algn="just">
                        <a:buFont typeface="+mj-lt"/>
                        <a:buNone/>
                      </a:pPr>
                      <a:r>
                        <a:rPr lang="en-US" sz="1800" b="1" u="none" kern="1200" dirty="0">
                          <a:solidFill>
                            <a:schemeClr val="tx1"/>
                          </a:solidFill>
                          <a:latin typeface="+mn-lt"/>
                          <a:ea typeface="+mn-ea"/>
                          <a:cs typeface="+mn-cs"/>
                        </a:rPr>
                        <a:t>Participations defined as; Entails giving employees a voice in making decisions about their own work</a:t>
                      </a:r>
                    </a:p>
                    <a:p>
                      <a:pPr marL="342900" indent="-342900" algn="just">
                        <a:buFont typeface="+mj-lt"/>
                        <a:buAutoNum type="arabicPeriod"/>
                      </a:pPr>
                      <a:endParaRPr lang="en-US" b="0" dirty="0">
                        <a:solidFill>
                          <a:schemeClr val="tx1"/>
                        </a:solidFill>
                      </a:endParaRPr>
                    </a:p>
                    <a:p>
                      <a:pPr marL="0" indent="0" algn="just">
                        <a:buFont typeface="+mj-lt"/>
                        <a:buNone/>
                      </a:pPr>
                      <a:r>
                        <a:rPr lang="en-US" b="1" u="none" dirty="0">
                          <a:solidFill>
                            <a:schemeClr val="tx1"/>
                          </a:solidFill>
                        </a:rPr>
                        <a:t>Empowerment is the process of enabling workers to set their own work goals, make decisions, and solve problems within their sphere of responsibility and authority</a:t>
                      </a:r>
                    </a:p>
                    <a:p>
                      <a:pPr marL="0" indent="0" algn="just">
                        <a:buFont typeface="+mj-lt"/>
                        <a:buNone/>
                      </a:pPr>
                      <a:endParaRPr lang="en-US" b="1"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9617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91133891"/>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 &amp; </a:t>
                      </a:r>
                    </a:p>
                    <a:p>
                      <a:pPr algn="just"/>
                      <a:r>
                        <a:rPr lang="en-US" sz="1800" b="1" kern="1200" dirty="0">
                          <a:solidFill>
                            <a:schemeClr val="tx1"/>
                          </a:solidFill>
                          <a:latin typeface="+mn-lt"/>
                          <a:ea typeface="+mn-ea"/>
                          <a:cs typeface="+mn-cs"/>
                        </a:rPr>
                        <a:t>Empowerment: </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That is, by participating in decision making, employees may better understand the linkage (expectancy) between their performance and the rewards they want most.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99363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F2B8EE9-A902-48F9-87AB-2B85646D977E}"/>
              </a:ext>
            </a:extLst>
          </p:cNvPr>
          <p:cNvGrpSpPr/>
          <p:nvPr/>
        </p:nvGrpSpPr>
        <p:grpSpPr>
          <a:xfrm>
            <a:off x="1915474" y="2132997"/>
            <a:ext cx="9873348" cy="3601529"/>
            <a:chOff x="1915474" y="2132997"/>
            <a:chExt cx="9873348" cy="3601529"/>
          </a:xfrm>
        </p:grpSpPr>
        <p:pic>
          <p:nvPicPr>
            <p:cNvPr id="9" name="Picture 8">
              <a:extLst>
                <a:ext uri="{FF2B5EF4-FFF2-40B4-BE49-F238E27FC236}">
                  <a16:creationId xmlns:a16="http://schemas.microsoft.com/office/drawing/2014/main" id="{1922ABCB-68D4-4C47-89D0-33FFE31A13C4}"/>
                </a:ext>
              </a:extLst>
            </p:cNvPr>
            <p:cNvPicPr>
              <a:picLocks noChangeAspect="1"/>
            </p:cNvPicPr>
            <p:nvPr/>
          </p:nvPicPr>
          <p:blipFill>
            <a:blip r:embed="rId7"/>
            <a:stretch>
              <a:fillRect/>
            </a:stretch>
          </p:blipFill>
          <p:spPr>
            <a:xfrm>
              <a:off x="6759622" y="2132997"/>
              <a:ext cx="5029200" cy="3601529"/>
            </a:xfrm>
            <a:prstGeom prst="rect">
              <a:avLst/>
            </a:prstGeom>
          </p:spPr>
        </p:pic>
        <p:sp>
          <p:nvSpPr>
            <p:cNvPr id="14" name="TextBox 13">
              <a:extLst>
                <a:ext uri="{FF2B5EF4-FFF2-40B4-BE49-F238E27FC236}">
                  <a16:creationId xmlns:a16="http://schemas.microsoft.com/office/drawing/2014/main" id="{F09624DE-4113-4DBD-88DD-05D7E3D5C10E}"/>
                </a:ext>
              </a:extLst>
            </p:cNvPr>
            <p:cNvSpPr txBox="1"/>
            <p:nvPr/>
          </p:nvSpPr>
          <p:spPr>
            <a:xfrm>
              <a:off x="1915474" y="3429000"/>
              <a:ext cx="4702221" cy="1200329"/>
            </a:xfrm>
            <a:prstGeom prst="rect">
              <a:avLst/>
            </a:prstGeom>
            <a:solidFill>
              <a:srgbClr val="FF9518"/>
            </a:solidFill>
          </p:spPr>
          <p:txBody>
            <a:bodyPr wrap="square">
              <a:spAutoFit/>
            </a:bodyPr>
            <a:lstStyle/>
            <a:p>
              <a:pPr algn="just"/>
              <a:r>
                <a:rPr lang="en-US" i="1" dirty="0"/>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80865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82181898"/>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2204349">
                  <a:extLst>
                    <a:ext uri="{9D8B030D-6E8A-4147-A177-3AD203B41FA5}">
                      <a16:colId xmlns:a16="http://schemas.microsoft.com/office/drawing/2014/main" val="222804303"/>
                    </a:ext>
                  </a:extLst>
                </a:gridCol>
                <a:gridCol w="785222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At one level, employees can participate in</a:t>
                      </a:r>
                      <a:r>
                        <a:rPr lang="en-US" sz="1800" b="1" u="none" kern="1200" dirty="0">
                          <a:solidFill>
                            <a:schemeClr val="tx1"/>
                          </a:solidFill>
                          <a:latin typeface="+mn-lt"/>
                          <a:ea typeface="+mn-ea"/>
                          <a:cs typeface="+mn-cs"/>
                        </a:rPr>
                        <a:t> addressing questions and making decisions</a:t>
                      </a:r>
                      <a:r>
                        <a:rPr lang="en-US" sz="1800" b="0" u="none" kern="1200" dirty="0">
                          <a:solidFill>
                            <a:schemeClr val="tx1"/>
                          </a:solidFill>
                          <a:latin typeface="+mn-lt"/>
                          <a:ea typeface="+mn-ea"/>
                          <a:cs typeface="+mn-cs"/>
                        </a:rPr>
                        <a:t> about their own jobs.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Instead of just telling them how to do their jobs</a:t>
                      </a:r>
                      <a:r>
                        <a:rPr lang="en-US" sz="1800" b="0" u="none" kern="1200" dirty="0">
                          <a:solidFill>
                            <a:srgbClr val="C00000"/>
                          </a:solidFill>
                          <a:latin typeface="+mn-lt"/>
                          <a:ea typeface="+mn-ea"/>
                          <a:cs typeface="+mn-cs"/>
                        </a:rPr>
                        <a:t>, for example</a:t>
                      </a:r>
                      <a:r>
                        <a:rPr lang="en-US" sz="1800" b="0" u="none" kern="1200" dirty="0">
                          <a:solidFill>
                            <a:schemeClr val="tx1"/>
                          </a:solidFill>
                          <a:latin typeface="+mn-lt"/>
                          <a:ea typeface="+mn-ea"/>
                          <a:cs typeface="+mn-cs"/>
                        </a:rPr>
                        <a:t>, managers can ask employees to make their own decisions about how to do them.</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many situations, they might also be well qualified to make decisions about what materials to use, which tools to use, and so forth</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85955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066226600"/>
              </p:ext>
            </p:extLst>
          </p:nvPr>
        </p:nvGraphicFramePr>
        <p:xfrm>
          <a:off x="1874165" y="1850842"/>
          <a:ext cx="10056578" cy="393192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0" indent="0" algn="just">
                        <a:buFont typeface="Wingdings" panose="05000000000000000000" pitchFamily="2" charset="2"/>
                        <a:buNone/>
                      </a:pPr>
                      <a:r>
                        <a:rPr lang="en-US" sz="1800" b="1" u="none" kern="1200" dirty="0">
                          <a:solidFill>
                            <a:srgbClr val="C00000"/>
                          </a:solidFill>
                          <a:latin typeface="+mn-lt"/>
                          <a:ea typeface="+mn-ea"/>
                          <a:cs typeface="+mn-cs"/>
                        </a:rPr>
                        <a:t>Ex.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mn-lt"/>
                          <a:ea typeface="+mn-ea"/>
                          <a:cs typeface="+mn-cs"/>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firm also helped pioneer an innovative concept called </a:t>
                      </a:r>
                      <a:r>
                        <a:rPr lang="en-US" sz="1800" b="1" i="1" u="none" kern="1200" dirty="0">
                          <a:solidFill>
                            <a:schemeClr val="tx1"/>
                          </a:solidFill>
                          <a:latin typeface="+mn-lt"/>
                          <a:ea typeface="+mn-ea"/>
                          <a:cs typeface="+mn-cs"/>
                        </a:rPr>
                        <a:t>“open-book management”; </a:t>
                      </a:r>
                      <a:r>
                        <a:rPr lang="en-US" sz="1800" b="0" u="none" kern="1200" dirty="0">
                          <a:solidFill>
                            <a:schemeClr val="tx1"/>
                          </a:solidFill>
                          <a:latin typeface="+mn-lt"/>
                          <a:ea typeface="+mn-ea"/>
                          <a:cs typeface="+mn-cs"/>
                        </a:rPr>
                        <a:t>any employee at Chaparral can see any company document, record, or other piece of information at any time and for any reason.</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60740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3871894"/>
              </p:ext>
            </p:extLst>
          </p:nvPr>
        </p:nvGraphicFramePr>
        <p:xfrm>
          <a:off x="1874165" y="1850842"/>
          <a:ext cx="10056578" cy="338328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It might also help to let workers make decisions about administrative matters, such as work schedules.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Involvement of this type has become a hallmark of successful Japanese and other international firms, and many U.S. companies have followed suit.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29162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960052326"/>
              </p:ext>
            </p:extLst>
          </p:nvPr>
        </p:nvGraphicFramePr>
        <p:xfrm>
          <a:off x="1849997" y="1918893"/>
          <a:ext cx="10056578" cy="365760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One method some firms use to empower their workers is the use of </a:t>
                      </a:r>
                      <a:r>
                        <a:rPr lang="en-US" b="1" i="1" u="sng" dirty="0">
                          <a:solidFill>
                            <a:schemeClr val="tx1"/>
                          </a:solidFill>
                        </a:rPr>
                        <a:t>work teams</a:t>
                      </a:r>
                      <a:r>
                        <a:rPr lang="en-US" b="1" u="none" dirty="0">
                          <a:solidFill>
                            <a:schemeClr val="tx1"/>
                          </a:solidFill>
                        </a:rPr>
                        <a:t>. </a:t>
                      </a:r>
                      <a:r>
                        <a:rPr lang="en-US" b="0" u="none" dirty="0">
                          <a:solidFill>
                            <a:schemeClr val="tx1"/>
                          </a:solidFill>
                        </a:rPr>
                        <a:t>This method grew out of early attempts to use what Japanese firms call “</a:t>
                      </a:r>
                      <a:r>
                        <a:rPr lang="en-US" b="1" u="none" dirty="0">
                          <a:solidFill>
                            <a:schemeClr val="tx1"/>
                          </a:solidFill>
                        </a:rPr>
                        <a:t>quality circles.</a:t>
                      </a:r>
                      <a:r>
                        <a:rPr lang="en-US" b="0" u="none" dirty="0">
                          <a:solidFill>
                            <a:schemeClr val="tx1"/>
                          </a:solidFill>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b="1" u="none" dirty="0">
                          <a:solidFill>
                            <a:schemeClr val="tx1"/>
                          </a:solidFill>
                        </a:rPr>
                        <a:t>work teams</a:t>
                      </a:r>
                      <a:r>
                        <a:rPr lang="en-US" b="0" u="none" dirty="0">
                          <a:solidFill>
                            <a:schemeClr val="tx1"/>
                          </a:solidFill>
                        </a:rPr>
                        <a:t>.” These teams are collections of employees empowered to plan, organize, direct, and control their own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The other method some organizations use to </a:t>
                      </a:r>
                      <a:r>
                        <a:rPr lang="en-US" b="1" i="1" u="sng" dirty="0">
                          <a:solidFill>
                            <a:schemeClr val="tx1"/>
                          </a:solidFill>
                        </a:rPr>
                        <a:t>facilitate employee involvement </a:t>
                      </a:r>
                      <a:r>
                        <a:rPr lang="en-US" b="0" u="none" dirty="0">
                          <a:solidFill>
                            <a:schemeClr val="tx1"/>
                          </a:solidFill>
                        </a:rPr>
                        <a:t>is to change their overall method of organizing. The basic pattern is for an organization to eliminate layers from its hierarchy, thereby becoming </a:t>
                      </a:r>
                      <a:r>
                        <a:rPr lang="en-US" b="1" u="none" dirty="0">
                          <a:solidFill>
                            <a:schemeClr val="tx1"/>
                          </a:solidFill>
                        </a:rPr>
                        <a:t>much more decentralized</a:t>
                      </a:r>
                      <a:r>
                        <a:rPr lang="en-US" b="0" u="none" dirty="0">
                          <a:solidFill>
                            <a:schemeClr val="tx1"/>
                          </a:solidFill>
                        </a:rPr>
                        <a:t>. </a:t>
                      </a:r>
                      <a:r>
                        <a:rPr lang="en-US" b="1" u="none" dirty="0">
                          <a:solidFill>
                            <a:schemeClr val="tx1"/>
                          </a:solidFill>
                        </a:rPr>
                        <a:t>Power, responsibility, and authority are delegated </a:t>
                      </a:r>
                      <a:r>
                        <a:rPr lang="en-US" b="0" u="none" dirty="0">
                          <a:solidFill>
                            <a:schemeClr val="tx1"/>
                          </a:solidFill>
                        </a:rPr>
                        <a:t>as far down the organization as possible, so control of work is squarely in the hands of those who actually do 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211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99230937"/>
              </p:ext>
            </p:extLst>
          </p:nvPr>
        </p:nvGraphicFramePr>
        <p:xfrm>
          <a:off x="1874165" y="2051230"/>
          <a:ext cx="10056578" cy="338328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Technology </a:t>
                      </a:r>
                      <a:r>
                        <a:rPr lang="en-US" b="0" u="none" dirty="0">
                          <a:solidFill>
                            <a:schemeClr val="tx1"/>
                          </a:solidFill>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Increased responsibility does not motivate everyone. Practical ways to empower others include:</a:t>
                      </a:r>
                    </a:p>
                    <a:p>
                      <a:pPr marL="285750" indent="-285750" algn="just">
                        <a:buFont typeface="Wingdings" panose="05000000000000000000" pitchFamily="2" charset="2"/>
                        <a:buChar char="§"/>
                      </a:pPr>
                      <a:endParaRPr lang="en-US" b="1" u="none" dirty="0">
                        <a:solidFill>
                          <a:schemeClr val="tx1"/>
                        </a:solidFill>
                      </a:endParaRPr>
                    </a:p>
                    <a:p>
                      <a:pPr marL="342900" indent="-342900" algn="just">
                        <a:buFont typeface="+mj-lt"/>
                        <a:buAutoNum type="arabicPeriod"/>
                      </a:pPr>
                      <a:r>
                        <a:rPr lang="en-US" b="0" u="none" dirty="0">
                          <a:solidFill>
                            <a:schemeClr val="tx1"/>
                          </a:solidFill>
                        </a:rPr>
                        <a:t>Articulating a clear vision and goal</a:t>
                      </a:r>
                    </a:p>
                    <a:p>
                      <a:pPr marL="342900" indent="-342900" algn="just">
                        <a:buFont typeface="+mj-lt"/>
                        <a:buAutoNum type="arabicPeriod"/>
                      </a:pPr>
                      <a:r>
                        <a:rPr lang="en-US" b="0" u="none" dirty="0">
                          <a:solidFill>
                            <a:schemeClr val="tx1"/>
                          </a:solidFill>
                        </a:rPr>
                        <a:t>Fostering personal mastery experiences to enhance self-efficacy and build skills</a:t>
                      </a:r>
                    </a:p>
                    <a:p>
                      <a:pPr marL="342900" indent="-342900" algn="just">
                        <a:buFont typeface="+mj-lt"/>
                        <a:buAutoNum type="arabicPeriod"/>
                      </a:pPr>
                      <a:r>
                        <a:rPr lang="en-US" b="0" u="none" dirty="0">
                          <a:solidFill>
                            <a:schemeClr val="tx1"/>
                          </a:solidFill>
                        </a:rPr>
                        <a:t>Modeling successful behaviors</a:t>
                      </a:r>
                    </a:p>
                    <a:p>
                      <a:pPr marL="342900" indent="-342900" algn="just">
                        <a:buFont typeface="+mj-lt"/>
                        <a:buAutoNum type="arabicPeriod"/>
                      </a:pPr>
                      <a:r>
                        <a:rPr lang="en-US" b="0" u="none" dirty="0">
                          <a:solidFill>
                            <a:schemeClr val="tx1"/>
                          </a:solidFill>
                        </a:rPr>
                        <a:t>Sending positive messages and arousing positive emotions in employees</a:t>
                      </a:r>
                    </a:p>
                    <a:p>
                      <a:pPr marL="342900" indent="-342900" algn="just">
                        <a:buFont typeface="+mj-lt"/>
                        <a:buAutoNum type="arabicPeriod"/>
                      </a:pPr>
                      <a:r>
                        <a:rPr lang="en-US" b="0" u="none" dirty="0">
                          <a:solidFill>
                            <a:schemeClr val="tx1"/>
                          </a:solidFill>
                        </a:rPr>
                        <a:t>Connecting employees with the outcomes of their work and giving them feedback</a:t>
                      </a:r>
                    </a:p>
                    <a:p>
                      <a:pPr marL="342900" indent="-342900" algn="just">
                        <a:buFont typeface="+mj-lt"/>
                        <a:buAutoNum type="arabicPeriod"/>
                      </a:pPr>
                      <a:r>
                        <a:rPr lang="en-US" b="0" u="none" dirty="0">
                          <a:solidFill>
                            <a:schemeClr val="tx1"/>
                          </a:solidFill>
                        </a:rPr>
                        <a:t>Building employee confidence by showing competence, honesty, and fairness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8EEE04F-65B6-48BC-8825-192756B09B32}"/>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998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277441818"/>
              </p:ext>
            </p:extLst>
          </p:nvPr>
        </p:nvGraphicFramePr>
        <p:xfrm>
          <a:off x="1874165" y="1810406"/>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Variable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On a more psychological level, some people may feel so powerless and constrained by their job schedules that they grow resentful and frustrated.</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To help counter these problems, one alternative some businesses use is a compressed work schedule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04819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11080439"/>
              </p:ext>
            </p:extLst>
          </p:nvPr>
        </p:nvGraphicFramePr>
        <p:xfrm>
          <a:off x="1838245" y="1870809"/>
          <a:ext cx="10035703" cy="4206240"/>
        </p:xfrm>
        <a:graphic>
          <a:graphicData uri="http://schemas.openxmlformats.org/drawingml/2006/table">
            <a:tbl>
              <a:tblPr firstRow="1" bandRow="1">
                <a:tableStyleId>{5C22544A-7EE6-4342-B048-85BDC9FD1C3A}</a:tableStyleId>
              </a:tblPr>
              <a:tblGrid>
                <a:gridCol w="1567564">
                  <a:extLst>
                    <a:ext uri="{9D8B030D-6E8A-4147-A177-3AD203B41FA5}">
                      <a16:colId xmlns:a16="http://schemas.microsoft.com/office/drawing/2014/main" val="222804303"/>
                    </a:ext>
                  </a:extLst>
                </a:gridCol>
                <a:gridCol w="84681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 compressed work schedule</a:t>
                      </a:r>
                    </a:p>
                  </a:txBody>
                  <a:tcPr>
                    <a:noFill/>
                  </a:tcPr>
                </a:tc>
                <a:tc>
                  <a:txBody>
                    <a:bodyPr/>
                    <a:lstStyle/>
                    <a:p>
                      <a:pPr marL="0" indent="0" algn="just">
                        <a:buFont typeface="Wingdings" panose="05000000000000000000" pitchFamily="2" charset="2"/>
                        <a:buNone/>
                      </a:pPr>
                      <a:r>
                        <a:rPr lang="en-US" b="1" u="sng" dirty="0">
                          <a:solidFill>
                            <a:schemeClr val="tx1"/>
                          </a:solidFill>
                        </a:rPr>
                        <a:t>A compressed work schedule: </a:t>
                      </a:r>
                      <a:r>
                        <a:rPr lang="en-US" b="0" u="none" dirty="0">
                          <a:solidFill>
                            <a:schemeClr val="tx1"/>
                          </a:solidFill>
                        </a:rPr>
                        <a:t>Work schedule in which employees work a full forty-hour week in fewer than the traditional five days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 special form of compressed work schedule is job sharing.</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Job sharing: </a:t>
                      </a:r>
                      <a:r>
                        <a:rPr lang="en-US" b="0" u="none" dirty="0">
                          <a:solidFill>
                            <a:schemeClr val="tx1"/>
                          </a:solidFill>
                        </a:rPr>
                        <a:t>Two or more part-time employees sharing one full-time job</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Job sharing may be desirable for people who only want to work part-time or when job markets are tight</a:t>
                      </a: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218120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96152126"/>
              </p:ext>
            </p:extLst>
          </p:nvPr>
        </p:nvGraphicFramePr>
        <p:xfrm>
          <a:off x="1838245" y="1850305"/>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Extended Work Schedules</a:t>
                      </a:r>
                    </a:p>
                  </a:txBody>
                  <a:tcPr>
                    <a:noFill/>
                  </a:tcPr>
                </a:tc>
                <a:tc>
                  <a:txBody>
                    <a:bodyPr/>
                    <a:lstStyle/>
                    <a:p>
                      <a:pPr marL="0" indent="0" algn="just">
                        <a:buFont typeface="Wingdings" panose="05000000000000000000" pitchFamily="2" charset="2"/>
                        <a:buNone/>
                      </a:pPr>
                      <a:r>
                        <a:rPr lang="en-US" b="0" u="none" dirty="0">
                          <a:solidFill>
                            <a:schemeClr val="tx1"/>
                          </a:solidFill>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28303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A0168D92-6F5A-480B-81D2-C5AA6279476C}"/>
              </a:ext>
            </a:extLst>
          </p:cNvPr>
          <p:cNvGrpSpPr/>
          <p:nvPr/>
        </p:nvGrpSpPr>
        <p:grpSpPr>
          <a:xfrm>
            <a:off x="1874165" y="2132997"/>
            <a:ext cx="10186217" cy="3375982"/>
            <a:chOff x="1838245" y="3539565"/>
            <a:chExt cx="10186217" cy="3375982"/>
          </a:xfrm>
        </p:grpSpPr>
        <p:pic>
          <p:nvPicPr>
            <p:cNvPr id="9" name="Picture 8">
              <a:extLst>
                <a:ext uri="{FF2B5EF4-FFF2-40B4-BE49-F238E27FC236}">
                  <a16:creationId xmlns:a16="http://schemas.microsoft.com/office/drawing/2014/main" id="{BF9F30A9-DBD3-408E-911B-D972B770EEC6}"/>
                </a:ext>
              </a:extLst>
            </p:cNvPr>
            <p:cNvPicPr>
              <a:picLocks noChangeAspect="1"/>
            </p:cNvPicPr>
            <p:nvPr/>
          </p:nvPicPr>
          <p:blipFill>
            <a:blip r:embed="rId7"/>
            <a:stretch>
              <a:fillRect/>
            </a:stretch>
          </p:blipFill>
          <p:spPr>
            <a:xfrm>
              <a:off x="6604737" y="3539565"/>
              <a:ext cx="5419725" cy="3375982"/>
            </a:xfrm>
            <a:prstGeom prst="rect">
              <a:avLst/>
            </a:prstGeom>
          </p:spPr>
        </p:pic>
        <p:sp>
          <p:nvSpPr>
            <p:cNvPr id="14" name="TextBox 13">
              <a:extLst>
                <a:ext uri="{FF2B5EF4-FFF2-40B4-BE49-F238E27FC236}">
                  <a16:creationId xmlns:a16="http://schemas.microsoft.com/office/drawing/2014/main" id="{1416F491-4730-4E33-89A6-05C1EC7F9C03}"/>
                </a:ext>
              </a:extLst>
            </p:cNvPr>
            <p:cNvSpPr txBox="1"/>
            <p:nvPr/>
          </p:nvSpPr>
          <p:spPr>
            <a:xfrm>
              <a:off x="1838245" y="3901591"/>
              <a:ext cx="4867355" cy="2862322"/>
            </a:xfrm>
            <a:prstGeom prst="rect">
              <a:avLst/>
            </a:prstGeom>
            <a:solidFill>
              <a:srgbClr val="FF9518"/>
            </a:solidFill>
          </p:spPr>
          <p:txBody>
            <a:bodyPr wrap="square">
              <a:spAutoFit/>
            </a:bodyPr>
            <a:lstStyle/>
            <a:p>
              <a:pPr algn="just"/>
              <a:r>
                <a:rPr lang="en-US" i="1" dirty="0"/>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5423083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15874764"/>
              </p:ext>
            </p:extLst>
          </p:nvPr>
        </p:nvGraphicFramePr>
        <p:xfrm>
          <a:off x="1838245" y="1979162"/>
          <a:ext cx="9902229" cy="39319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Flexible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Give employees more personal control over the hours they work each day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rgbClr val="FF0000"/>
                          </a:solidFill>
                        </a:rPr>
                        <a:t>Ex</a:t>
                      </a:r>
                      <a:r>
                        <a:rPr lang="en-US" b="0" u="none" dirty="0">
                          <a:solidFill>
                            <a:srgbClr val="FF0000"/>
                          </a:solidFill>
                        </a:rPr>
                        <a:t>. </a:t>
                      </a:r>
                      <a:r>
                        <a:rPr lang="en-US" b="0" u="none" dirty="0">
                          <a:solidFill>
                            <a:schemeClr val="tx1"/>
                          </a:solidFill>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91985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FAF6B91-7890-4331-9A3C-0ED98E1C5586}"/>
              </a:ext>
            </a:extLst>
          </p:cNvPr>
          <p:cNvPicPr>
            <a:picLocks noChangeAspect="1"/>
          </p:cNvPicPr>
          <p:nvPr/>
        </p:nvPicPr>
        <p:blipFill>
          <a:blip r:embed="rId7"/>
          <a:stretch>
            <a:fillRect/>
          </a:stretch>
        </p:blipFill>
        <p:spPr>
          <a:xfrm>
            <a:off x="1874165" y="2327978"/>
            <a:ext cx="9450703" cy="1311893"/>
          </a:xfrm>
          <a:prstGeom prst="rect">
            <a:avLst/>
          </a:prstGeom>
        </p:spPr>
      </p:pic>
      <p:sp>
        <p:nvSpPr>
          <p:cNvPr id="14" name="TextBox 13">
            <a:extLst>
              <a:ext uri="{FF2B5EF4-FFF2-40B4-BE49-F238E27FC236}">
                <a16:creationId xmlns:a16="http://schemas.microsoft.com/office/drawing/2014/main" id="{76EB92A1-7860-431F-A98D-6B17DDFE8F40}"/>
              </a:ext>
            </a:extLst>
          </p:cNvPr>
          <p:cNvSpPr txBox="1"/>
          <p:nvPr/>
        </p:nvSpPr>
        <p:spPr>
          <a:xfrm>
            <a:off x="2289770" y="3723027"/>
            <a:ext cx="8855307" cy="1754326"/>
          </a:xfrm>
          <a:prstGeom prst="rect">
            <a:avLst/>
          </a:prstGeom>
          <a:noFill/>
        </p:spPr>
        <p:txBody>
          <a:bodyPr wrap="square">
            <a:spAutoFit/>
          </a:bodyPr>
          <a:lstStyle/>
          <a:p>
            <a:pPr algn="just"/>
            <a:r>
              <a:rPr lang="en-US" b="1" dirty="0"/>
              <a:t>Figure 6.3.: </a:t>
            </a:r>
            <a:r>
              <a:rPr lang="en-US" b="1" i="1" dirty="0"/>
              <a:t>Flexible Work Schedules </a:t>
            </a:r>
          </a:p>
          <a:p>
            <a:pPr algn="just"/>
            <a:r>
              <a:rPr lang="en-US" i="1" dirty="0"/>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2828307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55251841"/>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Work arrangement in which employees spend part of their time working off-site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increased power and sophistication of modern communication technology—video chat and instant messaging, among others—is making telecommuting easier and easier</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84066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056063797"/>
              </p:ext>
            </p:extLst>
          </p:nvPr>
        </p:nvGraphicFramePr>
        <p:xfrm>
          <a:off x="1838245" y="1979162"/>
          <a:ext cx="9902229" cy="25603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reduce absenteeism and turnover since employees will need to take less “formal” time off, and</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save on facilities such as parking spaces because fewer people will be at work on any given day.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885A0D77-165D-481B-83EC-8DE926CBD0CF}"/>
              </a:ext>
            </a:extLst>
          </p:cNvPr>
          <p:cNvGrpSpPr/>
          <p:nvPr/>
        </p:nvGrpSpPr>
        <p:grpSpPr>
          <a:xfrm>
            <a:off x="1874165" y="2200096"/>
            <a:ext cx="10129814" cy="3636447"/>
            <a:chOff x="1874165" y="4134683"/>
            <a:chExt cx="10129814" cy="1701860"/>
          </a:xfrm>
        </p:grpSpPr>
        <p:pic>
          <p:nvPicPr>
            <p:cNvPr id="10" name="Picture 9">
              <a:extLst>
                <a:ext uri="{FF2B5EF4-FFF2-40B4-BE49-F238E27FC236}">
                  <a16:creationId xmlns:a16="http://schemas.microsoft.com/office/drawing/2014/main" id="{D0289C15-0022-45E2-BFF8-E2759E63AFD2}"/>
                </a:ext>
              </a:extLst>
            </p:cNvPr>
            <p:cNvPicPr>
              <a:picLocks noChangeAspect="1"/>
            </p:cNvPicPr>
            <p:nvPr/>
          </p:nvPicPr>
          <p:blipFill>
            <a:blip r:embed="rId7"/>
            <a:stretch>
              <a:fillRect/>
            </a:stretch>
          </p:blipFill>
          <p:spPr>
            <a:xfrm>
              <a:off x="7580243" y="4134683"/>
              <a:ext cx="4423736" cy="1701860"/>
            </a:xfrm>
            <a:prstGeom prst="rect">
              <a:avLst/>
            </a:prstGeom>
          </p:spPr>
        </p:pic>
        <p:sp>
          <p:nvSpPr>
            <p:cNvPr id="15" name="TextBox 14">
              <a:extLst>
                <a:ext uri="{FF2B5EF4-FFF2-40B4-BE49-F238E27FC236}">
                  <a16:creationId xmlns:a16="http://schemas.microsoft.com/office/drawing/2014/main" id="{CBF54639-C319-4CC4-90B6-1CB052584021}"/>
                </a:ext>
              </a:extLst>
            </p:cNvPr>
            <p:cNvSpPr txBox="1"/>
            <p:nvPr/>
          </p:nvSpPr>
          <p:spPr>
            <a:xfrm>
              <a:off x="1874165" y="4438190"/>
              <a:ext cx="5586809" cy="950662"/>
            </a:xfrm>
            <a:prstGeom prst="rect">
              <a:avLst/>
            </a:prstGeom>
            <a:solidFill>
              <a:srgbClr val="FF9518"/>
            </a:solidFill>
          </p:spPr>
          <p:txBody>
            <a:bodyPr wrap="square">
              <a:spAutoFit/>
            </a:bodyPr>
            <a:lstStyle/>
            <a:p>
              <a:pPr algn="just"/>
              <a:r>
                <a:rPr lang="en-US" i="1" dirty="0"/>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022958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970318"/>
          </a:xfrm>
          <a:prstGeom prst="rect">
            <a:avLst/>
          </a:prstGeom>
          <a:noFill/>
        </p:spPr>
        <p:txBody>
          <a:bodyPr wrap="square">
            <a:spAutoFit/>
          </a:bodyPr>
          <a:lstStyle/>
          <a:p>
            <a:pPr marL="285750" indent="-285750" algn="just">
              <a:buFont typeface="Wingdings" panose="05000000000000000000" pitchFamily="2" charset="2"/>
              <a:buChar char="Ø"/>
            </a:pPr>
            <a:r>
              <a:rPr lang="en-US" dirty="0"/>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Job enrichment approaches stimulated considerable interest in job design. The job characteristics theory grew from early work on job enrichment.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9734953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416320"/>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265152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9131</TotalTime>
  <Words>4946</Words>
  <Application>Microsoft Office PowerPoint</Application>
  <PresentationFormat>Widescreen</PresentationFormat>
  <Paragraphs>403</Paragraphs>
  <Slides>42</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Dell</cp:lastModifiedBy>
  <cp:revision>862</cp:revision>
  <dcterms:created xsi:type="dcterms:W3CDTF">2021-08-03T13:03:26Z</dcterms:created>
  <dcterms:modified xsi:type="dcterms:W3CDTF">2022-11-18T06:46:30Z</dcterms:modified>
</cp:coreProperties>
</file>