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4" r:id="rId2"/>
    <p:sldId id="303" r:id="rId3"/>
    <p:sldId id="276" r:id="rId4"/>
    <p:sldId id="521" r:id="rId5"/>
    <p:sldId id="558" r:id="rId6"/>
    <p:sldId id="562" r:id="rId7"/>
    <p:sldId id="592" r:id="rId8"/>
    <p:sldId id="564" r:id="rId9"/>
    <p:sldId id="565" r:id="rId10"/>
    <p:sldId id="566" r:id="rId11"/>
    <p:sldId id="567" r:id="rId12"/>
    <p:sldId id="586" r:id="rId13"/>
    <p:sldId id="568" r:id="rId14"/>
    <p:sldId id="590" r:id="rId15"/>
    <p:sldId id="591" r:id="rId16"/>
    <p:sldId id="569" r:id="rId17"/>
    <p:sldId id="587" r:id="rId18"/>
    <p:sldId id="588" r:id="rId19"/>
    <p:sldId id="583" r:id="rId20"/>
    <p:sldId id="584" r:id="rId21"/>
    <p:sldId id="570" r:id="rId22"/>
    <p:sldId id="571" r:id="rId23"/>
    <p:sldId id="589" r:id="rId24"/>
    <p:sldId id="572" r:id="rId25"/>
    <p:sldId id="573" r:id="rId26"/>
    <p:sldId id="574" r:id="rId27"/>
    <p:sldId id="561" r:id="rId28"/>
    <p:sldId id="576" r:id="rId29"/>
    <p:sldId id="577" r:id="rId30"/>
    <p:sldId id="578" r:id="rId31"/>
    <p:sldId id="575" r:id="rId32"/>
    <p:sldId id="581" r:id="rId33"/>
    <p:sldId id="580" r:id="rId34"/>
    <p:sldId id="582" r:id="rId35"/>
    <p:sldId id="579"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4"/>
            <p14:sldId id="303"/>
            <p14:sldId id="276"/>
            <p14:sldId id="521"/>
            <p14:sldId id="558"/>
            <p14:sldId id="562"/>
            <p14:sldId id="592"/>
            <p14:sldId id="564"/>
            <p14:sldId id="565"/>
            <p14:sldId id="566"/>
            <p14:sldId id="567"/>
            <p14:sldId id="586"/>
            <p14:sldId id="568"/>
            <p14:sldId id="590"/>
            <p14:sldId id="591"/>
            <p14:sldId id="569"/>
            <p14:sldId id="587"/>
            <p14:sldId id="588"/>
            <p14:sldId id="583"/>
            <p14:sldId id="584"/>
            <p14:sldId id="570"/>
            <p14:sldId id="571"/>
            <p14:sldId id="589"/>
            <p14:sldId id="572"/>
            <p14:sldId id="573"/>
            <p14:sldId id="574"/>
            <p14:sldId id="561"/>
            <p14:sldId id="576"/>
            <p14:sldId id="577"/>
            <p14:sldId id="578"/>
            <p14:sldId id="575"/>
            <p14:sldId id="581"/>
            <p14:sldId id="580"/>
            <p14:sldId id="582"/>
            <p14:sldId id="57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291E5-0BD8-EA9E-1BB4-6A8A163CDEDB}" v="667" dt="2023-08-29T16:10:11.462"/>
    <p1510:client id="{05A17F0D-DD91-242D-6088-3D66914F2012}" v="1660" dt="2023-09-12T18:14:47.057"/>
    <p1510:client id="{1176E7FB-7952-BDDE-1BF3-CF8344E9990C}" v="443" dt="2023-09-12T17:18:43.502"/>
    <p1510:client id="{1658349C-0B72-2648-17C3-B57858CE49F3}" v="638" dt="2023-11-07T18:03:54.242"/>
    <p1510:client id="{17AA0ED1-A0DA-3F13-CDFB-3A31D3DBC440}" v="923" dt="2023-09-12T11:16:06.740"/>
    <p1510:client id="{21C58AA7-73FF-876F-BA96-56C7D98867FF}" v="35" dt="2023-09-08T20:31:26.322"/>
    <p1510:client id="{2284D4EA-F7CD-2E14-3743-1591894FFC75}" v="84" dt="2023-09-12T19:35:42.124"/>
    <p1510:client id="{228B1690-209B-D6E1-3EFC-5D6C3562862B}" v="1034" dt="2023-10-01T19:09:38.206"/>
    <p1510:client id="{232B9E7E-0570-CA3D-EAF9-2E561350A64E}" v="62" dt="2023-09-12T19:54:20.119"/>
    <p1510:client id="{2A782CBF-AC5F-D655-72C7-C6BEC4822348}" v="4" dt="2023-11-07T17:10:48.564"/>
    <p1510:client id="{379558C3-21EC-EBF9-CED9-A6513BF4E4E5}" v="110" dt="2023-09-25T08:57:48.926"/>
    <p1510:client id="{37BF8268-E8F3-CE3A-D031-C068BA048787}" v="593" dt="2023-11-08T13:35:35.118"/>
    <p1510:client id="{3F9A7881-86C8-AF81-9086-6EBBE67B0D96}" v="185" dt="2023-09-12T18:29:42.029"/>
    <p1510:client id="{4355CC1F-BC45-9AF4-6F0F-41D1A946E835}" v="9" dt="2023-10-05T18:01:45.117"/>
    <p1510:client id="{46CB2493-4DD4-6EA3-99EE-01D1C2FC8003}" v="3414" dt="2023-08-31T16:22:27.629"/>
    <p1510:client id="{506804B1-B4A9-6FB6-68D8-E3F0DEF6ED08}" v="5" dt="2023-09-24T11:03:38.764"/>
    <p1510:client id="{55855F88-2E94-C90F-4614-96B4AE28975E}" v="283" dt="2023-11-06T08:54:06.638"/>
    <p1510:client id="{57910821-4839-E1BD-2750-0DF33731EECC}" v="3214" dt="2023-08-31T09:37:19.792"/>
    <p1510:client id="{5EA41550-3138-B522-E536-5D89A4E1D701}" v="4983" dt="2023-08-31T12:10:09.432"/>
    <p1510:client id="{749713F8-C72F-8F6D-DFCD-EFFFD3370699}" v="234" dt="2023-09-12T19:47:16.808"/>
    <p1510:client id="{7E49A461-0E87-FCF9-0046-038196C3BBD9}" v="524" dt="2023-09-08T20:46:26.638"/>
    <p1510:client id="{82FCE994-15E0-2DE9-B87E-D2878B8981D4}" v="1403" dt="2023-11-07T17:08:51.936"/>
    <p1510:client id="{878B5414-2B7C-1BBA-D173-562788A1EAD8}" v="280" dt="2023-08-29T15:17:31.020"/>
    <p1510:client id="{93B27F12-8DF8-5135-EB83-95C732A60885}" v="1908" dt="2023-09-12T19:31:34.673"/>
    <p1510:client id="{9974AAA3-8226-2AEF-CE4E-AA5B2D54117B}" v="1393" dt="2023-09-04T12:38:58.344"/>
    <p1510:client id="{AD4CCD13-31B7-0FCF-FE2D-D098754B99D7}" v="897" dt="2023-10-31T21:14:40.269"/>
    <p1510:client id="{BB44D990-3789-D892-A808-85EED76AA05C}" v="374" dt="2023-08-29T15:35:40.226"/>
    <p1510:client id="{BB723FAD-1C93-E73A-CA62-0AFE81A0AC6F}" v="2824" dt="2023-08-30T15:38:17.740"/>
    <p1510:client id="{D4C8152E-31B3-D59A-F086-D6D72784B865}" v="275" dt="2023-09-04T12:46:47.182"/>
    <p1510:client id="{D932AD42-0DDB-A44F-8ABF-1CDB06878786}" v="484" dt="2023-09-12T11:35:49.618"/>
    <p1510:client id="{DE21DD62-AD9B-5D87-D070-DC5170FB5D43}" v="114" dt="2023-09-29T14:45:44.381"/>
    <p1510:client id="{DE832326-2AC0-0026-2233-9D09B1E2BEBD}" v="9" dt="2023-09-12T19:37:32.053"/>
    <p1510:client id="{E00F0F0D-72BF-078F-AD30-2EAD1004C057}" v="1183" dt="2023-09-04T13:35:08.5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20058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hyperlink" Target="http://slproweb.com/products/Win32OpenSSL.html" TargetMode="External"/><Relationship Id="rId2" Type="http://schemas.openxmlformats.org/officeDocument/2006/relationships/hyperlink" Target="https://netix.dl.sourceforge.net/project/gnuwin32/openssl/0.9.8h-1/openssl-0.9.8h-1-setup.exe" TargetMode="Externa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19.jpe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3.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4455754"/>
            <a:ext cx="5188387" cy="461665"/>
          </a:xfrm>
          <a:prstGeom prst="rect">
            <a:avLst/>
          </a:prstGeom>
          <a:noFill/>
        </p:spPr>
        <p:txBody>
          <a:bodyPr wrap="square" lIns="91440" tIns="45720" rIns="91440" bIns="45720" rtlCol="0" anchor="t">
            <a:spAutoFit/>
          </a:bodyPr>
          <a:lstStyle/>
          <a:p>
            <a:r>
              <a:rPr lang="en-US" sz="2400">
                <a:solidFill>
                  <a:schemeClr val="bg1"/>
                </a:solidFill>
                <a:latin typeface="Times New Roman"/>
                <a:cs typeface="Times New Roman"/>
              </a:rPr>
              <a:t>Prepared by Dr. Hamada I. AbdulWakel</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699474" cy="2123658"/>
          </a:xfrm>
          <a:prstGeom prst="rect">
            <a:avLst/>
          </a:prstGeom>
          <a:noFill/>
        </p:spPr>
        <p:txBody>
          <a:bodyPr wrap="none" lIns="91440" tIns="45720" rIns="91440" bIns="45720" rtlCol="0" anchor="t">
            <a:spAutoFit/>
          </a:bodyPr>
          <a:lstStyle/>
          <a:p>
            <a:pPr algn="ctr"/>
            <a:r>
              <a:rPr lang="en-US" sz="4400" b="1" dirty="0">
                <a:solidFill>
                  <a:srgbClr val="00B0F0"/>
                </a:solidFill>
                <a:latin typeface="Times New Roman"/>
                <a:cs typeface="Times New Roman"/>
              </a:rPr>
              <a:t>Network </a:t>
            </a:r>
            <a:endParaRPr lang="en-US" dirty="0">
              <a:ea typeface="Calibri" panose="020F0502020204030204"/>
              <a:cs typeface="Calibri" panose="020F0502020204030204"/>
            </a:endParaRPr>
          </a:p>
          <a:p>
            <a:pPr algn="ctr"/>
            <a:r>
              <a:rPr lang="en-US" sz="4400" b="1" dirty="0">
                <a:solidFill>
                  <a:srgbClr val="00B0F0"/>
                </a:solidFill>
                <a:latin typeface="Times New Roman"/>
                <a:cs typeface="Times New Roman"/>
              </a:rPr>
              <a:t>Programming </a:t>
            </a:r>
            <a:br>
              <a:rPr lang="en-US" sz="4400" b="1" dirty="0">
                <a:latin typeface="Times New Roman" panose="02020603050405020304" pitchFamily="18" charset="0"/>
                <a:cs typeface="Times New Roman" panose="02020603050405020304" pitchFamily="18" charset="0"/>
              </a:rPr>
            </a:br>
            <a:r>
              <a:rPr lang="en-US" sz="4400" b="1" dirty="0">
                <a:solidFill>
                  <a:srgbClr val="00B0F0"/>
                </a:solidFill>
                <a:latin typeface="Times New Roman"/>
                <a:cs typeface="Times New Roman"/>
              </a:rPr>
              <a:t>in Python</a:t>
            </a:r>
            <a:endParaRPr lang="en-US" dirty="0">
              <a:solidFill>
                <a:srgbClr val="000000"/>
              </a:solidFill>
              <a:latin typeface="Calibri" panose="020F0502020204030204"/>
              <a:ea typeface="Calibri" panose="020F0502020204030204"/>
              <a:cs typeface="Calibri" panose="020F0502020204030204"/>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rgbClr val="000000"/>
                </a:solidFill>
                <a:latin typeface="Times New Roman"/>
                <a:cs typeface="Times New Roman"/>
              </a:rPr>
              <a:t>Lecture 6</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descr="A person typing on a computer&#10;&#10;Description automatically generated">
            <a:extLst>
              <a:ext uri="{FF2B5EF4-FFF2-40B4-BE49-F238E27FC236}">
                <a16:creationId xmlns:a16="http://schemas.microsoft.com/office/drawing/2014/main" id="{08D4FAB9-1930-430F-E48C-6D35988808B1}"/>
              </a:ext>
            </a:extLst>
          </p:cNvPr>
          <p:cNvPicPr>
            <a:picLocks noChangeAspect="1"/>
          </p:cNvPicPr>
          <p:nvPr/>
        </p:nvPicPr>
        <p:blipFill>
          <a:blip r:embed="rId5"/>
          <a:stretch>
            <a:fillRect/>
          </a:stretch>
        </p:blipFill>
        <p:spPr>
          <a:xfrm>
            <a:off x="6190891" y="-329242"/>
            <a:ext cx="7415840" cy="7415840"/>
          </a:xfrm>
          <a:prstGeom prst="rect">
            <a:avLst/>
          </a:prstGeom>
        </p:spPr>
      </p:pic>
    </p:spTree>
    <p:extLst>
      <p:ext uri="{BB962C8B-B14F-4D97-AF65-F5344CB8AC3E}">
        <p14:creationId xmlns:p14="http://schemas.microsoft.com/office/powerpoint/2010/main" val="146785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18426" y="2785710"/>
            <a:ext cx="4687502" cy="1384995"/>
          </a:xfrm>
          <a:prstGeom prst="rect">
            <a:avLst/>
          </a:prstGeom>
          <a:noFill/>
        </p:spPr>
        <p:txBody>
          <a:bodyPr wrap="none" lIns="91440" tIns="45720" rIns="91440" bIns="45720" rtlCol="0" anchor="t">
            <a:spAutoFit/>
          </a:bodyPr>
          <a:lstStyle/>
          <a:p>
            <a:r>
              <a:rPr lang="en-US" sz="4200" b="1" dirty="0">
                <a:solidFill>
                  <a:srgbClr val="00B0F0"/>
                </a:solidFill>
                <a:latin typeface="Times New Roman"/>
                <a:cs typeface="Times New Roman"/>
              </a:rPr>
              <a:t>Sockets Security in </a:t>
            </a:r>
          </a:p>
          <a:p>
            <a:r>
              <a:rPr lang="en-US" sz="4200" b="1" dirty="0">
                <a:solidFill>
                  <a:srgbClr val="00B0F0"/>
                </a:solidFill>
                <a:latin typeface="Times New Roman"/>
                <a:cs typeface="Times New Roman"/>
              </a:rPr>
              <a:t>Python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52776"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chemeClr val="tx1"/>
                </a:solidFill>
                <a:latin typeface="Times New Roman"/>
                <a:cs typeface="Times New Roman"/>
              </a:rPr>
              <a:t>Lecture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lIns="91440" tIns="45720" rIns="91440" bIns="45720" rtlCol="0" anchor="t">
            <a:spAutoFit/>
          </a:bodyPr>
          <a:lstStyle/>
          <a:p>
            <a:r>
              <a:rPr lang="en-US" sz="2800" b="1">
                <a:solidFill>
                  <a:srgbClr val="00B0F0"/>
                </a:solidFill>
                <a:latin typeface="Times New Roman"/>
                <a:cs typeface="Times New Roman"/>
              </a:rPr>
              <a:t>Dr. Hamada I. AbdulWakel</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RECAP: LECTURE 5</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dirty="0">
                <a:solidFill>
                  <a:schemeClr val="bg1"/>
                </a:solidFill>
                <a:latin typeface="Times New Roman"/>
                <a:cs typeface="Times New Roman"/>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US" sz="2400">
              <a:solidFill>
                <a:srgbClr val="2D3956"/>
              </a:solidFill>
              <a:latin typeface="Times New Roman" panose="02020603050405020304" pitchFamily="18" charset="0"/>
              <a:cs typeface="Times New Roman" panose="02020603050405020304" pitchFamily="18" charset="0"/>
            </a:endParaRPr>
          </a:p>
          <a:p>
            <a:pPr marL="285750" indent="-285750">
              <a:buFont typeface="Arial,Sans-Serif"/>
              <a:buChar char="•"/>
            </a:pPr>
            <a:r>
              <a:rPr lang="en-US" sz="2400" dirty="0">
                <a:solidFill>
                  <a:srgbClr val="2D3956"/>
                </a:solidFill>
                <a:latin typeface="Times New Roman"/>
                <a:cs typeface="Times New Roman"/>
              </a:rPr>
              <a:t>The threading programming.</a:t>
            </a: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Programming the multiple client/server model.</a:t>
            </a: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casting/communication types.</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549013"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LECTURE MAIN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54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lIns="91440" tIns="45720" rIns="91440" bIns="45720" rtlCol="0" anchor="t">
            <a:spAutoFit/>
          </a:bodyPr>
          <a:lstStyle/>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A broadcasting client/server example.</a:t>
            </a:r>
            <a:endParaRPr lang="en-US" dirty="0"/>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Securing Sockets.</a:t>
            </a:r>
            <a:endParaRPr lang="en-US" dirty="0">
              <a:solidFill>
                <a:srgbClr val="000000"/>
              </a:solidFill>
              <a:latin typeface="Calibri" panose="020F0502020204030204"/>
              <a:ea typeface="Calibri" panose="020F0502020204030204"/>
              <a:cs typeface="Calibri" panose="020F0502020204030204"/>
            </a:endParaRP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Sans-Serif"/>
              <a:buChar char="•"/>
            </a:pPr>
            <a:r>
              <a:rPr lang="en-US" sz="2400" dirty="0">
                <a:solidFill>
                  <a:srgbClr val="2D3956"/>
                </a:solidFill>
                <a:latin typeface="Times New Roman"/>
                <a:cs typeface="Times New Roman"/>
              </a:rPr>
              <a:t>The SSL Module.</a:t>
            </a:r>
            <a:endParaRPr lang="en-US" dirty="0">
              <a:solidFill>
                <a:srgbClr val="000000"/>
              </a:solidFill>
              <a:latin typeface="Calibri" panose="020F0502020204030204"/>
              <a:ea typeface="Calibri" panose="020F0502020204030204"/>
              <a:cs typeface="Calibri" panose="020F0502020204030204"/>
            </a:endParaRPr>
          </a:p>
          <a:p>
            <a:pPr marL="285750" indent="-285750">
              <a:buFont typeface="Arial,Sans-Serif"/>
              <a:buChar char="•"/>
            </a:pPr>
            <a:endParaRPr lang="en-US" sz="2400" dirty="0">
              <a:solidFill>
                <a:srgbClr val="2D3956"/>
              </a:solidFill>
              <a:latin typeface="Times New Roman"/>
              <a:cs typeface="Times New Roman"/>
            </a:endParaRPr>
          </a:p>
          <a:p>
            <a:pPr marL="285750" indent="-285750">
              <a:buFont typeface="Arial"/>
              <a:buChar char="•"/>
            </a:pPr>
            <a:endParaRPr lang="en-US" sz="2400">
              <a:solidFill>
                <a:srgbClr val="2D3956"/>
              </a:solidFill>
              <a:latin typeface="Times New Roman"/>
              <a:cs typeface="Times New Roman"/>
            </a:endParaRPr>
          </a:p>
          <a:p>
            <a:pPr marL="285750" indent="-285750">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3070591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1- the server</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import socket, threading, queue</a:t>
            </a:r>
          </a:p>
          <a:p>
            <a:r>
              <a:rPr lang="en-US" sz="2400" dirty="0">
                <a:solidFill>
                  <a:srgbClr val="00B0F0"/>
                </a:solidFill>
                <a:latin typeface="Times New Roman"/>
                <a:cs typeface="Times New Roman"/>
              </a:rPr>
              <a:t>                    messages = </a:t>
            </a:r>
            <a:r>
              <a:rPr lang="en-US" sz="2400" dirty="0" err="1">
                <a:solidFill>
                  <a:srgbClr val="00B0F0"/>
                </a:solidFill>
                <a:latin typeface="Times New Roman"/>
                <a:cs typeface="Times New Roman"/>
              </a:rPr>
              <a:t>queue.Queue</a:t>
            </a:r>
            <a:r>
              <a:rPr lang="en-US" sz="2400" dirty="0">
                <a:solidFill>
                  <a:srgbClr val="00B0F0"/>
                </a:solidFill>
                <a:latin typeface="Times New Roman"/>
                <a:cs typeface="Times New Roman"/>
              </a:rPr>
              <a:t>();       clients = []</a:t>
            </a:r>
          </a:p>
          <a:p>
            <a:r>
              <a:rPr lang="en-US" sz="2400" dirty="0">
                <a:solidFill>
                  <a:srgbClr val="00B0F0"/>
                </a:solidFill>
                <a:latin typeface="Times New Roman"/>
                <a:cs typeface="Times New Roman"/>
              </a:rPr>
              <a:t>                    server = </a:t>
            </a:r>
            <a:r>
              <a:rPr lang="en-US" sz="2400" dirty="0" err="1">
                <a:solidFill>
                  <a:srgbClr val="00B0F0"/>
                </a:solidFill>
                <a:latin typeface="Times New Roman"/>
                <a:cs typeface="Times New Roman"/>
              </a:rPr>
              <a:t>socket.socket</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socket.AF_INET</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socket.SOCK_DGRAM</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port = 9999</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server.bind</a:t>
            </a:r>
            <a:r>
              <a:rPr lang="en-US" sz="2400" dirty="0">
                <a:solidFill>
                  <a:srgbClr val="00B0F0"/>
                </a:solidFill>
                <a:latin typeface="Times New Roman"/>
                <a:cs typeface="Times New Roman"/>
              </a:rPr>
              <a:t>( ( "localhost", port) )</a:t>
            </a:r>
          </a:p>
          <a:p>
            <a:r>
              <a:rPr lang="en-US" sz="2400" dirty="0">
                <a:solidFill>
                  <a:srgbClr val="00B0F0"/>
                </a:solidFill>
                <a:latin typeface="Times New Roman"/>
                <a:cs typeface="Times New Roman"/>
              </a:rPr>
              <a:t>                    def receive():</a:t>
            </a:r>
          </a:p>
          <a:p>
            <a:r>
              <a:rPr lang="en-US" sz="2400" dirty="0">
                <a:solidFill>
                  <a:srgbClr val="00B0F0"/>
                </a:solidFill>
                <a:latin typeface="Times New Roman"/>
                <a:cs typeface="Times New Roman"/>
              </a:rPr>
              <a:t>                         while True:</a:t>
            </a:r>
          </a:p>
          <a:p>
            <a:r>
              <a:rPr lang="en-US" sz="2400" dirty="0">
                <a:solidFill>
                  <a:srgbClr val="00B0F0"/>
                </a:solidFill>
                <a:latin typeface="Times New Roman"/>
                <a:cs typeface="Times New Roman"/>
              </a:rPr>
              <a:t>                               message, </a:t>
            </a:r>
            <a:r>
              <a:rPr lang="en-US" sz="2400" dirty="0" err="1">
                <a:solidFill>
                  <a:srgbClr val="00B0F0"/>
                </a:solidFill>
                <a:latin typeface="Times New Roman"/>
                <a:cs typeface="Times New Roman"/>
              </a:rPr>
              <a:t>addr</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server.recvfrom</a:t>
            </a:r>
            <a:r>
              <a:rPr lang="en-US" sz="2400" dirty="0">
                <a:solidFill>
                  <a:srgbClr val="00B0F0"/>
                </a:solidFill>
                <a:latin typeface="Times New Roman"/>
                <a:cs typeface="Times New Roman"/>
              </a:rPr>
              <a:t>(1024)</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messages.put</a:t>
            </a:r>
            <a:r>
              <a:rPr lang="en-US" sz="2400" dirty="0">
                <a:solidFill>
                  <a:srgbClr val="00B0F0"/>
                </a:solidFill>
                <a:latin typeface="Times New Roman"/>
                <a:cs typeface="Times New Roman"/>
              </a:rPr>
              <a:t>((message, </a:t>
            </a:r>
            <a:r>
              <a:rPr lang="en-US" sz="2400" dirty="0" err="1">
                <a:solidFill>
                  <a:srgbClr val="00B0F0"/>
                </a:solidFill>
                <a:latin typeface="Times New Roman"/>
                <a:cs typeface="Times New Roman"/>
              </a:rPr>
              <a:t>addr</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3"/>
            <a:ext cx="6144899"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BROADCASTINGCLIENT/SERVER UDP EXAMPLE</a:t>
            </a:r>
          </a:p>
        </p:txBody>
      </p:sp>
    </p:spTree>
    <p:extLst>
      <p:ext uri="{BB962C8B-B14F-4D97-AF65-F5344CB8AC3E}">
        <p14:creationId xmlns:p14="http://schemas.microsoft.com/office/powerpoint/2010/main" val="789218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416320"/>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1- the server</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def broadcast():</a:t>
            </a:r>
          </a:p>
          <a:p>
            <a:r>
              <a:rPr lang="en-US" sz="2400" dirty="0">
                <a:solidFill>
                  <a:srgbClr val="00B0F0"/>
                </a:solidFill>
                <a:latin typeface="Times New Roman"/>
                <a:cs typeface="Times New Roman"/>
              </a:rPr>
              <a:t>                          while True:</a:t>
            </a:r>
          </a:p>
          <a:p>
            <a:r>
              <a:rPr lang="en-US" sz="2400" dirty="0">
                <a:solidFill>
                  <a:srgbClr val="00B0F0"/>
                </a:solidFill>
                <a:latin typeface="Times New Roman"/>
                <a:cs typeface="Times New Roman"/>
              </a:rPr>
              <a:t>                               while not </a:t>
            </a:r>
            <a:r>
              <a:rPr lang="en-US" sz="2400" dirty="0" err="1">
                <a:solidFill>
                  <a:srgbClr val="00B0F0"/>
                </a:solidFill>
                <a:latin typeface="Times New Roman"/>
                <a:cs typeface="Times New Roman"/>
              </a:rPr>
              <a:t>messages.empty</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message, </a:t>
            </a:r>
            <a:r>
              <a:rPr lang="en-US" sz="2400" dirty="0" err="1">
                <a:solidFill>
                  <a:srgbClr val="00B0F0"/>
                </a:solidFill>
                <a:latin typeface="Times New Roman"/>
                <a:cs typeface="Times New Roman"/>
              </a:rPr>
              <a:t>addr</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messages.get</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print(</a:t>
            </a:r>
            <a:r>
              <a:rPr lang="en-US" sz="2400" dirty="0" err="1">
                <a:solidFill>
                  <a:srgbClr val="00B0F0"/>
                </a:solidFill>
                <a:latin typeface="Times New Roman"/>
                <a:cs typeface="Times New Roman"/>
              </a:rPr>
              <a:t>message.decode</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if </a:t>
            </a:r>
            <a:r>
              <a:rPr lang="en-US" sz="2400" dirty="0" err="1">
                <a:solidFill>
                  <a:srgbClr val="00B0F0"/>
                </a:solidFill>
                <a:latin typeface="Times New Roman"/>
                <a:cs typeface="Times New Roman"/>
              </a:rPr>
              <a:t>addr</a:t>
            </a:r>
            <a:r>
              <a:rPr lang="en-US" sz="2400" dirty="0">
                <a:solidFill>
                  <a:srgbClr val="00B0F0"/>
                </a:solidFill>
                <a:latin typeface="Times New Roman"/>
                <a:cs typeface="Times New Roman"/>
              </a:rPr>
              <a:t> not in clients: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clients.append</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addr</a:t>
            </a:r>
            <a:r>
              <a:rPr lang="en-US" sz="2400" dirty="0">
                <a:solidFill>
                  <a:srgbClr val="00B0F0"/>
                </a:solidFill>
                <a:latin typeface="Times New Roman"/>
                <a:cs typeface="Times New Roman"/>
              </a:rPr>
              <a:t>)</a:t>
            </a:r>
          </a:p>
          <a:p>
            <a:endParaRPr lang="en-US" sz="2400" dirty="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3"/>
            <a:ext cx="6144899"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BROADCASTINGCLIENT/SERVER UDP 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425347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6825"/>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1- the server</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def broadcast():</a:t>
            </a:r>
          </a:p>
          <a:p>
            <a:r>
              <a:rPr lang="en-US" sz="2400" dirty="0">
                <a:solidFill>
                  <a:srgbClr val="00B0F0"/>
                </a:solidFill>
                <a:latin typeface="Times New Roman"/>
                <a:cs typeface="Times New Roman"/>
              </a:rPr>
              <a:t>                          for client in clients:  </a:t>
            </a:r>
            <a:r>
              <a:rPr lang="en-US" sz="2400" dirty="0">
                <a:solidFill>
                  <a:srgbClr val="FFC000"/>
                </a:solidFill>
                <a:latin typeface="Times New Roman"/>
                <a:cs typeface="Times New Roman"/>
              </a:rPr>
              <a:t>#inside second while after if statement</a:t>
            </a:r>
          </a:p>
          <a:p>
            <a:r>
              <a:rPr lang="en-US" sz="2400" dirty="0">
                <a:solidFill>
                  <a:srgbClr val="00B0F0"/>
                </a:solidFill>
                <a:latin typeface="Times New Roman"/>
                <a:ea typeface="Calibri" panose="020F0502020204030204"/>
                <a:cs typeface="Times New Roman"/>
              </a:rPr>
              <a:t>                               try:</a:t>
            </a:r>
          </a:p>
          <a:p>
            <a:r>
              <a:rPr lang="en-US" sz="2400" dirty="0">
                <a:solidFill>
                  <a:srgbClr val="00B0F0"/>
                </a:solidFill>
                <a:latin typeface="Times New Roman"/>
                <a:ea typeface="Calibri" panose="020F0502020204030204"/>
                <a:cs typeface="Times New Roman"/>
              </a:rPr>
              <a:t>                                 if </a:t>
            </a:r>
            <a:r>
              <a:rPr lang="en-US" sz="2400" dirty="0" err="1">
                <a:solidFill>
                  <a:srgbClr val="00B0F0"/>
                </a:solidFill>
                <a:latin typeface="Times New Roman"/>
                <a:ea typeface="Calibri" panose="020F0502020204030204"/>
                <a:cs typeface="Times New Roman"/>
              </a:rPr>
              <a:t>message.decode</a:t>
            </a:r>
            <a:r>
              <a:rPr lang="en-US" sz="2400" dirty="0">
                <a:solidFill>
                  <a:srgbClr val="00B0F0"/>
                </a:solidFill>
                <a:latin typeface="Times New Roman"/>
                <a:ea typeface="Calibri" panose="020F0502020204030204"/>
                <a:cs typeface="Times New Roman"/>
              </a:rPr>
              <a:t>().</a:t>
            </a:r>
            <a:r>
              <a:rPr lang="en-US" sz="2400" dirty="0" err="1">
                <a:solidFill>
                  <a:srgbClr val="00B0F0"/>
                </a:solidFill>
                <a:latin typeface="Times New Roman"/>
                <a:ea typeface="Calibri" panose="020F0502020204030204"/>
                <a:cs typeface="Times New Roman"/>
              </a:rPr>
              <a:t>startswith</a:t>
            </a:r>
            <a:r>
              <a:rPr lang="en-US" sz="2400" dirty="0">
                <a:solidFill>
                  <a:srgbClr val="00B0F0"/>
                </a:solidFill>
                <a:latin typeface="Times New Roman"/>
                <a:ea typeface="Calibri" panose="020F0502020204030204"/>
                <a:cs typeface="Times New Roman"/>
              </a:rPr>
              <a:t>("SIGNUP_TAG:"):</a:t>
            </a:r>
          </a:p>
          <a:p>
            <a:r>
              <a:rPr lang="en-US" sz="2400" dirty="0">
                <a:solidFill>
                  <a:srgbClr val="00B0F0"/>
                </a:solidFill>
                <a:latin typeface="Times New Roman"/>
                <a:ea typeface="Calibri" panose="020F0502020204030204"/>
                <a:cs typeface="Times New Roman"/>
              </a:rPr>
              <a:t>                                      name = </a:t>
            </a:r>
            <a:r>
              <a:rPr lang="en-US" sz="2400" dirty="0" err="1">
                <a:solidFill>
                  <a:srgbClr val="00B0F0"/>
                </a:solidFill>
                <a:latin typeface="Times New Roman"/>
                <a:ea typeface="Calibri" panose="020F0502020204030204"/>
                <a:cs typeface="Times New Roman"/>
              </a:rPr>
              <a:t>message.decode</a:t>
            </a:r>
            <a:r>
              <a:rPr lang="en-US" sz="2400" dirty="0">
                <a:solidFill>
                  <a:srgbClr val="00B0F0"/>
                </a:solidFill>
                <a:latin typeface="Times New Roman"/>
                <a:ea typeface="Calibri" panose="020F0502020204030204"/>
                <a:cs typeface="Times New Roman"/>
              </a:rPr>
              <a:t>()[</a:t>
            </a:r>
            <a:r>
              <a:rPr lang="en-US" sz="2400" dirty="0" err="1">
                <a:solidFill>
                  <a:srgbClr val="00B0F0"/>
                </a:solidFill>
                <a:latin typeface="Times New Roman"/>
                <a:ea typeface="Calibri" panose="020F0502020204030204"/>
                <a:cs typeface="Times New Roman"/>
              </a:rPr>
              <a:t>message.decode</a:t>
            </a:r>
            <a:r>
              <a:rPr lang="en-US" sz="2400" dirty="0">
                <a:solidFill>
                  <a:srgbClr val="00B0F0"/>
                </a:solidFill>
                <a:latin typeface="Times New Roman"/>
                <a:ea typeface="Calibri" panose="020F0502020204030204"/>
                <a:cs typeface="Times New Roman"/>
              </a:rPr>
              <a:t>().index(":")+1 : ]</a:t>
            </a:r>
          </a:p>
          <a:p>
            <a:r>
              <a:rPr lang="en-US" sz="2400" dirty="0">
                <a:solidFill>
                  <a:srgbClr val="00B0F0"/>
                </a:solidFill>
                <a:latin typeface="Times New Roman"/>
                <a:ea typeface="Calibri" panose="020F0502020204030204"/>
                <a:cs typeface="Times New Roman"/>
              </a:rPr>
              <a:t>                                      </a:t>
            </a:r>
            <a:r>
              <a:rPr lang="en-US" sz="2400" dirty="0" err="1">
                <a:solidFill>
                  <a:srgbClr val="00B0F0"/>
                </a:solidFill>
                <a:latin typeface="Times New Roman"/>
                <a:ea typeface="Calibri" panose="020F0502020204030204"/>
                <a:cs typeface="Times New Roman"/>
              </a:rPr>
              <a:t>server.sendto</a:t>
            </a:r>
            <a:r>
              <a:rPr lang="en-US" sz="2400" dirty="0">
                <a:solidFill>
                  <a:srgbClr val="00B0F0"/>
                </a:solidFill>
                <a:latin typeface="Times New Roman"/>
                <a:ea typeface="Calibri" panose="020F0502020204030204"/>
                <a:cs typeface="Times New Roman"/>
              </a:rPr>
              <a:t>(f"{name} </a:t>
            </a:r>
            <a:r>
              <a:rPr lang="en-US" sz="2400" dirty="0" err="1">
                <a:solidFill>
                  <a:srgbClr val="00B0F0"/>
                </a:solidFill>
                <a:latin typeface="Times New Roman"/>
                <a:ea typeface="Calibri" panose="020F0502020204030204"/>
                <a:cs typeface="Times New Roman"/>
              </a:rPr>
              <a:t>joined!".encode</a:t>
            </a:r>
            <a:r>
              <a:rPr lang="en-US" sz="2400" dirty="0">
                <a:solidFill>
                  <a:srgbClr val="00B0F0"/>
                </a:solidFill>
                <a:latin typeface="Times New Roman"/>
                <a:ea typeface="Calibri" panose="020F0502020204030204"/>
                <a:cs typeface="Times New Roman"/>
              </a:rPr>
              <a:t>(), client)</a:t>
            </a:r>
          </a:p>
          <a:p>
            <a:r>
              <a:rPr lang="en-US" sz="2400" dirty="0">
                <a:solidFill>
                  <a:srgbClr val="00B0F0"/>
                </a:solidFill>
                <a:latin typeface="Times New Roman"/>
                <a:ea typeface="Calibri" panose="020F0502020204030204"/>
                <a:cs typeface="Times New Roman"/>
              </a:rPr>
              <a:t>                                  else:</a:t>
            </a:r>
          </a:p>
          <a:p>
            <a:r>
              <a:rPr lang="en-US" sz="2400" dirty="0">
                <a:solidFill>
                  <a:srgbClr val="00B0F0"/>
                </a:solidFill>
                <a:latin typeface="Times New Roman"/>
                <a:ea typeface="Calibri" panose="020F0502020204030204"/>
                <a:cs typeface="Times New Roman"/>
              </a:rPr>
              <a:t>                                      </a:t>
            </a:r>
            <a:r>
              <a:rPr lang="en-US" sz="2400" dirty="0" err="1">
                <a:solidFill>
                  <a:srgbClr val="00B0F0"/>
                </a:solidFill>
                <a:latin typeface="Times New Roman"/>
                <a:ea typeface="Calibri" panose="020F0502020204030204"/>
                <a:cs typeface="Times New Roman"/>
              </a:rPr>
              <a:t>server.sendto</a:t>
            </a:r>
            <a:r>
              <a:rPr lang="en-US" sz="2400" dirty="0">
                <a:solidFill>
                  <a:srgbClr val="00B0F0"/>
                </a:solidFill>
                <a:latin typeface="Times New Roman"/>
                <a:ea typeface="Calibri" panose="020F0502020204030204"/>
                <a:cs typeface="Times New Roman"/>
              </a:rPr>
              <a:t>(message, client)</a:t>
            </a:r>
          </a:p>
          <a:p>
            <a:r>
              <a:rPr lang="en-US" sz="2400" dirty="0">
                <a:solidFill>
                  <a:srgbClr val="00B0F0"/>
                </a:solidFill>
                <a:latin typeface="Times New Roman"/>
                <a:ea typeface="Calibri" panose="020F0502020204030204"/>
                <a:cs typeface="Times New Roman"/>
              </a:rPr>
              <a:t>                              except:    </a:t>
            </a:r>
            <a:r>
              <a:rPr lang="en-US" sz="2400" dirty="0" err="1">
                <a:solidFill>
                  <a:srgbClr val="00B0F0"/>
                </a:solidFill>
                <a:latin typeface="Times New Roman"/>
                <a:ea typeface="Calibri" panose="020F0502020204030204"/>
                <a:cs typeface="Times New Roman"/>
              </a:rPr>
              <a:t>clients.remove</a:t>
            </a:r>
            <a:r>
              <a:rPr lang="en-US" sz="2400" dirty="0">
                <a:solidFill>
                  <a:srgbClr val="00B0F0"/>
                </a:solidFill>
                <a:latin typeface="Times New Roman"/>
                <a:ea typeface="Calibri" panose="020F0502020204030204"/>
                <a:cs typeface="Times New Roman"/>
              </a:rPr>
              <a:t>(client)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3"/>
            <a:ext cx="6144899"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BROADCASTINGCLIENT/SERVER UDP 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919140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193899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1- the server</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t1 = </a:t>
            </a:r>
            <a:r>
              <a:rPr lang="en-US" sz="2400" dirty="0" err="1">
                <a:solidFill>
                  <a:srgbClr val="00B0F0"/>
                </a:solidFill>
                <a:latin typeface="Times New Roman"/>
                <a:cs typeface="Times New Roman"/>
              </a:rPr>
              <a:t>threading.Thread</a:t>
            </a:r>
            <a:r>
              <a:rPr lang="en-US" sz="2400" dirty="0">
                <a:solidFill>
                  <a:srgbClr val="00B0F0"/>
                </a:solidFill>
                <a:latin typeface="Times New Roman"/>
                <a:cs typeface="Times New Roman"/>
              </a:rPr>
              <a:t>(target=receive)</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00B0F0"/>
                </a:solidFill>
                <a:latin typeface="Times New Roman"/>
                <a:cs typeface="Times New Roman"/>
              </a:rPr>
              <a:t>                    t2 = </a:t>
            </a:r>
            <a:r>
              <a:rPr lang="en-US" sz="2400" dirty="0" err="1">
                <a:solidFill>
                  <a:srgbClr val="00B0F0"/>
                </a:solidFill>
                <a:latin typeface="Times New Roman"/>
                <a:cs typeface="Times New Roman"/>
              </a:rPr>
              <a:t>threading.Thread</a:t>
            </a:r>
            <a:r>
              <a:rPr lang="en-US" sz="2400" dirty="0">
                <a:solidFill>
                  <a:srgbClr val="00B0F0"/>
                </a:solidFill>
                <a:latin typeface="Times New Roman"/>
                <a:cs typeface="Times New Roman"/>
              </a:rPr>
              <a:t>(target=broadcast)</a:t>
            </a:r>
            <a:endParaRPr lang="en-US">
              <a:solidFill>
                <a:srgbClr val="000000"/>
              </a:solidFill>
              <a:latin typeface="Calibri" panose="020F0502020204030204"/>
              <a:ea typeface="Calibri" panose="020F0502020204030204"/>
              <a:cs typeface="Calibri" panose="020F0502020204030204"/>
            </a:endParaRPr>
          </a:p>
          <a:p>
            <a:r>
              <a:rPr lang="en-US" sz="2400">
                <a:solidFill>
                  <a:srgbClr val="00B0F0"/>
                </a:solidFill>
                <a:latin typeface="Times New Roman"/>
                <a:cs typeface="Times New Roman"/>
              </a:rPr>
              <a:t>                    t1.start()</a:t>
            </a:r>
            <a:endParaRPr lang="en-US">
              <a:solidFill>
                <a:srgbClr val="000000"/>
              </a:solidFill>
              <a:latin typeface="Calibri" panose="020F0502020204030204"/>
              <a:ea typeface="Calibri"/>
              <a:cs typeface="Calibri"/>
            </a:endParaRPr>
          </a:p>
          <a:p>
            <a:r>
              <a:rPr lang="en-US" sz="2400" dirty="0">
                <a:solidFill>
                  <a:srgbClr val="00B0F0"/>
                </a:solidFill>
                <a:latin typeface="Times New Roman"/>
                <a:cs typeface="Times New Roman"/>
              </a:rPr>
              <a:t>                    t2.start()</a:t>
            </a:r>
            <a:endParaRPr lang="en-US" dirty="0">
              <a:ea typeface="Calibri"/>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3"/>
            <a:ext cx="6144899"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BROADCASTINGCLIENT/SERVER UDP 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167764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2- the client</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import socket, threading, random</a:t>
            </a:r>
            <a:endParaRPr lang="en-US" dirty="0">
              <a:solidFill>
                <a:srgbClr val="000000"/>
              </a:solidFill>
              <a:latin typeface="Calibri" panose="020F0502020204030204"/>
              <a:ea typeface="Calibri" panose="020F0502020204030204"/>
              <a:cs typeface="Calibri" panose="020F0502020204030204"/>
            </a:endParaRPr>
          </a:p>
          <a:p>
            <a:r>
              <a:rPr lang="en-US" sz="2400">
                <a:solidFill>
                  <a:srgbClr val="00B0F0"/>
                </a:solidFill>
                <a:latin typeface="Times New Roman"/>
                <a:cs typeface="Times New Roman"/>
              </a:rPr>
              <a:t>                    client = </a:t>
            </a:r>
            <a:r>
              <a:rPr lang="en-US" sz="2400" err="1">
                <a:solidFill>
                  <a:srgbClr val="00B0F0"/>
                </a:solidFill>
                <a:latin typeface="Times New Roman"/>
                <a:cs typeface="Times New Roman"/>
              </a:rPr>
              <a:t>socket.socket</a:t>
            </a:r>
            <a:r>
              <a:rPr lang="en-US" sz="2400">
                <a:solidFill>
                  <a:srgbClr val="00B0F0"/>
                </a:solidFill>
                <a:latin typeface="Times New Roman"/>
                <a:cs typeface="Times New Roman"/>
              </a:rPr>
              <a:t>(</a:t>
            </a:r>
            <a:r>
              <a:rPr lang="en-US" sz="2400" err="1">
                <a:solidFill>
                  <a:srgbClr val="00B0F0"/>
                </a:solidFill>
                <a:latin typeface="Times New Roman"/>
                <a:cs typeface="Times New Roman"/>
              </a:rPr>
              <a:t>socket.AF_INET</a:t>
            </a:r>
            <a:r>
              <a:rPr lang="en-US" sz="2400">
                <a:solidFill>
                  <a:srgbClr val="00B0F0"/>
                </a:solidFill>
                <a:latin typeface="Times New Roman"/>
                <a:cs typeface="Times New Roman"/>
              </a:rPr>
              <a:t>, </a:t>
            </a:r>
            <a:r>
              <a:rPr lang="en-US" sz="2400" err="1">
                <a:solidFill>
                  <a:srgbClr val="00B0F0"/>
                </a:solidFill>
                <a:latin typeface="Times New Roman"/>
                <a:cs typeface="Times New Roman"/>
              </a:rPr>
              <a:t>socket.SOCK_DGRAM</a:t>
            </a:r>
            <a:r>
              <a:rPr lang="en-US" sz="2400">
                <a:solidFill>
                  <a:srgbClr val="00B0F0"/>
                </a:solidFill>
                <a:latin typeface="Times New Roman"/>
                <a:cs typeface="Times New Roman"/>
              </a:rPr>
              <a:t>)</a:t>
            </a:r>
          </a:p>
          <a:p>
            <a:r>
              <a:rPr lang="en-US" sz="2400">
                <a:solidFill>
                  <a:srgbClr val="00B0F0"/>
                </a:solidFill>
                <a:latin typeface="Times New Roman"/>
                <a:cs typeface="Times New Roman"/>
              </a:rPr>
              <a:t>                    client.bind( ("localhost", </a:t>
            </a:r>
            <a:r>
              <a:rPr lang="en-US" sz="2400" err="1">
                <a:solidFill>
                  <a:srgbClr val="00B0F0"/>
                </a:solidFill>
                <a:latin typeface="Times New Roman"/>
                <a:cs typeface="Times New Roman"/>
              </a:rPr>
              <a:t>random.randint</a:t>
            </a:r>
            <a:r>
              <a:rPr lang="en-US" sz="2400" dirty="0">
                <a:solidFill>
                  <a:srgbClr val="00B0F0"/>
                </a:solidFill>
                <a:latin typeface="Times New Roman"/>
                <a:cs typeface="Times New Roman"/>
              </a:rPr>
              <a:t>(8000, 9000)) )</a:t>
            </a:r>
          </a:p>
          <a:p>
            <a:r>
              <a:rPr lang="en-US" sz="2400">
                <a:solidFill>
                  <a:srgbClr val="00B0F0"/>
                </a:solidFill>
                <a:latin typeface="Times New Roman"/>
                <a:cs typeface="Times New Roman"/>
              </a:rPr>
              <a:t>                    name = input("Your name: ")</a:t>
            </a:r>
          </a:p>
          <a:p>
            <a:r>
              <a:rPr lang="en-US" sz="2400">
                <a:solidFill>
                  <a:srgbClr val="00B0F0"/>
                </a:solidFill>
                <a:latin typeface="Times New Roman"/>
                <a:cs typeface="Times New Roman"/>
              </a:rPr>
              <a:t>                    flag = False</a:t>
            </a:r>
          </a:p>
          <a:p>
            <a:r>
              <a:rPr lang="en-US" sz="2400">
                <a:solidFill>
                  <a:srgbClr val="00B0F0"/>
                </a:solidFill>
                <a:latin typeface="Times New Roman"/>
                <a:cs typeface="Times New Roman"/>
              </a:rPr>
              <a:t>                    def receive():</a:t>
            </a:r>
          </a:p>
          <a:p>
            <a:r>
              <a:rPr lang="en-US" sz="2400">
                <a:solidFill>
                  <a:srgbClr val="00B0F0"/>
                </a:solidFill>
                <a:latin typeface="Times New Roman"/>
                <a:cs typeface="Times New Roman"/>
              </a:rPr>
              <a:t>                         while True:</a:t>
            </a:r>
          </a:p>
          <a:p>
            <a:r>
              <a:rPr lang="en-US" sz="2400" dirty="0">
                <a:solidFill>
                  <a:srgbClr val="00B0F0"/>
                </a:solidFill>
                <a:latin typeface="Times New Roman"/>
                <a:cs typeface="Times New Roman"/>
              </a:rPr>
              <a:t>                             if flag == True:    break</a:t>
            </a:r>
          </a:p>
          <a:p>
            <a:r>
              <a:rPr lang="en-US" sz="2400" dirty="0">
                <a:solidFill>
                  <a:srgbClr val="00B0F0"/>
                </a:solidFill>
                <a:latin typeface="Times New Roman"/>
                <a:cs typeface="Times New Roman"/>
              </a:rPr>
              <a:t>                             message, _ = </a:t>
            </a:r>
            <a:r>
              <a:rPr lang="en-US" sz="2400" dirty="0" err="1">
                <a:solidFill>
                  <a:srgbClr val="00B0F0"/>
                </a:solidFill>
                <a:latin typeface="Times New Roman"/>
                <a:cs typeface="Times New Roman"/>
              </a:rPr>
              <a:t>client.recvfrom</a:t>
            </a:r>
            <a:r>
              <a:rPr lang="en-US" sz="2400" dirty="0">
                <a:solidFill>
                  <a:srgbClr val="00B0F0"/>
                </a:solidFill>
                <a:latin typeface="Times New Roman"/>
                <a:cs typeface="Times New Roman"/>
              </a:rPr>
              <a:t>(1024);    print(</a:t>
            </a:r>
            <a:r>
              <a:rPr lang="en-US" sz="2400" dirty="0" err="1">
                <a:solidFill>
                  <a:srgbClr val="00B0F0"/>
                </a:solidFill>
                <a:latin typeface="Times New Roman"/>
                <a:cs typeface="Times New Roman"/>
              </a:rPr>
              <a:t>message.decode</a:t>
            </a:r>
            <a:r>
              <a:rPr lang="en-US" sz="2400" dirty="0">
                <a:solidFill>
                  <a:srgbClr val="00B0F0"/>
                </a:solidFill>
                <a:latin typeface="Times New Roman"/>
                <a:cs typeface="Times New Roman"/>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3"/>
            <a:ext cx="6144899"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BROADCASTINGCLIENT/SERVER UDP 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69064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4154984"/>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2- the client</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t = </a:t>
            </a:r>
            <a:r>
              <a:rPr lang="en-US" sz="2400" err="1">
                <a:solidFill>
                  <a:srgbClr val="00B0F0"/>
                </a:solidFill>
                <a:latin typeface="Times New Roman"/>
                <a:cs typeface="Times New Roman"/>
              </a:rPr>
              <a:t>threading.Thread</a:t>
            </a:r>
            <a:r>
              <a:rPr lang="en-US" sz="2400" dirty="0">
                <a:solidFill>
                  <a:srgbClr val="00B0F0"/>
                </a:solidFill>
                <a:latin typeface="Times New Roman"/>
                <a:cs typeface="Times New Roman"/>
              </a:rPr>
              <a:t>(target=receive)  </a:t>
            </a:r>
            <a:r>
              <a:rPr lang="en-US" sz="2400" dirty="0">
                <a:solidFill>
                  <a:srgbClr val="FFC000"/>
                </a:solidFill>
                <a:latin typeface="Times New Roman"/>
                <a:cs typeface="Times New Roman"/>
              </a:rPr>
              <a:t>#no indentation</a:t>
            </a:r>
            <a:endParaRPr lang="en-US" dirty="0">
              <a:solidFill>
                <a:srgbClr val="FFC000"/>
              </a:solidFill>
              <a:latin typeface="Calibri" panose="020F0502020204030204"/>
              <a:ea typeface="Calibri" panose="020F0502020204030204"/>
              <a:cs typeface="Calibri" panose="020F0502020204030204"/>
            </a:endParaRP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t.start</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client.sendto</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f"SIGNUP_TAG</a:t>
            </a:r>
            <a:r>
              <a:rPr lang="en-US" sz="2400" dirty="0">
                <a:solidFill>
                  <a:srgbClr val="00B0F0"/>
                </a:solidFill>
                <a:latin typeface="Times New Roman"/>
                <a:cs typeface="Times New Roman"/>
              </a:rPr>
              <a:t>:{name}".encode() , ("localhost", 9999))</a:t>
            </a:r>
          </a:p>
          <a:p>
            <a:r>
              <a:rPr lang="en-US" sz="2400" dirty="0">
                <a:solidFill>
                  <a:srgbClr val="00B0F0"/>
                </a:solidFill>
                <a:latin typeface="Times New Roman"/>
                <a:cs typeface="Times New Roman"/>
              </a:rPr>
              <a:t>           while True:</a:t>
            </a:r>
          </a:p>
          <a:p>
            <a:r>
              <a:rPr lang="en-US" sz="2400" dirty="0">
                <a:solidFill>
                  <a:srgbClr val="00B0F0"/>
                </a:solidFill>
                <a:latin typeface="Times New Roman"/>
                <a:cs typeface="Times New Roman"/>
              </a:rPr>
              <a:t>                message = input()</a:t>
            </a:r>
          </a:p>
          <a:p>
            <a:r>
              <a:rPr lang="en-US" sz="2400" dirty="0">
                <a:solidFill>
                  <a:srgbClr val="00B0F0"/>
                </a:solidFill>
                <a:latin typeface="Times New Roman"/>
                <a:cs typeface="Times New Roman"/>
              </a:rPr>
              <a:t>                if message == "Q":</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client.close</a:t>
            </a:r>
            <a:r>
              <a:rPr lang="en-US" sz="2400" dirty="0">
                <a:solidFill>
                  <a:srgbClr val="00B0F0"/>
                </a:solidFill>
                <a:latin typeface="Times New Roman"/>
                <a:cs typeface="Times New Roman"/>
              </a:rPr>
              <a:t>();    flag = True;   break</a:t>
            </a:r>
          </a:p>
          <a:p>
            <a:r>
              <a:rPr lang="en-US" sz="2400" dirty="0">
                <a:solidFill>
                  <a:srgbClr val="00B0F0"/>
                </a:solidFill>
                <a:latin typeface="Times New Roman"/>
                <a:cs typeface="Times New Roman"/>
              </a:rPr>
              <a:t>                else:</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client.sendto</a:t>
            </a:r>
            <a:r>
              <a:rPr lang="en-US" sz="2400" dirty="0">
                <a:solidFill>
                  <a:srgbClr val="00B0F0"/>
                </a:solidFill>
                <a:latin typeface="Times New Roman"/>
                <a:cs typeface="Times New Roman"/>
              </a:rPr>
              <a:t>(f"{name}: {message}".encode() , ("localhost", 9999))</a:t>
            </a:r>
          </a:p>
          <a:p>
            <a:endParaRPr lang="en-US" sz="2400" dirty="0">
              <a:solidFill>
                <a:srgbClr val="00B0F0"/>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774653"/>
            <a:ext cx="6144899" cy="954107"/>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BROADCASTINGCLIENT/SERVER UDP EXAMPLE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765058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2677656"/>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A website URL starts with http:// or https://. </a:t>
            </a:r>
            <a:endParaRPr lang="en-US"/>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The "s" in https:// signifies users are visiting a secure website, and the connection is encrypted and protected. </a:t>
            </a:r>
            <a:endParaRPr lang="en-US">
              <a:ea typeface="Calibri"/>
              <a:cs typeface="Calibri"/>
            </a:endParaRP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HTTPS combines HTTP (Hyper Transfer Protocol Secure) and SSL (Secure Socket Layer).</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SECURING CONNECTIONS</a:t>
            </a:r>
          </a:p>
        </p:txBody>
      </p:sp>
      <p:pic>
        <p:nvPicPr>
          <p:cNvPr id="4" name="Picture 3" descr="A screenshot of a computer&#10;&#10;Description automatically generated">
            <a:extLst>
              <a:ext uri="{FF2B5EF4-FFF2-40B4-BE49-F238E27FC236}">
                <a16:creationId xmlns:a16="http://schemas.microsoft.com/office/drawing/2014/main" id="{0294BAD8-5CEA-972C-1BCF-F9A3FA777EB0}"/>
              </a:ext>
            </a:extLst>
          </p:cNvPr>
          <p:cNvPicPr>
            <a:picLocks noChangeAspect="1"/>
          </p:cNvPicPr>
          <p:nvPr/>
        </p:nvPicPr>
        <p:blipFill>
          <a:blip r:embed="rId3"/>
          <a:stretch>
            <a:fillRect/>
          </a:stretch>
        </p:blipFill>
        <p:spPr>
          <a:xfrm>
            <a:off x="3763364" y="4579367"/>
            <a:ext cx="3457575" cy="1466132"/>
          </a:xfrm>
          <a:prstGeom prst="rect">
            <a:avLst/>
          </a:prstGeom>
        </p:spPr>
      </p:pic>
    </p:spTree>
    <p:extLst>
      <p:ext uri="{BB962C8B-B14F-4D97-AF65-F5344CB8AC3E}">
        <p14:creationId xmlns:p14="http://schemas.microsoft.com/office/powerpoint/2010/main" val="2048013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046988"/>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Network security is important for office, home, and business networks.</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Network Attacker</a:t>
            </a:r>
            <a:r>
              <a:rPr lang="en-US" sz="2400" dirty="0">
                <a:solidFill>
                  <a:srgbClr val="2D3956"/>
                </a:solidFill>
                <a:latin typeface="Times New Roman"/>
                <a:cs typeface="Times New Roman"/>
              </a:rPr>
              <a:t> completely owns the network: </a:t>
            </a:r>
          </a:p>
          <a:p>
            <a:pPr marL="742950" lvl="1" indent="-285750" algn="just">
              <a:buFont typeface="Arial,Sans-Serif"/>
              <a:buChar char="•"/>
            </a:pPr>
            <a:r>
              <a:rPr lang="en-US" sz="2400" dirty="0">
                <a:solidFill>
                  <a:srgbClr val="2D3956"/>
                </a:solidFill>
                <a:latin typeface="Times New Roman"/>
                <a:cs typeface="Times New Roman"/>
              </a:rPr>
              <a:t>Control Wi-Fi, DNS, routers, his own websites.</a:t>
            </a: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Listen to any packet, modify packets in transit.</a:t>
            </a:r>
            <a:endParaRPr lang="en-US" dirty="0">
              <a:solidFill>
                <a:srgbClr val="000000"/>
              </a:solidFill>
              <a:latin typeface="Calibri" panose="020F0502020204030204"/>
              <a:cs typeface="Calibri" panose="020F0502020204030204"/>
            </a:endParaRPr>
          </a:p>
          <a:p>
            <a:pPr marL="742950" lvl="1"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r>
              <a:rPr lang="en-US" sz="2400" dirty="0">
                <a:solidFill>
                  <a:srgbClr val="2D3956"/>
                </a:solidFill>
                <a:latin typeface="Times New Roman"/>
                <a:cs typeface="Times New Roman"/>
              </a:rPr>
              <a:t>Inject his own packets into the network.</a:t>
            </a:r>
            <a:endParaRPr lang="en-US" dirty="0">
              <a:cs typeface="Calibri"/>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SECURING CONNECTIONS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86029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2308324"/>
          </a:xfrm>
          <a:prstGeom prst="rect">
            <a:avLst/>
          </a:prstGeom>
          <a:noFill/>
        </p:spPr>
        <p:txBody>
          <a:bodyPr wrap="square" lIns="91440" tIns="45720" rIns="91440" bIns="45720" rtlCol="0" anchor="t">
            <a:spAutoFit/>
          </a:bodyPr>
          <a:lstStyle/>
          <a:p>
            <a:pPr marL="285750" indent="-285750" algn="just">
              <a:buFont typeface="Arial,Sans-Serif"/>
              <a:buChar char="•"/>
            </a:pPr>
            <a:endParaRPr lang="en-US" sz="2400" b="1"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Encryption:</a:t>
            </a:r>
            <a:r>
              <a:rPr lang="en-US" sz="2400" dirty="0">
                <a:solidFill>
                  <a:srgbClr val="2D3956"/>
                </a:solidFill>
                <a:latin typeface="Times New Roman"/>
                <a:cs typeface="Times New Roman"/>
              </a:rPr>
              <a:t> the process of converting human-readable plain text to incomprehensible text, also known as ciphertext.</a:t>
            </a:r>
            <a:endParaRPr lang="en-US">
              <a:ea typeface="Calibri"/>
              <a:cs typeface="Calibri"/>
            </a:endParaRPr>
          </a:p>
          <a:p>
            <a:pPr marL="285750" indent="-285750" algn="just">
              <a:buFont typeface="Arial,Sans-Serif"/>
              <a:buChar char="•"/>
            </a:pPr>
            <a:endParaRPr lang="en-US" sz="2400" dirty="0">
              <a:solidFill>
                <a:srgbClr val="2D3956"/>
              </a:solidFill>
              <a:latin typeface="Times New Roman"/>
              <a:cs typeface="Times New Roman"/>
            </a:endParaRPr>
          </a:p>
          <a:p>
            <a:pPr marL="742950" lvl="1"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Decryption:</a:t>
            </a:r>
            <a:r>
              <a:rPr lang="en-US" sz="2400" dirty="0">
                <a:solidFill>
                  <a:srgbClr val="2D3956"/>
                </a:solidFill>
                <a:latin typeface="Times New Roman"/>
                <a:cs typeface="Times New Roman"/>
              </a:rPr>
              <a:t> the process of converting cipher text to a human-readable plain text.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SECURITY TERMINOLOGIES</a:t>
            </a:r>
          </a:p>
        </p:txBody>
      </p:sp>
    </p:spTree>
    <p:extLst>
      <p:ext uri="{BB962C8B-B14F-4D97-AF65-F5344CB8AC3E}">
        <p14:creationId xmlns:p14="http://schemas.microsoft.com/office/powerpoint/2010/main" val="334681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156966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Types of encryption:</a:t>
            </a:r>
            <a:endParaRPr lang="en-US" dirty="0"/>
          </a:p>
          <a:p>
            <a:pPr marL="742950" lvl="1" indent="-285750" algn="just">
              <a:buFont typeface="Arial,Sans-Serif"/>
              <a:buChar char="•"/>
            </a:pPr>
            <a:r>
              <a:rPr lang="en-US" sz="2400" b="1" dirty="0">
                <a:solidFill>
                  <a:srgbClr val="2D3956"/>
                </a:solidFill>
                <a:latin typeface="Times New Roman"/>
                <a:cs typeface="Times New Roman"/>
              </a:rPr>
              <a:t>Symmetric-key encryption:</a:t>
            </a:r>
            <a:r>
              <a:rPr lang="en-US" sz="2400" dirty="0">
                <a:solidFill>
                  <a:srgbClr val="2D3956"/>
                </a:solidFill>
                <a:latin typeface="Times New Roman"/>
                <a:cs typeface="Times New Roman"/>
              </a:rPr>
              <a:t> the message is encrypted and decrypted by using the same key.</a:t>
            </a:r>
          </a:p>
          <a:p>
            <a:pPr lvl="1" algn="just"/>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SECURITY TERMINOLOGIES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A diagram of a crypto currency&#10;&#10;Description automatically generated">
            <a:extLst>
              <a:ext uri="{FF2B5EF4-FFF2-40B4-BE49-F238E27FC236}">
                <a16:creationId xmlns:a16="http://schemas.microsoft.com/office/drawing/2014/main" id="{5EDB8E23-3426-37EC-3A5C-5D79FF8E098F}"/>
              </a:ext>
            </a:extLst>
          </p:cNvPr>
          <p:cNvPicPr>
            <a:picLocks noChangeAspect="1"/>
          </p:cNvPicPr>
          <p:nvPr/>
        </p:nvPicPr>
        <p:blipFill>
          <a:blip r:embed="rId3"/>
          <a:stretch>
            <a:fillRect/>
          </a:stretch>
        </p:blipFill>
        <p:spPr>
          <a:xfrm>
            <a:off x="2977821" y="3930231"/>
            <a:ext cx="6221981" cy="1556708"/>
          </a:xfrm>
          <a:prstGeom prst="rect">
            <a:avLst/>
          </a:prstGeom>
        </p:spPr>
      </p:pic>
    </p:spTree>
    <p:extLst>
      <p:ext uri="{BB962C8B-B14F-4D97-AF65-F5344CB8AC3E}">
        <p14:creationId xmlns:p14="http://schemas.microsoft.com/office/powerpoint/2010/main" val="1629903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1200329"/>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Types of encryption:</a:t>
            </a:r>
            <a:endParaRPr lang="en-US" dirty="0"/>
          </a:p>
          <a:p>
            <a:pPr marL="742950" lvl="1" indent="-285750" algn="just">
              <a:buFont typeface="Arial,Sans-Serif"/>
              <a:buChar char="•"/>
            </a:pPr>
            <a:r>
              <a:rPr lang="en-US" sz="2400" b="1" dirty="0">
                <a:solidFill>
                  <a:srgbClr val="2D3956"/>
                </a:solidFill>
                <a:latin typeface="Times New Roman"/>
                <a:cs typeface="Times New Roman"/>
              </a:rPr>
              <a:t>Asymmetric-key encryption:</a:t>
            </a:r>
            <a:r>
              <a:rPr lang="en-US" sz="2400" dirty="0">
                <a:solidFill>
                  <a:srgbClr val="2D3956"/>
                </a:solidFill>
                <a:latin typeface="Times New Roman"/>
                <a:cs typeface="Times New Roman"/>
              </a:rPr>
              <a:t> it based on public and private keys.</a:t>
            </a:r>
          </a:p>
          <a:p>
            <a:pPr lvl="1" algn="just"/>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SECURITY TERMINOLOGIES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A diagram of a currency exchange&#10;&#10;Description automatically generated">
            <a:extLst>
              <a:ext uri="{FF2B5EF4-FFF2-40B4-BE49-F238E27FC236}">
                <a16:creationId xmlns:a16="http://schemas.microsoft.com/office/drawing/2014/main" id="{7A8FA63B-D1D4-776C-DA4A-99DBDDCCA920}"/>
              </a:ext>
            </a:extLst>
          </p:cNvPr>
          <p:cNvPicPr>
            <a:picLocks noChangeAspect="1"/>
          </p:cNvPicPr>
          <p:nvPr/>
        </p:nvPicPr>
        <p:blipFill>
          <a:blip r:embed="rId3"/>
          <a:stretch>
            <a:fillRect/>
          </a:stretch>
        </p:blipFill>
        <p:spPr>
          <a:xfrm>
            <a:off x="2579837" y="3614288"/>
            <a:ext cx="6644136" cy="1929800"/>
          </a:xfrm>
          <a:prstGeom prst="rect">
            <a:avLst/>
          </a:prstGeom>
        </p:spPr>
      </p:pic>
    </p:spTree>
    <p:extLst>
      <p:ext uri="{BB962C8B-B14F-4D97-AF65-F5344CB8AC3E}">
        <p14:creationId xmlns:p14="http://schemas.microsoft.com/office/powerpoint/2010/main" val="3430696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A protocol used by SSL certificates to initiate secure sessions with a browser.</a:t>
            </a:r>
          </a:p>
          <a:p>
            <a:pPr marL="285750" indent="-285750" algn="just">
              <a:buFont typeface="Arial,Sans-Serif"/>
              <a:buChar char="•"/>
            </a:pPr>
            <a:r>
              <a:rPr lang="en-US" sz="2400" dirty="0">
                <a:solidFill>
                  <a:srgbClr val="2D3956"/>
                </a:solidFill>
                <a:latin typeface="Times New Roman"/>
                <a:cs typeface="Times New Roman"/>
              </a:rPr>
              <a:t>Widely deployed security protocol that supported by almost all browsers and web servers.</a:t>
            </a:r>
            <a:endParaRPr lang="en-US" dirty="0">
              <a:solidFill>
                <a:srgbClr val="000000"/>
              </a:solidFill>
              <a:latin typeface="Calibri" panose="020F0502020204030204"/>
              <a:ea typeface="Calibri"/>
              <a:cs typeface="Calibri" panose="020F0502020204030204"/>
            </a:endParaRPr>
          </a:p>
          <a:p>
            <a:pPr marL="285750" indent="-285750" algn="just">
              <a:buFont typeface="Arial,Sans-Serif"/>
              <a:buChar char="•"/>
            </a:pPr>
            <a:r>
              <a:rPr lang="en-US" sz="2400" dirty="0">
                <a:solidFill>
                  <a:srgbClr val="2D3956"/>
                </a:solidFill>
                <a:latin typeface="Times New Roman"/>
                <a:cs typeface="Times New Roman"/>
              </a:rPr>
              <a:t>SSL certificates are small data files that use a public key infrastructure to make internet transactions secure when using HTTPs protocol.</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Goals:</a:t>
            </a:r>
          </a:p>
          <a:p>
            <a:pPr marL="742950" lvl="1" indent="-285750" algn="just">
              <a:buFont typeface="Arial,Sans-Serif"/>
              <a:buChar char="•"/>
            </a:pPr>
            <a:r>
              <a:rPr lang="en-US" sz="2400" dirty="0">
                <a:solidFill>
                  <a:srgbClr val="2D3956"/>
                </a:solidFill>
                <a:latin typeface="Times New Roman"/>
                <a:cs typeface="Times New Roman"/>
              </a:rPr>
              <a:t>Bank account details and credit card transactions.</a:t>
            </a:r>
          </a:p>
          <a:p>
            <a:pPr marL="742950" lvl="1" indent="-285750" algn="just">
              <a:buFont typeface="Arial,Sans-Serif"/>
              <a:buChar char="•"/>
            </a:pPr>
            <a:r>
              <a:rPr lang="en-US" sz="2400" dirty="0">
                <a:solidFill>
                  <a:srgbClr val="2D3956"/>
                </a:solidFill>
                <a:latin typeface="Times New Roman"/>
                <a:cs typeface="Times New Roman"/>
              </a:rPr>
              <a:t>Medical records.</a:t>
            </a:r>
            <a:endParaRPr lang="en-US" dirty="0"/>
          </a:p>
          <a:p>
            <a:pPr marL="742950" lvl="1" indent="-285750" algn="just">
              <a:buFont typeface="Arial,Sans-Serif"/>
              <a:buChar char="•"/>
            </a:pPr>
            <a:r>
              <a:rPr lang="en-US" sz="2400" dirty="0">
                <a:solidFill>
                  <a:srgbClr val="2D3956"/>
                </a:solidFill>
                <a:latin typeface="Times New Roman"/>
                <a:cs typeface="Times New Roman"/>
              </a:rPr>
              <a:t>E-commerce transactions encryption.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SECURE SOCKEY LAYER</a:t>
            </a:r>
          </a:p>
        </p:txBody>
      </p:sp>
    </p:spTree>
    <p:extLst>
      <p:ext uri="{BB962C8B-B14F-4D97-AF65-F5344CB8AC3E}">
        <p14:creationId xmlns:p14="http://schemas.microsoft.com/office/powerpoint/2010/main" val="504804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SECURE SOCKEY LAYER</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A screenshot of a computer&#10;&#10;Description automatically generated">
            <a:extLst>
              <a:ext uri="{FF2B5EF4-FFF2-40B4-BE49-F238E27FC236}">
                <a16:creationId xmlns:a16="http://schemas.microsoft.com/office/drawing/2014/main" id="{83A2E964-F37B-C44F-9907-982FC05741BC}"/>
              </a:ext>
            </a:extLst>
          </p:cNvPr>
          <p:cNvPicPr>
            <a:picLocks noChangeAspect="1"/>
          </p:cNvPicPr>
          <p:nvPr/>
        </p:nvPicPr>
        <p:blipFill>
          <a:blip r:embed="rId3"/>
          <a:stretch>
            <a:fillRect/>
          </a:stretch>
        </p:blipFill>
        <p:spPr>
          <a:xfrm>
            <a:off x="3047461" y="2368580"/>
            <a:ext cx="5680134" cy="3414802"/>
          </a:xfrm>
          <a:prstGeom prst="rect">
            <a:avLst/>
          </a:prstGeom>
        </p:spPr>
      </p:pic>
    </p:spTree>
    <p:extLst>
      <p:ext uri="{BB962C8B-B14F-4D97-AF65-F5344CB8AC3E}">
        <p14:creationId xmlns:p14="http://schemas.microsoft.com/office/powerpoint/2010/main" val="3812575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SECURE SOCKEY LAYER</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A screenshot of a computer&#10;&#10;Description automatically generated">
            <a:extLst>
              <a:ext uri="{FF2B5EF4-FFF2-40B4-BE49-F238E27FC236}">
                <a16:creationId xmlns:a16="http://schemas.microsoft.com/office/drawing/2014/main" id="{83A2E964-F37B-C44F-9907-982FC05741BC}"/>
              </a:ext>
            </a:extLst>
          </p:cNvPr>
          <p:cNvPicPr>
            <a:picLocks noChangeAspect="1"/>
          </p:cNvPicPr>
          <p:nvPr/>
        </p:nvPicPr>
        <p:blipFill>
          <a:blip r:embed="rId3"/>
          <a:stretch>
            <a:fillRect/>
          </a:stretch>
        </p:blipFill>
        <p:spPr>
          <a:xfrm>
            <a:off x="3974279" y="1692844"/>
            <a:ext cx="4085290" cy="4291820"/>
          </a:xfrm>
          <a:prstGeom prst="rect">
            <a:avLst/>
          </a:prstGeom>
        </p:spPr>
      </p:pic>
    </p:spTree>
    <p:extLst>
      <p:ext uri="{BB962C8B-B14F-4D97-AF65-F5344CB8AC3E}">
        <p14:creationId xmlns:p14="http://schemas.microsoft.com/office/powerpoint/2010/main" val="969660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CLIENT/SERVER STEPS</a:t>
            </a:r>
          </a:p>
        </p:txBody>
      </p:sp>
      <p:pic>
        <p:nvPicPr>
          <p:cNvPr id="4" name="Picture 3" descr="A diagram of a computer network&#10;&#10;Description automatically generated">
            <a:extLst>
              <a:ext uri="{FF2B5EF4-FFF2-40B4-BE49-F238E27FC236}">
                <a16:creationId xmlns:a16="http://schemas.microsoft.com/office/drawing/2014/main" id="{5D08EAA1-8F2F-B778-1DEE-287CE1EA3A62}"/>
              </a:ext>
            </a:extLst>
          </p:cNvPr>
          <p:cNvPicPr>
            <a:picLocks noChangeAspect="1"/>
          </p:cNvPicPr>
          <p:nvPr/>
        </p:nvPicPr>
        <p:blipFill>
          <a:blip r:embed="rId3"/>
          <a:stretch>
            <a:fillRect/>
          </a:stretch>
        </p:blipFill>
        <p:spPr>
          <a:xfrm>
            <a:off x="2397361" y="1813532"/>
            <a:ext cx="8288673" cy="4093575"/>
          </a:xfrm>
          <a:prstGeom prst="rect">
            <a:avLst/>
          </a:prstGeom>
        </p:spPr>
      </p:pic>
    </p:spTree>
    <p:extLst>
      <p:ext uri="{BB962C8B-B14F-4D97-AF65-F5344CB8AC3E}">
        <p14:creationId xmlns:p14="http://schemas.microsoft.com/office/powerpoint/2010/main" val="1630001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When a client connects to a server secured with SSL, the secured server will send back an encrypted public key and a certificate.</a:t>
            </a:r>
          </a:p>
          <a:p>
            <a:pPr marL="285750" indent="-285750" algn="just">
              <a:buFont typeface="Arial,Sans-Serif"/>
              <a:buChar char="•"/>
            </a:pPr>
            <a:r>
              <a:rPr lang="en-US" sz="2400" dirty="0">
                <a:solidFill>
                  <a:srgbClr val="2D3956"/>
                </a:solidFill>
                <a:latin typeface="Times New Roman"/>
                <a:cs typeface="Times New Roman"/>
              </a:rPr>
              <a:t>The client will then check the certificate and if it is trusted, the client will create an encrypted key using the server's public key and send the new key to the server.</a:t>
            </a:r>
          </a:p>
          <a:p>
            <a:pPr marL="285750" indent="-285750" algn="just">
              <a:buFont typeface="Arial,Sans-Serif"/>
              <a:buChar char="•"/>
            </a:pPr>
            <a:r>
              <a:rPr lang="en-US" sz="2400" dirty="0">
                <a:solidFill>
                  <a:srgbClr val="2D3956"/>
                </a:solidFill>
                <a:latin typeface="Times New Roman"/>
                <a:cs typeface="Times New Roman"/>
              </a:rPr>
              <a:t>Lastly, the server will decrypt the new key using the server's private key and then send an acknowledgment to the client that is encrypted with the new key created by the client.</a:t>
            </a:r>
          </a:p>
          <a:p>
            <a:pPr marL="285750" indent="-285750" algn="just">
              <a:buFont typeface="Arial,Sans-Serif"/>
              <a:buChar char="•"/>
            </a:pPr>
            <a:r>
              <a:rPr lang="en-US" sz="2400" dirty="0">
                <a:solidFill>
                  <a:srgbClr val="2D3956"/>
                </a:solidFill>
                <a:latin typeface="Times New Roman"/>
                <a:cs typeface="Times New Roman"/>
              </a:rPr>
              <a:t>Now, the server and the client can encrypt all transmissions with the new key.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CLIENT/SERVER STEPS</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4275534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b="1" dirty="0">
                <a:solidFill>
                  <a:srgbClr val="2D3956"/>
                </a:solidFill>
                <a:latin typeface="Times New Roman"/>
                <a:cs typeface="Times New Roman"/>
              </a:rPr>
              <a:t>Handshake:</a:t>
            </a:r>
            <a:r>
              <a:rPr lang="en-US" sz="2400" dirty="0">
                <a:solidFill>
                  <a:srgbClr val="2D3956"/>
                </a:solidFill>
                <a:latin typeface="Times New Roman"/>
                <a:cs typeface="Times New Roman"/>
              </a:rPr>
              <a:t> A and B use their certificates, private keys to authenticate each other and exchange shared secret.</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Key derivation:</a:t>
            </a:r>
            <a:r>
              <a:rPr lang="en-US" sz="2400" dirty="0">
                <a:solidFill>
                  <a:srgbClr val="2D3956"/>
                </a:solidFill>
                <a:latin typeface="Times New Roman"/>
                <a:cs typeface="Times New Roman"/>
              </a:rPr>
              <a:t> A and B use shared secret to derive set of keys.</a:t>
            </a:r>
          </a:p>
          <a:p>
            <a:pPr marL="742950" lvl="1" indent="-285750" algn="just">
              <a:buFont typeface="Arial,Sans-Serif"/>
              <a:buChar char="•"/>
            </a:pPr>
            <a:r>
              <a:rPr lang="en-US" sz="2400" dirty="0">
                <a:solidFill>
                  <a:srgbClr val="2D3956"/>
                </a:solidFill>
                <a:latin typeface="Times New Roman"/>
                <a:cs typeface="Times New Roman"/>
              </a:rPr>
              <a:t>Considered bad to use same key for more than one cryptographic operation.</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Data transfer: </a:t>
            </a:r>
            <a:r>
              <a:rPr lang="en-US" sz="2400" dirty="0">
                <a:solidFill>
                  <a:srgbClr val="2D3956"/>
                </a:solidFill>
                <a:latin typeface="Times New Roman"/>
                <a:cs typeface="Times New Roman"/>
              </a:rPr>
              <a:t>data to be transferred is broken up into series of records.</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b="1" dirty="0">
                <a:solidFill>
                  <a:srgbClr val="2D3956"/>
                </a:solidFill>
                <a:latin typeface="Times New Roman"/>
                <a:cs typeface="Times New Roman"/>
              </a:rPr>
              <a:t>Connection closure:</a:t>
            </a:r>
            <a:r>
              <a:rPr lang="en-US" sz="2400" dirty="0">
                <a:solidFill>
                  <a:srgbClr val="2D3956"/>
                </a:solidFill>
                <a:latin typeface="Times New Roman"/>
                <a:cs typeface="Times New Roman"/>
              </a:rPr>
              <a:t> special messages to securely close connection.</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
        <p:nvSpPr>
          <p:cNvPr id="7" name="TextBox 6">
            <a:extLst>
              <a:ext uri="{FF2B5EF4-FFF2-40B4-BE49-F238E27FC236}">
                <a16:creationId xmlns:a16="http://schemas.microsoft.com/office/drawing/2014/main" id="{9C8FE3D4-F4BE-1F5F-4933-838B05F8B131}"/>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CLIENT/SERVER STEPS</a:t>
            </a:r>
          </a:p>
        </p:txBody>
      </p:sp>
    </p:spTree>
    <p:extLst>
      <p:ext uri="{BB962C8B-B14F-4D97-AF65-F5344CB8AC3E}">
        <p14:creationId xmlns:p14="http://schemas.microsoft.com/office/powerpoint/2010/main" val="3576416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To get an SSL certificate, you need to go through the following steps:</a:t>
            </a:r>
            <a:endParaRPr lang="en-US" dirty="0"/>
          </a:p>
          <a:p>
            <a:pPr marL="742950" lvl="1" indent="-285750" algn="just">
              <a:buFont typeface="Arial,Sans-Serif"/>
              <a:buChar char="•"/>
            </a:pPr>
            <a:r>
              <a:rPr lang="en-US" sz="2400" dirty="0">
                <a:solidFill>
                  <a:srgbClr val="2D3956"/>
                </a:solidFill>
                <a:latin typeface="Times New Roman"/>
                <a:cs typeface="Times New Roman"/>
              </a:rPr>
              <a:t>Start by verifying your website information and ensuring it is the same as the information you are submitting to the CA.</a:t>
            </a:r>
          </a:p>
          <a:p>
            <a:pPr marL="1200150" lvl="2" indent="-285750" algn="just">
              <a:buFont typeface="Arial,Sans-Serif"/>
              <a:buChar char="•"/>
            </a:pPr>
            <a:r>
              <a:rPr lang="en-US" sz="2400" dirty="0">
                <a:solidFill>
                  <a:srgbClr val="2D3956"/>
                </a:solidFill>
                <a:latin typeface="Times New Roman"/>
                <a:cs typeface="Times New Roman"/>
              </a:rPr>
              <a:t>Certificate Authority (CA): a trusted entity that issues digital certificates which certifies the owner of a public key.</a:t>
            </a:r>
          </a:p>
          <a:p>
            <a:pPr marL="742950" lvl="1" indent="-285750" algn="just">
              <a:buFont typeface="Arial,Sans-Serif"/>
              <a:buChar char="•"/>
            </a:pPr>
            <a:r>
              <a:rPr lang="en-US" sz="2400" dirty="0">
                <a:solidFill>
                  <a:srgbClr val="2D3956"/>
                </a:solidFill>
                <a:latin typeface="Times New Roman"/>
                <a:cs typeface="Times New Roman"/>
              </a:rPr>
              <a:t>Then, generate the certificate signing request (CSR) through an online generator or with the help of a hosting company.</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Submit the CSR to the certificate authority to validate the domain.</a:t>
            </a:r>
            <a:endParaRPr lang="en-US" dirty="0">
              <a:solidFill>
                <a:srgbClr val="000000"/>
              </a:solidFill>
              <a:latin typeface="Calibri" panose="020F0502020204030204"/>
              <a:ea typeface="Calibri" panose="020F0502020204030204"/>
              <a:cs typeface="Calibri" panose="020F0502020204030204"/>
            </a:endParaRPr>
          </a:p>
          <a:p>
            <a:pPr marL="742950" lvl="1" indent="-285750" algn="just">
              <a:buFont typeface="Arial,Sans-Serif"/>
              <a:buChar char="•"/>
            </a:pPr>
            <a:r>
              <a:rPr lang="en-US" sz="2400" dirty="0">
                <a:solidFill>
                  <a:srgbClr val="2D3956"/>
                </a:solidFill>
                <a:latin typeface="Times New Roman"/>
                <a:cs typeface="Times New Roman"/>
              </a:rPr>
              <a:t>Once the process is complete, install and use the SSL certificate on your website.</a:t>
            </a: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GETTING AN SSL CERTIFICATE</a:t>
            </a:r>
          </a:p>
        </p:txBody>
      </p:sp>
    </p:spTree>
    <p:extLst>
      <p:ext uri="{BB962C8B-B14F-4D97-AF65-F5344CB8AC3E}">
        <p14:creationId xmlns:p14="http://schemas.microsoft.com/office/powerpoint/2010/main" val="1131101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hlinkClick r:id="rId2"/>
              </a:rPr>
              <a:t>Install</a:t>
            </a:r>
            <a:r>
              <a:rPr lang="en-US" sz="2400" dirty="0">
                <a:solidFill>
                  <a:srgbClr val="2D3956"/>
                </a:solidFill>
                <a:latin typeface="Times New Roman"/>
                <a:cs typeface="Times New Roman"/>
              </a:rPr>
              <a:t> the </a:t>
            </a:r>
            <a:r>
              <a:rPr lang="en-US" sz="2400" dirty="0">
                <a:solidFill>
                  <a:srgbClr val="2D3956"/>
                </a:solidFill>
                <a:latin typeface="Times New Roman"/>
                <a:cs typeface="Times New Roman"/>
                <a:hlinkClick r:id="rId3"/>
              </a:rPr>
              <a:t>OpenSSL</a:t>
            </a:r>
            <a:r>
              <a:rPr lang="en-US" sz="2400" dirty="0">
                <a:solidFill>
                  <a:srgbClr val="2D3956"/>
                </a:solidFill>
                <a:latin typeface="Times New Roman"/>
                <a:cs typeface="Times New Roman"/>
              </a:rPr>
              <a:t> toolkit.</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Create the Private Key and Certificate Signing Request (CSR) files.</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Submit CSR to your certificate authority (CA) of choice.</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Retrieve your certificate from the certificate authority.</a:t>
            </a:r>
          </a:p>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Download the “root certificate” from the same certificate authority.</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OPENSSL TOOLKIT</a:t>
            </a:r>
          </a:p>
        </p:txBody>
      </p:sp>
    </p:spTree>
    <p:extLst>
      <p:ext uri="{BB962C8B-B14F-4D97-AF65-F5344CB8AC3E}">
        <p14:creationId xmlns:p14="http://schemas.microsoft.com/office/powerpoint/2010/main" val="2056635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OPENSSL TOOLKIT</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Text&#10;&#10;Description automatically generated">
            <a:extLst>
              <a:ext uri="{FF2B5EF4-FFF2-40B4-BE49-F238E27FC236}">
                <a16:creationId xmlns:a16="http://schemas.microsoft.com/office/drawing/2014/main" id="{2F19F8DF-0532-F3C5-6C4E-B3B01B3A38FA}"/>
              </a:ext>
            </a:extLst>
          </p:cNvPr>
          <p:cNvPicPr>
            <a:picLocks noChangeAspect="1"/>
          </p:cNvPicPr>
          <p:nvPr/>
        </p:nvPicPr>
        <p:blipFill>
          <a:blip r:embed="rId3"/>
          <a:stretch>
            <a:fillRect/>
          </a:stretch>
        </p:blipFill>
        <p:spPr>
          <a:xfrm>
            <a:off x="689215" y="3248385"/>
            <a:ext cx="6117206" cy="1238789"/>
          </a:xfrm>
          <a:prstGeom prst="rect">
            <a:avLst/>
          </a:prstGeom>
        </p:spPr>
      </p:pic>
      <p:pic>
        <p:nvPicPr>
          <p:cNvPr id="7" name="Picture 6" descr="A picture containing chart&#10;&#10;Description automatically generated">
            <a:extLst>
              <a:ext uri="{FF2B5EF4-FFF2-40B4-BE49-F238E27FC236}">
                <a16:creationId xmlns:a16="http://schemas.microsoft.com/office/drawing/2014/main" id="{4CE146F1-A84F-8062-FFFE-07294C5F3982}"/>
              </a:ext>
            </a:extLst>
          </p:cNvPr>
          <p:cNvPicPr>
            <a:picLocks noChangeAspect="1"/>
          </p:cNvPicPr>
          <p:nvPr/>
        </p:nvPicPr>
        <p:blipFill>
          <a:blip r:embed="rId4"/>
          <a:stretch>
            <a:fillRect/>
          </a:stretch>
        </p:blipFill>
        <p:spPr>
          <a:xfrm>
            <a:off x="6798693" y="2226693"/>
            <a:ext cx="4566969" cy="3558397"/>
          </a:xfrm>
          <a:prstGeom prst="rect">
            <a:avLst/>
          </a:prstGeom>
        </p:spPr>
      </p:pic>
    </p:spTree>
    <p:extLst>
      <p:ext uri="{BB962C8B-B14F-4D97-AF65-F5344CB8AC3E}">
        <p14:creationId xmlns:p14="http://schemas.microsoft.com/office/powerpoint/2010/main" val="3808774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OPENSSL TOOLKIT</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11" name="Picture 10" descr="A screenshot of a computer&#10;&#10;Description automatically generated">
            <a:extLst>
              <a:ext uri="{FF2B5EF4-FFF2-40B4-BE49-F238E27FC236}">
                <a16:creationId xmlns:a16="http://schemas.microsoft.com/office/drawing/2014/main" id="{E16D57A5-4A79-5A73-93DB-A7B7BEA28516}"/>
              </a:ext>
            </a:extLst>
          </p:cNvPr>
          <p:cNvPicPr>
            <a:picLocks noChangeAspect="1"/>
          </p:cNvPicPr>
          <p:nvPr/>
        </p:nvPicPr>
        <p:blipFill>
          <a:blip r:embed="rId3"/>
          <a:stretch>
            <a:fillRect/>
          </a:stretch>
        </p:blipFill>
        <p:spPr>
          <a:xfrm>
            <a:off x="919253" y="2428875"/>
            <a:ext cx="10212238" cy="1352550"/>
          </a:xfrm>
          <a:prstGeom prst="rect">
            <a:avLst/>
          </a:prstGeom>
        </p:spPr>
      </p:pic>
      <p:pic>
        <p:nvPicPr>
          <p:cNvPr id="12" name="Picture 11" descr="Graphical user interface, application&#10;&#10;Description automatically generated">
            <a:extLst>
              <a:ext uri="{FF2B5EF4-FFF2-40B4-BE49-F238E27FC236}">
                <a16:creationId xmlns:a16="http://schemas.microsoft.com/office/drawing/2014/main" id="{A5889189-8B44-2305-14A0-E84A66E18CCF}"/>
              </a:ext>
            </a:extLst>
          </p:cNvPr>
          <p:cNvPicPr>
            <a:picLocks noChangeAspect="1"/>
          </p:cNvPicPr>
          <p:nvPr/>
        </p:nvPicPr>
        <p:blipFill>
          <a:blip r:embed="rId4"/>
          <a:stretch>
            <a:fillRect/>
          </a:stretch>
        </p:blipFill>
        <p:spPr>
          <a:xfrm>
            <a:off x="1421561" y="4239524"/>
            <a:ext cx="9353550" cy="1676400"/>
          </a:xfrm>
          <a:prstGeom prst="rect">
            <a:avLst/>
          </a:prstGeom>
        </p:spPr>
      </p:pic>
    </p:spTree>
    <p:extLst>
      <p:ext uri="{BB962C8B-B14F-4D97-AF65-F5344CB8AC3E}">
        <p14:creationId xmlns:p14="http://schemas.microsoft.com/office/powerpoint/2010/main" val="12891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dirty="0">
                <a:solidFill>
                  <a:schemeClr val="bg1"/>
                </a:solidFill>
                <a:latin typeface="Times New Roman"/>
                <a:cs typeface="Times New Roman"/>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9" name="TextBox 8">
            <a:extLst>
              <a:ext uri="{FF2B5EF4-FFF2-40B4-BE49-F238E27FC236}">
                <a16:creationId xmlns:a16="http://schemas.microsoft.com/office/drawing/2014/main" id="{245FEE6B-3A39-2C0C-76B6-6A17DF3623B6}"/>
              </a:ext>
            </a:extLst>
          </p:cNvPr>
          <p:cNvSpPr txBox="1"/>
          <p:nvPr/>
        </p:nvSpPr>
        <p:spPr>
          <a:xfrm>
            <a:off x="2513150" y="1148464"/>
            <a:ext cx="6144899"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OPENSSL TOOLKIT</a:t>
            </a:r>
          </a:p>
        </p:txBody>
      </p:sp>
      <p:sp>
        <p:nvSpPr>
          <p:cNvPr id="3" name="TextBox 1">
            <a:extLst>
              <a:ext uri="{FF2B5EF4-FFF2-40B4-BE49-F238E27FC236}">
                <a16:creationId xmlns:a16="http://schemas.microsoft.com/office/drawing/2014/main" id="{2EBFD2A2-39DA-929E-E21A-D83D5D3C1CB0}"/>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pic>
        <p:nvPicPr>
          <p:cNvPr id="4" name="Picture 3" descr="Graphical user interface, text&#10;&#10;Description automatically generated">
            <a:extLst>
              <a:ext uri="{FF2B5EF4-FFF2-40B4-BE49-F238E27FC236}">
                <a16:creationId xmlns:a16="http://schemas.microsoft.com/office/drawing/2014/main" id="{4EAC5A12-D205-CB6D-679D-0F433625D447}"/>
              </a:ext>
            </a:extLst>
          </p:cNvPr>
          <p:cNvPicPr>
            <a:picLocks noChangeAspect="1"/>
          </p:cNvPicPr>
          <p:nvPr/>
        </p:nvPicPr>
        <p:blipFill>
          <a:blip r:embed="rId3"/>
          <a:stretch>
            <a:fillRect/>
          </a:stretch>
        </p:blipFill>
        <p:spPr>
          <a:xfrm>
            <a:off x="698740" y="2106119"/>
            <a:ext cx="9299274" cy="3839083"/>
          </a:xfrm>
          <a:prstGeom prst="rect">
            <a:avLst/>
          </a:prstGeom>
        </p:spPr>
      </p:pic>
      <p:pic>
        <p:nvPicPr>
          <p:cNvPr id="7" name="Picture 6" descr="Graphical user interface, text&#10;&#10;Description automatically generated">
            <a:extLst>
              <a:ext uri="{FF2B5EF4-FFF2-40B4-BE49-F238E27FC236}">
                <a16:creationId xmlns:a16="http://schemas.microsoft.com/office/drawing/2014/main" id="{D508659E-42F1-2FB7-E181-785EA6388AF2}"/>
              </a:ext>
            </a:extLst>
          </p:cNvPr>
          <p:cNvPicPr>
            <a:picLocks noChangeAspect="1"/>
          </p:cNvPicPr>
          <p:nvPr/>
        </p:nvPicPr>
        <p:blipFill>
          <a:blip r:embed="rId4"/>
          <a:stretch>
            <a:fillRect/>
          </a:stretch>
        </p:blipFill>
        <p:spPr>
          <a:xfrm>
            <a:off x="7039155" y="5014706"/>
            <a:ext cx="4281577" cy="926134"/>
          </a:xfrm>
          <a:prstGeom prst="rect">
            <a:avLst/>
          </a:prstGeom>
        </p:spPr>
      </p:pic>
    </p:spTree>
    <p:extLst>
      <p:ext uri="{BB962C8B-B14F-4D97-AF65-F5344CB8AC3E}">
        <p14:creationId xmlns:p14="http://schemas.microsoft.com/office/powerpoint/2010/main" val="2938681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470018" y="1134087"/>
            <a:ext cx="720882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SELF-SIGNED CERTIFICATION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lIns="91440" tIns="45720" rIns="91440" bIns="45720" rtlCol="0" anchor="t">
            <a:spAutoFit/>
          </a:bodyPr>
          <a:lstStyle/>
          <a:p>
            <a:pPr marL="285750" indent="-285750" algn="just">
              <a:buFont typeface="Arial,Sans-Serif"/>
              <a:buChar char="•"/>
            </a:pPr>
            <a:r>
              <a:rPr lang="en-US" sz="2400" dirty="0">
                <a:solidFill>
                  <a:srgbClr val="2D3956"/>
                </a:solidFill>
                <a:latin typeface="Times New Roman"/>
                <a:cs typeface="Times New Roman"/>
              </a:rPr>
              <a:t>Create a CA folder.</a:t>
            </a:r>
          </a:p>
          <a:p>
            <a:r>
              <a:rPr lang="en-US" sz="2400" b="1" err="1">
                <a:solidFill>
                  <a:srgbClr val="002060"/>
                </a:solidFill>
                <a:latin typeface="Times New Roman"/>
                <a:cs typeface="Times New Roman"/>
              </a:rPr>
              <a:t>openssl</a:t>
            </a:r>
            <a:r>
              <a:rPr lang="en-US" sz="2400" b="1" dirty="0">
                <a:solidFill>
                  <a:srgbClr val="00B0F0"/>
                </a:solidFill>
                <a:latin typeface="Times New Roman"/>
                <a:cs typeface="Times New Roman"/>
              </a:rPr>
              <a:t> </a:t>
            </a:r>
            <a:r>
              <a:rPr lang="en-US" sz="2400" err="1">
                <a:solidFill>
                  <a:srgbClr val="00B0F0"/>
                </a:solidFill>
                <a:latin typeface="Times New Roman"/>
                <a:cs typeface="Times New Roman"/>
              </a:rPr>
              <a:t>genrsa</a:t>
            </a:r>
            <a:r>
              <a:rPr lang="en-US" sz="2400" dirty="0">
                <a:solidFill>
                  <a:srgbClr val="00B0F0"/>
                </a:solidFill>
                <a:latin typeface="Times New Roman"/>
                <a:cs typeface="Times New Roman"/>
              </a:rPr>
              <a:t> -aes256 -out </a:t>
            </a:r>
            <a:r>
              <a:rPr lang="en-US" sz="2400" err="1">
                <a:solidFill>
                  <a:srgbClr val="00B0F0"/>
                </a:solidFill>
                <a:latin typeface="Times New Roman"/>
                <a:cs typeface="Times New Roman"/>
              </a:rPr>
              <a:t>caKey.pem</a:t>
            </a:r>
            <a:r>
              <a:rPr lang="en-US" sz="2400" dirty="0">
                <a:solidFill>
                  <a:srgbClr val="00B0F0"/>
                </a:solidFill>
                <a:latin typeface="Times New Roman"/>
                <a:cs typeface="Times New Roman"/>
              </a:rPr>
              <a:t> 4096</a:t>
            </a:r>
          </a:p>
          <a:p>
            <a:r>
              <a:rPr lang="en-US" sz="2400" b="1" err="1">
                <a:solidFill>
                  <a:srgbClr val="002060"/>
                </a:solidFill>
                <a:latin typeface="Times New Roman"/>
                <a:cs typeface="Times New Roman"/>
              </a:rPr>
              <a:t>openssl</a:t>
            </a:r>
            <a:r>
              <a:rPr lang="en-US" sz="2400" b="1" dirty="0">
                <a:solidFill>
                  <a:srgbClr val="002060"/>
                </a:solidFill>
                <a:latin typeface="Times New Roman"/>
                <a:cs typeface="Times New Roman"/>
              </a:rPr>
              <a:t> </a:t>
            </a:r>
            <a:r>
              <a:rPr lang="en-US" sz="2400" dirty="0">
                <a:solidFill>
                  <a:srgbClr val="00B0F0"/>
                </a:solidFill>
                <a:latin typeface="Times New Roman"/>
                <a:cs typeface="Times New Roman"/>
              </a:rPr>
              <a:t>req -new -x509 -sha256 -days 365 -key </a:t>
            </a:r>
            <a:r>
              <a:rPr lang="en-US" sz="2400" err="1">
                <a:solidFill>
                  <a:srgbClr val="00B0F0"/>
                </a:solidFill>
                <a:latin typeface="Times New Roman"/>
                <a:cs typeface="Times New Roman"/>
              </a:rPr>
              <a:t>caKey.pem</a:t>
            </a:r>
            <a:r>
              <a:rPr lang="en-US" sz="2400" dirty="0">
                <a:solidFill>
                  <a:srgbClr val="00B0F0"/>
                </a:solidFill>
                <a:latin typeface="Times New Roman"/>
                <a:cs typeface="Times New Roman"/>
              </a:rPr>
              <a:t> -out </a:t>
            </a:r>
            <a:r>
              <a:rPr lang="en-US" sz="2400" err="1">
                <a:solidFill>
                  <a:srgbClr val="00B0F0"/>
                </a:solidFill>
                <a:latin typeface="Times New Roman"/>
                <a:cs typeface="Times New Roman"/>
              </a:rPr>
              <a:t>caCert.pem</a:t>
            </a:r>
            <a:endParaRPr lang="en-US" sz="2400" dirty="0">
              <a:solidFill>
                <a:srgbClr val="00B0F0"/>
              </a:solidFill>
              <a:latin typeface="Times New Roman"/>
              <a:cs typeface="Times New Roman"/>
            </a:endParaRPr>
          </a:p>
          <a:p>
            <a:r>
              <a:rPr lang="en-US" sz="2400" b="1" err="1">
                <a:solidFill>
                  <a:srgbClr val="002060"/>
                </a:solidFill>
                <a:latin typeface="Times New Roman"/>
                <a:cs typeface="Times New Roman"/>
              </a:rPr>
              <a:t>openssl</a:t>
            </a:r>
            <a:r>
              <a:rPr lang="en-US" sz="2400" b="1" dirty="0">
                <a:solidFill>
                  <a:srgbClr val="002060"/>
                </a:solidFill>
                <a:latin typeface="Times New Roman"/>
                <a:cs typeface="Times New Roman"/>
              </a:rPr>
              <a:t> </a:t>
            </a:r>
            <a:r>
              <a:rPr lang="en-US" sz="2400" err="1">
                <a:solidFill>
                  <a:srgbClr val="00B0F0"/>
                </a:solidFill>
                <a:latin typeface="Times New Roman"/>
                <a:cs typeface="Times New Roman"/>
              </a:rPr>
              <a:t>genrsa</a:t>
            </a:r>
            <a:r>
              <a:rPr lang="en-US" sz="2400" dirty="0">
                <a:solidFill>
                  <a:srgbClr val="00B0F0"/>
                </a:solidFill>
                <a:latin typeface="Times New Roman"/>
                <a:cs typeface="Times New Roman"/>
              </a:rPr>
              <a:t> -out </a:t>
            </a:r>
            <a:r>
              <a:rPr lang="en-US" sz="2400" err="1">
                <a:solidFill>
                  <a:srgbClr val="00B0F0"/>
                </a:solidFill>
                <a:latin typeface="Times New Roman"/>
                <a:cs typeface="Times New Roman"/>
              </a:rPr>
              <a:t>certKey.pem</a:t>
            </a:r>
            <a:r>
              <a:rPr lang="en-US" sz="2400" dirty="0">
                <a:solidFill>
                  <a:srgbClr val="00B0F0"/>
                </a:solidFill>
                <a:latin typeface="Times New Roman"/>
                <a:cs typeface="Times New Roman"/>
              </a:rPr>
              <a:t> 4096</a:t>
            </a:r>
          </a:p>
          <a:p>
            <a:r>
              <a:rPr lang="en-US" sz="2400" b="1">
                <a:solidFill>
                  <a:srgbClr val="002060"/>
                </a:solidFill>
                <a:latin typeface="Times New Roman"/>
                <a:cs typeface="Times New Roman"/>
              </a:rPr>
              <a:t>openssl</a:t>
            </a:r>
            <a:r>
              <a:rPr lang="en-US" sz="2400">
                <a:solidFill>
                  <a:srgbClr val="00B0F0"/>
                </a:solidFill>
                <a:latin typeface="Times New Roman"/>
                <a:cs typeface="Times New Roman"/>
              </a:rPr>
              <a:t> req -new -sha256 -subj "/CN=&lt;NAME&gt;" -key </a:t>
            </a:r>
            <a:r>
              <a:rPr lang="en-US" sz="2400" err="1">
                <a:solidFill>
                  <a:srgbClr val="00B0F0"/>
                </a:solidFill>
                <a:latin typeface="Times New Roman"/>
                <a:cs typeface="Times New Roman"/>
              </a:rPr>
              <a:t>certKey.pem</a:t>
            </a:r>
            <a:r>
              <a:rPr lang="en-US" sz="2400" dirty="0">
                <a:solidFill>
                  <a:srgbClr val="00B0F0"/>
                </a:solidFill>
                <a:latin typeface="Times New Roman"/>
                <a:cs typeface="Times New Roman"/>
              </a:rPr>
              <a:t> -</a:t>
            </a:r>
            <a:r>
              <a:rPr lang="en-US" sz="2400">
                <a:solidFill>
                  <a:srgbClr val="00B0F0"/>
                </a:solidFill>
                <a:latin typeface="Times New Roman"/>
                <a:cs typeface="Times New Roman"/>
              </a:rPr>
              <a:t>out </a:t>
            </a:r>
            <a:r>
              <a:rPr lang="en-US" sz="2400" err="1">
                <a:solidFill>
                  <a:srgbClr val="00B0F0"/>
                </a:solidFill>
                <a:latin typeface="Times New Roman"/>
                <a:cs typeface="Times New Roman"/>
              </a:rPr>
              <a:t>certQuery.csr</a:t>
            </a:r>
          </a:p>
          <a:p>
            <a:r>
              <a:rPr lang="en-US" sz="2400" b="1" dirty="0">
                <a:solidFill>
                  <a:srgbClr val="002060"/>
                </a:solidFill>
                <a:latin typeface="Times New Roman"/>
                <a:cs typeface="Times New Roman"/>
              </a:rPr>
              <a:t>echo</a:t>
            </a:r>
            <a:r>
              <a:rPr lang="en-US" sz="2400" dirty="0">
                <a:solidFill>
                  <a:srgbClr val="00B0F0"/>
                </a:solidFill>
                <a:latin typeface="Times New Roman"/>
                <a:cs typeface="Times New Roman"/>
              </a:rPr>
              <a:t> </a:t>
            </a:r>
            <a:r>
              <a:rPr lang="en-US" sz="2400" err="1">
                <a:solidFill>
                  <a:srgbClr val="00B0F0"/>
                </a:solidFill>
                <a:latin typeface="Times New Roman"/>
                <a:cs typeface="Times New Roman"/>
              </a:rPr>
              <a:t>subjectAltName</a:t>
            </a:r>
            <a:r>
              <a:rPr lang="en-US" sz="2400" dirty="0">
                <a:solidFill>
                  <a:srgbClr val="00B0F0"/>
                </a:solidFill>
                <a:latin typeface="Times New Roman"/>
                <a:cs typeface="Times New Roman"/>
              </a:rPr>
              <a:t>=IP:127.0.0.1 &gt; </a:t>
            </a:r>
            <a:r>
              <a:rPr lang="en-US" sz="2400" err="1">
                <a:solidFill>
                  <a:srgbClr val="00B0F0"/>
                </a:solidFill>
                <a:latin typeface="Times New Roman"/>
                <a:cs typeface="Times New Roman"/>
              </a:rPr>
              <a:t>extfile.cnf</a:t>
            </a:r>
            <a:endParaRPr lang="en-US" sz="2400">
              <a:solidFill>
                <a:srgbClr val="00B0F0"/>
              </a:solidFill>
              <a:latin typeface="Times New Roman"/>
              <a:cs typeface="Times New Roman"/>
            </a:endParaRPr>
          </a:p>
          <a:p>
            <a:r>
              <a:rPr lang="en-US" sz="2400" b="1" err="1">
                <a:solidFill>
                  <a:srgbClr val="002060"/>
                </a:solidFill>
                <a:latin typeface="Times New Roman"/>
                <a:cs typeface="Times New Roman"/>
              </a:rPr>
              <a:t>openssl</a:t>
            </a:r>
            <a:r>
              <a:rPr lang="en-US" sz="2400">
                <a:solidFill>
                  <a:srgbClr val="00B0F0"/>
                </a:solidFill>
                <a:latin typeface="Times New Roman"/>
                <a:cs typeface="Times New Roman"/>
              </a:rPr>
              <a:t> x509 -req -sha256 -days 365 -in </a:t>
            </a:r>
            <a:r>
              <a:rPr lang="en-US" sz="2400" err="1">
                <a:solidFill>
                  <a:srgbClr val="00B0F0"/>
                </a:solidFill>
                <a:latin typeface="Times New Roman"/>
                <a:cs typeface="Times New Roman"/>
              </a:rPr>
              <a:t>certQuery.csr</a:t>
            </a:r>
            <a:r>
              <a:rPr lang="en-US" sz="2400" dirty="0">
                <a:solidFill>
                  <a:srgbClr val="00B0F0"/>
                </a:solidFill>
                <a:latin typeface="Times New Roman"/>
                <a:cs typeface="Times New Roman"/>
              </a:rPr>
              <a:t> -CA /path/to/</a:t>
            </a:r>
            <a:r>
              <a:rPr lang="en-US" sz="2400" err="1">
                <a:solidFill>
                  <a:srgbClr val="00B0F0"/>
                </a:solidFill>
                <a:latin typeface="Times New Roman"/>
                <a:cs typeface="Times New Roman"/>
              </a:rPr>
              <a:t>caCert.pem</a:t>
            </a:r>
            <a:r>
              <a:rPr lang="en-US" sz="2400" dirty="0">
                <a:solidFill>
                  <a:srgbClr val="00B0F0"/>
                </a:solidFill>
                <a:latin typeface="Times New Roman"/>
                <a:cs typeface="Times New Roman"/>
              </a:rPr>
              <a:t> -</a:t>
            </a:r>
            <a:r>
              <a:rPr lang="en-US" sz="2400" err="1">
                <a:solidFill>
                  <a:srgbClr val="00B0F0"/>
                </a:solidFill>
                <a:latin typeface="Times New Roman"/>
                <a:cs typeface="Times New Roman"/>
              </a:rPr>
              <a:t>CAkey</a:t>
            </a:r>
            <a:r>
              <a:rPr lang="en-US" sz="2400" dirty="0">
                <a:solidFill>
                  <a:srgbClr val="00B0F0"/>
                </a:solidFill>
                <a:latin typeface="Times New Roman"/>
                <a:cs typeface="Times New Roman"/>
              </a:rPr>
              <a:t> /path/to/</a:t>
            </a:r>
            <a:r>
              <a:rPr lang="en-US" sz="2400" err="1">
                <a:solidFill>
                  <a:srgbClr val="00B0F0"/>
                </a:solidFill>
                <a:latin typeface="Times New Roman"/>
                <a:cs typeface="Times New Roman"/>
              </a:rPr>
              <a:t>caKey.pem</a:t>
            </a:r>
            <a:r>
              <a:rPr lang="en-US" sz="2400" dirty="0">
                <a:solidFill>
                  <a:srgbClr val="00B0F0"/>
                </a:solidFill>
                <a:latin typeface="Times New Roman"/>
                <a:cs typeface="Times New Roman"/>
              </a:rPr>
              <a:t> -out </a:t>
            </a:r>
            <a:r>
              <a:rPr lang="en-US" sz="2400" err="1">
                <a:solidFill>
                  <a:srgbClr val="00B0F0"/>
                </a:solidFill>
                <a:latin typeface="Times New Roman"/>
                <a:cs typeface="Times New Roman"/>
              </a:rPr>
              <a:t>certServer.pem</a:t>
            </a:r>
            <a:r>
              <a:rPr lang="en-US" sz="2400" dirty="0">
                <a:solidFill>
                  <a:srgbClr val="00B0F0"/>
                </a:solidFill>
                <a:latin typeface="Times New Roman"/>
                <a:cs typeface="Times New Roman"/>
              </a:rPr>
              <a:t> -</a:t>
            </a:r>
            <a:r>
              <a:rPr lang="en-US" sz="2400" err="1">
                <a:solidFill>
                  <a:srgbClr val="00B0F0"/>
                </a:solidFill>
                <a:latin typeface="Times New Roman"/>
                <a:cs typeface="Times New Roman"/>
              </a:rPr>
              <a:t>extfile</a:t>
            </a:r>
            <a:r>
              <a:rPr lang="en-US" sz="2400" dirty="0">
                <a:solidFill>
                  <a:srgbClr val="00B0F0"/>
                </a:solidFill>
                <a:latin typeface="Times New Roman"/>
                <a:cs typeface="Times New Roman"/>
              </a:rPr>
              <a:t> </a:t>
            </a:r>
            <a:r>
              <a:rPr lang="en-US" sz="2400" err="1">
                <a:solidFill>
                  <a:srgbClr val="00B0F0"/>
                </a:solidFill>
                <a:latin typeface="Times New Roman"/>
                <a:cs typeface="Times New Roman"/>
              </a:rPr>
              <a:t>extfile.cnf</a:t>
            </a:r>
            <a:r>
              <a:rPr lang="en-US" sz="2400" dirty="0">
                <a:solidFill>
                  <a:srgbClr val="00B0F0"/>
                </a:solidFill>
                <a:latin typeface="Times New Roman"/>
                <a:cs typeface="Times New Roman"/>
              </a:rPr>
              <a:t> -</a:t>
            </a:r>
            <a:r>
              <a:rPr lang="en-US" sz="2400" err="1">
                <a:solidFill>
                  <a:srgbClr val="00B0F0"/>
                </a:solidFill>
                <a:latin typeface="Times New Roman"/>
                <a:cs typeface="Times New Roman"/>
              </a:rPr>
              <a:t>CAcreateserial</a:t>
            </a:r>
            <a:endParaRPr lang="en-US" sz="2400">
              <a:solidFill>
                <a:srgbClr val="00B0F0"/>
              </a:solidFill>
              <a:latin typeface="Times New Roman"/>
              <a:cs typeface="Times New Roman"/>
            </a:endParaRPr>
          </a:p>
          <a:p>
            <a:pPr marL="285750" indent="-285750" algn="just">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184517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descr="Graphical user interface, text&#10;&#10;Description automatically generated">
            <a:extLst>
              <a:ext uri="{FF2B5EF4-FFF2-40B4-BE49-F238E27FC236}">
                <a16:creationId xmlns:a16="http://schemas.microsoft.com/office/drawing/2014/main" id="{70278BE5-262F-6C0D-2398-7A724AB6CFD6}"/>
              </a:ext>
            </a:extLst>
          </p:cNvPr>
          <p:cNvPicPr>
            <a:picLocks noChangeAspect="1"/>
          </p:cNvPicPr>
          <p:nvPr/>
        </p:nvPicPr>
        <p:blipFill>
          <a:blip r:embed="rId3"/>
          <a:stretch>
            <a:fillRect/>
          </a:stretch>
        </p:blipFill>
        <p:spPr>
          <a:xfrm>
            <a:off x="1949570" y="2393888"/>
            <a:ext cx="8508520" cy="3637354"/>
          </a:xfrm>
          <a:prstGeom prst="rect">
            <a:avLst/>
          </a:prstGeom>
        </p:spPr>
      </p:pic>
      <p:sp>
        <p:nvSpPr>
          <p:cNvPr id="9" name="TextBox 8">
            <a:extLst>
              <a:ext uri="{FF2B5EF4-FFF2-40B4-BE49-F238E27FC236}">
                <a16:creationId xmlns:a16="http://schemas.microsoft.com/office/drawing/2014/main" id="{A5AE9C56-5D55-C520-6201-EDC0417D98D7}"/>
              </a:ext>
            </a:extLst>
          </p:cNvPr>
          <p:cNvSpPr txBox="1"/>
          <p:nvPr/>
        </p:nvSpPr>
        <p:spPr>
          <a:xfrm>
            <a:off x="2470018" y="1134087"/>
            <a:ext cx="720882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SELF-SIGNED CERTIFICATION</a:t>
            </a:r>
          </a:p>
        </p:txBody>
      </p:sp>
    </p:spTree>
    <p:extLst>
      <p:ext uri="{BB962C8B-B14F-4D97-AF65-F5344CB8AC3E}">
        <p14:creationId xmlns:p14="http://schemas.microsoft.com/office/powerpoint/2010/main" val="4236622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7" name="Picture 6" descr="Text&#10;&#10;Description automatically generated">
            <a:extLst>
              <a:ext uri="{FF2B5EF4-FFF2-40B4-BE49-F238E27FC236}">
                <a16:creationId xmlns:a16="http://schemas.microsoft.com/office/drawing/2014/main" id="{EE145F26-3E75-8DCA-817E-BB4346CB27EE}"/>
              </a:ext>
            </a:extLst>
          </p:cNvPr>
          <p:cNvPicPr>
            <a:picLocks noChangeAspect="1"/>
          </p:cNvPicPr>
          <p:nvPr/>
        </p:nvPicPr>
        <p:blipFill>
          <a:blip r:embed="rId3"/>
          <a:stretch>
            <a:fillRect/>
          </a:stretch>
        </p:blipFill>
        <p:spPr>
          <a:xfrm>
            <a:off x="2395268" y="1868851"/>
            <a:ext cx="7243312" cy="4141089"/>
          </a:xfrm>
          <a:prstGeom prst="rect">
            <a:avLst/>
          </a:prstGeom>
        </p:spPr>
      </p:pic>
      <p:sp>
        <p:nvSpPr>
          <p:cNvPr id="9" name="TextBox 8">
            <a:extLst>
              <a:ext uri="{FF2B5EF4-FFF2-40B4-BE49-F238E27FC236}">
                <a16:creationId xmlns:a16="http://schemas.microsoft.com/office/drawing/2014/main" id="{BDB9ADD6-0B23-4F9B-B5DF-2AFA6B39CD44}"/>
              </a:ext>
            </a:extLst>
          </p:cNvPr>
          <p:cNvSpPr txBox="1"/>
          <p:nvPr/>
        </p:nvSpPr>
        <p:spPr>
          <a:xfrm>
            <a:off x="2470018" y="1134087"/>
            <a:ext cx="720882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SELF-SIGNED CERTIFICATION</a:t>
            </a:r>
          </a:p>
        </p:txBody>
      </p:sp>
    </p:spTree>
    <p:extLst>
      <p:ext uri="{BB962C8B-B14F-4D97-AF65-F5344CB8AC3E}">
        <p14:creationId xmlns:p14="http://schemas.microsoft.com/office/powerpoint/2010/main" val="2822971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descr="Text&#10;&#10;Description automatically generated">
            <a:extLst>
              <a:ext uri="{FF2B5EF4-FFF2-40B4-BE49-F238E27FC236}">
                <a16:creationId xmlns:a16="http://schemas.microsoft.com/office/drawing/2014/main" id="{88A9292E-5FD0-D72D-2540-9A4825413B83}"/>
              </a:ext>
            </a:extLst>
          </p:cNvPr>
          <p:cNvPicPr>
            <a:picLocks noChangeAspect="1"/>
          </p:cNvPicPr>
          <p:nvPr/>
        </p:nvPicPr>
        <p:blipFill>
          <a:blip r:embed="rId3"/>
          <a:stretch>
            <a:fillRect/>
          </a:stretch>
        </p:blipFill>
        <p:spPr>
          <a:xfrm>
            <a:off x="2337758" y="1851073"/>
            <a:ext cx="8278482" cy="4147890"/>
          </a:xfrm>
          <a:prstGeom prst="rect">
            <a:avLst/>
          </a:prstGeom>
        </p:spPr>
      </p:pic>
      <p:sp>
        <p:nvSpPr>
          <p:cNvPr id="9" name="TextBox 8">
            <a:extLst>
              <a:ext uri="{FF2B5EF4-FFF2-40B4-BE49-F238E27FC236}">
                <a16:creationId xmlns:a16="http://schemas.microsoft.com/office/drawing/2014/main" id="{7FE0A363-ACD9-7A8E-CA62-3922CF89743B}"/>
              </a:ext>
            </a:extLst>
          </p:cNvPr>
          <p:cNvSpPr txBox="1"/>
          <p:nvPr/>
        </p:nvSpPr>
        <p:spPr>
          <a:xfrm>
            <a:off x="2470018" y="1134087"/>
            <a:ext cx="720882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SSL SELF-SIGNED CERTIFICATION</a:t>
            </a:r>
          </a:p>
        </p:txBody>
      </p:sp>
    </p:spTree>
    <p:extLst>
      <p:ext uri="{BB962C8B-B14F-4D97-AF65-F5344CB8AC3E}">
        <p14:creationId xmlns:p14="http://schemas.microsoft.com/office/powerpoint/2010/main" val="46649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TCP-SSL CLIENT/SERVER EXAMPLE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50392B77-6003-FE8C-D83E-9E3ECFFB31B6}"/>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1- the server</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import socket, </a:t>
            </a:r>
            <a:r>
              <a:rPr lang="en-US" sz="2400" dirty="0" err="1">
                <a:solidFill>
                  <a:srgbClr val="00B0F0"/>
                </a:solidFill>
                <a:latin typeface="Times New Roman"/>
                <a:cs typeface="Times New Roman"/>
              </a:rPr>
              <a:t>ssl</a:t>
            </a:r>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               host = "127.0.0.1"</a:t>
            </a:r>
          </a:p>
          <a:p>
            <a:r>
              <a:rPr lang="en-US" sz="2400" dirty="0">
                <a:solidFill>
                  <a:srgbClr val="00B0F0"/>
                </a:solidFill>
                <a:latin typeface="Times New Roman"/>
                <a:cs typeface="Times New Roman"/>
              </a:rPr>
              <a:t>               port = 10500</a:t>
            </a:r>
            <a:endParaRPr lang="en-US" dirty="0"/>
          </a:p>
          <a:p>
            <a:r>
              <a:rPr lang="en-US" sz="2400" dirty="0">
                <a:solidFill>
                  <a:srgbClr val="00B0F0"/>
                </a:solidFill>
                <a:latin typeface="Times New Roman"/>
                <a:cs typeface="Times New Roman"/>
              </a:rPr>
              <a:t>               sock = </a:t>
            </a:r>
            <a:r>
              <a:rPr lang="en-US" sz="2400" dirty="0" err="1">
                <a:solidFill>
                  <a:srgbClr val="00B0F0"/>
                </a:solidFill>
                <a:latin typeface="Times New Roman"/>
                <a:cs typeface="Times New Roman"/>
              </a:rPr>
              <a:t>socket.socket</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socket.AF_INET</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socket.SOCK_STREAM</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#context creation</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ctxt</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ssl.SSLContext</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ssl.PROTOCOL_TLS_SERVER</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ctxt.load_cert_chain</a:t>
            </a:r>
            <a:r>
              <a:rPr lang="en-US" sz="2400" dirty="0">
                <a:solidFill>
                  <a:srgbClr val="00B0F0"/>
                </a:solidFill>
                <a:latin typeface="Times New Roman"/>
                <a:cs typeface="Times New Roman"/>
              </a:rPr>
              <a:t>("/path/to/</a:t>
            </a:r>
            <a:r>
              <a:rPr lang="en-US" sz="2400" dirty="0" err="1">
                <a:solidFill>
                  <a:srgbClr val="00B0F0"/>
                </a:solidFill>
                <a:latin typeface="Times New Roman"/>
                <a:cs typeface="Times New Roman"/>
              </a:rPr>
              <a:t>certServer.pem</a:t>
            </a:r>
            <a:r>
              <a:rPr lang="en-US" sz="2400" dirty="0">
                <a:solidFill>
                  <a:srgbClr val="00B0F0"/>
                </a:solidFill>
                <a:latin typeface="Times New Roman"/>
                <a:cs typeface="Times New Roman"/>
              </a:rPr>
              <a:t>", "/path/to/</a:t>
            </a:r>
            <a:r>
              <a:rPr lang="en-US" sz="2400" dirty="0" err="1">
                <a:solidFill>
                  <a:srgbClr val="00B0F0"/>
                </a:solidFill>
                <a:latin typeface="Times New Roman"/>
                <a:cs typeface="Times New Roman"/>
              </a:rPr>
              <a:t>certKey.pem</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sock.bind</a:t>
            </a:r>
            <a:r>
              <a:rPr lang="en-US" sz="2400" dirty="0">
                <a:solidFill>
                  <a:srgbClr val="00B0F0"/>
                </a:solidFill>
                <a:latin typeface="Times New Roman"/>
                <a:cs typeface="Times New Roman"/>
              </a:rPr>
              <a:t>((host, port))</a:t>
            </a:r>
          </a:p>
        </p:txBody>
      </p:sp>
    </p:spTree>
    <p:extLst>
      <p:ext uri="{BB962C8B-B14F-4D97-AF65-F5344CB8AC3E}">
        <p14:creationId xmlns:p14="http://schemas.microsoft.com/office/powerpoint/2010/main" val="2802094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TCP-SSL CLIENT/SERVER EXAMPLE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50392B77-6003-FE8C-D83E-9E3ECFFB31B6}"/>
              </a:ext>
            </a:extLst>
          </p:cNvPr>
          <p:cNvSpPr txBox="1"/>
          <p:nvPr/>
        </p:nvSpPr>
        <p:spPr>
          <a:xfrm>
            <a:off x="889000" y="2291202"/>
            <a:ext cx="10541000" cy="3785652"/>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1- the server</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#start server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sock.listen</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print("Server start")   </a:t>
            </a:r>
          </a:p>
          <a:p>
            <a:r>
              <a:rPr lang="en-US" sz="2400" dirty="0">
                <a:solidFill>
                  <a:srgbClr val="00B0F0"/>
                </a:solidFill>
                <a:latin typeface="Times New Roman"/>
                <a:cs typeface="Times New Roman"/>
              </a:rPr>
              <a:t>               #secure the server</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sslServer</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ctxt.wrap_socket</a:t>
            </a:r>
            <a:r>
              <a:rPr lang="en-US" sz="2400" dirty="0">
                <a:solidFill>
                  <a:srgbClr val="00B0F0"/>
                </a:solidFill>
                <a:latin typeface="Times New Roman"/>
                <a:cs typeface="Times New Roman"/>
              </a:rPr>
              <a:t>(sock, </a:t>
            </a:r>
            <a:r>
              <a:rPr lang="en-US" sz="2400" b="1" dirty="0" err="1">
                <a:solidFill>
                  <a:srgbClr val="00B0F0"/>
                </a:solidFill>
                <a:latin typeface="Times New Roman"/>
                <a:cs typeface="Times New Roman"/>
              </a:rPr>
              <a:t>server_side</a:t>
            </a:r>
            <a:r>
              <a:rPr lang="en-US" sz="2400" b="1" dirty="0">
                <a:solidFill>
                  <a:srgbClr val="00B0F0"/>
                </a:solidFill>
                <a:latin typeface="Times New Roman"/>
                <a:cs typeface="Times New Roman"/>
              </a:rPr>
              <a:t>=True</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#accept connection</a:t>
            </a:r>
          </a:p>
          <a:p>
            <a:r>
              <a:rPr lang="en-US" sz="2400" dirty="0">
                <a:solidFill>
                  <a:srgbClr val="00B0F0"/>
                </a:solidFill>
                <a:latin typeface="Times New Roman"/>
                <a:cs typeface="Times New Roman"/>
              </a:rPr>
              <a:t>               client, </a:t>
            </a:r>
            <a:r>
              <a:rPr lang="en-US" sz="2400" dirty="0" err="1">
                <a:solidFill>
                  <a:srgbClr val="00B0F0"/>
                </a:solidFill>
                <a:latin typeface="Times New Roman"/>
                <a:cs typeface="Times New Roman"/>
              </a:rPr>
              <a:t>ip</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sslServer.accept</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print("The IP", </a:t>
            </a:r>
            <a:r>
              <a:rPr lang="en-US" sz="2400" dirty="0" err="1">
                <a:solidFill>
                  <a:srgbClr val="00B0F0"/>
                </a:solidFill>
                <a:latin typeface="Times New Roman"/>
                <a:cs typeface="Times New Roman"/>
              </a:rPr>
              <a:t>ip</a:t>
            </a:r>
            <a:r>
              <a:rPr lang="en-US" sz="2400" dirty="0">
                <a:solidFill>
                  <a:srgbClr val="00B0F0"/>
                </a:solidFill>
                <a:latin typeface="Times New Roman"/>
                <a:cs typeface="Times New Roman"/>
              </a:rPr>
              <a:t>, " is connected")</a:t>
            </a:r>
          </a:p>
          <a:p>
            <a:r>
              <a:rPr lang="en-US" sz="2400" dirty="0">
                <a:solidFill>
                  <a:srgbClr val="00B0F0"/>
                </a:solidFill>
                <a:latin typeface="Times New Roman"/>
                <a:cs typeface="Times New Roman"/>
              </a:rPr>
              <a:t>               print("Client: ", </a:t>
            </a:r>
            <a:r>
              <a:rPr lang="en-US" sz="2400" dirty="0" err="1">
                <a:solidFill>
                  <a:srgbClr val="00B0F0"/>
                </a:solidFill>
                <a:latin typeface="Times New Roman"/>
                <a:cs typeface="Times New Roman"/>
              </a:rPr>
              <a:t>client.recv</a:t>
            </a:r>
            <a:r>
              <a:rPr lang="en-US" sz="2400" dirty="0">
                <a:solidFill>
                  <a:srgbClr val="00B0F0"/>
                </a:solidFill>
                <a:latin typeface="Times New Roman"/>
                <a:cs typeface="Times New Roman"/>
              </a:rPr>
              <a:t>(1024).decode()   )</a:t>
            </a:r>
          </a:p>
        </p:txBody>
      </p:sp>
      <p:sp>
        <p:nvSpPr>
          <p:cNvPr id="9" name="TextBox 8">
            <a:extLst>
              <a:ext uri="{FF2B5EF4-FFF2-40B4-BE49-F238E27FC236}">
                <a16:creationId xmlns:a16="http://schemas.microsoft.com/office/drawing/2014/main" id="{2ED540DA-D70A-9895-8FE1-0FA05A493F6D}"/>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2325329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TCP-SSL CLIENT/SERVER EXAMPLE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50392B77-6003-FE8C-D83E-9E3ECFFB31B6}"/>
              </a:ext>
            </a:extLst>
          </p:cNvPr>
          <p:cNvSpPr txBox="1"/>
          <p:nvPr/>
        </p:nvSpPr>
        <p:spPr>
          <a:xfrm>
            <a:off x="889000" y="2291202"/>
            <a:ext cx="10541000" cy="3416320"/>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2- the client</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import socket, </a:t>
            </a:r>
            <a:r>
              <a:rPr lang="en-US" sz="2400" dirty="0" err="1">
                <a:solidFill>
                  <a:srgbClr val="00B0F0"/>
                </a:solidFill>
                <a:latin typeface="Times New Roman"/>
                <a:cs typeface="Times New Roman"/>
              </a:rPr>
              <a:t>ssl</a:t>
            </a:r>
            <a:endParaRPr lang="en-US" sz="2400">
              <a:solidFill>
                <a:srgbClr val="00B0F0"/>
              </a:solidFill>
              <a:latin typeface="Times New Roman"/>
              <a:cs typeface="Times New Roman"/>
            </a:endParaRPr>
          </a:p>
          <a:p>
            <a:r>
              <a:rPr lang="en-US" sz="2400" dirty="0">
                <a:solidFill>
                  <a:srgbClr val="00B0F0"/>
                </a:solidFill>
                <a:latin typeface="Times New Roman"/>
                <a:cs typeface="Times New Roman"/>
              </a:rPr>
              <a:t>                   host = "127.0.0.1"</a:t>
            </a:r>
          </a:p>
          <a:p>
            <a:r>
              <a:rPr lang="en-US" sz="2400" dirty="0">
                <a:solidFill>
                  <a:srgbClr val="00B0F0"/>
                </a:solidFill>
                <a:latin typeface="Times New Roman"/>
                <a:cs typeface="Times New Roman"/>
              </a:rPr>
              <a:t>                   port = 10500</a:t>
            </a:r>
            <a:endParaRPr lang="en-US" dirty="0"/>
          </a:p>
          <a:p>
            <a:r>
              <a:rPr lang="en-US" sz="2400" dirty="0">
                <a:solidFill>
                  <a:srgbClr val="00B0F0"/>
                </a:solidFill>
                <a:latin typeface="Times New Roman"/>
                <a:cs typeface="Times New Roman"/>
              </a:rPr>
              <a:t>                   sock = </a:t>
            </a:r>
            <a:r>
              <a:rPr lang="en-US" sz="2400" dirty="0" err="1">
                <a:solidFill>
                  <a:srgbClr val="00B0F0"/>
                </a:solidFill>
                <a:latin typeface="Times New Roman"/>
                <a:cs typeface="Times New Roman"/>
              </a:rPr>
              <a:t>socket.socket</a:t>
            </a:r>
            <a:r>
              <a:rPr lang="en-US" sz="2400" dirty="0">
                <a:solidFill>
                  <a:srgbClr val="00B0F0"/>
                </a:solidFill>
                <a:latin typeface="Times New Roman"/>
                <a:cs typeface="Times New Roman"/>
              </a:rPr>
              <a:t>(</a:t>
            </a:r>
            <a:r>
              <a:rPr lang="en-US" sz="2400" dirty="0" err="1">
                <a:solidFill>
                  <a:srgbClr val="00B0F0"/>
                </a:solidFill>
                <a:latin typeface="Times New Roman"/>
                <a:cs typeface="Times New Roman"/>
              </a:rPr>
              <a:t>socket.AF_INET</a:t>
            </a:r>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socket.SOCK_STREAM</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#context creation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ctxt</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ssl.SSLContext</a:t>
            </a:r>
            <a:r>
              <a:rPr lang="en-US" sz="2400" dirty="0">
                <a:solidFill>
                  <a:srgbClr val="00B0F0"/>
                </a:solidFill>
                <a:latin typeface="Times New Roman"/>
                <a:cs typeface="Times New Roman"/>
              </a:rPr>
              <a:t>(</a:t>
            </a:r>
            <a:r>
              <a:rPr lang="en-US" sz="2400" b="1" dirty="0" err="1">
                <a:solidFill>
                  <a:srgbClr val="00B0F0"/>
                </a:solidFill>
                <a:latin typeface="Times New Roman"/>
                <a:cs typeface="Times New Roman"/>
              </a:rPr>
              <a:t>ssl.PROTOCOL_TLS_CLIENT</a:t>
            </a:r>
            <a:r>
              <a:rPr lang="en-US" sz="2400" dirty="0">
                <a:solidFill>
                  <a:srgbClr val="00B0F0"/>
                </a:solidFill>
                <a:latin typeface="Times New Roman"/>
                <a:cs typeface="Times New Roman"/>
              </a:rPr>
              <a:t>)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ctxt.load_verify_locations</a:t>
            </a:r>
            <a:r>
              <a:rPr lang="en-US" sz="2400" dirty="0">
                <a:solidFill>
                  <a:srgbClr val="00B0F0"/>
                </a:solidFill>
                <a:latin typeface="Times New Roman"/>
                <a:cs typeface="Times New Roman"/>
              </a:rPr>
              <a:t>("/path/to/</a:t>
            </a:r>
            <a:r>
              <a:rPr lang="en-US" sz="2400" dirty="0" err="1">
                <a:solidFill>
                  <a:srgbClr val="00B0F0"/>
                </a:solidFill>
                <a:latin typeface="Times New Roman"/>
                <a:cs typeface="Times New Roman"/>
              </a:rPr>
              <a:t>caCert.pem</a:t>
            </a:r>
            <a:r>
              <a:rPr lang="en-US" sz="2400" dirty="0">
                <a:solidFill>
                  <a:srgbClr val="00B0F0"/>
                </a:solidFill>
                <a:latin typeface="Times New Roman"/>
                <a:cs typeface="Times New Roman"/>
              </a:rPr>
              <a:t>")</a:t>
            </a:r>
          </a:p>
          <a:p>
            <a:r>
              <a:rPr lang="en-US" sz="2400" dirty="0">
                <a:solidFill>
                  <a:srgbClr val="00B0F0"/>
                </a:solidFill>
                <a:latin typeface="Times New Roman"/>
                <a:cs typeface="Times New Roman"/>
              </a:rPr>
              <a:t>           </a:t>
            </a:r>
          </a:p>
        </p:txBody>
      </p:sp>
      <p:sp>
        <p:nvSpPr>
          <p:cNvPr id="9" name="TextBox 8">
            <a:extLst>
              <a:ext uri="{FF2B5EF4-FFF2-40B4-BE49-F238E27FC236}">
                <a16:creationId xmlns:a16="http://schemas.microsoft.com/office/drawing/2014/main" id="{C25333D4-6C79-AE23-90C6-D34057134654}"/>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991133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dirty="0">
                <a:solidFill>
                  <a:schemeClr val="bg1"/>
                </a:solidFill>
                <a:latin typeface="Times New Roman"/>
                <a:cs typeface="Times New Roman"/>
              </a:rPr>
              <a:t>TCP-SSL CLIENT/SERVER EXAMPLE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50392B77-6003-FE8C-D83E-9E3ECFFB31B6}"/>
              </a:ext>
            </a:extLst>
          </p:cNvPr>
          <p:cNvSpPr txBox="1"/>
          <p:nvPr/>
        </p:nvSpPr>
        <p:spPr>
          <a:xfrm>
            <a:off x="889000" y="2291202"/>
            <a:ext cx="10541000" cy="3046988"/>
          </a:xfrm>
          <a:prstGeom prst="rect">
            <a:avLst/>
          </a:prstGeom>
          <a:noFill/>
        </p:spPr>
        <p:txBody>
          <a:bodyPr wrap="square" lIns="91440" tIns="45720" rIns="91440" bIns="45720" rtlCol="0" anchor="t">
            <a:spAutoFit/>
          </a:bodyPr>
          <a:lstStyle/>
          <a:p>
            <a:pPr marL="285750" indent="-285750">
              <a:buFont typeface="Arial,Sans-Serif"/>
              <a:buChar char="•"/>
            </a:pPr>
            <a:r>
              <a:rPr lang="en-US" sz="2400" dirty="0">
                <a:solidFill>
                  <a:srgbClr val="2D3956"/>
                </a:solidFill>
                <a:latin typeface="Times New Roman"/>
                <a:cs typeface="Times New Roman"/>
              </a:rPr>
              <a:t>Code: 2- the client</a:t>
            </a:r>
            <a:endParaRPr lang="en-US" dirty="0">
              <a:solidFill>
                <a:srgbClr val="000000"/>
              </a:solidFill>
              <a:latin typeface="Calibri" panose="020F0502020204030204"/>
              <a:ea typeface="Calibri" panose="020F0502020204030204"/>
              <a:cs typeface="Calibri" panose="020F0502020204030204"/>
            </a:endParaRPr>
          </a:p>
          <a:p>
            <a:r>
              <a:rPr lang="en-US" sz="2400" dirty="0">
                <a:solidFill>
                  <a:srgbClr val="2D3956"/>
                </a:solidFill>
                <a:latin typeface="Times New Roman"/>
                <a:cs typeface="Times New Roman"/>
              </a:rPr>
              <a:t> </a:t>
            </a:r>
            <a:r>
              <a:rPr lang="en-US" sz="2400" dirty="0">
                <a:solidFill>
                  <a:srgbClr val="00B0F0"/>
                </a:solidFill>
                <a:latin typeface="Times New Roman"/>
                <a:cs typeface="Times New Roman"/>
              </a:rPr>
              <a:t>                  #secure the client</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sslClient</a:t>
            </a:r>
            <a:r>
              <a:rPr lang="en-US" sz="2400" dirty="0">
                <a:solidFill>
                  <a:srgbClr val="00B0F0"/>
                </a:solidFill>
                <a:latin typeface="Times New Roman"/>
                <a:cs typeface="Times New Roman"/>
              </a:rPr>
              <a:t> = </a:t>
            </a:r>
            <a:r>
              <a:rPr lang="en-US" sz="2400" dirty="0" err="1">
                <a:solidFill>
                  <a:srgbClr val="00B0F0"/>
                </a:solidFill>
                <a:latin typeface="Times New Roman"/>
                <a:cs typeface="Times New Roman"/>
              </a:rPr>
              <a:t>ctxt.wrap_socket</a:t>
            </a:r>
            <a:r>
              <a:rPr lang="en-US" sz="2400" dirty="0">
                <a:solidFill>
                  <a:srgbClr val="00B0F0"/>
                </a:solidFill>
                <a:latin typeface="Times New Roman"/>
                <a:cs typeface="Times New Roman"/>
              </a:rPr>
              <a:t>(sock, </a:t>
            </a:r>
            <a:r>
              <a:rPr lang="en-US" sz="2400" dirty="0" err="1">
                <a:solidFill>
                  <a:srgbClr val="00B0F0"/>
                </a:solidFill>
                <a:latin typeface="Times New Roman"/>
                <a:cs typeface="Times New Roman"/>
              </a:rPr>
              <a:t>server_hostname</a:t>
            </a:r>
            <a:r>
              <a:rPr lang="en-US" sz="2400" dirty="0">
                <a:solidFill>
                  <a:srgbClr val="00B0F0"/>
                </a:solidFill>
                <a:latin typeface="Times New Roman"/>
                <a:cs typeface="Times New Roman"/>
              </a:rPr>
              <a:t>=host)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sslClient.connect</a:t>
            </a:r>
            <a:r>
              <a:rPr lang="en-US" sz="2400" dirty="0">
                <a:solidFill>
                  <a:srgbClr val="00B0F0"/>
                </a:solidFill>
                <a:latin typeface="Times New Roman"/>
                <a:cs typeface="Times New Roman"/>
              </a:rPr>
              <a:t>((host, port))</a:t>
            </a:r>
          </a:p>
          <a:p>
            <a:r>
              <a:rPr lang="en-US" sz="2400" dirty="0">
                <a:solidFill>
                  <a:srgbClr val="00B0F0"/>
                </a:solidFill>
                <a:latin typeface="Times New Roman"/>
                <a:cs typeface="Times New Roman"/>
              </a:rPr>
              <a:t>                   #exchange message </a:t>
            </a:r>
          </a:p>
          <a:p>
            <a:r>
              <a:rPr lang="en-US" sz="2400" dirty="0">
                <a:solidFill>
                  <a:srgbClr val="00B0F0"/>
                </a:solidFill>
                <a:latin typeface="Times New Roman"/>
                <a:cs typeface="Times New Roman"/>
              </a:rPr>
              <a:t>                   msg = input(":&gt; ").encode() </a:t>
            </a:r>
          </a:p>
          <a:p>
            <a:r>
              <a:rPr lang="en-US" sz="2400" dirty="0">
                <a:solidFill>
                  <a:srgbClr val="00B0F0"/>
                </a:solidFill>
                <a:latin typeface="Times New Roman"/>
                <a:cs typeface="Times New Roman"/>
              </a:rPr>
              <a:t>                   </a:t>
            </a:r>
            <a:r>
              <a:rPr lang="en-US" sz="2400" dirty="0" err="1">
                <a:solidFill>
                  <a:srgbClr val="00B0F0"/>
                </a:solidFill>
                <a:latin typeface="Times New Roman"/>
                <a:cs typeface="Times New Roman"/>
              </a:rPr>
              <a:t>sslClient.send</a:t>
            </a:r>
            <a:r>
              <a:rPr lang="en-US" sz="2400" dirty="0">
                <a:solidFill>
                  <a:srgbClr val="00B0F0"/>
                </a:solidFill>
                <a:latin typeface="Times New Roman"/>
                <a:cs typeface="Times New Roman"/>
              </a:rPr>
              <a:t>(msg)</a:t>
            </a:r>
          </a:p>
          <a:p>
            <a:r>
              <a:rPr lang="en-US" sz="2400" dirty="0">
                <a:solidFill>
                  <a:srgbClr val="00B0F0"/>
                </a:solidFill>
                <a:latin typeface="Times New Roman"/>
                <a:cs typeface="Times New Roman"/>
              </a:rPr>
              <a:t>                   </a:t>
            </a:r>
          </a:p>
        </p:txBody>
      </p:sp>
      <p:sp>
        <p:nvSpPr>
          <p:cNvPr id="9" name="TextBox 8">
            <a:extLst>
              <a:ext uri="{FF2B5EF4-FFF2-40B4-BE49-F238E27FC236}">
                <a16:creationId xmlns:a16="http://schemas.microsoft.com/office/drawing/2014/main" id="{D39EA31F-9FB1-4F8E-3BAD-2D5A52955DFD}"/>
              </a:ext>
            </a:extLst>
          </p:cNvPr>
          <p:cNvSpPr txBox="1"/>
          <p:nvPr/>
        </p:nvSpPr>
        <p:spPr>
          <a:xfrm>
            <a:off x="9497682" y="1230702"/>
            <a:ext cx="98916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2000" b="1">
                <a:solidFill>
                  <a:srgbClr val="FFFFFF"/>
                </a:solidFill>
              </a:rPr>
              <a:t>Cont'd</a:t>
            </a:r>
          </a:p>
        </p:txBody>
      </p:sp>
    </p:spTree>
    <p:extLst>
      <p:ext uri="{BB962C8B-B14F-4D97-AF65-F5344CB8AC3E}">
        <p14:creationId xmlns:p14="http://schemas.microsoft.com/office/powerpoint/2010/main" val="1475864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162842"/>
            <a:ext cx="6993161" cy="523220"/>
          </a:xfrm>
          <a:prstGeom prst="rect">
            <a:avLst/>
          </a:prstGeom>
          <a:noFill/>
        </p:spPr>
        <p:txBody>
          <a:bodyPr wrap="square" lIns="91440" tIns="45720" rIns="91440" bIns="45720" rtlCol="0" anchor="t">
            <a:spAutoFit/>
          </a:bodyPr>
          <a:lstStyle/>
          <a:p>
            <a:r>
              <a:rPr lang="en-US" sz="2800" b="1">
                <a:solidFill>
                  <a:schemeClr val="bg1"/>
                </a:solidFill>
                <a:latin typeface="Times New Roman"/>
                <a:cs typeface="Times New Roman"/>
              </a:rPr>
              <a:t>QUESTIONS FOR ONLINE DISCUSSION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lIns="91440" tIns="45720" rIns="91440" bIns="45720" rtlCol="0" anchor="t">
            <a:spAutoFit/>
          </a:bodyPr>
          <a:lstStyle/>
          <a:p>
            <a:pPr algn="ctr"/>
            <a:r>
              <a:rPr lang="en-US">
                <a:solidFill>
                  <a:schemeClr val="bg1"/>
                </a:solidFill>
                <a:latin typeface="Times New Roman"/>
                <a:cs typeface="Times New Roman"/>
              </a:rPr>
              <a:t>Lecture</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lIns="91440" tIns="45720" rIns="91440" bIns="45720" rtlCol="0" anchor="t">
            <a:spAutoFit/>
          </a:bodyPr>
          <a:lstStyle/>
          <a:p>
            <a:pPr algn="ctr"/>
            <a:r>
              <a:rPr lang="en-US" sz="5400" b="1">
                <a:solidFill>
                  <a:schemeClr val="bg1"/>
                </a:solidFill>
                <a:latin typeface="Times New Roman"/>
                <a:cs typeface="Times New Roman"/>
              </a:rPr>
              <a:t>06</a:t>
            </a:r>
            <a:endParaRPr lang="en-US" sz="1600" b="1">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46659"/>
          </a:xfrm>
          <a:prstGeom prst="rect">
            <a:avLst/>
          </a:prstGeom>
          <a:noFill/>
        </p:spPr>
        <p:txBody>
          <a:bodyPr wrap="square" lIns="91440" tIns="45720" rIns="91440" bIns="45720" rtlCol="0" anchor="t">
            <a:spAutoFit/>
          </a:bodyPr>
          <a:lstStyle/>
          <a:p>
            <a:pPr marL="285750" indent="-285750" algn="just">
              <a:buFont typeface="Arial,Sans-Serif"/>
              <a:buChar char="•"/>
            </a:pPr>
            <a:endParaRPr lang="en-US" sz="2400" dirty="0">
              <a:solidFill>
                <a:srgbClr val="2D3956"/>
              </a:solidFill>
              <a:latin typeface="Times New Roman"/>
              <a:cs typeface="Times New Roman"/>
            </a:endParaRPr>
          </a:p>
          <a:p>
            <a:pPr marL="285750" indent="-285750" algn="just">
              <a:buFont typeface="Arial,Sans-Serif"/>
              <a:buChar char="•"/>
            </a:pPr>
            <a:r>
              <a:rPr lang="en-US" sz="2400" dirty="0">
                <a:solidFill>
                  <a:srgbClr val="2D3956"/>
                </a:solidFill>
                <a:latin typeface="Times New Roman"/>
                <a:cs typeface="Times New Roman"/>
              </a:rPr>
              <a:t>Try to modify the SSL client/server program to allow the server to accept multiple clients and secure connections with them.</a:t>
            </a:r>
            <a:endParaRPr lang="en-US"/>
          </a:p>
          <a:p>
            <a:pPr marL="285750" indent="-285750" algn="just">
              <a:buFont typeface="Arial,Sans-Serif"/>
              <a:buChar char="•"/>
            </a:pPr>
            <a:endParaRPr lang="en-US"/>
          </a:p>
          <a:p>
            <a:pPr marL="285750" indent="-285750" algn="just">
              <a:buFont typeface="Arial,Sans-Serif"/>
              <a:buChar char="•"/>
            </a:pPr>
            <a:endParaRPr lang="en-US" sz="2400" dirty="0">
              <a:solidFill>
                <a:srgbClr val="2D3956"/>
              </a:solidFill>
              <a:latin typeface="Times New Roman"/>
              <a:cs typeface="Times New Roman"/>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Tree>
    <p:extLst>
      <p:ext uri="{BB962C8B-B14F-4D97-AF65-F5344CB8AC3E}">
        <p14:creationId xmlns:p14="http://schemas.microsoft.com/office/powerpoint/2010/main" val="3053353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person holding a tablet&#10;&#10;Description automatically generated">
            <a:extLst>
              <a:ext uri="{FF2B5EF4-FFF2-40B4-BE49-F238E27FC236}">
                <a16:creationId xmlns:a16="http://schemas.microsoft.com/office/drawing/2014/main" id="{5D52CB60-1037-5D90-C1A6-677803AD65EE}"/>
              </a:ext>
            </a:extLst>
          </p:cNvPr>
          <p:cNvPicPr>
            <a:picLocks noChangeAspect="1"/>
          </p:cNvPicPr>
          <p:nvPr/>
        </p:nvPicPr>
        <p:blipFill>
          <a:blip r:embed="rId8"/>
          <a:stretch>
            <a:fillRect/>
          </a:stretch>
        </p:blipFill>
        <p:spPr>
          <a:xfrm>
            <a:off x="1475117" y="1587476"/>
            <a:ext cx="9342407" cy="389870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36</Slides>
  <Notes>3</Notes>
  <HiddenSlides>0</HiddenSlide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675</cp:revision>
  <dcterms:created xsi:type="dcterms:W3CDTF">2023-04-29T09:08:23Z</dcterms:created>
  <dcterms:modified xsi:type="dcterms:W3CDTF">2023-11-11T14:58:33Z</dcterms:modified>
</cp:coreProperties>
</file>