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7" r:id="rId1"/>
  </p:sldMasterIdLst>
  <p:notesMasterIdLst>
    <p:notesMasterId r:id="rId16"/>
  </p:notesMasterIdLst>
  <p:handoutMasterIdLst>
    <p:handoutMasterId r:id="rId17"/>
  </p:handoutMasterIdLst>
  <p:sldIdLst>
    <p:sldId id="363" r:id="rId2"/>
    <p:sldId id="369" r:id="rId3"/>
    <p:sldId id="364" r:id="rId4"/>
    <p:sldId id="365" r:id="rId5"/>
    <p:sldId id="370" r:id="rId6"/>
    <p:sldId id="366" r:id="rId7"/>
    <p:sldId id="371" r:id="rId8"/>
    <p:sldId id="367" r:id="rId9"/>
    <p:sldId id="379" r:id="rId10"/>
    <p:sldId id="376" r:id="rId11"/>
    <p:sldId id="381" r:id="rId12"/>
    <p:sldId id="380" r:id="rId13"/>
    <p:sldId id="373" r:id="rId14"/>
    <p:sldId id="29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87013" autoAdjust="0"/>
  </p:normalViewPr>
  <p:slideViewPr>
    <p:cSldViewPr>
      <p:cViewPr varScale="1">
        <p:scale>
          <a:sx n="59" d="100"/>
          <a:sy n="59" d="100"/>
        </p:scale>
        <p:origin x="1074" y="6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6/1/2023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6/1/2023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14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504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815257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169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73047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39906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891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083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34345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861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39545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16313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0845573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979358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279091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019446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693427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457613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270994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155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8" r:id="rId1"/>
    <p:sldLayoutId id="2147484029" r:id="rId2"/>
    <p:sldLayoutId id="2147484030" r:id="rId3"/>
    <p:sldLayoutId id="2147484031" r:id="rId4"/>
    <p:sldLayoutId id="2147484032" r:id="rId5"/>
    <p:sldLayoutId id="2147484033" r:id="rId6"/>
    <p:sldLayoutId id="2147484034" r:id="rId7"/>
    <p:sldLayoutId id="2147484035" r:id="rId8"/>
    <p:sldLayoutId id="2147484036" r:id="rId9"/>
    <p:sldLayoutId id="2147484037" r:id="rId10"/>
    <p:sldLayoutId id="2147484038" r:id="rId11"/>
    <p:sldLayoutId id="2147484039" r:id="rId12"/>
    <p:sldLayoutId id="2147484040" r:id="rId13"/>
    <p:sldLayoutId id="2147484041" r:id="rId14"/>
    <p:sldLayoutId id="2147484042" r:id="rId15"/>
    <p:sldLayoutId id="2147484043" r:id="rId16"/>
    <p:sldLayoutId id="2147484044" r:id="rId17"/>
    <p:sldLayoutId id="2147484045" r:id="rId18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12" Type="http://schemas.openxmlformats.org/officeDocument/2006/relationships/hyperlink" Target="https://www.scopus.com/authid/detail.uri?authorId=57000386100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11" Type="http://schemas.openxmlformats.org/officeDocument/2006/relationships/hyperlink" Target="https://orcid.org/0000-0002-9021-3151" TargetMode="External"/><Relationship Id="rId5" Type="http://schemas.openxmlformats.org/officeDocument/2006/relationships/image" Target="../media/image8.emf"/><Relationship Id="rId10" Type="http://schemas.openxmlformats.org/officeDocument/2006/relationships/hyperlink" Target="https://scholar.google.com/scholar?hl=en&amp;as_sdt=0%2C5&amp;q=Kamal+Alieyan&amp;btnG=&amp;oq=kama" TargetMode="External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68558" y="609600"/>
            <a:ext cx="6952234" cy="279561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90000"/>
              </a:lnSpc>
              <a:defRPr/>
            </a:pPr>
            <a:br>
              <a:rPr lang="en-US" sz="2400" dirty="0"/>
            </a:br>
            <a:r>
              <a:rPr lang="en-US" sz="5300" i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Cybersecurity Law, Policy, and Ethics</a:t>
            </a: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r>
              <a:rPr lang="en-US" sz="1800" dirty="0"/>
              <a:t>Master of Science in Cybersecurity </a:t>
            </a:r>
            <a:br>
              <a:rPr lang="en-US" sz="1800" dirty="0"/>
            </a:br>
            <a:br>
              <a:rPr lang="en-US" sz="1800" dirty="0"/>
            </a:br>
            <a:r>
              <a:rPr lang="en-US" sz="1800" dirty="0"/>
              <a:t>Orientation show</a:t>
            </a:r>
            <a:br>
              <a:rPr lang="en-US" sz="1800" dirty="0"/>
            </a:br>
            <a:r>
              <a:rPr lang="en-US" sz="1800" dirty="0" err="1"/>
              <a:t>عرض</a:t>
            </a:r>
            <a:r>
              <a:rPr lang="en-US" sz="1800" dirty="0"/>
              <a:t> </a:t>
            </a:r>
            <a:r>
              <a:rPr lang="en-US" sz="1800" dirty="0" err="1"/>
              <a:t>توجيهي</a:t>
            </a:r>
            <a:r>
              <a:rPr lang="en-US" sz="1800" dirty="0"/>
              <a:t> </a:t>
            </a:r>
            <a:endParaRPr lang="en-US" sz="2400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59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/>
            <a:r>
              <a:rPr lang="en-US" sz="4800" b="1" i="1" dirty="0">
                <a:solidFill>
                  <a:schemeClr val="tx1"/>
                </a:solidFill>
              </a:rPr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pPr marR="0"/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pPr marR="0"/>
            <a:r>
              <a:rPr lang="en-US" dirty="0">
                <a:solidFill>
                  <a:schemeClr val="tx1"/>
                </a:solidFill>
              </a:rPr>
              <a:t>Faculty of IT – 2023/2024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>
              <a:spcAft>
                <a:spcPts val="600"/>
              </a:spcAft>
            </a:pPr>
            <a:fld id="{7729AD7A-7DE9-4247-A582-BC235EEC0C3A}" type="slidenum">
              <a:rPr lang="en-US" smtClean="0">
                <a:solidFill>
                  <a:schemeClr val="bg2">
                    <a:lumMod val="50000"/>
                  </a:schemeClr>
                </a:solidFill>
                <a:latin typeface="+mn-lt"/>
                <a:cs typeface="+mn-cs"/>
              </a:rPr>
              <a:pPr defTabSz="914400">
                <a:spcAft>
                  <a:spcPts val="600"/>
                </a:spcAft>
              </a:pPr>
              <a:t>1</a:t>
            </a:fld>
            <a:endParaRPr lang="en-US">
              <a:solidFill>
                <a:schemeClr val="bg2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8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98863" y="1897595"/>
            <a:ext cx="5892537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Kamal Alieyan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USM, Malaysia, Jun. 2018.</a:t>
            </a:r>
            <a:endParaRPr lang="en-US" dirty="0"/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“Mu’tta University” / Jordan, Jun.2003.</a:t>
            </a:r>
          </a:p>
          <a:p>
            <a:pPr marL="914400" lvl="2" indent="0"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Law, Policy and Ethics,  Dr. Kamal Alieyan, Summer 2022</a:t>
            </a: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erson in a suit&#10;&#10;Description automatically generated with medium confidence">
            <a:extLst>
              <a:ext uri="{FF2B5EF4-FFF2-40B4-BE49-F238E27FC236}">
                <a16:creationId xmlns:a16="http://schemas.microsoft.com/office/drawing/2014/main" id="{0DC3CD81-63EC-D34D-F037-FD12C9BC203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0" y="2480202"/>
            <a:ext cx="1616470" cy="1897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>
                <a:solidFill>
                  <a:srgbClr val="0B06D0"/>
                </a:solidFill>
              </a:rPr>
              <a:t>kamal@esu.ac.ae</a:t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“Cybersecurity Law, Policy and Ethics” 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(Wednesday at 9:00 PM) every week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4" name="Picture 13" descr="C:\Users\Redhwan\Downloads\ClipartKey_1242841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ounded Rectangle 14"/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Scopus Indexed Journals - I -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المعرف المفتوح للباحثين والمساهمين - ويكيبيديا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4"/>
          <p:cNvSpPr txBox="1"/>
          <p:nvPr/>
        </p:nvSpPr>
        <p:spPr>
          <a:xfrm>
            <a:off x="1810510" y="3741445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21" name="Text Box 90"/>
          <p:cNvSpPr txBox="1"/>
          <p:nvPr/>
        </p:nvSpPr>
        <p:spPr>
          <a:xfrm>
            <a:off x="1994162" y="5151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2" name="Text Box 87"/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54A293D-4DDC-4B1A-475A-49A577E74F60}"/>
              </a:ext>
            </a:extLst>
          </p:cNvPr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Law, Policy and Ethics,  Dr. Kamal Alieyan, Summer 2022</a:t>
            </a:r>
          </a:p>
        </p:txBody>
      </p:sp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EE99EBD-AB08-5A35-5B98-05381B3EB8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8346" y="1423948"/>
            <a:ext cx="4377378" cy="461741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7" y="1505744"/>
            <a:ext cx="6397594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b="1" dirty="0"/>
              <a:t>3 credit hours.  </a:t>
            </a:r>
            <a:endParaRPr lang="en-US" sz="1600" b="1" dirty="0"/>
          </a:p>
          <a:p>
            <a:pPr lvl="1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</a:rPr>
              <a:t>: </a:t>
            </a:r>
            <a:endParaRPr lang="ar-YE" sz="2000" b="1" i="1" dirty="0">
              <a:solidFill>
                <a:srgbClr val="FF0000"/>
              </a:solidFill>
            </a:endParaRPr>
          </a:p>
          <a:p>
            <a:pPr marL="514350" lvl="1" indent="-514350">
              <a:buFont typeface="Arial" panose="020B0604020202020204" pitchFamily="34" charset="0"/>
              <a:buChar char="•"/>
              <a:defRPr/>
            </a:pPr>
            <a:r>
              <a:rPr lang="en-US" dirty="0"/>
              <a:t>Apple Academic Press (2021). </a:t>
            </a:r>
            <a:r>
              <a:rPr lang="en-US" b="1" dirty="0"/>
              <a:t>Cybersecurity Law Policy And Ethics</a:t>
            </a:r>
            <a:r>
              <a:rPr lang="en-US" dirty="0"/>
              <a:t>. By Ishaani Priyadarshini, and Chase Cotton. </a:t>
            </a:r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Additional Reference:</a:t>
            </a: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endParaRPr lang="en-US" sz="2000" b="1" i="1" dirty="0">
              <a:solidFill>
                <a:schemeClr val="accent6"/>
              </a:solidFill>
            </a:endParaRPr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025917" y="4937452"/>
            <a:ext cx="682751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Springer (2020). </a:t>
            </a:r>
            <a:r>
              <a:rPr lang="en-US" b="1" dirty="0"/>
              <a:t>The Ethics of Cybersecurity. </a:t>
            </a:r>
            <a:r>
              <a:rPr lang="en-US" dirty="0"/>
              <a:t>By Markus Christen, Bert </a:t>
            </a:r>
            <a:r>
              <a:rPr lang="en-US" dirty="0" err="1"/>
              <a:t>Gordijn</a:t>
            </a:r>
            <a:r>
              <a:rPr lang="en-US" dirty="0"/>
              <a:t>, and Michele </a:t>
            </a:r>
            <a:r>
              <a:rPr lang="en-US" dirty="0" err="1"/>
              <a:t>Loi</a:t>
            </a:r>
            <a:r>
              <a:rPr lang="en-US" dirty="0"/>
              <a:t>.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8989E3-8270-40A3-7BB5-37044D4194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07357" y="1449799"/>
            <a:ext cx="2911396" cy="389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271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146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8714" y="2309078"/>
            <a:ext cx="10956486" cy="2239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69988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provides an overview of the broad and constantly emerging field of cybersecurity ethics, governance, law, and compliance. </a:t>
            </a:r>
          </a:p>
          <a:p>
            <a:pPr marL="1169988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importance of the role of security policy is discussed.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83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 of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53200" y="1371600"/>
            <a:ext cx="9936163" cy="474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This course aims to:</a:t>
            </a:r>
          </a:p>
          <a:p>
            <a:pPr lvl="1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 Provide students with concepts of:- 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Introduction to Cyberethics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Ethical Issues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Cybersecurity Ethics: Cyberspace and Other Applications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Introduction to Cyber laws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Risks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Introduction to Cybersecurity Policies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ar-YE" sz="20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7110810"/>
              </p:ext>
            </p:extLst>
          </p:nvPr>
        </p:nvGraphicFramePr>
        <p:xfrm>
          <a:off x="1764793" y="1708451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Lecture_1 Introduction to Cyberethics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Lecture_2 Introduction to Cyberethics (2)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 Ethical Issues in Cybersecurity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 Cybersecurity Ethics: Cyberspace and Other Applications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Lecture_5 Cybersecurity Ethics: Cyberspace and Other Applications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Lecture_6 Introduction to Cyber laws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Lecture_7 Risks in Cybersecurity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Risks in Cybersecurity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Lecture_9 Introduction to Cybersecurity Policies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 Introduction to Cybersecurity Policies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136779" y="2278301"/>
            <a:ext cx="3879048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BCD8EA-5A31-654B-D290-1F498E619A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37" y="0"/>
            <a:ext cx="8244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1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5456176" y="2248361"/>
            <a:ext cx="4373393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الفترة الزمنية التعليمية في الفصل الدراسي الصيف</a:t>
            </a:r>
            <a:r>
              <a:rPr lang="en-US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تكون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١٣أسبوع</a:t>
            </a:r>
            <a:endParaRPr lang="en-US" sz="2400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(منهم أسبوعين للاختبار النهائي)</a:t>
            </a:r>
          </a:p>
        </p:txBody>
      </p:sp>
      <p:grpSp>
        <p:nvGrpSpPr>
          <p:cNvPr id="12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453975" y="2434427"/>
            <a:ext cx="4446494" cy="1884958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486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5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A345695-2812-52A3-A68E-C8C8709808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762600"/>
            <a:ext cx="8915400" cy="49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4285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pic>
        <p:nvPicPr>
          <p:cNvPr id="5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FDB5EAB-BFB6-1FB4-4D98-F075A571B6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610200"/>
            <a:ext cx="9972776" cy="52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0257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2875412" y="2385124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14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4338</TotalTime>
  <Words>607</Words>
  <Application>Microsoft Office PowerPoint</Application>
  <PresentationFormat>Widescreen</PresentationFormat>
  <Paragraphs>133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Arial</vt:lpstr>
      <vt:lpstr>Calibri</vt:lpstr>
      <vt:lpstr>Catamaran</vt:lpstr>
      <vt:lpstr>Constantia</vt:lpstr>
      <vt:lpstr>Tahoma</vt:lpstr>
      <vt:lpstr>Tajawal Medium</vt:lpstr>
      <vt:lpstr>Tw Cen MT</vt:lpstr>
      <vt:lpstr>Wingdings</vt:lpstr>
      <vt:lpstr>Wingdings 3</vt:lpstr>
      <vt:lpstr>Droplet</vt:lpstr>
      <vt:lpstr> Cybersecurity Law, Policy, and Ethics   Master of Science in Cybersecurity   Orientation show عرض توجيهي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Kamal Ibrahim Alieyan</cp:lastModifiedBy>
  <cp:revision>160</cp:revision>
  <dcterms:created xsi:type="dcterms:W3CDTF">2012-10-04T04:34:07Z</dcterms:created>
  <dcterms:modified xsi:type="dcterms:W3CDTF">2023-06-01T12:18:45Z</dcterms:modified>
</cp:coreProperties>
</file>