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x="12192000" cy="6858000"/>
  <p:notesSz cx="12192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C00000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C00000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C00000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712083" y="49075"/>
            <a:ext cx="1977435" cy="99623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3784091" y="914400"/>
            <a:ext cx="6223000" cy="45720"/>
          </a:xfrm>
          <a:custGeom>
            <a:avLst/>
            <a:gdLst/>
            <a:ahLst/>
            <a:cxnLst/>
            <a:rect l="l" t="t" r="r" b="b"/>
            <a:pathLst>
              <a:path w="6223000" h="45719">
                <a:moveTo>
                  <a:pt x="6222492" y="0"/>
                </a:moveTo>
                <a:lnTo>
                  <a:pt x="0" y="0"/>
                </a:lnTo>
                <a:lnTo>
                  <a:pt x="0" y="45720"/>
                </a:lnTo>
                <a:lnTo>
                  <a:pt x="6222492" y="45720"/>
                </a:lnTo>
                <a:lnTo>
                  <a:pt x="6222492" y="0"/>
                </a:lnTo>
                <a:close/>
              </a:path>
            </a:pathLst>
          </a:custGeom>
          <a:solidFill>
            <a:srgbClr val="8E5A6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25111" y="1290065"/>
            <a:ext cx="3541776" cy="299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C00000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41650" y="2270505"/>
            <a:ext cx="6115050" cy="2115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8" Type="http://schemas.openxmlformats.org/officeDocument/2006/relationships/image" Target="../media/image18.png"/><Relationship Id="rId9" Type="http://schemas.openxmlformats.org/officeDocument/2006/relationships/image" Target="../media/image19.png"/><Relationship Id="rId10" Type="http://schemas.openxmlformats.org/officeDocument/2006/relationships/image" Target="../media/image20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5" Type="http://schemas.openxmlformats.org/officeDocument/2006/relationships/image" Target="../media/image37.png"/><Relationship Id="rId6" Type="http://schemas.openxmlformats.org/officeDocument/2006/relationships/image" Target="../media/image38.png"/><Relationship Id="rId7" Type="http://schemas.openxmlformats.org/officeDocument/2006/relationships/image" Target="../media/image39.png"/><Relationship Id="rId8" Type="http://schemas.openxmlformats.org/officeDocument/2006/relationships/image" Target="../media/image40.png"/><Relationship Id="rId9" Type="http://schemas.openxmlformats.org/officeDocument/2006/relationships/image" Target="../media/image41.png"/><Relationship Id="rId10" Type="http://schemas.openxmlformats.org/officeDocument/2006/relationships/image" Target="../media/image42.png"/><Relationship Id="rId11" Type="http://schemas.openxmlformats.org/officeDocument/2006/relationships/image" Target="../media/image43.png"/><Relationship Id="rId12" Type="http://schemas.openxmlformats.org/officeDocument/2006/relationships/image" Target="../media/image44.png"/><Relationship Id="rId13" Type="http://schemas.openxmlformats.org/officeDocument/2006/relationships/image" Target="../media/image45.png"/><Relationship Id="rId14" Type="http://schemas.openxmlformats.org/officeDocument/2006/relationships/image" Target="../media/image46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jpg"/><Relationship Id="rId3" Type="http://schemas.openxmlformats.org/officeDocument/2006/relationships/image" Target="../media/image49.png"/><Relationship Id="rId4" Type="http://schemas.openxmlformats.org/officeDocument/2006/relationships/image" Target="../media/image50.png"/><Relationship Id="rId5" Type="http://schemas.openxmlformats.org/officeDocument/2006/relationships/image" Target="../media/image51.png"/><Relationship Id="rId6" Type="http://schemas.openxmlformats.org/officeDocument/2006/relationships/image" Target="../media/image52.png"/><Relationship Id="rId7" Type="http://schemas.openxmlformats.org/officeDocument/2006/relationships/image" Target="../media/image53.png"/><Relationship Id="rId8" Type="http://schemas.openxmlformats.org/officeDocument/2006/relationships/image" Target="../media/image54.png"/><Relationship Id="rId9" Type="http://schemas.openxmlformats.org/officeDocument/2006/relationships/image" Target="../media/image55.png"/><Relationship Id="rId10" Type="http://schemas.openxmlformats.org/officeDocument/2006/relationships/image" Target="../media/image56.png"/><Relationship Id="rId11" Type="http://schemas.openxmlformats.org/officeDocument/2006/relationships/image" Target="../media/image57.png"/><Relationship Id="rId12" Type="http://schemas.openxmlformats.org/officeDocument/2006/relationships/image" Target="../media/image58.png"/><Relationship Id="rId13" Type="http://schemas.openxmlformats.org/officeDocument/2006/relationships/image" Target="../media/image59.png"/><Relationship Id="rId14" Type="http://schemas.openxmlformats.org/officeDocument/2006/relationships/image" Target="../media/image60.png"/><Relationship Id="rId15" Type="http://schemas.openxmlformats.org/officeDocument/2006/relationships/image" Target="../media/image6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2.png"/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5" Type="http://schemas.openxmlformats.org/officeDocument/2006/relationships/image" Target="../media/image48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png"/><Relationship Id="rId3" Type="http://schemas.openxmlformats.org/officeDocument/2006/relationships/image" Target="../media/image66.png"/><Relationship Id="rId4" Type="http://schemas.openxmlformats.org/officeDocument/2006/relationships/image" Target="../media/image67.png"/><Relationship Id="rId5" Type="http://schemas.openxmlformats.org/officeDocument/2006/relationships/image" Target="../media/image68.png"/><Relationship Id="rId6" Type="http://schemas.openxmlformats.org/officeDocument/2006/relationships/image" Target="../media/image69.png"/><Relationship Id="rId7" Type="http://schemas.openxmlformats.org/officeDocument/2006/relationships/image" Target="../media/image70.png"/><Relationship Id="rId8" Type="http://schemas.openxmlformats.org/officeDocument/2006/relationships/image" Target="../media/image71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2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4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5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6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7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8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9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0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1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2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3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4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7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848356" y="858011"/>
              <a:ext cx="1138555" cy="1409700"/>
            </a:xfrm>
            <a:custGeom>
              <a:avLst/>
              <a:gdLst/>
              <a:ahLst/>
              <a:cxnLst/>
              <a:rect l="l" t="t" r="r" b="b"/>
              <a:pathLst>
                <a:path w="1138554" h="1409700">
                  <a:moveTo>
                    <a:pt x="1024128" y="0"/>
                  </a:moveTo>
                  <a:lnTo>
                    <a:pt x="803910" y="0"/>
                  </a:lnTo>
                  <a:lnTo>
                    <a:pt x="0" y="824484"/>
                  </a:lnTo>
                  <a:lnTo>
                    <a:pt x="220218" y="824484"/>
                  </a:lnTo>
                  <a:lnTo>
                    <a:pt x="1024128" y="0"/>
                  </a:lnTo>
                  <a:close/>
                </a:path>
                <a:path w="1138554" h="1409700">
                  <a:moveTo>
                    <a:pt x="1138428" y="583692"/>
                  </a:moveTo>
                  <a:lnTo>
                    <a:pt x="919734" y="583692"/>
                  </a:lnTo>
                  <a:lnTo>
                    <a:pt x="114300" y="1409700"/>
                  </a:lnTo>
                  <a:lnTo>
                    <a:pt x="332994" y="1409700"/>
                  </a:lnTo>
                  <a:lnTo>
                    <a:pt x="1138428" y="583692"/>
                  </a:lnTo>
                  <a:close/>
                </a:path>
              </a:pathLst>
            </a:custGeom>
            <a:solidFill>
              <a:srgbClr val="FFFFFF">
                <a:alpha val="7058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23871" y="4241291"/>
              <a:ext cx="3493770" cy="145465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2348" y="2990088"/>
              <a:ext cx="3494532" cy="145389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51888" y="3119627"/>
              <a:ext cx="3240024" cy="1199388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36164" y="3076955"/>
              <a:ext cx="1895093" cy="59359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76499" y="3625596"/>
              <a:ext cx="813053" cy="59359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35223" y="3625596"/>
              <a:ext cx="2155698" cy="59359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479548" y="5029200"/>
              <a:ext cx="2581655" cy="77115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2597658" y="5147309"/>
              <a:ext cx="2350135" cy="539750"/>
            </a:xfrm>
            <a:custGeom>
              <a:avLst/>
              <a:gdLst/>
              <a:ahLst/>
              <a:cxnLst/>
              <a:rect l="l" t="t" r="r" b="b"/>
              <a:pathLst>
                <a:path w="2350135" h="539750">
                  <a:moveTo>
                    <a:pt x="2260092" y="0"/>
                  </a:moveTo>
                  <a:lnTo>
                    <a:pt x="89916" y="0"/>
                  </a:lnTo>
                  <a:lnTo>
                    <a:pt x="54917" y="7066"/>
                  </a:lnTo>
                  <a:lnTo>
                    <a:pt x="26336" y="26336"/>
                  </a:lnTo>
                  <a:lnTo>
                    <a:pt x="7066" y="54917"/>
                  </a:lnTo>
                  <a:lnTo>
                    <a:pt x="0" y="89915"/>
                  </a:lnTo>
                  <a:lnTo>
                    <a:pt x="0" y="449579"/>
                  </a:lnTo>
                  <a:lnTo>
                    <a:pt x="7066" y="484578"/>
                  </a:lnTo>
                  <a:lnTo>
                    <a:pt x="26336" y="513159"/>
                  </a:lnTo>
                  <a:lnTo>
                    <a:pt x="54917" y="532429"/>
                  </a:lnTo>
                  <a:lnTo>
                    <a:pt x="89916" y="539495"/>
                  </a:lnTo>
                  <a:lnTo>
                    <a:pt x="2260092" y="539495"/>
                  </a:lnTo>
                  <a:lnTo>
                    <a:pt x="2295090" y="532429"/>
                  </a:lnTo>
                  <a:lnTo>
                    <a:pt x="2323671" y="513159"/>
                  </a:lnTo>
                  <a:lnTo>
                    <a:pt x="2342941" y="484578"/>
                  </a:lnTo>
                  <a:lnTo>
                    <a:pt x="2350008" y="449579"/>
                  </a:lnTo>
                  <a:lnTo>
                    <a:pt x="2350008" y="89915"/>
                  </a:lnTo>
                  <a:lnTo>
                    <a:pt x="2342941" y="54917"/>
                  </a:lnTo>
                  <a:lnTo>
                    <a:pt x="2323671" y="26336"/>
                  </a:lnTo>
                  <a:lnTo>
                    <a:pt x="2295090" y="7066"/>
                  </a:lnTo>
                  <a:lnTo>
                    <a:pt x="22600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2597658" y="5147309"/>
              <a:ext cx="2350135" cy="539750"/>
            </a:xfrm>
            <a:custGeom>
              <a:avLst/>
              <a:gdLst/>
              <a:ahLst/>
              <a:cxnLst/>
              <a:rect l="l" t="t" r="r" b="b"/>
              <a:pathLst>
                <a:path w="2350135" h="539750">
                  <a:moveTo>
                    <a:pt x="0" y="89915"/>
                  </a:moveTo>
                  <a:lnTo>
                    <a:pt x="7066" y="54917"/>
                  </a:lnTo>
                  <a:lnTo>
                    <a:pt x="26336" y="26336"/>
                  </a:lnTo>
                  <a:lnTo>
                    <a:pt x="54917" y="7066"/>
                  </a:lnTo>
                  <a:lnTo>
                    <a:pt x="89916" y="0"/>
                  </a:lnTo>
                  <a:lnTo>
                    <a:pt x="2260092" y="0"/>
                  </a:lnTo>
                  <a:lnTo>
                    <a:pt x="2295090" y="7066"/>
                  </a:lnTo>
                  <a:lnTo>
                    <a:pt x="2323671" y="26336"/>
                  </a:lnTo>
                  <a:lnTo>
                    <a:pt x="2342941" y="54917"/>
                  </a:lnTo>
                  <a:lnTo>
                    <a:pt x="2350008" y="89915"/>
                  </a:lnTo>
                  <a:lnTo>
                    <a:pt x="2350008" y="449579"/>
                  </a:lnTo>
                  <a:lnTo>
                    <a:pt x="2342941" y="484578"/>
                  </a:lnTo>
                  <a:lnTo>
                    <a:pt x="2323671" y="513159"/>
                  </a:lnTo>
                  <a:lnTo>
                    <a:pt x="2295090" y="532429"/>
                  </a:lnTo>
                  <a:lnTo>
                    <a:pt x="2260092" y="539495"/>
                  </a:lnTo>
                  <a:lnTo>
                    <a:pt x="89916" y="539495"/>
                  </a:lnTo>
                  <a:lnTo>
                    <a:pt x="54917" y="532429"/>
                  </a:lnTo>
                  <a:lnTo>
                    <a:pt x="26336" y="513159"/>
                  </a:lnTo>
                  <a:lnTo>
                    <a:pt x="7066" y="484578"/>
                  </a:lnTo>
                  <a:lnTo>
                    <a:pt x="0" y="449579"/>
                  </a:lnTo>
                  <a:lnTo>
                    <a:pt x="0" y="89915"/>
                  </a:lnTo>
                  <a:close/>
                </a:path>
              </a:pathLst>
            </a:custGeom>
            <a:ln w="25400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/>
          <p:cNvSpPr txBox="1"/>
          <p:nvPr/>
        </p:nvSpPr>
        <p:spPr>
          <a:xfrm>
            <a:off x="2988945" y="5226253"/>
            <a:ext cx="1567180" cy="346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C00000"/>
                </a:solidFill>
                <a:latin typeface="Palatino Linotype"/>
                <a:cs typeface="Palatino Linotype"/>
              </a:rPr>
              <a:t>Lecture</a:t>
            </a:r>
            <a:r>
              <a:rPr dirty="0" sz="2100" spc="-100" b="1">
                <a:solidFill>
                  <a:srgbClr val="C00000"/>
                </a:solidFill>
                <a:latin typeface="Palatino Linotype"/>
                <a:cs typeface="Palatino Linotype"/>
              </a:rPr>
              <a:t> </a:t>
            </a:r>
            <a:r>
              <a:rPr dirty="0" sz="2100" b="1">
                <a:solidFill>
                  <a:srgbClr val="C00000"/>
                </a:solidFill>
                <a:latin typeface="Palatino Linotype"/>
                <a:cs typeface="Palatino Linotype"/>
              </a:rPr>
              <a:t>No.5</a:t>
            </a:r>
            <a:endParaRPr sz="2100">
              <a:latin typeface="Palatino Linotype"/>
              <a:cs typeface="Palatino Linotype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779776" y="2604516"/>
            <a:ext cx="1306830" cy="593725"/>
            <a:chOff x="2779776" y="2604516"/>
            <a:chExt cx="1306830" cy="593725"/>
          </a:xfrm>
        </p:grpSpPr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779776" y="2604516"/>
              <a:ext cx="899922" cy="59359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325368" y="2604516"/>
              <a:ext cx="761238" cy="593598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1965451" y="2149221"/>
            <a:ext cx="3607435" cy="1880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2100" spc="-30">
                <a:solidFill>
                  <a:srgbClr val="C00000"/>
                </a:solidFill>
                <a:latin typeface="Times New Roman"/>
                <a:cs typeface="Times New Roman"/>
              </a:rPr>
              <a:t>PROJECT</a:t>
            </a:r>
            <a:r>
              <a:rPr dirty="0" sz="2100" spc="-25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z="2100" spc="-55">
                <a:solidFill>
                  <a:srgbClr val="C00000"/>
                </a:solidFill>
                <a:latin typeface="Times New Roman"/>
                <a:cs typeface="Times New Roman"/>
              </a:rPr>
              <a:t>FEASIBILITY</a:t>
            </a:r>
            <a:r>
              <a:rPr dirty="0" sz="2100" spc="-1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z="2100" spc="-150">
                <a:solidFill>
                  <a:srgbClr val="C00000"/>
                </a:solidFill>
                <a:latin typeface="Times New Roman"/>
                <a:cs typeface="Times New Roman"/>
              </a:rPr>
              <a:t>STUDY</a:t>
            </a:r>
            <a:endParaRPr sz="2100">
              <a:latin typeface="Times New Roman"/>
              <a:cs typeface="Times New Roman"/>
            </a:endParaRPr>
          </a:p>
          <a:p>
            <a:pPr marL="981075">
              <a:lnSpc>
                <a:spcPct val="100000"/>
              </a:lnSpc>
              <a:spcBef>
                <a:spcPts val="1515"/>
              </a:spcBef>
            </a:pPr>
            <a:r>
              <a:rPr dirty="0" sz="2100" spc="-5" b="1">
                <a:solidFill>
                  <a:srgbClr val="00AFEF"/>
                </a:solidFill>
                <a:latin typeface="Calibri"/>
                <a:cs typeface="Calibri"/>
              </a:rPr>
              <a:t>PMG201</a:t>
            </a:r>
            <a:endParaRPr sz="2100">
              <a:latin typeface="Calibri"/>
              <a:cs typeface="Calibri"/>
            </a:endParaRPr>
          </a:p>
          <a:p>
            <a:pPr algn="ctr" marR="48260">
              <a:lnSpc>
                <a:spcPct val="100000"/>
              </a:lnSpc>
              <a:spcBef>
                <a:spcPts val="1205"/>
              </a:spcBef>
            </a:pPr>
            <a:r>
              <a:rPr dirty="0" sz="2100" b="1">
                <a:solidFill>
                  <a:srgbClr val="17375E"/>
                </a:solidFill>
                <a:latin typeface="Palatino Linotype"/>
                <a:cs typeface="Palatino Linotype"/>
              </a:rPr>
              <a:t>Prepared</a:t>
            </a:r>
            <a:r>
              <a:rPr dirty="0" sz="2100" spc="-50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2100" b="1">
                <a:solidFill>
                  <a:srgbClr val="17375E"/>
                </a:solidFill>
                <a:latin typeface="Palatino Linotype"/>
                <a:cs typeface="Palatino Linotype"/>
              </a:rPr>
              <a:t>by</a:t>
            </a:r>
            <a:endParaRPr sz="2100">
              <a:latin typeface="Palatino Linotype"/>
              <a:cs typeface="Palatino Linotype"/>
            </a:endParaRPr>
          </a:p>
          <a:p>
            <a:pPr algn="ctr" marL="7620">
              <a:lnSpc>
                <a:spcPct val="100000"/>
              </a:lnSpc>
              <a:spcBef>
                <a:spcPts val="1800"/>
              </a:spcBef>
            </a:pPr>
            <a:r>
              <a:rPr dirty="0" sz="2100" b="1">
                <a:solidFill>
                  <a:srgbClr val="17375E"/>
                </a:solidFill>
                <a:latin typeface="Palatino Linotype"/>
                <a:cs typeface="Palatino Linotype"/>
              </a:rPr>
              <a:t>Dr.</a:t>
            </a:r>
            <a:r>
              <a:rPr dirty="0" sz="2100" spc="-25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2100" b="1">
                <a:solidFill>
                  <a:srgbClr val="17375E"/>
                </a:solidFill>
                <a:latin typeface="Palatino Linotype"/>
                <a:cs typeface="Palatino Linotype"/>
              </a:rPr>
              <a:t>Manal</a:t>
            </a:r>
            <a:r>
              <a:rPr dirty="0" sz="2100" spc="-30" b="1">
                <a:solidFill>
                  <a:srgbClr val="17375E"/>
                </a:solidFill>
                <a:latin typeface="Palatino Linotype"/>
                <a:cs typeface="Palatino Linotype"/>
              </a:rPr>
              <a:t> </a:t>
            </a:r>
            <a:r>
              <a:rPr dirty="0" sz="2100" spc="-5" b="1">
                <a:solidFill>
                  <a:srgbClr val="17375E"/>
                </a:solidFill>
                <a:latin typeface="Palatino Linotype"/>
                <a:cs typeface="Palatino Linotype"/>
              </a:rPr>
              <a:t>Elsayed</a:t>
            </a:r>
            <a:endParaRPr sz="21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9" cy="685799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30795" y="2513076"/>
              <a:ext cx="4407408" cy="268681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248905" y="2631185"/>
              <a:ext cx="4175760" cy="2455545"/>
            </a:xfrm>
            <a:custGeom>
              <a:avLst/>
              <a:gdLst/>
              <a:ahLst/>
              <a:cxnLst/>
              <a:rect l="l" t="t" r="r" b="b"/>
              <a:pathLst>
                <a:path w="4175759" h="2455545">
                  <a:moveTo>
                    <a:pt x="3766566" y="0"/>
                  </a:moveTo>
                  <a:lnTo>
                    <a:pt x="409194" y="0"/>
                  </a:lnTo>
                  <a:lnTo>
                    <a:pt x="361484" y="2753"/>
                  </a:lnTo>
                  <a:lnTo>
                    <a:pt x="315388" y="10810"/>
                  </a:lnTo>
                  <a:lnTo>
                    <a:pt x="271212" y="23861"/>
                  </a:lnTo>
                  <a:lnTo>
                    <a:pt x="229266" y="41601"/>
                  </a:lnTo>
                  <a:lnTo>
                    <a:pt x="189855" y="63721"/>
                  </a:lnTo>
                  <a:lnTo>
                    <a:pt x="153288" y="89913"/>
                  </a:lnTo>
                  <a:lnTo>
                    <a:pt x="119872" y="119872"/>
                  </a:lnTo>
                  <a:lnTo>
                    <a:pt x="89913" y="153288"/>
                  </a:lnTo>
                  <a:lnTo>
                    <a:pt x="63721" y="189855"/>
                  </a:lnTo>
                  <a:lnTo>
                    <a:pt x="41601" y="229266"/>
                  </a:lnTo>
                  <a:lnTo>
                    <a:pt x="23861" y="271212"/>
                  </a:lnTo>
                  <a:lnTo>
                    <a:pt x="10810" y="315388"/>
                  </a:lnTo>
                  <a:lnTo>
                    <a:pt x="2753" y="361484"/>
                  </a:lnTo>
                  <a:lnTo>
                    <a:pt x="0" y="409193"/>
                  </a:lnTo>
                  <a:lnTo>
                    <a:pt x="0" y="2045970"/>
                  </a:lnTo>
                  <a:lnTo>
                    <a:pt x="2753" y="2093679"/>
                  </a:lnTo>
                  <a:lnTo>
                    <a:pt x="10810" y="2139775"/>
                  </a:lnTo>
                  <a:lnTo>
                    <a:pt x="23861" y="2183951"/>
                  </a:lnTo>
                  <a:lnTo>
                    <a:pt x="41601" y="2225897"/>
                  </a:lnTo>
                  <a:lnTo>
                    <a:pt x="63721" y="2265308"/>
                  </a:lnTo>
                  <a:lnTo>
                    <a:pt x="89913" y="2301875"/>
                  </a:lnTo>
                  <a:lnTo>
                    <a:pt x="119872" y="2335291"/>
                  </a:lnTo>
                  <a:lnTo>
                    <a:pt x="153288" y="2365250"/>
                  </a:lnTo>
                  <a:lnTo>
                    <a:pt x="189855" y="2391442"/>
                  </a:lnTo>
                  <a:lnTo>
                    <a:pt x="229266" y="2413562"/>
                  </a:lnTo>
                  <a:lnTo>
                    <a:pt x="271212" y="2431302"/>
                  </a:lnTo>
                  <a:lnTo>
                    <a:pt x="315388" y="2444353"/>
                  </a:lnTo>
                  <a:lnTo>
                    <a:pt x="361484" y="2452410"/>
                  </a:lnTo>
                  <a:lnTo>
                    <a:pt x="409194" y="2455164"/>
                  </a:lnTo>
                  <a:lnTo>
                    <a:pt x="3766566" y="2455164"/>
                  </a:lnTo>
                  <a:lnTo>
                    <a:pt x="3814275" y="2452410"/>
                  </a:lnTo>
                  <a:lnTo>
                    <a:pt x="3860371" y="2444353"/>
                  </a:lnTo>
                  <a:lnTo>
                    <a:pt x="3904547" y="2431302"/>
                  </a:lnTo>
                  <a:lnTo>
                    <a:pt x="3946493" y="2413562"/>
                  </a:lnTo>
                  <a:lnTo>
                    <a:pt x="3985904" y="2391442"/>
                  </a:lnTo>
                  <a:lnTo>
                    <a:pt x="4022471" y="2365250"/>
                  </a:lnTo>
                  <a:lnTo>
                    <a:pt x="4055887" y="2335291"/>
                  </a:lnTo>
                  <a:lnTo>
                    <a:pt x="4085846" y="2301875"/>
                  </a:lnTo>
                  <a:lnTo>
                    <a:pt x="4112038" y="2265308"/>
                  </a:lnTo>
                  <a:lnTo>
                    <a:pt x="4134158" y="2225897"/>
                  </a:lnTo>
                  <a:lnTo>
                    <a:pt x="4151898" y="2183951"/>
                  </a:lnTo>
                  <a:lnTo>
                    <a:pt x="4164949" y="2139775"/>
                  </a:lnTo>
                  <a:lnTo>
                    <a:pt x="4173006" y="2093679"/>
                  </a:lnTo>
                  <a:lnTo>
                    <a:pt x="4175760" y="2045970"/>
                  </a:lnTo>
                  <a:lnTo>
                    <a:pt x="4175760" y="409193"/>
                  </a:lnTo>
                  <a:lnTo>
                    <a:pt x="4173006" y="361484"/>
                  </a:lnTo>
                  <a:lnTo>
                    <a:pt x="4164949" y="315388"/>
                  </a:lnTo>
                  <a:lnTo>
                    <a:pt x="4151898" y="271212"/>
                  </a:lnTo>
                  <a:lnTo>
                    <a:pt x="4134158" y="229266"/>
                  </a:lnTo>
                  <a:lnTo>
                    <a:pt x="4112038" y="189855"/>
                  </a:lnTo>
                  <a:lnTo>
                    <a:pt x="4085846" y="153288"/>
                  </a:lnTo>
                  <a:lnTo>
                    <a:pt x="4055887" y="119872"/>
                  </a:lnTo>
                  <a:lnTo>
                    <a:pt x="4022471" y="89913"/>
                  </a:lnTo>
                  <a:lnTo>
                    <a:pt x="3985904" y="63721"/>
                  </a:lnTo>
                  <a:lnTo>
                    <a:pt x="3946493" y="41601"/>
                  </a:lnTo>
                  <a:lnTo>
                    <a:pt x="3904547" y="23861"/>
                  </a:lnTo>
                  <a:lnTo>
                    <a:pt x="3860371" y="10810"/>
                  </a:lnTo>
                  <a:lnTo>
                    <a:pt x="3814275" y="2753"/>
                  </a:lnTo>
                  <a:lnTo>
                    <a:pt x="37665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248905" y="2631185"/>
              <a:ext cx="4175760" cy="2455545"/>
            </a:xfrm>
            <a:custGeom>
              <a:avLst/>
              <a:gdLst/>
              <a:ahLst/>
              <a:cxnLst/>
              <a:rect l="l" t="t" r="r" b="b"/>
              <a:pathLst>
                <a:path w="4175759" h="2455545">
                  <a:moveTo>
                    <a:pt x="0" y="409193"/>
                  </a:moveTo>
                  <a:lnTo>
                    <a:pt x="2753" y="361484"/>
                  </a:lnTo>
                  <a:lnTo>
                    <a:pt x="10810" y="315388"/>
                  </a:lnTo>
                  <a:lnTo>
                    <a:pt x="23861" y="271212"/>
                  </a:lnTo>
                  <a:lnTo>
                    <a:pt x="41601" y="229266"/>
                  </a:lnTo>
                  <a:lnTo>
                    <a:pt x="63721" y="189855"/>
                  </a:lnTo>
                  <a:lnTo>
                    <a:pt x="89913" y="153288"/>
                  </a:lnTo>
                  <a:lnTo>
                    <a:pt x="119872" y="119872"/>
                  </a:lnTo>
                  <a:lnTo>
                    <a:pt x="153288" y="89913"/>
                  </a:lnTo>
                  <a:lnTo>
                    <a:pt x="189855" y="63721"/>
                  </a:lnTo>
                  <a:lnTo>
                    <a:pt x="229266" y="41601"/>
                  </a:lnTo>
                  <a:lnTo>
                    <a:pt x="271212" y="23861"/>
                  </a:lnTo>
                  <a:lnTo>
                    <a:pt x="315388" y="10810"/>
                  </a:lnTo>
                  <a:lnTo>
                    <a:pt x="361484" y="2753"/>
                  </a:lnTo>
                  <a:lnTo>
                    <a:pt x="409194" y="0"/>
                  </a:lnTo>
                  <a:lnTo>
                    <a:pt x="3766566" y="0"/>
                  </a:lnTo>
                  <a:lnTo>
                    <a:pt x="3814275" y="2753"/>
                  </a:lnTo>
                  <a:lnTo>
                    <a:pt x="3860371" y="10810"/>
                  </a:lnTo>
                  <a:lnTo>
                    <a:pt x="3904547" y="23861"/>
                  </a:lnTo>
                  <a:lnTo>
                    <a:pt x="3946493" y="41601"/>
                  </a:lnTo>
                  <a:lnTo>
                    <a:pt x="3985904" y="63721"/>
                  </a:lnTo>
                  <a:lnTo>
                    <a:pt x="4022471" y="89913"/>
                  </a:lnTo>
                  <a:lnTo>
                    <a:pt x="4055887" y="119872"/>
                  </a:lnTo>
                  <a:lnTo>
                    <a:pt x="4085846" y="153288"/>
                  </a:lnTo>
                  <a:lnTo>
                    <a:pt x="4112038" y="189855"/>
                  </a:lnTo>
                  <a:lnTo>
                    <a:pt x="4134158" y="229266"/>
                  </a:lnTo>
                  <a:lnTo>
                    <a:pt x="4151898" y="271212"/>
                  </a:lnTo>
                  <a:lnTo>
                    <a:pt x="4164949" y="315388"/>
                  </a:lnTo>
                  <a:lnTo>
                    <a:pt x="4173006" y="361484"/>
                  </a:lnTo>
                  <a:lnTo>
                    <a:pt x="4175760" y="409193"/>
                  </a:lnTo>
                  <a:lnTo>
                    <a:pt x="4175760" y="2045970"/>
                  </a:lnTo>
                  <a:lnTo>
                    <a:pt x="4173006" y="2093679"/>
                  </a:lnTo>
                  <a:lnTo>
                    <a:pt x="4164949" y="2139775"/>
                  </a:lnTo>
                  <a:lnTo>
                    <a:pt x="4151898" y="2183951"/>
                  </a:lnTo>
                  <a:lnTo>
                    <a:pt x="4134158" y="2225897"/>
                  </a:lnTo>
                  <a:lnTo>
                    <a:pt x="4112038" y="2265308"/>
                  </a:lnTo>
                  <a:lnTo>
                    <a:pt x="4085846" y="2301875"/>
                  </a:lnTo>
                  <a:lnTo>
                    <a:pt x="4055887" y="2335291"/>
                  </a:lnTo>
                  <a:lnTo>
                    <a:pt x="4022471" y="2365250"/>
                  </a:lnTo>
                  <a:lnTo>
                    <a:pt x="3985904" y="2391442"/>
                  </a:lnTo>
                  <a:lnTo>
                    <a:pt x="3946493" y="2413562"/>
                  </a:lnTo>
                  <a:lnTo>
                    <a:pt x="3904547" y="2431302"/>
                  </a:lnTo>
                  <a:lnTo>
                    <a:pt x="3860371" y="2444353"/>
                  </a:lnTo>
                  <a:lnTo>
                    <a:pt x="3814275" y="2452410"/>
                  </a:lnTo>
                  <a:lnTo>
                    <a:pt x="3766566" y="2455164"/>
                  </a:lnTo>
                  <a:lnTo>
                    <a:pt x="409194" y="2455164"/>
                  </a:lnTo>
                  <a:lnTo>
                    <a:pt x="361484" y="2452410"/>
                  </a:lnTo>
                  <a:lnTo>
                    <a:pt x="315388" y="2444353"/>
                  </a:lnTo>
                  <a:lnTo>
                    <a:pt x="271212" y="2431302"/>
                  </a:lnTo>
                  <a:lnTo>
                    <a:pt x="229266" y="2413562"/>
                  </a:lnTo>
                  <a:lnTo>
                    <a:pt x="189855" y="2391442"/>
                  </a:lnTo>
                  <a:lnTo>
                    <a:pt x="153288" y="2365250"/>
                  </a:lnTo>
                  <a:lnTo>
                    <a:pt x="119872" y="2335291"/>
                  </a:lnTo>
                  <a:lnTo>
                    <a:pt x="89913" y="2301875"/>
                  </a:lnTo>
                  <a:lnTo>
                    <a:pt x="63721" y="2265308"/>
                  </a:lnTo>
                  <a:lnTo>
                    <a:pt x="41601" y="2225897"/>
                  </a:lnTo>
                  <a:lnTo>
                    <a:pt x="23861" y="2183951"/>
                  </a:lnTo>
                  <a:lnTo>
                    <a:pt x="10810" y="2139775"/>
                  </a:lnTo>
                  <a:lnTo>
                    <a:pt x="2753" y="2093679"/>
                  </a:lnTo>
                  <a:lnTo>
                    <a:pt x="0" y="2045970"/>
                  </a:lnTo>
                  <a:lnTo>
                    <a:pt x="0" y="409193"/>
                  </a:lnTo>
                  <a:close/>
                </a:path>
              </a:pathLst>
            </a:custGeom>
            <a:ln w="25400">
              <a:solidFill>
                <a:srgbClr val="8E5A6C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04860" y="2980944"/>
              <a:ext cx="1643633" cy="78714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81388" y="2980944"/>
              <a:ext cx="646938" cy="787146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839455" y="3422903"/>
              <a:ext cx="2457450" cy="67741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93807" y="3422903"/>
              <a:ext cx="962405" cy="67741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482840" y="3788664"/>
              <a:ext cx="2527554" cy="677418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607295" y="3788664"/>
              <a:ext cx="1608581" cy="677418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38615" y="4154423"/>
              <a:ext cx="1151381" cy="677418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7661275" y="3060954"/>
            <a:ext cx="3288029" cy="15532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2800" spc="-10" b="1">
                <a:solidFill>
                  <a:srgbClr val="375F92"/>
                </a:solidFill>
                <a:latin typeface="Calibri"/>
                <a:cs typeface="Calibri"/>
              </a:rPr>
              <a:t>Lecture</a:t>
            </a:r>
            <a:r>
              <a:rPr dirty="0" sz="2800" spc="-50" b="1">
                <a:solidFill>
                  <a:srgbClr val="375F92"/>
                </a:solidFill>
                <a:latin typeface="Calibri"/>
                <a:cs typeface="Calibri"/>
              </a:rPr>
              <a:t> </a:t>
            </a:r>
            <a:r>
              <a:rPr dirty="0" sz="2800" spc="-5" b="1">
                <a:solidFill>
                  <a:srgbClr val="375F92"/>
                </a:solidFill>
                <a:latin typeface="Calibri"/>
                <a:cs typeface="Calibri"/>
              </a:rPr>
              <a:t>5</a:t>
            </a:r>
            <a:endParaRPr sz="2800">
              <a:latin typeface="Calibri"/>
              <a:cs typeface="Calibri"/>
            </a:endParaRPr>
          </a:p>
          <a:p>
            <a:pPr algn="ctr" marL="12700" marR="5080" indent="-3175">
              <a:lnSpc>
                <a:spcPct val="100000"/>
              </a:lnSpc>
              <a:spcBef>
                <a:spcPts val="25"/>
              </a:spcBef>
            </a:pPr>
            <a:r>
              <a:rPr dirty="0" sz="2400" spc="-5" b="1">
                <a:solidFill>
                  <a:srgbClr val="E36C09"/>
                </a:solidFill>
                <a:latin typeface="Calibri"/>
                <a:cs typeface="Calibri"/>
              </a:rPr>
              <a:t>THE </a:t>
            </a:r>
            <a:r>
              <a:rPr dirty="0" sz="2400" spc="-10" b="1">
                <a:solidFill>
                  <a:srgbClr val="E36C09"/>
                </a:solidFill>
                <a:latin typeface="Calibri"/>
                <a:cs typeface="Calibri"/>
              </a:rPr>
              <a:t>MANAGER, </a:t>
            </a:r>
            <a:r>
              <a:rPr dirty="0" sz="2400" spc="-5" b="1">
                <a:solidFill>
                  <a:srgbClr val="E36C09"/>
                </a:solidFill>
                <a:latin typeface="Calibri"/>
                <a:cs typeface="Calibri"/>
              </a:rPr>
              <a:t>THE </a:t>
            </a:r>
            <a:r>
              <a:rPr dirty="0" sz="2400" b="1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E36C09"/>
                </a:solidFill>
                <a:latin typeface="Calibri"/>
                <a:cs typeface="Calibri"/>
              </a:rPr>
              <a:t>ORGANIZATION, </a:t>
            </a:r>
            <a:r>
              <a:rPr dirty="0" sz="2400" b="1">
                <a:solidFill>
                  <a:srgbClr val="E36C09"/>
                </a:solidFill>
                <a:latin typeface="Calibri"/>
                <a:cs typeface="Calibri"/>
              </a:rPr>
              <a:t>AND </a:t>
            </a:r>
            <a:r>
              <a:rPr dirty="0" sz="2400" spc="-5" b="1">
                <a:solidFill>
                  <a:srgbClr val="E36C09"/>
                </a:solidFill>
                <a:latin typeface="Calibri"/>
                <a:cs typeface="Calibri"/>
              </a:rPr>
              <a:t>THE </a:t>
            </a:r>
            <a:r>
              <a:rPr dirty="0" sz="2400" spc="-530" b="1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E36C09"/>
                </a:solidFill>
                <a:latin typeface="Calibri"/>
                <a:cs typeface="Calibri"/>
              </a:rPr>
              <a:t>TEAM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62528" y="1124711"/>
            <a:ext cx="5501639" cy="134873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783839" y="2326004"/>
            <a:ext cx="7338695" cy="353758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  <a:tabLst>
                <a:tab pos="867410" algn="l"/>
                <a:tab pos="2847340" algn="l"/>
                <a:tab pos="3702050" algn="l"/>
                <a:tab pos="6600190" algn="l"/>
              </a:tabLst>
            </a:pP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TH</a:t>
            </a:r>
            <a:r>
              <a:rPr dirty="0" sz="2400">
                <a:solidFill>
                  <a:srgbClr val="C00000"/>
                </a:solidFill>
                <a:latin typeface="Arial Black"/>
                <a:cs typeface="Arial Black"/>
              </a:rPr>
              <a:t>E	MA</a:t>
            </a:r>
            <a:r>
              <a:rPr dirty="0" sz="2400" spc="-25">
                <a:solidFill>
                  <a:srgbClr val="C00000"/>
                </a:solidFill>
                <a:latin typeface="Arial Black"/>
                <a:cs typeface="Arial Black"/>
              </a:rPr>
              <a:t>N</a:t>
            </a:r>
            <a:r>
              <a:rPr dirty="0" sz="2400" spc="-45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r>
              <a:rPr dirty="0" sz="2400">
                <a:solidFill>
                  <a:srgbClr val="C00000"/>
                </a:solidFill>
                <a:latin typeface="Arial Black"/>
                <a:cs typeface="Arial Black"/>
              </a:rPr>
              <a:t>GER,	</a:t>
            </a: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TH</a:t>
            </a:r>
            <a:r>
              <a:rPr dirty="0" sz="2400">
                <a:solidFill>
                  <a:srgbClr val="C00000"/>
                </a:solidFill>
                <a:latin typeface="Arial Black"/>
                <a:cs typeface="Arial Black"/>
              </a:rPr>
              <a:t>E	O</a:t>
            </a:r>
            <a:r>
              <a:rPr dirty="0" sz="2400" spc="-40">
                <a:solidFill>
                  <a:srgbClr val="C00000"/>
                </a:solidFill>
                <a:latin typeface="Arial Black"/>
                <a:cs typeface="Arial Black"/>
              </a:rPr>
              <a:t>R</a:t>
            </a:r>
            <a:r>
              <a:rPr dirty="0" sz="2400">
                <a:solidFill>
                  <a:srgbClr val="C00000"/>
                </a:solidFill>
                <a:latin typeface="Arial Black"/>
                <a:cs typeface="Arial Black"/>
              </a:rPr>
              <a:t>G</a:t>
            </a:r>
            <a:r>
              <a:rPr dirty="0" sz="2400" spc="5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r>
              <a:rPr dirty="0" sz="2400">
                <a:solidFill>
                  <a:srgbClr val="C00000"/>
                </a:solidFill>
                <a:latin typeface="Arial Black"/>
                <a:cs typeface="Arial Black"/>
              </a:rPr>
              <a:t>NI</a:t>
            </a: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Z</a:t>
            </a:r>
            <a:r>
              <a:rPr dirty="0" sz="2400" spc="-170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TIO</a:t>
            </a:r>
            <a:r>
              <a:rPr dirty="0" sz="2400">
                <a:solidFill>
                  <a:srgbClr val="C00000"/>
                </a:solidFill>
                <a:latin typeface="Arial Black"/>
                <a:cs typeface="Arial Black"/>
              </a:rPr>
              <a:t>N,	</a:t>
            </a:r>
            <a:r>
              <a:rPr dirty="0" sz="2400" spc="-10">
                <a:solidFill>
                  <a:srgbClr val="C00000"/>
                </a:solidFill>
                <a:latin typeface="Arial Black"/>
                <a:cs typeface="Arial Black"/>
              </a:rPr>
              <a:t>AND  </a:t>
            </a: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THE</a:t>
            </a:r>
            <a:r>
              <a:rPr dirty="0" sz="2400" spc="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TEAM</a:t>
            </a:r>
            <a:endParaRPr sz="2400">
              <a:latin typeface="Arial Black"/>
              <a:cs typeface="Arial Black"/>
            </a:endParaRPr>
          </a:p>
          <a:p>
            <a:pPr marL="527685" indent="-515620">
              <a:lnSpc>
                <a:spcPct val="100000"/>
              </a:lnSpc>
              <a:spcBef>
                <a:spcPts val="254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400" spc="-5" b="1">
                <a:latin typeface="Calibri"/>
                <a:cs typeface="Calibri"/>
              </a:rPr>
              <a:t>The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spc="-35" b="1">
                <a:latin typeface="Calibri"/>
                <a:cs typeface="Calibri"/>
              </a:rPr>
              <a:t>PM’s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Roles</a:t>
            </a:r>
            <a:endParaRPr sz="2400">
              <a:latin typeface="Calibri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400" spc="-5" b="1">
                <a:latin typeface="Calibri"/>
                <a:cs typeface="Calibri"/>
              </a:rPr>
              <a:t>The </a:t>
            </a:r>
            <a:r>
              <a:rPr dirty="0" sz="2400" spc="-35" b="1">
                <a:latin typeface="Calibri"/>
                <a:cs typeface="Calibri"/>
              </a:rPr>
              <a:t>PM’s</a:t>
            </a:r>
            <a:r>
              <a:rPr dirty="0" sz="240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Responsibilities</a:t>
            </a:r>
            <a:r>
              <a:rPr dirty="0" sz="2400" spc="25" b="1">
                <a:latin typeface="Calibri"/>
                <a:cs typeface="Calibri"/>
              </a:rPr>
              <a:t> </a:t>
            </a:r>
            <a:r>
              <a:rPr dirty="0" sz="2400" spc="-15" b="1">
                <a:latin typeface="Calibri"/>
                <a:cs typeface="Calibri"/>
              </a:rPr>
              <a:t>to</a:t>
            </a:r>
            <a:r>
              <a:rPr dirty="0" sz="2400" spc="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the</a:t>
            </a:r>
            <a:r>
              <a:rPr dirty="0" sz="2400" spc="1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Project</a:t>
            </a:r>
            <a:endParaRPr sz="2400">
              <a:latin typeface="Calibri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400" b="1">
                <a:latin typeface="Calibri"/>
                <a:cs typeface="Calibri"/>
              </a:rPr>
              <a:t>Selection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of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</a:t>
            </a:r>
            <a:r>
              <a:rPr dirty="0" sz="2400" spc="-1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Project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Manager</a:t>
            </a:r>
            <a:endParaRPr sz="2400">
              <a:latin typeface="Calibri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285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400" spc="-5" b="1">
                <a:latin typeface="Calibri"/>
                <a:cs typeface="Calibri"/>
              </a:rPr>
              <a:t>Project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Management </a:t>
            </a:r>
            <a:r>
              <a:rPr dirty="0" sz="2400" b="1">
                <a:latin typeface="Calibri"/>
                <a:cs typeface="Calibri"/>
              </a:rPr>
              <a:t>as</a:t>
            </a:r>
            <a:r>
              <a:rPr dirty="0" sz="2400" spc="-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</a:t>
            </a:r>
            <a:r>
              <a:rPr dirty="0" sz="2400" spc="-10" b="1">
                <a:latin typeface="Calibri"/>
                <a:cs typeface="Calibri"/>
              </a:rPr>
              <a:t> Profession</a:t>
            </a:r>
            <a:endParaRPr sz="2400">
              <a:latin typeface="Calibri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400" spc="-10" b="1">
                <a:latin typeface="Calibri"/>
                <a:cs typeface="Calibri"/>
              </a:rPr>
              <a:t>Fitting</a:t>
            </a:r>
            <a:r>
              <a:rPr dirty="0" sz="2400" spc="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Projects</a:t>
            </a:r>
            <a:r>
              <a:rPr dirty="0" sz="2400" spc="-15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Into</a:t>
            </a:r>
            <a:r>
              <a:rPr dirty="0" sz="240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the</a:t>
            </a:r>
            <a:r>
              <a:rPr dirty="0" sz="2400" spc="10" b="1">
                <a:latin typeface="Calibri"/>
                <a:cs typeface="Calibri"/>
              </a:rPr>
              <a:t> </a:t>
            </a:r>
            <a:r>
              <a:rPr dirty="0" sz="2400" spc="-20" b="1">
                <a:latin typeface="Calibri"/>
                <a:cs typeface="Calibri"/>
              </a:rPr>
              <a:t>Parent</a:t>
            </a:r>
            <a:r>
              <a:rPr dirty="0" sz="2400" spc="5" b="1">
                <a:latin typeface="Calibri"/>
                <a:cs typeface="Calibri"/>
              </a:rPr>
              <a:t> </a:t>
            </a:r>
            <a:r>
              <a:rPr dirty="0" sz="2400" spc="-15" b="1">
                <a:latin typeface="Calibri"/>
                <a:cs typeface="Calibri"/>
              </a:rPr>
              <a:t>Organization</a:t>
            </a:r>
            <a:endParaRPr sz="2400">
              <a:latin typeface="Calibri"/>
              <a:cs typeface="Calibri"/>
            </a:endParaRPr>
          </a:p>
          <a:p>
            <a:pPr marL="527685" indent="-515620">
              <a:lnSpc>
                <a:spcPct val="100000"/>
              </a:lnSpc>
              <a:spcBef>
                <a:spcPts val="290"/>
              </a:spcBef>
              <a:buAutoNum type="arabicPeriod"/>
              <a:tabLst>
                <a:tab pos="527685" algn="l"/>
                <a:tab pos="528320" algn="l"/>
              </a:tabLst>
            </a:pPr>
            <a:r>
              <a:rPr dirty="0" sz="2400" spc="-5" b="1">
                <a:latin typeface="Calibri"/>
                <a:cs typeface="Calibri"/>
              </a:rPr>
              <a:t>The</a:t>
            </a:r>
            <a:r>
              <a:rPr dirty="0" sz="2400" spc="-30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Project</a:t>
            </a:r>
            <a:r>
              <a:rPr dirty="0" sz="2400" spc="-40" b="1">
                <a:latin typeface="Calibri"/>
                <a:cs typeface="Calibri"/>
              </a:rPr>
              <a:t> </a:t>
            </a:r>
            <a:r>
              <a:rPr dirty="0" sz="2400" spc="-55" b="1">
                <a:latin typeface="Calibri"/>
                <a:cs typeface="Calibri"/>
              </a:rPr>
              <a:t>Team</a:t>
            </a:r>
            <a:endParaRPr sz="24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285"/>
              </a:spcBef>
              <a:buFont typeface="Wingdings"/>
              <a:buChar char=""/>
              <a:tabLst>
                <a:tab pos="355600" algn="l"/>
              </a:tabLst>
            </a:pPr>
            <a:r>
              <a:rPr dirty="0" sz="2400" spc="-10">
                <a:solidFill>
                  <a:srgbClr val="C00000"/>
                </a:solidFill>
                <a:latin typeface="Arial Black"/>
                <a:cs typeface="Arial Black"/>
              </a:rPr>
              <a:t>Effective </a:t>
            </a:r>
            <a:r>
              <a:rPr dirty="0" sz="2400" spc="-40">
                <a:solidFill>
                  <a:srgbClr val="C00000"/>
                </a:solidFill>
                <a:latin typeface="Arial Black"/>
                <a:cs typeface="Arial Black"/>
              </a:rPr>
              <a:t>Team</a:t>
            </a:r>
            <a:r>
              <a:rPr dirty="0" sz="2400" spc="1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C00000"/>
                </a:solidFill>
                <a:latin typeface="Arial Black"/>
                <a:cs typeface="Arial Black"/>
              </a:rPr>
              <a:t>Management</a:t>
            </a:r>
            <a:endParaRPr sz="24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8118" y="668243"/>
            <a:ext cx="1976039" cy="4201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94992" y="1501521"/>
            <a:ext cx="255524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1-</a:t>
            </a:r>
            <a:r>
              <a:rPr dirty="0" sz="24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PM</a:t>
            </a:r>
            <a:r>
              <a:rPr dirty="0" sz="240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’</a:t>
            </a:r>
            <a:r>
              <a:rPr dirty="0" sz="24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24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ROLES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26463" y="2580894"/>
            <a:ext cx="3291840" cy="1981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5"/>
              </a:spcBef>
            </a:pPr>
            <a:r>
              <a:rPr dirty="0" sz="1800" spc="-5" b="1">
                <a:latin typeface="Calibri"/>
                <a:cs typeface="Calibri"/>
              </a:rPr>
              <a:t>Once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has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been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2000" spc="-5" b="1">
                <a:latin typeface="Calibri"/>
                <a:cs typeface="Calibri"/>
              </a:rPr>
              <a:t>selected</a:t>
            </a:r>
            <a:r>
              <a:rPr dirty="0" sz="1800" spc="-5" b="1">
                <a:latin typeface="Calibri"/>
                <a:cs typeface="Calibri"/>
              </a:rPr>
              <a:t>,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next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step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is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for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senior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management to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choose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manager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(PM). </a:t>
            </a:r>
            <a:r>
              <a:rPr dirty="0" sz="1800" b="1">
                <a:latin typeface="Calibri"/>
                <a:cs typeface="Calibri"/>
              </a:rPr>
              <a:t>It is the </a:t>
            </a:r>
            <a:r>
              <a:rPr dirty="0" sz="1800" spc="-5" b="1">
                <a:latin typeface="Calibri"/>
                <a:cs typeface="Calibri"/>
              </a:rPr>
              <a:t>PM </a:t>
            </a:r>
            <a:r>
              <a:rPr dirty="0" sz="1800" b="1">
                <a:latin typeface="Calibri"/>
                <a:cs typeface="Calibri"/>
              </a:rPr>
              <a:t>’ s </a:t>
            </a:r>
            <a:r>
              <a:rPr dirty="0" sz="1800" spc="-5" b="1">
                <a:latin typeface="Calibri"/>
                <a:cs typeface="Calibri"/>
              </a:rPr>
              <a:t>job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 </a:t>
            </a:r>
            <a:r>
              <a:rPr dirty="0" sz="1800" spc="-15" b="1">
                <a:latin typeface="Calibri"/>
                <a:cs typeface="Calibri"/>
              </a:rPr>
              <a:t>make </a:t>
            </a:r>
            <a:r>
              <a:rPr dirty="0" sz="1800" spc="-10" b="1">
                <a:latin typeface="Calibri"/>
                <a:cs typeface="Calibri"/>
              </a:rPr>
              <a:t>sure </a:t>
            </a:r>
            <a:r>
              <a:rPr dirty="0" sz="1800" spc="-5" b="1">
                <a:latin typeface="Calibri"/>
                <a:cs typeface="Calibri"/>
              </a:rPr>
              <a:t>that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5" b="1">
                <a:latin typeface="Calibri"/>
                <a:cs typeface="Calibri"/>
              </a:rPr>
              <a:t>project </a:t>
            </a:r>
            <a:r>
              <a:rPr dirty="0" sz="1800" b="1">
                <a:latin typeface="Calibri"/>
                <a:cs typeface="Calibri"/>
              </a:rPr>
              <a:t>is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properly </a:t>
            </a:r>
            <a:r>
              <a:rPr dirty="0" sz="1800" spc="-5" b="1">
                <a:latin typeface="Calibri"/>
                <a:cs typeface="Calibri"/>
              </a:rPr>
              <a:t>planned, </a:t>
            </a:r>
            <a:r>
              <a:rPr dirty="0" sz="1800" spc="-10" b="1">
                <a:latin typeface="Calibri"/>
                <a:cs typeface="Calibri"/>
              </a:rPr>
              <a:t>implemented, 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and</a:t>
            </a:r>
            <a:r>
              <a:rPr dirty="0" sz="1800" spc="-10" b="1">
                <a:latin typeface="Calibri"/>
                <a:cs typeface="Calibri"/>
              </a:rPr>
              <a:t> completed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579364" y="1895855"/>
            <a:ext cx="4730750" cy="3418840"/>
            <a:chOff x="5579364" y="1895855"/>
            <a:chExt cx="4730750" cy="341884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609739" y="1926264"/>
              <a:ext cx="4700224" cy="338799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79364" y="1895855"/>
              <a:ext cx="4708397" cy="339623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643372" y="1959863"/>
              <a:ext cx="4580382" cy="326821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75814" y="4366005"/>
            <a:ext cx="958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-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4142" y="4366005"/>
            <a:ext cx="209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62808" y="4387088"/>
            <a:ext cx="148018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virtual</a:t>
            </a:r>
            <a:r>
              <a:rPr dirty="0" sz="1800" spc="-7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30421" y="4366005"/>
            <a:ext cx="26015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much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communication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is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via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75814" y="4640021"/>
            <a:ext cx="4730750" cy="11264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high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technology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channels.</a:t>
            </a:r>
            <a:endParaRPr sz="18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tabLst>
                <a:tab pos="299085" algn="l"/>
              </a:tabLst>
            </a:pPr>
            <a:r>
              <a:rPr dirty="0" sz="1800">
                <a:solidFill>
                  <a:srgbClr val="C00000"/>
                </a:solidFill>
                <a:latin typeface="Calibri"/>
                <a:cs typeface="Calibri"/>
              </a:rPr>
              <a:t>-	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Above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all, the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PM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must </a:t>
            </a:r>
            <a:r>
              <a:rPr dirty="0" u="heavy" sz="1800" spc="-1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keep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senior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management</a:t>
            </a:r>
            <a:r>
              <a:rPr dirty="0" u="heavy" sz="1800" spc="-4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informed</a:t>
            </a:r>
            <a:r>
              <a:rPr dirty="0" u="heavy" sz="1800" spc="-2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about</a:t>
            </a:r>
            <a:r>
              <a:rPr dirty="0" u="heavy" sz="1800" spc="-2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800" spc="-2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current</a:t>
            </a:r>
            <a:r>
              <a:rPr dirty="0" u="heavy" sz="1800" spc="-2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2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state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25"/>
              </a:spcBef>
            </a:pP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of</a:t>
            </a:r>
            <a:r>
              <a:rPr dirty="0" u="heavy" sz="1800" spc="-3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800" spc="-3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project.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75814" y="1164081"/>
            <a:ext cx="4592955" cy="3227705"/>
          </a:xfrm>
          <a:prstGeom prst="rect">
            <a:avLst/>
          </a:prstGeom>
        </p:spPr>
        <p:txBody>
          <a:bodyPr wrap="square" lIns="0" tIns="104775" rIns="0" bIns="0" rtlCol="0" vert="horz">
            <a:spAutoFit/>
          </a:bodyPr>
          <a:lstStyle/>
          <a:p>
            <a:pPr marL="385445">
              <a:lnSpc>
                <a:spcPct val="100000"/>
              </a:lnSpc>
              <a:spcBef>
                <a:spcPts val="825"/>
              </a:spcBef>
            </a:pPr>
            <a:r>
              <a:rPr dirty="0" sz="1800" spc="-5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18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FF0000"/>
                </a:solidFill>
                <a:latin typeface="Calibri"/>
                <a:cs typeface="Calibri"/>
              </a:rPr>
              <a:t>PM</a:t>
            </a:r>
            <a:r>
              <a:rPr dirty="0" sz="1800" b="1">
                <a:solidFill>
                  <a:srgbClr val="FF0000"/>
                </a:solidFill>
                <a:latin typeface="Calibri"/>
                <a:cs typeface="Calibri"/>
              </a:rPr>
              <a:t> ’</a:t>
            </a:r>
            <a:r>
              <a:rPr dirty="0" sz="1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1800" spc="-15" b="1">
                <a:solidFill>
                  <a:srgbClr val="FF0000"/>
                </a:solidFill>
                <a:latin typeface="Calibri"/>
                <a:cs typeface="Calibri"/>
              </a:rPr>
              <a:t> ROLES</a:t>
            </a:r>
            <a:endParaRPr sz="1800">
              <a:latin typeface="Calibri"/>
              <a:cs typeface="Calibri"/>
            </a:endParaRPr>
          </a:p>
          <a:p>
            <a:pPr marL="299085" marR="146685" indent="-287020">
              <a:lnSpc>
                <a:spcPct val="100000"/>
              </a:lnSpc>
              <a:spcBef>
                <a:spcPts val="725"/>
              </a:spcBef>
              <a:buFont typeface="Calibri"/>
              <a:buChar char="-"/>
              <a:tabLst>
                <a:tab pos="299085" algn="l"/>
                <a:tab pos="299720" algn="l"/>
              </a:tabLst>
            </a:pPr>
            <a:r>
              <a:rPr dirty="0" sz="1800" spc="-5" b="1">
                <a:latin typeface="Calibri"/>
                <a:cs typeface="Calibri"/>
              </a:rPr>
              <a:t>The PM </a:t>
            </a:r>
            <a:r>
              <a:rPr dirty="0" sz="1800" b="1">
                <a:latin typeface="Calibri"/>
                <a:cs typeface="Calibri"/>
              </a:rPr>
              <a:t>is a 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facilitator</a:t>
            </a:r>
            <a:r>
              <a:rPr dirty="0" sz="1800" spc="-20" b="1">
                <a:latin typeface="Calibri"/>
                <a:cs typeface="Calibri"/>
              </a:rPr>
              <a:t>, </a:t>
            </a:r>
            <a:r>
              <a:rPr dirty="0" sz="1800" spc="-10" b="1">
                <a:latin typeface="Calibri"/>
                <a:cs typeface="Calibri"/>
              </a:rPr>
              <a:t>unlike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10" b="1">
                <a:latin typeface="Calibri"/>
                <a:cs typeface="Calibri"/>
              </a:rPr>
              <a:t>traditional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manager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who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is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</a:t>
            </a:r>
            <a:r>
              <a:rPr dirty="0" sz="1800" spc="20" b="1"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supervisor</a:t>
            </a:r>
            <a:r>
              <a:rPr dirty="0" sz="1800" spc="-20" b="1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Calibri"/>
              <a:buChar char="-"/>
              <a:tabLst>
                <a:tab pos="350520" algn="l"/>
                <a:tab pos="351155" algn="l"/>
              </a:tabLst>
            </a:pPr>
            <a:r>
              <a:rPr dirty="0"/>
              <a:t>	</a:t>
            </a:r>
            <a:r>
              <a:rPr dirty="0" sz="1800" spc="-5" b="1">
                <a:latin typeface="Calibri"/>
                <a:cs typeface="Calibri"/>
              </a:rPr>
              <a:t>The PM </a:t>
            </a:r>
            <a:r>
              <a:rPr dirty="0" sz="1800" spc="-10" b="1">
                <a:latin typeface="Calibri"/>
                <a:cs typeface="Calibri"/>
              </a:rPr>
              <a:t>must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adopt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systems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approach </a:t>
            </a:r>
            <a:r>
              <a:rPr dirty="0" sz="1800" spc="-10" b="1">
                <a:latin typeface="Calibri"/>
                <a:cs typeface="Calibri"/>
              </a:rPr>
              <a:t>to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making</a:t>
            </a:r>
            <a:r>
              <a:rPr dirty="0" sz="1800" spc="-2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decisions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and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managing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projects.</a:t>
            </a:r>
            <a:endParaRPr sz="1800">
              <a:latin typeface="Calibri"/>
              <a:cs typeface="Calibri"/>
            </a:endParaRPr>
          </a:p>
          <a:p>
            <a:pPr marL="299085" marR="266065" indent="-287020">
              <a:lnSpc>
                <a:spcPct val="100000"/>
              </a:lnSpc>
              <a:buFont typeface="Calibri"/>
              <a:buChar char="-"/>
              <a:tabLst>
                <a:tab pos="299085" algn="l"/>
                <a:tab pos="299720" algn="l"/>
              </a:tabLst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Multiple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communication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paths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exist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in</a:t>
            </a:r>
            <a:r>
              <a:rPr dirty="0" sz="1800" spc="-15" b="1">
                <a:latin typeface="Calibri"/>
                <a:cs typeface="Calibri"/>
              </a:rPr>
              <a:t> any </a:t>
            </a:r>
            <a:r>
              <a:rPr dirty="0" sz="1800" spc="-39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project, </a:t>
            </a:r>
            <a:r>
              <a:rPr dirty="0" sz="1800" b="1">
                <a:latin typeface="Calibri"/>
                <a:cs typeface="Calibri"/>
              </a:rPr>
              <a:t>and some </a:t>
            </a:r>
            <a:r>
              <a:rPr dirty="0" sz="1800" spc="-5" b="1">
                <a:latin typeface="Calibri"/>
                <a:cs typeface="Calibri"/>
              </a:rPr>
              <a:t>paths bypass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5" b="1">
                <a:latin typeface="Calibri"/>
                <a:cs typeface="Calibri"/>
              </a:rPr>
              <a:t>PM,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causing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problems.</a:t>
            </a:r>
            <a:endParaRPr sz="1800">
              <a:latin typeface="Calibri"/>
              <a:cs typeface="Calibri"/>
            </a:endParaRPr>
          </a:p>
          <a:p>
            <a:pPr marL="299085" marR="64135" indent="-287020">
              <a:lnSpc>
                <a:spcPct val="100000"/>
              </a:lnSpc>
              <a:buFont typeface="Calibri"/>
              <a:buChar char="-"/>
              <a:tabLst>
                <a:tab pos="299085" algn="l"/>
                <a:tab pos="299720" algn="l"/>
              </a:tabLst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Much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communication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takes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place in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meetings </a:t>
            </a:r>
            <a:r>
              <a:rPr dirty="0" sz="1800" spc="-5" b="1">
                <a:latin typeface="Calibri"/>
                <a:cs typeface="Calibri"/>
              </a:rPr>
              <a:t>that </a:t>
            </a:r>
            <a:r>
              <a:rPr dirty="0" sz="1800" spc="-15" b="1">
                <a:latin typeface="Calibri"/>
                <a:cs typeface="Calibri"/>
              </a:rPr>
              <a:t>may </a:t>
            </a:r>
            <a:r>
              <a:rPr dirty="0" sz="1800" b="1">
                <a:latin typeface="Calibri"/>
                <a:cs typeface="Calibri"/>
              </a:rPr>
              <a:t>be </a:t>
            </a:r>
            <a:r>
              <a:rPr dirty="0" sz="1800" spc="-5" b="1">
                <a:latin typeface="Calibri"/>
                <a:cs typeface="Calibri"/>
              </a:rPr>
              <a:t>run effectively </a:t>
            </a:r>
            <a:r>
              <a:rPr dirty="0" sz="1800" b="1">
                <a:latin typeface="Calibri"/>
                <a:cs typeface="Calibri"/>
              </a:rPr>
              <a:t>if </a:t>
            </a:r>
            <a:r>
              <a:rPr dirty="0" sz="1800" spc="-5" b="1">
                <a:latin typeface="Calibri"/>
                <a:cs typeface="Calibri"/>
              </a:rPr>
              <a:t>some </a:t>
            </a:r>
            <a:r>
              <a:rPr dirty="0" sz="1800" spc="-40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simple</a:t>
            </a:r>
            <a:r>
              <a:rPr dirty="0" sz="1800" spc="-5" b="1">
                <a:latin typeface="Calibri"/>
                <a:cs typeface="Calibri"/>
              </a:rPr>
              <a:t> rules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are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followed.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3364" y="2133600"/>
            <a:ext cx="3331464" cy="24231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66925" y="1628902"/>
            <a:ext cx="3507104" cy="28225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THE</a:t>
            </a:r>
            <a:r>
              <a:rPr dirty="0" sz="24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PM</a:t>
            </a:r>
            <a:r>
              <a:rPr dirty="0" sz="240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’</a:t>
            </a:r>
            <a:r>
              <a:rPr dirty="0" sz="240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S</a:t>
            </a:r>
            <a:r>
              <a:rPr dirty="0" sz="24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ROLES</a:t>
            </a:r>
            <a:endParaRPr sz="2400">
              <a:latin typeface="Calibri"/>
              <a:cs typeface="Calibri"/>
            </a:endParaRPr>
          </a:p>
          <a:p>
            <a:pPr marL="473075" indent="-457834">
              <a:lnSpc>
                <a:spcPct val="100000"/>
              </a:lnSpc>
              <a:spcBef>
                <a:spcPts val="1760"/>
              </a:spcBef>
              <a:buFont typeface="Arial MT"/>
              <a:buChar char="•"/>
              <a:tabLst>
                <a:tab pos="473075" algn="l"/>
                <a:tab pos="473709" algn="l"/>
              </a:tabLst>
            </a:pPr>
            <a:r>
              <a:rPr dirty="0" sz="2400" spc="-35">
                <a:latin typeface="Calibri"/>
                <a:cs typeface="Calibri"/>
              </a:rPr>
              <a:t>Facilitator.</a:t>
            </a:r>
            <a:endParaRPr sz="2400">
              <a:latin typeface="Calibri"/>
              <a:cs typeface="Calibri"/>
            </a:endParaRPr>
          </a:p>
          <a:p>
            <a:pPr marL="473075" indent="-457834">
              <a:lnSpc>
                <a:spcPct val="100000"/>
              </a:lnSpc>
              <a:buFont typeface="Arial MT"/>
              <a:buChar char="•"/>
              <a:tabLst>
                <a:tab pos="473075" algn="l"/>
                <a:tab pos="473709" algn="l"/>
              </a:tabLst>
            </a:pPr>
            <a:r>
              <a:rPr dirty="0" sz="2400" spc="-30">
                <a:latin typeface="Calibri"/>
                <a:cs typeface="Calibri"/>
              </a:rPr>
              <a:t>Communicator.</a:t>
            </a:r>
            <a:endParaRPr sz="2400">
              <a:latin typeface="Calibri"/>
              <a:cs typeface="Calibri"/>
            </a:endParaRPr>
          </a:p>
          <a:p>
            <a:pPr marL="473075" indent="-457834">
              <a:lnSpc>
                <a:spcPct val="100000"/>
              </a:lnSpc>
              <a:buFont typeface="Arial MT"/>
              <a:buChar char="•"/>
              <a:tabLst>
                <a:tab pos="473075" algn="l"/>
                <a:tab pos="473709" algn="l"/>
              </a:tabLst>
            </a:pPr>
            <a:r>
              <a:rPr dirty="0" sz="2400" spc="-5">
                <a:latin typeface="Calibri"/>
                <a:cs typeface="Calibri"/>
              </a:rPr>
              <a:t>Virtual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Project</a:t>
            </a:r>
            <a:r>
              <a:rPr dirty="0" sz="2400" spc="-35">
                <a:latin typeface="Calibri"/>
                <a:cs typeface="Calibri"/>
              </a:rPr>
              <a:t> Manager.</a:t>
            </a:r>
            <a:endParaRPr sz="2400">
              <a:latin typeface="Calibri"/>
              <a:cs typeface="Calibri"/>
            </a:endParaRPr>
          </a:p>
          <a:p>
            <a:pPr marL="473075" marR="5080" indent="-457200">
              <a:lnSpc>
                <a:spcPts val="2900"/>
              </a:lnSpc>
              <a:spcBef>
                <a:spcPts val="80"/>
              </a:spcBef>
            </a:pPr>
            <a:r>
              <a:rPr dirty="0" sz="2400">
                <a:latin typeface="Arial MT"/>
                <a:cs typeface="Arial MT"/>
              </a:rPr>
              <a:t>•</a:t>
            </a:r>
            <a:r>
              <a:rPr dirty="0" sz="2400" spc="5">
                <a:latin typeface="Arial MT"/>
                <a:cs typeface="Arial MT"/>
              </a:rPr>
              <a:t> </a:t>
            </a:r>
            <a:r>
              <a:rPr dirty="0" sz="2400">
                <a:latin typeface="Calibri"/>
                <a:cs typeface="Calibri"/>
              </a:rPr>
              <a:t>Meetings, </a:t>
            </a:r>
            <a:r>
              <a:rPr dirty="0" sz="2400" spc="-10">
                <a:latin typeface="Calibri"/>
                <a:cs typeface="Calibri"/>
              </a:rPr>
              <a:t>Convener </a:t>
            </a:r>
            <a:r>
              <a:rPr dirty="0" sz="2400">
                <a:latin typeface="Calibri"/>
                <a:cs typeface="Calibri"/>
              </a:rPr>
              <a:t>and </a:t>
            </a:r>
            <a:r>
              <a:rPr dirty="0" sz="2400" spc="-53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Chai</a:t>
            </a:r>
            <a:r>
              <a:rPr dirty="0" sz="2400" spc="-240">
                <a:latin typeface="Calibri"/>
                <a:cs typeface="Calibri"/>
              </a:rPr>
              <a:t>r</a:t>
            </a:r>
            <a:r>
              <a:rPr dirty="0" sz="2400">
                <a:latin typeface="Calibri"/>
                <a:cs typeface="Calibri"/>
              </a:rPr>
              <a:t>.</a:t>
            </a:r>
            <a:r>
              <a:rPr dirty="0" sz="2400">
                <a:latin typeface="Calibri"/>
                <a:cs typeface="Calibri"/>
              </a:rPr>
              <a:t>  </a:t>
            </a:r>
            <a:r>
              <a:rPr dirty="0" sz="2400" spc="204">
                <a:latin typeface="Calibri"/>
                <a:cs typeface="Calibri"/>
              </a:rPr>
              <a:t> </a:t>
            </a:r>
            <a:r>
              <a:rPr dirty="0" sz="2400" spc="-1425">
                <a:latin typeface="Arial MT"/>
                <a:cs typeface="Arial MT"/>
              </a:rPr>
              <a:t>تاعامتج</a:t>
            </a:r>
            <a:r>
              <a:rPr dirty="0" sz="2400" spc="-1755">
                <a:latin typeface="Arial MT"/>
                <a:cs typeface="Arial MT"/>
              </a:rPr>
              <a:t>لا</a:t>
            </a:r>
            <a:r>
              <a:rPr dirty="0" sz="2400" spc="-1905">
                <a:latin typeface="Arial MT"/>
                <a:cs typeface="Arial MT"/>
              </a:rPr>
              <a:t>ا</a:t>
            </a:r>
            <a:r>
              <a:rPr dirty="0" sz="2400" spc="-5">
                <a:latin typeface="Arial MT"/>
                <a:cs typeface="Arial MT"/>
              </a:rPr>
              <a:t> </a:t>
            </a:r>
            <a:r>
              <a:rPr dirty="0" sz="2400" spc="-1585">
                <a:latin typeface="Arial MT"/>
                <a:cs typeface="Arial MT"/>
              </a:rPr>
              <a:t>م</a:t>
            </a:r>
            <a:r>
              <a:rPr dirty="0" sz="2400" spc="-1425">
                <a:latin typeface="Arial MT"/>
                <a:cs typeface="Arial MT"/>
              </a:rPr>
              <a:t>ظنم</a:t>
            </a:r>
            <a:endParaRPr sz="2400">
              <a:latin typeface="Arial MT"/>
              <a:cs typeface="Arial MT"/>
            </a:endParaRPr>
          </a:p>
          <a:p>
            <a:pPr marL="558165">
              <a:lnSpc>
                <a:spcPts val="2860"/>
              </a:lnSpc>
            </a:pPr>
            <a:r>
              <a:rPr dirty="0" sz="2400" spc="-1500">
                <a:latin typeface="Arial MT"/>
                <a:cs typeface="Arial MT"/>
              </a:rPr>
              <a:t>سيئرلاو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64708" y="1575816"/>
            <a:ext cx="4841747" cy="38516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3810" y="1256157"/>
            <a:ext cx="1184275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5" b="1">
                <a:latin typeface="Calibri"/>
                <a:cs typeface="Calibri"/>
              </a:rPr>
              <a:t>PM’s</a:t>
            </a:r>
            <a:r>
              <a:rPr dirty="0" spc="-55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Role</a:t>
            </a:r>
            <a:r>
              <a:rPr dirty="0" spc="-45" b="1">
                <a:latin typeface="Calibri"/>
                <a:cs typeface="Calibri"/>
              </a:rPr>
              <a:t> </a:t>
            </a:r>
            <a:r>
              <a:rPr dirty="0" b="1">
                <a:latin typeface="Calibri"/>
                <a:cs typeface="Calibri"/>
              </a:rPr>
              <a:t>in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266313" y="1277619"/>
            <a:ext cx="123761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0"/>
              </a:lnSpc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c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n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21432" y="1836801"/>
            <a:ext cx="3161030" cy="256540"/>
          </a:xfrm>
          <a:custGeom>
            <a:avLst/>
            <a:gdLst/>
            <a:ahLst/>
            <a:cxnLst/>
            <a:rect l="l" t="t" r="r" b="b"/>
            <a:pathLst>
              <a:path w="3161029" h="256539">
                <a:moveTo>
                  <a:pt x="3160775" y="0"/>
                </a:moveTo>
                <a:lnTo>
                  <a:pt x="0" y="0"/>
                </a:lnTo>
                <a:lnTo>
                  <a:pt x="0" y="256032"/>
                </a:lnTo>
                <a:lnTo>
                  <a:pt x="3160775" y="256032"/>
                </a:lnTo>
                <a:lnTo>
                  <a:pt x="316077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281040" y="4442840"/>
            <a:ext cx="227329" cy="256540"/>
          </a:xfrm>
          <a:custGeom>
            <a:avLst/>
            <a:gdLst/>
            <a:ahLst/>
            <a:cxnLst/>
            <a:rect l="l" t="t" r="r" b="b"/>
            <a:pathLst>
              <a:path w="227329" h="256539">
                <a:moveTo>
                  <a:pt x="227075" y="0"/>
                </a:moveTo>
                <a:lnTo>
                  <a:pt x="0" y="0"/>
                </a:lnTo>
                <a:lnTo>
                  <a:pt x="0" y="256031"/>
                </a:lnTo>
                <a:lnTo>
                  <a:pt x="227075" y="256031"/>
                </a:lnTo>
                <a:lnTo>
                  <a:pt x="22707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718940" y="4717160"/>
            <a:ext cx="1216660" cy="256540"/>
          </a:xfrm>
          <a:custGeom>
            <a:avLst/>
            <a:gdLst/>
            <a:ahLst/>
            <a:cxnLst/>
            <a:rect l="l" t="t" r="r" b="b"/>
            <a:pathLst>
              <a:path w="1216660" h="256539">
                <a:moveTo>
                  <a:pt x="1216152" y="0"/>
                </a:moveTo>
                <a:lnTo>
                  <a:pt x="0" y="0"/>
                </a:lnTo>
                <a:lnTo>
                  <a:pt x="0" y="256031"/>
                </a:lnTo>
                <a:lnTo>
                  <a:pt x="1216152" y="256031"/>
                </a:lnTo>
                <a:lnTo>
                  <a:pt x="1216152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2022475" y="1800225"/>
            <a:ext cx="408305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SzPct val="50000"/>
              <a:buChar char="•"/>
              <a:tabLst>
                <a:tab pos="299085" algn="l"/>
                <a:tab pos="299720" algn="l"/>
              </a:tabLst>
            </a:pPr>
            <a:r>
              <a:rPr dirty="0" sz="1800" spc="-5">
                <a:latin typeface="Arial MT"/>
                <a:cs typeface="Arial MT"/>
              </a:rPr>
              <a:t>Know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procurement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process;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seek </a:t>
            </a:r>
            <a:r>
              <a:rPr dirty="0" sz="1800" spc="-484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support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early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from </a:t>
            </a:r>
            <a:r>
              <a:rPr dirty="0" sz="1800" spc="-5">
                <a:latin typeface="Arial MT"/>
                <a:cs typeface="Arial MT"/>
              </a:rPr>
              <a:t>specialists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in 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contracting,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purchasing,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40">
                <a:latin typeface="Arial MT"/>
                <a:cs typeface="Arial MT"/>
              </a:rPr>
              <a:t>law,</a:t>
            </a:r>
            <a:r>
              <a:rPr dirty="0" sz="1800" spc="3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and 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technical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disciplines.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22475" y="3034360"/>
            <a:ext cx="2901315" cy="5753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L="286385" marR="5080" indent="-286385">
              <a:lnSpc>
                <a:spcPct val="100000"/>
              </a:lnSpc>
              <a:spcBef>
                <a:spcPts val="100"/>
              </a:spcBef>
              <a:buSzPct val="50000"/>
              <a:buChar char="•"/>
              <a:tabLst>
                <a:tab pos="286385" algn="l"/>
                <a:tab pos="287020" algn="l"/>
              </a:tabLst>
            </a:pPr>
            <a:r>
              <a:rPr dirty="0" sz="1800" spc="-5">
                <a:latin typeface="Arial MT"/>
                <a:cs typeface="Arial MT"/>
              </a:rPr>
              <a:t>Involvement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should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begin</a:t>
            </a:r>
            <a:endParaRPr sz="18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5"/>
              </a:spcBef>
            </a:pPr>
            <a:r>
              <a:rPr dirty="0" sz="1800" spc="-5">
                <a:latin typeface="Arial MT"/>
                <a:cs typeface="Arial MT"/>
              </a:rPr>
              <a:t>the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procurement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process.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76240" y="3071241"/>
            <a:ext cx="1396365" cy="2565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0"/>
              </a:lnSpc>
            </a:pPr>
            <a:r>
              <a:rPr dirty="0" sz="1800" spc="-5">
                <a:latin typeface="Arial MT"/>
                <a:cs typeface="Arial MT"/>
              </a:rPr>
              <a:t>at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start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22475" y="3835145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 MT"/>
                <a:cs typeface="Arial MT"/>
              </a:rPr>
              <a:t>•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21432" y="3757040"/>
            <a:ext cx="124523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5"/>
              </a:lnSpc>
            </a:pPr>
            <a:r>
              <a:rPr dirty="0" sz="1800" spc="-5">
                <a:latin typeface="Arial MT"/>
                <a:cs typeface="Arial MT"/>
              </a:rPr>
              <a:t>Understand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54348" y="3720845"/>
            <a:ext cx="8375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Arial MT"/>
                <a:cs typeface="Arial MT"/>
              </a:rPr>
              <a:t>co</a:t>
            </a:r>
            <a:r>
              <a:rPr dirty="0" sz="1800" spc="-15">
                <a:latin typeface="Arial MT"/>
                <a:cs typeface="Arial MT"/>
              </a:rPr>
              <a:t>n</a:t>
            </a:r>
            <a:r>
              <a:rPr dirty="0" sz="1800">
                <a:latin typeface="Arial MT"/>
                <a:cs typeface="Arial MT"/>
              </a:rPr>
              <a:t>tract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442840" y="3757040"/>
            <a:ext cx="1079500" cy="2565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5"/>
              </a:lnSpc>
            </a:pPr>
            <a:r>
              <a:rPr dirty="0" sz="1800">
                <a:latin typeface="Arial MT"/>
                <a:cs typeface="Arial MT"/>
              </a:rPr>
              <a:t>terms</a:t>
            </a:r>
            <a:r>
              <a:rPr dirty="0" sz="1800" spc="-6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and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21432" y="4031360"/>
            <a:ext cx="1038860" cy="25654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5"/>
              </a:lnSpc>
            </a:pPr>
            <a:r>
              <a:rPr dirty="0" sz="1800" spc="-5">
                <a:latin typeface="Arial MT"/>
                <a:cs typeface="Arial MT"/>
              </a:rPr>
              <a:t>co</a:t>
            </a:r>
            <a:r>
              <a:rPr dirty="0" sz="1800" spc="-15">
                <a:latin typeface="Arial MT"/>
                <a:cs typeface="Arial MT"/>
              </a:rPr>
              <a:t>n</a:t>
            </a:r>
            <a:r>
              <a:rPr dirty="0" sz="1800" spc="-5">
                <a:latin typeface="Arial MT"/>
                <a:cs typeface="Arial MT"/>
              </a:rPr>
              <a:t>d</a:t>
            </a:r>
            <a:r>
              <a:rPr dirty="0" sz="1800" spc="-15">
                <a:latin typeface="Arial MT"/>
                <a:cs typeface="Arial MT"/>
              </a:rPr>
              <a:t>i</a:t>
            </a:r>
            <a:r>
              <a:rPr dirty="0" sz="1800" spc="-5">
                <a:latin typeface="Arial MT"/>
                <a:cs typeface="Arial MT"/>
              </a:rPr>
              <a:t>tio</a:t>
            </a:r>
            <a:r>
              <a:rPr dirty="0" sz="1800" spc="-15">
                <a:latin typeface="Arial MT"/>
                <a:cs typeface="Arial MT"/>
              </a:rPr>
              <a:t>n</a:t>
            </a:r>
            <a:r>
              <a:rPr dirty="0" sz="1800">
                <a:latin typeface="Arial MT"/>
                <a:cs typeface="Arial MT"/>
              </a:rPr>
              <a:t>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22475" y="4406645"/>
            <a:ext cx="424751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SzPct val="50000"/>
              <a:buChar char="•"/>
              <a:tabLst>
                <a:tab pos="299085" algn="l"/>
                <a:tab pos="299720" algn="l"/>
              </a:tabLst>
            </a:pPr>
            <a:r>
              <a:rPr dirty="0" sz="1800" spc="-5">
                <a:latin typeface="Arial MT"/>
                <a:cs typeface="Arial MT"/>
              </a:rPr>
              <a:t>Ensure</a:t>
            </a:r>
            <a:r>
              <a:rPr dirty="0" sz="1800">
                <a:latin typeface="Arial MT"/>
                <a:cs typeface="Arial MT"/>
              </a:rPr>
              <a:t> the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contract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contains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all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project </a:t>
            </a:r>
            <a:r>
              <a:rPr dirty="0" sz="1800" spc="-484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management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requirements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and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scope </a:t>
            </a:r>
            <a:r>
              <a:rPr dirty="0" sz="1800">
                <a:latin typeface="Arial MT"/>
                <a:cs typeface="Arial MT"/>
              </a:rPr>
              <a:t> for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product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or services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being 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procured.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84035" y="1604772"/>
            <a:ext cx="3887723" cy="34076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08451" y="4275963"/>
            <a:ext cx="1320165" cy="256540"/>
          </a:xfrm>
          <a:custGeom>
            <a:avLst/>
            <a:gdLst/>
            <a:ahLst/>
            <a:cxnLst/>
            <a:rect l="l" t="t" r="r" b="b"/>
            <a:pathLst>
              <a:path w="1320164" h="256539">
                <a:moveTo>
                  <a:pt x="1319784" y="0"/>
                </a:moveTo>
                <a:lnTo>
                  <a:pt x="0" y="0"/>
                </a:lnTo>
                <a:lnTo>
                  <a:pt x="0" y="256031"/>
                </a:lnTo>
                <a:lnTo>
                  <a:pt x="1319784" y="256031"/>
                </a:lnTo>
                <a:lnTo>
                  <a:pt x="1319784" y="0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40127" y="1633220"/>
            <a:ext cx="10483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SzPct val="50000"/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5">
                <a:latin typeface="Arial MT"/>
                <a:cs typeface="Arial MT"/>
              </a:rPr>
              <a:t>Id</a:t>
            </a:r>
            <a:r>
              <a:rPr dirty="0" sz="1800" spc="-5">
                <a:latin typeface="Arial MT"/>
                <a:cs typeface="Arial MT"/>
              </a:rPr>
              <a:t>entify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39058" y="1669923"/>
            <a:ext cx="2769235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0"/>
              </a:lnSpc>
            </a:pPr>
            <a:r>
              <a:rPr dirty="0" sz="1800" spc="-5">
                <a:latin typeface="Arial MT"/>
                <a:cs typeface="Arial MT"/>
              </a:rPr>
              <a:t>risks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and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incorporate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ways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96102" y="1633220"/>
            <a:ext cx="2165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to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38958" y="1944242"/>
            <a:ext cx="2387600" cy="25654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0"/>
              </a:lnSpc>
            </a:pPr>
            <a:r>
              <a:rPr dirty="0" sz="1800" spc="-5">
                <a:latin typeface="Arial MT"/>
                <a:cs typeface="Arial MT"/>
              </a:rPr>
              <a:t>avoid, mitigate,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transfer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65294" y="1907540"/>
            <a:ext cx="11430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seller,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or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58459" y="1944242"/>
            <a:ext cx="582930" cy="25654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1970"/>
              </a:lnSpc>
            </a:pPr>
            <a:r>
              <a:rPr dirty="0" sz="1800" spc="-5">
                <a:latin typeface="Arial MT"/>
                <a:cs typeface="Arial MT"/>
              </a:rPr>
              <a:t>sh</a:t>
            </a:r>
            <a:r>
              <a:rPr dirty="0" sz="1800" spc="-15">
                <a:latin typeface="Arial MT"/>
                <a:cs typeface="Arial MT"/>
              </a:rPr>
              <a:t>a</a:t>
            </a:r>
            <a:r>
              <a:rPr dirty="0" sz="1800" spc="-5">
                <a:latin typeface="Arial MT"/>
                <a:cs typeface="Arial MT"/>
              </a:rPr>
              <a:t>re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26639" y="2182114"/>
            <a:ext cx="36563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Arial MT"/>
                <a:cs typeface="Arial MT"/>
              </a:rPr>
              <a:t>the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potential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risk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within</a:t>
            </a:r>
            <a:r>
              <a:rPr dirty="0" sz="1800" spc="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contract.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40127" y="2707894"/>
            <a:ext cx="6604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>
                <a:latin typeface="Arial MT"/>
                <a:cs typeface="Arial MT"/>
              </a:rPr>
              <a:t>•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38958" y="2630042"/>
            <a:ext cx="1676400" cy="25654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5"/>
              </a:lnSpc>
            </a:pPr>
            <a:r>
              <a:rPr dirty="0" sz="1800">
                <a:latin typeface="Arial MT"/>
                <a:cs typeface="Arial MT"/>
              </a:rPr>
              <a:t>Fit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the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schedule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03040" y="2593594"/>
            <a:ext cx="20961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for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completion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the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326639" y="2867914"/>
            <a:ext cx="429196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Arial MT"/>
                <a:cs typeface="Arial MT"/>
              </a:rPr>
              <a:t>procurement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process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into the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schedule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for </a:t>
            </a:r>
            <a:r>
              <a:rPr dirty="0" sz="1800" spc="-49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project.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81858" y="3590163"/>
            <a:ext cx="3708400" cy="25654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5"/>
              </a:lnSpc>
            </a:pPr>
            <a:r>
              <a:rPr dirty="0" sz="1800" spc="-10">
                <a:latin typeface="Arial MT"/>
                <a:cs typeface="Arial MT"/>
              </a:rPr>
              <a:t>engaged</a:t>
            </a:r>
            <a:r>
              <a:rPr dirty="0" sz="1800" spc="1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during</a:t>
            </a:r>
            <a:r>
              <a:rPr dirty="0" sz="1800" spc="1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contract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negotiation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40127" y="3553409"/>
            <a:ext cx="455422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SzPct val="50000"/>
              <a:buChar char="•"/>
              <a:tabLst>
                <a:tab pos="299085" algn="l"/>
                <a:tab pos="299720" algn="l"/>
                <a:tab pos="4349750" algn="l"/>
              </a:tabLst>
            </a:pPr>
            <a:r>
              <a:rPr dirty="0" sz="1800">
                <a:latin typeface="Arial MT"/>
                <a:cs typeface="Arial MT"/>
              </a:rPr>
              <a:t>Be</a:t>
            </a:r>
            <a:r>
              <a:rPr dirty="0" sz="1800">
                <a:latin typeface="Arial MT"/>
                <a:cs typeface="Arial MT"/>
              </a:rPr>
              <a:t>	</a:t>
            </a:r>
            <a:r>
              <a:rPr dirty="0" sz="1800">
                <a:latin typeface="Arial MT"/>
                <a:cs typeface="Arial MT"/>
              </a:rPr>
              <a:t>to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40127" y="3691254"/>
            <a:ext cx="4259580" cy="848360"/>
          </a:xfrm>
          <a:prstGeom prst="rect">
            <a:avLst/>
          </a:prstGeom>
        </p:spPr>
        <p:txBody>
          <a:bodyPr wrap="square" lIns="0" tIns="149860" rIns="0" bIns="0" rtlCol="0" vert="horz">
            <a:spAutoFit/>
          </a:bodyPr>
          <a:lstStyle/>
          <a:p>
            <a:pPr marL="299085">
              <a:lnSpc>
                <a:spcPct val="100000"/>
              </a:lnSpc>
              <a:spcBef>
                <a:spcPts val="1180"/>
              </a:spcBef>
            </a:pPr>
            <a:r>
              <a:rPr dirty="0" sz="1800" spc="-5">
                <a:latin typeface="Arial MT"/>
                <a:cs typeface="Arial MT"/>
              </a:rPr>
              <a:t>establish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a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relationships</a:t>
            </a:r>
            <a:r>
              <a:rPr dirty="0" sz="1800" spc="30">
                <a:latin typeface="Arial MT"/>
                <a:cs typeface="Arial MT"/>
              </a:rPr>
              <a:t> </a:t>
            </a:r>
            <a:r>
              <a:rPr dirty="0" sz="1800" spc="-15">
                <a:latin typeface="Arial MT"/>
                <a:cs typeface="Arial MT"/>
              </a:rPr>
              <a:t>with</a:t>
            </a:r>
            <a:r>
              <a:rPr dirty="0" sz="1800" spc="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seller.</a:t>
            </a:r>
            <a:endParaRPr sz="1800">
              <a:latin typeface="Arial MT"/>
              <a:cs typeface="Arial MT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SzPct val="50000"/>
              <a:buChar char="•"/>
              <a:tabLst>
                <a:tab pos="299085" algn="l"/>
                <a:tab pos="299720" algn="l"/>
              </a:tabLst>
            </a:pPr>
            <a:r>
              <a:rPr dirty="0" sz="1800" spc="-5">
                <a:latin typeface="Arial MT"/>
                <a:cs typeface="Arial MT"/>
              </a:rPr>
              <a:t>Manage</a:t>
            </a:r>
            <a:r>
              <a:rPr dirty="0" sz="1800">
                <a:latin typeface="Arial MT"/>
                <a:cs typeface="Arial MT"/>
              </a:rPr>
              <a:t> the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entire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project,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not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just</a:t>
            </a:r>
            <a:r>
              <a:rPr dirty="0" sz="1800">
                <a:latin typeface="Arial MT"/>
                <a:cs typeface="Arial MT"/>
              </a:rPr>
              <a:t> the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040127" y="4377054"/>
            <a:ext cx="4178300" cy="848360"/>
          </a:xfrm>
          <a:prstGeom prst="rect">
            <a:avLst/>
          </a:prstGeom>
        </p:spPr>
        <p:txBody>
          <a:bodyPr wrap="square" lIns="0" tIns="149860" rIns="0" bIns="0" rtlCol="0" vert="horz">
            <a:spAutoFit/>
          </a:bodyPr>
          <a:lstStyle/>
          <a:p>
            <a:pPr marL="299085">
              <a:lnSpc>
                <a:spcPct val="100000"/>
              </a:lnSpc>
              <a:spcBef>
                <a:spcPts val="1180"/>
              </a:spcBef>
            </a:pPr>
            <a:r>
              <a:rPr dirty="0" sz="1800" spc="-5">
                <a:latin typeface="Arial MT"/>
                <a:cs typeface="Arial MT"/>
              </a:rPr>
              <a:t>contract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statement </a:t>
            </a: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work.</a:t>
            </a:r>
            <a:endParaRPr sz="1800">
              <a:latin typeface="Arial MT"/>
              <a:cs typeface="Arial MT"/>
            </a:endParaRPr>
          </a:p>
          <a:p>
            <a:pPr marL="299085" indent="-287020">
              <a:lnSpc>
                <a:spcPct val="100000"/>
              </a:lnSpc>
              <a:spcBef>
                <a:spcPts val="1080"/>
              </a:spcBef>
              <a:buSzPct val="50000"/>
              <a:buChar char="•"/>
              <a:tabLst>
                <a:tab pos="299085" algn="l"/>
                <a:tab pos="299720" algn="l"/>
              </a:tabLst>
            </a:pPr>
            <a:r>
              <a:rPr dirty="0" sz="1800" spc="-10">
                <a:latin typeface="Arial MT"/>
                <a:cs typeface="Arial MT"/>
              </a:rPr>
              <a:t>Work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5">
                <a:latin typeface="Arial MT"/>
                <a:cs typeface="Arial MT"/>
              </a:rPr>
              <a:t>with</a:t>
            </a:r>
            <a:r>
              <a:rPr dirty="0" sz="1800" spc="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contract</a:t>
            </a:r>
            <a:r>
              <a:rPr dirty="0" sz="1800" spc="5">
                <a:latin typeface="Arial MT"/>
                <a:cs typeface="Arial MT"/>
              </a:rPr>
              <a:t> </a:t>
            </a:r>
            <a:r>
              <a:rPr dirty="0" sz="1800" spc="-5">
                <a:latin typeface="Arial MT"/>
                <a:cs typeface="Arial MT"/>
              </a:rPr>
              <a:t>or procurement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326639" y="5199710"/>
            <a:ext cx="118173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Arial MT"/>
                <a:cs typeface="Arial MT"/>
              </a:rPr>
              <a:t>manager</a:t>
            </a:r>
            <a:r>
              <a:rPr dirty="0" sz="1800" spc="-5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558159" y="5236083"/>
            <a:ext cx="2578735" cy="25654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75"/>
              </a:lnSpc>
            </a:pPr>
            <a:r>
              <a:rPr dirty="0" sz="1800" spc="-10">
                <a:latin typeface="Arial MT"/>
                <a:cs typeface="Arial MT"/>
              </a:rPr>
              <a:t>manage</a:t>
            </a:r>
            <a:r>
              <a:rPr dirty="0" sz="1800" spc="-5">
                <a:latin typeface="Arial MT"/>
                <a:cs typeface="Arial MT"/>
              </a:rPr>
              <a:t> contract </a:t>
            </a:r>
            <a:r>
              <a:rPr dirty="0" sz="1800" spc="-10">
                <a:latin typeface="Arial MT"/>
                <a:cs typeface="Arial MT"/>
              </a:rPr>
              <a:t>change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38958" y="5510453"/>
            <a:ext cx="761365" cy="25654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80"/>
              </a:lnSpc>
            </a:pPr>
            <a:r>
              <a:rPr dirty="0" sz="1800" spc="-5">
                <a:latin typeface="Arial MT"/>
                <a:cs typeface="Arial MT"/>
              </a:rPr>
              <a:t>co</a:t>
            </a:r>
            <a:r>
              <a:rPr dirty="0" sz="1800" spc="-15">
                <a:latin typeface="Arial MT"/>
                <a:cs typeface="Arial MT"/>
              </a:rPr>
              <a:t>n</a:t>
            </a:r>
            <a:r>
              <a:rPr dirty="0" sz="1800">
                <a:latin typeface="Arial MT"/>
                <a:cs typeface="Arial MT"/>
              </a:rPr>
              <a:t>trol.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2043810" y="1256157"/>
            <a:ext cx="2472690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25" b="1">
                <a:latin typeface="Calibri"/>
                <a:cs typeface="Calibri"/>
              </a:rPr>
              <a:t>PM’s</a:t>
            </a:r>
            <a:r>
              <a:rPr dirty="0" spc="-30" b="1">
                <a:latin typeface="Calibri"/>
                <a:cs typeface="Calibri"/>
              </a:rPr>
              <a:t> </a:t>
            </a:r>
            <a:r>
              <a:rPr dirty="0" spc="-15" b="1">
                <a:latin typeface="Calibri"/>
                <a:cs typeface="Calibri"/>
              </a:rPr>
              <a:t>Role</a:t>
            </a:r>
            <a:r>
              <a:rPr dirty="0" spc="-25" b="1">
                <a:latin typeface="Calibri"/>
                <a:cs typeface="Calibri"/>
              </a:rPr>
              <a:t> </a:t>
            </a:r>
            <a:r>
              <a:rPr dirty="0" b="1">
                <a:latin typeface="Calibri"/>
                <a:cs typeface="Calibri"/>
              </a:rPr>
              <a:t>in</a:t>
            </a:r>
            <a:r>
              <a:rPr dirty="0" spc="-20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Procurement</a:t>
            </a:r>
          </a:p>
        </p:txBody>
      </p: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15328" y="1603247"/>
            <a:ext cx="3631691" cy="340918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14498" y="1433829"/>
            <a:ext cx="6452870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5"/>
              <a:t>2- THE</a:t>
            </a:r>
            <a:r>
              <a:rPr dirty="0"/>
              <a:t> </a:t>
            </a:r>
            <a:r>
              <a:rPr dirty="0" spc="-5"/>
              <a:t>PM </a:t>
            </a:r>
            <a:r>
              <a:rPr dirty="0"/>
              <a:t>’</a:t>
            </a:r>
            <a:r>
              <a:rPr dirty="0" spc="-10"/>
              <a:t> </a:t>
            </a:r>
            <a:r>
              <a:rPr dirty="0"/>
              <a:t>S </a:t>
            </a:r>
            <a:r>
              <a:rPr dirty="0" spc="-5"/>
              <a:t>RESPONSIBILITIES</a:t>
            </a:r>
            <a:r>
              <a:rPr dirty="0" spc="25"/>
              <a:t> </a:t>
            </a:r>
            <a:r>
              <a:rPr dirty="0" spc="-35"/>
              <a:t>TO</a:t>
            </a:r>
            <a:r>
              <a:rPr dirty="0" spc="-10"/>
              <a:t> </a:t>
            </a:r>
            <a:r>
              <a:rPr dirty="0" spc="-5"/>
              <a:t>THE</a:t>
            </a:r>
            <a:r>
              <a:rPr dirty="0"/>
              <a:t> </a:t>
            </a:r>
            <a:r>
              <a:rPr dirty="0" spc="-10"/>
              <a:t>PROJECT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185161" y="2293111"/>
            <a:ext cx="3648075" cy="35953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9905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5" b="1">
                <a:latin typeface="Calibri"/>
                <a:cs typeface="Calibri"/>
              </a:rPr>
              <a:t>The PM </a:t>
            </a:r>
            <a:r>
              <a:rPr dirty="0" sz="1800" b="1">
                <a:latin typeface="Calibri"/>
                <a:cs typeface="Calibri"/>
              </a:rPr>
              <a:t>has </a:t>
            </a:r>
            <a:r>
              <a:rPr dirty="0" sz="1800" spc="-5" b="1">
                <a:latin typeface="Calibri"/>
                <a:cs typeface="Calibri"/>
              </a:rPr>
              <a:t>three overriding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responsibilities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350520" algn="l"/>
                <a:tab pos="351155" algn="l"/>
              </a:tabLst>
            </a:pP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First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is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5" b="1">
                <a:latin typeface="Calibri"/>
                <a:cs typeface="Calibri"/>
              </a:rPr>
              <a:t> acquisition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of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resources</a:t>
            </a:r>
            <a:endParaRPr sz="1800">
              <a:latin typeface="Calibri"/>
              <a:cs typeface="Calibri"/>
            </a:endParaRPr>
          </a:p>
          <a:p>
            <a:pPr marL="362585" marR="5715" indent="-64135">
              <a:lnSpc>
                <a:spcPct val="100000"/>
              </a:lnSpc>
              <a:spcBef>
                <a:spcPts val="25"/>
              </a:spcBef>
            </a:pPr>
            <a:r>
              <a:rPr dirty="0" sz="1800" b="1">
                <a:latin typeface="Calibri"/>
                <a:cs typeface="Calibri"/>
              </a:rPr>
              <a:t>and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pe</a:t>
            </a:r>
            <a:r>
              <a:rPr dirty="0" sz="1800" spc="-30" b="1">
                <a:latin typeface="Calibri"/>
                <a:cs typeface="Calibri"/>
              </a:rPr>
              <a:t>r</a:t>
            </a:r>
            <a:r>
              <a:rPr dirty="0" sz="1800" b="1">
                <a:latin typeface="Calibri"/>
                <a:cs typeface="Calibri"/>
              </a:rPr>
              <a:t>so</a:t>
            </a:r>
            <a:r>
              <a:rPr dirty="0" sz="1800" spc="-10" b="1">
                <a:latin typeface="Calibri"/>
                <a:cs typeface="Calibri"/>
              </a:rPr>
              <a:t>nne</a:t>
            </a:r>
            <a:r>
              <a:rPr dirty="0" sz="1800" b="1">
                <a:latin typeface="Calibri"/>
                <a:cs typeface="Calibri"/>
              </a:rPr>
              <a:t>l.</a:t>
            </a:r>
            <a:r>
              <a:rPr dirty="0" sz="1800" spc="75" b="1">
                <a:latin typeface="Calibri"/>
                <a:cs typeface="Calibri"/>
              </a:rPr>
              <a:t> </a:t>
            </a:r>
            <a:r>
              <a:rPr dirty="0" sz="1800" spc="-195" b="1">
                <a:latin typeface="Arial"/>
                <a:cs typeface="Arial"/>
              </a:rPr>
              <a:t>ةي</a:t>
            </a:r>
            <a:r>
              <a:rPr dirty="0" sz="1800" spc="-165" b="1">
                <a:latin typeface="Arial"/>
                <a:cs typeface="Arial"/>
              </a:rPr>
              <a:t>ر</a:t>
            </a:r>
            <a:r>
              <a:rPr dirty="0" sz="1800" spc="-484" b="1">
                <a:latin typeface="Arial"/>
                <a:cs typeface="Arial"/>
              </a:rPr>
              <a:t>شبل</a:t>
            </a:r>
            <a:r>
              <a:rPr dirty="0" sz="1800" spc="-160" b="1">
                <a:latin typeface="Arial"/>
                <a:cs typeface="Arial"/>
              </a:rPr>
              <a:t>ا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spc="-45" b="1">
                <a:latin typeface="Arial"/>
                <a:cs typeface="Arial"/>
              </a:rPr>
              <a:t>دراوملا</a:t>
            </a:r>
            <a:r>
              <a:rPr dirty="0" sz="1800" spc="-20" b="1">
                <a:latin typeface="Arial"/>
                <a:cs typeface="Arial"/>
              </a:rPr>
              <a:t> </a:t>
            </a:r>
            <a:r>
              <a:rPr dirty="0" sz="1800" spc="15" b="1">
                <a:latin typeface="Arial"/>
                <a:cs typeface="Arial"/>
              </a:rPr>
              <a:t>ب</a:t>
            </a:r>
            <a:r>
              <a:rPr dirty="0" sz="1800" spc="-5" b="1">
                <a:latin typeface="Arial"/>
                <a:cs typeface="Arial"/>
              </a:rPr>
              <a:t>ا</a:t>
            </a:r>
            <a:r>
              <a:rPr dirty="0" sz="1800" spc="-10" b="1">
                <a:latin typeface="Arial"/>
                <a:cs typeface="Arial"/>
              </a:rPr>
              <a:t>ط</a:t>
            </a:r>
            <a:r>
              <a:rPr dirty="0" sz="1800" spc="-590" b="1">
                <a:latin typeface="Arial"/>
                <a:cs typeface="Arial"/>
              </a:rPr>
              <a:t>ق</a:t>
            </a:r>
            <a:r>
              <a:rPr dirty="0" sz="1800" spc="-615" b="1">
                <a:latin typeface="Arial"/>
                <a:cs typeface="Arial"/>
              </a:rPr>
              <a:t>ت</a:t>
            </a:r>
            <a:r>
              <a:rPr dirty="0" sz="1800" spc="-204" b="1">
                <a:latin typeface="Arial"/>
                <a:cs typeface="Arial"/>
              </a:rPr>
              <a:t>سا  </a:t>
            </a:r>
            <a:r>
              <a:rPr dirty="0" sz="1800" spc="-155" b="1">
                <a:latin typeface="Arial"/>
                <a:cs typeface="Arial"/>
              </a:rPr>
              <a:t>ةيلاملاو</a:t>
            </a:r>
            <a:endParaRPr sz="1800">
              <a:latin typeface="Arial"/>
              <a:cs typeface="Arial"/>
            </a:endParaRPr>
          </a:p>
          <a:p>
            <a:pPr marL="299085" marR="480695" indent="-287020">
              <a:lnSpc>
                <a:spcPts val="2160"/>
              </a:lnSpc>
              <a:spcBef>
                <a:spcPts val="50"/>
              </a:spcBef>
              <a:buFont typeface="Arial MT"/>
              <a:buChar char="•"/>
              <a:tabLst>
                <a:tab pos="350520" algn="l"/>
                <a:tab pos="351155" algn="l"/>
              </a:tabLst>
            </a:pPr>
            <a:r>
              <a:rPr dirty="0"/>
              <a:t>	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Second </a:t>
            </a:r>
            <a:r>
              <a:rPr dirty="0" sz="1800" b="1">
                <a:latin typeface="Calibri"/>
                <a:cs typeface="Calibri"/>
              </a:rPr>
              <a:t>is </a:t>
            </a:r>
            <a:r>
              <a:rPr dirty="0" sz="1800" spc="-5" b="1">
                <a:latin typeface="Calibri"/>
                <a:cs typeface="Calibri"/>
              </a:rPr>
              <a:t>dealing with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obstacles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that</a:t>
            </a:r>
            <a:r>
              <a:rPr dirty="0" sz="1800" spc="-5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arise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during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39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course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of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ts val="209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Third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is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spc="-15" b="1">
                <a:latin typeface="Calibri"/>
                <a:cs typeface="Calibri"/>
              </a:rPr>
              <a:t>exercising </a:t>
            </a: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leadership</a:t>
            </a:r>
            <a:endParaRPr sz="1800">
              <a:latin typeface="Calibri"/>
              <a:cs typeface="Calibri"/>
            </a:endParaRPr>
          </a:p>
          <a:p>
            <a:pPr marL="299085" marR="183515">
              <a:lnSpc>
                <a:spcPct val="100000"/>
              </a:lnSpc>
            </a:pPr>
            <a:r>
              <a:rPr dirty="0" sz="1800" spc="-5" b="1">
                <a:latin typeface="Calibri"/>
                <a:cs typeface="Calibri"/>
              </a:rPr>
              <a:t>needed </a:t>
            </a:r>
            <a:r>
              <a:rPr dirty="0" sz="1800" spc="-10" b="1">
                <a:latin typeface="Calibri"/>
                <a:cs typeface="Calibri"/>
              </a:rPr>
              <a:t>to </a:t>
            </a:r>
            <a:r>
              <a:rPr dirty="0" sz="1800" spc="-5" b="1">
                <a:latin typeface="Calibri"/>
                <a:cs typeface="Calibri"/>
              </a:rPr>
              <a:t>bring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5" b="1">
                <a:latin typeface="Calibri"/>
                <a:cs typeface="Calibri"/>
              </a:rPr>
              <a:t>project </a:t>
            </a:r>
            <a:r>
              <a:rPr dirty="0" sz="1800" spc="-10" b="1">
                <a:latin typeface="Calibri"/>
                <a:cs typeface="Calibri"/>
              </a:rPr>
              <a:t>to </a:t>
            </a:r>
            <a:r>
              <a:rPr dirty="0" sz="1800" b="1">
                <a:latin typeface="Calibri"/>
                <a:cs typeface="Calibri"/>
              </a:rPr>
              <a:t>a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successful</a:t>
            </a:r>
            <a:r>
              <a:rPr dirty="0" sz="1800" spc="-6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conclusion</a:t>
            </a:r>
            <a:r>
              <a:rPr dirty="0" sz="1800" spc="-6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and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making</a:t>
            </a:r>
            <a:endParaRPr sz="1800">
              <a:latin typeface="Calibri"/>
              <a:cs typeface="Calibri"/>
            </a:endParaRPr>
          </a:p>
          <a:p>
            <a:pPr marL="299085" marR="5080">
              <a:lnSpc>
                <a:spcPct val="100000"/>
              </a:lnSpc>
              <a:spcBef>
                <a:spcPts val="25"/>
              </a:spcBef>
            </a:pPr>
            <a:r>
              <a:rPr dirty="0" sz="1800" b="1">
                <a:latin typeface="Calibri"/>
                <a:cs typeface="Calibri"/>
              </a:rPr>
              <a:t>the</a:t>
            </a:r>
            <a:r>
              <a:rPr dirty="0" sz="1800" spc="-10" b="1">
                <a:latin typeface="Calibri"/>
                <a:cs typeface="Calibri"/>
              </a:rPr>
              <a:t> trade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–</a:t>
            </a:r>
            <a:r>
              <a:rPr dirty="0" sz="1800" spc="-5" b="1">
                <a:latin typeface="Calibri"/>
                <a:cs typeface="Calibri"/>
              </a:rPr>
              <a:t> offs</a:t>
            </a:r>
            <a:r>
              <a:rPr dirty="0" sz="1800" spc="165" b="1">
                <a:latin typeface="Calibri"/>
                <a:cs typeface="Calibri"/>
              </a:rPr>
              <a:t> </a:t>
            </a:r>
            <a:r>
              <a:rPr dirty="0" sz="1800" spc="-210" b="1">
                <a:latin typeface="Arial"/>
                <a:cs typeface="Arial"/>
              </a:rPr>
              <a:t>ةضيااقملا</a:t>
            </a:r>
            <a:r>
              <a:rPr dirty="0" sz="1800" spc="-155" b="1">
                <a:latin typeface="Arial"/>
                <a:cs typeface="Arial"/>
              </a:rPr>
              <a:t> </a:t>
            </a:r>
            <a:r>
              <a:rPr dirty="0" sz="1800" spc="-5" b="1">
                <a:latin typeface="Calibri"/>
                <a:cs typeface="Calibri"/>
              </a:rPr>
              <a:t>necessary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do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so.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24371" y="2484120"/>
            <a:ext cx="4183379" cy="272034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070607" y="1739010"/>
            <a:ext cx="4015740" cy="41446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99085" marR="22860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720" algn="l"/>
              </a:tabLst>
            </a:pPr>
            <a:r>
              <a:rPr dirty="0" sz="1800" spc="-5" b="1">
                <a:latin typeface="Calibri"/>
                <a:cs typeface="Calibri"/>
              </a:rPr>
              <a:t>Th</a:t>
            </a:r>
            <a:r>
              <a:rPr dirty="0" sz="1800" spc="-5" b="1">
                <a:latin typeface="Calibri"/>
                <a:cs typeface="Calibri"/>
              </a:rPr>
              <a:t>e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PM</a:t>
            </a:r>
            <a:r>
              <a:rPr dirty="0" sz="1800" spc="-1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is</a:t>
            </a:r>
            <a:r>
              <a:rPr dirty="0" sz="1800" spc="-5" b="1">
                <a:latin typeface="Calibri"/>
                <a:cs typeface="Calibri"/>
              </a:rPr>
              <a:t> responsible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for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acquiring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human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material resources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needed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by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project.</a:t>
            </a:r>
            <a:endParaRPr sz="1800">
              <a:latin typeface="Calibri"/>
              <a:cs typeface="Calibri"/>
            </a:endParaRPr>
          </a:p>
          <a:p>
            <a:pPr marL="299085" marR="29845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5" b="1">
                <a:latin typeface="Calibri"/>
                <a:cs typeface="Calibri"/>
              </a:rPr>
              <a:t>The PM </a:t>
            </a:r>
            <a:r>
              <a:rPr dirty="0" sz="1800" b="1">
                <a:latin typeface="Calibri"/>
                <a:cs typeface="Calibri"/>
              </a:rPr>
              <a:t>is also </a:t>
            </a:r>
            <a:r>
              <a:rPr dirty="0" sz="1800" spc="-5" b="1">
                <a:latin typeface="Calibri"/>
                <a:cs typeface="Calibri"/>
              </a:rPr>
              <a:t>responsible </a:t>
            </a:r>
            <a:r>
              <a:rPr dirty="0" sz="1800" spc="-10" b="1">
                <a:latin typeface="Calibri"/>
                <a:cs typeface="Calibri"/>
              </a:rPr>
              <a:t>for </a:t>
            </a:r>
            <a:r>
              <a:rPr dirty="0" sz="1800" spc="-5" b="1"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exercising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leadership,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fire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fighting,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dealing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with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obstacles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that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impede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 </a:t>
            </a:r>
            <a:r>
              <a:rPr dirty="0" sz="1800" spc="-39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’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progress.</a:t>
            </a:r>
            <a:endParaRPr sz="1800">
              <a:latin typeface="Calibri"/>
              <a:cs typeface="Calibri"/>
            </a:endParaRPr>
          </a:p>
          <a:p>
            <a:pPr marL="299085" marR="230504" indent="-287020">
              <a:lnSpc>
                <a:spcPct val="100000"/>
              </a:lnSpc>
              <a:buClr>
                <a:srgbClr val="C00000"/>
              </a:buClr>
              <a:buFont typeface="Arial MT"/>
              <a:buChar char="•"/>
              <a:tabLst>
                <a:tab pos="350520" algn="l"/>
                <a:tab pos="351155" algn="l"/>
              </a:tabLst>
            </a:pPr>
            <a:r>
              <a:rPr dirty="0"/>
              <a:t>	</a:t>
            </a:r>
            <a:r>
              <a:rPr dirty="0" sz="1800" spc="-15" b="1">
                <a:latin typeface="Calibri"/>
                <a:cs typeface="Calibri"/>
              </a:rPr>
              <a:t>Finally,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5" b="1">
                <a:latin typeface="Calibri"/>
                <a:cs typeface="Calibri"/>
              </a:rPr>
              <a:t>PM </a:t>
            </a:r>
            <a:r>
              <a:rPr dirty="0" sz="1800" b="1">
                <a:latin typeface="Calibri"/>
                <a:cs typeface="Calibri"/>
              </a:rPr>
              <a:t>is </a:t>
            </a:r>
            <a:r>
              <a:rPr dirty="0" sz="1800" spc="-10" b="1">
                <a:latin typeface="Calibri"/>
                <a:cs typeface="Calibri"/>
              </a:rPr>
              <a:t>responsible for </a:t>
            </a:r>
            <a:r>
              <a:rPr dirty="0" sz="1800" spc="-5" b="1">
                <a:latin typeface="Calibri"/>
                <a:cs typeface="Calibri"/>
              </a:rPr>
              <a:t> making </a:t>
            </a:r>
            <a:r>
              <a:rPr dirty="0" sz="1800" b="1">
                <a:latin typeface="Calibri"/>
                <a:cs typeface="Calibri"/>
              </a:rPr>
              <a:t>the </a:t>
            </a:r>
            <a:r>
              <a:rPr dirty="0" sz="1800" spc="-10" b="1">
                <a:latin typeface="Calibri"/>
                <a:cs typeface="Calibri"/>
              </a:rPr>
              <a:t>trade </a:t>
            </a:r>
            <a:r>
              <a:rPr dirty="0" sz="1800" b="1">
                <a:latin typeface="Calibri"/>
                <a:cs typeface="Calibri"/>
              </a:rPr>
              <a:t>- </a:t>
            </a:r>
            <a:r>
              <a:rPr dirty="0" sz="1800" spc="-5" b="1">
                <a:latin typeface="Calibri"/>
                <a:cs typeface="Calibri"/>
              </a:rPr>
              <a:t>offs between </a:t>
            </a:r>
            <a:r>
              <a:rPr dirty="0" sz="1800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budget,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schedule,</a:t>
            </a:r>
            <a:r>
              <a:rPr dirty="0" sz="1800" spc="-20" b="1">
                <a:latin typeface="Calibri"/>
                <a:cs typeface="Calibri"/>
              </a:rPr>
              <a:t> </a:t>
            </a:r>
            <a:r>
              <a:rPr dirty="0" sz="1800" b="1">
                <a:latin typeface="Calibri"/>
                <a:cs typeface="Calibri"/>
              </a:rPr>
              <a:t>and</a:t>
            </a:r>
            <a:r>
              <a:rPr dirty="0" sz="1800" spc="-5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scope</a:t>
            </a:r>
            <a:r>
              <a:rPr dirty="0" sz="1800" spc="-3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that </a:t>
            </a:r>
            <a:r>
              <a:rPr dirty="0" sz="1800" spc="-10" b="1">
                <a:latin typeface="Calibri"/>
                <a:cs typeface="Calibri"/>
              </a:rPr>
              <a:t>are </a:t>
            </a:r>
            <a:r>
              <a:rPr dirty="0" sz="1800" spc="-39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needed</a:t>
            </a:r>
            <a:r>
              <a:rPr dirty="0" sz="1800" spc="-45" b="1">
                <a:latin typeface="Calibri"/>
                <a:cs typeface="Calibri"/>
              </a:rPr>
              <a:t> </a:t>
            </a:r>
            <a:r>
              <a:rPr dirty="0" sz="1800" spc="-10" b="1">
                <a:latin typeface="Calibri"/>
                <a:cs typeface="Calibri"/>
              </a:rPr>
              <a:t>to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ensure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project</a:t>
            </a:r>
            <a:r>
              <a:rPr dirty="0" sz="1800" spc="-40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success.</a:t>
            </a:r>
            <a:endParaRPr sz="18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80" b="1">
                <a:latin typeface="Calibri"/>
                <a:cs typeface="Calibri"/>
              </a:rPr>
              <a:t>To </a:t>
            </a:r>
            <a:r>
              <a:rPr dirty="0" sz="1800" b="1">
                <a:latin typeface="Calibri"/>
                <a:cs typeface="Calibri"/>
              </a:rPr>
              <a:t>be </a:t>
            </a:r>
            <a:r>
              <a:rPr dirty="0" sz="1800" spc="-5" b="1">
                <a:latin typeface="Calibri"/>
                <a:cs typeface="Calibri"/>
              </a:rPr>
              <a:t>successful </a:t>
            </a:r>
            <a:r>
              <a:rPr dirty="0" sz="1800" spc="-10" b="1">
                <a:latin typeface="Calibri"/>
                <a:cs typeface="Calibri"/>
              </a:rPr>
              <a:t>at </a:t>
            </a:r>
            <a:r>
              <a:rPr dirty="0" sz="1800" spc="-5" b="1">
                <a:latin typeface="Calibri"/>
                <a:cs typeface="Calibri"/>
              </a:rPr>
              <a:t>meeting </a:t>
            </a:r>
            <a:r>
              <a:rPr dirty="0" sz="1800" b="1">
                <a:latin typeface="Calibri"/>
                <a:cs typeface="Calibri"/>
              </a:rPr>
              <a:t>this </a:t>
            </a:r>
            <a:r>
              <a:rPr dirty="0" sz="1800" spc="5" b="1">
                <a:latin typeface="Calibri"/>
                <a:cs typeface="Calibri"/>
              </a:rPr>
              <a:t> </a:t>
            </a:r>
            <a:r>
              <a:rPr dirty="0" sz="1800" spc="-5" b="1">
                <a:latin typeface="Calibri"/>
                <a:cs typeface="Calibri"/>
              </a:rPr>
              <a:t>responsibilities,</a:t>
            </a:r>
            <a:r>
              <a:rPr dirty="0" sz="1800" spc="-15" b="1"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PM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must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be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skilled </a:t>
            </a:r>
            <a:r>
              <a:rPr dirty="0" sz="1800" spc="-39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at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negotiation,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conflict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resolution,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25"/>
              </a:spcBef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persuasion.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27292" y="2276855"/>
            <a:ext cx="3672840" cy="272034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72817" y="1286383"/>
            <a:ext cx="37217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3-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SELECTION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OF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PROJECT MANAGER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51989" y="1789557"/>
            <a:ext cx="373443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r>
              <a:rPr dirty="0" sz="2000" spc="-10">
                <a:solidFill>
                  <a:srgbClr val="000000"/>
                </a:solidFill>
                <a:latin typeface="Calibri"/>
                <a:cs typeface="Calibri"/>
              </a:rPr>
              <a:t> most</a:t>
            </a:r>
            <a:r>
              <a:rPr dirty="0" sz="200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000000"/>
                </a:solidFill>
                <a:latin typeface="Calibri"/>
                <a:cs typeface="Calibri"/>
              </a:rPr>
              <a:t>important</a:t>
            </a:r>
            <a:r>
              <a:rPr dirty="0" sz="2000" spc="-5">
                <a:solidFill>
                  <a:srgbClr val="000000"/>
                </a:solidFill>
                <a:latin typeface="Calibri"/>
                <a:cs typeface="Calibri"/>
              </a:rPr>
              <a:t> criterion,</a:t>
            </a:r>
            <a:r>
              <a:rPr dirty="0" sz="2000" spc="1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000000"/>
                </a:solidFill>
                <a:latin typeface="Calibri"/>
                <a:cs typeface="Calibri"/>
              </a:rPr>
              <a:t>in</a:t>
            </a:r>
            <a:r>
              <a:rPr dirty="0" sz="2000" spc="-15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000000"/>
                </a:solidFill>
                <a:latin typeface="Calibri"/>
                <a:cs typeface="Calibri"/>
              </a:rPr>
              <a:t>the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51989" y="2094357"/>
            <a:ext cx="318516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language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sales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people,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“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64435" y="2422017"/>
            <a:ext cx="711835" cy="31115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325"/>
              </a:lnSpc>
            </a:pPr>
            <a:r>
              <a:rPr dirty="0" sz="2000" spc="-30">
                <a:latin typeface="Calibri"/>
                <a:cs typeface="Calibri"/>
              </a:rPr>
              <a:t>closer.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63698" y="2399157"/>
            <a:ext cx="230314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”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Find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individuals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who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64435" y="2732913"/>
            <a:ext cx="2005964" cy="30480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275"/>
              </a:lnSpc>
            </a:pPr>
            <a:r>
              <a:rPr dirty="0" sz="2000" spc="-10">
                <a:latin typeface="Calibri"/>
                <a:cs typeface="Calibri"/>
              </a:rPr>
              <a:t>complete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tasks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57954" y="2703957"/>
            <a:ext cx="154876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>
                <a:latin typeface="Calibri"/>
                <a:cs typeface="Calibri"/>
              </a:rPr>
              <a:t>they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are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given.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203191" y="2955035"/>
            <a:ext cx="1648460" cy="565150"/>
            <a:chOff x="4203191" y="2955035"/>
            <a:chExt cx="1648460" cy="565150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60155" y="3302300"/>
              <a:ext cx="1277890" cy="3927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03191" y="2955035"/>
              <a:ext cx="1648206" cy="564641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1805939" y="3259835"/>
            <a:ext cx="2064385" cy="565150"/>
            <a:chOff x="1805939" y="3259835"/>
            <a:chExt cx="2064385" cy="56515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05939" y="3259835"/>
              <a:ext cx="2064258" cy="564641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58339" y="3602735"/>
              <a:ext cx="1759458" cy="48006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1951989" y="3008452"/>
            <a:ext cx="3741420" cy="12465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latin typeface="Calibri"/>
                <a:cs typeface="Calibri"/>
              </a:rPr>
              <a:t>As </a:t>
            </a:r>
            <a:r>
              <a:rPr dirty="0" sz="2000" spc="-10">
                <a:latin typeface="Calibri"/>
                <a:cs typeface="Calibri"/>
              </a:rPr>
              <a:t>any </a:t>
            </a:r>
            <a:r>
              <a:rPr dirty="0" sz="2000" spc="-5">
                <a:latin typeface="Calibri"/>
                <a:cs typeface="Calibri"/>
              </a:rPr>
              <a:t>senior </a:t>
            </a:r>
            <a:r>
              <a:rPr dirty="0" sz="2000">
                <a:latin typeface="Calibri"/>
                <a:cs typeface="Calibri"/>
              </a:rPr>
              <a:t>manager </a:t>
            </a:r>
            <a:r>
              <a:rPr dirty="0" u="heavy" sz="20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knows, </a:t>
            </a: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hard 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u="heavy" sz="20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workers</a:t>
            </a:r>
            <a:r>
              <a:rPr dirty="0" u="heavy" sz="20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are</a:t>
            </a:r>
            <a:r>
              <a:rPr dirty="0" u="heavy" sz="20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easy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to </a:t>
            </a:r>
            <a:r>
              <a:rPr dirty="0" sz="2000" spc="-5">
                <a:latin typeface="Calibri"/>
                <a:cs typeface="Calibri"/>
              </a:rPr>
              <a:t>find.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What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is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rare</a:t>
            </a:r>
            <a:r>
              <a:rPr dirty="0" sz="2000">
                <a:latin typeface="Calibri"/>
                <a:cs typeface="Calibri"/>
              </a:rPr>
              <a:t> is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 </a:t>
            </a:r>
            <a:r>
              <a:rPr dirty="0" u="heavy" sz="20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individual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who</a:t>
            </a:r>
            <a:r>
              <a:rPr dirty="0" u="heavy" sz="20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is</a:t>
            </a:r>
            <a:r>
              <a:rPr dirty="0" u="heavy" sz="20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driven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0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 </a:t>
            </a:r>
            <a:r>
              <a:rPr dirty="0" sz="2000" spc="-434">
                <a:latin typeface="Calibri"/>
                <a:cs typeface="Calibri"/>
              </a:rPr>
              <a:t> </a:t>
            </a:r>
            <a:r>
              <a:rPr dirty="0" u="heavy" sz="20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finish </a:t>
            </a:r>
            <a:r>
              <a:rPr dirty="0" u="heavy" sz="20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dirty="0" u="heavy" sz="20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job.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772911" y="1635251"/>
            <a:ext cx="4233672" cy="287578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26767" y="1478026"/>
            <a:ext cx="4638040" cy="2675890"/>
          </a:xfrm>
          <a:prstGeom prst="rect">
            <a:avLst/>
          </a:prstGeom>
        </p:spPr>
        <p:txBody>
          <a:bodyPr wrap="square" lIns="0" tIns="558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dirty="0" sz="2400" spc="-5" b="1">
                <a:solidFill>
                  <a:srgbClr val="C00000"/>
                </a:solidFill>
                <a:latin typeface="Calibri"/>
                <a:cs typeface="Calibri"/>
              </a:rPr>
              <a:t>SELECTION</a:t>
            </a:r>
            <a:r>
              <a:rPr dirty="0" sz="24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dirty="0" sz="24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24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24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C00000"/>
                </a:solidFill>
                <a:latin typeface="Calibri"/>
                <a:cs typeface="Calibri"/>
              </a:rPr>
              <a:t>MANAGER</a:t>
            </a:r>
            <a:endParaRPr sz="2400">
              <a:latin typeface="Calibri"/>
              <a:cs typeface="Calibri"/>
            </a:endParaRPr>
          </a:p>
          <a:p>
            <a:pPr marL="400050" marR="412115">
              <a:lnSpc>
                <a:spcPct val="100000"/>
              </a:lnSpc>
              <a:spcBef>
                <a:spcPts val="340"/>
              </a:spcBef>
            </a:pPr>
            <a:r>
              <a:rPr dirty="0" sz="2400">
                <a:latin typeface="Calibri"/>
                <a:cs typeface="Calibri"/>
              </a:rPr>
              <a:t>Select </a:t>
            </a:r>
            <a:r>
              <a:rPr dirty="0" sz="2400" spc="-5">
                <a:latin typeface="Calibri"/>
                <a:cs typeface="Calibri"/>
              </a:rPr>
              <a:t>those </a:t>
            </a:r>
            <a:r>
              <a:rPr dirty="0" sz="2400">
                <a:latin typeface="Calibri"/>
                <a:cs typeface="Calibri"/>
              </a:rPr>
              <a:t>who meet the 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following </a:t>
            </a:r>
            <a:r>
              <a:rPr dirty="0" sz="2400" spc="-5">
                <a:latin typeface="Calibri"/>
                <a:cs typeface="Calibri"/>
              </a:rPr>
              <a:t>criteria </a:t>
            </a:r>
            <a:r>
              <a:rPr dirty="0" sz="2400" spc="-15">
                <a:latin typeface="Calibri"/>
                <a:cs typeface="Calibri"/>
              </a:rPr>
              <a:t>at </a:t>
            </a:r>
            <a:r>
              <a:rPr dirty="0" sz="2400" spc="-10">
                <a:latin typeface="Calibri"/>
                <a:cs typeface="Calibri"/>
              </a:rPr>
              <a:t>reasonably </a:t>
            </a:r>
            <a:r>
              <a:rPr dirty="0" sz="2400" spc="-53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high</a:t>
            </a:r>
            <a:r>
              <a:rPr dirty="0" sz="2400" spc="-10">
                <a:latin typeface="Calibri"/>
                <a:cs typeface="Calibri"/>
              </a:rPr>
              <a:t> levels:</a:t>
            </a:r>
            <a:endParaRPr sz="2400">
              <a:latin typeface="Calibri"/>
              <a:cs typeface="Calibri"/>
            </a:endParaRPr>
          </a:p>
          <a:p>
            <a:pPr marL="743585" indent="-343535">
              <a:lnSpc>
                <a:spcPct val="100000"/>
              </a:lnSpc>
              <a:buFont typeface="Arial MT"/>
              <a:buChar char="•"/>
              <a:tabLst>
                <a:tab pos="742950" algn="l"/>
                <a:tab pos="743585" algn="l"/>
              </a:tabLst>
            </a:pPr>
            <a:r>
              <a:rPr dirty="0" sz="2400" spc="-20">
                <a:latin typeface="Calibri"/>
                <a:cs typeface="Calibri"/>
              </a:rPr>
              <a:t>Credibility.</a:t>
            </a:r>
            <a:endParaRPr sz="2400">
              <a:latin typeface="Calibri"/>
              <a:cs typeface="Calibri"/>
            </a:endParaRPr>
          </a:p>
          <a:p>
            <a:pPr marL="743585" indent="-343535">
              <a:lnSpc>
                <a:spcPct val="100000"/>
              </a:lnSpc>
              <a:buFont typeface="Arial MT"/>
              <a:buChar char="•"/>
              <a:tabLst>
                <a:tab pos="742950" algn="l"/>
                <a:tab pos="743585" algn="l"/>
              </a:tabLst>
            </a:pPr>
            <a:r>
              <a:rPr dirty="0" sz="2400" spc="-20">
                <a:latin typeface="Calibri"/>
                <a:cs typeface="Calibri"/>
              </a:rPr>
              <a:t>Sensitivity.</a:t>
            </a:r>
            <a:endParaRPr sz="2400">
              <a:latin typeface="Calibri"/>
              <a:cs typeface="Calibri"/>
            </a:endParaRPr>
          </a:p>
          <a:p>
            <a:pPr marL="743585" indent="-343535">
              <a:lnSpc>
                <a:spcPct val="100000"/>
              </a:lnSpc>
              <a:spcBef>
                <a:spcPts val="25"/>
              </a:spcBef>
              <a:buFont typeface="Arial MT"/>
              <a:buChar char="•"/>
              <a:tabLst>
                <a:tab pos="742950" algn="l"/>
                <a:tab pos="743585" algn="l"/>
              </a:tabLst>
            </a:pPr>
            <a:r>
              <a:rPr dirty="0" sz="2400" spc="-10">
                <a:latin typeface="Calibri"/>
                <a:cs typeface="Calibri"/>
              </a:rPr>
              <a:t>Leadership,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Style,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 spc="-5">
                <a:latin typeface="Calibri"/>
                <a:cs typeface="Calibri"/>
              </a:rPr>
              <a:t>Ethics.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25768" y="1917192"/>
            <a:ext cx="3744468" cy="287578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60420" y="969264"/>
            <a:ext cx="5832348" cy="174040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2676144" y="3846588"/>
            <a:ext cx="7298055" cy="1611630"/>
            <a:chOff x="2676144" y="3846588"/>
            <a:chExt cx="7298055" cy="161163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69634" y="4160237"/>
              <a:ext cx="4306065" cy="3808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323332" y="3846588"/>
              <a:ext cx="4650486" cy="5112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76144" y="4123956"/>
              <a:ext cx="2884170" cy="51128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13304" y="4433374"/>
              <a:ext cx="6970014" cy="4655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53227" y="4116336"/>
              <a:ext cx="1724405" cy="51128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25411" y="4123956"/>
              <a:ext cx="3246881" cy="51128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676144" y="4395228"/>
              <a:ext cx="963930" cy="51128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813304" y="4704646"/>
              <a:ext cx="689609" cy="4655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897611" y="4983197"/>
              <a:ext cx="2853714" cy="380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751320" y="4669548"/>
              <a:ext cx="3198114" cy="5112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676144" y="4946916"/>
              <a:ext cx="2247137" cy="511289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2521711" y="2799334"/>
            <a:ext cx="7251065" cy="24980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Successful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PMs</a:t>
            </a:r>
            <a:r>
              <a:rPr dirty="0" sz="1800" spc="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have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some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common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characteristics</a:t>
            </a:r>
            <a:r>
              <a:rPr dirty="0" sz="1800" spc="-1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5">
                <a:latin typeface="Calibri"/>
                <a:cs typeface="Calibri"/>
              </a:rPr>
              <a:t>They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“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closers.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”</a:t>
            </a:r>
            <a:endParaRPr sz="1800">
              <a:latin typeface="Calibri"/>
              <a:cs typeface="Calibri"/>
            </a:endParaRPr>
          </a:p>
          <a:p>
            <a:pPr marL="350520" indent="-338455">
              <a:lnSpc>
                <a:spcPct val="100000"/>
              </a:lnSpc>
              <a:buFont typeface="Arial MT"/>
              <a:buChar char="•"/>
              <a:tabLst>
                <a:tab pos="350520" algn="l"/>
                <a:tab pos="351155" algn="l"/>
              </a:tabLst>
            </a:pPr>
            <a:r>
              <a:rPr dirty="0" sz="1800" spc="-5">
                <a:latin typeface="Calibri"/>
                <a:cs typeface="Calibri"/>
              </a:rPr>
              <a:t>They</a:t>
            </a:r>
            <a:r>
              <a:rPr dirty="0" sz="1800">
                <a:latin typeface="Calibri"/>
                <a:cs typeface="Calibri"/>
              </a:rPr>
              <a:t> also</a:t>
            </a:r>
            <a:r>
              <a:rPr dirty="0" sz="1800" spc="-10">
                <a:latin typeface="Calibri"/>
                <a:cs typeface="Calibri"/>
              </a:rPr>
              <a:t> have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high</a:t>
            </a:r>
            <a:r>
              <a:rPr dirty="0" sz="18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administrative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technical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credibility</a:t>
            </a:r>
            <a:r>
              <a:rPr dirty="0" sz="1800" spc="-5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In</a:t>
            </a:r>
            <a:r>
              <a:rPr dirty="0" sz="1800" spc="-5">
                <a:latin typeface="Calibri"/>
                <a:cs typeface="Calibri"/>
              </a:rPr>
              <a:t> addition,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PM should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</a:t>
            </a:r>
            <a:r>
              <a:rPr dirty="0" sz="1800" spc="40"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 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leader,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adopt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participatory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</a:pPr>
            <a:r>
              <a:rPr dirty="0" sz="1800" spc="-5">
                <a:latin typeface="Calibri"/>
                <a:cs typeface="Calibri"/>
              </a:rPr>
              <a:t>management</a:t>
            </a:r>
            <a:r>
              <a:rPr dirty="0" sz="1800" spc="-10">
                <a:latin typeface="Calibri"/>
                <a:cs typeface="Calibri"/>
              </a:rPr>
              <a:t> style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may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u="heavy" sz="1800" spc="-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have</a:t>
            </a:r>
            <a:r>
              <a:rPr dirty="0" u="heavy" sz="1800" spc="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modified</a:t>
            </a:r>
            <a:r>
              <a:rPr dirty="0" u="heavy" sz="1800" spc="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depending</a:t>
            </a:r>
            <a:r>
              <a:rPr dirty="0" u="heavy" sz="1800" spc="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</a:t>
            </a:r>
            <a:r>
              <a:rPr dirty="0" u="heavy" sz="1800" spc="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800" spc="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level</a:t>
            </a:r>
            <a:r>
              <a:rPr dirty="0" u="heavy" sz="1800" spc="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  <a:p>
            <a:pPr marL="299085" marR="5715">
              <a:lnSpc>
                <a:spcPts val="2140"/>
              </a:lnSpc>
              <a:spcBef>
                <a:spcPts val="115"/>
              </a:spcBef>
            </a:pP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technological</a:t>
            </a:r>
            <a:r>
              <a:rPr dirty="0" u="heavy" sz="1800" spc="3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sophistication</a:t>
            </a:r>
            <a:r>
              <a:rPr dirty="0" u="heavy" sz="1800" spc="9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18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يجولونكتلا</a:t>
            </a:r>
            <a:r>
              <a:rPr dirty="0" u="heavy" sz="1800" spc="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 spc="-115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روطتلا</a:t>
            </a:r>
            <a:r>
              <a:rPr dirty="0" u="heavy" sz="1800" spc="-7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dirty="0" u="heavy" sz="1800" spc="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uncertainty</a:t>
            </a:r>
            <a:r>
              <a:rPr dirty="0" u="heavy" sz="1800" spc="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involved</a:t>
            </a:r>
            <a:r>
              <a:rPr dirty="0" u="heavy" sz="1800" spc="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dirty="0" u="heavy" sz="1800" spc="2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</a:t>
            </a:r>
            <a:r>
              <a:rPr dirty="0" sz="1800" spc="-1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ts val="209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Another </a:t>
            </a:r>
            <a:r>
              <a:rPr dirty="0" sz="1800" spc="-10">
                <a:latin typeface="Calibri"/>
                <a:cs typeface="Calibri"/>
              </a:rPr>
              <a:t>critical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management</a:t>
            </a:r>
            <a:r>
              <a:rPr dirty="0" sz="1800" spc="-10">
                <a:latin typeface="Calibri"/>
                <a:cs typeface="Calibri"/>
              </a:rPr>
              <a:t> skill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ability</a:t>
            </a:r>
            <a:r>
              <a:rPr dirty="0" u="heavy" sz="1800" spc="2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</a:t>
            </a:r>
            <a:r>
              <a:rPr dirty="0" u="heavy" sz="1800" spc="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800" spc="1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20"/>
              </a:spcBef>
            </a:pP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in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an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ethical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3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manner.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813304" y="5256334"/>
            <a:ext cx="1972818" cy="465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2489" y="1222375"/>
            <a:ext cx="4836795" cy="89344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064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4-</a:t>
            </a:r>
            <a:r>
              <a:rPr dirty="0" sz="20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FF0000"/>
                </a:solidFill>
                <a:latin typeface="Calibri"/>
                <a:cs typeface="Calibri"/>
              </a:rPr>
              <a:t>PROJECT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MANAGEMENT</a:t>
            </a:r>
            <a:r>
              <a:rPr dirty="0" sz="2000" spc="-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AS</a:t>
            </a:r>
            <a:r>
              <a:rPr dirty="0" sz="200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A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PROFESSION</a:t>
            </a:r>
            <a:endParaRPr sz="20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78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200" spc="-5">
                <a:latin typeface="Calibri"/>
                <a:cs typeface="Calibri"/>
              </a:rPr>
              <a:t>It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should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be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obvious</a:t>
            </a:r>
            <a:r>
              <a:rPr dirty="0" sz="2200" spc="-20">
                <a:latin typeface="Calibri"/>
                <a:cs typeface="Calibri"/>
              </a:rPr>
              <a:t> to</a:t>
            </a:r>
            <a:r>
              <a:rPr dirty="0" sz="220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the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reader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85389" y="2090369"/>
            <a:ext cx="489584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5">
                <a:latin typeface="Calibri"/>
                <a:cs typeface="Calibri"/>
              </a:rPr>
              <a:t>t</a:t>
            </a:r>
            <a:r>
              <a:rPr dirty="0" sz="2200" spc="-15">
                <a:latin typeface="Calibri"/>
                <a:cs typeface="Calibri"/>
              </a:rPr>
              <a:t>h</a:t>
            </a:r>
            <a:r>
              <a:rPr dirty="0" sz="2200" spc="-30">
                <a:latin typeface="Calibri"/>
                <a:cs typeface="Calibri"/>
              </a:rPr>
              <a:t>a</a:t>
            </a:r>
            <a:r>
              <a:rPr dirty="0" sz="2200" spc="-5">
                <a:latin typeface="Calibri"/>
                <a:cs typeface="Calibri"/>
              </a:rPr>
              <a:t>t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25139" y="2115311"/>
            <a:ext cx="2871470" cy="34036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40"/>
              </a:lnSpc>
            </a:pPr>
            <a:r>
              <a:rPr dirty="0" sz="2200" spc="-10">
                <a:latin typeface="Calibri"/>
                <a:cs typeface="Calibri"/>
              </a:rPr>
              <a:t>project</a:t>
            </a:r>
            <a:r>
              <a:rPr dirty="0" sz="2200" spc="-2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management</a:t>
            </a:r>
            <a:r>
              <a:rPr dirty="0" sz="2200" spc="2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is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97835" y="2455164"/>
            <a:ext cx="1771014" cy="33528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510"/>
              </a:lnSpc>
            </a:pPr>
            <a:r>
              <a:rPr dirty="0" sz="2200" spc="-10">
                <a:latin typeface="Calibri"/>
                <a:cs typeface="Calibri"/>
              </a:rPr>
              <a:t>demanding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job.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42489" y="2761614"/>
            <a:ext cx="3931920" cy="1366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200" spc="-5">
                <a:latin typeface="Calibri"/>
                <a:cs typeface="Calibri"/>
              </a:rPr>
              <a:t>Planning and </a:t>
            </a:r>
            <a:r>
              <a:rPr dirty="0" sz="2200" spc="-15">
                <a:latin typeface="Calibri"/>
                <a:cs typeface="Calibri"/>
              </a:rPr>
              <a:t>controlling </a:t>
            </a:r>
            <a:r>
              <a:rPr dirty="0" sz="2200" spc="-5">
                <a:latin typeface="Calibri"/>
                <a:cs typeface="Calibri"/>
              </a:rPr>
              <a:t>the </a:t>
            </a:r>
            <a:r>
              <a:rPr dirty="0" sz="220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complexities</a:t>
            </a:r>
            <a:r>
              <a:rPr dirty="0" sz="2200" spc="2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of</a:t>
            </a:r>
            <a:r>
              <a:rPr dirty="0" sz="220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a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15">
                <a:latin typeface="Calibri"/>
                <a:cs typeface="Calibri"/>
              </a:rPr>
              <a:t>project</a:t>
            </a:r>
            <a:r>
              <a:rPr dirty="0" sz="2200" spc="1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’ s </a:t>
            </a:r>
            <a:r>
              <a:rPr dirty="0" sz="220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activities, </a:t>
            </a:r>
            <a:r>
              <a:rPr dirty="0" sz="2200" spc="-10">
                <a:latin typeface="Calibri"/>
                <a:cs typeface="Calibri"/>
              </a:rPr>
              <a:t>schedule,</a:t>
            </a:r>
            <a:r>
              <a:rPr dirty="0" sz="2200" spc="-5">
                <a:latin typeface="Calibri"/>
                <a:cs typeface="Calibri"/>
              </a:rPr>
              <a:t> and </a:t>
            </a:r>
            <a:r>
              <a:rPr dirty="0" sz="2200" spc="-15">
                <a:latin typeface="Calibri"/>
                <a:cs typeface="Calibri"/>
              </a:rPr>
              <a:t>budget </a:t>
            </a:r>
            <a:r>
              <a:rPr dirty="0" sz="2200" spc="-484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would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be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difficult.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94988" y="4126991"/>
            <a:ext cx="1533525" cy="340360"/>
          </a:xfrm>
          <a:prstGeom prst="rect">
            <a:avLst/>
          </a:prstGeom>
          <a:solidFill>
            <a:srgbClr val="00FFFF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545"/>
              </a:lnSpc>
            </a:pPr>
            <a:r>
              <a:rPr dirty="0" sz="2200" spc="-5">
                <a:latin typeface="Calibri"/>
                <a:cs typeface="Calibri"/>
              </a:rPr>
              <a:t>full</a:t>
            </a:r>
            <a:r>
              <a:rPr dirty="0" sz="2200" spc="-4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authority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42489" y="4102989"/>
            <a:ext cx="3736340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354965" algn="l"/>
                <a:tab pos="355600" algn="l"/>
                <a:tab pos="3486150" algn="l"/>
              </a:tabLst>
            </a:pPr>
            <a:r>
              <a:rPr dirty="0" sz="2200" spc="-5">
                <a:latin typeface="Calibri"/>
                <a:cs typeface="Calibri"/>
              </a:rPr>
              <a:t>If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the</a:t>
            </a:r>
            <a:r>
              <a:rPr dirty="0" sz="2200" spc="-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PM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ha</a:t>
            </a:r>
            <a:r>
              <a:rPr dirty="0" sz="2200" spc="-5">
                <a:latin typeface="Calibri"/>
                <a:cs typeface="Calibri"/>
              </a:rPr>
              <a:t>d</a:t>
            </a:r>
            <a:r>
              <a:rPr dirty="0" sz="2200">
                <a:latin typeface="Calibri"/>
                <a:cs typeface="Calibri"/>
              </a:rPr>
              <a:t>	</a:t>
            </a:r>
            <a:r>
              <a:rPr dirty="0" sz="2200" spc="-35">
                <a:latin typeface="Calibri"/>
                <a:cs typeface="Calibri"/>
              </a:rPr>
              <a:t>t</a:t>
            </a:r>
            <a:r>
              <a:rPr dirty="0" sz="2200" spc="-5">
                <a:latin typeface="Calibri"/>
                <a:cs typeface="Calibri"/>
              </a:rPr>
              <a:t>o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85389" y="4438269"/>
            <a:ext cx="3724275" cy="10325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200"/>
              </a:lnSpc>
              <a:spcBef>
                <a:spcPts val="90"/>
              </a:spcBef>
            </a:pPr>
            <a:r>
              <a:rPr dirty="0" sz="2200" spc="-30">
                <a:latin typeface="Calibri"/>
                <a:cs typeface="Calibri"/>
              </a:rPr>
              <a:t>take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15">
                <a:latin typeface="Calibri"/>
                <a:cs typeface="Calibri"/>
              </a:rPr>
              <a:t>any</a:t>
            </a:r>
            <a:r>
              <a:rPr dirty="0" sz="2200" spc="-1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action,</a:t>
            </a:r>
            <a:r>
              <a:rPr dirty="0" sz="2200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he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is</a:t>
            </a:r>
            <a:r>
              <a:rPr dirty="0" sz="220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required</a:t>
            </a:r>
            <a:r>
              <a:rPr dirty="0" sz="2200" spc="-30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to </a:t>
            </a:r>
            <a:r>
              <a:rPr dirty="0" sz="2200" spc="-480">
                <a:latin typeface="Calibri"/>
                <a:cs typeface="Calibri"/>
              </a:rPr>
              <a:t> </a:t>
            </a:r>
            <a:r>
              <a:rPr dirty="0" sz="2200" spc="-25">
                <a:latin typeface="Calibri"/>
                <a:cs typeface="Calibri"/>
              </a:rPr>
              <a:t>keep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5">
                <a:latin typeface="Calibri"/>
                <a:cs typeface="Calibri"/>
              </a:rPr>
              <a:t>the</a:t>
            </a:r>
            <a:r>
              <a:rPr dirty="0" sz="2200" spc="10">
                <a:latin typeface="Calibri"/>
                <a:cs typeface="Calibri"/>
              </a:rPr>
              <a:t> </a:t>
            </a:r>
            <a:r>
              <a:rPr dirty="0" sz="2200" spc="-15">
                <a:latin typeface="Calibri"/>
                <a:cs typeface="Calibri"/>
              </a:rPr>
              <a:t>project</a:t>
            </a:r>
            <a:r>
              <a:rPr dirty="0" sz="2200" spc="-5">
                <a:latin typeface="Calibri"/>
                <a:cs typeface="Calibri"/>
              </a:rPr>
              <a:t> on </a:t>
            </a:r>
            <a:r>
              <a:rPr dirty="0" sz="2200" spc="-20">
                <a:latin typeface="Calibri"/>
                <a:cs typeface="Calibri"/>
              </a:rPr>
              <a:t>course</a:t>
            </a:r>
            <a:r>
              <a:rPr dirty="0" sz="2200" spc="5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for </a:t>
            </a:r>
            <a:r>
              <a:rPr dirty="0" sz="2200" spc="-15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successful completion.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55664" y="2133600"/>
            <a:ext cx="3867912" cy="285292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31010" y="975436"/>
            <a:ext cx="4206875" cy="63690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latin typeface="Calibri"/>
                <a:cs typeface="Calibri"/>
              </a:rPr>
              <a:t>5</a:t>
            </a:r>
            <a:r>
              <a:rPr dirty="0" sz="2000" spc="-1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-</a:t>
            </a:r>
            <a:r>
              <a:rPr dirty="0" sz="2000" spc="-20" b="1">
                <a:latin typeface="Calibri"/>
                <a:cs typeface="Calibri"/>
              </a:rPr>
              <a:t> </a:t>
            </a:r>
            <a:r>
              <a:rPr dirty="0" sz="2000" spc="5" b="1">
                <a:latin typeface="Calibri"/>
                <a:cs typeface="Calibri"/>
              </a:rPr>
              <a:t>FITTING</a:t>
            </a:r>
            <a:r>
              <a:rPr dirty="0" sz="2000" spc="-50" b="1">
                <a:latin typeface="Calibri"/>
                <a:cs typeface="Calibri"/>
              </a:rPr>
              <a:t> </a:t>
            </a:r>
            <a:r>
              <a:rPr dirty="0" sz="2000" spc="-15" b="1">
                <a:latin typeface="Calibri"/>
                <a:cs typeface="Calibri"/>
              </a:rPr>
              <a:t>PROJECTS </a:t>
            </a:r>
            <a:r>
              <a:rPr dirty="0" sz="2000" spc="-10" b="1">
                <a:latin typeface="Calibri"/>
                <a:cs typeface="Calibri"/>
              </a:rPr>
              <a:t>INTO</a:t>
            </a:r>
            <a:r>
              <a:rPr dirty="0" sz="2000" spc="-3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THE</a:t>
            </a:r>
            <a:r>
              <a:rPr dirty="0" sz="2000" spc="-25" b="1">
                <a:latin typeface="Calibri"/>
                <a:cs typeface="Calibri"/>
              </a:rPr>
              <a:t> PARENT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20" b="1">
                <a:latin typeface="Calibri"/>
                <a:cs typeface="Calibri"/>
              </a:rPr>
              <a:t>ORGANIZATION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11111" y="1484375"/>
            <a:ext cx="3887724" cy="2819400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315967" y="5172455"/>
            <a:ext cx="6249670" cy="1337310"/>
            <a:chOff x="4315967" y="5172455"/>
            <a:chExt cx="6249670" cy="133731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15967" y="5172455"/>
              <a:ext cx="1808226" cy="5112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53127" y="5481886"/>
              <a:ext cx="1533905" cy="4655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15967" y="5446775"/>
              <a:ext cx="1681734" cy="51128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53127" y="5756142"/>
              <a:ext cx="1407414" cy="465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31306" y="5486118"/>
              <a:ext cx="587553" cy="3808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689591" y="5172455"/>
              <a:ext cx="805433" cy="51128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189464" y="5172455"/>
              <a:ext cx="375678" cy="51128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452610" y="6034693"/>
              <a:ext cx="3824488" cy="380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306311" y="5721095"/>
              <a:ext cx="4164330" cy="51128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15967" y="5998463"/>
              <a:ext cx="2445258" cy="51128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453127" y="6306311"/>
              <a:ext cx="5869685" cy="5257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580632" y="5990844"/>
              <a:ext cx="3877818" cy="51128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54139" y="5990844"/>
              <a:ext cx="432054" cy="511289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1731010" y="1585721"/>
            <a:ext cx="8928100" cy="47637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355600" marR="4304665" indent="-34290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Calibri"/>
                <a:cs typeface="Calibri"/>
              </a:rPr>
              <a:t>The </a:t>
            </a:r>
            <a:r>
              <a:rPr dirty="0" sz="2000" spc="-10">
                <a:latin typeface="Calibri"/>
                <a:cs typeface="Calibri"/>
              </a:rPr>
              <a:t>rapid growth </a:t>
            </a:r>
            <a:r>
              <a:rPr dirty="0" sz="2000">
                <a:latin typeface="Calibri"/>
                <a:cs typeface="Calibri"/>
              </a:rPr>
              <a:t>in the use </a:t>
            </a:r>
            <a:r>
              <a:rPr dirty="0" sz="2000" spc="-5">
                <a:latin typeface="Calibri"/>
                <a:cs typeface="Calibri"/>
              </a:rPr>
              <a:t>of </a:t>
            </a:r>
            <a:r>
              <a:rPr dirty="0" sz="2000" spc="-10">
                <a:latin typeface="Calibri"/>
                <a:cs typeface="Calibri"/>
              </a:rPr>
              <a:t>projects </a:t>
            </a:r>
            <a:r>
              <a:rPr dirty="0" sz="2000" spc="-5">
                <a:latin typeface="Calibri"/>
                <a:cs typeface="Calibri"/>
              </a:rPr>
              <a:t> has </a:t>
            </a:r>
            <a:r>
              <a:rPr dirty="0" sz="2000">
                <a:latin typeface="Calibri"/>
                <a:cs typeface="Calibri"/>
              </a:rPr>
              <a:t>made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traditional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25">
                <a:latin typeface="Calibri"/>
                <a:cs typeface="Calibri"/>
              </a:rPr>
              <a:t>ways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 </a:t>
            </a:r>
            <a:r>
              <a:rPr dirty="0" sz="2000" spc="-10">
                <a:latin typeface="Calibri"/>
                <a:cs typeface="Calibri"/>
              </a:rPr>
              <a:t>creating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interface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between </a:t>
            </a:r>
            <a:r>
              <a:rPr dirty="0" sz="2000" spc="-10">
                <a:latin typeface="Calibri"/>
                <a:cs typeface="Calibri"/>
              </a:rPr>
              <a:t>projects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pa</a:t>
            </a:r>
            <a:r>
              <a:rPr dirty="0" sz="2000" spc="-30">
                <a:latin typeface="Calibri"/>
                <a:cs typeface="Calibri"/>
              </a:rPr>
              <a:t>r</a:t>
            </a:r>
            <a:r>
              <a:rPr dirty="0" sz="2000">
                <a:latin typeface="Calibri"/>
                <a:cs typeface="Calibri"/>
              </a:rPr>
              <a:t>e</a:t>
            </a:r>
            <a:r>
              <a:rPr dirty="0" sz="2000" spc="-25">
                <a:latin typeface="Calibri"/>
                <a:cs typeface="Calibri"/>
              </a:rPr>
              <a:t>n</a:t>
            </a:r>
            <a:r>
              <a:rPr dirty="0" sz="2000">
                <a:latin typeface="Calibri"/>
                <a:cs typeface="Calibri"/>
              </a:rPr>
              <a:t>t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</a:t>
            </a:r>
            <a:r>
              <a:rPr dirty="0" sz="2000" spc="-30">
                <a:latin typeface="Calibri"/>
                <a:cs typeface="Calibri"/>
              </a:rPr>
              <a:t>r</a:t>
            </a:r>
            <a:r>
              <a:rPr dirty="0" sz="2000" spc="-35">
                <a:latin typeface="Calibri"/>
                <a:cs typeface="Calibri"/>
              </a:rPr>
              <a:t>g</a:t>
            </a:r>
            <a:r>
              <a:rPr dirty="0" sz="2000">
                <a:latin typeface="Calibri"/>
                <a:cs typeface="Calibri"/>
              </a:rPr>
              <a:t>ani</a:t>
            </a:r>
            <a:r>
              <a:rPr dirty="0" sz="2000" spc="-45">
                <a:latin typeface="Calibri"/>
                <a:cs typeface="Calibri"/>
              </a:rPr>
              <a:t>z</a:t>
            </a:r>
            <a:r>
              <a:rPr dirty="0" sz="2000" spc="-25">
                <a:latin typeface="Calibri"/>
                <a:cs typeface="Calibri"/>
              </a:rPr>
              <a:t>a</a:t>
            </a:r>
            <a:r>
              <a:rPr dirty="0" sz="2000">
                <a:latin typeface="Calibri"/>
                <a:cs typeface="Calibri"/>
              </a:rPr>
              <a:t>ti</a:t>
            </a:r>
            <a:r>
              <a:rPr dirty="0" sz="2000" spc="-10">
                <a:latin typeface="Calibri"/>
                <a:cs typeface="Calibri"/>
              </a:rPr>
              <a:t>o</a:t>
            </a:r>
            <a:r>
              <a:rPr dirty="0" sz="2000">
                <a:latin typeface="Calibri"/>
                <a:cs typeface="Calibri"/>
              </a:rPr>
              <a:t>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335">
                <a:latin typeface="Arial MT"/>
                <a:cs typeface="Arial MT"/>
              </a:rPr>
              <a:t>م</a:t>
            </a:r>
            <a:r>
              <a:rPr dirty="0" sz="2000" spc="-1500">
                <a:latin typeface="Arial MT"/>
                <a:cs typeface="Arial MT"/>
              </a:rPr>
              <a:t>لأا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270">
                <a:latin typeface="Arial MT"/>
                <a:cs typeface="Arial MT"/>
              </a:rPr>
              <a:t>ةمظنم</a:t>
            </a:r>
            <a:r>
              <a:rPr dirty="0" sz="2000" spc="-1265">
                <a:latin typeface="Arial MT"/>
                <a:cs typeface="Arial MT"/>
              </a:rPr>
              <a:t>ل</a:t>
            </a:r>
            <a:r>
              <a:rPr dirty="0" sz="2000" spc="-1585">
                <a:latin typeface="Arial MT"/>
                <a:cs typeface="Arial MT"/>
              </a:rPr>
              <a:t>ا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>
                <a:latin typeface="Calibri"/>
                <a:cs typeface="Calibri"/>
              </a:rPr>
              <a:t>inadequ</a:t>
            </a:r>
            <a:r>
              <a:rPr dirty="0" sz="2000" spc="-25">
                <a:latin typeface="Calibri"/>
                <a:cs typeface="Calibri"/>
              </a:rPr>
              <a:t>at</a:t>
            </a:r>
            <a:r>
              <a:rPr dirty="0" sz="2000">
                <a:latin typeface="Calibri"/>
                <a:cs typeface="Calibri"/>
              </a:rPr>
              <a:t>e 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many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cases.</a:t>
            </a:r>
            <a:endParaRPr sz="2000">
              <a:latin typeface="Calibri"/>
              <a:cs typeface="Calibri"/>
            </a:endParaRPr>
          </a:p>
          <a:p>
            <a:pPr marL="355600" marR="435229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000" spc="-10">
                <a:latin typeface="Calibri"/>
                <a:cs typeface="Calibri"/>
              </a:rPr>
              <a:t>Pure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organizations, are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too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costly </a:t>
            </a:r>
            <a:r>
              <a:rPr dirty="0" sz="2000" spc="-434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lack </a:t>
            </a:r>
            <a:r>
              <a:rPr dirty="0" sz="2000" spc="-5">
                <a:latin typeface="Calibri"/>
                <a:cs typeface="Calibri"/>
              </a:rPr>
              <a:t>technological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depth.</a:t>
            </a:r>
            <a:endParaRPr sz="2000">
              <a:latin typeface="Calibri"/>
              <a:cs typeface="Calibri"/>
            </a:endParaRPr>
          </a:p>
          <a:p>
            <a:pPr marL="355600" marR="469646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latin typeface="Calibri"/>
                <a:cs typeface="Calibri"/>
              </a:rPr>
              <a:t>Linking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10">
                <a:latin typeface="Calibri"/>
                <a:cs typeface="Calibri"/>
              </a:rPr>
              <a:t>two forms </a:t>
            </a:r>
            <a:r>
              <a:rPr dirty="0" sz="2000" spc="-15">
                <a:latin typeface="Calibri"/>
                <a:cs typeface="Calibri"/>
              </a:rPr>
              <a:t>into </a:t>
            </a:r>
            <a:r>
              <a:rPr dirty="0" sz="2000" spc="-5">
                <a:latin typeface="Calibri"/>
                <a:cs typeface="Calibri"/>
              </a:rPr>
              <a:t>matrix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organized </a:t>
            </a:r>
            <a:r>
              <a:rPr dirty="0" sz="2000" spc="-10">
                <a:latin typeface="Calibri"/>
                <a:cs typeface="Calibri"/>
              </a:rPr>
              <a:t>projects </a:t>
            </a:r>
            <a:r>
              <a:rPr dirty="0" sz="2000" spc="-5">
                <a:latin typeface="Calibri"/>
                <a:cs typeface="Calibri"/>
              </a:rPr>
              <a:t>combines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strengths</a:t>
            </a:r>
            <a:r>
              <a:rPr dirty="0" sz="2000" spc="-5">
                <a:latin typeface="Calibri"/>
                <a:cs typeface="Calibri"/>
              </a:rPr>
              <a:t> of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-5">
                <a:latin typeface="Calibri"/>
                <a:cs typeface="Calibri"/>
              </a:rPr>
              <a:t>traditional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forms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avoids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most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 their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weaknesses.</a:t>
            </a:r>
            <a:endParaRPr sz="2000">
              <a:latin typeface="Calibri"/>
              <a:cs typeface="Calibri"/>
            </a:endParaRPr>
          </a:p>
          <a:p>
            <a:pPr marL="2728595" marR="5080">
              <a:lnSpc>
                <a:spcPct val="100299"/>
              </a:lnSpc>
              <a:spcBef>
                <a:spcPts val="65"/>
              </a:spcBef>
            </a:pPr>
            <a:r>
              <a:rPr dirty="0" sz="1800" spc="-10" b="1">
                <a:solidFill>
                  <a:srgbClr val="E36C09"/>
                </a:solidFill>
                <a:latin typeface="Calibri"/>
                <a:cs typeface="Calibri"/>
              </a:rPr>
              <a:t>Pure </a:t>
            </a:r>
            <a:r>
              <a:rPr dirty="0" sz="1800" spc="-5" b="1">
                <a:solidFill>
                  <a:srgbClr val="E36C09"/>
                </a:solidFill>
                <a:latin typeface="Calibri"/>
                <a:cs typeface="Calibri"/>
              </a:rPr>
              <a:t>project</a:t>
            </a:r>
            <a:r>
              <a:rPr dirty="0" sz="1800" spc="-20" b="1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E36C09"/>
                </a:solidFill>
                <a:latin typeface="Calibri"/>
                <a:cs typeface="Calibri"/>
              </a:rPr>
              <a:t>organizations</a:t>
            </a:r>
            <a:r>
              <a:rPr dirty="0" sz="1800" spc="-5" b="1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,</a:t>
            </a:r>
            <a:r>
              <a:rPr dirty="0" sz="1800" spc="-1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An </a:t>
            </a:r>
            <a:r>
              <a:rPr dirty="0" sz="1800" spc="-15">
                <a:solidFill>
                  <a:srgbClr val="E36C09"/>
                </a:solidFill>
                <a:latin typeface="Calibri"/>
                <a:cs typeface="Calibri"/>
              </a:rPr>
              <a:t>organization</a:t>
            </a:r>
            <a:r>
              <a:rPr dirty="0" sz="1800" spc="1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in</a:t>
            </a:r>
            <a:r>
              <a:rPr dirty="0" sz="1800" spc="1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which</a:t>
            </a:r>
            <a:r>
              <a:rPr dirty="0" sz="1800" spc="2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the</a:t>
            </a:r>
            <a:r>
              <a:rPr dirty="0" sz="1800" spc="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project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 is </a:t>
            </a:r>
            <a:r>
              <a:rPr dirty="0" sz="1800" spc="-39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separated</a:t>
            </a:r>
            <a:r>
              <a:rPr dirty="0" u="heavy" sz="1800" spc="-1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from</a:t>
            </a:r>
            <a:r>
              <a:rPr dirty="0" sz="18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the</a:t>
            </a:r>
            <a:r>
              <a:rPr dirty="0" sz="1800" spc="1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5">
                <a:solidFill>
                  <a:srgbClr val="E36C09"/>
                </a:solidFill>
                <a:latin typeface="Calibri"/>
                <a:cs typeface="Calibri"/>
              </a:rPr>
              <a:t>rest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of</a:t>
            </a:r>
            <a:r>
              <a:rPr dirty="0" sz="1800" spc="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the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parent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5">
                <a:solidFill>
                  <a:srgbClr val="E36C09"/>
                </a:solidFill>
                <a:latin typeface="Calibri"/>
                <a:cs typeface="Calibri"/>
              </a:rPr>
              <a:t>system.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It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becomes</a:t>
            </a:r>
            <a:r>
              <a:rPr dirty="0" sz="1800" spc="2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a self- </a:t>
            </a:r>
            <a:r>
              <a:rPr dirty="0" sz="18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contained </a:t>
            </a:r>
            <a:r>
              <a:rPr dirty="0" u="heavy" sz="18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unit</a:t>
            </a:r>
            <a:r>
              <a:rPr dirty="0" sz="1800" spc="-1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with</a:t>
            </a:r>
            <a:r>
              <a:rPr dirty="0" sz="1800" spc="1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its</a:t>
            </a:r>
            <a:r>
              <a:rPr dirty="0" sz="1800" spc="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own</a:t>
            </a:r>
            <a:r>
              <a:rPr dirty="0" sz="1800" spc="2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technical</a:t>
            </a:r>
            <a:r>
              <a:rPr dirty="0" sz="1800" spc="2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30">
                <a:solidFill>
                  <a:srgbClr val="E36C09"/>
                </a:solidFill>
                <a:latin typeface="Calibri"/>
                <a:cs typeface="Calibri"/>
              </a:rPr>
              <a:t>staff,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its</a:t>
            </a:r>
            <a:r>
              <a:rPr dirty="0" sz="1800" spc="5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administration,</a:t>
            </a:r>
            <a:r>
              <a:rPr dirty="0" sz="1800" spc="2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tied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to </a:t>
            </a:r>
            <a:r>
              <a:rPr dirty="0" sz="1800">
                <a:solidFill>
                  <a:srgbClr val="E36C09"/>
                </a:solidFill>
                <a:latin typeface="Calibri"/>
                <a:cs typeface="Calibri"/>
              </a:rPr>
              <a:t>the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parent </a:t>
            </a:r>
            <a:r>
              <a:rPr dirty="0" sz="1800" spc="-5">
                <a:solidFill>
                  <a:srgbClr val="E36C09"/>
                </a:solidFill>
                <a:latin typeface="Calibri"/>
                <a:cs typeface="Calibri"/>
              </a:rPr>
              <a:t>firm </a:t>
            </a:r>
            <a:r>
              <a:rPr dirty="0" sz="1800" spc="-10">
                <a:solidFill>
                  <a:srgbClr val="E36C09"/>
                </a:solidFill>
                <a:latin typeface="Calibri"/>
                <a:cs typeface="Calibri"/>
              </a:rPr>
              <a:t>by </a:t>
            </a:r>
            <a:r>
              <a:rPr dirty="0" u="heavy" sz="1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the </a:t>
            </a:r>
            <a:r>
              <a:rPr dirty="0" u="heavy" sz="18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tenuous </a:t>
            </a:r>
            <a:r>
              <a:rPr dirty="0" u="heavy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strands </a:t>
            </a:r>
            <a:r>
              <a:rPr dirty="0" u="heavy" sz="1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of </a:t>
            </a:r>
            <a:r>
              <a:rPr dirty="0" u="heavy" sz="18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periodic </a:t>
            </a:r>
            <a:r>
              <a:rPr dirty="0" u="heavy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progress </a:t>
            </a:r>
            <a:r>
              <a:rPr dirty="0" sz="18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u="heavy" sz="18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reports</a:t>
            </a:r>
            <a:r>
              <a:rPr dirty="0" u="heavy" sz="1800" spc="-2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and </a:t>
            </a:r>
            <a:r>
              <a:rPr dirty="0" u="heavy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oversight.</a:t>
            </a:r>
            <a:r>
              <a:rPr dirty="0" u="heavy" sz="1800" spc="8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7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.ةباقرلاو</a:t>
            </a:r>
            <a:r>
              <a:rPr dirty="0" u="heavy" sz="18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14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ةيرودلا</a:t>
            </a:r>
            <a:r>
              <a:rPr dirty="0" u="heavy" sz="18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17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ةيلحرملا</a:t>
            </a:r>
            <a:r>
              <a:rPr dirty="0" u="heavy" sz="18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33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ريراقتلل</a:t>
            </a:r>
            <a:r>
              <a:rPr dirty="0" u="heavy" sz="1800" spc="-17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12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ةشهلا</a:t>
            </a:r>
            <a:r>
              <a:rPr dirty="0" u="heavy" sz="1800" spc="-2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1800" spc="-2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Arial"/>
                <a:cs typeface="Arial"/>
              </a:rPr>
              <a:t>طويخلا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22378" y="3564635"/>
            <a:ext cx="4585335" cy="565150"/>
            <a:chOff x="2022378" y="3564635"/>
            <a:chExt cx="4585335" cy="5651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22378" y="3764449"/>
              <a:ext cx="86057" cy="8624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39696" y="3564635"/>
              <a:ext cx="4467606" cy="56464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92096" y="3907535"/>
              <a:ext cx="4162805" cy="48006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998726" y="1788617"/>
            <a:ext cx="4933315" cy="33813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marR="151765" indent="-287020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2000" spc="-5">
                <a:latin typeface="Calibri"/>
                <a:cs typeface="Calibri"/>
              </a:rPr>
              <a:t>Som</a:t>
            </a:r>
            <a:r>
              <a:rPr dirty="0" sz="2000" spc="-5">
                <a:latin typeface="Calibri"/>
                <a:cs typeface="Calibri"/>
              </a:rPr>
              <a:t>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organizations</a:t>
            </a:r>
            <a:r>
              <a:rPr dirty="0" sz="2000" spc="-15">
                <a:latin typeface="Calibri"/>
                <a:cs typeface="Calibri"/>
              </a:rPr>
              <a:t> operate</a:t>
            </a:r>
            <a:r>
              <a:rPr dirty="0" sz="2000" spc="-5">
                <a:latin typeface="Calibri"/>
                <a:cs typeface="Calibri"/>
              </a:rPr>
              <a:t> all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three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types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 </a:t>
            </a:r>
            <a:r>
              <a:rPr dirty="0" sz="2000" spc="-10">
                <a:latin typeface="Calibri"/>
                <a:cs typeface="Calibri"/>
              </a:rPr>
              <a:t>projects (</a:t>
            </a:r>
            <a:r>
              <a:rPr dirty="0" sz="2000" spc="-10" b="1">
                <a:latin typeface="Calibri"/>
                <a:cs typeface="Calibri"/>
              </a:rPr>
              <a:t>Strategic, Operational, </a:t>
            </a:r>
            <a:r>
              <a:rPr dirty="0" sz="2000" spc="-5" b="1">
                <a:latin typeface="Calibri"/>
                <a:cs typeface="Calibri"/>
              </a:rPr>
              <a:t> Compliance</a:t>
            </a:r>
            <a:r>
              <a:rPr dirty="0" sz="2000" spc="-5">
                <a:latin typeface="Calibri"/>
                <a:cs typeface="Calibri"/>
              </a:rPr>
              <a:t>). </a:t>
            </a:r>
            <a:r>
              <a:rPr dirty="0" sz="2000" spc="-10">
                <a:latin typeface="Calibri"/>
                <a:cs typeface="Calibri"/>
              </a:rPr>
              <a:t>Project </a:t>
            </a:r>
            <a:r>
              <a:rPr dirty="0" sz="2000" spc="-5">
                <a:latin typeface="Calibri"/>
                <a:cs typeface="Calibri"/>
              </a:rPr>
              <a:t>management </a:t>
            </a:r>
            <a:r>
              <a:rPr dirty="0" sz="2000" spc="-10">
                <a:latin typeface="Calibri"/>
                <a:cs typeface="Calibri"/>
              </a:rPr>
              <a:t>offices 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may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be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set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up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to </a:t>
            </a:r>
            <a:r>
              <a:rPr dirty="0" sz="2000" spc="-5">
                <a:latin typeface="Calibri"/>
                <a:cs typeface="Calibri"/>
              </a:rPr>
              <a:t>achieve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consistent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administration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when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firm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is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operating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number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of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differently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organized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projects.</a:t>
            </a:r>
            <a:endParaRPr sz="2000">
              <a:latin typeface="Calibri"/>
              <a:cs typeface="Calibri"/>
            </a:endParaRPr>
          </a:p>
          <a:p>
            <a:pPr marL="299085" marR="5080" indent="-287020">
              <a:lnSpc>
                <a:spcPct val="100099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u="heavy" sz="20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Project maturity </a:t>
            </a:r>
            <a:r>
              <a:rPr dirty="0" u="heavy" sz="20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measurement </a:t>
            </a:r>
            <a:r>
              <a:rPr dirty="0" u="heavy" sz="20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models </a:t>
            </a:r>
            <a:r>
              <a:rPr dirty="0" sz="2000" spc="-20">
                <a:latin typeface="Calibri"/>
                <a:cs typeface="Calibri"/>
              </a:rPr>
              <a:t>have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been</a:t>
            </a:r>
            <a:r>
              <a:rPr dirty="0" sz="2000" spc="-10">
                <a:latin typeface="Calibri"/>
                <a:cs typeface="Calibri"/>
              </a:rPr>
              <a:t> developed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to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measure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degree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to 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which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individual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organizations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have 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mastered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state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-</a:t>
            </a:r>
            <a:r>
              <a:rPr dirty="0" sz="2000" spc="-5">
                <a:latin typeface="Calibri"/>
                <a:cs typeface="Calibri"/>
              </a:rPr>
              <a:t> of-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the-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art </a:t>
            </a:r>
            <a:r>
              <a:rPr dirty="0" sz="2000" spc="-10">
                <a:latin typeface="Calibri"/>
                <a:cs typeface="Calibri"/>
              </a:rPr>
              <a:t>project </a:t>
            </a:r>
            <a:r>
              <a:rPr dirty="0" sz="2000" spc="-5">
                <a:latin typeface="Calibri"/>
                <a:cs typeface="Calibri"/>
              </a:rPr>
              <a:t> management practices.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142489" y="1144270"/>
            <a:ext cx="349948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b="1">
                <a:latin typeface="Calibri"/>
                <a:cs typeface="Calibri"/>
              </a:rPr>
              <a:t>FITTING </a:t>
            </a:r>
            <a:r>
              <a:rPr dirty="0" spc="-15" b="1">
                <a:latin typeface="Calibri"/>
                <a:cs typeface="Calibri"/>
              </a:rPr>
              <a:t>PROJECTS INTO </a:t>
            </a:r>
            <a:r>
              <a:rPr dirty="0" spc="-5" b="1">
                <a:latin typeface="Calibri"/>
                <a:cs typeface="Calibri"/>
              </a:rPr>
              <a:t>THE </a:t>
            </a:r>
            <a:r>
              <a:rPr dirty="0" spc="-25" b="1">
                <a:latin typeface="Calibri"/>
                <a:cs typeface="Calibri"/>
              </a:rPr>
              <a:t>PARENT </a:t>
            </a:r>
            <a:r>
              <a:rPr dirty="0" spc="-395" b="1">
                <a:latin typeface="Calibri"/>
                <a:cs typeface="Calibri"/>
              </a:rPr>
              <a:t> </a:t>
            </a:r>
            <a:r>
              <a:rPr dirty="0" spc="-20" b="1">
                <a:latin typeface="Calibri"/>
                <a:cs typeface="Calibri"/>
              </a:rPr>
              <a:t>ORGANIZATION</a:t>
            </a: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176516" y="2133600"/>
            <a:ext cx="3240024" cy="28194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938527" y="1537728"/>
            <a:ext cx="3724275" cy="786130"/>
            <a:chOff x="1938527" y="1537728"/>
            <a:chExt cx="3724275" cy="7861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84829" y="1851378"/>
              <a:ext cx="3382522" cy="3808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38527" y="1537728"/>
              <a:ext cx="3723894" cy="51128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38527" y="1812048"/>
              <a:ext cx="2835402" cy="5112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75687" y="2121465"/>
              <a:ext cx="2561082" cy="46551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4181855" y="3732288"/>
            <a:ext cx="1386205" cy="511809"/>
            <a:chOff x="4181855" y="3732288"/>
            <a:chExt cx="1386205" cy="511809"/>
          </a:xfrm>
        </p:grpSpPr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81855" y="3732288"/>
              <a:ext cx="1386077" cy="51128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19015" y="4041705"/>
              <a:ext cx="1111758" cy="46551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989582" y="1151381"/>
            <a:ext cx="4406900" cy="5128895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6-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THE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PROJECT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TEAM</a:t>
            </a:r>
            <a:endParaRPr sz="1800">
              <a:latin typeface="Calibri"/>
              <a:cs typeface="Calibri"/>
            </a:endParaRPr>
          </a:p>
          <a:p>
            <a:pPr marL="93345" marR="937894">
              <a:lnSpc>
                <a:spcPct val="100000"/>
              </a:lnSpc>
              <a:spcBef>
                <a:spcPts val="635"/>
              </a:spcBef>
            </a:pPr>
            <a:r>
              <a:rPr dirty="0" u="heavy" sz="1800" spc="-1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Effective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team members have 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some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u="heavy" sz="1800" spc="-1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characteristics</a:t>
            </a:r>
            <a:r>
              <a:rPr dirty="0" u="heavy" sz="1800" spc="-4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in</a:t>
            </a:r>
            <a:r>
              <a:rPr dirty="0" u="heavy" sz="1800" spc="-5" b="1">
                <a:solidFill>
                  <a:srgbClr val="C00000"/>
                </a:solidFill>
                <a:uFill>
                  <a:solidFill>
                    <a:srgbClr val="C00000"/>
                  </a:solidFill>
                </a:uFill>
                <a:latin typeface="Calibri"/>
                <a:cs typeface="Calibri"/>
              </a:rPr>
              <a:t> common.</a:t>
            </a:r>
            <a:endParaRPr sz="1800">
              <a:latin typeface="Calibri"/>
              <a:cs typeface="Calibri"/>
            </a:endParaRPr>
          </a:p>
          <a:p>
            <a:pPr marL="93345">
              <a:lnSpc>
                <a:spcPts val="2120"/>
              </a:lnSpc>
              <a:spcBef>
                <a:spcPts val="5"/>
              </a:spcBef>
            </a:pPr>
            <a:r>
              <a:rPr dirty="0" sz="1800" spc="-5">
                <a:latin typeface="Calibri"/>
                <a:cs typeface="Calibri"/>
              </a:rPr>
              <a:t>1-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They must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technically</a:t>
            </a:r>
            <a:r>
              <a:rPr dirty="0" sz="1800" spc="-2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 i="1">
                <a:solidFill>
                  <a:srgbClr val="C00000"/>
                </a:solidFill>
                <a:latin typeface="Calibri"/>
                <a:cs typeface="Calibri"/>
              </a:rPr>
              <a:t>competent</a:t>
            </a:r>
            <a:endParaRPr sz="1800">
              <a:latin typeface="Calibri"/>
              <a:cs typeface="Calibri"/>
            </a:endParaRPr>
          </a:p>
          <a:p>
            <a:pPr marL="155575">
              <a:lnSpc>
                <a:spcPts val="2220"/>
              </a:lnSpc>
            </a:pPr>
            <a:r>
              <a:rPr dirty="0" sz="1900" spc="-190" b="1">
                <a:solidFill>
                  <a:srgbClr val="C00000"/>
                </a:solidFill>
                <a:latin typeface="Arial"/>
                <a:cs typeface="Arial"/>
              </a:rPr>
              <a:t>ا</a:t>
            </a:r>
            <a:r>
              <a:rPr dirty="0" sz="1900" spc="-545" b="1">
                <a:solidFill>
                  <a:srgbClr val="C00000"/>
                </a:solidFill>
                <a:latin typeface="Arial"/>
                <a:cs typeface="Arial"/>
              </a:rPr>
              <a:t>ي</a:t>
            </a:r>
            <a:r>
              <a:rPr dirty="0" sz="1900" spc="-605" b="1">
                <a:solidFill>
                  <a:srgbClr val="C00000"/>
                </a:solidFill>
                <a:latin typeface="Arial"/>
                <a:cs typeface="Arial"/>
              </a:rPr>
              <a:t>ن</a:t>
            </a:r>
            <a:r>
              <a:rPr dirty="0" sz="1900" spc="-835" b="1">
                <a:solidFill>
                  <a:srgbClr val="C00000"/>
                </a:solidFill>
                <a:latin typeface="Arial"/>
                <a:cs typeface="Arial"/>
              </a:rPr>
              <a:t>ف</a:t>
            </a:r>
            <a:r>
              <a:rPr dirty="0" sz="1900" spc="-45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900" spc="-375" b="1">
                <a:solidFill>
                  <a:srgbClr val="C00000"/>
                </a:solidFill>
                <a:latin typeface="Arial"/>
                <a:cs typeface="Arial"/>
              </a:rPr>
              <a:t>ني</a:t>
            </a:r>
            <a:r>
              <a:rPr dirty="0" sz="1900" spc="-670" b="1">
                <a:solidFill>
                  <a:srgbClr val="C00000"/>
                </a:solidFill>
                <a:latin typeface="Arial"/>
                <a:cs typeface="Arial"/>
              </a:rPr>
              <a:t>ص</a:t>
            </a:r>
            <a:r>
              <a:rPr dirty="0" sz="1900" spc="-484" b="1">
                <a:solidFill>
                  <a:srgbClr val="C00000"/>
                </a:solidFill>
                <a:latin typeface="Arial"/>
                <a:cs typeface="Arial"/>
              </a:rPr>
              <a:t>ت</a:t>
            </a:r>
            <a:r>
              <a:rPr dirty="0" sz="1900" spc="-420" b="1">
                <a:solidFill>
                  <a:srgbClr val="C00000"/>
                </a:solidFill>
                <a:latin typeface="Arial"/>
                <a:cs typeface="Arial"/>
              </a:rPr>
              <a:t>خ</a:t>
            </a:r>
            <a:r>
              <a:rPr dirty="0" sz="1900" spc="70" b="1">
                <a:solidFill>
                  <a:srgbClr val="C00000"/>
                </a:solidFill>
                <a:latin typeface="Arial"/>
                <a:cs typeface="Arial"/>
              </a:rPr>
              <a:t>م</a:t>
            </a:r>
            <a:r>
              <a:rPr dirty="0" sz="180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93345" marR="177800">
              <a:lnSpc>
                <a:spcPts val="2180"/>
              </a:lnSpc>
              <a:spcBef>
                <a:spcPts val="30"/>
              </a:spcBef>
            </a:pPr>
            <a:r>
              <a:rPr dirty="0" sz="1800" spc="-5">
                <a:latin typeface="Calibri"/>
                <a:cs typeface="Calibri"/>
              </a:rPr>
              <a:t>2.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Senior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members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35"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must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be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politically</a:t>
            </a:r>
            <a:r>
              <a:rPr dirty="0" sz="1800" spc="-3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sensitive</a:t>
            </a:r>
            <a:r>
              <a:rPr dirty="0" sz="1800" spc="2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  <a:p>
            <a:pPr marL="145415">
              <a:lnSpc>
                <a:spcPts val="2065"/>
              </a:lnSpc>
            </a:pPr>
            <a:r>
              <a:rPr dirty="0" sz="1800">
                <a:latin typeface="Calibri"/>
                <a:cs typeface="Calibri"/>
              </a:rPr>
              <a:t>It</a:t>
            </a:r>
            <a:r>
              <a:rPr dirty="0" sz="1800" spc="-5">
                <a:latin typeface="Calibri"/>
                <a:cs typeface="Calibri"/>
              </a:rPr>
              <a:t> is </a:t>
            </a:r>
            <a:r>
              <a:rPr dirty="0" sz="1800" spc="-15">
                <a:latin typeface="Calibri"/>
                <a:cs typeface="Calibri"/>
              </a:rPr>
              <a:t>rarely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possible</a:t>
            </a:r>
            <a:r>
              <a:rPr dirty="0" sz="1800" spc="-10">
                <a:latin typeface="Calibri"/>
                <a:cs typeface="Calibri"/>
              </a:rPr>
              <a:t> to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complete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endParaRPr sz="1800">
              <a:latin typeface="Calibri"/>
              <a:cs typeface="Calibri"/>
            </a:endParaRPr>
          </a:p>
          <a:p>
            <a:pPr marL="93345" marR="169545">
              <a:lnSpc>
                <a:spcPct val="100000"/>
              </a:lnSpc>
              <a:spcBef>
                <a:spcPts val="5"/>
              </a:spcBef>
            </a:pPr>
            <a:r>
              <a:rPr dirty="0" sz="1800" spc="-5">
                <a:latin typeface="Calibri"/>
                <a:cs typeface="Calibri"/>
              </a:rPr>
              <a:t>reasonable </a:t>
            </a:r>
            <a:r>
              <a:rPr dirty="0" sz="1800" spc="-10">
                <a:latin typeface="Calibri"/>
                <a:cs typeface="Calibri"/>
              </a:rPr>
              <a:t>size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10">
                <a:latin typeface="Calibri"/>
                <a:cs typeface="Calibri"/>
              </a:rPr>
              <a:t>complexity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without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incurring </a:t>
            </a:r>
            <a:r>
              <a:rPr dirty="0" sz="1800" spc="-10">
                <a:latin typeface="Calibri"/>
                <a:cs typeface="Calibri"/>
              </a:rPr>
              <a:t>problems </a:t>
            </a:r>
            <a:r>
              <a:rPr dirty="0" sz="1800" spc="-5">
                <a:latin typeface="Calibri"/>
                <a:cs typeface="Calibri"/>
              </a:rPr>
              <a:t>that </a:t>
            </a:r>
            <a:r>
              <a:rPr dirty="0" u="heavy" sz="1800" spc="-1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require </a:t>
            </a:r>
            <a:r>
              <a:rPr dirty="0" u="heavy" sz="1800" b="1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aid </a:t>
            </a:r>
            <a:r>
              <a:rPr dirty="0" sz="1800" spc="-10">
                <a:latin typeface="Calibri"/>
                <a:cs typeface="Calibri"/>
              </a:rPr>
              <a:t>from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upper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executive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row;</a:t>
            </a:r>
            <a:endParaRPr sz="1800">
              <a:latin typeface="Calibri"/>
              <a:cs typeface="Calibri"/>
            </a:endParaRPr>
          </a:p>
          <a:p>
            <a:pPr marL="93345" marR="15240">
              <a:lnSpc>
                <a:spcPct val="100000"/>
              </a:lnSpc>
              <a:buClr>
                <a:srgbClr val="000000"/>
              </a:buClr>
              <a:buFont typeface="Calibri"/>
              <a:buAutoNum type="arabicPlain" startAt="3"/>
              <a:tabLst>
                <a:tab pos="331470" algn="l"/>
              </a:tabLst>
            </a:pPr>
            <a:r>
              <a:rPr dirty="0" sz="1800" spc="-80" b="1">
                <a:solidFill>
                  <a:srgbClr val="C00000"/>
                </a:solidFill>
                <a:latin typeface="Calibri"/>
                <a:cs typeface="Calibri"/>
              </a:rPr>
              <a:t>To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ensure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cooperation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assistance</a:t>
            </a:r>
            <a:r>
              <a:rPr dirty="0" sz="1800" spc="-5">
                <a:latin typeface="Calibri"/>
                <a:cs typeface="Calibri"/>
              </a:rPr>
              <a:t>, </a:t>
            </a:r>
            <a:r>
              <a:rPr dirty="0" sz="1800">
                <a:latin typeface="Calibri"/>
                <a:cs typeface="Calibri"/>
              </a:rPr>
              <a:t> the</a:t>
            </a:r>
            <a:r>
              <a:rPr dirty="0" sz="1800" spc="-30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</a:t>
            </a:r>
            <a:r>
              <a:rPr dirty="0" sz="1800">
                <a:latin typeface="Calibri"/>
                <a:cs typeface="Calibri"/>
              </a:rPr>
              <a:t>s 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del</a:t>
            </a:r>
            <a:r>
              <a:rPr dirty="0" sz="1800" spc="-10">
                <a:latin typeface="Calibri"/>
                <a:cs typeface="Calibri"/>
              </a:rPr>
              <a:t>i</a:t>
            </a:r>
            <a:r>
              <a:rPr dirty="0" sz="1800" spc="-20">
                <a:latin typeface="Calibri"/>
                <a:cs typeface="Calibri"/>
              </a:rPr>
              <a:t>c</a:t>
            </a:r>
            <a:r>
              <a:rPr dirty="0" sz="1800" spc="-15">
                <a:latin typeface="Calibri"/>
                <a:cs typeface="Calibri"/>
              </a:rPr>
              <a:t>a</a:t>
            </a:r>
            <a:r>
              <a:rPr dirty="0" sz="1800" spc="-30">
                <a:latin typeface="Calibri"/>
                <a:cs typeface="Calibri"/>
              </a:rPr>
              <a:t>t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balanc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100">
                <a:latin typeface="Calibri"/>
                <a:cs typeface="Calibri"/>
              </a:rPr>
              <a:t> </a:t>
            </a:r>
            <a:r>
              <a:rPr dirty="0" sz="1800" spc="-1160">
                <a:latin typeface="Arial MT"/>
                <a:cs typeface="Arial MT"/>
              </a:rPr>
              <a:t>قيقد</a:t>
            </a:r>
            <a:r>
              <a:rPr dirty="0" sz="1800" spc="20">
                <a:latin typeface="Arial MT"/>
                <a:cs typeface="Arial MT"/>
              </a:rPr>
              <a:t> </a:t>
            </a:r>
            <a:r>
              <a:rPr dirty="0" sz="1800" spc="-1120">
                <a:latin typeface="Arial MT"/>
                <a:cs typeface="Arial MT"/>
              </a:rPr>
              <a:t>نزاوت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 spc="-5">
                <a:latin typeface="Calibri"/>
                <a:cs typeface="Calibri"/>
              </a:rPr>
              <a:t>o</a:t>
            </a:r>
            <a:r>
              <a:rPr dirty="0" sz="1800">
                <a:latin typeface="Calibri"/>
                <a:cs typeface="Calibri"/>
              </a:rPr>
              <a:t>f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</a:t>
            </a:r>
            <a:r>
              <a:rPr dirty="0" sz="1800" spc="-10">
                <a:latin typeface="Calibri"/>
                <a:cs typeface="Calibri"/>
              </a:rPr>
              <a:t>o</a:t>
            </a:r>
            <a:r>
              <a:rPr dirty="0" sz="1800" spc="-15">
                <a:latin typeface="Calibri"/>
                <a:cs typeface="Calibri"/>
              </a:rPr>
              <a:t>w</a:t>
            </a:r>
            <a:r>
              <a:rPr dirty="0" sz="1800">
                <a:latin typeface="Calibri"/>
                <a:cs typeface="Calibri"/>
              </a:rPr>
              <a:t>er  </a:t>
            </a:r>
            <a:r>
              <a:rPr dirty="0" sz="1800" spc="-5">
                <a:latin typeface="Calibri"/>
                <a:cs typeface="Calibri"/>
              </a:rPr>
              <a:t>that must be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maintained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  <a:p>
            <a:pPr marL="93345" marR="15240">
              <a:lnSpc>
                <a:spcPts val="2180"/>
              </a:lnSpc>
              <a:spcBef>
                <a:spcPts val="60"/>
              </a:spcBef>
            </a:pP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the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functional departments,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between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one</a:t>
            </a:r>
            <a:r>
              <a:rPr dirty="0" u="heavy" sz="1800" spc="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project</a:t>
            </a:r>
            <a:r>
              <a:rPr dirty="0" u="heavy" sz="1800" spc="-5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and</a:t>
            </a:r>
            <a:r>
              <a:rPr dirty="0" u="heavy" sz="1800" spc="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others.</a:t>
            </a:r>
            <a:endParaRPr sz="1800">
              <a:latin typeface="Calibri"/>
              <a:cs typeface="Calibri"/>
            </a:endParaRPr>
          </a:p>
          <a:p>
            <a:pPr marL="331470" indent="-238125">
              <a:lnSpc>
                <a:spcPts val="2065"/>
              </a:lnSpc>
              <a:buAutoNum type="arabicPlain" startAt="4"/>
              <a:tabLst>
                <a:tab pos="331470" algn="l"/>
              </a:tabLst>
            </a:pPr>
            <a:r>
              <a:rPr dirty="0" sz="1800" spc="-10">
                <a:latin typeface="Calibri"/>
                <a:cs typeface="Calibri"/>
              </a:rPr>
              <a:t>Members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need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strong</a:t>
            </a:r>
            <a:endParaRPr sz="1800">
              <a:latin typeface="Calibri"/>
              <a:cs typeface="Calibri"/>
            </a:endParaRPr>
          </a:p>
          <a:p>
            <a:pPr marL="93345">
              <a:lnSpc>
                <a:spcPct val="100000"/>
              </a:lnSpc>
              <a:spcBef>
                <a:spcPts val="20"/>
              </a:spcBef>
            </a:pPr>
            <a:r>
              <a:rPr dirty="0" sz="1800" b="1" i="1">
                <a:solidFill>
                  <a:srgbClr val="C00000"/>
                </a:solidFill>
                <a:latin typeface="Calibri"/>
                <a:cs typeface="Calibri"/>
              </a:rPr>
              <a:t>problem</a:t>
            </a:r>
            <a:r>
              <a:rPr dirty="0" sz="1800" spc="-35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orientation</a:t>
            </a:r>
            <a:r>
              <a:rPr dirty="0" sz="1800" spc="-5" i="1">
                <a:latin typeface="Calibri"/>
                <a:cs typeface="Calibri"/>
              </a:rPr>
              <a:t>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600443" y="2089404"/>
            <a:ext cx="3744467" cy="268224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98726" y="1448180"/>
            <a:ext cx="3770629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5- </a:t>
            </a:r>
            <a:r>
              <a:rPr dirty="0" sz="1800" spc="-40" b="1">
                <a:solidFill>
                  <a:srgbClr val="C00000"/>
                </a:solidFill>
                <a:latin typeface="Calibri"/>
                <a:cs typeface="Calibri"/>
              </a:rPr>
              <a:t>Team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members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need a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strong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goal </a:t>
            </a:r>
            <a:r>
              <a:rPr dirty="0" sz="180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orientation</a:t>
            </a:r>
            <a:r>
              <a:rPr dirty="0" sz="1800" spc="-20" b="1" i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.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uncomfortable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98726" y="1996821"/>
            <a:ext cx="25806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environments.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particular,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21529" y="2018283"/>
            <a:ext cx="1428115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 marL="635">
              <a:lnSpc>
                <a:spcPts val="2090"/>
              </a:lnSpc>
            </a:pPr>
            <a:r>
              <a:rPr dirty="0" sz="1800" spc="-5">
                <a:latin typeface="Calibri"/>
                <a:cs typeface="Calibri"/>
              </a:rPr>
              <a:t>neither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10917" y="2298700"/>
            <a:ext cx="403860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teams nor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PMs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can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succeed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their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focus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10917" y="2573020"/>
            <a:ext cx="279654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5">
                <a:latin typeface="Calibri"/>
                <a:cs typeface="Calibri"/>
              </a:rPr>
              <a:t>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activity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rather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than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results.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98726" y="2820161"/>
            <a:ext cx="4124960" cy="16719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6- Project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workers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need </a:t>
            </a:r>
            <a:r>
              <a:rPr dirty="0" sz="1800" spc="-5" b="1" i="1">
                <a:solidFill>
                  <a:srgbClr val="C00000"/>
                </a:solidFill>
                <a:latin typeface="Calibri"/>
                <a:cs typeface="Calibri"/>
              </a:rPr>
              <a:t>high self </a:t>
            </a:r>
            <a:r>
              <a:rPr dirty="0" sz="1800" b="1" i="1">
                <a:solidFill>
                  <a:srgbClr val="C00000"/>
                </a:solidFill>
                <a:latin typeface="Calibri"/>
                <a:cs typeface="Calibri"/>
              </a:rPr>
              <a:t>- </a:t>
            </a:r>
            <a:r>
              <a:rPr dirty="0" sz="1800" spc="-10" b="1" i="1">
                <a:solidFill>
                  <a:srgbClr val="C00000"/>
                </a:solidFill>
                <a:latin typeface="Calibri"/>
                <a:cs typeface="Calibri"/>
              </a:rPr>
              <a:t>esteem </a:t>
            </a:r>
            <a:r>
              <a:rPr dirty="0" sz="1800">
                <a:latin typeface="Calibri"/>
                <a:cs typeface="Calibri"/>
              </a:rPr>
              <a:t>.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Project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members </a:t>
            </a:r>
            <a:r>
              <a:rPr dirty="0" sz="1800">
                <a:latin typeface="Calibri"/>
                <a:cs typeface="Calibri"/>
              </a:rPr>
              <a:t>who </a:t>
            </a:r>
            <a:r>
              <a:rPr dirty="0" sz="1800" spc="-5">
                <a:latin typeface="Calibri"/>
                <a:cs typeface="Calibri"/>
              </a:rPr>
              <a:t>hide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mistakes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failure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are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disasters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waiting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5">
                <a:latin typeface="Calibri"/>
                <a:cs typeface="Calibri"/>
              </a:rPr>
              <a:t> happen.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They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can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immediately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acknowledge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their</a:t>
            </a:r>
            <a:r>
              <a:rPr dirty="0" sz="1800" spc="-5">
                <a:latin typeface="Calibri"/>
                <a:cs typeface="Calibri"/>
              </a:rPr>
              <a:t> own </a:t>
            </a:r>
            <a:r>
              <a:rPr dirty="0" sz="1800">
                <a:latin typeface="Calibri"/>
                <a:cs typeface="Calibri"/>
              </a:rPr>
              <a:t> er</a:t>
            </a:r>
            <a:r>
              <a:rPr dirty="0" sz="1800" spc="-30">
                <a:latin typeface="Calibri"/>
                <a:cs typeface="Calibri"/>
              </a:rPr>
              <a:t>r</a:t>
            </a:r>
            <a:r>
              <a:rPr dirty="0" sz="1800" spc="-5">
                <a:latin typeface="Calibri"/>
                <a:cs typeface="Calibri"/>
              </a:rPr>
              <a:t>o</a:t>
            </a:r>
            <a:r>
              <a:rPr dirty="0" sz="1800" spc="-45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s </a:t>
            </a:r>
            <a:r>
              <a:rPr dirty="0" sz="1800" spc="85">
                <a:latin typeface="Calibri"/>
                <a:cs typeface="Calibri"/>
              </a:rPr>
              <a:t> </a:t>
            </a:r>
            <a:r>
              <a:rPr dirty="0" sz="1800" spc="-1095">
                <a:latin typeface="Arial MT"/>
                <a:cs typeface="Arial MT"/>
              </a:rPr>
              <a:t>هئاط</a:t>
            </a:r>
            <a:r>
              <a:rPr dirty="0" sz="1800" spc="-1105">
                <a:latin typeface="Arial MT"/>
                <a:cs typeface="Arial MT"/>
              </a:rPr>
              <a:t>خ</a:t>
            </a:r>
            <a:r>
              <a:rPr dirty="0" sz="1800" spc="-1380">
                <a:latin typeface="Arial MT"/>
                <a:cs typeface="Arial MT"/>
              </a:rPr>
              <a:t>أ</a:t>
            </a:r>
            <a:r>
              <a:rPr dirty="0" sz="1800" spc="-1375">
                <a:latin typeface="Arial MT"/>
                <a:cs typeface="Arial MT"/>
              </a:rPr>
              <a:t>ب</a:t>
            </a:r>
            <a:r>
              <a:rPr dirty="0" sz="1800" spc="-5">
                <a:latin typeface="Arial MT"/>
                <a:cs typeface="Arial MT"/>
              </a:rPr>
              <a:t> </a:t>
            </a:r>
            <a:r>
              <a:rPr dirty="0" sz="1800" spc="-1025">
                <a:latin typeface="Arial MT"/>
                <a:cs typeface="Arial MT"/>
              </a:rPr>
              <a:t>فرتعي</a:t>
            </a:r>
            <a:r>
              <a:rPr dirty="0" sz="1800" spc="-80">
                <a:latin typeface="Arial MT"/>
                <a:cs typeface="Arial MT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poi</a:t>
            </a:r>
            <a:r>
              <a:rPr dirty="0" sz="1800" spc="-15">
                <a:latin typeface="Calibri"/>
                <a:cs typeface="Calibri"/>
              </a:rPr>
              <a:t>n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ou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p</a:t>
            </a:r>
            <a:r>
              <a:rPr dirty="0" sz="1800" spc="-30">
                <a:latin typeface="Calibri"/>
                <a:cs typeface="Calibri"/>
              </a:rPr>
              <a:t>r</a:t>
            </a:r>
            <a:r>
              <a:rPr dirty="0" sz="1800" spc="-5">
                <a:latin typeface="Calibri"/>
                <a:cs typeface="Calibri"/>
              </a:rPr>
              <a:t>oblems  caused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by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errors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others.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12408" y="2089404"/>
            <a:ext cx="4032503" cy="268224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24861" y="1361947"/>
            <a:ext cx="35928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0000"/>
                </a:solidFill>
                <a:latin typeface="Arial Black"/>
                <a:cs typeface="Arial Black"/>
              </a:rPr>
              <a:t>Effective</a:t>
            </a:r>
            <a:r>
              <a:rPr dirty="0" sz="1800" spc="-1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 spc="-30">
                <a:solidFill>
                  <a:srgbClr val="FF0000"/>
                </a:solidFill>
                <a:latin typeface="Arial Black"/>
                <a:cs typeface="Arial Black"/>
              </a:rPr>
              <a:t>Team</a:t>
            </a:r>
            <a:r>
              <a:rPr dirty="0" sz="1800" spc="-1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0000"/>
                </a:solidFill>
                <a:latin typeface="Arial Black"/>
                <a:cs typeface="Arial Black"/>
              </a:rPr>
              <a:t>Management</a:t>
            </a:r>
            <a:endParaRPr sz="1800">
              <a:latin typeface="Arial Black"/>
              <a:cs typeface="Arial Black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5976" y="1842516"/>
            <a:ext cx="6336791" cy="374599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4498" y="1433829"/>
            <a:ext cx="45339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Groups,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Teams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 Organizational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Effectiveness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417191" y="2054479"/>
          <a:ext cx="7818755" cy="28168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99535"/>
                <a:gridCol w="3899535"/>
              </a:tblGrid>
              <a:tr h="396240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Group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2000" spc="-45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Team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marL="537845" marR="291465" indent="-288290">
                        <a:lnSpc>
                          <a:spcPct val="101099"/>
                        </a:lnSpc>
                        <a:spcBef>
                          <a:spcPts val="220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collection</a:t>
                      </a:r>
                      <a:r>
                        <a:rPr dirty="0" sz="1800" spc="2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individuals</a:t>
                      </a:r>
                      <a:r>
                        <a:rPr dirty="0" sz="18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who</a:t>
                      </a:r>
                      <a:r>
                        <a:rPr dirty="0"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work </a:t>
                      </a:r>
                      <a:r>
                        <a:rPr dirty="0" sz="1800" spc="-3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together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1800" spc="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completing</a:t>
                      </a:r>
                      <a:r>
                        <a:rPr dirty="0" sz="180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task.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2794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34620" marR="177800" indent="635">
                        <a:lnSpc>
                          <a:spcPct val="100600"/>
                        </a:lnSpc>
                        <a:spcBef>
                          <a:spcPts val="229"/>
                        </a:spcBef>
                      </a:pPr>
                      <a:r>
                        <a:rPr dirty="0" sz="180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group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of</a:t>
                      </a:r>
                      <a:r>
                        <a:rPr dirty="0" sz="180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persons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having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collective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identity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joined </a:t>
                      </a:r>
                      <a:r>
                        <a:rPr dirty="0" sz="1800" spc="-25">
                          <a:latin typeface="Calibri"/>
                          <a:cs typeface="Calibri"/>
                        </a:rPr>
                        <a:t>together,</a:t>
                      </a:r>
                      <a:r>
                        <a:rPr dirty="0" sz="1800" spc="2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to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accomplish </a:t>
                      </a:r>
                      <a:r>
                        <a:rPr dirty="0" sz="1800" spc="-39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8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>
                          <a:latin typeface="Calibri"/>
                          <a:cs typeface="Calibri"/>
                        </a:rPr>
                        <a:t>goal.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29209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 marR="4762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dirty="0" sz="20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Goals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635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5">
                          <a:latin typeface="Calibri"/>
                          <a:cs typeface="Calibri"/>
                        </a:rPr>
                        <a:t>Shared</a:t>
                      </a:r>
                      <a:r>
                        <a:rPr dirty="0" sz="200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Goals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  <a:tr h="701040"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dirty="0" sz="20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Accountability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1197610" marR="835025" indent="-407670">
                        <a:lnSpc>
                          <a:spcPct val="100499"/>
                        </a:lnSpc>
                        <a:spcBef>
                          <a:spcPts val="225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dirty="0" sz="200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and</a:t>
                      </a:r>
                      <a:r>
                        <a:rPr dirty="0" sz="200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Mutual </a:t>
                      </a:r>
                      <a:r>
                        <a:rPr dirty="0" sz="2000" spc="-434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accountability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285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 marR="4699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dirty="0" sz="20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5">
                          <a:latin typeface="Calibri"/>
                          <a:cs typeface="Calibri"/>
                        </a:rPr>
                        <a:t>success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or</a:t>
                      </a:r>
                      <a:r>
                        <a:rPr dirty="0" sz="20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failure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31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2000" spc="-5">
                          <a:latin typeface="Calibri"/>
                          <a:cs typeface="Calibri"/>
                        </a:rPr>
                        <a:t>Collective success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>
                          <a:latin typeface="Calibri"/>
                          <a:cs typeface="Calibri"/>
                        </a:rPr>
                        <a:t>or</a:t>
                      </a:r>
                      <a:r>
                        <a:rPr dirty="0" sz="200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2000" spc="-10">
                          <a:latin typeface="Calibri"/>
                          <a:cs typeface="Calibri"/>
                        </a:rPr>
                        <a:t>failure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B="0" marT="3175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22751" y="1253109"/>
            <a:ext cx="5601970" cy="36068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338705" algn="l"/>
              </a:tabLst>
            </a:pPr>
            <a:r>
              <a:rPr dirty="0" sz="2200" spc="-10" b="1">
                <a:latin typeface="Calibri"/>
                <a:cs typeface="Calibri"/>
              </a:rPr>
              <a:t>Groups,</a:t>
            </a:r>
            <a:r>
              <a:rPr dirty="0" sz="2200" b="1">
                <a:latin typeface="Calibri"/>
                <a:cs typeface="Calibri"/>
              </a:rPr>
              <a:t> </a:t>
            </a:r>
            <a:r>
              <a:rPr dirty="0" sz="2200" spc="-45" b="1">
                <a:latin typeface="Calibri"/>
                <a:cs typeface="Calibri"/>
              </a:rPr>
              <a:t>Teams</a:t>
            </a:r>
            <a:r>
              <a:rPr dirty="0" sz="2200" spc="20" b="1">
                <a:latin typeface="Calibri"/>
                <a:cs typeface="Calibri"/>
              </a:rPr>
              <a:t> </a:t>
            </a:r>
            <a:r>
              <a:rPr dirty="0" sz="2200" spc="-10" b="1">
                <a:latin typeface="Calibri"/>
                <a:cs typeface="Calibri"/>
              </a:rPr>
              <a:t>and	</a:t>
            </a:r>
            <a:r>
              <a:rPr dirty="0" sz="2200" spc="-15" b="1">
                <a:latin typeface="Calibri"/>
                <a:cs typeface="Calibri"/>
              </a:rPr>
              <a:t>Organizational</a:t>
            </a:r>
            <a:r>
              <a:rPr dirty="0" sz="2200" spc="25" b="1">
                <a:latin typeface="Calibri"/>
                <a:cs typeface="Calibri"/>
              </a:rPr>
              <a:t> </a:t>
            </a:r>
            <a:r>
              <a:rPr dirty="0" sz="2200" spc="-20" b="1">
                <a:latin typeface="Calibri"/>
                <a:cs typeface="Calibri"/>
              </a:rPr>
              <a:t>Effectiveness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58644" y="2149601"/>
            <a:ext cx="3575685" cy="2769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249554">
              <a:lnSpc>
                <a:spcPct val="100000"/>
              </a:lnSpc>
              <a:spcBef>
                <a:spcPts val="105"/>
              </a:spcBef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Groups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and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teams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can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help an </a:t>
            </a:r>
            <a:r>
              <a:rPr dirty="0" sz="2000" spc="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organization</a:t>
            </a:r>
            <a:r>
              <a:rPr dirty="0" sz="20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gain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a</a:t>
            </a:r>
            <a:r>
              <a:rPr dirty="0" sz="20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competitive </a:t>
            </a:r>
            <a:r>
              <a:rPr dirty="0" sz="2000" spc="-434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advantage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because they can:</a:t>
            </a:r>
            <a:endParaRPr sz="2000">
              <a:latin typeface="Calibri"/>
              <a:cs typeface="Calibri"/>
            </a:endParaRPr>
          </a:p>
          <a:p>
            <a:pPr marL="276225" indent="-264160">
              <a:lnSpc>
                <a:spcPct val="100000"/>
              </a:lnSpc>
              <a:buAutoNum type="arabicParenR"/>
              <a:tabLst>
                <a:tab pos="276860" algn="l"/>
              </a:tabLst>
            </a:pPr>
            <a:r>
              <a:rPr dirty="0" sz="2000">
                <a:latin typeface="Calibri"/>
                <a:cs typeface="Calibri"/>
              </a:rPr>
              <a:t>Enhance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its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performance.</a:t>
            </a:r>
            <a:endParaRPr sz="2000">
              <a:latin typeface="Calibri"/>
              <a:cs typeface="Calibri"/>
            </a:endParaRPr>
          </a:p>
          <a:p>
            <a:pPr marL="12700" marR="219710">
              <a:lnSpc>
                <a:spcPct val="100000"/>
              </a:lnSpc>
              <a:buAutoNum type="arabicParenR"/>
              <a:tabLst>
                <a:tab pos="276860" algn="l"/>
              </a:tabLst>
            </a:pPr>
            <a:r>
              <a:rPr dirty="0" sz="2000" spc="-5">
                <a:latin typeface="Calibri"/>
                <a:cs typeface="Calibri"/>
              </a:rPr>
              <a:t>Increase </a:t>
            </a:r>
            <a:r>
              <a:rPr dirty="0" sz="2000">
                <a:latin typeface="Calibri"/>
                <a:cs typeface="Calibri"/>
              </a:rPr>
              <a:t>its </a:t>
            </a:r>
            <a:r>
              <a:rPr dirty="0" sz="2000" spc="-5">
                <a:latin typeface="Calibri"/>
                <a:cs typeface="Calibri"/>
              </a:rPr>
              <a:t>responsiveness </a:t>
            </a:r>
            <a:r>
              <a:rPr dirty="0" sz="2000" spc="-15">
                <a:latin typeface="Calibri"/>
                <a:cs typeface="Calibri"/>
              </a:rPr>
              <a:t>to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customers.</a:t>
            </a:r>
            <a:endParaRPr sz="2000">
              <a:latin typeface="Calibri"/>
              <a:cs typeface="Calibri"/>
            </a:endParaRPr>
          </a:p>
          <a:p>
            <a:pPr marL="276860" indent="-264795">
              <a:lnSpc>
                <a:spcPct val="100000"/>
              </a:lnSpc>
              <a:buAutoNum type="arabicParenR"/>
              <a:tabLst>
                <a:tab pos="277495" algn="l"/>
              </a:tabLst>
            </a:pPr>
            <a:r>
              <a:rPr dirty="0" sz="2000" spc="-5">
                <a:latin typeface="Calibri"/>
                <a:cs typeface="Calibri"/>
              </a:rPr>
              <a:t>Increase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innovation.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arenR"/>
              <a:tabLst>
                <a:tab pos="276860" algn="l"/>
              </a:tabLst>
            </a:pPr>
            <a:r>
              <a:rPr dirty="0" sz="2000" spc="-5">
                <a:latin typeface="Calibri"/>
                <a:cs typeface="Calibri"/>
              </a:rPr>
              <a:t>Increase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employees’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motivation </a:t>
            </a:r>
            <a:r>
              <a:rPr dirty="0" sz="2000" spc="-434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satisfaction.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23076" y="2196083"/>
            <a:ext cx="3877055" cy="273558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83429" y="1300734"/>
            <a:ext cx="3034665" cy="575945"/>
          </a:xfrm>
          <a:prstGeom prst="rect"/>
        </p:spPr>
        <p:txBody>
          <a:bodyPr wrap="square" lIns="0" tIns="10795" rIns="0" bIns="0" rtlCol="0" vert="horz">
            <a:spAutoFit/>
          </a:bodyPr>
          <a:lstStyle/>
          <a:p>
            <a:pPr marL="12700" marR="5080" indent="117475">
              <a:lnSpc>
                <a:spcPct val="100600"/>
              </a:lnSpc>
              <a:spcBef>
                <a:spcPts val="85"/>
              </a:spcBef>
            </a:pPr>
            <a:r>
              <a:rPr dirty="0"/>
              <a:t>Groups and </a:t>
            </a:r>
            <a:r>
              <a:rPr dirty="0" spc="-25"/>
              <a:t>Teams </a:t>
            </a:r>
            <a:r>
              <a:rPr dirty="0"/>
              <a:t>as </a:t>
            </a:r>
            <a:r>
              <a:rPr dirty="0" spc="5"/>
              <a:t> </a:t>
            </a:r>
            <a:r>
              <a:rPr dirty="0"/>
              <a:t>Performance</a:t>
            </a:r>
            <a:r>
              <a:rPr dirty="0" spc="-45"/>
              <a:t> </a:t>
            </a:r>
            <a:r>
              <a:rPr dirty="0"/>
              <a:t>Enhancers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41650" y="2270505"/>
          <a:ext cx="6115050" cy="21158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8000"/>
                <a:gridCol w="3048000"/>
              </a:tblGrid>
              <a:tr h="6400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Synergy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7923B"/>
                    </a:solidFill>
                  </a:tcPr>
                </a:tc>
                <a:tc>
                  <a:txBody>
                    <a:bodyPr/>
                    <a:lstStyle/>
                    <a:p>
                      <a:pPr marL="23749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Performance Enhancement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77923B"/>
                    </a:solidFill>
                  </a:tcPr>
                </a:tc>
              </a:tr>
              <a:tr h="1463039">
                <a:tc>
                  <a:txBody>
                    <a:bodyPr/>
                    <a:lstStyle/>
                    <a:p>
                      <a:pPr algn="ctr" marL="122555" marR="114300" indent="-31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dirty="0" sz="1800" spc="-10" b="1">
                          <a:latin typeface="Calibri"/>
                          <a:cs typeface="Calibri"/>
                        </a:rPr>
                        <a:t>Performance gains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that result </a:t>
                      </a:r>
                      <a:r>
                        <a:rPr dirty="0" sz="1800" spc="-39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when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individuals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and </a:t>
                      </a:r>
                      <a:r>
                        <a:rPr dirty="0" sz="1800" spc="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departments</a:t>
                      </a:r>
                      <a:r>
                        <a:rPr dirty="0" sz="18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coordinate</a:t>
                      </a:r>
                      <a:r>
                        <a:rPr dirty="0" sz="1800" spc="-2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their </a:t>
                      </a:r>
                      <a:r>
                        <a:rPr dirty="0" sz="1800" spc="-39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actions.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3111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D4B5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00" marR="248285" indent="2540">
                        <a:lnSpc>
                          <a:spcPct val="100299"/>
                        </a:lnSpc>
                        <a:spcBef>
                          <a:spcPts val="235"/>
                        </a:spcBef>
                      </a:pPr>
                      <a:r>
                        <a:rPr dirty="0" sz="1800" spc="-5" b="1">
                          <a:latin typeface="Calibri"/>
                          <a:cs typeface="Calibri"/>
                        </a:rPr>
                        <a:t>Making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use of the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synergy </a:t>
                      </a:r>
                      <a:r>
                        <a:rPr dirty="0" sz="1800" spc="-39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from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employees</a:t>
                      </a:r>
                      <a:r>
                        <a:rPr dirty="0" sz="1800" spc="-5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in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a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 group </a:t>
                      </a:r>
                      <a:r>
                        <a:rPr dirty="0" sz="1800" spc="-39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producing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more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or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better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b="1">
                          <a:latin typeface="Calibri"/>
                          <a:cs typeface="Calibri"/>
                        </a:rPr>
                        <a:t>output than </a:t>
                      </a:r>
                      <a:r>
                        <a:rPr dirty="0" sz="1800" spc="-10" b="1">
                          <a:latin typeface="Calibri"/>
                          <a:cs typeface="Calibri"/>
                        </a:rPr>
                        <a:t>employees </a:t>
                      </a:r>
                      <a:r>
                        <a:rPr dirty="0" sz="1800" spc="-5" b="1">
                          <a:latin typeface="Calibri"/>
                          <a:cs typeface="Calibri"/>
                        </a:rPr>
                        <a:t> working</a:t>
                      </a:r>
                      <a:r>
                        <a:rPr dirty="0" sz="18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800" spc="-20" b="1">
                          <a:latin typeface="Calibri"/>
                          <a:cs typeface="Calibri"/>
                        </a:rPr>
                        <a:t>separately.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B="0" marT="298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BD4B5"/>
                    </a:solidFill>
                  </a:tcPr>
                </a:tc>
              </a:tr>
            </a:tbl>
          </a:graphicData>
        </a:graphic>
      </p:graphicFrame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83252" y="4436362"/>
            <a:ext cx="2825496" cy="231495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184905" y="1297685"/>
            <a:ext cx="574929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Calibri"/>
                <a:cs typeface="Calibri"/>
              </a:rPr>
              <a:t>Groups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and</a:t>
            </a:r>
            <a:r>
              <a:rPr dirty="0" sz="2400" spc="-15" b="1">
                <a:latin typeface="Calibri"/>
                <a:cs typeface="Calibri"/>
              </a:rPr>
              <a:t> </a:t>
            </a:r>
            <a:r>
              <a:rPr dirty="0" sz="2400" spc="-45" b="1">
                <a:latin typeface="Calibri"/>
                <a:cs typeface="Calibri"/>
              </a:rPr>
              <a:t>Teams</a:t>
            </a:r>
            <a:r>
              <a:rPr dirty="0" sz="2400" spc="-2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as</a:t>
            </a:r>
            <a:r>
              <a:rPr dirty="0" sz="2400" spc="-1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Performance</a:t>
            </a:r>
            <a:r>
              <a:rPr dirty="0" sz="2400" spc="-25" b="1">
                <a:latin typeface="Calibri"/>
                <a:cs typeface="Calibri"/>
              </a:rPr>
              <a:t> </a:t>
            </a:r>
            <a:r>
              <a:rPr dirty="0" sz="2400" spc="-5" b="1">
                <a:latin typeface="Calibri"/>
                <a:cs typeface="Calibri"/>
              </a:rPr>
              <a:t>Enhancers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14498" y="1933448"/>
            <a:ext cx="3575050" cy="2465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Factors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that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contribute</a:t>
            </a:r>
            <a:r>
              <a:rPr dirty="0" sz="2000" spc="-4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C00000"/>
                </a:solidFill>
                <a:latin typeface="Calibri"/>
                <a:cs typeface="Calibri"/>
              </a:rPr>
              <a:t>to </a:t>
            </a:r>
            <a:r>
              <a:rPr dirty="0" sz="2000" spc="-10" b="1">
                <a:solidFill>
                  <a:srgbClr val="C00000"/>
                </a:solidFill>
                <a:latin typeface="Calibri"/>
                <a:cs typeface="Calibri"/>
              </a:rPr>
              <a:t>synergy</a:t>
            </a:r>
            <a:endParaRPr sz="20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Calibri"/>
                <a:cs typeface="Calibri"/>
              </a:rPr>
              <a:t>Ability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to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bounce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ideas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off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one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ts val="2395"/>
              </a:lnSpc>
              <a:spcBef>
                <a:spcPts val="10"/>
              </a:spcBef>
            </a:pPr>
            <a:r>
              <a:rPr dirty="0" sz="2000">
                <a:latin typeface="Calibri"/>
                <a:cs typeface="Calibri"/>
              </a:rPr>
              <a:t>anot</a:t>
            </a:r>
            <a:r>
              <a:rPr dirty="0" sz="2000" spc="5">
                <a:latin typeface="Calibri"/>
                <a:cs typeface="Calibri"/>
              </a:rPr>
              <a:t>h</a:t>
            </a:r>
            <a:r>
              <a:rPr dirty="0" sz="2000">
                <a:latin typeface="Calibri"/>
                <a:cs typeface="Calibri"/>
              </a:rPr>
              <a:t>e</a:t>
            </a:r>
            <a:r>
              <a:rPr dirty="0" sz="2000" spc="-210">
                <a:latin typeface="Calibri"/>
                <a:cs typeface="Calibri"/>
              </a:rPr>
              <a:t>r</a:t>
            </a:r>
            <a:r>
              <a:rPr dirty="0" sz="2000">
                <a:latin typeface="Calibri"/>
                <a:cs typeface="Calibri"/>
              </a:rPr>
              <a:t>.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50">
                <a:latin typeface="Calibri"/>
                <a:cs typeface="Calibri"/>
              </a:rPr>
              <a:t> </a:t>
            </a:r>
            <a:r>
              <a:rPr dirty="0" sz="2000" spc="-1310">
                <a:latin typeface="Arial MT"/>
                <a:cs typeface="Arial MT"/>
              </a:rPr>
              <a:t>راكف</a:t>
            </a:r>
            <a:r>
              <a:rPr dirty="0" sz="2000" spc="-1500">
                <a:latin typeface="Arial MT"/>
                <a:cs typeface="Arial MT"/>
              </a:rPr>
              <a:t>لاا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320">
                <a:latin typeface="Arial MT"/>
                <a:cs typeface="Arial MT"/>
              </a:rPr>
              <a:t>دراوت</a:t>
            </a:r>
            <a:endParaRPr sz="2000">
              <a:latin typeface="Arial MT"/>
              <a:cs typeface="Arial MT"/>
            </a:endParaRPr>
          </a:p>
          <a:p>
            <a:pPr marL="355600" indent="-343535">
              <a:lnSpc>
                <a:spcPts val="2395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 spc="-10">
                <a:latin typeface="Calibri"/>
                <a:cs typeface="Calibri"/>
              </a:rPr>
              <a:t>Correct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each other’s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errors</a:t>
            </a:r>
            <a:endParaRPr sz="2000">
              <a:latin typeface="Calibri"/>
              <a:cs typeface="Calibri"/>
            </a:endParaRPr>
          </a:p>
          <a:p>
            <a:pPr marL="355600" marR="16891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 spc="-5">
                <a:latin typeface="Calibri"/>
                <a:cs typeface="Calibri"/>
              </a:rPr>
              <a:t>Bring </a:t>
            </a:r>
            <a:r>
              <a:rPr dirty="0" sz="2000" spc="-10">
                <a:latin typeface="Calibri"/>
                <a:cs typeface="Calibri"/>
              </a:rPr>
              <a:t>more </a:t>
            </a:r>
            <a:r>
              <a:rPr dirty="0" sz="2000" spc="-5">
                <a:latin typeface="Calibri"/>
                <a:cs typeface="Calibri"/>
              </a:rPr>
              <a:t>new ideas </a:t>
            </a:r>
            <a:r>
              <a:rPr dirty="0" sz="2000" spc="-15">
                <a:latin typeface="Calibri"/>
                <a:cs typeface="Calibri"/>
              </a:rPr>
              <a:t>to </a:t>
            </a:r>
            <a:r>
              <a:rPr dirty="0" sz="2000">
                <a:latin typeface="Calibri"/>
                <a:cs typeface="Calibri"/>
              </a:rPr>
              <a:t>bear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on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problems.</a:t>
            </a:r>
            <a:endParaRPr sz="20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 spc="-5">
                <a:latin typeface="Calibri"/>
                <a:cs typeface="Calibri"/>
              </a:rPr>
              <a:t>Accomplish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projects beyond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scope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individuals.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79235" y="2060448"/>
            <a:ext cx="4062984" cy="292760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28771" y="1300734"/>
            <a:ext cx="4574540" cy="57594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490855" marR="5080" indent="-478790">
              <a:lnSpc>
                <a:spcPct val="100600"/>
              </a:lnSpc>
              <a:spcBef>
                <a:spcPts val="85"/>
              </a:spcBef>
            </a:pP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Groups’</a:t>
            </a:r>
            <a:r>
              <a:rPr dirty="0" sz="1800" spc="-2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and</a:t>
            </a:r>
            <a:r>
              <a:rPr dirty="0" sz="1800" spc="-1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 spc="-20">
                <a:solidFill>
                  <a:srgbClr val="C00000"/>
                </a:solidFill>
                <a:latin typeface="Arial Black"/>
                <a:cs typeface="Arial Black"/>
              </a:rPr>
              <a:t>Teams’</a:t>
            </a:r>
            <a:r>
              <a:rPr dirty="0" sz="1800" spc="-1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Contributions</a:t>
            </a:r>
            <a:r>
              <a:rPr dirty="0" sz="1800" spc="-3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to </a:t>
            </a:r>
            <a:r>
              <a:rPr dirty="0" sz="1800" spc="-58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Organizational</a:t>
            </a:r>
            <a:r>
              <a:rPr dirty="0" sz="1800" spc="-2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 spc="-5">
                <a:solidFill>
                  <a:srgbClr val="C00000"/>
                </a:solidFill>
                <a:latin typeface="Arial Black"/>
                <a:cs typeface="Arial Black"/>
              </a:rPr>
              <a:t>Effectiveness</a:t>
            </a:r>
            <a:endParaRPr sz="1800"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270442" y="2142363"/>
            <a:ext cx="7553959" cy="3600450"/>
            <a:chOff x="2270442" y="2142363"/>
            <a:chExt cx="7553959" cy="36004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79903" y="2151888"/>
              <a:ext cx="7534656" cy="35814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275204" y="2147125"/>
              <a:ext cx="7544434" cy="3590925"/>
            </a:xfrm>
            <a:custGeom>
              <a:avLst/>
              <a:gdLst/>
              <a:ahLst/>
              <a:cxnLst/>
              <a:rect l="l" t="t" r="r" b="b"/>
              <a:pathLst>
                <a:path w="7544434" h="3590925">
                  <a:moveTo>
                    <a:pt x="0" y="3590925"/>
                  </a:moveTo>
                  <a:lnTo>
                    <a:pt x="7544181" y="3590925"/>
                  </a:lnTo>
                  <a:lnTo>
                    <a:pt x="7544181" y="0"/>
                  </a:lnTo>
                  <a:lnTo>
                    <a:pt x="0" y="0"/>
                  </a:lnTo>
                  <a:lnTo>
                    <a:pt x="0" y="3590925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75150" y="1390015"/>
            <a:ext cx="280289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45" b="1">
                <a:latin typeface="Calibri"/>
                <a:cs typeface="Calibri"/>
              </a:rPr>
              <a:t>Teams</a:t>
            </a:r>
            <a:r>
              <a:rPr dirty="0" sz="2400" spc="-60" b="1">
                <a:latin typeface="Calibri"/>
                <a:cs typeface="Calibri"/>
              </a:rPr>
              <a:t> </a:t>
            </a:r>
            <a:r>
              <a:rPr dirty="0" sz="2400" b="1">
                <a:latin typeface="Calibri"/>
                <a:cs typeface="Calibri"/>
              </a:rPr>
              <a:t>and</a:t>
            </a:r>
            <a:r>
              <a:rPr dirty="0" sz="2400" spc="-55" b="1">
                <a:latin typeface="Calibri"/>
                <a:cs typeface="Calibri"/>
              </a:rPr>
              <a:t> </a:t>
            </a:r>
            <a:r>
              <a:rPr dirty="0" sz="2400" spc="-10" b="1">
                <a:latin typeface="Calibri"/>
                <a:cs typeface="Calibri"/>
              </a:rPr>
              <a:t>Innovation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58644" y="2375103"/>
            <a:ext cx="2843530" cy="27705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Innovation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dirty="0" sz="2000" spc="-5">
                <a:latin typeface="Calibri"/>
                <a:cs typeface="Calibri"/>
              </a:rPr>
              <a:t>The</a:t>
            </a:r>
            <a:r>
              <a:rPr dirty="0" sz="2000" spc="-10">
                <a:latin typeface="Calibri"/>
                <a:cs typeface="Calibri"/>
              </a:rPr>
              <a:t> implementation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creative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ideas </a:t>
            </a:r>
            <a:r>
              <a:rPr dirty="0" sz="2000" spc="-15">
                <a:latin typeface="Calibri"/>
                <a:cs typeface="Calibri"/>
              </a:rPr>
              <a:t>for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new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products, new 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technologies, </a:t>
            </a:r>
            <a:r>
              <a:rPr dirty="0" sz="2000" spc="-10">
                <a:latin typeface="Calibri"/>
                <a:cs typeface="Calibri"/>
              </a:rPr>
              <a:t>new </a:t>
            </a:r>
            <a:r>
              <a:rPr dirty="0" sz="2000">
                <a:latin typeface="Calibri"/>
                <a:cs typeface="Calibri"/>
              </a:rPr>
              <a:t>services, </a:t>
            </a:r>
            <a:r>
              <a:rPr dirty="0" sz="2000" spc="-4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or </a:t>
            </a:r>
            <a:r>
              <a:rPr dirty="0" sz="2000" spc="-10">
                <a:latin typeface="Calibri"/>
                <a:cs typeface="Calibri"/>
              </a:rPr>
              <a:t>even </a:t>
            </a:r>
            <a:r>
              <a:rPr dirty="0" sz="2000" spc="-5">
                <a:latin typeface="Calibri"/>
                <a:cs typeface="Calibri"/>
              </a:rPr>
              <a:t>new </a:t>
            </a:r>
            <a:r>
              <a:rPr dirty="0" sz="2000" spc="-10">
                <a:latin typeface="Calibri"/>
                <a:cs typeface="Calibri"/>
              </a:rPr>
              <a:t>organizational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structures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essential</a:t>
            </a:r>
            <a:r>
              <a:rPr dirty="0" sz="2000" spc="20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for 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gaining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-5">
                <a:latin typeface="Calibri"/>
                <a:cs typeface="Calibri"/>
              </a:rPr>
              <a:t>maintaining </a:t>
            </a: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competitive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advantage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26608" y="2444495"/>
            <a:ext cx="4392168" cy="2691384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52569" y="1222375"/>
            <a:ext cx="3465195" cy="33083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5" b="1">
                <a:latin typeface="Calibri"/>
                <a:cs typeface="Calibri"/>
              </a:rPr>
              <a:t>Groups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and</a:t>
            </a:r>
            <a:r>
              <a:rPr dirty="0" sz="2000" spc="-30" b="1">
                <a:latin typeface="Calibri"/>
                <a:cs typeface="Calibri"/>
              </a:rPr>
              <a:t> </a:t>
            </a:r>
            <a:r>
              <a:rPr dirty="0" sz="2000" spc="-35" b="1">
                <a:latin typeface="Calibri"/>
                <a:cs typeface="Calibri"/>
              </a:rPr>
              <a:t>Teams</a:t>
            </a:r>
            <a:r>
              <a:rPr dirty="0" sz="2000" spc="-45" b="1">
                <a:latin typeface="Calibri"/>
                <a:cs typeface="Calibri"/>
              </a:rPr>
              <a:t> </a:t>
            </a:r>
            <a:r>
              <a:rPr dirty="0" sz="2000" b="1">
                <a:latin typeface="Calibri"/>
                <a:cs typeface="Calibri"/>
              </a:rPr>
              <a:t>as</a:t>
            </a:r>
            <a:r>
              <a:rPr dirty="0" sz="2000" spc="-25" b="1">
                <a:latin typeface="Calibri"/>
                <a:cs typeface="Calibri"/>
              </a:rPr>
              <a:t> </a:t>
            </a:r>
            <a:r>
              <a:rPr dirty="0" sz="2000" spc="-10" b="1">
                <a:latin typeface="Calibri"/>
                <a:cs typeface="Calibri"/>
              </a:rPr>
              <a:t>Motivators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569970" y="2863088"/>
            <a:ext cx="1313815" cy="280670"/>
          </a:xfrm>
          <a:custGeom>
            <a:avLst/>
            <a:gdLst/>
            <a:ahLst/>
            <a:cxnLst/>
            <a:rect l="l" t="t" r="r" b="b"/>
            <a:pathLst>
              <a:path w="1313814" h="280669">
                <a:moveTo>
                  <a:pt x="1313688" y="0"/>
                </a:moveTo>
                <a:lnTo>
                  <a:pt x="0" y="0"/>
                </a:lnTo>
                <a:lnTo>
                  <a:pt x="0" y="280415"/>
                </a:lnTo>
                <a:lnTo>
                  <a:pt x="1313688" y="280415"/>
                </a:lnTo>
                <a:lnTo>
                  <a:pt x="13136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286761" y="2293111"/>
            <a:ext cx="3136265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40">
                <a:latin typeface="Calibri"/>
                <a:cs typeface="Calibri"/>
              </a:rPr>
              <a:t>Team</a:t>
            </a:r>
            <a:r>
              <a:rPr dirty="0" sz="1800" spc="-5">
                <a:latin typeface="Calibri"/>
                <a:cs typeface="Calibri"/>
              </a:rPr>
              <a:t> members </a:t>
            </a:r>
            <a:r>
              <a:rPr dirty="0" sz="1800" spc="-10">
                <a:latin typeface="Calibri"/>
                <a:cs typeface="Calibri"/>
              </a:rPr>
              <a:t>are more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motivated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10">
                <a:latin typeface="Calibri"/>
                <a:cs typeface="Calibri"/>
              </a:rPr>
              <a:t>satisfied </a:t>
            </a:r>
            <a:r>
              <a:rPr dirty="0" sz="1800">
                <a:latin typeface="Calibri"/>
                <a:cs typeface="Calibri"/>
              </a:rPr>
              <a:t>than </a:t>
            </a:r>
            <a:r>
              <a:rPr dirty="0" sz="1800" spc="-5">
                <a:latin typeface="Calibri"/>
                <a:cs typeface="Calibri"/>
              </a:rPr>
              <a:t>if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they </a:t>
            </a:r>
            <a:r>
              <a:rPr dirty="0" sz="1800" spc="-15">
                <a:latin typeface="Calibri"/>
                <a:cs typeface="Calibri"/>
              </a:rPr>
              <a:t>were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working</a:t>
            </a:r>
            <a:r>
              <a:rPr dirty="0" sz="1800" spc="-5">
                <a:latin typeface="Calibri"/>
                <a:cs typeface="Calibri"/>
              </a:rPr>
              <a:t> alone.</a:t>
            </a:r>
            <a:endParaRPr sz="1800">
              <a:latin typeface="Calibri"/>
              <a:cs typeface="Calibri"/>
            </a:endParaRPr>
          </a:p>
          <a:p>
            <a:pPr marL="299085" marR="106680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40">
                <a:latin typeface="Calibri"/>
                <a:cs typeface="Calibri"/>
              </a:rPr>
              <a:t>Team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members</a:t>
            </a:r>
            <a:r>
              <a:rPr dirty="0" sz="1800" spc="-10">
                <a:latin typeface="Calibri"/>
                <a:cs typeface="Calibri"/>
              </a:rPr>
              <a:t> can </a:t>
            </a:r>
            <a:r>
              <a:rPr dirty="0" sz="1800">
                <a:latin typeface="Calibri"/>
                <a:cs typeface="Calibri"/>
              </a:rPr>
              <a:t>see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effect</a:t>
            </a:r>
            <a:r>
              <a:rPr dirty="0" sz="1800" spc="-5">
                <a:latin typeface="Calibri"/>
                <a:cs typeface="Calibri"/>
              </a:rPr>
              <a:t> of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their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contribution</a:t>
            </a:r>
            <a:r>
              <a:rPr dirty="0" sz="1800" spc="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3273" y="3664966"/>
            <a:ext cx="9004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latin typeface="Calibri"/>
                <a:cs typeface="Calibri"/>
              </a:rPr>
              <a:t>achieving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15105" y="3686047"/>
            <a:ext cx="967740" cy="28067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95"/>
              </a:lnSpc>
            </a:pP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85466" y="3966464"/>
            <a:ext cx="189738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10">
                <a:latin typeface="Calibri"/>
                <a:cs typeface="Calibri"/>
              </a:rPr>
              <a:t>organizational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goals.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6761" y="4213605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85466" y="4240784"/>
            <a:ext cx="1397635" cy="2717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 spc="-35">
                <a:latin typeface="Calibri"/>
                <a:cs typeface="Calibri"/>
              </a:rPr>
              <a:t>Teams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provide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982973" y="4240784"/>
            <a:ext cx="1330960" cy="27178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45"/>
              </a:lnSpc>
            </a:pPr>
            <a:r>
              <a:rPr dirty="0" sz="1800">
                <a:latin typeface="Calibri"/>
                <a:cs typeface="Calibri"/>
              </a:rPr>
              <a:t>needed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social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85466" y="4512055"/>
            <a:ext cx="1020444" cy="27749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70"/>
              </a:lnSpc>
            </a:pPr>
            <a:r>
              <a:rPr dirty="0" sz="1800" spc="-15">
                <a:latin typeface="Calibri"/>
                <a:cs typeface="Calibri"/>
              </a:rPr>
              <a:t>interaction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92829" y="4512055"/>
            <a:ext cx="459105" cy="2774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5244">
              <a:lnSpc>
                <a:spcPts val="2070"/>
              </a:lnSpc>
            </a:pPr>
            <a:r>
              <a:rPr dirty="0" sz="1800">
                <a:latin typeface="Calibri"/>
                <a:cs typeface="Calibri"/>
              </a:rPr>
              <a:t>and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51553" y="4512055"/>
            <a:ext cx="1519555" cy="277495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70"/>
              </a:lnSpc>
            </a:pPr>
            <a:r>
              <a:rPr dirty="0" sz="1800" spc="-5">
                <a:latin typeface="Calibri"/>
                <a:cs typeface="Calibri"/>
              </a:rPr>
              <a:t>help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employees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85466" y="4789423"/>
            <a:ext cx="221488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10">
                <a:latin typeface="Calibri"/>
                <a:cs typeface="Calibri"/>
              </a:rPr>
              <a:t>cope </a:t>
            </a:r>
            <a:r>
              <a:rPr dirty="0" sz="1800" spc="-5">
                <a:latin typeface="Calibri"/>
                <a:cs typeface="Calibri"/>
              </a:rPr>
              <a:t>with</a:t>
            </a:r>
            <a:r>
              <a:rPr dirty="0" sz="1800" spc="-10">
                <a:latin typeface="Calibri"/>
                <a:cs typeface="Calibri"/>
              </a:rPr>
              <a:t> work-related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85466" y="5063744"/>
            <a:ext cx="876300" cy="27432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50"/>
              </a:lnSpc>
            </a:pPr>
            <a:r>
              <a:rPr dirty="0" sz="1800" spc="-20">
                <a:latin typeface="Calibri"/>
                <a:cs typeface="Calibri"/>
              </a:rPr>
              <a:t>s</a:t>
            </a:r>
            <a:r>
              <a:rPr dirty="0" sz="1800">
                <a:latin typeface="Calibri"/>
                <a:cs typeface="Calibri"/>
              </a:rPr>
              <a:t>t</a:t>
            </a:r>
            <a:r>
              <a:rPr dirty="0" sz="1800" spc="-35">
                <a:latin typeface="Calibri"/>
                <a:cs typeface="Calibri"/>
              </a:rPr>
              <a:t>r</a:t>
            </a:r>
            <a:r>
              <a:rPr dirty="0" sz="1800">
                <a:latin typeface="Calibri"/>
                <a:cs typeface="Calibri"/>
              </a:rPr>
              <a:t>e</a:t>
            </a:r>
            <a:r>
              <a:rPr dirty="0" sz="1800" spc="5">
                <a:latin typeface="Calibri"/>
                <a:cs typeface="Calibri"/>
              </a:rPr>
              <a:t>s</a:t>
            </a:r>
            <a:r>
              <a:rPr dirty="0" sz="1800" spc="-5">
                <a:latin typeface="Calibri"/>
                <a:cs typeface="Calibri"/>
              </a:rPr>
              <a:t>so</a:t>
            </a:r>
            <a:r>
              <a:rPr dirty="0" sz="1800" spc="-40">
                <a:latin typeface="Calibri"/>
                <a:cs typeface="Calibri"/>
              </a:rPr>
              <a:t>r</a:t>
            </a:r>
            <a:r>
              <a:rPr dirty="0" sz="1800" spc="-5">
                <a:latin typeface="Calibri"/>
                <a:cs typeface="Calibri"/>
              </a:rPr>
              <a:t>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692140" y="2250948"/>
            <a:ext cx="4482084" cy="3186684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385564" y="1259840"/>
            <a:ext cx="350392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C00000"/>
                </a:solidFill>
                <a:latin typeface="Arial Black"/>
                <a:cs typeface="Arial Black"/>
              </a:rPr>
              <a:t>Types</a:t>
            </a:r>
            <a:r>
              <a:rPr dirty="0" sz="1800" spc="-1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of</a:t>
            </a:r>
            <a:r>
              <a:rPr dirty="0" sz="1800" spc="8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Groups</a:t>
            </a:r>
            <a:r>
              <a:rPr dirty="0" sz="1800" spc="-2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and</a:t>
            </a:r>
            <a:r>
              <a:rPr dirty="0" sz="1800" spc="-1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 spc="-25">
                <a:solidFill>
                  <a:srgbClr val="C00000"/>
                </a:solidFill>
                <a:latin typeface="Arial Black"/>
                <a:cs typeface="Arial Black"/>
              </a:rPr>
              <a:t>Teams</a:t>
            </a:r>
            <a:endParaRPr sz="1800">
              <a:latin typeface="Arial Black"/>
              <a:cs typeface="Arial Black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837626" y="1762823"/>
            <a:ext cx="8372475" cy="3636010"/>
            <a:chOff x="1837626" y="1762823"/>
            <a:chExt cx="8372475" cy="363601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47088" y="1772411"/>
              <a:ext cx="8353043" cy="361645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842389" y="1767585"/>
              <a:ext cx="8362950" cy="3626485"/>
            </a:xfrm>
            <a:custGeom>
              <a:avLst/>
              <a:gdLst/>
              <a:ahLst/>
              <a:cxnLst/>
              <a:rect l="l" t="t" r="r" b="b"/>
              <a:pathLst>
                <a:path w="8362950" h="3626485">
                  <a:moveTo>
                    <a:pt x="0" y="3625977"/>
                  </a:moveTo>
                  <a:lnTo>
                    <a:pt x="8362569" y="3625977"/>
                  </a:lnTo>
                  <a:lnTo>
                    <a:pt x="8362569" y="0"/>
                  </a:lnTo>
                  <a:lnTo>
                    <a:pt x="0" y="0"/>
                  </a:lnTo>
                  <a:lnTo>
                    <a:pt x="0" y="3625977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50165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Types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85"/>
              <a:t> </a:t>
            </a:r>
            <a:r>
              <a:rPr dirty="0"/>
              <a:t>Groups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 spc="-25"/>
              <a:t>Teams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286761" y="2007234"/>
            <a:ext cx="2534285" cy="2769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3345" indent="-8128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Formal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Group</a:t>
            </a:r>
            <a:endParaRPr sz="1800">
              <a:latin typeface="Calibri"/>
              <a:cs typeface="Calibri"/>
            </a:endParaRPr>
          </a:p>
          <a:p>
            <a:pPr marL="12700" marR="311785">
              <a:lnSpc>
                <a:spcPct val="100000"/>
              </a:lnSpc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group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that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managers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establish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achieve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organization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goals.</a:t>
            </a:r>
            <a:endParaRPr sz="1800">
              <a:latin typeface="Calibri"/>
              <a:cs typeface="Calibri"/>
            </a:endParaRPr>
          </a:p>
          <a:p>
            <a:pPr marL="93345" indent="-81280">
              <a:lnSpc>
                <a:spcPct val="100000"/>
              </a:lnSpc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Informal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Group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10">
                <a:latin typeface="Calibri"/>
                <a:cs typeface="Calibri"/>
              </a:rPr>
              <a:t>group </a:t>
            </a:r>
            <a:r>
              <a:rPr dirty="0" sz="1800" spc="-5">
                <a:latin typeface="Calibri"/>
                <a:cs typeface="Calibri"/>
              </a:rPr>
              <a:t>that </a:t>
            </a:r>
            <a:r>
              <a:rPr dirty="0" sz="1800" spc="-10">
                <a:latin typeface="Calibri"/>
                <a:cs typeface="Calibri"/>
              </a:rPr>
              <a:t>managers </a:t>
            </a:r>
            <a:r>
              <a:rPr dirty="0" sz="1800" spc="-5">
                <a:latin typeface="Calibri"/>
                <a:cs typeface="Calibri"/>
              </a:rPr>
              <a:t>or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non managerial employees </a:t>
            </a:r>
            <a:r>
              <a:rPr dirty="0" sz="1800" spc="-4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form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help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achieve</a:t>
            </a:r>
            <a:r>
              <a:rPr dirty="0" sz="1800">
                <a:latin typeface="Calibri"/>
                <a:cs typeface="Calibri"/>
              </a:rPr>
              <a:t> their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own goals or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meet </a:t>
            </a:r>
            <a:r>
              <a:rPr dirty="0" sz="1800">
                <a:latin typeface="Calibri"/>
                <a:cs typeface="Calibri"/>
              </a:rPr>
              <a:t>their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own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needs.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31177" y="2058923"/>
            <a:ext cx="4714385" cy="2903219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09392" y="5099811"/>
            <a:ext cx="3779520" cy="280670"/>
          </a:xfrm>
          <a:custGeom>
            <a:avLst/>
            <a:gdLst/>
            <a:ahLst/>
            <a:cxnLst/>
            <a:rect l="l" t="t" r="r" b="b"/>
            <a:pathLst>
              <a:path w="3779520" h="280670">
                <a:moveTo>
                  <a:pt x="3779520" y="0"/>
                </a:moveTo>
                <a:lnTo>
                  <a:pt x="0" y="0"/>
                </a:lnTo>
                <a:lnTo>
                  <a:pt x="0" y="280416"/>
                </a:lnTo>
                <a:lnTo>
                  <a:pt x="3779520" y="280416"/>
                </a:lnTo>
                <a:lnTo>
                  <a:pt x="377952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39873" y="1053718"/>
            <a:ext cx="5731510" cy="4602480"/>
          </a:xfrm>
          <a:prstGeom prst="rect">
            <a:avLst/>
          </a:prstGeom>
        </p:spPr>
        <p:txBody>
          <a:bodyPr wrap="square" lIns="0" tIns="104775" rIns="0" bIns="0" rtlCol="0" vert="horz">
            <a:spAutoFit/>
          </a:bodyPr>
          <a:lstStyle/>
          <a:p>
            <a:pPr marL="2240280">
              <a:lnSpc>
                <a:spcPct val="100000"/>
              </a:lnSpc>
              <a:spcBef>
                <a:spcPts val="825"/>
              </a:spcBef>
            </a:pPr>
            <a:r>
              <a:rPr dirty="0" sz="1800" spc="-10">
                <a:solidFill>
                  <a:srgbClr val="C00000"/>
                </a:solidFill>
                <a:latin typeface="Arial Black"/>
                <a:cs typeface="Arial Black"/>
              </a:rPr>
              <a:t>Types</a:t>
            </a:r>
            <a:r>
              <a:rPr dirty="0" sz="1800" spc="-1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of</a:t>
            </a:r>
            <a:r>
              <a:rPr dirty="0" sz="1800" spc="8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Groups</a:t>
            </a:r>
            <a:r>
              <a:rPr dirty="0" sz="1800" spc="-2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C00000"/>
                </a:solidFill>
                <a:latin typeface="Arial Black"/>
                <a:cs typeface="Arial Black"/>
              </a:rPr>
              <a:t>and</a:t>
            </a:r>
            <a:r>
              <a:rPr dirty="0" sz="1800" spc="-15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dirty="0" sz="1800" spc="-25">
                <a:solidFill>
                  <a:srgbClr val="C00000"/>
                </a:solidFill>
                <a:latin typeface="Arial Black"/>
                <a:cs typeface="Arial Black"/>
              </a:rPr>
              <a:t>Teams</a:t>
            </a:r>
            <a:endParaRPr sz="1800">
              <a:latin typeface="Arial Black"/>
              <a:cs typeface="Arial Black"/>
            </a:endParaRPr>
          </a:p>
          <a:p>
            <a:pPr marL="143510" indent="-131445">
              <a:lnSpc>
                <a:spcPct val="100000"/>
              </a:lnSpc>
              <a:spcBef>
                <a:spcPts val="725"/>
              </a:spcBef>
              <a:buClr>
                <a:srgbClr val="000000"/>
              </a:buClr>
              <a:buFont typeface="Arial MT"/>
              <a:buChar char="•"/>
              <a:tabLst>
                <a:tab pos="144145" algn="l"/>
              </a:tabLst>
            </a:pP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Top-management</a:t>
            </a:r>
            <a:r>
              <a:rPr dirty="0" sz="18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team</a:t>
            </a:r>
            <a:endParaRPr sz="1800">
              <a:latin typeface="Calibri"/>
              <a:cs typeface="Calibri"/>
            </a:endParaRPr>
          </a:p>
          <a:p>
            <a:pPr marL="12700" marR="1120140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10">
                <a:latin typeface="Calibri"/>
                <a:cs typeface="Calibri"/>
              </a:rPr>
              <a:t>group </a:t>
            </a:r>
            <a:r>
              <a:rPr dirty="0" sz="1800" spc="-5">
                <a:latin typeface="Calibri"/>
                <a:cs typeface="Calibri"/>
              </a:rPr>
              <a:t>composed of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20">
                <a:latin typeface="Calibri"/>
                <a:cs typeface="Calibri"/>
              </a:rPr>
              <a:t>CEO,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president,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heads of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most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important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departments</a:t>
            </a:r>
            <a:endParaRPr sz="1800">
              <a:latin typeface="Calibri"/>
              <a:cs typeface="Calibri"/>
            </a:endParaRPr>
          </a:p>
          <a:p>
            <a:pPr marL="93345" indent="-81280">
              <a:lnSpc>
                <a:spcPct val="100000"/>
              </a:lnSpc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Research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</a:t>
            </a:r>
            <a:r>
              <a:rPr dirty="0" sz="1800" spc="-4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Development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team</a:t>
            </a:r>
            <a:endParaRPr sz="1800">
              <a:latin typeface="Calibri"/>
              <a:cs typeface="Calibri"/>
            </a:endParaRPr>
          </a:p>
          <a:p>
            <a:pPr marL="12700" marR="1289685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10">
                <a:latin typeface="Calibri"/>
                <a:cs typeface="Calibri"/>
              </a:rPr>
              <a:t>team </a:t>
            </a:r>
            <a:r>
              <a:rPr dirty="0" sz="1800">
                <a:latin typeface="Calibri"/>
                <a:cs typeface="Calibri"/>
              </a:rPr>
              <a:t>whose </a:t>
            </a:r>
            <a:r>
              <a:rPr dirty="0" sz="1800" spc="-10">
                <a:latin typeface="Calibri"/>
                <a:cs typeface="Calibri"/>
              </a:rPr>
              <a:t>members have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5">
                <a:latin typeface="Calibri"/>
                <a:cs typeface="Calibri"/>
              </a:rPr>
              <a:t>expertise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experience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needed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develop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new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products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150"/>
              </a:lnSpc>
              <a:spcBef>
                <a:spcPts val="25"/>
              </a:spcBef>
            </a:pPr>
            <a:r>
              <a:rPr dirty="0" sz="1800" spc="-5">
                <a:solidFill>
                  <a:srgbClr val="C00000"/>
                </a:solidFill>
                <a:latin typeface="Arial MT"/>
                <a:cs typeface="Arial MT"/>
              </a:rPr>
              <a:t>•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Command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Groups</a:t>
            </a:r>
            <a:r>
              <a:rPr dirty="0" sz="1800" spc="6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35" b="1">
                <a:solidFill>
                  <a:srgbClr val="C00000"/>
                </a:solidFill>
                <a:latin typeface="Arial"/>
                <a:cs typeface="Arial"/>
              </a:rPr>
              <a:t>رماولأا</a:t>
            </a:r>
            <a:r>
              <a:rPr dirty="0" sz="1800" spc="-3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1800" spc="15" b="1">
                <a:solidFill>
                  <a:srgbClr val="C00000"/>
                </a:solidFill>
                <a:latin typeface="Arial"/>
                <a:cs typeface="Arial"/>
              </a:rPr>
              <a:t>تاعومجم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50"/>
              </a:lnSpc>
            </a:pP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group</a:t>
            </a:r>
            <a:r>
              <a:rPr dirty="0" sz="1800" spc="-5">
                <a:latin typeface="Calibri"/>
                <a:cs typeface="Calibri"/>
              </a:rPr>
              <a:t> composed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 spc="-10">
                <a:latin typeface="Calibri"/>
                <a:cs typeface="Calibri"/>
              </a:rPr>
              <a:t> subordinates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who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report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same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supervisor,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also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called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department or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800" spc="-5">
                <a:latin typeface="Calibri"/>
                <a:cs typeface="Calibri"/>
              </a:rPr>
              <a:t>unit</a:t>
            </a:r>
            <a:endParaRPr sz="1800">
              <a:latin typeface="Calibri"/>
              <a:cs typeface="Calibri"/>
            </a:endParaRPr>
          </a:p>
          <a:p>
            <a:pPr marL="93345" indent="-81280">
              <a:lnSpc>
                <a:spcPct val="100000"/>
              </a:lnSpc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Task</a:t>
            </a:r>
            <a:r>
              <a:rPr dirty="0" sz="1800" spc="-5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Forces</a:t>
            </a:r>
            <a:endParaRPr sz="1800">
              <a:latin typeface="Calibri"/>
              <a:cs typeface="Calibri"/>
            </a:endParaRPr>
          </a:p>
          <a:p>
            <a:pPr marL="12700" marR="987425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A </a:t>
            </a:r>
            <a:r>
              <a:rPr dirty="0" sz="1800" spc="-15">
                <a:latin typeface="Calibri"/>
                <a:cs typeface="Calibri"/>
              </a:rPr>
              <a:t>committee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managers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or non-managerial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employees </a:t>
            </a:r>
            <a:r>
              <a:rPr dirty="0" sz="1800" spc="-10">
                <a:latin typeface="Calibri"/>
                <a:cs typeface="Calibri"/>
              </a:rPr>
              <a:t>from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various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departments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or </a:t>
            </a:r>
            <a:r>
              <a:rPr dirty="0" sz="1800" spc="-10">
                <a:latin typeface="Calibri"/>
                <a:cs typeface="Calibri"/>
              </a:rPr>
              <a:t>divisions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who meet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solve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">
                <a:latin typeface="Calibri"/>
                <a:cs typeface="Calibri"/>
              </a:rPr>
              <a:t> specific,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mutual</a:t>
            </a:r>
            <a:r>
              <a:rPr dirty="0" sz="1800" spc="-5">
                <a:latin typeface="Calibri"/>
                <a:cs typeface="Calibri"/>
              </a:rPr>
              <a:t> problem;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also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z="1800" spc="-20">
                <a:latin typeface="Calibri"/>
                <a:cs typeface="Calibri"/>
              </a:rPr>
              <a:t>c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0">
                <a:latin typeface="Calibri"/>
                <a:cs typeface="Calibri"/>
              </a:rPr>
              <a:t>ll</a:t>
            </a:r>
            <a:r>
              <a:rPr dirty="0" sz="1800">
                <a:latin typeface="Calibri"/>
                <a:cs typeface="Calibri"/>
              </a:rPr>
              <a:t>ed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0">
                <a:latin typeface="Calibri"/>
                <a:cs typeface="Calibri"/>
              </a:rPr>
              <a:t>“</a:t>
            </a:r>
            <a:r>
              <a:rPr dirty="0" sz="1800">
                <a:latin typeface="Calibri"/>
                <a:cs typeface="Calibri"/>
              </a:rPr>
              <a:t>ad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hoc</a:t>
            </a:r>
            <a:r>
              <a:rPr dirty="0" sz="1800">
                <a:latin typeface="Calibri"/>
                <a:cs typeface="Calibri"/>
              </a:rPr>
              <a:t>”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c</a:t>
            </a:r>
            <a:r>
              <a:rPr dirty="0" sz="1800" spc="-5">
                <a:latin typeface="Calibri"/>
                <a:cs typeface="Calibri"/>
              </a:rPr>
              <a:t>ommi</a:t>
            </a:r>
            <a:r>
              <a:rPr dirty="0" sz="1800" spc="-30">
                <a:latin typeface="Calibri"/>
                <a:cs typeface="Calibri"/>
              </a:rPr>
              <a:t>tt</a:t>
            </a:r>
            <a:r>
              <a:rPr dirty="0" sz="1800">
                <a:latin typeface="Calibri"/>
                <a:cs typeface="Calibri"/>
              </a:rPr>
              <a:t>ee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105">
                <a:latin typeface="Calibri"/>
                <a:cs typeface="Calibri"/>
              </a:rPr>
              <a:t> </a:t>
            </a:r>
            <a:r>
              <a:rPr dirty="0" sz="1800" spc="-560">
                <a:latin typeface="Arial MT"/>
                <a:cs typeface="Arial MT"/>
              </a:rPr>
              <a:t>ةص</a:t>
            </a:r>
            <a:r>
              <a:rPr dirty="0" sz="1800" spc="-570">
                <a:latin typeface="Arial MT"/>
                <a:cs typeface="Arial MT"/>
              </a:rPr>
              <a:t>ص</a:t>
            </a:r>
            <a:r>
              <a:rPr dirty="0" sz="1800" spc="-860">
                <a:latin typeface="Arial MT"/>
                <a:cs typeface="Arial MT"/>
              </a:rPr>
              <a:t>خ</a:t>
            </a:r>
            <a:r>
              <a:rPr dirty="0" sz="1800" spc="-1320">
                <a:latin typeface="Arial MT"/>
                <a:cs typeface="Arial MT"/>
              </a:rPr>
              <a:t>مل</a:t>
            </a:r>
            <a:r>
              <a:rPr dirty="0" sz="1800" spc="-1315">
                <a:latin typeface="Arial MT"/>
                <a:cs typeface="Arial MT"/>
              </a:rPr>
              <a:t>ا</a:t>
            </a:r>
            <a:r>
              <a:rPr dirty="0" sz="1800">
                <a:latin typeface="Arial MT"/>
                <a:cs typeface="Arial MT"/>
              </a:rPr>
              <a:t> </a:t>
            </a:r>
            <a:r>
              <a:rPr dirty="0" sz="1800" spc="-1110">
                <a:latin typeface="Arial MT"/>
                <a:cs typeface="Arial MT"/>
              </a:rPr>
              <a:t>ةن</a:t>
            </a:r>
            <a:r>
              <a:rPr dirty="0" sz="1800" spc="-1120">
                <a:latin typeface="Arial MT"/>
                <a:cs typeface="Arial MT"/>
              </a:rPr>
              <a:t>ج</a:t>
            </a:r>
            <a:r>
              <a:rPr dirty="0" sz="1800" spc="-1435">
                <a:latin typeface="Arial MT"/>
                <a:cs typeface="Arial MT"/>
              </a:rPr>
              <a:t>للا</a:t>
            </a:r>
            <a:endParaRPr sz="18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72071" y="1988820"/>
            <a:ext cx="3678935" cy="2951987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4498" y="1612772"/>
            <a:ext cx="3924935" cy="39890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02235" indent="-90170">
              <a:lnSpc>
                <a:spcPct val="100000"/>
              </a:lnSpc>
              <a:spcBef>
                <a:spcPts val="105"/>
              </a:spcBef>
              <a:buClr>
                <a:srgbClr val="C00000"/>
              </a:buClr>
              <a:buSzPct val="95000"/>
              <a:buFont typeface="Arial MT"/>
              <a:buChar char="•"/>
              <a:tabLst>
                <a:tab pos="102870" algn="l"/>
              </a:tabLst>
            </a:pP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Self</a:t>
            </a:r>
            <a:r>
              <a:rPr dirty="0" sz="2000" spc="-5" b="1">
                <a:solidFill>
                  <a:srgbClr val="C00000"/>
                </a:solidFill>
                <a:latin typeface="Calibri"/>
                <a:cs typeface="Calibri"/>
              </a:rPr>
              <a:t>-Managed</a:t>
            </a:r>
            <a:r>
              <a:rPr dirty="0" sz="2000" spc="-2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C00000"/>
                </a:solidFill>
                <a:latin typeface="Calibri"/>
                <a:cs typeface="Calibri"/>
              </a:rPr>
              <a:t>Work</a:t>
            </a:r>
            <a:r>
              <a:rPr dirty="0" sz="20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45" b="1">
                <a:solidFill>
                  <a:srgbClr val="C00000"/>
                </a:solidFill>
                <a:latin typeface="Calibri"/>
                <a:cs typeface="Calibri"/>
              </a:rPr>
              <a:t>Team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dirty="0" sz="2000">
                <a:latin typeface="Calibri"/>
                <a:cs typeface="Calibri"/>
              </a:rPr>
              <a:t>A </a:t>
            </a:r>
            <a:r>
              <a:rPr dirty="0" sz="2000" spc="-10">
                <a:latin typeface="Calibri"/>
                <a:cs typeface="Calibri"/>
              </a:rPr>
              <a:t>group </a:t>
            </a:r>
            <a:r>
              <a:rPr dirty="0" sz="2000" spc="-5">
                <a:latin typeface="Calibri"/>
                <a:cs typeface="Calibri"/>
              </a:rPr>
              <a:t>of employees </a:t>
            </a:r>
            <a:r>
              <a:rPr dirty="0" sz="2000">
                <a:latin typeface="Calibri"/>
                <a:cs typeface="Calibri"/>
              </a:rPr>
              <a:t>who </a:t>
            </a:r>
            <a:r>
              <a:rPr dirty="0" sz="2000" spc="-5">
                <a:latin typeface="Calibri"/>
                <a:cs typeface="Calibri"/>
              </a:rPr>
              <a:t>supervise </a:t>
            </a:r>
            <a:r>
              <a:rPr dirty="0" sz="2000">
                <a:latin typeface="Calibri"/>
                <a:cs typeface="Calibri"/>
              </a:rPr>
              <a:t> their</a:t>
            </a:r>
            <a:r>
              <a:rPr dirty="0" sz="2000" spc="-5">
                <a:latin typeface="Calibri"/>
                <a:cs typeface="Calibri"/>
              </a:rPr>
              <a:t> own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activities</a:t>
            </a:r>
            <a:r>
              <a:rPr dirty="0" sz="2000" spc="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monitor </a:t>
            </a:r>
            <a:r>
              <a:rPr dirty="0" sz="2000">
                <a:latin typeface="Calibri"/>
                <a:cs typeface="Calibri"/>
              </a:rPr>
              <a:t>the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quality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of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goods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services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they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provide</a:t>
            </a:r>
            <a:endParaRPr sz="2000">
              <a:latin typeface="Calibri"/>
              <a:cs typeface="Calibri"/>
            </a:endParaRPr>
          </a:p>
          <a:p>
            <a:pPr marL="102235" indent="-90170">
              <a:lnSpc>
                <a:spcPct val="100000"/>
              </a:lnSpc>
              <a:buSzPct val="95000"/>
              <a:buFont typeface="Arial MT"/>
              <a:buChar char="•"/>
              <a:tabLst>
                <a:tab pos="102870" algn="l"/>
              </a:tabLst>
            </a:pPr>
            <a:r>
              <a:rPr dirty="0" sz="2000" b="1">
                <a:solidFill>
                  <a:srgbClr val="C00000"/>
                </a:solidFill>
                <a:latin typeface="Calibri"/>
                <a:cs typeface="Calibri"/>
              </a:rPr>
              <a:t>Virtual</a:t>
            </a:r>
            <a:r>
              <a:rPr dirty="0" sz="2000" spc="-5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000" spc="-45" b="1">
                <a:solidFill>
                  <a:srgbClr val="C00000"/>
                </a:solidFill>
                <a:latin typeface="Calibri"/>
                <a:cs typeface="Calibri"/>
              </a:rPr>
              <a:t>Team</a:t>
            </a:r>
            <a:endParaRPr sz="2000">
              <a:latin typeface="Calibri"/>
              <a:cs typeface="Calibri"/>
            </a:endParaRPr>
          </a:p>
          <a:p>
            <a:pPr marL="355600" marR="40513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Calibri"/>
                <a:cs typeface="Calibri"/>
              </a:rPr>
              <a:t>A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team</a:t>
            </a:r>
            <a:r>
              <a:rPr dirty="0" sz="2000">
                <a:latin typeface="Calibri"/>
                <a:cs typeface="Calibri"/>
              </a:rPr>
              <a:t> whose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members</a:t>
            </a:r>
            <a:r>
              <a:rPr dirty="0" sz="2000" spc="15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rarely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meet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face-to-face.</a:t>
            </a:r>
            <a:endParaRPr sz="20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 spc="-15">
                <a:latin typeface="Calibri"/>
                <a:cs typeface="Calibri"/>
              </a:rPr>
              <a:t>Interact</a:t>
            </a:r>
            <a:r>
              <a:rPr dirty="0" sz="200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by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using</a:t>
            </a:r>
            <a:r>
              <a:rPr dirty="0" sz="2000" spc="-10">
                <a:latin typeface="Calibri"/>
                <a:cs typeface="Calibri"/>
              </a:rPr>
              <a:t> various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forms</a:t>
            </a:r>
            <a:r>
              <a:rPr dirty="0" sz="2000" spc="-5">
                <a:latin typeface="Calibri"/>
                <a:cs typeface="Calibri"/>
              </a:rPr>
              <a:t> of</a:t>
            </a:r>
            <a:endParaRPr sz="20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dirty="0" sz="2000" spc="-10">
                <a:latin typeface="Calibri"/>
                <a:cs typeface="Calibri"/>
              </a:rPr>
              <a:t>information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 spc="-15">
                <a:latin typeface="Calibri"/>
                <a:cs typeface="Calibri"/>
              </a:rPr>
              <a:t>technology.</a:t>
            </a:r>
            <a:endParaRPr sz="2000">
              <a:latin typeface="Calibri"/>
              <a:cs typeface="Calibri"/>
            </a:endParaRPr>
          </a:p>
          <a:p>
            <a:pPr marL="355600" marR="788035" indent="-34353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000">
                <a:latin typeface="Calibri"/>
                <a:cs typeface="Calibri"/>
              </a:rPr>
              <a:t>Email,</a:t>
            </a:r>
            <a:r>
              <a:rPr dirty="0" sz="2000" spc="-45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computer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networks, </a:t>
            </a:r>
            <a:r>
              <a:rPr dirty="0" sz="2000" spc="-440">
                <a:latin typeface="Calibri"/>
                <a:cs typeface="Calibri"/>
              </a:rPr>
              <a:t> </a:t>
            </a:r>
            <a:r>
              <a:rPr dirty="0" sz="2000" spc="-5">
                <a:latin typeface="Calibri"/>
                <a:cs typeface="Calibri"/>
              </a:rPr>
              <a:t>telephone,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fax,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 </a:t>
            </a:r>
            <a:r>
              <a:rPr dirty="0" sz="2000" spc="5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videoconferences.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17884" y="2004060"/>
            <a:ext cx="3953875" cy="31242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14498" y="2015997"/>
            <a:ext cx="2903220" cy="2769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3345" indent="-81280">
              <a:lnSpc>
                <a:spcPct val="100000"/>
              </a:lnSpc>
              <a:spcBef>
                <a:spcPts val="100"/>
              </a:spcBef>
              <a:buClr>
                <a:srgbClr val="C00000"/>
              </a:buClr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In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e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s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t</a:t>
            </a:r>
            <a:r>
              <a:rPr dirty="0" sz="1800" spc="-3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G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r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u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ps</a:t>
            </a:r>
            <a:endParaRPr sz="1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-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 </a:t>
            </a:r>
            <a:r>
              <a:rPr dirty="0" sz="1800" spc="-10">
                <a:latin typeface="Calibri"/>
                <a:cs typeface="Calibri"/>
              </a:rPr>
              <a:t>informal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group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employees</a:t>
            </a:r>
            <a:r>
              <a:rPr dirty="0" sz="1800" spc="5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seeking</a:t>
            </a:r>
            <a:r>
              <a:rPr dirty="0" sz="1800" spc="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4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achieve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common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goal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related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>
                <a:latin typeface="Calibri"/>
                <a:cs typeface="Calibri"/>
              </a:rPr>
              <a:t>their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organization.</a:t>
            </a:r>
            <a:endParaRPr sz="1800">
              <a:latin typeface="Calibri"/>
              <a:cs typeface="Calibri"/>
            </a:endParaRPr>
          </a:p>
          <a:p>
            <a:pPr marL="93345" indent="-81280">
              <a:lnSpc>
                <a:spcPct val="100000"/>
              </a:lnSpc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Friendship</a:t>
            </a:r>
            <a:r>
              <a:rPr dirty="0" sz="1800" spc="-8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Groups</a:t>
            </a:r>
            <a:endParaRPr sz="1800">
              <a:latin typeface="Calibri"/>
              <a:cs typeface="Calibri"/>
            </a:endParaRPr>
          </a:p>
          <a:p>
            <a:pPr marL="12700" marR="57150">
              <a:lnSpc>
                <a:spcPct val="100000"/>
              </a:lnSpc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- </a:t>
            </a:r>
            <a:r>
              <a:rPr dirty="0" sz="1800">
                <a:latin typeface="Calibri"/>
                <a:cs typeface="Calibri"/>
              </a:rPr>
              <a:t>An </a:t>
            </a:r>
            <a:r>
              <a:rPr dirty="0" sz="1800" spc="-10">
                <a:latin typeface="Calibri"/>
                <a:cs typeface="Calibri"/>
              </a:rPr>
              <a:t>informal </a:t>
            </a:r>
            <a:r>
              <a:rPr dirty="0" sz="1800" spc="-5">
                <a:latin typeface="Calibri"/>
                <a:cs typeface="Calibri"/>
              </a:rPr>
              <a:t>group composed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of employees </a:t>
            </a:r>
            <a:r>
              <a:rPr dirty="0" sz="1800">
                <a:latin typeface="Calibri"/>
                <a:cs typeface="Calibri"/>
              </a:rPr>
              <a:t>who </a:t>
            </a:r>
            <a:r>
              <a:rPr dirty="0" sz="1800" spc="-5">
                <a:latin typeface="Calibri"/>
                <a:cs typeface="Calibri"/>
              </a:rPr>
              <a:t>enjoy one 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another’s </a:t>
            </a:r>
            <a:r>
              <a:rPr dirty="0" sz="1800" spc="-10">
                <a:latin typeface="Calibri"/>
                <a:cs typeface="Calibri"/>
              </a:rPr>
              <a:t>company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socialize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with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one </a:t>
            </a:r>
            <a:r>
              <a:rPr dirty="0" sz="1800" spc="-30">
                <a:latin typeface="Calibri"/>
                <a:cs typeface="Calibri"/>
              </a:rPr>
              <a:t>another.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87651" y="1297051"/>
            <a:ext cx="3469004" cy="2997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-15" b="1">
                <a:latin typeface="Calibri"/>
                <a:cs typeface="Calibri"/>
              </a:rPr>
              <a:t>Types</a:t>
            </a:r>
            <a:r>
              <a:rPr dirty="0" spc="-35" b="1">
                <a:latin typeface="Calibri"/>
                <a:cs typeface="Calibri"/>
              </a:rPr>
              <a:t> </a:t>
            </a:r>
            <a:r>
              <a:rPr dirty="0" b="1">
                <a:latin typeface="Calibri"/>
                <a:cs typeface="Calibri"/>
              </a:rPr>
              <a:t>of </a:t>
            </a:r>
            <a:r>
              <a:rPr dirty="0" spc="-5" b="1">
                <a:latin typeface="Calibri"/>
                <a:cs typeface="Calibri"/>
              </a:rPr>
              <a:t>Informal</a:t>
            </a:r>
            <a:r>
              <a:rPr dirty="0" spc="-30" b="1">
                <a:latin typeface="Calibri"/>
                <a:cs typeface="Calibri"/>
              </a:rPr>
              <a:t> </a:t>
            </a:r>
            <a:r>
              <a:rPr dirty="0" spc="-10" b="1">
                <a:latin typeface="Calibri"/>
                <a:cs typeface="Calibri"/>
              </a:rPr>
              <a:t>Groups</a:t>
            </a:r>
            <a:r>
              <a:rPr dirty="0" spc="-35" b="1">
                <a:latin typeface="Calibri"/>
                <a:cs typeface="Calibri"/>
              </a:rPr>
              <a:t> </a:t>
            </a:r>
            <a:r>
              <a:rPr dirty="0" b="1">
                <a:latin typeface="Calibri"/>
                <a:cs typeface="Calibri"/>
              </a:rPr>
              <a:t>and</a:t>
            </a:r>
            <a:r>
              <a:rPr dirty="0" spc="-15" b="1">
                <a:latin typeface="Calibri"/>
                <a:cs typeface="Calibri"/>
              </a:rPr>
              <a:t> </a:t>
            </a:r>
            <a:r>
              <a:rPr dirty="0" spc="-35" b="1">
                <a:latin typeface="Calibri"/>
                <a:cs typeface="Calibri"/>
              </a:rPr>
              <a:t>Teams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91555" y="2220467"/>
            <a:ext cx="4616196" cy="2417063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32859" y="1220216"/>
            <a:ext cx="2451735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5" b="1">
                <a:latin typeface="Calibri"/>
                <a:cs typeface="Calibri"/>
              </a:rPr>
              <a:t>Group</a:t>
            </a:r>
            <a:r>
              <a:rPr dirty="0" sz="2800" spc="-45" b="1">
                <a:latin typeface="Calibri"/>
                <a:cs typeface="Calibri"/>
              </a:rPr>
              <a:t> </a:t>
            </a:r>
            <a:r>
              <a:rPr dirty="0" sz="2800" spc="-10" b="1">
                <a:latin typeface="Calibri"/>
                <a:cs typeface="Calibri"/>
              </a:rPr>
              <a:t>Dynamics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14498" y="1748154"/>
            <a:ext cx="166623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93345" indent="-81280">
              <a:lnSpc>
                <a:spcPct val="100000"/>
              </a:lnSpc>
              <a:spcBef>
                <a:spcPts val="100"/>
              </a:spcBef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Group</a:t>
            </a:r>
            <a:r>
              <a:rPr dirty="0" sz="1800" spc="-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Dynamics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14498" y="2022475"/>
            <a:ext cx="1060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•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13457" y="2043810"/>
            <a:ext cx="3576954" cy="554990"/>
          </a:xfrm>
          <a:prstGeom prst="rect">
            <a:avLst/>
          </a:prstGeom>
          <a:solidFill>
            <a:srgbClr val="FFFF00"/>
          </a:solidFill>
        </p:spPr>
        <p:txBody>
          <a:bodyPr wrap="square" lIns="0" tIns="635" rIns="0" bIns="0" rtlCol="0" vert="horz">
            <a:spAutoFit/>
          </a:bodyPr>
          <a:lstStyle/>
          <a:p>
            <a:pPr marR="45085">
              <a:lnSpc>
                <a:spcPts val="2160"/>
              </a:lnSpc>
              <a:spcBef>
                <a:spcPts val="5"/>
              </a:spcBef>
            </a:pPr>
            <a:r>
              <a:rPr dirty="0" sz="1800" spc="-5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characteristics </a:t>
            </a:r>
            <a:r>
              <a:rPr dirty="0" sz="1800">
                <a:latin typeface="Calibri"/>
                <a:cs typeface="Calibri"/>
              </a:rPr>
              <a:t>and </a:t>
            </a:r>
            <a:r>
              <a:rPr dirty="0" sz="1800" spc="-5">
                <a:latin typeface="Calibri"/>
                <a:cs typeface="Calibri"/>
              </a:rPr>
              <a:t>processes that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5">
                <a:latin typeface="Calibri"/>
                <a:cs typeface="Calibri"/>
              </a:rPr>
              <a:t>affect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how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0">
                <a:latin typeface="Calibri"/>
                <a:cs typeface="Calibri"/>
              </a:rPr>
              <a:t> group</a:t>
            </a:r>
            <a:r>
              <a:rPr dirty="0" sz="1800" spc="-5">
                <a:latin typeface="Calibri"/>
                <a:cs typeface="Calibri"/>
              </a:rPr>
              <a:t> or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team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functions.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14498" y="2571115"/>
            <a:ext cx="4260850" cy="3043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Group </a:t>
            </a:r>
            <a:r>
              <a:rPr dirty="0" sz="1800" spc="-15">
                <a:latin typeface="Calibri"/>
                <a:cs typeface="Calibri"/>
              </a:rPr>
              <a:t>size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affects</a:t>
            </a:r>
            <a:r>
              <a:rPr dirty="0" sz="1800" spc="-5">
                <a:latin typeface="Calibri"/>
                <a:cs typeface="Calibri"/>
              </a:rPr>
              <a:t> how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0">
                <a:latin typeface="Calibri"/>
                <a:cs typeface="Calibri"/>
              </a:rPr>
              <a:t> group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performs.</a:t>
            </a:r>
            <a:endParaRPr sz="1800">
              <a:latin typeface="Calibri"/>
              <a:cs typeface="Calibri"/>
            </a:endParaRPr>
          </a:p>
          <a:p>
            <a:pPr marL="299085" marR="110489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Normally,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small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groups </a:t>
            </a:r>
            <a:r>
              <a:rPr dirty="0" sz="1800" spc="5" b="1">
                <a:solidFill>
                  <a:srgbClr val="C00000"/>
                </a:solidFill>
                <a:latin typeface="Calibri"/>
                <a:cs typeface="Calibri"/>
              </a:rPr>
              <a:t>(2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to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9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members) </a:t>
            </a:r>
            <a:r>
              <a:rPr dirty="0" sz="1800" spc="-39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interact better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and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tend to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be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more </a:t>
            </a:r>
            <a:r>
              <a:rPr dirty="0" sz="1800" spc="-5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motivated</a:t>
            </a:r>
            <a:endParaRPr sz="180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15" b="1">
                <a:solidFill>
                  <a:srgbClr val="C00000"/>
                </a:solidFill>
                <a:latin typeface="Calibri"/>
                <a:cs typeface="Calibri"/>
              </a:rPr>
              <a:t>Larger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Calibri"/>
                <a:cs typeface="Calibri"/>
              </a:rPr>
              <a:t>groups</a:t>
            </a:r>
            <a:r>
              <a:rPr dirty="0" sz="1800" spc="-3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can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be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used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when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more 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resources are </a:t>
            </a:r>
            <a:r>
              <a:rPr dirty="0" sz="1800">
                <a:latin typeface="Calibri"/>
                <a:cs typeface="Calibri"/>
              </a:rPr>
              <a:t>needed and </a:t>
            </a:r>
            <a:r>
              <a:rPr dirty="0" sz="1800" spc="-5">
                <a:latin typeface="Calibri"/>
                <a:cs typeface="Calibri"/>
              </a:rPr>
              <a:t>division of </a:t>
            </a:r>
            <a:r>
              <a:rPr dirty="0" sz="1800">
                <a:latin typeface="Calibri"/>
                <a:cs typeface="Calibri"/>
              </a:rPr>
              <a:t>labor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is possible.</a:t>
            </a:r>
            <a:endParaRPr sz="1800">
              <a:latin typeface="Calibri"/>
              <a:cs typeface="Calibri"/>
            </a:endParaRPr>
          </a:p>
          <a:p>
            <a:pPr marL="93345" indent="-81280">
              <a:lnSpc>
                <a:spcPct val="100000"/>
              </a:lnSpc>
              <a:spcBef>
                <a:spcPts val="5"/>
              </a:spcBef>
              <a:buSzPct val="94444"/>
              <a:buFont typeface="Arial MT"/>
              <a:buChar char="•"/>
              <a:tabLst>
                <a:tab pos="93980" algn="l"/>
              </a:tabLst>
            </a:pP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Division</a:t>
            </a:r>
            <a:r>
              <a:rPr dirty="0" sz="1800" spc="-7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of</a:t>
            </a:r>
            <a:r>
              <a:rPr dirty="0" sz="18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C00000"/>
                </a:solidFill>
                <a:latin typeface="Calibri"/>
                <a:cs typeface="Calibri"/>
              </a:rPr>
              <a:t>labor</a:t>
            </a:r>
            <a:endParaRPr sz="1800">
              <a:latin typeface="Calibri"/>
              <a:cs typeface="Calibri"/>
            </a:endParaRPr>
          </a:p>
          <a:p>
            <a:pPr marL="299085" marR="328930" indent="-287020">
              <a:lnSpc>
                <a:spcPct val="100000"/>
              </a:lnSpc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splitting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 </a:t>
            </a:r>
            <a:r>
              <a:rPr dirty="0" sz="1800" spc="-10">
                <a:latin typeface="Calibri"/>
                <a:cs typeface="Calibri"/>
              </a:rPr>
              <a:t>work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</a:t>
            </a:r>
            <a:r>
              <a:rPr dirty="0" sz="1800" spc="-5">
                <a:latin typeface="Calibri"/>
                <a:cs typeface="Calibri"/>
              </a:rPr>
              <a:t> be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performed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into </a:t>
            </a:r>
            <a:r>
              <a:rPr dirty="0" sz="1800" spc="-39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particular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5">
                <a:latin typeface="Calibri"/>
                <a:cs typeface="Calibri"/>
              </a:rPr>
              <a:t>assigning</a:t>
            </a:r>
            <a:r>
              <a:rPr dirty="0" sz="180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tasks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to </a:t>
            </a:r>
            <a:r>
              <a:rPr dirty="0" sz="1800" spc="-5">
                <a:latin typeface="Calibri"/>
                <a:cs typeface="Calibri"/>
              </a:rPr>
              <a:t> individual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workers.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72071" y="1935479"/>
            <a:ext cx="3599687" cy="3293364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د.أبوالمجد</dc:creator>
  <dc:title>عرض تقديمي في PowerPoint</dc:title>
  <dcterms:created xsi:type="dcterms:W3CDTF">2024-07-11T07:47:46Z</dcterms:created>
  <dcterms:modified xsi:type="dcterms:W3CDTF">2024-07-11T07:47:46Z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2024-06-13T00:00:00Z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2024-07-11T00:00:00Z</vt:filetime>
  </property>
</Properties>
</file>