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56" r:id="rId1"/>
  </p:sldMasterIdLst>
  <p:notesMasterIdLst>
    <p:notesMasterId r:id="rId55"/>
  </p:notesMasterIdLst>
  <p:handoutMasterIdLst>
    <p:handoutMasterId r:id="rId56"/>
  </p:handoutMasterIdLst>
  <p:sldIdLst>
    <p:sldId id="380" r:id="rId2"/>
    <p:sldId id="381" r:id="rId3"/>
    <p:sldId id="437" r:id="rId4"/>
    <p:sldId id="472" r:id="rId5"/>
    <p:sldId id="467" r:id="rId6"/>
    <p:sldId id="479" r:id="rId7"/>
    <p:sldId id="480" r:id="rId8"/>
    <p:sldId id="481" r:id="rId9"/>
    <p:sldId id="469" r:id="rId10"/>
    <p:sldId id="458" r:id="rId11"/>
    <p:sldId id="482" r:id="rId12"/>
    <p:sldId id="487" r:id="rId13"/>
    <p:sldId id="486" r:id="rId14"/>
    <p:sldId id="490" r:id="rId15"/>
    <p:sldId id="492" r:id="rId16"/>
    <p:sldId id="494" r:id="rId17"/>
    <p:sldId id="533" r:id="rId18"/>
    <p:sldId id="483" r:id="rId19"/>
    <p:sldId id="484" r:id="rId20"/>
    <p:sldId id="468" r:id="rId21"/>
    <p:sldId id="529" r:id="rId22"/>
    <p:sldId id="530" r:id="rId23"/>
    <p:sldId id="531" r:id="rId24"/>
    <p:sldId id="488" r:id="rId25"/>
    <p:sldId id="532" r:id="rId26"/>
    <p:sldId id="489" r:id="rId27"/>
    <p:sldId id="491" r:id="rId28"/>
    <p:sldId id="495" r:id="rId29"/>
    <p:sldId id="496" r:id="rId30"/>
    <p:sldId id="497" r:id="rId31"/>
    <p:sldId id="498" r:id="rId32"/>
    <p:sldId id="499" r:id="rId33"/>
    <p:sldId id="500" r:id="rId34"/>
    <p:sldId id="501" r:id="rId35"/>
    <p:sldId id="502" r:id="rId36"/>
    <p:sldId id="503" r:id="rId37"/>
    <p:sldId id="504" r:id="rId38"/>
    <p:sldId id="505" r:id="rId39"/>
    <p:sldId id="509" r:id="rId40"/>
    <p:sldId id="514" r:id="rId41"/>
    <p:sldId id="517" r:id="rId42"/>
    <p:sldId id="518" r:id="rId43"/>
    <p:sldId id="511" r:id="rId44"/>
    <p:sldId id="512" r:id="rId45"/>
    <p:sldId id="474" r:id="rId46"/>
    <p:sldId id="520" r:id="rId47"/>
    <p:sldId id="521" r:id="rId48"/>
    <p:sldId id="522" r:id="rId49"/>
    <p:sldId id="525" r:id="rId50"/>
    <p:sldId id="526" r:id="rId51"/>
    <p:sldId id="534" r:id="rId52"/>
    <p:sldId id="510" r:id="rId53"/>
    <p:sldId id="391" r:id="rId54"/>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B06D0"/>
    <a:srgbClr val="FCEEE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868" autoAdjust="0"/>
    <p:restoredTop sz="94118" autoAdjust="0"/>
  </p:normalViewPr>
  <p:slideViewPr>
    <p:cSldViewPr>
      <p:cViewPr varScale="1">
        <p:scale>
          <a:sx n="104" d="100"/>
          <a:sy n="104" d="100"/>
        </p:scale>
        <p:origin x="798" y="84"/>
      </p:cViewPr>
      <p:guideLst>
        <p:guide orient="horz" pos="2160"/>
        <p:guide pos="3840"/>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Arial" panose="020B0604020202020204" pitchFamily="34" charset="0"/>
                <a:cs typeface="Arial" panose="020B0604020202020204" pitchFamily="34" charset="0"/>
              </a:defRPr>
            </a:lvl1pPr>
          </a:lstStyle>
          <a:p>
            <a:pPr>
              <a:defRPr/>
            </a:pPr>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atin typeface="Arial" panose="020B0604020202020204" pitchFamily="34" charset="0"/>
                <a:cs typeface="Arial" panose="020B0604020202020204" pitchFamily="34" charset="0"/>
              </a:defRPr>
            </a:lvl1pPr>
          </a:lstStyle>
          <a:p>
            <a:pPr>
              <a:defRPr/>
            </a:pPr>
            <a:fld id="{3113D46D-4065-4A17-BF4D-6C30E413B4D1}" type="datetimeFigureOut">
              <a:rPr lang="en-US"/>
              <a:pPr>
                <a:defRPr/>
              </a:pPr>
              <a:t>10/14/2023</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atin typeface="Arial" panose="020B0604020202020204" pitchFamily="34" charset="0"/>
                <a:cs typeface="Arial" panose="020B0604020202020204" pitchFamily="34" charset="0"/>
              </a:defRPr>
            </a:lvl1pPr>
          </a:lstStyle>
          <a:p>
            <a:pPr>
              <a:defRPr/>
            </a:pPr>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pPr>
              <a:defRPr/>
            </a:pPr>
            <a:fld id="{1D42E491-B660-402F-B9F4-9CDE4A5A3DF8}" type="slidenum">
              <a:rPr lang="en-US"/>
              <a:pPr>
                <a:defRPr/>
              </a:pPr>
              <a:t>‹#›</a:t>
            </a:fld>
            <a:endParaRPr lang="en-US"/>
          </a:p>
        </p:txBody>
      </p:sp>
    </p:spTree>
    <p:extLst>
      <p:ext uri="{BB962C8B-B14F-4D97-AF65-F5344CB8AC3E}">
        <p14:creationId xmlns:p14="http://schemas.microsoft.com/office/powerpoint/2010/main" val="56350964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248B9DC0-9837-4C0D-91BC-480B9B759597}" type="datetimeFigureOut">
              <a:rPr lang="en-US"/>
              <a:pPr>
                <a:defRPr/>
              </a:pPr>
              <a:t>10/14/2023</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233DB91E-1848-49E0-A451-46FC7AAC1603}" type="slidenum">
              <a:rPr lang="en-US"/>
              <a:pPr>
                <a:defRPr/>
              </a:pPr>
              <a:t>‹#›</a:t>
            </a:fld>
            <a:endParaRPr lang="en-US"/>
          </a:p>
        </p:txBody>
      </p:sp>
    </p:spTree>
    <p:extLst>
      <p:ext uri="{BB962C8B-B14F-4D97-AF65-F5344CB8AC3E}">
        <p14:creationId xmlns:p14="http://schemas.microsoft.com/office/powerpoint/2010/main" val="983897450"/>
      </p:ext>
    </p:extLst>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solidFill>
                  <a:prstClr val="black"/>
                </a:solidFill>
              </a:rPr>
              <a:pPr/>
              <a:t>1</a:t>
            </a:fld>
            <a:endParaRPr lang="en-US">
              <a:solidFill>
                <a:prstClr val="black"/>
              </a:solidFill>
            </a:endParaRPr>
          </a:p>
        </p:txBody>
      </p:sp>
    </p:spTree>
    <p:extLst>
      <p:ext uri="{BB962C8B-B14F-4D97-AF65-F5344CB8AC3E}">
        <p14:creationId xmlns:p14="http://schemas.microsoft.com/office/powerpoint/2010/main" val="41428766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233DB91E-1848-49E0-A451-46FC7AAC1603}" type="slidenum">
              <a:rPr lang="en-US" smtClean="0"/>
              <a:pPr>
                <a:defRPr/>
              </a:pPr>
              <a:t>10</a:t>
            </a:fld>
            <a:endParaRPr lang="en-US"/>
          </a:p>
        </p:txBody>
      </p:sp>
    </p:spTree>
    <p:extLst>
      <p:ext uri="{BB962C8B-B14F-4D97-AF65-F5344CB8AC3E}">
        <p14:creationId xmlns:p14="http://schemas.microsoft.com/office/powerpoint/2010/main" val="110485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233DB91E-1848-49E0-A451-46FC7AAC1603}" type="slidenum">
              <a:rPr lang="en-US" smtClean="0"/>
              <a:pPr>
                <a:defRPr/>
              </a:pPr>
              <a:t>20</a:t>
            </a:fld>
            <a:endParaRPr lang="en-US"/>
          </a:p>
        </p:txBody>
      </p:sp>
    </p:spTree>
    <p:extLst>
      <p:ext uri="{BB962C8B-B14F-4D97-AF65-F5344CB8AC3E}">
        <p14:creationId xmlns:p14="http://schemas.microsoft.com/office/powerpoint/2010/main" val="19611656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233DB91E-1848-49E0-A451-46FC7AAC1603}" type="slidenum">
              <a:rPr lang="en-US" smtClean="0"/>
              <a:pPr>
                <a:defRPr/>
              </a:pPr>
              <a:t>21</a:t>
            </a:fld>
            <a:endParaRPr lang="en-US"/>
          </a:p>
        </p:txBody>
      </p:sp>
    </p:spTree>
    <p:extLst>
      <p:ext uri="{BB962C8B-B14F-4D97-AF65-F5344CB8AC3E}">
        <p14:creationId xmlns:p14="http://schemas.microsoft.com/office/powerpoint/2010/main" val="13809656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solidFill>
                  <a:prstClr val="black"/>
                </a:solidFill>
              </a:rPr>
              <a:pPr/>
              <a:t>53</a:t>
            </a:fld>
            <a:endParaRPr lang="en-US">
              <a:solidFill>
                <a:prstClr val="black"/>
              </a:solidFill>
            </a:endParaRPr>
          </a:p>
        </p:txBody>
      </p:sp>
    </p:spTree>
    <p:extLst>
      <p:ext uri="{BB962C8B-B14F-4D97-AF65-F5344CB8AC3E}">
        <p14:creationId xmlns:p14="http://schemas.microsoft.com/office/powerpoint/2010/main" val="11701554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solidFill>
                  <a:prstClr val="black">
                    <a:tint val="75000"/>
                  </a:prstClr>
                </a:solidFill>
              </a:rPr>
              <a:pPr/>
              <a:t>10/14/2023</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1085303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solidFill>
                  <a:prstClr val="black">
                    <a:tint val="75000"/>
                  </a:prstClr>
                </a:solidFill>
              </a:rPr>
              <a:pPr/>
              <a:t>10/14/2023</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1567033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solidFill>
                  <a:prstClr val="black">
                    <a:tint val="75000"/>
                  </a:prstClr>
                </a:solidFill>
              </a:rPr>
              <a:pPr/>
              <a:t>10/14/2023</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9003405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solidFill>
                  <a:prstClr val="black">
                    <a:tint val="75000"/>
                  </a:prstClr>
                </a:solidFill>
              </a:rPr>
              <a:pPr/>
              <a:t>10/14/2023</a:t>
            </a:fld>
            <a:endParaRPr lang="en-US">
              <a:solidFill>
                <a:prstClr val="black">
                  <a:tint val="75000"/>
                </a:prstClr>
              </a:solidFill>
            </a:endParaRPr>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5242120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solidFill>
                  <a:prstClr val="black">
                    <a:tint val="75000"/>
                  </a:prstClr>
                </a:solidFill>
              </a:rPr>
              <a:pPr/>
              <a:t>10/14/2023</a:t>
            </a:fld>
            <a:endParaRPr lang="en-US">
              <a:solidFill>
                <a:prstClr val="black">
                  <a:tint val="75000"/>
                </a:prstClr>
              </a:solidFill>
            </a:endParaRPr>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9479595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solidFill>
                  <a:prstClr val="black">
                    <a:tint val="75000"/>
                  </a:prstClr>
                </a:solidFill>
              </a:rPr>
              <a:pPr/>
              <a:t>10/14/2023</a:t>
            </a:fld>
            <a:endParaRPr lang="en-US">
              <a:solidFill>
                <a:prstClr val="black">
                  <a:tint val="75000"/>
                </a:prstClr>
              </a:solidFill>
            </a:endParaRPr>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8632460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solidFill>
                  <a:prstClr val="black">
                    <a:tint val="75000"/>
                  </a:prstClr>
                </a:solidFill>
              </a:rPr>
              <a:pPr/>
              <a:t>10/14/2023</a:t>
            </a:fld>
            <a:endParaRPr lang="en-US">
              <a:solidFill>
                <a:prstClr val="black">
                  <a:tint val="75000"/>
                </a:prstClr>
              </a:solidFill>
            </a:endParaRPr>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6456042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solidFill>
                  <a:prstClr val="black">
                    <a:tint val="75000"/>
                  </a:prstClr>
                </a:solidFill>
              </a:rPr>
              <a:pPr/>
              <a:t>10/14/2023</a:t>
            </a:fld>
            <a:endParaRPr lang="en-US">
              <a:solidFill>
                <a:prstClr val="black">
                  <a:tint val="75000"/>
                </a:prstClr>
              </a:solidFill>
            </a:endParaRPr>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5984886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solidFill>
                  <a:prstClr val="black">
                    <a:tint val="75000"/>
                  </a:prstClr>
                </a:solidFill>
              </a:rPr>
              <a:pPr/>
              <a:t>10/14/2023</a:t>
            </a:fld>
            <a:endParaRPr lang="en-US">
              <a:solidFill>
                <a:prstClr val="black">
                  <a:tint val="75000"/>
                </a:prstClr>
              </a:solidFill>
            </a:endParaRPr>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6612667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solidFill>
                  <a:prstClr val="black">
                    <a:tint val="75000"/>
                  </a:prstClr>
                </a:solidFill>
              </a:rPr>
              <a:pPr/>
              <a:t>10/14/2023</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7419321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solidFill>
                  <a:prstClr val="black">
                    <a:tint val="75000"/>
                  </a:prstClr>
                </a:solidFill>
              </a:rPr>
              <a:pPr/>
              <a:t>10/14/2023</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7095867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13967126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622900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981997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578522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931521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3544781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232942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eaLnBrk="1" fontAlgn="auto" hangingPunct="1">
              <a:spcBef>
                <a:spcPts val="0"/>
              </a:spcBef>
              <a:spcAft>
                <a:spcPts val="0"/>
              </a:spcAft>
            </a:pPr>
            <a:fld id="{7AD86B2E-B702-4422-B277-3A08C7449694}" type="datetimeFigureOut">
              <a:rPr lang="en-US" smtClean="0">
                <a:solidFill>
                  <a:prstClr val="black">
                    <a:tint val="75000"/>
                  </a:prstClr>
                </a:solidFill>
                <a:latin typeface="Calibri" panose="020F0502020204030204"/>
              </a:rPr>
              <a:pPr eaLnBrk="1" fontAlgn="auto" hangingPunct="1">
                <a:spcBef>
                  <a:spcPts val="0"/>
                </a:spcBef>
                <a:spcAft>
                  <a:spcPts val="0"/>
                </a:spcAft>
              </a:pPr>
              <a:t>10/14/2023</a:t>
            </a:fld>
            <a:endParaRPr lang="en-US">
              <a:solidFill>
                <a:prstClr val="black">
                  <a:tint val="75000"/>
                </a:prstClr>
              </a:solidFill>
              <a:latin typeface="Calibri" panose="020F0502020204030204"/>
            </a:endParaRPr>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eaLnBrk="1" fontAlgn="auto" hangingPunct="1">
              <a:spcBef>
                <a:spcPts val="0"/>
              </a:spcBef>
              <a:spcAft>
                <a:spcPts val="0"/>
              </a:spcAft>
            </a:pPr>
            <a:endParaRPr lang="en-US">
              <a:solidFill>
                <a:prstClr val="black">
                  <a:tint val="75000"/>
                </a:prstClr>
              </a:solidFill>
              <a:latin typeface="Calibri" panose="020F0502020204030204"/>
            </a:endParaRPr>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eaLnBrk="1" fontAlgn="auto" hangingPunct="1">
              <a:spcBef>
                <a:spcPts val="0"/>
              </a:spcBef>
              <a:spcAft>
                <a:spcPts val="0"/>
              </a:spcAft>
            </a:pPr>
            <a:fld id="{F7542ADD-394E-41F3-B704-951748884AEE}" type="slidenum">
              <a:rPr lang="en-US" smtClean="0">
                <a:solidFill>
                  <a:prstClr val="black">
                    <a:tint val="75000"/>
                  </a:prstClr>
                </a:solidFill>
                <a:latin typeface="Calibri" panose="020F0502020204030204"/>
              </a:rPr>
              <a:pPr eaLnBrk="1" fontAlgn="auto" hangingPunct="1">
                <a:spcBef>
                  <a:spcPts val="0"/>
                </a:spcBef>
                <a:spcAft>
                  <a:spcPts val="0"/>
                </a:spcAft>
              </a:pPr>
              <a:t>‹#›</a:t>
            </a:fld>
            <a:endParaRPr lang="en-US">
              <a:solidFill>
                <a:prstClr val="black">
                  <a:tint val="75000"/>
                </a:prstClr>
              </a:solidFill>
              <a:latin typeface="Calibri" panose="020F0502020204030204"/>
            </a:endParaRPr>
          </a:p>
        </p:txBody>
      </p:sp>
    </p:spTree>
    <p:extLst>
      <p:ext uri="{BB962C8B-B14F-4D97-AF65-F5344CB8AC3E}">
        <p14:creationId xmlns:p14="http://schemas.microsoft.com/office/powerpoint/2010/main" val="3545033337"/>
      </p:ext>
    </p:extLst>
  </p:cSld>
  <p:clrMap bg1="lt1" tx1="dk1" bg2="lt2" tx2="dk2" accent1="accent1" accent2="accent2" accent3="accent3" accent4="accent4" accent5="accent5" accent6="accent6" hlink="hlink" folHlink="folHlink"/>
  <p:sldLayoutIdLst>
    <p:sldLayoutId id="2147483957" r:id="rId1"/>
    <p:sldLayoutId id="2147483958" r:id="rId2"/>
    <p:sldLayoutId id="2147483959" r:id="rId3"/>
    <p:sldLayoutId id="2147483960" r:id="rId4"/>
    <p:sldLayoutId id="2147483961" r:id="rId5"/>
    <p:sldLayoutId id="2147483962" r:id="rId6"/>
    <p:sldLayoutId id="2147483963" r:id="rId7"/>
    <p:sldLayoutId id="2147483964" r:id="rId8"/>
    <p:sldLayoutId id="2147483965" r:id="rId9"/>
    <p:sldLayoutId id="2147483966" r:id="rId10"/>
    <p:sldLayoutId id="2147483967" r:id="rId11"/>
    <p:sldLayoutId id="2147483968" r:id="rId12"/>
    <p:sldLayoutId id="2147483969" r:id="rId13"/>
    <p:sldLayoutId id="2147483970" r:id="rId14"/>
    <p:sldLayoutId id="2147483971" r:id="rId15"/>
    <p:sldLayoutId id="2147483972" r:id="rId16"/>
    <p:sldLayoutId id="2147483973" r:id="rId17"/>
    <p:sldLayoutId id="2147483974"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3.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 Id="rId5" Type="http://schemas.openxmlformats.org/officeDocument/2006/relationships/image" Target="../media/image10.pn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 Id="rId5" Type="http://schemas.openxmlformats.org/officeDocument/2006/relationships/image" Target="../media/image12.png"/><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7.png"/><Relationship Id="rId1" Type="http://schemas.openxmlformats.org/officeDocument/2006/relationships/slideLayout" Target="../slideLayouts/slideLayout16.xml"/><Relationship Id="rId5" Type="http://schemas.openxmlformats.org/officeDocument/2006/relationships/image" Target="../media/image6.png"/><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 Id="rId5" Type="http://schemas.openxmlformats.org/officeDocument/2006/relationships/image" Target="../media/image16.png"/><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16.xml"/><Relationship Id="rId5" Type="http://schemas.openxmlformats.org/officeDocument/2006/relationships/image" Target="../media/image17.png"/><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 Id="rId4" Type="http://schemas.openxmlformats.org/officeDocument/2006/relationships/image" Target="../media/image20.png"/></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 Id="rId4" Type="http://schemas.openxmlformats.org/officeDocument/2006/relationships/image" Target="../media/image21.png"/></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 Id="rId5" Type="http://schemas.openxmlformats.org/officeDocument/2006/relationships/image" Target="../media/image22.png"/><Relationship Id="rId4" Type="http://schemas.openxmlformats.org/officeDocument/2006/relationships/hyperlink" Target="https://www.sciencedirect.com/"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 Id="rId4" Type="http://schemas.openxmlformats.org/officeDocument/2006/relationships/image" Target="../media/image23.png"/></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 Id="rId6" Type="http://schemas.openxmlformats.org/officeDocument/2006/relationships/image" Target="../media/image25.png"/><Relationship Id="rId5" Type="http://schemas.openxmlformats.org/officeDocument/2006/relationships/hyperlink" Target="https://scholar.google.com/" TargetMode="External"/><Relationship Id="rId4" Type="http://schemas.openxmlformats.org/officeDocument/2006/relationships/image" Target="../media/image24.png"/></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 Id="rId4" Type="http://schemas.openxmlformats.org/officeDocument/2006/relationships/image" Target="../media/image26.png"/></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6.xml"/><Relationship Id="rId5" Type="http://schemas.openxmlformats.org/officeDocument/2006/relationships/image" Target="../media/image27.png"/><Relationship Id="rId4" Type="http://schemas.openxmlformats.org/officeDocument/2006/relationships/image" Target="../media/image6.png"/></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6.xml"/><Relationship Id="rId5" Type="http://schemas.openxmlformats.org/officeDocument/2006/relationships/image" Target="../media/image28.png"/><Relationship Id="rId4" Type="http://schemas.openxmlformats.org/officeDocument/2006/relationships/image" Target="../media/image6.png"/></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 Id="rId4" Type="http://schemas.openxmlformats.org/officeDocument/2006/relationships/image" Target="../media/image29.png"/></Relationships>
</file>

<file path=ppt/slides/_rels/slide24.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7.png"/><Relationship Id="rId1" Type="http://schemas.openxmlformats.org/officeDocument/2006/relationships/slideLayout" Target="../slideLayouts/slideLayout16.xml"/><Relationship Id="rId4" Type="http://schemas.openxmlformats.org/officeDocument/2006/relationships/image" Target="../media/image6.png"/></Relationships>
</file>

<file path=ppt/slides/_rels/slide2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 Id="rId4" Type="http://schemas.openxmlformats.org/officeDocument/2006/relationships/image" Target="../media/image31.png"/></Relationships>
</file>

<file path=ppt/slides/_rels/slide3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 Id="rId5" Type="http://schemas.openxmlformats.org/officeDocument/2006/relationships/hyperlink" Target="https://www.mendeley.com/" TargetMode="External"/><Relationship Id="rId4" Type="http://schemas.openxmlformats.org/officeDocument/2006/relationships/image" Target="../media/image32.png"/></Relationships>
</file>

<file path=ppt/slides/_rels/slide3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 Id="rId4" Type="http://schemas.openxmlformats.org/officeDocument/2006/relationships/image" Target="../media/image33.png"/></Relationships>
</file>

<file path=ppt/slides/_rels/slide3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 Id="rId4" Type="http://schemas.openxmlformats.org/officeDocument/2006/relationships/image" Target="../media/image34.png"/></Relationships>
</file>

<file path=ppt/slides/_rels/slide3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image" Target="../media/image34.png"/></Relationships>
</file>

<file path=ppt/slides/_rels/slide3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 Id="rId6" Type="http://schemas.openxmlformats.org/officeDocument/2006/relationships/image" Target="../media/image37.png"/><Relationship Id="rId5" Type="http://schemas.openxmlformats.org/officeDocument/2006/relationships/image" Target="../media/image35.png"/><Relationship Id="rId4" Type="http://schemas.openxmlformats.org/officeDocument/2006/relationships/image" Target="../media/image34.png"/></Relationships>
</file>

<file path=ppt/slides/_rels/slide3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 Id="rId4" Type="http://schemas.openxmlformats.org/officeDocument/2006/relationships/image" Target="../media/image38.png"/></Relationships>
</file>

<file path=ppt/slides/_rels/slide4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 Id="rId4" Type="http://schemas.openxmlformats.org/officeDocument/2006/relationships/image" Target="../media/image39.png"/></Relationships>
</file>

<file path=ppt/slides/_rels/slide4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 Id="rId4" Type="http://schemas.openxmlformats.org/officeDocument/2006/relationships/image" Target="../media/image40.png"/></Relationships>
</file>

<file path=ppt/slides/_rels/slide4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 Id="rId4" Type="http://schemas.openxmlformats.org/officeDocument/2006/relationships/image" Target="../media/image41.png"/></Relationships>
</file>

<file path=ppt/slides/_rels/slide4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 Id="rId4" Type="http://schemas.openxmlformats.org/officeDocument/2006/relationships/image" Target="../media/image42.png"/></Relationships>
</file>

<file path=ppt/slides/_rels/slide4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 Id="rId4" Type="http://schemas.openxmlformats.org/officeDocument/2006/relationships/image" Target="../media/image43.png"/></Relationships>
</file>

<file path=ppt/slides/_rels/slide4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 Id="rId4" Type="http://schemas.openxmlformats.org/officeDocument/2006/relationships/image" Target="../media/image44.png"/></Relationships>
</file>

<file path=ppt/slides/_rels/slide4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 Id="rId5" Type="http://schemas.openxmlformats.org/officeDocument/2006/relationships/image" Target="../media/image46.png"/><Relationship Id="rId4" Type="http://schemas.openxmlformats.org/officeDocument/2006/relationships/image" Target="../media/image45.png"/></Relationships>
</file>

<file path=ppt/slides/_rels/slide4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 Id="rId5" Type="http://schemas.openxmlformats.org/officeDocument/2006/relationships/image" Target="../media/image48.png"/><Relationship Id="rId4" Type="http://schemas.openxmlformats.org/officeDocument/2006/relationships/image" Target="../media/image47.png"/></Relationships>
</file>

<file path=ppt/slides/_rels/slide4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 Id="rId4" Type="http://schemas.openxmlformats.org/officeDocument/2006/relationships/image" Target="../media/image49.png"/></Relationships>
</file>

<file path=ppt/slides/_rels/slide4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 Id="rId5" Type="http://schemas.openxmlformats.org/officeDocument/2006/relationships/image" Target="../media/image51.png"/><Relationship Id="rId4" Type="http://schemas.openxmlformats.org/officeDocument/2006/relationships/image" Target="../media/image50.png"/></Relationships>
</file>

<file path=ppt/slides/_rels/slide5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 Id="rId5" Type="http://schemas.openxmlformats.org/officeDocument/2006/relationships/image" Target="../media/image53.png"/><Relationship Id="rId4" Type="http://schemas.openxmlformats.org/officeDocument/2006/relationships/image" Target="../media/image52.png"/></Relationships>
</file>

<file path=ppt/slides/_rels/slide5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5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53.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5.xml"/><Relationship Id="rId1" Type="http://schemas.openxmlformats.org/officeDocument/2006/relationships/slideLayout" Target="../slideLayouts/slideLayout17.xml"/><Relationship Id="rId6" Type="http://schemas.openxmlformats.org/officeDocument/2006/relationships/image" Target="../media/image56.jpeg"/><Relationship Id="rId5" Type="http://schemas.openxmlformats.org/officeDocument/2006/relationships/image" Target="../media/image7.png"/><Relationship Id="rId4" Type="http://schemas.openxmlformats.org/officeDocument/2006/relationships/image" Target="../media/image5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ID">
              <a:solidFill>
                <a:prstClr val="white"/>
              </a:solidFill>
            </a:endParaRPr>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4175" r="4175"/>
          <a:stretch/>
        </p:blipFill>
        <p:spPr>
          <a:xfrm>
            <a:off x="0" y="-43542"/>
            <a:ext cx="6965879" cy="4263990"/>
          </a:xfrm>
        </p:spPr>
      </p:pic>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p:blipFill>
        <p:spPr>
          <a:xfrm>
            <a:off x="9264625" y="124761"/>
            <a:ext cx="2470340" cy="1166001"/>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b="1" dirty="0">
                <a:solidFill>
                  <a:prstClr val="white"/>
                </a:solidFill>
                <a:latin typeface="Calibri" panose="020F0502020204030204"/>
              </a:rPr>
              <a:t>www.midocean.ae</a:t>
            </a:r>
          </a:p>
        </p:txBody>
      </p:sp>
      <p:pic>
        <p:nvPicPr>
          <p:cNvPr id="17" name="Picture 2" descr="Network security Computer network Computer security Software-defined  networking, cyber security, electric Blue, technology png | PNGEg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77399" y="5902683"/>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6" name="Title 1">
            <a:extLst>
              <a:ext uri="{FF2B5EF4-FFF2-40B4-BE49-F238E27FC236}">
                <a16:creationId xmlns:a16="http://schemas.microsoft.com/office/drawing/2014/main" id="{4D09A1F6-A678-C50D-4DB4-49B36CBD9984}"/>
              </a:ext>
            </a:extLst>
          </p:cNvPr>
          <p:cNvSpPr txBox="1">
            <a:spLocks/>
          </p:cNvSpPr>
          <p:nvPr/>
        </p:nvSpPr>
        <p:spPr>
          <a:xfrm>
            <a:off x="6207366" y="4310796"/>
            <a:ext cx="3048000" cy="544471"/>
          </a:xfrm>
          <a:prstGeom prst="rect">
            <a:avLst/>
          </a:prstGeom>
        </p:spPr>
        <p:style>
          <a:lnRef idx="2">
            <a:schemeClr val="accent1"/>
          </a:lnRef>
          <a:fillRef idx="1">
            <a:schemeClr val="lt1"/>
          </a:fillRef>
          <a:effectRef idx="0">
            <a:schemeClr val="accent1"/>
          </a:effectRef>
          <a:fontRef idx="minor">
            <a:schemeClr val="dk1"/>
          </a:fontRef>
        </p:style>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MY" sz="2800" b="1" dirty="0">
                <a:latin typeface="Times New Roman" panose="02020603050405020304" pitchFamily="18" charset="0"/>
                <a:cs typeface="Times New Roman" panose="02020603050405020304" pitchFamily="18" charset="0"/>
              </a:rPr>
              <a:t>Lecture 3</a:t>
            </a:r>
          </a:p>
        </p:txBody>
      </p:sp>
      <p:sp>
        <p:nvSpPr>
          <p:cNvPr id="7" name="Title 1">
            <a:extLst>
              <a:ext uri="{FF2B5EF4-FFF2-40B4-BE49-F238E27FC236}">
                <a16:creationId xmlns:a16="http://schemas.microsoft.com/office/drawing/2014/main" id="{71909E7E-4D5A-531E-DD30-3FC406F47CEE}"/>
              </a:ext>
            </a:extLst>
          </p:cNvPr>
          <p:cNvSpPr txBox="1">
            <a:spLocks/>
          </p:cNvSpPr>
          <p:nvPr/>
        </p:nvSpPr>
        <p:spPr>
          <a:xfrm>
            <a:off x="1120833" y="5863868"/>
            <a:ext cx="6663513" cy="1257636"/>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400" dirty="0">
                <a:solidFill>
                  <a:schemeClr val="accent5">
                    <a:lumMod val="40000"/>
                    <a:lumOff val="60000"/>
                  </a:schemeClr>
                </a:solidFill>
                <a:latin typeface="Times New Roman" panose="02020603050405020304" pitchFamily="18" charset="0"/>
                <a:cs typeface="Times New Roman" panose="02020603050405020304" pitchFamily="18" charset="0"/>
              </a:rPr>
              <a:t>Prepared by</a:t>
            </a:r>
          </a:p>
          <a:p>
            <a:pPr>
              <a:lnSpc>
                <a:spcPct val="100000"/>
              </a:lnSpc>
            </a:pPr>
            <a:r>
              <a:rPr lang="en-US" sz="2800" b="1" dirty="0">
                <a:solidFill>
                  <a:schemeClr val="accent5">
                    <a:lumMod val="40000"/>
                    <a:lumOff val="60000"/>
                  </a:schemeClr>
                </a:solidFill>
                <a:latin typeface="Times New Roman" panose="02020603050405020304" pitchFamily="18" charset="0"/>
                <a:cs typeface="Times New Roman" panose="02020603050405020304" pitchFamily="18" charset="0"/>
              </a:rPr>
              <a:t>Dr. Mohammed Anbar</a:t>
            </a:r>
          </a:p>
        </p:txBody>
      </p:sp>
      <p:sp>
        <p:nvSpPr>
          <p:cNvPr id="8" name="TextBox 7">
            <a:extLst>
              <a:ext uri="{FF2B5EF4-FFF2-40B4-BE49-F238E27FC236}">
                <a16:creationId xmlns:a16="http://schemas.microsoft.com/office/drawing/2014/main" id="{C3C2BE14-39F3-CAAA-FF18-6549B7A438E2}"/>
              </a:ext>
            </a:extLst>
          </p:cNvPr>
          <p:cNvSpPr txBox="1"/>
          <p:nvPr/>
        </p:nvSpPr>
        <p:spPr>
          <a:xfrm>
            <a:off x="4468662" y="2190944"/>
            <a:ext cx="7293180" cy="1631216"/>
          </a:xfrm>
          <a:prstGeom prst="rect">
            <a:avLst/>
          </a:prstGeom>
          <a:noFill/>
        </p:spPr>
        <p:txBody>
          <a:bodyPr wrap="square">
            <a:spAutoFit/>
          </a:bodyPr>
          <a:lstStyle/>
          <a:p>
            <a:r>
              <a:rPr lang="en-MY" sz="5000" dirty="0">
                <a:ln w="0"/>
                <a:solidFill>
                  <a:srgbClr val="609ED6"/>
                </a:solidFill>
                <a:effectLst>
                  <a:outerShdw blurRad="38100" dist="25400" dir="5400000" algn="ctr" rotWithShape="0">
                    <a:srgbClr val="6E747A">
                      <a:alpha val="43000"/>
                    </a:srgbClr>
                  </a:outerShdw>
                </a:effectLst>
                <a:latin typeface="Times New Roman" panose="02020603050405020304" pitchFamily="18" charset="0"/>
                <a:ea typeface="Times New Roman" panose="02020603050405020304" pitchFamily="18" charset="0"/>
              </a:rPr>
              <a:t>Research Methodology in Computer Science (AI800)</a:t>
            </a:r>
            <a:endParaRPr lang="en-US" sz="5000" dirty="0">
              <a:ln w="0"/>
              <a:solidFill>
                <a:srgbClr val="609ED6"/>
              </a:solidFill>
              <a:effectLst>
                <a:outerShdw blurRad="38100" dist="25400" dir="5400000" algn="ctr" rotWithShape="0">
                  <a:srgbClr val="6E747A">
                    <a:alpha val="43000"/>
                  </a:srgbClr>
                </a:outerShdw>
              </a:effectLst>
            </a:endParaRPr>
          </a:p>
        </p:txBody>
      </p:sp>
      <p:sp>
        <p:nvSpPr>
          <p:cNvPr id="9" name="TextBox 8">
            <a:extLst>
              <a:ext uri="{FF2B5EF4-FFF2-40B4-BE49-F238E27FC236}">
                <a16:creationId xmlns:a16="http://schemas.microsoft.com/office/drawing/2014/main" id="{E8A0A7E3-A716-4B1D-8CB0-89449DD8BF8E}"/>
              </a:ext>
            </a:extLst>
          </p:cNvPr>
          <p:cNvSpPr txBox="1"/>
          <p:nvPr/>
        </p:nvSpPr>
        <p:spPr>
          <a:xfrm>
            <a:off x="4446058" y="5003842"/>
            <a:ext cx="6570616" cy="400110"/>
          </a:xfrm>
          <a:prstGeom prst="rect">
            <a:avLst/>
          </a:prstGeom>
          <a:noFill/>
        </p:spPr>
        <p:txBody>
          <a:bodyPr wrap="square">
            <a:spAutoFit/>
          </a:bodyPr>
          <a:lstStyle/>
          <a:p>
            <a:pPr algn="ctr"/>
            <a:r>
              <a:rPr lang="en-MY" sz="2000" dirty="0">
                <a:latin typeface="Times New Roman" panose="02020603050405020304" pitchFamily="18" charset="0"/>
                <a:cs typeface="Times New Roman" panose="02020603050405020304" pitchFamily="18" charset="0"/>
              </a:rPr>
              <a:t> Introduction to literature Review (Part 2)</a:t>
            </a:r>
          </a:p>
        </p:txBody>
      </p:sp>
    </p:spTree>
    <p:extLst>
      <p:ext uri="{BB962C8B-B14F-4D97-AF65-F5344CB8AC3E}">
        <p14:creationId xmlns:p14="http://schemas.microsoft.com/office/powerpoint/2010/main" val="35474153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85800" y="1565730"/>
            <a:ext cx="10816560" cy="420992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61779" y="462139"/>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Outlines</a:t>
            </a:r>
            <a:endParaRPr lang="ar-YE" sz="3200" b="1" dirty="0">
              <a:solidFill>
                <a:prstClr val="white"/>
              </a:solidFill>
              <a:latin typeface="Agency FB" panose="020B0503020202020204" pitchFamily="34"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EE5EDBA7-A1DB-1F71-7B6C-0AF7FE2D7B7F}"/>
              </a:ext>
            </a:extLst>
          </p:cNvPr>
          <p:cNvSpPr/>
          <p:nvPr/>
        </p:nvSpPr>
        <p:spPr>
          <a:xfrm>
            <a:off x="961577" y="2057715"/>
            <a:ext cx="5310621" cy="4893647"/>
          </a:xfrm>
          <a:prstGeom prst="rect">
            <a:avLst/>
          </a:prstGeom>
        </p:spPr>
        <p:txBody>
          <a:bodyPr wrap="square">
            <a:spAutoFit/>
          </a:bodyPr>
          <a:lstStyle/>
          <a:p>
            <a:pPr marL="342900" indent="-342900">
              <a:buFont typeface="Wingdings" panose="05000000000000000000" pitchFamily="2" charset="2"/>
              <a:buChar char="Ø"/>
            </a:pPr>
            <a:r>
              <a:rPr lang="en-US" sz="24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rPr>
              <a:t>Learning Outcomes</a:t>
            </a:r>
          </a:p>
          <a:p>
            <a:pPr marL="342900" indent="-342900">
              <a:buFont typeface="Wingdings" panose="05000000000000000000" pitchFamily="2" charset="2"/>
              <a:buChar char="Ø"/>
            </a:pPr>
            <a:r>
              <a:rPr lang="en-US" sz="24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rPr>
              <a:t>Literature Review Sources</a:t>
            </a:r>
          </a:p>
          <a:p>
            <a:pPr marL="342900" indent="-342900">
              <a:buFont typeface="Wingdings" panose="05000000000000000000" pitchFamily="2" charset="2"/>
              <a:buChar char="Ø"/>
            </a:pPr>
            <a:r>
              <a:rPr lang="en-US" sz="24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rPr>
              <a:t>Building a Literature Review: A Road Map</a:t>
            </a:r>
          </a:p>
          <a:p>
            <a:pPr marL="342900" indent="-342900">
              <a:buFont typeface="Wingdings" panose="05000000000000000000" pitchFamily="2" charset="2"/>
              <a:buChar char="Ø"/>
            </a:pPr>
            <a:r>
              <a:rPr lang="en-US" sz="24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rPr>
              <a:t>How to find Sources</a:t>
            </a:r>
          </a:p>
          <a:p>
            <a:pPr marL="342900" indent="-342900">
              <a:buFont typeface="Wingdings" panose="05000000000000000000" pitchFamily="2" charset="2"/>
              <a:buChar char="Ø"/>
            </a:pPr>
            <a:r>
              <a:rPr lang="en-US" sz="24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rPr>
              <a:t>How to Read the Sources</a:t>
            </a:r>
          </a:p>
          <a:p>
            <a:pPr marL="342900" indent="-342900">
              <a:buFont typeface="Wingdings" panose="05000000000000000000" pitchFamily="2" charset="2"/>
              <a:buChar char="Ø"/>
            </a:pPr>
            <a:r>
              <a:rPr lang="en-US" sz="24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rPr>
              <a:t>How to Select the Journal</a:t>
            </a:r>
          </a:p>
          <a:p>
            <a:pPr marL="342900" indent="-342900">
              <a:buFont typeface="Wingdings" panose="05000000000000000000" pitchFamily="2" charset="2"/>
              <a:buChar char="Ø"/>
            </a:pPr>
            <a:r>
              <a:rPr lang="en-US" sz="24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rPr>
              <a:t>Analyzing Sources </a:t>
            </a:r>
          </a:p>
          <a:p>
            <a:pPr marL="342900" indent="-342900">
              <a:buFont typeface="Wingdings" panose="05000000000000000000" pitchFamily="2" charset="2"/>
              <a:buChar char="Ø"/>
            </a:pPr>
            <a:r>
              <a:rPr lang="en-US" sz="24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rPr>
              <a:t>Sources Evaluation </a:t>
            </a:r>
          </a:p>
          <a:p>
            <a:pPr marL="342900" indent="-342900">
              <a:buFont typeface="Wingdings" panose="05000000000000000000" pitchFamily="2" charset="2"/>
              <a:buChar char="Ø"/>
            </a:pPr>
            <a:endParaRPr lang="en-US" sz="24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endParaRPr>
          </a:p>
          <a:p>
            <a:pPr marL="342900" indent="-342900">
              <a:buFont typeface="Wingdings" panose="05000000000000000000" pitchFamily="2" charset="2"/>
              <a:buChar char="Ø"/>
            </a:pPr>
            <a:endParaRPr lang="en-US" sz="24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endParaRPr>
          </a:p>
          <a:p>
            <a:pPr marL="342900" indent="-342900">
              <a:buFont typeface="Wingdings" panose="05000000000000000000" pitchFamily="2" charset="2"/>
              <a:buChar char="Ø"/>
            </a:pPr>
            <a:endParaRPr lang="en-US" sz="24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endParaRPr>
          </a:p>
          <a:p>
            <a:pPr marL="342900" indent="-342900">
              <a:buFont typeface="Wingdings" panose="05000000000000000000" pitchFamily="2" charset="2"/>
              <a:buChar char="Ø"/>
            </a:pPr>
            <a:endParaRPr lang="en-US" sz="24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endParaRPr>
          </a:p>
        </p:txBody>
      </p:sp>
      <p:sp>
        <p:nvSpPr>
          <p:cNvPr id="5" name="Rectangle 4">
            <a:extLst>
              <a:ext uri="{FF2B5EF4-FFF2-40B4-BE49-F238E27FC236}">
                <a16:creationId xmlns:a16="http://schemas.microsoft.com/office/drawing/2014/main" id="{C22E8F66-F1DC-EB17-6601-86B9595309AD}"/>
              </a:ext>
            </a:extLst>
          </p:cNvPr>
          <p:cNvSpPr/>
          <p:nvPr/>
        </p:nvSpPr>
        <p:spPr>
          <a:xfrm>
            <a:off x="6096000" y="2074329"/>
            <a:ext cx="5405458" cy="3785652"/>
          </a:xfrm>
          <a:prstGeom prst="rect">
            <a:avLst/>
          </a:prstGeom>
        </p:spPr>
        <p:txBody>
          <a:bodyPr wrap="square">
            <a:spAutoFit/>
          </a:bodyPr>
          <a:lstStyle/>
          <a:p>
            <a:pPr marL="342900" indent="-342900">
              <a:buFont typeface="Wingdings" panose="05000000000000000000" pitchFamily="2" charset="2"/>
              <a:buChar char="Ø"/>
            </a:pPr>
            <a:r>
              <a:rPr lang="en-US" sz="24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rPr>
              <a:t>Writing Up Literature Review</a:t>
            </a:r>
          </a:p>
          <a:p>
            <a:pPr marL="342900" indent="-342900">
              <a:buFont typeface="Wingdings" panose="05000000000000000000" pitchFamily="2" charset="2"/>
              <a:buChar char="Ø"/>
            </a:pPr>
            <a:r>
              <a:rPr lang="en-US" sz="24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rPr>
              <a:t> Citations Styles</a:t>
            </a:r>
          </a:p>
          <a:p>
            <a:pPr marL="342900" indent="-342900">
              <a:buFont typeface="Wingdings" panose="05000000000000000000" pitchFamily="2" charset="2"/>
              <a:buChar char="Ø"/>
            </a:pPr>
            <a:r>
              <a:rPr lang="en-US" sz="24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rPr>
              <a:t>Focus of MLA &amp; APA Styles</a:t>
            </a:r>
          </a:p>
          <a:p>
            <a:pPr marL="342900" indent="-342900">
              <a:buFont typeface="Wingdings" panose="05000000000000000000" pitchFamily="2" charset="2"/>
              <a:buChar char="Ø"/>
            </a:pPr>
            <a:r>
              <a:rPr lang="en-US" sz="24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rPr>
              <a:t>Comparing In-Text Citations </a:t>
            </a:r>
          </a:p>
          <a:p>
            <a:pPr marL="342900" indent="-342900">
              <a:buFont typeface="Wingdings" panose="05000000000000000000" pitchFamily="2" charset="2"/>
              <a:buChar char="Ø"/>
            </a:pPr>
            <a:r>
              <a:rPr lang="en-US" sz="24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rPr>
              <a:t>Comparing References</a:t>
            </a:r>
          </a:p>
          <a:p>
            <a:pPr marL="342900" indent="-342900">
              <a:buFont typeface="Wingdings" panose="05000000000000000000" pitchFamily="2" charset="2"/>
              <a:buChar char="Ø"/>
            </a:pPr>
            <a:r>
              <a:rPr lang="en-US" sz="24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rPr>
              <a:t>Citation Different Types of References</a:t>
            </a:r>
          </a:p>
          <a:p>
            <a:pPr marL="342900" indent="-342900">
              <a:buFont typeface="Wingdings" panose="05000000000000000000" pitchFamily="2" charset="2"/>
              <a:buChar char="Ø"/>
            </a:pPr>
            <a:r>
              <a:rPr lang="en-US" sz="24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rPr>
              <a:t> Reference management software </a:t>
            </a:r>
          </a:p>
          <a:p>
            <a:pPr marL="342900" indent="-342900">
              <a:buFont typeface="Wingdings" panose="05000000000000000000" pitchFamily="2" charset="2"/>
              <a:buChar char="Ø"/>
            </a:pPr>
            <a:r>
              <a:rPr lang="en-US" sz="24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rPr>
              <a:t>Mendeley</a:t>
            </a:r>
          </a:p>
          <a:p>
            <a:pPr marL="342900" indent="-342900">
              <a:buFont typeface="Wingdings" panose="05000000000000000000" pitchFamily="2" charset="2"/>
              <a:buChar char="Ø"/>
            </a:pPr>
            <a:endParaRPr lang="en-US" sz="24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endParaRPr>
          </a:p>
          <a:p>
            <a:pPr marL="342900" indent="-342900">
              <a:buFont typeface="Wingdings" panose="05000000000000000000" pitchFamily="2" charset="2"/>
              <a:buChar char="Ø"/>
            </a:pPr>
            <a:endParaRPr lang="en-US" sz="24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endParaRPr>
          </a:p>
        </p:txBody>
      </p:sp>
    </p:spTree>
    <p:extLst>
      <p:ext uri="{BB962C8B-B14F-4D97-AF65-F5344CB8AC3E}">
        <p14:creationId xmlns:p14="http://schemas.microsoft.com/office/powerpoint/2010/main" val="26952394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89640" y="1565730"/>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61779" y="462139"/>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Learning Outcomes</a:t>
            </a:r>
            <a:endParaRPr lang="ar-YE" sz="3200" b="1" dirty="0">
              <a:solidFill>
                <a:prstClr val="white"/>
              </a:solidFill>
              <a:latin typeface="Agency FB" panose="020B0503020202020204" pitchFamily="34"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EE5EDBA7-A1DB-1F71-7B6C-0AF7FE2D7B7F}"/>
              </a:ext>
            </a:extLst>
          </p:cNvPr>
          <p:cNvSpPr/>
          <p:nvPr/>
        </p:nvSpPr>
        <p:spPr>
          <a:xfrm>
            <a:off x="838200" y="1888486"/>
            <a:ext cx="10812720" cy="3416320"/>
          </a:xfrm>
          <a:prstGeom prst="rect">
            <a:avLst/>
          </a:prstGeom>
        </p:spPr>
        <p:txBody>
          <a:bodyPr wrap="square">
            <a:spAutoFit/>
          </a:bodyPr>
          <a:lstStyle/>
          <a:p>
            <a:pPr marL="342900" indent="-342900">
              <a:buFont typeface="Wingdings" panose="05000000000000000000" pitchFamily="2" charset="2"/>
              <a:buChar char="Ø"/>
            </a:pPr>
            <a:r>
              <a:rPr lang="en-US" sz="24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rPr>
              <a:t>To help you understand the literature review sources, find resources, read resources, find journal, analyze and evaluate resources.</a:t>
            </a:r>
          </a:p>
          <a:p>
            <a:pPr marL="342900" indent="-342900">
              <a:buFont typeface="Wingdings" panose="05000000000000000000" pitchFamily="2" charset="2"/>
              <a:buChar char="Ø"/>
            </a:pPr>
            <a:endParaRPr lang="en-US" sz="24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endParaRPr>
          </a:p>
          <a:p>
            <a:pPr marL="342900" indent="-342900">
              <a:buFont typeface="Wingdings" panose="05000000000000000000" pitchFamily="2" charset="2"/>
              <a:buChar char="Ø"/>
            </a:pPr>
            <a:r>
              <a:rPr lang="en-US" sz="24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rPr>
              <a:t>To help you to build the literature review .</a:t>
            </a:r>
          </a:p>
          <a:p>
            <a:pPr marL="342900" indent="-342900">
              <a:buFont typeface="Wingdings" panose="05000000000000000000" pitchFamily="2" charset="2"/>
              <a:buChar char="Ø"/>
            </a:pPr>
            <a:endParaRPr lang="en-US" sz="24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endParaRPr>
          </a:p>
          <a:p>
            <a:pPr marL="342900" indent="-342900">
              <a:buFont typeface="Wingdings" panose="05000000000000000000" pitchFamily="2" charset="2"/>
              <a:buChar char="Ø"/>
            </a:pPr>
            <a:r>
              <a:rPr lang="en-US" sz="24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rPr>
              <a:t>To help you simplify your reference citation, creation and management workflow.</a:t>
            </a:r>
          </a:p>
          <a:p>
            <a:pPr marL="342900" indent="-342900">
              <a:buFont typeface="Wingdings" panose="05000000000000000000" pitchFamily="2" charset="2"/>
              <a:buChar char="Ø"/>
            </a:pPr>
            <a:endParaRPr lang="en-US" sz="24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endParaRPr>
          </a:p>
          <a:p>
            <a:pPr marL="342900" indent="-342900">
              <a:buFont typeface="Wingdings" panose="05000000000000000000" pitchFamily="2" charset="2"/>
              <a:buChar char="Ø"/>
            </a:pPr>
            <a:r>
              <a:rPr lang="en-US" sz="24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rPr>
              <a:t>To provide demo that illustrate how to manage your literature review using Mendeley reference manager </a:t>
            </a:r>
          </a:p>
        </p:txBody>
      </p:sp>
    </p:spTree>
    <p:extLst>
      <p:ext uri="{BB962C8B-B14F-4D97-AF65-F5344CB8AC3E}">
        <p14:creationId xmlns:p14="http://schemas.microsoft.com/office/powerpoint/2010/main" val="37697580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709962"/>
            <a:ext cx="10812720" cy="438603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61779" y="462139"/>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Literature Review Sources</a:t>
            </a:r>
            <a:endParaRPr lang="ar-YE" sz="3200" b="1" dirty="0">
              <a:solidFill>
                <a:prstClr val="white"/>
              </a:solidFill>
              <a:latin typeface="Agency FB" panose="020B0503020202020204" pitchFamily="34"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4" name="TextBox 6">
            <a:extLst>
              <a:ext uri="{FF2B5EF4-FFF2-40B4-BE49-F238E27FC236}">
                <a16:creationId xmlns:a16="http://schemas.microsoft.com/office/drawing/2014/main" id="{E3D8A627-E05C-38A5-BAB1-A125C136E9ED}"/>
              </a:ext>
            </a:extLst>
          </p:cNvPr>
          <p:cNvSpPr txBox="1">
            <a:spLocks noChangeArrowheads="1"/>
          </p:cNvSpPr>
          <p:nvPr/>
        </p:nvSpPr>
        <p:spPr bwMode="auto">
          <a:xfrm>
            <a:off x="838200" y="1600200"/>
            <a:ext cx="10591800" cy="6771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endParaRPr lang="en-US" dirty="0">
              <a:latin typeface="Times New Roman" panose="02020603050405020304" pitchFamily="18" charset="0"/>
            </a:endParaRPr>
          </a:p>
          <a:p>
            <a:pPr marL="1262063" lvl="1" indent="-342900">
              <a:buFont typeface="Wingdings" panose="05000000000000000000" pitchFamily="2" charset="2"/>
              <a:buChar char="§"/>
              <a:defRPr/>
            </a:pPr>
            <a:endParaRPr lang="en-US" sz="2000" dirty="0"/>
          </a:p>
        </p:txBody>
      </p:sp>
      <p:sp>
        <p:nvSpPr>
          <p:cNvPr id="10" name="TextBox 4">
            <a:extLst>
              <a:ext uri="{FF2B5EF4-FFF2-40B4-BE49-F238E27FC236}">
                <a16:creationId xmlns:a16="http://schemas.microsoft.com/office/drawing/2014/main" id="{18732E5C-24D0-A000-410E-7DF5FE9204AC}"/>
              </a:ext>
            </a:extLst>
          </p:cNvPr>
          <p:cNvSpPr txBox="1">
            <a:spLocks noChangeArrowheads="1"/>
          </p:cNvSpPr>
          <p:nvPr/>
        </p:nvSpPr>
        <p:spPr bwMode="auto">
          <a:xfrm>
            <a:off x="838200" y="6136281"/>
            <a:ext cx="571817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eaLnBrk="0" fontAlgn="base" hangingPunct="0">
              <a:spcBef>
                <a:spcPct val="0"/>
              </a:spcBef>
              <a:spcAft>
                <a:spcPct val="0"/>
              </a:spcAft>
              <a:defRPr kern="1200">
                <a:solidFill>
                  <a:schemeClr val="tx1"/>
                </a:solidFill>
                <a:latin typeface="Tahoma" panose="020B060403050404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Tahoma" panose="020B060403050404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Tahoma" panose="020B060403050404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Tahoma" panose="020B060403050404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Tahoma" panose="020B0604030504040204" pitchFamily="34" charset="0"/>
                <a:ea typeface="ＭＳ Ｐゴシック" panose="020B0600070205080204" pitchFamily="34" charset="-128"/>
                <a:cs typeface="+mn-cs"/>
              </a:defRPr>
            </a:lvl5pPr>
            <a:lvl6pPr marL="2286000" algn="l" defTabSz="914400" rtl="0" eaLnBrk="1" latinLnBrk="0" hangingPunct="1">
              <a:defRPr kern="1200">
                <a:solidFill>
                  <a:schemeClr val="tx1"/>
                </a:solidFill>
                <a:latin typeface="Tahoma" panose="020B0604030504040204" pitchFamily="34" charset="0"/>
                <a:ea typeface="ＭＳ Ｐゴシック" panose="020B0600070205080204" pitchFamily="34" charset="-128"/>
                <a:cs typeface="+mn-cs"/>
              </a:defRPr>
            </a:lvl6pPr>
            <a:lvl7pPr marL="2743200" algn="l" defTabSz="914400" rtl="0" eaLnBrk="1" latinLnBrk="0" hangingPunct="1">
              <a:defRPr kern="1200">
                <a:solidFill>
                  <a:schemeClr val="tx1"/>
                </a:solidFill>
                <a:latin typeface="Tahoma" panose="020B0604030504040204" pitchFamily="34" charset="0"/>
                <a:ea typeface="ＭＳ Ｐゴシック" panose="020B0600070205080204" pitchFamily="34" charset="-128"/>
                <a:cs typeface="+mn-cs"/>
              </a:defRPr>
            </a:lvl7pPr>
            <a:lvl8pPr marL="3200400" algn="l" defTabSz="914400" rtl="0" eaLnBrk="1" latinLnBrk="0" hangingPunct="1">
              <a:defRPr kern="1200">
                <a:solidFill>
                  <a:schemeClr val="tx1"/>
                </a:solidFill>
                <a:latin typeface="Tahoma" panose="020B0604030504040204" pitchFamily="34" charset="0"/>
                <a:ea typeface="ＭＳ Ｐゴシック" panose="020B0600070205080204" pitchFamily="34" charset="-128"/>
                <a:cs typeface="+mn-cs"/>
              </a:defRPr>
            </a:lvl8pPr>
            <a:lvl9pPr marL="3657600" algn="l" defTabSz="914400" rtl="0" eaLnBrk="1" latinLnBrk="0" hangingPunct="1">
              <a:defRPr kern="1200">
                <a:solidFill>
                  <a:schemeClr val="tx1"/>
                </a:solidFill>
                <a:latin typeface="Tahoma" panose="020B0604030504040204" pitchFamily="34" charset="0"/>
                <a:ea typeface="ＭＳ Ｐゴシック" panose="020B0600070205080204" pitchFamily="34" charset="-128"/>
                <a:cs typeface="+mn-cs"/>
              </a:defRPr>
            </a:lvl9pPr>
          </a:lstStyle>
          <a:p>
            <a:r>
              <a:rPr lang="en-US" altLang="en-US" dirty="0">
                <a:solidFill>
                  <a:schemeClr val="bg1"/>
                </a:solidFill>
              </a:rPr>
              <a:t>(</a:t>
            </a:r>
            <a:r>
              <a:rPr lang="en-US" altLang="en-US" dirty="0" err="1">
                <a:solidFill>
                  <a:schemeClr val="bg1"/>
                </a:solidFill>
              </a:rPr>
              <a:t>VanderMey</a:t>
            </a:r>
            <a:r>
              <a:rPr lang="en-US" altLang="en-US" dirty="0">
                <a:solidFill>
                  <a:schemeClr val="bg1"/>
                </a:solidFill>
              </a:rPr>
              <a:t> et al., 2011; Sheperis et al., 2017)</a:t>
            </a:r>
          </a:p>
        </p:txBody>
      </p:sp>
      <p:sp>
        <p:nvSpPr>
          <p:cNvPr id="6" name="TextBox 6">
            <a:extLst>
              <a:ext uri="{FF2B5EF4-FFF2-40B4-BE49-F238E27FC236}">
                <a16:creationId xmlns:a16="http://schemas.microsoft.com/office/drawing/2014/main" id="{47543225-F7A3-8681-D90C-4AD318982E45}"/>
              </a:ext>
            </a:extLst>
          </p:cNvPr>
          <p:cNvSpPr txBox="1">
            <a:spLocks noChangeArrowheads="1"/>
          </p:cNvSpPr>
          <p:nvPr/>
        </p:nvSpPr>
        <p:spPr bwMode="auto">
          <a:xfrm>
            <a:off x="762001" y="1752600"/>
            <a:ext cx="6476999" cy="4216539"/>
          </a:xfrm>
          <a:prstGeom prst="rect">
            <a:avLst/>
          </a:prstGeom>
          <a:ln>
            <a:noFill/>
          </a:ln>
        </p:spPr>
        <p:style>
          <a:lnRef idx="2">
            <a:schemeClr val="accent6"/>
          </a:lnRef>
          <a:fillRef idx="1">
            <a:schemeClr val="lt1"/>
          </a:fillRef>
          <a:effectRef idx="0">
            <a:schemeClr val="accent6"/>
          </a:effectRef>
          <a:fontRef idx="minor">
            <a:schemeClr val="dk1"/>
          </a:fontRef>
        </p:style>
        <p:txBody>
          <a:bodyPr wrap="square">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marL="457200" indent="-457200" eaLnBrk="1" hangingPunct="1">
              <a:buFont typeface="Wingdings" panose="05000000000000000000" pitchFamily="2" charset="2"/>
              <a:buChar char="q"/>
              <a:defRPr/>
            </a:pPr>
            <a:r>
              <a:rPr lang="en-US" altLang="en-US" sz="2400" i="1" dirty="0">
                <a:ln w="0"/>
                <a:solidFill>
                  <a:srgbClr val="C00000"/>
                </a:solidFill>
                <a:effectLst>
                  <a:outerShdw blurRad="38100" dist="19050" dir="2700000" algn="tl" rotWithShape="0">
                    <a:schemeClr val="dk1">
                      <a:alpha val="40000"/>
                    </a:schemeClr>
                  </a:outerShdw>
                </a:effectLst>
                <a:latin typeface="Times New Roman" panose="02020603050405020304" pitchFamily="18" charset="0"/>
              </a:rPr>
              <a:t>Libraries</a:t>
            </a:r>
            <a:r>
              <a:rPr lang="en-US" altLang="en-US" sz="2400" b="1" i="1" dirty="0">
                <a:ln w="0"/>
                <a:solidFill>
                  <a:srgbClr val="C00000"/>
                </a:solidFill>
                <a:effectLst>
                  <a:outerShdw blurRad="38100" dist="19050" dir="2700000" algn="tl" rotWithShape="0">
                    <a:schemeClr val="dk1">
                      <a:alpha val="40000"/>
                    </a:schemeClr>
                  </a:outerShdw>
                </a:effectLst>
                <a:latin typeface="Times New Roman" panose="02020603050405020304" pitchFamily="18" charset="0"/>
              </a:rPr>
              <a:t>: </a:t>
            </a:r>
          </a:p>
          <a:p>
            <a:pPr lvl="1" eaLnBrk="1" hangingPunct="1">
              <a:defRPr/>
            </a:pPr>
            <a:r>
              <a:rPr lang="en-US" altLang="en-US" sz="2000" dirty="0">
                <a:ln w="0"/>
                <a:effectLst>
                  <a:outerShdw blurRad="38100" dist="19050" dir="2700000" algn="tl" rotWithShape="0">
                    <a:schemeClr val="dk1">
                      <a:alpha val="40000"/>
                    </a:schemeClr>
                  </a:outerShdw>
                </a:effectLst>
                <a:latin typeface="Times New Roman" panose="02020603050405020304" pitchFamily="18" charset="0"/>
              </a:rPr>
              <a:t>Libraries often hold archival pieces of information and other types of primary sources that cannot be retrieved online. Good researchers get acquainted with the library catalog, reference desk, and programs and systems for accessing information.</a:t>
            </a:r>
          </a:p>
          <a:p>
            <a:pPr lvl="1" eaLnBrk="1" hangingPunct="1">
              <a:defRPr/>
            </a:pPr>
            <a:endParaRPr lang="en-US" altLang="en-US" sz="1600" dirty="0">
              <a:ln w="0"/>
              <a:effectLst>
                <a:outerShdw blurRad="38100" dist="19050" dir="2700000" algn="tl" rotWithShape="0">
                  <a:schemeClr val="dk1">
                    <a:alpha val="40000"/>
                  </a:schemeClr>
                </a:outerShdw>
              </a:effectLst>
              <a:latin typeface="Times New Roman" panose="02020603050405020304" pitchFamily="18" charset="0"/>
            </a:endParaRPr>
          </a:p>
          <a:p>
            <a:pPr marL="457200" indent="-457200" eaLnBrk="1" hangingPunct="1">
              <a:buFont typeface="Wingdings" panose="05000000000000000000" pitchFamily="2" charset="2"/>
              <a:buChar char="q"/>
              <a:defRPr/>
            </a:pPr>
            <a:r>
              <a:rPr lang="en-US" altLang="en-US" sz="2400" i="1" dirty="0">
                <a:ln w="0"/>
                <a:solidFill>
                  <a:srgbClr val="C00000"/>
                </a:solidFill>
                <a:effectLst>
                  <a:outerShdw blurRad="38100" dist="19050" dir="2700000" algn="tl" rotWithShape="0">
                    <a:schemeClr val="dk1">
                      <a:alpha val="40000"/>
                    </a:schemeClr>
                  </a:outerShdw>
                </a:effectLst>
                <a:latin typeface="Times New Roman" panose="02020603050405020304" pitchFamily="18" charset="0"/>
              </a:rPr>
              <a:t>Online Databases </a:t>
            </a:r>
          </a:p>
          <a:p>
            <a:pPr lvl="1" eaLnBrk="1" hangingPunct="1">
              <a:defRPr/>
            </a:pPr>
            <a:r>
              <a:rPr lang="en-US" altLang="en-US" sz="2000" dirty="0">
                <a:ln w="0"/>
                <a:effectLst>
                  <a:outerShdw blurRad="38100" dist="19050" dir="2700000" algn="tl" rotWithShape="0">
                    <a:schemeClr val="dk1">
                      <a:alpha val="40000"/>
                    </a:schemeClr>
                  </a:outerShdw>
                </a:effectLst>
                <a:latin typeface="Times New Roman" panose="02020603050405020304" pitchFamily="18" charset="0"/>
              </a:rPr>
              <a:t>Online databases are electronic sources the library pays a fee to have access to.  Published articles are found through electronic databases.  They search thousands of journals, books, chapters in edited books, government documents, newspapers, and theses/dissertations.</a:t>
            </a:r>
          </a:p>
        </p:txBody>
      </p:sp>
      <p:pic>
        <p:nvPicPr>
          <p:cNvPr id="3074" name="Picture 2">
            <a:extLst>
              <a:ext uri="{FF2B5EF4-FFF2-40B4-BE49-F238E27FC236}">
                <a16:creationId xmlns:a16="http://schemas.microsoft.com/office/drawing/2014/main" id="{8389E3EE-4419-9CF9-BE83-854BF8AD6CD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39000" y="2372416"/>
            <a:ext cx="4107120" cy="3168811"/>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203784031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587262"/>
            <a:ext cx="10812720" cy="458359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61779" y="462139"/>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Literature Review Sources (cont.)</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4" name="TextBox 6">
            <a:extLst>
              <a:ext uri="{FF2B5EF4-FFF2-40B4-BE49-F238E27FC236}">
                <a16:creationId xmlns:a16="http://schemas.microsoft.com/office/drawing/2014/main" id="{E3D8A627-E05C-38A5-BAB1-A125C136E9ED}"/>
              </a:ext>
            </a:extLst>
          </p:cNvPr>
          <p:cNvSpPr txBox="1">
            <a:spLocks noChangeArrowheads="1"/>
          </p:cNvSpPr>
          <p:nvPr/>
        </p:nvSpPr>
        <p:spPr bwMode="auto">
          <a:xfrm>
            <a:off x="838200" y="1600200"/>
            <a:ext cx="10591800" cy="6771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endParaRPr lang="en-US" dirty="0">
              <a:latin typeface="Times New Roman" panose="02020603050405020304" pitchFamily="18" charset="0"/>
            </a:endParaRPr>
          </a:p>
          <a:p>
            <a:pPr marL="1262063" lvl="1" indent="-342900">
              <a:buFont typeface="Wingdings" panose="05000000000000000000" pitchFamily="2" charset="2"/>
              <a:buChar char="§"/>
              <a:defRPr/>
            </a:pPr>
            <a:endParaRPr lang="en-US" sz="2000" dirty="0"/>
          </a:p>
        </p:txBody>
      </p:sp>
      <p:pic>
        <p:nvPicPr>
          <p:cNvPr id="18" name="Picture 17">
            <a:extLst>
              <a:ext uri="{FF2B5EF4-FFF2-40B4-BE49-F238E27FC236}">
                <a16:creationId xmlns:a16="http://schemas.microsoft.com/office/drawing/2014/main" id="{70D7F3F8-3E30-C6E8-7B0E-EFAEABDF0C57}"/>
              </a:ext>
            </a:extLst>
          </p:cNvPr>
          <p:cNvPicPr>
            <a:picLocks noChangeAspect="1"/>
          </p:cNvPicPr>
          <p:nvPr/>
        </p:nvPicPr>
        <p:blipFill>
          <a:blip r:embed="rId4"/>
          <a:stretch>
            <a:fillRect/>
          </a:stretch>
        </p:blipFill>
        <p:spPr>
          <a:xfrm>
            <a:off x="1778151" y="1669761"/>
            <a:ext cx="3733034" cy="4502439"/>
          </a:xfrm>
          <a:prstGeom prst="rect">
            <a:avLst/>
          </a:prstGeom>
        </p:spPr>
      </p:pic>
      <p:pic>
        <p:nvPicPr>
          <p:cNvPr id="20" name="Picture 19">
            <a:extLst>
              <a:ext uri="{FF2B5EF4-FFF2-40B4-BE49-F238E27FC236}">
                <a16:creationId xmlns:a16="http://schemas.microsoft.com/office/drawing/2014/main" id="{4CE578F6-C33A-481F-C9F3-FE0A271C6821}"/>
              </a:ext>
            </a:extLst>
          </p:cNvPr>
          <p:cNvPicPr>
            <a:picLocks noChangeAspect="1"/>
          </p:cNvPicPr>
          <p:nvPr/>
        </p:nvPicPr>
        <p:blipFill>
          <a:blip r:embed="rId5"/>
          <a:stretch>
            <a:fillRect/>
          </a:stretch>
        </p:blipFill>
        <p:spPr>
          <a:xfrm>
            <a:off x="5621645" y="1729119"/>
            <a:ext cx="5205875" cy="4227648"/>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392374535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00446"/>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61779" y="462139"/>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Literature Review Sources (cont.)</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4" name="TextBox 6">
            <a:extLst>
              <a:ext uri="{FF2B5EF4-FFF2-40B4-BE49-F238E27FC236}">
                <a16:creationId xmlns:a16="http://schemas.microsoft.com/office/drawing/2014/main" id="{E3D8A627-E05C-38A5-BAB1-A125C136E9ED}"/>
              </a:ext>
            </a:extLst>
          </p:cNvPr>
          <p:cNvSpPr txBox="1">
            <a:spLocks noChangeArrowheads="1"/>
          </p:cNvSpPr>
          <p:nvPr/>
        </p:nvSpPr>
        <p:spPr bwMode="auto">
          <a:xfrm>
            <a:off x="838200" y="1600200"/>
            <a:ext cx="10591800" cy="6771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endParaRPr lang="en-US" dirty="0">
              <a:latin typeface="Times New Roman" panose="02020603050405020304" pitchFamily="18" charset="0"/>
            </a:endParaRPr>
          </a:p>
          <a:p>
            <a:pPr marL="1262063" lvl="1" indent="-342900">
              <a:buFont typeface="Wingdings" panose="05000000000000000000" pitchFamily="2" charset="2"/>
              <a:buChar char="§"/>
              <a:defRPr/>
            </a:pPr>
            <a:endParaRPr lang="en-US" sz="2000" dirty="0"/>
          </a:p>
        </p:txBody>
      </p:sp>
      <p:pic>
        <p:nvPicPr>
          <p:cNvPr id="6" name="Picture 5">
            <a:extLst>
              <a:ext uri="{FF2B5EF4-FFF2-40B4-BE49-F238E27FC236}">
                <a16:creationId xmlns:a16="http://schemas.microsoft.com/office/drawing/2014/main" id="{10A4DB75-E3CE-BE41-2667-38119A0DC966}"/>
              </a:ext>
            </a:extLst>
          </p:cNvPr>
          <p:cNvPicPr>
            <a:picLocks noChangeAspect="1"/>
          </p:cNvPicPr>
          <p:nvPr/>
        </p:nvPicPr>
        <p:blipFill>
          <a:blip r:embed="rId4"/>
          <a:stretch>
            <a:fillRect/>
          </a:stretch>
        </p:blipFill>
        <p:spPr>
          <a:xfrm>
            <a:off x="2057400" y="1800446"/>
            <a:ext cx="3955523" cy="4370412"/>
          </a:xfrm>
          <a:prstGeom prst="rect">
            <a:avLst/>
          </a:prstGeom>
        </p:spPr>
      </p:pic>
      <p:pic>
        <p:nvPicPr>
          <p:cNvPr id="9" name="Picture 8">
            <a:extLst>
              <a:ext uri="{FF2B5EF4-FFF2-40B4-BE49-F238E27FC236}">
                <a16:creationId xmlns:a16="http://schemas.microsoft.com/office/drawing/2014/main" id="{19AF787B-7ED8-9C82-5549-C395A5CADD22}"/>
              </a:ext>
            </a:extLst>
          </p:cNvPr>
          <p:cNvPicPr>
            <a:picLocks noChangeAspect="1"/>
          </p:cNvPicPr>
          <p:nvPr/>
        </p:nvPicPr>
        <p:blipFill>
          <a:blip r:embed="rId5"/>
          <a:stretch>
            <a:fillRect/>
          </a:stretch>
        </p:blipFill>
        <p:spPr>
          <a:xfrm>
            <a:off x="6134100" y="1910551"/>
            <a:ext cx="4880579" cy="3875986"/>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117995966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16441"/>
            <a:ext cx="10812720" cy="463195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61779" y="462139"/>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Literature Review Sources (cont.)</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sp>
        <p:nvSpPr>
          <p:cNvPr id="4" name="TextBox 6">
            <a:extLst>
              <a:ext uri="{FF2B5EF4-FFF2-40B4-BE49-F238E27FC236}">
                <a16:creationId xmlns:a16="http://schemas.microsoft.com/office/drawing/2014/main" id="{E3D8A627-E05C-38A5-BAB1-A125C136E9ED}"/>
              </a:ext>
            </a:extLst>
          </p:cNvPr>
          <p:cNvSpPr txBox="1">
            <a:spLocks noChangeArrowheads="1"/>
          </p:cNvSpPr>
          <p:nvPr/>
        </p:nvSpPr>
        <p:spPr bwMode="auto">
          <a:xfrm>
            <a:off x="838200" y="1600200"/>
            <a:ext cx="10591800" cy="6771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endParaRPr lang="en-US" dirty="0">
              <a:latin typeface="Times New Roman" panose="02020603050405020304" pitchFamily="18" charset="0"/>
            </a:endParaRPr>
          </a:p>
          <a:p>
            <a:pPr marL="1262063" lvl="1" indent="-342900">
              <a:buFont typeface="Wingdings" panose="05000000000000000000" pitchFamily="2" charset="2"/>
              <a:buChar char="§"/>
              <a:defRPr/>
            </a:pPr>
            <a:endParaRPr lang="en-US" sz="2000" dirty="0"/>
          </a:p>
        </p:txBody>
      </p:sp>
      <p:pic>
        <p:nvPicPr>
          <p:cNvPr id="7" name="Picture 6">
            <a:extLst>
              <a:ext uri="{FF2B5EF4-FFF2-40B4-BE49-F238E27FC236}">
                <a16:creationId xmlns:a16="http://schemas.microsoft.com/office/drawing/2014/main" id="{52835C4D-0B5E-F20E-385F-E09F5875CE8F}"/>
              </a:ext>
            </a:extLst>
          </p:cNvPr>
          <p:cNvPicPr>
            <a:picLocks noChangeAspect="1"/>
          </p:cNvPicPr>
          <p:nvPr/>
        </p:nvPicPr>
        <p:blipFill>
          <a:blip r:embed="rId3"/>
          <a:stretch>
            <a:fillRect/>
          </a:stretch>
        </p:blipFill>
        <p:spPr>
          <a:xfrm>
            <a:off x="1942080" y="1576588"/>
            <a:ext cx="3807090" cy="4609896"/>
          </a:xfrm>
          <a:prstGeom prst="rect">
            <a:avLst/>
          </a:prstGeom>
        </p:spPr>
      </p:pic>
      <p:pic>
        <p:nvPicPr>
          <p:cNvPr id="11" name="Picture 10">
            <a:extLst>
              <a:ext uri="{FF2B5EF4-FFF2-40B4-BE49-F238E27FC236}">
                <a16:creationId xmlns:a16="http://schemas.microsoft.com/office/drawing/2014/main" id="{11F014BE-62D4-0B2C-2371-EEC29DE5D040}"/>
              </a:ext>
            </a:extLst>
          </p:cNvPr>
          <p:cNvPicPr>
            <a:picLocks noChangeAspect="1"/>
          </p:cNvPicPr>
          <p:nvPr/>
        </p:nvPicPr>
        <p:blipFill>
          <a:blip r:embed="rId4"/>
          <a:stretch>
            <a:fillRect/>
          </a:stretch>
        </p:blipFill>
        <p:spPr>
          <a:xfrm>
            <a:off x="5972267" y="1838716"/>
            <a:ext cx="4179100" cy="4187408"/>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798927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00200"/>
            <a:ext cx="10812720" cy="457065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61779" y="462139"/>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Literature Review  Sources (cont.)</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4" name="TextBox 6">
            <a:extLst>
              <a:ext uri="{FF2B5EF4-FFF2-40B4-BE49-F238E27FC236}">
                <a16:creationId xmlns:a16="http://schemas.microsoft.com/office/drawing/2014/main" id="{E3D8A627-E05C-38A5-BAB1-A125C136E9ED}"/>
              </a:ext>
            </a:extLst>
          </p:cNvPr>
          <p:cNvSpPr txBox="1">
            <a:spLocks noChangeArrowheads="1"/>
          </p:cNvSpPr>
          <p:nvPr/>
        </p:nvSpPr>
        <p:spPr bwMode="auto">
          <a:xfrm>
            <a:off x="838200" y="1600200"/>
            <a:ext cx="10591800" cy="6771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endParaRPr lang="en-US" dirty="0">
              <a:latin typeface="Times New Roman" panose="02020603050405020304" pitchFamily="18" charset="0"/>
            </a:endParaRPr>
          </a:p>
          <a:p>
            <a:pPr marL="1262063" lvl="1" indent="-342900">
              <a:buFont typeface="Wingdings" panose="05000000000000000000" pitchFamily="2" charset="2"/>
              <a:buChar char="§"/>
              <a:defRPr/>
            </a:pPr>
            <a:endParaRPr lang="en-US" sz="2000" dirty="0"/>
          </a:p>
        </p:txBody>
      </p:sp>
      <p:pic>
        <p:nvPicPr>
          <p:cNvPr id="6" name="Picture 5">
            <a:extLst>
              <a:ext uri="{FF2B5EF4-FFF2-40B4-BE49-F238E27FC236}">
                <a16:creationId xmlns:a16="http://schemas.microsoft.com/office/drawing/2014/main" id="{D35E8BB8-642E-15A9-1D52-58125063C194}"/>
              </a:ext>
            </a:extLst>
          </p:cNvPr>
          <p:cNvPicPr>
            <a:picLocks noChangeAspect="1"/>
          </p:cNvPicPr>
          <p:nvPr/>
        </p:nvPicPr>
        <p:blipFill>
          <a:blip r:embed="rId4"/>
          <a:stretch>
            <a:fillRect/>
          </a:stretch>
        </p:blipFill>
        <p:spPr>
          <a:xfrm>
            <a:off x="1676400" y="1919724"/>
            <a:ext cx="3548756" cy="3887379"/>
          </a:xfrm>
          <a:prstGeom prst="rect">
            <a:avLst/>
          </a:prstGeom>
        </p:spPr>
      </p:pic>
      <p:pic>
        <p:nvPicPr>
          <p:cNvPr id="10" name="Picture 9">
            <a:extLst>
              <a:ext uri="{FF2B5EF4-FFF2-40B4-BE49-F238E27FC236}">
                <a16:creationId xmlns:a16="http://schemas.microsoft.com/office/drawing/2014/main" id="{80B64F63-290F-15DC-8FA3-A09882B0F384}"/>
              </a:ext>
            </a:extLst>
          </p:cNvPr>
          <p:cNvPicPr>
            <a:picLocks noChangeAspect="1"/>
          </p:cNvPicPr>
          <p:nvPr/>
        </p:nvPicPr>
        <p:blipFill>
          <a:blip r:embed="rId5"/>
          <a:stretch>
            <a:fillRect/>
          </a:stretch>
        </p:blipFill>
        <p:spPr>
          <a:xfrm>
            <a:off x="5562600" y="1975765"/>
            <a:ext cx="5266197" cy="393527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42782377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00446"/>
            <a:ext cx="10812720" cy="414315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61779" y="462139"/>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Other Sources</a:t>
            </a:r>
            <a:endParaRPr lang="ar-YE" sz="3200" b="1" dirty="0">
              <a:solidFill>
                <a:prstClr val="white"/>
              </a:solidFill>
              <a:latin typeface="Agency FB" panose="020B0503020202020204" pitchFamily="34"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4" name="TextBox 6">
            <a:extLst>
              <a:ext uri="{FF2B5EF4-FFF2-40B4-BE49-F238E27FC236}">
                <a16:creationId xmlns:a16="http://schemas.microsoft.com/office/drawing/2014/main" id="{E3D8A627-E05C-38A5-BAB1-A125C136E9ED}"/>
              </a:ext>
            </a:extLst>
          </p:cNvPr>
          <p:cNvSpPr txBox="1">
            <a:spLocks noChangeArrowheads="1"/>
          </p:cNvSpPr>
          <p:nvPr/>
        </p:nvSpPr>
        <p:spPr bwMode="auto">
          <a:xfrm>
            <a:off x="838200" y="1600200"/>
            <a:ext cx="10591800" cy="6771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endParaRPr lang="en-US" dirty="0">
              <a:latin typeface="Times New Roman" panose="02020603050405020304" pitchFamily="18" charset="0"/>
            </a:endParaRPr>
          </a:p>
          <a:p>
            <a:pPr marL="1262063" lvl="1" indent="-342900">
              <a:buFont typeface="Wingdings" panose="05000000000000000000" pitchFamily="2" charset="2"/>
              <a:buChar char="§"/>
              <a:defRPr/>
            </a:pPr>
            <a:endParaRPr lang="en-US" sz="2000" dirty="0"/>
          </a:p>
        </p:txBody>
      </p:sp>
      <p:sp>
        <p:nvSpPr>
          <p:cNvPr id="6" name="TextBox 6">
            <a:extLst>
              <a:ext uri="{FF2B5EF4-FFF2-40B4-BE49-F238E27FC236}">
                <a16:creationId xmlns:a16="http://schemas.microsoft.com/office/drawing/2014/main" id="{47543225-F7A3-8681-D90C-4AD318982E45}"/>
              </a:ext>
            </a:extLst>
          </p:cNvPr>
          <p:cNvSpPr txBox="1">
            <a:spLocks noChangeArrowheads="1"/>
          </p:cNvSpPr>
          <p:nvPr/>
        </p:nvSpPr>
        <p:spPr bwMode="auto">
          <a:xfrm>
            <a:off x="762000" y="1850172"/>
            <a:ext cx="10761617" cy="4093428"/>
          </a:xfrm>
          <a:prstGeom prst="rect">
            <a:avLst/>
          </a:prstGeom>
          <a:ln>
            <a:noFill/>
          </a:ln>
        </p:spPr>
        <p:style>
          <a:lnRef idx="2">
            <a:schemeClr val="accent6"/>
          </a:lnRef>
          <a:fillRef idx="1">
            <a:schemeClr val="lt1"/>
          </a:fillRef>
          <a:effectRef idx="0">
            <a:schemeClr val="accent6"/>
          </a:effectRef>
          <a:fontRef idx="minor">
            <a:schemeClr val="dk1"/>
          </a:fontRef>
        </p:style>
        <p:txBody>
          <a:bodyPr wrap="square">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marL="457200" indent="-457200" eaLnBrk="1" hangingPunct="1">
              <a:lnSpc>
                <a:spcPct val="150000"/>
              </a:lnSpc>
              <a:buFont typeface="+mj-lt"/>
              <a:buAutoNum type="arabicPeriod"/>
              <a:defRPr/>
            </a:pPr>
            <a:r>
              <a:rPr lang="en-US" altLang="en-US" sz="2400" b="1" i="1" dirty="0">
                <a:ln w="0"/>
                <a:solidFill>
                  <a:srgbClr val="C00000"/>
                </a:solidFill>
                <a:effectLst>
                  <a:outerShdw blurRad="38100" dist="19050" dir="2700000" algn="tl" rotWithShape="0">
                    <a:schemeClr val="dk1">
                      <a:alpha val="40000"/>
                    </a:schemeClr>
                  </a:outerShdw>
                </a:effectLst>
                <a:latin typeface="Times New Roman" panose="02020603050405020304" pitchFamily="18" charset="0"/>
              </a:rPr>
              <a:t>Internet Sources.</a:t>
            </a:r>
            <a:endParaRPr lang="en-US" altLang="en-US" sz="2000" b="1" i="1" dirty="0">
              <a:ln w="0"/>
              <a:solidFill>
                <a:srgbClr val="C00000"/>
              </a:solidFill>
              <a:effectLst>
                <a:outerShdw blurRad="38100" dist="19050" dir="2700000" algn="tl" rotWithShape="0">
                  <a:schemeClr val="dk1">
                    <a:alpha val="40000"/>
                  </a:schemeClr>
                </a:outerShdw>
              </a:effectLst>
              <a:latin typeface="Times New Roman" panose="02020603050405020304" pitchFamily="18" charset="0"/>
            </a:endParaRPr>
          </a:p>
          <a:p>
            <a:pPr marL="457200" indent="-457200" eaLnBrk="1" hangingPunct="1">
              <a:lnSpc>
                <a:spcPct val="150000"/>
              </a:lnSpc>
              <a:buFont typeface="+mj-lt"/>
              <a:buAutoNum type="arabicPeriod"/>
              <a:defRPr/>
            </a:pPr>
            <a:r>
              <a:rPr lang="en-US" altLang="en-US" sz="2400" b="1" i="1" dirty="0">
                <a:ln w="0"/>
                <a:solidFill>
                  <a:srgbClr val="C00000"/>
                </a:solidFill>
                <a:effectLst>
                  <a:outerShdw blurRad="38100" dist="19050" dir="2700000" algn="tl" rotWithShape="0">
                    <a:schemeClr val="dk1">
                      <a:alpha val="40000"/>
                    </a:schemeClr>
                  </a:outerShdw>
                </a:effectLst>
                <a:latin typeface="Times New Roman" panose="02020603050405020304" pitchFamily="18" charset="0"/>
              </a:rPr>
              <a:t>Primary Sources: </a:t>
            </a:r>
            <a:r>
              <a:rPr lang="en-US" altLang="en-US" sz="2000" dirty="0">
                <a:ln w="0"/>
                <a:effectLst>
                  <a:outerShdw blurRad="38100" dist="19050" dir="2700000" algn="tl" rotWithShape="0">
                    <a:schemeClr val="dk1">
                      <a:alpha val="40000"/>
                    </a:schemeClr>
                  </a:outerShdw>
                </a:effectLst>
                <a:latin typeface="Times New Roman" panose="02020603050405020304" pitchFamily="18" charset="0"/>
              </a:rPr>
              <a:t>presents the immediate results of research activities. </a:t>
            </a:r>
          </a:p>
          <a:p>
            <a:pPr marL="914400" lvl="1" indent="-457200" eaLnBrk="1" hangingPunct="1">
              <a:buFont typeface="+mj-lt"/>
              <a:buAutoNum type="arabicPeriod"/>
              <a:defRPr/>
            </a:pPr>
            <a:r>
              <a:rPr lang="en-US" altLang="en-US" sz="2000" dirty="0">
                <a:ln w="0"/>
                <a:effectLst>
                  <a:outerShdw blurRad="38100" dist="19050" dir="2700000" algn="tl" rotWithShape="0">
                    <a:schemeClr val="dk1">
                      <a:alpha val="40000"/>
                    </a:schemeClr>
                  </a:outerShdw>
                </a:effectLst>
                <a:latin typeface="Times New Roman" panose="02020603050405020304" pitchFamily="18" charset="0"/>
              </a:rPr>
              <a:t> It often includes analysis of data collected in the field or laboratory.  </a:t>
            </a:r>
          </a:p>
          <a:p>
            <a:pPr marL="914400" lvl="1" indent="-457200" eaLnBrk="1" hangingPunct="1">
              <a:buFont typeface="+mj-lt"/>
              <a:buAutoNum type="arabicPeriod"/>
              <a:defRPr/>
            </a:pPr>
            <a:r>
              <a:rPr lang="en-US" altLang="en-US" sz="2000" dirty="0">
                <a:ln w="0"/>
                <a:effectLst>
                  <a:outerShdw blurRad="38100" dist="19050" dir="2700000" algn="tl" rotWithShape="0">
                    <a:schemeClr val="dk1">
                      <a:alpha val="40000"/>
                    </a:schemeClr>
                  </a:outerShdw>
                </a:effectLst>
                <a:latin typeface="Times New Roman" panose="02020603050405020304" pitchFamily="18" charset="0"/>
              </a:rPr>
              <a:t>Primary literature presents original research and/or new scientific discoveries. </a:t>
            </a:r>
          </a:p>
          <a:p>
            <a:pPr marL="457200" indent="-457200" eaLnBrk="1" hangingPunct="1">
              <a:buFont typeface="+mj-lt"/>
              <a:buAutoNum type="arabicPeriod"/>
              <a:defRPr/>
            </a:pPr>
            <a:r>
              <a:rPr lang="en-US" altLang="en-US" sz="2400" b="1" i="1" dirty="0">
                <a:ln w="0"/>
                <a:solidFill>
                  <a:srgbClr val="C00000"/>
                </a:solidFill>
                <a:effectLst>
                  <a:outerShdw blurRad="38100" dist="19050" dir="2700000" algn="tl" rotWithShape="0">
                    <a:schemeClr val="dk1">
                      <a:alpha val="40000"/>
                    </a:schemeClr>
                  </a:outerShdw>
                </a:effectLst>
                <a:latin typeface="Times New Roman" panose="02020603050405020304" pitchFamily="18" charset="0"/>
              </a:rPr>
              <a:t>Secondary Sources </a:t>
            </a:r>
            <a:r>
              <a:rPr lang="en-US" altLang="en-US" sz="2000" dirty="0">
                <a:ln w="0"/>
                <a:effectLst>
                  <a:outerShdw blurRad="38100" dist="19050" dir="2700000" algn="tl" rotWithShape="0">
                    <a:schemeClr val="dk1">
                      <a:alpha val="40000"/>
                    </a:schemeClr>
                  </a:outerShdw>
                </a:effectLst>
                <a:latin typeface="Times New Roman" panose="02020603050405020304" pitchFamily="18" charset="0"/>
              </a:rPr>
              <a:t>summarizes and synthesizes the primary literature. </a:t>
            </a:r>
          </a:p>
          <a:p>
            <a:pPr marL="914400" lvl="1" indent="-457200" eaLnBrk="1" hangingPunct="1">
              <a:buFont typeface="+mj-lt"/>
              <a:buAutoNum type="arabicPeriod"/>
              <a:defRPr/>
            </a:pPr>
            <a:r>
              <a:rPr lang="en-US" altLang="en-US" sz="2000" dirty="0">
                <a:ln w="0"/>
                <a:effectLst>
                  <a:outerShdw blurRad="38100" dist="19050" dir="2700000" algn="tl" rotWithShape="0">
                    <a:schemeClr val="dk1">
                      <a:alpha val="40000"/>
                    </a:schemeClr>
                  </a:outerShdw>
                </a:effectLst>
                <a:latin typeface="Times New Roman" panose="02020603050405020304" pitchFamily="18" charset="0"/>
              </a:rPr>
              <a:t> It is usually broader and less current than primary literature.  </a:t>
            </a:r>
          </a:p>
          <a:p>
            <a:pPr marL="914400" lvl="1" indent="-457200" eaLnBrk="1" hangingPunct="1">
              <a:buFont typeface="+mj-lt"/>
              <a:buAutoNum type="arabicPeriod"/>
              <a:defRPr/>
            </a:pPr>
            <a:r>
              <a:rPr lang="en-US" altLang="en-US" sz="2000" dirty="0">
                <a:ln w="0"/>
                <a:effectLst>
                  <a:outerShdw blurRad="38100" dist="19050" dir="2700000" algn="tl" rotWithShape="0">
                    <a:schemeClr val="dk1">
                      <a:alpha val="40000"/>
                    </a:schemeClr>
                  </a:outerShdw>
                </a:effectLst>
                <a:latin typeface="Times New Roman" panose="02020603050405020304" pitchFamily="18" charset="0"/>
              </a:rPr>
              <a:t>Since most information sources in the secondary literature contain extensive bibliographies, they can be useful for finding more information on a topic. </a:t>
            </a:r>
          </a:p>
          <a:p>
            <a:pPr marL="457200" indent="-457200" eaLnBrk="1" hangingPunct="1">
              <a:buFont typeface="+mj-lt"/>
              <a:buAutoNum type="arabicPeriod"/>
              <a:defRPr/>
            </a:pPr>
            <a:r>
              <a:rPr lang="en-US" altLang="en-US" sz="2400" b="1" i="1" dirty="0">
                <a:ln w="0"/>
                <a:solidFill>
                  <a:srgbClr val="C00000"/>
                </a:solidFill>
                <a:effectLst>
                  <a:outerShdw blurRad="38100" dist="19050" dir="2700000" algn="tl" rotWithShape="0">
                    <a:schemeClr val="dk1">
                      <a:alpha val="40000"/>
                    </a:schemeClr>
                  </a:outerShdw>
                </a:effectLst>
                <a:latin typeface="Times New Roman" panose="02020603050405020304" pitchFamily="18" charset="0"/>
              </a:rPr>
              <a:t>Tertiary Literature: </a:t>
            </a:r>
            <a:r>
              <a:rPr lang="en-US" altLang="en-US" sz="2000" dirty="0">
                <a:ln w="0"/>
                <a:effectLst>
                  <a:outerShdw blurRad="38100" dist="19050" dir="2700000" algn="tl" rotWithShape="0">
                    <a:schemeClr val="dk1">
                      <a:alpha val="40000"/>
                    </a:schemeClr>
                  </a:outerShdw>
                </a:effectLst>
                <a:latin typeface="Times New Roman" panose="02020603050405020304" pitchFamily="18" charset="0"/>
              </a:rPr>
              <a:t>presents summaries or condensed versions of materials usually with references to primary or secondary sources. </a:t>
            </a:r>
          </a:p>
          <a:p>
            <a:pPr marL="914400" lvl="1" indent="-457200" eaLnBrk="1" hangingPunct="1">
              <a:buFont typeface="+mj-lt"/>
              <a:buAutoNum type="arabicPeriod"/>
              <a:defRPr/>
            </a:pPr>
            <a:r>
              <a:rPr lang="en-US" altLang="en-US" sz="2000" dirty="0">
                <a:ln w="0"/>
                <a:effectLst>
                  <a:outerShdw blurRad="38100" dist="19050" dir="2700000" algn="tl" rotWithShape="0">
                    <a:schemeClr val="dk1">
                      <a:alpha val="40000"/>
                    </a:schemeClr>
                  </a:outerShdw>
                </a:effectLst>
                <a:latin typeface="Times New Roman" panose="02020603050405020304" pitchFamily="18" charset="0"/>
              </a:rPr>
              <a:t> They can be a good place to look up facts or get a general overview of a subject. </a:t>
            </a:r>
          </a:p>
        </p:txBody>
      </p:sp>
      <p:sp>
        <p:nvSpPr>
          <p:cNvPr id="10" name="TextBox 4">
            <a:extLst>
              <a:ext uri="{FF2B5EF4-FFF2-40B4-BE49-F238E27FC236}">
                <a16:creationId xmlns:a16="http://schemas.microsoft.com/office/drawing/2014/main" id="{18732E5C-24D0-A000-410E-7DF5FE9204AC}"/>
              </a:ext>
            </a:extLst>
          </p:cNvPr>
          <p:cNvSpPr txBox="1">
            <a:spLocks noChangeArrowheads="1"/>
          </p:cNvSpPr>
          <p:nvPr/>
        </p:nvSpPr>
        <p:spPr bwMode="auto">
          <a:xfrm>
            <a:off x="838200" y="6136281"/>
            <a:ext cx="571817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eaLnBrk="0" fontAlgn="base" hangingPunct="0">
              <a:spcBef>
                <a:spcPct val="0"/>
              </a:spcBef>
              <a:spcAft>
                <a:spcPct val="0"/>
              </a:spcAft>
              <a:defRPr kern="1200">
                <a:solidFill>
                  <a:schemeClr val="tx1"/>
                </a:solidFill>
                <a:latin typeface="Tahoma" panose="020B060403050404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Tahoma" panose="020B060403050404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Tahoma" panose="020B060403050404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Tahoma" panose="020B060403050404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Tahoma" panose="020B0604030504040204" pitchFamily="34" charset="0"/>
                <a:ea typeface="ＭＳ Ｐゴシック" panose="020B0600070205080204" pitchFamily="34" charset="-128"/>
                <a:cs typeface="+mn-cs"/>
              </a:defRPr>
            </a:lvl5pPr>
            <a:lvl6pPr marL="2286000" algn="l" defTabSz="914400" rtl="0" eaLnBrk="1" latinLnBrk="0" hangingPunct="1">
              <a:defRPr kern="1200">
                <a:solidFill>
                  <a:schemeClr val="tx1"/>
                </a:solidFill>
                <a:latin typeface="Tahoma" panose="020B0604030504040204" pitchFamily="34" charset="0"/>
                <a:ea typeface="ＭＳ Ｐゴシック" panose="020B0600070205080204" pitchFamily="34" charset="-128"/>
                <a:cs typeface="+mn-cs"/>
              </a:defRPr>
            </a:lvl6pPr>
            <a:lvl7pPr marL="2743200" algn="l" defTabSz="914400" rtl="0" eaLnBrk="1" latinLnBrk="0" hangingPunct="1">
              <a:defRPr kern="1200">
                <a:solidFill>
                  <a:schemeClr val="tx1"/>
                </a:solidFill>
                <a:latin typeface="Tahoma" panose="020B0604030504040204" pitchFamily="34" charset="0"/>
                <a:ea typeface="ＭＳ Ｐゴシック" panose="020B0600070205080204" pitchFamily="34" charset="-128"/>
                <a:cs typeface="+mn-cs"/>
              </a:defRPr>
            </a:lvl7pPr>
            <a:lvl8pPr marL="3200400" algn="l" defTabSz="914400" rtl="0" eaLnBrk="1" latinLnBrk="0" hangingPunct="1">
              <a:defRPr kern="1200">
                <a:solidFill>
                  <a:schemeClr val="tx1"/>
                </a:solidFill>
                <a:latin typeface="Tahoma" panose="020B0604030504040204" pitchFamily="34" charset="0"/>
                <a:ea typeface="ＭＳ Ｐゴシック" panose="020B0600070205080204" pitchFamily="34" charset="-128"/>
                <a:cs typeface="+mn-cs"/>
              </a:defRPr>
            </a:lvl8pPr>
            <a:lvl9pPr marL="3657600" algn="l" defTabSz="914400" rtl="0" eaLnBrk="1" latinLnBrk="0" hangingPunct="1">
              <a:defRPr kern="1200">
                <a:solidFill>
                  <a:schemeClr val="tx1"/>
                </a:solidFill>
                <a:latin typeface="Tahoma" panose="020B0604030504040204" pitchFamily="34" charset="0"/>
                <a:ea typeface="ＭＳ Ｐゴシック" panose="020B0600070205080204" pitchFamily="34" charset="-128"/>
                <a:cs typeface="+mn-cs"/>
              </a:defRPr>
            </a:lvl9pPr>
          </a:lstStyle>
          <a:p>
            <a:r>
              <a:rPr lang="en-US" altLang="en-US" dirty="0">
                <a:solidFill>
                  <a:schemeClr val="bg1"/>
                </a:solidFill>
              </a:rPr>
              <a:t>(</a:t>
            </a:r>
            <a:r>
              <a:rPr lang="en-US" altLang="en-US" dirty="0" err="1">
                <a:solidFill>
                  <a:schemeClr val="bg1"/>
                </a:solidFill>
              </a:rPr>
              <a:t>VanderMey</a:t>
            </a:r>
            <a:r>
              <a:rPr lang="en-US" altLang="en-US" dirty="0">
                <a:solidFill>
                  <a:schemeClr val="bg1"/>
                </a:solidFill>
              </a:rPr>
              <a:t> et al., 2011; Sheperis et al., 2017)</a:t>
            </a:r>
          </a:p>
        </p:txBody>
      </p:sp>
    </p:spTree>
    <p:extLst>
      <p:ext uri="{BB962C8B-B14F-4D97-AF65-F5344CB8AC3E}">
        <p14:creationId xmlns:p14="http://schemas.microsoft.com/office/powerpoint/2010/main" val="352119338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421332"/>
            <a:ext cx="10812720" cy="508492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61779" y="462139"/>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Other Sources (cont.)</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4" name="TextBox 6">
            <a:extLst>
              <a:ext uri="{FF2B5EF4-FFF2-40B4-BE49-F238E27FC236}">
                <a16:creationId xmlns:a16="http://schemas.microsoft.com/office/drawing/2014/main" id="{E3D8A627-E05C-38A5-BAB1-A125C136E9ED}"/>
              </a:ext>
            </a:extLst>
          </p:cNvPr>
          <p:cNvSpPr txBox="1">
            <a:spLocks noChangeArrowheads="1"/>
          </p:cNvSpPr>
          <p:nvPr/>
        </p:nvSpPr>
        <p:spPr bwMode="auto">
          <a:xfrm>
            <a:off x="838200" y="1600200"/>
            <a:ext cx="10591800" cy="6771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endParaRPr lang="en-US" dirty="0">
              <a:latin typeface="Times New Roman" panose="02020603050405020304" pitchFamily="18" charset="0"/>
            </a:endParaRPr>
          </a:p>
          <a:p>
            <a:pPr marL="1262063" lvl="1" indent="-342900">
              <a:buFont typeface="Wingdings" panose="05000000000000000000" pitchFamily="2" charset="2"/>
              <a:buChar char="§"/>
              <a:defRPr/>
            </a:pPr>
            <a:endParaRPr lang="en-US" sz="2000" dirty="0"/>
          </a:p>
        </p:txBody>
      </p:sp>
      <p:pic>
        <p:nvPicPr>
          <p:cNvPr id="26" name="Picture 25">
            <a:extLst>
              <a:ext uri="{FF2B5EF4-FFF2-40B4-BE49-F238E27FC236}">
                <a16:creationId xmlns:a16="http://schemas.microsoft.com/office/drawing/2014/main" id="{3DF3BD21-6FF1-2AE1-F535-6AE09732FDE7}"/>
              </a:ext>
            </a:extLst>
          </p:cNvPr>
          <p:cNvPicPr>
            <a:picLocks noChangeAspect="1"/>
          </p:cNvPicPr>
          <p:nvPr/>
        </p:nvPicPr>
        <p:blipFill>
          <a:blip r:embed="rId5"/>
          <a:stretch>
            <a:fillRect/>
          </a:stretch>
        </p:blipFill>
        <p:spPr>
          <a:xfrm>
            <a:off x="2543325" y="1494740"/>
            <a:ext cx="7392432" cy="490606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04191504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00446"/>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61779" y="462139"/>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Peer Reviewed Journals</a:t>
            </a:r>
            <a:endParaRPr lang="ar-YE" sz="3200" b="1" dirty="0">
              <a:solidFill>
                <a:prstClr val="white"/>
              </a:solidFill>
              <a:latin typeface="Agency FB" panose="020B0503020202020204" pitchFamily="34"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4" name="TextBox 6">
            <a:extLst>
              <a:ext uri="{FF2B5EF4-FFF2-40B4-BE49-F238E27FC236}">
                <a16:creationId xmlns:a16="http://schemas.microsoft.com/office/drawing/2014/main" id="{E3D8A627-E05C-38A5-BAB1-A125C136E9ED}"/>
              </a:ext>
            </a:extLst>
          </p:cNvPr>
          <p:cNvSpPr txBox="1">
            <a:spLocks noChangeArrowheads="1"/>
          </p:cNvSpPr>
          <p:nvPr/>
        </p:nvSpPr>
        <p:spPr bwMode="auto">
          <a:xfrm>
            <a:off x="838200" y="1600200"/>
            <a:ext cx="10591800" cy="6771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endParaRPr lang="en-US" dirty="0">
              <a:latin typeface="Times New Roman" panose="02020603050405020304" pitchFamily="18" charset="0"/>
            </a:endParaRPr>
          </a:p>
          <a:p>
            <a:pPr marL="1262063" lvl="1" indent="-342900">
              <a:buFont typeface="Wingdings" panose="05000000000000000000" pitchFamily="2" charset="2"/>
              <a:buChar char="§"/>
              <a:defRPr/>
            </a:pPr>
            <a:endParaRPr lang="en-US" sz="2000" dirty="0"/>
          </a:p>
        </p:txBody>
      </p:sp>
      <p:sp>
        <p:nvSpPr>
          <p:cNvPr id="6" name="TextBox 6">
            <a:extLst>
              <a:ext uri="{FF2B5EF4-FFF2-40B4-BE49-F238E27FC236}">
                <a16:creationId xmlns:a16="http://schemas.microsoft.com/office/drawing/2014/main" id="{47543225-F7A3-8681-D90C-4AD318982E45}"/>
              </a:ext>
            </a:extLst>
          </p:cNvPr>
          <p:cNvSpPr txBox="1">
            <a:spLocks noChangeArrowheads="1"/>
          </p:cNvSpPr>
          <p:nvPr/>
        </p:nvSpPr>
        <p:spPr bwMode="auto">
          <a:xfrm>
            <a:off x="574825" y="2240247"/>
            <a:ext cx="6283175" cy="37240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marL="342900" indent="-342900" eaLnBrk="1" hangingPunct="1">
              <a:buFont typeface="Wingdings" panose="05000000000000000000" pitchFamily="2" charset="2"/>
              <a:buChar char="q"/>
              <a:defRPr/>
            </a:pPr>
            <a:r>
              <a:rPr lang="en-US" altLang="en-US" sz="2400" i="1" dirty="0">
                <a:ln w="0"/>
                <a:solidFill>
                  <a:srgbClr val="C00000"/>
                </a:solidFill>
                <a:effectLst>
                  <a:outerShdw blurRad="38100" dist="19050" dir="2700000" algn="tl" rotWithShape="0">
                    <a:schemeClr val="dk1">
                      <a:alpha val="40000"/>
                    </a:schemeClr>
                  </a:outerShdw>
                </a:effectLst>
                <a:latin typeface="Times New Roman" panose="02020603050405020304" pitchFamily="18" charset="0"/>
              </a:rPr>
              <a:t>Published journal articles </a:t>
            </a:r>
            <a:r>
              <a:rPr lang="en-US" altLang="en-US" sz="2400" dirty="0">
                <a:ln w="0"/>
                <a:effectLst>
                  <a:outerShdw blurRad="38100" dist="19050" dir="2700000" algn="tl" rotWithShape="0">
                    <a:schemeClr val="dk1">
                      <a:alpha val="40000"/>
                    </a:schemeClr>
                  </a:outerShdw>
                </a:effectLst>
                <a:latin typeface="Times New Roman" panose="02020603050405020304" pitchFamily="18" charset="0"/>
              </a:rPr>
              <a:t>are a common source of literature.</a:t>
            </a:r>
          </a:p>
          <a:p>
            <a:pPr marL="800100" lvl="1" indent="-342900" eaLnBrk="1" hangingPunct="1">
              <a:buFont typeface="Wingdings" panose="05000000000000000000" pitchFamily="2" charset="2"/>
              <a:buChar char="q"/>
              <a:defRPr/>
            </a:pPr>
            <a:endParaRPr lang="en-US" altLang="en-US" sz="2000" dirty="0">
              <a:ln w="0"/>
              <a:effectLst>
                <a:outerShdw blurRad="38100" dist="19050" dir="2700000" algn="tl" rotWithShape="0">
                  <a:schemeClr val="dk1">
                    <a:alpha val="40000"/>
                  </a:schemeClr>
                </a:outerShdw>
              </a:effectLst>
              <a:latin typeface="Times New Roman" panose="02020603050405020304" pitchFamily="18" charset="0"/>
            </a:endParaRPr>
          </a:p>
          <a:p>
            <a:pPr marL="342900" indent="-342900" eaLnBrk="1" hangingPunct="1">
              <a:buFont typeface="Wingdings" panose="05000000000000000000" pitchFamily="2" charset="2"/>
              <a:buChar char="q"/>
              <a:defRPr/>
            </a:pPr>
            <a:r>
              <a:rPr lang="en-US" altLang="en-US" sz="2400" i="1" dirty="0">
                <a:ln w="0"/>
                <a:solidFill>
                  <a:srgbClr val="C00000"/>
                </a:solidFill>
                <a:effectLst>
                  <a:outerShdw blurRad="38100" dist="19050" dir="2700000" algn="tl" rotWithShape="0">
                    <a:schemeClr val="dk1">
                      <a:alpha val="40000"/>
                    </a:schemeClr>
                  </a:outerShdw>
                </a:effectLst>
                <a:latin typeface="Times New Roman" panose="02020603050405020304" pitchFamily="18" charset="0"/>
              </a:rPr>
              <a:t>Published journal articles </a:t>
            </a:r>
            <a:r>
              <a:rPr lang="en-US" altLang="en-US" sz="2400" dirty="0">
                <a:ln w="0"/>
                <a:effectLst>
                  <a:outerShdw blurRad="38100" dist="19050" dir="2700000" algn="tl" rotWithShape="0">
                    <a:schemeClr val="dk1">
                      <a:alpha val="40000"/>
                    </a:schemeClr>
                  </a:outerShdw>
                </a:effectLst>
                <a:latin typeface="Times New Roman" panose="02020603050405020304" pitchFamily="18" charset="0"/>
              </a:rPr>
              <a:t>require an editorial board to review the work, make corrections, and determine if it can be published.</a:t>
            </a:r>
          </a:p>
          <a:p>
            <a:pPr marL="342900" indent="-342900" eaLnBrk="1" hangingPunct="1">
              <a:buFont typeface="Wingdings" panose="05000000000000000000" pitchFamily="2" charset="2"/>
              <a:buChar char="q"/>
              <a:defRPr/>
            </a:pPr>
            <a:endParaRPr lang="en-US" altLang="en-US" sz="2400" dirty="0">
              <a:ln w="0"/>
              <a:effectLst>
                <a:outerShdw blurRad="38100" dist="19050" dir="2700000" algn="tl" rotWithShape="0">
                  <a:schemeClr val="dk1">
                    <a:alpha val="40000"/>
                  </a:schemeClr>
                </a:outerShdw>
              </a:effectLst>
              <a:latin typeface="Times New Roman" panose="02020603050405020304" pitchFamily="18" charset="0"/>
            </a:endParaRPr>
          </a:p>
          <a:p>
            <a:pPr marL="342900" indent="-342900" eaLnBrk="1" hangingPunct="1">
              <a:buFont typeface="Wingdings" panose="05000000000000000000" pitchFamily="2" charset="2"/>
              <a:buChar char="q"/>
              <a:defRPr/>
            </a:pPr>
            <a:r>
              <a:rPr lang="en-US" altLang="en-US" sz="2400" dirty="0">
                <a:ln w="0"/>
                <a:effectLst>
                  <a:outerShdw blurRad="38100" dist="19050" dir="2700000" algn="tl" rotWithShape="0">
                    <a:schemeClr val="dk1">
                      <a:alpha val="40000"/>
                    </a:schemeClr>
                  </a:outerShdw>
                </a:effectLst>
                <a:latin typeface="Times New Roman" panose="02020603050405020304" pitchFamily="18" charset="0"/>
              </a:rPr>
              <a:t>The work has been reviewed, edited, evaluated and corrected.</a:t>
            </a:r>
          </a:p>
          <a:p>
            <a:pPr eaLnBrk="1" hangingPunct="1">
              <a:defRPr/>
            </a:pPr>
            <a:endParaRPr lang="en-US" altLang="en-US" sz="2400" dirty="0">
              <a:ln w="0"/>
              <a:effectLst>
                <a:outerShdw blurRad="38100" dist="19050" dir="2700000" algn="tl" rotWithShape="0">
                  <a:schemeClr val="dk1">
                    <a:alpha val="40000"/>
                  </a:schemeClr>
                </a:outerShdw>
              </a:effectLst>
              <a:latin typeface="Times New Roman" panose="02020603050405020304" pitchFamily="18" charset="0"/>
            </a:endParaRPr>
          </a:p>
        </p:txBody>
      </p:sp>
      <p:sp>
        <p:nvSpPr>
          <p:cNvPr id="9" name="TextBox 8">
            <a:extLst>
              <a:ext uri="{FF2B5EF4-FFF2-40B4-BE49-F238E27FC236}">
                <a16:creationId xmlns:a16="http://schemas.microsoft.com/office/drawing/2014/main" id="{74F246F5-64C3-7C06-DBE3-33D468CF4319}"/>
              </a:ext>
            </a:extLst>
          </p:cNvPr>
          <p:cNvSpPr txBox="1"/>
          <p:nvPr/>
        </p:nvSpPr>
        <p:spPr>
          <a:xfrm>
            <a:off x="1143000" y="6184307"/>
            <a:ext cx="6093822" cy="369332"/>
          </a:xfrm>
          <a:prstGeom prst="rect">
            <a:avLst/>
          </a:prstGeom>
          <a:noFill/>
        </p:spPr>
        <p:txBody>
          <a:bodyPr wrap="square">
            <a:spAutoFit/>
          </a:bodyPr>
          <a:lstStyle/>
          <a:p>
            <a:r>
              <a:rPr lang="en-US" altLang="en-US" dirty="0">
                <a:solidFill>
                  <a:schemeClr val="bg1"/>
                </a:solidFill>
              </a:rPr>
              <a:t>(Sheperis, Young, and Daniels, 2017)</a:t>
            </a:r>
          </a:p>
        </p:txBody>
      </p:sp>
      <p:pic>
        <p:nvPicPr>
          <p:cNvPr id="16" name="Picture 15">
            <a:extLst>
              <a:ext uri="{FF2B5EF4-FFF2-40B4-BE49-F238E27FC236}">
                <a16:creationId xmlns:a16="http://schemas.microsoft.com/office/drawing/2014/main" id="{A969F653-CF45-3887-3E87-57FEE66D5656}"/>
              </a:ext>
            </a:extLst>
          </p:cNvPr>
          <p:cNvPicPr>
            <a:picLocks noChangeAspect="1"/>
          </p:cNvPicPr>
          <p:nvPr/>
        </p:nvPicPr>
        <p:blipFill>
          <a:blip r:embed="rId4"/>
          <a:stretch>
            <a:fillRect/>
          </a:stretch>
        </p:blipFill>
        <p:spPr>
          <a:xfrm>
            <a:off x="6727031" y="1982558"/>
            <a:ext cx="4696480" cy="4086795"/>
          </a:xfrm>
          <a:prstGeom prst="rect">
            <a:avLst/>
          </a:prstGeom>
        </p:spPr>
      </p:pic>
    </p:spTree>
    <p:extLst>
      <p:ext uri="{BB962C8B-B14F-4D97-AF65-F5344CB8AC3E}">
        <p14:creationId xmlns:p14="http://schemas.microsoft.com/office/powerpoint/2010/main" val="33013963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00446"/>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186432" y="464246"/>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Building a Literature Review: A Road Map</a:t>
            </a:r>
            <a:endParaRPr lang="ar-YE" sz="3200" b="1" dirty="0">
              <a:solidFill>
                <a:prstClr val="white"/>
              </a:solidFill>
              <a:latin typeface="Agency FB" panose="020B0503020202020204" pitchFamily="34"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461779" y="1108904"/>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94396" y="68546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4" name="TextBox 6">
            <a:extLst>
              <a:ext uri="{FF2B5EF4-FFF2-40B4-BE49-F238E27FC236}">
                <a16:creationId xmlns:a16="http://schemas.microsoft.com/office/drawing/2014/main" id="{E3D8A627-E05C-38A5-BAB1-A125C136E9ED}"/>
              </a:ext>
            </a:extLst>
          </p:cNvPr>
          <p:cNvSpPr txBox="1">
            <a:spLocks noChangeArrowheads="1"/>
          </p:cNvSpPr>
          <p:nvPr/>
        </p:nvSpPr>
        <p:spPr bwMode="auto">
          <a:xfrm>
            <a:off x="838200" y="1600200"/>
            <a:ext cx="10591800" cy="6771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endParaRPr lang="en-US" dirty="0">
              <a:latin typeface="Times New Roman" panose="02020603050405020304" pitchFamily="18" charset="0"/>
            </a:endParaRPr>
          </a:p>
          <a:p>
            <a:pPr marL="1262063" lvl="1" indent="-342900">
              <a:buFont typeface="Wingdings" panose="05000000000000000000" pitchFamily="2" charset="2"/>
              <a:buChar char="§"/>
              <a:defRPr/>
            </a:pPr>
            <a:endParaRPr lang="en-US" sz="2000" dirty="0"/>
          </a:p>
        </p:txBody>
      </p:sp>
      <p:sp>
        <p:nvSpPr>
          <p:cNvPr id="6" name="TextBox 6">
            <a:extLst>
              <a:ext uri="{FF2B5EF4-FFF2-40B4-BE49-F238E27FC236}">
                <a16:creationId xmlns:a16="http://schemas.microsoft.com/office/drawing/2014/main" id="{47543225-F7A3-8681-D90C-4AD318982E45}"/>
              </a:ext>
            </a:extLst>
          </p:cNvPr>
          <p:cNvSpPr txBox="1">
            <a:spLocks noChangeArrowheads="1"/>
          </p:cNvSpPr>
          <p:nvPr/>
        </p:nvSpPr>
        <p:spPr bwMode="auto">
          <a:xfrm>
            <a:off x="762000" y="2196303"/>
            <a:ext cx="6283175" cy="37240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marL="342900" indent="-342900" eaLnBrk="1" hangingPunct="1">
              <a:buFont typeface="Wingdings" panose="05000000000000000000" pitchFamily="2" charset="2"/>
              <a:buChar char="q"/>
              <a:defRPr/>
            </a:pPr>
            <a:r>
              <a:rPr lang="en-US" altLang="en-US" sz="2400" i="1" dirty="0">
                <a:ln w="0"/>
                <a:solidFill>
                  <a:srgbClr val="C00000"/>
                </a:solidFill>
                <a:effectLst>
                  <a:outerShdw blurRad="38100" dist="19050" dir="2700000" algn="tl" rotWithShape="0">
                    <a:schemeClr val="dk1">
                      <a:alpha val="40000"/>
                    </a:schemeClr>
                  </a:outerShdw>
                </a:effectLst>
                <a:latin typeface="Times New Roman" panose="02020603050405020304" pitchFamily="18" charset="0"/>
              </a:rPr>
              <a:t>Find </a:t>
            </a:r>
            <a:r>
              <a:rPr lang="en-US" altLang="en-US" sz="2400" dirty="0">
                <a:ln w="0"/>
                <a:effectLst>
                  <a:outerShdw blurRad="38100" dist="19050" dir="2700000" algn="tl" rotWithShape="0">
                    <a:schemeClr val="dk1">
                      <a:alpha val="40000"/>
                    </a:schemeClr>
                  </a:outerShdw>
                </a:effectLst>
                <a:latin typeface="Times New Roman" panose="02020603050405020304" pitchFamily="18" charset="0"/>
              </a:rPr>
              <a:t>the relevant material and resources for your literature review.</a:t>
            </a:r>
          </a:p>
          <a:p>
            <a:pPr marL="800100" lvl="1" indent="-342900" eaLnBrk="1" hangingPunct="1">
              <a:buFont typeface="Wingdings" panose="05000000000000000000" pitchFamily="2" charset="2"/>
              <a:buChar char="q"/>
              <a:defRPr/>
            </a:pPr>
            <a:endParaRPr lang="en-US" altLang="en-US" sz="2000" dirty="0">
              <a:ln w="0"/>
              <a:effectLst>
                <a:outerShdw blurRad="38100" dist="19050" dir="2700000" algn="tl" rotWithShape="0">
                  <a:schemeClr val="dk1">
                    <a:alpha val="40000"/>
                  </a:schemeClr>
                </a:outerShdw>
              </a:effectLst>
              <a:latin typeface="Times New Roman" panose="02020603050405020304" pitchFamily="18" charset="0"/>
            </a:endParaRPr>
          </a:p>
          <a:p>
            <a:pPr marL="342900" indent="-342900" eaLnBrk="1" hangingPunct="1">
              <a:buFont typeface="Wingdings" panose="05000000000000000000" pitchFamily="2" charset="2"/>
              <a:buChar char="q"/>
              <a:defRPr/>
            </a:pPr>
            <a:r>
              <a:rPr lang="en-US" altLang="en-US" sz="2400" i="1" dirty="0">
                <a:ln w="0"/>
                <a:solidFill>
                  <a:srgbClr val="C00000"/>
                </a:solidFill>
                <a:effectLst>
                  <a:outerShdw blurRad="38100" dist="19050" dir="2700000" algn="tl" rotWithShape="0">
                    <a:schemeClr val="dk1">
                      <a:alpha val="40000"/>
                    </a:schemeClr>
                  </a:outerShdw>
                </a:effectLst>
                <a:latin typeface="Times New Roman" panose="02020603050405020304" pitchFamily="18" charset="0"/>
              </a:rPr>
              <a:t>Analyze and evaluate </a:t>
            </a:r>
            <a:r>
              <a:rPr lang="en-US" altLang="en-US" sz="2400" dirty="0">
                <a:ln w="0"/>
                <a:effectLst>
                  <a:outerShdw blurRad="38100" dist="19050" dir="2700000" algn="tl" rotWithShape="0">
                    <a:schemeClr val="dk1">
                      <a:alpha val="40000"/>
                    </a:schemeClr>
                  </a:outerShdw>
                </a:effectLst>
                <a:latin typeface="Times New Roman" panose="02020603050405020304" pitchFamily="18" charset="0"/>
              </a:rPr>
              <a:t>the selected resources.</a:t>
            </a:r>
          </a:p>
          <a:p>
            <a:pPr eaLnBrk="1" hangingPunct="1">
              <a:defRPr/>
            </a:pPr>
            <a:endParaRPr lang="en-US" altLang="en-US" sz="2400" dirty="0">
              <a:ln w="0"/>
              <a:effectLst>
                <a:outerShdw blurRad="38100" dist="19050" dir="2700000" algn="tl" rotWithShape="0">
                  <a:schemeClr val="dk1">
                    <a:alpha val="40000"/>
                  </a:schemeClr>
                </a:outerShdw>
              </a:effectLst>
              <a:latin typeface="Times New Roman" panose="02020603050405020304" pitchFamily="18" charset="0"/>
            </a:endParaRPr>
          </a:p>
          <a:p>
            <a:pPr marL="342900" indent="-342900" eaLnBrk="1" hangingPunct="1">
              <a:buFont typeface="Wingdings" panose="05000000000000000000" pitchFamily="2" charset="2"/>
              <a:buChar char="q"/>
              <a:defRPr/>
            </a:pPr>
            <a:r>
              <a:rPr lang="en-US" altLang="en-US" sz="2400" i="1" dirty="0">
                <a:ln w="0"/>
                <a:solidFill>
                  <a:srgbClr val="C00000"/>
                </a:solidFill>
                <a:effectLst>
                  <a:outerShdw blurRad="38100" dist="19050" dir="2700000" algn="tl" rotWithShape="0">
                    <a:schemeClr val="dk1">
                      <a:alpha val="40000"/>
                    </a:schemeClr>
                  </a:outerShdw>
                </a:effectLst>
                <a:latin typeface="Times New Roman" panose="02020603050405020304" pitchFamily="18" charset="0"/>
              </a:rPr>
              <a:t>Integrate by </a:t>
            </a:r>
            <a:r>
              <a:rPr lang="en-US" altLang="en-US" sz="2400" dirty="0">
                <a:ln w="0"/>
                <a:effectLst>
                  <a:outerShdw blurRad="38100" dist="19050" dir="2700000" algn="tl" rotWithShape="0">
                    <a:schemeClr val="dk1">
                      <a:alpha val="40000"/>
                    </a:schemeClr>
                  </a:outerShdw>
                </a:effectLst>
                <a:latin typeface="Times New Roman" panose="02020603050405020304" pitchFamily="18" charset="0"/>
              </a:rPr>
              <a:t>making links between studies.</a:t>
            </a:r>
          </a:p>
          <a:p>
            <a:pPr marL="342900" indent="-342900" eaLnBrk="1" hangingPunct="1">
              <a:buFont typeface="Wingdings" panose="05000000000000000000" pitchFamily="2" charset="2"/>
              <a:buChar char="q"/>
              <a:defRPr/>
            </a:pPr>
            <a:endParaRPr lang="en-US" altLang="en-US" sz="2400" dirty="0">
              <a:ln w="0"/>
              <a:effectLst>
                <a:outerShdw blurRad="38100" dist="19050" dir="2700000" algn="tl" rotWithShape="0">
                  <a:schemeClr val="dk1">
                    <a:alpha val="40000"/>
                  </a:schemeClr>
                </a:outerShdw>
              </a:effectLst>
              <a:latin typeface="Times New Roman" panose="02020603050405020304" pitchFamily="18" charset="0"/>
            </a:endParaRPr>
          </a:p>
          <a:p>
            <a:pPr marL="342900" indent="-342900" eaLnBrk="1" hangingPunct="1">
              <a:buFont typeface="Wingdings" panose="05000000000000000000" pitchFamily="2" charset="2"/>
              <a:buChar char="q"/>
              <a:defRPr/>
            </a:pPr>
            <a:r>
              <a:rPr lang="en-US" altLang="en-US" sz="2400" i="1" dirty="0">
                <a:ln w="0"/>
                <a:solidFill>
                  <a:srgbClr val="C00000"/>
                </a:solidFill>
                <a:effectLst>
                  <a:outerShdw blurRad="38100" dist="19050" dir="2700000" algn="tl" rotWithShape="0">
                    <a:schemeClr val="dk1">
                      <a:alpha val="40000"/>
                    </a:schemeClr>
                  </a:outerShdw>
                </a:effectLst>
                <a:latin typeface="Times New Roman" panose="02020603050405020304" pitchFamily="18" charset="0"/>
              </a:rPr>
              <a:t>Document by</a:t>
            </a:r>
            <a:r>
              <a:rPr lang="en-US" altLang="en-US" sz="2400" dirty="0">
                <a:ln w="0"/>
                <a:effectLst>
                  <a:outerShdw blurRad="38100" dist="19050" dir="2700000" algn="tl" rotWithShape="0">
                    <a:schemeClr val="dk1">
                      <a:alpha val="40000"/>
                    </a:schemeClr>
                  </a:outerShdw>
                </a:effectLst>
                <a:latin typeface="Times New Roman" panose="02020603050405020304" pitchFamily="18" charset="0"/>
              </a:rPr>
              <a:t> writing up your research literature review</a:t>
            </a:r>
          </a:p>
          <a:p>
            <a:pPr eaLnBrk="1" hangingPunct="1">
              <a:defRPr/>
            </a:pPr>
            <a:endParaRPr lang="en-US" altLang="en-US" sz="2400" dirty="0">
              <a:ln w="0"/>
              <a:effectLst>
                <a:outerShdw blurRad="38100" dist="19050" dir="2700000" algn="tl" rotWithShape="0">
                  <a:schemeClr val="dk1">
                    <a:alpha val="40000"/>
                  </a:schemeClr>
                </a:outerShdw>
              </a:effectLst>
              <a:latin typeface="Times New Roman" panose="02020603050405020304" pitchFamily="18" charset="0"/>
            </a:endParaRPr>
          </a:p>
        </p:txBody>
      </p:sp>
      <p:sp>
        <p:nvSpPr>
          <p:cNvPr id="9" name="TextBox 8">
            <a:extLst>
              <a:ext uri="{FF2B5EF4-FFF2-40B4-BE49-F238E27FC236}">
                <a16:creationId xmlns:a16="http://schemas.microsoft.com/office/drawing/2014/main" id="{74F246F5-64C3-7C06-DBE3-33D468CF4319}"/>
              </a:ext>
            </a:extLst>
          </p:cNvPr>
          <p:cNvSpPr txBox="1"/>
          <p:nvPr/>
        </p:nvSpPr>
        <p:spPr>
          <a:xfrm>
            <a:off x="1143000" y="6184307"/>
            <a:ext cx="6093822" cy="369332"/>
          </a:xfrm>
          <a:prstGeom prst="rect">
            <a:avLst/>
          </a:prstGeom>
          <a:noFill/>
        </p:spPr>
        <p:txBody>
          <a:bodyPr wrap="square">
            <a:spAutoFit/>
          </a:bodyPr>
          <a:lstStyle/>
          <a:p>
            <a:r>
              <a:rPr lang="en-US" altLang="en-US" dirty="0">
                <a:solidFill>
                  <a:schemeClr val="bg1"/>
                </a:solidFill>
              </a:rPr>
              <a:t>(Sheperis, Young, and Daniels, 2017)</a:t>
            </a:r>
          </a:p>
        </p:txBody>
      </p:sp>
      <p:pic>
        <p:nvPicPr>
          <p:cNvPr id="7" name="Picture 6">
            <a:extLst>
              <a:ext uri="{FF2B5EF4-FFF2-40B4-BE49-F238E27FC236}">
                <a16:creationId xmlns:a16="http://schemas.microsoft.com/office/drawing/2014/main" id="{F319299D-B3DA-129E-FB4D-9C7DB944B832}"/>
              </a:ext>
            </a:extLst>
          </p:cNvPr>
          <p:cNvPicPr>
            <a:picLocks noChangeAspect="1"/>
          </p:cNvPicPr>
          <p:nvPr/>
        </p:nvPicPr>
        <p:blipFill>
          <a:blip r:embed="rId4"/>
          <a:stretch>
            <a:fillRect/>
          </a:stretch>
        </p:blipFill>
        <p:spPr>
          <a:xfrm>
            <a:off x="7543433" y="1943125"/>
            <a:ext cx="3305636" cy="3896269"/>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352407986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421332"/>
            <a:ext cx="10812720" cy="508492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61779" y="462139"/>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How to find Sources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4" name="TextBox 6">
            <a:extLst>
              <a:ext uri="{FF2B5EF4-FFF2-40B4-BE49-F238E27FC236}">
                <a16:creationId xmlns:a16="http://schemas.microsoft.com/office/drawing/2014/main" id="{E3D8A627-E05C-38A5-BAB1-A125C136E9ED}"/>
              </a:ext>
            </a:extLst>
          </p:cNvPr>
          <p:cNvSpPr txBox="1">
            <a:spLocks noChangeArrowheads="1"/>
          </p:cNvSpPr>
          <p:nvPr/>
        </p:nvSpPr>
        <p:spPr bwMode="auto">
          <a:xfrm>
            <a:off x="617280" y="1574334"/>
            <a:ext cx="10591800" cy="6771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endParaRPr lang="en-US" dirty="0">
              <a:latin typeface="Times New Roman" panose="02020603050405020304" pitchFamily="18" charset="0"/>
            </a:endParaRPr>
          </a:p>
          <a:p>
            <a:pPr marL="1262063" lvl="1" indent="-342900">
              <a:buFont typeface="Wingdings" panose="05000000000000000000" pitchFamily="2" charset="2"/>
              <a:buChar char="§"/>
              <a:defRPr/>
            </a:pPr>
            <a:endParaRPr lang="en-US" sz="2000" dirty="0"/>
          </a:p>
        </p:txBody>
      </p:sp>
      <p:pic>
        <p:nvPicPr>
          <p:cNvPr id="9" name="Picture 8">
            <a:extLst>
              <a:ext uri="{FF2B5EF4-FFF2-40B4-BE49-F238E27FC236}">
                <a16:creationId xmlns:a16="http://schemas.microsoft.com/office/drawing/2014/main" id="{C8C10E20-ECCE-2256-81DE-FD1810535414}"/>
              </a:ext>
            </a:extLst>
          </p:cNvPr>
          <p:cNvPicPr>
            <a:picLocks noChangeAspect="1"/>
          </p:cNvPicPr>
          <p:nvPr/>
        </p:nvPicPr>
        <p:blipFill>
          <a:blip r:embed="rId4"/>
          <a:stretch>
            <a:fillRect/>
          </a:stretch>
        </p:blipFill>
        <p:spPr>
          <a:xfrm>
            <a:off x="8752609" y="2459930"/>
            <a:ext cx="2623307" cy="2725847"/>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6" name="TextBox 5">
            <a:extLst>
              <a:ext uri="{FF2B5EF4-FFF2-40B4-BE49-F238E27FC236}">
                <a16:creationId xmlns:a16="http://schemas.microsoft.com/office/drawing/2014/main" id="{0458930F-7C0D-41CE-3A04-02FCB5A464C8}"/>
              </a:ext>
            </a:extLst>
          </p:cNvPr>
          <p:cNvSpPr txBox="1"/>
          <p:nvPr/>
        </p:nvSpPr>
        <p:spPr>
          <a:xfrm>
            <a:off x="755469" y="1912888"/>
            <a:ext cx="8312331" cy="3046988"/>
          </a:xfrm>
          <a:prstGeom prst="rect">
            <a:avLst/>
          </a:prstGeom>
          <a:noFill/>
        </p:spPr>
        <p:txBody>
          <a:bodyPr wrap="square">
            <a:spAutoFit/>
          </a:bodyPr>
          <a:lstStyle/>
          <a:p>
            <a:pPr marL="342900" indent="-342900">
              <a:buFont typeface="Wingdings" panose="05000000000000000000" pitchFamily="2" charset="2"/>
              <a:buChar char="q"/>
            </a:pPr>
            <a:r>
              <a:rPr lang="en-US" sz="2400" dirty="0">
                <a:ln w="0"/>
                <a:effectLst>
                  <a:outerShdw blurRad="38100" dist="19050" dir="2700000" algn="tl" rotWithShape="0">
                    <a:schemeClr val="dk1">
                      <a:alpha val="40000"/>
                    </a:schemeClr>
                  </a:outerShdw>
                </a:effectLst>
                <a:latin typeface="Times New Roman" panose="02020603050405020304" pitchFamily="18" charset="0"/>
              </a:rPr>
              <a:t>Look for key </a:t>
            </a:r>
            <a:r>
              <a:rPr lang="en-US" sz="2400" i="1" dirty="0">
                <a:ln w="0"/>
                <a:solidFill>
                  <a:schemeClr val="accent2">
                    <a:lumMod val="75000"/>
                  </a:schemeClr>
                </a:solidFill>
                <a:effectLst>
                  <a:outerShdw blurRad="38100" dist="19050" dir="2700000" algn="tl" rotWithShape="0">
                    <a:schemeClr val="dk1">
                      <a:alpha val="40000"/>
                    </a:schemeClr>
                  </a:outerShdw>
                </a:effectLst>
                <a:latin typeface="Times New Roman" panose="02020603050405020304" pitchFamily="18" charset="0"/>
              </a:rPr>
              <a:t>authors</a:t>
            </a:r>
            <a:r>
              <a:rPr lang="en-US" sz="2400" dirty="0">
                <a:ln w="0"/>
                <a:effectLst>
                  <a:outerShdw blurRad="38100" dist="19050" dir="2700000" algn="tl" rotWithShape="0">
                    <a:schemeClr val="dk1">
                      <a:alpha val="40000"/>
                    </a:schemeClr>
                  </a:outerShdw>
                </a:effectLst>
                <a:latin typeface="Times New Roman" panose="02020603050405020304" pitchFamily="18" charset="0"/>
              </a:rPr>
              <a:t> within the </a:t>
            </a:r>
            <a:r>
              <a:rPr lang="en-US" sz="2400" i="1" dirty="0">
                <a:ln w="0"/>
                <a:solidFill>
                  <a:schemeClr val="accent2">
                    <a:lumMod val="75000"/>
                  </a:schemeClr>
                </a:solidFill>
                <a:effectLst>
                  <a:outerShdw blurRad="38100" dist="19050" dir="2700000" algn="tl" rotWithShape="0">
                    <a:schemeClr val="dk1">
                      <a:alpha val="40000"/>
                    </a:schemeClr>
                  </a:outerShdw>
                </a:effectLst>
                <a:latin typeface="Times New Roman" panose="02020603050405020304" pitchFamily="18" charset="0"/>
              </a:rPr>
              <a:t>field-- big name authors </a:t>
            </a:r>
            <a:r>
              <a:rPr lang="en-US" sz="2400" dirty="0">
                <a:ln w="0"/>
                <a:effectLst>
                  <a:outerShdw blurRad="38100" dist="19050" dir="2700000" algn="tl" rotWithShape="0">
                    <a:schemeClr val="dk1">
                      <a:alpha val="40000"/>
                    </a:schemeClr>
                  </a:outerShdw>
                </a:effectLst>
                <a:latin typeface="Times New Roman" panose="02020603050405020304" pitchFamily="18" charset="0"/>
              </a:rPr>
              <a:t>will be found often within bibliographies. </a:t>
            </a:r>
          </a:p>
          <a:p>
            <a:pPr marL="342900" indent="-342900">
              <a:buFont typeface="Wingdings" panose="05000000000000000000" pitchFamily="2" charset="2"/>
              <a:buChar char="q"/>
            </a:pPr>
            <a:r>
              <a:rPr lang="en-US" sz="2400" dirty="0">
                <a:ln w="0"/>
                <a:effectLst>
                  <a:outerShdw blurRad="38100" dist="19050" dir="2700000" algn="tl" rotWithShape="0">
                    <a:schemeClr val="dk1">
                      <a:alpha val="40000"/>
                    </a:schemeClr>
                  </a:outerShdw>
                </a:effectLst>
                <a:latin typeface="Times New Roman" panose="02020603050405020304" pitchFamily="18" charset="0"/>
              </a:rPr>
              <a:t>Computer literature searches-- most universities have an extensive </a:t>
            </a:r>
            <a:r>
              <a:rPr lang="en-US" sz="2400" i="1" dirty="0">
                <a:ln w="0"/>
                <a:solidFill>
                  <a:schemeClr val="accent2">
                    <a:lumMod val="75000"/>
                  </a:schemeClr>
                </a:solidFill>
                <a:effectLst>
                  <a:outerShdw blurRad="38100" dist="19050" dir="2700000" algn="tl" rotWithShape="0">
                    <a:schemeClr val="dk1">
                      <a:alpha val="40000"/>
                    </a:schemeClr>
                  </a:outerShdw>
                </a:effectLst>
                <a:latin typeface="Times New Roman" panose="02020603050405020304" pitchFamily="18" charset="0"/>
              </a:rPr>
              <a:t>on-line library </a:t>
            </a:r>
            <a:r>
              <a:rPr lang="en-US" sz="2400" dirty="0">
                <a:ln w="0"/>
                <a:effectLst>
                  <a:outerShdw blurRad="38100" dist="19050" dir="2700000" algn="tl" rotWithShape="0">
                    <a:schemeClr val="dk1">
                      <a:alpha val="40000"/>
                    </a:schemeClr>
                  </a:outerShdw>
                </a:effectLst>
                <a:latin typeface="Times New Roman" panose="02020603050405020304" pitchFamily="18" charset="0"/>
              </a:rPr>
              <a:t>with full text and </a:t>
            </a:r>
            <a:r>
              <a:rPr lang="en-US" sz="2400" i="1" dirty="0">
                <a:ln w="0"/>
                <a:solidFill>
                  <a:schemeClr val="accent2">
                    <a:lumMod val="75000"/>
                  </a:schemeClr>
                </a:solidFill>
                <a:effectLst>
                  <a:outerShdw blurRad="38100" dist="19050" dir="2700000" algn="tl" rotWithShape="0">
                    <a:schemeClr val="dk1">
                      <a:alpha val="40000"/>
                    </a:schemeClr>
                  </a:outerShdw>
                </a:effectLst>
                <a:latin typeface="Times New Roman" panose="02020603050405020304" pitchFamily="18" charset="0"/>
              </a:rPr>
              <a:t>citation</a:t>
            </a:r>
            <a:r>
              <a:rPr lang="en-US" sz="2400" dirty="0">
                <a:ln w="0"/>
                <a:effectLst>
                  <a:outerShdw blurRad="38100" dist="19050" dir="2700000" algn="tl" rotWithShape="0">
                    <a:schemeClr val="dk1">
                      <a:alpha val="40000"/>
                    </a:schemeClr>
                  </a:outerShdw>
                </a:effectLst>
                <a:latin typeface="Times New Roman" panose="02020603050405020304" pitchFamily="18" charset="0"/>
              </a:rPr>
              <a:t> databases. </a:t>
            </a:r>
          </a:p>
          <a:p>
            <a:pPr marL="342900" indent="-342900">
              <a:buFont typeface="Wingdings" panose="05000000000000000000" pitchFamily="2" charset="2"/>
              <a:buChar char="q"/>
            </a:pPr>
            <a:r>
              <a:rPr lang="en-US" sz="2400" dirty="0">
                <a:ln w="0"/>
                <a:effectLst>
                  <a:outerShdw blurRad="38100" dist="19050" dir="2700000" algn="tl" rotWithShape="0">
                    <a:schemeClr val="dk1">
                      <a:alpha val="40000"/>
                    </a:schemeClr>
                  </a:outerShdw>
                </a:effectLst>
                <a:latin typeface="Times New Roman" panose="02020603050405020304" pitchFamily="18" charset="0"/>
              </a:rPr>
              <a:t>Write or call key authors. </a:t>
            </a:r>
          </a:p>
          <a:p>
            <a:pPr marL="342900" indent="-342900">
              <a:buFont typeface="Wingdings" panose="05000000000000000000" pitchFamily="2" charset="2"/>
              <a:buChar char="q"/>
            </a:pPr>
            <a:r>
              <a:rPr lang="en-US" sz="2400" dirty="0">
                <a:ln w="0"/>
                <a:effectLst>
                  <a:outerShdw blurRad="38100" dist="19050" dir="2700000" algn="tl" rotWithShape="0">
                    <a:schemeClr val="dk1">
                      <a:alpha val="40000"/>
                    </a:schemeClr>
                  </a:outerShdw>
                </a:effectLst>
                <a:latin typeface="Times New Roman" panose="02020603050405020304" pitchFamily="18" charset="0"/>
              </a:rPr>
              <a:t>Look at </a:t>
            </a:r>
            <a:r>
              <a:rPr lang="en-US" sz="2400" i="1" dirty="0">
                <a:ln w="0"/>
                <a:solidFill>
                  <a:schemeClr val="accent2">
                    <a:lumMod val="75000"/>
                  </a:schemeClr>
                </a:solidFill>
                <a:effectLst>
                  <a:outerShdw blurRad="38100" dist="19050" dir="2700000" algn="tl" rotWithShape="0">
                    <a:schemeClr val="dk1">
                      <a:alpha val="40000"/>
                    </a:schemeClr>
                  </a:outerShdw>
                </a:effectLst>
                <a:latin typeface="Times New Roman" panose="02020603050405020304" pitchFamily="18" charset="0"/>
              </a:rPr>
              <a:t>literature</a:t>
            </a:r>
            <a:r>
              <a:rPr lang="en-US" sz="2400" dirty="0">
                <a:ln w="0"/>
                <a:effectLst>
                  <a:outerShdw blurRad="38100" dist="19050" dir="2700000" algn="tl" rotWithShape="0">
                    <a:schemeClr val="dk1">
                      <a:alpha val="40000"/>
                    </a:schemeClr>
                  </a:outerShdw>
                </a:effectLst>
                <a:latin typeface="Times New Roman" panose="02020603050405020304" pitchFamily="18" charset="0"/>
              </a:rPr>
              <a:t> in other disciplines. </a:t>
            </a:r>
          </a:p>
          <a:p>
            <a:pPr marL="342900" indent="-342900">
              <a:buFont typeface="Wingdings" panose="05000000000000000000" pitchFamily="2" charset="2"/>
              <a:buChar char="q"/>
            </a:pPr>
            <a:r>
              <a:rPr lang="en-US" sz="2400" dirty="0">
                <a:ln w="0"/>
                <a:effectLst>
                  <a:outerShdw blurRad="38100" dist="19050" dir="2700000" algn="tl" rotWithShape="0">
                    <a:schemeClr val="dk1">
                      <a:alpha val="40000"/>
                    </a:schemeClr>
                  </a:outerShdw>
                </a:effectLst>
                <a:latin typeface="Times New Roman" panose="02020603050405020304" pitchFamily="18" charset="0"/>
              </a:rPr>
              <a:t>Go from beginning to end of a very concern </a:t>
            </a:r>
            <a:r>
              <a:rPr lang="en-US" sz="2400" i="1" dirty="0">
                <a:ln w="0"/>
                <a:solidFill>
                  <a:schemeClr val="accent2">
                    <a:lumMod val="75000"/>
                  </a:schemeClr>
                </a:solidFill>
                <a:effectLst>
                  <a:outerShdw blurRad="38100" dist="19050" dir="2700000" algn="tl" rotWithShape="0">
                    <a:schemeClr val="dk1">
                      <a:alpha val="40000"/>
                    </a:schemeClr>
                  </a:outerShdw>
                </a:effectLst>
                <a:latin typeface="Times New Roman" panose="02020603050405020304" pitchFamily="18" charset="0"/>
              </a:rPr>
              <a:t>Review Paper </a:t>
            </a:r>
            <a:r>
              <a:rPr lang="en-US" sz="2400" dirty="0">
                <a:ln w="0"/>
                <a:effectLst>
                  <a:outerShdw blurRad="38100" dist="19050" dir="2700000" algn="tl" rotWithShape="0">
                    <a:schemeClr val="dk1">
                      <a:alpha val="40000"/>
                    </a:schemeClr>
                  </a:outerShdw>
                </a:effectLst>
                <a:latin typeface="Times New Roman" panose="02020603050405020304" pitchFamily="18" charset="0"/>
              </a:rPr>
              <a:t>to your field of study.</a:t>
            </a:r>
          </a:p>
        </p:txBody>
      </p:sp>
    </p:spTree>
    <p:extLst>
      <p:ext uri="{BB962C8B-B14F-4D97-AF65-F5344CB8AC3E}">
        <p14:creationId xmlns:p14="http://schemas.microsoft.com/office/powerpoint/2010/main" val="423362707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172184"/>
            <a:ext cx="10812720" cy="53340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61779" y="152400"/>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How to Read the Sources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152400"/>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762000"/>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228600"/>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4" name="TextBox 6">
            <a:extLst>
              <a:ext uri="{FF2B5EF4-FFF2-40B4-BE49-F238E27FC236}">
                <a16:creationId xmlns:a16="http://schemas.microsoft.com/office/drawing/2014/main" id="{E3D8A627-E05C-38A5-BAB1-A125C136E9ED}"/>
              </a:ext>
            </a:extLst>
          </p:cNvPr>
          <p:cNvSpPr txBox="1">
            <a:spLocks noChangeArrowheads="1"/>
          </p:cNvSpPr>
          <p:nvPr/>
        </p:nvSpPr>
        <p:spPr bwMode="auto">
          <a:xfrm>
            <a:off x="617280" y="1574334"/>
            <a:ext cx="10591800" cy="6771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endParaRPr lang="en-US" dirty="0">
              <a:latin typeface="Times New Roman" panose="02020603050405020304" pitchFamily="18" charset="0"/>
            </a:endParaRPr>
          </a:p>
          <a:p>
            <a:pPr marL="1262063" lvl="1" indent="-342900">
              <a:buFont typeface="Wingdings" panose="05000000000000000000" pitchFamily="2" charset="2"/>
              <a:buChar char="§"/>
              <a:defRPr/>
            </a:pPr>
            <a:endParaRPr lang="en-US" sz="2000" dirty="0"/>
          </a:p>
        </p:txBody>
      </p:sp>
      <p:pic>
        <p:nvPicPr>
          <p:cNvPr id="21" name="Picture 20">
            <a:extLst>
              <a:ext uri="{FF2B5EF4-FFF2-40B4-BE49-F238E27FC236}">
                <a16:creationId xmlns:a16="http://schemas.microsoft.com/office/drawing/2014/main" id="{D17431A0-258C-9105-390D-7F16E05226ED}"/>
              </a:ext>
            </a:extLst>
          </p:cNvPr>
          <p:cNvPicPr>
            <a:picLocks noChangeAspect="1"/>
          </p:cNvPicPr>
          <p:nvPr/>
        </p:nvPicPr>
        <p:blipFill>
          <a:blip r:embed="rId4"/>
          <a:stretch>
            <a:fillRect/>
          </a:stretch>
        </p:blipFill>
        <p:spPr>
          <a:xfrm>
            <a:off x="1369281" y="1277523"/>
            <a:ext cx="9374919" cy="512327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99097717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172184"/>
            <a:ext cx="10812720" cy="53340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61779" y="152400"/>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How to Select the Article</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152400"/>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762000"/>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228600"/>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4" name="TextBox 6">
            <a:extLst>
              <a:ext uri="{FF2B5EF4-FFF2-40B4-BE49-F238E27FC236}">
                <a16:creationId xmlns:a16="http://schemas.microsoft.com/office/drawing/2014/main" id="{E3D8A627-E05C-38A5-BAB1-A125C136E9ED}"/>
              </a:ext>
            </a:extLst>
          </p:cNvPr>
          <p:cNvSpPr txBox="1">
            <a:spLocks noChangeArrowheads="1"/>
          </p:cNvSpPr>
          <p:nvPr/>
        </p:nvSpPr>
        <p:spPr bwMode="auto">
          <a:xfrm>
            <a:off x="1315282" y="1399633"/>
            <a:ext cx="9558975"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marL="342900" indent="-342900">
              <a:buFont typeface="+mj-lt"/>
              <a:buAutoNum type="arabicPeriod"/>
              <a:defRPr/>
            </a:pPr>
            <a:r>
              <a:rPr lang="en-US" dirty="0">
                <a:solidFill>
                  <a:srgbClr val="FF0000"/>
                </a:solidFill>
                <a:latin typeface="Times New Roman" panose="02020603050405020304" pitchFamily="18" charset="0"/>
              </a:rPr>
              <a:t>Go To </a:t>
            </a:r>
            <a:r>
              <a:rPr lang="en-US" dirty="0">
                <a:solidFill>
                  <a:srgbClr val="FF0000"/>
                </a:solidFill>
                <a:latin typeface="Times New Roman" panose="02020603050405020304" pitchFamily="18" charset="0"/>
                <a:hlinkClick r:id="rId4"/>
              </a:rPr>
              <a:t>https://www.sciencedirect.com/</a:t>
            </a:r>
            <a:endParaRPr lang="en-US" dirty="0">
              <a:solidFill>
                <a:srgbClr val="FF0000"/>
              </a:solidFill>
              <a:latin typeface="Times New Roman" panose="02020603050405020304" pitchFamily="18" charset="0"/>
            </a:endParaRPr>
          </a:p>
          <a:p>
            <a:pPr marL="342900" indent="-342900">
              <a:buFont typeface="+mj-lt"/>
              <a:buAutoNum type="arabicPeriod"/>
              <a:defRPr/>
            </a:pPr>
            <a:r>
              <a:rPr lang="en-US" dirty="0">
                <a:solidFill>
                  <a:srgbClr val="FF0000"/>
                </a:solidFill>
                <a:latin typeface="Times New Roman" panose="02020603050405020304" pitchFamily="18" charset="0"/>
              </a:rPr>
              <a:t>Select Advanced Search</a:t>
            </a:r>
          </a:p>
          <a:p>
            <a:pPr marL="1262063" lvl="1" indent="-342900">
              <a:buFont typeface="Wingdings" panose="05000000000000000000" pitchFamily="2" charset="2"/>
              <a:buChar char="§"/>
              <a:defRPr/>
            </a:pPr>
            <a:endParaRPr lang="en-US" sz="2000" dirty="0"/>
          </a:p>
        </p:txBody>
      </p:sp>
      <p:pic>
        <p:nvPicPr>
          <p:cNvPr id="7" name="Picture 6">
            <a:extLst>
              <a:ext uri="{FF2B5EF4-FFF2-40B4-BE49-F238E27FC236}">
                <a16:creationId xmlns:a16="http://schemas.microsoft.com/office/drawing/2014/main" id="{2F436F52-7D08-C373-DEB4-4E749EBF440E}"/>
              </a:ext>
            </a:extLst>
          </p:cNvPr>
          <p:cNvPicPr>
            <a:picLocks noChangeAspect="1"/>
          </p:cNvPicPr>
          <p:nvPr/>
        </p:nvPicPr>
        <p:blipFill>
          <a:blip r:embed="rId5"/>
          <a:stretch>
            <a:fillRect/>
          </a:stretch>
        </p:blipFill>
        <p:spPr>
          <a:xfrm>
            <a:off x="1524000" y="2069210"/>
            <a:ext cx="8747070" cy="4149324"/>
          </a:xfrm>
          <a:prstGeom prst="rect">
            <a:avLst/>
          </a:prstGeom>
          <a:ln>
            <a:noFill/>
          </a:ln>
          <a:effectLst>
            <a:outerShdw blurRad="292100" dist="139700" dir="2700000" algn="tl" rotWithShape="0">
              <a:srgbClr val="333333">
                <a:alpha val="65000"/>
              </a:srgbClr>
            </a:outerShdw>
          </a:effectLst>
        </p:spPr>
      </p:pic>
      <p:sp>
        <p:nvSpPr>
          <p:cNvPr id="9" name="Arrow: Left 8">
            <a:extLst>
              <a:ext uri="{FF2B5EF4-FFF2-40B4-BE49-F238E27FC236}">
                <a16:creationId xmlns:a16="http://schemas.microsoft.com/office/drawing/2014/main" id="{35527E8E-E91E-9B12-07C2-3326F21793AB}"/>
              </a:ext>
            </a:extLst>
          </p:cNvPr>
          <p:cNvSpPr/>
          <p:nvPr/>
        </p:nvSpPr>
        <p:spPr>
          <a:xfrm rot="14232059">
            <a:off x="7983666" y="2468150"/>
            <a:ext cx="588540" cy="279644"/>
          </a:xfrm>
          <a:prstGeom prst="leftArrow">
            <a:avLst/>
          </a:prstGeom>
          <a:solidFill>
            <a:srgbClr val="FF0000"/>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3D12F7D5-5904-9642-868C-01A6F8D80F89}"/>
              </a:ext>
            </a:extLst>
          </p:cNvPr>
          <p:cNvSpPr/>
          <p:nvPr/>
        </p:nvSpPr>
        <p:spPr>
          <a:xfrm>
            <a:off x="8001000" y="2855495"/>
            <a:ext cx="1143000" cy="388864"/>
          </a:xfrm>
          <a:prstGeom prst="ellipse">
            <a:avLst/>
          </a:prstGeom>
          <a:noFill/>
          <a:ln w="190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7678914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08584" y="1048923"/>
            <a:ext cx="10812720" cy="53340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61779" y="152400"/>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How to Select the Article (cont.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152400"/>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762000"/>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228600"/>
            <a:ext cx="867383" cy="867383"/>
          </a:xfrm>
          <a:prstGeom prst="ellipse">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B125622C-45A8-D4AD-6E7E-202D73091656}"/>
              </a:ext>
            </a:extLst>
          </p:cNvPr>
          <p:cNvPicPr>
            <a:picLocks noChangeAspect="1"/>
          </p:cNvPicPr>
          <p:nvPr/>
        </p:nvPicPr>
        <p:blipFill>
          <a:blip r:embed="rId4"/>
          <a:stretch>
            <a:fillRect/>
          </a:stretch>
        </p:blipFill>
        <p:spPr>
          <a:xfrm>
            <a:off x="4876800" y="1981200"/>
            <a:ext cx="5943600" cy="3446852"/>
          </a:xfrm>
          <a:prstGeom prst="rect">
            <a:avLst/>
          </a:prstGeom>
          <a:ln>
            <a:noFill/>
          </a:ln>
          <a:effectLst>
            <a:outerShdw blurRad="292100" dist="139700" dir="2700000" algn="tl" rotWithShape="0">
              <a:srgbClr val="333333">
                <a:alpha val="65000"/>
              </a:srgbClr>
            </a:outerShdw>
          </a:effectLst>
        </p:spPr>
      </p:pic>
      <p:sp>
        <p:nvSpPr>
          <p:cNvPr id="9" name="TextBox 6">
            <a:extLst>
              <a:ext uri="{FF2B5EF4-FFF2-40B4-BE49-F238E27FC236}">
                <a16:creationId xmlns:a16="http://schemas.microsoft.com/office/drawing/2014/main" id="{FCD9C636-475E-2DE0-D476-B3A3372257FE}"/>
              </a:ext>
            </a:extLst>
          </p:cNvPr>
          <p:cNvSpPr txBox="1">
            <a:spLocks noChangeArrowheads="1"/>
          </p:cNvSpPr>
          <p:nvPr/>
        </p:nvSpPr>
        <p:spPr bwMode="auto">
          <a:xfrm>
            <a:off x="842987" y="2209800"/>
            <a:ext cx="3873499" cy="19759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nSpc>
                <a:spcPct val="150000"/>
              </a:lnSpc>
              <a:defRPr/>
            </a:pPr>
            <a:r>
              <a:rPr lang="en-US" sz="3200" dirty="0">
                <a:ln w="0"/>
                <a:solidFill>
                  <a:srgbClr val="FF0000"/>
                </a:solidFill>
                <a:effectLst>
                  <a:outerShdw blurRad="38100" dist="19050" dir="2700000" algn="tl" rotWithShape="0">
                    <a:schemeClr val="dk1">
                      <a:alpha val="40000"/>
                    </a:schemeClr>
                  </a:outerShdw>
                </a:effectLst>
                <a:latin typeface="Times New Roman" panose="02020603050405020304" pitchFamily="18" charset="0"/>
              </a:rPr>
              <a:t>3. Search for articles using </a:t>
            </a:r>
            <a:r>
              <a:rPr lang="en-US" sz="2000" dirty="0">
                <a:ln w="0"/>
                <a:solidFill>
                  <a:srgbClr val="FF0000"/>
                </a:solidFill>
                <a:effectLst>
                  <a:outerShdw blurRad="38100" dist="19050" dir="2700000" algn="tl" rotWithShape="0">
                    <a:schemeClr val="dk1">
                      <a:alpha val="40000"/>
                    </a:schemeClr>
                  </a:outerShdw>
                </a:effectLst>
                <a:latin typeface="Times New Roman" panose="02020603050405020304" pitchFamily="18" charset="0"/>
              </a:rPr>
              <a:t>title, abstract or author-specified keywords</a:t>
            </a:r>
          </a:p>
        </p:txBody>
      </p:sp>
    </p:spTree>
    <p:extLst>
      <p:ext uri="{BB962C8B-B14F-4D97-AF65-F5344CB8AC3E}">
        <p14:creationId xmlns:p14="http://schemas.microsoft.com/office/powerpoint/2010/main" val="331966650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81000" y="1051625"/>
            <a:ext cx="10812720" cy="53340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r>
              <a:rPr lang="en-US">
                <a:solidFill>
                  <a:prstClr val="white"/>
                </a:solidFill>
              </a:rPr>
              <a:t>https://scholar.google.com/</a:t>
            </a: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61779" y="152400"/>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How to Select the Article (cont.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152400"/>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762000"/>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228600"/>
            <a:ext cx="867383" cy="867383"/>
          </a:xfrm>
          <a:prstGeom prst="ellipse">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519B2E97-E6AF-1E16-76CF-D100A6A8327C}"/>
              </a:ext>
            </a:extLst>
          </p:cNvPr>
          <p:cNvPicPr>
            <a:picLocks noChangeAspect="1"/>
          </p:cNvPicPr>
          <p:nvPr/>
        </p:nvPicPr>
        <p:blipFill>
          <a:blip r:embed="rId4"/>
          <a:stretch>
            <a:fillRect/>
          </a:stretch>
        </p:blipFill>
        <p:spPr>
          <a:xfrm>
            <a:off x="1143000" y="2508399"/>
            <a:ext cx="4953000" cy="1712070"/>
          </a:xfrm>
          <a:prstGeom prst="rect">
            <a:avLst/>
          </a:prstGeom>
        </p:spPr>
      </p:pic>
      <p:sp>
        <p:nvSpPr>
          <p:cNvPr id="7" name="TextBox 6">
            <a:extLst>
              <a:ext uri="{FF2B5EF4-FFF2-40B4-BE49-F238E27FC236}">
                <a16:creationId xmlns:a16="http://schemas.microsoft.com/office/drawing/2014/main" id="{C246DCB0-9DDE-A954-4C14-2016A45D3443}"/>
              </a:ext>
            </a:extLst>
          </p:cNvPr>
          <p:cNvSpPr txBox="1"/>
          <p:nvPr/>
        </p:nvSpPr>
        <p:spPr>
          <a:xfrm>
            <a:off x="2461779" y="1822701"/>
            <a:ext cx="2929072" cy="369332"/>
          </a:xfrm>
          <a:prstGeom prst="rect">
            <a:avLst/>
          </a:prstGeom>
          <a:noFill/>
        </p:spPr>
        <p:txBody>
          <a:bodyPr wrap="none" rtlCol="0">
            <a:spAutoFit/>
          </a:bodyPr>
          <a:lstStyle/>
          <a:p>
            <a:r>
              <a:rPr lang="en-US" dirty="0">
                <a:hlinkClick r:id="rId5"/>
              </a:rPr>
              <a:t>https://scholar.google.com/</a:t>
            </a:r>
            <a:endParaRPr lang="en-US" dirty="0"/>
          </a:p>
        </p:txBody>
      </p:sp>
      <p:pic>
        <p:nvPicPr>
          <p:cNvPr id="11" name="Picture 10">
            <a:extLst>
              <a:ext uri="{FF2B5EF4-FFF2-40B4-BE49-F238E27FC236}">
                <a16:creationId xmlns:a16="http://schemas.microsoft.com/office/drawing/2014/main" id="{5456FCE6-F646-0A1B-9A49-AA17AFCFBF34}"/>
              </a:ext>
            </a:extLst>
          </p:cNvPr>
          <p:cNvPicPr>
            <a:picLocks noChangeAspect="1"/>
          </p:cNvPicPr>
          <p:nvPr/>
        </p:nvPicPr>
        <p:blipFill>
          <a:blip r:embed="rId6"/>
          <a:stretch>
            <a:fillRect/>
          </a:stretch>
        </p:blipFill>
        <p:spPr>
          <a:xfrm>
            <a:off x="6231746" y="2023159"/>
            <a:ext cx="4457210" cy="3391007"/>
          </a:xfrm>
          <a:prstGeom prst="rect">
            <a:avLst/>
          </a:prstGeom>
        </p:spPr>
      </p:pic>
    </p:spTree>
    <p:extLst>
      <p:ext uri="{BB962C8B-B14F-4D97-AF65-F5344CB8AC3E}">
        <p14:creationId xmlns:p14="http://schemas.microsoft.com/office/powerpoint/2010/main" val="367268524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61779" y="462139"/>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Analyzing Sources </a:t>
            </a:r>
            <a:endParaRPr lang="ar-YE" sz="3200" b="1" dirty="0">
              <a:solidFill>
                <a:prstClr val="white"/>
              </a:solidFill>
              <a:latin typeface="Agency FB" panose="020B0503020202020204" pitchFamily="34"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4" name="TextBox 6">
            <a:extLst>
              <a:ext uri="{FF2B5EF4-FFF2-40B4-BE49-F238E27FC236}">
                <a16:creationId xmlns:a16="http://schemas.microsoft.com/office/drawing/2014/main" id="{E3D8A627-E05C-38A5-BAB1-A125C136E9ED}"/>
              </a:ext>
            </a:extLst>
          </p:cNvPr>
          <p:cNvSpPr txBox="1">
            <a:spLocks noChangeArrowheads="1"/>
          </p:cNvSpPr>
          <p:nvPr/>
        </p:nvSpPr>
        <p:spPr bwMode="auto">
          <a:xfrm>
            <a:off x="838200" y="1600200"/>
            <a:ext cx="10591800" cy="6771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endParaRPr lang="en-US" dirty="0">
              <a:latin typeface="Times New Roman" panose="02020603050405020304" pitchFamily="18" charset="0"/>
            </a:endParaRPr>
          </a:p>
          <a:p>
            <a:pPr marL="1262063" lvl="1" indent="-342900">
              <a:buFont typeface="Wingdings" panose="05000000000000000000" pitchFamily="2" charset="2"/>
              <a:buChar char="§"/>
              <a:defRPr/>
            </a:pPr>
            <a:endParaRPr lang="en-US" sz="2000" dirty="0"/>
          </a:p>
        </p:txBody>
      </p:sp>
      <p:sp>
        <p:nvSpPr>
          <p:cNvPr id="9" name="TextBox 4">
            <a:extLst>
              <a:ext uri="{FF2B5EF4-FFF2-40B4-BE49-F238E27FC236}">
                <a16:creationId xmlns:a16="http://schemas.microsoft.com/office/drawing/2014/main" id="{1158C0B6-D6CD-AC68-41B7-73FFF00F803D}"/>
              </a:ext>
            </a:extLst>
          </p:cNvPr>
          <p:cNvSpPr txBox="1">
            <a:spLocks noChangeArrowheads="1"/>
          </p:cNvSpPr>
          <p:nvPr/>
        </p:nvSpPr>
        <p:spPr bwMode="auto">
          <a:xfrm>
            <a:off x="617280" y="6141202"/>
            <a:ext cx="571817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eaLnBrk="0" fontAlgn="base" hangingPunct="0">
              <a:spcBef>
                <a:spcPct val="0"/>
              </a:spcBef>
              <a:spcAft>
                <a:spcPct val="0"/>
              </a:spcAft>
              <a:defRPr kern="1200">
                <a:solidFill>
                  <a:schemeClr val="tx1"/>
                </a:solidFill>
                <a:latin typeface="Tahoma" panose="020B060403050404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Tahoma" panose="020B060403050404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Tahoma" panose="020B060403050404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Tahoma" panose="020B060403050404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Tahoma" panose="020B0604030504040204" pitchFamily="34" charset="0"/>
                <a:ea typeface="ＭＳ Ｐゴシック" panose="020B0600070205080204" pitchFamily="34" charset="-128"/>
                <a:cs typeface="+mn-cs"/>
              </a:defRPr>
            </a:lvl5pPr>
            <a:lvl6pPr marL="2286000" algn="l" defTabSz="914400" rtl="0" eaLnBrk="1" latinLnBrk="0" hangingPunct="1">
              <a:defRPr kern="1200">
                <a:solidFill>
                  <a:schemeClr val="tx1"/>
                </a:solidFill>
                <a:latin typeface="Tahoma" panose="020B0604030504040204" pitchFamily="34" charset="0"/>
                <a:ea typeface="ＭＳ Ｐゴシック" panose="020B0600070205080204" pitchFamily="34" charset="-128"/>
                <a:cs typeface="+mn-cs"/>
              </a:defRPr>
            </a:lvl6pPr>
            <a:lvl7pPr marL="2743200" algn="l" defTabSz="914400" rtl="0" eaLnBrk="1" latinLnBrk="0" hangingPunct="1">
              <a:defRPr kern="1200">
                <a:solidFill>
                  <a:schemeClr val="tx1"/>
                </a:solidFill>
                <a:latin typeface="Tahoma" panose="020B0604030504040204" pitchFamily="34" charset="0"/>
                <a:ea typeface="ＭＳ Ｐゴシック" panose="020B0600070205080204" pitchFamily="34" charset="-128"/>
                <a:cs typeface="+mn-cs"/>
              </a:defRPr>
            </a:lvl7pPr>
            <a:lvl8pPr marL="3200400" algn="l" defTabSz="914400" rtl="0" eaLnBrk="1" latinLnBrk="0" hangingPunct="1">
              <a:defRPr kern="1200">
                <a:solidFill>
                  <a:schemeClr val="tx1"/>
                </a:solidFill>
                <a:latin typeface="Tahoma" panose="020B0604030504040204" pitchFamily="34" charset="0"/>
                <a:ea typeface="ＭＳ Ｐゴシック" panose="020B0600070205080204" pitchFamily="34" charset="-128"/>
                <a:cs typeface="+mn-cs"/>
              </a:defRPr>
            </a:lvl8pPr>
            <a:lvl9pPr marL="3657600" algn="l" defTabSz="914400" rtl="0" eaLnBrk="1" latinLnBrk="0" hangingPunct="1">
              <a:defRPr kern="1200">
                <a:solidFill>
                  <a:schemeClr val="tx1"/>
                </a:solidFill>
                <a:latin typeface="Tahoma" panose="020B0604030504040204" pitchFamily="34" charset="0"/>
                <a:ea typeface="ＭＳ Ｐゴシック" panose="020B0600070205080204" pitchFamily="34" charset="-128"/>
                <a:cs typeface="+mn-cs"/>
              </a:defRPr>
            </a:lvl9pPr>
          </a:lstStyle>
          <a:p>
            <a:r>
              <a:rPr lang="en-US" altLang="en-US">
                <a:solidFill>
                  <a:schemeClr val="bg1"/>
                </a:solidFill>
              </a:rPr>
              <a:t>(VanderMey et al., 2011; Sheperis et al., 2017)</a:t>
            </a:r>
          </a:p>
        </p:txBody>
      </p:sp>
      <p:sp>
        <p:nvSpPr>
          <p:cNvPr id="5" name="Rectangle 4">
            <a:extLst>
              <a:ext uri="{FF2B5EF4-FFF2-40B4-BE49-F238E27FC236}">
                <a16:creationId xmlns:a16="http://schemas.microsoft.com/office/drawing/2014/main" id="{3FF684C2-BA83-1B5A-1EE7-7FF005E70244}"/>
              </a:ext>
            </a:extLst>
          </p:cNvPr>
          <p:cNvSpPr>
            <a:spLocks noGrp="1" noChangeArrowheads="1"/>
          </p:cNvSpPr>
          <p:nvPr/>
        </p:nvSpPr>
        <p:spPr bwMode="auto">
          <a:xfrm>
            <a:off x="1143000" y="1883758"/>
            <a:ext cx="7543800" cy="4530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Wingdings" panose="05000000000000000000" pitchFamily="2" charset="2"/>
              <a:buChar char="n"/>
              <a:defRPr sz="28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1"/>
              </a:buClr>
              <a:buSzPct val="75000"/>
              <a:buFont typeface="Wingdings" panose="05000000000000000000" pitchFamily="2" charset="2"/>
              <a:buChar char="n"/>
              <a:defRPr sz="2600">
                <a:solidFill>
                  <a:schemeClr val="tx1"/>
                </a:solidFill>
                <a:latin typeface="+mn-lt"/>
                <a:cs typeface="+mn-cs"/>
              </a:defRPr>
            </a:lvl2pPr>
            <a:lvl3pPr marL="1143000" indent="-228600" algn="l" rtl="0" eaLnBrk="0" fontAlgn="base" hangingPunct="0">
              <a:spcBef>
                <a:spcPct val="20000"/>
              </a:spcBef>
              <a:spcAft>
                <a:spcPct val="0"/>
              </a:spcAft>
              <a:buClr>
                <a:schemeClr val="folHlink"/>
              </a:buClr>
              <a:buSzPct val="55000"/>
              <a:buFont typeface="Wingdings" panose="05000000000000000000" pitchFamily="2" charset="2"/>
              <a:buChar char="n"/>
              <a:defRPr sz="2300">
                <a:solidFill>
                  <a:schemeClr val="tx1"/>
                </a:solidFill>
                <a:latin typeface="+mn-lt"/>
                <a:cs typeface="+mn-cs"/>
              </a:defRPr>
            </a:lvl3pPr>
            <a:lvl4pPr marL="1600200" indent="-228600" algn="l" rtl="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mn-lt"/>
                <a:cs typeface="+mn-cs"/>
              </a:defRPr>
            </a:lvl4pPr>
            <a:lvl5pPr marL="2057400" indent="-228600" algn="l" rtl="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mn-lt"/>
                <a:cs typeface="+mn-cs"/>
              </a:defRPr>
            </a:lvl5pPr>
            <a:lvl6pPr marL="2514600" indent="-228600" algn="l" rtl="0" fontAlgn="base">
              <a:spcBef>
                <a:spcPct val="20000"/>
              </a:spcBef>
              <a:spcAft>
                <a:spcPct val="0"/>
              </a:spcAft>
              <a:buClr>
                <a:schemeClr val="accent1"/>
              </a:buClr>
              <a:buFont typeface="Wingdings" pitchFamily="2" charset="2"/>
              <a:buChar char="§"/>
              <a:defRPr sz="2000">
                <a:solidFill>
                  <a:schemeClr val="tx1"/>
                </a:solidFill>
                <a:latin typeface="+mn-lt"/>
                <a:cs typeface="+mn-cs"/>
              </a:defRPr>
            </a:lvl6pPr>
            <a:lvl7pPr marL="2971800" indent="-228600" algn="l" rtl="0" fontAlgn="base">
              <a:spcBef>
                <a:spcPct val="20000"/>
              </a:spcBef>
              <a:spcAft>
                <a:spcPct val="0"/>
              </a:spcAft>
              <a:buClr>
                <a:schemeClr val="accent1"/>
              </a:buClr>
              <a:buFont typeface="Wingdings" pitchFamily="2" charset="2"/>
              <a:buChar char="§"/>
              <a:defRPr sz="2000">
                <a:solidFill>
                  <a:schemeClr val="tx1"/>
                </a:solidFill>
                <a:latin typeface="+mn-lt"/>
                <a:cs typeface="+mn-cs"/>
              </a:defRPr>
            </a:lvl7pPr>
            <a:lvl8pPr marL="3429000" indent="-228600" algn="l" rtl="0" fontAlgn="base">
              <a:spcBef>
                <a:spcPct val="20000"/>
              </a:spcBef>
              <a:spcAft>
                <a:spcPct val="0"/>
              </a:spcAft>
              <a:buClr>
                <a:schemeClr val="accent1"/>
              </a:buClr>
              <a:buFont typeface="Wingdings" pitchFamily="2" charset="2"/>
              <a:buChar char="§"/>
              <a:defRPr sz="2000">
                <a:solidFill>
                  <a:schemeClr val="tx1"/>
                </a:solidFill>
                <a:latin typeface="+mn-lt"/>
                <a:cs typeface="+mn-cs"/>
              </a:defRPr>
            </a:lvl8pPr>
            <a:lvl9pPr marL="3886200" indent="-228600" algn="l" rtl="0" fontAlgn="base">
              <a:spcBef>
                <a:spcPct val="20000"/>
              </a:spcBef>
              <a:spcAft>
                <a:spcPct val="0"/>
              </a:spcAft>
              <a:buClr>
                <a:schemeClr val="accent1"/>
              </a:buClr>
              <a:buFont typeface="Wingdings" pitchFamily="2" charset="2"/>
              <a:buChar char="§"/>
              <a:defRPr sz="2000">
                <a:solidFill>
                  <a:schemeClr val="tx1"/>
                </a:solidFill>
                <a:latin typeface="+mn-lt"/>
                <a:cs typeface="+mn-cs"/>
              </a:defRPr>
            </a:lvl9pPr>
          </a:lstStyle>
          <a:p>
            <a:pPr eaLnBrk="1" hangingPunct="1">
              <a:spcAft>
                <a:spcPct val="50000"/>
              </a:spcAft>
            </a:pPr>
            <a:r>
              <a:rPr lang="en-US" altLang="en-US" dirty="0">
                <a:ln w="0"/>
                <a:effectLst>
                  <a:outerShdw blurRad="38100" dist="19050" dir="2700000" algn="tl" rotWithShape="0">
                    <a:schemeClr val="dk1">
                      <a:alpha val="40000"/>
                    </a:schemeClr>
                  </a:outerShdw>
                </a:effectLst>
                <a:latin typeface="Times New Roman" panose="02020603050405020304" pitchFamily="18" charset="0"/>
                <a:cs typeface="Arial" panose="020B0604020202020204" pitchFamily="34" charset="0"/>
              </a:rPr>
              <a:t>A literature review is never just a list of studies—it always offers an argument about a body of research</a:t>
            </a:r>
          </a:p>
          <a:p>
            <a:pPr eaLnBrk="1" hangingPunct="1">
              <a:spcAft>
                <a:spcPct val="50000"/>
              </a:spcAft>
            </a:pPr>
            <a:r>
              <a:rPr lang="en-US" altLang="en-US" dirty="0">
                <a:ln w="0"/>
                <a:effectLst>
                  <a:outerShdw blurRad="38100" dist="19050" dir="2700000" algn="tl" rotWithShape="0">
                    <a:schemeClr val="dk1">
                      <a:alpha val="40000"/>
                    </a:schemeClr>
                  </a:outerShdw>
                </a:effectLst>
                <a:latin typeface="Times New Roman" panose="02020603050405020304" pitchFamily="18" charset="0"/>
                <a:cs typeface="Arial" panose="020B0604020202020204" pitchFamily="34" charset="0"/>
              </a:rPr>
              <a:t>Analysis occurs on two levels:</a:t>
            </a:r>
          </a:p>
          <a:p>
            <a:pPr lvl="1" eaLnBrk="1" hangingPunct="1"/>
            <a:r>
              <a:rPr lang="en-US" altLang="en-US" sz="2400" dirty="0">
                <a:ln w="0"/>
                <a:effectLst>
                  <a:outerShdw blurRad="38100" dist="19050" dir="2700000" algn="tl" rotWithShape="0">
                    <a:schemeClr val="dk1">
                      <a:alpha val="40000"/>
                    </a:schemeClr>
                  </a:outerShdw>
                </a:effectLst>
                <a:latin typeface="Times New Roman" panose="02020603050405020304" pitchFamily="18" charset="0"/>
                <a:cs typeface="Arial" panose="020B0604020202020204" pitchFamily="34" charset="0"/>
              </a:rPr>
              <a:t>Individual sources</a:t>
            </a:r>
          </a:p>
          <a:p>
            <a:pPr lvl="1" eaLnBrk="1" hangingPunct="1"/>
            <a:r>
              <a:rPr lang="en-US" altLang="en-US" sz="2400" dirty="0">
                <a:ln w="0"/>
                <a:effectLst>
                  <a:outerShdw blurRad="38100" dist="19050" dir="2700000" algn="tl" rotWithShape="0">
                    <a:schemeClr val="dk1">
                      <a:alpha val="40000"/>
                    </a:schemeClr>
                  </a:outerShdw>
                </a:effectLst>
                <a:latin typeface="Times New Roman" panose="02020603050405020304" pitchFamily="18" charset="0"/>
                <a:cs typeface="Arial" panose="020B0604020202020204" pitchFamily="34" charset="0"/>
              </a:rPr>
              <a:t>Body of research</a:t>
            </a:r>
            <a:endParaRPr lang="en-US" altLang="en-US" sz="2600" dirty="0">
              <a:ln w="0"/>
              <a:effectLst>
                <a:outerShdw blurRad="38100" dist="19050" dir="2700000" algn="tl" rotWithShape="0">
                  <a:schemeClr val="dk1">
                    <a:alpha val="40000"/>
                  </a:schemeClr>
                </a:outerShdw>
              </a:effectLst>
              <a:latin typeface="Times New Roman" panose="02020603050405020304" pitchFamily="18" charset="0"/>
              <a:cs typeface="Arial" panose="020B0604020202020204" pitchFamily="34" charset="0"/>
            </a:endParaRPr>
          </a:p>
          <a:p>
            <a:pPr eaLnBrk="1" hangingPunct="1"/>
            <a:endParaRPr lang="en-US" altLang="en-US" sz="2600" dirty="0">
              <a:ln w="0"/>
              <a:effectLst>
                <a:outerShdw blurRad="38100" dist="19050" dir="2700000" algn="tl" rotWithShape="0">
                  <a:schemeClr val="dk1">
                    <a:alpha val="40000"/>
                  </a:schemeClr>
                </a:outerShdw>
              </a:effectLst>
              <a:latin typeface="Times New Roman" panose="02020603050405020304" pitchFamily="18" charset="0"/>
              <a:cs typeface="Arial" panose="020B0604020202020204" pitchFamily="34" charset="0"/>
            </a:endParaRPr>
          </a:p>
        </p:txBody>
      </p:sp>
      <p:pic>
        <p:nvPicPr>
          <p:cNvPr id="7" name="Picture 6">
            <a:extLst>
              <a:ext uri="{FF2B5EF4-FFF2-40B4-BE49-F238E27FC236}">
                <a16:creationId xmlns:a16="http://schemas.microsoft.com/office/drawing/2014/main" id="{C6790DAD-8973-C5CB-6F9E-2C110743C909}"/>
              </a:ext>
            </a:extLst>
          </p:cNvPr>
          <p:cNvPicPr>
            <a:picLocks noChangeAspect="1"/>
          </p:cNvPicPr>
          <p:nvPr/>
        </p:nvPicPr>
        <p:blipFill>
          <a:blip r:embed="rId4"/>
          <a:stretch>
            <a:fillRect/>
          </a:stretch>
        </p:blipFill>
        <p:spPr>
          <a:xfrm>
            <a:off x="6292045" y="2536872"/>
            <a:ext cx="5070101" cy="2941372"/>
          </a:xfrm>
          <a:prstGeom prst="rect">
            <a:avLst/>
          </a:prstGeom>
        </p:spPr>
      </p:pic>
    </p:spTree>
    <p:extLst>
      <p:ext uri="{BB962C8B-B14F-4D97-AF65-F5344CB8AC3E}">
        <p14:creationId xmlns:p14="http://schemas.microsoft.com/office/powerpoint/2010/main" val="380557479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61779" y="462139"/>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Critical analysis checklist</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4" name="TextBox 6">
            <a:extLst>
              <a:ext uri="{FF2B5EF4-FFF2-40B4-BE49-F238E27FC236}">
                <a16:creationId xmlns:a16="http://schemas.microsoft.com/office/drawing/2014/main" id="{E3D8A627-E05C-38A5-BAB1-A125C136E9ED}"/>
              </a:ext>
            </a:extLst>
          </p:cNvPr>
          <p:cNvSpPr txBox="1">
            <a:spLocks noChangeArrowheads="1"/>
          </p:cNvSpPr>
          <p:nvPr/>
        </p:nvSpPr>
        <p:spPr bwMode="auto">
          <a:xfrm>
            <a:off x="838200" y="1600200"/>
            <a:ext cx="10591800" cy="6771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endParaRPr lang="en-US" dirty="0">
              <a:latin typeface="Times New Roman" panose="02020603050405020304" pitchFamily="18" charset="0"/>
            </a:endParaRPr>
          </a:p>
          <a:p>
            <a:pPr marL="1262063" lvl="1" indent="-342900">
              <a:buFont typeface="Wingdings" panose="05000000000000000000" pitchFamily="2" charset="2"/>
              <a:buChar char="§"/>
              <a:defRPr/>
            </a:pPr>
            <a:endParaRPr lang="en-US" sz="2000" dirty="0"/>
          </a:p>
        </p:txBody>
      </p:sp>
      <p:sp>
        <p:nvSpPr>
          <p:cNvPr id="9" name="TextBox 4">
            <a:extLst>
              <a:ext uri="{FF2B5EF4-FFF2-40B4-BE49-F238E27FC236}">
                <a16:creationId xmlns:a16="http://schemas.microsoft.com/office/drawing/2014/main" id="{1158C0B6-D6CD-AC68-41B7-73FFF00F803D}"/>
              </a:ext>
            </a:extLst>
          </p:cNvPr>
          <p:cNvSpPr txBox="1">
            <a:spLocks noChangeArrowheads="1"/>
          </p:cNvSpPr>
          <p:nvPr/>
        </p:nvSpPr>
        <p:spPr bwMode="auto">
          <a:xfrm>
            <a:off x="617280" y="6141202"/>
            <a:ext cx="571817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eaLnBrk="0" fontAlgn="base" hangingPunct="0">
              <a:spcBef>
                <a:spcPct val="0"/>
              </a:spcBef>
              <a:spcAft>
                <a:spcPct val="0"/>
              </a:spcAft>
              <a:defRPr kern="1200">
                <a:solidFill>
                  <a:schemeClr val="tx1"/>
                </a:solidFill>
                <a:latin typeface="Tahoma" panose="020B060403050404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Tahoma" panose="020B060403050404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Tahoma" panose="020B060403050404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Tahoma" panose="020B060403050404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Tahoma" panose="020B0604030504040204" pitchFamily="34" charset="0"/>
                <a:ea typeface="ＭＳ Ｐゴシック" panose="020B0600070205080204" pitchFamily="34" charset="-128"/>
                <a:cs typeface="+mn-cs"/>
              </a:defRPr>
            </a:lvl5pPr>
            <a:lvl6pPr marL="2286000" algn="l" defTabSz="914400" rtl="0" eaLnBrk="1" latinLnBrk="0" hangingPunct="1">
              <a:defRPr kern="1200">
                <a:solidFill>
                  <a:schemeClr val="tx1"/>
                </a:solidFill>
                <a:latin typeface="Tahoma" panose="020B0604030504040204" pitchFamily="34" charset="0"/>
                <a:ea typeface="ＭＳ Ｐゴシック" panose="020B0600070205080204" pitchFamily="34" charset="-128"/>
                <a:cs typeface="+mn-cs"/>
              </a:defRPr>
            </a:lvl6pPr>
            <a:lvl7pPr marL="2743200" algn="l" defTabSz="914400" rtl="0" eaLnBrk="1" latinLnBrk="0" hangingPunct="1">
              <a:defRPr kern="1200">
                <a:solidFill>
                  <a:schemeClr val="tx1"/>
                </a:solidFill>
                <a:latin typeface="Tahoma" panose="020B0604030504040204" pitchFamily="34" charset="0"/>
                <a:ea typeface="ＭＳ Ｐゴシック" panose="020B0600070205080204" pitchFamily="34" charset="-128"/>
                <a:cs typeface="+mn-cs"/>
              </a:defRPr>
            </a:lvl7pPr>
            <a:lvl8pPr marL="3200400" algn="l" defTabSz="914400" rtl="0" eaLnBrk="1" latinLnBrk="0" hangingPunct="1">
              <a:defRPr kern="1200">
                <a:solidFill>
                  <a:schemeClr val="tx1"/>
                </a:solidFill>
                <a:latin typeface="Tahoma" panose="020B0604030504040204" pitchFamily="34" charset="0"/>
                <a:ea typeface="ＭＳ Ｐゴシック" panose="020B0600070205080204" pitchFamily="34" charset="-128"/>
                <a:cs typeface="+mn-cs"/>
              </a:defRPr>
            </a:lvl8pPr>
            <a:lvl9pPr marL="3657600" algn="l" defTabSz="914400" rtl="0" eaLnBrk="1" latinLnBrk="0" hangingPunct="1">
              <a:defRPr kern="1200">
                <a:solidFill>
                  <a:schemeClr val="tx1"/>
                </a:solidFill>
                <a:latin typeface="Tahoma" panose="020B0604030504040204" pitchFamily="34" charset="0"/>
                <a:ea typeface="ＭＳ Ｐゴシック" panose="020B0600070205080204" pitchFamily="34" charset="-128"/>
                <a:cs typeface="+mn-cs"/>
              </a:defRPr>
            </a:lvl9pPr>
          </a:lstStyle>
          <a:p>
            <a:r>
              <a:rPr lang="en-US" altLang="en-US">
                <a:solidFill>
                  <a:schemeClr val="bg1"/>
                </a:solidFill>
              </a:rPr>
              <a:t>(VanderMey et al., 2011; Sheperis et al., 2017)</a:t>
            </a:r>
          </a:p>
        </p:txBody>
      </p:sp>
      <p:sp>
        <p:nvSpPr>
          <p:cNvPr id="5" name="Rectangle 4">
            <a:extLst>
              <a:ext uri="{FF2B5EF4-FFF2-40B4-BE49-F238E27FC236}">
                <a16:creationId xmlns:a16="http://schemas.microsoft.com/office/drawing/2014/main" id="{3FF684C2-BA83-1B5A-1EE7-7FF005E70244}"/>
              </a:ext>
            </a:extLst>
          </p:cNvPr>
          <p:cNvSpPr>
            <a:spLocks noGrp="1" noChangeArrowheads="1"/>
          </p:cNvSpPr>
          <p:nvPr/>
        </p:nvSpPr>
        <p:spPr bwMode="auto">
          <a:xfrm>
            <a:off x="1143000" y="1883758"/>
            <a:ext cx="7543800" cy="4530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Wingdings" panose="05000000000000000000" pitchFamily="2" charset="2"/>
              <a:buChar char="n"/>
              <a:defRPr sz="28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1"/>
              </a:buClr>
              <a:buSzPct val="75000"/>
              <a:buFont typeface="Wingdings" panose="05000000000000000000" pitchFamily="2" charset="2"/>
              <a:buChar char="n"/>
              <a:defRPr sz="2600">
                <a:solidFill>
                  <a:schemeClr val="tx1"/>
                </a:solidFill>
                <a:latin typeface="+mn-lt"/>
                <a:cs typeface="+mn-cs"/>
              </a:defRPr>
            </a:lvl2pPr>
            <a:lvl3pPr marL="1143000" indent="-228600" algn="l" rtl="0" eaLnBrk="0" fontAlgn="base" hangingPunct="0">
              <a:spcBef>
                <a:spcPct val="20000"/>
              </a:spcBef>
              <a:spcAft>
                <a:spcPct val="0"/>
              </a:spcAft>
              <a:buClr>
                <a:schemeClr val="folHlink"/>
              </a:buClr>
              <a:buSzPct val="55000"/>
              <a:buFont typeface="Wingdings" panose="05000000000000000000" pitchFamily="2" charset="2"/>
              <a:buChar char="n"/>
              <a:defRPr sz="2300">
                <a:solidFill>
                  <a:schemeClr val="tx1"/>
                </a:solidFill>
                <a:latin typeface="+mn-lt"/>
                <a:cs typeface="+mn-cs"/>
              </a:defRPr>
            </a:lvl3pPr>
            <a:lvl4pPr marL="1600200" indent="-228600" algn="l" rtl="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mn-lt"/>
                <a:cs typeface="+mn-cs"/>
              </a:defRPr>
            </a:lvl4pPr>
            <a:lvl5pPr marL="2057400" indent="-228600" algn="l" rtl="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mn-lt"/>
                <a:cs typeface="+mn-cs"/>
              </a:defRPr>
            </a:lvl5pPr>
            <a:lvl6pPr marL="2514600" indent="-228600" algn="l" rtl="0" fontAlgn="base">
              <a:spcBef>
                <a:spcPct val="20000"/>
              </a:spcBef>
              <a:spcAft>
                <a:spcPct val="0"/>
              </a:spcAft>
              <a:buClr>
                <a:schemeClr val="accent1"/>
              </a:buClr>
              <a:buFont typeface="Wingdings" pitchFamily="2" charset="2"/>
              <a:buChar char="§"/>
              <a:defRPr sz="2000">
                <a:solidFill>
                  <a:schemeClr val="tx1"/>
                </a:solidFill>
                <a:latin typeface="+mn-lt"/>
                <a:cs typeface="+mn-cs"/>
              </a:defRPr>
            </a:lvl6pPr>
            <a:lvl7pPr marL="2971800" indent="-228600" algn="l" rtl="0" fontAlgn="base">
              <a:spcBef>
                <a:spcPct val="20000"/>
              </a:spcBef>
              <a:spcAft>
                <a:spcPct val="0"/>
              </a:spcAft>
              <a:buClr>
                <a:schemeClr val="accent1"/>
              </a:buClr>
              <a:buFont typeface="Wingdings" pitchFamily="2" charset="2"/>
              <a:buChar char="§"/>
              <a:defRPr sz="2000">
                <a:solidFill>
                  <a:schemeClr val="tx1"/>
                </a:solidFill>
                <a:latin typeface="+mn-lt"/>
                <a:cs typeface="+mn-cs"/>
              </a:defRPr>
            </a:lvl7pPr>
            <a:lvl8pPr marL="3429000" indent="-228600" algn="l" rtl="0" fontAlgn="base">
              <a:spcBef>
                <a:spcPct val="20000"/>
              </a:spcBef>
              <a:spcAft>
                <a:spcPct val="0"/>
              </a:spcAft>
              <a:buClr>
                <a:schemeClr val="accent1"/>
              </a:buClr>
              <a:buFont typeface="Wingdings" pitchFamily="2" charset="2"/>
              <a:buChar char="§"/>
              <a:defRPr sz="2000">
                <a:solidFill>
                  <a:schemeClr val="tx1"/>
                </a:solidFill>
                <a:latin typeface="+mn-lt"/>
                <a:cs typeface="+mn-cs"/>
              </a:defRPr>
            </a:lvl8pPr>
            <a:lvl9pPr marL="3886200" indent="-228600" algn="l" rtl="0" fontAlgn="base">
              <a:spcBef>
                <a:spcPct val="20000"/>
              </a:spcBef>
              <a:spcAft>
                <a:spcPct val="0"/>
              </a:spcAft>
              <a:buClr>
                <a:schemeClr val="accent1"/>
              </a:buClr>
              <a:buFont typeface="Wingdings" pitchFamily="2" charset="2"/>
              <a:buChar char="§"/>
              <a:defRPr sz="2000">
                <a:solidFill>
                  <a:schemeClr val="tx1"/>
                </a:solidFill>
                <a:latin typeface="+mn-lt"/>
                <a:cs typeface="+mn-cs"/>
              </a:defRPr>
            </a:lvl9pPr>
          </a:lstStyle>
          <a:p>
            <a:pPr eaLnBrk="1" hangingPunct="1">
              <a:spcAft>
                <a:spcPct val="50000"/>
              </a:spcAft>
            </a:pPr>
            <a:r>
              <a:rPr lang="en-US" altLang="en-US" sz="2000" dirty="0">
                <a:ln w="0"/>
                <a:effectLst>
                  <a:outerShdw blurRad="38100" dist="19050" dir="2700000" algn="tl" rotWithShape="0">
                    <a:schemeClr val="dk1">
                      <a:alpha val="40000"/>
                    </a:schemeClr>
                  </a:outerShdw>
                </a:effectLst>
                <a:latin typeface="Times New Roman" panose="02020603050405020304" pitchFamily="18" charset="0"/>
                <a:cs typeface="Arial" panose="020B0604020202020204" pitchFamily="34" charset="0"/>
              </a:rPr>
              <a:t>What is the main idea being put forward?</a:t>
            </a:r>
          </a:p>
          <a:p>
            <a:pPr eaLnBrk="1" hangingPunct="1">
              <a:spcAft>
                <a:spcPct val="50000"/>
              </a:spcAft>
            </a:pPr>
            <a:r>
              <a:rPr lang="en-US" altLang="en-US" sz="2000" dirty="0">
                <a:ln w="0"/>
                <a:effectLst>
                  <a:outerShdw blurRad="38100" dist="19050" dir="2700000" algn="tl" rotWithShape="0">
                    <a:schemeClr val="dk1">
                      <a:alpha val="40000"/>
                    </a:schemeClr>
                  </a:outerShdw>
                </a:effectLst>
                <a:latin typeface="Times New Roman" panose="02020603050405020304" pitchFamily="18" charset="0"/>
                <a:cs typeface="Arial" panose="020B0604020202020204" pitchFamily="34" charset="0"/>
              </a:rPr>
              <a:t>What evidence is provided?</a:t>
            </a:r>
          </a:p>
          <a:p>
            <a:pPr eaLnBrk="1" hangingPunct="1">
              <a:spcAft>
                <a:spcPct val="50000"/>
              </a:spcAft>
            </a:pPr>
            <a:r>
              <a:rPr lang="en-US" altLang="en-US" sz="2000" dirty="0">
                <a:ln w="0"/>
                <a:effectLst>
                  <a:outerShdw blurRad="38100" dist="19050" dir="2700000" algn="tl" rotWithShape="0">
                    <a:schemeClr val="dk1">
                      <a:alpha val="40000"/>
                    </a:schemeClr>
                  </a:outerShdw>
                </a:effectLst>
                <a:latin typeface="Times New Roman" panose="02020603050405020304" pitchFamily="18" charset="0"/>
                <a:cs typeface="Arial" panose="020B0604020202020204" pitchFamily="34" charset="0"/>
              </a:rPr>
              <a:t>Do you agree with the conclusions?</a:t>
            </a:r>
          </a:p>
          <a:p>
            <a:pPr eaLnBrk="1" hangingPunct="1">
              <a:spcAft>
                <a:spcPct val="50000"/>
              </a:spcAft>
            </a:pPr>
            <a:r>
              <a:rPr lang="en-US" altLang="en-US" sz="2000" dirty="0">
                <a:ln w="0"/>
                <a:effectLst>
                  <a:outerShdw blurRad="38100" dist="19050" dir="2700000" algn="tl" rotWithShape="0">
                    <a:schemeClr val="dk1">
                      <a:alpha val="40000"/>
                    </a:schemeClr>
                  </a:outerShdw>
                </a:effectLst>
                <a:latin typeface="Times New Roman" panose="02020603050405020304" pitchFamily="18" charset="0"/>
                <a:cs typeface="Arial" panose="020B0604020202020204" pitchFamily="34" charset="0"/>
              </a:rPr>
              <a:t>Is it a response to another work?</a:t>
            </a:r>
          </a:p>
          <a:p>
            <a:pPr eaLnBrk="1" hangingPunct="1">
              <a:spcAft>
                <a:spcPct val="50000"/>
              </a:spcAft>
            </a:pPr>
            <a:r>
              <a:rPr lang="en-US" altLang="en-US" sz="2000" dirty="0">
                <a:ln w="0"/>
                <a:effectLst>
                  <a:outerShdw blurRad="38100" dist="19050" dir="2700000" algn="tl" rotWithShape="0">
                    <a:schemeClr val="dk1">
                      <a:alpha val="40000"/>
                    </a:schemeClr>
                  </a:outerShdw>
                </a:effectLst>
                <a:latin typeface="Times New Roman" panose="02020603050405020304" pitchFamily="18" charset="0"/>
                <a:cs typeface="Arial" panose="020B0604020202020204" pitchFamily="34" charset="0"/>
              </a:rPr>
              <a:t>Underlying theory or assumption?</a:t>
            </a:r>
          </a:p>
          <a:p>
            <a:pPr eaLnBrk="1" hangingPunct="1">
              <a:spcAft>
                <a:spcPct val="50000"/>
              </a:spcAft>
            </a:pPr>
            <a:r>
              <a:rPr lang="en-US" altLang="en-US" sz="2000" dirty="0">
                <a:ln w="0"/>
                <a:effectLst>
                  <a:outerShdw blurRad="38100" dist="19050" dir="2700000" algn="tl" rotWithShape="0">
                    <a:schemeClr val="dk1">
                      <a:alpha val="40000"/>
                    </a:schemeClr>
                  </a:outerShdw>
                </a:effectLst>
                <a:latin typeface="Times New Roman" panose="02020603050405020304" pitchFamily="18" charset="0"/>
                <a:cs typeface="Arial" panose="020B0604020202020204" pitchFamily="34" charset="0"/>
              </a:rPr>
              <a:t>Model?</a:t>
            </a:r>
          </a:p>
          <a:p>
            <a:pPr eaLnBrk="1" hangingPunct="1">
              <a:spcAft>
                <a:spcPct val="50000"/>
              </a:spcAft>
            </a:pPr>
            <a:r>
              <a:rPr lang="en-US" altLang="en-US" sz="2000" dirty="0">
                <a:ln w="0"/>
                <a:effectLst>
                  <a:outerShdw blurRad="38100" dist="19050" dir="2700000" algn="tl" rotWithShape="0">
                    <a:schemeClr val="dk1">
                      <a:alpha val="40000"/>
                    </a:schemeClr>
                  </a:outerShdw>
                </a:effectLst>
                <a:latin typeface="Times New Roman" panose="02020603050405020304" pitchFamily="18" charset="0"/>
                <a:cs typeface="Arial" panose="020B0604020202020204" pitchFamily="34" charset="0"/>
              </a:rPr>
              <a:t>Strengths / weakness / limitations?</a:t>
            </a:r>
          </a:p>
        </p:txBody>
      </p:sp>
    </p:spTree>
    <p:extLst>
      <p:ext uri="{BB962C8B-B14F-4D97-AF65-F5344CB8AC3E}">
        <p14:creationId xmlns:p14="http://schemas.microsoft.com/office/powerpoint/2010/main" val="22750877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00446"/>
            <a:ext cx="10812720" cy="414315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61779" y="462139"/>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Sources Evaluation </a:t>
            </a:r>
            <a:endParaRPr lang="ar-YE" sz="3200" b="1" dirty="0">
              <a:solidFill>
                <a:prstClr val="white"/>
              </a:solidFill>
              <a:latin typeface="Agency FB" panose="020B0503020202020204" pitchFamily="34"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4" name="TextBox 6">
            <a:extLst>
              <a:ext uri="{FF2B5EF4-FFF2-40B4-BE49-F238E27FC236}">
                <a16:creationId xmlns:a16="http://schemas.microsoft.com/office/drawing/2014/main" id="{E3D8A627-E05C-38A5-BAB1-A125C136E9ED}"/>
              </a:ext>
            </a:extLst>
          </p:cNvPr>
          <p:cNvSpPr txBox="1">
            <a:spLocks noChangeArrowheads="1"/>
          </p:cNvSpPr>
          <p:nvPr/>
        </p:nvSpPr>
        <p:spPr bwMode="auto">
          <a:xfrm>
            <a:off x="838200" y="1600200"/>
            <a:ext cx="10591800" cy="6771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endParaRPr lang="en-US" dirty="0">
              <a:latin typeface="Times New Roman" panose="02020603050405020304" pitchFamily="18" charset="0"/>
            </a:endParaRPr>
          </a:p>
          <a:p>
            <a:pPr marL="1262063" lvl="1" indent="-342900">
              <a:buFont typeface="Wingdings" panose="05000000000000000000" pitchFamily="2" charset="2"/>
              <a:buChar char="§"/>
              <a:defRPr/>
            </a:pPr>
            <a:endParaRPr lang="en-US" sz="2000" dirty="0"/>
          </a:p>
        </p:txBody>
      </p:sp>
      <p:sp>
        <p:nvSpPr>
          <p:cNvPr id="6" name="TextBox 6">
            <a:extLst>
              <a:ext uri="{FF2B5EF4-FFF2-40B4-BE49-F238E27FC236}">
                <a16:creationId xmlns:a16="http://schemas.microsoft.com/office/drawing/2014/main" id="{47543225-F7A3-8681-D90C-4AD318982E45}"/>
              </a:ext>
            </a:extLst>
          </p:cNvPr>
          <p:cNvSpPr txBox="1">
            <a:spLocks noChangeArrowheads="1"/>
          </p:cNvSpPr>
          <p:nvPr/>
        </p:nvSpPr>
        <p:spPr bwMode="auto">
          <a:xfrm>
            <a:off x="676212" y="2090909"/>
            <a:ext cx="10761617" cy="830997"/>
          </a:xfrm>
          <a:prstGeom prst="rect">
            <a:avLst/>
          </a:prstGeom>
          <a:ln/>
        </p:spPr>
        <p:style>
          <a:lnRef idx="2">
            <a:schemeClr val="accent6"/>
          </a:lnRef>
          <a:fillRef idx="1">
            <a:schemeClr val="lt1"/>
          </a:fillRef>
          <a:effectRef idx="0">
            <a:schemeClr val="accent6"/>
          </a:effectRef>
          <a:fontRef idx="minor">
            <a:schemeClr val="dk1"/>
          </a:fontRef>
        </p:style>
        <p:txBody>
          <a:bodyPr wrap="square">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eaLnBrk="1" hangingPunct="1">
              <a:defRPr/>
            </a:pPr>
            <a:r>
              <a:rPr lang="en-US" altLang="en-US" sz="2400" dirty="0">
                <a:ln w="0"/>
                <a:effectLst>
                  <a:outerShdw blurRad="38100" dist="19050" dir="2700000" algn="tl" rotWithShape="0">
                    <a:schemeClr val="dk1">
                      <a:alpha val="40000"/>
                    </a:schemeClr>
                  </a:outerShdw>
                </a:effectLst>
                <a:latin typeface="Times New Roman" panose="02020603050405020304" pitchFamily="18" charset="0"/>
              </a:rPr>
              <a:t>Researchers may want to consider the following questions when examining existing literature:</a:t>
            </a:r>
          </a:p>
        </p:txBody>
      </p:sp>
      <p:sp>
        <p:nvSpPr>
          <p:cNvPr id="10" name="TextBox 4">
            <a:extLst>
              <a:ext uri="{FF2B5EF4-FFF2-40B4-BE49-F238E27FC236}">
                <a16:creationId xmlns:a16="http://schemas.microsoft.com/office/drawing/2014/main" id="{18732E5C-24D0-A000-410E-7DF5FE9204AC}"/>
              </a:ext>
            </a:extLst>
          </p:cNvPr>
          <p:cNvSpPr txBox="1">
            <a:spLocks noChangeArrowheads="1"/>
          </p:cNvSpPr>
          <p:nvPr/>
        </p:nvSpPr>
        <p:spPr bwMode="auto">
          <a:xfrm>
            <a:off x="838200" y="6136281"/>
            <a:ext cx="571817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eaLnBrk="0" fontAlgn="base" hangingPunct="0">
              <a:spcBef>
                <a:spcPct val="0"/>
              </a:spcBef>
              <a:spcAft>
                <a:spcPct val="0"/>
              </a:spcAft>
              <a:defRPr kern="1200">
                <a:solidFill>
                  <a:schemeClr val="tx1"/>
                </a:solidFill>
                <a:latin typeface="Tahoma" panose="020B060403050404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Tahoma" panose="020B060403050404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Tahoma" panose="020B060403050404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Tahoma" panose="020B060403050404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Tahoma" panose="020B0604030504040204" pitchFamily="34" charset="0"/>
                <a:ea typeface="ＭＳ Ｐゴシック" panose="020B0600070205080204" pitchFamily="34" charset="-128"/>
                <a:cs typeface="+mn-cs"/>
              </a:defRPr>
            </a:lvl5pPr>
            <a:lvl6pPr marL="2286000" algn="l" defTabSz="914400" rtl="0" eaLnBrk="1" latinLnBrk="0" hangingPunct="1">
              <a:defRPr kern="1200">
                <a:solidFill>
                  <a:schemeClr val="tx1"/>
                </a:solidFill>
                <a:latin typeface="Tahoma" panose="020B0604030504040204" pitchFamily="34" charset="0"/>
                <a:ea typeface="ＭＳ Ｐゴシック" panose="020B0600070205080204" pitchFamily="34" charset="-128"/>
                <a:cs typeface="+mn-cs"/>
              </a:defRPr>
            </a:lvl6pPr>
            <a:lvl7pPr marL="2743200" algn="l" defTabSz="914400" rtl="0" eaLnBrk="1" latinLnBrk="0" hangingPunct="1">
              <a:defRPr kern="1200">
                <a:solidFill>
                  <a:schemeClr val="tx1"/>
                </a:solidFill>
                <a:latin typeface="Tahoma" panose="020B0604030504040204" pitchFamily="34" charset="0"/>
                <a:ea typeface="ＭＳ Ｐゴシック" panose="020B0600070205080204" pitchFamily="34" charset="-128"/>
                <a:cs typeface="+mn-cs"/>
              </a:defRPr>
            </a:lvl7pPr>
            <a:lvl8pPr marL="3200400" algn="l" defTabSz="914400" rtl="0" eaLnBrk="1" latinLnBrk="0" hangingPunct="1">
              <a:defRPr kern="1200">
                <a:solidFill>
                  <a:schemeClr val="tx1"/>
                </a:solidFill>
                <a:latin typeface="Tahoma" panose="020B0604030504040204" pitchFamily="34" charset="0"/>
                <a:ea typeface="ＭＳ Ｐゴシック" panose="020B0600070205080204" pitchFamily="34" charset="-128"/>
                <a:cs typeface="+mn-cs"/>
              </a:defRPr>
            </a:lvl8pPr>
            <a:lvl9pPr marL="3657600" algn="l" defTabSz="914400" rtl="0" eaLnBrk="1" latinLnBrk="0" hangingPunct="1">
              <a:defRPr kern="1200">
                <a:solidFill>
                  <a:schemeClr val="tx1"/>
                </a:solidFill>
                <a:latin typeface="Tahoma" panose="020B0604030504040204" pitchFamily="34" charset="0"/>
                <a:ea typeface="ＭＳ Ｐゴシック" panose="020B0600070205080204" pitchFamily="34" charset="-128"/>
                <a:cs typeface="+mn-cs"/>
              </a:defRPr>
            </a:lvl9pPr>
          </a:lstStyle>
          <a:p>
            <a:r>
              <a:rPr lang="en-US" altLang="en-US" dirty="0">
                <a:solidFill>
                  <a:schemeClr val="bg1"/>
                </a:solidFill>
              </a:rPr>
              <a:t>(</a:t>
            </a:r>
            <a:r>
              <a:rPr lang="en-US" altLang="en-US" dirty="0" err="1">
                <a:solidFill>
                  <a:schemeClr val="bg1"/>
                </a:solidFill>
              </a:rPr>
              <a:t>VanderMey</a:t>
            </a:r>
            <a:r>
              <a:rPr lang="en-US" altLang="en-US" dirty="0">
                <a:solidFill>
                  <a:schemeClr val="bg1"/>
                </a:solidFill>
              </a:rPr>
              <a:t> et al., 2011; Sheperis et al., 2017)</a:t>
            </a:r>
          </a:p>
        </p:txBody>
      </p:sp>
      <p:pic>
        <p:nvPicPr>
          <p:cNvPr id="12" name="Picture 11">
            <a:extLst>
              <a:ext uri="{FF2B5EF4-FFF2-40B4-BE49-F238E27FC236}">
                <a16:creationId xmlns:a16="http://schemas.microsoft.com/office/drawing/2014/main" id="{D2689345-A9CD-6740-A63A-5EFFC78C2F25}"/>
              </a:ext>
            </a:extLst>
          </p:cNvPr>
          <p:cNvPicPr>
            <a:picLocks noChangeAspect="1"/>
          </p:cNvPicPr>
          <p:nvPr/>
        </p:nvPicPr>
        <p:blipFill>
          <a:blip r:embed="rId5"/>
          <a:stretch>
            <a:fillRect/>
          </a:stretch>
        </p:blipFill>
        <p:spPr>
          <a:xfrm>
            <a:off x="5378918" y="2812012"/>
            <a:ext cx="6343591" cy="3684542"/>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7" name="TextBox 6">
            <a:extLst>
              <a:ext uri="{FF2B5EF4-FFF2-40B4-BE49-F238E27FC236}">
                <a16:creationId xmlns:a16="http://schemas.microsoft.com/office/drawing/2014/main" id="{57871AFC-8F84-BF6D-29F2-C83CC9EADDE7}"/>
              </a:ext>
            </a:extLst>
          </p:cNvPr>
          <p:cNvSpPr txBox="1"/>
          <p:nvPr/>
        </p:nvSpPr>
        <p:spPr>
          <a:xfrm>
            <a:off x="762000" y="2734474"/>
            <a:ext cx="4630514" cy="2677656"/>
          </a:xfrm>
          <a:prstGeom prst="rect">
            <a:avLst/>
          </a:prstGeom>
          <a:noFill/>
        </p:spPr>
        <p:txBody>
          <a:bodyPr wrap="square">
            <a:spAutoFit/>
          </a:bodyPr>
          <a:lstStyle/>
          <a:p>
            <a:pPr eaLnBrk="1" hangingPunct="1">
              <a:defRPr/>
            </a:pPr>
            <a:endParaRPr lang="en-US" altLang="en-US" sz="2400" dirty="0">
              <a:ln w="0"/>
              <a:effectLst>
                <a:outerShdw blurRad="38100" dist="19050" dir="2700000" algn="tl" rotWithShape="0">
                  <a:schemeClr val="dk1">
                    <a:alpha val="40000"/>
                  </a:schemeClr>
                </a:outerShdw>
              </a:effectLst>
              <a:latin typeface="Times New Roman" panose="02020603050405020304" pitchFamily="18" charset="0"/>
            </a:endParaRPr>
          </a:p>
          <a:p>
            <a:pPr eaLnBrk="1" hangingPunct="1">
              <a:defRPr/>
            </a:pPr>
            <a:r>
              <a:rPr lang="en-US" altLang="en-US" sz="2400" i="1" dirty="0">
                <a:ln w="0"/>
                <a:solidFill>
                  <a:srgbClr val="C00000"/>
                </a:solidFill>
                <a:effectLst>
                  <a:outerShdw blurRad="38100" dist="19050" dir="2700000" algn="tl" rotWithShape="0">
                    <a:schemeClr val="dk1">
                      <a:alpha val="40000"/>
                    </a:schemeClr>
                  </a:outerShdw>
                </a:effectLst>
                <a:latin typeface="Times New Roman" panose="02020603050405020304" pitchFamily="18" charset="0"/>
              </a:rPr>
              <a:t>Is the research Source Trustworthy?</a:t>
            </a:r>
            <a:endParaRPr lang="en-US" altLang="en-US" sz="2400" dirty="0">
              <a:ln w="0"/>
              <a:effectLst>
                <a:outerShdw blurRad="38100" dist="19050" dir="2700000" algn="tl" rotWithShape="0">
                  <a:schemeClr val="dk1">
                    <a:alpha val="40000"/>
                  </a:schemeClr>
                </a:outerShdw>
              </a:effectLst>
              <a:latin typeface="Times New Roman" panose="02020603050405020304" pitchFamily="18" charset="0"/>
            </a:endParaRPr>
          </a:p>
          <a:p>
            <a:pPr eaLnBrk="1" hangingPunct="1">
              <a:defRPr/>
            </a:pPr>
            <a:r>
              <a:rPr lang="en-US" altLang="en-US" sz="2400" i="1" dirty="0">
                <a:ln w="0"/>
                <a:solidFill>
                  <a:srgbClr val="C00000"/>
                </a:solidFill>
                <a:effectLst>
                  <a:outerShdw blurRad="38100" dist="19050" dir="2700000" algn="tl" rotWithShape="0">
                    <a:schemeClr val="dk1">
                      <a:alpha val="40000"/>
                    </a:schemeClr>
                  </a:outerShdw>
                </a:effectLst>
                <a:latin typeface="Times New Roman" panose="02020603050405020304" pitchFamily="18" charset="0"/>
              </a:rPr>
              <a:t>Is the author an expert? </a:t>
            </a:r>
          </a:p>
          <a:p>
            <a:pPr eaLnBrk="1" hangingPunct="1">
              <a:defRPr/>
            </a:pPr>
            <a:r>
              <a:rPr lang="en-US" altLang="en-US" sz="2400" i="1" dirty="0">
                <a:ln w="0"/>
                <a:solidFill>
                  <a:srgbClr val="C00000"/>
                </a:solidFill>
                <a:effectLst>
                  <a:outerShdw blurRad="38100" dist="19050" dir="2700000" algn="tl" rotWithShape="0">
                    <a:schemeClr val="dk1">
                      <a:alpha val="40000"/>
                    </a:schemeClr>
                  </a:outerShdw>
                </a:effectLst>
                <a:latin typeface="Times New Roman" panose="02020603050405020304" pitchFamily="18" charset="0"/>
              </a:rPr>
              <a:t>Is the source current? </a:t>
            </a:r>
          </a:p>
          <a:p>
            <a:pPr eaLnBrk="1" hangingPunct="1">
              <a:defRPr/>
            </a:pPr>
            <a:r>
              <a:rPr lang="en-US" altLang="en-US" sz="2400" i="1" dirty="0">
                <a:ln w="0"/>
                <a:solidFill>
                  <a:srgbClr val="C00000"/>
                </a:solidFill>
                <a:effectLst>
                  <a:outerShdw blurRad="38100" dist="19050" dir="2700000" algn="tl" rotWithShape="0">
                    <a:schemeClr val="dk1">
                      <a:alpha val="40000"/>
                    </a:schemeClr>
                  </a:outerShdw>
                </a:effectLst>
                <a:latin typeface="Times New Roman" panose="02020603050405020304" pitchFamily="18" charset="0"/>
              </a:rPr>
              <a:t>Is the source complete? </a:t>
            </a:r>
          </a:p>
          <a:p>
            <a:pPr eaLnBrk="1" hangingPunct="1">
              <a:defRPr/>
            </a:pPr>
            <a:r>
              <a:rPr lang="en-US" altLang="en-US" sz="2400" i="1" dirty="0">
                <a:ln w="0"/>
                <a:solidFill>
                  <a:srgbClr val="C00000"/>
                </a:solidFill>
                <a:effectLst>
                  <a:outerShdw blurRad="38100" dist="19050" dir="2700000" algn="tl" rotWithShape="0">
                    <a:schemeClr val="dk1">
                      <a:alpha val="40000"/>
                    </a:schemeClr>
                  </a:outerShdw>
                </a:effectLst>
                <a:latin typeface="Times New Roman" panose="02020603050405020304" pitchFamily="18" charset="0"/>
              </a:rPr>
              <a:t>Is the source biased or unbiased? </a:t>
            </a:r>
          </a:p>
          <a:p>
            <a:pPr eaLnBrk="1" hangingPunct="1">
              <a:defRPr/>
            </a:pPr>
            <a:r>
              <a:rPr lang="en-US" altLang="en-US" sz="2400" i="1" dirty="0">
                <a:ln w="0"/>
                <a:solidFill>
                  <a:srgbClr val="C00000"/>
                </a:solidFill>
                <a:effectLst>
                  <a:outerShdw blurRad="38100" dist="19050" dir="2700000" algn="tl" rotWithShape="0">
                    <a:schemeClr val="dk1">
                      <a:alpha val="40000"/>
                    </a:schemeClr>
                  </a:outerShdw>
                </a:effectLst>
                <a:latin typeface="Times New Roman" panose="02020603050405020304" pitchFamily="18" charset="0"/>
              </a:rPr>
              <a:t>Is the source accurate and logical?</a:t>
            </a:r>
          </a:p>
        </p:txBody>
      </p:sp>
    </p:spTree>
    <p:extLst>
      <p:ext uri="{BB962C8B-B14F-4D97-AF65-F5344CB8AC3E}">
        <p14:creationId xmlns:p14="http://schemas.microsoft.com/office/powerpoint/2010/main" val="214941987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8194"/>
            <a:ext cx="10812720" cy="46088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r>
              <a:rPr lang="en-MY" dirty="0">
                <a:solidFill>
                  <a:prstClr val="white"/>
                </a:solidFill>
              </a:rPr>
              <a:t>A synthesis matrix, often used in literature reviews, is a way to organize and synthesize information from multiple sources on a specific topic. Below is a simple template for creating a synthesis matrix:</a:t>
            </a: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61779" y="462139"/>
            <a:ext cx="7555524" cy="1077218"/>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Synthesis Matrix for Literature Review </a:t>
            </a:r>
          </a:p>
          <a:p>
            <a:pPr algn="ctr" eaLnBrk="1" fontAlgn="auto" hangingPunct="1">
              <a:spcBef>
                <a:spcPts val="0"/>
              </a:spcBef>
              <a:spcAft>
                <a:spcPts val="0"/>
              </a:spcAft>
            </a:pPr>
            <a:endParaRPr lang="en-US" sz="3200" b="1" dirty="0">
              <a:solidFill>
                <a:prstClr val="white"/>
              </a:solidFill>
              <a:latin typeface="Agency FB" panose="020B0503020202020204" pitchFamily="34"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4" name="TextBox 6">
            <a:extLst>
              <a:ext uri="{FF2B5EF4-FFF2-40B4-BE49-F238E27FC236}">
                <a16:creationId xmlns:a16="http://schemas.microsoft.com/office/drawing/2014/main" id="{E3D8A627-E05C-38A5-BAB1-A125C136E9ED}"/>
              </a:ext>
            </a:extLst>
          </p:cNvPr>
          <p:cNvSpPr txBox="1">
            <a:spLocks noChangeArrowheads="1"/>
          </p:cNvSpPr>
          <p:nvPr/>
        </p:nvSpPr>
        <p:spPr bwMode="auto">
          <a:xfrm>
            <a:off x="838200" y="1600200"/>
            <a:ext cx="10591800" cy="6771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endParaRPr lang="en-US" dirty="0">
              <a:latin typeface="Times New Roman" panose="02020603050405020304" pitchFamily="18" charset="0"/>
            </a:endParaRPr>
          </a:p>
          <a:p>
            <a:pPr marL="1262063" lvl="1" indent="-342900">
              <a:buFont typeface="Wingdings" panose="05000000000000000000" pitchFamily="2" charset="2"/>
              <a:buChar char="§"/>
              <a:defRPr/>
            </a:pPr>
            <a:endParaRPr lang="en-US" sz="2000" dirty="0"/>
          </a:p>
        </p:txBody>
      </p:sp>
      <p:sp>
        <p:nvSpPr>
          <p:cNvPr id="5" name="Rectangle 1">
            <a:extLst>
              <a:ext uri="{FF2B5EF4-FFF2-40B4-BE49-F238E27FC236}">
                <a16:creationId xmlns:a16="http://schemas.microsoft.com/office/drawing/2014/main" id="{F69AC3DA-A82C-D5A6-A0F6-55CC7B6B9234}"/>
              </a:ext>
            </a:extLst>
          </p:cNvPr>
          <p:cNvSpPr>
            <a:spLocks noChangeArrowheads="1"/>
          </p:cNvSpPr>
          <p:nvPr/>
        </p:nvSpPr>
        <p:spPr bwMode="auto">
          <a:xfrm>
            <a:off x="0" y="0"/>
            <a:ext cx="104902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chemeClr val="tx1"/>
                </a:solidFill>
                <a:effectLst/>
                <a:latin typeface="Söhne"/>
              </a:rPr>
              <a:t>Synthesis Matrix for Literature Review </a:t>
            </a: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000" b="0" i="0" u="none" strike="noStrike" cap="none" normalizeH="0" baseline="0">
                <a:ln>
                  <a:noFill/>
                </a:ln>
                <a:solidFill>
                  <a:schemeClr val="tx1"/>
                </a:solidFill>
                <a:effectLst/>
                <a:latin typeface="Söhne"/>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9" name="TextBox 8">
            <a:extLst>
              <a:ext uri="{FF2B5EF4-FFF2-40B4-BE49-F238E27FC236}">
                <a16:creationId xmlns:a16="http://schemas.microsoft.com/office/drawing/2014/main" id="{723B2AE2-0173-6AB5-C3CB-8149296A842D}"/>
              </a:ext>
            </a:extLst>
          </p:cNvPr>
          <p:cNvSpPr txBox="1"/>
          <p:nvPr/>
        </p:nvSpPr>
        <p:spPr>
          <a:xfrm>
            <a:off x="838200" y="1938754"/>
            <a:ext cx="10287000" cy="646331"/>
          </a:xfrm>
          <a:prstGeom prst="rect">
            <a:avLst/>
          </a:prstGeom>
          <a:noFill/>
        </p:spPr>
        <p:txBody>
          <a:bodyPr wrap="square" rtlCol="0">
            <a:spAutoFit/>
          </a:bodyPr>
          <a:lstStyle/>
          <a:p>
            <a:r>
              <a:rPr lang="en-MY" b="0" i="0" dirty="0">
                <a:solidFill>
                  <a:srgbClr val="374151"/>
                </a:solidFill>
                <a:effectLst/>
                <a:latin typeface="Söhne"/>
              </a:rPr>
              <a:t>A synthesis matrix, often used in literature reviews, is a way to organize and synthesize information from multiple sources on a specific topic. Below is a simple template for creating a synthesis matrix:</a:t>
            </a:r>
            <a:endParaRPr lang="en-US" dirty="0"/>
          </a:p>
        </p:txBody>
      </p:sp>
      <p:pic>
        <p:nvPicPr>
          <p:cNvPr id="13" name="Picture 12">
            <a:extLst>
              <a:ext uri="{FF2B5EF4-FFF2-40B4-BE49-F238E27FC236}">
                <a16:creationId xmlns:a16="http://schemas.microsoft.com/office/drawing/2014/main" id="{BCF52A90-DFBB-F753-7165-84A1C7CCEC94}"/>
              </a:ext>
            </a:extLst>
          </p:cNvPr>
          <p:cNvPicPr>
            <a:picLocks noChangeAspect="1"/>
          </p:cNvPicPr>
          <p:nvPr/>
        </p:nvPicPr>
        <p:blipFill>
          <a:blip r:embed="rId5"/>
          <a:stretch>
            <a:fillRect/>
          </a:stretch>
        </p:blipFill>
        <p:spPr>
          <a:xfrm>
            <a:off x="2339359" y="2585085"/>
            <a:ext cx="7010400" cy="3459619"/>
          </a:xfrm>
          <a:prstGeom prst="rect">
            <a:avLst/>
          </a:prstGeom>
        </p:spPr>
      </p:pic>
    </p:spTree>
    <p:extLst>
      <p:ext uri="{BB962C8B-B14F-4D97-AF65-F5344CB8AC3E}">
        <p14:creationId xmlns:p14="http://schemas.microsoft.com/office/powerpoint/2010/main" val="170741931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1898" y="1833054"/>
            <a:ext cx="10812720" cy="414315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r>
              <a:rPr lang="en-MY" dirty="0">
                <a:solidFill>
                  <a:prstClr val="white"/>
                </a:solidFill>
              </a:rPr>
              <a:t>A synthesis matrix, often used in literature reviews, is a way to organize and synthesize information from multiple sources on a specific topic. Below is a simple template for creating a synthesis matrix:</a:t>
            </a: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61779" y="462139"/>
            <a:ext cx="7555524" cy="1077218"/>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Synthesis Matrix for Literature Review (cont.) </a:t>
            </a:r>
          </a:p>
          <a:p>
            <a:pPr algn="ctr" eaLnBrk="1" fontAlgn="auto" hangingPunct="1">
              <a:spcBef>
                <a:spcPts val="0"/>
              </a:spcBef>
              <a:spcAft>
                <a:spcPts val="0"/>
              </a:spcAft>
            </a:pPr>
            <a:endParaRPr lang="en-US" sz="3200" b="1" dirty="0">
              <a:solidFill>
                <a:prstClr val="white"/>
              </a:solidFill>
              <a:latin typeface="Agency FB" panose="020B0503020202020204" pitchFamily="34"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4" name="TextBox 6">
            <a:extLst>
              <a:ext uri="{FF2B5EF4-FFF2-40B4-BE49-F238E27FC236}">
                <a16:creationId xmlns:a16="http://schemas.microsoft.com/office/drawing/2014/main" id="{E3D8A627-E05C-38A5-BAB1-A125C136E9ED}"/>
              </a:ext>
            </a:extLst>
          </p:cNvPr>
          <p:cNvSpPr txBox="1">
            <a:spLocks noChangeArrowheads="1"/>
          </p:cNvSpPr>
          <p:nvPr/>
        </p:nvSpPr>
        <p:spPr bwMode="auto">
          <a:xfrm>
            <a:off x="838200" y="1600200"/>
            <a:ext cx="10591800" cy="6771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endParaRPr lang="en-US" dirty="0">
              <a:latin typeface="Times New Roman" panose="02020603050405020304" pitchFamily="18" charset="0"/>
            </a:endParaRPr>
          </a:p>
          <a:p>
            <a:pPr marL="1262063" lvl="1" indent="-342900">
              <a:buFont typeface="Wingdings" panose="05000000000000000000" pitchFamily="2" charset="2"/>
              <a:buChar char="§"/>
              <a:defRPr/>
            </a:pPr>
            <a:endParaRPr lang="en-US" sz="2000" dirty="0"/>
          </a:p>
        </p:txBody>
      </p:sp>
      <p:sp>
        <p:nvSpPr>
          <p:cNvPr id="5" name="Rectangle 1">
            <a:extLst>
              <a:ext uri="{FF2B5EF4-FFF2-40B4-BE49-F238E27FC236}">
                <a16:creationId xmlns:a16="http://schemas.microsoft.com/office/drawing/2014/main" id="{F69AC3DA-A82C-D5A6-A0F6-55CC7B6B9234}"/>
              </a:ext>
            </a:extLst>
          </p:cNvPr>
          <p:cNvSpPr>
            <a:spLocks noChangeArrowheads="1"/>
          </p:cNvSpPr>
          <p:nvPr/>
        </p:nvSpPr>
        <p:spPr bwMode="auto">
          <a:xfrm>
            <a:off x="0" y="0"/>
            <a:ext cx="104902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chemeClr val="tx1"/>
                </a:solidFill>
                <a:effectLst/>
                <a:latin typeface="Söhne"/>
              </a:rPr>
              <a:t>Synthesis Matrix for Literature Review </a:t>
            </a: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000" b="0" i="0" u="none" strike="noStrike" cap="none" normalizeH="0" baseline="0">
                <a:ln>
                  <a:noFill/>
                </a:ln>
                <a:solidFill>
                  <a:schemeClr val="tx1"/>
                </a:solidFill>
                <a:effectLst/>
                <a:latin typeface="Söhne"/>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9" name="TextBox 8">
            <a:extLst>
              <a:ext uri="{FF2B5EF4-FFF2-40B4-BE49-F238E27FC236}">
                <a16:creationId xmlns:a16="http://schemas.microsoft.com/office/drawing/2014/main" id="{723B2AE2-0173-6AB5-C3CB-8149296A842D}"/>
              </a:ext>
            </a:extLst>
          </p:cNvPr>
          <p:cNvSpPr txBox="1"/>
          <p:nvPr/>
        </p:nvSpPr>
        <p:spPr>
          <a:xfrm>
            <a:off x="833582" y="2159109"/>
            <a:ext cx="10287000" cy="3416320"/>
          </a:xfrm>
          <a:prstGeom prst="rect">
            <a:avLst/>
          </a:prstGeom>
          <a:noFill/>
        </p:spPr>
        <p:txBody>
          <a:bodyPr wrap="square" rtlCol="0">
            <a:spAutoFit/>
          </a:bodyPr>
          <a:lstStyle/>
          <a:p>
            <a:pPr algn="l">
              <a:buFont typeface="+mj-lt"/>
              <a:buAutoNum type="arabicPeriod"/>
            </a:pPr>
            <a:r>
              <a:rPr lang="en-MY" b="1" i="0" dirty="0">
                <a:solidFill>
                  <a:srgbClr val="374151"/>
                </a:solidFill>
                <a:effectLst/>
                <a:latin typeface="Söhne"/>
              </a:rPr>
              <a:t>Research Question or Subtopic</a:t>
            </a:r>
            <a:r>
              <a:rPr lang="en-MY" b="0" i="0" dirty="0">
                <a:solidFill>
                  <a:srgbClr val="374151"/>
                </a:solidFill>
                <a:effectLst/>
                <a:latin typeface="Söhne"/>
              </a:rPr>
              <a:t>: Clearly define the specific research question or subtopic you are exploring.</a:t>
            </a:r>
          </a:p>
          <a:p>
            <a:pPr algn="l">
              <a:buFont typeface="+mj-lt"/>
              <a:buAutoNum type="arabicPeriod"/>
            </a:pPr>
            <a:r>
              <a:rPr lang="en-MY" b="1" i="0" dirty="0">
                <a:solidFill>
                  <a:srgbClr val="374151"/>
                </a:solidFill>
                <a:effectLst/>
                <a:latin typeface="Söhne"/>
              </a:rPr>
              <a:t>Study</a:t>
            </a:r>
            <a:r>
              <a:rPr lang="en-MY" b="0" i="0" dirty="0">
                <a:solidFill>
                  <a:srgbClr val="374151"/>
                </a:solidFill>
                <a:effectLst/>
                <a:latin typeface="Söhne"/>
              </a:rPr>
              <a:t>: Provide a space to list the studies or sources you are reviewing.</a:t>
            </a:r>
          </a:p>
          <a:p>
            <a:pPr algn="l">
              <a:buFont typeface="+mj-lt"/>
              <a:buAutoNum type="arabicPeriod"/>
            </a:pPr>
            <a:r>
              <a:rPr lang="en-MY" b="1" i="0" dirty="0">
                <a:solidFill>
                  <a:srgbClr val="374151"/>
                </a:solidFill>
                <a:effectLst/>
                <a:latin typeface="Söhne"/>
              </a:rPr>
              <a:t>Authors</a:t>
            </a:r>
            <a:r>
              <a:rPr lang="en-MY" b="0" i="0" dirty="0">
                <a:solidFill>
                  <a:srgbClr val="374151"/>
                </a:solidFill>
                <a:effectLst/>
                <a:latin typeface="Söhne"/>
              </a:rPr>
              <a:t>: List the authors of each study or source.</a:t>
            </a:r>
          </a:p>
          <a:p>
            <a:pPr algn="l">
              <a:buFont typeface="+mj-lt"/>
              <a:buAutoNum type="arabicPeriod"/>
            </a:pPr>
            <a:r>
              <a:rPr lang="en-MY" b="1" i="0" dirty="0">
                <a:solidFill>
                  <a:srgbClr val="374151"/>
                </a:solidFill>
                <a:effectLst/>
                <a:latin typeface="Söhne"/>
              </a:rPr>
              <a:t>Year</a:t>
            </a:r>
            <a:r>
              <a:rPr lang="en-MY" b="0" i="0" dirty="0">
                <a:solidFill>
                  <a:srgbClr val="374151"/>
                </a:solidFill>
                <a:effectLst/>
                <a:latin typeface="Söhne"/>
              </a:rPr>
              <a:t>: Mention the publication year of each source.</a:t>
            </a:r>
          </a:p>
          <a:p>
            <a:pPr algn="l">
              <a:buFont typeface="+mj-lt"/>
              <a:buAutoNum type="arabicPeriod"/>
            </a:pPr>
            <a:r>
              <a:rPr lang="en-MY" b="1" i="0" dirty="0">
                <a:solidFill>
                  <a:srgbClr val="374151"/>
                </a:solidFill>
                <a:effectLst/>
                <a:latin typeface="Söhne"/>
              </a:rPr>
              <a:t>Research Design</a:t>
            </a:r>
            <a:r>
              <a:rPr lang="en-MY" b="0" i="0" dirty="0">
                <a:solidFill>
                  <a:srgbClr val="374151"/>
                </a:solidFill>
                <a:effectLst/>
                <a:latin typeface="Söhne"/>
              </a:rPr>
              <a:t>: Describe the research design or methodology used in each study (e.g., experimental, survey, case study).</a:t>
            </a:r>
          </a:p>
          <a:p>
            <a:pPr algn="l">
              <a:buFont typeface="+mj-lt"/>
              <a:buAutoNum type="arabicPeriod"/>
            </a:pPr>
            <a:r>
              <a:rPr lang="en-MY" b="1" i="0" dirty="0">
                <a:solidFill>
                  <a:srgbClr val="374151"/>
                </a:solidFill>
                <a:effectLst/>
                <a:latin typeface="Söhne"/>
              </a:rPr>
              <a:t>Key Findings/Results</a:t>
            </a:r>
            <a:r>
              <a:rPr lang="en-MY" b="0" i="0" dirty="0">
                <a:solidFill>
                  <a:srgbClr val="374151"/>
                </a:solidFill>
                <a:effectLst/>
                <a:latin typeface="Söhne"/>
              </a:rPr>
              <a:t>: Summarize the main findings or results of each study. Be concise and clear.</a:t>
            </a:r>
          </a:p>
          <a:p>
            <a:pPr algn="l">
              <a:buFont typeface="+mj-lt"/>
              <a:buAutoNum type="arabicPeriod"/>
            </a:pPr>
            <a:r>
              <a:rPr lang="en-MY" b="1" i="0" dirty="0">
                <a:solidFill>
                  <a:srgbClr val="374151"/>
                </a:solidFill>
                <a:effectLst/>
                <a:latin typeface="Söhne"/>
              </a:rPr>
              <a:t>Methodology</a:t>
            </a:r>
            <a:r>
              <a:rPr lang="en-MY" b="0" i="0" dirty="0">
                <a:solidFill>
                  <a:srgbClr val="374151"/>
                </a:solidFill>
                <a:effectLst/>
                <a:latin typeface="Söhne"/>
              </a:rPr>
              <a:t>: Briefly describe the methodology used in the study, including data collection methods, sample size, and any relevant details about how the research was conducted.</a:t>
            </a:r>
          </a:p>
          <a:p>
            <a:pPr algn="l">
              <a:buFont typeface="+mj-lt"/>
              <a:buAutoNum type="arabicPeriod"/>
            </a:pPr>
            <a:r>
              <a:rPr lang="en-MY" b="1" i="0" dirty="0">
                <a:solidFill>
                  <a:srgbClr val="374151"/>
                </a:solidFill>
                <a:effectLst/>
                <a:latin typeface="Söhne"/>
              </a:rPr>
              <a:t>Limitations</a:t>
            </a:r>
            <a:r>
              <a:rPr lang="en-MY" b="0" i="0" dirty="0">
                <a:solidFill>
                  <a:srgbClr val="374151"/>
                </a:solidFill>
                <a:effectLst/>
                <a:latin typeface="Söhne"/>
              </a:rPr>
              <a:t>: Highlight the limitations or weaknesses of each study. This could include any biases, constraints, or issues with the research design or methodology.</a:t>
            </a:r>
          </a:p>
        </p:txBody>
      </p:sp>
    </p:spTree>
    <p:extLst>
      <p:ext uri="{BB962C8B-B14F-4D97-AF65-F5344CB8AC3E}">
        <p14:creationId xmlns:p14="http://schemas.microsoft.com/office/powerpoint/2010/main" val="176067908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1898" y="1538899"/>
            <a:ext cx="10812720" cy="443730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r>
              <a:rPr lang="en-MY" dirty="0">
                <a:solidFill>
                  <a:prstClr val="white"/>
                </a:solidFill>
              </a:rPr>
              <a:t>A synthesis matrix, often used in literature reviews, is a way to organize and synthesize information from multiple sources on a specific topic. Below is a simple template for creating a synthesis matrix:</a:t>
            </a: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61779" y="462139"/>
            <a:ext cx="7555524" cy="1077218"/>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Synthesis Matrix for Literature Review (cont.) </a:t>
            </a:r>
          </a:p>
          <a:p>
            <a:pPr algn="ctr" eaLnBrk="1" fontAlgn="auto" hangingPunct="1">
              <a:spcBef>
                <a:spcPts val="0"/>
              </a:spcBef>
              <a:spcAft>
                <a:spcPts val="0"/>
              </a:spcAft>
            </a:pPr>
            <a:endParaRPr lang="en-US" sz="3200" b="1" dirty="0">
              <a:solidFill>
                <a:prstClr val="white"/>
              </a:solidFill>
              <a:latin typeface="Agency FB" panose="020B0503020202020204" pitchFamily="34"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74558" y="374419"/>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5" name="Rectangle 1">
            <a:extLst>
              <a:ext uri="{FF2B5EF4-FFF2-40B4-BE49-F238E27FC236}">
                <a16:creationId xmlns:a16="http://schemas.microsoft.com/office/drawing/2014/main" id="{F69AC3DA-A82C-D5A6-A0F6-55CC7B6B9234}"/>
              </a:ext>
            </a:extLst>
          </p:cNvPr>
          <p:cNvSpPr>
            <a:spLocks noChangeArrowheads="1"/>
          </p:cNvSpPr>
          <p:nvPr/>
        </p:nvSpPr>
        <p:spPr bwMode="auto">
          <a:xfrm>
            <a:off x="0" y="0"/>
            <a:ext cx="104902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chemeClr val="tx1"/>
                </a:solidFill>
                <a:effectLst/>
                <a:latin typeface="Söhne"/>
              </a:rPr>
              <a:t>Synthesis Matrix for Literature Review </a:t>
            </a: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000" b="0" i="0" u="none" strike="noStrike" cap="none" normalizeH="0" baseline="0">
                <a:ln>
                  <a:noFill/>
                </a:ln>
                <a:solidFill>
                  <a:schemeClr val="tx1"/>
                </a:solidFill>
                <a:effectLst/>
                <a:latin typeface="Söhne"/>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7" name="Picture 6">
            <a:extLst>
              <a:ext uri="{FF2B5EF4-FFF2-40B4-BE49-F238E27FC236}">
                <a16:creationId xmlns:a16="http://schemas.microsoft.com/office/drawing/2014/main" id="{0538F854-2BFE-3583-30EB-947C41C6B680}"/>
              </a:ext>
            </a:extLst>
          </p:cNvPr>
          <p:cNvPicPr>
            <a:picLocks noChangeAspect="1"/>
          </p:cNvPicPr>
          <p:nvPr/>
        </p:nvPicPr>
        <p:blipFill>
          <a:blip r:embed="rId4"/>
          <a:stretch>
            <a:fillRect/>
          </a:stretch>
        </p:blipFill>
        <p:spPr>
          <a:xfrm>
            <a:off x="1774558" y="1858454"/>
            <a:ext cx="8715642" cy="3930359"/>
          </a:xfrm>
          <a:prstGeom prst="rect">
            <a:avLst/>
          </a:prstGeom>
        </p:spPr>
      </p:pic>
    </p:spTree>
    <p:extLst>
      <p:ext uri="{BB962C8B-B14F-4D97-AF65-F5344CB8AC3E}">
        <p14:creationId xmlns:p14="http://schemas.microsoft.com/office/powerpoint/2010/main" val="132363977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537019"/>
            <a:ext cx="10812720" cy="440658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r>
              <a:rPr lang="en-US" dirty="0">
                <a:solidFill>
                  <a:prstClr val="white"/>
                </a:solidFill>
              </a:rPr>
              <a:t>s</a:t>
            </a:r>
          </a:p>
        </p:txBody>
      </p:sp>
      <p:sp>
        <p:nvSpPr>
          <p:cNvPr id="3" name="TextBox 2">
            <a:extLst>
              <a:ext uri="{FF2B5EF4-FFF2-40B4-BE49-F238E27FC236}">
                <a16:creationId xmlns:a16="http://schemas.microsoft.com/office/drawing/2014/main" id="{F9A80F9F-74DB-1D57-04E8-E20E92A09B0A}"/>
              </a:ext>
            </a:extLst>
          </p:cNvPr>
          <p:cNvSpPr txBox="1"/>
          <p:nvPr/>
        </p:nvSpPr>
        <p:spPr>
          <a:xfrm>
            <a:off x="2461779" y="462139"/>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Writing Up Literature Review  </a:t>
            </a:r>
            <a:endParaRPr lang="ar-YE" sz="3200" b="1" dirty="0">
              <a:solidFill>
                <a:prstClr val="white"/>
              </a:solidFill>
              <a:latin typeface="Agency FB" panose="020B0503020202020204" pitchFamily="34"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sp>
        <p:nvSpPr>
          <p:cNvPr id="6" name="TextBox 6">
            <a:extLst>
              <a:ext uri="{FF2B5EF4-FFF2-40B4-BE49-F238E27FC236}">
                <a16:creationId xmlns:a16="http://schemas.microsoft.com/office/drawing/2014/main" id="{47543225-F7A3-8681-D90C-4AD318982E45}"/>
              </a:ext>
            </a:extLst>
          </p:cNvPr>
          <p:cNvSpPr txBox="1">
            <a:spLocks noChangeArrowheads="1"/>
          </p:cNvSpPr>
          <p:nvPr/>
        </p:nvSpPr>
        <p:spPr bwMode="auto">
          <a:xfrm>
            <a:off x="694986" y="3422469"/>
            <a:ext cx="6895793" cy="1631216"/>
          </a:xfrm>
          <a:prstGeom prst="rect">
            <a:avLst/>
          </a:prstGeom>
          <a:ln>
            <a:noFill/>
          </a:ln>
        </p:spPr>
        <p:style>
          <a:lnRef idx="2">
            <a:schemeClr val="accent6"/>
          </a:lnRef>
          <a:fillRef idx="1">
            <a:schemeClr val="lt1"/>
          </a:fillRef>
          <a:effectRef idx="0">
            <a:schemeClr val="accent6"/>
          </a:effectRef>
          <a:fontRef idx="minor">
            <a:schemeClr val="dk1"/>
          </a:fontRef>
        </p:style>
        <p:txBody>
          <a:bodyPr wrap="square">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marL="457200" indent="-457200" eaLnBrk="1" hangingPunct="1">
              <a:buFont typeface="+mj-lt"/>
              <a:buAutoNum type="arabicPeriod"/>
              <a:defRPr/>
            </a:pPr>
            <a:r>
              <a:rPr lang="en-US" altLang="en-US" sz="2000" dirty="0">
                <a:ln w="0"/>
                <a:effectLst>
                  <a:outerShdw blurRad="38100" dist="19050" dir="2700000" algn="tl" rotWithShape="0">
                    <a:schemeClr val="dk1">
                      <a:alpha val="40000"/>
                    </a:schemeClr>
                  </a:outerShdw>
                </a:effectLst>
                <a:latin typeface="Times New Roman" panose="02020603050405020304" pitchFamily="18" charset="0"/>
              </a:rPr>
              <a:t>Keep a record and notes of the literature you collect.</a:t>
            </a:r>
          </a:p>
          <a:p>
            <a:pPr marL="457200" indent="-457200" eaLnBrk="1" hangingPunct="1">
              <a:buFont typeface="+mj-lt"/>
              <a:buAutoNum type="arabicPeriod"/>
              <a:defRPr/>
            </a:pPr>
            <a:r>
              <a:rPr lang="en-US" altLang="en-US" sz="2000" dirty="0">
                <a:ln w="0"/>
                <a:effectLst>
                  <a:outerShdw blurRad="38100" dist="19050" dir="2700000" algn="tl" rotWithShape="0">
                    <a:schemeClr val="dk1">
                      <a:alpha val="40000"/>
                    </a:schemeClr>
                  </a:outerShdw>
                </a:effectLst>
                <a:latin typeface="Times New Roman" panose="02020603050405020304" pitchFamily="18" charset="0"/>
              </a:rPr>
              <a:t>Take care to make your review accurate and complete.</a:t>
            </a:r>
          </a:p>
          <a:p>
            <a:pPr marL="457200" indent="-457200" eaLnBrk="1" hangingPunct="1">
              <a:buFont typeface="+mj-lt"/>
              <a:buAutoNum type="arabicPeriod"/>
              <a:defRPr/>
            </a:pPr>
            <a:r>
              <a:rPr lang="en-US" altLang="en-US" sz="2000" dirty="0">
                <a:ln w="0"/>
                <a:effectLst>
                  <a:outerShdw blurRad="38100" dist="19050" dir="2700000" algn="tl" rotWithShape="0">
                    <a:schemeClr val="dk1">
                      <a:alpha val="40000"/>
                    </a:schemeClr>
                  </a:outerShdw>
                </a:effectLst>
                <a:latin typeface="Times New Roman" panose="02020603050405020304" pitchFamily="18" charset="0"/>
              </a:rPr>
              <a:t>Record too many references, where and when you retrieved the information.</a:t>
            </a:r>
          </a:p>
          <a:p>
            <a:pPr marL="457200" indent="-457200" eaLnBrk="1" hangingPunct="1">
              <a:buFont typeface="+mj-lt"/>
              <a:buAutoNum type="arabicPeriod"/>
              <a:defRPr/>
            </a:pPr>
            <a:r>
              <a:rPr lang="en-US" altLang="en-US" sz="2000" dirty="0">
                <a:ln w="0"/>
                <a:effectLst>
                  <a:outerShdw blurRad="38100" dist="19050" dir="2700000" algn="tl" rotWithShape="0">
                    <a:schemeClr val="dk1">
                      <a:alpha val="40000"/>
                    </a:schemeClr>
                  </a:outerShdw>
                </a:effectLst>
                <a:latin typeface="Times New Roman" panose="02020603050405020304" pitchFamily="18" charset="0"/>
              </a:rPr>
              <a:t>Use a citation manager program like </a:t>
            </a:r>
            <a:r>
              <a:rPr lang="en-US" altLang="en-US" sz="2000" dirty="0" err="1">
                <a:ln w="0"/>
                <a:effectLst>
                  <a:outerShdw blurRad="38100" dist="19050" dir="2700000" algn="tl" rotWithShape="0">
                    <a:schemeClr val="dk1">
                      <a:alpha val="40000"/>
                    </a:schemeClr>
                  </a:outerShdw>
                </a:effectLst>
                <a:latin typeface="Times New Roman" panose="02020603050405020304" pitchFamily="18" charset="0"/>
              </a:rPr>
              <a:t>Mendely</a:t>
            </a:r>
            <a:r>
              <a:rPr lang="en-US" altLang="en-US" sz="2000" dirty="0">
                <a:ln w="0"/>
                <a:effectLst>
                  <a:outerShdw blurRad="38100" dist="19050" dir="2700000" algn="tl" rotWithShape="0">
                    <a:schemeClr val="dk1">
                      <a:alpha val="40000"/>
                    </a:schemeClr>
                  </a:outerShdw>
                </a:effectLst>
                <a:latin typeface="Times New Roman" panose="02020603050405020304" pitchFamily="18" charset="0"/>
              </a:rPr>
              <a:t> or EndNote</a:t>
            </a:r>
          </a:p>
        </p:txBody>
      </p:sp>
      <p:pic>
        <p:nvPicPr>
          <p:cNvPr id="5124" name="Picture 4" descr="What is the most difficult question in science now? - Quora">
            <a:extLst>
              <a:ext uri="{FF2B5EF4-FFF2-40B4-BE49-F238E27FC236}">
                <a16:creationId xmlns:a16="http://schemas.microsoft.com/office/drawing/2014/main" id="{A7233BBD-ED22-46EE-C6DF-A46A1D594C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8485" y="2661657"/>
            <a:ext cx="3657205" cy="3657205"/>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4" name="TextBox 6">
            <a:extLst>
              <a:ext uri="{FF2B5EF4-FFF2-40B4-BE49-F238E27FC236}">
                <a16:creationId xmlns:a16="http://schemas.microsoft.com/office/drawing/2014/main" id="{E3D8A627-E05C-38A5-BAB1-A125C136E9ED}"/>
              </a:ext>
            </a:extLst>
          </p:cNvPr>
          <p:cNvSpPr txBox="1">
            <a:spLocks noChangeArrowheads="1"/>
          </p:cNvSpPr>
          <p:nvPr/>
        </p:nvSpPr>
        <p:spPr bwMode="auto">
          <a:xfrm>
            <a:off x="838200" y="1524000"/>
            <a:ext cx="10591800" cy="20005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eaLnBrk="1" hangingPunct="1">
              <a:defRPr/>
            </a:pPr>
            <a:r>
              <a:rPr lang="en-US" altLang="en-US" sz="2400" i="1" dirty="0">
                <a:ln w="0"/>
                <a:effectLst>
                  <a:outerShdw blurRad="38100" dist="19050" dir="2700000" algn="tl" rotWithShape="0">
                    <a:schemeClr val="dk1">
                      <a:alpha val="40000"/>
                    </a:schemeClr>
                  </a:outerShdw>
                </a:effectLst>
                <a:latin typeface="Times New Roman" panose="02020603050405020304" pitchFamily="18" charset="0"/>
              </a:rPr>
              <a:t>It is important to write a draft of your literature review and take notes on important points and ideas such as : </a:t>
            </a:r>
            <a:r>
              <a:rPr lang="en-US" altLang="en-US" sz="2400" i="1" dirty="0">
                <a:ln w="0"/>
                <a:solidFill>
                  <a:schemeClr val="accent2">
                    <a:lumMod val="75000"/>
                  </a:schemeClr>
                </a:solidFill>
                <a:effectLst>
                  <a:outerShdw blurRad="38100" dist="19050" dir="2700000" algn="tl" rotWithShape="0">
                    <a:schemeClr val="dk1">
                      <a:alpha val="40000"/>
                    </a:schemeClr>
                  </a:outerShdw>
                </a:effectLst>
                <a:latin typeface="Times New Roman" panose="02020603050405020304" pitchFamily="18" charset="0"/>
              </a:rPr>
              <a:t>purpose</a:t>
            </a:r>
            <a:r>
              <a:rPr lang="en-US" altLang="en-US" sz="2400" i="1" dirty="0">
                <a:ln w="0"/>
                <a:effectLst>
                  <a:outerShdw blurRad="38100" dist="19050" dir="2700000" algn="tl" rotWithShape="0">
                    <a:schemeClr val="dk1">
                      <a:alpha val="40000"/>
                    </a:schemeClr>
                  </a:outerShdw>
                </a:effectLst>
                <a:latin typeface="Times New Roman" panose="02020603050405020304" pitchFamily="18" charset="0"/>
              </a:rPr>
              <a:t> of study reviewed, </a:t>
            </a:r>
            <a:r>
              <a:rPr lang="en-US" altLang="en-US" sz="2400" i="1" dirty="0">
                <a:ln w="0"/>
                <a:solidFill>
                  <a:schemeClr val="accent2">
                    <a:lumMod val="75000"/>
                  </a:schemeClr>
                </a:solidFill>
                <a:effectLst>
                  <a:outerShdw blurRad="38100" dist="19050" dir="2700000" algn="tl" rotWithShape="0">
                    <a:schemeClr val="dk1">
                      <a:alpha val="40000"/>
                    </a:schemeClr>
                  </a:outerShdw>
                </a:effectLst>
                <a:latin typeface="Times New Roman" panose="02020603050405020304" pitchFamily="18" charset="0"/>
              </a:rPr>
              <a:t>synopsis</a:t>
            </a:r>
            <a:r>
              <a:rPr lang="en-US" altLang="en-US" sz="2400" i="1" dirty="0">
                <a:ln w="0"/>
                <a:effectLst>
                  <a:outerShdw blurRad="38100" dist="19050" dir="2700000" algn="tl" rotWithShape="0">
                    <a:schemeClr val="dk1">
                      <a:alpha val="40000"/>
                    </a:schemeClr>
                  </a:outerShdw>
                </a:effectLst>
                <a:latin typeface="Times New Roman" panose="02020603050405020304" pitchFamily="18" charset="0"/>
              </a:rPr>
              <a:t> of content, </a:t>
            </a:r>
            <a:r>
              <a:rPr lang="en-US" altLang="en-US" sz="2400" i="1" dirty="0">
                <a:ln w="0"/>
                <a:solidFill>
                  <a:schemeClr val="accent2">
                    <a:lumMod val="75000"/>
                  </a:schemeClr>
                </a:solidFill>
                <a:effectLst>
                  <a:outerShdw blurRad="38100" dist="19050" dir="2700000" algn="tl" rotWithShape="0">
                    <a:schemeClr val="dk1">
                      <a:alpha val="40000"/>
                    </a:schemeClr>
                  </a:outerShdw>
                </a:effectLst>
                <a:latin typeface="Times New Roman" panose="02020603050405020304" pitchFamily="18" charset="0"/>
              </a:rPr>
              <a:t>research design or methods</a:t>
            </a:r>
            <a:r>
              <a:rPr lang="en-US" altLang="en-US" sz="2400" i="1" dirty="0">
                <a:ln w="0"/>
                <a:effectLst>
                  <a:outerShdw blurRad="38100" dist="19050" dir="2700000" algn="tl" rotWithShape="0">
                    <a:schemeClr val="dk1">
                      <a:alpha val="40000"/>
                    </a:schemeClr>
                  </a:outerShdw>
                </a:effectLst>
                <a:latin typeface="Times New Roman" panose="02020603050405020304" pitchFamily="18" charset="0"/>
              </a:rPr>
              <a:t> used in study, and brief review of </a:t>
            </a:r>
            <a:r>
              <a:rPr lang="en-US" altLang="en-US" sz="2400" i="1" dirty="0">
                <a:ln w="0"/>
                <a:solidFill>
                  <a:schemeClr val="accent2">
                    <a:lumMod val="75000"/>
                  </a:schemeClr>
                </a:solidFill>
                <a:effectLst>
                  <a:outerShdw blurRad="38100" dist="19050" dir="2700000" algn="tl" rotWithShape="0">
                    <a:schemeClr val="dk1">
                      <a:alpha val="40000"/>
                    </a:schemeClr>
                  </a:outerShdw>
                </a:effectLst>
                <a:latin typeface="Times New Roman" panose="02020603050405020304" pitchFamily="18" charset="0"/>
              </a:rPr>
              <a:t>findings</a:t>
            </a:r>
            <a:r>
              <a:rPr lang="en-US" altLang="en-US" sz="2400" i="1" dirty="0">
                <a:ln w="0"/>
                <a:effectLst>
                  <a:outerShdw blurRad="38100" dist="19050" dir="2700000" algn="tl" rotWithShape="0">
                    <a:schemeClr val="dk1">
                      <a:alpha val="40000"/>
                    </a:schemeClr>
                  </a:outerShdw>
                </a:effectLst>
                <a:latin typeface="Times New Roman" panose="02020603050405020304" pitchFamily="18" charset="0"/>
              </a:rPr>
              <a:t>. </a:t>
            </a:r>
          </a:p>
          <a:p>
            <a:pPr algn="ctr" eaLnBrk="1" hangingPunct="1">
              <a:defRPr/>
            </a:pPr>
            <a:endParaRPr lang="en-US" altLang="en-US" sz="2000" i="1" dirty="0">
              <a:ln w="0"/>
              <a:effectLst>
                <a:outerShdw blurRad="38100" dist="19050" dir="2700000" algn="tl" rotWithShape="0">
                  <a:schemeClr val="dk1">
                    <a:alpha val="40000"/>
                  </a:schemeClr>
                </a:outerShdw>
              </a:effectLst>
              <a:latin typeface="Times New Roman" panose="02020603050405020304" pitchFamily="18" charset="0"/>
            </a:endParaRPr>
          </a:p>
          <a:p>
            <a:pPr eaLnBrk="1" hangingPunct="1">
              <a:defRPr/>
            </a:pPr>
            <a:r>
              <a:rPr lang="en-US" altLang="en-US" sz="2800" dirty="0">
                <a:ln w="0"/>
                <a:solidFill>
                  <a:schemeClr val="accent2">
                    <a:lumMod val="75000"/>
                  </a:schemeClr>
                </a:solidFill>
                <a:effectLst>
                  <a:outerShdw blurRad="38100" dist="19050" dir="2700000" algn="tl" rotWithShape="0">
                    <a:schemeClr val="dk1">
                      <a:alpha val="40000"/>
                    </a:schemeClr>
                  </a:outerShdw>
                </a:effectLst>
                <a:latin typeface="The Serif Hand Black" panose="020F0502020204030204" pitchFamily="66" charset="0"/>
              </a:rPr>
              <a:t>This will help you stay organized</a:t>
            </a:r>
            <a:r>
              <a:rPr lang="en-US" altLang="en-US" sz="2000" dirty="0">
                <a:ln w="0"/>
                <a:effectLst>
                  <a:outerShdw blurRad="38100" dist="19050" dir="2700000" algn="tl" rotWithShape="0">
                    <a:schemeClr val="dk1">
                      <a:alpha val="40000"/>
                    </a:schemeClr>
                  </a:outerShdw>
                </a:effectLst>
                <a:latin typeface="Times New Roman" panose="02020603050405020304" pitchFamily="18" charset="0"/>
              </a:rPr>
              <a:t>……….</a:t>
            </a:r>
          </a:p>
        </p:txBody>
      </p:sp>
    </p:spTree>
    <p:extLst>
      <p:ext uri="{BB962C8B-B14F-4D97-AF65-F5344CB8AC3E}">
        <p14:creationId xmlns:p14="http://schemas.microsoft.com/office/powerpoint/2010/main" val="326046615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1898" y="1538899"/>
            <a:ext cx="10812720" cy="443730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eaLnBrk="1" fontAlgn="auto" hangingPunct="1">
              <a:spcBef>
                <a:spcPts val="0"/>
              </a:spcBef>
              <a:spcAft>
                <a:spcPts val="0"/>
              </a:spcAft>
            </a:pPr>
            <a:r>
              <a:rPr lang="en-MY" dirty="0">
                <a:solidFill>
                  <a:schemeClr val="tx1"/>
                </a:solidFill>
              </a:rPr>
              <a:t>Two studies were examined to understand the impact of social media on mental health. The first study conducted by </a:t>
            </a:r>
            <a:r>
              <a:rPr lang="en-MY" dirty="0">
                <a:solidFill>
                  <a:srgbClr val="FF0000"/>
                </a:solidFill>
              </a:rPr>
              <a:t>Smith and Johnson in 2020 </a:t>
            </a:r>
            <a:r>
              <a:rPr lang="en-MY" dirty="0">
                <a:solidFill>
                  <a:schemeClr val="tx1"/>
                </a:solidFill>
              </a:rPr>
              <a:t>utilized a survey of 500 young adults and self-report measures to investigate the relationship between social media usage and mental health. Their findings revealed a significant association between increased use of social media and higher levels of anxiety and depression among young adults. However, it's important to note that the data in this study is self-reported, which may introduce response bias, and the sample had limited demographic diversity.</a:t>
            </a:r>
          </a:p>
          <a:p>
            <a:pPr algn="just" eaLnBrk="1" fontAlgn="auto" hangingPunct="1">
              <a:spcBef>
                <a:spcPts val="0"/>
              </a:spcBef>
              <a:spcAft>
                <a:spcPts val="0"/>
              </a:spcAft>
            </a:pPr>
            <a:endParaRPr lang="en-MY" dirty="0">
              <a:solidFill>
                <a:schemeClr val="tx1"/>
              </a:solidFill>
            </a:endParaRPr>
          </a:p>
          <a:p>
            <a:pPr algn="just" eaLnBrk="1" fontAlgn="auto" hangingPunct="1">
              <a:spcBef>
                <a:spcPts val="0"/>
              </a:spcBef>
              <a:spcAft>
                <a:spcPts val="0"/>
              </a:spcAft>
            </a:pPr>
            <a:r>
              <a:rPr lang="en-MY" dirty="0">
                <a:solidFill>
                  <a:schemeClr val="tx1"/>
                </a:solidFill>
              </a:rPr>
              <a:t>The second study, carried out by </a:t>
            </a:r>
            <a:r>
              <a:rPr lang="en-MY" b="1" dirty="0">
                <a:solidFill>
                  <a:srgbClr val="FF0000"/>
                </a:solidFill>
              </a:rPr>
              <a:t>Garcia and Lee in 2019</a:t>
            </a:r>
            <a:r>
              <a:rPr lang="en-MY" dirty="0">
                <a:solidFill>
                  <a:schemeClr val="tx1"/>
                </a:solidFill>
              </a:rPr>
              <a:t>, employed a meta-analysis approach, aggregating data from 15 previous studies to assess the impact of social media use on well-being. Their meta-analysis showed a small but statistically significant negative correlation between social media use and overall well-being. This approach allowed for a broad perspective, considering existing research. However, it is limited to the data available from those previous studies, and it may not capture all relevant variables contributing to the complex relationship between social media and mental health.</a:t>
            </a:r>
            <a:endParaRPr lang="en-US" dirty="0">
              <a:solidFill>
                <a:schemeClr val="tx1"/>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61779" y="462139"/>
            <a:ext cx="7555524" cy="1077218"/>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Writing Up Literature Review (cont.)   </a:t>
            </a:r>
            <a:endParaRPr lang="ar-YE" sz="3200" b="1" dirty="0">
              <a:solidFill>
                <a:prstClr val="white"/>
              </a:solidFill>
              <a:latin typeface="Agency FB" panose="020B0503020202020204" pitchFamily="34" charset="0"/>
            </a:endParaRPr>
          </a:p>
          <a:p>
            <a:pPr algn="ctr" eaLnBrk="1" fontAlgn="auto" hangingPunct="1">
              <a:spcBef>
                <a:spcPts val="0"/>
              </a:spcBef>
              <a:spcAft>
                <a:spcPts val="0"/>
              </a:spcAft>
            </a:pPr>
            <a:endParaRPr lang="en-US" sz="3200" b="1" dirty="0">
              <a:solidFill>
                <a:prstClr val="white"/>
              </a:solidFill>
              <a:latin typeface="Agency FB" panose="020B0503020202020204" pitchFamily="34"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74558" y="374419"/>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5" name="Rectangle 1">
            <a:extLst>
              <a:ext uri="{FF2B5EF4-FFF2-40B4-BE49-F238E27FC236}">
                <a16:creationId xmlns:a16="http://schemas.microsoft.com/office/drawing/2014/main" id="{F69AC3DA-A82C-D5A6-A0F6-55CC7B6B9234}"/>
              </a:ext>
            </a:extLst>
          </p:cNvPr>
          <p:cNvSpPr>
            <a:spLocks noChangeArrowheads="1"/>
          </p:cNvSpPr>
          <p:nvPr/>
        </p:nvSpPr>
        <p:spPr bwMode="auto">
          <a:xfrm>
            <a:off x="0" y="0"/>
            <a:ext cx="104902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chemeClr val="tx1"/>
                </a:solidFill>
                <a:effectLst/>
                <a:latin typeface="Söhne"/>
              </a:rPr>
              <a:t>Synthesis Matrix for Literature Review </a:t>
            </a: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000" b="0" i="0" u="none" strike="noStrike" cap="none" normalizeH="0" baseline="0">
                <a:ln>
                  <a:noFill/>
                </a:ln>
                <a:solidFill>
                  <a:schemeClr val="tx1"/>
                </a:solidFill>
                <a:effectLst/>
                <a:latin typeface="Söhne"/>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66923684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537019"/>
            <a:ext cx="10812720" cy="440658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61779" y="462139"/>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Citations Styles</a:t>
            </a:r>
            <a:endParaRPr lang="ar-YE" sz="3200" b="1" dirty="0">
              <a:solidFill>
                <a:prstClr val="white"/>
              </a:solidFill>
              <a:latin typeface="Agency FB" panose="020B0503020202020204" pitchFamily="34"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sp>
        <p:nvSpPr>
          <p:cNvPr id="6" name="TextBox 6">
            <a:extLst>
              <a:ext uri="{FF2B5EF4-FFF2-40B4-BE49-F238E27FC236}">
                <a16:creationId xmlns:a16="http://schemas.microsoft.com/office/drawing/2014/main" id="{47543225-F7A3-8681-D90C-4AD318982E45}"/>
              </a:ext>
            </a:extLst>
          </p:cNvPr>
          <p:cNvSpPr txBox="1">
            <a:spLocks noChangeArrowheads="1"/>
          </p:cNvSpPr>
          <p:nvPr/>
        </p:nvSpPr>
        <p:spPr bwMode="auto">
          <a:xfrm>
            <a:off x="617280" y="2971053"/>
            <a:ext cx="10812720" cy="2246769"/>
          </a:xfrm>
          <a:prstGeom prst="rect">
            <a:avLst/>
          </a:prstGeom>
          <a:ln>
            <a:noFill/>
          </a:ln>
        </p:spPr>
        <p:style>
          <a:lnRef idx="2">
            <a:schemeClr val="accent6"/>
          </a:lnRef>
          <a:fillRef idx="1">
            <a:schemeClr val="lt1"/>
          </a:fillRef>
          <a:effectRef idx="0">
            <a:schemeClr val="accent6"/>
          </a:effectRef>
          <a:fontRef idx="minor">
            <a:schemeClr val="dk1"/>
          </a:fontRef>
        </p:style>
        <p:txBody>
          <a:bodyPr wrap="square">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marL="457200" indent="-457200" eaLnBrk="1" hangingPunct="1">
              <a:buFont typeface="+mj-lt"/>
              <a:buAutoNum type="arabicPeriod"/>
              <a:defRPr/>
            </a:pPr>
            <a:r>
              <a:rPr lang="en-US" altLang="en-US" sz="2000" i="1" dirty="0">
                <a:ln w="0"/>
                <a:solidFill>
                  <a:srgbClr val="7030A0"/>
                </a:solidFill>
                <a:effectLst>
                  <a:outerShdw blurRad="38100" dist="19050" dir="2700000" algn="tl" rotWithShape="0">
                    <a:schemeClr val="dk1">
                      <a:alpha val="40000"/>
                    </a:schemeClr>
                  </a:outerShdw>
                </a:effectLst>
                <a:latin typeface="Times New Roman" panose="02020603050405020304" pitchFamily="18" charset="0"/>
              </a:rPr>
              <a:t>Parenthetical Citations</a:t>
            </a:r>
            <a:r>
              <a:rPr lang="en-US" altLang="en-US" sz="2000" dirty="0">
                <a:ln w="0"/>
                <a:effectLst>
                  <a:outerShdw blurRad="38100" dist="19050" dir="2700000" algn="tl" rotWithShape="0">
                    <a:schemeClr val="dk1">
                      <a:alpha val="40000"/>
                    </a:schemeClr>
                  </a:outerShdw>
                </a:effectLst>
                <a:latin typeface="Times New Roman" panose="02020603050405020304" pitchFamily="18" charset="0"/>
              </a:rPr>
              <a:t>: identifying details of the source in parentheses in the text—usually the author’s last name and the publication date, plus a page number if relevant (author-date). Sometimes the publication date is omitted (author-page). </a:t>
            </a:r>
          </a:p>
          <a:p>
            <a:pPr marL="457200" indent="-457200" eaLnBrk="1" hangingPunct="1">
              <a:buFont typeface="+mj-lt"/>
              <a:buAutoNum type="arabicPeriod"/>
              <a:defRPr/>
            </a:pPr>
            <a:r>
              <a:rPr lang="en-US" altLang="en-US" sz="2000" i="1" dirty="0">
                <a:ln w="0"/>
                <a:solidFill>
                  <a:srgbClr val="7030A0"/>
                </a:solidFill>
                <a:effectLst>
                  <a:outerShdw blurRad="38100" dist="19050" dir="2700000" algn="tl" rotWithShape="0">
                    <a:schemeClr val="dk1">
                      <a:alpha val="40000"/>
                    </a:schemeClr>
                  </a:outerShdw>
                </a:effectLst>
                <a:latin typeface="Times New Roman" panose="02020603050405020304" pitchFamily="18" charset="0"/>
              </a:rPr>
              <a:t>Numerical Citations</a:t>
            </a:r>
            <a:r>
              <a:rPr lang="en-US" altLang="en-US" sz="2000" dirty="0">
                <a:ln w="0"/>
                <a:effectLst>
                  <a:outerShdw blurRad="38100" dist="19050" dir="2700000" algn="tl" rotWithShape="0">
                    <a:schemeClr val="dk1">
                      <a:alpha val="40000"/>
                    </a:schemeClr>
                  </a:outerShdw>
                </a:effectLst>
                <a:latin typeface="Times New Roman" panose="02020603050405020304" pitchFamily="18" charset="0"/>
              </a:rPr>
              <a:t>: a number in brackets or in superscript, which corresponds to an entry in the numbered reference list.</a:t>
            </a:r>
          </a:p>
          <a:p>
            <a:pPr marL="457200" indent="-457200" eaLnBrk="1" hangingPunct="1">
              <a:buFont typeface="+mj-lt"/>
              <a:buAutoNum type="arabicPeriod"/>
              <a:defRPr/>
            </a:pPr>
            <a:r>
              <a:rPr lang="en-US" altLang="en-US" sz="2000" i="1" dirty="0">
                <a:ln w="0"/>
                <a:solidFill>
                  <a:srgbClr val="7030A0"/>
                </a:solidFill>
                <a:effectLst>
                  <a:outerShdw blurRad="38100" dist="19050" dir="2700000" algn="tl" rotWithShape="0">
                    <a:schemeClr val="dk1">
                      <a:alpha val="40000"/>
                    </a:schemeClr>
                  </a:outerShdw>
                </a:effectLst>
                <a:latin typeface="Times New Roman" panose="02020603050405020304" pitchFamily="18" charset="0"/>
              </a:rPr>
              <a:t>Note Citations</a:t>
            </a:r>
            <a:r>
              <a:rPr lang="en-US" altLang="en-US" sz="2000" dirty="0">
                <a:ln w="0"/>
                <a:effectLst>
                  <a:outerShdw blurRad="38100" dist="19050" dir="2700000" algn="tl" rotWithShape="0">
                    <a:schemeClr val="dk1">
                      <a:alpha val="40000"/>
                    </a:schemeClr>
                  </a:outerShdw>
                </a:effectLst>
                <a:latin typeface="Times New Roman" panose="02020603050405020304" pitchFamily="18" charset="0"/>
              </a:rPr>
              <a:t>: a full citation in a footnote or endnote, which is indicated in the text with a superscript number or symbol.</a:t>
            </a: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4" name="TextBox 6">
            <a:extLst>
              <a:ext uri="{FF2B5EF4-FFF2-40B4-BE49-F238E27FC236}">
                <a16:creationId xmlns:a16="http://schemas.microsoft.com/office/drawing/2014/main" id="{E3D8A627-E05C-38A5-BAB1-A125C136E9ED}"/>
              </a:ext>
            </a:extLst>
          </p:cNvPr>
          <p:cNvSpPr txBox="1">
            <a:spLocks noChangeArrowheads="1"/>
          </p:cNvSpPr>
          <p:nvPr/>
        </p:nvSpPr>
        <p:spPr bwMode="auto">
          <a:xfrm>
            <a:off x="617280" y="1600200"/>
            <a:ext cx="10812720"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eaLnBrk="1" hangingPunct="1">
              <a:defRPr/>
            </a:pPr>
            <a:r>
              <a:rPr lang="en-US" altLang="en-US" sz="2400" i="1" dirty="0">
                <a:ln w="0"/>
                <a:effectLst>
                  <a:outerShdw blurRad="38100" dist="19050" dir="2700000" algn="tl" rotWithShape="0">
                    <a:schemeClr val="dk1">
                      <a:alpha val="40000"/>
                    </a:schemeClr>
                  </a:outerShdw>
                </a:effectLst>
                <a:latin typeface="Times New Roman" panose="02020603050405020304" pitchFamily="18" charset="0"/>
              </a:rPr>
              <a:t>A citation style, also known as a reference system, is a set of rules for properly crediting the sources you've used in your writing. </a:t>
            </a:r>
          </a:p>
          <a:p>
            <a:pPr algn="ctr" eaLnBrk="1" hangingPunct="1">
              <a:defRPr/>
            </a:pPr>
            <a:endParaRPr lang="en-US" altLang="en-US" sz="1000" i="1" dirty="0">
              <a:ln w="0"/>
              <a:effectLst>
                <a:outerShdw blurRad="38100" dist="19050" dir="2700000" algn="tl" rotWithShape="0">
                  <a:schemeClr val="dk1">
                    <a:alpha val="40000"/>
                  </a:schemeClr>
                </a:outerShdw>
              </a:effectLst>
              <a:latin typeface="Times New Roman" panose="02020603050405020304" pitchFamily="18" charset="0"/>
            </a:endParaRPr>
          </a:p>
          <a:p>
            <a:pPr eaLnBrk="1" hangingPunct="1">
              <a:defRPr/>
            </a:pPr>
            <a:r>
              <a:rPr lang="en-US" altLang="en-US" sz="2000" dirty="0">
                <a:ln w="0"/>
                <a:solidFill>
                  <a:schemeClr val="accent2">
                    <a:lumMod val="75000"/>
                  </a:schemeClr>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There are several different citation styles that are commonly used are categorizes in</a:t>
            </a:r>
            <a:r>
              <a:rPr lang="en-US" altLang="en-US"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56149087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537019"/>
            <a:ext cx="10812720" cy="440658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61779" y="462139"/>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Focus of MLA &amp; APA Styles</a:t>
            </a:r>
            <a:endParaRPr lang="ar-YE" sz="3200" b="1" dirty="0">
              <a:solidFill>
                <a:prstClr val="white"/>
              </a:solidFill>
              <a:latin typeface="Agency FB" panose="020B0503020202020204" pitchFamily="34"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4" name="TextBox 6">
            <a:extLst>
              <a:ext uri="{FF2B5EF4-FFF2-40B4-BE49-F238E27FC236}">
                <a16:creationId xmlns:a16="http://schemas.microsoft.com/office/drawing/2014/main" id="{E3D8A627-E05C-38A5-BAB1-A125C136E9ED}"/>
              </a:ext>
            </a:extLst>
          </p:cNvPr>
          <p:cNvSpPr txBox="1">
            <a:spLocks noChangeArrowheads="1"/>
          </p:cNvSpPr>
          <p:nvPr/>
        </p:nvSpPr>
        <p:spPr bwMode="auto">
          <a:xfrm>
            <a:off x="1074480" y="2133600"/>
            <a:ext cx="4716720" cy="830997"/>
          </a:xfrm>
          <a:prstGeom prst="rect">
            <a:avLst/>
          </a:prstGeom>
          <a:noFill/>
          <a:ln w="9525" cap="flat" cmpd="sng" algn="ctr">
            <a:solidFill>
              <a:schemeClr val="accent4"/>
            </a:solidFill>
            <a:prstDash val="solid"/>
            <a:round/>
            <a:headEnd type="none" w="med" len="med"/>
            <a:tailEnd type="none" w="med" len="med"/>
          </a:ln>
        </p:spPr>
        <p:style>
          <a:lnRef idx="0">
            <a:scrgbClr r="0" g="0" b="0"/>
          </a:lnRef>
          <a:fillRef idx="0">
            <a:scrgbClr r="0" g="0" b="0"/>
          </a:fillRef>
          <a:effectRef idx="0">
            <a:scrgbClr r="0" g="0" b="0"/>
          </a:effectRef>
          <a:fontRef idx="minor">
            <a:schemeClr val="accent4"/>
          </a:fontRef>
        </p:style>
        <p:txBody>
          <a:bodyPr wrap="square">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eaLnBrk="1" hangingPunct="1">
              <a:defRPr/>
            </a:pPr>
            <a:r>
              <a:rPr lang="en-US" altLang="en-US" sz="2400" i="1" dirty="0">
                <a:ln w="0"/>
                <a:effectLst>
                  <a:outerShdw blurRad="38100" dist="19050" dir="2700000" algn="tl" rotWithShape="0">
                    <a:schemeClr val="dk1">
                      <a:alpha val="40000"/>
                    </a:schemeClr>
                  </a:outerShdw>
                </a:effectLst>
                <a:latin typeface="Times New Roman" panose="02020603050405020304" pitchFamily="18" charset="0"/>
              </a:rPr>
              <a:t>Modern Language Association (MLA)</a:t>
            </a:r>
          </a:p>
        </p:txBody>
      </p:sp>
      <p:sp>
        <p:nvSpPr>
          <p:cNvPr id="5" name="TextBox 6">
            <a:extLst>
              <a:ext uri="{FF2B5EF4-FFF2-40B4-BE49-F238E27FC236}">
                <a16:creationId xmlns:a16="http://schemas.microsoft.com/office/drawing/2014/main" id="{2B36AB4C-208B-F317-7871-3E7299C501AC}"/>
              </a:ext>
            </a:extLst>
          </p:cNvPr>
          <p:cNvSpPr txBox="1">
            <a:spLocks noChangeArrowheads="1"/>
          </p:cNvSpPr>
          <p:nvPr/>
        </p:nvSpPr>
        <p:spPr bwMode="auto">
          <a:xfrm>
            <a:off x="6247840" y="2182592"/>
            <a:ext cx="4716720" cy="830997"/>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wrap="square">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eaLnBrk="1" hangingPunct="1">
              <a:defRPr/>
            </a:pPr>
            <a:r>
              <a:rPr lang="en-US" altLang="en-US" sz="2400" i="1" dirty="0">
                <a:ln w="0"/>
                <a:effectLst>
                  <a:outerShdw blurRad="38100" dist="19050" dir="2700000" algn="tl" rotWithShape="0">
                    <a:schemeClr val="dk1">
                      <a:alpha val="40000"/>
                    </a:schemeClr>
                  </a:outerShdw>
                </a:effectLst>
                <a:latin typeface="Times New Roman" panose="02020603050405020304" pitchFamily="18" charset="0"/>
              </a:rPr>
              <a:t>American Psychological Association (APA)</a:t>
            </a:r>
          </a:p>
        </p:txBody>
      </p:sp>
      <p:sp>
        <p:nvSpPr>
          <p:cNvPr id="7" name="TextBox 6">
            <a:extLst>
              <a:ext uri="{FF2B5EF4-FFF2-40B4-BE49-F238E27FC236}">
                <a16:creationId xmlns:a16="http://schemas.microsoft.com/office/drawing/2014/main" id="{B2CBEF43-B504-18AC-D7F1-24E7EBF3E31E}"/>
              </a:ext>
            </a:extLst>
          </p:cNvPr>
          <p:cNvSpPr txBox="1">
            <a:spLocks noChangeArrowheads="1"/>
          </p:cNvSpPr>
          <p:nvPr/>
        </p:nvSpPr>
        <p:spPr bwMode="auto">
          <a:xfrm>
            <a:off x="6019800" y="2928878"/>
            <a:ext cx="5370265" cy="2862322"/>
          </a:xfrm>
          <a:prstGeom prst="rect">
            <a:avLst/>
          </a:prstGeom>
          <a:ln/>
        </p:spPr>
        <p:style>
          <a:lnRef idx="2">
            <a:schemeClr val="accent2"/>
          </a:lnRef>
          <a:fillRef idx="1">
            <a:schemeClr val="lt1"/>
          </a:fillRef>
          <a:effectRef idx="0">
            <a:schemeClr val="accent2"/>
          </a:effectRef>
          <a:fontRef idx="minor">
            <a:schemeClr val="dk1"/>
          </a:fontRef>
        </p:style>
        <p:txBody>
          <a:bodyPr wrap="square">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marL="457200" indent="-457200" eaLnBrk="1" hangingPunct="1">
              <a:buFont typeface="Wingdings" panose="05000000000000000000" pitchFamily="2" charset="2"/>
              <a:buChar char="q"/>
              <a:defRPr/>
            </a:pPr>
            <a:r>
              <a:rPr lang="en-US" altLang="en-US" sz="2000" dirty="0">
                <a:ln w="0"/>
                <a:effectLst>
                  <a:outerShdw blurRad="38100" dist="19050" dir="2700000" algn="tl" rotWithShape="0">
                    <a:schemeClr val="dk1">
                      <a:alpha val="40000"/>
                    </a:schemeClr>
                  </a:outerShdw>
                </a:effectLst>
                <a:latin typeface="Times New Roman" panose="02020603050405020304" pitchFamily="18" charset="0"/>
              </a:rPr>
              <a:t>Social sciences (i.e. psychology, sociology, and linguistics)</a:t>
            </a:r>
          </a:p>
          <a:p>
            <a:pPr marL="457200" indent="-457200" eaLnBrk="1" hangingPunct="1">
              <a:buFont typeface="Wingdings" panose="05000000000000000000" pitchFamily="2" charset="2"/>
              <a:buChar char="q"/>
              <a:defRPr/>
            </a:pPr>
            <a:r>
              <a:rPr lang="en-US" altLang="en-US" sz="2000" dirty="0">
                <a:ln w="0"/>
                <a:effectLst>
                  <a:outerShdw blurRad="38100" dist="19050" dir="2700000" algn="tl" rotWithShape="0">
                    <a:schemeClr val="dk1">
                      <a:alpha val="40000"/>
                    </a:schemeClr>
                  </a:outerShdw>
                </a:effectLst>
                <a:latin typeface="Times New Roman" panose="02020603050405020304" pitchFamily="18" charset="0"/>
              </a:rPr>
              <a:t>Focuses on date of publication: “…(Smith &amp; Johnson, 2009)”</a:t>
            </a:r>
          </a:p>
          <a:p>
            <a:pPr marL="457200" indent="-457200" eaLnBrk="1" hangingPunct="1">
              <a:buFont typeface="Wingdings" panose="05000000000000000000" pitchFamily="2" charset="2"/>
              <a:buChar char="q"/>
              <a:defRPr/>
            </a:pPr>
            <a:r>
              <a:rPr lang="en-US" altLang="en-US" sz="2000" dirty="0">
                <a:ln w="0"/>
                <a:effectLst>
                  <a:outerShdw blurRad="38100" dist="19050" dir="2700000" algn="tl" rotWithShape="0">
                    <a:schemeClr val="dk1">
                      <a:alpha val="40000"/>
                    </a:schemeClr>
                  </a:outerShdw>
                </a:effectLst>
                <a:latin typeface="Times New Roman" panose="02020603050405020304" pitchFamily="18" charset="0"/>
              </a:rPr>
              <a:t>Format is designed for comparison of research and determining relevance</a:t>
            </a:r>
          </a:p>
          <a:p>
            <a:pPr marL="457200" indent="-457200" eaLnBrk="1" hangingPunct="1">
              <a:buFont typeface="Wingdings" panose="05000000000000000000" pitchFamily="2" charset="2"/>
              <a:buChar char="q"/>
              <a:defRPr/>
            </a:pPr>
            <a:r>
              <a:rPr lang="en-US" altLang="en-US" sz="2000" dirty="0">
                <a:ln w="0"/>
                <a:effectLst>
                  <a:outerShdw blurRad="38100" dist="19050" dir="2700000" algn="tl" rotWithShape="0">
                    <a:schemeClr val="dk1">
                      <a:alpha val="40000"/>
                    </a:schemeClr>
                  </a:outerShdw>
                </a:effectLst>
                <a:latin typeface="Times New Roman" panose="02020603050405020304" pitchFamily="18" charset="0"/>
              </a:rPr>
              <a:t>Often thought of as more difficult by students</a:t>
            </a:r>
          </a:p>
          <a:p>
            <a:pPr marL="457200" indent="-457200" eaLnBrk="1" hangingPunct="1">
              <a:buFont typeface="Wingdings" panose="05000000000000000000" pitchFamily="2" charset="2"/>
              <a:buChar char="q"/>
              <a:defRPr/>
            </a:pPr>
            <a:r>
              <a:rPr lang="en-US" altLang="en-US" sz="2000" dirty="0">
                <a:ln w="0"/>
                <a:effectLst>
                  <a:outerShdw blurRad="38100" dist="19050" dir="2700000" algn="tl" rotWithShape="0">
                    <a:schemeClr val="dk1">
                      <a:alpha val="40000"/>
                    </a:schemeClr>
                  </a:outerShdw>
                </a:effectLst>
                <a:latin typeface="Times New Roman" panose="02020603050405020304" pitchFamily="18" charset="0"/>
              </a:rPr>
              <a:t>Commonly taught as an alternative citation style</a:t>
            </a:r>
          </a:p>
        </p:txBody>
      </p:sp>
      <p:sp>
        <p:nvSpPr>
          <p:cNvPr id="6" name="TextBox 6">
            <a:extLst>
              <a:ext uri="{FF2B5EF4-FFF2-40B4-BE49-F238E27FC236}">
                <a16:creationId xmlns:a16="http://schemas.microsoft.com/office/drawing/2014/main" id="{47543225-F7A3-8681-D90C-4AD318982E45}"/>
              </a:ext>
            </a:extLst>
          </p:cNvPr>
          <p:cNvSpPr txBox="1">
            <a:spLocks noChangeArrowheads="1"/>
          </p:cNvSpPr>
          <p:nvPr/>
        </p:nvSpPr>
        <p:spPr bwMode="auto">
          <a:xfrm>
            <a:off x="737937" y="2905686"/>
            <a:ext cx="5206225" cy="2246769"/>
          </a:xfrm>
          <a:prstGeom prst="rect">
            <a:avLst/>
          </a:prstGeom>
          <a:ln/>
        </p:spPr>
        <p:style>
          <a:lnRef idx="2">
            <a:schemeClr val="accent4"/>
          </a:lnRef>
          <a:fillRef idx="1">
            <a:schemeClr val="lt1"/>
          </a:fillRef>
          <a:effectRef idx="0">
            <a:schemeClr val="accent4"/>
          </a:effectRef>
          <a:fontRef idx="minor">
            <a:schemeClr val="dk1"/>
          </a:fontRef>
        </p:style>
        <p:txBody>
          <a:bodyPr wrap="square">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marL="457200" indent="-457200" eaLnBrk="1" hangingPunct="1">
              <a:buFont typeface="Wingdings" panose="05000000000000000000" pitchFamily="2" charset="2"/>
              <a:buChar char="q"/>
              <a:defRPr/>
            </a:pPr>
            <a:r>
              <a:rPr lang="en-US" altLang="en-US" sz="2000" dirty="0">
                <a:ln w="0"/>
                <a:effectLst>
                  <a:outerShdw blurRad="38100" dist="19050" dir="2700000" algn="tl" rotWithShape="0">
                    <a:schemeClr val="dk1">
                      <a:alpha val="40000"/>
                    </a:schemeClr>
                  </a:outerShdw>
                </a:effectLst>
                <a:latin typeface="Times New Roman" panose="02020603050405020304" pitchFamily="18" charset="0"/>
              </a:rPr>
              <a:t>Humanities and related areas (i.e. literature)</a:t>
            </a:r>
          </a:p>
          <a:p>
            <a:pPr marL="457200" indent="-457200" eaLnBrk="1" hangingPunct="1">
              <a:buFont typeface="Wingdings" panose="05000000000000000000" pitchFamily="2" charset="2"/>
              <a:buChar char="q"/>
              <a:defRPr/>
            </a:pPr>
            <a:r>
              <a:rPr lang="en-US" altLang="en-US" sz="2000" dirty="0">
                <a:ln w="0"/>
                <a:effectLst>
                  <a:outerShdw blurRad="38100" dist="19050" dir="2700000" algn="tl" rotWithShape="0">
                    <a:schemeClr val="dk1">
                      <a:alpha val="40000"/>
                    </a:schemeClr>
                  </a:outerShdw>
                </a:effectLst>
                <a:latin typeface="Times New Roman" panose="02020603050405020304" pitchFamily="18" charset="0"/>
              </a:rPr>
              <a:t>Focuses on authorship: “…(Smith and Johnson)”</a:t>
            </a:r>
          </a:p>
          <a:p>
            <a:pPr marL="457200" indent="-457200" eaLnBrk="1" hangingPunct="1">
              <a:buFont typeface="Wingdings" panose="05000000000000000000" pitchFamily="2" charset="2"/>
              <a:buChar char="q"/>
              <a:defRPr/>
            </a:pPr>
            <a:r>
              <a:rPr lang="en-US" altLang="en-US" sz="2000" dirty="0">
                <a:ln w="0"/>
                <a:effectLst>
                  <a:outerShdw blurRad="38100" dist="19050" dir="2700000" algn="tl" rotWithShape="0">
                    <a:schemeClr val="dk1">
                      <a:alpha val="40000"/>
                    </a:schemeClr>
                  </a:outerShdw>
                </a:effectLst>
                <a:latin typeface="Times New Roman" panose="02020603050405020304" pitchFamily="18" charset="0"/>
              </a:rPr>
              <a:t>Format is designed for ease of presentation</a:t>
            </a:r>
          </a:p>
          <a:p>
            <a:pPr marL="457200" indent="-457200" eaLnBrk="1" hangingPunct="1">
              <a:buFont typeface="Wingdings" panose="05000000000000000000" pitchFamily="2" charset="2"/>
              <a:buChar char="q"/>
              <a:defRPr/>
            </a:pPr>
            <a:r>
              <a:rPr lang="en-US" altLang="en-US" sz="2000" dirty="0">
                <a:ln w="0"/>
                <a:effectLst>
                  <a:outerShdw blurRad="38100" dist="19050" dir="2700000" algn="tl" rotWithShape="0">
                    <a:schemeClr val="dk1">
                      <a:alpha val="40000"/>
                    </a:schemeClr>
                  </a:outerShdw>
                </a:effectLst>
                <a:latin typeface="Times New Roman" panose="02020603050405020304" pitchFamily="18" charset="0"/>
              </a:rPr>
              <a:t>Often viewed as “easier” to follow by students</a:t>
            </a:r>
          </a:p>
          <a:p>
            <a:pPr marL="457200" indent="-457200" eaLnBrk="1" hangingPunct="1">
              <a:buFont typeface="Wingdings" panose="05000000000000000000" pitchFamily="2" charset="2"/>
              <a:buChar char="q"/>
              <a:defRPr/>
            </a:pPr>
            <a:r>
              <a:rPr lang="en-US" altLang="en-US" sz="2000" dirty="0">
                <a:ln w="0"/>
                <a:effectLst>
                  <a:outerShdw blurRad="38100" dist="19050" dir="2700000" algn="tl" rotWithShape="0">
                    <a:schemeClr val="dk1">
                      <a:alpha val="40000"/>
                    </a:schemeClr>
                  </a:outerShdw>
                </a:effectLst>
                <a:latin typeface="Times New Roman" panose="02020603050405020304" pitchFamily="18" charset="0"/>
              </a:rPr>
              <a:t>Commonly taught first to students </a:t>
            </a:r>
            <a:endParaRPr lang="en-US" altLang="en-US" dirty="0">
              <a:ln w="0"/>
              <a:effectLst>
                <a:outerShdw blurRad="38100" dist="19050" dir="2700000" algn="tl" rotWithShape="0">
                  <a:schemeClr val="dk1">
                    <a:alpha val="40000"/>
                  </a:schemeClr>
                </a:outerShdw>
              </a:effectLst>
              <a:latin typeface="Times New Roman" panose="02020603050405020304" pitchFamily="18" charset="0"/>
            </a:endParaRPr>
          </a:p>
        </p:txBody>
      </p:sp>
    </p:spTree>
    <p:extLst>
      <p:ext uri="{BB962C8B-B14F-4D97-AF65-F5344CB8AC3E}">
        <p14:creationId xmlns:p14="http://schemas.microsoft.com/office/powerpoint/2010/main" val="173434692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3440" y="1518003"/>
            <a:ext cx="10812720" cy="440658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61779" y="462139"/>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Basics of MLA &amp; APA Citations (Book Example)</a:t>
            </a:r>
            <a:endParaRPr lang="ar-YE" sz="3200" b="1" dirty="0">
              <a:solidFill>
                <a:prstClr val="white"/>
              </a:solidFill>
              <a:latin typeface="Agency FB" panose="020B0503020202020204" pitchFamily="34"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4" name="TextBox 6">
            <a:extLst>
              <a:ext uri="{FF2B5EF4-FFF2-40B4-BE49-F238E27FC236}">
                <a16:creationId xmlns:a16="http://schemas.microsoft.com/office/drawing/2014/main" id="{E3D8A627-E05C-38A5-BAB1-A125C136E9ED}"/>
              </a:ext>
            </a:extLst>
          </p:cNvPr>
          <p:cNvSpPr txBox="1">
            <a:spLocks noChangeArrowheads="1"/>
          </p:cNvSpPr>
          <p:nvPr/>
        </p:nvSpPr>
        <p:spPr bwMode="auto">
          <a:xfrm>
            <a:off x="785893" y="1575451"/>
            <a:ext cx="4716720" cy="830997"/>
          </a:xfrm>
          <a:prstGeom prst="rect">
            <a:avLst/>
          </a:prstGeom>
          <a:noFill/>
          <a:ln w="9525" cap="flat" cmpd="sng" algn="ctr">
            <a:solidFill>
              <a:schemeClr val="accent4"/>
            </a:solidFill>
            <a:prstDash val="solid"/>
            <a:round/>
            <a:headEnd type="none" w="med" len="med"/>
            <a:tailEnd type="none" w="med" len="med"/>
          </a:ln>
        </p:spPr>
        <p:style>
          <a:lnRef idx="0">
            <a:scrgbClr r="0" g="0" b="0"/>
          </a:lnRef>
          <a:fillRef idx="0">
            <a:scrgbClr r="0" g="0" b="0"/>
          </a:fillRef>
          <a:effectRef idx="0">
            <a:scrgbClr r="0" g="0" b="0"/>
          </a:effectRef>
          <a:fontRef idx="minor">
            <a:schemeClr val="accent4"/>
          </a:fontRef>
        </p:style>
        <p:txBody>
          <a:bodyPr wrap="square">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eaLnBrk="1" hangingPunct="1">
              <a:defRPr/>
            </a:pPr>
            <a:r>
              <a:rPr lang="en-US" altLang="en-US" sz="2400" i="1" dirty="0">
                <a:ln w="0"/>
                <a:effectLst>
                  <a:outerShdw blurRad="38100" dist="19050" dir="2700000" algn="tl" rotWithShape="0">
                    <a:schemeClr val="dk1">
                      <a:alpha val="40000"/>
                    </a:schemeClr>
                  </a:outerShdw>
                </a:effectLst>
                <a:latin typeface="Times New Roman" panose="02020603050405020304" pitchFamily="18" charset="0"/>
              </a:rPr>
              <a:t>Modern Language Association (MLA)</a:t>
            </a:r>
          </a:p>
        </p:txBody>
      </p:sp>
      <p:sp>
        <p:nvSpPr>
          <p:cNvPr id="5" name="TextBox 6">
            <a:extLst>
              <a:ext uri="{FF2B5EF4-FFF2-40B4-BE49-F238E27FC236}">
                <a16:creationId xmlns:a16="http://schemas.microsoft.com/office/drawing/2014/main" id="{2B36AB4C-208B-F317-7871-3E7299C501AC}"/>
              </a:ext>
            </a:extLst>
          </p:cNvPr>
          <p:cNvSpPr txBox="1">
            <a:spLocks noChangeArrowheads="1"/>
          </p:cNvSpPr>
          <p:nvPr/>
        </p:nvSpPr>
        <p:spPr bwMode="auto">
          <a:xfrm>
            <a:off x="6239541" y="1581444"/>
            <a:ext cx="4716720" cy="830997"/>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wrap="square">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eaLnBrk="1" hangingPunct="1">
              <a:defRPr/>
            </a:pPr>
            <a:r>
              <a:rPr lang="en-US" altLang="en-US" sz="2400" i="1" dirty="0">
                <a:ln w="0"/>
                <a:effectLst>
                  <a:outerShdw blurRad="38100" dist="19050" dir="2700000" algn="tl" rotWithShape="0">
                    <a:schemeClr val="dk1">
                      <a:alpha val="40000"/>
                    </a:schemeClr>
                  </a:outerShdw>
                </a:effectLst>
                <a:latin typeface="Times New Roman" panose="02020603050405020304" pitchFamily="18" charset="0"/>
              </a:rPr>
              <a:t>American Psychological Association (APA)</a:t>
            </a:r>
          </a:p>
        </p:txBody>
      </p:sp>
      <p:sp>
        <p:nvSpPr>
          <p:cNvPr id="7" name="TextBox 6">
            <a:extLst>
              <a:ext uri="{FF2B5EF4-FFF2-40B4-BE49-F238E27FC236}">
                <a16:creationId xmlns:a16="http://schemas.microsoft.com/office/drawing/2014/main" id="{B2CBEF43-B504-18AC-D7F1-24E7EBF3E31E}"/>
              </a:ext>
            </a:extLst>
          </p:cNvPr>
          <p:cNvSpPr txBox="1">
            <a:spLocks noChangeArrowheads="1"/>
          </p:cNvSpPr>
          <p:nvPr/>
        </p:nvSpPr>
        <p:spPr bwMode="auto">
          <a:xfrm>
            <a:off x="6055895" y="2299941"/>
            <a:ext cx="5370265" cy="1631216"/>
          </a:xfrm>
          <a:prstGeom prst="rect">
            <a:avLst/>
          </a:prstGeom>
          <a:ln/>
        </p:spPr>
        <p:style>
          <a:lnRef idx="2">
            <a:schemeClr val="accent2"/>
          </a:lnRef>
          <a:fillRef idx="1">
            <a:schemeClr val="lt1"/>
          </a:fillRef>
          <a:effectRef idx="0">
            <a:schemeClr val="accent2"/>
          </a:effectRef>
          <a:fontRef idx="minor">
            <a:schemeClr val="dk1"/>
          </a:fontRef>
        </p:style>
        <p:txBody>
          <a:bodyPr wrap="square">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marL="457200" indent="-457200" eaLnBrk="1" hangingPunct="1">
              <a:buFont typeface="Wingdings" panose="05000000000000000000" pitchFamily="2" charset="2"/>
              <a:buChar char="q"/>
              <a:defRPr/>
            </a:pPr>
            <a:r>
              <a:rPr lang="en-US" altLang="en-US" sz="2000" dirty="0">
                <a:ln w="0"/>
                <a:effectLst>
                  <a:outerShdw blurRad="38100" dist="19050" dir="2700000" algn="tl" rotWithShape="0">
                    <a:schemeClr val="dk1">
                      <a:alpha val="40000"/>
                    </a:schemeClr>
                  </a:outerShdw>
                </a:effectLst>
                <a:latin typeface="Times New Roman" panose="02020603050405020304" pitchFamily="18" charset="0"/>
              </a:rPr>
              <a:t>Name(s) of author(s)</a:t>
            </a:r>
          </a:p>
          <a:p>
            <a:pPr marL="457200" indent="-457200" eaLnBrk="1" hangingPunct="1">
              <a:buFont typeface="Wingdings" panose="05000000000000000000" pitchFamily="2" charset="2"/>
              <a:buChar char="q"/>
              <a:defRPr/>
            </a:pPr>
            <a:r>
              <a:rPr lang="en-US" altLang="en-US" sz="2000" dirty="0">
                <a:ln w="0"/>
                <a:effectLst>
                  <a:outerShdw blurRad="38100" dist="19050" dir="2700000" algn="tl" rotWithShape="0">
                    <a:schemeClr val="dk1">
                      <a:alpha val="40000"/>
                    </a:schemeClr>
                  </a:outerShdw>
                </a:effectLst>
                <a:latin typeface="Times New Roman" panose="02020603050405020304" pitchFamily="18" charset="0"/>
              </a:rPr>
              <a:t>Publication year</a:t>
            </a:r>
          </a:p>
          <a:p>
            <a:pPr marL="457200" indent="-457200" eaLnBrk="1" hangingPunct="1">
              <a:buFont typeface="Wingdings" panose="05000000000000000000" pitchFamily="2" charset="2"/>
              <a:buChar char="q"/>
              <a:defRPr/>
            </a:pPr>
            <a:r>
              <a:rPr lang="en-US" altLang="en-US" sz="2000" dirty="0">
                <a:ln w="0"/>
                <a:effectLst>
                  <a:outerShdw blurRad="38100" dist="19050" dir="2700000" algn="tl" rotWithShape="0">
                    <a:schemeClr val="dk1">
                      <a:alpha val="40000"/>
                    </a:schemeClr>
                  </a:outerShdw>
                </a:effectLst>
                <a:latin typeface="Times New Roman" panose="02020603050405020304" pitchFamily="18" charset="0"/>
              </a:rPr>
              <a:t>Work title</a:t>
            </a:r>
          </a:p>
          <a:p>
            <a:pPr marL="457200" indent="-457200" eaLnBrk="1" hangingPunct="1">
              <a:buFont typeface="Wingdings" panose="05000000000000000000" pitchFamily="2" charset="2"/>
              <a:buChar char="q"/>
              <a:defRPr/>
            </a:pPr>
            <a:r>
              <a:rPr lang="en-US" altLang="en-US" sz="2000" dirty="0">
                <a:ln w="0"/>
                <a:effectLst>
                  <a:outerShdw blurRad="38100" dist="19050" dir="2700000" algn="tl" rotWithShape="0">
                    <a:schemeClr val="dk1">
                      <a:alpha val="40000"/>
                    </a:schemeClr>
                  </a:outerShdw>
                </a:effectLst>
                <a:latin typeface="Times New Roman" panose="02020603050405020304" pitchFamily="18" charset="0"/>
              </a:rPr>
              <a:t>Publication city</a:t>
            </a:r>
          </a:p>
          <a:p>
            <a:pPr marL="457200" indent="-457200" eaLnBrk="1" hangingPunct="1">
              <a:buFont typeface="Wingdings" panose="05000000000000000000" pitchFamily="2" charset="2"/>
              <a:buChar char="q"/>
              <a:defRPr/>
            </a:pPr>
            <a:r>
              <a:rPr lang="en-US" altLang="en-US" sz="2000" dirty="0">
                <a:ln w="0"/>
                <a:effectLst>
                  <a:outerShdw blurRad="38100" dist="19050" dir="2700000" algn="tl" rotWithShape="0">
                    <a:schemeClr val="dk1">
                      <a:alpha val="40000"/>
                    </a:schemeClr>
                  </a:outerShdw>
                </a:effectLst>
                <a:latin typeface="Times New Roman" panose="02020603050405020304" pitchFamily="18" charset="0"/>
              </a:rPr>
              <a:t>Publisher</a:t>
            </a:r>
          </a:p>
        </p:txBody>
      </p:sp>
      <p:sp>
        <p:nvSpPr>
          <p:cNvPr id="6" name="TextBox 6">
            <a:extLst>
              <a:ext uri="{FF2B5EF4-FFF2-40B4-BE49-F238E27FC236}">
                <a16:creationId xmlns:a16="http://schemas.microsoft.com/office/drawing/2014/main" id="{47543225-F7A3-8681-D90C-4AD318982E45}"/>
              </a:ext>
            </a:extLst>
          </p:cNvPr>
          <p:cNvSpPr txBox="1">
            <a:spLocks noChangeArrowheads="1"/>
          </p:cNvSpPr>
          <p:nvPr/>
        </p:nvSpPr>
        <p:spPr bwMode="auto">
          <a:xfrm>
            <a:off x="664852" y="2331184"/>
            <a:ext cx="5206225" cy="1631216"/>
          </a:xfrm>
          <a:prstGeom prst="rect">
            <a:avLst/>
          </a:prstGeom>
          <a:ln/>
        </p:spPr>
        <p:style>
          <a:lnRef idx="2">
            <a:schemeClr val="accent4"/>
          </a:lnRef>
          <a:fillRef idx="1">
            <a:schemeClr val="lt1"/>
          </a:fillRef>
          <a:effectRef idx="0">
            <a:schemeClr val="accent4"/>
          </a:effectRef>
          <a:fontRef idx="minor">
            <a:schemeClr val="dk1"/>
          </a:fontRef>
        </p:style>
        <p:txBody>
          <a:bodyPr wrap="square">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marL="457200" indent="-457200" eaLnBrk="1" hangingPunct="1">
              <a:buFont typeface="Wingdings" panose="05000000000000000000" pitchFamily="2" charset="2"/>
              <a:buChar char="q"/>
              <a:defRPr/>
            </a:pPr>
            <a:r>
              <a:rPr lang="en-US" altLang="en-US" sz="2000" dirty="0">
                <a:ln w="0"/>
                <a:effectLst>
                  <a:outerShdw blurRad="38100" dist="19050" dir="2700000" algn="tl" rotWithShape="0">
                    <a:schemeClr val="dk1">
                      <a:alpha val="40000"/>
                    </a:schemeClr>
                  </a:outerShdw>
                </a:effectLst>
                <a:latin typeface="Times New Roman" panose="02020603050405020304" pitchFamily="18" charset="0"/>
              </a:rPr>
              <a:t>Name(s) of author(s)</a:t>
            </a:r>
          </a:p>
          <a:p>
            <a:pPr marL="457200" indent="-457200" eaLnBrk="1" hangingPunct="1">
              <a:buFont typeface="Wingdings" panose="05000000000000000000" pitchFamily="2" charset="2"/>
              <a:buChar char="q"/>
              <a:defRPr/>
            </a:pPr>
            <a:r>
              <a:rPr lang="en-US" altLang="en-US" sz="2000" dirty="0">
                <a:ln w="0"/>
                <a:effectLst>
                  <a:outerShdw blurRad="38100" dist="19050" dir="2700000" algn="tl" rotWithShape="0">
                    <a:schemeClr val="dk1">
                      <a:alpha val="40000"/>
                    </a:schemeClr>
                  </a:outerShdw>
                </a:effectLst>
                <a:latin typeface="Times New Roman" panose="02020603050405020304" pitchFamily="18" charset="0"/>
              </a:rPr>
              <a:t>Work title</a:t>
            </a:r>
          </a:p>
          <a:p>
            <a:pPr marL="457200" indent="-457200" eaLnBrk="1" hangingPunct="1">
              <a:buFont typeface="Wingdings" panose="05000000000000000000" pitchFamily="2" charset="2"/>
              <a:buChar char="q"/>
              <a:defRPr/>
            </a:pPr>
            <a:r>
              <a:rPr lang="en-US" altLang="en-US" sz="2000" dirty="0">
                <a:ln w="0"/>
                <a:effectLst>
                  <a:outerShdw blurRad="38100" dist="19050" dir="2700000" algn="tl" rotWithShape="0">
                    <a:schemeClr val="dk1">
                      <a:alpha val="40000"/>
                    </a:schemeClr>
                  </a:outerShdw>
                </a:effectLst>
                <a:latin typeface="Times New Roman" panose="02020603050405020304" pitchFamily="18" charset="0"/>
              </a:rPr>
              <a:t>Publication city and year</a:t>
            </a:r>
          </a:p>
          <a:p>
            <a:pPr marL="457200" indent="-457200" eaLnBrk="1" hangingPunct="1">
              <a:buFont typeface="Wingdings" panose="05000000000000000000" pitchFamily="2" charset="2"/>
              <a:buChar char="q"/>
              <a:defRPr/>
            </a:pPr>
            <a:r>
              <a:rPr lang="en-US" altLang="en-US" sz="2000" dirty="0">
                <a:ln w="0"/>
                <a:effectLst>
                  <a:outerShdw blurRad="38100" dist="19050" dir="2700000" algn="tl" rotWithShape="0">
                    <a:schemeClr val="dk1">
                      <a:alpha val="40000"/>
                    </a:schemeClr>
                  </a:outerShdw>
                </a:effectLst>
                <a:latin typeface="Times New Roman" panose="02020603050405020304" pitchFamily="18" charset="0"/>
              </a:rPr>
              <a:t>Publisher</a:t>
            </a:r>
          </a:p>
          <a:p>
            <a:pPr marL="457200" indent="-457200" eaLnBrk="1" hangingPunct="1">
              <a:buFont typeface="Wingdings" panose="05000000000000000000" pitchFamily="2" charset="2"/>
              <a:buChar char="q"/>
              <a:defRPr/>
            </a:pPr>
            <a:r>
              <a:rPr lang="en-US" altLang="en-US" sz="2000" dirty="0">
                <a:ln w="0"/>
                <a:effectLst>
                  <a:outerShdw blurRad="38100" dist="19050" dir="2700000" algn="tl" rotWithShape="0">
                    <a:schemeClr val="dk1">
                      <a:alpha val="40000"/>
                    </a:schemeClr>
                  </a:outerShdw>
                </a:effectLst>
                <a:latin typeface="Times New Roman" panose="02020603050405020304" pitchFamily="18" charset="0"/>
              </a:rPr>
              <a:t>Publication medium (i.e. print, web)</a:t>
            </a:r>
          </a:p>
        </p:txBody>
      </p:sp>
      <p:sp>
        <p:nvSpPr>
          <p:cNvPr id="9" name="TextBox 8">
            <a:extLst>
              <a:ext uri="{FF2B5EF4-FFF2-40B4-BE49-F238E27FC236}">
                <a16:creationId xmlns:a16="http://schemas.microsoft.com/office/drawing/2014/main" id="{25A03ACB-71D6-133E-FC70-BAB01F9F4F2A}"/>
              </a:ext>
            </a:extLst>
          </p:cNvPr>
          <p:cNvSpPr txBox="1">
            <a:spLocks noChangeArrowheads="1"/>
          </p:cNvSpPr>
          <p:nvPr/>
        </p:nvSpPr>
        <p:spPr bwMode="auto">
          <a:xfrm>
            <a:off x="932363" y="3989384"/>
            <a:ext cx="10247064" cy="1908215"/>
          </a:xfrm>
          <a:prstGeom prst="rect">
            <a:avLst/>
          </a:prstGeom>
          <a:solidFill>
            <a:schemeClr val="accent6">
              <a:lumMod val="20000"/>
              <a:lumOff val="80000"/>
            </a:schemeClr>
          </a:solidFill>
          <a:ln/>
        </p:spPr>
        <p:style>
          <a:lnRef idx="1">
            <a:schemeClr val="accent6"/>
          </a:lnRef>
          <a:fillRef idx="2">
            <a:schemeClr val="accent6"/>
          </a:fillRef>
          <a:effectRef idx="1">
            <a:schemeClr val="accent6"/>
          </a:effectRef>
          <a:fontRef idx="minor">
            <a:schemeClr val="dk1"/>
          </a:fontRef>
        </p:style>
        <p:txBody>
          <a:bodyPr wrap="square">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marL="457200" indent="-457200" eaLnBrk="1" hangingPunct="1">
              <a:buFont typeface="Wingdings" panose="05000000000000000000" pitchFamily="2" charset="2"/>
              <a:buChar char="q"/>
              <a:defRPr/>
            </a:pPr>
            <a:r>
              <a:rPr lang="en-US" altLang="en-US" sz="2000" dirty="0">
                <a:ln w="0"/>
                <a:effectLst>
                  <a:outerShdw blurRad="38100" dist="19050" dir="2700000" algn="tl" rotWithShape="0">
                    <a:schemeClr val="dk1">
                      <a:alpha val="40000"/>
                    </a:schemeClr>
                  </a:outerShdw>
                </a:effectLst>
                <a:latin typeface="Times New Roman" panose="02020603050405020304" pitchFamily="18" charset="0"/>
              </a:rPr>
              <a:t>In-text citations:</a:t>
            </a:r>
          </a:p>
          <a:p>
            <a:pPr marL="914400" lvl="1" indent="-457200" eaLnBrk="1" hangingPunct="1">
              <a:buFont typeface="Wingdings" panose="05000000000000000000" pitchFamily="2" charset="2"/>
              <a:buChar char="q"/>
              <a:defRPr/>
            </a:pPr>
            <a:r>
              <a:rPr lang="en-US" altLang="en-US" sz="2000" dirty="0">
                <a:ln w="0"/>
                <a:effectLst>
                  <a:outerShdw blurRad="38100" dist="19050" dir="2700000" algn="tl" rotWithShape="0">
                    <a:schemeClr val="dk1">
                      <a:alpha val="40000"/>
                    </a:schemeClr>
                  </a:outerShdw>
                </a:effectLst>
                <a:latin typeface="Times New Roman" panose="02020603050405020304" pitchFamily="18" charset="0"/>
              </a:rPr>
              <a:t>	</a:t>
            </a:r>
            <a:r>
              <a:rPr lang="en-US" altLang="en-US" dirty="0">
                <a:ln w="0"/>
                <a:effectLst>
                  <a:outerShdw blurRad="38100" dist="19050" dir="2700000" algn="tl" rotWithShape="0">
                    <a:schemeClr val="dk1">
                      <a:alpha val="40000"/>
                    </a:schemeClr>
                  </a:outerShdw>
                </a:effectLst>
                <a:latin typeface="Times New Roman" panose="02020603050405020304" pitchFamily="18" charset="0"/>
              </a:rPr>
              <a:t>MLA: “…no significant results” (Johnson 34).</a:t>
            </a:r>
          </a:p>
          <a:p>
            <a:pPr marL="914400" lvl="1" indent="-457200" eaLnBrk="1" hangingPunct="1">
              <a:buFont typeface="Wingdings" panose="05000000000000000000" pitchFamily="2" charset="2"/>
              <a:buChar char="q"/>
              <a:defRPr/>
            </a:pPr>
            <a:r>
              <a:rPr lang="en-US" altLang="en-US" dirty="0">
                <a:ln w="0"/>
                <a:effectLst>
                  <a:outerShdw blurRad="38100" dist="19050" dir="2700000" algn="tl" rotWithShape="0">
                    <a:schemeClr val="dk1">
                      <a:alpha val="40000"/>
                    </a:schemeClr>
                  </a:outerShdw>
                </a:effectLst>
                <a:latin typeface="Times New Roman" panose="02020603050405020304" pitchFamily="18" charset="0"/>
              </a:rPr>
              <a:t>	APA: “…no significant results” (Johnson, 2003, p. 34).</a:t>
            </a:r>
          </a:p>
          <a:p>
            <a:pPr marL="457200" indent="-457200" eaLnBrk="1" hangingPunct="1">
              <a:buFont typeface="Wingdings" panose="05000000000000000000" pitchFamily="2" charset="2"/>
              <a:buChar char="q"/>
              <a:defRPr/>
            </a:pPr>
            <a:r>
              <a:rPr lang="en-US" altLang="en-US" sz="2000" dirty="0">
                <a:ln w="0"/>
                <a:effectLst>
                  <a:outerShdw blurRad="38100" dist="19050" dir="2700000" algn="tl" rotWithShape="0">
                    <a:schemeClr val="dk1">
                      <a:alpha val="40000"/>
                    </a:schemeClr>
                  </a:outerShdw>
                </a:effectLst>
                <a:latin typeface="Times New Roman" panose="02020603050405020304" pitchFamily="18" charset="0"/>
              </a:rPr>
              <a:t>Reference citations:	</a:t>
            </a:r>
          </a:p>
          <a:p>
            <a:pPr marL="914400" lvl="1" indent="-457200" eaLnBrk="1" hangingPunct="1">
              <a:buFont typeface="Wingdings" panose="05000000000000000000" pitchFamily="2" charset="2"/>
              <a:buChar char="q"/>
              <a:defRPr/>
            </a:pPr>
            <a:r>
              <a:rPr lang="en-US" altLang="en-US" sz="2000" dirty="0">
                <a:ln w="0"/>
                <a:effectLst>
                  <a:outerShdw blurRad="38100" dist="19050" dir="2700000" algn="tl" rotWithShape="0">
                    <a:schemeClr val="dk1">
                      <a:alpha val="40000"/>
                    </a:schemeClr>
                  </a:outerShdw>
                </a:effectLst>
                <a:latin typeface="Times New Roman" panose="02020603050405020304" pitchFamily="18" charset="0"/>
              </a:rPr>
              <a:t>	</a:t>
            </a:r>
            <a:r>
              <a:rPr lang="en-US" altLang="en-US" dirty="0">
                <a:ln w="0"/>
                <a:effectLst>
                  <a:outerShdw blurRad="38100" dist="19050" dir="2700000" algn="tl" rotWithShape="0">
                    <a:schemeClr val="dk1">
                      <a:alpha val="40000"/>
                    </a:schemeClr>
                  </a:outerShdw>
                </a:effectLst>
                <a:latin typeface="Times New Roman" panose="02020603050405020304" pitchFamily="18" charset="0"/>
              </a:rPr>
              <a:t>MLA: Johnson, Thomas. Studies in College. New York: McGraw-Hill, 2003. Print.</a:t>
            </a:r>
          </a:p>
          <a:p>
            <a:pPr marL="914400" lvl="1" indent="-457200" eaLnBrk="1" hangingPunct="1">
              <a:buFont typeface="Wingdings" panose="05000000000000000000" pitchFamily="2" charset="2"/>
              <a:buChar char="q"/>
              <a:defRPr/>
            </a:pPr>
            <a:r>
              <a:rPr lang="en-US" altLang="en-US" dirty="0">
                <a:ln w="0"/>
                <a:effectLst>
                  <a:outerShdw blurRad="38100" dist="19050" dir="2700000" algn="tl" rotWithShape="0">
                    <a:schemeClr val="dk1">
                      <a:alpha val="40000"/>
                    </a:schemeClr>
                  </a:outerShdw>
                </a:effectLst>
                <a:latin typeface="Times New Roman" panose="02020603050405020304" pitchFamily="18" charset="0"/>
              </a:rPr>
              <a:t>	APA: Johnson, T. (2003). Studies in college. New York, NY: McGraw-Hill</a:t>
            </a:r>
            <a:r>
              <a:rPr lang="en-US" altLang="en-US" sz="2000" dirty="0">
                <a:ln w="0"/>
                <a:effectLst>
                  <a:outerShdw blurRad="38100" dist="19050" dir="2700000" algn="tl" rotWithShape="0">
                    <a:schemeClr val="dk1">
                      <a:alpha val="40000"/>
                    </a:schemeClr>
                  </a:outerShdw>
                </a:effectLst>
                <a:latin typeface="Times New Roman" panose="02020603050405020304" pitchFamily="18" charset="0"/>
              </a:rPr>
              <a:t>.</a:t>
            </a:r>
          </a:p>
        </p:txBody>
      </p:sp>
    </p:spTree>
    <p:extLst>
      <p:ext uri="{BB962C8B-B14F-4D97-AF65-F5344CB8AC3E}">
        <p14:creationId xmlns:p14="http://schemas.microsoft.com/office/powerpoint/2010/main" val="149449194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6392" y="1538899"/>
            <a:ext cx="10812720" cy="440658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61779" y="462139"/>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Comparing In-Text Citations</a:t>
            </a:r>
            <a:endParaRPr lang="ar-YE" sz="3200" b="1" dirty="0">
              <a:solidFill>
                <a:prstClr val="white"/>
              </a:solidFill>
              <a:latin typeface="Agency FB" panose="020B0503020202020204" pitchFamily="34"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6" name="TextBox 6">
            <a:extLst>
              <a:ext uri="{FF2B5EF4-FFF2-40B4-BE49-F238E27FC236}">
                <a16:creationId xmlns:a16="http://schemas.microsoft.com/office/drawing/2014/main" id="{47543225-F7A3-8681-D90C-4AD318982E45}"/>
              </a:ext>
            </a:extLst>
          </p:cNvPr>
          <p:cNvSpPr txBox="1">
            <a:spLocks noChangeArrowheads="1"/>
          </p:cNvSpPr>
          <p:nvPr/>
        </p:nvSpPr>
        <p:spPr bwMode="auto">
          <a:xfrm>
            <a:off x="742835" y="1708840"/>
            <a:ext cx="10674245" cy="3662541"/>
          </a:xfrm>
          <a:prstGeom prst="rect">
            <a:avLst/>
          </a:prstGeom>
          <a:ln>
            <a:solidFill>
              <a:schemeClr val="bg1"/>
            </a:solidFill>
          </a:ln>
        </p:spPr>
        <p:style>
          <a:lnRef idx="2">
            <a:schemeClr val="accent4"/>
          </a:lnRef>
          <a:fillRef idx="1">
            <a:schemeClr val="lt1"/>
          </a:fillRef>
          <a:effectRef idx="0">
            <a:schemeClr val="accent4"/>
          </a:effectRef>
          <a:fontRef idx="minor">
            <a:schemeClr val="dk1"/>
          </a:fontRef>
        </p:style>
        <p:txBody>
          <a:bodyPr wrap="square">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eaLnBrk="1" hangingPunct="1">
              <a:defRPr/>
            </a:pPr>
            <a:r>
              <a:rPr lang="en-US" altLang="en-US" sz="2000" dirty="0">
                <a:ln w="0"/>
                <a:effectLst>
                  <a:outerShdw blurRad="38100" dist="19050" dir="2700000" algn="tl" rotWithShape="0">
                    <a:schemeClr val="dk1">
                      <a:alpha val="40000"/>
                    </a:schemeClr>
                  </a:outerShdw>
                </a:effectLst>
                <a:latin typeface="Times New Roman" panose="02020603050405020304" pitchFamily="18" charset="0"/>
              </a:rPr>
              <a:t>In-text citations are used when you need to give credit to an author for using a quote (exact wording), paraphrasing (rewording), or discussing his/her ideas. Example: (Mathis and Jones, 2009, pg. 74)</a:t>
            </a:r>
          </a:p>
          <a:p>
            <a:pPr eaLnBrk="1" hangingPunct="1">
              <a:defRPr/>
            </a:pPr>
            <a:endParaRPr lang="en-US" altLang="en-US" sz="1600" dirty="0">
              <a:ln w="0"/>
              <a:effectLst>
                <a:outerShdw blurRad="38100" dist="19050" dir="2700000" algn="tl" rotWithShape="0">
                  <a:schemeClr val="dk1">
                    <a:alpha val="40000"/>
                  </a:schemeClr>
                </a:outerShdw>
              </a:effectLst>
              <a:latin typeface="Times New Roman" panose="02020603050405020304" pitchFamily="18" charset="0"/>
            </a:endParaRPr>
          </a:p>
          <a:p>
            <a:pPr eaLnBrk="1" hangingPunct="1">
              <a:defRPr/>
            </a:pPr>
            <a:r>
              <a:rPr lang="en-US" sz="2000" dirty="0">
                <a:ln w="0"/>
                <a:effectLst>
                  <a:outerShdw blurRad="38100" dist="19050" dir="2700000" algn="tl" rotWithShape="0">
                    <a:schemeClr val="dk1">
                      <a:alpha val="40000"/>
                    </a:schemeClr>
                  </a:outerShdw>
                </a:effectLst>
                <a:latin typeface="Times New Roman" panose="02020603050405020304" pitchFamily="18" charset="0"/>
              </a:rPr>
              <a:t>All in-text citations for MLA and APA must reference the author’s name.</a:t>
            </a:r>
          </a:p>
          <a:p>
            <a:pPr eaLnBrk="1" hangingPunct="1">
              <a:defRPr/>
            </a:pPr>
            <a:endParaRPr lang="en-US" sz="1100" dirty="0">
              <a:ln w="0"/>
              <a:effectLst>
                <a:outerShdw blurRad="38100" dist="19050" dir="2700000" algn="tl" rotWithShape="0">
                  <a:schemeClr val="dk1">
                    <a:alpha val="40000"/>
                  </a:schemeClr>
                </a:outerShdw>
              </a:effectLst>
              <a:latin typeface="Times New Roman" panose="02020603050405020304" pitchFamily="18" charset="0"/>
            </a:endParaRPr>
          </a:p>
          <a:p>
            <a:pPr eaLnBrk="1" hangingPunct="1">
              <a:buClr>
                <a:srgbClr val="0070C0"/>
              </a:buClr>
              <a:buSzPct val="130000"/>
              <a:defRPr/>
            </a:pPr>
            <a:r>
              <a:rPr lang="en-US" sz="2000" dirty="0">
                <a:ln w="0"/>
                <a:effectLst>
                  <a:outerShdw blurRad="38100" dist="19050" dir="2700000" algn="tl" rotWithShape="0">
                    <a:schemeClr val="dk1">
                      <a:alpha val="40000"/>
                    </a:schemeClr>
                  </a:outerShdw>
                </a:effectLst>
                <a:latin typeface="Times New Roman" panose="02020603050405020304" pitchFamily="18" charset="0"/>
              </a:rPr>
              <a:t>Reference to the page number or publication year depends on the situation and citation style.</a:t>
            </a:r>
          </a:p>
          <a:p>
            <a:pPr eaLnBrk="1" hangingPunct="1">
              <a:buClr>
                <a:srgbClr val="0070C0"/>
              </a:buClr>
              <a:buSzPct val="130000"/>
              <a:defRPr/>
            </a:pPr>
            <a:endParaRPr lang="en-US" sz="2000" dirty="0">
              <a:ln w="0"/>
              <a:effectLst>
                <a:outerShdw blurRad="38100" dist="19050" dir="2700000" algn="tl" rotWithShape="0">
                  <a:schemeClr val="dk1">
                    <a:alpha val="40000"/>
                  </a:schemeClr>
                </a:outerShdw>
              </a:effectLst>
              <a:latin typeface="Times New Roman" panose="02020603050405020304" pitchFamily="18" charset="0"/>
            </a:endParaRPr>
          </a:p>
          <a:p>
            <a:pPr marL="800100" lvl="1" indent="-342900">
              <a:buClr>
                <a:srgbClr val="0070C0"/>
              </a:buClr>
              <a:buSzPct val="130000"/>
              <a:buFont typeface="Wingdings" panose="05000000000000000000" pitchFamily="2" charset="2"/>
              <a:buChar char="q"/>
            </a:pPr>
            <a:r>
              <a:rPr lang="en-US" sz="2000" dirty="0">
                <a:ln w="0"/>
                <a:effectLst>
                  <a:outerShdw blurRad="38100" dist="19050" dir="2700000" algn="tl" rotWithShape="0">
                    <a:schemeClr val="dk1">
                      <a:alpha val="40000"/>
                    </a:schemeClr>
                  </a:outerShdw>
                </a:effectLst>
                <a:latin typeface="Times New Roman" panose="02020603050405020304" pitchFamily="18" charset="0"/>
              </a:rPr>
              <a:t>When using APA, always give the year of publication.</a:t>
            </a:r>
          </a:p>
          <a:p>
            <a:pPr marL="800100" lvl="1" indent="-342900">
              <a:buClr>
                <a:srgbClr val="0070C0"/>
              </a:buClr>
              <a:buSzPct val="130000"/>
              <a:buFont typeface="Wingdings" panose="05000000000000000000" pitchFamily="2" charset="2"/>
              <a:buChar char="q"/>
            </a:pPr>
            <a:r>
              <a:rPr lang="en-US" sz="2000" dirty="0">
                <a:ln w="0"/>
                <a:effectLst>
                  <a:outerShdw blurRad="38100" dist="19050" dir="2700000" algn="tl" rotWithShape="0">
                    <a:schemeClr val="dk1">
                      <a:alpha val="40000"/>
                    </a:schemeClr>
                  </a:outerShdw>
                </a:effectLst>
                <a:latin typeface="Times New Roman" panose="02020603050405020304" pitchFamily="18" charset="0"/>
              </a:rPr>
              <a:t>When quoting, always give the page number in MLA &amp; APA.</a:t>
            </a:r>
          </a:p>
          <a:p>
            <a:pPr marL="800100" lvl="1" indent="-342900">
              <a:buClr>
                <a:srgbClr val="0070C0"/>
              </a:buClr>
              <a:buSzPct val="130000"/>
              <a:buFont typeface="Wingdings" panose="05000000000000000000" pitchFamily="2" charset="2"/>
              <a:buChar char="q"/>
            </a:pPr>
            <a:r>
              <a:rPr lang="en-US" sz="2000" dirty="0">
                <a:ln w="0"/>
                <a:effectLst>
                  <a:outerShdw blurRad="38100" dist="19050" dir="2700000" algn="tl" rotWithShape="0">
                    <a:schemeClr val="dk1">
                      <a:alpha val="40000"/>
                    </a:schemeClr>
                  </a:outerShdw>
                </a:effectLst>
                <a:latin typeface="Times New Roman" panose="02020603050405020304" pitchFamily="18" charset="0"/>
              </a:rPr>
              <a:t>When paraphrasing or simply referencing, no page number is needed for either style.</a:t>
            </a:r>
          </a:p>
          <a:p>
            <a:pPr lvl="1">
              <a:buClr>
                <a:srgbClr val="0070C0"/>
              </a:buClr>
              <a:buSzPct val="130000"/>
            </a:pPr>
            <a:endParaRPr lang="en-US" sz="2300" dirty="0">
              <a:latin typeface="Arial" panose="020B0604020202020204" pitchFamily="34" charset="0"/>
              <a:cs typeface="Arial" panose="020B0604020202020204" pitchFamily="34" charset="0"/>
            </a:endParaRPr>
          </a:p>
          <a:p>
            <a:pPr eaLnBrk="1" hangingPunct="1">
              <a:defRPr/>
            </a:pPr>
            <a:endParaRPr lang="en-US" altLang="en-US" sz="2000" dirty="0">
              <a:ln w="0"/>
              <a:effectLst>
                <a:outerShdw blurRad="38100" dist="19050" dir="2700000" algn="tl" rotWithShape="0">
                  <a:schemeClr val="dk1">
                    <a:alpha val="40000"/>
                  </a:schemeClr>
                </a:outerShdw>
              </a:effectLst>
              <a:latin typeface="Times New Roman" panose="02020603050405020304" pitchFamily="18" charset="0"/>
            </a:endParaRPr>
          </a:p>
        </p:txBody>
      </p:sp>
    </p:spTree>
    <p:extLst>
      <p:ext uri="{BB962C8B-B14F-4D97-AF65-F5344CB8AC3E}">
        <p14:creationId xmlns:p14="http://schemas.microsoft.com/office/powerpoint/2010/main" val="320053846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6392" y="1538899"/>
            <a:ext cx="10812720" cy="440658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61779" y="462139"/>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Comparing In-Text Citations (Cont..)</a:t>
            </a:r>
            <a:endParaRPr lang="ar-YE" sz="3200" b="1" dirty="0">
              <a:solidFill>
                <a:prstClr val="white"/>
              </a:solidFill>
              <a:latin typeface="Agency FB" panose="020B0503020202020204" pitchFamily="34"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6" name="TextBox 6">
            <a:extLst>
              <a:ext uri="{FF2B5EF4-FFF2-40B4-BE49-F238E27FC236}">
                <a16:creationId xmlns:a16="http://schemas.microsoft.com/office/drawing/2014/main" id="{47543225-F7A3-8681-D90C-4AD318982E45}"/>
              </a:ext>
            </a:extLst>
          </p:cNvPr>
          <p:cNvSpPr txBox="1">
            <a:spLocks noChangeArrowheads="1"/>
          </p:cNvSpPr>
          <p:nvPr/>
        </p:nvSpPr>
        <p:spPr bwMode="auto">
          <a:xfrm>
            <a:off x="742835" y="1708840"/>
            <a:ext cx="10674245" cy="4093428"/>
          </a:xfrm>
          <a:prstGeom prst="rect">
            <a:avLst/>
          </a:prstGeom>
          <a:ln>
            <a:solidFill>
              <a:schemeClr val="bg1"/>
            </a:solidFill>
          </a:ln>
        </p:spPr>
        <p:style>
          <a:lnRef idx="2">
            <a:schemeClr val="accent4"/>
          </a:lnRef>
          <a:fillRef idx="1">
            <a:schemeClr val="lt1"/>
          </a:fillRef>
          <a:effectRef idx="0">
            <a:schemeClr val="accent4"/>
          </a:effectRef>
          <a:fontRef idx="minor">
            <a:schemeClr val="dk1"/>
          </a:fontRef>
        </p:style>
        <p:txBody>
          <a:bodyPr wrap="square">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eaLnBrk="1" hangingPunct="1">
              <a:defRPr/>
            </a:pPr>
            <a:r>
              <a:rPr lang="en-US" altLang="en-US" sz="2000" dirty="0">
                <a:ln w="0"/>
                <a:solidFill>
                  <a:schemeClr val="accent1">
                    <a:lumMod val="60000"/>
                    <a:lumOff val="40000"/>
                  </a:schemeClr>
                </a:solidFill>
                <a:effectLst>
                  <a:outerShdw blurRad="38100" dist="19050" dir="2700000" algn="tl" rotWithShape="0">
                    <a:schemeClr val="dk1">
                      <a:alpha val="40000"/>
                    </a:schemeClr>
                  </a:outerShdw>
                </a:effectLst>
                <a:latin typeface="Times New Roman" panose="02020603050405020304" pitchFamily="18" charset="0"/>
              </a:rPr>
              <a:t>Example: “The study provided no significant findings regarding the relationship of gender and success in language classes.” -- Johnson, Thomas and Arlene Maiden. Studies in College. New York: 2003. McGraw-Hill. Print.</a:t>
            </a:r>
          </a:p>
          <a:p>
            <a:pPr eaLnBrk="1" hangingPunct="1">
              <a:defRPr/>
            </a:pPr>
            <a:endParaRPr lang="en-US" altLang="en-US" sz="1600" dirty="0">
              <a:ln w="0"/>
              <a:effectLst>
                <a:outerShdw blurRad="38100" dist="19050" dir="2700000" algn="tl" rotWithShape="0">
                  <a:schemeClr val="dk1">
                    <a:alpha val="40000"/>
                  </a:schemeClr>
                </a:outerShdw>
              </a:effectLst>
              <a:latin typeface="Times New Roman" panose="02020603050405020304" pitchFamily="18" charset="0"/>
            </a:endParaRPr>
          </a:p>
          <a:p>
            <a:r>
              <a:rPr lang="en-US" sz="2000" dirty="0">
                <a:solidFill>
                  <a:srgbClr val="0070C0"/>
                </a:solidFill>
                <a:latin typeface="Arial" panose="020B0604020202020204" pitchFamily="34" charset="0"/>
                <a:cs typeface="Arial" panose="020B0604020202020204" pitchFamily="34" charset="0"/>
              </a:rPr>
              <a:t>Paraphrase</a:t>
            </a:r>
          </a:p>
          <a:p>
            <a:r>
              <a:rPr lang="en-US" sz="2000" dirty="0"/>
              <a:t>	</a:t>
            </a:r>
            <a:r>
              <a:rPr lang="en-US" b="1" dirty="0">
                <a:solidFill>
                  <a:schemeClr val="tx1"/>
                </a:solidFill>
                <a:latin typeface="Times New Roman" panose="02020603050405020304" pitchFamily="18" charset="0"/>
                <a:cs typeface="Times New Roman" panose="02020603050405020304" pitchFamily="18" charset="0"/>
              </a:rPr>
              <a:t>MLA: </a:t>
            </a:r>
            <a:r>
              <a:rPr lang="en-US" dirty="0">
                <a:solidFill>
                  <a:schemeClr val="tx1"/>
                </a:solidFill>
                <a:latin typeface="Times New Roman" panose="02020603050405020304" pitchFamily="18" charset="0"/>
                <a:cs typeface="Times New Roman" panose="02020603050405020304" pitchFamily="18" charset="0"/>
              </a:rPr>
              <a:t>As stated by Johnson and Maiden</a:t>
            </a:r>
            <a:r>
              <a:rPr lang="en-US" b="1" dirty="0">
                <a:solidFill>
                  <a:schemeClr val="tx1"/>
                </a:solidFill>
                <a:latin typeface="Times New Roman" panose="02020603050405020304" pitchFamily="18" charset="0"/>
                <a:cs typeface="Times New Roman" panose="02020603050405020304" pitchFamily="18" charset="0"/>
              </a:rPr>
              <a:t>, </a:t>
            </a:r>
            <a:r>
              <a:rPr lang="en-US" dirty="0">
                <a:solidFill>
                  <a:schemeClr val="tx1"/>
                </a:solidFill>
                <a:latin typeface="Times New Roman" panose="02020603050405020304" pitchFamily="18" charset="0"/>
                <a:cs typeface="Times New Roman" panose="02020603050405020304" pitchFamily="18" charset="0"/>
              </a:rPr>
              <a:t>the research showed that there was…</a:t>
            </a:r>
            <a:endParaRPr lang="en-US" b="1" dirty="0">
              <a:solidFill>
                <a:schemeClr val="tx1"/>
              </a:solidFill>
              <a:latin typeface="Times New Roman" panose="02020603050405020304" pitchFamily="18" charset="0"/>
              <a:cs typeface="Times New Roman" panose="02020603050405020304" pitchFamily="18" charset="0"/>
            </a:endParaRPr>
          </a:p>
          <a:p>
            <a:r>
              <a:rPr lang="en-US" b="1" dirty="0">
                <a:solidFill>
                  <a:schemeClr val="tx1"/>
                </a:solidFill>
                <a:latin typeface="Times New Roman" panose="02020603050405020304" pitchFamily="18" charset="0"/>
                <a:cs typeface="Times New Roman" panose="02020603050405020304" pitchFamily="18" charset="0"/>
              </a:rPr>
              <a:t>	APA:</a:t>
            </a:r>
            <a:r>
              <a:rPr lang="en-US" dirty="0">
                <a:solidFill>
                  <a:schemeClr val="tx1"/>
                </a:solidFill>
                <a:latin typeface="Times New Roman" panose="02020603050405020304" pitchFamily="18" charset="0"/>
                <a:cs typeface="Times New Roman" panose="02020603050405020304" pitchFamily="18" charset="0"/>
              </a:rPr>
              <a:t> As stated in Johnson &amp; Maiden (2003), the research showed that…</a:t>
            </a:r>
            <a:endParaRPr lang="en-US" sz="2000" b="1" dirty="0">
              <a:solidFill>
                <a:schemeClr val="tx1"/>
              </a:solidFill>
              <a:latin typeface="Times New Roman" panose="02020603050405020304" pitchFamily="18" charset="0"/>
              <a:cs typeface="Times New Roman" panose="02020603050405020304" pitchFamily="18" charset="0"/>
            </a:endParaRPr>
          </a:p>
          <a:p>
            <a:r>
              <a:rPr lang="en-US" sz="2000" dirty="0">
                <a:solidFill>
                  <a:srgbClr val="0070C0"/>
                </a:solidFill>
              </a:rPr>
              <a:t>Quote (incorporation in text)</a:t>
            </a:r>
          </a:p>
          <a:p>
            <a:r>
              <a:rPr lang="en-US" sz="2400" dirty="0"/>
              <a:t>	</a:t>
            </a:r>
            <a:r>
              <a:rPr lang="en-US" b="1" dirty="0">
                <a:latin typeface="Times New Roman" panose="02020603050405020304" pitchFamily="18" charset="0"/>
                <a:cs typeface="Times New Roman" panose="02020603050405020304" pitchFamily="18" charset="0"/>
              </a:rPr>
              <a:t>MLA</a:t>
            </a:r>
            <a:r>
              <a:rPr lang="en-US" dirty="0">
                <a:latin typeface="Times New Roman" panose="02020603050405020304" pitchFamily="18" charset="0"/>
                <a:cs typeface="Times New Roman" panose="02020603050405020304" pitchFamily="18" charset="0"/>
              </a:rPr>
              <a:t>: As Johnson and Maiden explained, their “study…classes” (34).</a:t>
            </a:r>
          </a:p>
          <a:p>
            <a:r>
              <a:rPr lang="en-US" dirty="0">
                <a:latin typeface="Times New Roman" panose="02020603050405020304" pitchFamily="18" charset="0"/>
                <a:cs typeface="Times New Roman" panose="02020603050405020304" pitchFamily="18" charset="0"/>
              </a:rPr>
              <a:t>	</a:t>
            </a:r>
            <a:r>
              <a:rPr lang="en-US" b="1" dirty="0">
                <a:latin typeface="Times New Roman" panose="02020603050405020304" pitchFamily="18" charset="0"/>
                <a:cs typeface="Times New Roman" panose="02020603050405020304" pitchFamily="18" charset="0"/>
              </a:rPr>
              <a:t>APA</a:t>
            </a:r>
            <a:r>
              <a:rPr lang="en-US" dirty="0">
                <a:latin typeface="Times New Roman" panose="02020603050405020304" pitchFamily="18" charset="0"/>
                <a:cs typeface="Times New Roman" panose="02020603050405020304" pitchFamily="18" charset="0"/>
              </a:rPr>
              <a:t>: As Johnson &amp; Maiden (2003) explained, their “study…classes” (p. 34).</a:t>
            </a:r>
          </a:p>
          <a:p>
            <a:r>
              <a:rPr lang="en-US" sz="2000" dirty="0">
                <a:solidFill>
                  <a:srgbClr val="0070C0"/>
                </a:solidFill>
              </a:rPr>
              <a:t>Quote (no incorporation in text)</a:t>
            </a:r>
          </a:p>
          <a:p>
            <a:r>
              <a:rPr lang="en-US" sz="2400" dirty="0">
                <a:solidFill>
                  <a:schemeClr val="tx1"/>
                </a:solidFill>
              </a:rPr>
              <a:t>	</a:t>
            </a:r>
            <a:r>
              <a:rPr lang="en-US" b="1" dirty="0">
                <a:latin typeface="Times New Roman" panose="02020603050405020304" pitchFamily="18" charset="0"/>
                <a:cs typeface="Times New Roman" panose="02020603050405020304" pitchFamily="18" charset="0"/>
              </a:rPr>
              <a:t>MLA</a:t>
            </a:r>
            <a:r>
              <a:rPr lang="en-US" dirty="0">
                <a:latin typeface="Times New Roman" panose="02020603050405020304" pitchFamily="18" charset="0"/>
                <a:cs typeface="Times New Roman" panose="02020603050405020304" pitchFamily="18" charset="0"/>
              </a:rPr>
              <a:t>: “…in language classes” (Johnson and Maiden 34)</a:t>
            </a:r>
          </a:p>
          <a:p>
            <a:r>
              <a:rPr lang="en-US" sz="1800" b="1" dirty="0">
                <a:solidFill>
                  <a:schemeClr val="tx1"/>
                </a:solidFill>
                <a:latin typeface="Arial" panose="020B0604020202020204" pitchFamily="34" charset="0"/>
                <a:cs typeface="Arial" panose="020B0604020202020204" pitchFamily="34" charset="0"/>
              </a:rPr>
              <a:t>	</a:t>
            </a:r>
            <a:r>
              <a:rPr lang="en-US" b="1" dirty="0">
                <a:latin typeface="Times New Roman" panose="02020603050405020304" pitchFamily="18" charset="0"/>
                <a:cs typeface="Times New Roman" panose="02020603050405020304" pitchFamily="18" charset="0"/>
              </a:rPr>
              <a:t>APA</a:t>
            </a:r>
            <a:r>
              <a:rPr lang="en-US" dirty="0">
                <a:latin typeface="Times New Roman" panose="02020603050405020304" pitchFamily="18" charset="0"/>
                <a:cs typeface="Times New Roman" panose="02020603050405020304" pitchFamily="18" charset="0"/>
              </a:rPr>
              <a:t>: “…in language classes” (Johnson &amp; Maiden, 2003, p. 34)</a:t>
            </a:r>
          </a:p>
        </p:txBody>
      </p:sp>
    </p:spTree>
    <p:extLst>
      <p:ext uri="{BB962C8B-B14F-4D97-AF65-F5344CB8AC3E}">
        <p14:creationId xmlns:p14="http://schemas.microsoft.com/office/powerpoint/2010/main" val="153966177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6392" y="1538899"/>
            <a:ext cx="10812720" cy="440658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61779" y="462139"/>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Comparing References</a:t>
            </a:r>
            <a:endParaRPr lang="ar-YE" sz="3200" b="1" dirty="0">
              <a:solidFill>
                <a:prstClr val="white"/>
              </a:solidFill>
              <a:latin typeface="Agency FB" panose="020B0503020202020204" pitchFamily="34"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6" name="TextBox 6">
            <a:extLst>
              <a:ext uri="{FF2B5EF4-FFF2-40B4-BE49-F238E27FC236}">
                <a16:creationId xmlns:a16="http://schemas.microsoft.com/office/drawing/2014/main" id="{47543225-F7A3-8681-D90C-4AD318982E45}"/>
              </a:ext>
            </a:extLst>
          </p:cNvPr>
          <p:cNvSpPr txBox="1">
            <a:spLocks noChangeArrowheads="1"/>
          </p:cNvSpPr>
          <p:nvPr/>
        </p:nvSpPr>
        <p:spPr bwMode="auto">
          <a:xfrm>
            <a:off x="742835" y="1708840"/>
            <a:ext cx="10812720" cy="4031873"/>
          </a:xfrm>
          <a:prstGeom prst="rect">
            <a:avLst/>
          </a:prstGeom>
          <a:ln>
            <a:solidFill>
              <a:schemeClr val="bg1"/>
            </a:solidFill>
          </a:ln>
        </p:spPr>
        <p:style>
          <a:lnRef idx="2">
            <a:schemeClr val="accent4"/>
          </a:lnRef>
          <a:fillRef idx="1">
            <a:schemeClr val="lt1"/>
          </a:fillRef>
          <a:effectRef idx="0">
            <a:schemeClr val="accent4"/>
          </a:effectRef>
          <a:fontRef idx="minor">
            <a:schemeClr val="dk1"/>
          </a:fontRef>
        </p:style>
        <p:txBody>
          <a:bodyPr wrap="square">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eaLnBrk="1" hangingPunct="1">
              <a:defRPr/>
            </a:pPr>
            <a:r>
              <a:rPr lang="en-US" altLang="en-US" sz="2000" dirty="0">
                <a:ln w="0"/>
                <a:solidFill>
                  <a:schemeClr val="accent1">
                    <a:lumMod val="60000"/>
                    <a:lumOff val="40000"/>
                  </a:schemeClr>
                </a:solidFill>
                <a:effectLst>
                  <a:outerShdw blurRad="38100" dist="19050" dir="2700000" algn="tl" rotWithShape="0">
                    <a:schemeClr val="dk1">
                      <a:alpha val="40000"/>
                    </a:schemeClr>
                  </a:outerShdw>
                </a:effectLst>
                <a:latin typeface="Times New Roman" panose="02020603050405020304" pitchFamily="18" charset="0"/>
              </a:rPr>
              <a:t>A portion at the end of every research paper must be devoted to listing the details for each source you used. All the sources you cited, summarized, or quoted are included here.</a:t>
            </a:r>
          </a:p>
          <a:p>
            <a:pPr eaLnBrk="1" hangingPunct="1">
              <a:defRPr/>
            </a:pPr>
            <a:endParaRPr lang="en-US" altLang="en-US" sz="1600" dirty="0">
              <a:ln w="0"/>
              <a:effectLst>
                <a:outerShdw blurRad="38100" dist="19050" dir="2700000" algn="tl" rotWithShape="0">
                  <a:schemeClr val="dk1">
                    <a:alpha val="40000"/>
                  </a:schemeClr>
                </a:outerShdw>
              </a:effectLst>
              <a:latin typeface="Times New Roman" panose="02020603050405020304" pitchFamily="18" charset="0"/>
            </a:endParaRPr>
          </a:p>
          <a:p>
            <a:r>
              <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If you've done your citing right, you'll have mentioned each reference work at least once in your paper and included a reference citation for every source you used.</a:t>
            </a:r>
          </a:p>
          <a:p>
            <a:endPar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a:buClr>
                <a:srgbClr val="0070C0"/>
              </a:buClr>
              <a:buSzPct val="130000"/>
            </a:pPr>
            <a:r>
              <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Different citation styles use difference terms for this section:</a:t>
            </a:r>
          </a:p>
          <a:p>
            <a:pPr lvl="1">
              <a:buClr>
                <a:srgbClr val="0070C0"/>
              </a:buClr>
              <a:buSzPct val="130000"/>
              <a:buFont typeface="Arial" panose="020B0604020202020204" pitchFamily="34" charset="0"/>
              <a:buChar char="•"/>
            </a:pPr>
            <a:r>
              <a:rPr lang="en-US" sz="2000" dirty="0">
                <a:ln w="0"/>
                <a:solidFill>
                  <a:schemeClr val="accent1">
                    <a:lumMod val="60000"/>
                    <a:lumOff val="40000"/>
                  </a:schemeClr>
                </a:solidFill>
                <a:effectLst>
                  <a:outerShdw blurRad="38100" dist="19050" dir="2700000" algn="tl" rotWithShape="0">
                    <a:schemeClr val="dk1">
                      <a:alpha val="40000"/>
                    </a:schemeClr>
                  </a:outerShdw>
                </a:effectLst>
                <a:latin typeface="Times New Roman" panose="02020603050405020304" pitchFamily="18" charset="0"/>
              </a:rPr>
              <a:t>MLA</a:t>
            </a:r>
            <a:r>
              <a:rPr lang="en-US" sz="2200" dirty="0">
                <a:latin typeface="Arial" panose="020B0604020202020204" pitchFamily="34" charset="0"/>
                <a:cs typeface="Arial" panose="020B0604020202020204" pitchFamily="34" charset="0"/>
              </a:rPr>
              <a:t>: </a:t>
            </a:r>
            <a:r>
              <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Bibliography (Works Cited title)</a:t>
            </a:r>
          </a:p>
          <a:p>
            <a:pPr lvl="1">
              <a:buClr>
                <a:srgbClr val="0070C0"/>
              </a:buClr>
              <a:buSzPct val="130000"/>
              <a:buFont typeface="Arial" panose="020B0604020202020204" pitchFamily="34" charset="0"/>
              <a:buChar char="•"/>
            </a:pPr>
            <a:r>
              <a:rPr lang="en-US" sz="2000" dirty="0">
                <a:ln w="0"/>
                <a:solidFill>
                  <a:schemeClr val="accent1">
                    <a:lumMod val="60000"/>
                    <a:lumOff val="40000"/>
                  </a:schemeClr>
                </a:solidFill>
                <a:effectLst>
                  <a:outerShdw blurRad="38100" dist="19050" dir="2700000" algn="tl" rotWithShape="0">
                    <a:schemeClr val="dk1">
                      <a:alpha val="40000"/>
                    </a:schemeClr>
                  </a:outerShdw>
                </a:effectLst>
                <a:latin typeface="Times New Roman" panose="02020603050405020304" pitchFamily="18" charset="0"/>
              </a:rPr>
              <a:t>APA</a:t>
            </a:r>
            <a:r>
              <a:rPr lang="en-US" sz="2200" dirty="0">
                <a:latin typeface="Arial" panose="020B0604020202020204" pitchFamily="34" charset="0"/>
                <a:cs typeface="Arial" panose="020B0604020202020204" pitchFamily="34" charset="0"/>
              </a:rPr>
              <a:t>: </a:t>
            </a:r>
            <a:r>
              <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Reference Page (Reference title)</a:t>
            </a:r>
          </a:p>
          <a:p>
            <a:pPr>
              <a:buClr>
                <a:srgbClr val="0070C0"/>
              </a:buClr>
              <a:buSzPct val="130000"/>
            </a:pPr>
            <a:endPar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a:buClr>
                <a:srgbClr val="0070C0"/>
              </a:buClr>
              <a:buSzPct val="130000"/>
            </a:pPr>
            <a:r>
              <a:rPr lang="en-US" sz="2800" dirty="0">
                <a:solidFill>
                  <a:srgbClr val="FF0000"/>
                </a:solidFill>
                <a:effectLst>
                  <a:outerShdw blurRad="38100" dist="38100" dir="2700000" algn="tl">
                    <a:srgbClr val="000000">
                      <a:alpha val="43137"/>
                    </a:srgbClr>
                  </a:outerShdw>
                </a:effectLst>
                <a:latin typeface="Aharoni" panose="02010803020104030203" pitchFamily="2" charset="-79"/>
                <a:cs typeface="Aharoni" panose="02010803020104030203" pitchFamily="2" charset="-79"/>
              </a:rPr>
              <a:t>Citations in MLA and APA styles should be arranged alphabetically by the first letter of the author's last name.</a:t>
            </a:r>
          </a:p>
        </p:txBody>
      </p:sp>
    </p:spTree>
    <p:extLst>
      <p:ext uri="{BB962C8B-B14F-4D97-AF65-F5344CB8AC3E}">
        <p14:creationId xmlns:p14="http://schemas.microsoft.com/office/powerpoint/2010/main" val="137821352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6392" y="1538899"/>
            <a:ext cx="10812720" cy="440658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61779" y="462139"/>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Citation Different Types of References </a:t>
            </a:r>
            <a:endParaRPr lang="ar-YE" sz="3200" b="1" dirty="0">
              <a:solidFill>
                <a:prstClr val="white"/>
              </a:solidFill>
              <a:latin typeface="Agency FB" panose="020B0503020202020204" pitchFamily="34"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6" name="TextBox 6">
            <a:extLst>
              <a:ext uri="{FF2B5EF4-FFF2-40B4-BE49-F238E27FC236}">
                <a16:creationId xmlns:a16="http://schemas.microsoft.com/office/drawing/2014/main" id="{47543225-F7A3-8681-D90C-4AD318982E45}"/>
              </a:ext>
            </a:extLst>
          </p:cNvPr>
          <p:cNvSpPr txBox="1">
            <a:spLocks noChangeArrowheads="1"/>
          </p:cNvSpPr>
          <p:nvPr/>
        </p:nvSpPr>
        <p:spPr bwMode="auto">
          <a:xfrm>
            <a:off x="762888" y="1591375"/>
            <a:ext cx="10514712" cy="4154984"/>
          </a:xfrm>
          <a:prstGeom prst="rect">
            <a:avLst/>
          </a:prstGeom>
          <a:ln>
            <a:solidFill>
              <a:schemeClr val="bg1"/>
            </a:solidFill>
          </a:ln>
        </p:spPr>
        <p:style>
          <a:lnRef idx="2">
            <a:schemeClr val="accent4"/>
          </a:lnRef>
          <a:fillRef idx="1">
            <a:schemeClr val="lt1"/>
          </a:fillRef>
          <a:effectRef idx="0">
            <a:schemeClr val="accent4"/>
          </a:effectRef>
          <a:fontRef idx="minor">
            <a:schemeClr val="dk1"/>
          </a:fontRef>
        </p:style>
        <p:txBody>
          <a:bodyPr wrap="square">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r>
              <a:rPr lang="en-US" sz="2000" dirty="0">
                <a:ln w="0"/>
                <a:solidFill>
                  <a:schemeClr val="accent1">
                    <a:lumMod val="60000"/>
                    <a:lumOff val="40000"/>
                  </a:schemeClr>
                </a:solidFill>
                <a:effectLst>
                  <a:outerShdw blurRad="38100" dist="19050" dir="2700000" algn="tl" rotWithShape="0">
                    <a:schemeClr val="dk1">
                      <a:alpha val="40000"/>
                    </a:schemeClr>
                  </a:outerShdw>
                </a:effectLst>
                <a:latin typeface="Times New Roman" panose="02020603050405020304" pitchFamily="18" charset="0"/>
              </a:rPr>
              <a:t>Book Template	</a:t>
            </a:r>
          </a:p>
          <a:p>
            <a:r>
              <a:rPr lang="en-US" sz="2000" dirty="0"/>
              <a:t>	</a:t>
            </a:r>
            <a:r>
              <a:rPr lang="en-US" dirty="0">
                <a:ln w="0"/>
                <a:solidFill>
                  <a:schemeClr val="tx1">
                    <a:lumMod val="95000"/>
                    <a:lumOff val="5000"/>
                  </a:schemeClr>
                </a:solidFill>
                <a:effectLst>
                  <a:outerShdw blurRad="38100" dist="19050" dir="2700000" algn="tl" rotWithShape="0">
                    <a:schemeClr val="dk1">
                      <a:alpha val="40000"/>
                    </a:schemeClr>
                  </a:outerShdw>
                </a:effectLst>
                <a:latin typeface="Times New Roman" panose="02020603050405020304" pitchFamily="18" charset="0"/>
              </a:rPr>
              <a:t>MLA: </a:t>
            </a:r>
            <a:r>
              <a:rPr lang="en-US" dirty="0" err="1">
                <a:ln w="0"/>
                <a:solidFill>
                  <a:schemeClr val="tx1">
                    <a:lumMod val="95000"/>
                    <a:lumOff val="5000"/>
                  </a:schemeClr>
                </a:solidFill>
                <a:effectLst>
                  <a:outerShdw blurRad="38100" dist="19050" dir="2700000" algn="tl" rotWithShape="0">
                    <a:schemeClr val="dk1">
                      <a:alpha val="40000"/>
                    </a:schemeClr>
                  </a:outerShdw>
                </a:effectLst>
                <a:latin typeface="Times New Roman" panose="02020603050405020304" pitchFamily="18" charset="0"/>
              </a:rPr>
              <a:t>Lastname</a:t>
            </a:r>
            <a:r>
              <a:rPr lang="en-US" dirty="0">
                <a:ln w="0"/>
                <a:solidFill>
                  <a:schemeClr val="tx1">
                    <a:lumMod val="95000"/>
                    <a:lumOff val="5000"/>
                  </a:schemeClr>
                </a:solidFill>
                <a:effectLst>
                  <a:outerShdw blurRad="38100" dist="19050" dir="2700000" algn="tl" rotWithShape="0">
                    <a:schemeClr val="dk1">
                      <a:alpha val="40000"/>
                    </a:schemeClr>
                  </a:outerShdw>
                </a:effectLst>
                <a:latin typeface="Times New Roman" panose="02020603050405020304" pitchFamily="18" charset="0"/>
              </a:rPr>
              <a:t>, </a:t>
            </a:r>
            <a:r>
              <a:rPr lang="en-US" dirty="0" err="1">
                <a:ln w="0"/>
                <a:solidFill>
                  <a:schemeClr val="tx1">
                    <a:lumMod val="95000"/>
                    <a:lumOff val="5000"/>
                  </a:schemeClr>
                </a:solidFill>
                <a:effectLst>
                  <a:outerShdw blurRad="38100" dist="19050" dir="2700000" algn="tl" rotWithShape="0">
                    <a:schemeClr val="dk1">
                      <a:alpha val="40000"/>
                    </a:schemeClr>
                  </a:outerShdw>
                </a:effectLst>
                <a:latin typeface="Times New Roman" panose="02020603050405020304" pitchFamily="18" charset="0"/>
              </a:rPr>
              <a:t>Firstname</a:t>
            </a:r>
            <a:r>
              <a:rPr lang="en-US" dirty="0">
                <a:ln w="0"/>
                <a:solidFill>
                  <a:schemeClr val="tx1">
                    <a:lumMod val="95000"/>
                    <a:lumOff val="5000"/>
                  </a:schemeClr>
                </a:solidFill>
                <a:effectLst>
                  <a:outerShdw blurRad="38100" dist="19050" dir="2700000" algn="tl" rotWithShape="0">
                    <a:schemeClr val="dk1">
                      <a:alpha val="40000"/>
                    </a:schemeClr>
                  </a:outerShdw>
                </a:effectLst>
                <a:latin typeface="Times New Roman" panose="02020603050405020304" pitchFamily="18" charset="0"/>
              </a:rPr>
              <a:t>. Title of Work. City of Pub: Publisher, Year. Medium.</a:t>
            </a:r>
          </a:p>
          <a:p>
            <a:r>
              <a:rPr lang="en-US" dirty="0">
                <a:ln w="0"/>
                <a:solidFill>
                  <a:schemeClr val="tx1">
                    <a:lumMod val="95000"/>
                    <a:lumOff val="5000"/>
                  </a:schemeClr>
                </a:solidFill>
                <a:effectLst>
                  <a:outerShdw blurRad="38100" dist="19050" dir="2700000" algn="tl" rotWithShape="0">
                    <a:schemeClr val="dk1">
                      <a:alpha val="40000"/>
                    </a:schemeClr>
                  </a:outerShdw>
                </a:effectLst>
                <a:latin typeface="Times New Roman" panose="02020603050405020304" pitchFamily="18" charset="0"/>
              </a:rPr>
              <a:t>	APA: </a:t>
            </a:r>
            <a:r>
              <a:rPr lang="en-US" dirty="0" err="1">
                <a:ln w="0"/>
                <a:solidFill>
                  <a:schemeClr val="tx1">
                    <a:lumMod val="95000"/>
                    <a:lumOff val="5000"/>
                  </a:schemeClr>
                </a:solidFill>
                <a:effectLst>
                  <a:outerShdw blurRad="38100" dist="19050" dir="2700000" algn="tl" rotWithShape="0">
                    <a:schemeClr val="dk1">
                      <a:alpha val="40000"/>
                    </a:schemeClr>
                  </a:outerShdw>
                </a:effectLst>
                <a:latin typeface="Times New Roman" panose="02020603050405020304" pitchFamily="18" charset="0"/>
              </a:rPr>
              <a:t>Lastname</a:t>
            </a:r>
            <a:r>
              <a:rPr lang="en-US" dirty="0">
                <a:ln w="0"/>
                <a:solidFill>
                  <a:schemeClr val="tx1">
                    <a:lumMod val="95000"/>
                    <a:lumOff val="5000"/>
                  </a:schemeClr>
                </a:solidFill>
                <a:effectLst>
                  <a:outerShdw blurRad="38100" dist="19050" dir="2700000" algn="tl" rotWithShape="0">
                    <a:schemeClr val="dk1">
                      <a:alpha val="40000"/>
                    </a:schemeClr>
                  </a:outerShdw>
                </a:effectLst>
                <a:latin typeface="Times New Roman" panose="02020603050405020304" pitchFamily="18" charset="0"/>
              </a:rPr>
              <a:t>, First Initial. (Year). Title of work. City of Pub, State: Publisher.</a:t>
            </a:r>
          </a:p>
          <a:p>
            <a:r>
              <a:rPr lang="en-US" sz="2000" dirty="0">
                <a:ln w="0"/>
                <a:solidFill>
                  <a:schemeClr val="accent1">
                    <a:lumMod val="60000"/>
                    <a:lumOff val="40000"/>
                  </a:schemeClr>
                </a:solidFill>
                <a:effectLst>
                  <a:outerShdw blurRad="38100" dist="19050" dir="2700000" algn="tl" rotWithShape="0">
                    <a:schemeClr val="dk1">
                      <a:alpha val="40000"/>
                    </a:schemeClr>
                  </a:outerShdw>
                </a:effectLst>
                <a:latin typeface="Times New Roman" panose="02020603050405020304" pitchFamily="18" charset="0"/>
              </a:rPr>
              <a:t>Articles in Journals Template</a:t>
            </a:r>
          </a:p>
          <a:p>
            <a:r>
              <a:rPr lang="en-US" sz="2000" dirty="0">
                <a:ln w="0"/>
                <a:solidFill>
                  <a:schemeClr val="accent1">
                    <a:lumMod val="60000"/>
                    <a:lumOff val="40000"/>
                  </a:schemeClr>
                </a:solidFill>
                <a:effectLst>
                  <a:outerShdw blurRad="38100" dist="19050" dir="2700000" algn="tl" rotWithShape="0">
                    <a:schemeClr val="dk1">
                      <a:alpha val="40000"/>
                    </a:schemeClr>
                  </a:outerShdw>
                </a:effectLst>
                <a:latin typeface="Times New Roman" panose="02020603050405020304" pitchFamily="18" charset="0"/>
              </a:rPr>
              <a:t>	</a:t>
            </a:r>
            <a:r>
              <a:rPr lang="en-US" dirty="0">
                <a:ln w="0"/>
                <a:solidFill>
                  <a:schemeClr val="tx1">
                    <a:lumMod val="95000"/>
                    <a:lumOff val="5000"/>
                  </a:schemeClr>
                </a:solidFill>
                <a:effectLst>
                  <a:outerShdw blurRad="38100" dist="19050" dir="2700000" algn="tl" rotWithShape="0">
                    <a:schemeClr val="dk1">
                      <a:alpha val="40000"/>
                    </a:schemeClr>
                  </a:outerShdw>
                </a:effectLst>
                <a:latin typeface="Times New Roman" panose="02020603050405020304" pitchFamily="18" charset="0"/>
              </a:rPr>
              <a:t>MLA: </a:t>
            </a:r>
            <a:r>
              <a:rPr lang="en-US" dirty="0" err="1">
                <a:ln w="0"/>
                <a:solidFill>
                  <a:schemeClr val="tx1">
                    <a:lumMod val="95000"/>
                    <a:lumOff val="5000"/>
                  </a:schemeClr>
                </a:solidFill>
                <a:effectLst>
                  <a:outerShdw blurRad="38100" dist="19050" dir="2700000" algn="tl" rotWithShape="0">
                    <a:schemeClr val="dk1">
                      <a:alpha val="40000"/>
                    </a:schemeClr>
                  </a:outerShdw>
                </a:effectLst>
                <a:latin typeface="Times New Roman" panose="02020603050405020304" pitchFamily="18" charset="0"/>
              </a:rPr>
              <a:t>Lastname</a:t>
            </a:r>
            <a:r>
              <a:rPr lang="en-US" dirty="0">
                <a:ln w="0"/>
                <a:solidFill>
                  <a:schemeClr val="tx1">
                    <a:lumMod val="95000"/>
                    <a:lumOff val="5000"/>
                  </a:schemeClr>
                </a:solidFill>
                <a:effectLst>
                  <a:outerShdw blurRad="38100" dist="19050" dir="2700000" algn="tl" rotWithShape="0">
                    <a:schemeClr val="dk1">
                      <a:alpha val="40000"/>
                    </a:schemeClr>
                  </a:outerShdw>
                </a:effectLst>
                <a:latin typeface="Times New Roman" panose="02020603050405020304" pitchFamily="18" charset="0"/>
              </a:rPr>
              <a:t>, </a:t>
            </a:r>
            <a:r>
              <a:rPr lang="en-US" dirty="0" err="1">
                <a:ln w="0"/>
                <a:solidFill>
                  <a:schemeClr val="tx1">
                    <a:lumMod val="95000"/>
                    <a:lumOff val="5000"/>
                  </a:schemeClr>
                </a:solidFill>
                <a:effectLst>
                  <a:outerShdw blurRad="38100" dist="19050" dir="2700000" algn="tl" rotWithShape="0">
                    <a:schemeClr val="dk1">
                      <a:alpha val="40000"/>
                    </a:schemeClr>
                  </a:outerShdw>
                </a:effectLst>
                <a:latin typeface="Times New Roman" panose="02020603050405020304" pitchFamily="18" charset="0"/>
              </a:rPr>
              <a:t>Firstname</a:t>
            </a:r>
            <a:r>
              <a:rPr lang="en-US" dirty="0">
                <a:ln w="0"/>
                <a:solidFill>
                  <a:schemeClr val="tx1">
                    <a:lumMod val="95000"/>
                    <a:lumOff val="5000"/>
                  </a:schemeClr>
                </a:solidFill>
                <a:effectLst>
                  <a:outerShdw blurRad="38100" dist="19050" dir="2700000" algn="tl" rotWithShape="0">
                    <a:schemeClr val="dk1">
                      <a:alpha val="40000"/>
                    </a:schemeClr>
                  </a:outerShdw>
                </a:effectLst>
                <a:latin typeface="Times New Roman" panose="02020603050405020304" pitchFamily="18" charset="0"/>
              </a:rPr>
              <a:t>. “Title of Work.” Journal Title </a:t>
            </a:r>
            <a:r>
              <a:rPr lang="en-US" dirty="0" err="1">
                <a:ln w="0"/>
                <a:solidFill>
                  <a:schemeClr val="tx1">
                    <a:lumMod val="95000"/>
                    <a:lumOff val="5000"/>
                  </a:schemeClr>
                </a:solidFill>
                <a:effectLst>
                  <a:outerShdw blurRad="38100" dist="19050" dir="2700000" algn="tl" rotWithShape="0">
                    <a:schemeClr val="dk1">
                      <a:alpha val="40000"/>
                    </a:schemeClr>
                  </a:outerShdw>
                </a:effectLst>
                <a:latin typeface="Times New Roman" panose="02020603050405020304" pitchFamily="18" charset="0"/>
              </a:rPr>
              <a:t>Volume.Issue</a:t>
            </a:r>
            <a:r>
              <a:rPr lang="en-US" dirty="0">
                <a:ln w="0"/>
                <a:solidFill>
                  <a:schemeClr val="tx1">
                    <a:lumMod val="95000"/>
                    <a:lumOff val="5000"/>
                  </a:schemeClr>
                </a:solidFill>
                <a:effectLst>
                  <a:outerShdw blurRad="38100" dist="19050" dir="2700000" algn="tl" rotWithShape="0">
                    <a:schemeClr val="dk1">
                      <a:alpha val="40000"/>
                    </a:schemeClr>
                  </a:outerShdw>
                </a:effectLst>
                <a:latin typeface="Times New Roman" panose="02020603050405020304" pitchFamily="18" charset="0"/>
              </a:rPr>
              <a:t> (Year):</a:t>
            </a:r>
          </a:p>
          <a:p>
            <a:pPr lvl="1"/>
            <a:r>
              <a:rPr lang="en-US" dirty="0">
                <a:ln w="0"/>
                <a:solidFill>
                  <a:schemeClr val="tx1">
                    <a:lumMod val="95000"/>
                    <a:lumOff val="5000"/>
                  </a:schemeClr>
                </a:solidFill>
                <a:effectLst>
                  <a:outerShdw blurRad="38100" dist="19050" dir="2700000" algn="tl" rotWithShape="0">
                    <a:schemeClr val="dk1">
                      <a:alpha val="40000"/>
                    </a:schemeClr>
                  </a:outerShdw>
                </a:effectLst>
                <a:latin typeface="Times New Roman" panose="02020603050405020304" pitchFamily="18" charset="0"/>
              </a:rPr>
              <a:t>		   page numbers. Medium.</a:t>
            </a:r>
          </a:p>
          <a:p>
            <a:pPr lvl="1"/>
            <a:r>
              <a:rPr lang="en-US" dirty="0">
                <a:ln w="0"/>
                <a:solidFill>
                  <a:schemeClr val="tx1">
                    <a:lumMod val="95000"/>
                    <a:lumOff val="5000"/>
                  </a:schemeClr>
                </a:solidFill>
                <a:effectLst>
                  <a:outerShdw blurRad="38100" dist="19050" dir="2700000" algn="tl" rotWithShape="0">
                    <a:schemeClr val="dk1">
                      <a:alpha val="40000"/>
                    </a:schemeClr>
                  </a:outerShdw>
                </a:effectLst>
                <a:latin typeface="Times New Roman" panose="02020603050405020304" pitchFamily="18" charset="0"/>
              </a:rPr>
              <a:t>	APA: </a:t>
            </a:r>
            <a:r>
              <a:rPr lang="en-US" dirty="0" err="1">
                <a:ln w="0"/>
                <a:solidFill>
                  <a:schemeClr val="tx1">
                    <a:lumMod val="95000"/>
                    <a:lumOff val="5000"/>
                  </a:schemeClr>
                </a:solidFill>
                <a:effectLst>
                  <a:outerShdw blurRad="38100" dist="19050" dir="2700000" algn="tl" rotWithShape="0">
                    <a:schemeClr val="dk1">
                      <a:alpha val="40000"/>
                    </a:schemeClr>
                  </a:outerShdw>
                </a:effectLst>
                <a:latin typeface="Times New Roman" panose="02020603050405020304" pitchFamily="18" charset="0"/>
              </a:rPr>
              <a:t>Lastname</a:t>
            </a:r>
            <a:r>
              <a:rPr lang="en-US" dirty="0">
                <a:ln w="0"/>
                <a:solidFill>
                  <a:schemeClr val="tx1">
                    <a:lumMod val="95000"/>
                    <a:lumOff val="5000"/>
                  </a:schemeClr>
                </a:solidFill>
                <a:effectLst>
                  <a:outerShdw blurRad="38100" dist="19050" dir="2700000" algn="tl" rotWithShape="0">
                    <a:schemeClr val="dk1">
                      <a:alpha val="40000"/>
                    </a:schemeClr>
                  </a:outerShdw>
                </a:effectLst>
                <a:latin typeface="Times New Roman" panose="02020603050405020304" pitchFamily="18" charset="0"/>
              </a:rPr>
              <a:t>, First Initial. (Year). Title of work. Journal Title, Volume(Issue), page</a:t>
            </a:r>
          </a:p>
          <a:p>
            <a:pPr lvl="1"/>
            <a:r>
              <a:rPr lang="en-US" dirty="0">
                <a:ln w="0"/>
                <a:solidFill>
                  <a:schemeClr val="tx1">
                    <a:lumMod val="95000"/>
                    <a:lumOff val="5000"/>
                  </a:schemeClr>
                </a:solidFill>
                <a:effectLst>
                  <a:outerShdw blurRad="38100" dist="19050" dir="2700000" algn="tl" rotWithShape="0">
                    <a:schemeClr val="dk1">
                      <a:alpha val="40000"/>
                    </a:schemeClr>
                  </a:outerShdw>
                </a:effectLst>
                <a:latin typeface="Times New Roman" panose="02020603050405020304" pitchFamily="18" charset="0"/>
              </a:rPr>
              <a:t>		   numbers.</a:t>
            </a:r>
          </a:p>
          <a:p>
            <a:r>
              <a:rPr lang="en-US" sz="2000" dirty="0">
                <a:ln w="0"/>
                <a:solidFill>
                  <a:schemeClr val="accent1">
                    <a:lumMod val="60000"/>
                    <a:lumOff val="40000"/>
                  </a:schemeClr>
                </a:solidFill>
                <a:effectLst>
                  <a:outerShdw blurRad="38100" dist="19050" dir="2700000" algn="tl" rotWithShape="0">
                    <a:schemeClr val="dk1">
                      <a:alpha val="40000"/>
                    </a:schemeClr>
                  </a:outerShdw>
                </a:effectLst>
                <a:latin typeface="Times New Roman" panose="02020603050405020304" pitchFamily="18" charset="0"/>
              </a:rPr>
              <a:t>Online Sources Template</a:t>
            </a:r>
          </a:p>
          <a:p>
            <a:r>
              <a:rPr lang="en-US" sz="2000" dirty="0">
                <a:ln w="0"/>
                <a:solidFill>
                  <a:schemeClr val="accent1">
                    <a:lumMod val="60000"/>
                    <a:lumOff val="40000"/>
                  </a:schemeClr>
                </a:solidFill>
                <a:effectLst>
                  <a:outerShdw blurRad="38100" dist="19050" dir="2700000" algn="tl" rotWithShape="0">
                    <a:schemeClr val="dk1">
                      <a:alpha val="40000"/>
                    </a:schemeClr>
                  </a:outerShdw>
                </a:effectLst>
                <a:latin typeface="Times New Roman" panose="02020603050405020304" pitchFamily="18" charset="0"/>
              </a:rPr>
              <a:t>	</a:t>
            </a:r>
            <a:r>
              <a:rPr lang="en-US" dirty="0">
                <a:ln w="0"/>
                <a:solidFill>
                  <a:schemeClr val="tx1">
                    <a:lumMod val="95000"/>
                    <a:lumOff val="5000"/>
                  </a:schemeClr>
                </a:solidFill>
                <a:effectLst>
                  <a:outerShdw blurRad="38100" dist="19050" dir="2700000" algn="tl" rotWithShape="0">
                    <a:schemeClr val="dk1">
                      <a:alpha val="40000"/>
                    </a:schemeClr>
                  </a:outerShdw>
                </a:effectLst>
                <a:latin typeface="Times New Roman" panose="02020603050405020304" pitchFamily="18" charset="0"/>
              </a:rPr>
              <a:t>MLA: Author. Title of Site. Sponsor, Date created (use n.d. if not given). Medium.</a:t>
            </a:r>
          </a:p>
          <a:p>
            <a:r>
              <a:rPr lang="en-US" dirty="0">
                <a:ln w="0"/>
                <a:solidFill>
                  <a:schemeClr val="tx1">
                    <a:lumMod val="95000"/>
                    <a:lumOff val="5000"/>
                  </a:schemeClr>
                </a:solidFill>
                <a:effectLst>
                  <a:outerShdw blurRad="38100" dist="19050" dir="2700000" algn="tl" rotWithShape="0">
                    <a:schemeClr val="dk1">
                      <a:alpha val="40000"/>
                    </a:schemeClr>
                  </a:outerShdw>
                </a:effectLst>
                <a:latin typeface="Times New Roman" panose="02020603050405020304" pitchFamily="18" charset="0"/>
              </a:rPr>
              <a:t>		    Date accessed. &lt;URL (optional)/&gt;.</a:t>
            </a:r>
          </a:p>
          <a:p>
            <a:r>
              <a:rPr lang="en-US" dirty="0">
                <a:ln w="0"/>
                <a:solidFill>
                  <a:schemeClr val="tx1">
                    <a:lumMod val="95000"/>
                    <a:lumOff val="5000"/>
                  </a:schemeClr>
                </a:solidFill>
                <a:effectLst>
                  <a:outerShdw blurRad="38100" dist="19050" dir="2700000" algn="tl" rotWithShape="0">
                    <a:schemeClr val="dk1">
                      <a:alpha val="40000"/>
                    </a:schemeClr>
                  </a:outerShdw>
                </a:effectLst>
                <a:latin typeface="Times New Roman" panose="02020603050405020304" pitchFamily="18" charset="0"/>
              </a:rPr>
              <a:t>	APA: Author. (Year, Month[use n.d. if not given]). Article or page sub-title. Major</a:t>
            </a:r>
          </a:p>
          <a:p>
            <a:r>
              <a:rPr lang="en-US" dirty="0">
                <a:ln w="0"/>
                <a:solidFill>
                  <a:schemeClr val="tx1">
                    <a:lumMod val="95000"/>
                    <a:lumOff val="5000"/>
                  </a:schemeClr>
                </a:solidFill>
                <a:effectLst>
                  <a:outerShdw blurRad="38100" dist="19050" dir="2700000" algn="tl" rotWithShape="0">
                    <a:schemeClr val="dk1">
                      <a:alpha val="40000"/>
                    </a:schemeClr>
                  </a:outerShdw>
                </a:effectLst>
                <a:latin typeface="Times New Roman" panose="02020603050405020304" pitchFamily="18" charset="0"/>
              </a:rPr>
              <a:t>		    Publication Title, volume or issue number (if available). Retrieved from</a:t>
            </a:r>
          </a:p>
          <a:p>
            <a:r>
              <a:rPr lang="en-US" dirty="0">
                <a:ln w="0"/>
                <a:solidFill>
                  <a:schemeClr val="tx1">
                    <a:lumMod val="95000"/>
                    <a:lumOff val="5000"/>
                  </a:schemeClr>
                </a:solidFill>
                <a:effectLst>
                  <a:outerShdw blurRad="38100" dist="19050" dir="2700000" algn="tl" rotWithShape="0">
                    <a:schemeClr val="dk1">
                      <a:alpha val="40000"/>
                    </a:schemeClr>
                  </a:outerShdw>
                </a:effectLst>
                <a:latin typeface="Times New Roman" panose="02020603050405020304" pitchFamily="18" charset="0"/>
              </a:rPr>
              <a:t>		    http://url.</a:t>
            </a:r>
          </a:p>
        </p:txBody>
      </p:sp>
    </p:spTree>
    <p:extLst>
      <p:ext uri="{BB962C8B-B14F-4D97-AF65-F5344CB8AC3E}">
        <p14:creationId xmlns:p14="http://schemas.microsoft.com/office/powerpoint/2010/main" val="220494928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6392" y="1538899"/>
            <a:ext cx="10812720" cy="440658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61779" y="462139"/>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Reference management software </a:t>
            </a:r>
            <a:endParaRPr lang="ar-YE" sz="3200" b="1" dirty="0">
              <a:solidFill>
                <a:prstClr val="white"/>
              </a:solidFill>
              <a:latin typeface="Agency FB" panose="020B0503020202020204" pitchFamily="34"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6" name="TextBox 6">
            <a:extLst>
              <a:ext uri="{FF2B5EF4-FFF2-40B4-BE49-F238E27FC236}">
                <a16:creationId xmlns:a16="http://schemas.microsoft.com/office/drawing/2014/main" id="{47543225-F7A3-8681-D90C-4AD318982E45}"/>
              </a:ext>
            </a:extLst>
          </p:cNvPr>
          <p:cNvSpPr txBox="1">
            <a:spLocks noChangeArrowheads="1"/>
          </p:cNvSpPr>
          <p:nvPr/>
        </p:nvSpPr>
        <p:spPr bwMode="auto">
          <a:xfrm>
            <a:off x="762888" y="1591375"/>
            <a:ext cx="10514712" cy="1015663"/>
          </a:xfrm>
          <a:prstGeom prst="rect">
            <a:avLst/>
          </a:prstGeom>
          <a:ln>
            <a:solidFill>
              <a:schemeClr val="bg1"/>
            </a:solidFill>
          </a:ln>
        </p:spPr>
        <p:style>
          <a:lnRef idx="2">
            <a:schemeClr val="accent4"/>
          </a:lnRef>
          <a:fillRef idx="1">
            <a:schemeClr val="lt1"/>
          </a:fillRef>
          <a:effectRef idx="0">
            <a:schemeClr val="accent4"/>
          </a:effectRef>
          <a:fontRef idx="minor">
            <a:schemeClr val="dk1"/>
          </a:fontRef>
        </p:style>
        <p:txBody>
          <a:bodyPr wrap="square">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r>
              <a:rPr lang="en-US" sz="2000" i="1" dirty="0">
                <a:ln w="0"/>
                <a:solidFill>
                  <a:schemeClr val="tx1">
                    <a:lumMod val="95000"/>
                    <a:lumOff val="5000"/>
                  </a:schemeClr>
                </a:solidFill>
                <a:effectLst>
                  <a:outerShdw blurRad="38100" dist="19050" dir="2700000" algn="tl" rotWithShape="0">
                    <a:schemeClr val="dk1">
                      <a:alpha val="40000"/>
                    </a:schemeClr>
                  </a:outerShdw>
                </a:effectLst>
                <a:latin typeface="Times New Roman" panose="02020603050405020304" pitchFamily="18" charset="0"/>
              </a:rPr>
              <a:t>Reference management software is a type of </a:t>
            </a:r>
            <a:r>
              <a:rPr lang="en-US" sz="2000" i="1" dirty="0">
                <a:ln w="0"/>
                <a:solidFill>
                  <a:srgbClr val="FF0000"/>
                </a:solidFill>
                <a:effectLst>
                  <a:outerShdw blurRad="38100" dist="19050" dir="2700000" algn="tl" rotWithShape="0">
                    <a:schemeClr val="dk1">
                      <a:alpha val="40000"/>
                    </a:schemeClr>
                  </a:outerShdw>
                </a:effectLst>
                <a:latin typeface="Times New Roman" panose="02020603050405020304" pitchFamily="18" charset="0"/>
              </a:rPr>
              <a:t>computer program </a:t>
            </a:r>
            <a:r>
              <a:rPr lang="en-US" sz="2000" i="1" dirty="0">
                <a:ln w="0"/>
                <a:solidFill>
                  <a:schemeClr val="tx1">
                    <a:lumMod val="95000"/>
                    <a:lumOff val="5000"/>
                  </a:schemeClr>
                </a:solidFill>
                <a:effectLst>
                  <a:outerShdw blurRad="38100" dist="19050" dir="2700000" algn="tl" rotWithShape="0">
                    <a:schemeClr val="dk1">
                      <a:alpha val="40000"/>
                    </a:schemeClr>
                  </a:outerShdw>
                </a:effectLst>
                <a:latin typeface="Times New Roman" panose="02020603050405020304" pitchFamily="18" charset="0"/>
              </a:rPr>
              <a:t>that helps researchers keep track of the </a:t>
            </a:r>
            <a:r>
              <a:rPr lang="en-US" sz="2000" i="1" dirty="0">
                <a:ln w="0"/>
                <a:solidFill>
                  <a:srgbClr val="FF0000"/>
                </a:solidFill>
                <a:effectLst>
                  <a:outerShdw blurRad="38100" dist="19050" dir="2700000" algn="tl" rotWithShape="0">
                    <a:schemeClr val="dk1">
                      <a:alpha val="40000"/>
                    </a:schemeClr>
                  </a:outerShdw>
                </a:effectLst>
                <a:latin typeface="Times New Roman" panose="02020603050405020304" pitchFamily="18" charset="0"/>
              </a:rPr>
              <a:t>sources</a:t>
            </a:r>
            <a:r>
              <a:rPr lang="en-US" sz="2000" i="1" dirty="0">
                <a:ln w="0"/>
                <a:solidFill>
                  <a:schemeClr val="tx1">
                    <a:lumMod val="95000"/>
                    <a:lumOff val="5000"/>
                  </a:schemeClr>
                </a:solidFill>
                <a:effectLst>
                  <a:outerShdw blurRad="38100" dist="19050" dir="2700000" algn="tl" rotWithShape="0">
                    <a:schemeClr val="dk1">
                      <a:alpha val="40000"/>
                    </a:schemeClr>
                  </a:outerShdw>
                </a:effectLst>
                <a:latin typeface="Times New Roman" panose="02020603050405020304" pitchFamily="18" charset="0"/>
              </a:rPr>
              <a:t> they use, </a:t>
            </a:r>
            <a:r>
              <a:rPr lang="en-US" sz="2000" i="1" dirty="0">
                <a:ln w="0"/>
                <a:solidFill>
                  <a:srgbClr val="FF0000"/>
                </a:solidFill>
                <a:effectLst>
                  <a:outerShdw blurRad="38100" dist="19050" dir="2700000" algn="tl" rotWithShape="0">
                    <a:schemeClr val="dk1">
                      <a:alpha val="40000"/>
                    </a:schemeClr>
                  </a:outerShdw>
                </a:effectLst>
                <a:latin typeface="Times New Roman" panose="02020603050405020304" pitchFamily="18" charset="0"/>
              </a:rPr>
              <a:t>retrieve</a:t>
            </a:r>
            <a:r>
              <a:rPr lang="en-US" sz="2000" i="1" dirty="0">
                <a:ln w="0"/>
                <a:solidFill>
                  <a:schemeClr val="tx1">
                    <a:lumMod val="95000"/>
                    <a:lumOff val="5000"/>
                  </a:schemeClr>
                </a:solidFill>
                <a:effectLst>
                  <a:outerShdw blurRad="38100" dist="19050" dir="2700000" algn="tl" rotWithShape="0">
                    <a:schemeClr val="dk1">
                      <a:alpha val="40000"/>
                    </a:schemeClr>
                  </a:outerShdw>
                </a:effectLst>
                <a:latin typeface="Times New Roman" panose="02020603050405020304" pitchFamily="18" charset="0"/>
              </a:rPr>
              <a:t> and </a:t>
            </a:r>
            <a:r>
              <a:rPr lang="en-US" sz="2000" i="1" dirty="0">
                <a:ln w="0"/>
                <a:solidFill>
                  <a:srgbClr val="FF0000"/>
                </a:solidFill>
                <a:effectLst>
                  <a:outerShdw blurRad="38100" dist="19050" dir="2700000" algn="tl" rotWithShape="0">
                    <a:schemeClr val="dk1">
                      <a:alpha val="40000"/>
                    </a:schemeClr>
                  </a:outerShdw>
                </a:effectLst>
                <a:latin typeface="Times New Roman" panose="02020603050405020304" pitchFamily="18" charset="0"/>
              </a:rPr>
              <a:t>organize</a:t>
            </a:r>
            <a:r>
              <a:rPr lang="en-US" sz="2000" i="1" dirty="0">
                <a:ln w="0"/>
                <a:solidFill>
                  <a:schemeClr val="tx1">
                    <a:lumMod val="95000"/>
                    <a:lumOff val="5000"/>
                  </a:schemeClr>
                </a:solidFill>
                <a:effectLst>
                  <a:outerShdw blurRad="38100" dist="19050" dir="2700000" algn="tl" rotWithShape="0">
                    <a:schemeClr val="dk1">
                      <a:alpha val="40000"/>
                    </a:schemeClr>
                  </a:outerShdw>
                </a:effectLst>
                <a:latin typeface="Times New Roman" panose="02020603050405020304" pitchFamily="18" charset="0"/>
              </a:rPr>
              <a:t> those sources, </a:t>
            </a:r>
            <a:r>
              <a:rPr lang="en-US" sz="2000" i="1" dirty="0">
                <a:ln w="0"/>
                <a:solidFill>
                  <a:srgbClr val="FF0000"/>
                </a:solidFill>
                <a:effectLst>
                  <a:outerShdw blurRad="38100" dist="19050" dir="2700000" algn="tl" rotWithShape="0">
                    <a:schemeClr val="dk1">
                      <a:alpha val="40000"/>
                    </a:schemeClr>
                  </a:outerShdw>
                </a:effectLst>
                <a:latin typeface="Times New Roman" panose="02020603050405020304" pitchFamily="18" charset="0"/>
              </a:rPr>
              <a:t>incorporate in-text citations </a:t>
            </a:r>
            <a:r>
              <a:rPr lang="en-US" sz="2000" i="1" dirty="0">
                <a:ln w="0"/>
                <a:solidFill>
                  <a:schemeClr val="tx1">
                    <a:lumMod val="95000"/>
                    <a:lumOff val="5000"/>
                  </a:schemeClr>
                </a:solidFill>
                <a:effectLst>
                  <a:outerShdw blurRad="38100" dist="19050" dir="2700000" algn="tl" rotWithShape="0">
                    <a:schemeClr val="dk1">
                      <a:alpha val="40000"/>
                    </a:schemeClr>
                  </a:outerShdw>
                </a:effectLst>
                <a:latin typeface="Times New Roman" panose="02020603050405020304" pitchFamily="18" charset="0"/>
              </a:rPr>
              <a:t>into their </a:t>
            </a:r>
            <a:r>
              <a:rPr lang="en-US" sz="2000" i="1" dirty="0">
                <a:ln w="0"/>
                <a:solidFill>
                  <a:srgbClr val="FF0000"/>
                </a:solidFill>
                <a:effectLst>
                  <a:outerShdw blurRad="38100" dist="19050" dir="2700000" algn="tl" rotWithShape="0">
                    <a:schemeClr val="dk1">
                      <a:alpha val="40000"/>
                    </a:schemeClr>
                  </a:outerShdw>
                </a:effectLst>
                <a:latin typeface="Times New Roman" panose="02020603050405020304" pitchFamily="18" charset="0"/>
              </a:rPr>
              <a:t>writing</a:t>
            </a:r>
            <a:r>
              <a:rPr lang="en-US" sz="2000" i="1" dirty="0">
                <a:ln w="0"/>
                <a:solidFill>
                  <a:schemeClr val="tx1">
                    <a:lumMod val="95000"/>
                    <a:lumOff val="5000"/>
                  </a:schemeClr>
                </a:solidFill>
                <a:effectLst>
                  <a:outerShdw blurRad="38100" dist="19050" dir="2700000" algn="tl" rotWithShape="0">
                    <a:schemeClr val="dk1">
                      <a:alpha val="40000"/>
                    </a:schemeClr>
                  </a:outerShdw>
                </a:effectLst>
                <a:latin typeface="Times New Roman" panose="02020603050405020304" pitchFamily="18" charset="0"/>
              </a:rPr>
              <a:t>, and generate a </a:t>
            </a:r>
            <a:r>
              <a:rPr lang="en-US" sz="2000" i="1" dirty="0">
                <a:ln w="0"/>
                <a:solidFill>
                  <a:srgbClr val="FF0000"/>
                </a:solidFill>
                <a:effectLst>
                  <a:outerShdw blurRad="38100" dist="19050" dir="2700000" algn="tl" rotWithShape="0">
                    <a:schemeClr val="dk1">
                      <a:alpha val="40000"/>
                    </a:schemeClr>
                  </a:outerShdw>
                </a:effectLst>
                <a:latin typeface="Times New Roman" panose="02020603050405020304" pitchFamily="18" charset="0"/>
              </a:rPr>
              <a:t>reference list </a:t>
            </a:r>
            <a:r>
              <a:rPr lang="en-US" sz="2000" i="1" dirty="0">
                <a:ln w="0"/>
                <a:solidFill>
                  <a:schemeClr val="tx1">
                    <a:lumMod val="95000"/>
                    <a:lumOff val="5000"/>
                  </a:schemeClr>
                </a:solidFill>
                <a:effectLst>
                  <a:outerShdw blurRad="38100" dist="19050" dir="2700000" algn="tl" rotWithShape="0">
                    <a:schemeClr val="dk1">
                      <a:alpha val="40000"/>
                    </a:schemeClr>
                  </a:outerShdw>
                </a:effectLst>
                <a:latin typeface="Times New Roman" panose="02020603050405020304" pitchFamily="18" charset="0"/>
              </a:rPr>
              <a:t>in a consistent format across a variety of </a:t>
            </a:r>
            <a:r>
              <a:rPr lang="en-US" sz="2000" i="1" dirty="0">
                <a:ln w="0"/>
                <a:solidFill>
                  <a:srgbClr val="FF0000"/>
                </a:solidFill>
                <a:effectLst>
                  <a:outerShdw blurRad="38100" dist="19050" dir="2700000" algn="tl" rotWithShape="0">
                    <a:schemeClr val="dk1">
                      <a:alpha val="40000"/>
                    </a:schemeClr>
                  </a:outerShdw>
                </a:effectLst>
                <a:latin typeface="Times New Roman" panose="02020603050405020304" pitchFamily="18" charset="0"/>
              </a:rPr>
              <a:t>citation styles.</a:t>
            </a:r>
          </a:p>
        </p:txBody>
      </p:sp>
      <p:pic>
        <p:nvPicPr>
          <p:cNvPr id="11" name="Picture 10">
            <a:extLst>
              <a:ext uri="{FF2B5EF4-FFF2-40B4-BE49-F238E27FC236}">
                <a16:creationId xmlns:a16="http://schemas.microsoft.com/office/drawing/2014/main" id="{BFE226AF-D4E1-A1CB-4D7C-C0DF30C6B298}"/>
              </a:ext>
            </a:extLst>
          </p:cNvPr>
          <p:cNvPicPr>
            <a:picLocks noChangeAspect="1"/>
          </p:cNvPicPr>
          <p:nvPr/>
        </p:nvPicPr>
        <p:blipFill>
          <a:blip r:embed="rId4"/>
          <a:stretch>
            <a:fillRect/>
          </a:stretch>
        </p:blipFill>
        <p:spPr>
          <a:xfrm>
            <a:off x="6794882" y="2582495"/>
            <a:ext cx="4836873" cy="3387387"/>
          </a:xfrm>
          <a:prstGeom prst="rect">
            <a:avLst/>
          </a:prstGeom>
          <a:ln>
            <a:noFill/>
          </a:ln>
          <a:effectLst>
            <a:outerShdw blurRad="292100" dist="139700" dir="2700000" algn="tl" rotWithShape="0">
              <a:srgbClr val="333333">
                <a:alpha val="65000"/>
              </a:srgbClr>
            </a:outerShdw>
          </a:effectLst>
        </p:spPr>
      </p:pic>
      <p:sp>
        <p:nvSpPr>
          <p:cNvPr id="9" name="TextBox 8">
            <a:extLst>
              <a:ext uri="{FF2B5EF4-FFF2-40B4-BE49-F238E27FC236}">
                <a16:creationId xmlns:a16="http://schemas.microsoft.com/office/drawing/2014/main" id="{314B3BB0-2DBC-CCC2-4DD8-090C8DBEB53C}"/>
              </a:ext>
            </a:extLst>
          </p:cNvPr>
          <p:cNvSpPr txBox="1"/>
          <p:nvPr/>
        </p:nvSpPr>
        <p:spPr>
          <a:xfrm>
            <a:off x="786951" y="3012038"/>
            <a:ext cx="6015952" cy="2123658"/>
          </a:xfrm>
          <a:prstGeom prst="rect">
            <a:avLst/>
          </a:prstGeom>
          <a:noFill/>
        </p:spPr>
        <p:txBody>
          <a:bodyPr wrap="square">
            <a:spAutoFit/>
          </a:bodyPr>
          <a:lstStyle/>
          <a:p>
            <a:pPr algn="just" eaLnBrk="1" hangingPunct="1"/>
            <a:r>
              <a:rPr lang="en-US" sz="2400" i="1" dirty="0">
                <a:ln w="0"/>
                <a:solidFill>
                  <a:srgbClr val="FF0000"/>
                </a:solidFill>
                <a:effectLst>
                  <a:outerShdw blurRad="38100" dist="19050" dir="2700000" algn="tl" rotWithShape="0">
                    <a:schemeClr val="dk1">
                      <a:alpha val="40000"/>
                    </a:schemeClr>
                  </a:outerShdw>
                </a:effectLst>
                <a:latin typeface="Times New Roman" panose="02020603050405020304" pitchFamily="18" charset="0"/>
              </a:rPr>
              <a:t>Why Reference management software need??</a:t>
            </a:r>
          </a:p>
          <a:p>
            <a:pPr marL="342900" indent="-342900" algn="just" eaLnBrk="1" hangingPunct="1">
              <a:buFont typeface="+mj-lt"/>
              <a:buAutoNum type="arabicPeriod"/>
            </a:pPr>
            <a:r>
              <a:rPr lang="en-US" altLang="en-US" sz="18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Organize and tag citations &amp; documents</a:t>
            </a:r>
          </a:p>
          <a:p>
            <a:pPr marL="342900" indent="-342900" algn="just" eaLnBrk="1" hangingPunct="1">
              <a:buFont typeface="+mj-lt"/>
              <a:buAutoNum type="arabicPeriod"/>
            </a:pPr>
            <a:r>
              <a:rPr lang="en-US" altLang="en-US" sz="18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Create instant references in standard formats.</a:t>
            </a:r>
          </a:p>
          <a:p>
            <a:pPr marL="342900" indent="-342900" algn="just" eaLnBrk="1" hangingPunct="1">
              <a:buFont typeface="+mj-lt"/>
              <a:buAutoNum type="arabicPeriod"/>
            </a:pPr>
            <a:r>
              <a:rPr lang="en-US" altLang="en-US" sz="18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Create personal citation database of articles on your topics.</a:t>
            </a:r>
          </a:p>
          <a:p>
            <a:pPr marL="342900" indent="-342900" algn="just" eaLnBrk="1" hangingPunct="1">
              <a:buFont typeface="+mj-lt"/>
              <a:buAutoNum type="arabicPeriod"/>
            </a:pPr>
            <a:r>
              <a:rPr lang="en-US" altLang="en-US" sz="18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Format papers with in-text citations and bibliographies in standard formats.</a:t>
            </a:r>
          </a:p>
          <a:p>
            <a:pPr marL="342900" indent="-342900" algn="just" eaLnBrk="1" hangingPunct="1">
              <a:buFont typeface="+mj-lt"/>
              <a:buAutoNum type="arabicPeriod"/>
            </a:pPr>
            <a:r>
              <a:rPr lang="en-US" altLang="en-US" sz="18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Share your database of citations/articles with others.</a:t>
            </a:r>
          </a:p>
        </p:txBody>
      </p:sp>
    </p:spTree>
    <p:extLst>
      <p:ext uri="{BB962C8B-B14F-4D97-AF65-F5344CB8AC3E}">
        <p14:creationId xmlns:p14="http://schemas.microsoft.com/office/powerpoint/2010/main" val="8699934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6392" y="1538899"/>
            <a:ext cx="10812720" cy="440658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61779" y="462139"/>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Mendeley</a:t>
            </a:r>
            <a:endParaRPr lang="ar-YE" sz="3200" b="1" dirty="0">
              <a:solidFill>
                <a:prstClr val="white"/>
              </a:solidFill>
              <a:latin typeface="Agency FB" panose="020B0503020202020204" pitchFamily="34"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6" name="TextBox 6">
            <a:extLst>
              <a:ext uri="{FF2B5EF4-FFF2-40B4-BE49-F238E27FC236}">
                <a16:creationId xmlns:a16="http://schemas.microsoft.com/office/drawing/2014/main" id="{47543225-F7A3-8681-D90C-4AD318982E45}"/>
              </a:ext>
            </a:extLst>
          </p:cNvPr>
          <p:cNvSpPr txBox="1">
            <a:spLocks noChangeArrowheads="1"/>
          </p:cNvSpPr>
          <p:nvPr/>
        </p:nvSpPr>
        <p:spPr bwMode="auto">
          <a:xfrm>
            <a:off x="762888" y="1591375"/>
            <a:ext cx="10514712" cy="2123658"/>
          </a:xfrm>
          <a:prstGeom prst="rect">
            <a:avLst/>
          </a:prstGeom>
          <a:ln>
            <a:solidFill>
              <a:schemeClr val="bg1"/>
            </a:solidFill>
          </a:ln>
        </p:spPr>
        <p:style>
          <a:lnRef idx="2">
            <a:schemeClr val="accent4"/>
          </a:lnRef>
          <a:fillRef idx="1">
            <a:schemeClr val="lt1"/>
          </a:fillRef>
          <a:effectRef idx="0">
            <a:schemeClr val="accent4"/>
          </a:effectRef>
          <a:fontRef idx="minor">
            <a:schemeClr val="dk1"/>
          </a:fontRef>
        </p:style>
        <p:txBody>
          <a:bodyPr wrap="square">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r>
              <a:rPr lang="en-US" sz="2400" i="1" dirty="0">
                <a:ln w="0"/>
                <a:solidFill>
                  <a:srgbClr val="FF0000"/>
                </a:solidFill>
                <a:effectLst>
                  <a:outerShdw blurRad="38100" dist="19050" dir="2700000" algn="tl" rotWithShape="0">
                    <a:schemeClr val="dk1">
                      <a:alpha val="40000"/>
                    </a:schemeClr>
                  </a:outerShdw>
                </a:effectLst>
                <a:latin typeface="Times New Roman" panose="02020603050405020304" pitchFamily="18" charset="0"/>
              </a:rPr>
              <a:t>Mendeley</a:t>
            </a:r>
            <a:r>
              <a:rPr lang="en-US" sz="2400" i="1" dirty="0">
                <a:ln w="0"/>
                <a:solidFill>
                  <a:schemeClr val="tx1">
                    <a:lumMod val="95000"/>
                    <a:lumOff val="5000"/>
                  </a:schemeClr>
                </a:solidFill>
                <a:effectLst>
                  <a:outerShdw blurRad="38100" dist="19050" dir="2700000" algn="tl" rotWithShape="0">
                    <a:schemeClr val="dk1">
                      <a:alpha val="40000"/>
                    </a:schemeClr>
                  </a:outerShdw>
                </a:effectLst>
                <a:latin typeface="Times New Roman" panose="02020603050405020304" pitchFamily="18" charset="0"/>
              </a:rPr>
              <a:t> is a free, award-winning, desktop and web program for managing and sharing research papers, discovering research data and collaborating online available for Windows, Mac, and Linux.</a:t>
            </a:r>
          </a:p>
          <a:p>
            <a:endParaRPr lang="en-US" sz="2000" i="1" dirty="0">
              <a:ln w="0"/>
              <a:solidFill>
                <a:schemeClr val="tx1">
                  <a:lumMod val="95000"/>
                  <a:lumOff val="5000"/>
                </a:schemeClr>
              </a:solidFill>
              <a:effectLst>
                <a:outerShdw blurRad="38100" dist="19050" dir="2700000" algn="tl" rotWithShape="0">
                  <a:schemeClr val="dk1">
                    <a:alpha val="40000"/>
                  </a:schemeClr>
                </a:outerShdw>
              </a:effectLst>
              <a:latin typeface="Times New Roman" panose="02020603050405020304" pitchFamily="18" charset="0"/>
            </a:endParaRPr>
          </a:p>
          <a:p>
            <a:endParaRPr lang="en-US" sz="2000" i="1" dirty="0">
              <a:ln w="0"/>
              <a:solidFill>
                <a:schemeClr val="tx1">
                  <a:lumMod val="95000"/>
                  <a:lumOff val="5000"/>
                </a:schemeClr>
              </a:solidFill>
              <a:effectLst>
                <a:outerShdw blurRad="38100" dist="19050" dir="2700000" algn="tl" rotWithShape="0">
                  <a:schemeClr val="dk1">
                    <a:alpha val="40000"/>
                  </a:schemeClr>
                </a:outerShdw>
              </a:effectLst>
              <a:latin typeface="Times New Roman" panose="02020603050405020304" pitchFamily="18" charset="0"/>
            </a:endParaRPr>
          </a:p>
          <a:p>
            <a:pPr algn="ctr"/>
            <a:endParaRPr lang="en-US" sz="2000" i="1" dirty="0">
              <a:ln w="0"/>
              <a:solidFill>
                <a:schemeClr val="tx1">
                  <a:lumMod val="95000"/>
                  <a:lumOff val="5000"/>
                </a:schemeClr>
              </a:solidFill>
              <a:effectLst>
                <a:outerShdw blurRad="38100" dist="19050" dir="2700000" algn="tl" rotWithShape="0">
                  <a:schemeClr val="dk1">
                    <a:alpha val="40000"/>
                  </a:schemeClr>
                </a:outerShdw>
              </a:effectLst>
              <a:latin typeface="Times New Roman" panose="02020603050405020304" pitchFamily="18" charset="0"/>
            </a:endParaRPr>
          </a:p>
        </p:txBody>
      </p:sp>
      <p:pic>
        <p:nvPicPr>
          <p:cNvPr id="5" name="Picture 4">
            <a:extLst>
              <a:ext uri="{FF2B5EF4-FFF2-40B4-BE49-F238E27FC236}">
                <a16:creationId xmlns:a16="http://schemas.microsoft.com/office/drawing/2014/main" id="{7FD667A3-7742-AB40-A616-57BEF48CDB34}"/>
              </a:ext>
            </a:extLst>
          </p:cNvPr>
          <p:cNvPicPr>
            <a:picLocks noChangeAspect="1"/>
          </p:cNvPicPr>
          <p:nvPr/>
        </p:nvPicPr>
        <p:blipFill>
          <a:blip r:embed="rId4"/>
          <a:stretch>
            <a:fillRect/>
          </a:stretch>
        </p:blipFill>
        <p:spPr>
          <a:xfrm>
            <a:off x="6402786" y="3005125"/>
            <a:ext cx="4950570" cy="2769752"/>
          </a:xfrm>
          <a:prstGeom prst="rect">
            <a:avLst/>
          </a:prstGeom>
        </p:spPr>
      </p:pic>
      <p:sp>
        <p:nvSpPr>
          <p:cNvPr id="10" name="TextBox 9">
            <a:extLst>
              <a:ext uri="{FF2B5EF4-FFF2-40B4-BE49-F238E27FC236}">
                <a16:creationId xmlns:a16="http://schemas.microsoft.com/office/drawing/2014/main" id="{ADBADA9A-6A96-8A82-A880-E6AA648B8578}"/>
              </a:ext>
            </a:extLst>
          </p:cNvPr>
          <p:cNvSpPr txBox="1"/>
          <p:nvPr/>
        </p:nvSpPr>
        <p:spPr>
          <a:xfrm>
            <a:off x="734814" y="2868190"/>
            <a:ext cx="11261877" cy="2677656"/>
          </a:xfrm>
          <a:prstGeom prst="rect">
            <a:avLst/>
          </a:prstGeom>
          <a:noFill/>
        </p:spPr>
        <p:txBody>
          <a:bodyPr wrap="square">
            <a:spAutoFit/>
          </a:bodyPr>
          <a:lstStyle/>
          <a:p>
            <a:pPr>
              <a:lnSpc>
                <a:spcPct val="150000"/>
              </a:lnSpc>
            </a:pPr>
            <a:r>
              <a:rPr lang="en-US" sz="1800" i="1" dirty="0">
                <a:ln w="0"/>
                <a:solidFill>
                  <a:schemeClr val="tx1">
                    <a:lumMod val="95000"/>
                    <a:lumOff val="5000"/>
                  </a:schemeClr>
                </a:solidFill>
                <a:effectLst>
                  <a:outerShdw blurRad="38100" dist="19050" dir="2700000" algn="tl" rotWithShape="0">
                    <a:schemeClr val="dk1">
                      <a:alpha val="40000"/>
                    </a:schemeClr>
                  </a:outerShdw>
                </a:effectLst>
                <a:latin typeface="Times New Roman" panose="02020603050405020304" pitchFamily="18" charset="0"/>
              </a:rPr>
              <a:t> </a:t>
            </a:r>
            <a:r>
              <a:rPr lang="en-US" sz="2800" i="1" dirty="0">
                <a:ln w="0"/>
                <a:solidFill>
                  <a:schemeClr val="accent6">
                    <a:lumMod val="75000"/>
                  </a:schemeClr>
                </a:solidFill>
                <a:effectLst>
                  <a:outerShdw blurRad="38100" dist="19050" dir="2700000" algn="tl" rotWithShape="0">
                    <a:schemeClr val="dk1">
                      <a:alpha val="40000"/>
                    </a:schemeClr>
                  </a:outerShdw>
                </a:effectLst>
                <a:latin typeface="Times New Roman" panose="02020603050405020304" pitchFamily="18" charset="0"/>
              </a:rPr>
              <a:t>Register and Download</a:t>
            </a:r>
          </a:p>
          <a:p>
            <a:pPr marL="342900" indent="-342900">
              <a:lnSpc>
                <a:spcPct val="150000"/>
              </a:lnSpc>
              <a:buFont typeface="+mj-lt"/>
              <a:buAutoNum type="arabicPeriod"/>
            </a:pPr>
            <a:r>
              <a:rPr lang="en-US" dirty="0">
                <a:ln w="0"/>
                <a:solidFill>
                  <a:schemeClr val="tx1">
                    <a:lumMod val="95000"/>
                    <a:lumOff val="5000"/>
                  </a:schemeClr>
                </a:solidFill>
                <a:effectLst>
                  <a:outerShdw blurRad="38100" dist="19050" dir="2700000" algn="tl" rotWithShape="0">
                    <a:schemeClr val="dk1">
                      <a:alpha val="40000"/>
                    </a:schemeClr>
                  </a:outerShdw>
                </a:effectLst>
                <a:latin typeface="Times New Roman" panose="02020603050405020304" pitchFamily="18" charset="0"/>
              </a:rPr>
              <a:t>Open Mendeley website</a:t>
            </a:r>
            <a:r>
              <a:rPr lang="en-US" sz="1800" i="1" dirty="0">
                <a:ln w="0"/>
                <a:solidFill>
                  <a:schemeClr val="tx1">
                    <a:lumMod val="95000"/>
                    <a:lumOff val="5000"/>
                  </a:schemeClr>
                </a:solidFill>
                <a:effectLst>
                  <a:outerShdw blurRad="38100" dist="19050" dir="2700000" algn="tl" rotWithShape="0">
                    <a:schemeClr val="dk1">
                      <a:alpha val="40000"/>
                    </a:schemeClr>
                  </a:outerShdw>
                </a:effectLst>
                <a:latin typeface="Times New Roman" panose="02020603050405020304" pitchFamily="18" charset="0"/>
                <a:hlinkClick r:id="rId5"/>
              </a:rPr>
              <a:t> https://www.mendeley.com</a:t>
            </a:r>
            <a:endParaRPr lang="en-US" sz="1800" i="1" dirty="0">
              <a:ln w="0"/>
              <a:solidFill>
                <a:schemeClr val="tx1">
                  <a:lumMod val="95000"/>
                  <a:lumOff val="5000"/>
                </a:schemeClr>
              </a:solidFill>
              <a:effectLst>
                <a:outerShdw blurRad="38100" dist="19050" dir="2700000" algn="tl" rotWithShape="0">
                  <a:schemeClr val="dk1">
                    <a:alpha val="40000"/>
                  </a:schemeClr>
                </a:outerShdw>
              </a:effectLst>
              <a:latin typeface="Times New Roman" panose="02020603050405020304" pitchFamily="18" charset="0"/>
            </a:endParaRPr>
          </a:p>
          <a:p>
            <a:pPr marL="342900" indent="-342900">
              <a:lnSpc>
                <a:spcPct val="150000"/>
              </a:lnSpc>
              <a:buFont typeface="+mj-lt"/>
              <a:buAutoNum type="arabicPeriod"/>
            </a:pPr>
            <a:r>
              <a:rPr lang="en-US" dirty="0">
                <a:ln w="0"/>
                <a:solidFill>
                  <a:schemeClr val="tx1">
                    <a:lumMod val="95000"/>
                    <a:lumOff val="5000"/>
                  </a:schemeClr>
                </a:solidFill>
                <a:effectLst>
                  <a:outerShdw blurRad="38100" dist="19050" dir="2700000" algn="tl" rotWithShape="0">
                    <a:schemeClr val="dk1">
                      <a:alpha val="40000"/>
                    </a:schemeClr>
                  </a:outerShdw>
                </a:effectLst>
                <a:latin typeface="Times New Roman" panose="02020603050405020304" pitchFamily="18" charset="0"/>
              </a:rPr>
              <a:t>Create Mendeley</a:t>
            </a:r>
            <a:r>
              <a:rPr lang="en-US" sz="1800" i="1" dirty="0">
                <a:ln w="0"/>
                <a:solidFill>
                  <a:schemeClr val="tx1">
                    <a:lumMod val="95000"/>
                    <a:lumOff val="5000"/>
                  </a:schemeClr>
                </a:solidFill>
                <a:effectLst>
                  <a:outerShdw blurRad="38100" dist="19050" dir="2700000" algn="tl" rotWithShape="0">
                    <a:schemeClr val="dk1">
                      <a:alpha val="40000"/>
                    </a:schemeClr>
                  </a:outerShdw>
                </a:effectLst>
                <a:latin typeface="Times New Roman" panose="02020603050405020304" pitchFamily="18" charset="0"/>
              </a:rPr>
              <a:t> account in the </a:t>
            </a:r>
            <a:r>
              <a:rPr lang="en-US" dirty="0">
                <a:ln w="0"/>
                <a:solidFill>
                  <a:schemeClr val="tx1">
                    <a:lumMod val="95000"/>
                    <a:lumOff val="5000"/>
                  </a:schemeClr>
                </a:solidFill>
                <a:effectLst>
                  <a:outerShdw blurRad="38100" dist="19050" dir="2700000" algn="tl" rotWithShape="0">
                    <a:schemeClr val="dk1">
                      <a:alpha val="40000"/>
                    </a:schemeClr>
                  </a:outerShdw>
                </a:effectLst>
                <a:latin typeface="Times New Roman" panose="02020603050405020304" pitchFamily="18" charset="0"/>
              </a:rPr>
              <a:t>Mendeley website</a:t>
            </a:r>
            <a:r>
              <a:rPr lang="en-US" sz="1800" i="1" dirty="0">
                <a:ln w="0"/>
                <a:solidFill>
                  <a:schemeClr val="tx1">
                    <a:lumMod val="95000"/>
                    <a:lumOff val="5000"/>
                  </a:schemeClr>
                </a:solidFill>
                <a:effectLst>
                  <a:outerShdw blurRad="38100" dist="19050" dir="2700000" algn="tl" rotWithShape="0">
                    <a:schemeClr val="dk1">
                      <a:alpha val="40000"/>
                    </a:schemeClr>
                  </a:outerShdw>
                </a:effectLst>
                <a:latin typeface="Times New Roman" panose="02020603050405020304" pitchFamily="18" charset="0"/>
              </a:rPr>
              <a:t>.</a:t>
            </a:r>
          </a:p>
          <a:p>
            <a:pPr marL="342900" indent="-342900">
              <a:lnSpc>
                <a:spcPct val="150000"/>
              </a:lnSpc>
              <a:buFont typeface="+mj-lt"/>
              <a:buAutoNum type="arabicPeriod"/>
            </a:pPr>
            <a:r>
              <a:rPr lang="en-US" i="1" dirty="0">
                <a:ln w="0"/>
                <a:solidFill>
                  <a:schemeClr val="tx1">
                    <a:lumMod val="95000"/>
                    <a:lumOff val="5000"/>
                  </a:schemeClr>
                </a:solidFill>
                <a:effectLst>
                  <a:outerShdw blurRad="38100" dist="19050" dir="2700000" algn="tl" rotWithShape="0">
                    <a:schemeClr val="dk1">
                      <a:alpha val="40000"/>
                    </a:schemeClr>
                  </a:outerShdw>
                </a:effectLst>
                <a:latin typeface="Times New Roman" panose="02020603050405020304" pitchFamily="18" charset="0"/>
              </a:rPr>
              <a:t>Download and install </a:t>
            </a:r>
            <a:r>
              <a:rPr lang="en-US" dirty="0">
                <a:ln w="0"/>
                <a:solidFill>
                  <a:schemeClr val="tx1">
                    <a:lumMod val="95000"/>
                    <a:lumOff val="5000"/>
                  </a:schemeClr>
                </a:solidFill>
                <a:effectLst>
                  <a:outerShdw blurRad="38100" dist="19050" dir="2700000" algn="tl" rotWithShape="0">
                    <a:schemeClr val="dk1">
                      <a:alpha val="40000"/>
                    </a:schemeClr>
                  </a:outerShdw>
                </a:effectLst>
                <a:latin typeface="Times New Roman" panose="02020603050405020304" pitchFamily="18" charset="0"/>
              </a:rPr>
              <a:t>Mendeley on your Desktop.</a:t>
            </a:r>
          </a:p>
          <a:p>
            <a:pPr marL="342900" indent="-342900">
              <a:lnSpc>
                <a:spcPct val="150000"/>
              </a:lnSpc>
              <a:buFont typeface="+mj-lt"/>
              <a:buAutoNum type="arabicPeriod"/>
            </a:pPr>
            <a:endParaRPr lang="en-US" sz="1800" i="1" dirty="0">
              <a:ln w="0"/>
              <a:solidFill>
                <a:schemeClr val="tx1">
                  <a:lumMod val="95000"/>
                  <a:lumOff val="5000"/>
                </a:schemeClr>
              </a:solidFill>
              <a:effectLst>
                <a:outerShdw blurRad="38100" dist="19050" dir="2700000" algn="tl" rotWithShape="0">
                  <a:schemeClr val="dk1">
                    <a:alpha val="40000"/>
                  </a:schemeClr>
                </a:outerShdw>
              </a:effectLst>
              <a:latin typeface="Times New Roman" panose="02020603050405020304" pitchFamily="18" charset="0"/>
            </a:endParaRPr>
          </a:p>
          <a:p>
            <a:endParaRPr lang="en-US" sz="1800" i="1" dirty="0">
              <a:ln w="0"/>
              <a:solidFill>
                <a:schemeClr val="tx1">
                  <a:lumMod val="95000"/>
                  <a:lumOff val="5000"/>
                </a:schemeClr>
              </a:solidFill>
              <a:effectLst>
                <a:outerShdw blurRad="38100" dist="19050" dir="2700000" algn="tl" rotWithShape="0">
                  <a:schemeClr val="dk1">
                    <a:alpha val="40000"/>
                  </a:schemeClr>
                </a:outerShdw>
              </a:effectLst>
              <a:latin typeface="Times New Roman" panose="02020603050405020304" pitchFamily="18" charset="0"/>
            </a:endParaRPr>
          </a:p>
        </p:txBody>
      </p:sp>
      <p:sp>
        <p:nvSpPr>
          <p:cNvPr id="4" name="Title 3">
            <a:extLst>
              <a:ext uri="{FF2B5EF4-FFF2-40B4-BE49-F238E27FC236}">
                <a16:creationId xmlns:a16="http://schemas.microsoft.com/office/drawing/2014/main" id="{F460BA07-6456-8CC7-84B5-2C23B9CC8CAB}"/>
              </a:ext>
            </a:extLst>
          </p:cNvPr>
          <p:cNvSpPr txBox="1">
            <a:spLocks/>
          </p:cNvSpPr>
          <p:nvPr/>
        </p:nvSpPr>
        <p:spPr>
          <a:xfrm rot="21418484">
            <a:off x="834149" y="5170488"/>
            <a:ext cx="6781800" cy="458736"/>
          </a:xfrm>
          <a:prstGeom prst="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vert="horz" lIns="91440" tIns="45720" rIns="91440" bIns="45720" rtlCol="0" anchor="b">
            <a:normAutofit fontScale="92500" lnSpcReduction="10000"/>
          </a:bodyPr>
          <a:lstStyle>
            <a:lvl1pPr algn="l" defTabSz="457200" rtl="0" eaLnBrk="1" latinLnBrk="0" hangingPunct="1">
              <a:spcBef>
                <a:spcPct val="0"/>
              </a:spcBef>
              <a:buNone/>
              <a:defRPr sz="4000" kern="1200">
                <a:solidFill>
                  <a:schemeClr val="tx1">
                    <a:lumMod val="50000"/>
                  </a:schemeClr>
                </a:solidFill>
                <a:latin typeface="Helvetica Neue"/>
                <a:ea typeface="+mj-ea"/>
                <a:cs typeface="Helvetica Neue"/>
              </a:defRPr>
            </a:lvl1pPr>
          </a:lstStyle>
          <a:p>
            <a:r>
              <a:rPr lang="en-US" sz="2800" dirty="0">
                <a:ln w="0"/>
                <a:solidFill>
                  <a:schemeClr val="tx1"/>
                </a:solidFill>
                <a:effectLst>
                  <a:outerShdw blurRad="38100" dist="19050" dir="2700000" algn="tl" rotWithShape="0">
                    <a:schemeClr val="dk1">
                      <a:alpha val="40000"/>
                    </a:schemeClr>
                  </a:outerShdw>
                </a:effectLst>
              </a:rPr>
              <a:t>“It’s time to change the way we do research”</a:t>
            </a:r>
          </a:p>
        </p:txBody>
      </p:sp>
    </p:spTree>
    <p:extLst>
      <p:ext uri="{BB962C8B-B14F-4D97-AF65-F5344CB8AC3E}">
        <p14:creationId xmlns:p14="http://schemas.microsoft.com/office/powerpoint/2010/main" val="112048926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6392" y="1538899"/>
            <a:ext cx="10812720" cy="440658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61779" y="462139"/>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 Open Mendeley Desktop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9B100114-4CA7-C89A-4440-28A4DF754EFD}"/>
              </a:ext>
            </a:extLst>
          </p:cNvPr>
          <p:cNvPicPr>
            <a:picLocks noChangeAspect="1"/>
          </p:cNvPicPr>
          <p:nvPr/>
        </p:nvPicPr>
        <p:blipFill>
          <a:blip r:embed="rId4"/>
          <a:stretch>
            <a:fillRect/>
          </a:stretch>
        </p:blipFill>
        <p:spPr>
          <a:xfrm>
            <a:off x="1877629" y="1435178"/>
            <a:ext cx="8897085" cy="4647063"/>
          </a:xfrm>
          <a:prstGeom prst="rect">
            <a:avLst/>
          </a:prstGeom>
        </p:spPr>
      </p:pic>
      <p:sp>
        <p:nvSpPr>
          <p:cNvPr id="10" name="TextBox 9">
            <a:extLst>
              <a:ext uri="{FF2B5EF4-FFF2-40B4-BE49-F238E27FC236}">
                <a16:creationId xmlns:a16="http://schemas.microsoft.com/office/drawing/2014/main" id="{ADBADA9A-6A96-8A82-A880-E6AA648B8578}"/>
              </a:ext>
            </a:extLst>
          </p:cNvPr>
          <p:cNvSpPr txBox="1"/>
          <p:nvPr/>
        </p:nvSpPr>
        <p:spPr>
          <a:xfrm>
            <a:off x="942988" y="3962400"/>
            <a:ext cx="3868663" cy="369332"/>
          </a:xfrm>
          <a:prstGeom prst="rect">
            <a:avLst/>
          </a:prstGeom>
        </p:spPr>
        <p:style>
          <a:lnRef idx="2">
            <a:schemeClr val="accent4"/>
          </a:lnRef>
          <a:fillRef idx="1">
            <a:schemeClr val="lt1"/>
          </a:fillRef>
          <a:effectRef idx="0">
            <a:schemeClr val="accent4"/>
          </a:effectRef>
          <a:fontRef idx="minor">
            <a:schemeClr val="dk1"/>
          </a:fontRef>
        </p:style>
        <p:txBody>
          <a:bodyPr wrap="square">
            <a:spAutoFit/>
          </a:bodyPr>
          <a:lstStyle/>
          <a:p>
            <a:r>
              <a:rPr lang="en-US" sz="1800" i="1" dirty="0">
                <a:ln w="0"/>
                <a:solidFill>
                  <a:schemeClr val="tx1">
                    <a:lumMod val="95000"/>
                    <a:lumOff val="5000"/>
                  </a:schemeClr>
                </a:solidFill>
                <a:effectLst>
                  <a:outerShdw blurRad="38100" dist="19050" dir="2700000" algn="tl" rotWithShape="0">
                    <a:schemeClr val="dk1">
                      <a:alpha val="40000"/>
                    </a:schemeClr>
                  </a:outerShdw>
                </a:effectLst>
                <a:latin typeface="Times New Roman" panose="02020603050405020304" pitchFamily="18" charset="0"/>
              </a:rPr>
              <a:t>Login using your registration account</a:t>
            </a:r>
          </a:p>
        </p:txBody>
      </p:sp>
    </p:spTree>
    <p:extLst>
      <p:ext uri="{BB962C8B-B14F-4D97-AF65-F5344CB8AC3E}">
        <p14:creationId xmlns:p14="http://schemas.microsoft.com/office/powerpoint/2010/main" val="214070623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2385650" y="34761"/>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Your Desktop Library</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383303" y="-42420"/>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8696" y="648131"/>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40084" y="74797"/>
            <a:ext cx="867383" cy="867383"/>
          </a:xfrm>
          <a:prstGeom prst="ellipse">
            <a:avLst/>
          </a:prstGeom>
          <a:noFill/>
          <a:extLst>
            <a:ext uri="{909E8E84-426E-40DD-AFC4-6F175D3DCCD1}">
              <a14:hiddenFill xmlns:a14="http://schemas.microsoft.com/office/drawing/2010/main">
                <a:solidFill>
                  <a:srgbClr val="FFFFFF"/>
                </a:solidFill>
              </a14:hiddenFill>
            </a:ext>
          </a:extLst>
        </p:spPr>
      </p:pic>
      <p:pic>
        <p:nvPicPr>
          <p:cNvPr id="14" name="Picture 13">
            <a:extLst>
              <a:ext uri="{FF2B5EF4-FFF2-40B4-BE49-F238E27FC236}">
                <a16:creationId xmlns:a16="http://schemas.microsoft.com/office/drawing/2014/main" id="{5AB8B36A-1D6C-2190-3A26-9D261FA46416}"/>
              </a:ext>
            </a:extLst>
          </p:cNvPr>
          <p:cNvPicPr>
            <a:picLocks noChangeAspect="1"/>
          </p:cNvPicPr>
          <p:nvPr/>
        </p:nvPicPr>
        <p:blipFill>
          <a:blip r:embed="rId4"/>
          <a:stretch>
            <a:fillRect/>
          </a:stretch>
        </p:blipFill>
        <p:spPr>
          <a:xfrm>
            <a:off x="914400" y="1104641"/>
            <a:ext cx="10679015" cy="5706271"/>
          </a:xfrm>
          <a:prstGeom prst="rect">
            <a:avLst/>
          </a:prstGeom>
        </p:spPr>
      </p:pic>
    </p:spTree>
    <p:extLst>
      <p:ext uri="{BB962C8B-B14F-4D97-AF65-F5344CB8AC3E}">
        <p14:creationId xmlns:p14="http://schemas.microsoft.com/office/powerpoint/2010/main" val="226328829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2385650" y="34761"/>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Add resources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383303" y="-42420"/>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8696" y="648131"/>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40084" y="74797"/>
            <a:ext cx="867383" cy="867383"/>
          </a:xfrm>
          <a:prstGeom prst="ellipse">
            <a:avLst/>
          </a:prstGeom>
          <a:noFill/>
          <a:extLst>
            <a:ext uri="{909E8E84-426E-40DD-AFC4-6F175D3DCCD1}">
              <a14:hiddenFill xmlns:a14="http://schemas.microsoft.com/office/drawing/2010/main">
                <a:solidFill>
                  <a:srgbClr val="FFFFFF"/>
                </a:solidFill>
              </a14:hiddenFill>
            </a:ext>
          </a:extLst>
        </p:spPr>
      </p:pic>
      <p:pic>
        <p:nvPicPr>
          <p:cNvPr id="14" name="Picture 13">
            <a:extLst>
              <a:ext uri="{FF2B5EF4-FFF2-40B4-BE49-F238E27FC236}">
                <a16:creationId xmlns:a16="http://schemas.microsoft.com/office/drawing/2014/main" id="{5AB8B36A-1D6C-2190-3A26-9D261FA46416}"/>
              </a:ext>
            </a:extLst>
          </p:cNvPr>
          <p:cNvPicPr>
            <a:picLocks noChangeAspect="1"/>
          </p:cNvPicPr>
          <p:nvPr/>
        </p:nvPicPr>
        <p:blipFill>
          <a:blip r:embed="rId4"/>
          <a:stretch>
            <a:fillRect/>
          </a:stretch>
        </p:blipFill>
        <p:spPr>
          <a:xfrm>
            <a:off x="990600" y="1069015"/>
            <a:ext cx="10679015" cy="5706271"/>
          </a:xfrm>
          <a:prstGeom prst="rect">
            <a:avLst/>
          </a:prstGeom>
        </p:spPr>
      </p:pic>
      <p:pic>
        <p:nvPicPr>
          <p:cNvPr id="13" name="Picture 12">
            <a:extLst>
              <a:ext uri="{FF2B5EF4-FFF2-40B4-BE49-F238E27FC236}">
                <a16:creationId xmlns:a16="http://schemas.microsoft.com/office/drawing/2014/main" id="{A6EFB6F1-55F9-ADCF-8DDD-4113E7A74641}"/>
              </a:ext>
            </a:extLst>
          </p:cNvPr>
          <p:cNvPicPr>
            <a:picLocks noChangeAspect="1"/>
          </p:cNvPicPr>
          <p:nvPr/>
        </p:nvPicPr>
        <p:blipFill>
          <a:blip r:embed="rId5"/>
          <a:stretch>
            <a:fillRect/>
          </a:stretch>
        </p:blipFill>
        <p:spPr>
          <a:xfrm>
            <a:off x="1219189" y="2087728"/>
            <a:ext cx="1790950" cy="1267002"/>
          </a:xfrm>
          <a:prstGeom prst="rect">
            <a:avLst/>
          </a:prstGeom>
          <a:ln>
            <a:noFill/>
          </a:ln>
          <a:effectLst>
            <a:outerShdw blurRad="292100" dist="139700" dir="2700000" algn="tl" rotWithShape="0">
              <a:srgbClr val="333333">
                <a:alpha val="65000"/>
              </a:srgbClr>
            </a:outerShdw>
          </a:effectLst>
        </p:spPr>
      </p:pic>
      <p:sp>
        <p:nvSpPr>
          <p:cNvPr id="9" name="Speech Bubble: Rectangle 8">
            <a:extLst>
              <a:ext uri="{FF2B5EF4-FFF2-40B4-BE49-F238E27FC236}">
                <a16:creationId xmlns:a16="http://schemas.microsoft.com/office/drawing/2014/main" id="{64434114-1370-D6BC-AD53-5FFE5492E53B}"/>
              </a:ext>
            </a:extLst>
          </p:cNvPr>
          <p:cNvSpPr/>
          <p:nvPr/>
        </p:nvSpPr>
        <p:spPr>
          <a:xfrm>
            <a:off x="84986" y="496188"/>
            <a:ext cx="2925153" cy="867383"/>
          </a:xfrm>
          <a:prstGeom prst="wedgeRectCallout">
            <a:avLst>
              <a:gd name="adj1" fmla="val 30229"/>
              <a:gd name="adj2" fmla="val 154229"/>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rtlCol="0" anchor="ctr"/>
          <a:lstStyle/>
          <a:p>
            <a:r>
              <a:rPr lang="en-US" dirty="0">
                <a:ln w="0"/>
                <a:solidFill>
                  <a:schemeClr val="accent1">
                    <a:lumMod val="50000"/>
                  </a:schemeClr>
                </a:solidFill>
                <a:effectLst>
                  <a:outerShdw blurRad="38100" dist="19050" dir="2700000" algn="tl" rotWithShape="0">
                    <a:schemeClr val="dk1">
                      <a:alpha val="40000"/>
                    </a:schemeClr>
                  </a:outerShdw>
                </a:effectLst>
              </a:rPr>
              <a:t>Select a file or document to add from your computer</a:t>
            </a:r>
          </a:p>
        </p:txBody>
      </p:sp>
      <p:pic>
        <p:nvPicPr>
          <p:cNvPr id="16" name="Picture 15">
            <a:extLst>
              <a:ext uri="{FF2B5EF4-FFF2-40B4-BE49-F238E27FC236}">
                <a16:creationId xmlns:a16="http://schemas.microsoft.com/office/drawing/2014/main" id="{CA842526-486F-132C-22FE-1D2C37959E24}"/>
              </a:ext>
            </a:extLst>
          </p:cNvPr>
          <p:cNvPicPr>
            <a:picLocks noChangeAspect="1"/>
          </p:cNvPicPr>
          <p:nvPr/>
        </p:nvPicPr>
        <p:blipFill>
          <a:blip r:embed="rId6"/>
          <a:stretch>
            <a:fillRect/>
          </a:stretch>
        </p:blipFill>
        <p:spPr>
          <a:xfrm>
            <a:off x="3010139" y="2723977"/>
            <a:ext cx="1924319" cy="1238423"/>
          </a:xfrm>
          <a:prstGeom prst="rect">
            <a:avLst/>
          </a:prstGeom>
          <a:ln>
            <a:noFill/>
          </a:ln>
          <a:effectLst>
            <a:outerShdw blurRad="292100" dist="139700" dir="2700000" algn="tl" rotWithShape="0">
              <a:srgbClr val="333333">
                <a:alpha val="65000"/>
              </a:srgbClr>
            </a:outerShdw>
          </a:effectLst>
        </p:spPr>
      </p:pic>
      <p:sp>
        <p:nvSpPr>
          <p:cNvPr id="17" name="Speech Bubble: Rectangle 16">
            <a:extLst>
              <a:ext uri="{FF2B5EF4-FFF2-40B4-BE49-F238E27FC236}">
                <a16:creationId xmlns:a16="http://schemas.microsoft.com/office/drawing/2014/main" id="{3D25B7A6-5D70-16A3-C0F2-9F29265C01D1}"/>
              </a:ext>
            </a:extLst>
          </p:cNvPr>
          <p:cNvSpPr/>
          <p:nvPr/>
        </p:nvSpPr>
        <p:spPr>
          <a:xfrm>
            <a:off x="4114800" y="1405027"/>
            <a:ext cx="2925153" cy="867383"/>
          </a:xfrm>
          <a:prstGeom prst="wedgeRectCallout">
            <a:avLst>
              <a:gd name="adj1" fmla="val -107802"/>
              <a:gd name="adj2" fmla="val 133693"/>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rtlCol="0" anchor="ctr"/>
          <a:lstStyle/>
          <a:p>
            <a:r>
              <a:rPr lang="en-US" dirty="0">
                <a:ln w="0"/>
                <a:solidFill>
                  <a:schemeClr val="accent1">
                    <a:lumMod val="50000"/>
                  </a:schemeClr>
                </a:solidFill>
                <a:effectLst>
                  <a:outerShdw blurRad="38100" dist="19050" dir="2700000" algn="tl" rotWithShape="0">
                    <a:schemeClr val="dk1">
                      <a:alpha val="40000"/>
                    </a:schemeClr>
                  </a:outerShdw>
                </a:effectLst>
              </a:rPr>
              <a:t>Import You Reference From </a:t>
            </a:r>
            <a:r>
              <a:rPr lang="en-US" dirty="0" err="1">
                <a:ln w="0"/>
                <a:solidFill>
                  <a:schemeClr val="accent1">
                    <a:lumMod val="50000"/>
                  </a:schemeClr>
                </a:solidFill>
                <a:effectLst>
                  <a:outerShdw blurRad="38100" dist="19050" dir="2700000" algn="tl" rotWithShape="0">
                    <a:schemeClr val="dk1">
                      <a:alpha val="40000"/>
                    </a:schemeClr>
                  </a:outerShdw>
                </a:effectLst>
              </a:rPr>
              <a:t>BibTex</a:t>
            </a:r>
            <a:r>
              <a:rPr lang="en-US" dirty="0">
                <a:ln w="0"/>
                <a:solidFill>
                  <a:schemeClr val="accent1">
                    <a:lumMod val="50000"/>
                  </a:schemeClr>
                </a:solidFill>
                <a:effectLst>
                  <a:outerShdw blurRad="38100" dist="19050" dir="2700000" algn="tl" rotWithShape="0">
                    <a:schemeClr val="dk1">
                      <a:alpha val="40000"/>
                    </a:schemeClr>
                  </a:outerShdw>
                </a:effectLst>
              </a:rPr>
              <a:t>, Endnote or RIS</a:t>
            </a:r>
          </a:p>
        </p:txBody>
      </p:sp>
    </p:spTree>
    <p:extLst>
      <p:ext uri="{BB962C8B-B14F-4D97-AF65-F5344CB8AC3E}">
        <p14:creationId xmlns:p14="http://schemas.microsoft.com/office/powerpoint/2010/main" val="26334007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2385650" y="34761"/>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Add resources (cont.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383303" y="-42420"/>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8696" y="648131"/>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40084" y="74797"/>
            <a:ext cx="867383" cy="867383"/>
          </a:xfrm>
          <a:prstGeom prst="ellipse">
            <a:avLst/>
          </a:prstGeom>
          <a:noFill/>
          <a:extLst>
            <a:ext uri="{909E8E84-426E-40DD-AFC4-6F175D3DCCD1}">
              <a14:hiddenFill xmlns:a14="http://schemas.microsoft.com/office/drawing/2010/main">
                <a:solidFill>
                  <a:srgbClr val="FFFFFF"/>
                </a:solidFill>
              </a14:hiddenFill>
            </a:ext>
          </a:extLst>
        </p:spPr>
      </p:pic>
      <p:pic>
        <p:nvPicPr>
          <p:cNvPr id="14" name="Picture 13">
            <a:extLst>
              <a:ext uri="{FF2B5EF4-FFF2-40B4-BE49-F238E27FC236}">
                <a16:creationId xmlns:a16="http://schemas.microsoft.com/office/drawing/2014/main" id="{5AB8B36A-1D6C-2190-3A26-9D261FA46416}"/>
              </a:ext>
            </a:extLst>
          </p:cNvPr>
          <p:cNvPicPr>
            <a:picLocks noChangeAspect="1"/>
          </p:cNvPicPr>
          <p:nvPr/>
        </p:nvPicPr>
        <p:blipFill>
          <a:blip r:embed="rId4"/>
          <a:stretch>
            <a:fillRect/>
          </a:stretch>
        </p:blipFill>
        <p:spPr>
          <a:xfrm>
            <a:off x="990600" y="1069015"/>
            <a:ext cx="10679015" cy="5706271"/>
          </a:xfrm>
          <a:prstGeom prst="rect">
            <a:avLst/>
          </a:prstGeom>
        </p:spPr>
      </p:pic>
      <p:pic>
        <p:nvPicPr>
          <p:cNvPr id="6" name="Picture 5">
            <a:extLst>
              <a:ext uri="{FF2B5EF4-FFF2-40B4-BE49-F238E27FC236}">
                <a16:creationId xmlns:a16="http://schemas.microsoft.com/office/drawing/2014/main" id="{7701D003-D560-93B8-573E-36C5CC49AF83}"/>
              </a:ext>
            </a:extLst>
          </p:cNvPr>
          <p:cNvPicPr>
            <a:picLocks noChangeAspect="1"/>
          </p:cNvPicPr>
          <p:nvPr/>
        </p:nvPicPr>
        <p:blipFill>
          <a:blip r:embed="rId5"/>
          <a:stretch>
            <a:fillRect/>
          </a:stretch>
        </p:blipFill>
        <p:spPr>
          <a:xfrm>
            <a:off x="1219200" y="2133600"/>
            <a:ext cx="1790950" cy="1267002"/>
          </a:xfrm>
          <a:prstGeom prst="rect">
            <a:avLst/>
          </a:prstGeom>
          <a:ln>
            <a:noFill/>
          </a:ln>
          <a:effectLst>
            <a:outerShdw blurRad="292100" dist="139700" dir="2700000" algn="tl" rotWithShape="0">
              <a:srgbClr val="333333">
                <a:alpha val="65000"/>
              </a:srgbClr>
            </a:outerShdw>
          </a:effectLst>
        </p:spPr>
      </p:pic>
      <p:pic>
        <p:nvPicPr>
          <p:cNvPr id="5" name="Picture 4">
            <a:extLst>
              <a:ext uri="{FF2B5EF4-FFF2-40B4-BE49-F238E27FC236}">
                <a16:creationId xmlns:a16="http://schemas.microsoft.com/office/drawing/2014/main" id="{88C384D4-3167-9D9B-711B-8D8FE49EEE6E}"/>
              </a:ext>
            </a:extLst>
          </p:cNvPr>
          <p:cNvPicPr>
            <a:picLocks noChangeAspect="1"/>
          </p:cNvPicPr>
          <p:nvPr/>
        </p:nvPicPr>
        <p:blipFill>
          <a:blip r:embed="rId6"/>
          <a:stretch>
            <a:fillRect/>
          </a:stretch>
        </p:blipFill>
        <p:spPr>
          <a:xfrm>
            <a:off x="2573142" y="1800337"/>
            <a:ext cx="3253114" cy="4953000"/>
          </a:xfrm>
          <a:prstGeom prst="rect">
            <a:avLst/>
          </a:prstGeom>
        </p:spPr>
      </p:pic>
      <p:sp>
        <p:nvSpPr>
          <p:cNvPr id="7" name="Speech Bubble: Rectangle 6">
            <a:extLst>
              <a:ext uri="{FF2B5EF4-FFF2-40B4-BE49-F238E27FC236}">
                <a16:creationId xmlns:a16="http://schemas.microsoft.com/office/drawing/2014/main" id="{414D825E-9F3A-3FB0-6428-27EABED984A0}"/>
              </a:ext>
            </a:extLst>
          </p:cNvPr>
          <p:cNvSpPr/>
          <p:nvPr/>
        </p:nvSpPr>
        <p:spPr>
          <a:xfrm>
            <a:off x="84986" y="496188"/>
            <a:ext cx="2925153" cy="867383"/>
          </a:xfrm>
          <a:prstGeom prst="wedgeRectCallout">
            <a:avLst>
              <a:gd name="adj1" fmla="val -4685"/>
              <a:gd name="adj2" fmla="val 217208"/>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rtlCol="0" anchor="ctr"/>
          <a:lstStyle/>
          <a:p>
            <a:r>
              <a:rPr lang="en-US" dirty="0">
                <a:ln w="0"/>
                <a:solidFill>
                  <a:schemeClr val="accent1">
                    <a:lumMod val="50000"/>
                  </a:schemeClr>
                </a:solidFill>
                <a:effectLst>
                  <a:outerShdw blurRad="38100" dist="19050" dir="2700000" algn="tl" rotWithShape="0">
                    <a:schemeClr val="dk1">
                      <a:alpha val="40000"/>
                    </a:schemeClr>
                  </a:outerShdw>
                </a:effectLst>
              </a:rPr>
              <a:t>Select add entry manually</a:t>
            </a:r>
          </a:p>
        </p:txBody>
      </p:sp>
      <p:sp>
        <p:nvSpPr>
          <p:cNvPr id="10" name="Right Brace 9">
            <a:extLst>
              <a:ext uri="{FF2B5EF4-FFF2-40B4-BE49-F238E27FC236}">
                <a16:creationId xmlns:a16="http://schemas.microsoft.com/office/drawing/2014/main" id="{27E595BB-336C-C498-D062-66830E2D0C9F}"/>
              </a:ext>
            </a:extLst>
          </p:cNvPr>
          <p:cNvSpPr/>
          <p:nvPr/>
        </p:nvSpPr>
        <p:spPr>
          <a:xfrm>
            <a:off x="4881811" y="2438400"/>
            <a:ext cx="1483935" cy="520009"/>
          </a:xfrm>
          <a:prstGeom prst="rightBrace">
            <a:avLst/>
          </a:prstGeom>
        </p:spPr>
        <p:style>
          <a:lnRef idx="1">
            <a:schemeClr val="accent2"/>
          </a:lnRef>
          <a:fillRef idx="0">
            <a:schemeClr val="accent2"/>
          </a:fillRef>
          <a:effectRef idx="0">
            <a:schemeClr val="accent2"/>
          </a:effectRef>
          <a:fontRef idx="minor">
            <a:schemeClr val="tx1"/>
          </a:fontRef>
        </p:style>
        <p:txBody>
          <a:bodyPr rtlCol="0" anchor="ctr"/>
          <a:lstStyle/>
          <a:p>
            <a:pPr algn="ctr"/>
            <a:endParaRPr lang="en-US"/>
          </a:p>
        </p:txBody>
      </p:sp>
      <p:sp>
        <p:nvSpPr>
          <p:cNvPr id="11" name="Rectangle 10">
            <a:extLst>
              <a:ext uri="{FF2B5EF4-FFF2-40B4-BE49-F238E27FC236}">
                <a16:creationId xmlns:a16="http://schemas.microsoft.com/office/drawing/2014/main" id="{2C2B0566-EED0-8B58-1BF1-225D625294D1}"/>
              </a:ext>
            </a:extLst>
          </p:cNvPr>
          <p:cNvSpPr/>
          <p:nvPr/>
        </p:nvSpPr>
        <p:spPr>
          <a:xfrm>
            <a:off x="6252412" y="2316596"/>
            <a:ext cx="3448373" cy="901009"/>
          </a:xfrm>
          <a:prstGeom prst="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US" dirty="0">
                <a:ln w="0"/>
                <a:solidFill>
                  <a:schemeClr val="tx1"/>
                </a:solidFill>
                <a:effectLst>
                  <a:outerShdw blurRad="38100" dist="19050" dir="2700000" algn="tl" rotWithShape="0">
                    <a:schemeClr val="dk1">
                      <a:alpha val="40000"/>
                    </a:schemeClr>
                  </a:outerShdw>
                </a:effectLst>
              </a:rPr>
              <a:t>Enter DOI, </a:t>
            </a:r>
            <a:r>
              <a:rPr lang="en-US" dirty="0" err="1">
                <a:ln w="0"/>
                <a:solidFill>
                  <a:schemeClr val="tx1"/>
                </a:solidFill>
                <a:effectLst>
                  <a:outerShdw blurRad="38100" dist="19050" dir="2700000" algn="tl" rotWithShape="0">
                    <a:schemeClr val="dk1">
                      <a:alpha val="40000"/>
                    </a:schemeClr>
                  </a:outerShdw>
                </a:effectLst>
              </a:rPr>
              <a:t>ArXiv</a:t>
            </a:r>
            <a:r>
              <a:rPr lang="en-US" dirty="0">
                <a:ln w="0"/>
                <a:solidFill>
                  <a:schemeClr val="tx1"/>
                </a:solidFill>
                <a:effectLst>
                  <a:outerShdw blurRad="38100" dist="19050" dir="2700000" algn="tl" rotWithShape="0">
                    <a:schemeClr val="dk1">
                      <a:alpha val="40000"/>
                    </a:schemeClr>
                  </a:outerShdw>
                </a:effectLst>
              </a:rPr>
              <a:t>, or PMID + click on the magnifying class to start lookup</a:t>
            </a:r>
          </a:p>
        </p:txBody>
      </p:sp>
      <p:sp>
        <p:nvSpPr>
          <p:cNvPr id="12" name="Rectangle: Rounded Corners 11">
            <a:extLst>
              <a:ext uri="{FF2B5EF4-FFF2-40B4-BE49-F238E27FC236}">
                <a16:creationId xmlns:a16="http://schemas.microsoft.com/office/drawing/2014/main" id="{A62CAD43-2F4C-E012-9540-972A45429A97}"/>
              </a:ext>
            </a:extLst>
          </p:cNvPr>
          <p:cNvSpPr/>
          <p:nvPr/>
        </p:nvSpPr>
        <p:spPr>
          <a:xfrm>
            <a:off x="5939589" y="4546732"/>
            <a:ext cx="3890211" cy="711068"/>
          </a:xfrm>
          <a:prstGeom prst="round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US" dirty="0">
                <a:ln w="0"/>
                <a:solidFill>
                  <a:schemeClr val="tx1"/>
                </a:solidFill>
                <a:effectLst>
                  <a:outerShdw blurRad="38100" dist="19050" dir="2700000" algn="tl" rotWithShape="0">
                    <a:schemeClr val="dk1">
                      <a:alpha val="40000"/>
                    </a:schemeClr>
                  </a:outerShdw>
                </a:effectLst>
              </a:rPr>
              <a:t>Mendeley Add missing info automatically</a:t>
            </a:r>
          </a:p>
        </p:txBody>
      </p:sp>
    </p:spTree>
    <p:extLst>
      <p:ext uri="{BB962C8B-B14F-4D97-AF65-F5344CB8AC3E}">
        <p14:creationId xmlns:p14="http://schemas.microsoft.com/office/powerpoint/2010/main" val="15480846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A32239A4-1ABE-E4DA-1D5A-4212D94758DA}"/>
              </a:ext>
            </a:extLst>
          </p:cNvPr>
          <p:cNvSpPr/>
          <p:nvPr/>
        </p:nvSpPr>
        <p:spPr>
          <a:xfrm>
            <a:off x="609976" y="1322580"/>
            <a:ext cx="11124824" cy="492582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385650" y="34761"/>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Manage Your Library</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383303" y="-42420"/>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8696" y="648131"/>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40084" y="74797"/>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5" name="Title 3">
            <a:extLst>
              <a:ext uri="{FF2B5EF4-FFF2-40B4-BE49-F238E27FC236}">
                <a16:creationId xmlns:a16="http://schemas.microsoft.com/office/drawing/2014/main" id="{48487AC6-3B26-FBB0-7D4E-E190F004549F}"/>
              </a:ext>
            </a:extLst>
          </p:cNvPr>
          <p:cNvSpPr txBox="1">
            <a:spLocks/>
          </p:cNvSpPr>
          <p:nvPr/>
        </p:nvSpPr>
        <p:spPr>
          <a:xfrm>
            <a:off x="457200" y="274638"/>
            <a:ext cx="8229600"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fontAlgn="auto">
              <a:spcAft>
                <a:spcPts val="0"/>
              </a:spcAft>
            </a:pPr>
            <a:endParaRPr lang="en-US" dirty="0">
              <a:solidFill>
                <a:srgbClr val="1E1E1D"/>
              </a:solidFill>
            </a:endParaRPr>
          </a:p>
        </p:txBody>
      </p:sp>
      <p:sp>
        <p:nvSpPr>
          <p:cNvPr id="13" name="Rectangle 12">
            <a:extLst>
              <a:ext uri="{FF2B5EF4-FFF2-40B4-BE49-F238E27FC236}">
                <a16:creationId xmlns:a16="http://schemas.microsoft.com/office/drawing/2014/main" id="{1F8BA8DC-38CA-6DE7-92E2-98D1E43342BF}"/>
              </a:ext>
            </a:extLst>
          </p:cNvPr>
          <p:cNvSpPr/>
          <p:nvPr/>
        </p:nvSpPr>
        <p:spPr>
          <a:xfrm>
            <a:off x="5012817" y="3524828"/>
            <a:ext cx="310768" cy="369332"/>
          </a:xfrm>
          <a:prstGeom prst="rect">
            <a:avLst/>
          </a:prstGeom>
          <a:noFill/>
          <a:ln w="28575" cmpd="sng">
            <a:solidFill>
              <a:srgbClr val="1E1E1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AFDFF434-19B5-D641-65F9-58FE9E8AAB38}"/>
              </a:ext>
            </a:extLst>
          </p:cNvPr>
          <p:cNvSpPr/>
          <p:nvPr/>
        </p:nvSpPr>
        <p:spPr>
          <a:xfrm>
            <a:off x="4460400" y="3981600"/>
            <a:ext cx="310768" cy="369332"/>
          </a:xfrm>
          <a:prstGeom prst="rect">
            <a:avLst/>
          </a:prstGeom>
          <a:noFill/>
          <a:ln w="28575" cmpd="sng">
            <a:solidFill>
              <a:srgbClr val="1E1E1D"/>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88CEA132-B566-BC15-5CDB-A5F4EBE63266}"/>
              </a:ext>
            </a:extLst>
          </p:cNvPr>
          <p:cNvSpPr/>
          <p:nvPr/>
        </p:nvSpPr>
        <p:spPr>
          <a:xfrm>
            <a:off x="1051570" y="3964998"/>
            <a:ext cx="1556836" cy="369332"/>
          </a:xfrm>
          <a:prstGeom prst="rect">
            <a:avLst/>
          </a:prstGeom>
        </p:spPr>
        <p:txBody>
          <a:bodyPr wrap="none">
            <a:spAutoFit/>
          </a:bodyPr>
          <a:lstStyle/>
          <a:p>
            <a:r>
              <a:rPr lang="en-US" dirty="0">
                <a:solidFill>
                  <a:schemeClr val="bg1"/>
                </a:solidFill>
                <a:latin typeface="Helvetica Neue"/>
                <a:cs typeface="Helvetica Neue"/>
              </a:rPr>
              <a:t>Star favorites</a:t>
            </a:r>
            <a:endParaRPr lang="en-US" dirty="0">
              <a:solidFill>
                <a:schemeClr val="bg1"/>
              </a:solidFill>
            </a:endParaRPr>
          </a:p>
        </p:txBody>
      </p:sp>
      <p:cxnSp>
        <p:nvCxnSpPr>
          <p:cNvPr id="19" name="Straight Connector 18">
            <a:extLst>
              <a:ext uri="{FF2B5EF4-FFF2-40B4-BE49-F238E27FC236}">
                <a16:creationId xmlns:a16="http://schemas.microsoft.com/office/drawing/2014/main" id="{C3CF25AF-6957-4B28-505A-D1D1C3A517D0}"/>
              </a:ext>
            </a:extLst>
          </p:cNvPr>
          <p:cNvCxnSpPr>
            <a:stCxn id="17" idx="1"/>
          </p:cNvCxnSpPr>
          <p:nvPr/>
        </p:nvCxnSpPr>
        <p:spPr>
          <a:xfrm flipH="1">
            <a:off x="2608406" y="4166266"/>
            <a:ext cx="1851994" cy="0"/>
          </a:xfrm>
          <a:prstGeom prst="line">
            <a:avLst/>
          </a:prstGeom>
          <a:ln w="28575" cmpd="sng">
            <a:solidFill>
              <a:srgbClr val="1E1E1D"/>
            </a:solidFill>
          </a:ln>
        </p:spPr>
        <p:style>
          <a:lnRef idx="2">
            <a:schemeClr val="accent1"/>
          </a:lnRef>
          <a:fillRef idx="0">
            <a:schemeClr val="accent1"/>
          </a:fillRef>
          <a:effectRef idx="1">
            <a:schemeClr val="accent1"/>
          </a:effectRef>
          <a:fontRef idx="minor">
            <a:schemeClr val="tx1"/>
          </a:fontRef>
        </p:style>
      </p:cxnSp>
      <p:sp>
        <p:nvSpPr>
          <p:cNvPr id="20" name="Rectangle 19">
            <a:extLst>
              <a:ext uri="{FF2B5EF4-FFF2-40B4-BE49-F238E27FC236}">
                <a16:creationId xmlns:a16="http://schemas.microsoft.com/office/drawing/2014/main" id="{59D16C76-34C9-C1E2-E987-1005810EE578}"/>
              </a:ext>
            </a:extLst>
          </p:cNvPr>
          <p:cNvSpPr/>
          <p:nvPr/>
        </p:nvSpPr>
        <p:spPr>
          <a:xfrm>
            <a:off x="4770000" y="4462173"/>
            <a:ext cx="253600" cy="252808"/>
          </a:xfrm>
          <a:prstGeom prst="rect">
            <a:avLst/>
          </a:prstGeom>
          <a:noFill/>
          <a:ln w="28575" cmpd="sng">
            <a:solidFill>
              <a:srgbClr val="1E1E1D"/>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cxnSp>
        <p:nvCxnSpPr>
          <p:cNvPr id="21" name="Straight Connector 20">
            <a:extLst>
              <a:ext uri="{FF2B5EF4-FFF2-40B4-BE49-F238E27FC236}">
                <a16:creationId xmlns:a16="http://schemas.microsoft.com/office/drawing/2014/main" id="{4FDAD04B-7D97-33B7-446A-5E72F987DB43}"/>
              </a:ext>
            </a:extLst>
          </p:cNvPr>
          <p:cNvCxnSpPr>
            <a:endCxn id="20" idx="1"/>
          </p:cNvCxnSpPr>
          <p:nvPr/>
        </p:nvCxnSpPr>
        <p:spPr>
          <a:xfrm>
            <a:off x="2608406" y="4588577"/>
            <a:ext cx="2161594" cy="0"/>
          </a:xfrm>
          <a:prstGeom prst="line">
            <a:avLst/>
          </a:prstGeom>
          <a:ln w="28575" cmpd="sng">
            <a:solidFill>
              <a:srgbClr val="1E1E1D"/>
            </a:solidFill>
          </a:ln>
        </p:spPr>
        <p:style>
          <a:lnRef idx="2">
            <a:schemeClr val="accent1"/>
          </a:lnRef>
          <a:fillRef idx="0">
            <a:schemeClr val="accent1"/>
          </a:fillRef>
          <a:effectRef idx="1">
            <a:schemeClr val="accent1"/>
          </a:effectRef>
          <a:fontRef idx="minor">
            <a:schemeClr val="tx1"/>
          </a:fontRef>
        </p:style>
      </p:cxnSp>
      <p:sp>
        <p:nvSpPr>
          <p:cNvPr id="15" name="Rectangle 14">
            <a:extLst>
              <a:ext uri="{FF2B5EF4-FFF2-40B4-BE49-F238E27FC236}">
                <a16:creationId xmlns:a16="http://schemas.microsoft.com/office/drawing/2014/main" id="{001BC07E-D353-C1AC-59B9-58931124D520}"/>
              </a:ext>
            </a:extLst>
          </p:cNvPr>
          <p:cNvSpPr/>
          <p:nvPr/>
        </p:nvSpPr>
        <p:spPr>
          <a:xfrm>
            <a:off x="5871668" y="5590631"/>
            <a:ext cx="4801314" cy="369332"/>
          </a:xfrm>
          <a:prstGeom prst="rect">
            <a:avLst/>
          </a:prstGeom>
          <a:solidFill>
            <a:srgbClr val="FFC000"/>
          </a:solidFill>
        </p:spPr>
        <p:txBody>
          <a:bodyPr wrap="none">
            <a:spAutoFit/>
          </a:bodyPr>
          <a:lstStyle/>
          <a:p>
            <a:r>
              <a:rPr lang="en-US" dirty="0">
                <a:ln w="0"/>
                <a:effectLst>
                  <a:outerShdw blurRad="38100" dist="19050" dir="2700000" algn="tl" rotWithShape="0">
                    <a:schemeClr val="dk1">
                      <a:alpha val="40000"/>
                    </a:schemeClr>
                  </a:outerShdw>
                </a:effectLst>
                <a:latin typeface="Helvetica Neue"/>
                <a:cs typeface="Helvetica Neue"/>
              </a:rPr>
              <a:t>Open attached PDF files in integrated viewer </a:t>
            </a:r>
            <a:endParaRPr lang="en-US" dirty="0">
              <a:ln w="0"/>
              <a:effectLst>
                <a:outerShdw blurRad="38100" dist="19050" dir="2700000" algn="tl" rotWithShape="0">
                  <a:schemeClr val="dk1">
                    <a:alpha val="40000"/>
                  </a:schemeClr>
                </a:outerShdw>
              </a:effectLst>
            </a:endParaRPr>
          </a:p>
        </p:txBody>
      </p:sp>
      <p:pic>
        <p:nvPicPr>
          <p:cNvPr id="26" name="Picture 25">
            <a:extLst>
              <a:ext uri="{FF2B5EF4-FFF2-40B4-BE49-F238E27FC236}">
                <a16:creationId xmlns:a16="http://schemas.microsoft.com/office/drawing/2014/main" id="{ED259624-F7C6-13B5-FDC7-28CE28E32F3B}"/>
              </a:ext>
            </a:extLst>
          </p:cNvPr>
          <p:cNvPicPr>
            <a:picLocks noChangeAspect="1"/>
          </p:cNvPicPr>
          <p:nvPr/>
        </p:nvPicPr>
        <p:blipFill>
          <a:blip r:embed="rId4"/>
          <a:stretch>
            <a:fillRect/>
          </a:stretch>
        </p:blipFill>
        <p:spPr>
          <a:xfrm>
            <a:off x="642109" y="2245245"/>
            <a:ext cx="11546916" cy="3290175"/>
          </a:xfrm>
          <a:prstGeom prst="rect">
            <a:avLst/>
          </a:prstGeom>
        </p:spPr>
      </p:pic>
      <p:sp>
        <p:nvSpPr>
          <p:cNvPr id="28" name="Rectangle 27">
            <a:extLst>
              <a:ext uri="{FF2B5EF4-FFF2-40B4-BE49-F238E27FC236}">
                <a16:creationId xmlns:a16="http://schemas.microsoft.com/office/drawing/2014/main" id="{CE1D0DF2-23EA-9FF6-CC60-9E9F09D44C3B}"/>
              </a:ext>
            </a:extLst>
          </p:cNvPr>
          <p:cNvSpPr/>
          <p:nvPr/>
        </p:nvSpPr>
        <p:spPr>
          <a:xfrm>
            <a:off x="61289" y="3587049"/>
            <a:ext cx="1791467" cy="369332"/>
          </a:xfrm>
          <a:prstGeom prst="rect">
            <a:avLst/>
          </a:prstGeom>
          <a:solidFill>
            <a:srgbClr val="FFC000">
              <a:alpha val="50000"/>
            </a:srgb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US" dirty="0">
                <a:ln w="0"/>
                <a:solidFill>
                  <a:schemeClr val="tx1"/>
                </a:solidFill>
                <a:effectLst>
                  <a:outerShdw blurRad="38100" dist="19050" dir="2700000" algn="tl" rotWithShape="0">
                    <a:schemeClr val="dk1">
                      <a:alpha val="40000"/>
                    </a:schemeClr>
                  </a:outerShdw>
                </a:effectLst>
                <a:latin typeface="Helvetica Neue"/>
                <a:cs typeface="Helvetica Neue"/>
              </a:rPr>
              <a:t>Star favorites</a:t>
            </a:r>
            <a:endParaRPr lang="en-US" dirty="0">
              <a:ln w="0"/>
              <a:solidFill>
                <a:schemeClr val="tx1"/>
              </a:solidFill>
              <a:effectLst>
                <a:outerShdw blurRad="38100" dist="19050" dir="2700000" algn="tl" rotWithShape="0">
                  <a:schemeClr val="dk1">
                    <a:alpha val="40000"/>
                  </a:schemeClr>
                </a:outerShdw>
              </a:effectLst>
            </a:endParaRPr>
          </a:p>
        </p:txBody>
      </p:sp>
      <p:sp>
        <p:nvSpPr>
          <p:cNvPr id="24" name="Rectangle 23">
            <a:extLst>
              <a:ext uri="{FF2B5EF4-FFF2-40B4-BE49-F238E27FC236}">
                <a16:creationId xmlns:a16="http://schemas.microsoft.com/office/drawing/2014/main" id="{3699B37E-4C07-4358-CC6E-5447BC7E41D5}"/>
              </a:ext>
            </a:extLst>
          </p:cNvPr>
          <p:cNvSpPr/>
          <p:nvPr/>
        </p:nvSpPr>
        <p:spPr>
          <a:xfrm>
            <a:off x="51174" y="2988644"/>
            <a:ext cx="2322601" cy="369332"/>
          </a:xfrm>
          <a:prstGeom prst="rect">
            <a:avLst/>
          </a:prstGeom>
          <a:solidFill>
            <a:srgbClr val="FFC000">
              <a:alpha val="50000"/>
            </a:srgbClr>
          </a:solidFill>
          <a:ln>
            <a:noFill/>
          </a:ln>
        </p:spPr>
        <p:style>
          <a:lnRef idx="0">
            <a:scrgbClr r="0" g="0" b="0"/>
          </a:lnRef>
          <a:fillRef idx="0">
            <a:scrgbClr r="0" g="0" b="0"/>
          </a:fillRef>
          <a:effectRef idx="0">
            <a:scrgbClr r="0" g="0" b="0"/>
          </a:effectRef>
          <a:fontRef idx="minor">
            <a:schemeClr val="lt1"/>
          </a:fontRef>
        </p:style>
        <p:txBody>
          <a:bodyPr wrap="none">
            <a:spAutoFit/>
          </a:bodyPr>
          <a:lstStyle/>
          <a:p>
            <a:r>
              <a:rPr lang="en-US" dirty="0">
                <a:ln w="0"/>
                <a:solidFill>
                  <a:schemeClr val="tx1"/>
                </a:solidFill>
                <a:effectLst>
                  <a:outerShdw blurRad="38100" dist="19050" dir="2700000" algn="tl" rotWithShape="0">
                    <a:schemeClr val="dk1">
                      <a:alpha val="40000"/>
                    </a:schemeClr>
                  </a:outerShdw>
                </a:effectLst>
                <a:latin typeface="Helvetica Neue"/>
                <a:cs typeface="Helvetica Neue"/>
              </a:rPr>
              <a:t>Mark as read/unread</a:t>
            </a:r>
            <a:endParaRPr lang="en-US" dirty="0">
              <a:ln w="0"/>
              <a:solidFill>
                <a:schemeClr val="tx1"/>
              </a:solidFill>
              <a:effectLst>
                <a:outerShdw blurRad="38100" dist="19050" dir="2700000" algn="tl" rotWithShape="0">
                  <a:schemeClr val="dk1">
                    <a:alpha val="40000"/>
                  </a:schemeClr>
                </a:outerShdw>
              </a:effectLst>
            </a:endParaRPr>
          </a:p>
        </p:txBody>
      </p:sp>
      <p:sp>
        <p:nvSpPr>
          <p:cNvPr id="7" name="Rectangle 6">
            <a:extLst>
              <a:ext uri="{FF2B5EF4-FFF2-40B4-BE49-F238E27FC236}">
                <a16:creationId xmlns:a16="http://schemas.microsoft.com/office/drawing/2014/main" id="{83496FA9-C7E9-143E-CCA2-1F82DFC84C18}"/>
              </a:ext>
            </a:extLst>
          </p:cNvPr>
          <p:cNvSpPr/>
          <p:nvPr/>
        </p:nvSpPr>
        <p:spPr>
          <a:xfrm>
            <a:off x="2552868" y="5639509"/>
            <a:ext cx="2608406" cy="369332"/>
          </a:xfrm>
          <a:prstGeom prst="rect">
            <a:avLst/>
          </a:prstGeom>
          <a:solidFill>
            <a:srgbClr val="FFC000">
              <a:alpha val="50000"/>
            </a:srgbClr>
          </a:solidFill>
          <a:ln>
            <a:noFill/>
          </a:ln>
        </p:spPr>
        <p:style>
          <a:lnRef idx="0">
            <a:scrgbClr r="0" g="0" b="0"/>
          </a:lnRef>
          <a:fillRef idx="0">
            <a:scrgbClr r="0" g="0" b="0"/>
          </a:fillRef>
          <a:effectRef idx="0">
            <a:scrgbClr r="0" g="0" b="0"/>
          </a:effectRef>
          <a:fontRef idx="minor">
            <a:schemeClr val="lt1"/>
          </a:fontRef>
        </p:style>
        <p:txBody>
          <a:bodyPr wrap="none">
            <a:spAutoFit/>
          </a:bodyPr>
          <a:lstStyle/>
          <a:p>
            <a:r>
              <a:rPr lang="en-US" dirty="0">
                <a:ln w="0"/>
                <a:solidFill>
                  <a:schemeClr val="tx1"/>
                </a:solidFill>
                <a:effectLst>
                  <a:outerShdw blurRad="38100" dist="19050" dir="2700000" algn="tl" rotWithShape="0">
                    <a:schemeClr val="dk1">
                      <a:alpha val="40000"/>
                    </a:schemeClr>
                  </a:outerShdw>
                </a:effectLst>
                <a:latin typeface="Helvetica Neue"/>
                <a:cs typeface="Helvetica Neue"/>
              </a:rPr>
              <a:t>Create category folders</a:t>
            </a:r>
            <a:endParaRPr lang="en-US" dirty="0">
              <a:ln w="0"/>
              <a:solidFill>
                <a:schemeClr val="tx1"/>
              </a:solidFill>
              <a:effectLst>
                <a:outerShdw blurRad="38100" dist="19050" dir="2700000" algn="tl" rotWithShape="0">
                  <a:schemeClr val="dk1">
                    <a:alpha val="40000"/>
                  </a:schemeClr>
                </a:outerShdw>
              </a:effectLst>
            </a:endParaRPr>
          </a:p>
        </p:txBody>
      </p:sp>
      <p:cxnSp>
        <p:nvCxnSpPr>
          <p:cNvPr id="33" name="Straight Arrow Connector 32">
            <a:extLst>
              <a:ext uri="{FF2B5EF4-FFF2-40B4-BE49-F238E27FC236}">
                <a16:creationId xmlns:a16="http://schemas.microsoft.com/office/drawing/2014/main" id="{B78E4CBD-38C9-0577-22B4-82401610A913}"/>
              </a:ext>
            </a:extLst>
          </p:cNvPr>
          <p:cNvCxnSpPr>
            <a:cxnSpLocks/>
          </p:cNvCxnSpPr>
          <p:nvPr/>
        </p:nvCxnSpPr>
        <p:spPr>
          <a:xfrm flipH="1" flipV="1">
            <a:off x="1752600" y="5417897"/>
            <a:ext cx="800268" cy="459112"/>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cxnSp>
        <p:nvCxnSpPr>
          <p:cNvPr id="35" name="Straight Arrow Connector 34">
            <a:extLst>
              <a:ext uri="{FF2B5EF4-FFF2-40B4-BE49-F238E27FC236}">
                <a16:creationId xmlns:a16="http://schemas.microsoft.com/office/drawing/2014/main" id="{7F2C1D43-CF94-F995-59FB-FB3326ED718E}"/>
              </a:ext>
            </a:extLst>
          </p:cNvPr>
          <p:cNvCxnSpPr>
            <a:cxnSpLocks/>
          </p:cNvCxnSpPr>
          <p:nvPr/>
        </p:nvCxnSpPr>
        <p:spPr>
          <a:xfrm>
            <a:off x="1901824" y="3775363"/>
            <a:ext cx="1069976" cy="37269"/>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cxnSp>
        <p:nvCxnSpPr>
          <p:cNvPr id="38" name="Straight Arrow Connector 37">
            <a:extLst>
              <a:ext uri="{FF2B5EF4-FFF2-40B4-BE49-F238E27FC236}">
                <a16:creationId xmlns:a16="http://schemas.microsoft.com/office/drawing/2014/main" id="{0DCADB01-F1BD-AAE6-1BE4-F93CC047BD9A}"/>
              </a:ext>
            </a:extLst>
          </p:cNvPr>
          <p:cNvCxnSpPr>
            <a:cxnSpLocks/>
          </p:cNvCxnSpPr>
          <p:nvPr/>
        </p:nvCxnSpPr>
        <p:spPr>
          <a:xfrm>
            <a:off x="2387793" y="3176337"/>
            <a:ext cx="379751" cy="320263"/>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cxnSp>
        <p:nvCxnSpPr>
          <p:cNvPr id="42" name="Straight Arrow Connector 41">
            <a:extLst>
              <a:ext uri="{FF2B5EF4-FFF2-40B4-BE49-F238E27FC236}">
                <a16:creationId xmlns:a16="http://schemas.microsoft.com/office/drawing/2014/main" id="{5E1A4525-7844-F30F-778E-BBD77B109F06}"/>
              </a:ext>
            </a:extLst>
          </p:cNvPr>
          <p:cNvCxnSpPr>
            <a:cxnSpLocks/>
          </p:cNvCxnSpPr>
          <p:nvPr/>
        </p:nvCxnSpPr>
        <p:spPr>
          <a:xfrm flipV="1">
            <a:off x="10710219" y="5105400"/>
            <a:ext cx="673157" cy="650288"/>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11909544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1"/>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9"/>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5"/>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7" grpId="0" animBg="1"/>
      <p:bldP spid="18" grpId="0"/>
      <p:bldP spid="20" grpId="0" animBg="1"/>
      <p:bldP spid="15" grpId="0"/>
      <p:bldP spid="28" grpId="0" animBg="1"/>
      <p:bldP spid="24"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4"/>
            <a:ext cx="10812720" cy="46391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61779" y="462139"/>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Read and Work in the PDF Viewer</a:t>
            </a:r>
            <a:endParaRPr lang="ar-YE" sz="3200" b="1" dirty="0">
              <a:solidFill>
                <a:prstClr val="white"/>
              </a:solidFill>
              <a:latin typeface="Agency FB" panose="020B0503020202020204" pitchFamily="34"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5" name="Title 3">
            <a:extLst>
              <a:ext uri="{FF2B5EF4-FFF2-40B4-BE49-F238E27FC236}">
                <a16:creationId xmlns:a16="http://schemas.microsoft.com/office/drawing/2014/main" id="{F4384D17-6429-B02B-BCAA-196BB5D5FAE9}"/>
              </a:ext>
            </a:extLst>
          </p:cNvPr>
          <p:cNvSpPr txBox="1">
            <a:spLocks/>
          </p:cNvSpPr>
          <p:nvPr/>
        </p:nvSpPr>
        <p:spPr>
          <a:xfrm>
            <a:off x="1375877" y="-142999"/>
            <a:ext cx="8229600"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fontAlgn="auto">
              <a:spcAft>
                <a:spcPts val="0"/>
              </a:spcAft>
            </a:pPr>
            <a:r>
              <a:rPr lang="en-US">
                <a:solidFill>
                  <a:srgbClr val="1E1E1D"/>
                </a:solidFill>
              </a:rPr>
              <a:t>Sync</a:t>
            </a:r>
            <a:endParaRPr lang="en-US" dirty="0">
              <a:solidFill>
                <a:srgbClr val="1E1E1D"/>
              </a:solidFill>
            </a:endParaRPr>
          </a:p>
        </p:txBody>
      </p:sp>
      <p:pic>
        <p:nvPicPr>
          <p:cNvPr id="10" name="Picture 9">
            <a:extLst>
              <a:ext uri="{FF2B5EF4-FFF2-40B4-BE49-F238E27FC236}">
                <a16:creationId xmlns:a16="http://schemas.microsoft.com/office/drawing/2014/main" id="{ECF5E75C-6920-D118-C9D5-08C19B1066A5}"/>
              </a:ext>
            </a:extLst>
          </p:cNvPr>
          <p:cNvPicPr>
            <a:picLocks noChangeAspect="1"/>
          </p:cNvPicPr>
          <p:nvPr/>
        </p:nvPicPr>
        <p:blipFill>
          <a:blip r:embed="rId4"/>
          <a:stretch>
            <a:fillRect/>
          </a:stretch>
        </p:blipFill>
        <p:spPr>
          <a:xfrm>
            <a:off x="1882577" y="1905000"/>
            <a:ext cx="7379659" cy="3985572"/>
          </a:xfrm>
          <a:prstGeom prst="rect">
            <a:avLst/>
          </a:prstGeom>
        </p:spPr>
      </p:pic>
    </p:spTree>
    <p:extLst>
      <p:ext uri="{BB962C8B-B14F-4D97-AF65-F5344CB8AC3E}">
        <p14:creationId xmlns:p14="http://schemas.microsoft.com/office/powerpoint/2010/main" val="393235952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4"/>
            <a:ext cx="10812720" cy="46391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61779" y="462139"/>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Annotate and Highlight</a:t>
            </a:r>
            <a:endParaRPr lang="ar-YE" sz="3200" b="1" dirty="0">
              <a:solidFill>
                <a:prstClr val="white"/>
              </a:solidFill>
              <a:latin typeface="Agency FB" panose="020B0503020202020204" pitchFamily="34"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5" name="Title 3">
            <a:extLst>
              <a:ext uri="{FF2B5EF4-FFF2-40B4-BE49-F238E27FC236}">
                <a16:creationId xmlns:a16="http://schemas.microsoft.com/office/drawing/2014/main" id="{F4384D17-6429-B02B-BCAA-196BB5D5FAE9}"/>
              </a:ext>
            </a:extLst>
          </p:cNvPr>
          <p:cNvSpPr txBox="1">
            <a:spLocks/>
          </p:cNvSpPr>
          <p:nvPr/>
        </p:nvSpPr>
        <p:spPr>
          <a:xfrm>
            <a:off x="1375877" y="-142999"/>
            <a:ext cx="8229600"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fontAlgn="auto">
              <a:spcAft>
                <a:spcPts val="0"/>
              </a:spcAft>
            </a:pPr>
            <a:r>
              <a:rPr lang="en-US">
                <a:solidFill>
                  <a:srgbClr val="1E1E1D"/>
                </a:solidFill>
              </a:rPr>
              <a:t>Sync</a:t>
            </a:r>
            <a:endParaRPr lang="en-US" dirty="0">
              <a:solidFill>
                <a:srgbClr val="1E1E1D"/>
              </a:solidFill>
            </a:endParaRPr>
          </a:p>
        </p:txBody>
      </p:sp>
      <p:pic>
        <p:nvPicPr>
          <p:cNvPr id="7" name="Picture 6">
            <a:extLst>
              <a:ext uri="{FF2B5EF4-FFF2-40B4-BE49-F238E27FC236}">
                <a16:creationId xmlns:a16="http://schemas.microsoft.com/office/drawing/2014/main" id="{1A7A773B-C758-8EAE-B72E-76DF233C6595}"/>
              </a:ext>
            </a:extLst>
          </p:cNvPr>
          <p:cNvPicPr>
            <a:picLocks noChangeAspect="1"/>
          </p:cNvPicPr>
          <p:nvPr/>
        </p:nvPicPr>
        <p:blipFill>
          <a:blip r:embed="rId4"/>
          <a:stretch>
            <a:fillRect/>
          </a:stretch>
        </p:blipFill>
        <p:spPr>
          <a:xfrm>
            <a:off x="2518877" y="2154563"/>
            <a:ext cx="5943600" cy="4208119"/>
          </a:xfrm>
          <a:prstGeom prst="rect">
            <a:avLst/>
          </a:prstGeom>
        </p:spPr>
      </p:pic>
    </p:spTree>
    <p:extLst>
      <p:ext uri="{BB962C8B-B14F-4D97-AF65-F5344CB8AC3E}">
        <p14:creationId xmlns:p14="http://schemas.microsoft.com/office/powerpoint/2010/main" val="153598869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4"/>
            <a:ext cx="10812720" cy="46391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61779" y="462139"/>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Annotate and Highlight (cont. )</a:t>
            </a:r>
            <a:endParaRPr lang="ar-YE" sz="3200" b="1" dirty="0">
              <a:solidFill>
                <a:prstClr val="white"/>
              </a:solidFill>
              <a:latin typeface="Agency FB" panose="020B0503020202020204" pitchFamily="34"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5" name="Title 3">
            <a:extLst>
              <a:ext uri="{FF2B5EF4-FFF2-40B4-BE49-F238E27FC236}">
                <a16:creationId xmlns:a16="http://schemas.microsoft.com/office/drawing/2014/main" id="{F4384D17-6429-B02B-BCAA-196BB5D5FAE9}"/>
              </a:ext>
            </a:extLst>
          </p:cNvPr>
          <p:cNvSpPr txBox="1">
            <a:spLocks/>
          </p:cNvSpPr>
          <p:nvPr/>
        </p:nvSpPr>
        <p:spPr>
          <a:xfrm>
            <a:off x="1375877" y="-142999"/>
            <a:ext cx="8229600"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fontAlgn="auto">
              <a:spcAft>
                <a:spcPts val="0"/>
              </a:spcAft>
            </a:pPr>
            <a:r>
              <a:rPr lang="en-US">
                <a:solidFill>
                  <a:srgbClr val="1E1E1D"/>
                </a:solidFill>
              </a:rPr>
              <a:t>Sync</a:t>
            </a:r>
            <a:endParaRPr lang="en-US" dirty="0">
              <a:solidFill>
                <a:srgbClr val="1E1E1D"/>
              </a:solidFill>
            </a:endParaRPr>
          </a:p>
        </p:txBody>
      </p:sp>
      <p:pic>
        <p:nvPicPr>
          <p:cNvPr id="7" name="Picture 6">
            <a:extLst>
              <a:ext uri="{FF2B5EF4-FFF2-40B4-BE49-F238E27FC236}">
                <a16:creationId xmlns:a16="http://schemas.microsoft.com/office/drawing/2014/main" id="{09CA9EFF-4327-0C4F-B355-1EAA4AC2E170}"/>
              </a:ext>
            </a:extLst>
          </p:cNvPr>
          <p:cNvPicPr>
            <a:picLocks noChangeAspect="1"/>
          </p:cNvPicPr>
          <p:nvPr/>
        </p:nvPicPr>
        <p:blipFill>
          <a:blip r:embed="rId4"/>
          <a:stretch>
            <a:fillRect/>
          </a:stretch>
        </p:blipFill>
        <p:spPr>
          <a:xfrm>
            <a:off x="2633872" y="2096325"/>
            <a:ext cx="6779536" cy="4072599"/>
          </a:xfrm>
          <a:prstGeom prst="rect">
            <a:avLst/>
          </a:prstGeom>
        </p:spPr>
      </p:pic>
      <p:sp>
        <p:nvSpPr>
          <p:cNvPr id="9" name="Rectangle 8">
            <a:extLst>
              <a:ext uri="{FF2B5EF4-FFF2-40B4-BE49-F238E27FC236}">
                <a16:creationId xmlns:a16="http://schemas.microsoft.com/office/drawing/2014/main" id="{84B45119-1550-A33C-BFAD-F9787B9F37A3}"/>
              </a:ext>
            </a:extLst>
          </p:cNvPr>
          <p:cNvSpPr/>
          <p:nvPr/>
        </p:nvSpPr>
        <p:spPr>
          <a:xfrm>
            <a:off x="5410200" y="4876800"/>
            <a:ext cx="1524000" cy="29570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368321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4"/>
            <a:ext cx="10812720" cy="46391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61779" y="462139"/>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Search or filter Your Documents</a:t>
            </a:r>
            <a:endParaRPr lang="ar-YE" sz="3200" b="1" dirty="0">
              <a:solidFill>
                <a:prstClr val="white"/>
              </a:solidFill>
              <a:latin typeface="Agency FB" panose="020B0503020202020204" pitchFamily="34"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5" name="Title 3">
            <a:extLst>
              <a:ext uri="{FF2B5EF4-FFF2-40B4-BE49-F238E27FC236}">
                <a16:creationId xmlns:a16="http://schemas.microsoft.com/office/drawing/2014/main" id="{F4384D17-6429-B02B-BCAA-196BB5D5FAE9}"/>
              </a:ext>
            </a:extLst>
          </p:cNvPr>
          <p:cNvSpPr txBox="1">
            <a:spLocks/>
          </p:cNvSpPr>
          <p:nvPr/>
        </p:nvSpPr>
        <p:spPr>
          <a:xfrm>
            <a:off x="1375877" y="-142999"/>
            <a:ext cx="8229600"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fontAlgn="auto">
              <a:spcAft>
                <a:spcPts val="0"/>
              </a:spcAft>
            </a:pPr>
            <a:r>
              <a:rPr lang="en-US">
                <a:solidFill>
                  <a:srgbClr val="1E1E1D"/>
                </a:solidFill>
              </a:rPr>
              <a:t>Sync</a:t>
            </a:r>
            <a:endParaRPr lang="en-US" dirty="0">
              <a:solidFill>
                <a:srgbClr val="1E1E1D"/>
              </a:solidFill>
            </a:endParaRPr>
          </a:p>
        </p:txBody>
      </p:sp>
      <p:pic>
        <p:nvPicPr>
          <p:cNvPr id="11" name="Picture 10">
            <a:extLst>
              <a:ext uri="{FF2B5EF4-FFF2-40B4-BE49-F238E27FC236}">
                <a16:creationId xmlns:a16="http://schemas.microsoft.com/office/drawing/2014/main" id="{510431FC-468C-C612-D8B9-5EFED29EE28D}"/>
              </a:ext>
            </a:extLst>
          </p:cNvPr>
          <p:cNvPicPr>
            <a:picLocks noChangeAspect="1"/>
          </p:cNvPicPr>
          <p:nvPr/>
        </p:nvPicPr>
        <p:blipFill rotWithShape="1">
          <a:blip r:embed="rId4"/>
          <a:srcRect b="17210"/>
          <a:stretch/>
        </p:blipFill>
        <p:spPr>
          <a:xfrm>
            <a:off x="762000" y="2329489"/>
            <a:ext cx="10203120" cy="2843017"/>
          </a:xfrm>
          <a:prstGeom prst="rect">
            <a:avLst/>
          </a:prstGeom>
        </p:spPr>
      </p:pic>
      <p:sp>
        <p:nvSpPr>
          <p:cNvPr id="15" name="Rectangle 14">
            <a:extLst>
              <a:ext uri="{FF2B5EF4-FFF2-40B4-BE49-F238E27FC236}">
                <a16:creationId xmlns:a16="http://schemas.microsoft.com/office/drawing/2014/main" id="{84B67AB5-AFB1-A3BF-282C-3B6C12929BA9}"/>
              </a:ext>
            </a:extLst>
          </p:cNvPr>
          <p:cNvSpPr/>
          <p:nvPr/>
        </p:nvSpPr>
        <p:spPr>
          <a:xfrm>
            <a:off x="6574036" y="3049321"/>
            <a:ext cx="1685077" cy="1477328"/>
          </a:xfrm>
          <a:prstGeom prst="rect">
            <a:avLst/>
          </a:prstGeom>
        </p:spPr>
        <p:txBody>
          <a:bodyPr wrap="none">
            <a:spAutoFit/>
          </a:bodyPr>
          <a:lstStyle/>
          <a:p>
            <a:r>
              <a:rPr lang="en-US" dirty="0">
                <a:solidFill>
                  <a:srgbClr val="FF0000"/>
                </a:solidFill>
                <a:latin typeface="Helvetica Neue"/>
                <a:cs typeface="Helvetica Neue"/>
              </a:rPr>
              <a:t>Filter your </a:t>
            </a:r>
          </a:p>
          <a:p>
            <a:r>
              <a:rPr lang="en-US" dirty="0">
                <a:solidFill>
                  <a:srgbClr val="FF0000"/>
                </a:solidFill>
                <a:latin typeface="Helvetica Neue"/>
                <a:cs typeface="Helvetica Neue"/>
              </a:rPr>
              <a:t>documents by </a:t>
            </a:r>
          </a:p>
          <a:p>
            <a:r>
              <a:rPr lang="en-US" dirty="0">
                <a:solidFill>
                  <a:srgbClr val="FF0000"/>
                </a:solidFill>
                <a:latin typeface="Helvetica Neue"/>
                <a:cs typeface="Helvetica Neue"/>
              </a:rPr>
              <a:t>author, tag, </a:t>
            </a:r>
          </a:p>
          <a:p>
            <a:r>
              <a:rPr lang="en-US" dirty="0">
                <a:solidFill>
                  <a:srgbClr val="FF0000"/>
                </a:solidFill>
                <a:latin typeface="Helvetica Neue"/>
                <a:cs typeface="Helvetica Neue"/>
              </a:rPr>
              <a:t>publication, </a:t>
            </a:r>
          </a:p>
          <a:p>
            <a:r>
              <a:rPr lang="en-US" dirty="0">
                <a:solidFill>
                  <a:srgbClr val="FF0000"/>
                </a:solidFill>
                <a:latin typeface="Helvetica Neue"/>
                <a:cs typeface="Helvetica Neue"/>
              </a:rPr>
              <a:t>or keyword</a:t>
            </a:r>
            <a:endParaRPr lang="en-US" dirty="0">
              <a:solidFill>
                <a:srgbClr val="FF0000"/>
              </a:solidFill>
            </a:endParaRPr>
          </a:p>
        </p:txBody>
      </p:sp>
      <p:sp>
        <p:nvSpPr>
          <p:cNvPr id="14" name="Down Arrow 6">
            <a:extLst>
              <a:ext uri="{FF2B5EF4-FFF2-40B4-BE49-F238E27FC236}">
                <a16:creationId xmlns:a16="http://schemas.microsoft.com/office/drawing/2014/main" id="{636652C2-E1C8-9DCD-8FFC-46BD075C4E86}"/>
              </a:ext>
            </a:extLst>
          </p:cNvPr>
          <p:cNvSpPr/>
          <p:nvPr/>
        </p:nvSpPr>
        <p:spPr>
          <a:xfrm rot="16200000">
            <a:off x="8249773" y="3470556"/>
            <a:ext cx="297256" cy="337601"/>
          </a:xfrm>
          <a:prstGeom prst="downArrow">
            <a:avLst/>
          </a:prstGeom>
          <a:solidFill>
            <a:srgbClr val="919191"/>
          </a:solidFill>
          <a:ln>
            <a:solidFill>
              <a:srgbClr val="91919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solidFill>
                <a:srgbClr val="1E1E1D"/>
              </a:solidFill>
              <a:highlight>
                <a:srgbClr val="FF0000"/>
              </a:highlight>
            </a:endParaRPr>
          </a:p>
        </p:txBody>
      </p:sp>
      <p:sp>
        <p:nvSpPr>
          <p:cNvPr id="13" name="Down Arrow 5">
            <a:extLst>
              <a:ext uri="{FF2B5EF4-FFF2-40B4-BE49-F238E27FC236}">
                <a16:creationId xmlns:a16="http://schemas.microsoft.com/office/drawing/2014/main" id="{A7072C8B-38E3-4B59-BB45-A0F606FF47F9}"/>
              </a:ext>
            </a:extLst>
          </p:cNvPr>
          <p:cNvSpPr/>
          <p:nvPr/>
        </p:nvSpPr>
        <p:spPr>
          <a:xfrm>
            <a:off x="9573150" y="2438400"/>
            <a:ext cx="297256" cy="337601"/>
          </a:xfrm>
          <a:prstGeom prst="downArrow">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solidFill>
                <a:srgbClr val="1E1E1D"/>
              </a:solidFill>
            </a:endParaRPr>
          </a:p>
        </p:txBody>
      </p:sp>
      <p:sp>
        <p:nvSpPr>
          <p:cNvPr id="6" name="Rectangle 5">
            <a:extLst>
              <a:ext uri="{FF2B5EF4-FFF2-40B4-BE49-F238E27FC236}">
                <a16:creationId xmlns:a16="http://schemas.microsoft.com/office/drawing/2014/main" id="{F502B181-AC82-3513-7A08-23D43DC68006}"/>
              </a:ext>
            </a:extLst>
          </p:cNvPr>
          <p:cNvSpPr/>
          <p:nvPr/>
        </p:nvSpPr>
        <p:spPr>
          <a:xfrm>
            <a:off x="6934200" y="1922074"/>
            <a:ext cx="3865161" cy="369332"/>
          </a:xfrm>
          <a:prstGeom prst="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wrap="none">
            <a:spAutoFit/>
          </a:bodyPr>
          <a:lstStyle/>
          <a:p>
            <a:r>
              <a:rPr lang="en-US" dirty="0">
                <a:ln w="0"/>
                <a:solidFill>
                  <a:schemeClr val="bg1"/>
                </a:solidFill>
                <a:effectLst>
                  <a:outerShdw blurRad="38100" dist="19050" dir="2700000" algn="tl" rotWithShape="0">
                    <a:schemeClr val="dk1">
                      <a:alpha val="40000"/>
                    </a:schemeClr>
                  </a:outerShdw>
                </a:effectLst>
                <a:latin typeface="Helvetica Neue"/>
                <a:cs typeface="Helvetica Neue"/>
              </a:rPr>
              <a:t>Full text search, or filter your results</a:t>
            </a:r>
            <a:endParaRPr lang="en-US" dirty="0">
              <a:ln w="0"/>
              <a:solidFill>
                <a:schemeClr val="bg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15220614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4"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4"/>
            <a:ext cx="10812720" cy="46391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61779" y="462139"/>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Tag Your Documents</a:t>
            </a:r>
            <a:endParaRPr lang="ar-YE" sz="3200" b="1" dirty="0">
              <a:solidFill>
                <a:prstClr val="white"/>
              </a:solidFill>
              <a:latin typeface="Agency FB" panose="020B0503020202020204" pitchFamily="34"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5" name="Title 3">
            <a:extLst>
              <a:ext uri="{FF2B5EF4-FFF2-40B4-BE49-F238E27FC236}">
                <a16:creationId xmlns:a16="http://schemas.microsoft.com/office/drawing/2014/main" id="{F4384D17-6429-B02B-BCAA-196BB5D5FAE9}"/>
              </a:ext>
            </a:extLst>
          </p:cNvPr>
          <p:cNvSpPr txBox="1">
            <a:spLocks/>
          </p:cNvSpPr>
          <p:nvPr/>
        </p:nvSpPr>
        <p:spPr>
          <a:xfrm>
            <a:off x="1375877" y="-142999"/>
            <a:ext cx="8229600"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fontAlgn="auto">
              <a:spcAft>
                <a:spcPts val="0"/>
              </a:spcAft>
            </a:pPr>
            <a:r>
              <a:rPr lang="en-US">
                <a:solidFill>
                  <a:srgbClr val="1E1E1D"/>
                </a:solidFill>
              </a:rPr>
              <a:t>Sync</a:t>
            </a:r>
            <a:endParaRPr lang="en-US" dirty="0">
              <a:solidFill>
                <a:srgbClr val="1E1E1D"/>
              </a:solidFill>
            </a:endParaRPr>
          </a:p>
        </p:txBody>
      </p:sp>
      <p:pic>
        <p:nvPicPr>
          <p:cNvPr id="6" name="Picture 5">
            <a:extLst>
              <a:ext uri="{FF2B5EF4-FFF2-40B4-BE49-F238E27FC236}">
                <a16:creationId xmlns:a16="http://schemas.microsoft.com/office/drawing/2014/main" id="{6A03968C-747C-9FED-D74B-4E777AFA3780}"/>
              </a:ext>
            </a:extLst>
          </p:cNvPr>
          <p:cNvPicPr>
            <a:picLocks noChangeAspect="1"/>
          </p:cNvPicPr>
          <p:nvPr/>
        </p:nvPicPr>
        <p:blipFill>
          <a:blip r:embed="rId4"/>
          <a:stretch>
            <a:fillRect/>
          </a:stretch>
        </p:blipFill>
        <p:spPr>
          <a:xfrm>
            <a:off x="1011106" y="1848964"/>
            <a:ext cx="10025067" cy="4309307"/>
          </a:xfrm>
          <a:prstGeom prst="rect">
            <a:avLst/>
          </a:prstGeom>
        </p:spPr>
      </p:pic>
      <p:sp>
        <p:nvSpPr>
          <p:cNvPr id="11" name="Up Arrow 5">
            <a:extLst>
              <a:ext uri="{FF2B5EF4-FFF2-40B4-BE49-F238E27FC236}">
                <a16:creationId xmlns:a16="http://schemas.microsoft.com/office/drawing/2014/main" id="{701850E2-9DCD-1865-7FE6-F2EBD0EFAAA3}"/>
              </a:ext>
            </a:extLst>
          </p:cNvPr>
          <p:cNvSpPr/>
          <p:nvPr/>
        </p:nvSpPr>
        <p:spPr>
          <a:xfrm rot="5400000">
            <a:off x="7410347" y="5086453"/>
            <a:ext cx="320730" cy="663424"/>
          </a:xfrm>
          <a:prstGeom prst="upArrow">
            <a:avLst/>
          </a:prstGeom>
          <a:solidFill>
            <a:srgbClr val="FF0000"/>
          </a:solid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5858935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4"/>
            <a:ext cx="10812720" cy="46391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61779" y="462139"/>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Sync</a:t>
            </a:r>
            <a:endParaRPr lang="ar-YE" sz="3200" b="1" dirty="0">
              <a:solidFill>
                <a:prstClr val="white"/>
              </a:solidFill>
              <a:latin typeface="Agency FB" panose="020B0503020202020204" pitchFamily="34"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5" name="Title 3">
            <a:extLst>
              <a:ext uri="{FF2B5EF4-FFF2-40B4-BE49-F238E27FC236}">
                <a16:creationId xmlns:a16="http://schemas.microsoft.com/office/drawing/2014/main" id="{F4384D17-6429-B02B-BCAA-196BB5D5FAE9}"/>
              </a:ext>
            </a:extLst>
          </p:cNvPr>
          <p:cNvSpPr txBox="1">
            <a:spLocks/>
          </p:cNvSpPr>
          <p:nvPr/>
        </p:nvSpPr>
        <p:spPr>
          <a:xfrm>
            <a:off x="1375877" y="-142999"/>
            <a:ext cx="8229600"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fontAlgn="auto">
              <a:spcAft>
                <a:spcPts val="0"/>
              </a:spcAft>
            </a:pPr>
            <a:r>
              <a:rPr lang="en-US">
                <a:solidFill>
                  <a:srgbClr val="1E1E1D"/>
                </a:solidFill>
              </a:rPr>
              <a:t>Sync</a:t>
            </a:r>
            <a:endParaRPr lang="en-US" dirty="0">
              <a:solidFill>
                <a:srgbClr val="1E1E1D"/>
              </a:solidFill>
            </a:endParaRPr>
          </a:p>
        </p:txBody>
      </p:sp>
      <p:pic>
        <p:nvPicPr>
          <p:cNvPr id="6" name="Picture 5">
            <a:extLst>
              <a:ext uri="{FF2B5EF4-FFF2-40B4-BE49-F238E27FC236}">
                <a16:creationId xmlns:a16="http://schemas.microsoft.com/office/drawing/2014/main" id="{555F96F0-8FEC-B1C0-C472-794207FE8704}"/>
              </a:ext>
            </a:extLst>
          </p:cNvPr>
          <p:cNvPicPr>
            <a:picLocks noChangeAspect="1"/>
          </p:cNvPicPr>
          <p:nvPr/>
        </p:nvPicPr>
        <p:blipFill>
          <a:blip r:embed="rId4"/>
          <a:stretch>
            <a:fillRect/>
          </a:stretch>
        </p:blipFill>
        <p:spPr>
          <a:xfrm>
            <a:off x="990600" y="1787548"/>
            <a:ext cx="9553644" cy="3143083"/>
          </a:xfrm>
          <a:prstGeom prst="rect">
            <a:avLst/>
          </a:prstGeom>
        </p:spPr>
      </p:pic>
      <p:sp>
        <p:nvSpPr>
          <p:cNvPr id="9" name="TextBox 8">
            <a:extLst>
              <a:ext uri="{FF2B5EF4-FFF2-40B4-BE49-F238E27FC236}">
                <a16:creationId xmlns:a16="http://schemas.microsoft.com/office/drawing/2014/main" id="{0DB462A8-CFAD-AC73-F5C9-43142EE5B066}"/>
              </a:ext>
            </a:extLst>
          </p:cNvPr>
          <p:cNvSpPr txBox="1"/>
          <p:nvPr/>
        </p:nvSpPr>
        <p:spPr>
          <a:xfrm>
            <a:off x="2133600" y="4090137"/>
            <a:ext cx="5006804" cy="646331"/>
          </a:xfrm>
          <a:prstGeom prst="rect">
            <a:avLst/>
          </a:prstGeom>
          <a:solidFill>
            <a:srgbClr val="FFC000">
              <a:alpha val="50000"/>
            </a:srgb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US" dirty="0">
                <a:ln w="0"/>
                <a:solidFill>
                  <a:schemeClr val="tx1"/>
                </a:solidFill>
                <a:effectLst>
                  <a:outerShdw blurRad="38100" dist="19050" dir="2700000" algn="tl" rotWithShape="0">
                    <a:schemeClr val="dk1">
                      <a:alpha val="40000"/>
                    </a:schemeClr>
                  </a:outerShdw>
                </a:effectLst>
                <a:latin typeface="Helvetica Neue"/>
                <a:cs typeface="Helvetica Neue"/>
              </a:rPr>
              <a:t>Sync your library to the Mendeley Cloud to access it anywhere &amp; read on all your devices</a:t>
            </a:r>
          </a:p>
        </p:txBody>
      </p:sp>
      <p:sp>
        <p:nvSpPr>
          <p:cNvPr id="10" name="TextBox 9">
            <a:extLst>
              <a:ext uri="{FF2B5EF4-FFF2-40B4-BE49-F238E27FC236}">
                <a16:creationId xmlns:a16="http://schemas.microsoft.com/office/drawing/2014/main" id="{773103D3-616D-B948-9D24-FC387245D2C1}"/>
              </a:ext>
            </a:extLst>
          </p:cNvPr>
          <p:cNvSpPr txBox="1"/>
          <p:nvPr/>
        </p:nvSpPr>
        <p:spPr>
          <a:xfrm>
            <a:off x="4191000" y="4795022"/>
            <a:ext cx="6912722" cy="1477328"/>
          </a:xfrm>
          <a:prstGeom prst="rect">
            <a:avLst/>
          </a:prstGeom>
          <a:noFill/>
        </p:spPr>
        <p:txBody>
          <a:bodyPr wrap="square" rtlCol="0">
            <a:spAutoFit/>
          </a:bodyPr>
          <a:lstStyle/>
          <a:p>
            <a:pPr marL="285750" indent="-285750">
              <a:buFont typeface="Arial"/>
              <a:buChar char="•"/>
            </a:pPr>
            <a:r>
              <a:rPr lang="en-US" dirty="0">
                <a:latin typeface="Helvetica Neue"/>
                <a:cs typeface="Helvetica Neue"/>
              </a:rPr>
              <a:t>Mendeley backs up your library online</a:t>
            </a:r>
          </a:p>
          <a:p>
            <a:pPr marL="285750" indent="-285750">
              <a:buFont typeface="Arial"/>
              <a:buChar char="•"/>
            </a:pPr>
            <a:endParaRPr lang="en-US" dirty="0">
              <a:latin typeface="Helvetica Neue"/>
              <a:cs typeface="Helvetica Neue"/>
            </a:endParaRPr>
          </a:p>
          <a:p>
            <a:pPr marL="285750" indent="-285750">
              <a:buFont typeface="Arial"/>
              <a:buChar char="•"/>
            </a:pPr>
            <a:r>
              <a:rPr lang="en-US" dirty="0">
                <a:latin typeface="Helvetica Neue"/>
                <a:cs typeface="Helvetica Neue"/>
              </a:rPr>
              <a:t>Access your articles anywhere</a:t>
            </a:r>
          </a:p>
          <a:p>
            <a:pPr marL="285750" indent="-285750">
              <a:buFont typeface="Arial"/>
              <a:buChar char="•"/>
            </a:pPr>
            <a:endParaRPr lang="en-US" dirty="0">
              <a:latin typeface="Helvetica Neue"/>
              <a:cs typeface="Helvetica Neue"/>
            </a:endParaRPr>
          </a:p>
          <a:p>
            <a:pPr marL="285750" indent="-285750">
              <a:buFont typeface="Arial"/>
              <a:buChar char="•"/>
            </a:pPr>
            <a:r>
              <a:rPr lang="en-US" dirty="0">
                <a:latin typeface="Helvetica Neue"/>
                <a:cs typeface="Helvetica Neue"/>
              </a:rPr>
              <a:t>Get customized suggestions and add them to your library</a:t>
            </a:r>
          </a:p>
        </p:txBody>
      </p:sp>
      <p:cxnSp>
        <p:nvCxnSpPr>
          <p:cNvPr id="15" name="Straight Arrow Connector 14">
            <a:extLst>
              <a:ext uri="{FF2B5EF4-FFF2-40B4-BE49-F238E27FC236}">
                <a16:creationId xmlns:a16="http://schemas.microsoft.com/office/drawing/2014/main" id="{D19BA0BF-3A93-1F10-1D60-B50CD8030E31}"/>
              </a:ext>
            </a:extLst>
          </p:cNvPr>
          <p:cNvCxnSpPr>
            <a:cxnSpLocks/>
          </p:cNvCxnSpPr>
          <p:nvPr/>
        </p:nvCxnSpPr>
        <p:spPr>
          <a:xfrm flipH="1">
            <a:off x="1219200" y="4431775"/>
            <a:ext cx="914400" cy="406747"/>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0377117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4"/>
            <a:ext cx="10812720" cy="46391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61779" y="462139"/>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Citations &amp; bibliography</a:t>
            </a:r>
            <a:endParaRPr lang="ar-YE" sz="3200" b="1" dirty="0">
              <a:solidFill>
                <a:prstClr val="white"/>
              </a:solidFill>
              <a:latin typeface="Agency FB" panose="020B0503020202020204" pitchFamily="34"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5" name="Title 3">
            <a:extLst>
              <a:ext uri="{FF2B5EF4-FFF2-40B4-BE49-F238E27FC236}">
                <a16:creationId xmlns:a16="http://schemas.microsoft.com/office/drawing/2014/main" id="{F4384D17-6429-B02B-BCAA-196BB5D5FAE9}"/>
              </a:ext>
            </a:extLst>
          </p:cNvPr>
          <p:cNvSpPr txBox="1">
            <a:spLocks/>
          </p:cNvSpPr>
          <p:nvPr/>
        </p:nvSpPr>
        <p:spPr>
          <a:xfrm>
            <a:off x="1375877" y="-142999"/>
            <a:ext cx="8229600"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fontAlgn="auto">
              <a:spcAft>
                <a:spcPts val="0"/>
              </a:spcAft>
            </a:pPr>
            <a:r>
              <a:rPr lang="en-US">
                <a:solidFill>
                  <a:srgbClr val="1E1E1D"/>
                </a:solidFill>
              </a:rPr>
              <a:t>Sync</a:t>
            </a:r>
            <a:endParaRPr lang="en-US" dirty="0">
              <a:solidFill>
                <a:srgbClr val="1E1E1D"/>
              </a:solidFill>
            </a:endParaRPr>
          </a:p>
        </p:txBody>
      </p:sp>
      <p:pic>
        <p:nvPicPr>
          <p:cNvPr id="9" name="Picture 8" descr="Screenshot 2014-04-03 18.01.04.png">
            <a:extLst>
              <a:ext uri="{FF2B5EF4-FFF2-40B4-BE49-F238E27FC236}">
                <a16:creationId xmlns:a16="http://schemas.microsoft.com/office/drawing/2014/main" id="{71D8BDC5-F4A7-2C70-49D5-1DF3049A264F}"/>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3775477" y="5125433"/>
            <a:ext cx="2458291" cy="1199166"/>
          </a:xfrm>
          <a:prstGeom prst="rect">
            <a:avLst/>
          </a:prstGeom>
        </p:spPr>
      </p:pic>
      <p:sp>
        <p:nvSpPr>
          <p:cNvPr id="4" name="Title 3">
            <a:extLst>
              <a:ext uri="{FF2B5EF4-FFF2-40B4-BE49-F238E27FC236}">
                <a16:creationId xmlns:a16="http://schemas.microsoft.com/office/drawing/2014/main" id="{E94F1D78-5232-1036-EE4A-BAC308775FE8}"/>
              </a:ext>
            </a:extLst>
          </p:cNvPr>
          <p:cNvSpPr txBox="1">
            <a:spLocks/>
          </p:cNvSpPr>
          <p:nvPr/>
        </p:nvSpPr>
        <p:spPr>
          <a:xfrm>
            <a:off x="925031" y="1728700"/>
            <a:ext cx="6975038" cy="584775"/>
          </a:xfrm>
          <a:prstGeom prst="rect">
            <a:avLst/>
          </a:prstGeom>
          <a:solidFill>
            <a:schemeClr val="bg1">
              <a:alpha val="50000"/>
            </a:schemeClr>
          </a:solidFill>
          <a:ln>
            <a:noFill/>
          </a:ln>
        </p:spPr>
        <p:style>
          <a:lnRef idx="0">
            <a:scrgbClr r="0" g="0" b="0"/>
          </a:lnRef>
          <a:fillRef idx="0">
            <a:scrgbClr r="0" g="0" b="0"/>
          </a:fillRef>
          <a:effectRef idx="0">
            <a:scrgbClr r="0" g="0" b="0"/>
          </a:effectRef>
          <a:fontRef idx="minor">
            <a:schemeClr val="lt1"/>
          </a:fontRef>
        </p:style>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fontAlgn="auto">
              <a:spcAft>
                <a:spcPts val="0"/>
              </a:spcAft>
            </a:pPr>
            <a:r>
              <a:rPr lang="en-US" sz="2400" b="1" dirty="0">
                <a:ln w="0"/>
                <a:effectLst>
                  <a:outerShdw blurRad="38100" dist="19050" dir="2700000" algn="tl" rotWithShape="0">
                    <a:schemeClr val="dk1">
                      <a:alpha val="40000"/>
                    </a:schemeClr>
                  </a:outerShdw>
                </a:effectLst>
              </a:rPr>
              <a:t>Install the Citation Plug-in</a:t>
            </a:r>
          </a:p>
        </p:txBody>
      </p:sp>
      <p:pic>
        <p:nvPicPr>
          <p:cNvPr id="13" name="Picture 12">
            <a:extLst>
              <a:ext uri="{FF2B5EF4-FFF2-40B4-BE49-F238E27FC236}">
                <a16:creationId xmlns:a16="http://schemas.microsoft.com/office/drawing/2014/main" id="{97A2FC84-15BF-E93E-4880-023000636840}"/>
              </a:ext>
            </a:extLst>
          </p:cNvPr>
          <p:cNvPicPr>
            <a:picLocks noChangeAspect="1"/>
          </p:cNvPicPr>
          <p:nvPr/>
        </p:nvPicPr>
        <p:blipFill>
          <a:blip r:embed="rId5"/>
          <a:stretch>
            <a:fillRect/>
          </a:stretch>
        </p:blipFill>
        <p:spPr>
          <a:xfrm>
            <a:off x="2536941" y="2290917"/>
            <a:ext cx="7068536" cy="2495898"/>
          </a:xfrm>
          <a:prstGeom prst="rect">
            <a:avLst/>
          </a:prstGeom>
        </p:spPr>
      </p:pic>
    </p:spTree>
    <p:extLst>
      <p:ext uri="{BB962C8B-B14F-4D97-AF65-F5344CB8AC3E}">
        <p14:creationId xmlns:p14="http://schemas.microsoft.com/office/powerpoint/2010/main" val="16158999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4"/>
            <a:ext cx="10812720" cy="46391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61779" y="462139"/>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The Citation Tool Bar Appears in Word Automatically</a:t>
            </a:r>
            <a:endParaRPr lang="ar-YE" sz="3200" b="1" dirty="0">
              <a:solidFill>
                <a:prstClr val="white"/>
              </a:solidFill>
              <a:latin typeface="Agency FB" panose="020B0503020202020204" pitchFamily="34"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5" name="Title 3">
            <a:extLst>
              <a:ext uri="{FF2B5EF4-FFF2-40B4-BE49-F238E27FC236}">
                <a16:creationId xmlns:a16="http://schemas.microsoft.com/office/drawing/2014/main" id="{F4384D17-6429-B02B-BCAA-196BB5D5FAE9}"/>
              </a:ext>
            </a:extLst>
          </p:cNvPr>
          <p:cNvSpPr txBox="1">
            <a:spLocks/>
          </p:cNvSpPr>
          <p:nvPr/>
        </p:nvSpPr>
        <p:spPr>
          <a:xfrm>
            <a:off x="1375877" y="-142999"/>
            <a:ext cx="8229600"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fontAlgn="auto">
              <a:spcAft>
                <a:spcPts val="0"/>
              </a:spcAft>
            </a:pPr>
            <a:r>
              <a:rPr lang="en-US">
                <a:solidFill>
                  <a:srgbClr val="1E1E1D"/>
                </a:solidFill>
              </a:rPr>
              <a:t>Sync</a:t>
            </a:r>
            <a:endParaRPr lang="en-US" dirty="0">
              <a:solidFill>
                <a:srgbClr val="1E1E1D"/>
              </a:solidFill>
            </a:endParaRPr>
          </a:p>
        </p:txBody>
      </p:sp>
      <p:pic>
        <p:nvPicPr>
          <p:cNvPr id="6" name="Picture 11" descr="Screenshot 2014-03-12 16.38.33.png">
            <a:extLst>
              <a:ext uri="{FF2B5EF4-FFF2-40B4-BE49-F238E27FC236}">
                <a16:creationId xmlns:a16="http://schemas.microsoft.com/office/drawing/2014/main" id="{ED5ECAF5-04B8-EF0A-FE61-16FC632FA4B2}"/>
              </a:ext>
            </a:extLst>
          </p:cNvPr>
          <p:cNvPicPr>
            <a:picLocks noChangeAspect="1"/>
          </p:cNvPicPr>
          <p:nvPr/>
        </p:nvPicPr>
        <p:blipFill>
          <a:blip r:embed="rId4">
            <a:extLst>
              <a:ext uri="{28A0092B-C50C-407E-A947-70E740481C1C}">
                <a14:useLocalDpi xmlns:a14="http://schemas.microsoft.com/office/drawing/2010/main"/>
              </a:ext>
            </a:extLst>
          </a:blip>
          <a:srcRect/>
          <a:stretch>
            <a:fillRect/>
          </a:stretch>
        </p:blipFill>
        <p:spPr bwMode="auto">
          <a:xfrm>
            <a:off x="1379835" y="1689794"/>
            <a:ext cx="7242047" cy="23600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Down Arrow 4">
            <a:extLst>
              <a:ext uri="{FF2B5EF4-FFF2-40B4-BE49-F238E27FC236}">
                <a16:creationId xmlns:a16="http://schemas.microsoft.com/office/drawing/2014/main" id="{EB6CD3FF-C171-025F-9C2D-637EDB0E6ECB}"/>
              </a:ext>
            </a:extLst>
          </p:cNvPr>
          <p:cNvSpPr/>
          <p:nvPr/>
        </p:nvSpPr>
        <p:spPr>
          <a:xfrm rot="16200000">
            <a:off x="1058449" y="2543734"/>
            <a:ext cx="297256" cy="337601"/>
          </a:xfrm>
          <a:prstGeom prst="downArrow">
            <a:avLst/>
          </a:prstGeom>
          <a:solidFill>
            <a:srgbClr val="FF0000"/>
          </a:solid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US">
              <a:solidFill>
                <a:srgbClr val="1E1E1D"/>
              </a:solidFill>
            </a:endParaRPr>
          </a:p>
        </p:txBody>
      </p:sp>
      <p:pic>
        <p:nvPicPr>
          <p:cNvPr id="12" name="Picture 11">
            <a:extLst>
              <a:ext uri="{FF2B5EF4-FFF2-40B4-BE49-F238E27FC236}">
                <a16:creationId xmlns:a16="http://schemas.microsoft.com/office/drawing/2014/main" id="{C6ABBD17-C6FA-8739-E7CA-91FA625E8A8F}"/>
              </a:ext>
            </a:extLst>
          </p:cNvPr>
          <p:cNvPicPr>
            <a:picLocks noChangeAspect="1"/>
          </p:cNvPicPr>
          <p:nvPr/>
        </p:nvPicPr>
        <p:blipFill>
          <a:blip r:embed="rId5"/>
          <a:stretch>
            <a:fillRect/>
          </a:stretch>
        </p:blipFill>
        <p:spPr>
          <a:xfrm>
            <a:off x="743329" y="4036832"/>
            <a:ext cx="6235940" cy="2219789"/>
          </a:xfrm>
          <a:prstGeom prst="rect">
            <a:avLst/>
          </a:prstGeom>
        </p:spPr>
      </p:pic>
      <p:sp>
        <p:nvSpPr>
          <p:cNvPr id="13" name="Rectangle 12">
            <a:extLst>
              <a:ext uri="{FF2B5EF4-FFF2-40B4-BE49-F238E27FC236}">
                <a16:creationId xmlns:a16="http://schemas.microsoft.com/office/drawing/2014/main" id="{417293D5-75CC-A3FD-FDA1-21F63FA93212}"/>
              </a:ext>
            </a:extLst>
          </p:cNvPr>
          <p:cNvSpPr/>
          <p:nvPr/>
        </p:nvSpPr>
        <p:spPr>
          <a:xfrm>
            <a:off x="7316870" y="4130401"/>
            <a:ext cx="1137762" cy="923330"/>
          </a:xfrm>
          <a:prstGeom prst="rect">
            <a:avLst/>
          </a:prstGeom>
        </p:spPr>
        <p:txBody>
          <a:bodyPr wrap="none">
            <a:spAutoFit/>
          </a:bodyPr>
          <a:lstStyle/>
          <a:p>
            <a:r>
              <a:rPr lang="en-US" dirty="0">
                <a:latin typeface="Helvetica Neue"/>
                <a:cs typeface="Helvetica Neue"/>
              </a:rPr>
              <a:t>Mac</a:t>
            </a:r>
          </a:p>
          <a:p>
            <a:endParaRPr lang="en-US" dirty="0">
              <a:latin typeface="Helvetica Neue"/>
              <a:cs typeface="Helvetica Neue"/>
            </a:endParaRPr>
          </a:p>
          <a:p>
            <a:r>
              <a:rPr lang="en-US" dirty="0">
                <a:latin typeface="Helvetica Neue"/>
                <a:cs typeface="Helvetica Neue"/>
              </a:rPr>
              <a:t>Windows</a:t>
            </a:r>
            <a:endParaRPr lang="en-US" dirty="0"/>
          </a:p>
        </p:txBody>
      </p:sp>
      <p:sp>
        <p:nvSpPr>
          <p:cNvPr id="14" name="Down Arrow 6">
            <a:extLst>
              <a:ext uri="{FF2B5EF4-FFF2-40B4-BE49-F238E27FC236}">
                <a16:creationId xmlns:a16="http://schemas.microsoft.com/office/drawing/2014/main" id="{8DD81DBC-A16F-E02E-C5FE-20371B06C3C6}"/>
              </a:ext>
            </a:extLst>
          </p:cNvPr>
          <p:cNvSpPr/>
          <p:nvPr/>
        </p:nvSpPr>
        <p:spPr>
          <a:xfrm rot="5400000" flipH="1">
            <a:off x="6999441" y="4704353"/>
            <a:ext cx="297256" cy="337601"/>
          </a:xfrm>
          <a:prstGeom prst="downArrow">
            <a:avLst/>
          </a:prstGeom>
          <a:solidFill>
            <a:srgbClr val="919191"/>
          </a:solidFill>
          <a:ln>
            <a:solidFill>
              <a:srgbClr val="91919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rgbClr val="1E1E1D"/>
              </a:solidFill>
            </a:endParaRPr>
          </a:p>
        </p:txBody>
      </p:sp>
      <p:sp>
        <p:nvSpPr>
          <p:cNvPr id="15" name="Down Arrow 7">
            <a:extLst>
              <a:ext uri="{FF2B5EF4-FFF2-40B4-BE49-F238E27FC236}">
                <a16:creationId xmlns:a16="http://schemas.microsoft.com/office/drawing/2014/main" id="{D7A58A10-ABD8-C062-8776-F284BC012433}"/>
              </a:ext>
            </a:extLst>
          </p:cNvPr>
          <p:cNvSpPr/>
          <p:nvPr/>
        </p:nvSpPr>
        <p:spPr>
          <a:xfrm rot="10800000" flipH="1">
            <a:off x="6983039" y="4130401"/>
            <a:ext cx="297256" cy="337601"/>
          </a:xfrm>
          <a:prstGeom prst="downArrow">
            <a:avLst/>
          </a:prstGeom>
          <a:solidFill>
            <a:srgbClr val="919191"/>
          </a:solidFill>
          <a:ln>
            <a:solidFill>
              <a:srgbClr val="91919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rgbClr val="1E1E1D"/>
              </a:solidFill>
            </a:endParaRPr>
          </a:p>
        </p:txBody>
      </p:sp>
    </p:spTree>
    <p:extLst>
      <p:ext uri="{BB962C8B-B14F-4D97-AF65-F5344CB8AC3E}">
        <p14:creationId xmlns:p14="http://schemas.microsoft.com/office/powerpoint/2010/main" val="170638865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5" grpId="0"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2461779" y="462139"/>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Generate In-Text Citations in Word</a:t>
            </a:r>
            <a:endParaRPr lang="ar-YE" sz="3200" b="1" dirty="0">
              <a:solidFill>
                <a:prstClr val="white"/>
              </a:solidFill>
              <a:latin typeface="Agency FB" panose="020B0503020202020204" pitchFamily="34"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5" name="Title 3">
            <a:extLst>
              <a:ext uri="{FF2B5EF4-FFF2-40B4-BE49-F238E27FC236}">
                <a16:creationId xmlns:a16="http://schemas.microsoft.com/office/drawing/2014/main" id="{F4384D17-6429-B02B-BCAA-196BB5D5FAE9}"/>
              </a:ext>
            </a:extLst>
          </p:cNvPr>
          <p:cNvSpPr txBox="1">
            <a:spLocks/>
          </p:cNvSpPr>
          <p:nvPr/>
        </p:nvSpPr>
        <p:spPr>
          <a:xfrm>
            <a:off x="1375877" y="-142999"/>
            <a:ext cx="8229600"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fontAlgn="auto">
              <a:spcAft>
                <a:spcPts val="0"/>
              </a:spcAft>
            </a:pPr>
            <a:r>
              <a:rPr lang="en-US">
                <a:solidFill>
                  <a:srgbClr val="1E1E1D"/>
                </a:solidFill>
              </a:rPr>
              <a:t>Sync</a:t>
            </a:r>
            <a:endParaRPr lang="en-US" dirty="0">
              <a:solidFill>
                <a:srgbClr val="1E1E1D"/>
              </a:solidFill>
            </a:endParaRPr>
          </a:p>
        </p:txBody>
      </p:sp>
      <p:sp>
        <p:nvSpPr>
          <p:cNvPr id="18" name="Rectangle 17">
            <a:extLst>
              <a:ext uri="{FF2B5EF4-FFF2-40B4-BE49-F238E27FC236}">
                <a16:creationId xmlns:a16="http://schemas.microsoft.com/office/drawing/2014/main" id="{A30B90CA-114A-0DB7-64C0-BB5FBCCE9835}"/>
              </a:ext>
            </a:extLst>
          </p:cNvPr>
          <p:cNvSpPr/>
          <p:nvPr/>
        </p:nvSpPr>
        <p:spPr>
          <a:xfrm>
            <a:off x="6275341" y="5054670"/>
            <a:ext cx="2627504" cy="1200329"/>
          </a:xfrm>
          <a:prstGeom prst="rect">
            <a:avLst/>
          </a:prstGeom>
        </p:spPr>
        <p:txBody>
          <a:bodyPr wrap="square">
            <a:spAutoFit/>
          </a:bodyPr>
          <a:lstStyle/>
          <a:p>
            <a:r>
              <a:rPr lang="en-US" dirty="0">
                <a:latin typeface="Helvetica Neue"/>
                <a:cs typeface="Helvetica Neue"/>
              </a:rPr>
              <a:t>3. Select the article or book, and click ‘ok’ to automatically cite that text in Word</a:t>
            </a:r>
          </a:p>
        </p:txBody>
      </p:sp>
      <p:pic>
        <p:nvPicPr>
          <p:cNvPr id="13" name="Picture 12">
            <a:extLst>
              <a:ext uri="{FF2B5EF4-FFF2-40B4-BE49-F238E27FC236}">
                <a16:creationId xmlns:a16="http://schemas.microsoft.com/office/drawing/2014/main" id="{B45F7FEA-894B-DFE6-C3BF-2A0AAA044FE9}"/>
              </a:ext>
            </a:extLst>
          </p:cNvPr>
          <p:cNvPicPr>
            <a:picLocks noChangeAspect="1"/>
          </p:cNvPicPr>
          <p:nvPr/>
        </p:nvPicPr>
        <p:blipFill>
          <a:blip r:embed="rId4"/>
          <a:stretch>
            <a:fillRect/>
          </a:stretch>
        </p:blipFill>
        <p:spPr>
          <a:xfrm>
            <a:off x="1589684" y="1862521"/>
            <a:ext cx="10046518" cy="3549683"/>
          </a:xfrm>
          <a:prstGeom prst="rect">
            <a:avLst/>
          </a:prstGeom>
        </p:spPr>
      </p:pic>
      <p:sp>
        <p:nvSpPr>
          <p:cNvPr id="10" name="Down Arrow 6">
            <a:extLst>
              <a:ext uri="{FF2B5EF4-FFF2-40B4-BE49-F238E27FC236}">
                <a16:creationId xmlns:a16="http://schemas.microsoft.com/office/drawing/2014/main" id="{D88541DE-1A7C-9EF6-D2F6-4F91DD1FAEB0}"/>
              </a:ext>
            </a:extLst>
          </p:cNvPr>
          <p:cNvSpPr/>
          <p:nvPr/>
        </p:nvSpPr>
        <p:spPr>
          <a:xfrm rot="5400000" flipH="1">
            <a:off x="8754217" y="1859688"/>
            <a:ext cx="297256" cy="716706"/>
          </a:xfrm>
          <a:prstGeom prst="downArrow">
            <a:avLst/>
          </a:prstGeom>
          <a:solidFill>
            <a:srgbClr val="FF0000"/>
          </a:solidFill>
          <a:ln>
            <a:solidFill>
              <a:srgbClr val="91919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rgbClr val="1E1E1D"/>
              </a:solidFill>
            </a:endParaRPr>
          </a:p>
        </p:txBody>
      </p:sp>
      <p:sp>
        <p:nvSpPr>
          <p:cNvPr id="17" name="Down Arrow 9">
            <a:extLst>
              <a:ext uri="{FF2B5EF4-FFF2-40B4-BE49-F238E27FC236}">
                <a16:creationId xmlns:a16="http://schemas.microsoft.com/office/drawing/2014/main" id="{94DFD56F-4417-8C95-5ECE-4F732019DA10}"/>
              </a:ext>
            </a:extLst>
          </p:cNvPr>
          <p:cNvSpPr/>
          <p:nvPr/>
        </p:nvSpPr>
        <p:spPr>
          <a:xfrm flipH="1">
            <a:off x="6315687" y="2727417"/>
            <a:ext cx="297256" cy="337601"/>
          </a:xfrm>
          <a:prstGeom prst="downArrow">
            <a:avLst/>
          </a:prstGeom>
          <a:solidFill>
            <a:srgbClr val="919191"/>
          </a:solidFill>
          <a:ln>
            <a:solidFill>
              <a:srgbClr val="91919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rgbClr val="1E1E1D"/>
              </a:solidFill>
            </a:endParaRPr>
          </a:p>
        </p:txBody>
      </p:sp>
      <p:sp>
        <p:nvSpPr>
          <p:cNvPr id="14" name="TextBox 13">
            <a:extLst>
              <a:ext uri="{FF2B5EF4-FFF2-40B4-BE49-F238E27FC236}">
                <a16:creationId xmlns:a16="http://schemas.microsoft.com/office/drawing/2014/main" id="{13745F83-E67C-E19F-5291-4773C6F4C7A1}"/>
              </a:ext>
            </a:extLst>
          </p:cNvPr>
          <p:cNvSpPr txBox="1"/>
          <p:nvPr/>
        </p:nvSpPr>
        <p:spPr>
          <a:xfrm>
            <a:off x="9446755" y="2122608"/>
            <a:ext cx="1383712" cy="246221"/>
          </a:xfrm>
          <a:prstGeom prst="rect">
            <a:avLst/>
          </a:prstGeom>
          <a:noFill/>
        </p:spPr>
        <p:txBody>
          <a:bodyPr wrap="none" rtlCol="0">
            <a:spAutoFit/>
          </a:bodyPr>
          <a:lstStyle/>
          <a:p>
            <a:r>
              <a:rPr lang="en-US" sz="1000" b="1" dirty="0">
                <a:latin typeface="Helvetica Neue"/>
                <a:cs typeface="Helvetica Neue"/>
              </a:rPr>
              <a:t>Click Mendeley Cite</a:t>
            </a:r>
            <a:endParaRPr lang="en-US" sz="1000" b="1" dirty="0"/>
          </a:p>
        </p:txBody>
      </p:sp>
      <p:sp>
        <p:nvSpPr>
          <p:cNvPr id="15" name="Down Arrow 6">
            <a:extLst>
              <a:ext uri="{FF2B5EF4-FFF2-40B4-BE49-F238E27FC236}">
                <a16:creationId xmlns:a16="http://schemas.microsoft.com/office/drawing/2014/main" id="{89235764-6776-32F1-F8EA-477A1B6CFDAE}"/>
              </a:ext>
            </a:extLst>
          </p:cNvPr>
          <p:cNvSpPr/>
          <p:nvPr/>
        </p:nvSpPr>
        <p:spPr>
          <a:xfrm rot="16200000" flipH="1">
            <a:off x="7440465" y="3552863"/>
            <a:ext cx="297256" cy="716706"/>
          </a:xfrm>
          <a:prstGeom prst="downArrow">
            <a:avLst/>
          </a:prstGeom>
          <a:solidFill>
            <a:srgbClr val="FF0000"/>
          </a:solidFill>
          <a:ln>
            <a:solidFill>
              <a:srgbClr val="91919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rgbClr val="1E1E1D"/>
              </a:solidFill>
            </a:endParaRPr>
          </a:p>
        </p:txBody>
      </p:sp>
      <p:sp>
        <p:nvSpPr>
          <p:cNvPr id="19" name="TextBox 18">
            <a:extLst>
              <a:ext uri="{FF2B5EF4-FFF2-40B4-BE49-F238E27FC236}">
                <a16:creationId xmlns:a16="http://schemas.microsoft.com/office/drawing/2014/main" id="{ACB63EBA-E2DF-9E83-218E-F5BD4314F4BA}"/>
              </a:ext>
            </a:extLst>
          </p:cNvPr>
          <p:cNvSpPr txBox="1"/>
          <p:nvPr/>
        </p:nvSpPr>
        <p:spPr>
          <a:xfrm>
            <a:off x="6448535" y="3799471"/>
            <a:ext cx="808235" cy="246221"/>
          </a:xfrm>
          <a:prstGeom prst="rect">
            <a:avLst/>
          </a:prstGeom>
          <a:noFill/>
        </p:spPr>
        <p:txBody>
          <a:bodyPr wrap="none" rtlCol="0">
            <a:spAutoFit/>
          </a:bodyPr>
          <a:lstStyle/>
          <a:p>
            <a:r>
              <a:rPr lang="en-MY" sz="1000" b="1" dirty="0"/>
              <a:t>Search ref</a:t>
            </a:r>
            <a:endParaRPr lang="en-US" sz="1000" b="1" dirty="0"/>
          </a:p>
        </p:txBody>
      </p:sp>
      <p:sp>
        <p:nvSpPr>
          <p:cNvPr id="21" name="Down Arrow 6">
            <a:extLst>
              <a:ext uri="{FF2B5EF4-FFF2-40B4-BE49-F238E27FC236}">
                <a16:creationId xmlns:a16="http://schemas.microsoft.com/office/drawing/2014/main" id="{5A714062-E1EC-72D8-19FE-FA4FAD1C1BAD}"/>
              </a:ext>
            </a:extLst>
          </p:cNvPr>
          <p:cNvSpPr/>
          <p:nvPr/>
        </p:nvSpPr>
        <p:spPr>
          <a:xfrm rot="5400000" flipH="1">
            <a:off x="3638725" y="3397158"/>
            <a:ext cx="297256" cy="716706"/>
          </a:xfrm>
          <a:prstGeom prst="downArrow">
            <a:avLst/>
          </a:prstGeom>
          <a:solidFill>
            <a:srgbClr val="FF0000"/>
          </a:solidFill>
          <a:ln>
            <a:solidFill>
              <a:srgbClr val="91919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rgbClr val="1E1E1D"/>
              </a:solidFill>
            </a:endParaRPr>
          </a:p>
        </p:txBody>
      </p:sp>
    </p:spTree>
    <p:extLst>
      <p:ext uri="{BB962C8B-B14F-4D97-AF65-F5344CB8AC3E}">
        <p14:creationId xmlns:p14="http://schemas.microsoft.com/office/powerpoint/2010/main" val="315529346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1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17" grpId="0" animBg="1"/>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4"/>
            <a:ext cx="10812720" cy="46391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61779" y="462139"/>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Editing and Adding to Citations</a:t>
            </a:r>
            <a:endParaRPr lang="ar-YE" sz="3200" b="1" dirty="0">
              <a:solidFill>
                <a:prstClr val="white"/>
              </a:solidFill>
              <a:latin typeface="Agency FB" panose="020B0503020202020204" pitchFamily="34"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5" name="Title 3">
            <a:extLst>
              <a:ext uri="{FF2B5EF4-FFF2-40B4-BE49-F238E27FC236}">
                <a16:creationId xmlns:a16="http://schemas.microsoft.com/office/drawing/2014/main" id="{F4384D17-6429-B02B-BCAA-196BB5D5FAE9}"/>
              </a:ext>
            </a:extLst>
          </p:cNvPr>
          <p:cNvSpPr txBox="1">
            <a:spLocks/>
          </p:cNvSpPr>
          <p:nvPr/>
        </p:nvSpPr>
        <p:spPr>
          <a:xfrm>
            <a:off x="1375877" y="-142999"/>
            <a:ext cx="8229600"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fontAlgn="auto">
              <a:spcAft>
                <a:spcPts val="0"/>
              </a:spcAft>
            </a:pPr>
            <a:r>
              <a:rPr lang="en-US">
                <a:solidFill>
                  <a:srgbClr val="1E1E1D"/>
                </a:solidFill>
              </a:rPr>
              <a:t>Sync</a:t>
            </a:r>
            <a:endParaRPr lang="en-US" dirty="0">
              <a:solidFill>
                <a:srgbClr val="1E1E1D"/>
              </a:solidFill>
            </a:endParaRPr>
          </a:p>
        </p:txBody>
      </p:sp>
      <p:sp>
        <p:nvSpPr>
          <p:cNvPr id="7" name="Rectangle 6">
            <a:extLst>
              <a:ext uri="{FF2B5EF4-FFF2-40B4-BE49-F238E27FC236}">
                <a16:creationId xmlns:a16="http://schemas.microsoft.com/office/drawing/2014/main" id="{A8FF10F8-3584-5214-CBC1-248279F1BEF3}"/>
              </a:ext>
            </a:extLst>
          </p:cNvPr>
          <p:cNvSpPr/>
          <p:nvPr/>
        </p:nvSpPr>
        <p:spPr>
          <a:xfrm>
            <a:off x="1949197" y="1695339"/>
            <a:ext cx="2198038" cy="369332"/>
          </a:xfrm>
          <a:prstGeom prst="rect">
            <a:avLst/>
          </a:prstGeom>
        </p:spPr>
        <p:txBody>
          <a:bodyPr wrap="none">
            <a:spAutoFit/>
          </a:bodyPr>
          <a:lstStyle/>
          <a:p>
            <a:r>
              <a:rPr lang="en-US" dirty="0">
                <a:latin typeface="Helvetica Neue"/>
                <a:cs typeface="Helvetica Neue"/>
              </a:rPr>
              <a:t>Select your citation </a:t>
            </a:r>
            <a:endParaRPr lang="en-US" dirty="0"/>
          </a:p>
        </p:txBody>
      </p:sp>
      <p:pic>
        <p:nvPicPr>
          <p:cNvPr id="17" name="Picture 16">
            <a:extLst>
              <a:ext uri="{FF2B5EF4-FFF2-40B4-BE49-F238E27FC236}">
                <a16:creationId xmlns:a16="http://schemas.microsoft.com/office/drawing/2014/main" id="{073A3AC8-32A5-3B9E-E613-D0D8BC6ACFED}"/>
              </a:ext>
            </a:extLst>
          </p:cNvPr>
          <p:cNvPicPr>
            <a:picLocks noChangeAspect="1"/>
          </p:cNvPicPr>
          <p:nvPr/>
        </p:nvPicPr>
        <p:blipFill>
          <a:blip r:embed="rId4"/>
          <a:stretch>
            <a:fillRect/>
          </a:stretch>
        </p:blipFill>
        <p:spPr>
          <a:xfrm>
            <a:off x="2316268" y="2224392"/>
            <a:ext cx="3429479" cy="1000265"/>
          </a:xfrm>
          <a:prstGeom prst="rect">
            <a:avLst/>
          </a:prstGeom>
        </p:spPr>
      </p:pic>
      <p:pic>
        <p:nvPicPr>
          <p:cNvPr id="19" name="Picture 18">
            <a:extLst>
              <a:ext uri="{FF2B5EF4-FFF2-40B4-BE49-F238E27FC236}">
                <a16:creationId xmlns:a16="http://schemas.microsoft.com/office/drawing/2014/main" id="{BD164731-5DF8-DBD1-D9E9-29ED83CCB05F}"/>
              </a:ext>
            </a:extLst>
          </p:cNvPr>
          <p:cNvPicPr>
            <a:picLocks noChangeAspect="1"/>
          </p:cNvPicPr>
          <p:nvPr/>
        </p:nvPicPr>
        <p:blipFill>
          <a:blip r:embed="rId5"/>
          <a:stretch>
            <a:fillRect/>
          </a:stretch>
        </p:blipFill>
        <p:spPr>
          <a:xfrm>
            <a:off x="6446255" y="1905000"/>
            <a:ext cx="3571048" cy="3733800"/>
          </a:xfrm>
          <a:prstGeom prst="rect">
            <a:avLst/>
          </a:prstGeom>
        </p:spPr>
      </p:pic>
    </p:spTree>
    <p:extLst>
      <p:ext uri="{BB962C8B-B14F-4D97-AF65-F5344CB8AC3E}">
        <p14:creationId xmlns:p14="http://schemas.microsoft.com/office/powerpoint/2010/main" val="266338444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4"/>
            <a:ext cx="10812720" cy="46391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indent="-304800">
              <a:lnSpc>
                <a:spcPct val="107000"/>
              </a:lnSpc>
              <a:spcAft>
                <a:spcPts val="800"/>
              </a:spcAft>
            </a:pPr>
            <a:r>
              <a:rPr lang="en-MY" sz="1800" kern="100">
                <a:effectLst/>
                <a:latin typeface="Calibri" panose="020F0502020204030204" pitchFamily="34" charset="0"/>
                <a:ea typeface="Times New Roman" panose="02020603050405020304" pitchFamily="18" charset="0"/>
                <a:cs typeface="Arial" panose="020B0604020202020204" pitchFamily="34" charset="0"/>
              </a:rPr>
              <a:t>Nguyen, G. L., Dumba, B., Ngo, Q.-D., Le, H.-V., &amp; Nguyen, T. N. (2022). A collaborative approach to early detection of IoT Botnet. </a:t>
            </a:r>
            <a:r>
              <a:rPr lang="en-MY" sz="1800" i="1" kern="100">
                <a:effectLst/>
                <a:latin typeface="Calibri" panose="020F0502020204030204" pitchFamily="34" charset="0"/>
                <a:ea typeface="Times New Roman" panose="02020603050405020304" pitchFamily="18" charset="0"/>
                <a:cs typeface="Arial" panose="020B0604020202020204" pitchFamily="34" charset="0"/>
              </a:rPr>
              <a:t>Computers &amp; Electrical Engineering</a:t>
            </a:r>
            <a:r>
              <a:rPr lang="en-MY" sz="1800" kern="100">
                <a:effectLst/>
                <a:latin typeface="Calibri" panose="020F0502020204030204" pitchFamily="34" charset="0"/>
                <a:ea typeface="Times New Roman" panose="02020603050405020304" pitchFamily="18" charset="0"/>
                <a:cs typeface="Arial" panose="020B0604020202020204" pitchFamily="34" charset="0"/>
              </a:rPr>
              <a:t>, </a:t>
            </a:r>
            <a:r>
              <a:rPr lang="en-MY" sz="1800" i="1" kern="100">
                <a:effectLst/>
                <a:latin typeface="Calibri" panose="020F0502020204030204" pitchFamily="34" charset="0"/>
                <a:ea typeface="Times New Roman" panose="02020603050405020304" pitchFamily="18" charset="0"/>
                <a:cs typeface="Arial" panose="020B0604020202020204" pitchFamily="34" charset="0"/>
              </a:rPr>
              <a:t>97</a:t>
            </a:r>
            <a:r>
              <a:rPr lang="en-MY" sz="1800" kern="100">
                <a:effectLst/>
                <a:latin typeface="Calibri" panose="020F0502020204030204" pitchFamily="34" charset="0"/>
                <a:ea typeface="Times New Roman" panose="02020603050405020304" pitchFamily="18" charset="0"/>
                <a:cs typeface="Arial" panose="020B0604020202020204" pitchFamily="34" charset="0"/>
              </a:rPr>
              <a:t>, 107525. https://doi.org/10.1016/j.compeleceng.2021.107525</a:t>
            </a:r>
            <a:endParaRPr lang="en-US" sz="1800" kern="100">
              <a:effectLst/>
              <a:latin typeface="Calibri" panose="020F0502020204030204" pitchFamily="34" charset="0"/>
              <a:ea typeface="Calibri" panose="020F0502020204030204" pitchFamily="34" charset="0"/>
              <a:cs typeface="Arial" panose="020B0604020202020204" pitchFamily="34"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61779" y="462139"/>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Inserting Your Bibliography</a:t>
            </a:r>
            <a:endParaRPr lang="ar-YE" sz="3200" b="1" dirty="0">
              <a:solidFill>
                <a:prstClr val="white"/>
              </a:solidFill>
              <a:latin typeface="Agency FB" panose="020B0503020202020204" pitchFamily="34"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5" name="Title 3">
            <a:extLst>
              <a:ext uri="{FF2B5EF4-FFF2-40B4-BE49-F238E27FC236}">
                <a16:creationId xmlns:a16="http://schemas.microsoft.com/office/drawing/2014/main" id="{F4384D17-6429-B02B-BCAA-196BB5D5FAE9}"/>
              </a:ext>
            </a:extLst>
          </p:cNvPr>
          <p:cNvSpPr txBox="1">
            <a:spLocks/>
          </p:cNvSpPr>
          <p:nvPr/>
        </p:nvSpPr>
        <p:spPr>
          <a:xfrm>
            <a:off x="1375877" y="-142999"/>
            <a:ext cx="8229600"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fontAlgn="auto">
              <a:spcAft>
                <a:spcPts val="0"/>
              </a:spcAft>
            </a:pPr>
            <a:r>
              <a:rPr lang="en-US">
                <a:solidFill>
                  <a:srgbClr val="1E1E1D"/>
                </a:solidFill>
              </a:rPr>
              <a:t>Sync</a:t>
            </a:r>
            <a:endParaRPr lang="en-US" dirty="0">
              <a:solidFill>
                <a:srgbClr val="1E1E1D"/>
              </a:solidFill>
            </a:endParaRPr>
          </a:p>
        </p:txBody>
      </p:sp>
      <p:sp>
        <p:nvSpPr>
          <p:cNvPr id="7" name="TextBox 6">
            <a:extLst>
              <a:ext uri="{FF2B5EF4-FFF2-40B4-BE49-F238E27FC236}">
                <a16:creationId xmlns:a16="http://schemas.microsoft.com/office/drawing/2014/main" id="{EB50C951-79E7-F56F-4BAA-C98F6FC017C4}"/>
              </a:ext>
            </a:extLst>
          </p:cNvPr>
          <p:cNvSpPr txBox="1"/>
          <p:nvPr/>
        </p:nvSpPr>
        <p:spPr>
          <a:xfrm>
            <a:off x="8382000" y="3332395"/>
            <a:ext cx="2775438" cy="400110"/>
          </a:xfrm>
          <a:prstGeom prst="rect">
            <a:avLst/>
          </a:prstGeom>
          <a:noFill/>
        </p:spPr>
        <p:txBody>
          <a:bodyPr wrap="square" rtlCol="0">
            <a:spAutoFit/>
          </a:bodyPr>
          <a:lstStyle/>
          <a:p>
            <a:endParaRPr lang="en-US" sz="1000" dirty="0">
              <a:latin typeface="Helvetica Neue"/>
              <a:cs typeface="Helvetica Neue"/>
            </a:endParaRPr>
          </a:p>
          <a:p>
            <a:r>
              <a:rPr lang="en-US" sz="1000" dirty="0">
                <a:solidFill>
                  <a:srgbClr val="FF0000"/>
                </a:solidFill>
                <a:latin typeface="Helvetica Neue"/>
                <a:cs typeface="Helvetica Neue"/>
              </a:rPr>
              <a:t> Click Insert Bibliography</a:t>
            </a:r>
          </a:p>
        </p:txBody>
      </p:sp>
      <p:sp>
        <p:nvSpPr>
          <p:cNvPr id="9" name="Down Arrow 5">
            <a:extLst>
              <a:ext uri="{FF2B5EF4-FFF2-40B4-BE49-F238E27FC236}">
                <a16:creationId xmlns:a16="http://schemas.microsoft.com/office/drawing/2014/main" id="{D8D6C1E2-DCE1-F25D-5EF4-07465F0845CC}"/>
              </a:ext>
            </a:extLst>
          </p:cNvPr>
          <p:cNvSpPr/>
          <p:nvPr/>
        </p:nvSpPr>
        <p:spPr>
          <a:xfrm rot="5400000" flipH="1">
            <a:off x="7964070" y="3403144"/>
            <a:ext cx="297256" cy="555867"/>
          </a:xfrm>
          <a:prstGeom prst="downArrow">
            <a:avLst/>
          </a:prstGeom>
          <a:solidFill>
            <a:srgbClr val="919191"/>
          </a:solidFill>
          <a:ln>
            <a:solidFill>
              <a:srgbClr val="91919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rgbClr val="1E1E1D"/>
              </a:solidFill>
            </a:endParaRPr>
          </a:p>
        </p:txBody>
      </p:sp>
      <p:pic>
        <p:nvPicPr>
          <p:cNvPr id="10" name="Picture 9" descr="A screenshot of a computer&#10;&#10;Description automatically generated">
            <a:extLst>
              <a:ext uri="{FF2B5EF4-FFF2-40B4-BE49-F238E27FC236}">
                <a16:creationId xmlns:a16="http://schemas.microsoft.com/office/drawing/2014/main" id="{403430B6-E844-92FD-9FE5-12A090788464}"/>
              </a:ext>
            </a:extLst>
          </p:cNvPr>
          <p:cNvPicPr>
            <a:picLocks noChangeAspect="1"/>
          </p:cNvPicPr>
          <p:nvPr/>
        </p:nvPicPr>
        <p:blipFill>
          <a:blip r:embed="rId4"/>
          <a:stretch>
            <a:fillRect/>
          </a:stretch>
        </p:blipFill>
        <p:spPr>
          <a:xfrm>
            <a:off x="2281632" y="2895600"/>
            <a:ext cx="5534660" cy="1971675"/>
          </a:xfrm>
          <a:prstGeom prst="rect">
            <a:avLst/>
          </a:prstGeom>
        </p:spPr>
      </p:pic>
      <p:pic>
        <p:nvPicPr>
          <p:cNvPr id="12" name="Picture 11">
            <a:extLst>
              <a:ext uri="{FF2B5EF4-FFF2-40B4-BE49-F238E27FC236}">
                <a16:creationId xmlns:a16="http://schemas.microsoft.com/office/drawing/2014/main" id="{46F317EB-2ED9-6157-5B1D-8C1180D91225}"/>
              </a:ext>
            </a:extLst>
          </p:cNvPr>
          <p:cNvPicPr>
            <a:picLocks noChangeAspect="1"/>
          </p:cNvPicPr>
          <p:nvPr/>
        </p:nvPicPr>
        <p:blipFill>
          <a:blip r:embed="rId5"/>
          <a:stretch>
            <a:fillRect/>
          </a:stretch>
        </p:blipFill>
        <p:spPr>
          <a:xfrm>
            <a:off x="2364193" y="5026933"/>
            <a:ext cx="6182588" cy="1105054"/>
          </a:xfrm>
          <a:prstGeom prst="rect">
            <a:avLst/>
          </a:prstGeom>
        </p:spPr>
      </p:pic>
    </p:spTree>
    <p:extLst>
      <p:ext uri="{BB962C8B-B14F-4D97-AF65-F5344CB8AC3E}">
        <p14:creationId xmlns:p14="http://schemas.microsoft.com/office/powerpoint/2010/main" val="189278824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4"/>
            <a:ext cx="10812720" cy="46391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indent="-304800">
              <a:lnSpc>
                <a:spcPct val="107000"/>
              </a:lnSpc>
              <a:spcAft>
                <a:spcPts val="800"/>
              </a:spcAft>
            </a:pPr>
            <a:r>
              <a:rPr lang="en-MY" sz="1800" kern="100" dirty="0">
                <a:effectLst/>
                <a:latin typeface="Calibri" panose="020F0502020204030204" pitchFamily="34" charset="0"/>
                <a:ea typeface="Times New Roman" panose="02020603050405020304" pitchFamily="18" charset="0"/>
                <a:cs typeface="Arial" panose="020B0604020202020204" pitchFamily="34" charset="0"/>
              </a:rPr>
              <a:t>Nguyen, G. L., Dumba, B., Ngo, Q.-D., Le, H.-V., &amp; Nguyen, T. N. (2022). A collaborative approach to early detection of IoT Botnet. </a:t>
            </a:r>
            <a:r>
              <a:rPr lang="en-MY" sz="1800" i="1" kern="100" dirty="0">
                <a:effectLst/>
                <a:latin typeface="Calibri" panose="020F0502020204030204" pitchFamily="34" charset="0"/>
                <a:ea typeface="Times New Roman" panose="02020603050405020304" pitchFamily="18" charset="0"/>
                <a:cs typeface="Arial" panose="020B0604020202020204" pitchFamily="34" charset="0"/>
              </a:rPr>
              <a:t>Computers &amp; Electrical Engineering</a:t>
            </a:r>
            <a:r>
              <a:rPr lang="en-MY" sz="1800" kern="100" dirty="0">
                <a:effectLst/>
                <a:latin typeface="Calibri" panose="020F0502020204030204" pitchFamily="34" charset="0"/>
                <a:ea typeface="Times New Roman" panose="02020603050405020304" pitchFamily="18" charset="0"/>
                <a:cs typeface="Arial" panose="020B0604020202020204" pitchFamily="34" charset="0"/>
              </a:rPr>
              <a:t>, </a:t>
            </a:r>
            <a:r>
              <a:rPr lang="en-MY" sz="1800" i="1" kern="100" dirty="0">
                <a:effectLst/>
                <a:latin typeface="Calibri" panose="020F0502020204030204" pitchFamily="34" charset="0"/>
                <a:ea typeface="Times New Roman" panose="02020603050405020304" pitchFamily="18" charset="0"/>
                <a:cs typeface="Arial" panose="020B0604020202020204" pitchFamily="34" charset="0"/>
              </a:rPr>
              <a:t>97</a:t>
            </a:r>
            <a:r>
              <a:rPr lang="en-MY" sz="1800" kern="100" dirty="0">
                <a:effectLst/>
                <a:latin typeface="Calibri" panose="020F0502020204030204" pitchFamily="34" charset="0"/>
                <a:ea typeface="Times New Roman" panose="02020603050405020304" pitchFamily="18" charset="0"/>
                <a:cs typeface="Arial" panose="020B0604020202020204" pitchFamily="34" charset="0"/>
              </a:rPr>
              <a:t>, 107525. https://doi.org/10.1016/j.compeleceng.2021.107525</a:t>
            </a:r>
            <a:endParaRPr lang="en-US" sz="1800"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309340" y="3420271"/>
            <a:ext cx="7977659" cy="1077218"/>
          </a:xfrm>
          <a:prstGeom prst="rect">
            <a:avLst/>
          </a:prstGeom>
          <a:noFill/>
        </p:spPr>
        <p:txBody>
          <a:bodyPr wrap="square" rtlCol="0">
            <a:spAutoFit/>
          </a:bodyPr>
          <a:lstStyle/>
          <a:p>
            <a:pPr algn="ctr"/>
            <a:r>
              <a:rPr lang="en-MY" sz="3200" b="1" i="0" dirty="0">
                <a:solidFill>
                  <a:srgbClr val="FF0000"/>
                </a:solidFill>
                <a:effectLst/>
                <a:latin typeface="YouTube Sans"/>
              </a:rPr>
              <a:t>How To Use Mendeley Reference Manager ? (Beginner's Guide Demo)</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5" name="Title 3">
            <a:extLst>
              <a:ext uri="{FF2B5EF4-FFF2-40B4-BE49-F238E27FC236}">
                <a16:creationId xmlns:a16="http://schemas.microsoft.com/office/drawing/2014/main" id="{F4384D17-6429-B02B-BCAA-196BB5D5FAE9}"/>
              </a:ext>
            </a:extLst>
          </p:cNvPr>
          <p:cNvSpPr txBox="1">
            <a:spLocks/>
          </p:cNvSpPr>
          <p:nvPr/>
        </p:nvSpPr>
        <p:spPr>
          <a:xfrm>
            <a:off x="1375877" y="-142999"/>
            <a:ext cx="8229600"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fontAlgn="auto">
              <a:spcAft>
                <a:spcPts val="0"/>
              </a:spcAft>
            </a:pPr>
            <a:r>
              <a:rPr lang="en-US">
                <a:solidFill>
                  <a:srgbClr val="1E1E1D"/>
                </a:solidFill>
              </a:rPr>
              <a:t>Sync</a:t>
            </a:r>
            <a:endParaRPr lang="en-US" dirty="0">
              <a:solidFill>
                <a:srgbClr val="1E1E1D"/>
              </a:solidFill>
            </a:endParaRPr>
          </a:p>
        </p:txBody>
      </p:sp>
    </p:spTree>
    <p:extLst>
      <p:ext uri="{BB962C8B-B14F-4D97-AF65-F5344CB8AC3E}">
        <p14:creationId xmlns:p14="http://schemas.microsoft.com/office/powerpoint/2010/main" val="205431418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61779" y="462139"/>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References</a:t>
            </a:r>
            <a:endParaRPr lang="ar-YE" sz="3200" b="1" dirty="0">
              <a:solidFill>
                <a:prstClr val="white"/>
              </a:solidFill>
              <a:latin typeface="Agency FB" panose="020B0503020202020204" pitchFamily="34"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4" name="TextBox 6">
            <a:extLst>
              <a:ext uri="{FF2B5EF4-FFF2-40B4-BE49-F238E27FC236}">
                <a16:creationId xmlns:a16="http://schemas.microsoft.com/office/drawing/2014/main" id="{E3D8A627-E05C-38A5-BAB1-A125C136E9ED}"/>
              </a:ext>
            </a:extLst>
          </p:cNvPr>
          <p:cNvSpPr txBox="1">
            <a:spLocks noChangeArrowheads="1"/>
          </p:cNvSpPr>
          <p:nvPr/>
        </p:nvSpPr>
        <p:spPr bwMode="auto">
          <a:xfrm>
            <a:off x="838200" y="1600200"/>
            <a:ext cx="10591800" cy="6771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endParaRPr lang="en-US" dirty="0">
              <a:latin typeface="Times New Roman" panose="02020603050405020304" pitchFamily="18" charset="0"/>
            </a:endParaRPr>
          </a:p>
          <a:p>
            <a:pPr marL="1262063" lvl="1" indent="-342900">
              <a:buFont typeface="Wingdings" panose="05000000000000000000" pitchFamily="2" charset="2"/>
              <a:buChar char="§"/>
              <a:defRPr/>
            </a:pPr>
            <a:endParaRPr lang="en-US" sz="2000" dirty="0"/>
          </a:p>
        </p:txBody>
      </p:sp>
      <p:sp>
        <p:nvSpPr>
          <p:cNvPr id="6" name="TextBox 5">
            <a:extLst>
              <a:ext uri="{FF2B5EF4-FFF2-40B4-BE49-F238E27FC236}">
                <a16:creationId xmlns:a16="http://schemas.microsoft.com/office/drawing/2014/main" id="{2FBEBDC4-CEE6-F3AE-3F79-102E5867110B}"/>
              </a:ext>
            </a:extLst>
          </p:cNvPr>
          <p:cNvSpPr txBox="1"/>
          <p:nvPr/>
        </p:nvSpPr>
        <p:spPr>
          <a:xfrm>
            <a:off x="838200" y="1796610"/>
            <a:ext cx="10439400" cy="4401205"/>
          </a:xfrm>
          <a:prstGeom prst="rect">
            <a:avLst/>
          </a:prstGeom>
          <a:noFill/>
        </p:spPr>
        <p:txBody>
          <a:bodyPr wrap="square">
            <a:spAutoFit/>
          </a:bodyPr>
          <a:lstStyle/>
          <a:p>
            <a:pPr marL="342900" indent="-342900" eaLnBrk="1" hangingPunct="1">
              <a:buFont typeface="Wingdings" panose="05000000000000000000" pitchFamily="2" charset="2"/>
              <a:buChar char="q"/>
              <a:defRPr/>
            </a:pPr>
            <a:r>
              <a:rPr lang="en-US" altLang="en-US" sz="2000" dirty="0">
                <a:ln w="0"/>
                <a:effectLst>
                  <a:outerShdw blurRad="38100" dist="19050" dir="2700000" algn="tl" rotWithShape="0">
                    <a:schemeClr val="dk1">
                      <a:alpha val="40000"/>
                    </a:schemeClr>
                  </a:outerShdw>
                </a:effectLst>
                <a:latin typeface="Times New Roman" panose="02020603050405020304" pitchFamily="18" charset="0"/>
              </a:rPr>
              <a:t>Eaves, S., Sheperis, C. J., Craft, S., Frasier, R., &amp; Wells, D. (2008). Reviewing the literature. In B. T. Erford (Ed.), Research and evaluation in counseling. Lahaska, PA: Lahaska Press.</a:t>
            </a:r>
          </a:p>
          <a:p>
            <a:pPr marL="342900" indent="-342900" eaLnBrk="1" hangingPunct="1">
              <a:buFont typeface="Wingdings" panose="05000000000000000000" pitchFamily="2" charset="2"/>
              <a:buChar char="q"/>
              <a:defRPr/>
            </a:pPr>
            <a:r>
              <a:rPr lang="en-US" altLang="en-US" sz="2000" dirty="0">
                <a:ln w="0"/>
                <a:effectLst>
                  <a:outerShdw blurRad="38100" dist="19050" dir="2700000" algn="tl" rotWithShape="0">
                    <a:schemeClr val="dk1">
                      <a:alpha val="40000"/>
                    </a:schemeClr>
                  </a:outerShdw>
                </a:effectLst>
                <a:latin typeface="Times New Roman" panose="02020603050405020304" pitchFamily="18" charset="0"/>
              </a:rPr>
              <a:t>Sheperis, C.J., Young, J.S. &amp; Daniels M.H. (2017). Counseling research: Quantitative, qualitative, and mixed methods (2nd ed.). Boston, MA: Pearson. ISBN-13: 978-0-13-402509-4</a:t>
            </a:r>
          </a:p>
          <a:p>
            <a:pPr marL="342900" indent="-342900" eaLnBrk="1" hangingPunct="1">
              <a:buFont typeface="Wingdings" panose="05000000000000000000" pitchFamily="2" charset="2"/>
              <a:buChar char="q"/>
              <a:defRPr/>
            </a:pPr>
            <a:r>
              <a:rPr lang="en-US" altLang="en-US" sz="2000" dirty="0" err="1">
                <a:ln w="0"/>
                <a:effectLst>
                  <a:outerShdw blurRad="38100" dist="19050" dir="2700000" algn="tl" rotWithShape="0">
                    <a:schemeClr val="dk1">
                      <a:alpha val="40000"/>
                    </a:schemeClr>
                  </a:outerShdw>
                </a:effectLst>
                <a:latin typeface="Times New Roman" panose="02020603050405020304" pitchFamily="18" charset="0"/>
              </a:rPr>
              <a:t>VanderMey</a:t>
            </a:r>
            <a:r>
              <a:rPr lang="en-US" altLang="en-US" sz="2000" dirty="0">
                <a:ln w="0"/>
                <a:effectLst>
                  <a:outerShdw blurRad="38100" dist="19050" dir="2700000" algn="tl" rotWithShape="0">
                    <a:schemeClr val="dk1">
                      <a:alpha val="40000"/>
                    </a:schemeClr>
                  </a:outerShdw>
                </a:effectLst>
                <a:latin typeface="Times New Roman" panose="02020603050405020304" pitchFamily="18" charset="0"/>
              </a:rPr>
              <a:t>, R., Meyers, V., Van </a:t>
            </a:r>
            <a:r>
              <a:rPr lang="en-US" altLang="en-US" sz="2000" dirty="0" err="1">
                <a:ln w="0"/>
                <a:effectLst>
                  <a:outerShdw blurRad="38100" dist="19050" dir="2700000" algn="tl" rotWithShape="0">
                    <a:schemeClr val="dk1">
                      <a:alpha val="40000"/>
                    </a:schemeClr>
                  </a:outerShdw>
                </a:effectLst>
                <a:latin typeface="Times New Roman" panose="02020603050405020304" pitchFamily="18" charset="0"/>
              </a:rPr>
              <a:t>Rys</a:t>
            </a:r>
            <a:r>
              <a:rPr lang="en-US" altLang="en-US" sz="2000" dirty="0">
                <a:ln w="0"/>
                <a:effectLst>
                  <a:outerShdw blurRad="38100" dist="19050" dir="2700000" algn="tl" rotWithShape="0">
                    <a:schemeClr val="dk1">
                      <a:alpha val="40000"/>
                    </a:schemeClr>
                  </a:outerShdw>
                </a:effectLst>
                <a:latin typeface="Times New Roman" panose="02020603050405020304" pitchFamily="18" charset="0"/>
              </a:rPr>
              <a:t>, J., Kemper, D., &amp; </a:t>
            </a:r>
            <a:r>
              <a:rPr lang="en-US" altLang="en-US" sz="2000" dirty="0" err="1">
                <a:ln w="0"/>
                <a:effectLst>
                  <a:outerShdw blurRad="38100" dist="19050" dir="2700000" algn="tl" rotWithShape="0">
                    <a:schemeClr val="dk1">
                      <a:alpha val="40000"/>
                    </a:schemeClr>
                  </a:outerShdw>
                </a:effectLst>
                <a:latin typeface="Times New Roman" panose="02020603050405020304" pitchFamily="18" charset="0"/>
              </a:rPr>
              <a:t>Sebrank</a:t>
            </a:r>
            <a:r>
              <a:rPr lang="en-US" altLang="en-US" sz="2000" dirty="0">
                <a:ln w="0"/>
                <a:effectLst>
                  <a:outerShdw blurRad="38100" dist="19050" dir="2700000" algn="tl" rotWithShape="0">
                    <a:schemeClr val="dk1">
                      <a:alpha val="40000"/>
                    </a:schemeClr>
                  </a:outerShdw>
                </a:effectLst>
                <a:latin typeface="Times New Roman" panose="02020603050405020304" pitchFamily="18" charset="0"/>
              </a:rPr>
              <a:t>, P. (2011). The college writer: A guide to thinking, writing, and researching (4th ed.). Boston: Houghton Mifflin.</a:t>
            </a:r>
          </a:p>
          <a:p>
            <a:pPr marL="342900" indent="-342900" eaLnBrk="1" hangingPunct="1">
              <a:buFont typeface="Wingdings" panose="05000000000000000000" pitchFamily="2" charset="2"/>
              <a:buChar char="q"/>
              <a:defRPr/>
            </a:pPr>
            <a:r>
              <a:rPr lang="en-US" altLang="en-US" sz="2000" dirty="0">
                <a:ln w="0"/>
                <a:effectLst>
                  <a:outerShdw blurRad="38100" dist="19050" dir="2700000" algn="tl" rotWithShape="0">
                    <a:schemeClr val="dk1">
                      <a:alpha val="40000"/>
                    </a:schemeClr>
                  </a:outerShdw>
                </a:effectLst>
                <a:latin typeface="Times New Roman" panose="02020603050405020304" pitchFamily="18" charset="0"/>
              </a:rPr>
              <a:t>Abd Karim Alias (2010). A brief guide to doing a literature review. Retrieved from http://www.slideshare.net/akarim717/doing-a- literature-review6432447?qid=ea37aecb-065c- 4ac3-8975-03bd20e0a570&amp;v=&amp;b=&amp;</a:t>
            </a:r>
            <a:r>
              <a:rPr lang="en-US" altLang="en-US" sz="2000" dirty="0" err="1">
                <a:ln w="0"/>
                <a:effectLst>
                  <a:outerShdw blurRad="38100" dist="19050" dir="2700000" algn="tl" rotWithShape="0">
                    <a:schemeClr val="dk1">
                      <a:alpha val="40000"/>
                    </a:schemeClr>
                  </a:outerShdw>
                </a:effectLst>
                <a:latin typeface="Times New Roman" panose="02020603050405020304" pitchFamily="18" charset="0"/>
              </a:rPr>
              <a:t>from_search</a:t>
            </a:r>
            <a:r>
              <a:rPr lang="en-US" altLang="en-US" sz="2000" dirty="0">
                <a:ln w="0"/>
                <a:effectLst>
                  <a:outerShdw blurRad="38100" dist="19050" dir="2700000" algn="tl" rotWithShape="0">
                    <a:schemeClr val="dk1">
                      <a:alpha val="40000"/>
                    </a:schemeClr>
                  </a:outerShdw>
                </a:effectLst>
                <a:latin typeface="Times New Roman" panose="02020603050405020304" pitchFamily="18" charset="0"/>
              </a:rPr>
              <a:t>=1</a:t>
            </a:r>
          </a:p>
          <a:p>
            <a:pPr marL="342900" indent="-342900" eaLnBrk="1" hangingPunct="1">
              <a:buFont typeface="Wingdings" panose="05000000000000000000" pitchFamily="2" charset="2"/>
              <a:buChar char="q"/>
              <a:defRPr/>
            </a:pPr>
            <a:r>
              <a:rPr lang="en-US" altLang="en-US" sz="2000" dirty="0">
                <a:ln w="0"/>
                <a:effectLst>
                  <a:outerShdw blurRad="38100" dist="19050" dir="2700000" algn="tl" rotWithShape="0">
                    <a:schemeClr val="dk1">
                      <a:alpha val="40000"/>
                    </a:schemeClr>
                  </a:outerShdw>
                </a:effectLst>
                <a:latin typeface="Times New Roman" panose="02020603050405020304" pitchFamily="18" charset="0"/>
              </a:rPr>
              <a:t>Teoh Yew Heng. Seminar on how to write a research plan &amp; tackling a literature review</a:t>
            </a:r>
          </a:p>
          <a:p>
            <a:pPr marL="342900" indent="-342900" eaLnBrk="1" hangingPunct="1">
              <a:buFont typeface="Wingdings" panose="05000000000000000000" pitchFamily="2" charset="2"/>
              <a:buChar char="q"/>
              <a:defRPr/>
            </a:pPr>
            <a:r>
              <a:rPr lang="en-US" altLang="en-US" sz="2000" dirty="0">
                <a:ln w="0"/>
                <a:effectLst>
                  <a:outerShdw blurRad="38100" dist="19050" dir="2700000" algn="tl" rotWithShape="0">
                    <a:schemeClr val="dk1">
                      <a:alpha val="40000"/>
                    </a:schemeClr>
                  </a:outerShdw>
                </a:effectLst>
                <a:latin typeface="Times New Roman" panose="02020603050405020304" pitchFamily="18" charset="0"/>
              </a:rPr>
              <a:t>https://proofed.com/writing-tips/5-reasons-the-literature-review-is-crucial/</a:t>
            </a:r>
          </a:p>
          <a:p>
            <a:pPr marL="342900" indent="-342900" eaLnBrk="1" hangingPunct="1">
              <a:buFont typeface="Wingdings" panose="05000000000000000000" pitchFamily="2" charset="2"/>
              <a:buChar char="q"/>
              <a:defRPr/>
            </a:pPr>
            <a:r>
              <a:rPr lang="en-US" altLang="en-US" sz="2000" dirty="0">
                <a:ln w="0"/>
                <a:effectLst>
                  <a:outerShdw blurRad="38100" dist="19050" dir="2700000" algn="tl" rotWithShape="0">
                    <a:schemeClr val="dk1">
                      <a:alpha val="40000"/>
                    </a:schemeClr>
                  </a:outerShdw>
                </a:effectLst>
                <a:latin typeface="Times New Roman" panose="02020603050405020304" pitchFamily="18" charset="0"/>
              </a:rPr>
              <a:t>Prof. Mani Maran Ratnam – How to write a report in journal format</a:t>
            </a:r>
          </a:p>
          <a:p>
            <a:pPr marL="800100" lvl="1" indent="-342900" eaLnBrk="1" hangingPunct="1">
              <a:buFont typeface="+mj-lt"/>
              <a:buAutoNum type="arabicPeriod"/>
              <a:defRPr/>
            </a:pPr>
            <a:endParaRPr lang="en-US" altLang="en-US" sz="2000" dirty="0">
              <a:ln w="0"/>
              <a:effectLst>
                <a:outerShdw blurRad="38100" dist="19050" dir="2700000" algn="tl" rotWithShape="0">
                  <a:schemeClr val="dk1">
                    <a:alpha val="40000"/>
                  </a:schemeClr>
                </a:outerShdw>
              </a:effectLst>
              <a:latin typeface="Times New Roman" panose="02020603050405020304" pitchFamily="18" charset="0"/>
            </a:endParaRPr>
          </a:p>
          <a:p>
            <a:pPr marL="342900" indent="-342900" eaLnBrk="1" hangingPunct="1">
              <a:buFont typeface="Wingdings" panose="05000000000000000000" pitchFamily="2" charset="2"/>
              <a:buChar char="q"/>
              <a:defRPr/>
            </a:pPr>
            <a:endParaRPr lang="en-US" altLang="en-US" sz="2000" dirty="0">
              <a:ln w="0"/>
              <a:effectLst>
                <a:outerShdw blurRad="38100" dist="19050" dir="2700000" algn="tl" rotWithShape="0">
                  <a:schemeClr val="dk1">
                    <a:alpha val="40000"/>
                  </a:schemeClr>
                </a:outerShdw>
              </a:effectLst>
              <a:latin typeface="Times New Roman" panose="02020603050405020304" pitchFamily="18" charset="0"/>
            </a:endParaRPr>
          </a:p>
        </p:txBody>
      </p:sp>
    </p:spTree>
    <p:extLst>
      <p:ext uri="{BB962C8B-B14F-4D97-AF65-F5344CB8AC3E}">
        <p14:creationId xmlns:p14="http://schemas.microsoft.com/office/powerpoint/2010/main" val="14048080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stretch>
            <a:fillRect/>
          </a:stretch>
        </p:blipFill>
        <p:spPr>
          <a:xfrm>
            <a:off x="9576180" y="6168740"/>
            <a:ext cx="2279266" cy="384052"/>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4"/>
          <a:stretch>
            <a:fillRect/>
          </a:stretch>
        </p:blipFill>
        <p:spPr>
          <a:xfrm>
            <a:off x="367466" y="485415"/>
            <a:ext cx="2758843" cy="753090"/>
          </a:xfrm>
          <a:prstGeom prst="rect">
            <a:avLst/>
          </a:prstGeom>
        </p:spPr>
      </p:pic>
      <p:pic>
        <p:nvPicPr>
          <p:cNvPr id="4" name="Picture 3">
            <a:extLst>
              <a:ext uri="{FF2B5EF4-FFF2-40B4-BE49-F238E27FC236}">
                <a16:creationId xmlns:a16="http://schemas.microsoft.com/office/drawing/2014/main" id="{B4F11E07-4264-8495-2858-4C5FEEEE25D0}"/>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10" name="TextBox 9">
            <a:extLst>
              <a:ext uri="{FF2B5EF4-FFF2-40B4-BE49-F238E27FC236}">
                <a16:creationId xmlns:a16="http://schemas.microsoft.com/office/drawing/2014/main" id="{2C2209B7-A564-4A7C-687E-49DE198161B1}"/>
              </a:ext>
            </a:extLst>
          </p:cNvPr>
          <p:cNvSpPr txBox="1"/>
          <p:nvPr/>
        </p:nvSpPr>
        <p:spPr>
          <a:xfrm>
            <a:off x="534381" y="5945200"/>
            <a:ext cx="4524565" cy="707886"/>
          </a:xfrm>
          <a:prstGeom prst="rect">
            <a:avLst/>
          </a:prstGeom>
          <a:noFill/>
        </p:spPr>
        <p:txBody>
          <a:bodyPr wrap="square" rtlCol="0">
            <a:spAutoFit/>
          </a:bodyPr>
          <a:lstStyle/>
          <a:p>
            <a:pPr eaLnBrk="1" fontAlgn="auto" hangingPunct="1">
              <a:spcBef>
                <a:spcPts val="0"/>
              </a:spcBef>
              <a:spcAft>
                <a:spcPts val="0"/>
              </a:spcAft>
            </a:pPr>
            <a:r>
              <a:rPr lang="en-US" sz="4000" b="1" dirty="0">
                <a:solidFill>
                  <a:prstClr val="white"/>
                </a:solidFill>
                <a:latin typeface="Times New Roman" panose="02020603050405020304" pitchFamily="18" charset="0"/>
                <a:cs typeface="Times New Roman" panose="02020603050405020304" pitchFamily="18" charset="0"/>
              </a:rPr>
              <a:t>Thank You</a:t>
            </a:r>
          </a:p>
        </p:txBody>
      </p:sp>
      <p:pic>
        <p:nvPicPr>
          <p:cNvPr id="3076" name="Picture 4" descr="Guide To Getting Involved In Undergraduate research Through Cold-emailing -  Cindy Lao">
            <a:extLst>
              <a:ext uri="{FF2B5EF4-FFF2-40B4-BE49-F238E27FC236}">
                <a16:creationId xmlns:a16="http://schemas.microsoft.com/office/drawing/2014/main" id="{00B01708-944A-8EE8-93DE-E79BD3F23EF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895600" y="1317199"/>
            <a:ext cx="7110413" cy="46718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5866195"/>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18739</TotalTime>
  <Words>3530</Words>
  <Application>Microsoft Office PowerPoint</Application>
  <PresentationFormat>Widescreen</PresentationFormat>
  <Paragraphs>379</Paragraphs>
  <Slides>53</Slides>
  <Notes>5</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53</vt:i4>
      </vt:variant>
    </vt:vector>
  </HeadingPairs>
  <TitlesOfParts>
    <vt:vector size="66" baseType="lpstr">
      <vt:lpstr>Agency FB</vt:lpstr>
      <vt:lpstr>Aharoni</vt:lpstr>
      <vt:lpstr>Arial</vt:lpstr>
      <vt:lpstr>Calibri</vt:lpstr>
      <vt:lpstr>Calibri Light</vt:lpstr>
      <vt:lpstr>Helvetica Neue</vt:lpstr>
      <vt:lpstr>Söhne</vt:lpstr>
      <vt:lpstr>Tahoma</vt:lpstr>
      <vt:lpstr>The Serif Hand Black</vt:lpstr>
      <vt:lpstr>Times New Roman</vt:lpstr>
      <vt:lpstr>Wingdings</vt:lpstr>
      <vt:lpstr>YouTube Sans</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kadhum</dc:creator>
  <cp:lastModifiedBy>Mohammed F.R. Anbar</cp:lastModifiedBy>
  <cp:revision>398</cp:revision>
  <dcterms:created xsi:type="dcterms:W3CDTF">2012-10-04T04:34:07Z</dcterms:created>
  <dcterms:modified xsi:type="dcterms:W3CDTF">2023-10-16T08:43:28Z</dcterms:modified>
</cp:coreProperties>
</file>