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2"/>
  </p:notesMasterIdLst>
  <p:sldIdLst>
    <p:sldId id="303" r:id="rId5"/>
    <p:sldId id="546" r:id="rId6"/>
    <p:sldId id="548" r:id="rId7"/>
    <p:sldId id="276" r:id="rId8"/>
    <p:sldId id="517" r:id="rId9"/>
    <p:sldId id="550" r:id="rId10"/>
    <p:sldId id="551" r:id="rId11"/>
    <p:sldId id="552" r:id="rId12"/>
    <p:sldId id="518" r:id="rId13"/>
    <p:sldId id="519" r:id="rId14"/>
    <p:sldId id="521" r:id="rId15"/>
    <p:sldId id="522" r:id="rId16"/>
    <p:sldId id="523" r:id="rId17"/>
    <p:sldId id="524" r:id="rId18"/>
    <p:sldId id="525" r:id="rId19"/>
    <p:sldId id="526" r:id="rId20"/>
    <p:sldId id="527" r:id="rId21"/>
    <p:sldId id="528" r:id="rId22"/>
    <p:sldId id="529" r:id="rId23"/>
    <p:sldId id="530" r:id="rId24"/>
    <p:sldId id="531" r:id="rId25"/>
    <p:sldId id="532" r:id="rId26"/>
    <p:sldId id="533" r:id="rId27"/>
    <p:sldId id="509" r:id="rId28"/>
    <p:sldId id="520" r:id="rId29"/>
    <p:sldId id="508" r:id="rId30"/>
    <p:sldId id="511" r:id="rId31"/>
    <p:sldId id="512" r:id="rId32"/>
    <p:sldId id="513" r:id="rId33"/>
    <p:sldId id="514" r:id="rId34"/>
    <p:sldId id="515" r:id="rId35"/>
    <p:sldId id="516" r:id="rId36"/>
    <p:sldId id="534" r:id="rId37"/>
    <p:sldId id="535" r:id="rId38"/>
    <p:sldId id="547" r:id="rId39"/>
    <p:sldId id="549"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46"/>
            <p14:sldId id="548"/>
            <p14:sldId id="276"/>
            <p14:sldId id="517"/>
            <p14:sldId id="550"/>
            <p14:sldId id="551"/>
            <p14:sldId id="552"/>
            <p14:sldId id="518"/>
            <p14:sldId id="519"/>
            <p14:sldId id="521"/>
            <p14:sldId id="522"/>
            <p14:sldId id="523"/>
            <p14:sldId id="524"/>
            <p14:sldId id="525"/>
            <p14:sldId id="526"/>
            <p14:sldId id="527"/>
            <p14:sldId id="528"/>
            <p14:sldId id="529"/>
            <p14:sldId id="530"/>
            <p14:sldId id="531"/>
            <p14:sldId id="532"/>
            <p14:sldId id="533"/>
            <p14:sldId id="509"/>
            <p14:sldId id="520"/>
            <p14:sldId id="508"/>
            <p14:sldId id="511"/>
            <p14:sldId id="512"/>
            <p14:sldId id="513"/>
            <p14:sldId id="514"/>
            <p14:sldId id="515"/>
            <p14:sldId id="516"/>
            <p14:sldId id="534"/>
            <p14:sldId id="535"/>
            <p14:sldId id="547"/>
            <p14:sldId id="54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70" d="100"/>
          <a:sy n="70" d="100"/>
        </p:scale>
        <p:origin x="714"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10477102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0950384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3268279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2496792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2/26/2026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hyperlink" Target="http://www.mta.sa/wp-content/uploads/2020/07/%D8%A7%D9%84%D8%AC%D8%AF%D9%88%D9%84-%D8%B1%D9%82%D9%85-1-%D9%85%D9%82%D8%A7%D8%B1%D9%86%D8%A9-%D8%A8%D9%8A%D9%86-%D9%85%D8%B9%D8%A7%D9%8A%D9%8A%D8%B1-%D8%A7%D9%84%D8%AA%D9%86%D9%85%D9%8A%D8%A9-%D8%A7%D9%84%D9%85%D9%87%D9%86%D9%8A%D8%A9-%D9%84%D9%85%D8%AF%D9%8A%D8%B1%D9%8A-%D9%88%D9%85%D8%AF%D9%8A%D8%B1%D8%A7%D8%AA-%D8%A7%D9%84%D9%85%D8%AF%D8%A7%D8%B1%D8%B3-%D9%88%D8%A7%D9%84%D9%85%D8%B9%D8%A7%D9%8A%D9%8A%D8%B1-%D8%A7%D9%84%D8%B9%D8%A7%D9%84%D9%85%D9%8A%D8%A9.jpg" TargetMode="External"/><Relationship Id="rId2" Type="http://schemas.openxmlformats.org/officeDocument/2006/relationships/image" Target="../media/image4.png"/><Relationship Id="rId1" Type="http://schemas.openxmlformats.org/officeDocument/2006/relationships/slideLayout" Target="../slideLayouts/slideLayout14.xml"/><Relationship Id="rId4" Type="http://schemas.openxmlformats.org/officeDocument/2006/relationships/image" Target="../media/image6.jpeg"/></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5.xml"/><Relationship Id="rId5" Type="http://schemas.openxmlformats.org/officeDocument/2006/relationships/image" Target="../media/image9.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935693" cy="461665"/>
          </a:xfrm>
          <a:prstGeom prst="rect">
            <a:avLst/>
          </a:prstGeom>
          <a:noFill/>
        </p:spPr>
        <p:txBody>
          <a:bodyPr wrap="none" rtlCol="0">
            <a:spAutoFit/>
          </a:bodyPr>
          <a:lstStyle/>
          <a:p>
            <a:r>
              <a:rPr lang="ar-SA" sz="2400" b="1" dirty="0">
                <a:effectLst/>
                <a:latin typeface="Segoe UI" panose="020B0502040204020203" pitchFamily="34" charset="0"/>
                <a:ea typeface="Times New Roman" panose="02020603050405020304" pitchFamily="18" charset="0"/>
                <a:cs typeface="Segoe UI" panose="020B0502040204020203" pitchFamily="34" charset="0"/>
              </a:rPr>
              <a:t>الأخلاقيات في القيادة التربوية </a:t>
            </a:r>
            <a:endParaRPr lang="en-US" sz="2400" b="1" dirty="0">
              <a:solidFill>
                <a:srgbClr val="00B0F0"/>
              </a:solidFill>
              <a:latin typeface="Segoe UI" panose="020B0502040204020203" pitchFamily="34" charset="0"/>
              <a:cs typeface="Segoe UI" panose="020B0502040204020203" pitchFamily="34" charset="0"/>
            </a:endParaRPr>
          </a:p>
        </p:txBody>
      </p:sp>
      <p:sp>
        <p:nvSpPr>
          <p:cNvPr id="10" name="Rectangle: Rounded Corners 9"/>
          <p:cNvSpPr/>
          <p:nvPr/>
        </p:nvSpPr>
        <p:spPr>
          <a:xfrm>
            <a:off x="6862618" y="3600778"/>
            <a:ext cx="4027798" cy="109459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accent1"/>
                </a:solidFill>
                <a:latin typeface="Times New Roman" panose="02020603050405020304" pitchFamily="18" charset="0"/>
                <a:cs typeface="Times New Roman" panose="02020603050405020304" pitchFamily="18" charset="0"/>
              </a:rPr>
              <a:t>أ.د/ محمد محمدي مخلص </a:t>
            </a:r>
          </a:p>
          <a:p>
            <a:pPr algn="ctr"/>
            <a:r>
              <a:rPr lang="ar-EG" sz="2400" b="1" dirty="0">
                <a:solidFill>
                  <a:schemeClr val="accent1"/>
                </a:solidFill>
                <a:latin typeface="Times New Roman" panose="02020603050405020304" pitchFamily="18" charset="0"/>
                <a:cs typeface="Times New Roman" panose="02020603050405020304" pitchFamily="18" charset="0"/>
              </a:rPr>
              <a:t>أستاذ القيادة التربوية المشارك بجامعة ميد اوشن </a:t>
            </a:r>
            <a:endParaRPr lang="en-US" sz="2400" b="1" dirty="0">
              <a:solidFill>
                <a:schemeClr val="accent1"/>
              </a:solidFill>
              <a:latin typeface="Times New Roman" panose="02020603050405020304" pitchFamily="18" charset="0"/>
              <a:cs typeface="Times New Roman" panose="02020603050405020304" pitchFamily="18" charset="0"/>
            </a:endParaRPr>
          </a:p>
        </p:txBody>
      </p:sp>
      <p:sp>
        <p:nvSpPr>
          <p:cNvPr id="11" name="TextBox 10"/>
          <p:cNvSpPr txBox="1"/>
          <p:nvPr/>
        </p:nvSpPr>
        <p:spPr>
          <a:xfrm>
            <a:off x="3306619" y="4841757"/>
            <a:ext cx="4451926" cy="707886"/>
          </a:xfrm>
          <a:prstGeom prst="rect">
            <a:avLst/>
          </a:prstGeom>
          <a:noFill/>
        </p:spPr>
        <p:txBody>
          <a:bodyPr wrap="square" rtlCol="0">
            <a:spAutoFit/>
          </a:bodyPr>
          <a:lstStyle/>
          <a:p>
            <a:pPr algn="ctr"/>
            <a:r>
              <a:rPr lang="ar-EG" sz="2000" b="1" dirty="0">
                <a:latin typeface="Segoe UI" panose="020B0502040204020203" pitchFamily="34" charset="0"/>
                <a:cs typeface="Segoe UI" panose="020B0502040204020203" pitchFamily="34" charset="0"/>
              </a:rPr>
              <a:t>المحاضرة الخامسة  – </a:t>
            </a:r>
            <a:r>
              <a:rPr lang="ar-EG" sz="2000" b="1" dirty="0">
                <a:effectLst/>
                <a:latin typeface="Segoe UI" panose="020B0502040204020203" pitchFamily="34" charset="0"/>
                <a:ea typeface="Times New Roman" panose="02020603050405020304" pitchFamily="18" charset="0"/>
                <a:cs typeface="Segoe UI" panose="020B0502040204020203" pitchFamily="34" charset="0"/>
              </a:rPr>
              <a:t>أبعاد القيادة الأخلاقية ومعايير اختيارها </a:t>
            </a:r>
            <a:endParaRPr lang="en-US" sz="2000" b="1" dirty="0">
              <a:latin typeface="Segoe UI" panose="020B0502040204020203" pitchFamily="34" charset="0"/>
              <a:cs typeface="Segoe UI" panose="020B0502040204020203" pitchFamily="34"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GB" sz="2800" b="1" dirty="0">
                <a:solidFill>
                  <a:srgbClr val="00B0F0"/>
                </a:solidFill>
                <a:latin typeface="Times New Roman" panose="02020603050405020304" pitchFamily="18" charset="0"/>
                <a:cs typeface="Times New Roman" panose="02020603050405020304" pitchFamily="18" charset="0"/>
              </a:rPr>
              <a:t>Mohamed </a:t>
            </a:r>
            <a:r>
              <a:rPr lang="en-GB" sz="2800" b="1" dirty="0" err="1">
                <a:solidFill>
                  <a:srgbClr val="00B0F0"/>
                </a:solidFill>
                <a:latin typeface="Times New Roman" panose="02020603050405020304" pitchFamily="18" charset="0"/>
                <a:cs typeface="Times New Roman" panose="02020603050405020304" pitchFamily="18" charset="0"/>
              </a:rPr>
              <a:t>Mokhles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6" y="5830966"/>
            <a:ext cx="3669470" cy="461665"/>
          </a:xfrm>
          <a:prstGeom prst="rect">
            <a:avLst/>
          </a:prstGeom>
          <a:noFill/>
        </p:spPr>
        <p:txBody>
          <a:bodyPr wrap="square" rtlCol="0">
            <a:spAutoFit/>
          </a:bodyPr>
          <a:lstStyle/>
          <a:p>
            <a:pPr algn="ctr"/>
            <a:r>
              <a:rPr lang="ar-SA" sz="24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4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4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1061256"/>
            <a:ext cx="8702667" cy="4313104"/>
          </a:xfrm>
          <a:prstGeom prst="rect">
            <a:avLst/>
          </a:prstGeom>
          <a:noFill/>
        </p:spPr>
        <p:txBody>
          <a:bodyPr wrap="square" rtlCol="0">
            <a:spAutoFit/>
          </a:bodyPr>
          <a:lstStyle/>
          <a:p>
            <a:pPr algn="r"/>
            <a:r>
              <a:rPr lang="ar-EG" sz="3200" dirty="0">
                <a:effectLst/>
                <a:highlight>
                  <a:srgbClr val="FFFF00"/>
                </a:highlight>
                <a:latin typeface="Segoe UI" panose="020B0502040204020203" pitchFamily="34" charset="0"/>
                <a:ea typeface="Times New Roman" panose="02020603050405020304" pitchFamily="18" charset="0"/>
                <a:cs typeface="Segoe UI" panose="020B0502040204020203" pitchFamily="34" charset="0"/>
              </a:rPr>
              <a:t>تذكير بالمحاضرة السابقة تناولنا  الموضوعات التالية:</a:t>
            </a:r>
          </a:p>
          <a:p>
            <a:pPr algn="r"/>
            <a:r>
              <a:rPr lang="ar-EG" sz="2400" kern="100" dirty="0">
                <a:latin typeface="Segoe UI" panose="020B0502040204020203" pitchFamily="34" charset="0"/>
                <a:ea typeface="Calibri" panose="020F0502020204030204" pitchFamily="34" charset="0"/>
                <a:cs typeface="Segoe UI" panose="020B0502040204020203" pitchFamily="34" charset="0"/>
              </a:rPr>
              <a:t>1- دور القائد الأخلاقي قي ترسيخ القيم </a:t>
            </a:r>
          </a:p>
          <a:p>
            <a:pPr algn="r"/>
            <a:r>
              <a:rPr lang="ar-EG" sz="2400" kern="100" dirty="0">
                <a:effectLst/>
                <a:latin typeface="Segoe UI" panose="020B0502040204020203" pitchFamily="34" charset="0"/>
                <a:ea typeface="Calibri" panose="020F0502020204030204" pitchFamily="34" charset="0"/>
                <a:cs typeface="Segoe UI" panose="020B0502040204020203" pitchFamily="34" charset="0"/>
              </a:rPr>
              <a:t>2- مكونات القيادة الأخلاقية </a:t>
            </a:r>
          </a:p>
          <a:p>
            <a:pPr algn="r"/>
            <a:r>
              <a:rPr lang="ar-EG" sz="2400" kern="100" dirty="0">
                <a:latin typeface="Segoe UI" panose="020B0502040204020203" pitchFamily="34" charset="0"/>
                <a:ea typeface="Calibri" panose="020F0502020204030204" pitchFamily="34" charset="0"/>
                <a:cs typeface="Segoe UI" panose="020B0502040204020203" pitchFamily="34" charset="0"/>
              </a:rPr>
              <a:t>3- معايير تقييم القيادة الأخلاقية</a:t>
            </a:r>
          </a:p>
          <a:p>
            <a:pPr algn="r"/>
            <a:r>
              <a:rPr lang="ar-EG" sz="2400" kern="100" dirty="0">
                <a:effectLst/>
                <a:latin typeface="Segoe UI" panose="020B0502040204020203" pitchFamily="34" charset="0"/>
                <a:ea typeface="Calibri" panose="020F0502020204030204" pitchFamily="34" charset="0"/>
                <a:cs typeface="Segoe UI" panose="020B0502040204020203" pitchFamily="34" charset="0"/>
              </a:rPr>
              <a:t>4- أساليب القيادة الأخلاقية</a:t>
            </a:r>
          </a:p>
          <a:p>
            <a:pPr algn="r"/>
            <a:r>
              <a:rPr lang="ar-EG" sz="2400" kern="100" dirty="0">
                <a:latin typeface="Segoe UI" panose="020B0502040204020203" pitchFamily="34" charset="0"/>
                <a:ea typeface="Calibri" panose="020F0502020204030204" pitchFamily="34" charset="0"/>
                <a:cs typeface="Segoe UI" panose="020B0502040204020203" pitchFamily="34" charset="0"/>
              </a:rPr>
              <a:t>5- العوامل المؤثرة في القيادة الأخلاقية </a:t>
            </a:r>
          </a:p>
          <a:p>
            <a:pPr algn="r"/>
            <a:r>
              <a:rPr lang="ar-EG" sz="2400" kern="100" dirty="0">
                <a:effectLst/>
                <a:latin typeface="Segoe UI" panose="020B0502040204020203" pitchFamily="34" charset="0"/>
                <a:ea typeface="Calibri" panose="020F0502020204030204" pitchFamily="34" charset="0"/>
                <a:cs typeface="Segoe UI" panose="020B0502040204020203" pitchFamily="34" charset="0"/>
              </a:rPr>
              <a:t>6- المواطنة التنظيمية ومفاهيمها.</a:t>
            </a:r>
          </a:p>
          <a:p>
            <a:pPr algn="r"/>
            <a:r>
              <a:rPr lang="ar-EG" sz="2400" kern="100" dirty="0">
                <a:effectLst/>
                <a:latin typeface="Segoe UI" panose="020B0502040204020203" pitchFamily="34" charset="0"/>
                <a:ea typeface="Calibri" panose="020F0502020204030204" pitchFamily="34" charset="0"/>
                <a:cs typeface="Segoe UI" panose="020B0502040204020203" pitchFamily="34" charset="0"/>
              </a:rPr>
              <a:t>7- العوامل المعززة لسلوك المواطنة التنظيمية.</a:t>
            </a:r>
          </a:p>
          <a:p>
            <a:pPr algn="r"/>
            <a:r>
              <a:rPr lang="ar-EG" sz="2400" kern="100" dirty="0">
                <a:latin typeface="Segoe UI" panose="020B0502040204020203" pitchFamily="34" charset="0"/>
                <a:ea typeface="Calibri" panose="020F0502020204030204" pitchFamily="34" charset="0"/>
                <a:cs typeface="Segoe UI" panose="020B0502040204020203" pitchFamily="34" charset="0"/>
              </a:rPr>
              <a:t>8- العلاقة بين القيادة الأخلاقية وسلوك المواطنة التنظيمية</a:t>
            </a:r>
          </a:p>
          <a:p>
            <a:pPr algn="r"/>
            <a:r>
              <a:rPr lang="ar-EG" sz="2400" kern="100" dirty="0">
                <a:effectLst/>
                <a:latin typeface="Segoe UI" panose="020B0502040204020203" pitchFamily="34" charset="0"/>
                <a:ea typeface="Calibri" panose="020F0502020204030204" pitchFamily="34" charset="0"/>
                <a:cs typeface="Segoe UI" panose="020B0502040204020203" pitchFamily="34" charset="0"/>
              </a:rPr>
              <a:t>9- معوقات المواطنة التنظيمية وطرق مواجهتها</a:t>
            </a:r>
            <a:endParaRPr lang="en-GB" sz="2400"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50000"/>
              </a:lnSpc>
              <a:buClr>
                <a:srgbClr val="000000"/>
              </a:buClr>
              <a:buFont typeface="Arial"/>
              <a:buNone/>
            </a:pPr>
            <a:r>
              <a:rPr lang="ar-EG" sz="2000" b="1" kern="0" dirty="0">
                <a:latin typeface="Segoe UI" panose="020B0502040204020203" pitchFamily="34" charset="0"/>
                <a:cs typeface="Segoe UI" panose="020B0502040204020203" pitchFamily="34" charset="0"/>
                <a:sym typeface="Arial"/>
              </a:rPr>
              <a:t> </a:t>
            </a:r>
            <a:endParaRPr lang="ar-EG" sz="2000" b="1" kern="0" dirty="0">
              <a:latin typeface="Segoe UI" panose="020B0502040204020203" pitchFamily="34" charset="0"/>
              <a:ea typeface="Calibri"/>
              <a:cs typeface="Segoe UI" panose="020B0502040204020203" pitchFamily="34" charset="0"/>
              <a:sym typeface="Calibri"/>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xmlns="" id="{994967C0-C00F-9369-C4B8-D5EF2BBB0F85}"/>
              </a:ext>
            </a:extLst>
          </p:cNvPr>
          <p:cNvSpPr/>
          <p:nvPr/>
        </p:nvSpPr>
        <p:spPr>
          <a:xfrm>
            <a:off x="-1" y="-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Tree>
    <p:extLst>
      <p:ext uri="{BB962C8B-B14F-4D97-AF65-F5344CB8AC3E}">
        <p14:creationId xmlns:p14="http://schemas.microsoft.com/office/powerpoint/2010/main" val="9775424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595459" y="1534772"/>
            <a:ext cx="8702667" cy="3046988"/>
          </a:xfrm>
          <a:prstGeom prst="rect">
            <a:avLst/>
          </a:prstGeom>
          <a:noFill/>
        </p:spPr>
        <p:txBody>
          <a:bodyPr wrap="square" rtlCol="0">
            <a:spAutoFit/>
          </a:bodyPr>
          <a:lstStyle/>
          <a:p>
            <a:pPr algn="r"/>
            <a:r>
              <a:rPr lang="ar-EG" sz="2400" dirty="0">
                <a:effectLst/>
                <a:latin typeface="Segoe UI" panose="020B0502040204020203" pitchFamily="34" charset="0"/>
                <a:ea typeface="Times New Roman" panose="02020603050405020304" pitchFamily="18" charset="0"/>
                <a:cs typeface="Segoe UI" panose="020B0502040204020203" pitchFamily="34" charset="0"/>
              </a:rPr>
              <a:t>عناصر المحاضرة</a:t>
            </a:r>
          </a:p>
          <a:p>
            <a:pPr algn="r"/>
            <a:r>
              <a:rPr lang="ar-EG" sz="2400" dirty="0">
                <a:latin typeface="Segoe UI" panose="020B0502040204020203" pitchFamily="34" charset="0"/>
                <a:ea typeface="Times New Roman" panose="02020603050405020304" pitchFamily="18" charset="0"/>
                <a:cs typeface="Segoe UI" panose="020B0502040204020203" pitchFamily="34" charset="0"/>
              </a:rPr>
              <a:t>1- تمهيد </a:t>
            </a:r>
          </a:p>
          <a:p>
            <a:pPr algn="r"/>
            <a:r>
              <a:rPr lang="ar-EG" sz="2400" dirty="0">
                <a:effectLst/>
                <a:latin typeface="Segoe UI" panose="020B0502040204020203" pitchFamily="34" charset="0"/>
                <a:ea typeface="Times New Roman" panose="02020603050405020304" pitchFamily="18" charset="0"/>
                <a:cs typeface="Segoe UI" panose="020B0502040204020203" pitchFamily="34" charset="0"/>
              </a:rPr>
              <a:t>2- ابعاد القيادة الأخلاقية</a:t>
            </a:r>
          </a:p>
          <a:p>
            <a:pPr algn="r"/>
            <a:r>
              <a:rPr lang="ar-EG" sz="2400" dirty="0">
                <a:latin typeface="Segoe UI" panose="020B0502040204020203" pitchFamily="34" charset="0"/>
                <a:ea typeface="Times New Roman" panose="02020603050405020304" pitchFamily="18" charset="0"/>
                <a:cs typeface="Segoe UI" panose="020B0502040204020203" pitchFamily="34" charset="0"/>
              </a:rPr>
              <a:t>3- العدالة التنظيمية مفهومها وأهميتها وأهدافها</a:t>
            </a:r>
            <a:r>
              <a:rPr lang="ar-EG" sz="2400" dirty="0">
                <a:effectLst/>
                <a:latin typeface="Segoe UI" panose="020B0502040204020203" pitchFamily="34" charset="0"/>
                <a:ea typeface="Times New Roman" panose="02020603050405020304" pitchFamily="18" charset="0"/>
                <a:cs typeface="Segoe UI" panose="020B0502040204020203" pitchFamily="34" charset="0"/>
              </a:rPr>
              <a:t> </a:t>
            </a:r>
          </a:p>
          <a:p>
            <a:pPr algn="r"/>
            <a:r>
              <a:rPr lang="ar-EG" sz="2400" kern="100" dirty="0">
                <a:latin typeface="Segoe UI" panose="020B0502040204020203" pitchFamily="34" charset="0"/>
                <a:ea typeface="Calibri" panose="020F0502020204030204" pitchFamily="34" charset="0"/>
                <a:cs typeface="Segoe UI" panose="020B0502040204020203" pitchFamily="34" charset="0"/>
              </a:rPr>
              <a:t>4- قواعد العدالة الإجرائية</a:t>
            </a:r>
          </a:p>
          <a:p>
            <a:pPr algn="r"/>
            <a:r>
              <a:rPr lang="ar-EG" sz="2400" kern="100" dirty="0">
                <a:effectLst/>
                <a:latin typeface="Segoe UI" panose="020B0502040204020203" pitchFamily="34" charset="0"/>
                <a:ea typeface="Calibri" panose="020F0502020204030204" pitchFamily="34" charset="0"/>
                <a:cs typeface="Segoe UI" panose="020B0502040204020203" pitchFamily="34" charset="0"/>
              </a:rPr>
              <a:t>5- علاقة القيادة الأخلاقية بالعدالة التنظيمية</a:t>
            </a:r>
          </a:p>
          <a:p>
            <a:pPr algn="r"/>
            <a:r>
              <a:rPr lang="ar-EG" sz="2400" kern="100" dirty="0">
                <a:effectLst/>
                <a:latin typeface="Segoe UI" panose="020B0502040204020203" pitchFamily="34" charset="0"/>
                <a:ea typeface="Calibri" panose="020F0502020204030204" pitchFamily="34" charset="0"/>
                <a:cs typeface="Segoe UI" panose="020B0502040204020203" pitchFamily="34" charset="0"/>
              </a:rPr>
              <a:t>6- معايير اختيار القيادة التربوية</a:t>
            </a:r>
          </a:p>
          <a:p>
            <a:pPr algn="r"/>
            <a:r>
              <a:rPr lang="ar-EG" sz="2400" kern="100" dirty="0">
                <a:effectLst/>
                <a:latin typeface="Segoe UI" panose="020B0502040204020203" pitchFamily="34" charset="0"/>
                <a:ea typeface="Calibri" panose="020F0502020204030204" pitchFamily="34" charset="0"/>
                <a:cs typeface="Segoe UI" panose="020B0502040204020203" pitchFamily="34" charset="0"/>
              </a:rPr>
              <a:t>7- النماذج العالمية لاختيار القيادة الاخلاقية</a:t>
            </a:r>
            <a:endParaRPr lang="ar-EG" sz="2400" dirty="0">
              <a:effectLst/>
              <a:latin typeface="Segoe UI" panose="020B0502040204020203" pitchFamily="34" charset="0"/>
              <a:ea typeface="Calibri" panose="020F0502020204030204" pitchFamily="34" charset="0"/>
              <a:cs typeface="Segoe UI" panose="020B0502040204020203" pitchFamily="34" charset="0"/>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xmlns="" id="{2047B108-4B06-D852-7B19-689151954806}"/>
              </a:ext>
            </a:extLst>
          </p:cNvPr>
          <p:cNvSpPr/>
          <p:nvPr/>
        </p:nvSpPr>
        <p:spPr>
          <a:xfrm>
            <a:off x="0" y="-29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Tree>
    <p:extLst>
      <p:ext uri="{BB962C8B-B14F-4D97-AF65-F5344CB8AC3E}">
        <p14:creationId xmlns:p14="http://schemas.microsoft.com/office/powerpoint/2010/main" val="3664258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889000" y="1882478"/>
            <a:ext cx="10453255" cy="2803332"/>
          </a:xfrm>
          <a:prstGeom prst="rect">
            <a:avLst/>
          </a:prstGeom>
          <a:noFill/>
        </p:spPr>
        <p:txBody>
          <a:bodyPr wrap="square" rtlCol="0">
            <a:spAutoFit/>
          </a:bodyPr>
          <a:lstStyle/>
          <a:p>
            <a:pPr algn="just" rtl="1">
              <a:lnSpc>
                <a:spcPts val="1690"/>
              </a:lnSpc>
              <a:spcAft>
                <a:spcPts val="800"/>
              </a:spcAft>
            </a:pPr>
            <a:r>
              <a:rPr lang="ar-EG" sz="28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تمهيد: </a:t>
            </a:r>
            <a:endParaRPr lang="en-GB" sz="2800" b="1" kern="100" dirty="0">
              <a:effectLst/>
              <a:latin typeface="Segoe UI" panose="020B0502040204020203" pitchFamily="34" charset="0"/>
              <a:ea typeface="Calibri" panose="020F0502020204030204" pitchFamily="34" charset="0"/>
              <a:cs typeface="Segoe UI" panose="020B0502040204020203" pitchFamily="34" charset="0"/>
            </a:endParaRPr>
          </a:p>
          <a:p>
            <a:pPr algn="just" rtl="1" fontAlgn="base">
              <a:spcBef>
                <a:spcPts val="355"/>
              </a:spcBef>
              <a:spcAft>
                <a:spcPts val="1065"/>
              </a:spcAft>
            </a:pPr>
            <a:r>
              <a:rPr lang="ar-SA" sz="16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sz="32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sz="24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القيادة الأخلاقية  تتمثل في إظهار السلوكيات الجيدة والمقبولة والمتماشية مع القيم والمعايير السائدة في المجتمع فالقيم والمبادئ التي يتحلى بها القائد الأخلاقي هي الأساس الذي يمكنه من التأثير في سلوك أتباعه من خلال إدراكهم لتلك السلوكيات التي يمتلكها مما يؤدى إلى تنمية روح التعاون وخلق مناخ يسوده الثقة والاحترام والشعور بالمسؤولية</a:t>
            </a:r>
            <a:r>
              <a:rPr lang="ar-EG" sz="24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الأمر الذي ينعكس في النهاية على دافعية المرؤوسين تجاه العمل.</a:t>
            </a:r>
            <a:endParaRPr lang="en-GB" sz="2400" dirty="0">
              <a:effectLst/>
              <a:latin typeface="Segoe UI" panose="020B0502040204020203" pitchFamily="34" charset="0"/>
              <a:ea typeface="Times New Roman" panose="02020603050405020304" pitchFamily="18"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889000" y="1882478"/>
            <a:ext cx="10453255" cy="4841197"/>
          </a:xfrm>
          <a:prstGeom prst="rect">
            <a:avLst/>
          </a:prstGeom>
          <a:noFill/>
        </p:spPr>
        <p:txBody>
          <a:bodyPr wrap="square" rtlCol="0">
            <a:spAutoFit/>
          </a:bodyPr>
          <a:lstStyle/>
          <a:p>
            <a:pPr algn="just" rtl="1" fontAlgn="base">
              <a:spcBef>
                <a:spcPts val="355"/>
              </a:spcBef>
              <a:spcAft>
                <a:spcPts val="1065"/>
              </a:spcAft>
            </a:pPr>
            <a:r>
              <a:rPr lang="ar-SA" sz="18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EG" sz="18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1- </a:t>
            </a:r>
            <a:r>
              <a:rPr lang="ar-SA" sz="1800" b="1"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أبعاد القيادة الأخلاقية: </a:t>
            </a:r>
            <a:endParaRPr lang="en-GB" sz="1800" dirty="0">
              <a:effectLst/>
              <a:latin typeface="Segoe UI" panose="020B0502040204020203" pitchFamily="34" charset="0"/>
              <a:ea typeface="Times New Roman" panose="02020603050405020304" pitchFamily="18" charset="0"/>
              <a:cs typeface="Segoe UI" panose="020B0502040204020203" pitchFamily="34" charset="0"/>
            </a:endParaRPr>
          </a:p>
          <a:p>
            <a:pPr algn="just">
              <a:lnSpc>
                <a:spcPct val="107000"/>
              </a:lnSpc>
              <a:spcAft>
                <a:spcPts val="800"/>
              </a:spcAft>
            </a:pPr>
            <a:r>
              <a:rPr lang="ar-SA" sz="1600" dirty="0">
                <a:latin typeface="Segoe UI" panose="020B0502040204020203" pitchFamily="34" charset="0"/>
                <a:ea typeface="Calibri" panose="020F0502020204030204" pitchFamily="34" charset="0"/>
                <a:cs typeface="Segoe UI" panose="020B0502040204020203" pitchFamily="34" charset="0"/>
              </a:rPr>
              <a:t>تشمل التركيبة الفريدة من الخصائص الشخصية، والقيم، والمبادئ الأخلاقية التي يحملها الشخص، علاوة على </a:t>
            </a:r>
            <a:r>
              <a:rPr lang="ar-EG" sz="1600" dirty="0">
                <a:latin typeface="Segoe UI" panose="020B0502040204020203" pitchFamily="34" charset="0"/>
                <a:ea typeface="Calibri" panose="020F0502020204030204" pitchFamily="34" charset="0"/>
                <a:cs typeface="Segoe UI" panose="020B0502040204020203" pitchFamily="34" charset="0"/>
              </a:rPr>
              <a:t>أن </a:t>
            </a:r>
            <a:r>
              <a:rPr lang="ar-SA" sz="1600" dirty="0">
                <a:latin typeface="Segoe UI" panose="020B0502040204020203" pitchFamily="34" charset="0"/>
                <a:ea typeface="Calibri" panose="020F0502020204030204" pitchFamily="34" charset="0"/>
                <a:cs typeface="Segoe UI" panose="020B0502040204020203" pitchFamily="34" charset="0"/>
              </a:rPr>
              <a:t>التجربة الشخصية الأخلاقية ترتبط بشخصية القائد الأخلاقي و تدخل في بناء الكاريزما القيادية التي يعتمد عليها القائد في التأثير على مرؤوسيه  وتؤهله للتفاعل الإيجابي معهم وتزيد من ثقتهم به من أهم هذه الصفات </a:t>
            </a:r>
            <a:r>
              <a:rPr lang="ar-EG" sz="1600" dirty="0">
                <a:latin typeface="Segoe UI" panose="020B0502040204020203" pitchFamily="34" charset="0"/>
                <a:ea typeface="Calibri" panose="020F0502020204030204" pitchFamily="34" charset="0"/>
                <a:cs typeface="Segoe UI" panose="020B0502040204020203" pitchFamily="34" charset="0"/>
              </a:rPr>
              <a:t>ما يلي:                                                                                                                                                                                 </a:t>
            </a:r>
          </a:p>
          <a:p>
            <a:pPr algn="r">
              <a:lnSpc>
                <a:spcPct val="107000"/>
              </a:lnSpc>
              <a:spcAft>
                <a:spcPts val="800"/>
              </a:spcAft>
            </a:pPr>
            <a:r>
              <a:rPr lang="ar-EG" dirty="0">
                <a:latin typeface="Segoe UI" panose="020B0502040204020203" pitchFamily="34" charset="0"/>
                <a:ea typeface="Calibri" panose="020F0502020204030204" pitchFamily="34" charset="0"/>
                <a:cs typeface="Segoe UI" panose="020B0502040204020203" pitchFamily="34" charset="0"/>
              </a:rPr>
              <a:t>الصفات الشخصية:</a:t>
            </a:r>
          </a:p>
          <a:p>
            <a:pPr marL="342900" lvl="0" indent="-342900" algn="just" rtl="1">
              <a:lnSpc>
                <a:spcPct val="115000"/>
              </a:lnSpc>
              <a:buFont typeface="Symbol" panose="05050102010706020507" pitchFamily="18" charset="2"/>
              <a:buChar char=""/>
            </a:pPr>
            <a:r>
              <a:rPr lang="ar-SA" sz="1600" dirty="0">
                <a:effectLst/>
                <a:latin typeface="Segoe UI" panose="020B0502040204020203" pitchFamily="34" charset="0"/>
                <a:ea typeface="Calibri" panose="020F0502020204030204" pitchFamily="34" charset="0"/>
                <a:cs typeface="Segoe UI" panose="020B0502040204020203" pitchFamily="34" charset="0"/>
              </a:rPr>
              <a:t>تحرى الصدق في تعاملاته مع المرؤوسين.</a:t>
            </a:r>
            <a:endParaRPr lang="en-GB" sz="16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just" rtl="1">
              <a:lnSpc>
                <a:spcPct val="115000"/>
              </a:lnSpc>
              <a:buFont typeface="Symbol" panose="05050102010706020507" pitchFamily="18" charset="2"/>
              <a:buChar char=""/>
            </a:pPr>
            <a:r>
              <a:rPr lang="ar-SA" sz="1600" dirty="0">
                <a:effectLst/>
                <a:latin typeface="Segoe UI" panose="020B0502040204020203" pitchFamily="34" charset="0"/>
                <a:ea typeface="Calibri" panose="020F0502020204030204" pitchFamily="34" charset="0"/>
                <a:cs typeface="Segoe UI" panose="020B0502040204020203" pitchFamily="34" charset="0"/>
              </a:rPr>
              <a:t>توافق أقواله مع أفعاله فالمرؤوسون لا يقتنعون إلا بما هو واقع أمامهم.</a:t>
            </a:r>
            <a:endParaRPr lang="en-GB" sz="16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just" rtl="1">
              <a:lnSpc>
                <a:spcPct val="115000"/>
              </a:lnSpc>
              <a:buFont typeface="Symbol" panose="05050102010706020507" pitchFamily="18" charset="2"/>
              <a:buChar char=""/>
            </a:pPr>
            <a:r>
              <a:rPr lang="ar-SA" sz="1600" dirty="0">
                <a:effectLst/>
                <a:latin typeface="Segoe UI" panose="020B0502040204020203" pitchFamily="34" charset="0"/>
                <a:ea typeface="Calibri" panose="020F0502020204030204" pitchFamily="34" charset="0"/>
                <a:cs typeface="Segoe UI" panose="020B0502040204020203" pitchFamily="34" charset="0"/>
              </a:rPr>
              <a:t>النزاهة والأمانة في تصرفاته وسلوكياته.</a:t>
            </a:r>
            <a:endParaRPr lang="en-GB" sz="16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just" rtl="1">
              <a:lnSpc>
                <a:spcPct val="115000"/>
              </a:lnSpc>
              <a:buFont typeface="Symbol" panose="05050102010706020507" pitchFamily="18" charset="2"/>
              <a:buChar char=""/>
            </a:pPr>
            <a:r>
              <a:rPr lang="en-US" sz="1600" dirty="0">
                <a:effectLst/>
                <a:latin typeface="Segoe UI" panose="020B0502040204020203" pitchFamily="34" charset="0"/>
                <a:ea typeface="Calibri" panose="020F0502020204030204" pitchFamily="34" charset="0"/>
                <a:cs typeface="Segoe UI" panose="020B0502040204020203" pitchFamily="34" charset="0"/>
              </a:rPr>
              <a:t> </a:t>
            </a:r>
            <a:r>
              <a:rPr lang="ar-SA" sz="1600" dirty="0">
                <a:effectLst/>
                <a:latin typeface="Segoe UI" panose="020B0502040204020203" pitchFamily="34" charset="0"/>
                <a:ea typeface="Calibri" panose="020F0502020204030204" pitchFamily="34" charset="0"/>
                <a:cs typeface="Segoe UI" panose="020B0502040204020203" pitchFamily="34" charset="0"/>
              </a:rPr>
              <a:t>الاعتراف بأخطائه وتحمل المسؤولية تجاهها.</a:t>
            </a:r>
            <a:endParaRPr lang="en-GB" sz="16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just" rtl="1">
              <a:lnSpc>
                <a:spcPct val="115000"/>
              </a:lnSpc>
              <a:spcAft>
                <a:spcPts val="1000"/>
              </a:spcAft>
              <a:buFont typeface="Symbol" panose="05050102010706020507" pitchFamily="18" charset="2"/>
              <a:buChar char=""/>
            </a:pPr>
            <a:r>
              <a:rPr lang="ar-SA" sz="1600" dirty="0">
                <a:effectLst/>
                <a:latin typeface="Segoe UI" panose="020B0502040204020203" pitchFamily="34" charset="0"/>
                <a:ea typeface="Calibri" panose="020F0502020204030204" pitchFamily="34" charset="0"/>
                <a:cs typeface="Segoe UI" panose="020B0502040204020203" pitchFamily="34" charset="0"/>
              </a:rPr>
              <a:t>يتقبل النقد برحابة صدر، ولا يستثار بسهولة، ويفي بوعوده التي يقطعها على نفسه.</a:t>
            </a:r>
            <a:endParaRPr lang="ar-EG" sz="16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just" rtl="1">
              <a:lnSpc>
                <a:spcPct val="115000"/>
              </a:lnSpc>
              <a:spcAft>
                <a:spcPts val="1000"/>
              </a:spcAft>
              <a:buFont typeface="Symbol" panose="05050102010706020507" pitchFamily="18" charset="2"/>
              <a:buChar char=""/>
            </a:pPr>
            <a:r>
              <a:rPr lang="ar-SA" sz="1600" dirty="0">
                <a:effectLst/>
                <a:latin typeface="Segoe UI" panose="020B0502040204020203" pitchFamily="34" charset="0"/>
                <a:ea typeface="Calibri" panose="020F0502020204030204" pitchFamily="34" charset="0"/>
                <a:cs typeface="Segoe UI" panose="020B0502040204020203" pitchFamily="34" charset="0"/>
              </a:rPr>
              <a:t>يجب أن يكون القائد ملتزما بحيث يُظهر نفسه مثلا يُحتذى به </a:t>
            </a:r>
            <a:r>
              <a:rPr lang="ar-EG" sz="1600" dirty="0">
                <a:effectLst/>
                <a:latin typeface="Segoe UI" panose="020B0502040204020203" pitchFamily="34" charset="0"/>
                <a:ea typeface="Calibri" panose="020F0502020204030204" pitchFamily="34" charset="0"/>
                <a:cs typeface="Segoe UI" panose="020B0502040204020203" pitchFamily="34" charset="0"/>
              </a:rPr>
              <a:t>.</a:t>
            </a:r>
          </a:p>
          <a:p>
            <a:pPr marL="342900" lvl="0" indent="-342900" algn="just" rtl="1">
              <a:lnSpc>
                <a:spcPct val="115000"/>
              </a:lnSpc>
              <a:spcAft>
                <a:spcPts val="1000"/>
              </a:spcAft>
              <a:buFont typeface="Symbol" panose="05050102010706020507" pitchFamily="18" charset="2"/>
              <a:buChar char=""/>
            </a:pPr>
            <a:endParaRPr lang="ar-EG" sz="1600" dirty="0">
              <a:effectLst/>
              <a:latin typeface="Segoe UI" panose="020B0502040204020203" pitchFamily="34" charset="0"/>
              <a:ea typeface="Calibri" panose="020F0502020204030204" pitchFamily="34" charset="0"/>
              <a:cs typeface="Segoe UI" panose="020B0502040204020203" pitchFamily="34" charset="0"/>
            </a:endParaRPr>
          </a:p>
          <a:p>
            <a:r>
              <a:rPr lang="en-US" sz="1800" dirty="0">
                <a:effectLst/>
                <a:latin typeface="Segoe UI" panose="020B0502040204020203" pitchFamily="34" charset="0"/>
                <a:ea typeface="Calibri" panose="020F0502020204030204" pitchFamily="34" charset="0"/>
                <a:cs typeface="Segoe UI" panose="020B0502040204020203" pitchFamily="34" charset="0"/>
              </a:rPr>
              <a:t> </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322814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869372" y="1900951"/>
            <a:ext cx="10453255" cy="3092706"/>
          </a:xfrm>
          <a:prstGeom prst="rect">
            <a:avLst/>
          </a:prstGeom>
          <a:noFill/>
        </p:spPr>
        <p:txBody>
          <a:bodyPr wrap="square" rtlCol="0">
            <a:spAutoFit/>
          </a:bodyPr>
          <a:lstStyle/>
          <a:p>
            <a:pPr marL="26670" algn="r">
              <a:lnSpc>
                <a:spcPct val="107000"/>
              </a:lnSpc>
              <a:spcAft>
                <a:spcPts val="800"/>
              </a:spcAft>
              <a:tabLst>
                <a:tab pos="323215" algn="l"/>
              </a:tabLst>
            </a:pPr>
            <a:r>
              <a:rPr lang="en-GB" sz="1800" b="1" kern="100" dirty="0">
                <a:effectLst/>
                <a:latin typeface="Segoe UI" panose="020B0502040204020203" pitchFamily="34" charset="0"/>
                <a:ea typeface="Calibri" panose="020F0502020204030204" pitchFamily="34" charset="0"/>
                <a:cs typeface="Segoe UI" panose="020B0502040204020203" pitchFamily="34" charset="0"/>
              </a:rPr>
              <a:t> </a:t>
            </a:r>
            <a:endParaRPr lang="ar-EG" sz="1800" b="1"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ar-EG" sz="1800" b="1" kern="100" dirty="0">
                <a:effectLst/>
                <a:latin typeface="Segoe UI" panose="020B0502040204020203" pitchFamily="34" charset="0"/>
                <a:ea typeface="Calibri" panose="020F0502020204030204" pitchFamily="34" charset="0"/>
                <a:cs typeface="Segoe UI" panose="020B0502040204020203" pitchFamily="34" charset="0"/>
              </a:rPr>
              <a:t>    الصفات الإدارية:  </a:t>
            </a:r>
            <a:r>
              <a:rPr lang="ar-SA" sz="1800" b="1" kern="100" dirty="0">
                <a:effectLst/>
                <a:latin typeface="Segoe UI" panose="020B0502040204020203" pitchFamily="34" charset="0"/>
                <a:ea typeface="Calibri" panose="020F0502020204030204" pitchFamily="34" charset="0"/>
                <a:cs typeface="Segoe UI" panose="020B0502040204020203" pitchFamily="34" charset="0"/>
              </a:rPr>
              <a:t>وهي مجموعة من الصفات التي يجب أن يتحلى بها المدير الأخلاقي والتي تتمثل في</a:t>
            </a:r>
            <a:r>
              <a:rPr lang="ar-EG" sz="1800" b="1" kern="100" dirty="0">
                <a:effectLst/>
                <a:latin typeface="Segoe UI" panose="020B0502040204020203" pitchFamily="34" charset="0"/>
                <a:ea typeface="Calibri" panose="020F0502020204030204" pitchFamily="34" charset="0"/>
                <a:cs typeface="Segoe UI" panose="020B0502040204020203" pitchFamily="34" charset="0"/>
              </a:rPr>
              <a:t>: </a:t>
            </a:r>
          </a:p>
          <a:p>
            <a:pPr marL="342900" indent="-342900" algn="just" rtl="1">
              <a:lnSpc>
                <a:spcPct val="115000"/>
              </a:lnSpc>
              <a:buFont typeface="Symbol" panose="05050102010706020507" pitchFamily="18" charset="2"/>
              <a:buChar char=""/>
            </a:pPr>
            <a:r>
              <a:rPr lang="ar-SA" sz="1800" dirty="0">
                <a:effectLst/>
                <a:latin typeface="Segoe UI" panose="020B0502040204020203" pitchFamily="34" charset="0"/>
                <a:ea typeface="Calibri" panose="020F0502020204030204" pitchFamily="34" charset="0"/>
                <a:cs typeface="Segoe UI" panose="020B0502040204020203" pitchFamily="34" charset="0"/>
              </a:rPr>
              <a:t>الحرص على تحقيق رؤية المنظمة وأهدافها.</a:t>
            </a:r>
            <a:r>
              <a:rPr lang="en-US" sz="1800" dirty="0">
                <a:effectLst/>
                <a:latin typeface="Segoe UI" panose="020B0502040204020203" pitchFamily="34" charset="0"/>
                <a:ea typeface="Calibri" panose="020F0502020204030204" pitchFamily="34" charset="0"/>
                <a:cs typeface="Segoe UI" panose="020B0502040204020203" pitchFamily="34" charset="0"/>
              </a:rPr>
              <a:t> </a:t>
            </a:r>
            <a:endParaRPr lang="ar-EG" sz="18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just" rtl="1">
              <a:lnSpc>
                <a:spcPct val="115000"/>
              </a:lnSpc>
              <a:buFont typeface="Symbol" panose="05050102010706020507" pitchFamily="18" charset="2"/>
              <a:buChar char=""/>
            </a:pPr>
            <a:r>
              <a:rPr lang="ar-SA" sz="1800" dirty="0">
                <a:effectLst/>
                <a:latin typeface="Segoe UI" panose="020B0502040204020203" pitchFamily="34" charset="0"/>
                <a:ea typeface="Calibri" panose="020F0502020204030204" pitchFamily="34" charset="0"/>
                <a:cs typeface="Segoe UI" panose="020B0502040204020203" pitchFamily="34" charset="0"/>
              </a:rPr>
              <a:t>تشجيع العاملين على الإبداع والتجديد.</a:t>
            </a:r>
            <a:endParaRPr lang="en-GB" sz="18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just" rtl="1">
              <a:lnSpc>
                <a:spcPct val="115000"/>
              </a:lnSpc>
              <a:buFont typeface="Symbol" panose="05050102010706020507" pitchFamily="18" charset="2"/>
              <a:buChar char=""/>
            </a:pPr>
            <a:r>
              <a:rPr lang="ar-SA" sz="1800" dirty="0">
                <a:effectLst/>
                <a:latin typeface="Segoe UI" panose="020B0502040204020203" pitchFamily="34" charset="0"/>
                <a:ea typeface="Calibri" panose="020F0502020204030204" pitchFamily="34" charset="0"/>
                <a:cs typeface="Segoe UI" panose="020B0502040204020203" pitchFamily="34" charset="0"/>
              </a:rPr>
              <a:t>يتخذ القرارات العادلة والمتوازنة ويلتزم باللوائح والقوانين والتعليمات الضابطة للعمل.</a:t>
            </a:r>
            <a:endParaRPr lang="en-GB" sz="18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just" rtl="1">
              <a:lnSpc>
                <a:spcPct val="115000"/>
              </a:lnSpc>
              <a:buFont typeface="Symbol" panose="05050102010706020507" pitchFamily="18" charset="2"/>
              <a:buChar char=""/>
            </a:pPr>
            <a:r>
              <a:rPr lang="en-US" sz="1800" dirty="0">
                <a:effectLst/>
                <a:latin typeface="Segoe UI" panose="020B0502040204020203" pitchFamily="34" charset="0"/>
                <a:ea typeface="Calibri" panose="020F0502020204030204" pitchFamily="34" charset="0"/>
                <a:cs typeface="Segoe UI" panose="020B0502040204020203" pitchFamily="34" charset="0"/>
              </a:rPr>
              <a:t> </a:t>
            </a:r>
            <a:r>
              <a:rPr lang="ar-SA" sz="1800" dirty="0">
                <a:effectLst/>
                <a:latin typeface="Segoe UI" panose="020B0502040204020203" pitchFamily="34" charset="0"/>
                <a:ea typeface="Calibri" panose="020F0502020204030204" pitchFamily="34" charset="0"/>
                <a:cs typeface="Segoe UI" panose="020B0502040204020203" pitchFamily="34" charset="0"/>
              </a:rPr>
              <a:t>يوزع المهام على المرؤوسين حسب قدراتهم ورغباتهم، ويوفر لهم كل التسهيلات لأداء أعمالهم.</a:t>
            </a:r>
            <a:endParaRPr lang="en-GB" sz="18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just" rtl="1">
              <a:lnSpc>
                <a:spcPct val="115000"/>
              </a:lnSpc>
              <a:buFont typeface="Symbol" panose="05050102010706020507" pitchFamily="18" charset="2"/>
              <a:buChar char=""/>
            </a:pPr>
            <a:r>
              <a:rPr lang="en-US" sz="1800" dirty="0">
                <a:effectLst/>
                <a:latin typeface="Segoe UI" panose="020B0502040204020203" pitchFamily="34" charset="0"/>
                <a:ea typeface="Calibri" panose="020F0502020204030204" pitchFamily="34" charset="0"/>
                <a:cs typeface="Segoe UI" panose="020B0502040204020203" pitchFamily="34" charset="0"/>
              </a:rPr>
              <a:t> </a:t>
            </a:r>
            <a:r>
              <a:rPr lang="ar-SA" sz="1800" dirty="0">
                <a:effectLst/>
                <a:latin typeface="Segoe UI" panose="020B0502040204020203" pitchFamily="34" charset="0"/>
                <a:ea typeface="Calibri" panose="020F0502020204030204" pitchFamily="34" charset="0"/>
                <a:cs typeface="Segoe UI" panose="020B0502040204020203" pitchFamily="34" charset="0"/>
              </a:rPr>
              <a:t>العمل على تنمية قدرات المرؤوسين مهنيًا والارتقاء بكفاءاتهم.</a:t>
            </a:r>
            <a:endParaRPr lang="en-GB" sz="18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just" rtl="1">
              <a:lnSpc>
                <a:spcPct val="115000"/>
              </a:lnSpc>
              <a:buFont typeface="Symbol" panose="05050102010706020507" pitchFamily="18" charset="2"/>
              <a:buChar char=""/>
            </a:pPr>
            <a:r>
              <a:rPr lang="ar-SA" sz="1800" dirty="0">
                <a:effectLst/>
                <a:latin typeface="Segoe UI" panose="020B0502040204020203" pitchFamily="34" charset="0"/>
                <a:ea typeface="Calibri" panose="020F0502020204030204" pitchFamily="34" charset="0"/>
                <a:cs typeface="Segoe UI" panose="020B0502040204020203" pitchFamily="34" charset="0"/>
              </a:rPr>
              <a:t>مكافأة المجتهدين ومحاسبة المقصرين بعد توضيح جوانب القصور لديهم.</a:t>
            </a:r>
            <a:endParaRPr lang="en-GB" sz="18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just" rtl="1">
              <a:lnSpc>
                <a:spcPct val="115000"/>
              </a:lnSpc>
              <a:spcAft>
                <a:spcPts val="1000"/>
              </a:spcAft>
              <a:buFont typeface="Symbol" panose="05050102010706020507" pitchFamily="18" charset="2"/>
              <a:buChar char=""/>
            </a:pPr>
            <a:r>
              <a:rPr lang="ar-SA" sz="1800" dirty="0">
                <a:effectLst/>
                <a:latin typeface="Segoe UI" panose="020B0502040204020203" pitchFamily="34" charset="0"/>
                <a:ea typeface="Calibri" panose="020F0502020204030204" pitchFamily="34" charset="0"/>
                <a:cs typeface="Segoe UI" panose="020B0502040204020203" pitchFamily="34" charset="0"/>
              </a:rPr>
              <a:t>اعتماد معايير واضحة لتقييم أداء العاملين.</a:t>
            </a:r>
            <a:endParaRPr lang="en-GB" sz="18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061255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849745" y="1296126"/>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6670" algn="just" rtl="1">
              <a:lnSpc>
                <a:spcPct val="115000"/>
              </a:lnSpc>
              <a:spcAft>
                <a:spcPts val="1000"/>
              </a:spcAft>
            </a:pPr>
            <a:r>
              <a:rPr lang="ar-EG" sz="1800" b="1"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الصفات الخاصة بالعلاقات الانسانية</a:t>
            </a:r>
            <a:r>
              <a:rPr lang="en-US" sz="1800" b="1"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a:t>
            </a:r>
            <a:endParaRPr lang="en-GB" sz="1800" dirty="0">
              <a:solidFill>
                <a:schemeClr val="tx1"/>
              </a:solidFill>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ar-SA" sz="18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حيث يحرص القائد الأخلاقي على بناء علاقات إنسانية مع العاملين من خلال :</a:t>
            </a:r>
            <a:endParaRPr lang="en-GB" sz="18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just" rtl="1">
              <a:lnSpc>
                <a:spcPct val="115000"/>
              </a:lnSpc>
              <a:buFont typeface="Symbol" panose="05050102010706020507" pitchFamily="18" charset="2"/>
              <a:buChar char=""/>
            </a:pPr>
            <a:r>
              <a:rPr lang="ar-SA" sz="18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عدم المحاباة والقدرة على تكوين علاقة اجتماعية طيبة مع مرؤوسيه.</a:t>
            </a:r>
            <a:endParaRPr lang="en-GB" sz="1800" dirty="0">
              <a:solidFill>
                <a:schemeClr val="tx1"/>
              </a:solidFill>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just" rtl="1">
              <a:lnSpc>
                <a:spcPct val="115000"/>
              </a:lnSpc>
              <a:buFont typeface="Symbol" panose="05050102010706020507" pitchFamily="18" charset="2"/>
              <a:buChar char=""/>
            </a:pPr>
            <a:r>
              <a:rPr lang="ar-SA" sz="18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احترام وتقدير مشاعر مرؤوسيه وتقدير حاجاتهم الشخصية. </a:t>
            </a:r>
            <a:endParaRPr lang="en-GB" sz="1800" dirty="0">
              <a:solidFill>
                <a:schemeClr val="tx1"/>
              </a:solidFill>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just" rtl="1">
              <a:lnSpc>
                <a:spcPct val="115000"/>
              </a:lnSpc>
              <a:buFont typeface="Symbol" panose="05050102010706020507" pitchFamily="18" charset="2"/>
              <a:buChar char=""/>
            </a:pPr>
            <a:r>
              <a:rPr lang="ar-SA" sz="18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التعامل مع مرؤوسيه بتواضع واحترام  وينصت لهم باهتمام.</a:t>
            </a:r>
            <a:endParaRPr lang="en-GB" sz="1800" dirty="0">
              <a:solidFill>
                <a:schemeClr val="tx1"/>
              </a:solidFill>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just" rtl="1">
              <a:lnSpc>
                <a:spcPct val="115000"/>
              </a:lnSpc>
              <a:buFont typeface="Symbol" panose="05050102010706020507" pitchFamily="18" charset="2"/>
              <a:buChar char=""/>
            </a:pPr>
            <a:r>
              <a:rPr lang="en-US" sz="18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 </a:t>
            </a:r>
            <a:r>
              <a:rPr lang="ar-SA" sz="18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مراعاة مشاعرهم ومساعدتهم في حل مشكلاتهم وحفظ أسرارهم.</a:t>
            </a:r>
            <a:endParaRPr lang="en-GB" sz="1800" dirty="0">
              <a:solidFill>
                <a:schemeClr val="tx1"/>
              </a:solidFill>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just" rtl="1">
              <a:lnSpc>
                <a:spcPct val="115000"/>
              </a:lnSpc>
              <a:spcAft>
                <a:spcPts val="1000"/>
              </a:spcAft>
              <a:buFont typeface="Symbol" panose="05050102010706020507" pitchFamily="18" charset="2"/>
              <a:buChar char=""/>
            </a:pPr>
            <a:r>
              <a:rPr lang="ar-SA" sz="18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مشاركة العاملين في مناسباتهم ويحرص على كسب صداقاتهم.</a:t>
            </a:r>
            <a:endParaRPr lang="en-GB" sz="1800" dirty="0">
              <a:solidFill>
                <a:schemeClr val="tx1"/>
              </a:solidFill>
              <a:effectLst/>
              <a:latin typeface="Segoe UI" panose="020B0502040204020203" pitchFamily="34" charset="0"/>
              <a:ea typeface="Calibri" panose="020F0502020204030204" pitchFamily="34" charset="0"/>
              <a:cs typeface="Segoe UI" panose="020B0502040204020203" pitchFamily="34"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889000" y="1882478"/>
            <a:ext cx="10453255" cy="375552"/>
          </a:xfrm>
          <a:prstGeom prst="rect">
            <a:avLst/>
          </a:prstGeom>
          <a:noFill/>
        </p:spPr>
        <p:txBody>
          <a:bodyPr wrap="square" rtlCol="0">
            <a:spAutoFit/>
          </a:bodyPr>
          <a:lstStyle/>
          <a:p>
            <a:pPr algn="just" rtl="1">
              <a:lnSpc>
                <a:spcPct val="107000"/>
              </a:lnSpc>
              <a:spcAft>
                <a:spcPts val="750"/>
              </a:spcAft>
            </a:pP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630818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2" algn="just" rtl="1">
              <a:lnSpc>
                <a:spcPct val="115000"/>
              </a:lnSpc>
              <a:spcAft>
                <a:spcPts val="1000"/>
              </a:spcAft>
            </a:pPr>
            <a:r>
              <a:rPr lang="ar-EG" sz="2000" b="1"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الصفات الخاصة ب</a:t>
            </a:r>
            <a:r>
              <a:rPr lang="ar-SA" sz="2000" b="1"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العمل بروح الفريق</a:t>
            </a:r>
            <a:r>
              <a:rPr lang="en-US" sz="2000" b="1"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a:t>
            </a:r>
            <a:endParaRPr lang="en-GB" sz="2000" dirty="0">
              <a:solidFill>
                <a:schemeClr val="tx1"/>
              </a:solidFill>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ar-SA" sz="20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       يسعى  المدير الأخلاقي إلى:</a:t>
            </a:r>
            <a:endParaRPr lang="en-GB" sz="20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just" rtl="1">
              <a:lnSpc>
                <a:spcPct val="115000"/>
              </a:lnSpc>
              <a:buFont typeface="Symbol" panose="05050102010706020507" pitchFamily="18" charset="2"/>
              <a:buChar char=""/>
            </a:pPr>
            <a:r>
              <a:rPr lang="ar-SA" sz="20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 تعزيز ثقة العاملين بأنفسهم وبقدراتهم.</a:t>
            </a:r>
            <a:endParaRPr lang="en-GB" sz="2000" dirty="0">
              <a:solidFill>
                <a:schemeClr val="tx1"/>
              </a:solidFill>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just" rtl="1">
              <a:lnSpc>
                <a:spcPct val="115000"/>
              </a:lnSpc>
              <a:buFont typeface="Symbol" panose="05050102010706020507" pitchFamily="18" charset="2"/>
              <a:buChar char=""/>
            </a:pPr>
            <a:r>
              <a:rPr lang="ar-SA" sz="20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تنمية روح الفريق والمسؤولية الجماعية والالتزام .</a:t>
            </a:r>
            <a:endParaRPr lang="en-GB" sz="2000" dirty="0">
              <a:solidFill>
                <a:schemeClr val="tx1"/>
              </a:solidFill>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just" rtl="1">
              <a:lnSpc>
                <a:spcPct val="115000"/>
              </a:lnSpc>
              <a:buFont typeface="Symbol" panose="05050102010706020507" pitchFamily="18" charset="2"/>
              <a:buChar char=""/>
            </a:pPr>
            <a:r>
              <a:rPr lang="en-US" sz="20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 </a:t>
            </a:r>
            <a:r>
              <a:rPr lang="ar-SA" sz="20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يعزز لديهم روح التعاون والانسجام، والحرص على توفير البيئة المناسبة للتواصل وتنسيق العمل الجماعي.</a:t>
            </a:r>
            <a:endParaRPr lang="en-GB" sz="2000" dirty="0">
              <a:solidFill>
                <a:schemeClr val="tx1"/>
              </a:solidFill>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just" rtl="1">
              <a:lnSpc>
                <a:spcPct val="115000"/>
              </a:lnSpc>
              <a:buFont typeface="Symbol" panose="05050102010706020507" pitchFamily="18" charset="2"/>
              <a:buChar char=""/>
            </a:pPr>
            <a:r>
              <a:rPr lang="ar-SA" sz="20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تقدير أراء وأفكار التابعين مما يعزز لديهم مهارة صناعة القرارات الجماعية .</a:t>
            </a:r>
            <a:endParaRPr lang="en-GB" sz="2000" dirty="0">
              <a:solidFill>
                <a:schemeClr val="tx1"/>
              </a:solidFill>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just" rtl="1">
              <a:lnSpc>
                <a:spcPct val="115000"/>
              </a:lnSpc>
              <a:spcAft>
                <a:spcPts val="1000"/>
              </a:spcAft>
              <a:buFont typeface="Symbol" panose="05050102010706020507" pitchFamily="18" charset="2"/>
              <a:buChar char=""/>
            </a:pPr>
            <a:r>
              <a:rPr lang="ar-SA" sz="20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ينسب النجاحات التي تتحقق إليهم إلى تعاونهم واجتهادهم</a:t>
            </a:r>
            <a:endParaRPr lang="en-GB" sz="2000" dirty="0">
              <a:solidFill>
                <a:schemeClr val="tx1"/>
              </a:solidFill>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just" rtl="1" fontAlgn="base">
              <a:spcBef>
                <a:spcPts val="355"/>
              </a:spcBef>
              <a:spcAft>
                <a:spcPts val="1065"/>
              </a:spcAft>
              <a:buFont typeface="Symbol" panose="05050102010706020507" pitchFamily="18" charset="2"/>
              <a:buChar char=""/>
            </a:pPr>
            <a:r>
              <a:rPr lang="en-US" sz="200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 </a:t>
            </a:r>
            <a:r>
              <a:rPr lang="ar-SA" sz="200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يمثل قدوة للآخرين في سلوكه وتعاملاته</a:t>
            </a:r>
            <a:endParaRPr lang="en-GB" sz="200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889000" y="1882478"/>
            <a:ext cx="10453255" cy="375552"/>
          </a:xfrm>
          <a:prstGeom prst="rect">
            <a:avLst/>
          </a:prstGeom>
          <a:noFill/>
        </p:spPr>
        <p:txBody>
          <a:bodyPr wrap="square" rtlCol="0">
            <a:spAutoFit/>
          </a:bodyPr>
          <a:lstStyle/>
          <a:p>
            <a:pPr algn="just" rtl="1">
              <a:lnSpc>
                <a:spcPct val="107000"/>
              </a:lnSpc>
              <a:spcAft>
                <a:spcPts val="750"/>
              </a:spcAft>
            </a:pP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211896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849747" y="2101396"/>
            <a:ext cx="10399946" cy="2341667"/>
          </a:xfrm>
          <a:prstGeom prst="rect">
            <a:avLst/>
          </a:prstGeom>
          <a:noFill/>
        </p:spPr>
        <p:txBody>
          <a:bodyPr wrap="square" rtlCol="0">
            <a:spAutoFit/>
          </a:bodyPr>
          <a:lstStyle/>
          <a:p>
            <a:pPr algn="just" rtl="1"/>
            <a:r>
              <a:rPr lang="ar-SA" sz="2400" b="1" dirty="0">
                <a:effectLst/>
                <a:latin typeface="Segoe UI" panose="020B0502040204020203" pitchFamily="34" charset="0"/>
                <a:ea typeface="Calibri" panose="020F0502020204030204" pitchFamily="34" charset="0"/>
                <a:cs typeface="Segoe UI" panose="020B0502040204020203" pitchFamily="34" charset="0"/>
              </a:rPr>
              <a:t>العدالة التنظيمية</a:t>
            </a:r>
            <a:r>
              <a:rPr lang="ar-SA" sz="2400" dirty="0">
                <a:effectLst/>
                <a:latin typeface="Segoe UI" panose="020B0502040204020203" pitchFamily="34" charset="0"/>
                <a:ea typeface="Calibri" panose="020F0502020204030204" pitchFamily="34" charset="0"/>
                <a:cs typeface="Segoe UI" panose="020B0502040204020203" pitchFamily="34" charset="0"/>
              </a:rPr>
              <a:t>: </a:t>
            </a:r>
            <a:r>
              <a:rPr lang="ar-SA" dirty="0">
                <a:effectLst/>
                <a:latin typeface="Segoe UI" panose="020B0502040204020203" pitchFamily="34" charset="0"/>
                <a:ea typeface="Calibri" panose="020F0502020204030204" pitchFamily="34" charset="0"/>
                <a:cs typeface="Segoe UI" panose="020B0502040204020203" pitchFamily="34" charset="0"/>
              </a:rPr>
              <a:t>يعد مفهوم العدالة التنظيمية من المفاهيم النسبية، أي أن الإجراء التنظيمي الذي ينظر </a:t>
            </a:r>
            <a:r>
              <a:rPr lang="ar-SA" dirty="0">
                <a:latin typeface="Segoe UI" panose="020B0502040204020203" pitchFamily="34" charset="0"/>
                <a:ea typeface="Calibri" panose="020F0502020204030204" pitchFamily="34" charset="0"/>
                <a:cs typeface="Segoe UI" panose="020B0502040204020203" pitchFamily="34" charset="0"/>
              </a:rPr>
              <a:t>إليه</a:t>
            </a:r>
            <a:r>
              <a:rPr lang="en-GB" dirty="0">
                <a:latin typeface="Segoe UI" panose="020B0502040204020203" pitchFamily="34" charset="0"/>
                <a:ea typeface="Calibri" panose="020F0502020204030204" pitchFamily="34" charset="0"/>
                <a:cs typeface="Segoe UI" panose="020B0502040204020203" pitchFamily="34" charset="0"/>
              </a:rPr>
              <a:t>  </a:t>
            </a:r>
            <a:r>
              <a:rPr lang="ar-SA" dirty="0">
                <a:latin typeface="Segoe UI" panose="020B0502040204020203" pitchFamily="34" charset="0"/>
                <a:ea typeface="Calibri" panose="020F0502020204030204" pitchFamily="34" charset="0"/>
                <a:cs typeface="Segoe UI" panose="020B0502040204020203" pitchFamily="34" charset="0"/>
              </a:rPr>
              <a:t>فرد ما على أنه إجراء عادل قد يكون إجراء متحيزاً  أو غير موضوعي في نظر فرد آخر، والعدالة التنظيمية</a:t>
            </a:r>
            <a:r>
              <a:rPr lang="en-GB" dirty="0">
                <a:latin typeface="Segoe UI" panose="020B0502040204020203" pitchFamily="34" charset="0"/>
                <a:ea typeface="Calibri" panose="020F0502020204030204" pitchFamily="34" charset="0"/>
                <a:cs typeface="Segoe UI" panose="020B0502040204020203" pitchFamily="34" charset="0"/>
              </a:rPr>
              <a:t>  </a:t>
            </a:r>
            <a:r>
              <a:rPr lang="ar-SA" dirty="0">
                <a:latin typeface="Segoe UI" panose="020B0502040204020203" pitchFamily="34" charset="0"/>
                <a:ea typeface="Calibri" panose="020F0502020204030204" pitchFamily="34" charset="0"/>
                <a:cs typeface="Segoe UI" panose="020B0502040204020203" pitchFamily="34" charset="0"/>
              </a:rPr>
              <a:t>تتحدد بصفة أساسية في ضوء ما يدركه الفرد من نزاهة وموضوعية المخرجات والإجراءات التنظيمية، وقد قُدمت تعريفات عدة للعدالة التنظيمية والتي تعبر عن وجهات نظر مختلفة وفق للزاوية التي يراها كل فرد للإجراءات والقرارات الإدارية المتخذة، حيث </a:t>
            </a:r>
            <a:r>
              <a:rPr lang="ar-SA" dirty="0">
                <a:effectLst/>
                <a:latin typeface="Segoe UI" panose="020B0502040204020203" pitchFamily="34" charset="0"/>
                <a:ea typeface="Calibri" panose="020F0502020204030204" pitchFamily="34" charset="0"/>
                <a:cs typeface="Segoe UI" panose="020B0502040204020203" pitchFamily="34" charset="0"/>
              </a:rPr>
              <a:t>يعرفها</a:t>
            </a:r>
            <a:r>
              <a:rPr lang="ar-SA" dirty="0">
                <a:effectLst/>
                <a:latin typeface="Segoe UI" panose="020B0502040204020203" pitchFamily="34" charset="0"/>
                <a:ea typeface="Times New Roman" panose="02020603050405020304" pitchFamily="18" charset="0"/>
                <a:cs typeface="Segoe UI" panose="020B0502040204020203" pitchFamily="34" charset="0"/>
              </a:rPr>
              <a:t> </a:t>
            </a:r>
            <a:r>
              <a:rPr lang="ar-EG" dirty="0">
                <a:effectLst/>
                <a:latin typeface="Segoe UI" panose="020B0502040204020203" pitchFamily="34" charset="0"/>
                <a:ea typeface="Times New Roman" panose="02020603050405020304" pitchFamily="18" charset="0"/>
                <a:cs typeface="Segoe UI" panose="020B0502040204020203" pitchFamily="34" charset="0"/>
              </a:rPr>
              <a:t>بعض الباحثين </a:t>
            </a:r>
            <a:r>
              <a:rPr lang="ar-SA" dirty="0">
                <a:effectLst/>
                <a:latin typeface="Segoe UI" panose="020B0502040204020203" pitchFamily="34" charset="0"/>
                <a:ea typeface="Calibri" panose="020F0502020204030204" pitchFamily="34" charset="0"/>
                <a:cs typeface="Segoe UI" panose="020B0502040204020203" pitchFamily="34" charset="0"/>
              </a:rPr>
              <a:t>على أنها " الطريقة التي يحكم من خلالها الفرد على عدالة الأسلوب الذي يستخدمه المدير في التعامل معه على المستويين الوظيفي والإنساني وتعكس عدالة المخرجات وعدالة الإجراءات المستخدمة في توزيع تلك المخرجات).</a:t>
            </a:r>
            <a:r>
              <a:rPr lang="ar-SA" b="1"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endParaRPr lang="en-GB" b="1" kern="100" dirty="0">
              <a:effectLst/>
              <a:latin typeface="Segoe UI" panose="020B0502040204020203" pitchFamily="34" charset="0"/>
              <a:ea typeface="Calibri" panose="020F0502020204030204" pitchFamily="34" charset="0"/>
              <a:cs typeface="Segoe UI" panose="020B0502040204020203" pitchFamily="34" charset="0"/>
            </a:endParaRPr>
          </a:p>
          <a:p>
            <a:pPr algn="r" rtl="1">
              <a:lnSpc>
                <a:spcPts val="1690"/>
              </a:lnSpc>
              <a:spcAft>
                <a:spcPts val="800"/>
              </a:spcAft>
            </a:pPr>
            <a:r>
              <a:rPr lang="ar-SA" kern="0" dirty="0">
                <a:effectLst/>
                <a:latin typeface="Segoe UI" panose="020B0502040204020203" pitchFamily="34" charset="0"/>
                <a:ea typeface="Times New Roman" panose="02020603050405020304" pitchFamily="18" charset="0"/>
                <a:cs typeface="Segoe UI" panose="020B0502040204020203" pitchFamily="34" charset="0"/>
              </a:rPr>
              <a:t>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43542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889001" y="1674544"/>
            <a:ext cx="10360691" cy="3254802"/>
          </a:xfrm>
          <a:prstGeom prst="rect">
            <a:avLst/>
          </a:prstGeom>
          <a:noFill/>
        </p:spPr>
        <p:txBody>
          <a:bodyPr wrap="square" rtlCol="0">
            <a:spAutoFit/>
          </a:bodyPr>
          <a:lstStyle/>
          <a:p>
            <a:pPr algn="just">
              <a:lnSpc>
                <a:spcPct val="107000"/>
              </a:lnSpc>
              <a:spcAft>
                <a:spcPts val="800"/>
              </a:spcAft>
            </a:pPr>
            <a:r>
              <a:rPr lang="ar-SA" sz="18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en-GB" sz="1800" kern="100" dirty="0">
                <a:effectLst/>
                <a:latin typeface="Segoe UI" panose="020B0502040204020203" pitchFamily="34" charset="0"/>
                <a:ea typeface="Times New Roman" panose="02020603050405020304" pitchFamily="18" charset="0"/>
                <a:cs typeface="Segoe UI" panose="020B0502040204020203" pitchFamily="34" charset="0"/>
              </a:rPr>
              <a:t> </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ar-EG" sz="2400" b="1" kern="100" dirty="0">
                <a:effectLst/>
                <a:latin typeface="Segoe UI" panose="020B0502040204020203" pitchFamily="34" charset="0"/>
                <a:ea typeface="Calibri" panose="020F0502020204030204" pitchFamily="34" charset="0"/>
                <a:cs typeface="Segoe UI" panose="020B0502040204020203" pitchFamily="34" charset="0"/>
              </a:rPr>
              <a:t>كما تعرف على انها </a:t>
            </a:r>
            <a:r>
              <a:rPr lang="ar-SA" kern="100" dirty="0">
                <a:effectLst/>
                <a:latin typeface="Segoe UI" panose="020B0502040204020203" pitchFamily="34" charset="0"/>
                <a:ea typeface="Calibri" panose="020F0502020204030204" pitchFamily="34" charset="0"/>
                <a:cs typeface="Segoe UI" panose="020B0502040204020203" pitchFamily="34" charset="0"/>
              </a:rPr>
              <a:t>درجة تحقيق المساواة والنزاهة في الحقوق والواجبات التي تعبر عن علاقة الفرد بالمنظمة، وتجسد فكرة  العدالة مبدأ تحقيق الالتزامات من قبل الموظفين تجاه المنظمة التي يعملون فيها، وتأكيد الثقة التنظيمية المطلوبة بين الطرفين.</a:t>
            </a:r>
            <a:r>
              <a:rPr lang="ar-EG" kern="100" dirty="0">
                <a:effectLst/>
                <a:latin typeface="Segoe UI" panose="020B0502040204020203" pitchFamily="34" charset="0"/>
                <a:ea typeface="Calibri" panose="020F0502020204030204" pitchFamily="34" charset="0"/>
                <a:cs typeface="Segoe UI" panose="020B0502040204020203" pitchFamily="34" charset="0"/>
              </a:rPr>
              <a:t>                                    </a:t>
            </a:r>
            <a:r>
              <a:rPr lang="en-GB" kern="100" dirty="0">
                <a:effectLst/>
                <a:latin typeface="Segoe UI" panose="020B0502040204020203" pitchFamily="34" charset="0"/>
                <a:ea typeface="Calibri" panose="020F0502020204030204" pitchFamily="34" charset="0"/>
                <a:cs typeface="Segoe UI" panose="020B0502040204020203" pitchFamily="34" charset="0"/>
              </a:rPr>
              <a:t> "   </a:t>
            </a:r>
            <a:endParaRPr lang="ar-EG"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en-GB" kern="100" dirty="0">
                <a:effectLst/>
                <a:latin typeface="Segoe UI" panose="020B0502040204020203" pitchFamily="34" charset="0"/>
                <a:ea typeface="Calibri" panose="020F0502020204030204" pitchFamily="34" charset="0"/>
                <a:cs typeface="Segoe UI" panose="020B0502040204020203" pitchFamily="34" charset="0"/>
              </a:rPr>
              <a:t>      </a:t>
            </a:r>
            <a:r>
              <a:rPr lang="ar-EG" kern="100" dirty="0">
                <a:latin typeface="Segoe UI" panose="020B0502040204020203" pitchFamily="34" charset="0"/>
                <a:ea typeface="Calibri" panose="020F0502020204030204" pitchFamily="34" charset="0"/>
                <a:cs typeface="Segoe UI" panose="020B0502040204020203" pitchFamily="34" charset="0"/>
              </a:rPr>
              <a:t>وهناك من يري </a:t>
            </a:r>
            <a:r>
              <a:rPr lang="ar-SA" kern="100" dirty="0">
                <a:latin typeface="Segoe UI" panose="020B0502040204020203" pitchFamily="34" charset="0"/>
                <a:ea typeface="Calibri" panose="020F0502020204030204" pitchFamily="34" charset="0"/>
                <a:cs typeface="Segoe UI" panose="020B0502040204020203" pitchFamily="34" charset="0"/>
              </a:rPr>
              <a:t> أن العدالة هي مدى إدراك العاملين للعدالة التنظيمية ببعديها العدالة الإجرائية والعدالة </a:t>
            </a:r>
            <a:r>
              <a:rPr lang="ar-SA" kern="100" dirty="0" err="1">
                <a:latin typeface="Segoe UI" panose="020B0502040204020203" pitchFamily="34" charset="0"/>
                <a:ea typeface="Calibri" panose="020F0502020204030204" pitchFamily="34" charset="0"/>
                <a:cs typeface="Segoe UI" panose="020B0502040204020203" pitchFamily="34" charset="0"/>
              </a:rPr>
              <a:t>التعاملية</a:t>
            </a:r>
            <a:r>
              <a:rPr lang="ar-SA" kern="100" dirty="0">
                <a:latin typeface="Segoe UI" panose="020B0502040204020203" pitchFamily="34" charset="0"/>
                <a:ea typeface="Calibri" panose="020F0502020204030204" pitchFamily="34" charset="0"/>
                <a:cs typeface="Segoe UI" panose="020B0502040204020203" pitchFamily="34" charset="0"/>
              </a:rPr>
              <a:t> في مكان العمل</a:t>
            </a:r>
            <a:endParaRPr lang="en-GB" kern="100" dirty="0">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ar-EG" kern="100" dirty="0">
                <a:effectLst/>
                <a:latin typeface="Segoe UI" panose="020B0502040204020203" pitchFamily="34" charset="0"/>
                <a:ea typeface="Calibri" panose="020F0502020204030204" pitchFamily="34" charset="0"/>
                <a:cs typeface="Segoe UI" panose="020B0502040204020203" pitchFamily="34" charset="0"/>
              </a:rPr>
              <a:t>وهناك من </a:t>
            </a:r>
            <a:r>
              <a:rPr lang="ar-EG" kern="100" dirty="0">
                <a:latin typeface="Segoe UI" panose="020B0502040204020203" pitchFamily="34" charset="0"/>
                <a:ea typeface="Calibri" panose="020F0502020204030204" pitchFamily="34" charset="0"/>
                <a:cs typeface="Segoe UI" panose="020B0502040204020203" pitchFamily="34" charset="0"/>
              </a:rPr>
              <a:t>ينظر </a:t>
            </a:r>
            <a:r>
              <a:rPr lang="ar-SA" kern="100" dirty="0">
                <a:latin typeface="Segoe UI" panose="020B0502040204020203" pitchFamily="34" charset="0"/>
                <a:ea typeface="Calibri" panose="020F0502020204030204" pitchFamily="34" charset="0"/>
                <a:cs typeface="Segoe UI" panose="020B0502040204020203" pitchFamily="34" charset="0"/>
              </a:rPr>
              <a:t>إلى العدالة </a:t>
            </a:r>
            <a:r>
              <a:rPr lang="ar-SA" kern="100" dirty="0">
                <a:effectLst/>
                <a:latin typeface="Segoe UI" panose="020B0502040204020203" pitchFamily="34" charset="0"/>
                <a:ea typeface="Times New Roman" panose="02020603050405020304" pitchFamily="18" charset="0"/>
                <a:cs typeface="Segoe UI" panose="020B0502040204020203" pitchFamily="34" charset="0"/>
              </a:rPr>
              <a:t>التنظيمية على أنها التصور الشخصي للأشخاص عن العدالة في المنظمات بشكل عام</a:t>
            </a:r>
            <a:r>
              <a:rPr lang="ar-SA" kern="100" dirty="0">
                <a:effectLst/>
                <a:latin typeface="Segoe UI" panose="020B0502040204020203" pitchFamily="34" charset="0"/>
                <a:ea typeface="Calibri" panose="020F0502020204030204" pitchFamily="34" charset="0"/>
                <a:cs typeface="Segoe UI" panose="020B0502040204020203" pitchFamily="34" charset="0"/>
              </a:rPr>
              <a:t>.</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ar-SA" kern="100" dirty="0">
                <a:effectLst/>
                <a:latin typeface="Segoe UI" panose="020B0502040204020203" pitchFamily="34" charset="0"/>
                <a:ea typeface="Times New Roman" panose="02020603050405020304" pitchFamily="18" charset="0"/>
                <a:cs typeface="Segoe UI" panose="020B0502040204020203" pitchFamily="34" charset="0"/>
              </a:rPr>
              <a:t>كما تعرف العدالة التنظيمية على أنها عدالة المعاملة التي يتلقاها الموظفون داخل عملهم</a:t>
            </a:r>
            <a:r>
              <a:rPr lang="ar-EG" kern="100" dirty="0">
                <a:effectLst/>
                <a:latin typeface="Segoe UI" panose="020B0502040204020203" pitchFamily="34" charset="0"/>
                <a:ea typeface="Times New Roman" panose="02020603050405020304" pitchFamily="18" charset="0"/>
                <a:cs typeface="Segoe UI" panose="020B0502040204020203" pitchFamily="34" charset="0"/>
              </a:rPr>
              <a:t>.</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90798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889000" y="2198255"/>
            <a:ext cx="10314709" cy="2449453"/>
          </a:xfrm>
          <a:prstGeom prst="rect">
            <a:avLst/>
          </a:prstGeom>
          <a:noFill/>
        </p:spPr>
        <p:txBody>
          <a:bodyPr wrap="square" rtlCol="0">
            <a:spAutoFit/>
          </a:bodyPr>
          <a:lstStyle/>
          <a:p>
            <a:pPr algn="just">
              <a:lnSpc>
                <a:spcPct val="107000"/>
              </a:lnSpc>
              <a:spcAft>
                <a:spcPts val="800"/>
              </a:spcAft>
            </a:pPr>
            <a:r>
              <a:rPr lang="ar-SA" sz="2400" b="1" kern="100" dirty="0">
                <a:effectLst/>
                <a:latin typeface="Segoe UI" panose="020B0502040204020203" pitchFamily="34" charset="0"/>
                <a:ea typeface="Calibri" panose="020F0502020204030204" pitchFamily="34" charset="0"/>
                <a:cs typeface="Segoe UI" panose="020B0502040204020203" pitchFamily="34" charset="0"/>
              </a:rPr>
              <a:t>أهمية العدالة التنظيمية:</a:t>
            </a:r>
            <a:r>
              <a:rPr lang="ar-SA" sz="2400" kern="100" dirty="0">
                <a:effectLst/>
                <a:latin typeface="Segoe UI" panose="020B0502040204020203" pitchFamily="34" charset="0"/>
                <a:ea typeface="Calibri" panose="020F0502020204030204" pitchFamily="34" charset="0"/>
                <a:cs typeface="Segoe UI" panose="020B0502040204020203" pitchFamily="34" charset="0"/>
              </a:rPr>
              <a:t> </a:t>
            </a:r>
            <a:r>
              <a:rPr lang="ar-SA" kern="100" dirty="0">
                <a:effectLst/>
                <a:latin typeface="Segoe UI" panose="020B0502040204020203" pitchFamily="34" charset="0"/>
                <a:ea typeface="Calibri" panose="020F0502020204030204" pitchFamily="34" charset="0"/>
                <a:cs typeface="Segoe UI" panose="020B0502040204020203" pitchFamily="34" charset="0"/>
              </a:rPr>
              <a:t>أشارت العديد من الدراسات إلى أن القيادة الأخلاقية لها تأثير ضمني إيجابي على كل من العاملين والمؤسسة أهمه :</a:t>
            </a:r>
            <a:r>
              <a:rPr lang="ar-EG" kern="100" dirty="0">
                <a:effectLst/>
                <a:latin typeface="Segoe UI" panose="020B0502040204020203" pitchFamily="34" charset="0"/>
                <a:ea typeface="Calibri" panose="020F0502020204030204" pitchFamily="34" charset="0"/>
                <a:cs typeface="Segoe UI" panose="020B0502040204020203" pitchFamily="34" charset="0"/>
              </a:rPr>
              <a:t>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just" rtl="1">
              <a:lnSpc>
                <a:spcPct val="115000"/>
              </a:lnSpc>
              <a:buFont typeface="Wingdings" panose="05000000000000000000" pitchFamily="2" charset="2"/>
              <a:buChar char=""/>
            </a:pPr>
            <a:r>
              <a:rPr lang="ar-SA" dirty="0">
                <a:effectLst/>
                <a:latin typeface="Segoe UI" panose="020B0502040204020203" pitchFamily="34" charset="0"/>
                <a:ea typeface="Calibri" panose="020F0502020204030204" pitchFamily="34" charset="0"/>
                <a:cs typeface="Segoe UI" panose="020B0502040204020203" pitchFamily="34" charset="0"/>
              </a:rPr>
              <a:t>يولد لديهم الشعور بالانتماء ويعزز الولاء التنظيمي نحو المنظمة التي يعملون فيها.</a:t>
            </a:r>
            <a:endParaRPr lang="en-GB"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just" rtl="1">
              <a:lnSpc>
                <a:spcPct val="115000"/>
              </a:lnSpc>
              <a:spcAft>
                <a:spcPts val="1000"/>
              </a:spcAft>
              <a:buFont typeface="Wingdings" panose="05000000000000000000" pitchFamily="2" charset="2"/>
              <a:buChar char=""/>
            </a:pPr>
            <a:r>
              <a:rPr lang="ar-SA" dirty="0">
                <a:effectLst/>
                <a:latin typeface="Segoe UI" panose="020B0502040204020203" pitchFamily="34" charset="0"/>
                <a:ea typeface="Calibri" panose="020F0502020204030204" pitchFamily="34" charset="0"/>
                <a:cs typeface="Segoe UI" panose="020B0502040204020203" pitchFamily="34" charset="0"/>
              </a:rPr>
              <a:t>يتحقق لديهم الرضا الوظيفي، مما يدفعهم إلى بذل المزيد من الجهود لرفع مستوى الأداء، حتى لو لم</a:t>
            </a:r>
            <a:endParaRPr lang="en-GB" dirty="0">
              <a:effectLst/>
              <a:latin typeface="Segoe UI" panose="020B0502040204020203" pitchFamily="34" charset="0"/>
              <a:ea typeface="Calibri" panose="020F0502020204030204" pitchFamily="34" charset="0"/>
              <a:cs typeface="Segoe UI" panose="020B0502040204020203" pitchFamily="34" charset="0"/>
            </a:endParaRPr>
          </a:p>
          <a:p>
            <a:pPr marL="233680" algn="just" rtl="1" fontAlgn="base">
              <a:spcBef>
                <a:spcPts val="355"/>
              </a:spcBef>
              <a:spcAft>
                <a:spcPts val="1065"/>
              </a:spcAft>
            </a:pPr>
            <a:r>
              <a:rPr lang="ar-SA"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يطلب منهم ذلك، الأمر الذي ينعكس على الفاعلية التنظيمية</a:t>
            </a:r>
            <a:r>
              <a:rPr lang="ar-EG"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a:t>
            </a:r>
            <a:endParaRPr lang="en-GB" dirty="0">
              <a:effectLst/>
              <a:latin typeface="Segoe UI" panose="020B0502040204020203" pitchFamily="34" charset="0"/>
              <a:ea typeface="Times New Roman" panose="02020603050405020304" pitchFamily="18" charset="0"/>
              <a:cs typeface="Segoe UI" panose="020B0502040204020203" pitchFamily="34" charset="0"/>
            </a:endParaRPr>
          </a:p>
          <a:p>
            <a:pPr marL="342900" lvl="0" indent="-342900" algn="just" rtl="1" fontAlgn="base">
              <a:spcBef>
                <a:spcPts val="355"/>
              </a:spcBef>
              <a:spcAft>
                <a:spcPts val="1065"/>
              </a:spcAft>
              <a:buFont typeface="Wingdings" panose="05000000000000000000" pitchFamily="2" charset="2"/>
              <a:buChar char=""/>
            </a:pPr>
            <a:r>
              <a:rPr lang="ar-SA"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تلعب دور في تحقيق التكامل التنظيمي بين أفراد المنظمة وتضمن الاستقرار على المدى الطويل</a:t>
            </a:r>
            <a:r>
              <a:rPr lang="ar-SA"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endParaRPr lang="en-GB" dirty="0">
              <a:effectLst/>
              <a:latin typeface="Segoe UI" panose="020B0502040204020203" pitchFamily="34" charset="0"/>
              <a:ea typeface="Times New Roman" panose="02020603050405020304" pitchFamily="18"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429364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689638" y="1885072"/>
            <a:ext cx="10453255" cy="3118803"/>
          </a:xfrm>
          <a:prstGeom prst="rect">
            <a:avLst/>
          </a:prstGeom>
          <a:noFill/>
        </p:spPr>
        <p:txBody>
          <a:bodyPr wrap="square" rtlCol="0">
            <a:spAutoFit/>
          </a:bodyPr>
          <a:lstStyle/>
          <a:p>
            <a:pPr marL="342900" lvl="0" indent="-342900" algn="just" rtl="1" fontAlgn="base">
              <a:spcBef>
                <a:spcPts val="355"/>
              </a:spcBef>
              <a:spcAft>
                <a:spcPts val="1065"/>
              </a:spcAft>
              <a:buFont typeface="Wingdings" panose="05000000000000000000" pitchFamily="2" charset="2"/>
              <a:buChar char=""/>
            </a:pPr>
            <a:r>
              <a:rPr lang="ar-SA"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تلعب دور في تحقيق مزايا تنظيمية إذا ما تم تطوير ممارسات وقرارات تصب باتجاه تحقيق العدالة التنظيمية، وهذا بدوره ينعكس على رأس المال البشري والذي يعد أهم مصدر لتحقيق الميزة التنافسية للمنظمة</a:t>
            </a:r>
            <a:r>
              <a:rPr lang="ar-EG"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endParaRPr lang="en-GB" dirty="0">
              <a:effectLst/>
              <a:latin typeface="Segoe UI" panose="020B0502040204020203" pitchFamily="34" charset="0"/>
              <a:ea typeface="Times New Roman" panose="02020603050405020304" pitchFamily="18" charset="0"/>
              <a:cs typeface="Segoe UI" panose="020B0502040204020203" pitchFamily="34" charset="0"/>
            </a:endParaRPr>
          </a:p>
          <a:p>
            <a:pPr marL="342900" lvl="0" indent="-342900" algn="just" rtl="1" fontAlgn="base">
              <a:spcBef>
                <a:spcPts val="355"/>
              </a:spcBef>
              <a:spcAft>
                <a:spcPts val="1065"/>
              </a:spcAft>
              <a:buFont typeface="Wingdings" panose="05000000000000000000" pitchFamily="2" charset="2"/>
              <a:buChar char=""/>
            </a:pPr>
            <a:r>
              <a:rPr lang="ar-SA"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ترتبط بالعديد من المتغيرات التنظيمية حيث لها تأثير على كل من الرضا الوظيفي، والالتزام التنظيمي ،سلوكيات المواطنة التنظيمية.</a:t>
            </a:r>
            <a:endParaRPr lang="en-GB" dirty="0">
              <a:effectLst/>
              <a:latin typeface="Segoe UI" panose="020B0502040204020203" pitchFamily="34" charset="0"/>
              <a:ea typeface="Times New Roman" panose="02020603050405020304" pitchFamily="18" charset="0"/>
              <a:cs typeface="Segoe UI" panose="020B0502040204020203" pitchFamily="34" charset="0"/>
            </a:endParaRPr>
          </a:p>
          <a:p>
            <a:pPr marL="342900" lvl="0" indent="-342900" algn="just" rtl="1" fontAlgn="base">
              <a:spcBef>
                <a:spcPts val="355"/>
              </a:spcBef>
              <a:spcAft>
                <a:spcPts val="1065"/>
              </a:spcAft>
              <a:buFont typeface="Wingdings" panose="05000000000000000000" pitchFamily="2" charset="2"/>
              <a:buChar char=""/>
            </a:pPr>
            <a:r>
              <a:rPr lang="ar-SA"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إن العدالة التنظيمية تبرز منظومة القيم الاجتماعية والأخلاقية والدينية عند الأفراد، وتحدد طرق التفاعل والنضج للعدالة الشائعة في المنظمة</a:t>
            </a:r>
            <a:r>
              <a:rPr lang="ar-EG" b="1"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p>
          <a:p>
            <a:pPr marL="342900" lvl="0" indent="-342900" algn="just" rtl="1" fontAlgn="base">
              <a:spcBef>
                <a:spcPts val="355"/>
              </a:spcBef>
              <a:spcAft>
                <a:spcPts val="1065"/>
              </a:spcAft>
              <a:buFont typeface="Wingdings" panose="05000000000000000000" pitchFamily="2" charset="2"/>
              <a:buChar char=""/>
            </a:pPr>
            <a:r>
              <a:rPr lang="ar-SA" dirty="0">
                <a:solidFill>
                  <a:srgbClr val="000000"/>
                </a:solidFill>
                <a:latin typeface="Segoe UI" panose="020B0502040204020203" pitchFamily="34" charset="0"/>
                <a:ea typeface="Calibri" panose="020F0502020204030204" pitchFamily="34" charset="0"/>
                <a:cs typeface="Segoe UI" panose="020B0502040204020203" pitchFamily="34" charset="0"/>
              </a:rPr>
              <a:t>تعتبر العدالة التنظيمية عامل حاسم لالتزام الموظف بأهداف المنظمة ويزيد من مستوي مشاركته</a:t>
            </a:r>
            <a:r>
              <a:rPr lang="en-GB" b="1" dirty="0">
                <a:effectLst/>
                <a:latin typeface="Segoe UI" panose="020B0502040204020203" pitchFamily="34" charset="0"/>
                <a:ea typeface="Calibri" panose="020F0502020204030204" pitchFamily="34" charset="0"/>
                <a:cs typeface="Segoe UI" panose="020B0502040204020203" pitchFamily="34" charset="0"/>
              </a:rPr>
              <a:t>( </a:t>
            </a:r>
            <a:endParaRPr lang="en-GB" dirty="0">
              <a:effectLst/>
              <a:latin typeface="Segoe UI" panose="020B0502040204020203" pitchFamily="34" charset="0"/>
              <a:ea typeface="Times New Roman" panose="02020603050405020304" pitchFamily="18" charset="0"/>
              <a:cs typeface="Segoe UI" panose="020B0502040204020203" pitchFamily="34" charset="0"/>
            </a:endParaRPr>
          </a:p>
          <a:p>
            <a:pPr algn="just"/>
            <a:r>
              <a:rPr lang="ar-SA" sz="2400" kern="0" dirty="0">
                <a:effectLst/>
                <a:latin typeface="Segoe UI" panose="020B0502040204020203" pitchFamily="34" charset="0"/>
                <a:ea typeface="Times New Roman" panose="02020603050405020304" pitchFamily="18" charset="0"/>
                <a:cs typeface="Segoe UI" panose="020B0502040204020203" pitchFamily="34" charset="0"/>
              </a:rPr>
              <a:t>.             </a:t>
            </a:r>
            <a:endParaRPr lang="en-GB" sz="24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55895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889000" y="1882478"/>
            <a:ext cx="10453255" cy="3757311"/>
          </a:xfrm>
          <a:prstGeom prst="rect">
            <a:avLst/>
          </a:prstGeom>
          <a:noFill/>
        </p:spPr>
        <p:txBody>
          <a:bodyPr wrap="square" rtlCol="0">
            <a:spAutoFit/>
          </a:bodyPr>
          <a:lstStyle/>
          <a:p>
            <a:pPr algn="r" rtl="1">
              <a:lnSpc>
                <a:spcPct val="107000"/>
              </a:lnSpc>
              <a:spcAft>
                <a:spcPts val="800"/>
              </a:spcAft>
            </a:pPr>
            <a:r>
              <a:rPr lang="ar-SA" sz="2000" b="1" kern="100" dirty="0">
                <a:effectLst/>
                <a:latin typeface="Segoe UI" panose="020B0502040204020203" pitchFamily="34" charset="0"/>
                <a:ea typeface="Calibri" panose="020F0502020204030204" pitchFamily="34" charset="0"/>
                <a:cs typeface="Segoe UI" panose="020B0502040204020203" pitchFamily="34" charset="0"/>
              </a:rPr>
              <a:t>مبادئ العدالة التنظيمية</a:t>
            </a:r>
            <a:endParaRPr lang="ar-EG" sz="2000" b="1" kern="100" dirty="0">
              <a:latin typeface="Segoe UI" panose="020B0502040204020203" pitchFamily="34" charset="0"/>
              <a:ea typeface="Calibri" panose="020F0502020204030204" pitchFamily="34" charset="0"/>
              <a:cs typeface="Segoe UI" panose="020B0502040204020203" pitchFamily="34" charset="0"/>
            </a:endParaRPr>
          </a:p>
          <a:p>
            <a:pPr algn="r" rtl="1">
              <a:lnSpc>
                <a:spcPct val="107000"/>
              </a:lnSpc>
              <a:spcAft>
                <a:spcPts val="800"/>
              </a:spcAft>
            </a:pPr>
            <a:r>
              <a:rPr lang="ar-SA" sz="2000" kern="100" dirty="0">
                <a:effectLst/>
                <a:latin typeface="Segoe UI" panose="020B0502040204020203" pitchFamily="34" charset="0"/>
                <a:ea typeface="Calibri" panose="020F0502020204030204" pitchFamily="34" charset="0"/>
                <a:cs typeface="Segoe UI" panose="020B0502040204020203" pitchFamily="34" charset="0"/>
              </a:rPr>
              <a:t> </a:t>
            </a:r>
            <a:r>
              <a:rPr lang="ar-SA" sz="2000" kern="100" dirty="0">
                <a:effectLst/>
                <a:latin typeface="Segoe UI" panose="020B0502040204020203" pitchFamily="34" charset="0"/>
                <a:ea typeface="Times New Roman" panose="02020603050405020304" pitchFamily="18" charset="0"/>
                <a:cs typeface="Segoe UI" panose="020B0502040204020203" pitchFamily="34" charset="0"/>
              </a:rPr>
              <a:t>للعدالة التنظيمية مجموعة من المبادئ أهمها</a:t>
            </a:r>
            <a:r>
              <a:rPr lang="en-GB" sz="2000" kern="100" dirty="0">
                <a:effectLst/>
                <a:latin typeface="Segoe UI" panose="020B0502040204020203" pitchFamily="34" charset="0"/>
                <a:ea typeface="Times New Roman" panose="02020603050405020304" pitchFamily="18" charset="0"/>
                <a:cs typeface="Segoe UI" panose="020B0502040204020203" pitchFamily="34" charset="0"/>
              </a:rPr>
              <a:t>:</a:t>
            </a:r>
            <a:r>
              <a:rPr lang="en-GB" sz="2000" kern="100" dirty="0">
                <a:effectLst/>
                <a:latin typeface="Segoe UI" panose="020B0502040204020203" pitchFamily="34" charset="0"/>
                <a:ea typeface="Calibri" panose="020F0502020204030204" pitchFamily="34" charset="0"/>
                <a:cs typeface="Segoe UI" panose="020B0502040204020203" pitchFamily="34" charset="0"/>
              </a:rPr>
              <a:t> </a:t>
            </a:r>
          </a:p>
          <a:p>
            <a:pPr marL="342900" lvl="0" indent="-342900" algn="just" rtl="1">
              <a:lnSpc>
                <a:spcPct val="115000"/>
              </a:lnSpc>
              <a:buFont typeface="Simplified Arabic" panose="02020603050405020304" pitchFamily="18" charset="-78"/>
              <a:buChar char="-"/>
              <a:tabLst>
                <a:tab pos="143510" algn="l"/>
              </a:tabLst>
            </a:pPr>
            <a:r>
              <a:rPr lang="en-GB" sz="2000" dirty="0">
                <a:effectLst/>
                <a:latin typeface="Segoe UI" panose="020B0502040204020203" pitchFamily="34" charset="0"/>
                <a:ea typeface="Times New Roman" panose="02020603050405020304" pitchFamily="18" charset="0"/>
                <a:cs typeface="Segoe UI" panose="020B0502040204020203" pitchFamily="34" charset="0"/>
              </a:rPr>
              <a:t> </a:t>
            </a:r>
            <a:r>
              <a:rPr lang="ar-SA" sz="2000" b="1" dirty="0">
                <a:effectLst/>
                <a:latin typeface="Segoe UI" panose="020B0502040204020203" pitchFamily="34" charset="0"/>
                <a:ea typeface="Times New Roman" panose="02020603050405020304" pitchFamily="18" charset="0"/>
                <a:cs typeface="Segoe UI" panose="020B0502040204020203" pitchFamily="34" charset="0"/>
              </a:rPr>
              <a:t>مبدأ المساواة</a:t>
            </a:r>
            <a:r>
              <a:rPr lang="en-US" sz="2000" dirty="0">
                <a:effectLst/>
                <a:latin typeface="Segoe UI" panose="020B0502040204020203" pitchFamily="34" charset="0"/>
                <a:ea typeface="Times New Roman" panose="02020603050405020304" pitchFamily="18" charset="0"/>
                <a:cs typeface="Segoe UI" panose="020B0502040204020203" pitchFamily="34" charset="0"/>
              </a:rPr>
              <a:t>: </a:t>
            </a:r>
            <a:r>
              <a:rPr lang="ar-SA" sz="2000" dirty="0">
                <a:effectLst/>
                <a:latin typeface="Segoe UI" panose="020B0502040204020203" pitchFamily="34" charset="0"/>
                <a:ea typeface="Times New Roman" panose="02020603050405020304" pitchFamily="18" charset="0"/>
                <a:cs typeface="Segoe UI" panose="020B0502040204020203" pitchFamily="34" charset="0"/>
              </a:rPr>
              <a:t>أي تكافؤ الفرص والأجور والحوافز وساعات العمل، و واجبات الوظيفة بين الأفراد العاملين في المنظمة</a:t>
            </a:r>
            <a:r>
              <a:rPr lang="en-US" sz="2000" dirty="0">
                <a:effectLst/>
                <a:latin typeface="Segoe UI" panose="020B0502040204020203" pitchFamily="34" charset="0"/>
                <a:ea typeface="Times New Roman" panose="02020603050405020304" pitchFamily="18" charset="0"/>
                <a:cs typeface="Segoe UI" panose="020B0502040204020203" pitchFamily="34" charset="0"/>
              </a:rPr>
              <a:t>.</a:t>
            </a:r>
            <a:endParaRPr lang="en-GB" sz="20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just" rtl="1">
              <a:lnSpc>
                <a:spcPct val="115000"/>
              </a:lnSpc>
              <a:buFont typeface="Simplified Arabic" panose="02020603050405020304" pitchFamily="18" charset="-78"/>
              <a:buChar char="-"/>
              <a:tabLst>
                <a:tab pos="143510" algn="l"/>
              </a:tabLst>
            </a:pPr>
            <a:r>
              <a:rPr lang="ar-SA" sz="2000" b="1" dirty="0">
                <a:effectLst/>
                <a:latin typeface="Segoe UI" panose="020B0502040204020203" pitchFamily="34" charset="0"/>
                <a:ea typeface="Times New Roman" panose="02020603050405020304" pitchFamily="18" charset="0"/>
                <a:cs typeface="Segoe UI" panose="020B0502040204020203" pitchFamily="34" charset="0"/>
              </a:rPr>
              <a:t>المبدأ الأخلاقي</a:t>
            </a:r>
            <a:r>
              <a:rPr lang="en-US" sz="2000" dirty="0">
                <a:effectLst/>
                <a:latin typeface="Segoe UI" panose="020B0502040204020203" pitchFamily="34" charset="0"/>
                <a:ea typeface="Times New Roman" panose="02020603050405020304" pitchFamily="18" charset="0"/>
                <a:cs typeface="Segoe UI" panose="020B0502040204020203" pitchFamily="34" charset="0"/>
              </a:rPr>
              <a:t>: </a:t>
            </a:r>
            <a:r>
              <a:rPr lang="ar-SA" sz="2000" dirty="0">
                <a:effectLst/>
                <a:latin typeface="Segoe UI" panose="020B0502040204020203" pitchFamily="34" charset="0"/>
                <a:ea typeface="Times New Roman" panose="02020603050405020304" pitchFamily="18" charset="0"/>
                <a:cs typeface="Segoe UI" panose="020B0502040204020203" pitchFamily="34" charset="0"/>
              </a:rPr>
              <a:t>ويتمثل في الاستقامة، النزاهة، الشرف، الأمانة، الإخلاص، الصدق</a:t>
            </a:r>
            <a:r>
              <a:rPr lang="en-US" sz="2000" dirty="0">
                <a:effectLst/>
                <a:latin typeface="Segoe UI" panose="020B0502040204020203" pitchFamily="34" charset="0"/>
                <a:ea typeface="Times New Roman" panose="02020603050405020304" pitchFamily="18" charset="0"/>
                <a:cs typeface="Segoe UI" panose="020B0502040204020203" pitchFamily="34" charset="0"/>
              </a:rPr>
              <a:t>.</a:t>
            </a:r>
            <a:endParaRPr lang="en-GB" sz="20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just" rtl="1">
              <a:lnSpc>
                <a:spcPct val="115000"/>
              </a:lnSpc>
              <a:buFont typeface="Simplified Arabic" panose="02020603050405020304" pitchFamily="18" charset="-78"/>
              <a:buChar char="-"/>
              <a:tabLst>
                <a:tab pos="143510" algn="l"/>
              </a:tabLst>
            </a:pPr>
            <a:r>
              <a:rPr lang="ar-SA" sz="2000" b="1" dirty="0">
                <a:effectLst/>
                <a:latin typeface="Segoe UI" panose="020B0502040204020203" pitchFamily="34" charset="0"/>
                <a:ea typeface="Times New Roman" panose="02020603050405020304" pitchFamily="18" charset="0"/>
                <a:cs typeface="Segoe UI" panose="020B0502040204020203" pitchFamily="34" charset="0"/>
              </a:rPr>
              <a:t>مبدأ الدقة والتصحيح</a:t>
            </a:r>
            <a:r>
              <a:rPr lang="en-US" sz="2000" dirty="0">
                <a:effectLst/>
                <a:latin typeface="Segoe UI" panose="020B0502040204020203" pitchFamily="34" charset="0"/>
                <a:ea typeface="Times New Roman" panose="02020603050405020304" pitchFamily="18" charset="0"/>
                <a:cs typeface="Segoe UI" panose="020B0502040204020203" pitchFamily="34" charset="0"/>
              </a:rPr>
              <a:t>: </a:t>
            </a:r>
            <a:r>
              <a:rPr lang="ar-SA" sz="2000" dirty="0">
                <a:effectLst/>
                <a:latin typeface="Segoe UI" panose="020B0502040204020203" pitchFamily="34" charset="0"/>
                <a:ea typeface="Times New Roman" panose="02020603050405020304" pitchFamily="18" charset="0"/>
                <a:cs typeface="Segoe UI" panose="020B0502040204020203" pitchFamily="34" charset="0"/>
              </a:rPr>
              <a:t>يجب أن تكون القرارات والإجراءات المتخذة مبنية على معلومات دقيقة وواضحة، وقابلية للتصحيح في حالة وجود خطأ</a:t>
            </a:r>
            <a:r>
              <a:rPr lang="en-US" sz="2000" dirty="0">
                <a:effectLst/>
                <a:latin typeface="Segoe UI" panose="020B0502040204020203" pitchFamily="34" charset="0"/>
                <a:ea typeface="Times New Roman" panose="02020603050405020304" pitchFamily="18" charset="0"/>
                <a:cs typeface="Segoe UI" panose="020B0502040204020203" pitchFamily="34" charset="0"/>
              </a:rPr>
              <a:t>.</a:t>
            </a:r>
            <a:endParaRPr lang="en-GB" sz="20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just" rtl="1">
              <a:lnSpc>
                <a:spcPct val="115000"/>
              </a:lnSpc>
              <a:buFont typeface="Simplified Arabic" panose="02020603050405020304" pitchFamily="18" charset="-78"/>
              <a:buChar char="-"/>
              <a:tabLst>
                <a:tab pos="143510" algn="l"/>
              </a:tabLst>
            </a:pPr>
            <a:r>
              <a:rPr lang="en-US" sz="2000" dirty="0">
                <a:effectLst/>
                <a:latin typeface="Segoe UI" panose="020B0502040204020203" pitchFamily="34" charset="0"/>
                <a:ea typeface="Times New Roman" panose="02020603050405020304" pitchFamily="18" charset="0"/>
                <a:cs typeface="Segoe UI" panose="020B0502040204020203" pitchFamily="34" charset="0"/>
              </a:rPr>
              <a:t> </a:t>
            </a:r>
            <a:r>
              <a:rPr lang="ar-SA" sz="2000" b="1" dirty="0">
                <a:effectLst/>
                <a:latin typeface="Segoe UI" panose="020B0502040204020203" pitchFamily="34" charset="0"/>
                <a:ea typeface="Times New Roman" panose="02020603050405020304" pitchFamily="18" charset="0"/>
                <a:cs typeface="Segoe UI" panose="020B0502040204020203" pitchFamily="34" charset="0"/>
              </a:rPr>
              <a:t>مبدأ الالتزام</a:t>
            </a:r>
            <a:r>
              <a:rPr lang="en-US" sz="2000" dirty="0">
                <a:effectLst/>
                <a:latin typeface="Segoe UI" panose="020B0502040204020203" pitchFamily="34" charset="0"/>
                <a:ea typeface="Times New Roman" panose="02020603050405020304" pitchFamily="18" charset="0"/>
                <a:cs typeface="Segoe UI" panose="020B0502040204020203" pitchFamily="34" charset="0"/>
              </a:rPr>
              <a:t>: </a:t>
            </a:r>
            <a:r>
              <a:rPr lang="ar-SA" sz="2000" dirty="0">
                <a:effectLst/>
                <a:latin typeface="Segoe UI" panose="020B0502040204020203" pitchFamily="34" charset="0"/>
                <a:ea typeface="Times New Roman" panose="02020603050405020304" pitchFamily="18" charset="0"/>
                <a:cs typeface="Segoe UI" panose="020B0502040204020203" pitchFamily="34" charset="0"/>
              </a:rPr>
              <a:t>المعاملة المنصفة والمكافأة المستحقة وفقا للمعايير والقوانين المطبقة</a:t>
            </a:r>
            <a:r>
              <a:rPr lang="en-US" sz="2000" dirty="0">
                <a:effectLst/>
                <a:latin typeface="Segoe UI" panose="020B0502040204020203" pitchFamily="34" charset="0"/>
                <a:ea typeface="Times New Roman" panose="02020603050405020304" pitchFamily="18" charset="0"/>
                <a:cs typeface="Segoe UI" panose="020B0502040204020203" pitchFamily="34" charset="0"/>
              </a:rPr>
              <a:t>.</a:t>
            </a:r>
            <a:endParaRPr lang="en-GB" sz="20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just" rtl="1">
              <a:lnSpc>
                <a:spcPct val="115000"/>
              </a:lnSpc>
              <a:spcAft>
                <a:spcPts val="1000"/>
              </a:spcAft>
              <a:buFont typeface="Simplified Arabic" panose="02020603050405020304" pitchFamily="18" charset="-78"/>
              <a:buChar char="-"/>
              <a:tabLst>
                <a:tab pos="143510" algn="l"/>
              </a:tabLst>
            </a:pPr>
            <a:r>
              <a:rPr lang="ar-SA" sz="2000" b="1" dirty="0">
                <a:effectLst/>
                <a:latin typeface="Segoe UI" panose="020B0502040204020203" pitchFamily="34" charset="0"/>
                <a:ea typeface="Calibri" panose="020F0502020204030204" pitchFamily="34" charset="0"/>
                <a:cs typeface="Segoe UI" panose="020B0502040204020203" pitchFamily="34" charset="0"/>
              </a:rPr>
              <a:t>مبدأ المشاركة</a:t>
            </a:r>
            <a:r>
              <a:rPr lang="en-US" sz="2000" dirty="0">
                <a:effectLst/>
                <a:latin typeface="Segoe UI" panose="020B0502040204020203" pitchFamily="34" charset="0"/>
                <a:ea typeface="Calibri" panose="020F0502020204030204" pitchFamily="34" charset="0"/>
                <a:cs typeface="Segoe UI" panose="020B0502040204020203" pitchFamily="34" charset="0"/>
              </a:rPr>
              <a:t>: </a:t>
            </a:r>
            <a:r>
              <a:rPr lang="ar-SA" sz="2000" dirty="0">
                <a:effectLst/>
                <a:latin typeface="Segoe UI" panose="020B0502040204020203" pitchFamily="34" charset="0"/>
                <a:ea typeface="Calibri" panose="020F0502020204030204" pitchFamily="34" charset="0"/>
                <a:cs typeface="Segoe UI" panose="020B0502040204020203" pitchFamily="34" charset="0"/>
              </a:rPr>
              <a:t>مشاركة جميع الأطراف العاملة في المنظمة في صنع واتخاذ القرارات وتطبيق القرارات</a:t>
            </a:r>
            <a:r>
              <a:rPr lang="en-US" sz="2000" b="1" dirty="0">
                <a:effectLst/>
                <a:latin typeface="Segoe UI" panose="020B0502040204020203" pitchFamily="34" charset="0"/>
                <a:ea typeface="Calibri" panose="020F0502020204030204" pitchFamily="34" charset="0"/>
                <a:cs typeface="Segoe UI" panose="020B0502040204020203" pitchFamily="34" charset="0"/>
              </a:rPr>
              <a:t>.</a:t>
            </a:r>
            <a:r>
              <a:rPr lang="ar-SA" sz="2000" b="1" dirty="0">
                <a:effectLst/>
                <a:latin typeface="Segoe UI" panose="020B0502040204020203" pitchFamily="34" charset="0"/>
                <a:ea typeface="Times New Roman" panose="02020603050405020304" pitchFamily="18" charset="0"/>
                <a:cs typeface="Segoe UI" panose="020B0502040204020203" pitchFamily="34" charset="0"/>
              </a:rPr>
              <a:t> </a:t>
            </a:r>
            <a:r>
              <a:rPr lang="ar-SA" sz="2000" kern="0" dirty="0">
                <a:effectLst/>
                <a:latin typeface="Segoe UI" panose="020B0502040204020203" pitchFamily="34" charset="0"/>
                <a:ea typeface="Times New Roman" panose="02020603050405020304" pitchFamily="18" charset="0"/>
                <a:cs typeface="Segoe UI" panose="020B0502040204020203" pitchFamily="34" charset="0"/>
              </a:rPr>
              <a:t> </a:t>
            </a:r>
            <a:endParaRPr lang="en-GB" sz="20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656057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1089890" y="2281382"/>
            <a:ext cx="10159801" cy="3342453"/>
          </a:xfrm>
          <a:prstGeom prst="rect">
            <a:avLst/>
          </a:prstGeom>
          <a:noFill/>
        </p:spPr>
        <p:txBody>
          <a:bodyPr wrap="square" rtlCol="0">
            <a:spAutoFit/>
          </a:bodyPr>
          <a:lstStyle/>
          <a:p>
            <a:pPr algn="r">
              <a:lnSpc>
                <a:spcPct val="107000"/>
              </a:lnSpc>
              <a:spcAft>
                <a:spcPts val="800"/>
              </a:spcAft>
            </a:pPr>
            <a:r>
              <a:rPr lang="ar-SA" sz="2000" kern="100" dirty="0">
                <a:effectLst/>
                <a:latin typeface="Segoe UI" panose="020B0502040204020203" pitchFamily="34" charset="0"/>
                <a:ea typeface="Calibri" panose="020F0502020204030204" pitchFamily="34" charset="0"/>
                <a:cs typeface="Segoe UI" panose="020B0502040204020203" pitchFamily="34" charset="0"/>
              </a:rPr>
              <a:t>قواعد للعدالة الإجرائية لاستخدامها في المنظمات وهى:</a:t>
            </a:r>
            <a:endParaRPr lang="en-GB" sz="2000"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ar-SA" sz="2000" b="1" kern="100" dirty="0">
                <a:effectLst/>
                <a:latin typeface="Segoe UI" panose="020B0502040204020203" pitchFamily="34" charset="0"/>
                <a:ea typeface="Calibri" panose="020F0502020204030204" pitchFamily="34" charset="0"/>
                <a:cs typeface="Segoe UI" panose="020B0502040204020203" pitchFamily="34" charset="0"/>
              </a:rPr>
              <a:t>*قاعدة الاستئناف</a:t>
            </a:r>
            <a:r>
              <a:rPr lang="ar-SA" sz="2000" kern="100" dirty="0">
                <a:effectLst/>
                <a:latin typeface="Segoe UI" panose="020B0502040204020203" pitchFamily="34" charset="0"/>
                <a:ea typeface="Calibri" panose="020F0502020204030204" pitchFamily="34" charset="0"/>
                <a:cs typeface="Segoe UI" panose="020B0502040204020203" pitchFamily="34" charset="0"/>
              </a:rPr>
              <a:t>: أي وجود فرص للاعتراض على القرارات وتعديلها إذا ما ظهر ما يبرر ذلك.</a:t>
            </a:r>
            <a:endParaRPr lang="en-GB" sz="2000" kern="100" dirty="0">
              <a:effectLst/>
              <a:latin typeface="Segoe UI" panose="020B0502040204020203" pitchFamily="34" charset="0"/>
              <a:ea typeface="Calibri" panose="020F0502020204030204" pitchFamily="34" charset="0"/>
              <a:cs typeface="Segoe UI" panose="020B0502040204020203" pitchFamily="34" charset="0"/>
            </a:endParaRPr>
          </a:p>
          <a:p>
            <a:pPr marL="5080" algn="r">
              <a:lnSpc>
                <a:spcPct val="107000"/>
              </a:lnSpc>
              <a:spcAft>
                <a:spcPts val="800"/>
              </a:spcAft>
            </a:pPr>
            <a:r>
              <a:rPr lang="ar-SA" sz="2000" b="1" kern="100" dirty="0">
                <a:effectLst/>
                <a:latin typeface="Segoe UI" panose="020B0502040204020203" pitchFamily="34" charset="0"/>
                <a:ea typeface="Calibri" panose="020F0502020204030204" pitchFamily="34" charset="0"/>
                <a:cs typeface="Segoe UI" panose="020B0502040204020203" pitchFamily="34" charset="0"/>
              </a:rPr>
              <a:t>*القاعدة الأخلاقية:</a:t>
            </a:r>
            <a:r>
              <a:rPr lang="ar-SA" sz="2000" kern="100" dirty="0">
                <a:effectLst/>
                <a:latin typeface="Segoe UI" panose="020B0502040204020203" pitchFamily="34" charset="0"/>
                <a:ea typeface="Calibri" panose="020F0502020204030204" pitchFamily="34" charset="0"/>
                <a:cs typeface="Segoe UI" panose="020B0502040204020203" pitchFamily="34" charset="0"/>
              </a:rPr>
              <a:t> أي أن الإجراء يجب أن يتفق مع المعايير الأخلاقية السائدة والآداب.</a:t>
            </a:r>
            <a:endParaRPr lang="en-GB" sz="2000" kern="100" dirty="0">
              <a:effectLst/>
              <a:latin typeface="Segoe UI" panose="020B0502040204020203" pitchFamily="34" charset="0"/>
              <a:ea typeface="Calibri" panose="020F0502020204030204" pitchFamily="34" charset="0"/>
              <a:cs typeface="Segoe UI" panose="020B0502040204020203" pitchFamily="34" charset="0"/>
            </a:endParaRPr>
          </a:p>
          <a:p>
            <a:pPr marL="5080" algn="r">
              <a:lnSpc>
                <a:spcPct val="107000"/>
              </a:lnSpc>
              <a:spcAft>
                <a:spcPts val="800"/>
              </a:spcAft>
            </a:pPr>
            <a:r>
              <a:rPr lang="ar-SA" sz="2000" b="1" kern="100" dirty="0">
                <a:effectLst/>
                <a:latin typeface="Segoe UI" panose="020B0502040204020203" pitchFamily="34" charset="0"/>
                <a:ea typeface="Calibri" panose="020F0502020204030204" pitchFamily="34" charset="0"/>
                <a:cs typeface="Segoe UI" panose="020B0502040204020203" pitchFamily="34" charset="0"/>
              </a:rPr>
              <a:t>*قاعدة التمثيل</a:t>
            </a:r>
            <a:r>
              <a:rPr lang="ar-SA" sz="2000" kern="100" dirty="0">
                <a:effectLst/>
                <a:latin typeface="Segoe UI" panose="020B0502040204020203" pitchFamily="34" charset="0"/>
                <a:ea typeface="Calibri" panose="020F0502020204030204" pitchFamily="34" charset="0"/>
                <a:cs typeface="Segoe UI" panose="020B0502040204020203" pitchFamily="34" charset="0"/>
              </a:rPr>
              <a:t>: يجب أن تتبني عملية اتخاذ القرار وجهات نظر أصحاب المصلحة.</a:t>
            </a:r>
            <a:endParaRPr lang="en-GB" sz="2000" kern="100" dirty="0">
              <a:effectLst/>
              <a:latin typeface="Segoe UI" panose="020B0502040204020203" pitchFamily="34" charset="0"/>
              <a:ea typeface="Calibri" panose="020F0502020204030204" pitchFamily="34" charset="0"/>
              <a:cs typeface="Segoe UI" panose="020B0502040204020203" pitchFamily="34" charset="0"/>
            </a:endParaRPr>
          </a:p>
          <a:p>
            <a:pPr marL="5080" algn="r">
              <a:lnSpc>
                <a:spcPct val="107000"/>
              </a:lnSpc>
              <a:spcAft>
                <a:spcPts val="800"/>
              </a:spcAft>
            </a:pPr>
            <a:r>
              <a:rPr lang="ar-SA" sz="2000" b="1" kern="100" dirty="0">
                <a:effectLst/>
                <a:latin typeface="Segoe UI" panose="020B0502040204020203" pitchFamily="34" charset="0"/>
                <a:ea typeface="Calibri" panose="020F0502020204030204" pitchFamily="34" charset="0"/>
                <a:cs typeface="Segoe UI" panose="020B0502040204020203" pitchFamily="34" charset="0"/>
              </a:rPr>
              <a:t>*قاعدة عدم الانحياز</a:t>
            </a:r>
            <a:r>
              <a:rPr lang="ar-SA" sz="2000" kern="100" dirty="0">
                <a:effectLst/>
                <a:latin typeface="Segoe UI" panose="020B0502040204020203" pitchFamily="34" charset="0"/>
                <a:ea typeface="Calibri" panose="020F0502020204030204" pitchFamily="34" charset="0"/>
                <a:cs typeface="Segoe UI" panose="020B0502040204020203" pitchFamily="34" charset="0"/>
              </a:rPr>
              <a:t>: ابتعاد منفذ الإجراء أو متخذ القرار عن المصلحة الشخصية في اتخاذ القرار.</a:t>
            </a:r>
            <a:endParaRPr lang="en-GB" sz="2000" kern="100" dirty="0">
              <a:effectLst/>
              <a:latin typeface="Segoe UI" panose="020B0502040204020203" pitchFamily="34" charset="0"/>
              <a:ea typeface="Calibri" panose="020F0502020204030204" pitchFamily="34" charset="0"/>
              <a:cs typeface="Segoe UI" panose="020B0502040204020203" pitchFamily="34" charset="0"/>
            </a:endParaRPr>
          </a:p>
          <a:p>
            <a:pPr marL="5080" algn="r">
              <a:lnSpc>
                <a:spcPct val="107000"/>
              </a:lnSpc>
              <a:spcAft>
                <a:spcPts val="800"/>
              </a:spcAft>
            </a:pPr>
            <a:r>
              <a:rPr lang="ar-SA" sz="2000" b="1" kern="100" dirty="0">
                <a:effectLst/>
                <a:latin typeface="Segoe UI" panose="020B0502040204020203" pitchFamily="34" charset="0"/>
                <a:ea typeface="Calibri" panose="020F0502020204030204" pitchFamily="34" charset="0"/>
                <a:cs typeface="Segoe UI" panose="020B0502040204020203" pitchFamily="34" charset="0"/>
              </a:rPr>
              <a:t>*قاعدة دقة المعلومات</a:t>
            </a:r>
            <a:r>
              <a:rPr lang="ar-SA" sz="2000" kern="100" dirty="0">
                <a:effectLst/>
                <a:latin typeface="Segoe UI" panose="020B0502040204020203" pitchFamily="34" charset="0"/>
                <a:ea typeface="Calibri" panose="020F0502020204030204" pitchFamily="34" charset="0"/>
                <a:cs typeface="Segoe UI" panose="020B0502040204020203" pitchFamily="34" charset="0"/>
              </a:rPr>
              <a:t>: بناء القرارات على أساس معلومات صحيحة وشفافة.</a:t>
            </a:r>
            <a:endParaRPr lang="en-GB" sz="2000" kern="100" dirty="0">
              <a:effectLst/>
              <a:latin typeface="Segoe UI" panose="020B0502040204020203" pitchFamily="34" charset="0"/>
              <a:ea typeface="Calibri" panose="020F0502020204030204" pitchFamily="34" charset="0"/>
              <a:cs typeface="Segoe UI" panose="020B0502040204020203" pitchFamily="34" charset="0"/>
            </a:endParaRPr>
          </a:p>
          <a:p>
            <a:pPr marL="5080" algn="r">
              <a:lnSpc>
                <a:spcPct val="107000"/>
              </a:lnSpc>
              <a:spcAft>
                <a:spcPts val="800"/>
              </a:spcAft>
            </a:pPr>
            <a:r>
              <a:rPr lang="ar-SA" sz="2000" b="1" kern="100" dirty="0">
                <a:effectLst/>
                <a:latin typeface="Segoe UI" panose="020B0502040204020203" pitchFamily="34" charset="0"/>
                <a:ea typeface="Calibri" panose="020F0502020204030204" pitchFamily="34" charset="0"/>
                <a:cs typeface="Segoe UI" panose="020B0502040204020203" pitchFamily="34" charset="0"/>
              </a:rPr>
              <a:t>*قاعدة التوافق والانسجام:</a:t>
            </a:r>
            <a:r>
              <a:rPr lang="ar-SA" sz="2000" kern="100" dirty="0">
                <a:effectLst/>
                <a:latin typeface="Segoe UI" panose="020B0502040204020203" pitchFamily="34" charset="0"/>
                <a:ea typeface="Calibri" panose="020F0502020204030204" pitchFamily="34" charset="0"/>
                <a:cs typeface="Segoe UI" panose="020B0502040204020203" pitchFamily="34" charset="0"/>
              </a:rPr>
              <a:t> يجب أن تنسجم إجراءات توزيع المكافآت على جميع الأفراد في كل الأوقات.</a:t>
            </a:r>
            <a:endParaRPr lang="en-GB" sz="20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711354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849746" y="2084454"/>
            <a:ext cx="10399946" cy="3545266"/>
          </a:xfrm>
          <a:prstGeom prst="rect">
            <a:avLst/>
          </a:prstGeom>
          <a:noFill/>
        </p:spPr>
        <p:txBody>
          <a:bodyPr wrap="square" rtlCol="0">
            <a:spAutoFit/>
          </a:bodyPr>
          <a:lstStyle/>
          <a:p>
            <a:pPr algn="just" rtl="1">
              <a:lnSpc>
                <a:spcPct val="107000"/>
              </a:lnSpc>
              <a:spcAft>
                <a:spcPts val="750"/>
              </a:spcAft>
            </a:pPr>
            <a:r>
              <a:rPr lang="ar-SA" sz="2000" b="1" dirty="0">
                <a:effectLst/>
                <a:latin typeface="Segoe UI" panose="020B0502040204020203" pitchFamily="34" charset="0"/>
                <a:ea typeface="Calibri" panose="020F0502020204030204" pitchFamily="34" charset="0"/>
                <a:cs typeface="Segoe UI" panose="020B0502040204020203" pitchFamily="34" charset="0"/>
              </a:rPr>
              <a:t>علاقة القيادة الأخلاقية بالعدالة التنظيمية: </a:t>
            </a:r>
            <a:r>
              <a:rPr lang="ar-SA" sz="2000" dirty="0">
                <a:effectLst/>
                <a:latin typeface="Segoe UI" panose="020B0502040204020203" pitchFamily="34" charset="0"/>
                <a:ea typeface="Calibri" panose="020F0502020204030204" pitchFamily="34" charset="0"/>
                <a:cs typeface="Segoe UI" panose="020B0502040204020203" pitchFamily="34" charset="0"/>
              </a:rPr>
              <a:t>يؤكد </a:t>
            </a:r>
            <a:r>
              <a:rPr lang="ar-EG" sz="2000" dirty="0">
                <a:effectLst/>
                <a:latin typeface="Segoe UI" panose="020B0502040204020203" pitchFamily="34" charset="0"/>
                <a:ea typeface="Calibri" panose="020F0502020204030204" pitchFamily="34" charset="0"/>
                <a:cs typeface="Segoe UI" panose="020B0502040204020203" pitchFamily="34" charset="0"/>
              </a:rPr>
              <a:t>الباحثون </a:t>
            </a:r>
            <a:r>
              <a:rPr lang="ar-SA" sz="2000" dirty="0">
                <a:effectLst/>
                <a:latin typeface="Segoe UI" panose="020B0502040204020203" pitchFamily="34" charset="0"/>
                <a:ea typeface="Calibri" panose="020F0502020204030204" pitchFamily="34" charset="0"/>
                <a:cs typeface="Segoe UI" panose="020B0502040204020203" pitchFamily="34" charset="0"/>
              </a:rPr>
              <a:t>على أن العدالة التنظيمية هي نتيجة للقيادة الأخلاقية، حيث أن الخطوات الذي يختارها القائد ليحدد الأبعاد والقيم الأخلاقية للمنظمة ه</a:t>
            </a:r>
            <a:r>
              <a:rPr lang="ar-EG" sz="2000" dirty="0">
                <a:latin typeface="Segoe UI" panose="020B0502040204020203" pitchFamily="34" charset="0"/>
                <a:ea typeface="Calibri" panose="020F0502020204030204" pitchFamily="34" charset="0"/>
                <a:cs typeface="Segoe UI" panose="020B0502040204020203" pitchFamily="34" charset="0"/>
              </a:rPr>
              <a:t>ي</a:t>
            </a:r>
            <a:r>
              <a:rPr lang="ar-SA" sz="2000" dirty="0">
                <a:effectLst/>
                <a:latin typeface="Segoe UI" panose="020B0502040204020203" pitchFamily="34" charset="0"/>
                <a:ea typeface="Calibri" panose="020F0502020204030204" pitchFamily="34" charset="0"/>
                <a:cs typeface="Segoe UI" panose="020B0502040204020203" pitchFamily="34" charset="0"/>
              </a:rPr>
              <a:t> الأفعال والتصرفات التي يقوم بممارستها سواء كان في حياته الشخصية أو الوظيفية أو في تعامله مع الآخرين فه</a:t>
            </a:r>
            <a:r>
              <a:rPr lang="ar-EG" sz="2000" dirty="0">
                <a:effectLst/>
                <a:latin typeface="Segoe UI" panose="020B0502040204020203" pitchFamily="34" charset="0"/>
                <a:ea typeface="Calibri" panose="020F0502020204030204" pitchFamily="34" charset="0"/>
                <a:cs typeface="Segoe UI" panose="020B0502040204020203" pitchFamily="34" charset="0"/>
              </a:rPr>
              <a:t>ي</a:t>
            </a:r>
            <a:r>
              <a:rPr lang="ar-SA" sz="2000" dirty="0">
                <a:effectLst/>
                <a:latin typeface="Segoe UI" panose="020B0502040204020203" pitchFamily="34" charset="0"/>
                <a:ea typeface="Calibri" panose="020F0502020204030204" pitchFamily="34" charset="0"/>
                <a:cs typeface="Segoe UI" panose="020B0502040204020203" pitchFamily="34" charset="0"/>
              </a:rPr>
              <a:t> تترجم من خلال  تصرفاته في الواقع العملي حيث تظهر في السلوكيات الأخلاقية عندما يفعل ما</a:t>
            </a:r>
            <a:r>
              <a:rPr lang="ar-EG" sz="2000" dirty="0">
                <a:effectLst/>
                <a:latin typeface="Segoe UI" panose="020B0502040204020203" pitchFamily="34" charset="0"/>
                <a:ea typeface="Calibri" panose="020F0502020204030204" pitchFamily="34" charset="0"/>
                <a:cs typeface="Segoe UI" panose="020B0502040204020203" pitchFamily="34" charset="0"/>
              </a:rPr>
              <a:t> </a:t>
            </a:r>
            <a:r>
              <a:rPr lang="ar-SA" sz="2000" dirty="0">
                <a:effectLst/>
                <a:latin typeface="Segoe UI" panose="020B0502040204020203" pitchFamily="34" charset="0"/>
                <a:ea typeface="Calibri" panose="020F0502020204030204" pitchFamily="34" charset="0"/>
                <a:cs typeface="Segoe UI" panose="020B0502040204020203" pitchFamily="34" charset="0"/>
              </a:rPr>
              <a:t>هو صحيح وعادل وجيد أخلاقيا ، ولعل أكثر السلوكيات الأخلاقية وضوحا لدى العاملين ه</a:t>
            </a:r>
            <a:r>
              <a:rPr lang="ar-EG" sz="2000" dirty="0">
                <a:effectLst/>
                <a:latin typeface="Segoe UI" panose="020B0502040204020203" pitchFamily="34" charset="0"/>
                <a:ea typeface="Calibri" panose="020F0502020204030204" pitchFamily="34" charset="0"/>
                <a:cs typeface="Segoe UI" panose="020B0502040204020203" pitchFamily="34" charset="0"/>
              </a:rPr>
              <a:t>ي</a:t>
            </a:r>
            <a:r>
              <a:rPr lang="ar-SA" sz="2000" dirty="0">
                <a:effectLst/>
                <a:latin typeface="Segoe UI" panose="020B0502040204020203" pitchFamily="34" charset="0"/>
                <a:ea typeface="Calibri" panose="020F0502020204030204" pitchFamily="34" charset="0"/>
                <a:cs typeface="Segoe UI" panose="020B0502040204020203" pitchFamily="34" charset="0"/>
              </a:rPr>
              <a:t> القضايا المتعلقة بالعدالة فيما يخص اتخاذ القرارات وعند توزيع المكافآت أو توجيه العقوبات</a:t>
            </a:r>
            <a:r>
              <a:rPr lang="ar-EG" sz="2000" b="1" dirty="0">
                <a:effectLst/>
                <a:latin typeface="Segoe UI" panose="020B0502040204020203" pitchFamily="34" charset="0"/>
                <a:ea typeface="Calibri" panose="020F0502020204030204" pitchFamily="34" charset="0"/>
                <a:cs typeface="Segoe UI" panose="020B0502040204020203" pitchFamily="34" charset="0"/>
              </a:rPr>
              <a:t>، </a:t>
            </a:r>
            <a:r>
              <a:rPr lang="ar-SA" sz="2000" dirty="0">
                <a:effectLst/>
                <a:latin typeface="Segoe UI" panose="020B0502040204020203" pitchFamily="34" charset="0"/>
                <a:ea typeface="Calibri" panose="020F0502020204030204" pitchFamily="34" charset="0"/>
                <a:cs typeface="Segoe UI" panose="020B0502040204020203" pitchFamily="34" charset="0"/>
              </a:rPr>
              <a:t>وقد أكدت على ذلك </a:t>
            </a:r>
            <a:r>
              <a:rPr lang="ar-EG" sz="2000" b="1" dirty="0">
                <a:effectLst/>
                <a:latin typeface="Segoe UI" panose="020B0502040204020203" pitchFamily="34" charset="0"/>
                <a:ea typeface="Calibri" panose="020F0502020204030204" pitchFamily="34" charset="0"/>
                <a:cs typeface="Segoe UI" panose="020B0502040204020203" pitchFamily="34" charset="0"/>
              </a:rPr>
              <a:t>بعد الدراسات </a:t>
            </a:r>
            <a:r>
              <a:rPr lang="ar-SA" sz="2000" dirty="0">
                <a:effectLst/>
                <a:latin typeface="Segoe UI" panose="020B0502040204020203" pitchFamily="34" charset="0"/>
                <a:ea typeface="Calibri" panose="020F0502020204030204" pitchFamily="34" charset="0"/>
                <a:cs typeface="Segoe UI" panose="020B0502040204020203" pitchFamily="34" charset="0"/>
              </a:rPr>
              <a:t>حين رأت أن القاعدة الأخلاقية تتمثل في كل إجراءات التخصيص والتي يجب أن تتوافق مع القيم والمعايير الأخلاقية السائدة </a:t>
            </a:r>
            <a:r>
              <a:rPr lang="ar-SA" sz="20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endParaRPr lang="ar-EG" sz="20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algn="just" rtl="1">
              <a:lnSpc>
                <a:spcPct val="107000"/>
              </a:lnSpc>
              <a:spcAft>
                <a:spcPts val="750"/>
              </a:spcAft>
            </a:pPr>
            <a:r>
              <a:rPr lang="ar-SA" sz="24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endParaRPr lang="en-GB" sz="2400" kern="100"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ts val="1690"/>
              </a:lnSpc>
              <a:spcAft>
                <a:spcPts val="800"/>
              </a:spcAft>
            </a:pPr>
            <a:r>
              <a:rPr lang="ar-SA" kern="0" dirty="0">
                <a:effectLst/>
                <a:latin typeface="Segoe UI" panose="020B0502040204020203" pitchFamily="34" charset="0"/>
                <a:ea typeface="Times New Roman" panose="02020603050405020304" pitchFamily="18" charset="0"/>
                <a:cs typeface="Segoe UI" panose="020B0502040204020203" pitchFamily="34" charset="0"/>
              </a:rPr>
              <a:t>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274610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490278" y="1782618"/>
            <a:ext cx="10759414" cy="3539430"/>
          </a:xfrm>
          <a:prstGeom prst="rect">
            <a:avLst/>
          </a:prstGeom>
          <a:noFill/>
        </p:spPr>
        <p:txBody>
          <a:bodyPr wrap="square" rtlCol="0">
            <a:spAutoFit/>
          </a:bodyPr>
          <a:lstStyle/>
          <a:p>
            <a:pPr algn="just"/>
            <a:r>
              <a:rPr lang="ar-EG" sz="2400" dirty="0">
                <a:effectLst/>
                <a:latin typeface="Segoe UI" panose="020B0502040204020203" pitchFamily="34" charset="0"/>
                <a:ea typeface="Calibri" panose="020F0502020204030204" pitchFamily="34" charset="0"/>
                <a:cs typeface="Segoe UI" panose="020B0502040204020203" pitchFamily="34" charset="0"/>
              </a:rPr>
              <a:t> </a:t>
            </a:r>
          </a:p>
          <a:p>
            <a:pPr algn="just"/>
            <a:r>
              <a:rPr lang="ar-SA" sz="2000" dirty="0">
                <a:effectLst/>
                <a:latin typeface="Segoe UI" panose="020B0502040204020203" pitchFamily="34" charset="0"/>
                <a:ea typeface="Calibri" panose="020F0502020204030204" pitchFamily="34" charset="0"/>
                <a:cs typeface="Segoe UI" panose="020B0502040204020203" pitchFamily="34" charset="0"/>
              </a:rPr>
              <a:t>إن ما يميز أغلب القادة العظماء وأكثر القادة جذباً للإعجاب هم أصحاب المبادئ والإيمان العميق بما يحملونه من قيم ويرى</a:t>
            </a:r>
            <a:r>
              <a:rPr lang="ar-EG" sz="2000" dirty="0">
                <a:effectLst/>
                <a:latin typeface="Segoe UI" panose="020B0502040204020203" pitchFamily="34" charset="0"/>
                <a:ea typeface="Calibri" panose="020F0502020204030204" pitchFamily="34" charset="0"/>
                <a:cs typeface="Segoe UI" panose="020B0502040204020203" pitchFamily="34" charset="0"/>
              </a:rPr>
              <a:t> الباحثون </a:t>
            </a:r>
            <a:r>
              <a:rPr lang="ar-SA" sz="2000" b="1" dirty="0">
                <a:effectLst/>
                <a:latin typeface="Segoe UI" panose="020B0502040204020203" pitchFamily="34" charset="0"/>
                <a:ea typeface="Calibri" panose="020F0502020204030204" pitchFamily="34" charset="0"/>
                <a:cs typeface="Segoe UI" panose="020B0502040204020203" pitchFamily="34" charset="0"/>
              </a:rPr>
              <a:t> </a:t>
            </a:r>
            <a:r>
              <a:rPr lang="ar-SA" sz="2000" dirty="0">
                <a:effectLst/>
                <a:latin typeface="Segoe UI" panose="020B0502040204020203" pitchFamily="34" charset="0"/>
                <a:ea typeface="Calibri" panose="020F0502020204030204" pitchFamily="34" charset="0"/>
                <a:cs typeface="Segoe UI" panose="020B0502040204020203" pitchFamily="34" charset="0"/>
              </a:rPr>
              <a:t>أن العدالة التفاعلية ه</a:t>
            </a:r>
            <a:r>
              <a:rPr lang="ar-EG" sz="2000" dirty="0">
                <a:effectLst/>
                <a:latin typeface="Segoe UI" panose="020B0502040204020203" pitchFamily="34" charset="0"/>
                <a:ea typeface="Calibri" panose="020F0502020204030204" pitchFamily="34" charset="0"/>
                <a:cs typeface="Segoe UI" panose="020B0502040204020203" pitchFamily="34" charset="0"/>
              </a:rPr>
              <a:t>ي</a:t>
            </a:r>
            <a:r>
              <a:rPr lang="ar-SA" sz="2000" dirty="0">
                <a:effectLst/>
                <a:latin typeface="Segoe UI" panose="020B0502040204020203" pitchFamily="34" charset="0"/>
                <a:ea typeface="Calibri" panose="020F0502020204030204" pitchFamily="34" charset="0"/>
                <a:cs typeface="Segoe UI" panose="020B0502040204020203" pitchFamily="34" charset="0"/>
              </a:rPr>
              <a:t> نوع من العدالة التنظيمية التي تنبئ بالسلوك الأخلاقي في العمل</a:t>
            </a:r>
            <a:r>
              <a:rPr lang="ar-SA" sz="2000" b="1" dirty="0">
                <a:effectLst/>
                <a:latin typeface="Segoe UI" panose="020B0502040204020203" pitchFamily="34" charset="0"/>
                <a:ea typeface="Calibri" panose="020F0502020204030204" pitchFamily="34" charset="0"/>
                <a:cs typeface="Segoe UI" panose="020B0502040204020203" pitchFamily="34" charset="0"/>
              </a:rPr>
              <a:t> </a:t>
            </a:r>
            <a:r>
              <a:rPr lang="ar-SA" sz="2000" dirty="0">
                <a:effectLst/>
                <a:latin typeface="Segoe UI" panose="020B0502040204020203" pitchFamily="34" charset="0"/>
                <a:ea typeface="Calibri" panose="020F0502020204030204" pitchFamily="34" charset="0"/>
                <a:cs typeface="Segoe UI" panose="020B0502040204020203" pitchFamily="34" charset="0"/>
              </a:rPr>
              <a:t>وهى أكثر أنواع العدالة وضوحا وإدراكا</a:t>
            </a:r>
            <a:r>
              <a:rPr lang="ar-SA" sz="2000" b="1" dirty="0">
                <a:effectLst/>
                <a:latin typeface="Segoe UI" panose="020B0502040204020203" pitchFamily="34" charset="0"/>
                <a:ea typeface="Calibri" panose="020F0502020204030204" pitchFamily="34" charset="0"/>
                <a:cs typeface="Segoe UI" panose="020B0502040204020203" pitchFamily="34" charset="0"/>
              </a:rPr>
              <a:t> </a:t>
            </a:r>
            <a:r>
              <a:rPr lang="ar-SA" sz="2000" dirty="0">
                <a:effectLst/>
                <a:latin typeface="Segoe UI" panose="020B0502040204020203" pitchFamily="34" charset="0"/>
                <a:ea typeface="Calibri" panose="020F0502020204030204" pitchFamily="34" charset="0"/>
                <a:cs typeface="Segoe UI" panose="020B0502040204020203" pitchFamily="34" charset="0"/>
              </a:rPr>
              <a:t>فكما ذكر</a:t>
            </a:r>
            <a:r>
              <a:rPr lang="ar-EG" sz="2000" b="1" dirty="0">
                <a:latin typeface="Segoe UI" panose="020B0502040204020203" pitchFamily="34" charset="0"/>
                <a:ea typeface="Calibri" panose="020F0502020204030204" pitchFamily="34" charset="0"/>
                <a:cs typeface="Segoe UI" panose="020B0502040204020203" pitchFamily="34" charset="0"/>
              </a:rPr>
              <a:t> البعض </a:t>
            </a:r>
            <a:r>
              <a:rPr lang="ar-SA" sz="2000" dirty="0">
                <a:effectLst/>
                <a:latin typeface="Segoe UI" panose="020B0502040204020203" pitchFamily="34" charset="0"/>
                <a:ea typeface="Calibri" panose="020F0502020204030204" pitchFamily="34" charset="0"/>
                <a:cs typeface="Segoe UI" panose="020B0502040204020203" pitchFamily="34" charset="0"/>
              </a:rPr>
              <a:t>أن الرابط بين العدالة التفاعلية والقيادة الأخلاقية تستند إلى الخصائص والصفات الشخصية للقائد التي يعتبرها مرؤوسوه مناسبة من الناحية المعيارية ، وتشمل هذه الصفات الصدق والرعاية والإنصاف والجدارة بالثقة والتي يمكن للقادة الذين يظهروا هذه السلوكيات أثناء تفاعلاتهم الشخصية فيحفزوا تصورات المرؤوسين من خلال معاملتهم باحترام ومساواة وكرامة. وبالتالي ، فإن هذه التصورات تكون بمثابة السمة المميزة للعدالة التفاعلية ، والتي تهتم أساسًا بالعدالة التي يتعرض لها الموظفون أثناء التبادلات الشخصية بين القادة ومرؤوسيهم</a:t>
            </a:r>
            <a:r>
              <a:rPr lang="ar-EG" sz="2000" dirty="0">
                <a:effectLst/>
                <a:latin typeface="Segoe UI" panose="020B0502040204020203" pitchFamily="34" charset="0"/>
                <a:ea typeface="Calibri" panose="020F0502020204030204" pitchFamily="34" charset="0"/>
                <a:cs typeface="Segoe UI" panose="020B0502040204020203" pitchFamily="34" charset="0"/>
              </a:rPr>
              <a:t>.                                </a:t>
            </a:r>
          </a:p>
          <a:p>
            <a:pPr algn="just"/>
            <a:r>
              <a:rPr lang="ar-EG" sz="2000" dirty="0">
                <a:effectLst/>
                <a:latin typeface="Segoe UI" panose="020B0502040204020203" pitchFamily="34" charset="0"/>
                <a:ea typeface="Calibri" panose="020F0502020204030204" pitchFamily="34" charset="0"/>
                <a:cs typeface="Segoe UI" panose="020B0502040204020203" pitchFamily="34" charset="0"/>
              </a:rPr>
              <a:t>                                                            </a:t>
            </a:r>
            <a:endParaRPr lang="en-GB" sz="20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811721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849746" y="1791856"/>
            <a:ext cx="10399946" cy="2847703"/>
          </a:xfrm>
          <a:prstGeom prst="rect">
            <a:avLst/>
          </a:prstGeom>
          <a:noFill/>
        </p:spPr>
        <p:txBody>
          <a:bodyPr wrap="square" rtlCol="0">
            <a:spAutoFit/>
          </a:bodyPr>
          <a:lstStyle/>
          <a:p>
            <a:pPr algn="r" rtl="1">
              <a:lnSpc>
                <a:spcPct val="107000"/>
              </a:lnSpc>
              <a:spcAft>
                <a:spcPts val="600"/>
              </a:spcAft>
            </a:pPr>
            <a:r>
              <a:rPr lang="ar-SA" sz="2000" b="1" kern="0" dirty="0">
                <a:effectLst/>
                <a:latin typeface="Segoe UI" panose="020B0502040204020203" pitchFamily="34" charset="0"/>
                <a:ea typeface="Times New Roman" panose="02020603050405020304" pitchFamily="18" charset="0"/>
                <a:cs typeface="Segoe UI" panose="020B0502040204020203" pitchFamily="34" charset="0"/>
              </a:rPr>
              <a:t>دوافع ومظاهر القيادة الأخلاقية!</a:t>
            </a:r>
            <a:endParaRPr lang="en-GB" sz="2000" b="1" kern="100"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ct val="107000"/>
              </a:lnSpc>
              <a:spcAft>
                <a:spcPts val="600"/>
              </a:spcAft>
            </a:pPr>
            <a:r>
              <a:rPr lang="ar-SA" kern="0" dirty="0">
                <a:effectLst/>
                <a:latin typeface="Segoe UI" panose="020B0502040204020203" pitchFamily="34" charset="0"/>
                <a:ea typeface="Times New Roman" panose="02020603050405020304" pitchFamily="18" charset="0"/>
                <a:cs typeface="Segoe UI" panose="020B0502040204020203" pitchFamily="34" charset="0"/>
              </a:rPr>
              <a:t>إن القيادة الفذة تتزامن مع الأخلاق ومفاهيم الخبرة والكفاءة، حتى أصبح التوجه السلوكي للقادة أكثر أهمية في تحقيق الأهداف والتأثير على العاملين. ففي بيئة المؤسسة حيث يتم تكييف المبادئ العالمية في سياق الثقافة الاجتماعية، يتوقع العاملون من قادتهم احترام مبادئهم الأخلاقية وقيمهم الشخصية، كما يتوقع أن يكون القادة متسقين في سلوكهم كنماذج يحتذى بها، إذ إن السلوكيات غير الأخلاقية تؤثر سلباً على عمل المؤسسة، الأمر الذي يؤدي إلى التشكيك في دور القيادة في ترسيخ السلوك الأخلاقي داخل المؤسسة، الأمر الذي أدى إلى بروز القيادة الأخلاقية كنوع من أنواع القيادة التي تتولى مسؤولية إرساء المبادئ الأخلاقية داخل الهيكل التنظيمي، والتي يقوم من خلالها القائد بالالتزام بالقيم الأخلاقية وربط سلوكه بها، فالقائد الأخلاقي هو الشخص الذي يحافظ على الممارسات العادلة على جدول الأعمال من خلال إظهار السلوك الصحيح والصادق.</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76669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490278" y="2101396"/>
            <a:ext cx="10538691" cy="3828612"/>
          </a:xfrm>
          <a:prstGeom prst="rect">
            <a:avLst/>
          </a:prstGeom>
          <a:noFill/>
        </p:spPr>
        <p:txBody>
          <a:bodyPr wrap="square" rtlCol="0">
            <a:spAutoFit/>
          </a:bodyPr>
          <a:lstStyle/>
          <a:p>
            <a:pPr algn="just" rtl="1">
              <a:lnSpc>
                <a:spcPct val="107000"/>
              </a:lnSpc>
              <a:spcAft>
                <a:spcPts val="600"/>
              </a:spcAft>
            </a:pPr>
            <a:r>
              <a:rPr lang="ar-SA" sz="2000" kern="100" dirty="0">
                <a:effectLst/>
                <a:latin typeface="Segoe UI" panose="020B0502040204020203" pitchFamily="34" charset="0"/>
                <a:ea typeface="Calibri" panose="020F0502020204030204" pitchFamily="34" charset="0"/>
                <a:cs typeface="Segoe UI" panose="020B0502040204020203" pitchFamily="34" charset="0"/>
              </a:rPr>
              <a:t> </a:t>
            </a:r>
            <a:r>
              <a:rPr lang="ar-SA" sz="20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ويشير </a:t>
            </a:r>
            <a:r>
              <a:rPr lang="ar-EG" sz="2000" kern="0" dirty="0">
                <a:solidFill>
                  <a:srgbClr val="000000"/>
                </a:solidFill>
                <a:latin typeface="Segoe UI" panose="020B0502040204020203" pitchFamily="34" charset="0"/>
                <a:ea typeface="Times New Roman" panose="02020603050405020304" pitchFamily="18" charset="0"/>
                <a:cs typeface="Segoe UI" panose="020B0502040204020203" pitchFamily="34" charset="0"/>
              </a:rPr>
              <a:t>الباحثين </a:t>
            </a:r>
            <a:r>
              <a:rPr lang="ar-SA" sz="20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إلى أن الأخلاق والقيادة تُعد مفاهيم متشابكة، وبالتالي فإن القائد مسؤول عن إعداد المبادئ والقواعد التي توجه سلوكيات الأفراد في المؤسسة، حيث تعكس هذه المسؤولية البعد الأخلاقي للقيادة لمديري المنظمات، ولهذا الدور مكانة بارزة للغاية للقيادة الفعالة والنجاح التنظيمي على المدى الطويل نتيجة منع السلوكيات غير الأخلاقية. وتنطوي القيادة وفقاً </a:t>
            </a:r>
            <a:r>
              <a:rPr lang="ar-EG" sz="20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للدراسات </a:t>
            </a:r>
            <a:r>
              <a:rPr lang="ar-SA" sz="20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على قدرة الفرد على التأثير بالآخرين، وبذلك، فإن القيادة من حيث الأخلاق تنطوي على القدرة على تحديد ما هو جيد وسيئ أو صواب وما هو خطأ للوصول إلى الأهداف المشتركة للمنظمات والتأثير على الآخرين وفقًا لذلك. وفي المؤسسات التعليمية، تشير </a:t>
            </a:r>
            <a:r>
              <a:rPr lang="ar-EG" sz="20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الدراسات </a:t>
            </a:r>
            <a:r>
              <a:rPr lang="ar-SA" sz="20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إلى أن دور القيادة الأخلاقية قد لاقى الكثير من الاهتمام، نظراً لدوره المهم في سياق المؤسسة التعليمية. فالمعلمون باعتبارهم أحد محاور التركيز الرئيسية للقيادة المدرسية ويعملون كنماذج يحتذى بها فلابد أن يعمدوا هم على تقديم المبادئ التوجيهية وبناء علاقة داعمة مع الطلبة.</a:t>
            </a:r>
            <a:endParaRPr lang="en-GB" sz="2000" kern="100" dirty="0">
              <a:effectLst/>
              <a:latin typeface="Segoe UI" panose="020B0502040204020203" pitchFamily="34" charset="0"/>
              <a:ea typeface="Calibri" panose="020F0502020204030204" pitchFamily="34" charset="0"/>
              <a:cs typeface="Segoe UI" panose="020B0502040204020203" pitchFamily="34" charset="0"/>
            </a:endParaRPr>
          </a:p>
          <a:p>
            <a:pPr marL="5080" algn="r">
              <a:lnSpc>
                <a:spcPct val="107000"/>
              </a:lnSpc>
              <a:spcAft>
                <a:spcPts val="800"/>
              </a:spcAft>
            </a:pPr>
            <a:r>
              <a:rPr lang="ar-SA" sz="2400" kern="100" dirty="0">
                <a:effectLst/>
                <a:latin typeface="Segoe UI" panose="020B0502040204020203" pitchFamily="34" charset="0"/>
                <a:ea typeface="Calibri" panose="020F0502020204030204" pitchFamily="34" charset="0"/>
                <a:cs typeface="Segoe UI" panose="020B0502040204020203" pitchFamily="34" charset="0"/>
              </a:rPr>
              <a:t>.</a:t>
            </a:r>
            <a:endParaRPr lang="en-GB" sz="24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34880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490278" y="1674544"/>
            <a:ext cx="10759414" cy="3312638"/>
          </a:xfrm>
          <a:prstGeom prst="rect">
            <a:avLst/>
          </a:prstGeom>
          <a:noFill/>
        </p:spPr>
        <p:txBody>
          <a:bodyPr wrap="square" rtlCol="0">
            <a:spAutoFit/>
          </a:bodyPr>
          <a:lstStyle/>
          <a:p>
            <a:pPr algn="just">
              <a:lnSpc>
                <a:spcPct val="107000"/>
              </a:lnSpc>
              <a:spcAft>
                <a:spcPts val="800"/>
              </a:spcAft>
            </a:pPr>
            <a:r>
              <a:rPr lang="en-GB" sz="2400" kern="100" dirty="0">
                <a:effectLst/>
                <a:latin typeface="Segoe UI" panose="020B0502040204020203" pitchFamily="34" charset="0"/>
                <a:ea typeface="Calibri" panose="020F0502020204030204" pitchFamily="34" charset="0"/>
                <a:cs typeface="Segoe UI" panose="020B0502040204020203" pitchFamily="34" charset="0"/>
              </a:rPr>
              <a:t> </a:t>
            </a:r>
          </a:p>
          <a:p>
            <a:pPr algn="just" rtl="1">
              <a:lnSpc>
                <a:spcPct val="107000"/>
              </a:lnSpc>
              <a:spcAft>
                <a:spcPts val="600"/>
              </a:spcAft>
            </a:pPr>
            <a:r>
              <a:rPr lang="ar-SA" sz="24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فالدافع الأخلاقي يقوم درجة الالتزام باتخاذ المسار الأخلاقي للعمل، وتقديم القيم الأخلاقية على القيم الأخرى، وتحمل المسؤولية الشخصية عن النتائج الأخلاقية. وترتبط القيادة بالأخلاق لضمان النزاهة والممارسة القيمية بعيدا عن كل تعدي على خصوصية الأفراد والمؤسسات والمجتمعات، لذلك فإن القيادة الأخلاقية أحد أبرز الميادين التي حظيت بالاهتمام في العقود الماضية، والتي تشير إلى العملية التي يؤثر فيها القائد على أنشطة المجموعة لتحقيق الأهداف التنظيمية بطريقة مسؤولة اِجْتِمَاعِيًّا.</a:t>
            </a:r>
            <a:endParaRPr lang="en-GB" sz="2400" kern="100" dirty="0">
              <a:effectLst/>
              <a:latin typeface="Segoe UI" panose="020B0502040204020203" pitchFamily="34" charset="0"/>
              <a:ea typeface="Calibri" panose="020F0502020204030204" pitchFamily="34" charset="0"/>
              <a:cs typeface="Segoe UI" panose="020B0502040204020203" pitchFamily="34" charset="0"/>
            </a:endParaRPr>
          </a:p>
          <a:p>
            <a:pPr algn="just">
              <a:lnSpc>
                <a:spcPct val="107000"/>
              </a:lnSpc>
              <a:spcAft>
                <a:spcPts val="800"/>
              </a:spcAft>
            </a:pPr>
            <a:r>
              <a:rPr lang="ar-EG" sz="1800" kern="0" dirty="0">
                <a:effectLst/>
                <a:latin typeface="Segoe UI" panose="020B0502040204020203" pitchFamily="34" charset="0"/>
                <a:ea typeface="Times New Roman" panose="02020603050405020304" pitchFamily="18" charset="0"/>
                <a:cs typeface="Segoe UI" panose="020B0502040204020203" pitchFamily="34" charset="0"/>
              </a:rPr>
              <a:t>                                                                </a:t>
            </a:r>
            <a:r>
              <a:rPr lang="ar-SA" sz="1800" kern="0" dirty="0">
                <a:effectLst/>
                <a:latin typeface="Segoe UI" panose="020B0502040204020203" pitchFamily="34" charset="0"/>
                <a:ea typeface="Times New Roman" panose="02020603050405020304" pitchFamily="18" charset="0"/>
                <a:cs typeface="Segoe UI" panose="020B0502040204020203" pitchFamily="34" charset="0"/>
              </a:rPr>
              <a:t> </a:t>
            </a:r>
            <a:endParaRPr lang="en-GB" sz="28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934331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8" y="1884218"/>
            <a:ext cx="10851976" cy="45041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ar-EG" sz="2000" kern="0" dirty="0">
                <a:solidFill>
                  <a:schemeClr val="tx1"/>
                </a:solidFill>
                <a:latin typeface="Segoe UI" panose="020B0502040204020203" pitchFamily="34" charset="0"/>
                <a:cs typeface="Segoe UI" panose="020B0502040204020203" pitchFamily="34" charset="0"/>
              </a:rPr>
              <a:t>ومن </a:t>
            </a:r>
            <a:r>
              <a:rPr lang="ar-SA" sz="2000" kern="0" dirty="0">
                <a:solidFill>
                  <a:schemeClr val="tx1"/>
                </a:solidFill>
                <a:latin typeface="Segoe UI" panose="020B0502040204020203" pitchFamily="34" charset="0"/>
                <a:cs typeface="Segoe UI" panose="020B0502040204020203" pitchFamily="34" charset="0"/>
              </a:rPr>
              <a:t>أبرز </a:t>
            </a:r>
            <a:r>
              <a:rPr lang="ar-SA" sz="2000"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مبادئ القيادة الأخلاقية في احترام الآخرين من خلال صقل المهارات والتعامل بشكلٍ موضوعي والعمل على بناء علاقات العمل وتعزيز المعتقدات والاتجاهات، بالإضافة إلى خدمة الآخرين حيث إن من يتمتع بالقيادة الأخلاقية يعمد على وضع خطط تع</a:t>
            </a:r>
            <a:r>
              <a:rPr lang="ar-EG" sz="2000"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ت</a:t>
            </a:r>
            <a:r>
              <a:rPr lang="ar-SA" sz="2000"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مد على تدريب الآخرين وتعزز من مستوى التمكين، والعدالة التنظيمية والتي تتمثل في العدل بين العاملين وتوزيع المهام والواجبات بعدل بينهم، والتحلي بالصدق والذي يعد أحد أهم مبادئ تعزيز الثقة بين الرئيس والمرؤوسين، وخدمة المجتمع المحلي </a:t>
            </a:r>
            <a:r>
              <a:rPr lang="ar-SA" sz="2000" kern="0" dirty="0">
                <a:effectLst/>
                <a:latin typeface="Segoe UI" panose="020B0502040204020203" pitchFamily="34" charset="0"/>
                <a:ea typeface="Times New Roman" panose="02020603050405020304" pitchFamily="18" charset="0"/>
                <a:cs typeface="Segoe UI" panose="020B0502040204020203" pitchFamily="34" charset="0"/>
              </a:rPr>
              <a:t>باعتبار </a:t>
            </a:r>
            <a:r>
              <a:rPr lang="ar-SA" sz="1800" kern="0" dirty="0">
                <a:effectLst/>
                <a:latin typeface="Segoe UI" panose="020B0502040204020203" pitchFamily="34" charset="0"/>
                <a:ea typeface="Times New Roman" panose="02020603050405020304" pitchFamily="18" charset="0"/>
                <a:cs typeface="Segoe UI" panose="020B0502040204020203" pitchFamily="34" charset="0"/>
              </a:rPr>
              <a:t>أن العلاقة بين الفرد والمجتمع هي علاقة تكاملية وعلي القائد إيجاد علاقة منسجمة نسبياً بين الفرد داخل المؤسسة والمجتمع المحيط </a:t>
            </a:r>
            <a:endParaRPr lang="en-US" dirty="0">
              <a:latin typeface="Segoe UI" panose="020B0502040204020203" pitchFamily="34" charset="0"/>
              <a:cs typeface="Segoe UI" panose="020B0502040204020203" pitchFamily="34"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92993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Bef>
                <a:spcPts val="1800"/>
              </a:spcBef>
              <a:spcAft>
                <a:spcPts val="600"/>
              </a:spcAft>
            </a:pPr>
            <a:r>
              <a:rPr lang="ar-EG" sz="24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sz="20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في حين تتمثل ركائز القيادة الأخلاقية في أن القيادة الأخلاقية تتمثل في السلوك الأخلاقي ليكون أنموذج للعاملين وتنمية القيم والممارسات في مختلف أقسام المؤسسة؛ والأخلاق الفردية كالنزاهة والكرامة؛ وبنية المؤسسة والتي تتضمن ثقافة المؤسسة والتي ينبغي أن تحتوي دستوراً أخلاقياً كميثاق شرف مدون </a:t>
            </a:r>
            <a:r>
              <a:rPr lang="ar-EG" sz="20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endParaRPr lang="en-GB" sz="2000" kern="100"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ct val="107000"/>
              </a:lnSpc>
              <a:spcAft>
                <a:spcPts val="600"/>
              </a:spcAft>
            </a:pPr>
            <a:r>
              <a:rPr lang="ar-SA" sz="20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والقائد الأخلاقي هو القائد القادر على تلبية رغبات وتوقعات العاملين ضمن حدٍّ معين. ونظراً لأن العاملين دائمًا لديهم أهدافاً وتوقعاتٍ معينة لتحقيقها أثناء العمل في المؤسسة، وبالمثل فأن المؤسسة ملزمة بتحقيق أهدافها من أجل البقاء، فإن واجب القائد الأخلاقي العمل على دمج هذين الهدفين معاً ضمن نقطة مشتركة لتحقيقهما، فإذا تَمَكَّنَ المسؤولون من تأمين التوازن بين هدف المؤسسة وتوقعات العاملين، فسيكونون قادرين على المساهمة بشكلٍ كبير في تبني وتطبيق القيم الأخلاقية في المؤسسة </a:t>
            </a:r>
            <a:r>
              <a:rPr lang="ar-EG" sz="24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endParaRPr lang="en-GB" sz="2400" kern="100" dirty="0">
              <a:effectLst/>
              <a:latin typeface="Segoe UI" panose="020B0502040204020203" pitchFamily="34" charset="0"/>
              <a:ea typeface="Calibri" panose="020F0502020204030204" pitchFamily="34" charset="0"/>
              <a:cs typeface="Segoe UI" panose="020B0502040204020203" pitchFamily="34" charset="0"/>
            </a:endParaRPr>
          </a:p>
        </p:txBody>
      </p:sp>
      <p:sp>
        <p:nvSpPr>
          <p:cNvPr id="5" name="Rectangle 4"/>
          <p:cNvSpPr/>
          <p:nvPr/>
        </p:nvSpPr>
        <p:spPr>
          <a:xfrm>
            <a:off x="859093" y="9492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flipV="1">
            <a:off x="1016000" y="1719191"/>
            <a:ext cx="10233692" cy="373885"/>
          </a:xfrm>
          <a:prstGeom prst="rect">
            <a:avLst/>
          </a:prstGeom>
          <a:noFill/>
        </p:spPr>
        <p:txBody>
          <a:bodyPr wrap="square" rtlCol="0">
            <a:spAutoFit/>
          </a:bodyPr>
          <a:lstStyle/>
          <a:p>
            <a:pPr algn="r">
              <a:lnSpc>
                <a:spcPct val="107000"/>
              </a:lnSpc>
              <a:spcAft>
                <a:spcPts val="800"/>
              </a:spcAft>
            </a:pPr>
            <a:r>
              <a:rPr lang="en-GB" sz="1800" kern="100" dirty="0">
                <a:effectLst/>
                <a:latin typeface="Trebuchet MS" panose="020B0603020202020204" pitchFamily="34" charset="0"/>
                <a:ea typeface="Calibri" panose="020F0502020204030204" pitchFamily="34" charset="0"/>
                <a:cs typeface="Times New Roman" panose="02020603050405020304" pitchFamily="18" charset="0"/>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571373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490278" y="1370219"/>
            <a:ext cx="10759414" cy="3894784"/>
          </a:xfrm>
          <a:prstGeom prst="rect">
            <a:avLst/>
          </a:prstGeom>
          <a:noFill/>
        </p:spPr>
        <p:txBody>
          <a:bodyPr wrap="square" rtlCol="0">
            <a:spAutoFit/>
          </a:bodyPr>
          <a:lstStyle/>
          <a:p>
            <a:pPr algn="r">
              <a:lnSpc>
                <a:spcPct val="107000"/>
              </a:lnSpc>
              <a:spcAft>
                <a:spcPts val="800"/>
              </a:spcAft>
            </a:pPr>
            <a:r>
              <a:rPr lang="en-GB" kern="100" dirty="0">
                <a:effectLst/>
                <a:latin typeface="Segoe UI" panose="020B0502040204020203" pitchFamily="34" charset="0"/>
                <a:ea typeface="Calibri" panose="020F0502020204030204" pitchFamily="34" charset="0"/>
                <a:cs typeface="Segoe UI" panose="020B0502040204020203" pitchFamily="34" charset="0"/>
              </a:rPr>
              <a:t> </a:t>
            </a:r>
          </a:p>
          <a:p>
            <a:pPr algn="just" rtl="1">
              <a:lnSpc>
                <a:spcPct val="107000"/>
              </a:lnSpc>
              <a:spcAft>
                <a:spcPts val="600"/>
              </a:spcAft>
            </a:pPr>
            <a:r>
              <a:rPr lang="ar-SA"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وتتمثل أدوار القائد الأخلاقي وفقاً </a:t>
            </a:r>
            <a:r>
              <a:rPr lang="ar-EG"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لبعض الدراسات في </a:t>
            </a:r>
          </a:p>
          <a:p>
            <a:pPr algn="just" rtl="1">
              <a:lnSpc>
                <a:spcPct val="107000"/>
              </a:lnSpc>
              <a:spcAft>
                <a:spcPts val="600"/>
              </a:spcAft>
            </a:pPr>
            <a:r>
              <a:rPr lang="ar-EG"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1-</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ذكر القيم المشتركة بانتظام والتأكد من استيعابها</a:t>
            </a:r>
            <a:r>
              <a:rPr lang="ar-EG"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p>
          <a:p>
            <a:pPr algn="just" rtl="1">
              <a:lnSpc>
                <a:spcPct val="107000"/>
              </a:lnSpc>
              <a:spcAft>
                <a:spcPts val="600"/>
              </a:spcAft>
            </a:pPr>
            <a:r>
              <a:rPr lang="ar-EG" kern="0" dirty="0">
                <a:solidFill>
                  <a:srgbClr val="000000"/>
                </a:solidFill>
                <a:latin typeface="Segoe UI" panose="020B0502040204020203" pitchFamily="34" charset="0"/>
                <a:ea typeface="Times New Roman" panose="02020603050405020304" pitchFamily="18" charset="0"/>
                <a:cs typeface="Segoe UI" panose="020B0502040204020203" pitchFamily="34" charset="0"/>
              </a:rPr>
              <a:t>2- </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إشرافه على نفسه وعلي الآخرين الذين يتقاسم معهم المسؤولية حتى يتصرفوا جميعًا بشكلٍ أخلاقي</a:t>
            </a:r>
            <a:r>
              <a:rPr lang="ar-EG"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p>
          <a:p>
            <a:pPr algn="just" rtl="1">
              <a:lnSpc>
                <a:spcPct val="107000"/>
              </a:lnSpc>
              <a:spcAft>
                <a:spcPts val="600"/>
              </a:spcAft>
            </a:pPr>
            <a:r>
              <a:rPr lang="ar-EG" kern="0" dirty="0">
                <a:solidFill>
                  <a:srgbClr val="000000"/>
                </a:solidFill>
                <a:latin typeface="Segoe UI" panose="020B0502040204020203" pitchFamily="34" charset="0"/>
                <a:ea typeface="Times New Roman" panose="02020603050405020304" pitchFamily="18" charset="0"/>
                <a:cs typeface="Segoe UI" panose="020B0502040204020203" pitchFamily="34" charset="0"/>
              </a:rPr>
              <a:t>3-</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التحلي بالصدق في جميع الإجراءات المتعلقة بالقيم الأخلاقية</a:t>
            </a:r>
            <a:r>
              <a:rPr lang="ar-EG"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p>
          <a:p>
            <a:pPr algn="just" rtl="1">
              <a:lnSpc>
                <a:spcPct val="107000"/>
              </a:lnSpc>
              <a:spcAft>
                <a:spcPts val="600"/>
              </a:spcAft>
            </a:pPr>
            <a:r>
              <a:rPr lang="ar-EG" kern="0" dirty="0">
                <a:solidFill>
                  <a:srgbClr val="000000"/>
                </a:solidFill>
                <a:latin typeface="Segoe UI" panose="020B0502040204020203" pitchFamily="34" charset="0"/>
                <a:ea typeface="Times New Roman" panose="02020603050405020304" pitchFamily="18" charset="0"/>
                <a:cs typeface="Segoe UI" panose="020B0502040204020203" pitchFamily="34" charset="0"/>
              </a:rPr>
              <a:t>4- </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مساعدة الزملاء على اكتساب الثقة والمهارات اللازمة، وإعطاء الأولوية للأشخاص ذوي الإدراك الأخلاقي العالي. </a:t>
            </a:r>
            <a:endParaRPr lang="ar-EG"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algn="just" rtl="1">
              <a:lnSpc>
                <a:spcPct val="107000"/>
              </a:lnSpc>
              <a:spcAft>
                <a:spcPts val="600"/>
              </a:spcAft>
            </a:pPr>
            <a:r>
              <a:rPr lang="ar-EG" kern="0" dirty="0">
                <a:solidFill>
                  <a:srgbClr val="000000"/>
                </a:solidFill>
                <a:latin typeface="Segoe UI" panose="020B0502040204020203" pitchFamily="34" charset="0"/>
                <a:ea typeface="Times New Roman" panose="02020603050405020304" pitchFamily="18" charset="0"/>
                <a:cs typeface="Segoe UI" panose="020B0502040204020203" pitchFamily="34" charset="0"/>
              </a:rPr>
              <a:t>5- </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رفع مستوى الوعي بالأخلاق والقيم، ويجب على القائد المسؤول عن أفعال الآخرين الأخلاقية وغير الأخلاقية أن يكون قدوةً لهم</a:t>
            </a:r>
            <a:r>
              <a:rPr lang="ar-EG"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p>
          <a:p>
            <a:pPr algn="just" rtl="1">
              <a:lnSpc>
                <a:spcPct val="107000"/>
              </a:lnSpc>
              <a:spcAft>
                <a:spcPts val="600"/>
              </a:spcAft>
            </a:pPr>
            <a:r>
              <a:rPr lang="ar-EG"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6- </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يتحمل ثلاث مسؤوليات مختلفة</a:t>
            </a:r>
            <a:r>
              <a:rPr lang="ar-EG"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kern="0" dirty="0">
                <a:solidFill>
                  <a:srgbClr val="000000"/>
                </a:solidFill>
                <a:effectLst/>
                <a:highlight>
                  <a:srgbClr val="FFFF00"/>
                </a:highlight>
                <a:latin typeface="Segoe UI" panose="020B0502040204020203" pitchFamily="34" charset="0"/>
                <a:ea typeface="Times New Roman" panose="02020603050405020304" pitchFamily="18" charset="0"/>
                <a:cs typeface="Segoe UI" panose="020B0502040204020203" pitchFamily="34" charset="0"/>
              </a:rPr>
              <a:t>أولاً</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هو مسؤول تجاه نفسه، وبذلك يجب أن يلتزم بالمبادئ الأخلاقية أكثر من أي شخص آخر، </a:t>
            </a:r>
            <a:r>
              <a:rPr lang="ar-SA" kern="0" dirty="0">
                <a:solidFill>
                  <a:srgbClr val="000000"/>
                </a:solidFill>
                <a:effectLst/>
                <a:highlight>
                  <a:srgbClr val="FFFF00"/>
                </a:highlight>
                <a:latin typeface="Segoe UI" panose="020B0502040204020203" pitchFamily="34" charset="0"/>
                <a:ea typeface="Times New Roman" panose="02020603050405020304" pitchFamily="18" charset="0"/>
                <a:cs typeface="Segoe UI" panose="020B0502040204020203" pitchFamily="34" charset="0"/>
              </a:rPr>
              <a:t>وَثَانِيًا</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هو مسؤول أمام المؤسسة؛ لأنه يتعين عليه فرض القواعد الأخلاقية، </a:t>
            </a:r>
            <a:r>
              <a:rPr lang="ar-SA" kern="0" dirty="0">
                <a:solidFill>
                  <a:srgbClr val="000000"/>
                </a:solidFill>
                <a:effectLst/>
                <a:highlight>
                  <a:srgbClr val="FFFF00"/>
                </a:highlight>
                <a:latin typeface="Segoe UI" panose="020B0502040204020203" pitchFamily="34" charset="0"/>
                <a:ea typeface="Times New Roman" panose="02020603050405020304" pitchFamily="18" charset="0"/>
                <a:cs typeface="Segoe UI" panose="020B0502040204020203" pitchFamily="34" charset="0"/>
              </a:rPr>
              <a:t>وأخيرًا</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تتمثل مسؤوليته الاجتماعية في تقديم هذه المبادئ للجمهور، فالقيادة الأخلاقية تبدأ بالقائد نفسه وتشمل تدريجياً العديد من الأشخاص.</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85745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0012" y="177881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775855" y="2025059"/>
            <a:ext cx="10673599" cy="2373342"/>
          </a:xfrm>
          <a:prstGeom prst="rect">
            <a:avLst/>
          </a:prstGeom>
          <a:noFill/>
        </p:spPr>
        <p:txBody>
          <a:bodyPr wrap="square" rtlCol="0">
            <a:spAutoFit/>
          </a:bodyPr>
          <a:lstStyle/>
          <a:p>
            <a:pPr algn="just" rtl="1">
              <a:lnSpc>
                <a:spcPct val="107000"/>
              </a:lnSpc>
              <a:spcAft>
                <a:spcPts val="750"/>
              </a:spcAft>
            </a:pPr>
            <a:r>
              <a:rPr lang="ar-SA" sz="20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r>
              <a:rPr lang="ar-SA" sz="2000" kern="0" dirty="0">
                <a:effectLst/>
                <a:latin typeface="Segoe UI" panose="020B0502040204020203" pitchFamily="34" charset="0"/>
                <a:ea typeface="Times New Roman" panose="02020603050405020304" pitchFamily="18" charset="0"/>
                <a:cs typeface="Segoe UI" panose="020B0502040204020203" pitchFamily="34" charset="0"/>
              </a:rPr>
              <a:t>وتتجلى أهمية الالتزام بالمبادئ والسلوكيات الأخلاقية في المدارس</a:t>
            </a:r>
            <a:r>
              <a:rPr lang="ar-EG" sz="2000" kern="0" dirty="0">
                <a:effectLst/>
                <a:latin typeface="Segoe UI" panose="020B0502040204020203" pitchFamily="34" charset="0"/>
                <a:ea typeface="Times New Roman" panose="02020603050405020304" pitchFamily="18" charset="0"/>
                <a:cs typeface="Segoe UI" panose="020B0502040204020203" pitchFamily="34" charset="0"/>
              </a:rPr>
              <a:t> على سبيل المثال </a:t>
            </a:r>
            <a:r>
              <a:rPr lang="ar-SA" sz="2000" kern="0" dirty="0">
                <a:effectLst/>
                <a:latin typeface="Segoe UI" panose="020B0502040204020203" pitchFamily="34" charset="0"/>
                <a:ea typeface="Times New Roman" panose="02020603050405020304" pitchFamily="18" charset="0"/>
                <a:cs typeface="Segoe UI" panose="020B0502040204020203" pitchFamily="34" charset="0"/>
              </a:rPr>
              <a:t> نظرا لدورها في إنجاز الأعمال بالشكل الصحيح، وحماية المدرسة من أي مأزق أخلاقي أو إداري، كما أن  القيادة الأخلاقية هي قيادة نفعية تعمد على تحقيق المنفعة لمختلف أطراف المدرسة من مدير ومعلمين وأولياء أمور ومستفيدين نتيجة الأمن والمصلحة والعدل في ظلها. كما وتؤدي القيادة الأخلاقية إلى تعزيز نوعية التربية والتعليم من خلال أن يكون المدير نموذجاً للمعلمين وللطلبة وأن يكون المعلمون نموذجاً للطلبة وأن يتم التعامل معهم بخُلُق حسن، وتقديم المصلحة العامة للمدرسة فوق كل اعتبار. وبالتالي فإن هناك ضرورة لأن تقوم القيادة على القيم الأخلاقية باعتبارها قلب القيادة </a:t>
            </a:r>
            <a:r>
              <a:rPr lang="ar-EG" sz="2000" kern="0" dirty="0">
                <a:effectLst/>
                <a:latin typeface="Segoe UI" panose="020B0502040204020203" pitchFamily="34" charset="0"/>
                <a:ea typeface="Times New Roman" panose="02020603050405020304" pitchFamily="18" charset="0"/>
                <a:cs typeface="Segoe UI" panose="020B0502040204020203" pitchFamily="34" charset="0"/>
              </a:rPr>
              <a:t>         </a:t>
            </a:r>
            <a:endParaRPr lang="en-GB" sz="20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670012" y="573585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892580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62000" y="2023352"/>
            <a:ext cx="11027923" cy="37367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750"/>
              </a:spcAft>
            </a:pPr>
            <a:r>
              <a:rPr lang="ar-SA"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ولتفعيل القيادة الأخلاقية، ينبغي العمل على وضع التوقعات العالية، والسعي نحو توفير بيئة العمل الإيجابية، وتعزيز العلاقة بين المدرسة والمجتمع والشركاء، بالإضافة إلى تحقيق عملية اتصال وتواصل فعالة، والتركيز على عملية التعليم والتعلم، والسعي نحو تحقيق التنمية المهنية للجميع، والمشاركة في عملية اتخاذ القرار، وتشجيع الإبداعية في العمل، كما ينبغي تبني ثقافة التحسين والتطوير المستمر، وتكوين دافع الولاء والانتماء لدى الأفراد، وتعزيز مهارات بناء العلاقات الإنسانية والقدرة على التعامل مع الآخرين ودعم القيم المرتبطة بالإنجاز، وتحسين مستوى الحوار والنقاش</a:t>
            </a:r>
            <a:endParaRPr lang="en-GB"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5">
            <a:extLst>
              <a:ext uri="{FF2B5EF4-FFF2-40B4-BE49-F238E27FC236}">
                <a16:creationId xmlns:a16="http://schemas.microsoft.com/office/drawing/2014/main" xmlns="" id="{7630ADC2-60FB-E967-96BD-5640E7326DE6}"/>
              </a:ext>
            </a:extLst>
          </p:cNvPr>
          <p:cNvSpPr/>
          <p:nvPr/>
        </p:nvSpPr>
        <p:spPr>
          <a:xfrm>
            <a:off x="762000" y="5089237"/>
            <a:ext cx="4253344" cy="8333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741133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99655" y="1790539"/>
            <a:ext cx="10792690" cy="40568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ts val="1950"/>
              </a:lnSpc>
              <a:spcAft>
                <a:spcPts val="800"/>
              </a:spcAft>
            </a:pPr>
            <a:r>
              <a:rPr lang="en-GB" sz="2000" b="1"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 </a:t>
            </a:r>
            <a:endParaRPr lang="en-GB" sz="2000" b="1"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endParaRPr>
          </a:p>
          <a:p>
            <a:pPr algn="r">
              <a:lnSpc>
                <a:spcPts val="1950"/>
              </a:lnSpc>
              <a:spcAft>
                <a:spcPts val="800"/>
              </a:spcAft>
            </a:pPr>
            <a:r>
              <a:rPr lang="ar-EG" sz="2000" b="1"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 تطبيق </a:t>
            </a:r>
            <a:r>
              <a:rPr lang="ar-SA" sz="2000" b="1"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معايير اختيار القيادة المدرسية :</a:t>
            </a:r>
            <a:endParaRPr lang="ar-EG" sz="2000" b="1"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endParaRPr>
          </a:p>
          <a:p>
            <a:pPr algn="just">
              <a:lnSpc>
                <a:spcPts val="1950"/>
              </a:lnSpc>
              <a:spcAft>
                <a:spcPts val="800"/>
              </a:spcAft>
            </a:pPr>
            <a:r>
              <a:rPr lang="en-GB" sz="2000" b="1"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
            </a:r>
            <a:br>
              <a:rPr lang="en-GB" sz="2000" b="1"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br>
            <a:r>
              <a:rPr lang="en-GB" sz="2000" b="1"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 </a:t>
            </a:r>
            <a:r>
              <a:rPr lang="ar-EG" sz="2000" b="1"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 </a:t>
            </a:r>
            <a:r>
              <a:rPr lang="ar-SA"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يُعد مدير المدرسة ركزة أساسية من ركائز تحسين العملية التعليمية وعاملاً هامّا في تحقيق الأهداف التعليمية وتحسين مخرجاتها. وفي ضوء التحديات والتغييرات في المجتمعات، وكذلك أساليب الإدارة المدرسية ومتطلباتها زادت المسؤوليات والمهام الوظيفية لمدير المدرسة، وأصبح التوجه التربوي والعالمي نحو أهمية وجود القائد التربوي الذي يستطيع قيادة المدرسة، وإدارة مرافقها بفعالية عالية أمرًا ملحًّا</a:t>
            </a:r>
            <a:r>
              <a:rPr lang="ar-EG" kern="0" dirty="0">
                <a:solidFill>
                  <a:schemeClr val="tx1"/>
                </a:solidFill>
                <a:latin typeface="Segoe UI" panose="020B0502040204020203" pitchFamily="34" charset="0"/>
                <a:ea typeface="Times New Roman" panose="02020603050405020304" pitchFamily="18" charset="0"/>
                <a:cs typeface="Segoe UI" panose="020B0502040204020203" pitchFamily="34" charset="0"/>
              </a:rPr>
              <a:t>.                                                                                                                                                                </a:t>
            </a:r>
          </a:p>
          <a:p>
            <a:pPr algn="just">
              <a:lnSpc>
                <a:spcPts val="1950"/>
              </a:lnSpc>
              <a:spcAft>
                <a:spcPts val="800"/>
              </a:spcAft>
            </a:pPr>
            <a:r>
              <a:rPr lang="en-GB"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a:t>
            </a:r>
            <a:br>
              <a:rPr lang="en-GB"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br>
            <a:r>
              <a:rPr lang="ar-EG"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 </a:t>
            </a:r>
            <a:r>
              <a:rPr lang="ar-SA"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وفي ظل هذه التوجهات، فقد صُممت معايير لمديري ومديرات المدارس تركز على قيادة المدرسة بطريقة احترافية، وبناء قواعد سليمة، يتم من خلالها تحقيق معايير تتوافق مع المعايير الدولية في إطار المتطلبات المحلية لجميع جوانب العملية التعليمية، وتفرض على المديرين القيام بدور قيادي، يتحلى برؤية تسمح لهم بوضع خطط مدرسية تسعى </a:t>
            </a:r>
            <a:r>
              <a:rPr lang="ar-SA" kern="0" dirty="0">
                <a:solidFill>
                  <a:schemeClr val="tx1"/>
                </a:solidFill>
                <a:latin typeface="Segoe UI" panose="020B0502040204020203" pitchFamily="34" charset="0"/>
                <a:cs typeface="Segoe UI" panose="020B0502040204020203" pitchFamily="34" charset="0"/>
              </a:rPr>
              <a:t>إلى تحقيق التميز والعدالة وضمان تحقيق </a:t>
            </a:r>
            <a:r>
              <a:rPr lang="ar-SA" sz="2000" kern="0" dirty="0">
                <a:solidFill>
                  <a:schemeClr val="tx1"/>
                </a:solidFill>
                <a:latin typeface="Segoe UI" panose="020B0502040204020203" pitchFamily="34" charset="0"/>
                <a:cs typeface="Segoe UI" panose="020B0502040204020203" pitchFamily="34" charset="0"/>
              </a:rPr>
              <a:t>الأهداف</a:t>
            </a:r>
            <a:r>
              <a:rPr lang="ar-EG" sz="2000" kern="0" dirty="0">
                <a:solidFill>
                  <a:schemeClr val="tx1"/>
                </a:solidFill>
                <a:latin typeface="Segoe UI" panose="020B0502040204020203" pitchFamily="34" charset="0"/>
                <a:cs typeface="Segoe UI" panose="020B0502040204020203" pitchFamily="34" charset="0"/>
              </a:rPr>
              <a:t>.           </a:t>
            </a:r>
          </a:p>
          <a:p>
            <a:pPr algn="just">
              <a:lnSpc>
                <a:spcPts val="1950"/>
              </a:lnSpc>
              <a:spcAft>
                <a:spcPts val="800"/>
              </a:spcAft>
            </a:pPr>
            <a:r>
              <a:rPr lang="ar-EG" sz="2000" kern="0" dirty="0">
                <a:solidFill>
                  <a:schemeClr val="tx1"/>
                </a:solidFill>
                <a:latin typeface="Segoe UI" panose="020B0502040204020203" pitchFamily="34" charset="0"/>
                <a:cs typeface="Segoe UI" panose="020B0502040204020203" pitchFamily="34" charset="0"/>
              </a:rPr>
              <a:t>                                                                                                                              </a:t>
            </a:r>
            <a:endParaRPr lang="en-GB" sz="2000" kern="0" dirty="0">
              <a:solidFill>
                <a:schemeClr val="tx1"/>
              </a:solidFill>
              <a:latin typeface="Segoe UI" panose="020B0502040204020203" pitchFamily="34" charset="0"/>
              <a:cs typeface="Segoe UI" panose="020B0502040204020203" pitchFamily="34"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5">
            <a:extLst>
              <a:ext uri="{FF2B5EF4-FFF2-40B4-BE49-F238E27FC236}">
                <a16:creationId xmlns:a16="http://schemas.microsoft.com/office/drawing/2014/main" xmlns="" id="{7630ADC2-60FB-E967-96BD-5640E7326DE6}"/>
              </a:ext>
            </a:extLst>
          </p:cNvPr>
          <p:cNvSpPr/>
          <p:nvPr/>
        </p:nvSpPr>
        <p:spPr>
          <a:xfrm>
            <a:off x="397264" y="5622020"/>
            <a:ext cx="4253344" cy="8333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76387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831274" y="1911268"/>
            <a:ext cx="10564290" cy="3375476"/>
          </a:xfrm>
          <a:prstGeom prst="rect">
            <a:avLst/>
          </a:prstGeom>
          <a:noFill/>
        </p:spPr>
        <p:txBody>
          <a:bodyPr wrap="square" rtlCol="0">
            <a:spAutoFit/>
          </a:bodyPr>
          <a:lstStyle/>
          <a:p>
            <a:pPr algn="r">
              <a:lnSpc>
                <a:spcPct val="107000"/>
              </a:lnSpc>
              <a:spcAft>
                <a:spcPts val="800"/>
              </a:spcAft>
            </a:pPr>
            <a:r>
              <a:rPr lang="ar-SA"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النماذج العالمية للمعايير المهنية </a:t>
            </a:r>
            <a:r>
              <a:rPr lang="ar-EG"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لاختيار القيادة المدرسية</a:t>
            </a:r>
            <a:r>
              <a:rPr lang="en-GB"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r>
            <a:br>
              <a:rPr lang="en-GB"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br>
            <a:r>
              <a:rPr lang="ar-SA"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ومن النماذج العالمية التي </a:t>
            </a:r>
            <a:r>
              <a:rPr lang="ar-EG"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نستفيد</a:t>
            </a:r>
            <a:r>
              <a:rPr lang="ar-SA"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منها على سبيل المثال لا الحصر النماذج الآتية</a:t>
            </a:r>
            <a:endParaRPr lang="ar-EG"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algn="r">
              <a:lnSpc>
                <a:spcPct val="107000"/>
              </a:lnSpc>
              <a:spcAft>
                <a:spcPts val="800"/>
              </a:spcAft>
            </a:pPr>
            <a:r>
              <a:rPr lang="ar-SA" sz="1600" kern="0" dirty="0">
                <a:solidFill>
                  <a:srgbClr val="000000"/>
                </a:solidFill>
                <a:effectLst/>
                <a:highlight>
                  <a:srgbClr val="FFFF00"/>
                </a:highlight>
                <a:latin typeface="Segoe UI" panose="020B0502040204020203" pitchFamily="34" charset="0"/>
                <a:ea typeface="Times New Roman" panose="02020603050405020304" pitchFamily="18" charset="0"/>
                <a:cs typeface="Segoe UI" panose="020B0502040204020203" pitchFamily="34" charset="0"/>
              </a:rPr>
              <a:t>أولاً: النموذج البريطاني</a:t>
            </a:r>
            <a:r>
              <a:rPr lang="en-GB"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r>
            <a:br>
              <a:rPr lang="en-GB"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br>
            <a:r>
              <a:rPr lang="ar-SA"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يركز النموذج البريطاني في القيادة والإدارة على</a:t>
            </a:r>
            <a:r>
              <a:rPr lang="en-GB"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br>
              <a:rPr lang="en-GB"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br>
            <a:r>
              <a:rPr lang="ar-SA"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مدى ارتباط المدرسة بأولياء الأمور</a:t>
            </a:r>
            <a:r>
              <a:rPr lang="en-GB"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br>
              <a:rPr lang="en-GB"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br>
            <a:r>
              <a:rPr lang="en-GB"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فاعلية الجهاز المركزي</a:t>
            </a:r>
            <a:r>
              <a:rPr lang="en-GB"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br>
              <a:rPr lang="en-GB"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br>
            <a:r>
              <a:rPr lang="en-GB"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فاعلية القيادة والإدارة في تضمين الأهداف المؤدية للتحسين</a:t>
            </a:r>
            <a:r>
              <a:rPr lang="en-GB"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br>
              <a:rPr lang="en-GB"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br>
            <a:r>
              <a:rPr lang="en-GB"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فعالية المدرسة في رسم خطة محكمة لتوجيه الموارد المالية بكفاءة، واحترام قيمة المال</a:t>
            </a:r>
            <a:r>
              <a:rPr lang="en-GB"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br>
              <a:rPr lang="en-GB"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br>
            <a:r>
              <a:rPr lang="en-GB"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مدى الشراكة المحققة في التعليم والتقويم</a:t>
            </a:r>
            <a:r>
              <a:rPr lang="en-GB"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br>
              <a:rPr lang="en-GB"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br>
            <a:r>
              <a:rPr lang="ar-SA"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فعالية المدرسة في الفرص المتكافئة، وإزالة الفوارق وأشكال التمييز</a:t>
            </a:r>
            <a:r>
              <a:rPr lang="en-GB"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br>
              <a:rPr lang="en-GB"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br>
            <a:r>
              <a:rPr lang="ar-SA"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فعاليات إجراء الأمن والأمان</a:t>
            </a:r>
            <a:r>
              <a:rPr lang="en-GB"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br>
              <a:rPr lang="en-GB"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br>
            <a:r>
              <a:rPr lang="ar-SA"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فعالية المدرسة في إيجاد مجتمع متماسك</a:t>
            </a:r>
            <a:r>
              <a:rPr lang="en-GB"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en-GB" sz="18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362277" y="5695032"/>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05699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942308" y="1884218"/>
            <a:ext cx="10399947" cy="3754874"/>
          </a:xfrm>
          <a:prstGeom prst="rect">
            <a:avLst/>
          </a:prstGeom>
          <a:noFill/>
        </p:spPr>
        <p:txBody>
          <a:bodyPr wrap="square" rtlCol="0">
            <a:spAutoFit/>
          </a:bodyPr>
          <a:lstStyle/>
          <a:p>
            <a:pPr algn="r">
              <a:lnSpc>
                <a:spcPts val="1950"/>
              </a:lnSpc>
              <a:spcAft>
                <a:spcPts val="800"/>
              </a:spcAft>
            </a:pPr>
            <a:r>
              <a:rPr lang="en-GB" sz="1800" kern="0" dirty="0">
                <a:effectLst/>
                <a:latin typeface="Segoe UI" panose="020B0502040204020203" pitchFamily="34" charset="0"/>
                <a:ea typeface="Times New Roman" panose="02020603050405020304" pitchFamily="18" charset="0"/>
                <a:cs typeface="Segoe UI" panose="020B0502040204020203" pitchFamily="34" charset="0"/>
              </a:rPr>
              <a:t> </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ts val="1950"/>
              </a:lnSpc>
              <a:spcAft>
                <a:spcPts val="800"/>
              </a:spcAft>
            </a:pPr>
            <a:r>
              <a:rPr lang="ar-SA" sz="16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ثانياً: النموذج الأسترالي</a:t>
            </a:r>
            <a:r>
              <a:rPr lang="en-GB"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r>
            <a:br>
              <a:rPr lang="en-GB"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br>
            <a:r>
              <a:rPr lang="ar-SA"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يركز النموذج الاسترالي ( المعهد الأسترالي للتدريس والقيادة المدرسية) على أن الممارسة المهنية</a:t>
            </a:r>
            <a:r>
              <a:rPr lang="ar-SA" sz="16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تتكون من</a:t>
            </a:r>
            <a:r>
              <a:rPr lang="en-GB"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r>
            <a:br>
              <a:rPr lang="en-GB"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br>
            <a:r>
              <a:rPr lang="ar-SA"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قيادة التدريس والتعليم</a:t>
            </a:r>
            <a:r>
              <a:rPr lang="en-GB"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br>
              <a:rPr lang="en-GB"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br>
            <a:r>
              <a:rPr lang="ar-SA"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التنمية الذاتية والآخرين</a:t>
            </a:r>
            <a:r>
              <a:rPr lang="en-GB"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br>
              <a:rPr lang="en-GB"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br>
            <a:r>
              <a:rPr lang="ar-SA"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قيادة التحسين والتطوير والتغيير</a:t>
            </a:r>
            <a:r>
              <a:rPr lang="en-GB"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br>
              <a:rPr lang="en-GB"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br>
            <a:r>
              <a:rPr lang="ar-SA"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القيادة الإدارية للمدرسة</a:t>
            </a:r>
            <a:r>
              <a:rPr lang="en-GB"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br>
              <a:rPr lang="en-GB"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br>
            <a:r>
              <a:rPr lang="ar-SA"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المشاركة في العمل مع المجتمع المحلي</a:t>
            </a:r>
            <a:r>
              <a:rPr lang="ar-EG"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p>
          <a:p>
            <a:pPr algn="r">
              <a:lnSpc>
                <a:spcPts val="1950"/>
              </a:lnSpc>
              <a:spcAft>
                <a:spcPts val="800"/>
              </a:spcAft>
            </a:pPr>
            <a:r>
              <a:rPr lang="ar-SA" sz="16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وهذه الممارسة المهنية تحدث عند توفر متطلبات القيادة</a:t>
            </a:r>
            <a:r>
              <a:rPr lang="ar-EG" sz="16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وهي</a:t>
            </a:r>
            <a:r>
              <a:rPr lang="en-GB"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r>
            <a:br>
              <a:rPr lang="en-GB"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br>
            <a:r>
              <a:rPr lang="ar-SA"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الرؤية والقيم</a:t>
            </a:r>
            <a:r>
              <a:rPr lang="en-GB"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br>
              <a:rPr lang="en-GB"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br>
            <a:r>
              <a:rPr lang="ar-SA"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المعرفة والفهم</a:t>
            </a:r>
            <a:r>
              <a:rPr lang="en-GB"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br>
              <a:rPr lang="en-GB"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br>
            <a:r>
              <a:rPr lang="ar-EG"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r>
              <a:rPr lang="ar-SA"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المهارات الفردية والمجتمعية</a:t>
            </a:r>
            <a:endParaRPr lang="en-US" sz="1600" dirty="0">
              <a:latin typeface="Segoe UI" panose="020B0502040204020203" pitchFamily="34" charset="0"/>
              <a:cs typeface="Segoe UI" panose="020B0502040204020203" pitchFamily="34" charset="0"/>
            </a:endParaRPr>
          </a:p>
          <a:p>
            <a:endParaRPr lang="en-US" dirty="0">
              <a:latin typeface="Segoe UI" panose="020B0502040204020203"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312582" y="5695032"/>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15487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Segoe UI" panose="020B0502040204020203" pitchFamily="34" charset="0"/>
              <a:cs typeface="Segoe UI" panose="020B0502040204020203" pitchFamily="34"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b="1" dirty="0">
                <a:ea typeface="Roboto Light" panose="02000000000000000000" pitchFamily="2" charset="0"/>
              </a:rPr>
              <a:t>5</a:t>
            </a:r>
            <a:endParaRPr lang="en-US" sz="6000" b="1" dirty="0">
              <a:ea typeface="Roboto Light" panose="02000000000000000000" pitchFamily="2" charset="0"/>
            </a:endParaRPr>
          </a:p>
        </p:txBody>
      </p:sp>
      <p:sp>
        <p:nvSpPr>
          <p:cNvPr id="48" name="TextBox 47"/>
          <p:cNvSpPr txBox="1"/>
          <p:nvPr/>
        </p:nvSpPr>
        <p:spPr>
          <a:xfrm>
            <a:off x="942308" y="2250462"/>
            <a:ext cx="10453255" cy="3008196"/>
          </a:xfrm>
          <a:prstGeom prst="rect">
            <a:avLst/>
          </a:prstGeom>
          <a:noFill/>
        </p:spPr>
        <p:txBody>
          <a:bodyPr wrap="square" rtlCol="0">
            <a:spAutoFit/>
          </a:bodyPr>
          <a:lstStyle/>
          <a:p>
            <a:pPr algn="r" rtl="1">
              <a:lnSpc>
                <a:spcPct val="107000"/>
              </a:lnSpc>
              <a:spcAft>
                <a:spcPts val="750"/>
              </a:spcAft>
            </a:pPr>
            <a:r>
              <a:rPr lang="ar-SA" sz="1800" b="1" kern="0" dirty="0">
                <a:effectLst/>
                <a:latin typeface="Segoe UI" panose="020B0502040204020203" pitchFamily="34" charset="0"/>
                <a:ea typeface="Times New Roman" panose="02020603050405020304" pitchFamily="18" charset="0"/>
                <a:cs typeface="Segoe UI" panose="020B0502040204020203" pitchFamily="34" charset="0"/>
              </a:rPr>
              <a:t>النموذج الأمريكي</a:t>
            </a:r>
            <a:r>
              <a:rPr lang="en-GB" sz="1800" b="1" kern="0" dirty="0">
                <a:effectLst/>
                <a:latin typeface="Segoe UI" panose="020B0502040204020203" pitchFamily="34" charset="0"/>
                <a:ea typeface="Times New Roman" panose="02020603050405020304" pitchFamily="18" charset="0"/>
                <a:cs typeface="Segoe UI" panose="020B0502040204020203" pitchFamily="34" charset="0"/>
              </a:rPr>
              <a:t> :</a:t>
            </a:r>
            <a:br>
              <a:rPr lang="en-GB" sz="1800" b="1" kern="0" dirty="0">
                <a:effectLst/>
                <a:latin typeface="Segoe UI" panose="020B0502040204020203" pitchFamily="34" charset="0"/>
                <a:ea typeface="Times New Roman" panose="02020603050405020304" pitchFamily="18" charset="0"/>
                <a:cs typeface="Segoe UI" panose="020B0502040204020203" pitchFamily="34" charset="0"/>
              </a:rPr>
            </a:b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تؤكّد أنظمة اتحاد رخص القيادة التربوية في الولايات المتحدة الأمريكية</a:t>
            </a:r>
            <a:r>
              <a:rPr lang="en-GB" sz="1600" kern="0" dirty="0">
                <a:effectLst/>
                <a:latin typeface="Segoe UI" panose="020B0502040204020203" pitchFamily="34" charset="0"/>
                <a:ea typeface="Times New Roman" panose="02020603050405020304" pitchFamily="18" charset="0"/>
                <a:cs typeface="Segoe UI" panose="020B0502040204020203" pitchFamily="34" charset="0"/>
              </a:rPr>
              <a:t> ISLLC </a:t>
            </a: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على عدد من المعايير المهمة للقيادة</a:t>
            </a:r>
            <a:r>
              <a:rPr lang="en-GB" sz="1600" kern="0" dirty="0">
                <a:effectLst/>
                <a:latin typeface="Segoe UI" panose="020B0502040204020203" pitchFamily="34" charset="0"/>
                <a:ea typeface="Times New Roman" panose="02020603050405020304" pitchFamily="18" charset="0"/>
                <a:cs typeface="Segoe UI" panose="020B0502040204020203" pitchFamily="34" charset="0"/>
              </a:rPr>
              <a:t/>
            </a:r>
            <a:br>
              <a:rPr lang="en-GB" sz="1600" kern="0" dirty="0">
                <a:effectLst/>
                <a:latin typeface="Segoe UI" panose="020B0502040204020203" pitchFamily="34" charset="0"/>
                <a:ea typeface="Times New Roman" panose="02020603050405020304" pitchFamily="18" charset="0"/>
                <a:cs typeface="Segoe UI" panose="020B0502040204020203" pitchFamily="34" charset="0"/>
              </a:rPr>
            </a:b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المدرسية، منها </a:t>
            </a:r>
            <a:r>
              <a:rPr lang="en-GB" sz="1600" kern="0" dirty="0">
                <a:effectLst/>
                <a:latin typeface="Segoe UI" panose="020B0502040204020203" pitchFamily="34" charset="0"/>
                <a:ea typeface="Times New Roman" panose="02020603050405020304" pitchFamily="18" charset="0"/>
                <a:cs typeface="Segoe UI" panose="020B0502040204020203" pitchFamily="34" charset="0"/>
              </a:rPr>
              <a:t>:</a:t>
            </a:r>
            <a:br>
              <a:rPr lang="en-GB" sz="1600" kern="0" dirty="0">
                <a:effectLst/>
                <a:latin typeface="Segoe UI" panose="020B0502040204020203" pitchFamily="34" charset="0"/>
                <a:ea typeface="Times New Roman" panose="02020603050405020304" pitchFamily="18" charset="0"/>
                <a:cs typeface="Segoe UI" panose="020B0502040204020203" pitchFamily="34" charset="0"/>
              </a:rPr>
            </a:b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١</a:t>
            </a:r>
            <a:r>
              <a:rPr lang="en-GB" sz="1600" kern="0" dirty="0">
                <a:effectLst/>
                <a:latin typeface="Segoe UI" panose="020B0502040204020203" pitchFamily="34" charset="0"/>
                <a:ea typeface="Times New Roman" panose="02020603050405020304" pitchFamily="18" charset="0"/>
                <a:cs typeface="Segoe UI" panose="020B0502040204020203" pitchFamily="34" charset="0"/>
              </a:rPr>
              <a:t>- </a:t>
            </a: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تحسين عمليات التعليم والتعلّم</a:t>
            </a:r>
            <a:r>
              <a:rPr lang="en-GB" sz="1600" kern="0" dirty="0">
                <a:effectLst/>
                <a:latin typeface="Segoe UI" panose="020B0502040204020203" pitchFamily="34" charset="0"/>
                <a:ea typeface="Times New Roman" panose="02020603050405020304" pitchFamily="18" charset="0"/>
                <a:cs typeface="Segoe UI" panose="020B0502040204020203" pitchFamily="34" charset="0"/>
              </a:rPr>
              <a:t> .</a:t>
            </a:r>
            <a:br>
              <a:rPr lang="en-GB" sz="1600" kern="0" dirty="0">
                <a:effectLst/>
                <a:latin typeface="Segoe UI" panose="020B0502040204020203" pitchFamily="34" charset="0"/>
                <a:ea typeface="Times New Roman" panose="02020603050405020304" pitchFamily="18" charset="0"/>
                <a:cs typeface="Segoe UI" panose="020B0502040204020203" pitchFamily="34" charset="0"/>
              </a:rPr>
            </a:b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٢</a:t>
            </a:r>
            <a:r>
              <a:rPr lang="en-GB" sz="1600" kern="0" dirty="0">
                <a:effectLst/>
                <a:latin typeface="Segoe UI" panose="020B0502040204020203" pitchFamily="34" charset="0"/>
                <a:ea typeface="Times New Roman" panose="02020603050405020304" pitchFamily="18" charset="0"/>
                <a:cs typeface="Segoe UI" panose="020B0502040204020203" pitchFamily="34" charset="0"/>
              </a:rPr>
              <a:t>- </a:t>
            </a: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دعم التنمية المهنية للعاملين في المدرسة</a:t>
            </a:r>
            <a:r>
              <a:rPr lang="en-GB" sz="1600" kern="0" dirty="0">
                <a:effectLst/>
                <a:latin typeface="Segoe UI" panose="020B0502040204020203" pitchFamily="34" charset="0"/>
                <a:ea typeface="Times New Roman" panose="02020603050405020304" pitchFamily="18" charset="0"/>
                <a:cs typeface="Segoe UI" panose="020B0502040204020203" pitchFamily="34" charset="0"/>
              </a:rPr>
              <a:t>.</a:t>
            </a:r>
            <a:br>
              <a:rPr lang="en-GB" sz="1600" kern="0" dirty="0">
                <a:effectLst/>
                <a:latin typeface="Segoe UI" panose="020B0502040204020203" pitchFamily="34" charset="0"/>
                <a:ea typeface="Times New Roman" panose="02020603050405020304" pitchFamily="18" charset="0"/>
                <a:cs typeface="Segoe UI" panose="020B0502040204020203" pitchFamily="34" charset="0"/>
              </a:rPr>
            </a:b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٣</a:t>
            </a:r>
            <a:r>
              <a:rPr lang="en-GB" sz="1600" kern="0" dirty="0">
                <a:effectLst/>
                <a:latin typeface="Segoe UI" panose="020B0502040204020203" pitchFamily="34" charset="0"/>
                <a:ea typeface="Times New Roman" panose="02020603050405020304" pitchFamily="18" charset="0"/>
                <a:cs typeface="Segoe UI" panose="020B0502040204020203" pitchFamily="34" charset="0"/>
              </a:rPr>
              <a:t>- </a:t>
            </a: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النزاهة والمساءلة، واتخاذ القرارات بناء على دقة المعلومات</a:t>
            </a:r>
            <a:r>
              <a:rPr lang="en-GB" sz="1600" kern="0" dirty="0">
                <a:effectLst/>
                <a:latin typeface="Segoe UI" panose="020B0502040204020203" pitchFamily="34" charset="0"/>
                <a:ea typeface="Times New Roman" panose="02020603050405020304" pitchFamily="18" charset="0"/>
                <a:cs typeface="Segoe UI" panose="020B0502040204020203" pitchFamily="34" charset="0"/>
              </a:rPr>
              <a:t>.</a:t>
            </a:r>
            <a:br>
              <a:rPr lang="en-GB" sz="1600" kern="0" dirty="0">
                <a:effectLst/>
                <a:latin typeface="Segoe UI" panose="020B0502040204020203" pitchFamily="34" charset="0"/>
                <a:ea typeface="Times New Roman" panose="02020603050405020304" pitchFamily="18" charset="0"/>
                <a:cs typeface="Segoe UI" panose="020B0502040204020203" pitchFamily="34" charset="0"/>
              </a:rPr>
            </a:b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٤</a:t>
            </a:r>
            <a:r>
              <a:rPr lang="en-GB" sz="1600" kern="0" dirty="0">
                <a:effectLst/>
                <a:latin typeface="Segoe UI" panose="020B0502040204020203" pitchFamily="34" charset="0"/>
                <a:ea typeface="Times New Roman" panose="02020603050405020304" pitchFamily="18" charset="0"/>
                <a:cs typeface="Segoe UI" panose="020B0502040204020203" pitchFamily="34" charset="0"/>
              </a:rPr>
              <a:t>- </a:t>
            </a: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توعية المجتمع المحلي بتكامل دوره مع المدرسة</a:t>
            </a:r>
            <a:r>
              <a:rPr lang="en-GB" sz="1600" kern="0" dirty="0">
                <a:effectLst/>
                <a:latin typeface="Segoe UI" panose="020B0502040204020203" pitchFamily="34" charset="0"/>
                <a:ea typeface="Times New Roman" panose="02020603050405020304" pitchFamily="18" charset="0"/>
                <a:cs typeface="Segoe UI" panose="020B0502040204020203" pitchFamily="34" charset="0"/>
              </a:rPr>
              <a:t>.</a:t>
            </a:r>
            <a:br>
              <a:rPr lang="en-GB" sz="1600" kern="0" dirty="0">
                <a:effectLst/>
                <a:latin typeface="Segoe UI" panose="020B0502040204020203" pitchFamily="34" charset="0"/>
                <a:ea typeface="Times New Roman" panose="02020603050405020304" pitchFamily="18" charset="0"/>
                <a:cs typeface="Segoe UI" panose="020B0502040204020203" pitchFamily="34" charset="0"/>
              </a:rPr>
            </a:b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٥</a:t>
            </a:r>
            <a:r>
              <a:rPr lang="en-GB" sz="1600" kern="0" dirty="0">
                <a:effectLst/>
                <a:latin typeface="Segoe UI" panose="020B0502040204020203" pitchFamily="34" charset="0"/>
                <a:ea typeface="Times New Roman" panose="02020603050405020304" pitchFamily="18" charset="0"/>
                <a:cs typeface="Segoe UI" panose="020B0502040204020203" pitchFamily="34" charset="0"/>
              </a:rPr>
              <a:t>- </a:t>
            </a: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المبادرة لتحقيق أعلى مستويات الأداء للطلبة، وإلهام العاملين لتحقيق هذه الرؤية</a:t>
            </a:r>
            <a:r>
              <a:rPr lang="en-GB" sz="1600" kern="0" dirty="0">
                <a:effectLst/>
                <a:latin typeface="Segoe UI" panose="020B0502040204020203" pitchFamily="34" charset="0"/>
                <a:ea typeface="Times New Roman" panose="02020603050405020304" pitchFamily="18" charset="0"/>
                <a:cs typeface="Segoe UI" panose="020B0502040204020203" pitchFamily="34" charset="0"/>
              </a:rPr>
              <a:t>.</a:t>
            </a:r>
            <a:br>
              <a:rPr lang="en-GB" sz="1600" kern="0" dirty="0">
                <a:effectLst/>
                <a:latin typeface="Segoe UI" panose="020B0502040204020203" pitchFamily="34" charset="0"/>
                <a:ea typeface="Times New Roman" panose="02020603050405020304" pitchFamily="18" charset="0"/>
                <a:cs typeface="Segoe UI" panose="020B0502040204020203" pitchFamily="34" charset="0"/>
              </a:rPr>
            </a:b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٦</a:t>
            </a:r>
            <a:r>
              <a:rPr lang="en-GB" sz="1600" kern="0" dirty="0">
                <a:effectLst/>
                <a:latin typeface="Segoe UI" panose="020B0502040204020203" pitchFamily="34" charset="0"/>
                <a:ea typeface="Times New Roman" panose="02020603050405020304" pitchFamily="18" charset="0"/>
                <a:cs typeface="Segoe UI" panose="020B0502040204020203" pitchFamily="34" charset="0"/>
              </a:rPr>
              <a:t>- </a:t>
            </a: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التواصل مع الآخرين بفاعلية</a:t>
            </a:r>
            <a:r>
              <a:rPr lang="en-GB" sz="1600" kern="0" dirty="0">
                <a:effectLst/>
                <a:latin typeface="Segoe UI" panose="020B0502040204020203" pitchFamily="34" charset="0"/>
                <a:ea typeface="Times New Roman" panose="02020603050405020304" pitchFamily="18" charset="0"/>
                <a:cs typeface="Segoe UI" panose="020B0502040204020203" pitchFamily="34" charset="0"/>
              </a:rPr>
              <a:t>.</a:t>
            </a:r>
            <a:br>
              <a:rPr lang="en-GB" sz="1600" kern="0" dirty="0">
                <a:effectLst/>
                <a:latin typeface="Segoe UI" panose="020B0502040204020203" pitchFamily="34" charset="0"/>
                <a:ea typeface="Times New Roman" panose="02020603050405020304" pitchFamily="18" charset="0"/>
                <a:cs typeface="Segoe UI" panose="020B0502040204020203" pitchFamily="34" charset="0"/>
              </a:rPr>
            </a:b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٧</a:t>
            </a:r>
            <a:r>
              <a:rPr lang="en-GB" sz="1600" kern="0" dirty="0">
                <a:effectLst/>
                <a:latin typeface="Segoe UI" panose="020B0502040204020203" pitchFamily="34" charset="0"/>
                <a:ea typeface="Times New Roman" panose="02020603050405020304" pitchFamily="18" charset="0"/>
                <a:cs typeface="Segoe UI" panose="020B0502040204020203" pitchFamily="34" charset="0"/>
              </a:rPr>
              <a:t>- </a:t>
            </a: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بناء بيئة ملائمة للتعلّم</a:t>
            </a:r>
            <a:r>
              <a:rPr lang="en-GB" sz="1600" kern="0" dirty="0">
                <a:effectLst/>
                <a:latin typeface="Segoe UI" panose="020B0502040204020203" pitchFamily="34" charset="0"/>
                <a:ea typeface="Times New Roman" panose="02020603050405020304" pitchFamily="18" charset="0"/>
                <a:cs typeface="Segoe UI" panose="020B0502040204020203" pitchFamily="34" charset="0"/>
              </a:rPr>
              <a:t> .</a:t>
            </a:r>
            <a:br>
              <a:rPr lang="en-GB" sz="1600" kern="0" dirty="0">
                <a:effectLst/>
                <a:latin typeface="Segoe UI" panose="020B0502040204020203" pitchFamily="34" charset="0"/>
                <a:ea typeface="Times New Roman" panose="02020603050405020304" pitchFamily="18" charset="0"/>
                <a:cs typeface="Segoe UI" panose="020B0502040204020203" pitchFamily="34" charset="0"/>
              </a:rPr>
            </a:b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٨</a:t>
            </a:r>
            <a:r>
              <a:rPr lang="en-GB" sz="1600" kern="0" dirty="0">
                <a:effectLst/>
                <a:latin typeface="Segoe UI" panose="020B0502040204020203" pitchFamily="34" charset="0"/>
                <a:ea typeface="Times New Roman" panose="02020603050405020304" pitchFamily="18" charset="0"/>
                <a:cs typeface="Segoe UI" panose="020B0502040204020203" pitchFamily="34" charset="0"/>
              </a:rPr>
              <a:t>- </a:t>
            </a: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تشجيع الإبداع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517235" y="5416960"/>
            <a:ext cx="4128655" cy="79724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446436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312582" y="6045564"/>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3" name="Picture 2" descr="الجدول رقم ( 1) مقارنة بين معايير التنمية المهنية لمديري ومديرات المدارس والمعايير العالمية">
            <a:hlinkClick r:id="rId3"/>
            <a:extLst>
              <a:ext uri="{FF2B5EF4-FFF2-40B4-BE49-F238E27FC236}">
                <a16:creationId xmlns:a16="http://schemas.microsoft.com/office/drawing/2014/main" xmlns="" id="{C81E6BA7-F5A1-7BD1-08A6-473836A84849}"/>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2001" y="1976582"/>
            <a:ext cx="10564440" cy="3946022"/>
          </a:xfrm>
          <a:prstGeom prst="rect">
            <a:avLst/>
          </a:prstGeom>
          <a:noFill/>
          <a:ln>
            <a:noFill/>
          </a:ln>
        </p:spPr>
      </p:pic>
    </p:spTree>
    <p:extLst>
      <p:ext uri="{BB962C8B-B14F-4D97-AF65-F5344CB8AC3E}">
        <p14:creationId xmlns:p14="http://schemas.microsoft.com/office/powerpoint/2010/main" val="31684760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942308" y="2250462"/>
            <a:ext cx="10453255" cy="2659126"/>
          </a:xfrm>
          <a:prstGeom prst="rect">
            <a:avLst/>
          </a:prstGeom>
          <a:noFill/>
        </p:spPr>
        <p:txBody>
          <a:bodyPr wrap="square" rtlCol="0">
            <a:spAutoFit/>
          </a:bodyPr>
          <a:lstStyle/>
          <a:p>
            <a:pPr algn="just" rtl="1">
              <a:lnSpc>
                <a:spcPct val="107000"/>
              </a:lnSpc>
              <a:spcAft>
                <a:spcPts val="750"/>
              </a:spcAft>
            </a:pPr>
            <a:r>
              <a:rPr lang="ar-SA" sz="2400" b="1" dirty="0">
                <a:solidFill>
                  <a:srgbClr val="000000"/>
                </a:solidFill>
                <a:effectLst/>
                <a:highlight>
                  <a:srgbClr val="FFFF00"/>
                </a:highlight>
                <a:latin typeface="Segoe UI" panose="020B0502040204020203" pitchFamily="34" charset="0"/>
                <a:ea typeface="Calibri" panose="020F0502020204030204" pitchFamily="34" charset="0"/>
                <a:cs typeface="Segoe UI" panose="020B0502040204020203" pitchFamily="34" charset="0"/>
              </a:rPr>
              <a:t>المبادئ الأخلاقية التي تلتزم بها المنظمات </a:t>
            </a:r>
            <a:r>
              <a:rPr lang="ar-EG" sz="2400" b="1" dirty="0">
                <a:solidFill>
                  <a:srgbClr val="000000"/>
                </a:solidFill>
                <a:effectLst/>
                <a:highlight>
                  <a:srgbClr val="FFFF00"/>
                </a:highlight>
                <a:latin typeface="Segoe UI" panose="020B0502040204020203" pitchFamily="34" charset="0"/>
                <a:ea typeface="Calibri" panose="020F0502020204030204" pitchFamily="34" charset="0"/>
                <a:cs typeface="Segoe UI" panose="020B0502040204020203" pitchFamily="34" charset="0"/>
              </a:rPr>
              <a:t>:</a:t>
            </a:r>
          </a:p>
          <a:p>
            <a:pPr algn="r">
              <a:lnSpc>
                <a:spcPct val="107000"/>
              </a:lnSpc>
              <a:spcAft>
                <a:spcPts val="800"/>
              </a:spcAft>
            </a:pPr>
            <a:r>
              <a:rPr lang="ar-SA" sz="1800" b="1" kern="1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 </a:t>
            </a:r>
            <a:r>
              <a:rPr lang="ar-EG" sz="2400" b="1" kern="1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1- </a:t>
            </a:r>
            <a:r>
              <a:rPr lang="ar-SA" sz="2400" b="1" kern="1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المبدأ النفعي</a:t>
            </a:r>
            <a:r>
              <a:rPr lang="en-GB" sz="2400" b="1" kern="1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 </a:t>
            </a:r>
            <a:endParaRPr lang="en-GB" sz="2400" kern="100" dirty="0">
              <a:effectLst/>
              <a:latin typeface="Segoe UI" panose="020B0502040204020203" pitchFamily="34" charset="0"/>
              <a:ea typeface="Calibri" panose="020F0502020204030204" pitchFamily="34" charset="0"/>
              <a:cs typeface="Segoe UI" panose="020B0502040204020203" pitchFamily="34" charset="0"/>
            </a:endParaRPr>
          </a:p>
          <a:p>
            <a:pPr algn="just">
              <a:lnSpc>
                <a:spcPct val="107000"/>
              </a:lnSpc>
              <a:spcAft>
                <a:spcPts val="800"/>
              </a:spcAft>
            </a:pPr>
            <a:r>
              <a:rPr lang="ar-SA" kern="1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وهو المبدأ القائم على تحقيق المنافع المتبادلة بين المنظمة ومختلف الأطراف، والذي يهدف إلى تحقيق الأهداف التنظيمية وأهداف العاملين والأطراف الأخرى وبما يقلل التعارض بين هذه الفئات وفي إطار كفاءة تنظيمية عالية، فهذا المبدأ يقوم على أساس تحقيق أكبر قدر من المنافع لأكبر قدر من الأفراد</a:t>
            </a:r>
            <a:r>
              <a:rPr lang="ar-EG" kern="1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ct val="107000"/>
              </a:lnSpc>
              <a:spcAft>
                <a:spcPts val="750"/>
              </a:spcAft>
            </a:pP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617280" y="547320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652985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1126836" y="2338121"/>
            <a:ext cx="9993746" cy="2378664"/>
          </a:xfrm>
          <a:prstGeom prst="rect">
            <a:avLst/>
          </a:prstGeom>
          <a:noFill/>
        </p:spPr>
        <p:txBody>
          <a:bodyPr wrap="square" rtlCol="0">
            <a:spAutoFit/>
          </a:bodyPr>
          <a:lstStyle/>
          <a:p>
            <a:pPr algn="r">
              <a:lnSpc>
                <a:spcPct val="107000"/>
              </a:lnSpc>
              <a:spcAft>
                <a:spcPts val="800"/>
              </a:spcAft>
            </a:pPr>
            <a:r>
              <a:rPr lang="ar-SA" sz="1800" b="1" kern="1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الالتزام بالحقوق الأخلاقية مثل</a:t>
            </a:r>
            <a:r>
              <a:rPr lang="en-GB" sz="1800" b="1" kern="1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 </a:t>
            </a:r>
            <a:r>
              <a:rPr lang="ar-EG" sz="1800" b="1" kern="1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2- </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en-GB" sz="1800" kern="1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 </a:t>
            </a:r>
            <a:r>
              <a:rPr lang="ar-SA" kern="100" dirty="0">
                <a:solidFill>
                  <a:srgbClr val="000000"/>
                </a:solidFill>
                <a:latin typeface="Segoe UI" panose="020B0502040204020203" pitchFamily="34" charset="0"/>
                <a:ea typeface="Calibri" panose="020F0502020204030204" pitchFamily="34" charset="0"/>
                <a:cs typeface="Segoe UI" panose="020B0502040204020203" pitchFamily="34" charset="0"/>
              </a:rPr>
              <a:t>توفير الحياة والأمن</a:t>
            </a:r>
            <a:r>
              <a:rPr lang="en-GB" kern="100" dirty="0">
                <a:solidFill>
                  <a:srgbClr val="000000"/>
                </a:solidFill>
                <a:latin typeface="Segoe UI" panose="020B0502040204020203" pitchFamily="34" charset="0"/>
                <a:ea typeface="Calibri" panose="020F0502020204030204" pitchFamily="34" charset="0"/>
                <a:cs typeface="Segoe UI" panose="020B0502040204020203" pitchFamily="34" charset="0"/>
              </a:rPr>
              <a:t> </a:t>
            </a:r>
          </a:p>
          <a:p>
            <a:pPr algn="r">
              <a:lnSpc>
                <a:spcPct val="107000"/>
              </a:lnSpc>
              <a:spcAft>
                <a:spcPts val="800"/>
              </a:spcAft>
            </a:pPr>
            <a:r>
              <a:rPr lang="en-GB" kern="100" dirty="0">
                <a:solidFill>
                  <a:srgbClr val="000000"/>
                </a:solidFill>
                <a:latin typeface="Segoe UI" panose="020B0502040204020203" pitchFamily="34" charset="0"/>
                <a:ea typeface="Calibri" panose="020F0502020204030204" pitchFamily="34" charset="0"/>
                <a:cs typeface="Segoe UI" panose="020B0502040204020203" pitchFamily="34" charset="0"/>
              </a:rPr>
              <a:t> </a:t>
            </a:r>
            <a:r>
              <a:rPr lang="ar-SA" kern="100" dirty="0">
                <a:solidFill>
                  <a:srgbClr val="000000"/>
                </a:solidFill>
                <a:latin typeface="Segoe UI" panose="020B0502040204020203" pitchFamily="34" charset="0"/>
                <a:ea typeface="Calibri" panose="020F0502020204030204" pitchFamily="34" charset="0"/>
                <a:cs typeface="Segoe UI" panose="020B0502040204020203" pitchFamily="34" charset="0"/>
              </a:rPr>
              <a:t>المصداقية في التعامل</a:t>
            </a:r>
            <a:r>
              <a:rPr lang="en-GB" kern="100" dirty="0">
                <a:solidFill>
                  <a:srgbClr val="000000"/>
                </a:solidFill>
                <a:latin typeface="Segoe UI" panose="020B0502040204020203" pitchFamily="34" charset="0"/>
                <a:ea typeface="Calibri" panose="020F0502020204030204" pitchFamily="34" charset="0"/>
                <a:cs typeface="Segoe UI" panose="020B0502040204020203" pitchFamily="34" charset="0"/>
              </a:rPr>
              <a:t> </a:t>
            </a:r>
            <a:endParaRPr lang="ar-EG" kern="100" dirty="0">
              <a:solidFill>
                <a:srgbClr val="000000"/>
              </a:solidFill>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en-GB" kern="100" dirty="0">
                <a:solidFill>
                  <a:srgbClr val="000000"/>
                </a:solidFill>
                <a:latin typeface="Segoe UI" panose="020B0502040204020203" pitchFamily="34" charset="0"/>
                <a:ea typeface="Calibri" panose="020F0502020204030204" pitchFamily="34" charset="0"/>
                <a:cs typeface="Segoe UI" panose="020B0502040204020203" pitchFamily="34" charset="0"/>
              </a:rPr>
              <a:t> </a:t>
            </a:r>
            <a:r>
              <a:rPr lang="ar-SA" kern="100" dirty="0">
                <a:solidFill>
                  <a:srgbClr val="000000"/>
                </a:solidFill>
                <a:latin typeface="Segoe UI" panose="020B0502040204020203" pitchFamily="34" charset="0"/>
                <a:ea typeface="Calibri" panose="020F0502020204030204" pitchFamily="34" charset="0"/>
                <a:cs typeface="Segoe UI" panose="020B0502040204020203" pitchFamily="34" charset="0"/>
              </a:rPr>
              <a:t>الحفاظ على سرية وخصوصية العاملين</a:t>
            </a:r>
            <a:endParaRPr lang="ar-EG" kern="100" dirty="0">
              <a:solidFill>
                <a:srgbClr val="000000"/>
              </a:solidFill>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en-GB" kern="100" dirty="0">
                <a:solidFill>
                  <a:srgbClr val="000000"/>
                </a:solidFill>
                <a:latin typeface="Segoe UI" panose="020B0502040204020203" pitchFamily="34" charset="0"/>
                <a:ea typeface="Calibri" panose="020F0502020204030204" pitchFamily="34" charset="0"/>
                <a:cs typeface="Segoe UI" panose="020B0502040204020203" pitchFamily="34" charset="0"/>
              </a:rPr>
              <a:t> </a:t>
            </a:r>
            <a:r>
              <a:rPr lang="ar-SA" kern="100" dirty="0">
                <a:solidFill>
                  <a:srgbClr val="000000"/>
                </a:solidFill>
                <a:latin typeface="Segoe UI" panose="020B0502040204020203" pitchFamily="34" charset="0"/>
                <a:ea typeface="Calibri" panose="020F0502020204030204" pitchFamily="34" charset="0"/>
                <a:cs typeface="Segoe UI" panose="020B0502040204020203" pitchFamily="34" charset="0"/>
              </a:rPr>
              <a:t>حرية التعبير والكلام والمشاركة</a:t>
            </a:r>
            <a:r>
              <a:rPr lang="en-GB" kern="100" dirty="0">
                <a:solidFill>
                  <a:srgbClr val="000000"/>
                </a:solidFill>
                <a:latin typeface="Segoe UI" panose="020B0502040204020203" pitchFamily="34" charset="0"/>
                <a:ea typeface="Calibri" panose="020F0502020204030204" pitchFamily="34" charset="0"/>
                <a:cs typeface="Segoe UI" panose="020B0502040204020203" pitchFamily="34" charset="0"/>
              </a:rPr>
              <a:t> </a:t>
            </a:r>
          </a:p>
          <a:p>
            <a:pPr algn="r">
              <a:lnSpc>
                <a:spcPct val="107000"/>
              </a:lnSpc>
              <a:spcAft>
                <a:spcPts val="800"/>
              </a:spcAft>
            </a:pPr>
            <a:r>
              <a:rPr lang="en-GB" kern="100" dirty="0">
                <a:solidFill>
                  <a:srgbClr val="000000"/>
                </a:solidFill>
                <a:latin typeface="Segoe UI" panose="020B0502040204020203" pitchFamily="34" charset="0"/>
                <a:ea typeface="Calibri" panose="020F0502020204030204" pitchFamily="34" charset="0"/>
                <a:cs typeface="Segoe UI" panose="020B0502040204020203" pitchFamily="34" charset="0"/>
              </a:rPr>
              <a:t> </a:t>
            </a:r>
            <a:r>
              <a:rPr lang="ar-SA" kern="100" dirty="0">
                <a:solidFill>
                  <a:srgbClr val="000000"/>
                </a:solidFill>
                <a:latin typeface="Segoe UI" panose="020B0502040204020203" pitchFamily="34" charset="0"/>
                <a:ea typeface="Calibri" panose="020F0502020204030204" pitchFamily="34" charset="0"/>
                <a:cs typeface="Segoe UI" panose="020B0502040204020203" pitchFamily="34" charset="0"/>
              </a:rPr>
              <a:t>دعم الملكية الخاصة</a:t>
            </a:r>
            <a:r>
              <a:rPr lang="en-GB" kern="100" dirty="0">
                <a:solidFill>
                  <a:srgbClr val="000000"/>
                </a:solidFill>
                <a:latin typeface="Segoe UI" panose="020B0502040204020203" pitchFamily="34" charset="0"/>
                <a:ea typeface="Calibri" panose="020F0502020204030204" pitchFamily="34" charset="0"/>
                <a:cs typeface="Segoe UI" panose="020B0502040204020203" pitchFamily="34" charset="0"/>
              </a:rPr>
              <a:t>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46648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942308" y="2014732"/>
            <a:ext cx="10307384" cy="2538515"/>
          </a:xfrm>
          <a:prstGeom prst="rect">
            <a:avLst/>
          </a:prstGeom>
          <a:noFill/>
        </p:spPr>
        <p:txBody>
          <a:bodyPr wrap="square" rtlCol="0">
            <a:spAutoFit/>
          </a:bodyPr>
          <a:lstStyle/>
          <a:p>
            <a:pPr algn="r" rtl="1">
              <a:lnSpc>
                <a:spcPct val="107000"/>
              </a:lnSpc>
              <a:spcAft>
                <a:spcPts val="800"/>
              </a:spcAft>
            </a:pPr>
            <a:r>
              <a:rPr lang="ar-EG" sz="1800" b="1" kern="1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3- </a:t>
            </a:r>
            <a:r>
              <a:rPr lang="ar-SA" sz="1800" b="1" kern="1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الالتزام بتحقيق مفهوم العدالة التنظيمية من خلال</a:t>
            </a:r>
            <a:r>
              <a:rPr lang="en-GB" sz="1800" b="1" kern="1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 </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endParaRPr lang="ar-EG" b="1" kern="100" dirty="0">
              <a:solidFill>
                <a:srgbClr val="000000"/>
              </a:solidFill>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ar-SA" kern="100" dirty="0">
                <a:solidFill>
                  <a:srgbClr val="000000"/>
                </a:solidFill>
                <a:latin typeface="Segoe UI" panose="020B0502040204020203" pitchFamily="34" charset="0"/>
                <a:ea typeface="Calibri" panose="020F0502020204030204" pitchFamily="34" charset="0"/>
                <a:cs typeface="Segoe UI" panose="020B0502040204020203" pitchFamily="34" charset="0"/>
              </a:rPr>
              <a:t>التوزيع العادل والمعاملة المتساوية لجميع العاملين على أساس مهاراتهم وإبداعاتهم وأدائهم دون تمييز آخر</a:t>
            </a:r>
            <a:r>
              <a:rPr lang="en-GB" kern="100" dirty="0">
                <a:solidFill>
                  <a:srgbClr val="000000"/>
                </a:solidFill>
                <a:latin typeface="Segoe UI" panose="020B0502040204020203" pitchFamily="34" charset="0"/>
                <a:ea typeface="Calibri" panose="020F0502020204030204" pitchFamily="34" charset="0"/>
                <a:cs typeface="Segoe UI" panose="020B0502040204020203" pitchFamily="34" charset="0"/>
              </a:rPr>
              <a:t> </a:t>
            </a:r>
            <a:br>
              <a:rPr lang="en-GB" kern="100" dirty="0">
                <a:solidFill>
                  <a:srgbClr val="000000"/>
                </a:solidFill>
                <a:latin typeface="Segoe UI" panose="020B0502040204020203" pitchFamily="34" charset="0"/>
                <a:ea typeface="Calibri" panose="020F0502020204030204" pitchFamily="34" charset="0"/>
                <a:cs typeface="Segoe UI" panose="020B0502040204020203" pitchFamily="34" charset="0"/>
              </a:rPr>
            </a:br>
            <a:endParaRPr lang="en-GB" kern="100" dirty="0">
              <a:solidFill>
                <a:srgbClr val="000000"/>
              </a:solidFill>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en-GB" kern="100" dirty="0">
                <a:solidFill>
                  <a:srgbClr val="000000"/>
                </a:solidFill>
                <a:latin typeface="Segoe UI" panose="020B0502040204020203" pitchFamily="34" charset="0"/>
                <a:ea typeface="Calibri" panose="020F0502020204030204" pitchFamily="34" charset="0"/>
                <a:cs typeface="Segoe UI" panose="020B0502040204020203" pitchFamily="34" charset="0"/>
              </a:rPr>
              <a:t> </a:t>
            </a:r>
            <a:r>
              <a:rPr lang="ar-SA" kern="100" dirty="0">
                <a:solidFill>
                  <a:srgbClr val="000000"/>
                </a:solidFill>
                <a:latin typeface="Segoe UI" panose="020B0502040204020203" pitchFamily="34" charset="0"/>
                <a:ea typeface="Calibri" panose="020F0502020204030204" pitchFamily="34" charset="0"/>
                <a:cs typeface="Segoe UI" panose="020B0502040204020203" pitchFamily="34" charset="0"/>
              </a:rPr>
              <a:t>الالتزام بالوضوح من حيث الأهداف / المعاملات السياسات والاستراتيجيات التنظيمية ومع كافة الأطراف</a:t>
            </a:r>
            <a:endParaRPr lang="en-GB" kern="100" dirty="0">
              <a:solidFill>
                <a:srgbClr val="000000"/>
              </a:solidFill>
              <a:latin typeface="Segoe UI" panose="020B0502040204020203" pitchFamily="34" charset="0"/>
              <a:ea typeface="Calibri" panose="020F0502020204030204" pitchFamily="34" charset="0"/>
              <a:cs typeface="Segoe UI" panose="020B0502040204020203" pitchFamily="34" charset="0"/>
            </a:endParaRPr>
          </a:p>
          <a:p>
            <a:r>
              <a:rPr lang="en-GB" b="1" kern="100" dirty="0">
                <a:solidFill>
                  <a:srgbClr val="000000"/>
                </a:solidFill>
                <a:latin typeface="Segoe UI" panose="020B0502040204020203" pitchFamily="34" charset="0"/>
                <a:ea typeface="Calibri" panose="020F0502020204030204" pitchFamily="34" charset="0"/>
                <a:cs typeface="Segoe UI" panose="020B0502040204020203" pitchFamily="34" charset="0"/>
              </a:rPr>
              <a:t/>
            </a:r>
            <a:br>
              <a:rPr lang="en-GB" b="1" kern="100" dirty="0">
                <a:solidFill>
                  <a:srgbClr val="000000"/>
                </a:solidFill>
                <a:latin typeface="Segoe UI" panose="020B0502040204020203" pitchFamily="34" charset="0"/>
                <a:ea typeface="Calibri" panose="020F0502020204030204" pitchFamily="34" charset="0"/>
                <a:cs typeface="Segoe UI" panose="020B0502040204020203" pitchFamily="34" charset="0"/>
              </a:rPr>
            </a:br>
            <a:endParaRPr lang="en-GB" b="1" kern="100" dirty="0">
              <a:solidFill>
                <a:srgbClr val="000000"/>
              </a:solidFill>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055907"/>
            <a:ext cx="4375776" cy="8020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372453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942308" y="2250462"/>
            <a:ext cx="10453255" cy="3731278"/>
          </a:xfrm>
          <a:prstGeom prst="rect">
            <a:avLst/>
          </a:prstGeom>
          <a:noFill/>
        </p:spPr>
        <p:txBody>
          <a:bodyPr wrap="square" rtlCol="0">
            <a:spAutoFit/>
          </a:bodyPr>
          <a:lstStyle/>
          <a:p>
            <a:pPr algn="r">
              <a:lnSpc>
                <a:spcPct val="107000"/>
              </a:lnSpc>
              <a:spcAft>
                <a:spcPts val="800"/>
              </a:spcAft>
            </a:pPr>
            <a:r>
              <a:rPr lang="ar-EG" sz="2000" b="1" kern="1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4- </a:t>
            </a:r>
            <a:r>
              <a:rPr lang="ar-SA" sz="2000" b="1" kern="1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الواجبات الطبيعية من حيث</a:t>
            </a:r>
            <a:r>
              <a:rPr lang="en-GB" sz="2000" b="1" kern="1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 </a:t>
            </a:r>
            <a:endParaRPr lang="en-GB" sz="2000"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endParaRPr lang="en-GB" sz="2000"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en-GB" sz="2000" kern="100" dirty="0">
                <a:solidFill>
                  <a:srgbClr val="000000"/>
                </a:solidFill>
                <a:latin typeface="Segoe UI" panose="020B0502040204020203" pitchFamily="34" charset="0"/>
                <a:ea typeface="Calibri" panose="020F0502020204030204" pitchFamily="34" charset="0"/>
                <a:cs typeface="Segoe UI" panose="020B0502040204020203" pitchFamily="34" charset="0"/>
              </a:rPr>
              <a:t> </a:t>
            </a:r>
            <a:r>
              <a:rPr lang="ar-SA" sz="2000" kern="100" dirty="0">
                <a:solidFill>
                  <a:srgbClr val="000000"/>
                </a:solidFill>
                <a:latin typeface="Segoe UI" panose="020B0502040204020203" pitchFamily="34" charset="0"/>
                <a:ea typeface="Calibri" panose="020F0502020204030204" pitchFamily="34" charset="0"/>
                <a:cs typeface="Segoe UI" panose="020B0502040204020203" pitchFamily="34" charset="0"/>
              </a:rPr>
              <a:t>التزام المنظمة بتوفير الأعمال المناسبة للعاملين دون تحملهم أي مخاطر أو أمراض</a:t>
            </a:r>
            <a:r>
              <a:rPr lang="en-GB" sz="2000" kern="100" dirty="0">
                <a:solidFill>
                  <a:srgbClr val="000000"/>
                </a:solidFill>
                <a:latin typeface="Segoe UI" panose="020B0502040204020203" pitchFamily="34" charset="0"/>
                <a:ea typeface="Calibri" panose="020F0502020204030204" pitchFamily="34" charset="0"/>
                <a:cs typeface="Segoe UI" panose="020B0502040204020203" pitchFamily="34" charset="0"/>
              </a:rPr>
              <a:t> </a:t>
            </a:r>
          </a:p>
          <a:p>
            <a:pPr algn="r">
              <a:lnSpc>
                <a:spcPct val="107000"/>
              </a:lnSpc>
              <a:spcAft>
                <a:spcPts val="800"/>
              </a:spcAft>
            </a:pPr>
            <a:endParaRPr lang="en-GB" sz="2000" kern="100" dirty="0">
              <a:solidFill>
                <a:srgbClr val="000000"/>
              </a:solidFill>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en-GB" sz="2000" b="1" kern="1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 </a:t>
            </a:r>
            <a:r>
              <a:rPr lang="ar-SA" sz="2000" kern="1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المهام والواجبات الوظيفية لا يجب أن تتسبب في أحداث متاعب إضافية على العاملين</a:t>
            </a:r>
            <a:r>
              <a:rPr lang="en-GB" sz="2000" kern="1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 </a:t>
            </a:r>
            <a:endParaRPr lang="en-GB" sz="2000"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endParaRPr lang="en-GB" sz="2000"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en-GB" sz="2000" kern="100" dirty="0">
                <a:solidFill>
                  <a:srgbClr val="000000"/>
                </a:solidFill>
                <a:latin typeface="Segoe UI" panose="020B0502040204020203" pitchFamily="34" charset="0"/>
                <a:ea typeface="Calibri" panose="020F0502020204030204" pitchFamily="34" charset="0"/>
                <a:cs typeface="Segoe UI" panose="020B0502040204020203" pitchFamily="34" charset="0"/>
              </a:rPr>
              <a:t> </a:t>
            </a:r>
            <a:r>
              <a:rPr lang="ar-SA" sz="2000" kern="100" dirty="0">
                <a:solidFill>
                  <a:srgbClr val="000000"/>
                </a:solidFill>
                <a:latin typeface="Segoe UI" panose="020B0502040204020203" pitchFamily="34" charset="0"/>
                <a:ea typeface="Calibri" panose="020F0502020204030204" pitchFamily="34" charset="0"/>
                <a:cs typeface="Segoe UI" panose="020B0502040204020203" pitchFamily="34" charset="0"/>
              </a:rPr>
              <a:t>عدم خروج التكليفات التنظيمية للعاملين عن المهام والواجبات التنظيمية القانونية</a:t>
            </a:r>
            <a:r>
              <a:rPr lang="en-GB" sz="2000" kern="100" dirty="0">
                <a:solidFill>
                  <a:srgbClr val="000000"/>
                </a:solidFill>
                <a:latin typeface="Segoe UI" panose="020B0502040204020203" pitchFamily="34" charset="0"/>
                <a:ea typeface="Calibri" panose="020F0502020204030204" pitchFamily="34" charset="0"/>
                <a:cs typeface="Segoe UI" panose="020B0502040204020203" pitchFamily="34" charset="0"/>
              </a:rPr>
              <a:t> </a:t>
            </a:r>
          </a:p>
          <a:p>
            <a:r>
              <a:rPr lang="en-GB" sz="2000" kern="100" dirty="0">
                <a:solidFill>
                  <a:srgbClr val="000000"/>
                </a:solidFill>
                <a:latin typeface="Segoe UI" panose="020B0502040204020203" pitchFamily="34" charset="0"/>
                <a:ea typeface="Calibri" panose="020F0502020204030204" pitchFamily="34" charset="0"/>
                <a:cs typeface="Segoe UI" panose="020B0502040204020203" pitchFamily="34" charset="0"/>
              </a:rPr>
              <a:t/>
            </a:r>
            <a:br>
              <a:rPr lang="en-GB" sz="2000" kern="100" dirty="0">
                <a:solidFill>
                  <a:srgbClr val="000000"/>
                </a:solidFill>
                <a:latin typeface="Segoe UI" panose="020B0502040204020203" pitchFamily="34" charset="0"/>
                <a:ea typeface="Calibri" panose="020F0502020204030204" pitchFamily="34" charset="0"/>
                <a:cs typeface="Segoe UI" panose="020B0502040204020203" pitchFamily="34" charset="0"/>
              </a:rPr>
            </a:br>
            <a:endParaRPr lang="ar-EG" sz="2000" kern="100" dirty="0">
              <a:solidFill>
                <a:srgbClr val="000000"/>
              </a:solidFill>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579475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9578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1117601" y="2367722"/>
            <a:ext cx="9753600" cy="1717201"/>
          </a:xfrm>
          <a:prstGeom prst="rect">
            <a:avLst/>
          </a:prstGeom>
          <a:noFill/>
        </p:spPr>
        <p:txBody>
          <a:bodyPr wrap="square" rtlCol="0">
            <a:spAutoFit/>
          </a:bodyPr>
          <a:lstStyle/>
          <a:p>
            <a:pPr algn="ctr">
              <a:lnSpc>
                <a:spcPts val="2625"/>
              </a:lnSpc>
              <a:spcAft>
                <a:spcPts val="750"/>
              </a:spcAft>
            </a:pPr>
            <a:r>
              <a:rPr lang="ar-SA" sz="20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ونري  أن تلك المبادئ الأخلاقية والالتزام بها من قبل العاملين والمنظمة معا</a:t>
            </a:r>
            <a:endParaRPr lang="ar-EG" sz="2000" dirty="0">
              <a:solidFill>
                <a:srgbClr val="000000"/>
              </a:solidFill>
              <a:effectLst/>
              <a:latin typeface="Segoe UI" panose="020B0502040204020203" pitchFamily="34" charset="0"/>
              <a:ea typeface="Calibri" panose="020F0502020204030204" pitchFamily="34" charset="0"/>
              <a:cs typeface="Segoe UI" panose="020B0502040204020203" pitchFamily="34" charset="0"/>
            </a:endParaRPr>
          </a:p>
          <a:p>
            <a:pPr algn="ctr">
              <a:lnSpc>
                <a:spcPts val="2625"/>
              </a:lnSpc>
              <a:spcAft>
                <a:spcPts val="750"/>
              </a:spcAft>
            </a:pPr>
            <a:r>
              <a:rPr lang="ar-SA" sz="20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 يمثل قوة داعمة ومؤثرة ترتبط بشكل مباشر بجودة الحياة الوظيفية للعاملين</a:t>
            </a:r>
            <a:endParaRPr lang="ar-EG" sz="2000" dirty="0">
              <a:solidFill>
                <a:srgbClr val="000000"/>
              </a:solidFill>
              <a:effectLst/>
              <a:latin typeface="Segoe UI" panose="020B0502040204020203" pitchFamily="34" charset="0"/>
              <a:ea typeface="Calibri" panose="020F0502020204030204" pitchFamily="34" charset="0"/>
              <a:cs typeface="Segoe UI" panose="020B0502040204020203" pitchFamily="34" charset="0"/>
            </a:endParaRPr>
          </a:p>
          <a:p>
            <a:pPr algn="ctr">
              <a:lnSpc>
                <a:spcPts val="2625"/>
              </a:lnSpc>
              <a:spcAft>
                <a:spcPts val="750"/>
              </a:spcAft>
            </a:pPr>
            <a:r>
              <a:rPr lang="ar-SA" sz="20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 في المنظمة، وبأبعادها المختلفة مثل : (المشاركة في اتخاذ القرارات</a:t>
            </a:r>
            <a:endParaRPr lang="ar-EG" sz="2000" dirty="0">
              <a:solidFill>
                <a:srgbClr val="000000"/>
              </a:solidFill>
              <a:effectLst/>
              <a:latin typeface="Segoe UI" panose="020B0502040204020203" pitchFamily="34" charset="0"/>
              <a:ea typeface="Calibri" panose="020F0502020204030204" pitchFamily="34" charset="0"/>
              <a:cs typeface="Segoe UI" panose="020B0502040204020203" pitchFamily="34" charset="0"/>
            </a:endParaRPr>
          </a:p>
          <a:p>
            <a:pPr algn="ctr">
              <a:lnSpc>
                <a:spcPts val="2625"/>
              </a:lnSpc>
              <a:spcAft>
                <a:spcPts val="750"/>
              </a:spcAft>
            </a:pPr>
            <a:r>
              <a:rPr lang="ar-SA" sz="20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 والصحة والسلامة المهنية، والالتزام التنظيمي، التوازن بين الحياة والعمل)</a:t>
            </a:r>
            <a:endParaRPr lang="en-GB" sz="20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74034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tx1"/>
                </a:solidFill>
                <a:latin typeface="Segoe UI" panose="020B0502040204020203" pitchFamily="34" charset="0"/>
                <a:ea typeface="Times New Roman" panose="02020603050405020304" pitchFamily="18" charset="0"/>
                <a:cs typeface="Segoe UI" panose="020B0502040204020203" pitchFamily="34" charset="0"/>
              </a:rPr>
              <a:t>1- تمهيد </a:t>
            </a:r>
          </a:p>
          <a:p>
            <a:pPr algn="ctr"/>
            <a:r>
              <a:rPr lang="ar-EG" sz="200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2- ابعاد القيادة الأخلاقية</a:t>
            </a:r>
          </a:p>
          <a:p>
            <a:pPr algn="ctr"/>
            <a:r>
              <a:rPr lang="ar-EG" sz="2000" dirty="0">
                <a:solidFill>
                  <a:schemeClr val="tx1"/>
                </a:solidFill>
                <a:latin typeface="Segoe UI" panose="020B0502040204020203" pitchFamily="34" charset="0"/>
                <a:ea typeface="Times New Roman" panose="02020603050405020304" pitchFamily="18" charset="0"/>
                <a:cs typeface="Segoe UI" panose="020B0502040204020203" pitchFamily="34" charset="0"/>
              </a:rPr>
              <a:t>3- العدالة التنظيمية مفهومها وأهميتها وأهدافها</a:t>
            </a:r>
            <a:r>
              <a:rPr lang="ar-EG" sz="200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 </a:t>
            </a:r>
          </a:p>
          <a:p>
            <a:pPr algn="ctr"/>
            <a:r>
              <a:rPr lang="ar-EG" sz="2000" kern="100" dirty="0">
                <a:solidFill>
                  <a:schemeClr val="tx1"/>
                </a:solidFill>
                <a:latin typeface="Segoe UI" panose="020B0502040204020203" pitchFamily="34" charset="0"/>
                <a:ea typeface="Calibri" panose="020F0502020204030204" pitchFamily="34" charset="0"/>
                <a:cs typeface="Segoe UI" panose="020B0502040204020203" pitchFamily="34" charset="0"/>
              </a:rPr>
              <a:t>4- قواعد العدالة الإجرائية</a:t>
            </a:r>
          </a:p>
          <a:p>
            <a:pPr algn="ctr"/>
            <a:r>
              <a:rPr lang="ar-EG" sz="20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5- علاقة القيادة الأخلاقية بالعدالة التنظيمية</a:t>
            </a:r>
          </a:p>
          <a:p>
            <a:pPr algn="ctr"/>
            <a:r>
              <a:rPr lang="ar-EG" sz="20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6- معايير اختيار القيادة التربوية</a:t>
            </a:r>
          </a:p>
          <a:p>
            <a:pPr algn="ctr"/>
            <a:r>
              <a:rPr lang="ar-EG" sz="20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7- النماذج العالمية لاختيار القيادة الاخلاقية</a:t>
            </a:r>
            <a:endParaRPr lang="ar-EG" sz="2000" dirty="0">
              <a:solidFill>
                <a:schemeClr val="tx1"/>
              </a:solidFill>
              <a:effectLst/>
              <a:latin typeface="Segoe UI" panose="020B0502040204020203" pitchFamily="34" charset="0"/>
              <a:ea typeface="Calibri" panose="020F0502020204030204" pitchFamily="34" charset="0"/>
              <a:cs typeface="Segoe UI" panose="020B0502040204020203" pitchFamily="34"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762000" y="1685495"/>
            <a:ext cx="10330873" cy="707886"/>
          </a:xfrm>
          <a:prstGeom prst="rect">
            <a:avLst/>
          </a:prstGeom>
          <a:noFill/>
        </p:spPr>
        <p:txBody>
          <a:bodyPr wrap="square" rtlCol="0">
            <a:spAutoFit/>
          </a:bodyPr>
          <a:lstStyle/>
          <a:p>
            <a:pPr algn="r"/>
            <a:r>
              <a:rPr lang="ar-EG" sz="2000" dirty="0">
                <a:effectLst/>
                <a:highlight>
                  <a:srgbClr val="FFFF00"/>
                </a:highlight>
                <a:latin typeface="Segoe UI" panose="020B0502040204020203" pitchFamily="34" charset="0"/>
                <a:ea typeface="Times New Roman" panose="02020603050405020304" pitchFamily="18" charset="0"/>
                <a:cs typeface="Segoe UI" panose="020B0502040204020203" pitchFamily="34" charset="0"/>
              </a:rPr>
              <a:t>ملخص المحاضرة: تناولنا بعض العناصر المهمة تتمثل فيما يلي :</a:t>
            </a:r>
          </a:p>
          <a:p>
            <a:pPr algn="r"/>
            <a:r>
              <a:rPr lang="ar-EG" sz="2000" dirty="0">
                <a:highlight>
                  <a:srgbClr val="FFFF00"/>
                </a:highlight>
                <a:latin typeface="Segoe UI" panose="020B0502040204020203" pitchFamily="34" charset="0"/>
                <a:ea typeface="Times New Roman" panose="02020603050405020304" pitchFamily="18" charset="0"/>
                <a:cs typeface="Segoe UI" panose="020B0502040204020203" pitchFamily="34" charset="0"/>
              </a:rPr>
              <a:t>تناولنا العناصر الرئيسة التالية :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531243" y="5572072"/>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91954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762000" y="1685495"/>
            <a:ext cx="10330873" cy="3563155"/>
          </a:xfrm>
          <a:prstGeom prst="rect">
            <a:avLst/>
          </a:prstGeom>
          <a:noFill/>
        </p:spPr>
        <p:txBody>
          <a:bodyPr wrap="square" rtlCol="0">
            <a:spAutoFit/>
          </a:bodyPr>
          <a:lstStyle/>
          <a:p>
            <a:pPr algn="r"/>
            <a:endParaRPr lang="ar-EG" sz="2000" dirty="0">
              <a:highlight>
                <a:srgbClr val="FFFF00"/>
              </a:highlight>
              <a:latin typeface="Segoe UI" panose="020B0502040204020203" pitchFamily="34" charset="0"/>
              <a:ea typeface="Times New Roman" panose="02020603050405020304" pitchFamily="18" charset="0"/>
              <a:cs typeface="Segoe UI" panose="020B0502040204020203" pitchFamily="34" charset="0"/>
            </a:endParaRPr>
          </a:p>
          <a:p>
            <a:pPr algn="r"/>
            <a:endParaRPr lang="ar-EG" sz="2000" dirty="0">
              <a:effectLst/>
              <a:highlight>
                <a:srgbClr val="FFFF00"/>
              </a:highlight>
              <a:latin typeface="Segoe UI" panose="020B0502040204020203" pitchFamily="34" charset="0"/>
              <a:ea typeface="Times New Roman" panose="02020603050405020304" pitchFamily="18" charset="0"/>
              <a:cs typeface="Segoe UI" panose="020B0502040204020203" pitchFamily="34" charset="0"/>
            </a:endParaRPr>
          </a:p>
          <a:p>
            <a:pPr algn="ctr"/>
            <a:endParaRPr lang="ar-EG" sz="2000" dirty="0">
              <a:effectLst/>
              <a:highlight>
                <a:srgbClr val="FFFF00"/>
              </a:highlight>
              <a:latin typeface="Segoe UI" panose="020B0502040204020203" pitchFamily="34" charset="0"/>
              <a:ea typeface="Times New Roman" panose="02020603050405020304" pitchFamily="18" charset="0"/>
              <a:cs typeface="Segoe UI" panose="020B0502040204020203" pitchFamily="34" charset="0"/>
            </a:endParaRPr>
          </a:p>
          <a:p>
            <a:pPr marL="742950" lvl="1" indent="-285750" algn="ctr" rtl="1">
              <a:lnSpc>
                <a:spcPct val="107000"/>
              </a:lnSpc>
              <a:spcAft>
                <a:spcPts val="800"/>
              </a:spcAft>
              <a:buSzPts val="1000"/>
              <a:buFont typeface="Courier New" panose="02070309020205020404" pitchFamily="49" charset="0"/>
              <a:buChar char="o"/>
              <a:tabLst>
                <a:tab pos="914400" algn="l"/>
              </a:tabLst>
            </a:pPr>
            <a:r>
              <a:rPr lang="ar-EG" sz="2400" kern="0" spc="35" dirty="0">
                <a:solidFill>
                  <a:srgbClr val="FF0000"/>
                </a:solidFill>
                <a:effectLst/>
                <a:latin typeface="Segoe UI" panose="020B0502040204020203" pitchFamily="34" charset="0"/>
                <a:ea typeface="Times New Roman" panose="02020603050405020304" pitchFamily="18" charset="0"/>
                <a:cs typeface="Segoe UI" panose="020B0502040204020203" pitchFamily="34" charset="0"/>
              </a:rPr>
              <a:t>المرجع: </a:t>
            </a:r>
            <a:r>
              <a:rPr lang="ar-SA" sz="2400" dirty="0">
                <a:solidFill>
                  <a:srgbClr val="FF0000"/>
                </a:solidFill>
                <a:effectLst/>
                <a:latin typeface="Segoe UI" panose="020B0502040204020203" pitchFamily="34" charset="0"/>
                <a:ea typeface="Times New Roman" panose="02020603050405020304" pitchFamily="18" charset="0"/>
                <a:cs typeface="Segoe UI" panose="020B0502040204020203" pitchFamily="34" charset="0"/>
              </a:rPr>
              <a:t>الحبسية</a:t>
            </a:r>
            <a:r>
              <a:rPr lang="ar-EG" sz="2400" dirty="0">
                <a:solidFill>
                  <a:srgbClr val="FF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sz="2400" dirty="0">
                <a:solidFill>
                  <a:srgbClr val="FF0000"/>
                </a:solidFill>
                <a:effectLst/>
                <a:latin typeface="Segoe UI" panose="020B0502040204020203" pitchFamily="34" charset="0"/>
                <a:ea typeface="Times New Roman" panose="02020603050405020304" pitchFamily="18" charset="0"/>
                <a:cs typeface="Segoe UI" panose="020B0502040204020203" pitchFamily="34" charset="0"/>
              </a:rPr>
              <a:t> رضية(2012). القيادة الأخلاقية</a:t>
            </a:r>
            <a:r>
              <a:rPr lang="ar-EG" sz="2400" dirty="0">
                <a:solidFill>
                  <a:srgbClr val="FF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sz="2400" dirty="0">
                <a:solidFill>
                  <a:srgbClr val="FF0000"/>
                </a:solidFill>
                <a:effectLst/>
                <a:latin typeface="Segoe UI" panose="020B0502040204020203" pitchFamily="34" charset="0"/>
                <a:ea typeface="Times New Roman" panose="02020603050405020304" pitchFamily="18" charset="0"/>
                <a:cs typeface="Segoe UI" panose="020B0502040204020203" pitchFamily="34" charset="0"/>
              </a:rPr>
              <a:t> دار الحامد للنشر والتوزيع.</a:t>
            </a:r>
            <a:r>
              <a:rPr lang="ar-EG" sz="2400" dirty="0">
                <a:solidFill>
                  <a:srgbClr val="FF0000"/>
                </a:solidFill>
                <a:effectLst/>
                <a:latin typeface="Segoe UI" panose="020B0502040204020203" pitchFamily="34" charset="0"/>
                <a:ea typeface="Times New Roman" panose="02020603050405020304" pitchFamily="18" charset="0"/>
                <a:cs typeface="Segoe UI" panose="020B0502040204020203" pitchFamily="34" charset="0"/>
              </a:rPr>
              <a:t> </a:t>
            </a:r>
          </a:p>
          <a:p>
            <a:pPr marL="742950" lvl="1" indent="-285750" algn="ctr" rtl="1">
              <a:lnSpc>
                <a:spcPct val="107000"/>
              </a:lnSpc>
              <a:spcAft>
                <a:spcPts val="800"/>
              </a:spcAft>
              <a:buSzPts val="1000"/>
              <a:buFont typeface="Courier New" panose="02070309020205020404" pitchFamily="49" charset="0"/>
              <a:buChar char="o"/>
              <a:tabLst>
                <a:tab pos="914400" algn="l"/>
              </a:tabLst>
            </a:pPr>
            <a:r>
              <a:rPr lang="ar-EG" sz="2400" kern="0" spc="35" dirty="0">
                <a:solidFill>
                  <a:srgbClr val="FF0000"/>
                </a:solidFill>
                <a:latin typeface="Segoe UI" panose="020B0502040204020203" pitchFamily="34" charset="0"/>
                <a:ea typeface="Times New Roman" panose="02020603050405020304" pitchFamily="18" charset="0"/>
                <a:cs typeface="Segoe UI" panose="020B0502040204020203" pitchFamily="34" charset="0"/>
              </a:rPr>
              <a:t>مع مراعاة الاهتمام بالمحاضرات المباشرة والشرائح المرفقة .                   </a:t>
            </a: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EG" sz="2400" kern="0" spc="35" dirty="0">
                <a:solidFill>
                  <a:srgbClr val="FF0000"/>
                </a:solidFill>
                <a:latin typeface="Segoe UI" panose="020B0502040204020203" pitchFamily="34" charset="0"/>
                <a:ea typeface="Times New Roman" panose="02020603050405020304" pitchFamily="18" charset="0"/>
                <a:cs typeface="Segoe UI" panose="020B0502040204020203" pitchFamily="34" charset="0"/>
              </a:rPr>
              <a:t>                                                 </a:t>
            </a:r>
            <a:r>
              <a:rPr lang="ar-EG" sz="2400" kern="0" spc="35" dirty="0">
                <a:solidFill>
                  <a:srgbClr val="000000"/>
                </a:solidFill>
                <a:latin typeface="Segoe UI" panose="020B0502040204020203" pitchFamily="34" charset="0"/>
                <a:ea typeface="Times New Roman" panose="02020603050405020304" pitchFamily="18" charset="0"/>
                <a:cs typeface="Segoe UI" panose="020B0502040204020203" pitchFamily="34" charset="0"/>
              </a:rPr>
              <a:t>مع الشكر</a:t>
            </a:r>
            <a:endParaRPr lang="ar-EG" sz="24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marL="742950" lvl="1" indent="-285750" algn="r" rtl="1">
              <a:lnSpc>
                <a:spcPct val="107000"/>
              </a:lnSpc>
              <a:spcAft>
                <a:spcPts val="800"/>
              </a:spcAft>
              <a:buSzPts val="1000"/>
              <a:buFont typeface="Courier New" panose="02070309020205020404" pitchFamily="49" charset="0"/>
              <a:buChar char="o"/>
              <a:tabLst>
                <a:tab pos="914400" algn="l"/>
              </a:tabLst>
            </a:pPr>
            <a:endParaRPr lang="en-GB" sz="2800" kern="100" dirty="0">
              <a:effectLst/>
              <a:latin typeface="Segoe UI" panose="020B0502040204020203" pitchFamily="34" charset="0"/>
              <a:ea typeface="Calibri" panose="020F0502020204030204" pitchFamily="34" charset="0"/>
              <a:cs typeface="Segoe UI" panose="020B0502040204020203" pitchFamily="34" charset="0"/>
            </a:endParaRPr>
          </a:p>
          <a:p>
            <a:pPr algn="r"/>
            <a:r>
              <a:rPr lang="ar-EG" kern="0" spc="35" dirty="0">
                <a:effectLst/>
                <a:latin typeface="Segoe UI" panose="020B0502040204020203" pitchFamily="34" charset="0"/>
                <a:ea typeface="Times New Roman" panose="02020603050405020304" pitchFamily="18" charset="0"/>
                <a:cs typeface="Segoe UI" panose="020B0502040204020203" pitchFamily="34" charset="0"/>
              </a:rPr>
              <a:t>.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algn="r" rtl="1">
              <a:lnSpc>
                <a:spcPct val="107000"/>
              </a:lnSpc>
              <a:spcAft>
                <a:spcPts val="800"/>
              </a:spcAft>
            </a:pPr>
            <a:r>
              <a:rPr lang="ar-SA" sz="14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endParaRPr lang="en-GB" sz="11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322521" y="570537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851076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4381a61e2e76338479683f4812ea4ea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43b9e962ac83e50b8880f2925a9263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9A3CDE8-2A0A-45A2-A583-F1E43A53868D}">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05241A59-BA49-40C6-B569-F85364466EA7}">
  <ds:schemaRefs>
    <ds:schemaRef ds:uri="http://schemas.microsoft.com/sharepoint/v3/contenttype/forms"/>
  </ds:schemaRefs>
</ds:datastoreItem>
</file>

<file path=customXml/itemProps3.xml><?xml version="1.0" encoding="utf-8"?>
<ds:datastoreItem xmlns:ds="http://schemas.openxmlformats.org/officeDocument/2006/customXml" ds:itemID="{20839308-7116-43AE-B627-7228260E6DA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1378</TotalTime>
  <Words>1818</Words>
  <Application>Microsoft Office PowerPoint</Application>
  <PresentationFormat>Widescreen</PresentationFormat>
  <Paragraphs>249</Paragraphs>
  <Slides>37</Slides>
  <Notes>3</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37</vt:i4>
      </vt:variant>
    </vt:vector>
  </HeadingPairs>
  <TitlesOfParts>
    <vt:vector size="49" baseType="lpstr">
      <vt:lpstr>Arial</vt:lpstr>
      <vt:lpstr>Calibri</vt:lpstr>
      <vt:lpstr>Calibri Light</vt:lpstr>
      <vt:lpstr>Courier New</vt:lpstr>
      <vt:lpstr>Roboto Light</vt:lpstr>
      <vt:lpstr>Segoe UI</vt:lpstr>
      <vt:lpstr>Simplified Arabic</vt:lpstr>
      <vt:lpstr>Symbol</vt:lpstr>
      <vt:lpstr>Times New Roman</vt:lpstr>
      <vt:lpstr>Trebuchet MS</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moh-b-2013@live.com</cp:lastModifiedBy>
  <cp:revision>85</cp:revision>
  <dcterms:created xsi:type="dcterms:W3CDTF">2023-04-29T09:08:00Z</dcterms:created>
  <dcterms:modified xsi:type="dcterms:W3CDTF">2026-02-26T12:40:17Z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