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6" r:id="rId2"/>
    <p:sldId id="257" r:id="rId3"/>
    <p:sldId id="258" r:id="rId4"/>
    <p:sldId id="410" r:id="rId5"/>
    <p:sldId id="259" r:id="rId6"/>
    <p:sldId id="411" r:id="rId7"/>
    <p:sldId id="412" r:id="rId8"/>
    <p:sldId id="413"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28" r:id="rId24"/>
    <p:sldId id="429" r:id="rId25"/>
    <p:sldId id="430" r:id="rId26"/>
    <p:sldId id="431" r:id="rId27"/>
    <p:sldId id="435" r:id="rId28"/>
    <p:sldId id="432" r:id="rId29"/>
    <p:sldId id="285" r:id="rId30"/>
    <p:sldId id="433" r:id="rId31"/>
    <p:sldId id="434" r:id="rId32"/>
    <p:sldId id="304" r:id="rId33"/>
    <p:sldId id="263" r:id="rId34"/>
  </p:sldIdLst>
  <p:sldSz cx="12192000" cy="6858000"/>
  <p:notesSz cx="6858000" cy="9144000"/>
  <p:embeddedFontLst>
    <p:embeddedFont>
      <p:font typeface="Calibri" pitchFamily="34" charset="0"/>
      <p:regular r:id="rId36"/>
      <p:bold r:id="rId37"/>
      <p:italic r:id="rId38"/>
      <p:boldItalic r:id="rId39"/>
    </p:embeddedFont>
    <p:embeddedFont>
      <p:font typeface="Tajawal Medium" charset="-78"/>
      <p:regular r:id="rId40"/>
      <p:bold r:id="rId41"/>
    </p:embeddedFont>
    <p:embeddedFont>
      <p:font typeface="Sultan Medium" pitchFamily="2" charset="-78"/>
      <p:regular r:id="rId42"/>
    </p:embeddedFont>
    <p:embeddedFont>
      <p:font typeface="Simplified Arabic" pitchFamily="18" charset="-78"/>
      <p:regular r:id="rId43"/>
      <p:bold r:id="rId44"/>
    </p:embeddedFont>
    <p:embeddedFont>
      <p:font typeface="Sultan bold" pitchFamily="2" charset="-78"/>
      <p:regular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p:cViewPr>
        <p:scale>
          <a:sx n="70" d="100"/>
          <a:sy n="70" d="100"/>
        </p:scale>
        <p:origin x="-72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6</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6</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815841"/>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ماهية مصادر القانون وأنواعها.</a:t>
            </a:r>
            <a:endParaRPr lang="en-US" sz="2800" dirty="0">
              <a:cs typeface="Sultan bold" pitchFamily="2" charset="-78"/>
            </a:endParaRPr>
          </a:p>
          <a:p>
            <a:pPr algn="r"/>
            <a:r>
              <a:rPr lang="ar-EG" sz="2800" dirty="0" smtClean="0">
                <a:cs typeface="Sultan bold" pitchFamily="2" charset="-78"/>
              </a:rPr>
              <a:t>2- ماهية </a:t>
            </a:r>
            <a:r>
              <a:rPr lang="ar-EG" sz="2800" dirty="0">
                <a:cs typeface="Sultan bold" pitchFamily="2" charset="-78"/>
              </a:rPr>
              <a:t>المصادر </a:t>
            </a:r>
            <a:r>
              <a:rPr lang="ar-EG" sz="2800" dirty="0" smtClean="0">
                <a:cs typeface="Sultan bold" pitchFamily="2" charset="-78"/>
              </a:rPr>
              <a:t>الرسمية للقانون </a:t>
            </a:r>
            <a:r>
              <a:rPr lang="ar-EG" sz="2800" dirty="0">
                <a:cs typeface="Sultan bold" pitchFamily="2" charset="-78"/>
              </a:rPr>
              <a:t>وأنواعها.</a:t>
            </a:r>
          </a:p>
          <a:p>
            <a:pPr algn="r"/>
            <a:r>
              <a:rPr lang="ar-EG" sz="2800" dirty="0" smtClean="0">
                <a:cs typeface="Sultan bold" pitchFamily="2" charset="-78"/>
              </a:rPr>
              <a:t>3- ماهية المصادر التفسيرية للقانون وأنواعها.</a:t>
            </a:r>
            <a:endParaRPr lang="ar-EG" sz="2800" dirty="0">
              <a:cs typeface="Sultan bold" pitchFamily="2" charset="-78"/>
            </a:endParaRPr>
          </a:p>
        </p:txBody>
      </p:sp>
      <p:sp>
        <p:nvSpPr>
          <p:cNvPr id="145" name="Google Shape;145;p3"/>
          <p:cNvSpPr txBox="1"/>
          <p:nvPr/>
        </p:nvSpPr>
        <p:spPr>
          <a:xfrm>
            <a:off x="5447928" y="1179228"/>
            <a:ext cx="5611612" cy="584735"/>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مصادر القانون وأنواعها</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06</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ماهية </a:t>
            </a:r>
            <a:r>
              <a:rPr lang="ar-EG" sz="3200" dirty="0" smtClean="0">
                <a:solidFill>
                  <a:srgbClr val="2D3956"/>
                </a:solidFill>
                <a:latin typeface="Tajawal Medium"/>
                <a:cs typeface="Sultan Medium" pitchFamily="2" charset="-78"/>
                <a:sym typeface="Tajawal Medium"/>
              </a:rPr>
              <a:t>مصادر القانون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ثمة مصادر متعددة للقاعدة القانونية، بعضها مصادر تاريخية - </a:t>
            </a:r>
            <a:r>
              <a:rPr lang="ar-EG" sz="2400" dirty="0" smtClean="0">
                <a:latin typeface="Simplified Arabic" pitchFamily="18" charset="-78"/>
                <a:cs typeface="+mn-cs"/>
              </a:rPr>
              <a:t>اعتباراً بأن القاعدة المعمول بها في الوقت الحالي، لم يكن معمولاً بها في الوقت الماضي ولن يستمر العمل بها دائماً؛ فهي في تطور مستمر.</a:t>
            </a:r>
          </a:p>
          <a:p>
            <a:pPr marL="342900" indent="-342900" algn="just" rtl="1">
              <a:buFont typeface="Wingdings" pitchFamily="2" charset="2"/>
              <a:buChar char="§"/>
            </a:pPr>
            <a:r>
              <a:rPr lang="ar-EG" sz="2400" b="1" dirty="0" smtClean="0">
                <a:latin typeface="Simplified Arabic" pitchFamily="18" charset="-78"/>
                <a:cs typeface="+mn-cs"/>
              </a:rPr>
              <a:t>وثمة مصادر رسمية للقاعدة القانونية، وفيها يجب أن يبحث القاضي عن القاعدة القانونية، أو هي الإجابة عن السؤال- من أين تستمد القاعدة القانونية قوتها الملزمة؟ </a:t>
            </a:r>
            <a:r>
              <a:rPr lang="ar-EG" sz="2400" dirty="0" smtClean="0">
                <a:latin typeface="Simplified Arabic" pitchFamily="18" charset="-78"/>
                <a:cs typeface="+mn-cs"/>
              </a:rPr>
              <a:t>والمصادر الرسمية في القانون المصري هي: </a:t>
            </a:r>
            <a:r>
              <a:rPr lang="ar-EG" sz="2400" b="1" u="sng" dirty="0" smtClean="0">
                <a:effectLst>
                  <a:outerShdw blurRad="38100" dist="38100" dir="2700000" algn="tl">
                    <a:srgbClr val="000000">
                      <a:alpha val="43137"/>
                    </a:srgbClr>
                  </a:outerShdw>
                </a:effectLst>
                <a:latin typeface="Simplified Arabic" pitchFamily="18" charset="-78"/>
                <a:cs typeface="+mn-cs"/>
              </a:rPr>
              <a:t>التشريع،</a:t>
            </a:r>
            <a:r>
              <a:rPr lang="ar-EG" sz="2400" b="1" dirty="0" smtClean="0">
                <a:latin typeface="Simplified Arabic" pitchFamily="18" charset="-78"/>
                <a:cs typeface="+mn-cs"/>
              </a:rPr>
              <a:t> </a:t>
            </a:r>
            <a:r>
              <a:rPr lang="ar-EG" sz="2400" b="1" u="sng" dirty="0" smtClean="0">
                <a:effectLst>
                  <a:outerShdw blurRad="38100" dist="38100" dir="2700000" algn="tl">
                    <a:srgbClr val="000000">
                      <a:alpha val="43137"/>
                    </a:srgbClr>
                  </a:outerShdw>
                </a:effectLst>
                <a:latin typeface="Simplified Arabic" pitchFamily="18" charset="-78"/>
                <a:cs typeface="+mn-cs"/>
              </a:rPr>
              <a:t>والعرف، ومبادئ الشريعة الإسلامية، ومبادئ </a:t>
            </a:r>
            <a:r>
              <a:rPr lang="ar-EG" sz="2400" b="1" u="sng" dirty="0" smtClean="0">
                <a:effectLst>
                  <a:outerShdw blurRad="38100" dist="38100" dir="2700000" algn="tl">
                    <a:srgbClr val="000000">
                      <a:alpha val="43137"/>
                    </a:srgbClr>
                  </a:outerShdw>
                </a:effectLst>
                <a:latin typeface="Simplified Arabic" pitchFamily="18" charset="-78"/>
                <a:cs typeface="+mn-cs"/>
              </a:rPr>
              <a:t>القانون الطبيعي وقواعد العدالة. </a:t>
            </a:r>
            <a:r>
              <a:rPr lang="ar-EG" sz="2400" dirty="0">
                <a:latin typeface="Simplified Arabic" pitchFamily="18" charset="-78"/>
                <a:cs typeface="+mn-cs"/>
              </a:rPr>
              <a:t>وترتيبها بهذا الشكل يحدد دورها في اعتبارها مصادر للقانون، </a:t>
            </a:r>
            <a:r>
              <a:rPr lang="ar-EG" sz="2400" b="1" u="sng" dirty="0">
                <a:latin typeface="Simplified Arabic" pitchFamily="18" charset="-78"/>
                <a:cs typeface="+mn-cs"/>
              </a:rPr>
              <a:t>أي أن التشريع </a:t>
            </a:r>
            <a:r>
              <a:rPr lang="ar-EG" sz="2400" dirty="0">
                <a:latin typeface="Simplified Arabic" pitchFamily="18" charset="-78"/>
                <a:cs typeface="+mn-cs"/>
              </a:rPr>
              <a:t>هو المصدر الذي يأتي في الصدارة، أو هو المصدر الأصلي، </a:t>
            </a:r>
            <a:r>
              <a:rPr lang="ar-EG" sz="2400" b="1" u="sng" dirty="0">
                <a:latin typeface="Simplified Arabic" pitchFamily="18" charset="-78"/>
                <a:cs typeface="+mn-cs"/>
              </a:rPr>
              <a:t>يليه بعد ذلك العرف </a:t>
            </a:r>
            <a:r>
              <a:rPr lang="ar-EG" sz="2400" dirty="0">
                <a:latin typeface="Simplified Arabic" pitchFamily="18" charset="-78"/>
                <a:cs typeface="+mn-cs"/>
              </a:rPr>
              <a:t>الذى لا يلتجأ إليه لمعرفة حكم القانون في أي مسألة إلا إن لم يوجد لها تنظيم في التشريع، فإن لم يسعفنا العرف بحكم، </a:t>
            </a:r>
            <a:r>
              <a:rPr lang="ar-EG" sz="2400" b="1" u="sng" dirty="0">
                <a:latin typeface="Simplified Arabic" pitchFamily="18" charset="-78"/>
                <a:cs typeface="+mn-cs"/>
              </a:rPr>
              <a:t>انتقلنا إلى مبادئ الشريعة الإسلامية، </a:t>
            </a:r>
            <a:r>
              <a:rPr lang="ar-EG" sz="2400" dirty="0">
                <a:latin typeface="Simplified Arabic" pitchFamily="18" charset="-78"/>
                <a:cs typeface="+mn-cs"/>
              </a:rPr>
              <a:t>وإن لم نجد فيها، </a:t>
            </a:r>
            <a:r>
              <a:rPr lang="ar-EG" sz="2400" b="1" u="sng" dirty="0">
                <a:latin typeface="Simplified Arabic" pitchFamily="18" charset="-78"/>
                <a:cs typeface="+mn-cs"/>
              </a:rPr>
              <a:t>نبحث في مبادئ </a:t>
            </a:r>
            <a:r>
              <a:rPr lang="ar-EG" sz="2400" b="1" u="sng" dirty="0" smtClean="0">
                <a:latin typeface="Simplified Arabic" pitchFamily="18" charset="-78"/>
                <a:cs typeface="+mn-cs"/>
              </a:rPr>
              <a:t>القانون الطبيعي وقواعد العدالة </a:t>
            </a:r>
            <a:r>
              <a:rPr lang="ar-EG" sz="2400" dirty="0">
                <a:latin typeface="Simplified Arabic" pitchFamily="18" charset="-78"/>
                <a:cs typeface="+mn-cs"/>
              </a:rPr>
              <a:t>وهو أمر </a:t>
            </a:r>
            <a:r>
              <a:rPr lang="ar-EG" sz="2400" dirty="0" smtClean="0">
                <a:latin typeface="Simplified Arabic" pitchFamily="18" charset="-78"/>
                <a:cs typeface="+mn-cs"/>
              </a:rPr>
              <a:t>نادر.</a:t>
            </a:r>
          </a:p>
          <a:p>
            <a:pPr marL="342900" indent="-342900" algn="just" rtl="1">
              <a:buFont typeface="Wingdings" pitchFamily="2" charset="2"/>
              <a:buChar char="§"/>
            </a:pPr>
            <a:r>
              <a:rPr lang="ar-EG" sz="2400" dirty="0" smtClean="0">
                <a:latin typeface="Simplified Arabic" pitchFamily="18" charset="-78"/>
                <a:cs typeface="+mn-cs"/>
              </a:rPr>
              <a:t>وإلى جانب المصادر الرسمية للقاعدة القانونية </a:t>
            </a:r>
            <a:r>
              <a:rPr lang="ar-EG" sz="2400" b="1" u="sng" dirty="0" smtClean="0">
                <a:latin typeface="Simplified Arabic" pitchFamily="18" charset="-78"/>
                <a:cs typeface="+mn-cs"/>
              </a:rPr>
              <a:t>توجد المصادر التفسيرية أي التي تفسر غموض النصوص</a:t>
            </a:r>
            <a:r>
              <a:rPr lang="ar-EG" sz="2400" dirty="0" smtClean="0">
                <a:latin typeface="Simplified Arabic" pitchFamily="18" charset="-78"/>
                <a:cs typeface="+mn-cs"/>
              </a:rPr>
              <a:t>، وتبين المقصود منها، وهي أحكام المحاكم( القضاء)، وآراء الفقهاء( الفقه).</a:t>
            </a:r>
          </a:p>
          <a:p>
            <a:pPr marL="342900" indent="-342900" algn="just" rtl="1">
              <a:buFont typeface="Wingdings" pitchFamily="2" charset="2"/>
              <a:buChar char="§"/>
            </a:pPr>
            <a:r>
              <a:rPr lang="ar-EG" sz="2400" dirty="0" smtClean="0">
                <a:latin typeface="Simplified Arabic" pitchFamily="18" charset="-78"/>
                <a:cs typeface="+mn-cs"/>
              </a:rPr>
              <a:t>والمصادر </a:t>
            </a:r>
            <a:r>
              <a:rPr lang="ar-EG" sz="2400" dirty="0" smtClean="0">
                <a:latin typeface="Simplified Arabic" pitchFamily="18" charset="-78"/>
                <a:cs typeface="+mn-cs"/>
              </a:rPr>
              <a:t>التفسيرية - </a:t>
            </a:r>
            <a:r>
              <a:rPr lang="ar-EG" sz="2400" dirty="0" smtClean="0">
                <a:latin typeface="Simplified Arabic" pitchFamily="18" charset="-78"/>
                <a:cs typeface="+mn-cs"/>
              </a:rPr>
              <a:t>بعكس المصادر الرسمية - غير ملزمة.</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u="sng" dirty="0" smtClean="0">
                <a:solidFill>
                  <a:srgbClr val="FF0000"/>
                </a:solidFill>
                <a:latin typeface="Simplified Arabic" pitchFamily="18" charset="-78"/>
                <a:cs typeface="+mn-cs"/>
              </a:rPr>
              <a:t>أولاً: التشريع:</a:t>
            </a:r>
          </a:p>
          <a:p>
            <a:pPr algn="just" rtl="1"/>
            <a:r>
              <a:rPr lang="ar-EG" sz="2400" b="1" dirty="0" smtClean="0">
                <a:solidFill>
                  <a:schemeClr val="tx1"/>
                </a:solidFill>
                <a:latin typeface="Simplified Arabic" pitchFamily="18" charset="-78"/>
                <a:cs typeface="+mn-cs"/>
              </a:rPr>
              <a:t>1- تعريف التشريع:</a:t>
            </a:r>
          </a:p>
          <a:p>
            <a:pPr marL="342900" indent="-342900" algn="just" rtl="1">
              <a:buFont typeface="Wingdings" pitchFamily="2" charset="2"/>
              <a:buChar char="§"/>
            </a:pPr>
            <a:r>
              <a:rPr lang="ar-EG" sz="2400" dirty="0">
                <a:solidFill>
                  <a:schemeClr val="tx1"/>
                </a:solidFill>
                <a:latin typeface="Simplified Arabic" pitchFamily="18" charset="-78"/>
                <a:cs typeface="+mn-cs"/>
              </a:rPr>
              <a:t>يقصد بالتشريع أحد </a:t>
            </a:r>
            <a:r>
              <a:rPr lang="ar-EG" sz="2400" dirty="0" smtClean="0">
                <a:solidFill>
                  <a:schemeClr val="tx1"/>
                </a:solidFill>
                <a:latin typeface="Simplified Arabic" pitchFamily="18" charset="-78"/>
                <a:cs typeface="+mn-cs"/>
              </a:rPr>
              <a:t>معنيين: </a:t>
            </a:r>
            <a:r>
              <a:rPr lang="ar-EG" sz="2400" b="1" u="sng" dirty="0" smtClean="0">
                <a:solidFill>
                  <a:schemeClr val="tx1"/>
                </a:solidFill>
                <a:latin typeface="Simplified Arabic" pitchFamily="18" charset="-78"/>
                <a:cs typeface="+mn-cs"/>
              </a:rPr>
              <a:t>الأول</a:t>
            </a:r>
            <a:r>
              <a:rPr lang="ar-EG" sz="2400" b="1" u="sng" dirty="0">
                <a:solidFill>
                  <a:schemeClr val="tx1"/>
                </a:solidFill>
                <a:latin typeface="Simplified Arabic" pitchFamily="18" charset="-78"/>
                <a:cs typeface="+mn-cs"/>
              </a:rPr>
              <a:t>: </a:t>
            </a:r>
            <a:r>
              <a:rPr lang="ar-EG" sz="2400" dirty="0">
                <a:solidFill>
                  <a:schemeClr val="tx1"/>
                </a:solidFill>
                <a:latin typeface="Simplified Arabic" pitchFamily="18" charset="-78"/>
                <a:cs typeface="+mn-cs"/>
              </a:rPr>
              <a:t>كل قاعدة من القانون المكتوب، </a:t>
            </a:r>
            <a:r>
              <a:rPr lang="ar-EG" sz="2400" b="1" u="sng" dirty="0">
                <a:solidFill>
                  <a:schemeClr val="tx1"/>
                </a:solidFill>
                <a:latin typeface="Simplified Arabic" pitchFamily="18" charset="-78"/>
                <a:cs typeface="+mn-cs"/>
              </a:rPr>
              <a:t>والثاني: </a:t>
            </a:r>
            <a:r>
              <a:rPr lang="ar-EG" sz="2400" dirty="0">
                <a:solidFill>
                  <a:schemeClr val="tx1"/>
                </a:solidFill>
                <a:latin typeface="Simplified Arabic" pitchFamily="18" charset="-78"/>
                <a:cs typeface="+mn-cs"/>
              </a:rPr>
              <a:t>وضع القواعد المكتوبة عن طريق السلطة التي يعطيها الدستور هذا الاختصاص.</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فالمقصود بالتشريع، كمصدر رسمي للقانون، </a:t>
            </a:r>
            <a:r>
              <a:rPr lang="ar-EG" sz="2400" dirty="0">
                <a:solidFill>
                  <a:schemeClr val="tx1"/>
                </a:solidFill>
                <a:latin typeface="Simplified Arabic" pitchFamily="18" charset="-78"/>
                <a:cs typeface="+mn-cs"/>
              </a:rPr>
              <a:t>سن القواعد القانونية، وإخراجها محددة بألفاظ معينة بواسطة سلطة مختصة بذلك، فكل سلطة يحق لها أن تصدر قواعد عامة مجردة ملزمة للأفراد يكون عملها في ذلك </a:t>
            </a:r>
            <a:r>
              <a:rPr lang="ar-EG" sz="2400" dirty="0" smtClean="0">
                <a:solidFill>
                  <a:schemeClr val="tx1"/>
                </a:solidFill>
                <a:latin typeface="Simplified Arabic" pitchFamily="18" charset="-78"/>
                <a:cs typeface="+mn-cs"/>
              </a:rPr>
              <a:t>تشريعاً، </a:t>
            </a:r>
            <a:r>
              <a:rPr lang="ar-EG" sz="2400" dirty="0">
                <a:solidFill>
                  <a:schemeClr val="tx1"/>
                </a:solidFill>
                <a:latin typeface="Simplified Arabic" pitchFamily="18" charset="-78"/>
                <a:cs typeface="+mn-cs"/>
              </a:rPr>
              <a:t>والسلطة التي تختص أساسا بهذا العمل تسمى </a:t>
            </a:r>
            <a:r>
              <a:rPr lang="ar-EG" sz="2400" b="1" dirty="0">
                <a:solidFill>
                  <a:schemeClr val="tx1"/>
                </a:solidFill>
                <a:effectLst>
                  <a:outerShdw blurRad="38100" dist="38100" dir="2700000" algn="tl">
                    <a:srgbClr val="000000">
                      <a:alpha val="43137"/>
                    </a:srgbClr>
                  </a:outerShdw>
                </a:effectLst>
                <a:latin typeface="Simplified Arabic" pitchFamily="18" charset="-78"/>
                <a:cs typeface="+mn-cs"/>
              </a:rPr>
              <a:t>"السلطة التشريعية" </a:t>
            </a:r>
            <a:r>
              <a:rPr lang="ar-EG" sz="2400" dirty="0">
                <a:solidFill>
                  <a:schemeClr val="tx1"/>
                </a:solidFill>
                <a:latin typeface="Simplified Arabic" pitchFamily="18" charset="-78"/>
                <a:cs typeface="+mn-cs"/>
              </a:rPr>
              <a:t>وبهذا المعنى </a:t>
            </a:r>
            <a:r>
              <a:rPr lang="ar-EG" sz="2400" dirty="0" smtClean="0">
                <a:solidFill>
                  <a:schemeClr val="tx1"/>
                </a:solidFill>
                <a:latin typeface="Simplified Arabic" pitchFamily="18" charset="-78"/>
                <a:cs typeface="+mn-cs"/>
              </a:rPr>
              <a:t>يعرف التشريع بأنه هو </a:t>
            </a:r>
            <a:r>
              <a:rPr lang="ar-EG" sz="2400" dirty="0">
                <a:solidFill>
                  <a:schemeClr val="tx1"/>
                </a:solidFill>
                <a:latin typeface="Simplified Arabic" pitchFamily="18" charset="-78"/>
                <a:cs typeface="+mn-cs"/>
              </a:rPr>
              <a:t>قيام السلطة المختصة في الدولة بوضع قواعد عامة ملزمة لتنظيم العلاقات في المجتمع طبقا للإجراءات المقررة.</a:t>
            </a:r>
          </a:p>
          <a:p>
            <a:pPr marL="342900" indent="-342900" algn="just" rtl="1">
              <a:buFont typeface="Wingdings" pitchFamily="2" charset="2"/>
              <a:buChar char="§"/>
            </a:pPr>
            <a:r>
              <a:rPr lang="ar-EG" sz="2400" dirty="0">
                <a:solidFill>
                  <a:schemeClr val="tx1"/>
                </a:solidFill>
                <a:latin typeface="Simplified Arabic" pitchFamily="18" charset="-78"/>
                <a:cs typeface="+mn-cs"/>
              </a:rPr>
              <a:t>كما يطلق لفظ التشريع على ذات القاعدة التي تصدر عن هذه السلطة بهذه </a:t>
            </a:r>
            <a:r>
              <a:rPr lang="ar-EG" sz="2400" dirty="0" smtClean="0">
                <a:solidFill>
                  <a:schemeClr val="tx1"/>
                </a:solidFill>
                <a:latin typeface="Simplified Arabic" pitchFamily="18" charset="-78"/>
                <a:cs typeface="+mn-cs"/>
              </a:rPr>
              <a:t>الطريقة.</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5262979"/>
          </a:xfrm>
          <a:prstGeom prst="rect">
            <a:avLst/>
          </a:prstGeom>
        </p:spPr>
        <p:txBody>
          <a:bodyPr wrap="square">
            <a:spAutoFit/>
          </a:bodyPr>
          <a:lstStyle/>
          <a:p>
            <a:pPr algn="just" rtl="1"/>
            <a:r>
              <a:rPr lang="ar-EG" sz="2400" b="1" dirty="0" smtClean="0">
                <a:solidFill>
                  <a:schemeClr val="tx1"/>
                </a:solidFill>
                <a:latin typeface="Simplified Arabic" pitchFamily="18" charset="-78"/>
                <a:cs typeface="+mn-cs"/>
              </a:rPr>
              <a:t>2- مزايا وعيوب التشريع:</a:t>
            </a:r>
          </a:p>
          <a:p>
            <a:pPr marL="342900" indent="-342900" algn="just" rtl="1">
              <a:buFont typeface="Wingdings" pitchFamily="2" charset="2"/>
              <a:buChar char="§"/>
            </a:pPr>
            <a:r>
              <a:rPr lang="ar-EG" sz="2400" b="1" dirty="0" smtClean="0">
                <a:solidFill>
                  <a:schemeClr val="tx1"/>
                </a:solidFill>
                <a:latin typeface="Simplified Arabic" pitchFamily="18" charset="-78"/>
                <a:cs typeface="+mn-cs"/>
              </a:rPr>
              <a:t>يتميز التشريع بالعديد من المميزات من أهمها ما يلي:</a:t>
            </a:r>
          </a:p>
          <a:p>
            <a:pPr algn="just" rtl="1"/>
            <a:r>
              <a:rPr lang="ar-EG" sz="2400" b="1" u="sng" dirty="0" smtClean="0">
                <a:solidFill>
                  <a:schemeClr val="tx1"/>
                </a:solidFill>
                <a:latin typeface="Simplified Arabic" pitchFamily="18" charset="-78"/>
                <a:cs typeface="+mn-cs"/>
              </a:rPr>
              <a:t>1- يتميز التشريع بسهولة استخلاص القواعد القانونية التي يتضمنها </a:t>
            </a:r>
            <a:r>
              <a:rPr lang="ar-EG" sz="2400" dirty="0" smtClean="0">
                <a:solidFill>
                  <a:schemeClr val="tx1"/>
                </a:solidFill>
                <a:latin typeface="Simplified Arabic" pitchFamily="18" charset="-78"/>
                <a:cs typeface="+mn-cs"/>
              </a:rPr>
              <a:t>بما يوفره ذلك من توفير الجهد والوقت على القاضي، والفقيه أو الباحث، ويرجع ذلك إلى سببين: الأول، أنه مكتوب. والثاني، أن سن التشريع تقوم به سلطة مختصة تحرص على صياغته بطريقة واضحة وكاملة، وتعبر عن إرادة المشرع. وهذا ليس معناه أن التشريع لايثير مشكلات في تطبيقه أو تفسيره، وإنما المقصود أن هذه المشكلات تكون أقرب إلى الحل عندما يتعلق الموضوع بالتشريع.</a:t>
            </a:r>
          </a:p>
          <a:p>
            <a:pPr algn="just" rtl="1"/>
            <a:r>
              <a:rPr lang="ar-EG" sz="2400" b="1" u="sng" dirty="0" smtClean="0">
                <a:solidFill>
                  <a:schemeClr val="tx1"/>
                </a:solidFill>
                <a:latin typeface="Simplified Arabic" pitchFamily="18" charset="-78"/>
                <a:cs typeface="+mn-cs"/>
              </a:rPr>
              <a:t>2- يتميز التشريع كذلك بسرعة نشأته وتعديله وإلغائه، </a:t>
            </a:r>
            <a:r>
              <a:rPr lang="ar-EG" sz="2400" dirty="0" smtClean="0">
                <a:solidFill>
                  <a:schemeClr val="tx1"/>
                </a:solidFill>
                <a:latin typeface="Simplified Arabic" pitchFamily="18" charset="-78"/>
                <a:cs typeface="+mn-cs"/>
              </a:rPr>
              <a:t>مما يوفره ذلك من القدرة على مواجهة الظروف المتغيرة ومواجهة الحاجات المستجدة بما يسمح بالقول بأن التشريع أداة سهلة ميسورة، يواجه بها المجتمع تغير الظروف أو حاجات التطور.</a:t>
            </a:r>
          </a:p>
          <a:p>
            <a:pPr algn="just" rtl="1"/>
            <a:r>
              <a:rPr lang="ar-EG" sz="2400" b="1" u="sng" dirty="0" smtClean="0">
                <a:solidFill>
                  <a:schemeClr val="tx1"/>
                </a:solidFill>
                <a:latin typeface="Simplified Arabic" pitchFamily="18" charset="-78"/>
                <a:cs typeface="+mn-cs"/>
              </a:rPr>
              <a:t>3- يتميز التشريع أيضاً، بأنه أداة لتوحيد القواعد القانونية داخل الدولة الواحدة، </a:t>
            </a:r>
            <a:r>
              <a:rPr lang="ar-EG" sz="2400" dirty="0" smtClean="0">
                <a:solidFill>
                  <a:schemeClr val="tx1"/>
                </a:solidFill>
                <a:latin typeface="Simplified Arabic" pitchFamily="18" charset="-78"/>
                <a:cs typeface="+mn-cs"/>
              </a:rPr>
              <a:t>حيث أن المنوط بسن التشريع، السلطة التشريعية التي تبسط سلطاتها على جميع أنحاء الدولة، ولا يخفى أن التوحيد القانوني يساعد على التوحيد السياسي.</a:t>
            </a:r>
            <a:endParaRPr lang="ar-EG" sz="2400" dirty="0">
              <a:solidFill>
                <a:schemeClr val="tx1"/>
              </a:solidFill>
              <a:latin typeface="Simplified Arabic" pitchFamily="18" charset="-78"/>
              <a:cs typeface="+mn-cs"/>
            </a:endParaRPr>
          </a:p>
          <a:p>
            <a:pPr marL="342900" indent="-342900" algn="just" rtl="1">
              <a:buFont typeface="Wingdings" pitchFamily="2" charset="2"/>
              <a:buChar char="§"/>
            </a:pPr>
            <a:endParaRPr lang="ar-EG" sz="2400" b="1" dirty="0" smtClean="0">
              <a:solidFill>
                <a:schemeClr val="tx1"/>
              </a:solidFill>
              <a:latin typeface="Simplified Arabic" pitchFamily="18" charset="-78"/>
              <a:cs typeface="+mn-cs"/>
            </a:endParaRPr>
          </a:p>
          <a:p>
            <a:pPr marL="342900" indent="-342900" algn="just" rtl="1">
              <a:buFont typeface="Wingdings" pitchFamily="2" charset="2"/>
              <a:buChar char="§"/>
            </a:pPr>
            <a:endParaRPr lang="ar-EG" sz="2400" dirty="0" smtClean="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7756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2308324"/>
          </a:xfrm>
          <a:prstGeom prst="rect">
            <a:avLst/>
          </a:prstGeom>
        </p:spPr>
        <p:txBody>
          <a:bodyPr wrap="square">
            <a:spAutoFit/>
          </a:bodyPr>
          <a:lstStyle/>
          <a:p>
            <a:pPr algn="just" rtl="1"/>
            <a:r>
              <a:rPr lang="ar-EG" sz="2400" b="1" dirty="0" smtClean="0">
                <a:solidFill>
                  <a:schemeClr val="tx1"/>
                </a:solidFill>
                <a:latin typeface="Simplified Arabic" pitchFamily="18" charset="-78"/>
                <a:cs typeface="+mn-cs"/>
              </a:rPr>
              <a:t>2- مزايا وعيوب التشريع:</a:t>
            </a:r>
          </a:p>
          <a:p>
            <a:pPr marL="342900" indent="-342900" algn="just" rtl="1">
              <a:buFont typeface="Wingdings" pitchFamily="2" charset="2"/>
              <a:buChar char="§"/>
            </a:pPr>
            <a:r>
              <a:rPr lang="ar-EG" sz="2400" b="1" u="sng" dirty="0" smtClean="0">
                <a:solidFill>
                  <a:schemeClr val="tx1"/>
                </a:solidFill>
                <a:latin typeface="Simplified Arabic" pitchFamily="18" charset="-78"/>
                <a:cs typeface="+mn-cs"/>
              </a:rPr>
              <a:t>ويعاب على التشريع الجمود؛ </a:t>
            </a:r>
            <a:r>
              <a:rPr lang="ar-EG" sz="2400" dirty="0" smtClean="0">
                <a:solidFill>
                  <a:schemeClr val="tx1"/>
                </a:solidFill>
                <a:latin typeface="Simplified Arabic" pitchFamily="18" charset="-78"/>
                <a:cs typeface="+mn-cs"/>
              </a:rPr>
              <a:t>وذلك لأن التشريع يتضمن قواعد قانونية مكتوبة، بما قد يخشى منه أن تصبح القواعد القانونية جامدة، لاتقدر على مواجهة ظروف المجتمع وحاجاته وخصوصاً إن لم يكن المشرع على دراية بالظروف المتطورة، والحاجات الطارئة.</a:t>
            </a:r>
          </a:p>
          <a:p>
            <a:pPr marL="342900" indent="-342900" algn="just" rtl="1">
              <a:buFont typeface="Wingdings" pitchFamily="2" charset="2"/>
              <a:buChar char="§"/>
            </a:pPr>
            <a:r>
              <a:rPr lang="ar-EG" sz="2400" b="1" u="sng" dirty="0" smtClean="0">
                <a:solidFill>
                  <a:schemeClr val="tx1"/>
                </a:solidFill>
                <a:latin typeface="Simplified Arabic" pitchFamily="18" charset="-78"/>
                <a:cs typeface="+mn-cs"/>
              </a:rPr>
              <a:t>وكذلك يؤخذ على التشريع أنه لا ينشأ نشأة ذاتية؛ </a:t>
            </a:r>
            <a:r>
              <a:rPr lang="ar-EG" sz="2400" dirty="0" smtClean="0">
                <a:solidFill>
                  <a:schemeClr val="tx1"/>
                </a:solidFill>
                <a:latin typeface="Simplified Arabic" pitchFamily="18" charset="-78"/>
                <a:cs typeface="+mn-cs"/>
              </a:rPr>
              <a:t>وبالتالي فقد لايكون ملائماً لحاجة المجتمع، أو ظروفه وهو عيب كسابقه ينسب إلى المشرع لا إلى التشريع ذاته.</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4948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dirty="0" smtClean="0">
                <a:solidFill>
                  <a:schemeClr val="tx1"/>
                </a:solidFill>
                <a:latin typeface="Simplified Arabic" pitchFamily="18" charset="-78"/>
                <a:cs typeface="+mn-cs"/>
              </a:rPr>
              <a:t>3- أنواع التشريع:</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توجد ثلاثة أنواع من التشريع هي</a:t>
            </a:r>
            <a:r>
              <a:rPr lang="ar-EG" sz="2400" b="1" u="sng" dirty="0" smtClean="0">
                <a:solidFill>
                  <a:schemeClr val="tx1"/>
                </a:solidFill>
                <a:latin typeface="Simplified Arabic" pitchFamily="18" charset="-78"/>
                <a:cs typeface="+mn-cs"/>
              </a:rPr>
              <a:t>: </a:t>
            </a:r>
            <a:r>
              <a:rPr lang="ar-EG" sz="2400" dirty="0" smtClean="0">
                <a:solidFill>
                  <a:schemeClr val="tx1"/>
                </a:solidFill>
                <a:latin typeface="Simplified Arabic" pitchFamily="18" charset="-78"/>
                <a:cs typeface="+mn-cs"/>
              </a:rPr>
              <a:t>الدستور، والتشريع العادي( القانون)، والتشريع الفرعي( اللائحي)، وذلك على النحو التالي:</a:t>
            </a:r>
          </a:p>
          <a:p>
            <a:pPr marL="342900" indent="-342900" algn="just" rtl="1">
              <a:buFont typeface="Wingdings" pitchFamily="2" charset="2"/>
              <a:buChar char="§"/>
            </a:pPr>
            <a:r>
              <a:rPr lang="ar-EG" sz="2400" b="1" dirty="0" smtClean="0">
                <a:solidFill>
                  <a:schemeClr val="tx1"/>
                </a:solidFill>
                <a:latin typeface="Simplified Arabic" pitchFamily="18" charset="-78"/>
                <a:cs typeface="+mn-cs"/>
              </a:rPr>
              <a:t>النوع الأول: الدستور: </a:t>
            </a:r>
          </a:p>
          <a:p>
            <a:pPr marL="342900" indent="-342900" algn="just" rtl="1">
              <a:buFont typeface="Wingdings" pitchFamily="2" charset="2"/>
              <a:buChar char="§"/>
            </a:pPr>
            <a:r>
              <a:rPr lang="ar-EG" sz="2400" dirty="0">
                <a:solidFill>
                  <a:schemeClr val="tx1"/>
                </a:solidFill>
                <a:latin typeface="Simplified Arabic" pitchFamily="18" charset="-78"/>
                <a:cs typeface="+mn-cs"/>
              </a:rPr>
              <a:t>ويطلق عليه أيضا القانون الأساسي، ويقصد به مجموعة القواعد التي تحدد شكــل الــــدولــة ونظام الحكم فيها والتي تبين حقوق الأفراد الأساسية وحرياتهم. وهو يمثل قمة التشريعات بمعنى أنه يعلو على جميع التشريعات وهذا يقتضى أنه يجب أن تصدر جميع التشريعات في إطاره ولا تخالفه وإلا كانت باطلة وغير دستورية</a:t>
            </a:r>
            <a:r>
              <a:rPr lang="ar-EG" sz="2400" dirty="0" smtClean="0">
                <a:solidFill>
                  <a:schemeClr val="tx1"/>
                </a:solidFill>
                <a:latin typeface="Simplified Arabic" pitchFamily="18" charset="-78"/>
                <a:cs typeface="+mn-cs"/>
              </a:rPr>
              <a:t>.</a:t>
            </a:r>
          </a:p>
          <a:p>
            <a:pPr algn="just" rtl="1"/>
            <a:r>
              <a:rPr lang="ar-EG" sz="2400" b="1" dirty="0" smtClean="0">
                <a:solidFill>
                  <a:schemeClr val="tx1"/>
                </a:solidFill>
                <a:latin typeface="Simplified Arabic" pitchFamily="18" charset="-78"/>
                <a:cs typeface="+mn-cs"/>
              </a:rPr>
              <a:t>** طريقة </a:t>
            </a:r>
            <a:r>
              <a:rPr lang="ar-EG" sz="2400" b="1" dirty="0">
                <a:solidFill>
                  <a:schemeClr val="tx1"/>
                </a:solidFill>
                <a:latin typeface="Simplified Arabic" pitchFamily="18" charset="-78"/>
                <a:cs typeface="+mn-cs"/>
              </a:rPr>
              <a:t>وضع الدستور:</a:t>
            </a:r>
          </a:p>
          <a:p>
            <a:pPr marL="342900" indent="-342900" algn="just" rtl="1">
              <a:buFont typeface="Wingdings" pitchFamily="2" charset="2"/>
              <a:buChar char="§"/>
            </a:pPr>
            <a:r>
              <a:rPr lang="ar-EG" sz="2400" dirty="0">
                <a:solidFill>
                  <a:schemeClr val="tx1"/>
                </a:solidFill>
                <a:latin typeface="Simplified Arabic" pitchFamily="18" charset="-78"/>
                <a:cs typeface="+mn-cs"/>
              </a:rPr>
              <a:t>تختلف طريقة وضع الدستور من دولة إلى أخرى ومن نظام حكم إلى آخر. </a:t>
            </a:r>
            <a:r>
              <a:rPr lang="ar-EG" sz="2400" b="1" dirty="0">
                <a:solidFill>
                  <a:schemeClr val="tx1"/>
                </a:solidFill>
                <a:latin typeface="Simplified Arabic" pitchFamily="18" charset="-78"/>
                <a:cs typeface="+mn-cs"/>
              </a:rPr>
              <a:t>وهناك أربعة طرق أساسية لوضع الدستور:</a:t>
            </a:r>
          </a:p>
          <a:p>
            <a:pPr marL="342900" indent="-342900" algn="just" rtl="1">
              <a:buFont typeface="Wingdings" pitchFamily="2" charset="2"/>
              <a:buChar char="§"/>
            </a:pP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6136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algn="just" rtl="1"/>
            <a:r>
              <a:rPr lang="ar-EG" sz="2400" b="1" u="sng" dirty="0">
                <a:solidFill>
                  <a:schemeClr val="tx1"/>
                </a:solidFill>
                <a:latin typeface="Simplified Arabic" pitchFamily="18" charset="-78"/>
                <a:cs typeface="+mn-cs"/>
              </a:rPr>
              <a:t>الطريقة الأولى: المنحة:</a:t>
            </a:r>
          </a:p>
          <a:p>
            <a:pPr marL="342900" indent="-342900" algn="just" rtl="1">
              <a:buFont typeface="Arial" pitchFamily="34" charset="0"/>
              <a:buChar char="•"/>
            </a:pPr>
            <a:r>
              <a:rPr lang="ar-EG" sz="2400" dirty="0">
                <a:solidFill>
                  <a:schemeClr val="tx1"/>
                </a:solidFill>
                <a:latin typeface="Simplified Arabic" pitchFamily="18" charset="-78"/>
                <a:cs typeface="+mn-cs"/>
              </a:rPr>
              <a:t>وفيها يقوم الحاكم بإصدار الدستور في صورة منحة منه إلى الشعب. وهو تعبير عن نظام الحكم المطلق الذي يملك فيه الحاكم (الملك) كل شيء، ولكن وتحت ضغط شعبي ونزولا على إرادة الشعب فإن الحاكم يتنازل عن جزء من سلطاته وبعد أن كان حكمه مطلقا فإنه ينتقل إلى تقييد حكمه فيتصالح مع شعبه بإصدار أو بمنح الدستور لهم ومثال ذلك دستور ۱۹۲۳ في مصر ودستور فرنسا عام ١٨١٤.</a:t>
            </a:r>
          </a:p>
          <a:p>
            <a:pPr algn="just" rtl="1"/>
            <a:r>
              <a:rPr lang="ar-EG" sz="2400" b="1" u="sng" dirty="0">
                <a:solidFill>
                  <a:schemeClr val="tx1"/>
                </a:solidFill>
                <a:latin typeface="Simplified Arabic" pitchFamily="18" charset="-78"/>
                <a:cs typeface="+mn-cs"/>
              </a:rPr>
              <a:t>الطريقة الثانية: طريقة التعاقد:</a:t>
            </a:r>
          </a:p>
          <a:p>
            <a:pPr marL="342900" indent="-342900" algn="just" rtl="1">
              <a:buFont typeface="Arial" pitchFamily="34" charset="0"/>
              <a:buChar char="•"/>
            </a:pPr>
            <a:r>
              <a:rPr lang="ar-EG" sz="2400" dirty="0">
                <a:solidFill>
                  <a:schemeClr val="tx1"/>
                </a:solidFill>
                <a:latin typeface="Simplified Arabic" pitchFamily="18" charset="-78"/>
                <a:cs typeface="+mn-cs"/>
              </a:rPr>
              <a:t>وهي عبارة عن اتفاق أو تعاقد بين إرادة الحاكم وممثلي الشعب، ومثالها دستور فرنسا الصادر عام ١٨٣٠ وأحدثها دستور الكويت الصادر سنة ١٩٦٢</a:t>
            </a:r>
            <a:r>
              <a:rPr lang="ar-EG" sz="2400" dirty="0" smtClean="0">
                <a:solidFill>
                  <a:schemeClr val="tx1"/>
                </a:solidFill>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5082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a:solidFill>
                  <a:schemeClr val="tx1"/>
                </a:solidFill>
                <a:latin typeface="Simplified Arabic" pitchFamily="18" charset="-78"/>
                <a:cs typeface="+mn-cs"/>
              </a:rPr>
              <a:t>الطريقة الثالثة: طريقة الجمعية التأسيسية:</a:t>
            </a:r>
          </a:p>
          <a:p>
            <a:pPr marL="342900" indent="-342900" algn="just" rtl="1">
              <a:buFont typeface="Arial" pitchFamily="34" charset="0"/>
              <a:buChar char="•"/>
            </a:pPr>
            <a:r>
              <a:rPr lang="ar-EG" sz="2400" b="1" dirty="0">
                <a:solidFill>
                  <a:schemeClr val="tx1"/>
                </a:solidFill>
                <a:latin typeface="Simplified Arabic" pitchFamily="18" charset="-78"/>
                <a:cs typeface="+mn-cs"/>
              </a:rPr>
              <a:t>وهى تمثل الطريقة الديمقراطية في إصدار الدستور، ويتم عن طريق جمعية تأسيسية منتخبة من الشعب تكون مهمتها وضع الدستور فقط أي تنتخب لهذا الغرض وحده وينتهى وجودها بانتهاء مهمتها، </a:t>
            </a:r>
            <a:r>
              <a:rPr lang="ar-EG" sz="2400" dirty="0">
                <a:solidFill>
                  <a:schemeClr val="tx1"/>
                </a:solidFill>
                <a:latin typeface="Simplified Arabic" pitchFamily="18" charset="-78"/>
                <a:cs typeface="+mn-cs"/>
              </a:rPr>
              <a:t>وأما أن تكون هذه الجمعية هي ذاتها الجمعية التشريعية التي تباشر بصفة مؤقتة وظيفة الجمعية التأسيسية، فتجمع بذلك بين الوظيفة التأسيسية والتشريعية في نفس الوقت. ولعل وضع الدستور عن طريق جمعية تأسيسية منتخبة لهذا الغرض وحده أفضل من وضعه عن طريق جمعية تأسيسية تباشر في نفس الوقت السلطة التشريعية العادية، وذلك حتى لايقع أى لبس حول الطبيعة التأسيسية للعمل الذي تقوم به السلطة التي تضع الدستور. وهذه إحدى الطرق الديمقراطية في وضع الدساتير. حيث أن وجود جمعية تأسيسية منتخبة من الشعب لتتولى وضع </a:t>
            </a:r>
            <a:r>
              <a:rPr lang="ar-EG" sz="2400" dirty="0" smtClean="0">
                <a:solidFill>
                  <a:schemeClr val="tx1"/>
                </a:solidFill>
                <a:latin typeface="Simplified Arabic" pitchFamily="18" charset="-78"/>
                <a:cs typeface="+mn-cs"/>
              </a:rPr>
              <a:t>الدستور يعني </a:t>
            </a:r>
            <a:r>
              <a:rPr lang="ar-EG" sz="2400" dirty="0">
                <a:solidFill>
                  <a:schemeClr val="tx1"/>
                </a:solidFill>
                <a:latin typeface="Simplified Arabic" pitchFamily="18" charset="-78"/>
                <a:cs typeface="+mn-cs"/>
              </a:rPr>
              <a:t>أن الجمعية إنما تعبر عن إرادة الشعب عند وضعها للدستور.</a:t>
            </a:r>
          </a:p>
          <a:p>
            <a:pPr marL="342900" indent="-342900" algn="just" rtl="1">
              <a:buFont typeface="Arial" pitchFamily="34" charset="0"/>
              <a:buChar char="•"/>
            </a:pPr>
            <a:r>
              <a:rPr lang="ar-EG" sz="2400" dirty="0">
                <a:solidFill>
                  <a:schemeClr val="tx1"/>
                </a:solidFill>
                <a:latin typeface="Simplified Arabic" pitchFamily="18" charset="-78"/>
                <a:cs typeface="+mn-cs"/>
              </a:rPr>
              <a:t>ومثال هذه الطريقة </a:t>
            </a:r>
            <a:r>
              <a:rPr lang="ar-EG" sz="2400" b="1" dirty="0">
                <a:solidFill>
                  <a:schemeClr val="tx1"/>
                </a:solidFill>
                <a:latin typeface="Simplified Arabic" pitchFamily="18" charset="-78"/>
                <a:cs typeface="+mn-cs"/>
              </a:rPr>
              <a:t>دساتير الولايات المتحدة الأمريكية والدستور الفيدرالي للولايات المتحدة الأمريكية عام ۱۷۷۸ ودساتير فرنسا عام 1971، 1848، 1875</a:t>
            </a:r>
            <a:r>
              <a:rPr lang="ar-EG" sz="2400" dirty="0">
                <a:solidFill>
                  <a:schemeClr val="tx1"/>
                </a:solidFill>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911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a:solidFill>
                  <a:schemeClr val="tx1"/>
                </a:solidFill>
                <a:latin typeface="Simplified Arabic" pitchFamily="18" charset="-78"/>
                <a:cs typeface="+mn-cs"/>
              </a:rPr>
              <a:t>الطريقة الرابعة: طريقة الاستفتاء:</a:t>
            </a:r>
          </a:p>
          <a:p>
            <a:pPr marL="342900" indent="-342900" algn="just" rtl="1">
              <a:buFont typeface="Arial" pitchFamily="34" charset="0"/>
              <a:buChar char="•"/>
            </a:pPr>
            <a:r>
              <a:rPr lang="ar-EG" sz="2400" b="1" dirty="0">
                <a:solidFill>
                  <a:schemeClr val="tx1"/>
                </a:solidFill>
                <a:effectLst>
                  <a:outerShdw blurRad="38100" dist="38100" dir="2700000" algn="tl">
                    <a:srgbClr val="000000">
                      <a:alpha val="43137"/>
                    </a:srgbClr>
                  </a:outerShdw>
                </a:effectLst>
                <a:latin typeface="Simplified Arabic" pitchFamily="18" charset="-78"/>
                <a:cs typeface="+mn-cs"/>
              </a:rPr>
              <a:t>وذلك بطرح الدستور على الشعب في استفتاء عام، بعد وضعه من قبل لجنة خاصة أو أحد الأفراد المعنيين من قبل </a:t>
            </a:r>
            <a:r>
              <a:rPr lang="ar-EG" sz="2400" b="1" dirty="0" smtClean="0">
                <a:solidFill>
                  <a:schemeClr val="tx1"/>
                </a:solidFill>
                <a:effectLst>
                  <a:outerShdw blurRad="38100" dist="38100" dir="2700000" algn="tl">
                    <a:srgbClr val="000000">
                      <a:alpha val="43137"/>
                    </a:srgbClr>
                  </a:outerShdw>
                </a:effectLst>
                <a:latin typeface="Simplified Arabic" pitchFamily="18" charset="-78"/>
                <a:cs typeface="+mn-cs"/>
              </a:rPr>
              <a:t>الحكومة أو </a:t>
            </a:r>
            <a:r>
              <a:rPr lang="ar-EG" sz="2400" b="1" dirty="0">
                <a:solidFill>
                  <a:schemeClr val="tx1"/>
                </a:solidFill>
                <a:effectLst>
                  <a:outerShdw blurRad="38100" dist="38100" dir="2700000" algn="tl">
                    <a:srgbClr val="000000">
                      <a:alpha val="43137"/>
                    </a:srgbClr>
                  </a:outerShdw>
                </a:effectLst>
                <a:latin typeface="Simplified Arabic" pitchFamily="18" charset="-78"/>
                <a:cs typeface="+mn-cs"/>
              </a:rPr>
              <a:t>جمعية منتخبة من أفراد الشعب،</a:t>
            </a:r>
            <a:r>
              <a:rPr lang="ar-EG" sz="2400" dirty="0">
                <a:solidFill>
                  <a:schemeClr val="tx1"/>
                </a:solidFill>
                <a:latin typeface="Simplified Arabic" pitchFamily="18" charset="-78"/>
                <a:cs typeface="+mn-cs"/>
              </a:rPr>
              <a:t> ومثال هذه الطريقة دستور ١٩٥٦ الذي أعدته الحكومة وطرحته للاستفتاء الشعبي العام فحصل على موافقة الأمة، وكذلك تم وضع دستور مصر الدائم عام 1971 بطريق الاستفتاء الشعبي العام يوم ۱۱ سبتمبر سنة ۱۹۷۱ حيث حصل على موافقة الأمة. </a:t>
            </a:r>
          </a:p>
          <a:p>
            <a:pPr marL="342900" indent="-342900" algn="just" rtl="1">
              <a:buFont typeface="Arial" pitchFamily="34" charset="0"/>
              <a:buChar char="•"/>
            </a:pPr>
            <a:r>
              <a:rPr lang="ar-EG" sz="2400" b="1" u="sng" dirty="0">
                <a:solidFill>
                  <a:schemeClr val="tx1"/>
                </a:solidFill>
                <a:latin typeface="Simplified Arabic" pitchFamily="18" charset="-78"/>
                <a:cs typeface="+mn-cs"/>
              </a:rPr>
              <a:t>وتعتبر طريقة الجمعية التأسيسية أفضل طرق وضع الدستور حيث ينفسح المجال لتمحيص أحكامه تفصيلا، وهو ما يستحيل تحقيقه في الاستفتاء حيث يجب إما قبول مشروع الدستور المعروض برمته أو رفضه كاملا، وهو ما لا يترك فرصة حقيقية للاختيار</a:t>
            </a:r>
            <a:r>
              <a:rPr lang="ar-EG" sz="2400" dirty="0">
                <a:solidFill>
                  <a:schemeClr val="tx1"/>
                </a:solidFill>
                <a:latin typeface="Simplified Arabic" pitchFamily="18" charset="-78"/>
                <a:cs typeface="+mn-cs"/>
              </a:rPr>
              <a:t>. إذ قد يضطر الشعب إلى تفضيل الموافقة على دستور لا يقر بعض أحكامه لتجنيب البلاد عواقب رفضه من تركها محكومة لفترة أخرى - حتى يوضع مشروع آخر يرتضيه - حكما </a:t>
            </a:r>
            <a:r>
              <a:rPr lang="ar-EG" sz="2400" dirty="0" smtClean="0">
                <a:solidFill>
                  <a:schemeClr val="tx1"/>
                </a:solidFill>
                <a:latin typeface="Simplified Arabic" pitchFamily="18" charset="-78"/>
                <a:cs typeface="+mn-cs"/>
              </a:rPr>
              <a:t>استثنائياً </a:t>
            </a:r>
            <a:r>
              <a:rPr lang="ar-EG" sz="2400" dirty="0">
                <a:solidFill>
                  <a:schemeClr val="tx1"/>
                </a:solidFill>
                <a:latin typeface="Simplified Arabic" pitchFamily="18" charset="-78"/>
                <a:cs typeface="+mn-cs"/>
              </a:rPr>
              <a:t>دون دستور.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2675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النوع الثاني: التشريع العادي( القانون):</a:t>
            </a:r>
          </a:p>
          <a:p>
            <a:pPr marL="342900" indent="-342900" algn="just" rtl="1">
              <a:buFont typeface="Arial" pitchFamily="34" charset="0"/>
              <a:buChar char="•"/>
            </a:pPr>
            <a:r>
              <a:rPr lang="ar-EG" sz="2400" b="1" dirty="0">
                <a:solidFill>
                  <a:schemeClr val="tx1"/>
                </a:solidFill>
                <a:latin typeface="Simplified Arabic" pitchFamily="18" charset="-78"/>
                <a:cs typeface="+mn-cs"/>
              </a:rPr>
              <a:t>ويقصد بالتشريع العادي، </a:t>
            </a:r>
            <a:r>
              <a:rPr lang="ar-EG" sz="2400" dirty="0">
                <a:solidFill>
                  <a:schemeClr val="tx1"/>
                </a:solidFill>
                <a:latin typeface="Simplified Arabic" pitchFamily="18" charset="-78"/>
                <a:cs typeface="+mn-cs"/>
              </a:rPr>
              <a:t>مجموعة القواعد القانونية التي تصدرها السلطة التشريعية في الدولة وفقا للإجراءات المنصوص عليها في الدستور ففي مصر يختص مجلس الشعب بإصدار التشريع ووفقا لما هو مبين في الدستور </a:t>
            </a:r>
            <a:r>
              <a:rPr lang="ar-EG" sz="2400" dirty="0" smtClean="0">
                <a:solidFill>
                  <a:schemeClr val="tx1"/>
                </a:solidFill>
                <a:latin typeface="Simplified Arabic" pitchFamily="18" charset="-78"/>
                <a:cs typeface="+mn-cs"/>
              </a:rPr>
              <a:t>.</a:t>
            </a:r>
          </a:p>
          <a:p>
            <a:pPr marL="342900" indent="-342900" algn="just" rtl="1">
              <a:buFont typeface="Arial" pitchFamily="34" charset="0"/>
              <a:buChar char="•"/>
            </a:pPr>
            <a:r>
              <a:rPr lang="ar-EG" sz="2400" dirty="0">
                <a:solidFill>
                  <a:schemeClr val="tx1"/>
                </a:solidFill>
                <a:latin typeface="Simplified Arabic" pitchFamily="18" charset="-78"/>
                <a:cs typeface="+mn-cs"/>
              </a:rPr>
              <a:t>يقصد بـ </a:t>
            </a:r>
            <a:r>
              <a:rPr lang="ar-EG" sz="2400" b="1" dirty="0">
                <a:solidFill>
                  <a:schemeClr val="tx1"/>
                </a:solidFill>
                <a:effectLst>
                  <a:outerShdw blurRad="38100" dist="38100" dir="2700000" algn="tl">
                    <a:srgbClr val="000000">
                      <a:alpha val="43137"/>
                    </a:srgbClr>
                  </a:outerShdw>
                </a:effectLst>
                <a:latin typeface="Simplified Arabic" pitchFamily="18" charset="-78"/>
                <a:cs typeface="+mn-cs"/>
              </a:rPr>
              <a:t>"سن التشريع </a:t>
            </a:r>
            <a:r>
              <a:rPr lang="ar-EG" sz="2400" b="1" dirty="0" smtClean="0">
                <a:solidFill>
                  <a:schemeClr val="tx1"/>
                </a:solidFill>
                <a:effectLst>
                  <a:outerShdw blurRad="38100" dist="38100" dir="2700000" algn="tl">
                    <a:srgbClr val="000000">
                      <a:alpha val="43137"/>
                    </a:srgbClr>
                  </a:outerShdw>
                </a:effectLst>
                <a:latin typeface="Simplified Arabic" pitchFamily="18" charset="-78"/>
                <a:cs typeface="+mn-cs"/>
              </a:rPr>
              <a:t>وإصداره</a:t>
            </a:r>
            <a:r>
              <a:rPr lang="ar-EG" sz="2400" b="1" dirty="0">
                <a:solidFill>
                  <a:schemeClr val="tx1"/>
                </a:solidFill>
                <a:effectLst>
                  <a:outerShdw blurRad="38100" dist="38100" dir="2700000" algn="tl">
                    <a:srgbClr val="000000">
                      <a:alpha val="43137"/>
                    </a:srgbClr>
                  </a:outerShdw>
                </a:effectLst>
                <a:latin typeface="Simplified Arabic" pitchFamily="18" charset="-78"/>
              </a:rPr>
              <a:t> "</a:t>
            </a:r>
            <a:r>
              <a:rPr lang="ar-EG" sz="2400" b="1" dirty="0" smtClean="0">
                <a:solidFill>
                  <a:schemeClr val="tx1"/>
                </a:solidFill>
                <a:effectLst>
                  <a:outerShdw blurRad="38100" dist="38100" dir="2700000" algn="tl">
                    <a:srgbClr val="000000">
                      <a:alpha val="43137"/>
                    </a:srgbClr>
                  </a:outerShdw>
                </a:effectLst>
                <a:latin typeface="Simplified Arabic" pitchFamily="18" charset="-78"/>
                <a:cs typeface="+mn-cs"/>
              </a:rPr>
              <a:t> </a:t>
            </a:r>
            <a:r>
              <a:rPr lang="ar-EG" sz="2400" dirty="0">
                <a:solidFill>
                  <a:schemeClr val="tx1"/>
                </a:solidFill>
                <a:latin typeface="Simplified Arabic" pitchFamily="18" charset="-78"/>
                <a:cs typeface="+mn-cs"/>
              </a:rPr>
              <a:t>الخطوات التي تتخذ حتى تصبح له قوة </a:t>
            </a:r>
            <a:r>
              <a:rPr lang="ar-EG" sz="2400" dirty="0" smtClean="0">
                <a:solidFill>
                  <a:schemeClr val="tx1"/>
                </a:solidFill>
                <a:latin typeface="Simplified Arabic" pitchFamily="18" charset="-78"/>
                <a:cs typeface="+mn-cs"/>
              </a:rPr>
              <a:t>التنفيذ؛ ذلك </a:t>
            </a:r>
            <a:r>
              <a:rPr lang="ar-EG" sz="2400" dirty="0">
                <a:solidFill>
                  <a:schemeClr val="tx1"/>
                </a:solidFill>
                <a:latin typeface="Simplified Arabic" pitchFamily="18" charset="-78"/>
                <a:cs typeface="+mn-cs"/>
              </a:rPr>
              <a:t>أن سن التشريع بالمعنى الدقيق يفيد الخطوات التي تقوم بها السلطة التشريعية، أما إصداره فيعني الخطوات التي يقوم بها رئيس </a:t>
            </a:r>
            <a:r>
              <a:rPr lang="ar-EG" sz="2400" dirty="0" smtClean="0">
                <a:solidFill>
                  <a:schemeClr val="tx1"/>
                </a:solidFill>
                <a:latin typeface="Simplified Arabic" pitchFamily="18" charset="-78"/>
                <a:cs typeface="+mn-cs"/>
              </a:rPr>
              <a:t>الجمهورية لجعله نافذاً.</a:t>
            </a:r>
          </a:p>
          <a:p>
            <a:pPr algn="just" rtl="1"/>
            <a:r>
              <a:rPr lang="ar-EG" sz="2400" b="1" dirty="0" smtClean="0">
                <a:solidFill>
                  <a:schemeClr val="tx1"/>
                </a:solidFill>
                <a:effectLst>
                  <a:outerShdw blurRad="38100" dist="38100" dir="2700000" algn="tl">
                    <a:srgbClr val="000000">
                      <a:alpha val="43137"/>
                    </a:srgbClr>
                  </a:outerShdw>
                </a:effectLst>
                <a:latin typeface="Simplified Arabic" pitchFamily="18" charset="-78"/>
                <a:cs typeface="+mn-cs"/>
              </a:rPr>
              <a:t>** مراحل سن التشريع العادي:</a:t>
            </a:r>
          </a:p>
          <a:p>
            <a:pPr marL="342900" indent="-342900" algn="just" rtl="1">
              <a:buFont typeface="Arial" pitchFamily="34" charset="0"/>
              <a:buChar char="•"/>
            </a:pPr>
            <a:r>
              <a:rPr lang="ar-EG" sz="2400" b="1" dirty="0">
                <a:solidFill>
                  <a:schemeClr val="tx1"/>
                </a:solidFill>
                <a:latin typeface="Simplified Arabic" pitchFamily="18" charset="-78"/>
                <a:cs typeface="+mn-cs"/>
              </a:rPr>
              <a:t>يمر سن التشريع العادي ونفاذه بخمس مراحل حتى يصبح </a:t>
            </a:r>
            <a:r>
              <a:rPr lang="ar-EG" sz="2400" b="1" dirty="0" smtClean="0">
                <a:solidFill>
                  <a:schemeClr val="tx1"/>
                </a:solidFill>
                <a:latin typeface="Simplified Arabic" pitchFamily="18" charset="-78"/>
                <a:cs typeface="+mn-cs"/>
              </a:rPr>
              <a:t>نافذاً ملزماً وهي: </a:t>
            </a:r>
            <a:r>
              <a:rPr lang="ar-EG" sz="2400" dirty="0" smtClean="0">
                <a:solidFill>
                  <a:schemeClr val="tx1"/>
                </a:solidFill>
                <a:latin typeface="Simplified Arabic" pitchFamily="18" charset="-78"/>
                <a:cs typeface="+mn-cs"/>
              </a:rPr>
              <a:t>اقتراح التشريع، الموافقة </a:t>
            </a:r>
            <a:r>
              <a:rPr lang="ar-EG" sz="2400" dirty="0">
                <a:solidFill>
                  <a:schemeClr val="tx1"/>
                </a:solidFill>
                <a:latin typeface="Simplified Arabic" pitchFamily="18" charset="-78"/>
                <a:cs typeface="+mn-cs"/>
              </a:rPr>
              <a:t>عليه من مجلس </a:t>
            </a:r>
            <a:r>
              <a:rPr lang="ar-EG" sz="2400" dirty="0" smtClean="0">
                <a:solidFill>
                  <a:schemeClr val="tx1"/>
                </a:solidFill>
                <a:latin typeface="Simplified Arabic" pitchFamily="18" charset="-78"/>
                <a:cs typeface="+mn-cs"/>
              </a:rPr>
              <a:t>النواب، تصديق </a:t>
            </a:r>
            <a:r>
              <a:rPr lang="ar-EG" sz="2400" dirty="0">
                <a:solidFill>
                  <a:schemeClr val="tx1"/>
                </a:solidFill>
                <a:latin typeface="Simplified Arabic" pitchFamily="18" charset="-78"/>
                <a:cs typeface="+mn-cs"/>
              </a:rPr>
              <a:t>رئيس الجمهورية </a:t>
            </a:r>
            <a:r>
              <a:rPr lang="ar-EG" sz="2400" dirty="0" smtClean="0">
                <a:solidFill>
                  <a:schemeClr val="tx1"/>
                </a:solidFill>
                <a:latin typeface="Simplified Arabic" pitchFamily="18" charset="-78"/>
                <a:cs typeface="+mn-cs"/>
              </a:rPr>
              <a:t>عليه، إصدار </a:t>
            </a:r>
            <a:r>
              <a:rPr lang="ar-EG" sz="2400" dirty="0">
                <a:solidFill>
                  <a:schemeClr val="tx1"/>
                </a:solidFill>
                <a:latin typeface="Simplified Arabic" pitchFamily="18" charset="-78"/>
                <a:cs typeface="+mn-cs"/>
              </a:rPr>
              <a:t>رئيس الجمهورية </a:t>
            </a:r>
            <a:r>
              <a:rPr lang="ar-EG" sz="2400" dirty="0" smtClean="0">
                <a:solidFill>
                  <a:schemeClr val="tx1"/>
                </a:solidFill>
                <a:latin typeface="Simplified Arabic" pitchFamily="18" charset="-78"/>
                <a:cs typeface="+mn-cs"/>
              </a:rPr>
              <a:t>للتشريع، نشر التشريع.</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4696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النوع الثالث: التشريع الفرعي( اللائحة):</a:t>
            </a:r>
          </a:p>
          <a:p>
            <a:pPr marL="342900" indent="-342900" algn="just" rtl="1">
              <a:buFont typeface="Arial" pitchFamily="34" charset="0"/>
              <a:buChar char="•"/>
            </a:pPr>
            <a:r>
              <a:rPr lang="ar-EG" sz="2400" dirty="0">
                <a:solidFill>
                  <a:schemeClr val="tx1"/>
                </a:solidFill>
                <a:latin typeface="Simplified Arabic" pitchFamily="18" charset="-78"/>
                <a:cs typeface="+mn-cs"/>
              </a:rPr>
              <a:t>بخلاف القرار بقانون الذي تصدره السلطة التنفيذية، كما </a:t>
            </a:r>
            <a:r>
              <a:rPr lang="ar-EG" sz="2400" dirty="0" smtClean="0">
                <a:solidFill>
                  <a:schemeClr val="tx1"/>
                </a:solidFill>
                <a:latin typeface="Simplified Arabic" pitchFamily="18" charset="-78"/>
                <a:cs typeface="+mn-cs"/>
              </a:rPr>
              <a:t>في قرارات </a:t>
            </a:r>
            <a:r>
              <a:rPr lang="ar-EG" sz="2400" dirty="0">
                <a:solidFill>
                  <a:schemeClr val="tx1"/>
                </a:solidFill>
                <a:latin typeface="Simplified Arabic" pitchFamily="18" charset="-78"/>
                <a:cs typeface="+mn-cs"/>
              </a:rPr>
              <a:t>حالة الضرورة وحالة تشريع التفويض، فإنها </a:t>
            </a:r>
            <a:r>
              <a:rPr lang="ar-EG" sz="2400" dirty="0" smtClean="0">
                <a:solidFill>
                  <a:schemeClr val="tx1"/>
                </a:solidFill>
                <a:latin typeface="Simplified Arabic" pitchFamily="18" charset="-78"/>
                <a:cs typeface="+mn-cs"/>
              </a:rPr>
              <a:t>تختص أحياناً بلإصدار قواعد </a:t>
            </a:r>
            <a:r>
              <a:rPr lang="ar-EG" sz="2400" dirty="0">
                <a:solidFill>
                  <a:schemeClr val="tx1"/>
                </a:solidFill>
                <a:latin typeface="Simplified Arabic" pitchFamily="18" charset="-78"/>
                <a:cs typeface="+mn-cs"/>
              </a:rPr>
              <a:t>عامة مجردة وهى ما يسمى باللوائح. وهذه القرارات تصدرها السلطة التنفيذية بما لها من اختصاص أصيل في هذا الشأن تستمده مباشرة من الدستور.</a:t>
            </a:r>
          </a:p>
          <a:p>
            <a:pPr marL="342900" indent="-342900" algn="just" rtl="1">
              <a:buFont typeface="Arial" pitchFamily="34" charset="0"/>
              <a:buChar char="•"/>
            </a:pPr>
            <a:r>
              <a:rPr lang="ar-EG" sz="2400" b="1" dirty="0">
                <a:solidFill>
                  <a:schemeClr val="tx1"/>
                </a:solidFill>
                <a:latin typeface="Simplified Arabic" pitchFamily="18" charset="-78"/>
                <a:cs typeface="+mn-cs"/>
              </a:rPr>
              <a:t>واختصاص السلطة التنفيذية بإصدار اللوائح هـو اختصاص عادي تباشره بصفة دائمة وفي الظروف العادية</a:t>
            </a:r>
            <a:r>
              <a:rPr lang="ar-EG" sz="2400" b="1" dirty="0" smtClean="0">
                <a:solidFill>
                  <a:schemeClr val="tx1"/>
                </a:solidFill>
                <a:latin typeface="Simplified Arabic" pitchFamily="18" charset="-78"/>
                <a:cs typeface="+mn-cs"/>
              </a:rPr>
              <a:t>.</a:t>
            </a:r>
          </a:p>
          <a:p>
            <a:pPr marL="342900" indent="-342900" algn="just" rtl="1">
              <a:buFont typeface="Arial" pitchFamily="34" charset="0"/>
              <a:buChar char="•"/>
            </a:pPr>
            <a:r>
              <a:rPr lang="ar-EG" sz="2400" b="1" dirty="0">
                <a:solidFill>
                  <a:schemeClr val="tx1"/>
                </a:solidFill>
                <a:latin typeface="Simplified Arabic" pitchFamily="18" charset="-78"/>
                <a:cs typeface="+mn-cs"/>
              </a:rPr>
              <a:t>واللوائح التي تصدرها السلطة التنفيذية بمقتضى هذا الاختصاص العادي، ليس لها قوة التشريعات التي تصدرها في الحالات الاستثنائية السابق ذكرها، </a:t>
            </a:r>
            <a:r>
              <a:rPr lang="ar-EG" sz="2400" dirty="0">
                <a:solidFill>
                  <a:schemeClr val="tx1"/>
                </a:solidFill>
                <a:latin typeface="Simplified Arabic" pitchFamily="18" charset="-78"/>
                <a:cs typeface="+mn-cs"/>
              </a:rPr>
              <a:t>والتي تعادل قوة القانون، أي قوة التشريع الصادر عن السلطة التشريعية أما اللوائح فهي لا تعادل التشريع العادي في القوة، بل هي أقل منه في الدرجة ولذلك يطلق عليها اسم التشريع الفرعي أو اللائحة بالمقابلة للتشريع العادي أو الرئيسي وهو ما  يسمى أحيانا بالقانون</a:t>
            </a:r>
            <a:r>
              <a:rPr lang="ar-EG" sz="2400" dirty="0" smtClean="0">
                <a:solidFill>
                  <a:schemeClr val="tx1"/>
                </a:solidFill>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1826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النوع الثالث: التشريع الفرعي( اللائحة):</a:t>
            </a:r>
          </a:p>
          <a:p>
            <a:pPr marL="342900" indent="-342900" algn="just" rtl="1">
              <a:buFont typeface="Arial" pitchFamily="34" charset="0"/>
              <a:buChar char="•"/>
            </a:pPr>
            <a:r>
              <a:rPr lang="ar-EG" sz="2400" dirty="0">
                <a:solidFill>
                  <a:schemeClr val="tx1"/>
                </a:solidFill>
                <a:latin typeface="Simplified Arabic" pitchFamily="18" charset="-78"/>
                <a:cs typeface="+mn-cs"/>
              </a:rPr>
              <a:t>فالسلطة التشريعية تضع التشريع العادي وهو القانون، وقد تحمل محلها في ذلك السلطة التنفيذية بصفة استثنائية فتضع تشريعات في حكم القانون، وهو القرار بقانون </a:t>
            </a:r>
            <a:r>
              <a:rPr lang="ar-EG" sz="2400" b="1" dirty="0">
                <a:solidFill>
                  <a:schemeClr val="tx1"/>
                </a:solidFill>
                <a:latin typeface="Simplified Arabic" pitchFamily="18" charset="-78"/>
                <a:cs typeface="+mn-cs"/>
              </a:rPr>
              <a:t>أما السلطة التنفيذية فهي عندما تباشر اختصاصها الأصلي، تضع ما يسمى بالتشريع الفرعي أو اللائحة </a:t>
            </a:r>
            <a:r>
              <a:rPr lang="ar-EG" sz="2400" b="1" dirty="0" smtClean="0">
                <a:solidFill>
                  <a:schemeClr val="tx1"/>
                </a:solidFill>
                <a:latin typeface="Simplified Arabic" pitchFamily="18" charset="-78"/>
                <a:cs typeface="+mn-cs"/>
              </a:rPr>
              <a:t>وهو </a:t>
            </a:r>
            <a:r>
              <a:rPr lang="ar-EG" sz="2400" b="1" dirty="0">
                <a:solidFill>
                  <a:schemeClr val="tx1"/>
                </a:solidFill>
                <a:latin typeface="Simplified Arabic" pitchFamily="18" charset="-78"/>
                <a:cs typeface="+mn-cs"/>
              </a:rPr>
              <a:t>أقل درجة من القانون، وأقل درجة كذلك من القرار بقانون </a:t>
            </a:r>
            <a:r>
              <a:rPr lang="ar-EG" sz="2400" b="1" u="sng" dirty="0">
                <a:solidFill>
                  <a:schemeClr val="tx1"/>
                </a:solidFill>
                <a:latin typeface="Simplified Arabic" pitchFamily="18" charset="-78"/>
                <a:cs typeface="+mn-cs"/>
              </a:rPr>
              <a:t>واللوائح ثلاثة أنواع: </a:t>
            </a:r>
          </a:p>
          <a:p>
            <a:pPr algn="just" rtl="1"/>
            <a:r>
              <a:rPr lang="ar-EG" sz="2400" b="1" dirty="0" smtClean="0">
                <a:solidFill>
                  <a:schemeClr val="tx1"/>
                </a:solidFill>
                <a:latin typeface="Simplified Arabic" pitchFamily="18" charset="-78"/>
                <a:cs typeface="+mn-cs"/>
              </a:rPr>
              <a:t>أ‌. اللوائح </a:t>
            </a:r>
            <a:r>
              <a:rPr lang="ar-EG" sz="2400" b="1" dirty="0">
                <a:solidFill>
                  <a:schemeClr val="tx1"/>
                </a:solidFill>
                <a:latin typeface="Simplified Arabic" pitchFamily="18" charset="-78"/>
                <a:cs typeface="+mn-cs"/>
              </a:rPr>
              <a:t>التنفيذية.</a:t>
            </a:r>
          </a:p>
          <a:p>
            <a:pPr algn="just" rtl="1"/>
            <a:r>
              <a:rPr lang="ar-EG" sz="2400" b="1" dirty="0" smtClean="0">
                <a:solidFill>
                  <a:schemeClr val="tx1"/>
                </a:solidFill>
                <a:latin typeface="Simplified Arabic" pitchFamily="18" charset="-78"/>
                <a:cs typeface="+mn-cs"/>
              </a:rPr>
              <a:t>ب‌. اللوائح </a:t>
            </a:r>
            <a:r>
              <a:rPr lang="ar-EG" sz="2400" b="1" dirty="0">
                <a:solidFill>
                  <a:schemeClr val="tx1"/>
                </a:solidFill>
                <a:latin typeface="Simplified Arabic" pitchFamily="18" charset="-78"/>
                <a:cs typeface="+mn-cs"/>
              </a:rPr>
              <a:t>التنظيمية.</a:t>
            </a:r>
          </a:p>
          <a:p>
            <a:pPr algn="just" rtl="1"/>
            <a:r>
              <a:rPr lang="ar-EG" sz="2400" b="1" dirty="0" smtClean="0">
                <a:solidFill>
                  <a:schemeClr val="tx1"/>
                </a:solidFill>
                <a:latin typeface="Simplified Arabic" pitchFamily="18" charset="-78"/>
                <a:cs typeface="+mn-cs"/>
              </a:rPr>
              <a:t>ج‌. لوائح </a:t>
            </a:r>
            <a:r>
              <a:rPr lang="ar-EG" sz="2400" b="1" dirty="0">
                <a:solidFill>
                  <a:schemeClr val="tx1"/>
                </a:solidFill>
                <a:latin typeface="Simplified Arabic" pitchFamily="18" charset="-78"/>
                <a:cs typeface="+mn-cs"/>
              </a:rPr>
              <a:t>الضبط أو البوليس.</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9038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النوع الثالث: التشريع الفرعي( اللائحة):</a:t>
            </a:r>
          </a:p>
          <a:p>
            <a:pPr algn="just" rtl="1"/>
            <a:r>
              <a:rPr lang="ar-EG" sz="2400" b="1" dirty="0" smtClean="0">
                <a:solidFill>
                  <a:schemeClr val="tx1"/>
                </a:solidFill>
                <a:latin typeface="Simplified Arabic" pitchFamily="18" charset="-78"/>
                <a:cs typeface="+mn-cs"/>
              </a:rPr>
              <a:t>أ- اللوائح </a:t>
            </a:r>
            <a:r>
              <a:rPr lang="ar-EG" sz="2400" b="1" dirty="0">
                <a:solidFill>
                  <a:schemeClr val="tx1"/>
                </a:solidFill>
                <a:latin typeface="Simplified Arabic" pitchFamily="18" charset="-78"/>
                <a:cs typeface="+mn-cs"/>
              </a:rPr>
              <a:t>التنفيذية:</a:t>
            </a:r>
          </a:p>
          <a:p>
            <a:pPr marL="342900" indent="-342900" algn="just" rtl="1">
              <a:buFont typeface="Arial" pitchFamily="34" charset="0"/>
              <a:buChar char="•"/>
            </a:pPr>
            <a:r>
              <a:rPr lang="ar-EG" sz="2400" dirty="0">
                <a:solidFill>
                  <a:schemeClr val="tx1"/>
                </a:solidFill>
                <a:latin typeface="Simplified Arabic" pitchFamily="18" charset="-78"/>
                <a:cs typeface="+mn-cs"/>
              </a:rPr>
              <a:t>وهي اللوائح التي تتضمن القواعد التفصيلية اللازمة لتنفيذ القوانين الصادرة عن السلطة </a:t>
            </a:r>
            <a:r>
              <a:rPr lang="ar-EG" sz="2400" dirty="0" smtClean="0">
                <a:solidFill>
                  <a:schemeClr val="tx1"/>
                </a:solidFill>
                <a:latin typeface="Simplified Arabic" pitchFamily="18" charset="-78"/>
                <a:cs typeface="+mn-cs"/>
              </a:rPr>
              <a:t>التشريعية. </a:t>
            </a:r>
            <a:r>
              <a:rPr lang="ar-EG" sz="2400" dirty="0">
                <a:solidFill>
                  <a:schemeClr val="tx1"/>
                </a:solidFill>
                <a:latin typeface="Simplified Arabic" pitchFamily="18" charset="-78"/>
                <a:cs typeface="+mn-cs"/>
              </a:rPr>
              <a:t>وهي تصدر من رئيس الجمهورية أو من يفوضه في ذلك لتنفيذ القوانين بما ليس فيه تعديل أو تعطيل لها أو إعفاء من تنفيذها حتى لا يعتورها </a:t>
            </a:r>
            <a:r>
              <a:rPr lang="ar-EG" sz="2400" dirty="0" smtClean="0">
                <a:solidFill>
                  <a:schemeClr val="tx1"/>
                </a:solidFill>
                <a:latin typeface="Simplified Arabic" pitchFamily="18" charset="-78"/>
                <a:cs typeface="+mn-cs"/>
              </a:rPr>
              <a:t>البطلان؛ فهي </a:t>
            </a:r>
            <a:r>
              <a:rPr lang="ar-EG" sz="2400" dirty="0">
                <a:solidFill>
                  <a:schemeClr val="tx1"/>
                </a:solidFill>
                <a:latin typeface="Simplified Arabic" pitchFamily="18" charset="-78"/>
                <a:cs typeface="+mn-cs"/>
              </a:rPr>
              <a:t>قواعد يكون الغرض منها وضع القوانين الصادرة عن السلطة التشريعية موضع التنفيذ، أي غرضها تنفيذ أو تطبيق القانون أو التشريع العــــادي الصادر عن السلطة التنفيذية</a:t>
            </a:r>
            <a:r>
              <a:rPr lang="ar-EG" sz="2400" dirty="0" smtClean="0">
                <a:solidFill>
                  <a:schemeClr val="tx1"/>
                </a:solidFill>
                <a:latin typeface="Simplified Arabic" pitchFamily="18" charset="-78"/>
                <a:cs typeface="+mn-cs"/>
              </a:rPr>
              <a:t>.</a:t>
            </a:r>
          </a:p>
          <a:p>
            <a:pPr algn="just" rtl="1"/>
            <a:r>
              <a:rPr lang="ar-EG" sz="2400" b="1" dirty="0" smtClean="0">
                <a:solidFill>
                  <a:schemeClr val="tx1"/>
                </a:solidFill>
                <a:latin typeface="Simplified Arabic" pitchFamily="18" charset="-78"/>
                <a:cs typeface="+mn-cs"/>
              </a:rPr>
              <a:t>ب- اللوائح </a:t>
            </a:r>
            <a:r>
              <a:rPr lang="ar-EG" sz="2400" b="1" dirty="0">
                <a:solidFill>
                  <a:schemeClr val="tx1"/>
                </a:solidFill>
                <a:latin typeface="Simplified Arabic" pitchFamily="18" charset="-78"/>
                <a:cs typeface="+mn-cs"/>
              </a:rPr>
              <a:t>التنظيمية:</a:t>
            </a:r>
          </a:p>
          <a:p>
            <a:pPr marL="342900" indent="-342900" algn="just" rtl="1">
              <a:buFont typeface="Arial" pitchFamily="34" charset="0"/>
              <a:buChar char="•"/>
            </a:pPr>
            <a:r>
              <a:rPr lang="ar-EG" sz="2400" dirty="0">
                <a:solidFill>
                  <a:schemeClr val="tx1"/>
                </a:solidFill>
                <a:latin typeface="Simplified Arabic" pitchFamily="18" charset="-78"/>
                <a:cs typeface="+mn-cs"/>
              </a:rPr>
              <a:t>وهي عبارة عن ما تصدره السلطة التنفيذية من تشريع لتنظيم وترتيب المصالح والمرافق العامة - فهذا نوع آخر من اللوائح تضعه السلطة التنفيذية لا لتنفيذ تشريع معين، بل لتنظيم المصالح العامة. وذلك أن عملية تنظيم وترتيب المصالح والمرافق العامة هي اختصاص أصيل للسلطة التنفيذية فهي المهيمنة على إدارتها. وفي سبيل إدارتها تلك تصدر لوائح لتسيير وترتيب تلك المصالح والمرافق العامة</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5071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النوع الثالث: التشريع الفرعي( اللائحة):</a:t>
            </a:r>
          </a:p>
          <a:p>
            <a:pPr algn="just" rtl="1"/>
            <a:r>
              <a:rPr lang="ar-EG" sz="2400" b="1" dirty="0" smtClean="0">
                <a:solidFill>
                  <a:schemeClr val="tx1"/>
                </a:solidFill>
                <a:latin typeface="Simplified Arabic" pitchFamily="18" charset="-78"/>
                <a:cs typeface="+mn-cs"/>
              </a:rPr>
              <a:t>ج‌. لوائح </a:t>
            </a:r>
            <a:r>
              <a:rPr lang="ar-EG" sz="2400" b="1" dirty="0">
                <a:solidFill>
                  <a:schemeClr val="tx1"/>
                </a:solidFill>
                <a:latin typeface="Simplified Arabic" pitchFamily="18" charset="-78"/>
                <a:cs typeface="+mn-cs"/>
              </a:rPr>
              <a:t>الضبط أو البوليس:</a:t>
            </a:r>
          </a:p>
          <a:p>
            <a:pPr marL="342900" indent="-342900" algn="just" rtl="1">
              <a:buFont typeface="Arial" pitchFamily="34" charset="0"/>
              <a:buChar char="•"/>
            </a:pPr>
            <a:r>
              <a:rPr lang="ar-EG" sz="2400" b="1" dirty="0">
                <a:solidFill>
                  <a:schemeClr val="tx1"/>
                </a:solidFill>
                <a:latin typeface="Simplified Arabic" pitchFamily="18" charset="-78"/>
                <a:cs typeface="+mn-cs"/>
              </a:rPr>
              <a:t>يقصد بها ما تضعه السلطة التنفيذية من قيود تشريعية على الحريات الفردية لحفظ الضبط أو البوليس بمعناه العام</a:t>
            </a:r>
            <a:r>
              <a:rPr lang="ar-EG" sz="2400" dirty="0">
                <a:solidFill>
                  <a:schemeClr val="tx1"/>
                </a:solidFill>
                <a:latin typeface="Simplified Arabic" pitchFamily="18" charset="-78"/>
                <a:cs typeface="+mn-cs"/>
              </a:rPr>
              <a:t>، أي لحفظ الأمن وتوفير السكينة والطمأنينة وحماية الصحة </a:t>
            </a:r>
            <a:r>
              <a:rPr lang="ar-EG" sz="2400" dirty="0" smtClean="0">
                <a:solidFill>
                  <a:schemeClr val="tx1"/>
                </a:solidFill>
                <a:latin typeface="Simplified Arabic" pitchFamily="18" charset="-78"/>
                <a:cs typeface="+mn-cs"/>
              </a:rPr>
              <a:t>العامة. </a:t>
            </a:r>
            <a:r>
              <a:rPr lang="ar-EG" sz="2400" dirty="0">
                <a:solidFill>
                  <a:schemeClr val="tx1"/>
                </a:solidFill>
                <a:latin typeface="Simplified Arabic" pitchFamily="18" charset="-78"/>
                <a:cs typeface="+mn-cs"/>
              </a:rPr>
              <a:t>فهــي اللائحة التي تصدر عن رئيس الجمهورية وفقاً للدستور للمحافظة على النظــــام العام بعناصره الثلاث وهي الأمن العام والصحة العامة والسكينة </a:t>
            </a:r>
            <a:r>
              <a:rPr lang="ar-EG" sz="2400" dirty="0" smtClean="0">
                <a:solidFill>
                  <a:schemeClr val="tx1"/>
                </a:solidFill>
                <a:latin typeface="Simplified Arabic" pitchFamily="18" charset="-78"/>
                <a:cs typeface="+mn-cs"/>
              </a:rPr>
              <a:t>العامة، </a:t>
            </a:r>
            <a:r>
              <a:rPr lang="ar-EG" sz="2400" dirty="0">
                <a:solidFill>
                  <a:schemeClr val="tx1"/>
                </a:solidFill>
                <a:latin typeface="Simplified Arabic" pitchFamily="18" charset="-78"/>
                <a:cs typeface="+mn-cs"/>
              </a:rPr>
              <a:t>ومن أمثلتها لوائح المرور ولوائح المحال المقلقة للراحة أو الضارة بالصحة ولوائح مراقبة الأغذية والباعة الجائلين</a:t>
            </a:r>
            <a:r>
              <a:rPr lang="ar-EG" sz="2400" dirty="0" smtClean="0">
                <a:solidFill>
                  <a:schemeClr val="tx1"/>
                </a:solidFill>
                <a:latin typeface="Simplified Arabic" pitchFamily="18" charset="-78"/>
                <a:cs typeface="+mn-cs"/>
              </a:rPr>
              <a:t>.</a:t>
            </a:r>
          </a:p>
          <a:p>
            <a:pPr marL="342900" indent="-342900" algn="just" rtl="1">
              <a:buFont typeface="Arial" pitchFamily="34" charset="0"/>
              <a:buChar char="•"/>
            </a:pPr>
            <a:r>
              <a:rPr lang="ar-EG" sz="2400" b="1" dirty="0" smtClean="0">
                <a:solidFill>
                  <a:schemeClr val="tx1"/>
                </a:solidFill>
                <a:latin typeface="Simplified Arabic" pitchFamily="18" charset="-78"/>
                <a:cs typeface="+mn-cs"/>
              </a:rPr>
              <a:t>** تعريف التقنين وتطوره:</a:t>
            </a:r>
          </a:p>
          <a:p>
            <a:pPr marL="342900" indent="-342900" algn="just" rtl="1">
              <a:buFont typeface="Arial" pitchFamily="34" charset="0"/>
              <a:buChar char="•"/>
            </a:pPr>
            <a:r>
              <a:rPr lang="ar-EG" sz="2400" dirty="0">
                <a:solidFill>
                  <a:schemeClr val="tx1"/>
                </a:solidFill>
                <a:latin typeface="Simplified Arabic" pitchFamily="18" charset="-78"/>
                <a:cs typeface="+mn-cs"/>
              </a:rPr>
              <a:t>التقنين هو اصطلاح يقصد بـه جمـــع غالبيــة القواعد -إن لم يكن جميعها -التي تتعلق بفرع من فروع القانون فـــي تشريع واحد بعد تنسيقها ورفع ما بينها من تناقض، وبعد ترتيبها بحسب المسائل التي تنظمها وإيرادها في صورة مواد يحمل كل منها رقماً مسلسلاً </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924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marL="342900" indent="-342900" algn="just" rtl="1">
              <a:buFont typeface="Arial" pitchFamily="34" charset="0"/>
              <a:buChar char="•"/>
            </a:pPr>
            <a:r>
              <a:rPr lang="ar-EG" sz="2400" b="1" u="sng" dirty="0" smtClean="0">
                <a:solidFill>
                  <a:schemeClr val="tx1"/>
                </a:solidFill>
                <a:latin typeface="Simplified Arabic" pitchFamily="18" charset="-78"/>
                <a:cs typeface="+mn-cs"/>
              </a:rPr>
              <a:t>إذن </a:t>
            </a:r>
            <a:r>
              <a:rPr lang="ar-EG" sz="2400" b="1" u="sng" dirty="0">
                <a:solidFill>
                  <a:schemeClr val="tx1"/>
                </a:solidFill>
                <a:latin typeface="Simplified Arabic" pitchFamily="18" charset="-78"/>
                <a:cs typeface="+mn-cs"/>
              </a:rPr>
              <a:t>فالتقنين تشريع، والتشريع لابد وأن يصدر عن السلطة التشريعية </a:t>
            </a:r>
            <a:r>
              <a:rPr lang="ar-EG" sz="2400" dirty="0">
                <a:solidFill>
                  <a:schemeClr val="tx1"/>
                </a:solidFill>
                <a:latin typeface="Simplified Arabic" pitchFamily="18" charset="-78"/>
                <a:cs typeface="+mn-cs"/>
              </a:rPr>
              <a:t>ومن هنا فإن أي تجميع للقواعد القانونية يقوم به فرد أو هيئة أو سلطة غير السلطة التشريعية لا يصح أن يطلق عليه تسمية التقنين، حتى ولو استوفى بقية خصائص التعريف المتقدم. فما يطلق عليهـا </a:t>
            </a:r>
            <a:r>
              <a:rPr lang="ar-EG" sz="2400" b="1" dirty="0">
                <a:solidFill>
                  <a:schemeClr val="tx1"/>
                </a:solidFill>
                <a:latin typeface="Simplified Arabic" pitchFamily="18" charset="-78"/>
                <a:cs typeface="+mn-cs"/>
              </a:rPr>
              <a:t>"التقنينات غير الرسمية" </a:t>
            </a:r>
            <a:r>
              <a:rPr lang="ar-EG" sz="2400" dirty="0">
                <a:solidFill>
                  <a:schemeClr val="tx1"/>
                </a:solidFill>
                <a:latin typeface="Simplified Arabic" pitchFamily="18" charset="-78"/>
                <a:cs typeface="+mn-cs"/>
              </a:rPr>
              <a:t>ليست في الحقيقة تقنينات بالمعنى المقصود. فلو أن شخص أو هيئة قامت بتجميع القواعد العرفية التي تحكــم موضوعاً معيناً، أو بتجميع قواعد القانون الإداري -وهو لم يقنن رسميا - فإن هذا العمل لن يكون مقصوداً في حديثنا عن التقنين. ومثـل هـذا العمل نصادفه كثيراً في مسائل الأحوال الشخصية فلقد قامت كل طائفة من طوائف غير المسلمين بتجميع قواعدها وتنسيقها وترتيبها في صورة مواد متسلسلة وأسمت عليها قانوناً والواقع أن ما عملته ليس قانونــــاً وليس تقنينا وإنما هو تجميع غير رسمي لبعض القواعد.</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44330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marL="342900" indent="-342900" algn="just" rtl="1">
              <a:buFont typeface="Arial" pitchFamily="34" charset="0"/>
              <a:buChar char="•"/>
            </a:pPr>
            <a:r>
              <a:rPr lang="ar-EG" sz="2400" b="1" u="sng" dirty="0">
                <a:solidFill>
                  <a:schemeClr val="tx1"/>
                </a:solidFill>
                <a:latin typeface="Simplified Arabic" pitchFamily="18" charset="-78"/>
                <a:cs typeface="+mn-cs"/>
              </a:rPr>
              <a:t>مزايا التقنين:</a:t>
            </a:r>
          </a:p>
          <a:p>
            <a:pPr algn="just" rtl="1"/>
            <a:r>
              <a:rPr lang="ar-EG" sz="2400" dirty="0" smtClean="0">
                <a:solidFill>
                  <a:schemeClr val="tx1"/>
                </a:solidFill>
                <a:latin typeface="Simplified Arabic" pitchFamily="18" charset="-78"/>
                <a:cs typeface="+mn-cs"/>
              </a:rPr>
              <a:t>- </a:t>
            </a:r>
            <a:r>
              <a:rPr lang="ar-EG" sz="2400" b="1" dirty="0" smtClean="0">
                <a:solidFill>
                  <a:schemeClr val="tx1"/>
                </a:solidFill>
                <a:latin typeface="Simplified Arabic" pitchFamily="18" charset="-78"/>
                <a:cs typeface="+mn-cs"/>
              </a:rPr>
              <a:t>عملية </a:t>
            </a:r>
            <a:r>
              <a:rPr lang="ar-EG" sz="2400" b="1" dirty="0">
                <a:solidFill>
                  <a:schemeClr val="tx1"/>
                </a:solidFill>
                <a:latin typeface="Simplified Arabic" pitchFamily="18" charset="-78"/>
                <a:cs typeface="+mn-cs"/>
              </a:rPr>
              <a:t>التقنين ضرورة يقتضيها تقدم المدنيــة ونشاط حركــــة </a:t>
            </a:r>
            <a:r>
              <a:rPr lang="ar-EG" sz="2400" b="1" dirty="0">
                <a:solidFill>
                  <a:schemeClr val="tx1"/>
                </a:solidFill>
                <a:latin typeface="Simplified Arabic" pitchFamily="18" charset="-78"/>
              </a:rPr>
              <a:t>التشريع </a:t>
            </a:r>
            <a:r>
              <a:rPr lang="ar-EG" sz="2400" b="1" dirty="0" smtClean="0">
                <a:solidFill>
                  <a:schemeClr val="tx1"/>
                </a:solidFill>
                <a:latin typeface="Simplified Arabic" pitchFamily="18" charset="-78"/>
                <a:cs typeface="+mn-cs"/>
              </a:rPr>
              <a:t>نشاطاً كبيراً </a:t>
            </a:r>
            <a:r>
              <a:rPr lang="ar-EG" sz="2400" b="1" dirty="0">
                <a:solidFill>
                  <a:schemeClr val="tx1"/>
                </a:solidFill>
                <a:latin typeface="Simplified Arabic" pitchFamily="18" charset="-78"/>
                <a:cs typeface="+mn-cs"/>
              </a:rPr>
              <a:t>لا يؤمن مع وفرته التعارض والتضارب بين نصوص التشريع المتناثرة، </a:t>
            </a:r>
            <a:r>
              <a:rPr lang="ar-EG" sz="2400" dirty="0">
                <a:solidFill>
                  <a:schemeClr val="tx1"/>
                </a:solidFill>
                <a:latin typeface="Simplified Arabic" pitchFamily="18" charset="-78"/>
                <a:cs typeface="+mn-cs"/>
              </a:rPr>
              <a:t>فيحتاج الأمر إلـــى جمـــع مــا يخص من هذه النصوص كل فرع مستقل من فروع القانون في وثيقة واحدة جامعة تحقق التناسق بين النصوص وترفع التعارض بينها.</a:t>
            </a:r>
          </a:p>
          <a:p>
            <a:pPr marL="342900" indent="-342900" algn="just" rtl="1">
              <a:buFontTx/>
              <a:buChar char="-"/>
            </a:pPr>
            <a:r>
              <a:rPr lang="ar-EG" sz="2400" b="1" dirty="0" smtClean="0">
                <a:solidFill>
                  <a:schemeClr val="tx1"/>
                </a:solidFill>
                <a:latin typeface="Simplified Arabic" pitchFamily="18" charset="-78"/>
                <a:cs typeface="+mn-cs"/>
              </a:rPr>
              <a:t>والتقنين </a:t>
            </a:r>
            <a:r>
              <a:rPr lang="ar-EG" sz="2400" b="1" dirty="0">
                <a:solidFill>
                  <a:schemeClr val="tx1"/>
                </a:solidFill>
                <a:latin typeface="Simplified Arabic" pitchFamily="18" charset="-78"/>
                <a:cs typeface="+mn-cs"/>
              </a:rPr>
              <a:t>إذ يضم القواعد المتعلقة بفرع معين من فروع القانون، وينسقها ويرتبها في وضوح وإيجاز وبساطة يجعل من الميسور معرفة حكم القانون في مسألة معينة بأسرع ما يمكــن وبأقــل مجهود ممكن. </a:t>
            </a:r>
            <a:r>
              <a:rPr lang="ar-EG" sz="2400" dirty="0">
                <a:solidFill>
                  <a:schemeClr val="tx1"/>
                </a:solidFill>
                <a:latin typeface="Simplified Arabic" pitchFamily="18" charset="-78"/>
                <a:cs typeface="+mn-cs"/>
              </a:rPr>
              <a:t>فمن يبغى حلا لمسألة لا يكون عليه إلا أن يستثير المجموعة التي ينظمها ويتيسر معرفة حكم القانون فيــه تمكين للقاضي من سرعة الفصل في المنازعات، وفيه إشاعة للثقة في النفوس، وفيه أيضاً ضمان هام لتحاشي إغفال قاعدة قانونية</a:t>
            </a:r>
            <a:r>
              <a:rPr lang="ar-EG" sz="2400" b="1" dirty="0">
                <a:solidFill>
                  <a:schemeClr val="tx1"/>
                </a:solidFill>
                <a:latin typeface="Simplified Arabic" pitchFamily="18" charset="-78"/>
                <a:cs typeface="+mn-cs"/>
              </a:rPr>
              <a:t>. ولا شك أن الإحاطة بكافة القواعد القانونية التي تتعلق بمسألة معينة تتأتى لو أن هذه القواعد القانونية كانت مجمعة في كتاب واحد</a:t>
            </a:r>
            <a:r>
              <a:rPr lang="ar-EG" sz="2400" b="1" dirty="0" smtClean="0">
                <a:solidFill>
                  <a:schemeClr val="tx1"/>
                </a:solidFill>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1726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493538"/>
          </a:xfrm>
          <a:prstGeom prst="rect">
            <a:avLst/>
          </a:prstGeom>
        </p:spPr>
        <p:txBody>
          <a:bodyPr wrap="square">
            <a:spAutoFit/>
          </a:bodyPr>
          <a:lstStyle/>
          <a:p>
            <a:pPr marL="342900" indent="-342900" algn="just" rtl="1">
              <a:buFont typeface="Arial" pitchFamily="34" charset="0"/>
              <a:buChar char="•"/>
            </a:pPr>
            <a:r>
              <a:rPr lang="ar-EG" sz="2200" b="1" u="sng" dirty="0">
                <a:solidFill>
                  <a:schemeClr val="tx1"/>
                </a:solidFill>
                <a:latin typeface="Simplified Arabic" pitchFamily="18" charset="-78"/>
                <a:cs typeface="+mn-cs"/>
              </a:rPr>
              <a:t>مزايا التقنين:</a:t>
            </a:r>
          </a:p>
          <a:p>
            <a:pPr marL="342900" indent="-342900" algn="just" rtl="1">
              <a:buFontTx/>
              <a:buChar char="-"/>
            </a:pPr>
            <a:r>
              <a:rPr lang="ar-EG" sz="2200" b="1" dirty="0" smtClean="0">
                <a:solidFill>
                  <a:schemeClr val="tx1"/>
                </a:solidFill>
                <a:latin typeface="Simplified Arabic" pitchFamily="18" charset="-78"/>
                <a:cs typeface="+mn-cs"/>
              </a:rPr>
              <a:t>والتقنين </a:t>
            </a:r>
            <a:r>
              <a:rPr lang="ar-EG" sz="2200" b="1" dirty="0">
                <a:solidFill>
                  <a:schemeClr val="tx1"/>
                </a:solidFill>
                <a:latin typeface="Simplified Arabic" pitchFamily="18" charset="-78"/>
                <a:cs typeface="+mn-cs"/>
              </a:rPr>
              <a:t>بحسبانه تشريعاً ضخماً يحقق من باب أولى مزايـــا التشريع بالمعنى العادي. </a:t>
            </a:r>
            <a:r>
              <a:rPr lang="ar-EG" sz="2200" dirty="0">
                <a:solidFill>
                  <a:schemeClr val="tx1"/>
                </a:solidFill>
                <a:latin typeface="Simplified Arabic" pitchFamily="18" charset="-78"/>
                <a:cs typeface="+mn-cs"/>
              </a:rPr>
              <a:t>فهو من ناحية يحقق وحدة القانون في البلــــد الواحد، وهو من ناحية ثانية يكون أداة لدفع المجتمع إلى الأمام وإدخال الأنظمة والأفكار المناسبة في النظام القانوني. وقــــد أصبح التقنين اليوم في العصر الحديث أداة لتأكيد ما تبلغه الجماعة من وحدة سياسية بل لقد أصبح كذلك مظهراً للاستقلال الوطني تفتتح به الجماعات المتحررة حياتهـا عقـب التخلص من الاستعمار</a:t>
            </a:r>
            <a:r>
              <a:rPr lang="ar-EG" sz="2200" dirty="0" smtClean="0">
                <a:solidFill>
                  <a:schemeClr val="tx1"/>
                </a:solidFill>
                <a:latin typeface="Simplified Arabic" pitchFamily="18" charset="-78"/>
                <a:cs typeface="+mn-cs"/>
              </a:rPr>
              <a:t>.</a:t>
            </a:r>
          </a:p>
          <a:p>
            <a:pPr marL="342900" indent="-342900" algn="just" rtl="1">
              <a:buFont typeface="Arial" pitchFamily="34" charset="0"/>
              <a:buChar char="•"/>
            </a:pPr>
            <a:r>
              <a:rPr lang="ar-EG" sz="2200" b="1" u="sng" dirty="0">
                <a:solidFill>
                  <a:schemeClr val="tx1"/>
                </a:solidFill>
                <a:latin typeface="Simplified Arabic" pitchFamily="18" charset="-78"/>
                <a:cs typeface="+mn-cs"/>
              </a:rPr>
              <a:t>عيوب التقنين:</a:t>
            </a:r>
          </a:p>
          <a:p>
            <a:pPr marL="342900" indent="-342900" algn="just" rtl="1">
              <a:buFontTx/>
              <a:buChar char="-"/>
            </a:pPr>
            <a:r>
              <a:rPr lang="ar-EG" sz="2200" dirty="0">
                <a:solidFill>
                  <a:schemeClr val="tx1"/>
                </a:solidFill>
                <a:latin typeface="Simplified Arabic" pitchFamily="18" charset="-78"/>
                <a:cs typeface="+mn-cs"/>
              </a:rPr>
              <a:t>لقيت فكرة التقنين مهاجمة شديدة من أنصار المذهب التاريخـي وعلى رأسهم</a:t>
            </a:r>
            <a:r>
              <a:rPr lang="ar-EG" sz="2200" b="1" dirty="0">
                <a:solidFill>
                  <a:schemeClr val="tx1"/>
                </a:solidFill>
                <a:effectLst>
                  <a:outerShdw blurRad="38100" dist="38100" dir="2700000" algn="tl">
                    <a:srgbClr val="000000">
                      <a:alpha val="43137"/>
                    </a:srgbClr>
                  </a:outerShdw>
                </a:effectLst>
                <a:latin typeface="Simplified Arabic" pitchFamily="18" charset="-78"/>
                <a:cs typeface="+mn-cs"/>
              </a:rPr>
              <a:t> سافيني</a:t>
            </a:r>
            <a:r>
              <a:rPr lang="ar-EG" sz="2200" dirty="0">
                <a:solidFill>
                  <a:schemeClr val="tx1"/>
                </a:solidFill>
                <a:latin typeface="Simplified Arabic" pitchFamily="18" charset="-78"/>
                <a:cs typeface="+mn-cs"/>
              </a:rPr>
              <a:t>. ومن تعاليم هذا المذهب أن القانون كائن </a:t>
            </a:r>
            <a:r>
              <a:rPr lang="ar-EG" sz="2200" dirty="0" smtClean="0">
                <a:solidFill>
                  <a:schemeClr val="tx1"/>
                </a:solidFill>
                <a:latin typeface="Simplified Arabic" pitchFamily="18" charset="-78"/>
                <a:cs typeface="+mn-cs"/>
              </a:rPr>
              <a:t>حــــي </a:t>
            </a:r>
            <a:r>
              <a:rPr lang="ar-EG" sz="2200" dirty="0">
                <a:solidFill>
                  <a:schemeClr val="tx1"/>
                </a:solidFill>
                <a:latin typeface="Simplified Arabic" pitchFamily="18" charset="-78"/>
                <a:cs typeface="+mn-cs"/>
              </a:rPr>
              <a:t>يساير الجماعة في تطورها، وليس من المصلحة أن يصب في نصوص تشريعية تطبعه بطابع الجمود أو تعوق مسايرته حاجات المجتمع، وأنه إذا كان هذا العيب يخفف منه في التشريع العادي افتراض موالاة المشرع له بالتعديل كلما دعت الحاجة إلى ذلك فإن احتمال هذا التخفيف منعدم في حالة التقنين أو هو جد ضعيف. </a:t>
            </a:r>
            <a:r>
              <a:rPr lang="ar-EG" sz="2200" b="1" dirty="0">
                <a:solidFill>
                  <a:schemeClr val="tx1"/>
                </a:solidFill>
                <a:latin typeface="Simplified Arabic" pitchFamily="18" charset="-78"/>
                <a:cs typeface="+mn-cs"/>
              </a:rPr>
              <a:t>وذلك لأن التقنين نظراً إلى ضخامة المجهود الذي يبذل فيـه وعلى الفائدة الكبرى التي يحققها للروابط القانونية تركيزه قواعد القانون في مواد </a:t>
            </a:r>
            <a:r>
              <a:rPr lang="ar-EG" sz="2200" b="1" dirty="0" smtClean="0">
                <a:solidFill>
                  <a:schemeClr val="tx1"/>
                </a:solidFill>
                <a:latin typeface="Simplified Arabic" pitchFamily="18" charset="-78"/>
                <a:cs typeface="+mn-cs"/>
              </a:rPr>
              <a:t>مختصرة،</a:t>
            </a:r>
            <a:r>
              <a:rPr lang="ar-EG" sz="2200" dirty="0" smtClean="0">
                <a:solidFill>
                  <a:schemeClr val="tx1"/>
                </a:solidFill>
                <a:latin typeface="Simplified Arabic" pitchFamily="18" charset="-78"/>
                <a:cs typeface="+mn-cs"/>
              </a:rPr>
              <a:t> </a:t>
            </a:r>
            <a:r>
              <a:rPr lang="ar-EG" sz="2200" dirty="0">
                <a:solidFill>
                  <a:schemeClr val="tx1"/>
                </a:solidFill>
                <a:latin typeface="Simplified Arabic" pitchFamily="18" charset="-78"/>
                <a:cs typeface="+mn-cs"/>
              </a:rPr>
              <a:t>يكسب بمجرد نشره شيئا من المهابة والتقديس يبهر الإبصار ويحجب عنها تطور القانون ويحمل الناس على أن ينظروا إليه باعتباره عملاً نهائياً يجب احترامه وعدم المساس به أو تناوله بالتعديل إلا عند الضرورة القصوى وفى غاية الحذر. </a:t>
            </a:r>
            <a:endParaRPr lang="ar-EG" sz="2200" dirty="0" smtClean="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8597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85871"/>
          </a:xfrm>
          <a:prstGeom prst="rect">
            <a:avLst/>
          </a:prstGeom>
        </p:spPr>
        <p:txBody>
          <a:bodyPr wrap="square">
            <a:spAutoFit/>
          </a:bodyPr>
          <a:lstStyle/>
          <a:p>
            <a:pPr lvl="0" algn="just" rtl="1"/>
            <a:r>
              <a:rPr lang="ar-EG" sz="2400" b="1" u="sng" dirty="0" smtClean="0">
                <a:solidFill>
                  <a:srgbClr val="FF0000"/>
                </a:solidFill>
                <a:latin typeface="Simplified Arabic" pitchFamily="18" charset="-78"/>
              </a:rPr>
              <a:t>ثانياً: العرف:</a:t>
            </a:r>
          </a:p>
          <a:p>
            <a:pPr lvl="0" algn="just" rtl="1"/>
            <a:r>
              <a:rPr lang="ar-EG" sz="2400" b="1" dirty="0" smtClean="0">
                <a:solidFill>
                  <a:schemeClr val="tx1"/>
                </a:solidFill>
                <a:latin typeface="Simplified Arabic" pitchFamily="18" charset="-78"/>
              </a:rPr>
              <a:t>1- تعريف </a:t>
            </a:r>
            <a:r>
              <a:rPr lang="ar-EG" sz="2400" b="1" dirty="0">
                <a:solidFill>
                  <a:schemeClr val="tx1"/>
                </a:solidFill>
                <a:latin typeface="Simplified Arabic" pitchFamily="18" charset="-78"/>
              </a:rPr>
              <a:t>العرف:</a:t>
            </a:r>
          </a:p>
          <a:p>
            <a:pPr marL="342900" lvl="0" indent="-342900" algn="just" rtl="1">
              <a:buFont typeface="Arial" pitchFamily="34" charset="0"/>
              <a:buChar char="•"/>
            </a:pPr>
            <a:r>
              <a:rPr lang="ar-EG" sz="2200" dirty="0">
                <a:solidFill>
                  <a:schemeClr val="tx1"/>
                </a:solidFill>
                <a:latin typeface="Simplified Arabic" pitchFamily="18" charset="-78"/>
              </a:rPr>
              <a:t>العرف هو عبارة عن </a:t>
            </a:r>
            <a:r>
              <a:rPr lang="ar-EG" sz="2200" b="1" u="sng" dirty="0">
                <a:solidFill>
                  <a:schemeClr val="tx1"/>
                </a:solidFill>
                <a:effectLst>
                  <a:outerShdw blurRad="38100" dist="38100" dir="2700000" algn="tl">
                    <a:srgbClr val="000000">
                      <a:alpha val="43137"/>
                    </a:srgbClr>
                  </a:outerShdw>
                </a:effectLst>
                <a:latin typeface="Simplified Arabic" pitchFamily="18" charset="-78"/>
              </a:rPr>
              <a:t>"اعتياد الناس أو اطرادهم على سلوك معين مع شعور بإلزام هذا السلوك" </a:t>
            </a:r>
            <a:r>
              <a:rPr lang="ar-EG" sz="2200" dirty="0">
                <a:solidFill>
                  <a:schemeClr val="tx1"/>
                </a:solidFill>
                <a:latin typeface="Simplified Arabic" pitchFamily="18" charset="-78"/>
              </a:rPr>
              <a:t>فهو عبارة عن عادة يتبعها الناس مع شعورهم بإلزامها إلزاماً قانونياً فالعرف هو إطراد العمل بين الناس وفقاً لسلوك معين: اطراداً مقترناً بإحساسهم بوجود جزاء قانوني يكفــــل احترام هذا </a:t>
            </a:r>
            <a:r>
              <a:rPr lang="ar-EG" sz="2200" dirty="0" smtClean="0">
                <a:solidFill>
                  <a:schemeClr val="tx1"/>
                </a:solidFill>
                <a:latin typeface="Simplified Arabic" pitchFamily="18" charset="-78"/>
              </a:rPr>
              <a:t>السلوك.</a:t>
            </a:r>
            <a:endParaRPr lang="ar-EG" sz="2200" dirty="0">
              <a:solidFill>
                <a:schemeClr val="tx1"/>
              </a:solidFill>
              <a:latin typeface="Simplified Arabic" pitchFamily="18" charset="-78"/>
            </a:endParaRPr>
          </a:p>
          <a:p>
            <a:pPr marL="342900" lvl="0" indent="-342900" algn="just" rtl="1">
              <a:buFont typeface="Arial" pitchFamily="34" charset="0"/>
              <a:buChar char="•"/>
            </a:pPr>
            <a:r>
              <a:rPr lang="ar-EG" sz="2200" dirty="0">
                <a:solidFill>
                  <a:schemeClr val="tx1"/>
                </a:solidFill>
                <a:latin typeface="Simplified Arabic" pitchFamily="18" charset="-78"/>
              </a:rPr>
              <a:t>فقد يحدث أن يسلك شخص مسلكاً معيناً إزاء مناسبة معينة ويقلده غيره في هذا السلوك حين تعرض له نفس المناسبة، وهكذا حتى يعتاد المجموع هذا السلوك ثم يصح في الأذهان أن هذا السلوك أمر لا خيار فيه وحينئذ يتكون العرف، الذي هو اعتياد ملزم- وهو بهذه المثابة يدخل الجماعة غير مكتوب ومن ثم فقواعده تعتبر من قواعد القانون غير المكتوب. وقد ورد بالأعمال التحضيرية للقانون المدني بـأن العرف هو "المصدر الشعبي الأصيل الذي يتصل اتصالاً مباشراً بالجماعة ويعتبر وسيلتها الفطرية لتنظيم تفاصيل المعاملات ومقومات المعايير التي يعجز التشريع عن تناولها بسبب تشعبها أو استعـصـائها على النص. ولذلك ظل هذا المصدر إلى جانب التشريع مصدر تكميلياً خصباً لا يقف إنتاجه عند حدود المعاملات التجارية بــل </a:t>
            </a:r>
            <a:r>
              <a:rPr lang="ar-EG" sz="2200" dirty="0" smtClean="0">
                <a:solidFill>
                  <a:schemeClr val="tx1"/>
                </a:solidFill>
                <a:latin typeface="Simplified Arabic" pitchFamily="18" charset="-78"/>
              </a:rPr>
              <a:t>يتناول المعاملات </a:t>
            </a:r>
            <a:r>
              <a:rPr lang="ar-EG" sz="2200" dirty="0">
                <a:solidFill>
                  <a:schemeClr val="tx1"/>
                </a:solidFill>
                <a:latin typeface="Simplified Arabic" pitchFamily="18" charset="-78"/>
              </a:rPr>
              <a:t>التي تسري في شأنها قواعد القانون المدني وســـائـر فـروع القانون الخاص والعام على </a:t>
            </a:r>
            <a:r>
              <a:rPr lang="ar-EG" sz="2200" dirty="0" smtClean="0">
                <a:solidFill>
                  <a:schemeClr val="tx1"/>
                </a:solidFill>
                <a:latin typeface="Simplified Arabic" pitchFamily="18" charset="-78"/>
              </a:rPr>
              <a:t>السواء</a:t>
            </a:r>
            <a:r>
              <a:rPr lang="ar-EG" sz="2200" dirty="0">
                <a:solidFill>
                  <a:schemeClr val="tx1"/>
                </a:solidFill>
                <a:latin typeface="Simplified Arabic" pitchFamily="18" charset="-78"/>
              </a:rPr>
              <a:t>"</a:t>
            </a:r>
            <a:r>
              <a:rPr lang="ar-EG" sz="2200" dirty="0" smtClean="0">
                <a:solidFill>
                  <a:schemeClr val="tx1"/>
                </a:solidFill>
                <a:latin typeface="Simplified Arabic" pitchFamily="18" charset="-78"/>
              </a:rPr>
              <a:t>.</a:t>
            </a:r>
            <a:endParaRPr lang="ar-EG" sz="2200"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4983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lvl="0" algn="just" rtl="1"/>
            <a:r>
              <a:rPr lang="ar-EG" sz="2400" b="1" dirty="0" smtClean="0">
                <a:solidFill>
                  <a:schemeClr val="tx1"/>
                </a:solidFill>
                <a:latin typeface="Simplified Arabic" pitchFamily="18" charset="-78"/>
              </a:rPr>
              <a:t>2- أركان العرف</a:t>
            </a:r>
            <a:r>
              <a:rPr lang="ar-EG" sz="2400" b="1" dirty="0">
                <a:solidFill>
                  <a:schemeClr val="tx1"/>
                </a:solidFill>
                <a:latin typeface="Simplified Arabic" pitchFamily="18" charset="-78"/>
              </a:rPr>
              <a:t>:</a:t>
            </a:r>
          </a:p>
          <a:p>
            <a:pPr marL="342900" lvl="0" indent="-342900" algn="just" rtl="1">
              <a:buFont typeface="Arial" pitchFamily="34" charset="0"/>
              <a:buChar char="•"/>
            </a:pPr>
            <a:r>
              <a:rPr lang="ar-EG" sz="2400" dirty="0">
                <a:solidFill>
                  <a:schemeClr val="tx1"/>
                </a:solidFill>
                <a:latin typeface="Simplified Arabic" pitchFamily="18" charset="-78"/>
              </a:rPr>
              <a:t>كما قلنا - فإن العرف هو اعتياد الناس على سلوك معين واعتقادهم بأن هذا السلوك ملزم من خلال هذا التعريف يتضح أن للعرف </a:t>
            </a:r>
            <a:r>
              <a:rPr lang="ar-EG" sz="2400" dirty="0" smtClean="0">
                <a:solidFill>
                  <a:schemeClr val="tx1"/>
                </a:solidFill>
                <a:latin typeface="Simplified Arabic" pitchFamily="18" charset="-78"/>
              </a:rPr>
              <a:t>ركنان: </a:t>
            </a:r>
            <a:r>
              <a:rPr lang="ar-EG" sz="2400" dirty="0">
                <a:solidFill>
                  <a:schemeClr val="tx1"/>
                </a:solidFill>
                <a:latin typeface="Simplified Arabic" pitchFamily="18" charset="-78"/>
              </a:rPr>
              <a:t>الأول هو الاعتياد أو ما يعرف بالركن المـــــادي </a:t>
            </a:r>
            <a:r>
              <a:rPr lang="ar-EG" sz="2400" dirty="0" smtClean="0">
                <a:solidFill>
                  <a:schemeClr val="tx1"/>
                </a:solidFill>
                <a:latin typeface="Simplified Arabic" pitchFamily="18" charset="-78"/>
              </a:rPr>
              <a:t>والثـــاني: </a:t>
            </a:r>
            <a:r>
              <a:rPr lang="ar-EG" sz="2400" dirty="0">
                <a:solidFill>
                  <a:schemeClr val="tx1"/>
                </a:solidFill>
                <a:latin typeface="Simplified Arabic" pitchFamily="18" charset="-78"/>
              </a:rPr>
              <a:t>الشعور بالإلزام أو ما يعرف بالركن </a:t>
            </a:r>
            <a:r>
              <a:rPr lang="ar-EG" sz="2400" dirty="0" smtClean="0">
                <a:solidFill>
                  <a:schemeClr val="tx1"/>
                </a:solidFill>
                <a:latin typeface="Simplified Arabic" pitchFamily="18" charset="-78"/>
              </a:rPr>
              <a:t>المعنوي.</a:t>
            </a:r>
            <a:endParaRPr lang="ar-EG" sz="2400" dirty="0">
              <a:solidFill>
                <a:schemeClr val="tx1"/>
              </a:solidFill>
              <a:latin typeface="Simplified Arabic" pitchFamily="18" charset="-78"/>
            </a:endParaRPr>
          </a:p>
          <a:p>
            <a:pPr lvl="0" algn="just" rtl="1"/>
            <a:r>
              <a:rPr lang="ar-EG" sz="2400" b="1" u="sng" dirty="0">
                <a:solidFill>
                  <a:schemeClr val="tx1"/>
                </a:solidFill>
                <a:latin typeface="Simplified Arabic" pitchFamily="18" charset="-78"/>
              </a:rPr>
              <a:t>الركن المادي: الاعتياد على سلوك معين:</a:t>
            </a:r>
          </a:p>
          <a:p>
            <a:pPr lvl="0" algn="just" rtl="1"/>
            <a:r>
              <a:rPr lang="ar-EG" sz="2400" dirty="0">
                <a:solidFill>
                  <a:schemeClr val="tx1"/>
                </a:solidFill>
                <a:latin typeface="Simplified Arabic" pitchFamily="18" charset="-78"/>
              </a:rPr>
              <a:t>يعني اعتياد الأفراد على سلوك معين أي اطرادهم على سلوك معين أو </a:t>
            </a:r>
            <a:r>
              <a:rPr lang="ar-EG" sz="2400" dirty="0" smtClean="0">
                <a:solidFill>
                  <a:schemeClr val="tx1"/>
                </a:solidFill>
                <a:latin typeface="Simplified Arabic" pitchFamily="18" charset="-78"/>
              </a:rPr>
              <a:t>تواتر هذا </a:t>
            </a:r>
            <a:r>
              <a:rPr lang="ar-EG" sz="2400" dirty="0">
                <a:solidFill>
                  <a:schemeClr val="tx1"/>
                </a:solidFill>
                <a:latin typeface="Simplified Arabic" pitchFamily="18" charset="-78"/>
              </a:rPr>
              <a:t>السلوك، ويجب أن يتوافر الاعتياد عدة شروط حتى يكتمل الركن الأول للعرف . فيجب أن يكون قديماً وأن يكون عاماً وثابتاً</a:t>
            </a:r>
            <a:r>
              <a:rPr lang="ar-EG" sz="2400" dirty="0" smtClean="0">
                <a:solidFill>
                  <a:schemeClr val="tx1"/>
                </a:solidFill>
                <a:latin typeface="Simplified Arabic" pitchFamily="18" charset="-78"/>
              </a:rPr>
              <a:t>.</a:t>
            </a:r>
          </a:p>
          <a:p>
            <a:pPr lvl="0" algn="just" rtl="1"/>
            <a:r>
              <a:rPr lang="ar-EG" sz="2400" b="1" u="sng" dirty="0">
                <a:solidFill>
                  <a:schemeClr val="tx1"/>
                </a:solidFill>
                <a:effectLst>
                  <a:outerShdw blurRad="38100" dist="38100" dir="2700000" algn="tl">
                    <a:srgbClr val="000000">
                      <a:alpha val="43137"/>
                    </a:srgbClr>
                  </a:outerShdw>
                </a:effectLst>
                <a:latin typeface="Simplified Arabic" pitchFamily="18" charset="-78"/>
              </a:rPr>
              <a:t>1- القــدم: </a:t>
            </a:r>
            <a:r>
              <a:rPr lang="ar-EG" sz="2400" dirty="0">
                <a:solidFill>
                  <a:schemeClr val="tx1"/>
                </a:solidFill>
                <a:latin typeface="Simplified Arabic" pitchFamily="18" charset="-78"/>
              </a:rPr>
              <a:t>فهو من مستلزمات الاطراد، فلا يقال أن الناس قد أطردوا على مسلك معين إلا إذا كانت قد مضت مدة طويلـة علــى إتباعهم هذا </a:t>
            </a:r>
            <a:r>
              <a:rPr lang="ar-EG" sz="2400" dirty="0" smtClean="0">
                <a:solidFill>
                  <a:schemeClr val="tx1"/>
                </a:solidFill>
                <a:latin typeface="Simplified Arabic" pitchFamily="18" charset="-78"/>
              </a:rPr>
              <a:t>المسلك؛ أي </a:t>
            </a:r>
            <a:r>
              <a:rPr lang="ar-EG" sz="2400" dirty="0">
                <a:solidFill>
                  <a:schemeClr val="tx1"/>
                </a:solidFill>
                <a:latin typeface="Simplified Arabic" pitchFamily="18" charset="-78"/>
              </a:rPr>
              <a:t>على اعتيادهم عليهم </a:t>
            </a:r>
            <a:r>
              <a:rPr lang="ar-EG" sz="2400" b="1" dirty="0">
                <a:solidFill>
                  <a:schemeClr val="tx1"/>
                </a:solidFill>
                <a:latin typeface="Simplified Arabic" pitchFamily="18" charset="-78"/>
              </a:rPr>
              <a:t>وأول ما يثور في الذهن هو هل هناك مدة معينة يجب مرورها حتى يمكن القول بأن هذا الاعتياد أو الاطراد </a:t>
            </a:r>
            <a:r>
              <a:rPr lang="ar-EG" sz="2400" b="1" dirty="0" smtClean="0">
                <a:solidFill>
                  <a:schemeClr val="tx1"/>
                </a:solidFill>
                <a:latin typeface="Simplified Arabic" pitchFamily="18" charset="-78"/>
              </a:rPr>
              <a:t>قديم؟</a:t>
            </a:r>
            <a:r>
              <a:rPr lang="ar-EG" sz="2400" dirty="0" smtClean="0">
                <a:solidFill>
                  <a:schemeClr val="tx1"/>
                </a:solidFill>
                <a:latin typeface="Simplified Arabic" pitchFamily="18" charset="-78"/>
              </a:rPr>
              <a:t> </a:t>
            </a:r>
            <a:r>
              <a:rPr lang="ar-EG" sz="2400" dirty="0">
                <a:solidFill>
                  <a:schemeClr val="tx1"/>
                </a:solidFill>
                <a:latin typeface="Simplified Arabic" pitchFamily="18" charset="-78"/>
              </a:rPr>
              <a:t>الإجابة على ذلك أنه ليس هناك حد أدنى يجب أن تبلغه هذه المدة، بل يكفى إلا يتذكر جيل معين متى نبت هذا المسلك والأمر متروك تقديره للقاضي، فهو الذي يقرر مسلكاً معيناً قد استقر في المجتمع، وأنه ليس ندوة </a:t>
            </a:r>
            <a:r>
              <a:rPr lang="ar-EG" sz="2400" dirty="0" smtClean="0">
                <a:solidFill>
                  <a:schemeClr val="tx1"/>
                </a:solidFill>
                <a:latin typeface="Simplified Arabic" pitchFamily="18" charset="-78"/>
              </a:rPr>
              <a:t>عابرة.</a:t>
            </a:r>
            <a:endParaRPr lang="ar-EG" sz="2400"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0776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lvl="0" algn="just" rtl="1"/>
            <a:r>
              <a:rPr lang="ar-EG" sz="2400" b="1" u="sng" dirty="0" smtClean="0">
                <a:solidFill>
                  <a:schemeClr val="tx1"/>
                </a:solidFill>
                <a:effectLst>
                  <a:outerShdw blurRad="38100" dist="38100" dir="2700000" algn="tl">
                    <a:srgbClr val="000000">
                      <a:alpha val="43137"/>
                    </a:srgbClr>
                  </a:outerShdw>
                </a:effectLst>
                <a:latin typeface="Simplified Arabic" pitchFamily="18" charset="-78"/>
              </a:rPr>
              <a:t>2- العموم</a:t>
            </a:r>
            <a:r>
              <a:rPr lang="ar-EG" sz="2400" b="1" u="sng" dirty="0">
                <a:solidFill>
                  <a:schemeClr val="tx1"/>
                </a:solidFill>
                <a:effectLst>
                  <a:outerShdw blurRad="38100" dist="38100" dir="2700000" algn="tl">
                    <a:srgbClr val="000000">
                      <a:alpha val="43137"/>
                    </a:srgbClr>
                  </a:outerShdw>
                </a:effectLst>
                <a:latin typeface="Simplified Arabic" pitchFamily="18" charset="-78"/>
              </a:rPr>
              <a:t>: </a:t>
            </a:r>
            <a:r>
              <a:rPr lang="ar-EG" sz="2400" dirty="0">
                <a:solidFill>
                  <a:schemeClr val="tx1"/>
                </a:solidFill>
                <a:latin typeface="Simplified Arabic" pitchFamily="18" charset="-78"/>
              </a:rPr>
              <a:t>ويتحدد معنى العموم في الاعتياد هنا في العرف على نفس المنوال كما حددنا العمومية في القاعدة القانونية، بمعنى أنه يجــــب أن يكون الاعتياد أو الاطراد عاماً أي يكون قد اعتاد جميع الأشخاص سواء في سائر أنحاء الدولة أو في إقليم معين من أقاليمها أو في وسط اجتماعي معين أتباع هذا المسلك . ولكن يجب مراعاة أن العموم هنــا - كما هو في التشريع - لا يعنى الإجماع، وإنما يكفى الشيوع، بمعنى أنــه يعتبر متوافراً حتى ولو شذ عن إتباع العادة فرد أو بعض الأفراد. إذ قد تكون العادة خاصة بإقليم معين أو مدينة واحدة أو حي واحد أو بطائفة من الأشخاص أو بأهل حرفة أو مهنة.</a:t>
            </a:r>
          </a:p>
          <a:p>
            <a:pPr lvl="0" algn="just" rtl="1"/>
            <a:r>
              <a:rPr lang="ar-EG" sz="2400" b="1" u="sng" dirty="0" smtClean="0">
                <a:solidFill>
                  <a:schemeClr val="tx1"/>
                </a:solidFill>
                <a:effectLst>
                  <a:outerShdw blurRad="38100" dist="38100" dir="2700000" algn="tl">
                    <a:srgbClr val="000000">
                      <a:alpha val="43137"/>
                    </a:srgbClr>
                  </a:outerShdw>
                </a:effectLst>
                <a:latin typeface="Simplified Arabic" pitchFamily="18" charset="-78"/>
              </a:rPr>
              <a:t>3- الثبات</a:t>
            </a:r>
            <a:r>
              <a:rPr lang="ar-EG" sz="2400" b="1" u="sng" dirty="0">
                <a:solidFill>
                  <a:schemeClr val="tx1"/>
                </a:solidFill>
                <a:effectLst>
                  <a:outerShdw blurRad="38100" dist="38100" dir="2700000" algn="tl">
                    <a:srgbClr val="000000">
                      <a:alpha val="43137"/>
                    </a:srgbClr>
                  </a:outerShdw>
                </a:effectLst>
                <a:latin typeface="Simplified Arabic" pitchFamily="18" charset="-78"/>
              </a:rPr>
              <a:t>: </a:t>
            </a:r>
            <a:r>
              <a:rPr lang="ar-EG" sz="2400" dirty="0">
                <a:solidFill>
                  <a:schemeClr val="tx1"/>
                </a:solidFill>
                <a:latin typeface="Simplified Arabic" pitchFamily="18" charset="-78"/>
              </a:rPr>
              <a:t>والمقصود بالثبات الاستقرار على مضمون المسلك أو العادة يعنى أن يجرى الناس على إتباع مسلك معين دون انقطــاع وبشكل واضح ظاهر للعيان. ولا يؤثر في ثباتها خروج بعض الأشخاص عليها في فترات متباعدة، فيكفي أتباعهـا مـن قبـل الغالبية بانتظام معين.</a:t>
            </a: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5643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lvl="0" algn="just" rtl="1"/>
            <a:r>
              <a:rPr lang="ar-EG" sz="2400" b="1" u="sng" dirty="0">
                <a:solidFill>
                  <a:schemeClr val="tx1"/>
                </a:solidFill>
                <a:effectLst>
                  <a:outerShdw blurRad="38100" dist="38100" dir="2700000" algn="tl">
                    <a:srgbClr val="000000">
                      <a:alpha val="43137"/>
                    </a:srgbClr>
                  </a:outerShdw>
                </a:effectLst>
                <a:latin typeface="Simplified Arabic" pitchFamily="18" charset="-78"/>
              </a:rPr>
              <a:t>الركن المعنوي: </a:t>
            </a:r>
            <a:r>
              <a:rPr lang="ar-EG" sz="2400" b="1" u="sng" dirty="0" smtClean="0">
                <a:solidFill>
                  <a:schemeClr val="tx1"/>
                </a:solidFill>
                <a:effectLst>
                  <a:outerShdw blurRad="38100" dist="38100" dir="2700000" algn="tl">
                    <a:srgbClr val="000000">
                      <a:alpha val="43137"/>
                    </a:srgbClr>
                  </a:outerShdw>
                </a:effectLst>
                <a:latin typeface="Simplified Arabic" pitchFamily="18" charset="-78"/>
              </a:rPr>
              <a:t>الشعـور </a:t>
            </a:r>
            <a:r>
              <a:rPr lang="ar-EG" sz="2400" b="1" u="sng" dirty="0">
                <a:solidFill>
                  <a:schemeClr val="tx1"/>
                </a:solidFill>
                <a:effectLst>
                  <a:outerShdw blurRad="38100" dist="38100" dir="2700000" algn="tl">
                    <a:srgbClr val="000000">
                      <a:alpha val="43137"/>
                    </a:srgbClr>
                  </a:outerShdw>
                </a:effectLst>
                <a:latin typeface="Simplified Arabic" pitchFamily="18" charset="-78"/>
              </a:rPr>
              <a:t>بالإلزام:</a:t>
            </a:r>
          </a:p>
          <a:p>
            <a:pPr marL="342900" lvl="0" indent="-342900" algn="just" rtl="1">
              <a:buFont typeface="Arial" pitchFamily="34" charset="0"/>
              <a:buChar char="•"/>
            </a:pPr>
            <a:r>
              <a:rPr lang="ar-EG" sz="2400" b="1" dirty="0">
                <a:solidFill>
                  <a:schemeClr val="tx1"/>
                </a:solidFill>
                <a:latin typeface="Simplified Arabic" pitchFamily="18" charset="-78"/>
              </a:rPr>
              <a:t>يعنى ذلك أن يسود الشعور لدى الناس بأنهم ملزمين بإتباع هذا السلوك المطرد بشأن مسألة معينة</a:t>
            </a:r>
            <a:r>
              <a:rPr lang="ar-EG" sz="2400" dirty="0">
                <a:solidFill>
                  <a:schemeClr val="tx1"/>
                </a:solidFill>
                <a:latin typeface="Simplified Arabic" pitchFamily="18" charset="-78"/>
              </a:rPr>
              <a:t>، ويعتقدون بأنه ملزم بمعنى أنهـم يتعرضون للجزاء إذا ما خالفوه باعتباره قاعدة </a:t>
            </a:r>
            <a:r>
              <a:rPr lang="ar-EG" sz="2400" dirty="0" smtClean="0">
                <a:solidFill>
                  <a:schemeClr val="tx1"/>
                </a:solidFill>
                <a:latin typeface="Simplified Arabic" pitchFamily="18" charset="-78"/>
              </a:rPr>
              <a:t>قانونية، وهذا </a:t>
            </a:r>
            <a:r>
              <a:rPr lang="ar-EG" sz="2400" dirty="0">
                <a:solidFill>
                  <a:schemeClr val="tx1"/>
                </a:solidFill>
                <a:latin typeface="Simplified Arabic" pitchFamily="18" charset="-78"/>
              </a:rPr>
              <a:t>الاعتقاد لا يتكون طفرة وإنما يأتي بصفة تدريجية وبشكل غير محسوس، ثــم يرسخ، فإذا بغالبية الناس تدركه وهذا ما يبرر اختلاف وجهات النظر حول ما إذا كان هذا الاعتقاد متوافراً أو غير متوافر، فالمسألة إحساس وليست مسألة مادية تلمس أو ترى، كما يبرر من ناحية أخرى القول في وقت معين بأن هذا الاعتقاد متوافر وحينئذ فإنه لا يكون هناك جدال حول قيام قاعدة </a:t>
            </a:r>
            <a:r>
              <a:rPr lang="ar-EG" sz="2400" dirty="0" smtClean="0">
                <a:solidFill>
                  <a:schemeClr val="tx1"/>
                </a:solidFill>
                <a:latin typeface="Simplified Arabic" pitchFamily="18" charset="-78"/>
              </a:rPr>
              <a:t>عرفية.</a:t>
            </a:r>
            <a:endParaRPr lang="ar-EG" sz="2400" dirty="0">
              <a:solidFill>
                <a:schemeClr val="tx1"/>
              </a:solidFill>
              <a:latin typeface="Simplified Arabic" pitchFamily="18" charset="-78"/>
            </a:endParaRPr>
          </a:p>
          <a:p>
            <a:pPr marL="342900" lvl="0" indent="-342900" algn="just" rtl="1">
              <a:buFont typeface="Arial" pitchFamily="34" charset="0"/>
              <a:buChar char="•"/>
            </a:pPr>
            <a:r>
              <a:rPr lang="ar-EG" sz="2400" dirty="0">
                <a:solidFill>
                  <a:schemeClr val="tx1"/>
                </a:solidFill>
                <a:latin typeface="Simplified Arabic" pitchFamily="18" charset="-78"/>
              </a:rPr>
              <a:t>وهذا الركن المعنوي هو الذي يميز العرف عــن غيــره مــن العادات التي لا تعتبر عرفا. </a:t>
            </a:r>
            <a:r>
              <a:rPr lang="ar-EG" sz="2400" b="1" u="sng" dirty="0">
                <a:solidFill>
                  <a:schemeClr val="tx1"/>
                </a:solidFill>
                <a:latin typeface="Simplified Arabic" pitchFamily="18" charset="-78"/>
              </a:rPr>
              <a:t>فهناك عادات لا تمت إلى القانون بصلة كالعادات المتعلقة بالزيارات والاستقبالات والولائم وعادات تبادل الهدايا فـــي الأعيــــاد والمواسم المختلفة،</a:t>
            </a:r>
            <a:r>
              <a:rPr lang="ar-EG" sz="2400" dirty="0">
                <a:solidFill>
                  <a:schemeClr val="tx1"/>
                </a:solidFill>
                <a:latin typeface="Simplified Arabic" pitchFamily="18" charset="-78"/>
              </a:rPr>
              <a:t> فهذه لا يتوافر لها مطلقاً الاعتقاد بأن لها حرمة القواعد القانونية، ولا يمكن أن تكون عرفاً بمعنى الكلمة بل تعـد مــن قبيل المجاملات </a:t>
            </a:r>
            <a:r>
              <a:rPr lang="ar-EG" sz="2400" dirty="0" smtClean="0">
                <a:solidFill>
                  <a:schemeClr val="tx1"/>
                </a:solidFill>
                <a:latin typeface="Simplified Arabic" pitchFamily="18" charset="-78"/>
              </a:rPr>
              <a:t>فقط.</a:t>
            </a:r>
            <a:endParaRPr lang="ar-EG" sz="2400"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5206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lvl="0" algn="just" rtl="1"/>
            <a:r>
              <a:rPr lang="ar-EG" sz="2400" b="1" dirty="0">
                <a:solidFill>
                  <a:schemeClr val="tx1"/>
                </a:solidFill>
                <a:latin typeface="Simplified Arabic" pitchFamily="18" charset="-78"/>
              </a:rPr>
              <a:t>2- </a:t>
            </a:r>
            <a:r>
              <a:rPr lang="ar-EG" sz="2400" b="1" dirty="0" smtClean="0">
                <a:solidFill>
                  <a:schemeClr val="tx1"/>
                </a:solidFill>
                <a:latin typeface="Simplified Arabic" pitchFamily="18" charset="-78"/>
              </a:rPr>
              <a:t>مزايا العرف وعيوبه:</a:t>
            </a:r>
          </a:p>
          <a:p>
            <a:pPr lvl="0" algn="just" rtl="1"/>
            <a:r>
              <a:rPr lang="ar-EG" sz="2400" b="1" dirty="0">
                <a:solidFill>
                  <a:schemeClr val="tx1"/>
                </a:solidFill>
                <a:latin typeface="Simplified Arabic" pitchFamily="18" charset="-78"/>
              </a:rPr>
              <a:t>من مزايا العرف أنه:</a:t>
            </a:r>
          </a:p>
          <a:p>
            <a:pPr lvl="0" algn="just" rtl="1"/>
            <a:r>
              <a:rPr lang="ar-EG" sz="2400" dirty="0" smtClean="0">
                <a:solidFill>
                  <a:schemeClr val="tx1"/>
                </a:solidFill>
                <a:latin typeface="Simplified Arabic" pitchFamily="18" charset="-78"/>
              </a:rPr>
              <a:t>أ- يتصل </a:t>
            </a:r>
            <a:r>
              <a:rPr lang="ar-EG" sz="2400" dirty="0">
                <a:solidFill>
                  <a:schemeClr val="tx1"/>
                </a:solidFill>
                <a:latin typeface="Simplified Arabic" pitchFamily="18" charset="-78"/>
              </a:rPr>
              <a:t>اتصالاً مباشراً بالجماعة وهذا يعني أنه يطابق حاجــــات الجماعة، وأنه يتطور معها. فهو إذ يتكون مما يعتاده الناس فإنه يأتي على قدر واقعهم، ولا يزيد ولا ينقص، الأمر الذي يعطيه قدراً كبيراً من الملاءمة للظروف الاجتماعية.</a:t>
            </a:r>
          </a:p>
          <a:p>
            <a:pPr lvl="0" algn="just" rtl="1"/>
            <a:r>
              <a:rPr lang="ar-EG" sz="2400" dirty="0" smtClean="0">
                <a:solidFill>
                  <a:schemeClr val="tx1"/>
                </a:solidFill>
                <a:latin typeface="Simplified Arabic" pitchFamily="18" charset="-78"/>
              </a:rPr>
              <a:t>ب- إذ </a:t>
            </a:r>
            <a:r>
              <a:rPr lang="ar-EG" sz="2400" dirty="0">
                <a:solidFill>
                  <a:schemeClr val="tx1"/>
                </a:solidFill>
                <a:latin typeface="Simplified Arabic" pitchFamily="18" charset="-78"/>
              </a:rPr>
              <a:t>يرتبط بما ترتضيه الجماعة يتطور تلقائيا معها، فتزول قواعده التي تخطاها التطور، وتنبت بدلاً منها قواعد أخــرى تستجيب للجديد من المشاكل.</a:t>
            </a:r>
          </a:p>
          <a:p>
            <a:pPr marL="342900" lvl="0" indent="-342900" algn="just" rtl="1">
              <a:buFont typeface="Arial" pitchFamily="34" charset="0"/>
              <a:buChar char="•"/>
            </a:pPr>
            <a:r>
              <a:rPr lang="ar-EG" sz="2400" b="1" dirty="0">
                <a:solidFill>
                  <a:schemeClr val="tx1"/>
                </a:solidFill>
                <a:latin typeface="Simplified Arabic" pitchFamily="18" charset="-78"/>
              </a:rPr>
              <a:t>إذن يتميز العرف بارتباطه بالمجتمع وحاجاته وتستجيب تلقائياً لمقتضيات التطور والمستجدات. فهو يتميز </a:t>
            </a:r>
            <a:r>
              <a:rPr lang="ar-EG" sz="2400" b="1" dirty="0" smtClean="0">
                <a:solidFill>
                  <a:schemeClr val="tx1"/>
                </a:solidFill>
                <a:latin typeface="Simplified Arabic" pitchFamily="18" charset="-78"/>
              </a:rPr>
              <a:t>بالمرونة.</a:t>
            </a:r>
            <a:endParaRPr lang="ar-EG" sz="2400" b="1"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3023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lvl="0" algn="just" rtl="1"/>
            <a:r>
              <a:rPr lang="ar-EG" sz="2400" b="1" u="sng" dirty="0" smtClean="0">
                <a:solidFill>
                  <a:schemeClr val="tx1"/>
                </a:solidFill>
                <a:latin typeface="Simplified Arabic" pitchFamily="18" charset="-78"/>
              </a:rPr>
              <a:t>** غير </a:t>
            </a:r>
            <a:r>
              <a:rPr lang="ar-EG" sz="2400" b="1" u="sng" dirty="0">
                <a:solidFill>
                  <a:schemeClr val="tx1"/>
                </a:solidFill>
                <a:latin typeface="Simplified Arabic" pitchFamily="18" charset="-78"/>
              </a:rPr>
              <a:t>أن للعرف عيوباً تتمثل في:</a:t>
            </a:r>
          </a:p>
          <a:p>
            <a:pPr lvl="0" algn="just" rtl="1"/>
            <a:r>
              <a:rPr lang="ar-EG" sz="2400" b="1" u="sng" dirty="0" smtClean="0">
                <a:solidFill>
                  <a:schemeClr val="tx1"/>
                </a:solidFill>
                <a:latin typeface="Simplified Arabic" pitchFamily="18" charset="-78"/>
              </a:rPr>
              <a:t>1- يعاب </a:t>
            </a:r>
            <a:r>
              <a:rPr lang="ar-EG" sz="2400" b="1" u="sng" dirty="0">
                <a:solidFill>
                  <a:schemeClr val="tx1"/>
                </a:solidFill>
                <a:latin typeface="Simplified Arabic" pitchFamily="18" charset="-78"/>
              </a:rPr>
              <a:t>على العرف أن يتكون </a:t>
            </a:r>
            <a:r>
              <a:rPr lang="ar-EG" sz="2400" b="1" u="sng" dirty="0" smtClean="0">
                <a:solidFill>
                  <a:schemeClr val="tx1"/>
                </a:solidFill>
                <a:latin typeface="Simplified Arabic" pitchFamily="18" charset="-78"/>
              </a:rPr>
              <a:t>ببطء، </a:t>
            </a:r>
            <a:r>
              <a:rPr lang="ar-EG" sz="2400" dirty="0" smtClean="0">
                <a:solidFill>
                  <a:schemeClr val="tx1"/>
                </a:solidFill>
                <a:latin typeface="Simplified Arabic" pitchFamily="18" charset="-78"/>
              </a:rPr>
              <a:t>حيث </a:t>
            </a:r>
            <a:r>
              <a:rPr lang="ar-EG" sz="2400" dirty="0">
                <a:solidFill>
                  <a:schemeClr val="tx1"/>
                </a:solidFill>
                <a:latin typeface="Simplified Arabic" pitchFamily="18" charset="-78"/>
              </a:rPr>
              <a:t>كمنا قلنا أنه يجب أن يكون الاعتياد قديماً وثابتاً بما يعنى أنه لابد من مرور فترة كبيرة حتى يتكون العرف ومن شأن هذا العيب أن العرف لا يستطيع أن يدفع بالمجتمع للتطور ولا يصلح لعلاج المشاكل التي تحتاج إلى علاج سريع بعكس التشريع الذي يمكنه مواجهة مثل تلك المشاكل </a:t>
            </a:r>
            <a:r>
              <a:rPr lang="ar-EG" sz="2400" dirty="0" smtClean="0">
                <a:solidFill>
                  <a:schemeClr val="tx1"/>
                </a:solidFill>
                <a:latin typeface="Simplified Arabic" pitchFamily="18" charset="-78"/>
              </a:rPr>
              <a:t>بسرعة </a:t>
            </a:r>
            <a:r>
              <a:rPr lang="ar-EG" sz="2400" dirty="0">
                <a:solidFill>
                  <a:schemeClr val="tx1"/>
                </a:solidFill>
                <a:latin typeface="Simplified Arabic" pitchFamily="18" charset="-78"/>
              </a:rPr>
              <a:t>من خلال السلطة التشريعية أو على الأقل عن طريق تشريعات الضرورة.</a:t>
            </a:r>
          </a:p>
          <a:p>
            <a:pPr lvl="0" algn="just" rtl="1"/>
            <a:r>
              <a:rPr lang="ar-EG" sz="2400" b="1" u="sng" dirty="0" smtClean="0">
                <a:solidFill>
                  <a:schemeClr val="tx1"/>
                </a:solidFill>
                <a:latin typeface="Simplified Arabic" pitchFamily="18" charset="-78"/>
              </a:rPr>
              <a:t>2- العرف </a:t>
            </a:r>
            <a:r>
              <a:rPr lang="ar-EG" sz="2400" b="1" u="sng" dirty="0">
                <a:solidFill>
                  <a:schemeClr val="tx1"/>
                </a:solidFill>
                <a:latin typeface="Simplified Arabic" pitchFamily="18" charset="-78"/>
              </a:rPr>
              <a:t>بوصفه قاعدة غير مكتوبة يثير مشاكل عديدة </a:t>
            </a:r>
            <a:r>
              <a:rPr lang="ar-EG" sz="2400" dirty="0">
                <a:solidFill>
                  <a:schemeClr val="tx1"/>
                </a:solidFill>
                <a:latin typeface="Simplified Arabic" pitchFamily="18" charset="-78"/>
              </a:rPr>
              <a:t>مثل صعوبة التحقق من مضمون القاعدة العرفية وصعوبة التحقق من قيام القاعدة العرفية ذاتها ومتى بدأت - وهل استقرت أو لم تستقر بما لا يضمن استقرار المعاملات بعكس التشريع الذى يمكن التحقق من وجود القاعدة القانونية فيه بسهولة إثباتها بالرجوع للنصوص أو بالأدق الرجوع للتقنين بمضمون القاعدة القانونية والعلم بها وبالتالي بإمكانهم أن يوفقـــوا أمـــورهم وتعاملاتهم على </a:t>
            </a:r>
            <a:r>
              <a:rPr lang="ar-EG" sz="2400" dirty="0" smtClean="0">
                <a:solidFill>
                  <a:schemeClr val="tx1"/>
                </a:solidFill>
                <a:latin typeface="Simplified Arabic" pitchFamily="18" charset="-78"/>
              </a:rPr>
              <a:t>ضوئها.</a:t>
            </a:r>
            <a:endParaRPr lang="ar-EG" sz="2400" dirty="0">
              <a:solidFill>
                <a:schemeClr val="tx1"/>
              </a:solidFill>
              <a:latin typeface="Simplified Arabic" pitchFamily="18" charset="-78"/>
            </a:endParaRPr>
          </a:p>
          <a:p>
            <a:pPr lvl="0" algn="just" rtl="1"/>
            <a:r>
              <a:rPr lang="ar-EG" sz="2400" b="1" dirty="0" smtClean="0">
                <a:solidFill>
                  <a:schemeClr val="tx1"/>
                </a:solidFill>
                <a:latin typeface="Simplified Arabic" pitchFamily="18" charset="-78"/>
              </a:rPr>
              <a:t>3- </a:t>
            </a:r>
            <a:r>
              <a:rPr lang="ar-EG" sz="2400" b="1" u="sng" dirty="0" smtClean="0">
                <a:solidFill>
                  <a:schemeClr val="tx1"/>
                </a:solidFill>
                <a:latin typeface="Simplified Arabic" pitchFamily="18" charset="-78"/>
              </a:rPr>
              <a:t>وكذلك </a:t>
            </a:r>
            <a:r>
              <a:rPr lang="ar-EG" sz="2400" b="1" u="sng" dirty="0">
                <a:solidFill>
                  <a:schemeClr val="tx1"/>
                </a:solidFill>
                <a:latin typeface="Simplified Arabic" pitchFamily="18" charset="-78"/>
              </a:rPr>
              <a:t>فإن العرف لا يسمح بتبني أو اعتماد أفكار ثبت نجاحها في مجتمع آخر، </a:t>
            </a:r>
            <a:r>
              <a:rPr lang="ar-EG" sz="2400" dirty="0">
                <a:solidFill>
                  <a:schemeClr val="tx1"/>
                </a:solidFill>
                <a:latin typeface="Simplified Arabic" pitchFamily="18" charset="-78"/>
              </a:rPr>
              <a:t>أو نادى بها مصلح أو مجدد مع أن المجتمع قد يكون في أمس الحاجة لها. وذلك لأن العرف ينبع من واقـع الجماعة فقط.</a:t>
            </a: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9775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lvl="0" algn="just" rtl="1"/>
            <a:r>
              <a:rPr lang="ar-EG" sz="2400" b="1" u="sng" dirty="0" smtClean="0">
                <a:solidFill>
                  <a:srgbClr val="FF0000"/>
                </a:solidFill>
                <a:latin typeface="Simplified Arabic" pitchFamily="18" charset="-78"/>
              </a:rPr>
              <a:t>ثالثاً: مبادئ الشريعة الإسلامية:</a:t>
            </a:r>
          </a:p>
          <a:p>
            <a:pPr marL="342900" lvl="0" indent="-342900" algn="just" rtl="1">
              <a:buFont typeface="Arial" pitchFamily="34" charset="0"/>
              <a:buChar char="•"/>
            </a:pPr>
            <a:r>
              <a:rPr lang="ar-EG" sz="2400" dirty="0" smtClean="0">
                <a:solidFill>
                  <a:schemeClr val="tx1"/>
                </a:solidFill>
                <a:latin typeface="Simplified Arabic" pitchFamily="18" charset="-78"/>
              </a:rPr>
              <a:t>يجب التنويه في البداية إلى التفرقة بين الدين ومبادئ الشريعة الإسلامية كمصدر من المصادر الرسمية للقاعدة القانونية وذلك أنه مجموع من القواعد والأحكام التي نزلها الله بوحي من عنده على الناس، تنظم علاقة المرء بربه، أو علاقته بغيره وهو بذلك يختلف عن القانون.</a:t>
            </a:r>
          </a:p>
          <a:p>
            <a:pPr marL="342900" lvl="0" indent="-342900" algn="just" rtl="1">
              <a:buFont typeface="Arial" pitchFamily="34" charset="0"/>
              <a:buChar char="•"/>
            </a:pPr>
            <a:r>
              <a:rPr lang="ar-EG" sz="2400" dirty="0" smtClean="0">
                <a:solidFill>
                  <a:schemeClr val="tx1"/>
                </a:solidFill>
                <a:latin typeface="Simplified Arabic" pitchFamily="18" charset="-78"/>
              </a:rPr>
              <a:t>وتعتبر قواعد الدين مصدراً أصلياً للقانون في مصر في مسائل الأحوال الشخصية أو قواعد الأسرة. فتظل هذه المسائل محكومة بقواعد الدين الإسلامي بالنسبة للمسلمين وبقواعد الدين المسيحي بالنسبة للمسيحيين.</a:t>
            </a:r>
          </a:p>
          <a:p>
            <a:pPr marL="342900" lvl="0" indent="-342900" algn="just" rtl="1">
              <a:buFont typeface="Arial" pitchFamily="34" charset="0"/>
              <a:buChar char="•"/>
            </a:pPr>
            <a:r>
              <a:rPr lang="ar-EG" sz="2400" b="1" u="sng" dirty="0" smtClean="0">
                <a:solidFill>
                  <a:schemeClr val="tx1"/>
                </a:solidFill>
                <a:latin typeface="Simplified Arabic" pitchFamily="18" charset="-78"/>
              </a:rPr>
              <a:t>والدين على النحو المذكور يختلف عن مبادئ الشريعة الإسلامية من حيث أن الأول مصدر أصلي للقانون في نطاق محدد هو الأحوال الشخصية أو نظام الأسرة. أما مبادئ الشريعة الإسلامية فهي مصدر احتياطي للقواعد القانونية، يلي التشريع والعرف، إعمالاً لنص المادة الأولى من القانون المدني</a:t>
            </a:r>
            <a:r>
              <a:rPr lang="ar-EG" sz="2400" dirty="0" smtClean="0">
                <a:solidFill>
                  <a:schemeClr val="tx1"/>
                </a:solidFill>
                <a:latin typeface="Simplified Arabic" pitchFamily="18" charset="-78"/>
              </a:rPr>
              <a:t>: تسري النصوص التشريعية في لفظها وفحواها على المسائل التي تتناولها هذه النصوص، فإن لم يوجد نص تشريعي يمكن تطبيقه حكم القاضي بمقتضى العرف، فإن لم يوجد فبمقتضى مبادئ الشريعة الإسلامية، ولا ينطبق إلا على الأحوال العينية أو المعاملات.</a:t>
            </a:r>
            <a:endParaRPr lang="ar-EG" sz="2400"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5159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lvl="0" algn="just" rtl="1"/>
            <a:r>
              <a:rPr lang="ar-EG" sz="2400" b="1" u="sng" dirty="0" smtClean="0">
                <a:solidFill>
                  <a:srgbClr val="FF0000"/>
                </a:solidFill>
                <a:latin typeface="Simplified Arabic" pitchFamily="18" charset="-78"/>
              </a:rPr>
              <a:t>ثالثاً: مبادئ الشريعة الإسلامية:</a:t>
            </a:r>
          </a:p>
          <a:p>
            <a:pPr marL="342900" lvl="0" indent="-342900" algn="just" rtl="1">
              <a:buFont typeface="Arial" pitchFamily="34" charset="0"/>
              <a:buChar char="•"/>
            </a:pPr>
            <a:r>
              <a:rPr lang="ar-EG" sz="2400" dirty="0" smtClean="0">
                <a:solidFill>
                  <a:schemeClr val="tx1"/>
                </a:solidFill>
                <a:latin typeface="Simplified Arabic" pitchFamily="18" charset="-78"/>
              </a:rPr>
              <a:t>وعلى أية حال، فإن مبادئ الشريعة الإسلامية تعتبر مصدراً رسمياً احتياطياً يلي التشريع، والعرف. وهي بذلك تلعب دوراً ضئيلاً في القانون المصري. فعادة ما يجد القاضي المعروض عليه النزاع حكمه في التشريع، فإن لم يجد نصاً تشريعياً في حالات نادرة، أمكنه الاستعانة بالعرف، وبذلك لايتبقى للشريعة الإسلامية سوى النذر اليسير.</a:t>
            </a:r>
          </a:p>
          <a:p>
            <a:pPr marL="342900" lvl="0" indent="-342900" algn="just" rtl="1">
              <a:buFont typeface="Arial" pitchFamily="34" charset="0"/>
              <a:buChar char="•"/>
            </a:pPr>
            <a:r>
              <a:rPr lang="ar-EG" sz="2400" dirty="0" smtClean="0">
                <a:solidFill>
                  <a:schemeClr val="tx1"/>
                </a:solidFill>
                <a:latin typeface="Simplified Arabic" pitchFamily="18" charset="-78"/>
              </a:rPr>
              <a:t>واتجه بعض الفقه إلى القول أنه لايجوز الأخذ بحكم في الفقه الإسلامي يتعارض مع مبدأ من المبادئ التي يقوم عليها التشريع المدني في جملته، حتى لايفقد التقنين المدني تجانسه وانسجامه، وهو ما يضيق من مجال تطبيق هذا المصدر.</a:t>
            </a:r>
          </a:p>
          <a:p>
            <a:pPr marL="342900" lvl="0" indent="-342900" algn="just" rtl="1">
              <a:buFont typeface="Arial" pitchFamily="34" charset="0"/>
              <a:buChar char="•"/>
            </a:pPr>
            <a:r>
              <a:rPr lang="ar-EG" sz="2400" dirty="0" smtClean="0">
                <a:solidFill>
                  <a:schemeClr val="tx1"/>
                </a:solidFill>
                <a:latin typeface="Simplified Arabic" pitchFamily="18" charset="-78"/>
              </a:rPr>
              <a:t>ومن المبادئ المأخوذة عن الشريعة الإسلامية في القانون المدني، نظرية العقد الموقوف، وفيها يعتبر التصرف الذي يعقده الوكيل مجاوزاً في ذلك حدود الوكالة تصرفاً موقوفاً ومجاوزة الولي حدود ولايته على أموال عديمي الأهلية وناقصيها يعتبر تصرفاً موقوفاً.</a:t>
            </a:r>
            <a:endParaRPr lang="ar-EG" sz="2400" dirty="0">
              <a:solidFill>
                <a:schemeClr val="tx1"/>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7431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2- ماهية المصادر الرسمية للقانون وأنواعها:</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06</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5632311"/>
          </a:xfrm>
          <a:prstGeom prst="rect">
            <a:avLst/>
          </a:prstGeom>
        </p:spPr>
        <p:txBody>
          <a:bodyPr wrap="square">
            <a:spAutoFit/>
          </a:bodyPr>
          <a:lstStyle/>
          <a:p>
            <a:pPr lvl="0" algn="just" rtl="1"/>
            <a:r>
              <a:rPr lang="ar-EG" sz="2400" b="1" u="sng" dirty="0" smtClean="0">
                <a:solidFill>
                  <a:srgbClr val="FF0000"/>
                </a:solidFill>
                <a:latin typeface="Simplified Arabic" pitchFamily="18" charset="-78"/>
              </a:rPr>
              <a:t>رابعاً: </a:t>
            </a:r>
            <a:r>
              <a:rPr lang="ar-EG" sz="2400" b="1" u="sng" dirty="0">
                <a:solidFill>
                  <a:srgbClr val="FF0000"/>
                </a:solidFill>
                <a:latin typeface="Simplified Arabic" pitchFamily="18" charset="-78"/>
              </a:rPr>
              <a:t>مبادئ </a:t>
            </a:r>
            <a:r>
              <a:rPr lang="ar-EG" sz="2400" b="1" u="sng" dirty="0" smtClean="0">
                <a:solidFill>
                  <a:srgbClr val="FF0000"/>
                </a:solidFill>
                <a:latin typeface="Simplified Arabic" pitchFamily="18" charset="-78"/>
              </a:rPr>
              <a:t>القانون الطبيعي وقواعد العدالة:</a:t>
            </a:r>
          </a:p>
          <a:p>
            <a:pPr marL="342900" lvl="0" indent="-342900" algn="just" rtl="1">
              <a:buFont typeface="Arial" pitchFamily="34" charset="0"/>
              <a:buChar char="•"/>
            </a:pPr>
            <a:r>
              <a:rPr lang="ar-EG" sz="2400" b="1" dirty="0">
                <a:solidFill>
                  <a:schemeClr val="tx1"/>
                </a:solidFill>
                <a:latin typeface="Simplified Arabic" pitchFamily="18" charset="-78"/>
              </a:rPr>
              <a:t>تعتبر مبادئ </a:t>
            </a:r>
            <a:r>
              <a:rPr lang="ar-EG" sz="2400" b="1" dirty="0" smtClean="0">
                <a:solidFill>
                  <a:schemeClr val="tx1"/>
                </a:solidFill>
                <a:latin typeface="Simplified Arabic" pitchFamily="18" charset="-78"/>
              </a:rPr>
              <a:t>القانون الطبيعي وقواعد العدالة آخر </a:t>
            </a:r>
            <a:r>
              <a:rPr lang="ar-EG" sz="2400" b="1" dirty="0">
                <a:solidFill>
                  <a:schemeClr val="tx1"/>
                </a:solidFill>
                <a:latin typeface="Simplified Arabic" pitchFamily="18" charset="-78"/>
              </a:rPr>
              <a:t>مصدر من مصادر القانون الرسمية الاحتياطية </a:t>
            </a:r>
            <a:r>
              <a:rPr lang="ar-EG" sz="2400" b="1" u="sng" dirty="0">
                <a:solidFill>
                  <a:schemeClr val="tx1"/>
                </a:solidFill>
                <a:latin typeface="Simplified Arabic" pitchFamily="18" charset="-78"/>
              </a:rPr>
              <a:t>وذلك وفق نص المادة </a:t>
            </a:r>
            <a:r>
              <a:rPr lang="ar-EG" sz="2400" b="1" u="sng" dirty="0" smtClean="0">
                <a:solidFill>
                  <a:schemeClr val="tx1"/>
                </a:solidFill>
                <a:latin typeface="Simplified Arabic" pitchFamily="18" charset="-78"/>
              </a:rPr>
              <a:t>2/1 من </a:t>
            </a:r>
            <a:r>
              <a:rPr lang="ar-EG" sz="2400" b="1" u="sng" dirty="0">
                <a:solidFill>
                  <a:schemeClr val="tx1"/>
                </a:solidFill>
                <a:latin typeface="Simplified Arabic" pitchFamily="18" charset="-78"/>
              </a:rPr>
              <a:t>القانون المدني حيث نصت أنه </a:t>
            </a:r>
            <a:r>
              <a:rPr lang="ar-EG" sz="2400" dirty="0">
                <a:solidFill>
                  <a:schemeClr val="tx1"/>
                </a:solidFill>
                <a:latin typeface="Simplified Arabic" pitchFamily="18" charset="-78"/>
              </a:rPr>
              <a:t>"فإذا لم يوجد نص تشريعي يمكن تطبيقه، حكم القاضي بمقتضى العرف، فإذا لم يوجد، فبمقتضى مبادئ الشريعة الإسلامية، فإذا لم توجد فبمقتضى مبادئ القانون الطبيعي وقواعد العدالة".</a:t>
            </a:r>
          </a:p>
          <a:p>
            <a:pPr marL="342900" lvl="0" indent="-342900" algn="just" rtl="1">
              <a:buFont typeface="Arial" pitchFamily="34" charset="0"/>
              <a:buChar char="•"/>
            </a:pPr>
            <a:r>
              <a:rPr lang="ar-EG" sz="2400" b="1" dirty="0">
                <a:solidFill>
                  <a:schemeClr val="tx1"/>
                </a:solidFill>
                <a:latin typeface="Simplified Arabic" pitchFamily="18" charset="-78"/>
              </a:rPr>
              <a:t>معنى ذلك أن القاضي قد لا يجد </a:t>
            </a:r>
            <a:r>
              <a:rPr lang="ar-EG" sz="2400" b="1" dirty="0" smtClean="0">
                <a:solidFill>
                  <a:schemeClr val="tx1"/>
                </a:solidFill>
                <a:latin typeface="Simplified Arabic" pitchFamily="18" charset="-78"/>
              </a:rPr>
              <a:t>نصاً تشريعياً </a:t>
            </a:r>
            <a:r>
              <a:rPr lang="ar-EG" sz="2400" b="1" dirty="0">
                <a:solidFill>
                  <a:schemeClr val="tx1"/>
                </a:solidFill>
                <a:latin typeface="Simplified Arabic" pitchFamily="18" charset="-78"/>
              </a:rPr>
              <a:t>يحكم النزاع المعروض عليه، ولا في العرف، ولا فى مبادئ الشريعة الإسلامية، فما هو الحل إذا؟ </a:t>
            </a:r>
            <a:r>
              <a:rPr lang="ar-EG" sz="2400" dirty="0">
                <a:solidFill>
                  <a:schemeClr val="tx1"/>
                </a:solidFill>
                <a:latin typeface="Simplified Arabic" pitchFamily="18" charset="-78"/>
              </a:rPr>
              <a:t>الإجابة على هذا التساؤل تتمثل في فرضين لا ثالث لهما وفي كل فرض تترتب عليه نتائج، فإما ألا يحكم في النزاع وهو يرتكب جريمة إنكار العدالة وإما أن يقضى في النزاع باجتهاده وهذا يعني خلق قاعدة قانونية وهي ليست وظيفته</a:t>
            </a:r>
            <a:r>
              <a:rPr lang="ar-EG" sz="2400" dirty="0" smtClean="0">
                <a:solidFill>
                  <a:schemeClr val="tx1"/>
                </a:solidFill>
                <a:latin typeface="Simplified Arabic" pitchFamily="18" charset="-78"/>
              </a:rPr>
              <a:t>.</a:t>
            </a:r>
          </a:p>
          <a:p>
            <a:pPr marL="342900" lvl="0" indent="-342900" algn="just" rtl="1">
              <a:buFont typeface="Arial" pitchFamily="34" charset="0"/>
              <a:buChar char="•"/>
            </a:pPr>
            <a:r>
              <a:rPr lang="ar-EG" sz="2400" b="1" dirty="0">
                <a:solidFill>
                  <a:schemeClr val="tx1"/>
                </a:solidFill>
                <a:latin typeface="Simplified Arabic" pitchFamily="18" charset="-78"/>
              </a:rPr>
              <a:t>ومن تطبيقات فكرة القانون الطبيعي وقواعد العدالة:</a:t>
            </a:r>
          </a:p>
          <a:p>
            <a:pPr marL="342900" lvl="0" indent="-342900" algn="just" rtl="1">
              <a:buFont typeface="Arial" pitchFamily="34" charset="0"/>
              <a:buChar char="•"/>
            </a:pPr>
            <a:r>
              <a:rPr lang="ar-EG" sz="2400" dirty="0">
                <a:solidFill>
                  <a:schemeClr val="tx1"/>
                </a:solidFill>
                <a:latin typeface="Simplified Arabic" pitchFamily="18" charset="-78"/>
              </a:rPr>
              <a:t>تنظيم المشرع للملكية الأدبية والفنية والصناعية، ونظرية التعسف في استعمال الحق، وتحمل التبعية، ونظرية الحوادث الطارئة وقاعدة الغش يبطل التصرفات ومبدأ الغش يفسد </a:t>
            </a:r>
            <a:r>
              <a:rPr lang="ar-EG" sz="2400" dirty="0" smtClean="0">
                <a:solidFill>
                  <a:schemeClr val="tx1"/>
                </a:solidFill>
                <a:latin typeface="Simplified Arabic" pitchFamily="18" charset="-78"/>
              </a:rPr>
              <a:t>التصرفات.</a:t>
            </a:r>
            <a:endParaRPr lang="ar-EG" sz="2400" dirty="0">
              <a:solidFill>
                <a:schemeClr val="tx1"/>
              </a:solidFill>
              <a:latin typeface="Simplified Arabic" pitchFamily="18" charset="-78"/>
            </a:endParaRPr>
          </a:p>
          <a:p>
            <a:pPr marL="342900" lvl="0" indent="-342900" algn="just" rtl="1">
              <a:buFont typeface="Arial" pitchFamily="34" charset="0"/>
              <a:buChar char="•"/>
            </a:pPr>
            <a:endParaRPr lang="ar-EG" sz="2400" dirty="0">
              <a:solidFill>
                <a:schemeClr val="tx1"/>
              </a:solidFill>
              <a:latin typeface="Simplified Arabic" pitchFamily="18" charset="-78"/>
            </a:endParaRPr>
          </a:p>
          <a:p>
            <a:pPr lvl="0" algn="just" rtl="1"/>
            <a:endParaRPr lang="ar-EG" sz="2400" b="1" u="sng" dirty="0">
              <a:solidFill>
                <a:srgbClr val="FF0000"/>
              </a:solidFill>
              <a:latin typeface="Simplified Arabic" pitchFamily="18" charset="-78"/>
            </a:endParaRPr>
          </a:p>
          <a:p>
            <a:pPr lvl="0" algn="just" rtl="1"/>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43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ماهية المصادر </a:t>
            </a:r>
            <a:r>
              <a:rPr lang="ar-EG" sz="2800" dirty="0" smtClean="0">
                <a:solidFill>
                  <a:schemeClr val="lt1"/>
                </a:solidFill>
                <a:latin typeface="Tajawal Medium"/>
                <a:cs typeface="Sultan bold" pitchFamily="2" charset="-78"/>
                <a:sym typeface="Tajawal Medium"/>
              </a:rPr>
              <a:t>التفسيرية للقانون وأنواعها:</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06</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يعتبر الفقه والقضاء مصدرين تفسيرين للتشريع، غير ملزمين لا للمشرع ولا للقاضي ولا يلزمان </a:t>
            </a:r>
            <a:r>
              <a:rPr lang="ar-EG" sz="2400" b="1" dirty="0" smtClean="0"/>
              <a:t>أحداً </a:t>
            </a:r>
            <a:r>
              <a:rPr lang="ar-EG" sz="2400" b="1" dirty="0"/>
              <a:t>بحسب الأصل</a:t>
            </a:r>
            <a:r>
              <a:rPr lang="ar-EG" sz="2400" dirty="0"/>
              <a:t>. وبالرغم من ذلك فإن لهما </a:t>
            </a:r>
            <a:r>
              <a:rPr lang="ar-EG" sz="2400" dirty="0" smtClean="0"/>
              <a:t>دوراً كبيراً </a:t>
            </a:r>
            <a:r>
              <a:rPr lang="ar-EG" sz="2400" dirty="0"/>
              <a:t>حيث يستهدى المشرع بآراء الفقه والقضاء عند وضعه للتشريعات، وإن كان لكل منهما تأثير فهو نفوذ أدبي فقط.</a:t>
            </a:r>
          </a:p>
          <a:p>
            <a:pPr marL="342900" indent="-342900" algn="just" rtl="1">
              <a:buFont typeface="Wingdings" pitchFamily="2" charset="2"/>
              <a:buChar char="§"/>
            </a:pPr>
            <a:r>
              <a:rPr lang="ar-EG" sz="2400" dirty="0"/>
              <a:t>لا يمكن أن يعتبر عمل كل من القضاء والفقه من المصادر الرسمية </a:t>
            </a:r>
            <a:r>
              <a:rPr lang="ar-EG" sz="2400" dirty="0" smtClean="0"/>
              <a:t>للقانون، </a:t>
            </a:r>
            <a:r>
              <a:rPr lang="ar-EG" sz="2400" dirty="0"/>
              <a:t>فوظيفة القضاء هي تطبيق قواعد القانون علـى ما يعرض عليه من منازعات، لا خلق هذه القواعد، كما أن عمل الفقه هو دراسة أحكام القانون وأعداد شروحه لمعاونة القضاة وكل المشتغلين بالقانون أو المعنيين بدراسته، ولكن مع ذلك، فإن نشاط القضاء والفقــــه قد يكون له أثر في نشوء قواعد القانون أو تطويرها، </a:t>
            </a:r>
            <a:r>
              <a:rPr lang="ar-EG" sz="2400" b="1" dirty="0"/>
              <a:t>ولذا نتعرض </a:t>
            </a:r>
            <a:r>
              <a:rPr lang="ar-EG" sz="2400" b="1" dirty="0" smtClean="0"/>
              <a:t>بايجاز لكل منهما على النحو التالي:</a:t>
            </a:r>
            <a:endParaRPr lang="ar-EG" sz="2400" b="1"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ماهية المصادر </a:t>
            </a:r>
            <a:r>
              <a:rPr lang="ar-EG" sz="2800" dirty="0" smtClean="0">
                <a:solidFill>
                  <a:schemeClr val="lt1"/>
                </a:solidFill>
                <a:latin typeface="Tajawal Medium"/>
                <a:cs typeface="Sultan bold" pitchFamily="2" charset="-78"/>
                <a:sym typeface="Tajawal Medium"/>
              </a:rPr>
              <a:t>التفسيرية للقانون وأنواعها:</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06</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القضاء</a:t>
            </a:r>
            <a:r>
              <a:rPr lang="ar-EG" sz="2400" b="1" u="sng" dirty="0"/>
              <a:t>: </a:t>
            </a:r>
          </a:p>
          <a:p>
            <a:pPr marL="342900" indent="-342900" algn="just" rtl="1">
              <a:buFont typeface="Wingdings" pitchFamily="2" charset="2"/>
              <a:buChar char="§"/>
            </a:pPr>
            <a:r>
              <a:rPr lang="ar-EG" sz="2400" b="1" dirty="0"/>
              <a:t>لفظة القضاء تطلق في عدة معان، فهي أولاً، </a:t>
            </a:r>
            <a:r>
              <a:rPr lang="ar-EG" sz="2400" dirty="0"/>
              <a:t>تعنى عمل المحاكم في </a:t>
            </a:r>
            <a:r>
              <a:rPr lang="ar-EG" sz="2400" dirty="0" smtClean="0"/>
              <a:t>الفصل في </a:t>
            </a:r>
            <a:r>
              <a:rPr lang="ar-EG" sz="2400" dirty="0"/>
              <a:t>الخصومات التي ترفع إليها، فهذه المحاكم تقوم بالقضاء بين </a:t>
            </a:r>
            <a:r>
              <a:rPr lang="ar-EG" sz="2400" dirty="0" smtClean="0"/>
              <a:t>المتنازعين، </a:t>
            </a:r>
            <a:r>
              <a:rPr lang="ar-EG" sz="2400" b="1" u="sng" dirty="0" smtClean="0"/>
              <a:t>وهى </a:t>
            </a:r>
            <a:r>
              <a:rPr lang="ar-EG" sz="2400" b="1" u="sng" dirty="0"/>
              <a:t>تعنى </a:t>
            </a:r>
            <a:r>
              <a:rPr lang="ar-EG" sz="2400" dirty="0"/>
              <a:t>مجموع المحاكم التي تكون السلطة القضائية وبهذا المعنى يكون الكلام عن استقلال القضاء، </a:t>
            </a:r>
            <a:r>
              <a:rPr lang="ar-EG" sz="2400" b="1" u="sng" dirty="0"/>
              <a:t>كما تعنى أخيراً، وهذا هو المعنى الذي يهمنا في الكلام عن مصادر القانون، </a:t>
            </a:r>
            <a:r>
              <a:rPr lang="ar-EG" sz="2400" dirty="0"/>
              <a:t>الأحكــام التــــي تصدرها المحاكم في الفصل في الخصومات، وعلى هذا المعنى يقال، استقر القضاء على مبدأ من المبادئ أو أن رأياً معيناً يؤخذ بــه فــي القضاء.</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1169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ماهية المصادر </a:t>
            </a:r>
            <a:r>
              <a:rPr lang="ar-EG" sz="2800" dirty="0" smtClean="0">
                <a:solidFill>
                  <a:schemeClr val="lt1"/>
                </a:solidFill>
                <a:latin typeface="Tajawal Medium"/>
                <a:cs typeface="Sultan bold" pitchFamily="2" charset="-78"/>
                <a:sym typeface="Tajawal Medium"/>
              </a:rPr>
              <a:t>التفسيرية للقانون وأنواعها:</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06</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ثانياً: الفقه</a:t>
            </a:r>
            <a:r>
              <a:rPr lang="ar-EG" sz="2400" b="1" u="sng" dirty="0"/>
              <a:t>:</a:t>
            </a:r>
          </a:p>
          <a:p>
            <a:pPr marL="342900" indent="-342900" algn="just" rtl="1">
              <a:buFont typeface="Arial" pitchFamily="34" charset="0"/>
              <a:buChar char="•"/>
            </a:pPr>
            <a:r>
              <a:rPr lang="ar-EG" sz="2400" b="1" dirty="0"/>
              <a:t>يقصد بالفقه مجموعة الشروح والآراء التي يصدرها علماء القانون فيما يقومون به من تفسير التشريعات وإبداء الرأي في مطابقة أحكامها للحاجات الاجتماعية أو عدم مطابقتها لها</a:t>
            </a:r>
            <a:r>
              <a:rPr lang="ar-EG" sz="2400" dirty="0"/>
              <a:t>، وما يقومون به مـــــن تقصى قواعد العرف في الأحوال التي يلزم فيها استمداد قواعد القانون من العرف، وما يحاولون من استنباط القواعد التي تؤخذ مــــــن مـبـــــادئ القانون الطبيعي وقواعد العدالة.</a:t>
            </a:r>
          </a:p>
          <a:p>
            <a:pPr marL="342900" indent="-342900" algn="just" rtl="1">
              <a:buFont typeface="Arial" pitchFamily="34" charset="0"/>
              <a:buChar char="•"/>
            </a:pPr>
            <a:r>
              <a:rPr lang="ar-EG" sz="2400" b="1" u="sng" dirty="0"/>
              <a:t>فالفقه لا يقتصر على شرح القوانين بقصد تحديد أحكامها وبيان حدود تطبيقها في الفروض المختلفة</a:t>
            </a:r>
            <a:r>
              <a:rPr lang="ar-EG" sz="2400" dirty="0"/>
              <a:t>، بل يعني برد القواعد التفصيلية إلى أصولها لإقامة النظريات العامة للقانون، كما يبحث عن أفضل القواعد، في ضوء الظروف الاجتماعية، ويدعو الشارع إلى الأخذ فيما يصدره من تشريعات.</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1796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1452</TotalTime>
  <Words>4480</Words>
  <Application>Microsoft Office PowerPoint</Application>
  <PresentationFormat>Custom</PresentationFormat>
  <Paragraphs>243</Paragraphs>
  <Slides>33</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Tajawal Medium</vt:lpstr>
      <vt:lpstr>Sultan Medium</vt:lpstr>
      <vt:lpstr>Simplified Arabic</vt:lpstr>
      <vt:lpstr>Wingdings</vt:lpstr>
      <vt:lpstr>Sultan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361</cp:revision>
  <dcterms:created xsi:type="dcterms:W3CDTF">2023-04-29T09:08:23Z</dcterms:created>
  <dcterms:modified xsi:type="dcterms:W3CDTF">2023-07-20T07:32:41Z</dcterms:modified>
</cp:coreProperties>
</file>