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27.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303" r:id="rId3"/>
    <p:sldId id="271" r:id="rId4"/>
    <p:sldId id="567" r:id="rId5"/>
    <p:sldId id="313" r:id="rId6"/>
    <p:sldId id="746" r:id="rId7"/>
    <p:sldId id="775" r:id="rId8"/>
    <p:sldId id="757" r:id="rId9"/>
    <p:sldId id="758" r:id="rId10"/>
    <p:sldId id="776" r:id="rId11"/>
    <p:sldId id="770" r:id="rId12"/>
    <p:sldId id="777" r:id="rId13"/>
    <p:sldId id="786" r:id="rId14"/>
    <p:sldId id="771" r:id="rId15"/>
    <p:sldId id="785" r:id="rId16"/>
    <p:sldId id="772" r:id="rId17"/>
    <p:sldId id="787" r:id="rId18"/>
    <p:sldId id="778" r:id="rId19"/>
    <p:sldId id="788" r:id="rId20"/>
    <p:sldId id="755" r:id="rId21"/>
    <p:sldId id="759" r:id="rId22"/>
    <p:sldId id="779" r:id="rId23"/>
    <p:sldId id="760" r:id="rId24"/>
    <p:sldId id="761" r:id="rId25"/>
    <p:sldId id="780" r:id="rId26"/>
    <p:sldId id="756" r:id="rId27"/>
    <p:sldId id="762" r:id="rId28"/>
    <p:sldId id="773" r:id="rId29"/>
    <p:sldId id="781" r:id="rId30"/>
    <p:sldId id="782" r:id="rId31"/>
    <p:sldId id="763" r:id="rId32"/>
    <p:sldId id="789" r:id="rId33"/>
    <p:sldId id="764" r:id="rId34"/>
    <p:sldId id="783" r:id="rId35"/>
    <p:sldId id="784" r:id="rId36"/>
    <p:sldId id="765" r:id="rId37"/>
    <p:sldId id="766" r:id="rId38"/>
    <p:sldId id="774" r:id="rId39"/>
    <p:sldId id="743" r:id="rId40"/>
    <p:sldId id="59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746"/>
            <p14:sldId id="775"/>
            <p14:sldId id="757"/>
            <p14:sldId id="758"/>
            <p14:sldId id="776"/>
            <p14:sldId id="770"/>
            <p14:sldId id="777"/>
            <p14:sldId id="786"/>
            <p14:sldId id="771"/>
            <p14:sldId id="785"/>
            <p14:sldId id="772"/>
            <p14:sldId id="787"/>
            <p14:sldId id="778"/>
            <p14:sldId id="788"/>
            <p14:sldId id="755"/>
            <p14:sldId id="759"/>
            <p14:sldId id="779"/>
            <p14:sldId id="760"/>
            <p14:sldId id="761"/>
            <p14:sldId id="780"/>
            <p14:sldId id="756"/>
            <p14:sldId id="762"/>
            <p14:sldId id="773"/>
            <p14:sldId id="781"/>
            <p14:sldId id="782"/>
            <p14:sldId id="763"/>
            <p14:sldId id="789"/>
            <p14:sldId id="764"/>
            <p14:sldId id="783"/>
            <p14:sldId id="784"/>
            <p14:sldId id="765"/>
            <p14:sldId id="766"/>
            <p14:sldId id="774"/>
            <p14:sldId id="743"/>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A3E8"/>
    <a:srgbClr val="0899DA"/>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38" autoAdjust="0"/>
    <p:restoredTop sz="93738" autoAdjust="0"/>
  </p:normalViewPr>
  <p:slideViewPr>
    <p:cSldViewPr snapToGrid="0">
      <p:cViewPr varScale="1">
        <p:scale>
          <a:sx n="62" d="100"/>
          <a:sy n="62" d="100"/>
        </p:scale>
        <p:origin x="96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3/7/2024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3/7/2024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94617" y="458669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06</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671944" y="5645692"/>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06</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06</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8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984845"/>
          </a:xfrm>
          <a:prstGeom prst="rect">
            <a:avLst/>
          </a:prstGeom>
          <a:noFill/>
          <a:ln>
            <a:noFill/>
          </a:ln>
        </p:spPr>
        <p:txBody>
          <a:bodyPr spcFirstLastPara="1" wrap="square" lIns="91425" tIns="45700" rIns="91425" bIns="45700" anchor="t" anchorCtr="0">
            <a:spAutoFit/>
          </a:bodyPr>
          <a:lstStyle/>
          <a:p>
            <a:pPr algn="ctr"/>
            <a:r>
              <a:rPr lang="en-US" sz="2000" b="1" dirty="0">
                <a:latin typeface="Alexandria" pitchFamily="2" charset="-78"/>
              </a:rPr>
              <a:t>The promises and perils of</a:t>
            </a:r>
          </a:p>
          <a:p>
            <a:pPr algn="ctr"/>
            <a:r>
              <a:rPr lang="en-GB" sz="2000" b="1" dirty="0" err="1" smtClean="0">
                <a:latin typeface="Alexandria" pitchFamily="2" charset="-78"/>
              </a:rPr>
              <a:t>robo</a:t>
            </a:r>
            <a:r>
              <a:rPr lang="en-GB" sz="2000" b="1" dirty="0" smtClean="0">
                <a:latin typeface="Alexandria" pitchFamily="2" charset="-78"/>
              </a:rPr>
              <a:t>-advisers</a:t>
            </a:r>
          </a:p>
          <a:p>
            <a:pPr algn="ctr"/>
            <a:r>
              <a:rPr lang="en-GB" b="1" dirty="0">
                <a:latin typeface="Alexandria" pitchFamily="2" charset="-78"/>
              </a:rPr>
              <a:t>Challenges and regulatory responses</a:t>
            </a:r>
            <a:endParaRPr lang="en-US" sz="2000" b="1" dirty="0">
              <a:latin typeface="Alexandria"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86589"/>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4062651"/>
          </a:xfrm>
          <a:prstGeom prst="rect">
            <a:avLst/>
          </a:prstGeom>
          <a:noFill/>
        </p:spPr>
        <p:txBody>
          <a:bodyPr wrap="square" rtlCol="0">
            <a:spAutoFit/>
          </a:bodyPr>
          <a:lstStyle/>
          <a:p>
            <a:pPr marL="285750" lvl="0" indent="-285750">
              <a:buFont typeface="Arial" panose="020B0604020202020204" pitchFamily="34" charset="0"/>
              <a:buChar char="•"/>
            </a:pPr>
            <a:r>
              <a:rPr lang="en-US" altLang="en-US" b="1" dirty="0">
                <a:solidFill>
                  <a:srgbClr val="08A3E8"/>
                </a:solidFill>
                <a:latin typeface="Alexandria" pitchFamily="2" charset="-78"/>
                <a:cs typeface="Alexandria" pitchFamily="2" charset="-78"/>
              </a:rPr>
              <a:t>Learning </a:t>
            </a:r>
            <a:r>
              <a:rPr lang="en-US" altLang="en-US"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US" sz="1600" dirty="0">
                <a:latin typeface="Alexandria" pitchFamily="2" charset="-78"/>
                <a:cs typeface="Alexandria" pitchFamily="2" charset="-78"/>
              </a:rPr>
              <a:t>Understanding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-Advisers in Financial </a:t>
            </a:r>
            <a:r>
              <a:rPr lang="en-US" sz="1600" dirty="0" smtClean="0">
                <a:latin typeface="Alexandria" pitchFamily="2" charset="-78"/>
                <a:cs typeface="Alexandria" pitchFamily="2" charset="-78"/>
              </a:rPr>
              <a:t>Services</a:t>
            </a:r>
            <a:endParaRPr lang="en-US" sz="1600" dirty="0">
              <a:latin typeface="Alexandria" pitchFamily="2" charset="-78"/>
              <a:cs typeface="Alexandria" pitchFamily="2" charset="-78"/>
            </a:endParaRPr>
          </a:p>
          <a:p>
            <a:pPr marL="342900" lvl="0" indent="-342900">
              <a:buFont typeface="+mj-lt"/>
              <a:buAutoNum type="arabicPeriod"/>
            </a:pPr>
            <a:r>
              <a:rPr lang="en-US" sz="1600" dirty="0">
                <a:latin typeface="Alexandria" pitchFamily="2" charset="-78"/>
                <a:cs typeface="Alexandria" pitchFamily="2" charset="-78"/>
              </a:rPr>
              <a:t>Explore the promises and benefits of </a:t>
            </a:r>
            <a:r>
              <a:rPr lang="en-US" sz="1600" dirty="0" err="1" smtClean="0">
                <a:latin typeface="Alexandria" pitchFamily="2" charset="-78"/>
                <a:cs typeface="Alexandria" pitchFamily="2" charset="-78"/>
              </a:rPr>
              <a:t>robo</a:t>
            </a:r>
            <a:r>
              <a:rPr lang="en-US" sz="1600" dirty="0" smtClean="0">
                <a:latin typeface="Alexandria" pitchFamily="2" charset="-78"/>
                <a:cs typeface="Alexandria" pitchFamily="2" charset="-78"/>
              </a:rPr>
              <a:t>-advisers</a:t>
            </a:r>
          </a:p>
          <a:p>
            <a:pPr marL="342900" lvl="0" indent="-342900">
              <a:buFont typeface="+mj-lt"/>
              <a:buAutoNum type="arabicPeriod"/>
            </a:pPr>
            <a:r>
              <a:rPr lang="en-US" sz="1600" dirty="0">
                <a:latin typeface="Alexandria" pitchFamily="2" charset="-78"/>
                <a:cs typeface="Alexandria" pitchFamily="2" charset="-78"/>
              </a:rPr>
              <a:t>Examine the potential perils and challenges associated with </a:t>
            </a:r>
            <a:r>
              <a:rPr lang="en-US" sz="1600" dirty="0" err="1" smtClean="0">
                <a:latin typeface="Alexandria" pitchFamily="2" charset="-78"/>
                <a:cs typeface="Alexandria" pitchFamily="2" charset="-78"/>
              </a:rPr>
              <a:t>robo</a:t>
            </a:r>
            <a:r>
              <a:rPr lang="en-US" sz="1600" dirty="0" smtClean="0">
                <a:latin typeface="Alexandria" pitchFamily="2" charset="-78"/>
                <a:cs typeface="Alexandria" pitchFamily="2" charset="-78"/>
              </a:rPr>
              <a:t>-advisers</a:t>
            </a:r>
          </a:p>
          <a:p>
            <a:pPr marL="342900" lvl="0" indent="-342900">
              <a:buFont typeface="+mj-lt"/>
              <a:buAutoNum type="arabicPeriod"/>
            </a:pPr>
            <a:r>
              <a:rPr lang="en-US" sz="1600" dirty="0">
                <a:latin typeface="Alexandria" pitchFamily="2" charset="-78"/>
                <a:cs typeface="Alexandria" pitchFamily="2" charset="-78"/>
              </a:rPr>
              <a:t>Understand the regulatory landscape governing </a:t>
            </a:r>
            <a:r>
              <a:rPr lang="en-US" sz="1600" dirty="0" err="1" smtClean="0">
                <a:latin typeface="Alexandria" pitchFamily="2" charset="-78"/>
                <a:cs typeface="Alexandria" pitchFamily="2" charset="-78"/>
              </a:rPr>
              <a:t>robo</a:t>
            </a:r>
            <a:r>
              <a:rPr lang="en-US" sz="1600" dirty="0" smtClean="0">
                <a:latin typeface="Alexandria" pitchFamily="2" charset="-78"/>
                <a:cs typeface="Alexandria" pitchFamily="2" charset="-78"/>
              </a:rPr>
              <a:t>-advisers</a:t>
            </a:r>
          </a:p>
          <a:p>
            <a:pPr marL="342900" lvl="0" indent="-342900">
              <a:buFont typeface="+mj-lt"/>
              <a:buAutoNum type="arabicPeriod"/>
            </a:pPr>
            <a:r>
              <a:rPr lang="en-US" sz="1600" dirty="0">
                <a:latin typeface="Alexandria" pitchFamily="2" charset="-78"/>
                <a:cs typeface="Alexandria" pitchFamily="2" charset="-78"/>
              </a:rPr>
              <a:t>Address the ethical considerations in the use of </a:t>
            </a:r>
            <a:r>
              <a:rPr lang="en-US" sz="1600" dirty="0" err="1" smtClean="0">
                <a:latin typeface="Alexandria" pitchFamily="2" charset="-78"/>
                <a:cs typeface="Alexandria" pitchFamily="2" charset="-78"/>
              </a:rPr>
              <a:t>robo</a:t>
            </a:r>
            <a:r>
              <a:rPr lang="en-US" sz="1600" dirty="0" smtClean="0">
                <a:latin typeface="Alexandria" pitchFamily="2" charset="-78"/>
                <a:cs typeface="Alexandria" pitchFamily="2" charset="-78"/>
              </a:rPr>
              <a:t>-advisers</a:t>
            </a:r>
          </a:p>
          <a:p>
            <a:pPr marL="342900" lvl="0" indent="-342900">
              <a:buFont typeface="+mj-lt"/>
              <a:buAutoNum type="arabicPeriod"/>
            </a:pPr>
            <a:r>
              <a:rPr lang="en-US" sz="1600" dirty="0">
                <a:latin typeface="Alexandria" pitchFamily="2" charset="-78"/>
                <a:cs typeface="Alexandria" pitchFamily="2" charset="-78"/>
              </a:rPr>
              <a:t>Explore the data privacy and security concerns associated with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-advisory </a:t>
            </a:r>
            <a:r>
              <a:rPr lang="en-US" sz="1600" dirty="0" smtClean="0">
                <a:latin typeface="Alexandria" pitchFamily="2" charset="-78"/>
                <a:cs typeface="Alexandria" pitchFamily="2" charset="-78"/>
              </a:rPr>
              <a:t>platforms</a:t>
            </a:r>
          </a:p>
          <a:p>
            <a:pPr marL="342900" lvl="0" indent="-342900">
              <a:buFont typeface="+mj-lt"/>
              <a:buAutoNum type="arabicPeriod"/>
            </a:pPr>
            <a:r>
              <a:rPr lang="en-US" sz="1600" dirty="0">
                <a:latin typeface="Alexandria" pitchFamily="2" charset="-78"/>
                <a:cs typeface="Alexandria" pitchFamily="2" charset="-78"/>
              </a:rPr>
              <a:t>Understand the significance of algorithmic transparency and </a:t>
            </a:r>
            <a:r>
              <a:rPr lang="en-US" sz="1600" dirty="0" err="1">
                <a:latin typeface="Alexandria" pitchFamily="2" charset="-78"/>
                <a:cs typeface="Alexandria" pitchFamily="2" charset="-78"/>
              </a:rPr>
              <a:t>explainability</a:t>
            </a:r>
            <a:r>
              <a:rPr lang="en-US" sz="1600" dirty="0">
                <a:latin typeface="Alexandria" pitchFamily="2" charset="-78"/>
                <a:cs typeface="Alexandria" pitchFamily="2" charset="-78"/>
              </a:rPr>
              <a:t> in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-advisory </a:t>
            </a:r>
            <a:r>
              <a:rPr lang="en-US" sz="1600" dirty="0" smtClean="0">
                <a:latin typeface="Alexandria" pitchFamily="2" charset="-78"/>
                <a:cs typeface="Alexandria" pitchFamily="2" charset="-78"/>
              </a:rPr>
              <a:t>services</a:t>
            </a:r>
          </a:p>
          <a:p>
            <a:pPr marL="342900" lvl="0" indent="-342900">
              <a:buFont typeface="+mj-lt"/>
              <a:buAutoNum type="arabicPeriod"/>
            </a:pPr>
            <a:r>
              <a:rPr lang="en-US" sz="1600" dirty="0">
                <a:latin typeface="Alexandria" pitchFamily="2" charset="-78"/>
                <a:cs typeface="Alexandria" pitchFamily="2" charset="-78"/>
              </a:rPr>
              <a:t>Explore the risk management practices and compliance requirements specific to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-advisory </a:t>
            </a:r>
            <a:r>
              <a:rPr lang="en-US" sz="1600" dirty="0" smtClean="0">
                <a:latin typeface="Alexandria" pitchFamily="2" charset="-78"/>
                <a:cs typeface="Alexandria" pitchFamily="2" charset="-78"/>
              </a:rPr>
              <a:t>platforms</a:t>
            </a:r>
          </a:p>
          <a:p>
            <a:pPr marL="342900" lvl="0" indent="-342900">
              <a:buFont typeface="+mj-lt"/>
              <a:buAutoNum type="arabicPeriod"/>
            </a:pPr>
            <a:r>
              <a:rPr lang="en-US" sz="1600" dirty="0">
                <a:latin typeface="Alexandria" pitchFamily="2" charset="-78"/>
                <a:cs typeface="Alexandria" pitchFamily="2" charset="-78"/>
              </a:rPr>
              <a:t>Address the importance of consumer education and empowerment in utilizing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-advisory </a:t>
            </a:r>
            <a:r>
              <a:rPr lang="en-US" sz="1600" dirty="0" smtClean="0">
                <a:latin typeface="Alexandria" pitchFamily="2" charset="-78"/>
                <a:cs typeface="Alexandria" pitchFamily="2" charset="-78"/>
              </a:rPr>
              <a:t>services</a:t>
            </a:r>
          </a:p>
          <a:p>
            <a:pPr marL="342900" lvl="0" indent="-342900">
              <a:buFont typeface="+mj-lt"/>
              <a:buAutoNum type="arabicPeriod"/>
            </a:pPr>
            <a:r>
              <a:rPr lang="en-US" sz="1600" dirty="0">
                <a:latin typeface="Alexandria" pitchFamily="2" charset="-78"/>
                <a:cs typeface="Alexandria" pitchFamily="2" charset="-78"/>
              </a:rPr>
              <a:t>Explore the future trends and regulatory innovations in the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-advisory </a:t>
            </a:r>
            <a:r>
              <a:rPr lang="en-US" sz="1600" dirty="0" smtClean="0">
                <a:latin typeface="Alexandria" pitchFamily="2" charset="-78"/>
                <a:cs typeface="Alexandria" pitchFamily="2" charset="-78"/>
              </a:rPr>
              <a:t>space</a:t>
            </a:r>
            <a:endParaRPr lang="en-US" altLang="en-US" sz="1600" dirty="0" smtClean="0">
              <a:solidFill>
                <a:srgbClr val="08A3E8"/>
              </a:solidFill>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8787539" y="6292631"/>
            <a:ext cx="3093286"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4691537" y="1757911"/>
            <a:ext cx="7189288" cy="707886"/>
          </a:xfrm>
          <a:prstGeom prst="rect">
            <a:avLst/>
          </a:prstGeom>
        </p:spPr>
        <p:txBody>
          <a:bodyPr wrap="square">
            <a:spAutoFit/>
          </a:bodyPr>
          <a:lstStyle/>
          <a:p>
            <a:r>
              <a:rPr lang="en-US" sz="2000" b="1" dirty="0" smtClean="0">
                <a:latin typeface="Alexandria" pitchFamily="2" charset="-78"/>
              </a:rPr>
              <a:t>Ch. 8 The </a:t>
            </a:r>
            <a:r>
              <a:rPr lang="en-US" sz="2000" b="1" dirty="0">
                <a:latin typeface="Alexandria" pitchFamily="2" charset="-78"/>
              </a:rPr>
              <a:t>promises and perils </a:t>
            </a:r>
            <a:r>
              <a:rPr lang="en-US" sz="2000" b="1" dirty="0" smtClean="0">
                <a:latin typeface="Alexandria" pitchFamily="2" charset="-78"/>
              </a:rPr>
              <a:t>of </a:t>
            </a:r>
            <a:r>
              <a:rPr lang="en-GB" sz="2000" b="1" dirty="0" err="1" smtClean="0">
                <a:latin typeface="Alexandria" pitchFamily="2" charset="-78"/>
              </a:rPr>
              <a:t>robo</a:t>
            </a:r>
            <a:r>
              <a:rPr lang="en-GB" sz="2000" b="1" dirty="0" smtClean="0">
                <a:latin typeface="Alexandria" pitchFamily="2" charset="-78"/>
              </a:rPr>
              <a:t>-advisers- Challenges </a:t>
            </a:r>
            <a:r>
              <a:rPr lang="en-GB" sz="2000" b="1" dirty="0">
                <a:latin typeface="Alexandria" pitchFamily="2" charset="-78"/>
              </a:rPr>
              <a:t>and regulatory responses</a:t>
            </a:r>
            <a:endParaRPr lang="en-US" sz="2000" b="1" dirty="0">
              <a:latin typeface="Alexandria" pitchFamily="2" charset="-78"/>
              <a:sym typeface="Calibri"/>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893100"/>
          </a:xfrm>
          <a:prstGeom prst="rect">
            <a:avLst/>
          </a:prstGeom>
          <a:noFill/>
        </p:spPr>
        <p:txBody>
          <a:bodyPr wrap="square" rtlCol="0">
            <a:spAutoFit/>
          </a:bodyPr>
          <a:lstStyle/>
          <a:p>
            <a:r>
              <a:rPr lang="en-US" sz="2000" b="1" dirty="0">
                <a:solidFill>
                  <a:srgbClr val="08A3E8"/>
                </a:solidFill>
                <a:latin typeface="Alexandria" pitchFamily="2" charset="-78"/>
                <a:cs typeface="Alexandria" pitchFamily="2" charset="-78"/>
              </a:rPr>
              <a:t>Chapter </a:t>
            </a:r>
            <a:r>
              <a:rPr lang="en-US" sz="2000" b="1" dirty="0" smtClean="0">
                <a:solidFill>
                  <a:srgbClr val="08A3E8"/>
                </a:solidFill>
                <a:latin typeface="Alexandria" pitchFamily="2" charset="-78"/>
                <a:cs typeface="Alexandria" pitchFamily="2" charset="-78"/>
              </a:rPr>
              <a:t>outline</a:t>
            </a:r>
          </a:p>
          <a:p>
            <a:pPr marL="342900" indent="-342900">
              <a:buAutoNum type="arabicPeriod"/>
            </a:pPr>
            <a:r>
              <a:rPr lang="en-GB" b="1" dirty="0" smtClean="0">
                <a:latin typeface="Alexandria" pitchFamily="2" charset="-78"/>
              </a:rPr>
              <a:t>INTRODUCTION</a:t>
            </a:r>
          </a:p>
          <a:p>
            <a:r>
              <a:rPr lang="en-US" b="1" dirty="0">
                <a:latin typeface="Alexandria" pitchFamily="2" charset="-78"/>
              </a:rPr>
              <a:t>2. CONCEPT AND EVOLUTION </a:t>
            </a:r>
            <a:r>
              <a:rPr lang="en-US" b="1" dirty="0" smtClean="0">
                <a:latin typeface="Alexandria" pitchFamily="2" charset="-78"/>
              </a:rPr>
              <a:t>OF </a:t>
            </a:r>
            <a:r>
              <a:rPr lang="en-GB" b="1" dirty="0" smtClean="0">
                <a:latin typeface="Alexandria" pitchFamily="2" charset="-78"/>
              </a:rPr>
              <a:t>ROBO-ADVISERS</a:t>
            </a:r>
          </a:p>
          <a:p>
            <a:r>
              <a:rPr lang="en-US" b="1" dirty="0">
                <a:latin typeface="Alexandria" pitchFamily="2" charset="-78"/>
              </a:rPr>
              <a:t>3. THE REGULATORY FRAMEWORK </a:t>
            </a:r>
            <a:r>
              <a:rPr lang="en-US" b="1" dirty="0" smtClean="0">
                <a:latin typeface="Alexandria" pitchFamily="2" charset="-78"/>
              </a:rPr>
              <a:t>OF </a:t>
            </a:r>
            <a:r>
              <a:rPr lang="en-GB" b="1" dirty="0" smtClean="0">
                <a:latin typeface="Alexandria" pitchFamily="2" charset="-78"/>
              </a:rPr>
              <a:t>ROBO-ADVISERS</a:t>
            </a:r>
            <a:r>
              <a:rPr lang="en-GB" b="1" dirty="0">
                <a:latin typeface="Alexandria" pitchFamily="2" charset="-78"/>
              </a:rPr>
              <a:t>: AN </a:t>
            </a:r>
            <a:r>
              <a:rPr lang="en-GB" b="1" dirty="0" smtClean="0">
                <a:latin typeface="Alexandria" pitchFamily="2" charset="-78"/>
              </a:rPr>
              <a:t>INTERNATIONAL OVERVIEW</a:t>
            </a:r>
          </a:p>
          <a:p>
            <a:r>
              <a:rPr lang="en-GB" b="1" dirty="0">
                <a:latin typeface="Alexandria" pitchFamily="2" charset="-78"/>
              </a:rPr>
              <a:t>4. PROMISES OF ARTIFICIAL </a:t>
            </a:r>
            <a:r>
              <a:rPr lang="en-GB" b="1" dirty="0" smtClean="0">
                <a:latin typeface="Alexandria" pitchFamily="2" charset="-78"/>
              </a:rPr>
              <a:t>INTELLIGENCE </a:t>
            </a:r>
            <a:r>
              <a:rPr lang="en-US" b="1" dirty="0" smtClean="0">
                <a:latin typeface="Alexandria" pitchFamily="2" charset="-78"/>
              </a:rPr>
              <a:t>AND </a:t>
            </a:r>
            <a:r>
              <a:rPr lang="en-US" b="1" dirty="0">
                <a:latin typeface="Alexandria" pitchFamily="2" charset="-78"/>
              </a:rPr>
              <a:t>MACHINE LEARNING FOR </a:t>
            </a:r>
            <a:r>
              <a:rPr lang="en-US" b="1" dirty="0" smtClean="0">
                <a:latin typeface="Alexandria" pitchFamily="2" charset="-78"/>
              </a:rPr>
              <a:t>FINANCIAL </a:t>
            </a:r>
            <a:r>
              <a:rPr lang="en-GB" b="1" dirty="0" smtClean="0">
                <a:latin typeface="Alexandria" pitchFamily="2" charset="-78"/>
              </a:rPr>
              <a:t>ADVICE</a:t>
            </a:r>
            <a:endParaRPr lang="en-GB" b="1" dirty="0">
              <a:latin typeface="Alexandria" pitchFamily="2" charset="-78"/>
            </a:endParaRPr>
          </a:p>
          <a:p>
            <a:r>
              <a:rPr lang="en-US" b="1" dirty="0" smtClean="0">
                <a:latin typeface="Alexandria" pitchFamily="2" charset="-78"/>
              </a:rPr>
              <a:t>5</a:t>
            </a:r>
            <a:r>
              <a:rPr lang="en-US" b="1" dirty="0">
                <a:latin typeface="Alexandria" pitchFamily="2" charset="-78"/>
              </a:rPr>
              <a:t>. THE PERILS OF USING ROBO-ADVISERS </a:t>
            </a:r>
            <a:r>
              <a:rPr lang="en-US" b="1" dirty="0" smtClean="0">
                <a:latin typeface="Alexandria" pitchFamily="2" charset="-78"/>
              </a:rPr>
              <a:t>AND </a:t>
            </a:r>
            <a:r>
              <a:rPr lang="en-GB" b="1" dirty="0" smtClean="0">
                <a:latin typeface="Alexandria" pitchFamily="2" charset="-78"/>
              </a:rPr>
              <a:t>THE </a:t>
            </a:r>
            <a:r>
              <a:rPr lang="en-GB" b="1" dirty="0">
                <a:latin typeface="Alexandria" pitchFamily="2" charset="-78"/>
              </a:rPr>
              <a:t>SOLUTIONS</a:t>
            </a:r>
          </a:p>
          <a:p>
            <a:r>
              <a:rPr lang="en-US" b="1" dirty="0" smtClean="0">
                <a:latin typeface="Alexandria" pitchFamily="2" charset="-78"/>
              </a:rPr>
              <a:t>6</a:t>
            </a:r>
            <a:r>
              <a:rPr lang="en-US" b="1" dirty="0">
                <a:latin typeface="Alexandria" pitchFamily="2" charset="-78"/>
              </a:rPr>
              <a:t>. LEGAL DUTIES AND LIABILITY </a:t>
            </a:r>
            <a:r>
              <a:rPr lang="en-US" b="1" dirty="0" smtClean="0">
                <a:latin typeface="Alexandria" pitchFamily="2" charset="-78"/>
              </a:rPr>
              <a:t>OF </a:t>
            </a:r>
            <a:r>
              <a:rPr lang="en-GB" b="1" dirty="0" smtClean="0">
                <a:latin typeface="Alexandria" pitchFamily="2" charset="-78"/>
              </a:rPr>
              <a:t>ROBO-ADVISERS</a:t>
            </a:r>
          </a:p>
          <a:p>
            <a:r>
              <a:rPr lang="en-GB" b="1" dirty="0">
                <a:latin typeface="Alexandria" pitchFamily="2" charset="-78"/>
              </a:rPr>
              <a:t>7. </a:t>
            </a:r>
            <a:r>
              <a:rPr lang="en-GB" b="1" dirty="0" smtClean="0">
                <a:latin typeface="Alexandria" pitchFamily="2" charset="-78"/>
              </a:rPr>
              <a:t>CONCLUSION</a:t>
            </a:r>
            <a:endParaRPr lang="en-US" sz="2000" b="1" dirty="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959815" cy="707846"/>
          </a:xfrm>
          <a:prstGeom prst="rect">
            <a:avLst/>
          </a:prstGeom>
          <a:noFill/>
          <a:ln>
            <a:noFill/>
          </a:ln>
        </p:spPr>
        <p:txBody>
          <a:bodyPr spcFirstLastPara="1" wrap="square" lIns="91425" tIns="45700" rIns="91425" bIns="45700" anchor="t" anchorCtr="0">
            <a:spAutoFit/>
          </a:bodyPr>
          <a:lstStyle/>
          <a:p>
            <a:r>
              <a:rPr lang="en-US" sz="2000" b="1" dirty="0" smtClean="0">
                <a:latin typeface="Alexandria" pitchFamily="2" charset="-78"/>
              </a:rPr>
              <a:t>Ch. 8 The </a:t>
            </a:r>
            <a:r>
              <a:rPr lang="en-US" sz="2000" b="1" dirty="0">
                <a:latin typeface="Alexandria" pitchFamily="2" charset="-78"/>
              </a:rPr>
              <a:t>promises and perils </a:t>
            </a:r>
            <a:r>
              <a:rPr lang="en-US" sz="2000" b="1" dirty="0" smtClean="0">
                <a:latin typeface="Alexandria" pitchFamily="2" charset="-78"/>
              </a:rPr>
              <a:t>of </a:t>
            </a:r>
            <a:r>
              <a:rPr lang="en-GB" sz="2000" b="1" dirty="0" err="1" smtClean="0">
                <a:latin typeface="Alexandria" pitchFamily="2" charset="-78"/>
              </a:rPr>
              <a:t>robo</a:t>
            </a:r>
            <a:r>
              <a:rPr lang="en-GB" sz="2000" b="1" dirty="0" smtClean="0">
                <a:latin typeface="Alexandria" pitchFamily="2" charset="-78"/>
              </a:rPr>
              <a:t>-advisers Challenges </a:t>
            </a:r>
            <a:r>
              <a:rPr lang="en-GB" sz="2000" b="1" dirty="0">
                <a:latin typeface="Alexandria" pitchFamily="2" charset="-78"/>
              </a:rPr>
              <a:t>and regulatory responses</a:t>
            </a:r>
            <a:endParaRPr lang="en-US" sz="2000" b="1" dirty="0">
              <a:latin typeface="Alexandria" pitchFamily="2" charset="-78"/>
              <a:sym typeface="Calibri"/>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Challenges </a:t>
            </a:r>
            <a:r>
              <a:rPr lang="en-GB" sz="2000" b="1" dirty="0">
                <a:latin typeface="Alexandria" pitchFamily="2" charset="-78"/>
              </a:rPr>
              <a:t>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marL="514350" indent="-514350" algn="just">
              <a:buFont typeface="+mj-lt"/>
              <a:buAutoNum type="arabicPeriod"/>
            </a:pPr>
            <a:r>
              <a:rPr lang="en-GB" b="1" dirty="0" smtClean="0">
                <a:latin typeface="Alexandria" pitchFamily="2" charset="-78"/>
                <a:cs typeface="Alexandria" pitchFamily="2" charset="-78"/>
              </a:rPr>
              <a:t>INTRODUCTION</a:t>
            </a:r>
          </a:p>
          <a:p>
            <a:pPr algn="just"/>
            <a:r>
              <a:rPr lang="en-US" sz="1600" dirty="0">
                <a:latin typeface="Alexandria" pitchFamily="2" charset="-78"/>
                <a:cs typeface="Alexandria" pitchFamily="2" charset="-78"/>
              </a:rPr>
              <a:t>For example, many firms are using AI and machine learning (ML) to support their advisory and support services, risk management, client identification and monitoring, selection of trading algorithms and portfolio </a:t>
            </a:r>
            <a:r>
              <a:rPr lang="en-US" sz="1600" dirty="0" smtClean="0">
                <a:latin typeface="Alexandria" pitchFamily="2" charset="-78"/>
                <a:cs typeface="Alexandria" pitchFamily="2" charset="-78"/>
              </a:rPr>
              <a:t>management. Namely</a:t>
            </a:r>
            <a:r>
              <a:rPr lang="en-US" sz="1600" dirty="0">
                <a:latin typeface="Alexandria" pitchFamily="2" charset="-78"/>
                <a:cs typeface="Alexandria" pitchFamily="2" charset="-78"/>
              </a:rPr>
              <a:t>, since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-advice reduces the interaction of humans, it can become less expensive, helping certain investors to gain access to advisory, investment and wealth management services that they could not afford </a:t>
            </a:r>
            <a:r>
              <a:rPr lang="en-US" sz="1600" dirty="0" smtClean="0">
                <a:latin typeface="Alexandria" pitchFamily="2" charset="-78"/>
                <a:cs typeface="Alexandria" pitchFamily="2" charset="-78"/>
              </a:rPr>
              <a:t>otherwise. Despite </a:t>
            </a:r>
            <a:r>
              <a:rPr lang="en-US" sz="1600" dirty="0">
                <a:latin typeface="Alexandria" pitchFamily="2" charset="-78"/>
                <a:cs typeface="Alexandria" pitchFamily="2" charset="-78"/>
              </a:rPr>
              <a:t>these potential advantages of the automation of financial advice, the use of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-advisers may also create or exacerbate certain </a:t>
            </a:r>
            <a:r>
              <a:rPr lang="en-US" sz="1600" dirty="0" smtClean="0">
                <a:latin typeface="Alexandria" pitchFamily="2" charset="-78"/>
                <a:cs typeface="Alexandria" pitchFamily="2" charset="-78"/>
              </a:rPr>
              <a:t>risks. For </a:t>
            </a:r>
            <a:r>
              <a:rPr lang="en-US" sz="1600" dirty="0">
                <a:latin typeface="Alexandria" pitchFamily="2" charset="-78"/>
                <a:cs typeface="Alexandria" pitchFamily="2" charset="-78"/>
              </a:rPr>
              <a:t>this reason, regulators around the world are exploring the promises and perils of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-advisers, and whether the existing regulatory frameworks for financial advisers can effectively address the risks and challenges potentially generated by the rise of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-advisers.</a:t>
            </a:r>
            <a:br>
              <a:rPr lang="en-US" sz="1600" dirty="0">
                <a:latin typeface="Alexandria" pitchFamily="2" charset="-78"/>
                <a:cs typeface="Alexandria" pitchFamily="2" charset="-78"/>
              </a:rPr>
            </a:br>
            <a:endParaRPr lang="en-GB" sz="1600" b="1" dirty="0" smtClean="0">
              <a:latin typeface="Alexandria" pitchFamily="2" charset="-78"/>
              <a:cs typeface="Alexandria" pitchFamily="2" charset="-78"/>
            </a:endParaRPr>
          </a:p>
          <a:p>
            <a:pPr marL="514350" indent="-514350" algn="just">
              <a:buFont typeface="+mj-lt"/>
              <a:buAutoNum type="arabicPeriod"/>
            </a:pPr>
            <a:endParaRPr lang="en-US"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6264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68059"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Challenges </a:t>
            </a:r>
            <a:r>
              <a:rPr lang="en-GB" sz="2000" b="1" dirty="0">
                <a:latin typeface="Alexandria" pitchFamily="2" charset="-78"/>
              </a:rPr>
              <a:t>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412382"/>
            <a:ext cx="10467633" cy="3323987"/>
          </a:xfrm>
          <a:prstGeom prst="rect">
            <a:avLst/>
          </a:prstGeom>
          <a:noFill/>
        </p:spPr>
        <p:txBody>
          <a:bodyPr wrap="square" rtlCol="0">
            <a:spAutoFit/>
          </a:bodyPr>
          <a:lstStyle/>
          <a:p>
            <a:r>
              <a:rPr lang="en-US" b="1" dirty="0">
                <a:latin typeface="Alexandria" pitchFamily="2" charset="-78"/>
              </a:rPr>
              <a:t>2. CONCEPT AND EVOLUTION </a:t>
            </a:r>
            <a:r>
              <a:rPr lang="en-US" b="1" dirty="0" smtClean="0">
                <a:latin typeface="Alexandria" pitchFamily="2" charset="-78"/>
              </a:rPr>
              <a:t>OF </a:t>
            </a:r>
            <a:r>
              <a:rPr lang="en-GB" b="1" dirty="0" smtClean="0">
                <a:latin typeface="Alexandria" pitchFamily="2" charset="-78"/>
              </a:rPr>
              <a:t>ROBO-ADVISERS</a:t>
            </a:r>
            <a:endParaRPr lang="en-US" b="1" dirty="0" smtClean="0">
              <a:latin typeface="Alexandria" pitchFamily="2" charset="-78"/>
            </a:endParaRPr>
          </a:p>
          <a:p>
            <a:pPr algn="just"/>
            <a:r>
              <a:rPr lang="en-US" sz="1600" dirty="0" smtClean="0">
                <a:latin typeface="Alexandria" pitchFamily="2" charset="-78"/>
              </a:rPr>
              <a:t>The </a:t>
            </a:r>
            <a:r>
              <a:rPr lang="en-US" sz="1600" dirty="0">
                <a:latin typeface="Alexandria" pitchFamily="2" charset="-78"/>
              </a:rPr>
              <a:t>term ‘</a:t>
            </a:r>
            <a:r>
              <a:rPr lang="en-US" sz="1600" dirty="0" err="1">
                <a:latin typeface="Alexandria" pitchFamily="2" charset="-78"/>
              </a:rPr>
              <a:t>robo</a:t>
            </a:r>
            <a:r>
              <a:rPr lang="en-US" sz="1600" dirty="0">
                <a:latin typeface="Alexandria" pitchFamily="2" charset="-78"/>
              </a:rPr>
              <a:t>-advice’ is generally employed for the provision of financial services that use algorithms to automatically perform many investment tasks done by a human financial </a:t>
            </a:r>
            <a:r>
              <a:rPr lang="en-US" sz="1600" dirty="0" smtClean="0">
                <a:latin typeface="Alexandria" pitchFamily="2" charset="-78"/>
              </a:rPr>
              <a:t>adviser. First</a:t>
            </a:r>
            <a:r>
              <a:rPr lang="en-US" sz="1600" dirty="0">
                <a:latin typeface="Alexandria" pitchFamily="2" charset="-78"/>
              </a:rPr>
              <a:t>, an algorithm is fed with information from the client interested in getting financial and investment </a:t>
            </a:r>
            <a:r>
              <a:rPr lang="en-US" sz="1600" dirty="0" smtClean="0">
                <a:latin typeface="Alexandria" pitchFamily="2" charset="-78"/>
              </a:rPr>
              <a:t>advice. This </a:t>
            </a:r>
            <a:r>
              <a:rPr lang="en-US" sz="1600" dirty="0">
                <a:latin typeface="Alexandria" pitchFamily="2" charset="-78"/>
              </a:rPr>
              <a:t>information typically includes details about the client’s income, financial education, investment experience, and attitude to risk, among other </a:t>
            </a:r>
            <a:r>
              <a:rPr lang="en-US" sz="1600" dirty="0" smtClean="0">
                <a:latin typeface="Alexandria" pitchFamily="2" charset="-78"/>
              </a:rPr>
              <a:t>aspects. Second</a:t>
            </a:r>
            <a:r>
              <a:rPr lang="en-US" sz="1600" dirty="0">
                <a:latin typeface="Alexandria" pitchFamily="2" charset="-78"/>
              </a:rPr>
              <a:t>, relying on the information collected from the future investor, the algorithm builds an investment portfolio theoretically suitable for the </a:t>
            </a:r>
            <a:r>
              <a:rPr lang="en-US" sz="1600" dirty="0" smtClean="0">
                <a:latin typeface="Alexandria" pitchFamily="2" charset="-78"/>
              </a:rPr>
              <a:t>client. Finally</a:t>
            </a:r>
            <a:r>
              <a:rPr lang="en-US" sz="1600" dirty="0">
                <a:latin typeface="Alexandria" pitchFamily="2" charset="-78"/>
              </a:rPr>
              <a:t>, although this aspect depends on the particular features of the </a:t>
            </a:r>
            <a:r>
              <a:rPr lang="en-US" sz="1600" dirty="0" err="1">
                <a:latin typeface="Alexandria" pitchFamily="2" charset="-78"/>
              </a:rPr>
              <a:t>robo</a:t>
            </a:r>
            <a:r>
              <a:rPr lang="en-US" sz="1600" dirty="0">
                <a:latin typeface="Alexandria" pitchFamily="2" charset="-78"/>
              </a:rPr>
              <a:t>-adviser, some forms of </a:t>
            </a:r>
            <a:r>
              <a:rPr lang="en-US" sz="1600" dirty="0" err="1">
                <a:latin typeface="Alexandria" pitchFamily="2" charset="-78"/>
              </a:rPr>
              <a:t>robo</a:t>
            </a:r>
            <a:r>
              <a:rPr lang="en-US" sz="1600" dirty="0">
                <a:latin typeface="Alexandria" pitchFamily="2" charset="-78"/>
              </a:rPr>
              <a:t>-advice also provide continuous monitoring and assessment of the client’s investment </a:t>
            </a:r>
            <a:r>
              <a:rPr lang="en-US" sz="1600" dirty="0" smtClean="0">
                <a:latin typeface="Alexandria" pitchFamily="2" charset="-78"/>
              </a:rPr>
              <a:t>strategy. For </a:t>
            </a:r>
            <a:r>
              <a:rPr lang="en-US" sz="1600" dirty="0">
                <a:latin typeface="Alexandria" pitchFamily="2" charset="-78"/>
              </a:rPr>
              <a:t>example, while some commentators include the use of internal tools that financial firms use as a basis for the financial advice ultimately provided to their clients, most authors and regulators define ‘</a:t>
            </a:r>
            <a:r>
              <a:rPr lang="en-US" sz="1600" dirty="0" err="1">
                <a:latin typeface="Alexandria" pitchFamily="2" charset="-78"/>
              </a:rPr>
              <a:t>robo</a:t>
            </a:r>
            <a:r>
              <a:rPr lang="en-US" sz="1600" dirty="0">
                <a:latin typeface="Alexandria" pitchFamily="2" charset="-78"/>
              </a:rPr>
              <a:t>-advice’ as the provision of investment advice using client-facing technology </a:t>
            </a:r>
            <a:r>
              <a:rPr lang="en-US" sz="1600" dirty="0" smtClean="0">
                <a:latin typeface="Alexandria" pitchFamily="2" charset="-78"/>
              </a:rPr>
              <a:t>tools.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9491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68059"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Challenges </a:t>
            </a:r>
            <a:r>
              <a:rPr lang="en-GB" sz="2000" b="1" dirty="0">
                <a:latin typeface="Alexandria" pitchFamily="2" charset="-78"/>
              </a:rPr>
              <a:t>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r>
              <a:rPr lang="en-US" b="1" dirty="0">
                <a:latin typeface="Alexandria" pitchFamily="2" charset="-78"/>
              </a:rPr>
              <a:t>2. CONCEPT AND EVOLUTION </a:t>
            </a:r>
            <a:r>
              <a:rPr lang="en-US" b="1" dirty="0" smtClean="0">
                <a:latin typeface="Alexandria" pitchFamily="2" charset="-78"/>
              </a:rPr>
              <a:t>OF </a:t>
            </a:r>
            <a:r>
              <a:rPr lang="en-GB" b="1" dirty="0" smtClean="0">
                <a:latin typeface="Alexandria" pitchFamily="2" charset="-78"/>
              </a:rPr>
              <a:t>ROBO-ADVISERS</a:t>
            </a:r>
            <a:endParaRPr lang="en-US" b="1" dirty="0" smtClean="0">
              <a:latin typeface="Alexandria" pitchFamily="2" charset="-78"/>
            </a:endParaRPr>
          </a:p>
          <a:p>
            <a:pPr algn="just"/>
            <a:r>
              <a:rPr lang="en-US" sz="1600" dirty="0" smtClean="0">
                <a:latin typeface="Alexandria" pitchFamily="2" charset="-78"/>
              </a:rPr>
              <a:t>Following </a:t>
            </a:r>
            <a:r>
              <a:rPr lang="en-US" sz="1600" dirty="0">
                <a:latin typeface="Alexandria" pitchFamily="2" charset="-78"/>
              </a:rPr>
              <a:t>the concept and scope of </a:t>
            </a:r>
            <a:r>
              <a:rPr lang="en-US" sz="1600" dirty="0" err="1">
                <a:latin typeface="Alexandria" pitchFamily="2" charset="-78"/>
              </a:rPr>
              <a:t>robo</a:t>
            </a:r>
            <a:r>
              <a:rPr lang="en-US" sz="1600" dirty="0">
                <a:latin typeface="Alexandria" pitchFamily="2" charset="-78"/>
              </a:rPr>
              <a:t>-advice used by other scholars, this chapter will limit the term ‘</a:t>
            </a:r>
            <a:r>
              <a:rPr lang="en-US" sz="1600" dirty="0" err="1">
                <a:latin typeface="Alexandria" pitchFamily="2" charset="-78"/>
              </a:rPr>
              <a:t>robo</a:t>
            </a:r>
            <a:r>
              <a:rPr lang="en-US" sz="1600" dirty="0">
                <a:latin typeface="Alexandria" pitchFamily="2" charset="-78"/>
              </a:rPr>
              <a:t>-advice’ to include the provision of financial services mainly focused on recommending investment </a:t>
            </a:r>
            <a:r>
              <a:rPr lang="en-US" sz="1600" dirty="0" smtClean="0">
                <a:latin typeface="Alexandria" pitchFamily="2" charset="-78"/>
              </a:rPr>
              <a:t>products. While </a:t>
            </a:r>
            <a:r>
              <a:rPr lang="en-US" sz="1600" dirty="0">
                <a:latin typeface="Alexandria" pitchFamily="2" charset="-78"/>
              </a:rPr>
              <a:t>financial firms have always used different technologies and analytical tools to provide financial advice, </a:t>
            </a:r>
            <a:r>
              <a:rPr lang="en-US" sz="1600" dirty="0" err="1">
                <a:latin typeface="Alexandria" pitchFamily="2" charset="-78"/>
              </a:rPr>
              <a:t>robo</a:t>
            </a:r>
            <a:r>
              <a:rPr lang="en-US" sz="1600" dirty="0">
                <a:latin typeface="Alexandria" pitchFamily="2" charset="-78"/>
              </a:rPr>
              <a:t>-advice was first offered to public investors after </a:t>
            </a:r>
            <a:r>
              <a:rPr lang="en-US" sz="1600" dirty="0" smtClean="0">
                <a:latin typeface="Alexandria" pitchFamily="2" charset="-78"/>
              </a:rPr>
              <a:t>2010.</a:t>
            </a:r>
            <a:r>
              <a:rPr lang="en-US" sz="1600" dirty="0">
                <a:latin typeface="Alexandria" pitchFamily="2" charset="-78"/>
              </a:rPr>
              <a:t> </a:t>
            </a:r>
            <a:r>
              <a:rPr lang="en-US" sz="1600" dirty="0" smtClean="0">
                <a:latin typeface="Alexandria" pitchFamily="2" charset="-78"/>
              </a:rPr>
              <a:t>Namely</a:t>
            </a:r>
            <a:r>
              <a:rPr lang="en-US" sz="1600" dirty="0">
                <a:latin typeface="Alexandria" pitchFamily="2" charset="-78"/>
              </a:rPr>
              <a:t>, as of 2018, there was USD 2 billion of assets under management (AUM) related to </a:t>
            </a:r>
            <a:r>
              <a:rPr lang="en-US" sz="1600" dirty="0" err="1">
                <a:latin typeface="Alexandria" pitchFamily="2" charset="-78"/>
              </a:rPr>
              <a:t>robo</a:t>
            </a:r>
            <a:r>
              <a:rPr lang="en-US" sz="1600" dirty="0">
                <a:latin typeface="Alexandria" pitchFamily="2" charset="-78"/>
              </a:rPr>
              <a:t>-advisers in Singapore; USD 90 million in Hong Kong; USD 81 billion in China; USD 3 billion in Japan; and USD 1 billion in </a:t>
            </a:r>
            <a:r>
              <a:rPr lang="en-US" sz="1600" dirty="0" smtClean="0">
                <a:latin typeface="Alexandria" pitchFamily="2" charset="-78"/>
              </a:rPr>
              <a:t>Australia. In </a:t>
            </a:r>
            <a:r>
              <a:rPr lang="en-US" sz="1600" dirty="0">
                <a:latin typeface="Alexandria" pitchFamily="2" charset="-78"/>
              </a:rPr>
              <a:t>the Western world, as of 2018, there was more than USD 400 billion worth of AUM related to </a:t>
            </a:r>
            <a:r>
              <a:rPr lang="en-US" sz="1600" dirty="0" err="1">
                <a:latin typeface="Alexandria" pitchFamily="2" charset="-78"/>
              </a:rPr>
              <a:t>robo</a:t>
            </a:r>
            <a:r>
              <a:rPr lang="en-US" sz="1600" dirty="0">
                <a:latin typeface="Alexandria" pitchFamily="2" charset="-78"/>
              </a:rPr>
              <a:t>-advisers in the US, and approximately EUR 14 billion worth of AUM related to </a:t>
            </a:r>
            <a:r>
              <a:rPr lang="en-US" sz="1600" dirty="0" err="1">
                <a:latin typeface="Alexandria" pitchFamily="2" charset="-78"/>
              </a:rPr>
              <a:t>robo</a:t>
            </a:r>
            <a:r>
              <a:rPr lang="en-US" sz="1600" dirty="0">
                <a:latin typeface="Alexandria" pitchFamily="2" charset="-78"/>
              </a:rPr>
              <a:t>-advisers in Europe, with the largest market being the UK (when still part of the EU) with AUM of EUR 5.5 </a:t>
            </a:r>
            <a:r>
              <a:rPr lang="en-US" sz="1600" dirty="0" smtClean="0">
                <a:latin typeface="Alexandria" pitchFamily="2" charset="-78"/>
              </a:rPr>
              <a:t>billion. Further</a:t>
            </a:r>
            <a:r>
              <a:rPr lang="en-US" sz="1600" dirty="0">
                <a:latin typeface="Alexandria" pitchFamily="2" charset="-78"/>
              </a:rPr>
              <a:t>, within large markets for </a:t>
            </a:r>
            <a:r>
              <a:rPr lang="en-US" sz="1600" dirty="0" err="1">
                <a:latin typeface="Alexandria" pitchFamily="2" charset="-78"/>
              </a:rPr>
              <a:t>robo</a:t>
            </a:r>
            <a:r>
              <a:rPr lang="en-US" sz="1600" dirty="0">
                <a:latin typeface="Alexandria" pitchFamily="2" charset="-78"/>
              </a:rPr>
              <a:t>-advisers like the US, the value of AUM related to </a:t>
            </a:r>
            <a:r>
              <a:rPr lang="en-US" sz="1600" dirty="0" err="1">
                <a:latin typeface="Alexandria" pitchFamily="2" charset="-78"/>
              </a:rPr>
              <a:t>robo</a:t>
            </a:r>
            <a:r>
              <a:rPr lang="en-US" sz="1600" dirty="0">
                <a:latin typeface="Alexandria" pitchFamily="2" charset="-78"/>
              </a:rPr>
              <a:t>-advisers is projected to reach approximately USD 1.5 trillion by 2023</a:t>
            </a:r>
            <a:r>
              <a:rPr lang="en-US" sz="1600" dirty="0" smtClean="0">
                <a:latin typeface="Alexandria" pitchFamily="2" charset="-78"/>
              </a:rPr>
              <a:t>.</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0852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83558"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US" sz="1600" b="1" dirty="0">
                <a:latin typeface="Alexandria" pitchFamily="2" charset="-78"/>
              </a:rPr>
              <a:t>3. THE REGULATORY FRAMEWORK </a:t>
            </a:r>
            <a:r>
              <a:rPr lang="en-US" sz="1600" b="1" dirty="0" smtClean="0">
                <a:latin typeface="Alexandria" pitchFamily="2" charset="-78"/>
              </a:rPr>
              <a:t>OF</a:t>
            </a:r>
            <a:r>
              <a:rPr lang="en-GB" sz="1600" b="1" dirty="0" smtClean="0">
                <a:latin typeface="Alexandria" pitchFamily="2" charset="-78"/>
              </a:rPr>
              <a:t>ROBO-ADVISERS</a:t>
            </a:r>
            <a:r>
              <a:rPr lang="en-GB" sz="1600" b="1" dirty="0">
                <a:latin typeface="Alexandria" pitchFamily="2" charset="-78"/>
              </a:rPr>
              <a:t>: AN </a:t>
            </a:r>
            <a:r>
              <a:rPr lang="en-GB" sz="1600" b="1" dirty="0" smtClean="0">
                <a:latin typeface="Alexandria" pitchFamily="2" charset="-78"/>
              </a:rPr>
              <a:t>INTERNATIONAL OVERVIEW</a:t>
            </a:r>
          </a:p>
          <a:p>
            <a:pPr algn="just"/>
            <a:r>
              <a:rPr lang="en-US" sz="1600" dirty="0">
                <a:latin typeface="Alexandria" pitchFamily="2" charset="-78"/>
              </a:rPr>
              <a:t>In most countries and regions around the world, </a:t>
            </a:r>
            <a:r>
              <a:rPr lang="en-US" sz="1600" dirty="0" err="1">
                <a:latin typeface="Alexandria" pitchFamily="2" charset="-78"/>
              </a:rPr>
              <a:t>robo</a:t>
            </a:r>
            <a:r>
              <a:rPr lang="en-US" sz="1600" dirty="0">
                <a:latin typeface="Alexandria" pitchFamily="2" charset="-78"/>
              </a:rPr>
              <a:t>-advisers are subject to the same regulatory framework existing for traditional financial advisers</a:t>
            </a:r>
            <a:r>
              <a:rPr lang="en-US" sz="1600" dirty="0" smtClean="0">
                <a:latin typeface="Alexandria" pitchFamily="2" charset="-78"/>
              </a:rPr>
              <a:t>. </a:t>
            </a:r>
            <a:r>
              <a:rPr lang="en-US" sz="1600" dirty="0">
                <a:latin typeface="Alexandria" pitchFamily="2" charset="-78"/>
              </a:rPr>
              <a:t>Therefore, entities providing financial advice are also subject to the licensing regime existing for financial </a:t>
            </a:r>
            <a:r>
              <a:rPr lang="en-US" sz="1600" dirty="0" smtClean="0">
                <a:latin typeface="Alexandria" pitchFamily="2" charset="-78"/>
              </a:rPr>
              <a:t>advisers. For </a:t>
            </a:r>
            <a:r>
              <a:rPr lang="en-US" sz="1600" dirty="0">
                <a:latin typeface="Alexandria" pitchFamily="2" charset="-78"/>
              </a:rPr>
              <a:t>example, in Singapore, the Monetary Authority of Singapore (MAS) enacted a Guide on Principles to Promote Fairness, Ethics, Accountability and Transparency in the Use of Artificial Intelligence in the Financial </a:t>
            </a:r>
            <a:r>
              <a:rPr lang="en-US" sz="1600" dirty="0" smtClean="0">
                <a:latin typeface="Alexandria" pitchFamily="2" charset="-78"/>
              </a:rPr>
              <a:t>Sector. This </a:t>
            </a:r>
            <a:r>
              <a:rPr lang="en-US" sz="1600" dirty="0">
                <a:latin typeface="Alexandria" pitchFamily="2" charset="-78"/>
              </a:rPr>
              <a:t>document provides financial firms using AI, such as those providing </a:t>
            </a:r>
            <a:r>
              <a:rPr lang="en-US" sz="1600" dirty="0" err="1">
                <a:latin typeface="Alexandria" pitchFamily="2" charset="-78"/>
              </a:rPr>
              <a:t>robo</a:t>
            </a:r>
            <a:r>
              <a:rPr lang="en-US" sz="1600" dirty="0">
                <a:latin typeface="Alexandria" pitchFamily="2" charset="-78"/>
              </a:rPr>
              <a:t>-advice, with a set of foundational principles on the responsible use of AI and data analytics, especially in terms of fairness, ethics, accountability and </a:t>
            </a:r>
            <a:r>
              <a:rPr lang="en-US" sz="1600" dirty="0" smtClean="0">
                <a:latin typeface="Alexandria" pitchFamily="2" charset="-78"/>
              </a:rPr>
              <a:t>transparency. This </a:t>
            </a:r>
            <a:r>
              <a:rPr lang="en-US" sz="1600" dirty="0">
                <a:latin typeface="Alexandria" pitchFamily="2" charset="-78"/>
              </a:rPr>
              <a:t>document focuses on five primary aspects: (</a:t>
            </a:r>
            <a:r>
              <a:rPr lang="en-US" sz="1600" dirty="0" err="1">
                <a:latin typeface="Alexandria" pitchFamily="2" charset="-78"/>
              </a:rPr>
              <a:t>i</a:t>
            </a:r>
            <a:r>
              <a:rPr lang="en-US" sz="1600" dirty="0">
                <a:latin typeface="Alexandria" pitchFamily="2" charset="-78"/>
              </a:rPr>
              <a:t>) the governance and supervision of algorithms; (ii) technology risk management; (iii) anti-money laundering and countering financing of terrorism (AML-CFT); (iv) disclosure of pertinent information; and (v) suitability of </a:t>
            </a:r>
            <a:r>
              <a:rPr lang="en-US" sz="1600" dirty="0" smtClean="0">
                <a:latin typeface="Alexandria" pitchFamily="2" charset="-78"/>
              </a:rPr>
              <a:t>advice.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3050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83558"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US" sz="1600" b="1" dirty="0">
                <a:latin typeface="Alexandria" pitchFamily="2" charset="-78"/>
              </a:rPr>
              <a:t>3. THE REGULATORY FRAMEWORK </a:t>
            </a:r>
            <a:r>
              <a:rPr lang="en-US" sz="1600" b="1" dirty="0" smtClean="0">
                <a:latin typeface="Alexandria" pitchFamily="2" charset="-78"/>
              </a:rPr>
              <a:t>OF</a:t>
            </a:r>
            <a:r>
              <a:rPr lang="en-GB" sz="1600" b="1" dirty="0" smtClean="0">
                <a:latin typeface="Alexandria" pitchFamily="2" charset="-78"/>
              </a:rPr>
              <a:t>ROBO-ADVISERS</a:t>
            </a:r>
            <a:r>
              <a:rPr lang="en-GB" sz="1600" b="1" dirty="0">
                <a:latin typeface="Alexandria" pitchFamily="2" charset="-78"/>
              </a:rPr>
              <a:t>: AN </a:t>
            </a:r>
            <a:r>
              <a:rPr lang="en-GB" sz="1600" b="1" dirty="0" smtClean="0">
                <a:latin typeface="Alexandria" pitchFamily="2" charset="-78"/>
              </a:rPr>
              <a:t>INTERNATIONAL OVERVIEW</a:t>
            </a:r>
          </a:p>
          <a:p>
            <a:pPr algn="just"/>
            <a:r>
              <a:rPr lang="en-US" sz="1600" dirty="0" smtClean="0">
                <a:latin typeface="Alexandria" pitchFamily="2" charset="-78"/>
              </a:rPr>
              <a:t>In </a:t>
            </a:r>
            <a:r>
              <a:rPr lang="en-US" sz="1600" dirty="0">
                <a:latin typeface="Alexandria" pitchFamily="2" charset="-78"/>
              </a:rPr>
              <a:t>Hong Kong, the Guidelines on Online Distribution and Advisory Platforms issued under section 399 of the Securities and Futures Ordinance (SFO) applies to all licensed or registered persons (platform operators) when conducting regulated activities in providing online advisory services concerning investment products via online </a:t>
            </a:r>
            <a:r>
              <a:rPr lang="en-US" sz="1600" dirty="0" smtClean="0">
                <a:latin typeface="Alexandria" pitchFamily="2" charset="-78"/>
              </a:rPr>
              <a:t>platforms. The </a:t>
            </a:r>
            <a:r>
              <a:rPr lang="en-US" sz="1600" dirty="0">
                <a:latin typeface="Alexandria" pitchFamily="2" charset="-78"/>
              </a:rPr>
              <a:t>guidelines focuses on six primary issues affecting platform operators: (</a:t>
            </a:r>
            <a:r>
              <a:rPr lang="en-US" sz="1600" dirty="0" err="1">
                <a:latin typeface="Alexandria" pitchFamily="2" charset="-78"/>
              </a:rPr>
              <a:t>i</a:t>
            </a:r>
            <a:r>
              <a:rPr lang="en-US" sz="1600" dirty="0">
                <a:latin typeface="Alexandria" pitchFamily="2" charset="-78"/>
              </a:rPr>
              <a:t>) proper design of the platform in compliance with existing laws and regulations; (ii) adequate disclosure and information to clients; (iii) risk management; (iv) governance, capabilities and resources of platform operators; (v) review and monitoring; and (vi) record-keeping</a:t>
            </a:r>
            <a:r>
              <a:rPr lang="en-US" sz="1600" dirty="0" smtClean="0">
                <a:latin typeface="Alexandria" pitchFamily="2" charset="-78"/>
              </a:rPr>
              <a:t>.</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044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US" sz="1600" b="1" dirty="0">
                <a:latin typeface="Alexandria" pitchFamily="2" charset="-78"/>
              </a:rPr>
              <a:t>3. THE REGULATORY FRAMEWORK </a:t>
            </a:r>
            <a:r>
              <a:rPr lang="en-US" sz="1600" b="1" dirty="0" smtClean="0">
                <a:latin typeface="Alexandria" pitchFamily="2" charset="-78"/>
              </a:rPr>
              <a:t>OF</a:t>
            </a:r>
            <a:r>
              <a:rPr lang="en-GB" sz="1600" b="1" dirty="0" smtClean="0">
                <a:latin typeface="Alexandria" pitchFamily="2" charset="-78"/>
              </a:rPr>
              <a:t>ROBO-ADVISERS</a:t>
            </a:r>
            <a:r>
              <a:rPr lang="en-GB" sz="1600" b="1" dirty="0">
                <a:latin typeface="Alexandria" pitchFamily="2" charset="-78"/>
              </a:rPr>
              <a:t>: AN </a:t>
            </a:r>
            <a:r>
              <a:rPr lang="en-GB" sz="1600" b="1" dirty="0" smtClean="0">
                <a:latin typeface="Alexandria" pitchFamily="2" charset="-78"/>
              </a:rPr>
              <a:t>INTERNATIONAL OVERVIEW</a:t>
            </a:r>
          </a:p>
          <a:p>
            <a:pPr algn="just"/>
            <a:r>
              <a:rPr lang="en-US" sz="1600" dirty="0">
                <a:latin typeface="Alexandria" pitchFamily="2" charset="-78"/>
              </a:rPr>
              <a:t>In the UK, the Streamlined Advice and Related Consolidated Guidance requires firms providing financial advice to consider the target market for the product offering, the needs of clients the service is directed to, as well as the risk tolerance of a </a:t>
            </a:r>
            <a:r>
              <a:rPr lang="en-US" sz="1600" dirty="0" smtClean="0">
                <a:latin typeface="Alexandria" pitchFamily="2" charset="-78"/>
              </a:rPr>
              <a:t>client. Moreover</a:t>
            </a:r>
            <a:r>
              <a:rPr lang="en-US" sz="1600" dirty="0">
                <a:latin typeface="Alexandria" pitchFamily="2" charset="-78"/>
              </a:rPr>
              <a:t>, it prohibits firms from offering products through their streamlined advice (including </a:t>
            </a:r>
            <a:r>
              <a:rPr lang="en-US" sz="1600" dirty="0" err="1">
                <a:latin typeface="Alexandria" pitchFamily="2" charset="-78"/>
              </a:rPr>
              <a:t>robo</a:t>
            </a:r>
            <a:r>
              <a:rPr lang="en-US" sz="1600" dirty="0">
                <a:latin typeface="Alexandria" pitchFamily="2" charset="-78"/>
              </a:rPr>
              <a:t>-advisory) services if the needs and objectives of the target market for the offered products are inconsistent with the clients receiving streamlined </a:t>
            </a:r>
            <a:r>
              <a:rPr lang="en-US" sz="1600" dirty="0" smtClean="0">
                <a:latin typeface="Alexandria" pitchFamily="2" charset="-78"/>
              </a:rPr>
              <a:t>advice. </a:t>
            </a:r>
            <a:r>
              <a:rPr lang="en-US" sz="1600" dirty="0">
                <a:latin typeface="Alexandria" pitchFamily="2" charset="-78"/>
              </a:rPr>
              <a:t>It also requires financial firms providing, among other advice, </a:t>
            </a:r>
            <a:r>
              <a:rPr lang="en-US" sz="1600" dirty="0" err="1" smtClean="0">
                <a:latin typeface="Alexandria" pitchFamily="2" charset="-78"/>
              </a:rPr>
              <a:t>robo</a:t>
            </a:r>
            <a:r>
              <a:rPr lang="en-US" sz="1600" dirty="0" smtClean="0">
                <a:latin typeface="Alexandria" pitchFamily="2" charset="-78"/>
              </a:rPr>
              <a:t>-advice </a:t>
            </a:r>
            <a:r>
              <a:rPr lang="en-US" sz="1600" dirty="0">
                <a:latin typeface="Alexandria" pitchFamily="2" charset="-78"/>
              </a:rPr>
              <a:t>(</a:t>
            </a:r>
            <a:r>
              <a:rPr lang="en-US" sz="1600" dirty="0" err="1">
                <a:latin typeface="Alexandria" pitchFamily="2" charset="-78"/>
              </a:rPr>
              <a:t>i</a:t>
            </a:r>
            <a:r>
              <a:rPr lang="en-US" sz="1600" dirty="0">
                <a:latin typeface="Alexandria" pitchFamily="2" charset="-78"/>
              </a:rPr>
              <a:t>) to act honestly, fairly and professionally in accordance with the best interests of the client, have due regard to the interests of its customers and to treat them fairly; (ii) to have due regard to the information needs of clients, and to communicate information in a clear, fair and non-misleading way; and (iii) to provide comprehensible information in good time about its services so that the client is reasonably able to understand the nature and risks of the service and of the specific type of designated investment that is being offered and, consequently, to take investment decisions on an informed </a:t>
            </a:r>
            <a:r>
              <a:rPr lang="en-US" sz="1600" dirty="0" smtClean="0">
                <a:latin typeface="Alexandria" pitchFamily="2" charset="-78"/>
              </a:rPr>
              <a:t>basis.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5191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15882"/>
          </a:xfrm>
          <a:prstGeom prst="rect">
            <a:avLst/>
          </a:prstGeom>
          <a:noFill/>
        </p:spPr>
        <p:txBody>
          <a:bodyPr wrap="square" rtlCol="0">
            <a:spAutoFit/>
          </a:bodyPr>
          <a:lstStyle/>
          <a:p>
            <a:pPr algn="just"/>
            <a:r>
              <a:rPr lang="en-US" sz="1600" b="1" dirty="0">
                <a:latin typeface="Alexandria" pitchFamily="2" charset="-78"/>
              </a:rPr>
              <a:t>3. THE REGULATORY FRAMEWORK </a:t>
            </a:r>
            <a:r>
              <a:rPr lang="en-US" sz="1600" b="1" dirty="0" smtClean="0">
                <a:latin typeface="Alexandria" pitchFamily="2" charset="-78"/>
              </a:rPr>
              <a:t>OF</a:t>
            </a:r>
            <a:r>
              <a:rPr lang="en-GB" sz="1600" b="1" dirty="0" smtClean="0">
                <a:latin typeface="Alexandria" pitchFamily="2" charset="-78"/>
              </a:rPr>
              <a:t>ROBO-ADVISERS</a:t>
            </a:r>
            <a:r>
              <a:rPr lang="en-GB" sz="1600" b="1" dirty="0">
                <a:latin typeface="Alexandria" pitchFamily="2" charset="-78"/>
              </a:rPr>
              <a:t>: AN </a:t>
            </a:r>
            <a:r>
              <a:rPr lang="en-GB" sz="1600" b="1" dirty="0" smtClean="0">
                <a:latin typeface="Alexandria" pitchFamily="2" charset="-78"/>
              </a:rPr>
              <a:t>INTERNATIONAL OVERVIEW</a:t>
            </a:r>
          </a:p>
          <a:p>
            <a:pPr algn="just"/>
            <a:r>
              <a:rPr lang="en-US" sz="1600" dirty="0" smtClean="0">
                <a:latin typeface="Alexandria" pitchFamily="2" charset="-78"/>
              </a:rPr>
              <a:t>In </a:t>
            </a:r>
            <a:r>
              <a:rPr lang="en-US" sz="1600" dirty="0">
                <a:latin typeface="Alexandria" pitchFamily="2" charset="-78"/>
              </a:rPr>
              <a:t>the European Union, </a:t>
            </a:r>
            <a:r>
              <a:rPr lang="en-US" sz="1600" dirty="0" err="1">
                <a:latin typeface="Alexandria" pitchFamily="2" charset="-78"/>
              </a:rPr>
              <a:t>robo</a:t>
            </a:r>
            <a:r>
              <a:rPr lang="en-US" sz="1600" dirty="0">
                <a:latin typeface="Alexandria" pitchFamily="2" charset="-78"/>
              </a:rPr>
              <a:t>-advisers are covered under the MiFID Directive, supplemented by the Guidelines on certain aspects of the MiFID II suitability requirements issued by the European Securities Market Authority (ESMA</a:t>
            </a:r>
            <a:r>
              <a:rPr lang="en-US" sz="1600" dirty="0" smtClean="0">
                <a:latin typeface="Alexandria" pitchFamily="2" charset="-78"/>
              </a:rPr>
              <a:t>). The </a:t>
            </a:r>
            <a:r>
              <a:rPr lang="en-US" sz="1600" dirty="0">
                <a:latin typeface="Alexandria" pitchFamily="2" charset="-78"/>
              </a:rPr>
              <a:t>European capital market regulator focuses most of its </a:t>
            </a:r>
            <a:r>
              <a:rPr lang="en-US" sz="1600" dirty="0" err="1">
                <a:latin typeface="Alexandria" pitchFamily="2" charset="-78"/>
              </a:rPr>
              <a:t>effortson</a:t>
            </a:r>
            <a:r>
              <a:rPr lang="en-US" sz="1600" dirty="0">
                <a:latin typeface="Alexandria" pitchFamily="2" charset="-78"/>
              </a:rPr>
              <a:t> the suitability assessment to be performed by firms providing </a:t>
            </a:r>
            <a:r>
              <a:rPr lang="en-US" sz="1600" dirty="0" err="1" smtClean="0">
                <a:latin typeface="Alexandria" pitchFamily="2" charset="-78"/>
              </a:rPr>
              <a:t>robo</a:t>
            </a:r>
            <a:r>
              <a:rPr lang="en-US" sz="1600" dirty="0" smtClean="0">
                <a:latin typeface="Alexandria" pitchFamily="2" charset="-78"/>
              </a:rPr>
              <a:t>-advice. </a:t>
            </a:r>
            <a:r>
              <a:rPr lang="en-US" sz="1600" dirty="0">
                <a:latin typeface="Alexandria" pitchFamily="2" charset="-78"/>
              </a:rPr>
              <a:t>In addition to these European guidelines, national regulators in the European Union play an essential role when it comes to the enforcement of European </a:t>
            </a:r>
            <a:r>
              <a:rPr lang="en-US" sz="1600" dirty="0" smtClean="0">
                <a:latin typeface="Alexandria" pitchFamily="2" charset="-78"/>
              </a:rPr>
              <a:t>rules. </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94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sz="1600" b="1" dirty="0">
                <a:latin typeface="Alexandria" pitchFamily="2" charset="-78"/>
              </a:rPr>
              <a:t>3. THE REGULATORY FRAMEWORK </a:t>
            </a:r>
            <a:r>
              <a:rPr lang="en-US" sz="1600" b="1" dirty="0" smtClean="0">
                <a:latin typeface="Alexandria" pitchFamily="2" charset="-78"/>
              </a:rPr>
              <a:t>OF</a:t>
            </a:r>
            <a:r>
              <a:rPr lang="en-GB" sz="1600" b="1" dirty="0" smtClean="0">
                <a:latin typeface="Alexandria" pitchFamily="2" charset="-78"/>
              </a:rPr>
              <a:t>ROBO-ADVISERS</a:t>
            </a:r>
            <a:r>
              <a:rPr lang="en-GB" sz="1600" b="1" dirty="0">
                <a:latin typeface="Alexandria" pitchFamily="2" charset="-78"/>
              </a:rPr>
              <a:t>: AN </a:t>
            </a:r>
            <a:r>
              <a:rPr lang="en-GB" sz="1600" b="1" dirty="0" smtClean="0">
                <a:latin typeface="Alexandria" pitchFamily="2" charset="-78"/>
              </a:rPr>
              <a:t>INTERNATIONAL OVERVIEW</a:t>
            </a:r>
          </a:p>
          <a:p>
            <a:pPr algn="just"/>
            <a:r>
              <a:rPr lang="en-US" sz="1600" dirty="0" smtClean="0">
                <a:latin typeface="Alexandria" pitchFamily="2" charset="-78"/>
              </a:rPr>
              <a:t>For </a:t>
            </a:r>
            <a:r>
              <a:rPr lang="en-US" sz="1600" dirty="0">
                <a:latin typeface="Alexandria" pitchFamily="2" charset="-78"/>
              </a:rPr>
              <a:t>instance, in Germany, even though the automated distribution of financial instruments and similar digital services (i.e., </a:t>
            </a:r>
            <a:r>
              <a:rPr lang="en-US" sz="1600" dirty="0" err="1">
                <a:latin typeface="Alexandria" pitchFamily="2" charset="-78"/>
              </a:rPr>
              <a:t>robo</a:t>
            </a:r>
            <a:r>
              <a:rPr lang="en-US" sz="1600" dirty="0">
                <a:latin typeface="Alexandria" pitchFamily="2" charset="-78"/>
              </a:rPr>
              <a:t>-advice) are treated as investment advice and require authorization under German law, the focus is on determining whether the service offered by a </a:t>
            </a:r>
            <a:r>
              <a:rPr lang="en-US" sz="1600" dirty="0" err="1">
                <a:latin typeface="Alexandria" pitchFamily="2" charset="-78"/>
              </a:rPr>
              <a:t>robo</a:t>
            </a:r>
            <a:r>
              <a:rPr lang="en-US" sz="1600" dirty="0">
                <a:latin typeface="Alexandria" pitchFamily="2" charset="-78"/>
              </a:rPr>
              <a:t>-adviser counts as providing investment </a:t>
            </a:r>
            <a:r>
              <a:rPr lang="en-US" sz="1600" dirty="0" smtClean="0">
                <a:latin typeface="Alexandria" pitchFamily="2" charset="-78"/>
              </a:rPr>
              <a:t>advice. </a:t>
            </a:r>
            <a:r>
              <a:rPr lang="en-US" sz="1600" dirty="0">
                <a:latin typeface="Alexandria" pitchFamily="2" charset="-78"/>
              </a:rPr>
              <a:t>The German regulator (</a:t>
            </a:r>
            <a:r>
              <a:rPr lang="en-US" sz="1600" dirty="0" err="1">
                <a:latin typeface="Alexandria" pitchFamily="2" charset="-78"/>
              </a:rPr>
              <a:t>BaFin</a:t>
            </a:r>
            <a:r>
              <a:rPr lang="en-US" sz="1600" dirty="0">
                <a:latin typeface="Alexandria" pitchFamily="2" charset="-78"/>
              </a:rPr>
              <a:t>) determines whether a </a:t>
            </a:r>
            <a:r>
              <a:rPr lang="en-US" sz="1600" dirty="0" err="1">
                <a:latin typeface="Alexandria" pitchFamily="2" charset="-78"/>
              </a:rPr>
              <a:t>robo</a:t>
            </a:r>
            <a:r>
              <a:rPr lang="en-US" sz="1600" dirty="0">
                <a:latin typeface="Alexandria" pitchFamily="2" charset="-78"/>
              </a:rPr>
              <a:t>-adviser fulfils the legal criteria for investment </a:t>
            </a:r>
            <a:r>
              <a:rPr lang="en-US" sz="1600" dirty="0" smtClean="0">
                <a:latin typeface="Alexandria" pitchFamily="2" charset="-78"/>
              </a:rPr>
              <a:t>advice, </a:t>
            </a:r>
            <a:r>
              <a:rPr lang="en-US" sz="1600" dirty="0">
                <a:latin typeface="Alexandria" pitchFamily="2" charset="-78"/>
              </a:rPr>
              <a:t>based on the actual range of functions it offers, and a </a:t>
            </a:r>
            <a:r>
              <a:rPr lang="en-US" sz="1600" dirty="0" err="1">
                <a:latin typeface="Alexandria" pitchFamily="2" charset="-78"/>
              </a:rPr>
              <a:t>robo</a:t>
            </a:r>
            <a:r>
              <a:rPr lang="en-US" sz="1600" dirty="0">
                <a:latin typeface="Alexandria" pitchFamily="2" charset="-78"/>
              </a:rPr>
              <a:t>-adviser cannot disclaim that the service offered does not constitute investment </a:t>
            </a:r>
            <a:r>
              <a:rPr lang="en-US" sz="1600" dirty="0" smtClean="0">
                <a:latin typeface="Alexandria" pitchFamily="2" charset="-78"/>
              </a:rPr>
              <a:t>advice. This </a:t>
            </a:r>
            <a:r>
              <a:rPr lang="en-US" sz="1600" dirty="0">
                <a:latin typeface="Alexandria" pitchFamily="2" charset="-78"/>
              </a:rPr>
              <a:t>is assessed in three steps, from exploration, to recommendation, and then </a:t>
            </a:r>
            <a:r>
              <a:rPr lang="en-US" sz="1600" dirty="0" smtClean="0">
                <a:latin typeface="Alexandria" pitchFamily="2" charset="-78"/>
              </a:rPr>
              <a:t>content. </a:t>
            </a:r>
          </a:p>
          <a:p>
            <a:pPr algn="just"/>
            <a:endParaRPr lang="en-US" sz="1600" dirty="0">
              <a:latin typeface="Alexandria" pitchFamily="2" charset="-78"/>
            </a:endParaRPr>
          </a:p>
          <a:p>
            <a:pPr algn="just"/>
            <a:r>
              <a:rPr lang="en-US" sz="1600" dirty="0" smtClean="0">
                <a:latin typeface="Alexandria" pitchFamily="2" charset="-78"/>
              </a:rPr>
              <a:t>In </a:t>
            </a:r>
            <a:r>
              <a:rPr lang="en-US" sz="1600" dirty="0">
                <a:latin typeface="Alexandria" pitchFamily="2" charset="-78"/>
              </a:rPr>
              <a:t>the Netherlands, the Financial Supervision Act does not distinguish between automated and physical service provision (and the same duty of care is applicable</a:t>
            </a:r>
            <a:r>
              <a:rPr lang="en-US" sz="1600" dirty="0" smtClean="0">
                <a:latin typeface="Alexandria" pitchFamily="2" charset="-78"/>
              </a:rPr>
              <a:t>). </a:t>
            </a:r>
            <a:r>
              <a:rPr lang="en-US" sz="1600" dirty="0">
                <a:latin typeface="Alexandria" pitchFamily="2" charset="-78"/>
              </a:rPr>
              <a:t>Interestingly, though, </a:t>
            </a:r>
            <a:r>
              <a:rPr lang="en-US" sz="1600" dirty="0" err="1">
                <a:latin typeface="Alexandria" pitchFamily="2" charset="-78"/>
              </a:rPr>
              <a:t>robo</a:t>
            </a:r>
            <a:r>
              <a:rPr lang="en-US" sz="1600" dirty="0">
                <a:latin typeface="Alexandria" pitchFamily="2" charset="-78"/>
              </a:rPr>
              <a:t>-advice and semi-automated portfolio management have different guidelines applicable to </a:t>
            </a:r>
            <a:r>
              <a:rPr lang="en-US" sz="1600" dirty="0" smtClean="0">
                <a:latin typeface="Alexandria" pitchFamily="2" charset="-78"/>
              </a:rPr>
              <a:t>them. </a:t>
            </a:r>
            <a:r>
              <a:rPr lang="en-US" sz="1600" dirty="0">
                <a:latin typeface="Alexandria" pitchFamily="2" charset="-78"/>
              </a:rPr>
              <a:t>The primary focus of both regimes is the duty of care owed to the </a:t>
            </a:r>
            <a:r>
              <a:rPr lang="en-US" sz="1600" dirty="0" smtClean="0">
                <a:latin typeface="Alexandria" pitchFamily="2" charset="-78"/>
              </a:rPr>
              <a:t>customer.</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9602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34479" y="2203190"/>
            <a:ext cx="10467633" cy="1815882"/>
          </a:xfrm>
          <a:prstGeom prst="rect">
            <a:avLst/>
          </a:prstGeom>
          <a:noFill/>
        </p:spPr>
        <p:txBody>
          <a:bodyPr wrap="square" rtlCol="0">
            <a:spAutoFit/>
          </a:bodyPr>
          <a:lstStyle/>
          <a:p>
            <a:pPr algn="just"/>
            <a:r>
              <a:rPr lang="en-US" sz="1600" dirty="0">
                <a:latin typeface="Alexandria" pitchFamily="2" charset="-78"/>
              </a:rPr>
              <a:t>In Australia, there is a licensing regime applicable to providers of financial product advice, that is, a recommendation and/or statement of opinion of what is intended to, or can reasonably be regarded as being intended to, influence a client in deciding on, or having an interest in, a particular financial product or class of financial </a:t>
            </a:r>
            <a:r>
              <a:rPr lang="en-US" sz="1600" dirty="0" smtClean="0">
                <a:latin typeface="Alexandria" pitchFamily="2" charset="-78"/>
              </a:rPr>
              <a:t>product. Therefore</a:t>
            </a:r>
            <a:r>
              <a:rPr lang="en-US" sz="1600" dirty="0">
                <a:latin typeface="Alexandria" pitchFamily="2" charset="-78"/>
              </a:rPr>
              <a:t>, </a:t>
            </a:r>
            <a:r>
              <a:rPr lang="en-US" sz="1600" dirty="0" err="1">
                <a:latin typeface="Alexandria" pitchFamily="2" charset="-78"/>
              </a:rPr>
              <a:t>robo</a:t>
            </a:r>
            <a:r>
              <a:rPr lang="en-US" sz="1600" dirty="0">
                <a:latin typeface="Alexandria" pitchFamily="2" charset="-78"/>
              </a:rPr>
              <a:t>-advisers are subject to the licensing regime existing for other financial </a:t>
            </a:r>
            <a:r>
              <a:rPr lang="en-US" sz="1600" dirty="0" smtClean="0">
                <a:latin typeface="Alexandria" pitchFamily="2" charset="-78"/>
              </a:rPr>
              <a:t>advisers. Additionally</a:t>
            </a:r>
            <a:r>
              <a:rPr lang="en-US" sz="1600" dirty="0">
                <a:latin typeface="Alexandria" pitchFamily="2" charset="-78"/>
              </a:rPr>
              <a:t>, they are subject to the Guidelines on Providing Digital Financial Product Advice to Retail Clients issued by the Australian Securities and Investment Commission (ASIC</a:t>
            </a:r>
            <a:r>
              <a:rPr lang="en-US" sz="1600" dirty="0" smtClean="0">
                <a:latin typeface="Alexandria" pitchFamily="2" charset="-78"/>
              </a:rPr>
              <a:t>).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06456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34479" y="2203190"/>
            <a:ext cx="10467633" cy="2062103"/>
          </a:xfrm>
          <a:prstGeom prst="rect">
            <a:avLst/>
          </a:prstGeom>
          <a:noFill/>
        </p:spPr>
        <p:txBody>
          <a:bodyPr wrap="square" rtlCol="0">
            <a:spAutoFit/>
          </a:bodyPr>
          <a:lstStyle/>
          <a:p>
            <a:pPr algn="just"/>
            <a:r>
              <a:rPr lang="en-US" sz="1600" dirty="0" smtClean="0">
                <a:latin typeface="Alexandria" pitchFamily="2" charset="-78"/>
              </a:rPr>
              <a:t>In </a:t>
            </a:r>
            <a:r>
              <a:rPr lang="en-US" sz="1600" dirty="0">
                <a:latin typeface="Alexandria" pitchFamily="2" charset="-78"/>
              </a:rPr>
              <a:t>the </a:t>
            </a:r>
            <a:r>
              <a:rPr lang="en-US" sz="1600" dirty="0" smtClean="0">
                <a:latin typeface="Alexandria" pitchFamily="2" charset="-78"/>
              </a:rPr>
              <a:t>US, </a:t>
            </a:r>
            <a:r>
              <a:rPr lang="en-US" sz="1600" dirty="0" err="1">
                <a:latin typeface="Alexandria" pitchFamily="2" charset="-78"/>
              </a:rPr>
              <a:t>robo</a:t>
            </a:r>
            <a:r>
              <a:rPr lang="en-US" sz="1600" dirty="0">
                <a:latin typeface="Alexandria" pitchFamily="2" charset="-78"/>
              </a:rPr>
              <a:t>-advisers are also subject to the regulatory framework, including a licensing regime, as well as substantive and fiduciary obligations, existing for investment </a:t>
            </a:r>
            <a:r>
              <a:rPr lang="en-US" sz="1600" dirty="0" smtClean="0">
                <a:latin typeface="Alexandria" pitchFamily="2" charset="-78"/>
              </a:rPr>
              <a:t>advisers. Additionally</a:t>
            </a:r>
            <a:r>
              <a:rPr lang="en-US" sz="1600" dirty="0">
                <a:latin typeface="Alexandria" pitchFamily="2" charset="-78"/>
              </a:rPr>
              <a:t>, several guidelines have been issued clarifying the treatment, approach and risks of </a:t>
            </a:r>
            <a:r>
              <a:rPr lang="en-US" sz="1600" dirty="0" err="1">
                <a:latin typeface="Alexandria" pitchFamily="2" charset="-78"/>
              </a:rPr>
              <a:t>robo</a:t>
            </a:r>
            <a:r>
              <a:rPr lang="en-US" sz="1600" dirty="0">
                <a:latin typeface="Alexandria" pitchFamily="2" charset="-78"/>
              </a:rPr>
              <a:t>-advisers, with particular emphasis on: (</a:t>
            </a:r>
            <a:r>
              <a:rPr lang="en-US" sz="1600" dirty="0" err="1">
                <a:latin typeface="Alexandria" pitchFamily="2" charset="-78"/>
              </a:rPr>
              <a:t>i</a:t>
            </a:r>
            <a:r>
              <a:rPr lang="en-US" sz="1600" dirty="0">
                <a:latin typeface="Alexandria" pitchFamily="2" charset="-78"/>
              </a:rPr>
              <a:t>) the substance and presentation of disclosures to clients about the </a:t>
            </a:r>
            <a:r>
              <a:rPr lang="en-US" sz="1600" dirty="0" err="1">
                <a:latin typeface="Alexandria" pitchFamily="2" charset="-78"/>
              </a:rPr>
              <a:t>robo</a:t>
            </a:r>
            <a:r>
              <a:rPr lang="en-US" sz="1600" dirty="0">
                <a:latin typeface="Alexandria" pitchFamily="2" charset="-78"/>
              </a:rPr>
              <a:t>-adviser and its investment advisory services; (ii) the obligation to obtain information from clients to support the </a:t>
            </a:r>
            <a:r>
              <a:rPr lang="en-US" sz="1600" dirty="0" err="1">
                <a:latin typeface="Alexandria" pitchFamily="2" charset="-78"/>
              </a:rPr>
              <a:t>robo</a:t>
            </a:r>
            <a:r>
              <a:rPr lang="en-US" sz="1600" dirty="0">
                <a:latin typeface="Alexandria" pitchFamily="2" charset="-78"/>
              </a:rPr>
              <a:t>-adviser in its duty to provide suitable advice; and (iii) the adoption and implementation of effective compliance programs reasonably designed to address concerns relevant to providing automated advice</a:t>
            </a:r>
            <a:r>
              <a:rPr lang="en-US" sz="1600" dirty="0" smtClean="0">
                <a:latin typeface="Alexandria" pitchFamily="2" charset="-78"/>
              </a:rPr>
              <a:t>.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98587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US" sz="1600" dirty="0">
                <a:latin typeface="Alexandria" pitchFamily="2" charset="-78"/>
              </a:rPr>
              <a:t>In Mainland China, the approach to </a:t>
            </a:r>
            <a:r>
              <a:rPr lang="en-US" sz="1600" dirty="0" err="1">
                <a:latin typeface="Alexandria" pitchFamily="2" charset="-78"/>
              </a:rPr>
              <a:t>robo</a:t>
            </a:r>
            <a:r>
              <a:rPr lang="en-US" sz="1600" dirty="0">
                <a:latin typeface="Alexandria" pitchFamily="2" charset="-78"/>
              </a:rPr>
              <a:t>-advice has been slightly different. Namely, until the mid-2010s, China adopted a ‘light touch’ approach to the </a:t>
            </a:r>
            <a:r>
              <a:rPr lang="en-US" sz="1600" dirty="0" err="1">
                <a:latin typeface="Alexandria" pitchFamily="2" charset="-78"/>
              </a:rPr>
              <a:t>FinTech</a:t>
            </a:r>
            <a:r>
              <a:rPr lang="en-US" sz="1600" dirty="0">
                <a:latin typeface="Alexandria" pitchFamily="2" charset="-78"/>
              </a:rPr>
              <a:t> industry, including </a:t>
            </a:r>
            <a:r>
              <a:rPr lang="en-US" sz="1600" dirty="0" err="1">
                <a:latin typeface="Alexandria" pitchFamily="2" charset="-78"/>
              </a:rPr>
              <a:t>robo</a:t>
            </a:r>
            <a:r>
              <a:rPr lang="en-US" sz="1600" dirty="0">
                <a:latin typeface="Alexandria" pitchFamily="2" charset="-78"/>
              </a:rPr>
              <a:t>-advisers. Therefore, </a:t>
            </a:r>
            <a:r>
              <a:rPr lang="en-US" sz="1600" dirty="0" err="1">
                <a:latin typeface="Alexandria" pitchFamily="2" charset="-78"/>
              </a:rPr>
              <a:t>robo</a:t>
            </a:r>
            <a:r>
              <a:rPr lang="en-US" sz="1600" dirty="0">
                <a:latin typeface="Alexandria" pitchFamily="2" charset="-78"/>
              </a:rPr>
              <a:t>-advisers focused on innovation at the expense of risk management. Nowadays, China requires the filing of key parameters of </a:t>
            </a:r>
            <a:r>
              <a:rPr lang="en-US" sz="1600" dirty="0" err="1">
                <a:latin typeface="Alexandria" pitchFamily="2" charset="-78"/>
              </a:rPr>
              <a:t>robo</a:t>
            </a:r>
            <a:r>
              <a:rPr lang="en-US" sz="1600" dirty="0">
                <a:latin typeface="Alexandria" pitchFamily="2" charset="-78"/>
              </a:rPr>
              <a:t>-advisory models with financial regulators and it is placing increasing scrutiny on risk and return </a:t>
            </a:r>
            <a:r>
              <a:rPr lang="en-US" sz="1600" dirty="0" smtClean="0">
                <a:latin typeface="Alexandria" pitchFamily="2" charset="-78"/>
              </a:rPr>
              <a:t>disclosure. </a:t>
            </a:r>
            <a:r>
              <a:rPr lang="en-US" sz="1600" dirty="0" err="1" smtClean="0">
                <a:latin typeface="Alexandria" pitchFamily="2" charset="-78"/>
              </a:rPr>
              <a:t>Robo</a:t>
            </a:r>
            <a:r>
              <a:rPr lang="en-US" sz="1600" dirty="0" smtClean="0">
                <a:latin typeface="Alexandria" pitchFamily="2" charset="-78"/>
              </a:rPr>
              <a:t>-advisers </a:t>
            </a:r>
            <a:r>
              <a:rPr lang="en-US" sz="1600" dirty="0">
                <a:latin typeface="Alexandria" pitchFamily="2" charset="-78"/>
              </a:rPr>
              <a:t>must also (</a:t>
            </a:r>
            <a:r>
              <a:rPr lang="en-US" sz="1600" dirty="0" err="1">
                <a:latin typeface="Alexandria" pitchFamily="2" charset="-78"/>
              </a:rPr>
              <a:t>i</a:t>
            </a:r>
            <a:r>
              <a:rPr lang="en-US" sz="1600" dirty="0">
                <a:latin typeface="Alexandria" pitchFamily="2" charset="-78"/>
              </a:rPr>
              <a:t>) maintain a robust framework to effectively manage and supervise their algorithms; and/or (ii) provide customers with sufficient information (e.g., scope and limitations of </a:t>
            </a:r>
            <a:r>
              <a:rPr lang="en-US" sz="1600" dirty="0" err="1">
                <a:latin typeface="Alexandria" pitchFamily="2" charset="-78"/>
              </a:rPr>
              <a:t>robo</a:t>
            </a:r>
            <a:r>
              <a:rPr lang="en-US" sz="1600" dirty="0">
                <a:latin typeface="Alexandria" pitchFamily="2" charset="-78"/>
              </a:rPr>
              <a:t>-advisory services) to make informed investment </a:t>
            </a:r>
            <a:r>
              <a:rPr lang="en-US" sz="1600" dirty="0" smtClean="0">
                <a:latin typeface="Alexandria" pitchFamily="2" charset="-78"/>
              </a:rPr>
              <a:t>decisions.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851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323439"/>
          </a:xfrm>
          <a:prstGeom prst="rect">
            <a:avLst/>
          </a:prstGeom>
          <a:noFill/>
        </p:spPr>
        <p:txBody>
          <a:bodyPr wrap="square" rtlCol="0">
            <a:spAutoFit/>
          </a:bodyPr>
          <a:lstStyle/>
          <a:p>
            <a:pPr algn="just"/>
            <a:r>
              <a:rPr lang="en-US" sz="1600" dirty="0" smtClean="0">
                <a:latin typeface="Alexandria" pitchFamily="2" charset="-78"/>
              </a:rPr>
              <a:t>Additionally</a:t>
            </a:r>
            <a:r>
              <a:rPr lang="en-US" sz="1600" dirty="0">
                <a:latin typeface="Alexandria" pitchFamily="2" charset="-78"/>
              </a:rPr>
              <a:t>, financial firms providing </a:t>
            </a:r>
            <a:r>
              <a:rPr lang="en-US" sz="1600" dirty="0" err="1">
                <a:latin typeface="Alexandria" pitchFamily="2" charset="-78"/>
              </a:rPr>
              <a:t>robo</a:t>
            </a:r>
            <a:r>
              <a:rPr lang="en-US" sz="1600" dirty="0">
                <a:latin typeface="Alexandria" pitchFamily="2" charset="-78"/>
              </a:rPr>
              <a:t>-advice must comply with the Guiding Opinions on Regulating the Asset Management Business of Financial Institutions published in </a:t>
            </a:r>
            <a:r>
              <a:rPr lang="en-US" sz="1600" dirty="0" smtClean="0">
                <a:latin typeface="Alexandria" pitchFamily="2" charset="-78"/>
              </a:rPr>
              <a:t>2018. The </a:t>
            </a:r>
            <a:r>
              <a:rPr lang="en-US" sz="1600" dirty="0">
                <a:latin typeface="Alexandria" pitchFamily="2" charset="-78"/>
              </a:rPr>
              <a:t>Guiding Opinions require financial institutions to: (</a:t>
            </a:r>
            <a:r>
              <a:rPr lang="en-US" sz="1600" dirty="0" err="1">
                <a:latin typeface="Alexandria" pitchFamily="2" charset="-78"/>
              </a:rPr>
              <a:t>i</a:t>
            </a:r>
            <a:r>
              <a:rPr lang="en-US" sz="1600" dirty="0">
                <a:latin typeface="Alexandria" pitchFamily="2" charset="-78"/>
              </a:rPr>
              <a:t>) make filings of their AI technology with the relevant financial regulators; and (ii) make sufficient disclosure to customers regarding the potential risks of automated investment </a:t>
            </a:r>
            <a:r>
              <a:rPr lang="en-US" sz="1600" dirty="0" smtClean="0">
                <a:latin typeface="Alexandria" pitchFamily="2" charset="-78"/>
              </a:rPr>
              <a:t>technology.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603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1600" dirty="0" smtClean="0">
                <a:latin typeface="Alexandria" pitchFamily="2" charset="-78"/>
              </a:rPr>
              <a:t>In </a:t>
            </a:r>
            <a:r>
              <a:rPr lang="en-US" sz="1600" dirty="0">
                <a:latin typeface="Alexandria" pitchFamily="2" charset="-78"/>
              </a:rPr>
              <a:t>greater detail, a financial institution: (</a:t>
            </a:r>
            <a:r>
              <a:rPr lang="en-US" sz="1600" dirty="0" err="1">
                <a:latin typeface="Alexandria" pitchFamily="2" charset="-78"/>
              </a:rPr>
              <a:t>i</a:t>
            </a:r>
            <a:r>
              <a:rPr lang="en-US" sz="1600" dirty="0">
                <a:latin typeface="Alexandria" pitchFamily="2" charset="-78"/>
              </a:rPr>
              <a:t>) shall use AI technology for asset management business in strict conformity with the Guiding Opinions concerning the suitability of investors, investment scope, information disclosure, and risk isolation; (ii) shall file the main parameters of its AI model and the main logic of asset allocation with the financial regulatory authority, open separate intelligent management accounts for investors, give full alerts of the inherent defects and usage risks of AI algorithms, clarify transaction process, strengthen trace management, and strictly monitor the trading positions, risk limits, transaction types, and price permissions, of intelligent management accounts; (iii) shall, as legally required, be liable for any damage caused to investors by its violation of any law or regulation or improper management; </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4141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910228"/>
            <a:ext cx="8073972"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p>
          <a:p>
            <a:r>
              <a:rPr lang="en-GB" sz="2000" b="1" dirty="0" smtClean="0">
                <a:latin typeface="Alexandria" pitchFamily="2" charset="-78"/>
              </a:rPr>
              <a:t>Challenges </a:t>
            </a:r>
            <a:r>
              <a:rPr lang="en-GB" sz="2000" b="1" dirty="0">
                <a:latin typeface="Alexandria" pitchFamily="2" charset="-78"/>
              </a:rPr>
              <a:t>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US" sz="1600" dirty="0" smtClean="0">
                <a:latin typeface="Alexandria" pitchFamily="2" charset="-78"/>
              </a:rPr>
              <a:t>(</a:t>
            </a:r>
            <a:r>
              <a:rPr lang="en-US" sz="1600" dirty="0">
                <a:latin typeface="Alexandria" pitchFamily="2" charset="-78"/>
              </a:rPr>
              <a:t>iv) shall develop AI algorithms or programmatic transactions corresponding to different product investment strategies, prevent homogenization of the algorithms from increasing the pro-cyclicality of investment, and develop response plans for the market fluctuation risks that may arise; (v) shall, where the homogenization of algorithms, errors in program design, insufficiently deep use of data, and other defects in AI algorithm models or system malfunctions causes the herd effect and affects the stable operation of the financial market, take manual intervention measures in a timely manner and forcibly adjust or terminate AI business; and (vi) shall not use the AI business to exaggerate the promotion of asset management products or mislead </a:t>
            </a:r>
            <a:r>
              <a:rPr lang="en-US" sz="1600" dirty="0" smtClean="0">
                <a:latin typeface="Alexandria" pitchFamily="2" charset="-78"/>
              </a:rPr>
              <a:t>investors.</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6112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pPr algn="ctr"/>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33854" y="1536096"/>
            <a:ext cx="5117176" cy="2185173"/>
          </a:xfrm>
          <a:prstGeom prst="rect">
            <a:avLst/>
          </a:prstGeom>
          <a:noFill/>
          <a:ln>
            <a:noFill/>
          </a:ln>
        </p:spPr>
        <p:txBody>
          <a:bodyPr spcFirstLastPara="1" wrap="square" lIns="91425" tIns="45700" rIns="91425" bIns="45700" anchor="t" anchorCtr="0">
            <a:spAutoFit/>
          </a:bodyPr>
          <a:lstStyle/>
          <a:p>
            <a:r>
              <a:rPr lang="en-GB" b="1" dirty="0" smtClean="0">
                <a:latin typeface="Alexandria" pitchFamily="2" charset="-78"/>
              </a:rPr>
              <a:t>4. </a:t>
            </a:r>
            <a:r>
              <a:rPr lang="en-GB" b="1" dirty="0">
                <a:latin typeface="Alexandria" pitchFamily="2" charset="-78"/>
              </a:rPr>
              <a:t>PROMISES OF ARTIFICIAL INTELLIGENCE </a:t>
            </a:r>
            <a:r>
              <a:rPr lang="en-US" b="1" dirty="0">
                <a:latin typeface="Alexandria" pitchFamily="2" charset="-78"/>
              </a:rPr>
              <a:t>AND MACHINE LEARNING FOR </a:t>
            </a:r>
            <a:r>
              <a:rPr lang="en-US" b="1" dirty="0" smtClean="0">
                <a:latin typeface="Alexandria" pitchFamily="2" charset="-78"/>
              </a:rPr>
              <a:t>FINANCIAL </a:t>
            </a:r>
            <a:r>
              <a:rPr lang="en-GB" b="1" dirty="0" smtClean="0">
                <a:latin typeface="Alexandria" pitchFamily="2" charset="-78"/>
              </a:rPr>
              <a:t>ADVICE</a:t>
            </a:r>
            <a:endParaRPr lang="en-GB" b="1" dirty="0">
              <a:latin typeface="Alexandria" pitchFamily="2" charset="-78"/>
            </a:endParaRPr>
          </a:p>
          <a:p>
            <a:r>
              <a:rPr lang="en-US" b="1" dirty="0" smtClean="0">
                <a:latin typeface="Alexandria" pitchFamily="2" charset="-78"/>
              </a:rPr>
              <a:t>     </a:t>
            </a:r>
            <a:r>
              <a:rPr lang="en-US" sz="1600" b="1" dirty="0" smtClean="0">
                <a:latin typeface="Alexandria" pitchFamily="2" charset="-78"/>
              </a:rPr>
              <a:t>4.1 </a:t>
            </a:r>
            <a:r>
              <a:rPr lang="en-US" sz="1600" b="1" dirty="0">
                <a:latin typeface="Alexandria" pitchFamily="2" charset="-78"/>
              </a:rPr>
              <a:t>Operational Efficiencies and Democratization </a:t>
            </a:r>
            <a:r>
              <a:rPr lang="en-US" sz="1600" b="1" dirty="0" smtClean="0">
                <a:latin typeface="Alexandria" pitchFamily="2" charset="-78"/>
              </a:rPr>
              <a:t>  of </a:t>
            </a:r>
            <a:r>
              <a:rPr lang="en-US" sz="1600" b="1" dirty="0">
                <a:latin typeface="Alexandria" pitchFamily="2" charset="-78"/>
              </a:rPr>
              <a:t>Access </a:t>
            </a:r>
            <a:r>
              <a:rPr lang="en-US" sz="1600" b="1" dirty="0" smtClean="0">
                <a:latin typeface="Alexandria" pitchFamily="2" charset="-78"/>
              </a:rPr>
              <a:t>to </a:t>
            </a:r>
            <a:r>
              <a:rPr lang="en-GB" sz="1600" b="1" dirty="0" smtClean="0">
                <a:latin typeface="Alexandria" pitchFamily="2" charset="-78"/>
              </a:rPr>
              <a:t>Wealth </a:t>
            </a:r>
            <a:r>
              <a:rPr lang="en-GB" sz="1600" b="1" dirty="0">
                <a:latin typeface="Alexandria" pitchFamily="2" charset="-78"/>
              </a:rPr>
              <a:t>Management Services</a:t>
            </a:r>
          </a:p>
          <a:p>
            <a:r>
              <a:rPr lang="en-US" sz="1600" b="1" dirty="0">
                <a:latin typeface="Alexandria" pitchFamily="2" charset="-78"/>
              </a:rPr>
              <a:t>     </a:t>
            </a:r>
            <a:r>
              <a:rPr lang="en-US" sz="1600" b="1" dirty="0" smtClean="0">
                <a:latin typeface="Alexandria" pitchFamily="2" charset="-78"/>
              </a:rPr>
              <a:t>4.2 </a:t>
            </a:r>
            <a:r>
              <a:rPr lang="en-US" sz="1600" b="1" dirty="0">
                <a:latin typeface="Alexandria" pitchFamily="2" charset="-78"/>
              </a:rPr>
              <a:t>Reduction of Human Biases and Perverse Incentives</a:t>
            </a:r>
          </a:p>
        </p:txBody>
      </p:sp>
    </p:spTree>
    <p:extLst>
      <p:ext uri="{BB962C8B-B14F-4D97-AF65-F5344CB8AC3E}">
        <p14:creationId xmlns:p14="http://schemas.microsoft.com/office/powerpoint/2010/main" val="3947260561"/>
      </p:ext>
    </p:extLst>
  </p:cSld>
  <p:clrMapOvr>
    <a:masterClrMapping/>
  </p:clrMapOvr>
  <p:transition spd="slow">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200876"/>
          </a:xfrm>
          <a:prstGeom prst="rect">
            <a:avLst/>
          </a:prstGeom>
          <a:noFill/>
        </p:spPr>
        <p:txBody>
          <a:bodyPr wrap="square" rtlCol="0">
            <a:spAutoFit/>
          </a:bodyPr>
          <a:lstStyle/>
          <a:p>
            <a:pPr algn="just"/>
            <a:r>
              <a:rPr lang="en-GB" b="1" dirty="0">
                <a:latin typeface="Alexandria" pitchFamily="2" charset="-78"/>
              </a:rPr>
              <a:t>4. PROMISES OF ARTIFICIAL INTELLIGENCE </a:t>
            </a:r>
            <a:r>
              <a:rPr lang="en-US" b="1" dirty="0">
                <a:latin typeface="Alexandria" pitchFamily="2" charset="-78"/>
              </a:rPr>
              <a:t>AND MACHINE LEARNING FOR </a:t>
            </a:r>
            <a:r>
              <a:rPr lang="en-US" b="1" dirty="0" smtClean="0">
                <a:latin typeface="Alexandria" pitchFamily="2" charset="-78"/>
              </a:rPr>
              <a:t>FINANCIAL </a:t>
            </a:r>
            <a:r>
              <a:rPr lang="en-GB" b="1" dirty="0" smtClean="0">
                <a:latin typeface="Alexandria" pitchFamily="2" charset="-78"/>
              </a:rPr>
              <a:t>ADVICE</a:t>
            </a:r>
            <a:endParaRPr lang="en-GB" b="1" dirty="0">
              <a:latin typeface="Alexandria" pitchFamily="2" charset="-78"/>
            </a:endParaRPr>
          </a:p>
          <a:p>
            <a:pPr algn="just"/>
            <a:r>
              <a:rPr lang="en-US" b="1" dirty="0">
                <a:latin typeface="Alexandria" pitchFamily="2" charset="-78"/>
              </a:rPr>
              <a:t>   </a:t>
            </a:r>
            <a:endParaRPr lang="en-US" b="1" dirty="0" smtClean="0">
              <a:latin typeface="Alexandria" pitchFamily="2" charset="-78"/>
            </a:endParaRPr>
          </a:p>
          <a:p>
            <a:pPr algn="just"/>
            <a:r>
              <a:rPr lang="en-US" b="1" dirty="0" smtClean="0">
                <a:latin typeface="Alexandria" pitchFamily="2" charset="-78"/>
              </a:rPr>
              <a:t>4.1 </a:t>
            </a:r>
            <a:r>
              <a:rPr lang="en-US" b="1" dirty="0">
                <a:latin typeface="Alexandria" pitchFamily="2" charset="-78"/>
              </a:rPr>
              <a:t>Operational Efficiencies and Democratization   of Access to </a:t>
            </a:r>
            <a:r>
              <a:rPr lang="en-GB" b="1" dirty="0">
                <a:latin typeface="Alexandria" pitchFamily="2" charset="-78"/>
              </a:rPr>
              <a:t>Wealth Management </a:t>
            </a:r>
            <a:r>
              <a:rPr lang="en-GB" b="1" dirty="0" smtClean="0">
                <a:latin typeface="Alexandria" pitchFamily="2" charset="-78"/>
              </a:rPr>
              <a:t>Services</a:t>
            </a:r>
          </a:p>
          <a:p>
            <a:pPr algn="just"/>
            <a:r>
              <a:rPr lang="en-US" sz="1600" dirty="0" err="1" smtClean="0">
                <a:latin typeface="Alexandria" pitchFamily="2" charset="-78"/>
              </a:rPr>
              <a:t>Robo</a:t>
            </a:r>
            <a:r>
              <a:rPr lang="en-US" sz="1600" dirty="0" smtClean="0">
                <a:latin typeface="Alexandria" pitchFamily="2" charset="-78"/>
              </a:rPr>
              <a:t>-advisers </a:t>
            </a:r>
            <a:r>
              <a:rPr lang="en-US" sz="1600" dirty="0">
                <a:latin typeface="Alexandria" pitchFamily="2" charset="-78"/>
              </a:rPr>
              <a:t>can take a wide variety of </a:t>
            </a:r>
            <a:r>
              <a:rPr lang="en-US" sz="1600" dirty="0" smtClean="0">
                <a:latin typeface="Alexandria" pitchFamily="2" charset="-78"/>
              </a:rPr>
              <a:t>forms </a:t>
            </a:r>
            <a:r>
              <a:rPr lang="en-US" sz="1600" dirty="0">
                <a:latin typeface="Alexandria" pitchFamily="2" charset="-78"/>
              </a:rPr>
              <a:t>A simple example is where clients use a platform to enter a questionnaire relating to their investment amount, and answer questions on their risk tolerance, objectives and time horizon; the algorithm-based model then generates the recommended (and personalized) portfolio based on the answers and information </a:t>
            </a:r>
            <a:r>
              <a:rPr lang="en-US" sz="1600" dirty="0" smtClean="0">
                <a:latin typeface="Alexandria" pitchFamily="2" charset="-78"/>
              </a:rPr>
              <a:t>provided. Once </a:t>
            </a:r>
            <a:r>
              <a:rPr lang="en-US" sz="1600" dirty="0">
                <a:latin typeface="Alexandria" pitchFamily="2" charset="-78"/>
              </a:rPr>
              <a:t>the initial allocation advice is made, </a:t>
            </a:r>
            <a:r>
              <a:rPr lang="en-US" sz="1600" dirty="0" err="1">
                <a:latin typeface="Alexandria" pitchFamily="2" charset="-78"/>
              </a:rPr>
              <a:t>robo</a:t>
            </a:r>
            <a:r>
              <a:rPr lang="en-US" sz="1600" dirty="0">
                <a:latin typeface="Alexandria" pitchFamily="2" charset="-78"/>
              </a:rPr>
              <a:t>-advisers can also provide management services, including monitoring the portfolio and engaging in rebalancing where there are deviations from the stated risk </a:t>
            </a:r>
            <a:r>
              <a:rPr lang="en-US" sz="1600" dirty="0" smtClean="0">
                <a:latin typeface="Alexandria" pitchFamily="2" charset="-78"/>
              </a:rPr>
              <a:t>profile. </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1559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447098"/>
          </a:xfrm>
          <a:prstGeom prst="rect">
            <a:avLst/>
          </a:prstGeom>
          <a:noFill/>
        </p:spPr>
        <p:txBody>
          <a:bodyPr wrap="square" rtlCol="0">
            <a:spAutoFit/>
          </a:bodyPr>
          <a:lstStyle/>
          <a:p>
            <a:pPr algn="just"/>
            <a:r>
              <a:rPr lang="en-GB" b="1" dirty="0">
                <a:latin typeface="Alexandria" pitchFamily="2" charset="-78"/>
              </a:rPr>
              <a:t>4. PROMISES OF ARTIFICIAL INTELLIGENCE </a:t>
            </a:r>
            <a:r>
              <a:rPr lang="en-US" b="1" dirty="0">
                <a:latin typeface="Alexandria" pitchFamily="2" charset="-78"/>
              </a:rPr>
              <a:t>AND MACHINE LEARNING FOR </a:t>
            </a:r>
            <a:r>
              <a:rPr lang="en-US" b="1" dirty="0" smtClean="0">
                <a:latin typeface="Alexandria" pitchFamily="2" charset="-78"/>
              </a:rPr>
              <a:t>FINANCIAL </a:t>
            </a:r>
            <a:r>
              <a:rPr lang="en-GB" b="1" dirty="0" smtClean="0">
                <a:latin typeface="Alexandria" pitchFamily="2" charset="-78"/>
              </a:rPr>
              <a:t>ADVICE</a:t>
            </a:r>
            <a:endParaRPr lang="en-GB" b="1" dirty="0">
              <a:latin typeface="Alexandria" pitchFamily="2" charset="-78"/>
            </a:endParaRPr>
          </a:p>
          <a:p>
            <a:pPr algn="just"/>
            <a:r>
              <a:rPr lang="en-US" b="1" dirty="0">
                <a:latin typeface="Alexandria" pitchFamily="2" charset="-78"/>
              </a:rPr>
              <a:t>     </a:t>
            </a:r>
            <a:endParaRPr lang="en-US" b="1" dirty="0" smtClean="0">
              <a:latin typeface="Alexandria" pitchFamily="2" charset="-78"/>
            </a:endParaRPr>
          </a:p>
          <a:p>
            <a:pPr algn="just"/>
            <a:r>
              <a:rPr lang="en-US" b="1" dirty="0" smtClean="0">
                <a:latin typeface="Alexandria" pitchFamily="2" charset="-78"/>
              </a:rPr>
              <a:t>4.1 </a:t>
            </a:r>
            <a:r>
              <a:rPr lang="en-US" b="1" dirty="0">
                <a:latin typeface="Alexandria" pitchFamily="2" charset="-78"/>
              </a:rPr>
              <a:t>Operational Efficiencies and Democratization   of Access to </a:t>
            </a:r>
            <a:r>
              <a:rPr lang="en-GB" b="1" dirty="0">
                <a:latin typeface="Alexandria" pitchFamily="2" charset="-78"/>
              </a:rPr>
              <a:t>Wealth Management </a:t>
            </a:r>
            <a:r>
              <a:rPr lang="en-GB" b="1" dirty="0" smtClean="0">
                <a:latin typeface="Alexandria" pitchFamily="2" charset="-78"/>
              </a:rPr>
              <a:t>Services</a:t>
            </a:r>
          </a:p>
          <a:p>
            <a:pPr algn="just"/>
            <a:r>
              <a:rPr lang="en-US" sz="1600" dirty="0" smtClean="0">
                <a:latin typeface="Alexandria" pitchFamily="2" charset="-78"/>
              </a:rPr>
              <a:t>In </a:t>
            </a:r>
            <a:r>
              <a:rPr lang="en-US" sz="1600" dirty="0">
                <a:latin typeface="Alexandria" pitchFamily="2" charset="-78"/>
              </a:rPr>
              <a:t>fact, when </a:t>
            </a:r>
            <a:r>
              <a:rPr lang="en-US" sz="1600" dirty="0" err="1">
                <a:latin typeface="Alexandria" pitchFamily="2" charset="-78"/>
              </a:rPr>
              <a:t>robo</a:t>
            </a:r>
            <a:r>
              <a:rPr lang="en-US" sz="1600" dirty="0">
                <a:latin typeface="Alexandria" pitchFamily="2" charset="-78"/>
              </a:rPr>
              <a:t>-advisers were first introduced after the 2008 global financial crisis, they were used as automated measures for rebalancing asset allocation and portfolio </a:t>
            </a:r>
            <a:r>
              <a:rPr lang="en-US" sz="1600" dirty="0" smtClean="0">
                <a:latin typeface="Alexandria" pitchFamily="2" charset="-78"/>
              </a:rPr>
              <a:t>management. As </a:t>
            </a:r>
            <a:r>
              <a:rPr lang="en-US" sz="1600" dirty="0" err="1">
                <a:latin typeface="Alexandria" pitchFamily="2" charset="-78"/>
              </a:rPr>
              <a:t>robo</a:t>
            </a:r>
            <a:r>
              <a:rPr lang="en-US" sz="1600" dirty="0">
                <a:latin typeface="Alexandria" pitchFamily="2" charset="-78"/>
              </a:rPr>
              <a:t>-advisers are fully automated and use algorithm-based tools to advise clients with limited or no human intervention or interaction, the key benefit of </a:t>
            </a:r>
            <a:r>
              <a:rPr lang="en-US" sz="1600" dirty="0" err="1">
                <a:latin typeface="Alexandria" pitchFamily="2" charset="-78"/>
              </a:rPr>
              <a:t>robo</a:t>
            </a:r>
            <a:r>
              <a:rPr lang="en-US" sz="1600" dirty="0">
                <a:latin typeface="Alexandria" pitchFamily="2" charset="-78"/>
              </a:rPr>
              <a:t>-advisers that has been touted is the reduction of operational costs, the speed at which such advice can be given and the availability of such advice around the </a:t>
            </a:r>
            <a:r>
              <a:rPr lang="en-US" sz="1600" dirty="0" smtClean="0">
                <a:latin typeface="Alexandria" pitchFamily="2" charset="-78"/>
              </a:rPr>
              <a:t>clock. There </a:t>
            </a:r>
            <a:r>
              <a:rPr lang="en-US" sz="1600" dirty="0">
                <a:latin typeface="Alexandria" pitchFamily="2" charset="-78"/>
              </a:rPr>
              <a:t>are also variants of </a:t>
            </a:r>
            <a:r>
              <a:rPr lang="en-US" sz="1600" dirty="0" err="1">
                <a:latin typeface="Alexandria" pitchFamily="2" charset="-78"/>
              </a:rPr>
              <a:t>robo</a:t>
            </a:r>
            <a:r>
              <a:rPr lang="en-US" sz="1600" dirty="0">
                <a:latin typeface="Alexandria" pitchFamily="2" charset="-78"/>
              </a:rPr>
              <a:t>-advisory firms, such as where they provide hybrid services, where there is a human relationship that exists on top of an automated process, normally for more complex financial management where human oversight is more </a:t>
            </a:r>
            <a:r>
              <a:rPr lang="en-US" sz="1600" dirty="0" smtClean="0">
                <a:latin typeface="Alexandria" pitchFamily="2" charset="-78"/>
              </a:rPr>
              <a:t>appropriate. </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4131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9905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US" sz="1600" dirty="0">
                <a:latin typeface="Alexandria" pitchFamily="2" charset="-78"/>
              </a:rPr>
              <a:t>The reduction of operational costs is particularly relevant in emerging economies because it can promote financial inclusion</a:t>
            </a:r>
            <a:r>
              <a:rPr lang="en-US" sz="1600" dirty="0" smtClean="0">
                <a:latin typeface="Alexandria" pitchFamily="2" charset="-78"/>
              </a:rPr>
              <a:t>. </a:t>
            </a:r>
            <a:r>
              <a:rPr lang="en-US" sz="1600" dirty="0">
                <a:latin typeface="Alexandria" pitchFamily="2" charset="-78"/>
              </a:rPr>
              <a:t>In advanced economies, reducing the operational costs associated with financial advice can also be important because governments may expect their citizens to take increasing responsibilities for their own financial well-being and to plan adequately for their retirement and other financial </a:t>
            </a:r>
            <a:r>
              <a:rPr lang="en-US" sz="1600" dirty="0" smtClean="0">
                <a:latin typeface="Alexandria" pitchFamily="2" charset="-78"/>
              </a:rPr>
              <a:t>needs. Prior </a:t>
            </a:r>
            <a:r>
              <a:rPr lang="en-US" sz="1600" dirty="0">
                <a:latin typeface="Alexandria" pitchFamily="2" charset="-78"/>
              </a:rPr>
              <a:t>to the global financial crisis of 2008, the view in advanced economies (including the UK and the US) was that financial literacy and a robust disclosure framework incentivizes issuers to disclose the risks of investments or financial </a:t>
            </a:r>
            <a:r>
              <a:rPr lang="en-US" sz="1600" dirty="0" smtClean="0">
                <a:latin typeface="Alexandria" pitchFamily="2" charset="-78"/>
              </a:rPr>
              <a:t>goods. Investors </a:t>
            </a:r>
            <a:r>
              <a:rPr lang="en-US" sz="1600" dirty="0">
                <a:latin typeface="Alexandria" pitchFamily="2" charset="-78"/>
              </a:rPr>
              <a:t>were left to </a:t>
            </a:r>
            <a:r>
              <a:rPr lang="en-US" sz="1600" dirty="0" smtClean="0">
                <a:latin typeface="Alexandria" pitchFamily="2" charset="-78"/>
              </a:rPr>
              <a:t>make that </a:t>
            </a:r>
            <a:r>
              <a:rPr lang="en-US" sz="1600" dirty="0">
                <a:latin typeface="Alexandria" pitchFamily="2" charset="-78"/>
              </a:rPr>
              <a:t>decision themselves so long as appropriate disclosure was </a:t>
            </a:r>
            <a:r>
              <a:rPr lang="en-US" sz="1600" dirty="0" smtClean="0">
                <a:latin typeface="Alexandria" pitchFamily="2" charset="-78"/>
              </a:rPr>
              <a:t>given. </a:t>
            </a:r>
            <a:r>
              <a:rPr lang="en-US" sz="1600" dirty="0">
                <a:latin typeface="Alexandria" pitchFamily="2" charset="-78"/>
              </a:rPr>
              <a:t>The global financial crisis, however, demonstrated the deficiencies in the (then) existing regulatory design framework in many of these </a:t>
            </a:r>
            <a:r>
              <a:rPr lang="en-US" sz="1600" dirty="0" smtClean="0">
                <a:latin typeface="Alexandria" pitchFamily="2" charset="-78"/>
              </a:rPr>
              <a:t>economies. </a:t>
            </a:r>
            <a:r>
              <a:rPr lang="en-US" sz="1600" dirty="0">
                <a:latin typeface="Alexandria" pitchFamily="2" charset="-78"/>
              </a:rPr>
              <a:t>In particular, systemic problems revealed by the </a:t>
            </a:r>
            <a:r>
              <a:rPr lang="en-US" sz="1600" dirty="0" err="1">
                <a:latin typeface="Alexandria" pitchFamily="2" charset="-78"/>
              </a:rPr>
              <a:t>mis</a:t>
            </a:r>
            <a:r>
              <a:rPr lang="en-US" sz="1600" dirty="0">
                <a:latin typeface="Alexandria" pitchFamily="2" charset="-78"/>
              </a:rPr>
              <a:t>-selling of structured </a:t>
            </a:r>
            <a:r>
              <a:rPr lang="en-US" sz="1600" dirty="0" smtClean="0">
                <a:latin typeface="Alexandria" pitchFamily="2" charset="-78"/>
              </a:rPr>
              <a:t>products </a:t>
            </a:r>
            <a:r>
              <a:rPr lang="en-US" sz="1600" dirty="0">
                <a:latin typeface="Alexandria" pitchFamily="2" charset="-78"/>
              </a:rPr>
              <a:t>showed that providers of financial services provide less than optimal outcomes for both retail investors when there are minimal curbs on the free market of such </a:t>
            </a:r>
            <a:r>
              <a:rPr lang="en-US" sz="1600" dirty="0" smtClean="0">
                <a:latin typeface="Alexandria" pitchFamily="2" charset="-78"/>
              </a:rPr>
              <a:t>services. </a:t>
            </a:r>
            <a:r>
              <a:rPr lang="en-US" sz="1600" dirty="0" err="1">
                <a:latin typeface="Alexandria" pitchFamily="2" charset="-78"/>
              </a:rPr>
              <a:t>Robo</a:t>
            </a:r>
            <a:r>
              <a:rPr lang="en-US" sz="1600" dirty="0">
                <a:latin typeface="Alexandria" pitchFamily="2" charset="-78"/>
              </a:rPr>
              <a:t>-advisory services, which provide affordable independent advice, have the potential to have a greater reach to the retail investors.</a:t>
            </a:r>
            <a:endParaRPr lang="en-US"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2351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39204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US" b="1" dirty="0" smtClean="0">
                <a:latin typeface="Alexandria" pitchFamily="2" charset="-78"/>
              </a:rPr>
              <a:t>4.2 </a:t>
            </a:r>
            <a:r>
              <a:rPr lang="en-US" b="1" dirty="0">
                <a:latin typeface="Alexandria" pitchFamily="2" charset="-78"/>
              </a:rPr>
              <a:t>Reduction of Human Biases and Perverse </a:t>
            </a:r>
            <a:r>
              <a:rPr lang="en-US" b="1" dirty="0" smtClean="0">
                <a:latin typeface="Alexandria" pitchFamily="2" charset="-78"/>
              </a:rPr>
              <a:t>Incentives</a:t>
            </a:r>
          </a:p>
          <a:p>
            <a:pPr algn="just"/>
            <a:r>
              <a:rPr lang="en-US" sz="1600" dirty="0">
                <a:latin typeface="Alexandria" pitchFamily="2" charset="-78"/>
              </a:rPr>
              <a:t>A second benefit is the reduction of the financial adviser’s otherwise perverse incentives or bias to recommend certain kinds of products. There are at least two primary types of biases. The first relates to the institutional or structural bias created by the fee arrangements; the 2008 crisis shows that the fees that could potentially be generated for the benefit of the financial adviser or their affiliates drive the outcome of the advice and the problem is compounded by the relative lack of sophistication by most retail </a:t>
            </a:r>
            <a:r>
              <a:rPr lang="en-US" sz="1600" dirty="0" smtClean="0">
                <a:latin typeface="Alexandria" pitchFamily="2" charset="-78"/>
              </a:rPr>
              <a:t>investors. If </a:t>
            </a:r>
            <a:r>
              <a:rPr lang="en-US" sz="1600" dirty="0">
                <a:latin typeface="Alexandria" pitchFamily="2" charset="-78"/>
              </a:rPr>
              <a:t>well designed and properly programmed, the </a:t>
            </a:r>
            <a:r>
              <a:rPr lang="en-US" sz="1600" dirty="0" err="1">
                <a:latin typeface="Alexandria" pitchFamily="2" charset="-78"/>
              </a:rPr>
              <a:t>robo</a:t>
            </a:r>
            <a:r>
              <a:rPr lang="en-US" sz="1600" dirty="0">
                <a:latin typeface="Alexandria" pitchFamily="2" charset="-78"/>
              </a:rPr>
              <a:t>-adviser can remove the potential for such human adviser’s own bias in making recommendations which are harder to detect by regulatory surveillance, such as their own risk-taking and home bias, rather than based exclusively on the client’s own risk </a:t>
            </a:r>
            <a:r>
              <a:rPr lang="en-US" sz="1600" dirty="0" smtClean="0">
                <a:latin typeface="Alexandria" pitchFamily="2" charset="-78"/>
              </a:rPr>
              <a:t>tolerance.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3315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39204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US" b="1" dirty="0" smtClean="0">
                <a:latin typeface="Alexandria" pitchFamily="2" charset="-78"/>
              </a:rPr>
              <a:t>4.2 </a:t>
            </a:r>
            <a:r>
              <a:rPr lang="en-US" b="1" dirty="0">
                <a:latin typeface="Alexandria" pitchFamily="2" charset="-78"/>
              </a:rPr>
              <a:t>Reduction of Human Biases and Perverse </a:t>
            </a:r>
            <a:r>
              <a:rPr lang="en-US" b="1" dirty="0" smtClean="0">
                <a:latin typeface="Alexandria" pitchFamily="2" charset="-78"/>
              </a:rPr>
              <a:t>Incentives</a:t>
            </a:r>
          </a:p>
          <a:p>
            <a:pPr algn="just"/>
            <a:r>
              <a:rPr lang="en-US" sz="1600" dirty="0" smtClean="0">
                <a:latin typeface="Alexandria" pitchFamily="2" charset="-78"/>
              </a:rPr>
              <a:t>A </a:t>
            </a:r>
            <a:r>
              <a:rPr lang="en-US" sz="1600" dirty="0">
                <a:latin typeface="Alexandria" pitchFamily="2" charset="-78"/>
              </a:rPr>
              <a:t>related benefit is that the use of the </a:t>
            </a:r>
            <a:r>
              <a:rPr lang="en-US" sz="1600" dirty="0" err="1">
                <a:latin typeface="Alexandria" pitchFamily="2" charset="-78"/>
              </a:rPr>
              <a:t>robo</a:t>
            </a:r>
            <a:r>
              <a:rPr lang="en-US" sz="1600" dirty="0">
                <a:latin typeface="Alexandria" pitchFamily="2" charset="-78"/>
              </a:rPr>
              <a:t>-advisory services (if followed) reduces the bias among the individual investors/clients, leading them to make decisions that produce better </a:t>
            </a:r>
            <a:r>
              <a:rPr lang="en-US" sz="1600" dirty="0" smtClean="0">
                <a:latin typeface="Alexandria" pitchFamily="2" charset="-78"/>
              </a:rPr>
              <a:t>outcomes. Decisions </a:t>
            </a:r>
            <a:r>
              <a:rPr lang="en-US" sz="1600" dirty="0">
                <a:latin typeface="Alexandria" pitchFamily="2" charset="-78"/>
              </a:rPr>
              <a:t>on rebalancing of portfolios are often complex, and </a:t>
            </a:r>
            <a:r>
              <a:rPr lang="en-US" sz="1600" dirty="0" err="1">
                <a:latin typeface="Alexandria" pitchFamily="2" charset="-78"/>
              </a:rPr>
              <a:t>robo</a:t>
            </a:r>
            <a:r>
              <a:rPr lang="en-US" sz="1600" dirty="0">
                <a:latin typeface="Alexandria" pitchFamily="2" charset="-78"/>
              </a:rPr>
              <a:t>-advisory services allow for the ease in which recommendations are given; prior research shows that using these services (and following the advice) reduces behavioral biases such as disposition effect (selling winners and holding losers), trend chasing (purchasing stocks after positive returns), and the rank effect (trading the best and worst stocks in the portfolio),which benefits under-diversified </a:t>
            </a:r>
            <a:r>
              <a:rPr lang="en-US" sz="1600" dirty="0" smtClean="0">
                <a:latin typeface="Alexandria" pitchFamily="2" charset="-78"/>
              </a:rPr>
              <a:t>investors</a:t>
            </a:r>
            <a:r>
              <a:rPr lang="en-US" sz="1600" dirty="0">
                <a:latin typeface="Alexandria" pitchFamily="2" charset="-78"/>
              </a:rPr>
              <a:t>.</a:t>
            </a:r>
            <a:endParaRPr lang="en-US" sz="1600"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443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pPr algn="ctr"/>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33854" y="1342822"/>
            <a:ext cx="5117176" cy="3847167"/>
          </a:xfrm>
          <a:prstGeom prst="rect">
            <a:avLst/>
          </a:prstGeom>
          <a:noFill/>
          <a:ln>
            <a:noFill/>
          </a:ln>
        </p:spPr>
        <p:txBody>
          <a:bodyPr spcFirstLastPara="1" wrap="square" lIns="91425" tIns="45700" rIns="91425" bIns="45700" anchor="t" anchorCtr="0">
            <a:spAutoFit/>
          </a:bodyPr>
          <a:lstStyle/>
          <a:p>
            <a:r>
              <a:rPr lang="en-US" b="1" dirty="0">
                <a:latin typeface="Alexandria" pitchFamily="2" charset="-78"/>
              </a:rPr>
              <a:t>5. THE PERILS OF USING ROBO-ADVISERS AND </a:t>
            </a:r>
            <a:r>
              <a:rPr lang="en-GB" b="1" dirty="0">
                <a:latin typeface="Alexandria" pitchFamily="2" charset="-78"/>
              </a:rPr>
              <a:t>THE </a:t>
            </a:r>
            <a:r>
              <a:rPr lang="en-GB" b="1" dirty="0" smtClean="0">
                <a:latin typeface="Alexandria" pitchFamily="2" charset="-78"/>
              </a:rPr>
              <a:t>SOLUTIONS</a:t>
            </a:r>
          </a:p>
          <a:p>
            <a:r>
              <a:rPr lang="en-GB" sz="1600" b="1" dirty="0">
                <a:latin typeface="Alexandria" pitchFamily="2" charset="-78"/>
              </a:rPr>
              <a:t> </a:t>
            </a:r>
            <a:r>
              <a:rPr lang="en-GB" sz="1600" b="1" dirty="0" smtClean="0">
                <a:latin typeface="Alexandria" pitchFamily="2" charset="-78"/>
              </a:rPr>
              <a:t>  </a:t>
            </a:r>
            <a:r>
              <a:rPr lang="en-US" sz="1600" b="1" dirty="0" smtClean="0">
                <a:latin typeface="Alexandria" pitchFamily="2" charset="-78"/>
              </a:rPr>
              <a:t>5.1 </a:t>
            </a:r>
            <a:r>
              <a:rPr lang="en-US" sz="1600" b="1" dirty="0">
                <a:latin typeface="Alexandria" pitchFamily="2" charset="-78"/>
              </a:rPr>
              <a:t>The Risks Posed by </a:t>
            </a:r>
            <a:r>
              <a:rPr lang="en-US" sz="1600" b="1" dirty="0" err="1">
                <a:latin typeface="Alexandria" pitchFamily="2" charset="-78"/>
              </a:rPr>
              <a:t>Robo</a:t>
            </a:r>
            <a:r>
              <a:rPr lang="en-US" sz="1600" b="1" dirty="0">
                <a:latin typeface="Alexandria" pitchFamily="2" charset="-78"/>
              </a:rPr>
              <a:t>-advisers</a:t>
            </a:r>
          </a:p>
          <a:p>
            <a:r>
              <a:rPr lang="en-US" sz="1600" b="1" dirty="0" smtClean="0">
                <a:latin typeface="Alexandria" pitchFamily="2" charset="-78"/>
              </a:rPr>
              <a:t>      5.1.1 </a:t>
            </a:r>
            <a:r>
              <a:rPr lang="en-US" sz="1600" b="1" dirty="0">
                <a:latin typeface="Alexandria" pitchFamily="2" charset="-78"/>
              </a:rPr>
              <a:t>Disclosures of the benefits and risks of advice provided by </a:t>
            </a:r>
            <a:r>
              <a:rPr lang="en-US" sz="1600" b="1" dirty="0" err="1">
                <a:latin typeface="Alexandria" pitchFamily="2" charset="-78"/>
              </a:rPr>
              <a:t>robo</a:t>
            </a:r>
            <a:r>
              <a:rPr lang="en-US" sz="1600" b="1" dirty="0">
                <a:latin typeface="Alexandria" pitchFamily="2" charset="-78"/>
              </a:rPr>
              <a:t>-advisers and investor protection generally</a:t>
            </a:r>
          </a:p>
          <a:p>
            <a:r>
              <a:rPr lang="en-US" sz="1600" b="1" dirty="0" smtClean="0">
                <a:latin typeface="Alexandria" pitchFamily="2" charset="-78"/>
              </a:rPr>
              <a:t>      5.1.2 </a:t>
            </a:r>
            <a:r>
              <a:rPr lang="en-US" sz="1600" b="1" dirty="0">
                <a:latin typeface="Alexandria" pitchFamily="2" charset="-78"/>
              </a:rPr>
              <a:t>Reliability of the client information collected via questionnaires and suitability of the financial products recommended to clients</a:t>
            </a:r>
          </a:p>
          <a:p>
            <a:r>
              <a:rPr lang="en-US" sz="1600" b="1" dirty="0" smtClean="0">
                <a:latin typeface="Alexandria" pitchFamily="2" charset="-78"/>
              </a:rPr>
              <a:t>      5.1.3 </a:t>
            </a:r>
            <a:r>
              <a:rPr lang="en-US" sz="1600" b="1" dirty="0">
                <a:latin typeface="Alexandria" pitchFamily="2" charset="-78"/>
              </a:rPr>
              <a:t>Integrity of the algorithm – bias, conflicts of interests, ethics </a:t>
            </a:r>
            <a:r>
              <a:rPr lang="en-US" sz="1600" b="1" dirty="0" smtClean="0">
                <a:latin typeface="Alexandria" pitchFamily="2" charset="-78"/>
              </a:rPr>
              <a:t>and </a:t>
            </a:r>
            <a:r>
              <a:rPr lang="en-GB" sz="1600" b="1" dirty="0" smtClean="0">
                <a:latin typeface="Alexandria" pitchFamily="2" charset="-78"/>
              </a:rPr>
              <a:t>the </a:t>
            </a:r>
            <a:r>
              <a:rPr lang="en-GB" sz="1600" b="1" dirty="0">
                <a:latin typeface="Alexandria" pitchFamily="2" charset="-78"/>
              </a:rPr>
              <a:t>black box</a:t>
            </a:r>
          </a:p>
          <a:p>
            <a:r>
              <a:rPr lang="en-US" sz="1600" b="1" dirty="0" smtClean="0">
                <a:latin typeface="Alexandria" pitchFamily="2" charset="-78"/>
              </a:rPr>
              <a:t>      5.1.4 </a:t>
            </a:r>
            <a:r>
              <a:rPr lang="en-US" sz="1600" b="1" dirty="0">
                <a:latin typeface="Alexandria" pitchFamily="2" charset="-78"/>
              </a:rPr>
              <a:t>Extraordinary market events and ongoing relationship </a:t>
            </a:r>
            <a:r>
              <a:rPr lang="en-US" sz="1600" b="1" dirty="0" smtClean="0">
                <a:latin typeface="Alexandria" pitchFamily="2" charset="-78"/>
              </a:rPr>
              <a:t>between </a:t>
            </a:r>
            <a:r>
              <a:rPr lang="en-GB" sz="1600" b="1" dirty="0" smtClean="0">
                <a:latin typeface="Alexandria" pitchFamily="2" charset="-78"/>
              </a:rPr>
              <a:t>the </a:t>
            </a:r>
            <a:r>
              <a:rPr lang="en-GB" sz="1600" b="1" dirty="0">
                <a:latin typeface="Alexandria" pitchFamily="2" charset="-78"/>
              </a:rPr>
              <a:t>adviser and clients</a:t>
            </a:r>
          </a:p>
          <a:p>
            <a:r>
              <a:rPr lang="en-US" sz="1600" b="1" dirty="0" smtClean="0">
                <a:latin typeface="Alexandria" pitchFamily="2" charset="-78"/>
              </a:rPr>
              <a:t>   5.2 </a:t>
            </a:r>
            <a:r>
              <a:rPr lang="en-US" sz="1600" b="1" dirty="0">
                <a:latin typeface="Alexandria" pitchFamily="2" charset="-78"/>
              </a:rPr>
              <a:t>Governance of </a:t>
            </a:r>
            <a:r>
              <a:rPr lang="en-US" sz="1600" b="1" dirty="0" err="1">
                <a:latin typeface="Alexandria" pitchFamily="2" charset="-78"/>
              </a:rPr>
              <a:t>Robo</a:t>
            </a:r>
            <a:r>
              <a:rPr lang="en-US" sz="1600" b="1" dirty="0">
                <a:latin typeface="Alexandria" pitchFamily="2" charset="-78"/>
              </a:rPr>
              <a:t>-advisory Firms</a:t>
            </a:r>
          </a:p>
        </p:txBody>
      </p:sp>
    </p:spTree>
    <p:extLst>
      <p:ext uri="{BB962C8B-B14F-4D97-AF65-F5344CB8AC3E}">
        <p14:creationId xmlns:p14="http://schemas.microsoft.com/office/powerpoint/2010/main" val="333198272"/>
      </p:ext>
    </p:extLst>
  </p:cSld>
  <p:clrMapOvr>
    <a:masterClrMapping/>
  </p:clrMapOvr>
  <p:transition spd="slow">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908215"/>
          </a:xfrm>
          <a:prstGeom prst="rect">
            <a:avLst/>
          </a:prstGeom>
          <a:noFill/>
        </p:spPr>
        <p:txBody>
          <a:bodyPr wrap="square" rtlCol="0">
            <a:spAutoFit/>
          </a:bodyPr>
          <a:lstStyle/>
          <a:p>
            <a:pPr algn="just"/>
            <a:r>
              <a:rPr lang="en-US" b="1" dirty="0">
                <a:latin typeface="Alexandria" pitchFamily="2" charset="-78"/>
              </a:rPr>
              <a:t>5. THE PERILS OF USING ROBO-ADVISERS AND </a:t>
            </a:r>
            <a:r>
              <a:rPr lang="en-GB" b="1" dirty="0">
                <a:latin typeface="Alexandria" pitchFamily="2" charset="-78"/>
              </a:rPr>
              <a:t>THE SOLUTIONS</a:t>
            </a:r>
          </a:p>
          <a:p>
            <a:pPr algn="just"/>
            <a:r>
              <a:rPr lang="en-GB" b="1" dirty="0">
                <a:latin typeface="Alexandria" pitchFamily="2" charset="-78"/>
              </a:rPr>
              <a:t>  </a:t>
            </a:r>
            <a:endParaRPr lang="en-GB" b="1" dirty="0" smtClean="0">
              <a:latin typeface="Alexandria" pitchFamily="2" charset="-78"/>
            </a:endParaRPr>
          </a:p>
          <a:p>
            <a:pPr algn="just"/>
            <a:r>
              <a:rPr lang="en-GB" b="1" dirty="0" smtClean="0">
                <a:latin typeface="Alexandria" pitchFamily="2" charset="-78"/>
              </a:rPr>
              <a:t> </a:t>
            </a:r>
            <a:r>
              <a:rPr lang="en-US" b="1" dirty="0">
                <a:latin typeface="Alexandria" pitchFamily="2" charset="-78"/>
              </a:rPr>
              <a:t>5.1 The Risks Posed by </a:t>
            </a:r>
            <a:r>
              <a:rPr lang="en-US" b="1" dirty="0" err="1" smtClean="0">
                <a:latin typeface="Alexandria" pitchFamily="2" charset="-78"/>
              </a:rPr>
              <a:t>Robo</a:t>
            </a:r>
            <a:r>
              <a:rPr lang="en-US" b="1" dirty="0" smtClean="0">
                <a:latin typeface="Alexandria" pitchFamily="2" charset="-78"/>
              </a:rPr>
              <a:t>-advisers</a:t>
            </a:r>
          </a:p>
          <a:p>
            <a:pPr algn="just"/>
            <a:r>
              <a:rPr lang="en-US" sz="1600" dirty="0" smtClean="0">
                <a:latin typeface="Alexandria" pitchFamily="2" charset="-78"/>
              </a:rPr>
              <a:t>This section</a:t>
            </a:r>
            <a:r>
              <a:rPr lang="en-US" sz="1600" dirty="0">
                <a:latin typeface="Alexandria" pitchFamily="2" charset="-78"/>
              </a:rPr>
              <a:t> </a:t>
            </a:r>
            <a:r>
              <a:rPr lang="en-US" sz="1600" dirty="0" smtClean="0">
                <a:latin typeface="Alexandria" pitchFamily="2" charset="-78"/>
              </a:rPr>
              <a:t>addresses </a:t>
            </a:r>
            <a:r>
              <a:rPr lang="en-US" sz="1600" dirty="0">
                <a:latin typeface="Alexandria" pitchFamily="2" charset="-78"/>
              </a:rPr>
              <a:t>the primary risks posed by </a:t>
            </a:r>
            <a:r>
              <a:rPr lang="en-US" sz="1600" dirty="0" err="1">
                <a:latin typeface="Alexandria" pitchFamily="2" charset="-78"/>
              </a:rPr>
              <a:t>robo</a:t>
            </a:r>
            <a:r>
              <a:rPr lang="en-US" sz="1600" dirty="0">
                <a:latin typeface="Alexandria" pitchFamily="2" charset="-78"/>
              </a:rPr>
              <a:t>-advisers, </a:t>
            </a:r>
            <a:r>
              <a:rPr lang="en-US" sz="1600" dirty="0" smtClean="0">
                <a:latin typeface="Alexandria" pitchFamily="2" charset="-78"/>
              </a:rPr>
              <a:t>especially in </a:t>
            </a:r>
            <a:r>
              <a:rPr lang="en-US" sz="1600" dirty="0">
                <a:latin typeface="Alexandria" pitchFamily="2" charset="-78"/>
              </a:rPr>
              <a:t>terms of lack of disclosure, unsuitability or unreliable financial advice</a:t>
            </a:r>
            <a:r>
              <a:rPr lang="en-US" sz="1600" dirty="0" smtClean="0">
                <a:latin typeface="Alexandria" pitchFamily="2" charset="-78"/>
              </a:rPr>
              <a:t>, integrity </a:t>
            </a:r>
            <a:r>
              <a:rPr lang="en-US" sz="1600" dirty="0">
                <a:latin typeface="Alexandria" pitchFamily="2" charset="-78"/>
              </a:rPr>
              <a:t>of the algorithms used by </a:t>
            </a:r>
            <a:r>
              <a:rPr lang="en-US" sz="1600" dirty="0" err="1">
                <a:latin typeface="Alexandria" pitchFamily="2" charset="-78"/>
              </a:rPr>
              <a:t>robo</a:t>
            </a:r>
            <a:r>
              <a:rPr lang="en-US" sz="1600" dirty="0">
                <a:latin typeface="Alexandria" pitchFamily="2" charset="-78"/>
              </a:rPr>
              <a:t>-advisers, and those associated </a:t>
            </a:r>
            <a:r>
              <a:rPr lang="en-US" sz="1600" dirty="0" smtClean="0">
                <a:latin typeface="Alexandria" pitchFamily="2" charset="-78"/>
              </a:rPr>
              <a:t>with extraordinary </a:t>
            </a:r>
            <a:r>
              <a:rPr lang="en-US" sz="1600" dirty="0">
                <a:latin typeface="Alexandria" pitchFamily="2" charset="-78"/>
              </a:rPr>
              <a:t>market events and ongoing relationship between the adviser </a:t>
            </a:r>
            <a:r>
              <a:rPr lang="en-US" sz="1600" dirty="0" smtClean="0">
                <a:latin typeface="Alexandria" pitchFamily="2" charset="-78"/>
              </a:rPr>
              <a:t>and </a:t>
            </a:r>
            <a:r>
              <a:rPr lang="en-GB" sz="1600" dirty="0" smtClean="0">
                <a:latin typeface="Alexandria" pitchFamily="2" charset="-78"/>
              </a:rPr>
              <a:t>clients</a:t>
            </a:r>
            <a:r>
              <a:rPr lang="en-GB" sz="1600" dirty="0">
                <a:latin typeface="Alexandria" pitchFamily="2" charset="-78"/>
              </a:rPr>
              <a:t>.</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094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3706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16101"/>
          </a:xfrm>
          <a:prstGeom prst="rect">
            <a:avLst/>
          </a:prstGeom>
          <a:noFill/>
        </p:spPr>
        <p:txBody>
          <a:bodyPr wrap="square" rtlCol="0">
            <a:spAutoFit/>
          </a:bodyPr>
          <a:lstStyle/>
          <a:p>
            <a:pPr algn="just"/>
            <a:r>
              <a:rPr lang="en-US" b="1" dirty="0">
                <a:latin typeface="Alexandria" pitchFamily="2" charset="-78"/>
              </a:rPr>
              <a:t>5.1.1 Disclosures of the benefits and risks of advice provided </a:t>
            </a:r>
            <a:r>
              <a:rPr lang="en-US" b="1" dirty="0" smtClean="0">
                <a:latin typeface="Alexandria" pitchFamily="2" charset="-78"/>
              </a:rPr>
              <a:t>by </a:t>
            </a:r>
            <a:r>
              <a:rPr lang="en-US" b="1" dirty="0" err="1" smtClean="0">
                <a:latin typeface="Alexandria" pitchFamily="2" charset="-78"/>
              </a:rPr>
              <a:t>robo</a:t>
            </a:r>
            <a:r>
              <a:rPr lang="en-US" b="1" dirty="0" smtClean="0">
                <a:latin typeface="Alexandria" pitchFamily="2" charset="-78"/>
              </a:rPr>
              <a:t>-advisers </a:t>
            </a:r>
            <a:r>
              <a:rPr lang="en-US" b="1" dirty="0">
                <a:latin typeface="Alexandria" pitchFamily="2" charset="-78"/>
              </a:rPr>
              <a:t>and investor protection </a:t>
            </a:r>
            <a:r>
              <a:rPr lang="en-US" b="1" dirty="0" smtClean="0">
                <a:latin typeface="Alexandria" pitchFamily="2" charset="-78"/>
              </a:rPr>
              <a:t>generally</a:t>
            </a:r>
          </a:p>
          <a:p>
            <a:pPr algn="just"/>
            <a:r>
              <a:rPr lang="en-US" sz="1600" dirty="0">
                <a:latin typeface="Alexandria" pitchFamily="2" charset="-78"/>
              </a:rPr>
              <a:t>How financial advisers disclose the benefits and risks of advice and the substance of such disclosure raise difficult issues, and the problem is compounded when it comes to financial </a:t>
            </a:r>
            <a:r>
              <a:rPr lang="en-US" sz="1600" dirty="0" smtClean="0">
                <a:latin typeface="Alexandria" pitchFamily="2" charset="-78"/>
              </a:rPr>
              <a:t>consumers. Further</a:t>
            </a:r>
            <a:r>
              <a:rPr lang="en-US" sz="1600" dirty="0">
                <a:latin typeface="Alexandria" pitchFamily="2" charset="-78"/>
              </a:rPr>
              <a:t>, due to the relative novelty of </a:t>
            </a:r>
            <a:r>
              <a:rPr lang="en-US" sz="1600" dirty="0" err="1">
                <a:latin typeface="Alexandria" pitchFamily="2" charset="-78"/>
              </a:rPr>
              <a:t>robo</a:t>
            </a:r>
            <a:r>
              <a:rPr lang="en-US" sz="1600" dirty="0">
                <a:latin typeface="Alexandria" pitchFamily="2" charset="-78"/>
              </a:rPr>
              <a:t>-advisers and often the opacity in the decision-making, investors face information costs in assessing the risks and benefits of the use of such </a:t>
            </a:r>
            <a:r>
              <a:rPr lang="en-US" sz="1600" dirty="0" smtClean="0">
                <a:latin typeface="Alexandria" pitchFamily="2" charset="-78"/>
              </a:rPr>
              <a:t>services. For </a:t>
            </a:r>
            <a:r>
              <a:rPr lang="en-US" sz="1600" dirty="0">
                <a:latin typeface="Alexandria" pitchFamily="2" charset="-78"/>
              </a:rPr>
              <a:t>example, Australia has recently extended the requirement of plain advice to digital financial advice (such as </a:t>
            </a:r>
            <a:r>
              <a:rPr lang="en-US" sz="1600" dirty="0" err="1">
                <a:latin typeface="Alexandria" pitchFamily="2" charset="-78"/>
              </a:rPr>
              <a:t>robo</a:t>
            </a:r>
            <a:r>
              <a:rPr lang="en-US" sz="1600" dirty="0">
                <a:latin typeface="Alexandria" pitchFamily="2" charset="-78"/>
              </a:rPr>
              <a:t>-advisers) to retail </a:t>
            </a:r>
            <a:r>
              <a:rPr lang="en-US" sz="1600" dirty="0" smtClean="0">
                <a:latin typeface="Alexandria" pitchFamily="2" charset="-78"/>
              </a:rPr>
              <a:t>investors. The </a:t>
            </a:r>
            <a:r>
              <a:rPr lang="en-US" sz="1600" dirty="0">
                <a:latin typeface="Alexandria" pitchFamily="2" charset="-78"/>
              </a:rPr>
              <a:t>US Securities and Exchange Commission (SEC) requires </a:t>
            </a:r>
            <a:r>
              <a:rPr lang="en-US" sz="1600" dirty="0" err="1">
                <a:latin typeface="Alexandria" pitchFamily="2" charset="-78"/>
              </a:rPr>
              <a:t>robo</a:t>
            </a:r>
            <a:r>
              <a:rPr lang="en-US" sz="1600" dirty="0">
                <a:latin typeface="Alexandria" pitchFamily="2" charset="-78"/>
              </a:rPr>
              <a:t>-advisers to disclose the information to clients on its business model, the scope of the advisory services and disclosures should be made </a:t>
            </a:r>
            <a:r>
              <a:rPr lang="en-US" sz="1600" dirty="0" smtClean="0">
                <a:latin typeface="Alexandria" pitchFamily="2" charset="-78"/>
              </a:rPr>
              <a:t>clearly.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087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3706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US" b="1" dirty="0">
                <a:latin typeface="Alexandria" pitchFamily="2" charset="-78"/>
              </a:rPr>
              <a:t>5.1.1 Disclosures of the benefits and risks of advice provided </a:t>
            </a:r>
            <a:r>
              <a:rPr lang="en-US" b="1" dirty="0" smtClean="0">
                <a:latin typeface="Alexandria" pitchFamily="2" charset="-78"/>
              </a:rPr>
              <a:t>by </a:t>
            </a:r>
            <a:r>
              <a:rPr lang="en-US" b="1" dirty="0" err="1" smtClean="0">
                <a:latin typeface="Alexandria" pitchFamily="2" charset="-78"/>
              </a:rPr>
              <a:t>robo</a:t>
            </a:r>
            <a:r>
              <a:rPr lang="en-US" b="1" dirty="0" smtClean="0">
                <a:latin typeface="Alexandria" pitchFamily="2" charset="-78"/>
              </a:rPr>
              <a:t>-advisers </a:t>
            </a:r>
            <a:r>
              <a:rPr lang="en-US" b="1" dirty="0">
                <a:latin typeface="Alexandria" pitchFamily="2" charset="-78"/>
              </a:rPr>
              <a:t>and investor protection </a:t>
            </a:r>
            <a:r>
              <a:rPr lang="en-US" b="1" dirty="0" smtClean="0">
                <a:latin typeface="Alexandria" pitchFamily="2" charset="-78"/>
              </a:rPr>
              <a:t>generally</a:t>
            </a:r>
          </a:p>
          <a:p>
            <a:pPr algn="just"/>
            <a:r>
              <a:rPr lang="en-US" sz="1600" dirty="0" smtClean="0">
                <a:latin typeface="Alexandria" pitchFamily="2" charset="-78"/>
              </a:rPr>
              <a:t>In </a:t>
            </a:r>
            <a:r>
              <a:rPr lang="en-US" sz="1600" dirty="0">
                <a:latin typeface="Alexandria" pitchFamily="2" charset="-78"/>
              </a:rPr>
              <a:t>Hong Kong, the Securities and Futures Commission (Hong Kong’s securities regulator) requires disclosures on the limitations of the </a:t>
            </a:r>
            <a:r>
              <a:rPr lang="en-US" sz="1600" dirty="0" err="1">
                <a:latin typeface="Alexandria" pitchFamily="2" charset="-78"/>
              </a:rPr>
              <a:t>robo</a:t>
            </a:r>
            <a:r>
              <a:rPr lang="en-US" sz="1600" dirty="0">
                <a:latin typeface="Alexandria" pitchFamily="2" charset="-78"/>
              </a:rPr>
              <a:t>-advisory services and requires the client to be given sufficient information to determine whether to use the </a:t>
            </a:r>
            <a:r>
              <a:rPr lang="en-US" sz="1600" dirty="0" err="1">
                <a:latin typeface="Alexandria" pitchFamily="2" charset="-78"/>
              </a:rPr>
              <a:t>robo</a:t>
            </a:r>
            <a:r>
              <a:rPr lang="en-US" sz="1600" dirty="0">
                <a:latin typeface="Alexandria" pitchFamily="2" charset="-78"/>
              </a:rPr>
              <a:t>-adviser’s services (though not the technical details of the algorithm</a:t>
            </a:r>
            <a:r>
              <a:rPr lang="en-US" sz="1600" dirty="0" smtClean="0">
                <a:latin typeface="Alexandria" pitchFamily="2" charset="-78"/>
              </a:rPr>
              <a:t>). In </a:t>
            </a:r>
            <a:r>
              <a:rPr lang="en-US" sz="1600" dirty="0">
                <a:latin typeface="Alexandria" pitchFamily="2" charset="-78"/>
              </a:rPr>
              <a:t>Mainland China, the People’s Bank of China issued Guiding Opinions on Regulating Asset Managers Business of Financial Institutions, requiring financial institutions to disclose, among other aspects, inherent limitations of their AI </a:t>
            </a:r>
            <a:r>
              <a:rPr lang="en-US" sz="1600" dirty="0" smtClean="0">
                <a:latin typeface="Alexandria" pitchFamily="2" charset="-78"/>
              </a:rPr>
              <a:t>algorithms. </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0712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3706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54765"/>
          </a:xfrm>
          <a:prstGeom prst="rect">
            <a:avLst/>
          </a:prstGeom>
          <a:noFill/>
        </p:spPr>
        <p:txBody>
          <a:bodyPr wrap="square" rtlCol="0">
            <a:spAutoFit/>
          </a:bodyPr>
          <a:lstStyle/>
          <a:p>
            <a:pPr algn="just"/>
            <a:r>
              <a:rPr lang="en-US" b="1" dirty="0">
                <a:latin typeface="Alexandria" pitchFamily="2" charset="-78"/>
              </a:rPr>
              <a:t>5.1.1 Disclosures of the benefits and risks of advice provided </a:t>
            </a:r>
            <a:r>
              <a:rPr lang="en-US" b="1" dirty="0" smtClean="0">
                <a:latin typeface="Alexandria" pitchFamily="2" charset="-78"/>
              </a:rPr>
              <a:t>by </a:t>
            </a:r>
            <a:r>
              <a:rPr lang="en-US" b="1" dirty="0" err="1" smtClean="0">
                <a:latin typeface="Alexandria" pitchFamily="2" charset="-78"/>
              </a:rPr>
              <a:t>robo</a:t>
            </a:r>
            <a:r>
              <a:rPr lang="en-US" b="1" dirty="0" smtClean="0">
                <a:latin typeface="Alexandria" pitchFamily="2" charset="-78"/>
              </a:rPr>
              <a:t>-advisers </a:t>
            </a:r>
            <a:r>
              <a:rPr lang="en-US" b="1" dirty="0">
                <a:latin typeface="Alexandria" pitchFamily="2" charset="-78"/>
              </a:rPr>
              <a:t>and investor protection </a:t>
            </a:r>
            <a:r>
              <a:rPr lang="en-US" b="1" dirty="0" smtClean="0">
                <a:latin typeface="Alexandria" pitchFamily="2" charset="-78"/>
              </a:rPr>
              <a:t>generally</a:t>
            </a:r>
          </a:p>
          <a:p>
            <a:pPr algn="just"/>
            <a:r>
              <a:rPr lang="en-US" sz="1600" dirty="0" smtClean="0">
                <a:latin typeface="Alexandria" pitchFamily="2" charset="-78"/>
              </a:rPr>
              <a:t>In </a:t>
            </a:r>
            <a:r>
              <a:rPr lang="en-US" sz="1600" dirty="0">
                <a:latin typeface="Alexandria" pitchFamily="2" charset="-78"/>
              </a:rPr>
              <a:t>the UK, the Financial Conduct Authority (FCA) has found that service and fee-related disclosures of </a:t>
            </a:r>
            <a:r>
              <a:rPr lang="en-US" sz="1600" dirty="0" err="1">
                <a:latin typeface="Alexandria" pitchFamily="2" charset="-78"/>
              </a:rPr>
              <a:t>robo</a:t>
            </a:r>
            <a:r>
              <a:rPr lang="en-US" sz="1600" dirty="0">
                <a:latin typeface="Alexandria" pitchFamily="2" charset="-78"/>
              </a:rPr>
              <a:t>-advisers covered in the FCA report were unclear or compared in a misleading manner</a:t>
            </a:r>
            <a:r>
              <a:rPr lang="en-US" sz="1600" dirty="0" smtClean="0">
                <a:latin typeface="Alexandria" pitchFamily="2" charset="-78"/>
              </a:rPr>
              <a:t>. </a:t>
            </a:r>
            <a:r>
              <a:rPr lang="en-US" sz="1600" dirty="0">
                <a:latin typeface="Alexandria" pitchFamily="2" charset="-78"/>
              </a:rPr>
              <a:t>The first two enforcement </a:t>
            </a:r>
            <a:r>
              <a:rPr lang="en-US" sz="1600" dirty="0" smtClean="0">
                <a:latin typeface="Alexandria" pitchFamily="2" charset="-78"/>
              </a:rPr>
              <a:t>pro</a:t>
            </a:r>
            <a:r>
              <a:rPr lang="en-US" sz="1600" dirty="0">
                <a:latin typeface="Alexandria" pitchFamily="2" charset="-78"/>
              </a:rPr>
              <a:t>ceedings by the SEC against </a:t>
            </a:r>
            <a:r>
              <a:rPr lang="en-US" sz="1600" dirty="0" err="1">
                <a:latin typeface="Alexandria" pitchFamily="2" charset="-78"/>
              </a:rPr>
              <a:t>robo</a:t>
            </a:r>
            <a:r>
              <a:rPr lang="en-US" sz="1600" dirty="0">
                <a:latin typeface="Alexandria" pitchFamily="2" charset="-78"/>
              </a:rPr>
              <a:t>-advisers for making misleading </a:t>
            </a:r>
            <a:r>
              <a:rPr lang="en-US" sz="1600" dirty="0" smtClean="0">
                <a:latin typeface="Alexandria" pitchFamily="2" charset="-78"/>
              </a:rPr>
              <a:t>disclosures took </a:t>
            </a:r>
            <a:r>
              <a:rPr lang="en-US" sz="1600" dirty="0">
                <a:latin typeface="Alexandria" pitchFamily="2" charset="-78"/>
              </a:rPr>
              <a:t>place in late </a:t>
            </a:r>
            <a:r>
              <a:rPr lang="en-US" sz="1600" dirty="0" smtClean="0">
                <a:latin typeface="Alexandria" pitchFamily="2" charset="-78"/>
              </a:rPr>
              <a:t>2018.</a:t>
            </a:r>
            <a:r>
              <a:rPr lang="en-US" sz="1600" dirty="0">
                <a:latin typeface="Alexandria" pitchFamily="2" charset="-78"/>
              </a:rPr>
              <a:t> </a:t>
            </a:r>
            <a:r>
              <a:rPr lang="en-US" sz="1600" dirty="0" smtClean="0">
                <a:latin typeface="Alexandria" pitchFamily="2" charset="-78"/>
              </a:rPr>
              <a:t>However</a:t>
            </a:r>
            <a:r>
              <a:rPr lang="en-US" sz="1600" dirty="0">
                <a:latin typeface="Alexandria" pitchFamily="2" charset="-78"/>
              </a:rPr>
              <a:t>, regulating the substance of the disclosures and how disclosures are given will not be a panacea for all individual </a:t>
            </a:r>
            <a:r>
              <a:rPr lang="en-US" sz="1600" dirty="0" smtClean="0">
                <a:latin typeface="Alexandria" pitchFamily="2" charset="-78"/>
              </a:rPr>
              <a:t>investors. This </a:t>
            </a:r>
            <a:r>
              <a:rPr lang="en-US" sz="1600" dirty="0">
                <a:latin typeface="Alexandria" pitchFamily="2" charset="-78"/>
              </a:rPr>
              <a:t>assumes that each class of retail consumers is largely homogenous within the class and that investors within each class have the same objectives in </a:t>
            </a:r>
            <a:r>
              <a:rPr lang="en-US" sz="1600" dirty="0" smtClean="0">
                <a:latin typeface="Alexandria" pitchFamily="2" charset="-78"/>
              </a:rPr>
              <a:t>investing. Certain </a:t>
            </a:r>
            <a:r>
              <a:rPr lang="en-US" sz="1600" dirty="0">
                <a:latin typeface="Alexandria" pitchFamily="2" charset="-78"/>
              </a:rPr>
              <a:t>investors may not necessarily understand the complexity of </a:t>
            </a:r>
            <a:r>
              <a:rPr lang="en-US" sz="1600" dirty="0" err="1">
                <a:latin typeface="Alexandria" pitchFamily="2" charset="-78"/>
              </a:rPr>
              <a:t>robo</a:t>
            </a:r>
            <a:r>
              <a:rPr lang="en-US" sz="1600" dirty="0">
                <a:latin typeface="Alexandria" pitchFamily="2" charset="-78"/>
              </a:rPr>
              <a:t>-professional financial advice due to the lack of high-quality independent </a:t>
            </a:r>
            <a:r>
              <a:rPr lang="en-US" sz="1600" dirty="0" smtClean="0">
                <a:latin typeface="Alexandria" pitchFamily="2" charset="-78"/>
              </a:rPr>
              <a:t>providers. Even </a:t>
            </a:r>
            <a:r>
              <a:rPr lang="en-US" sz="1600" dirty="0">
                <a:latin typeface="Alexandria" pitchFamily="2" charset="-78"/>
              </a:rPr>
              <a:t>though </a:t>
            </a:r>
            <a:r>
              <a:rPr lang="en-US" sz="1600" dirty="0" err="1">
                <a:latin typeface="Alexandria" pitchFamily="2" charset="-78"/>
              </a:rPr>
              <a:t>robo</a:t>
            </a:r>
            <a:r>
              <a:rPr lang="en-US" sz="1600" dirty="0">
                <a:latin typeface="Alexandria" pitchFamily="2" charset="-78"/>
              </a:rPr>
              <a:t>-advisers claim to provide individualized advice, it is necessarily based on a set of investment algorithms and, even within that class, investors may have individual requirements that are not picked up by the questionnaires</a:t>
            </a:r>
            <a:r>
              <a:rPr lang="en-US" sz="1600" dirty="0" smtClean="0">
                <a:latin typeface="Alexandria" pitchFamily="2" charset="-78"/>
              </a:rPr>
              <a:t>.</a:t>
            </a:r>
            <a:endParaRPr lang="en-US"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4005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69880"/>
          </a:xfrm>
          <a:prstGeom prst="rect">
            <a:avLst/>
          </a:prstGeom>
          <a:noFill/>
        </p:spPr>
        <p:txBody>
          <a:bodyPr wrap="square" rtlCol="0">
            <a:spAutoFit/>
          </a:bodyPr>
          <a:lstStyle/>
          <a:p>
            <a:pPr algn="just"/>
            <a:r>
              <a:rPr lang="en-US" b="1" dirty="0">
                <a:latin typeface="Alexandria" pitchFamily="2" charset="-78"/>
              </a:rPr>
              <a:t>5.1.2 Reliability of the client information collected via </a:t>
            </a:r>
            <a:r>
              <a:rPr lang="en-US" b="1" dirty="0" smtClean="0">
                <a:latin typeface="Alexandria" pitchFamily="2" charset="-78"/>
              </a:rPr>
              <a:t>questionnaires and </a:t>
            </a:r>
            <a:r>
              <a:rPr lang="en-US" b="1" dirty="0">
                <a:latin typeface="Alexandria" pitchFamily="2" charset="-78"/>
              </a:rPr>
              <a:t>suitability of the financial products recommended to </a:t>
            </a:r>
            <a:r>
              <a:rPr lang="en-US" b="1" dirty="0" smtClean="0">
                <a:latin typeface="Alexandria" pitchFamily="2" charset="-78"/>
              </a:rPr>
              <a:t>clients</a:t>
            </a:r>
          </a:p>
          <a:p>
            <a:pPr algn="just"/>
            <a:r>
              <a:rPr lang="en-US" sz="1600" dirty="0">
                <a:latin typeface="Alexandria" pitchFamily="2" charset="-78"/>
              </a:rPr>
              <a:t>When information is collected from clients via questionnaires, regulatory requirements provide that </a:t>
            </a:r>
            <a:r>
              <a:rPr lang="en-US" sz="1600" dirty="0" err="1">
                <a:latin typeface="Alexandria" pitchFamily="2" charset="-78"/>
              </a:rPr>
              <a:t>robo</a:t>
            </a:r>
            <a:r>
              <a:rPr lang="en-US" sz="1600" dirty="0">
                <a:latin typeface="Alexandria" pitchFamily="2" charset="-78"/>
              </a:rPr>
              <a:t>-advisory firms will need to have mechanisms to detect inconsistent information and reasonable assumptions provided via </a:t>
            </a:r>
            <a:r>
              <a:rPr lang="en-US" sz="1600" dirty="0" smtClean="0">
                <a:latin typeface="Alexandria" pitchFamily="2" charset="-78"/>
              </a:rPr>
              <a:t>questionnaires. However</a:t>
            </a:r>
            <a:r>
              <a:rPr lang="en-US" sz="1600" dirty="0">
                <a:latin typeface="Alexandria" pitchFamily="2" charset="-78"/>
              </a:rPr>
              <a:t>, the larger question is whether the existing regulatory duties that are placed on financial advisers, designed with human beings in mind, need modification when we are dealing with </a:t>
            </a:r>
            <a:r>
              <a:rPr lang="en-US" sz="1600" dirty="0" err="1" smtClean="0">
                <a:latin typeface="Alexandria" pitchFamily="2" charset="-78"/>
              </a:rPr>
              <a:t>robo</a:t>
            </a:r>
            <a:r>
              <a:rPr lang="en-US" sz="1600" dirty="0" smtClean="0">
                <a:latin typeface="Alexandria" pitchFamily="2" charset="-78"/>
              </a:rPr>
              <a:t>-advisers. In </a:t>
            </a:r>
            <a:r>
              <a:rPr lang="en-US" sz="1600" dirty="0">
                <a:latin typeface="Alexandria" pitchFamily="2" charset="-78"/>
              </a:rPr>
              <a:t>the US, courts have interpreted the Investment Advisers Act 1940 to impose fiduciary duties on financial advisers, and the question is how such fiduciary duties will </a:t>
            </a:r>
            <a:r>
              <a:rPr lang="en-US" sz="1600" dirty="0" err="1">
                <a:latin typeface="Alexandria" pitchFamily="2" charset="-78"/>
              </a:rPr>
              <a:t>workin</a:t>
            </a:r>
            <a:r>
              <a:rPr lang="en-US" sz="1600" dirty="0">
                <a:latin typeface="Alexandria" pitchFamily="2" charset="-78"/>
              </a:rPr>
              <a:t> the context of </a:t>
            </a:r>
            <a:r>
              <a:rPr lang="en-US" sz="1600" dirty="0" err="1" smtClean="0">
                <a:latin typeface="Alexandria" pitchFamily="2" charset="-78"/>
              </a:rPr>
              <a:t>robo</a:t>
            </a:r>
            <a:r>
              <a:rPr lang="en-US" sz="1600" dirty="0" smtClean="0">
                <a:latin typeface="Alexandria" pitchFamily="2" charset="-78"/>
              </a:rPr>
              <a:t>-advisers. </a:t>
            </a:r>
            <a:endParaRPr lang="en-US"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8057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US" b="1" dirty="0">
                <a:latin typeface="Alexandria" pitchFamily="2" charset="-78"/>
              </a:rPr>
              <a:t>5.1.2 Reliability of the client information collected via </a:t>
            </a:r>
            <a:r>
              <a:rPr lang="en-US" b="1" dirty="0" smtClean="0">
                <a:latin typeface="Alexandria" pitchFamily="2" charset="-78"/>
              </a:rPr>
              <a:t>questionnaires and </a:t>
            </a:r>
            <a:r>
              <a:rPr lang="en-US" b="1" dirty="0">
                <a:latin typeface="Alexandria" pitchFamily="2" charset="-78"/>
              </a:rPr>
              <a:t>suitability of the financial products recommended to </a:t>
            </a:r>
            <a:r>
              <a:rPr lang="en-US" b="1" dirty="0" smtClean="0">
                <a:latin typeface="Alexandria" pitchFamily="2" charset="-78"/>
              </a:rPr>
              <a:t>clients</a:t>
            </a:r>
          </a:p>
          <a:p>
            <a:pPr algn="just"/>
            <a:r>
              <a:rPr lang="en-US" sz="1600" dirty="0" smtClean="0">
                <a:latin typeface="Alexandria" pitchFamily="2" charset="-78"/>
              </a:rPr>
              <a:t>In </a:t>
            </a:r>
            <a:r>
              <a:rPr lang="en-US" sz="1600" dirty="0">
                <a:latin typeface="Alexandria" pitchFamily="2" charset="-78"/>
              </a:rPr>
              <a:t>Australia, it has been argued that the imposition of the ‘best interests duty’ by Part 7.7A of the Corporations Act on financial advisers in respect of advice, which ASIC has held to apply equally to </a:t>
            </a:r>
            <a:r>
              <a:rPr lang="en-US" sz="1600" dirty="0" err="1">
                <a:latin typeface="Alexandria" pitchFamily="2" charset="-78"/>
              </a:rPr>
              <a:t>robo</a:t>
            </a:r>
            <a:r>
              <a:rPr lang="en-US" sz="1600" dirty="0">
                <a:latin typeface="Alexandria" pitchFamily="2" charset="-78"/>
              </a:rPr>
              <a:t>-advisers, has made it too costly for the model to </a:t>
            </a:r>
            <a:r>
              <a:rPr lang="en-US" sz="1600" dirty="0" smtClean="0">
                <a:latin typeface="Alexandria" pitchFamily="2" charset="-78"/>
              </a:rPr>
              <a:t>work. However</a:t>
            </a:r>
            <a:r>
              <a:rPr lang="en-US" sz="1600" dirty="0">
                <a:latin typeface="Alexandria" pitchFamily="2" charset="-78"/>
              </a:rPr>
              <a:t>, such comments must be viewed in the context of the fact that, more generally, the ‘best duties’ framework for advisers has been regarded as more of a safe harbor; adhering to a list of specified actions would allow the adviser to claim the safe harbor.</a:t>
            </a:r>
            <a:endParaRPr lang="en-US"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9214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US" b="1" dirty="0">
                <a:latin typeface="Alexandria" pitchFamily="2" charset="-78"/>
              </a:rPr>
              <a:t>5.1.3 Integrity of the algorithm – bias, conflicts of interests, ethics </a:t>
            </a:r>
            <a:r>
              <a:rPr lang="en-US" b="1" dirty="0" smtClean="0">
                <a:latin typeface="Alexandria" pitchFamily="2" charset="-78"/>
              </a:rPr>
              <a:t>and </a:t>
            </a:r>
            <a:r>
              <a:rPr lang="en-GB" b="1" dirty="0" smtClean="0">
                <a:latin typeface="Alexandria" pitchFamily="2" charset="-78"/>
              </a:rPr>
              <a:t>the </a:t>
            </a:r>
            <a:r>
              <a:rPr lang="en-GB" b="1" dirty="0">
                <a:latin typeface="Alexandria" pitchFamily="2" charset="-78"/>
              </a:rPr>
              <a:t>black </a:t>
            </a:r>
            <a:r>
              <a:rPr lang="en-GB" b="1" dirty="0" smtClean="0">
                <a:latin typeface="Alexandria" pitchFamily="2" charset="-78"/>
              </a:rPr>
              <a:t>box</a:t>
            </a:r>
          </a:p>
          <a:p>
            <a:pPr algn="just"/>
            <a:r>
              <a:rPr lang="en-US" sz="1600" dirty="0">
                <a:latin typeface="Alexandria" pitchFamily="2" charset="-78"/>
              </a:rPr>
              <a:t>In theory, well-designed </a:t>
            </a:r>
            <a:r>
              <a:rPr lang="en-US" sz="1600" dirty="0" err="1">
                <a:latin typeface="Alexandria" pitchFamily="2" charset="-78"/>
              </a:rPr>
              <a:t>robo</a:t>
            </a:r>
            <a:r>
              <a:rPr lang="en-US" sz="1600" dirty="0">
                <a:latin typeface="Alexandria" pitchFamily="2" charset="-78"/>
              </a:rPr>
              <a:t>-advisers provide investment advice free from bias that human advisers are susceptible to. Where faced with similar scenarios, algorithms can provide predictable and consistent </a:t>
            </a:r>
            <a:r>
              <a:rPr lang="en-US" sz="1600" dirty="0" smtClean="0">
                <a:latin typeface="Alexandria" pitchFamily="2" charset="-78"/>
              </a:rPr>
              <a:t>answers. However</a:t>
            </a:r>
            <a:r>
              <a:rPr lang="en-US" sz="1600" dirty="0">
                <a:latin typeface="Alexandria" pitchFamily="2" charset="-78"/>
              </a:rPr>
              <a:t>, algorithms are only as good as the architecture, and a poorly designed system can incorporate the same conflicts of interest that humans are subject </a:t>
            </a:r>
            <a:r>
              <a:rPr lang="en-US" sz="1600" dirty="0" smtClean="0">
                <a:latin typeface="Alexandria" pitchFamily="2" charset="-78"/>
              </a:rPr>
              <a:t>to. If </a:t>
            </a:r>
            <a:r>
              <a:rPr lang="en-US" sz="1600" dirty="0" err="1">
                <a:latin typeface="Alexandria" pitchFamily="2" charset="-78"/>
              </a:rPr>
              <a:t>robo</a:t>
            </a:r>
            <a:r>
              <a:rPr lang="en-US" sz="1600" dirty="0">
                <a:latin typeface="Alexandria" pitchFamily="2" charset="-78"/>
              </a:rPr>
              <a:t>-advisers push for the recommendation of certain financial products where their firms or affiliates receive commissions or transaction fees, this poses high degrees of potential conflicts of </a:t>
            </a:r>
            <a:r>
              <a:rPr lang="en-US" sz="1600" dirty="0" smtClean="0">
                <a:latin typeface="Alexandria" pitchFamily="2" charset="-78"/>
              </a:rPr>
              <a:t>interest. The </a:t>
            </a:r>
            <a:r>
              <a:rPr lang="en-US" sz="1600" dirty="0">
                <a:latin typeface="Alexandria" pitchFamily="2" charset="-78"/>
              </a:rPr>
              <a:t>more difficult question is that even if fraud is not intended, the design could inadvertently incorporate inherent biases, such as the assumptions that are used for certain answers to the questionnaires as to risk </a:t>
            </a:r>
            <a:r>
              <a:rPr lang="en-US" sz="1600" dirty="0" smtClean="0">
                <a:latin typeface="Alexandria" pitchFamily="2" charset="-78"/>
              </a:rPr>
              <a:t>tolerance.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22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9905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39102"/>
          </a:xfrm>
          <a:prstGeom prst="rect">
            <a:avLst/>
          </a:prstGeom>
          <a:noFill/>
        </p:spPr>
        <p:txBody>
          <a:bodyPr wrap="square" rtlCol="0">
            <a:spAutoFit/>
          </a:bodyPr>
          <a:lstStyle/>
          <a:p>
            <a:pPr algn="just"/>
            <a:r>
              <a:rPr lang="en-US" b="1" dirty="0">
                <a:latin typeface="Alexandria" pitchFamily="2" charset="-78"/>
              </a:rPr>
              <a:t>5.1.3 Integrity of the algorithm – bias, conflicts of interests, ethics </a:t>
            </a:r>
            <a:r>
              <a:rPr lang="en-US" b="1" dirty="0" smtClean="0">
                <a:latin typeface="Alexandria" pitchFamily="2" charset="-78"/>
              </a:rPr>
              <a:t>and </a:t>
            </a:r>
            <a:r>
              <a:rPr lang="en-GB" b="1" dirty="0" smtClean="0">
                <a:latin typeface="Alexandria" pitchFamily="2" charset="-78"/>
              </a:rPr>
              <a:t>the </a:t>
            </a:r>
            <a:r>
              <a:rPr lang="en-GB" b="1" dirty="0">
                <a:latin typeface="Alexandria" pitchFamily="2" charset="-78"/>
              </a:rPr>
              <a:t>black </a:t>
            </a:r>
            <a:r>
              <a:rPr lang="en-GB" b="1" dirty="0" smtClean="0">
                <a:latin typeface="Alexandria" pitchFamily="2" charset="-78"/>
              </a:rPr>
              <a:t>box</a:t>
            </a:r>
          </a:p>
          <a:p>
            <a:pPr algn="just"/>
            <a:r>
              <a:rPr lang="en-US" sz="1600" dirty="0" smtClean="0">
                <a:latin typeface="Alexandria" pitchFamily="2" charset="-78"/>
              </a:rPr>
              <a:t>In </a:t>
            </a:r>
            <a:r>
              <a:rPr lang="en-US" sz="1600" dirty="0">
                <a:latin typeface="Alexandria" pitchFamily="2" charset="-78"/>
              </a:rPr>
              <a:t>the IOSCO report, the risks are heightened when matters are at the stages of data cleaning, data transformation and anonymization of </a:t>
            </a:r>
            <a:r>
              <a:rPr lang="en-US" sz="1600" dirty="0" smtClean="0">
                <a:latin typeface="Alexandria" pitchFamily="2" charset="-78"/>
              </a:rPr>
              <a:t>data. Where </a:t>
            </a:r>
            <a:r>
              <a:rPr lang="en-US" sz="1600" dirty="0">
                <a:latin typeface="Alexandria" pitchFamily="2" charset="-78"/>
              </a:rPr>
              <a:t>non-traditional ways of harnessing data are used, such as social media and big data, the models run the risk of discriminating against segments of the </a:t>
            </a:r>
            <a:r>
              <a:rPr lang="en-US" sz="1600" dirty="0" smtClean="0">
                <a:latin typeface="Alexandria" pitchFamily="2" charset="-78"/>
              </a:rPr>
              <a:t>population. Thus</a:t>
            </a:r>
            <a:r>
              <a:rPr lang="en-US" sz="1600" dirty="0">
                <a:latin typeface="Alexandria" pitchFamily="2" charset="-78"/>
              </a:rPr>
              <a:t>, if the quality of the data that drives the algorithm is biased or has other shortcomings, such shortcomings will affect the quality of the advice or </a:t>
            </a:r>
            <a:r>
              <a:rPr lang="en-US" sz="1600" dirty="0" smtClean="0">
                <a:latin typeface="Alexandria" pitchFamily="2" charset="-78"/>
              </a:rPr>
              <a:t>output. Nevertheless</a:t>
            </a:r>
            <a:r>
              <a:rPr lang="en-US" sz="1600" dirty="0">
                <a:latin typeface="Alexandria" pitchFamily="2" charset="-78"/>
              </a:rPr>
              <a:t>, disallowing the use of such data is counter-productive, as the use of such data can allow for individualized recommendations, and portfolios based on individual goals (as opposed to standardized </a:t>
            </a:r>
            <a:r>
              <a:rPr lang="en-US" sz="1600" dirty="0" smtClean="0">
                <a:latin typeface="Alexandria" pitchFamily="2" charset="-78"/>
              </a:rPr>
              <a:t>goals).</a:t>
            </a:r>
            <a:r>
              <a:rPr lang="en-US" sz="1600" dirty="0">
                <a:latin typeface="Alexandria" pitchFamily="2" charset="-78"/>
              </a:rPr>
              <a:t> </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6145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9905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US" b="1" dirty="0">
                <a:latin typeface="Alexandria" pitchFamily="2" charset="-78"/>
              </a:rPr>
              <a:t>5.1.3 Integrity of the algorithm – bias, conflicts of interests, ethics </a:t>
            </a:r>
            <a:r>
              <a:rPr lang="en-US" b="1" dirty="0" smtClean="0">
                <a:latin typeface="Alexandria" pitchFamily="2" charset="-78"/>
              </a:rPr>
              <a:t>and </a:t>
            </a:r>
            <a:r>
              <a:rPr lang="en-GB" b="1" dirty="0" smtClean="0">
                <a:latin typeface="Alexandria" pitchFamily="2" charset="-78"/>
              </a:rPr>
              <a:t>the </a:t>
            </a:r>
            <a:r>
              <a:rPr lang="en-GB" b="1" dirty="0">
                <a:latin typeface="Alexandria" pitchFamily="2" charset="-78"/>
              </a:rPr>
              <a:t>black </a:t>
            </a:r>
            <a:r>
              <a:rPr lang="en-GB" b="1" dirty="0" smtClean="0">
                <a:latin typeface="Alexandria" pitchFamily="2" charset="-78"/>
              </a:rPr>
              <a:t>box</a:t>
            </a:r>
          </a:p>
          <a:p>
            <a:pPr algn="just"/>
            <a:r>
              <a:rPr lang="en-US" sz="1600" dirty="0" smtClean="0">
                <a:latin typeface="Alexandria" pitchFamily="2" charset="-78"/>
              </a:rPr>
              <a:t>In </a:t>
            </a:r>
            <a:r>
              <a:rPr lang="en-US" sz="1600" dirty="0">
                <a:latin typeface="Alexandria" pitchFamily="2" charset="-78"/>
              </a:rPr>
              <a:t>the area of financial investment decisions, financial regulators will find that their oversight is more complex because the developers will often claim that the technologies are proprietary in nature and/or difficult to understand (such as where ML uses deep learning methods rather than a decision tree</a:t>
            </a:r>
            <a:r>
              <a:rPr lang="en-US" sz="1600" dirty="0" smtClean="0">
                <a:latin typeface="Alexandria" pitchFamily="2" charset="-78"/>
              </a:rPr>
              <a:t>). ML </a:t>
            </a:r>
            <a:r>
              <a:rPr lang="en-US" sz="1600" dirty="0">
                <a:latin typeface="Alexandria" pitchFamily="2" charset="-78"/>
              </a:rPr>
              <a:t>algorithms, such as deep learning which models statistical patterns, will allow for the processing of large quantities of data which aim to provide better </a:t>
            </a:r>
            <a:r>
              <a:rPr lang="en-US" sz="1600" dirty="0" smtClean="0">
                <a:latin typeface="Alexandria" pitchFamily="2" charset="-78"/>
              </a:rPr>
              <a:t>outcomes. Thus</a:t>
            </a:r>
            <a:r>
              <a:rPr lang="en-US" sz="1600" dirty="0">
                <a:latin typeface="Alexandria" pitchFamily="2" charset="-78"/>
              </a:rPr>
              <a:t>, the use of ML algorithms will develop and may change the recommendations over time even when the answers to the questionnaires remain the same</a:t>
            </a:r>
            <a:r>
              <a:rPr lang="en-US" sz="1600" dirty="0" smtClean="0">
                <a:latin typeface="Alexandria" pitchFamily="2" charset="-78"/>
              </a:rPr>
              <a:t>.</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6517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83558"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400657"/>
          </a:xfrm>
          <a:prstGeom prst="rect">
            <a:avLst/>
          </a:prstGeom>
          <a:noFill/>
        </p:spPr>
        <p:txBody>
          <a:bodyPr wrap="square" rtlCol="0">
            <a:spAutoFit/>
          </a:bodyPr>
          <a:lstStyle/>
          <a:p>
            <a:r>
              <a:rPr lang="en-US" b="1" dirty="0">
                <a:latin typeface="Alexandria" pitchFamily="2" charset="-78"/>
              </a:rPr>
              <a:t>5.1.4 Extraordinary market events and ongoing relationship </a:t>
            </a:r>
            <a:r>
              <a:rPr lang="en-US" b="1" dirty="0" smtClean="0">
                <a:latin typeface="Alexandria" pitchFamily="2" charset="-78"/>
              </a:rPr>
              <a:t>between </a:t>
            </a:r>
            <a:r>
              <a:rPr lang="en-GB" b="1" dirty="0" smtClean="0">
                <a:latin typeface="Alexandria" pitchFamily="2" charset="-78"/>
              </a:rPr>
              <a:t>the </a:t>
            </a:r>
            <a:r>
              <a:rPr lang="en-GB" b="1" dirty="0">
                <a:latin typeface="Alexandria" pitchFamily="2" charset="-78"/>
              </a:rPr>
              <a:t>adviser and clients</a:t>
            </a:r>
          </a:p>
          <a:p>
            <a:pPr algn="just"/>
            <a:endParaRPr lang="en-US" dirty="0" smtClean="0">
              <a:latin typeface="Alexandria" pitchFamily="2" charset="-78"/>
            </a:endParaRPr>
          </a:p>
          <a:p>
            <a:pPr algn="just"/>
            <a:r>
              <a:rPr lang="en-US" sz="1600" dirty="0" err="1" smtClean="0">
                <a:latin typeface="Alexandria" pitchFamily="2" charset="-78"/>
              </a:rPr>
              <a:t>Robo</a:t>
            </a:r>
            <a:r>
              <a:rPr lang="en-US" sz="1600" dirty="0" smtClean="0">
                <a:latin typeface="Alexandria" pitchFamily="2" charset="-78"/>
              </a:rPr>
              <a:t>-advisory </a:t>
            </a:r>
            <a:r>
              <a:rPr lang="en-US" sz="1600" dirty="0">
                <a:latin typeface="Alexandria" pitchFamily="2" charset="-78"/>
              </a:rPr>
              <a:t>algorithms rely on a set of economic conditions and </a:t>
            </a:r>
            <a:r>
              <a:rPr lang="en-US" sz="1600" dirty="0" smtClean="0">
                <a:latin typeface="Alexandria" pitchFamily="2" charset="-78"/>
              </a:rPr>
              <a:t>market returns </a:t>
            </a:r>
            <a:r>
              <a:rPr lang="en-US" sz="1600" dirty="0">
                <a:latin typeface="Alexandria" pitchFamily="2" charset="-78"/>
              </a:rPr>
              <a:t>and the characteristics of the investors. If extraordinary events occur</a:t>
            </a:r>
            <a:r>
              <a:rPr lang="en-US" sz="1600" dirty="0" smtClean="0">
                <a:latin typeface="Alexandria" pitchFamily="2" charset="-78"/>
              </a:rPr>
              <a:t>, algorithms </a:t>
            </a:r>
            <a:r>
              <a:rPr lang="en-US" sz="1600" dirty="0">
                <a:latin typeface="Alexandria" pitchFamily="2" charset="-78"/>
              </a:rPr>
              <a:t>developed by </a:t>
            </a:r>
            <a:r>
              <a:rPr lang="en-US" sz="1600" dirty="0" err="1">
                <a:latin typeface="Alexandria" pitchFamily="2" charset="-78"/>
              </a:rPr>
              <a:t>robo</a:t>
            </a:r>
            <a:r>
              <a:rPr lang="en-US" sz="1600" dirty="0">
                <a:latin typeface="Alexandria" pitchFamily="2" charset="-78"/>
              </a:rPr>
              <a:t>-advisers will have a range of differences in </a:t>
            </a:r>
            <a:r>
              <a:rPr lang="en-US" sz="1600" dirty="0" smtClean="0">
                <a:latin typeface="Alexandria" pitchFamily="2" charset="-78"/>
              </a:rPr>
              <a:t>their responses</a:t>
            </a:r>
            <a:r>
              <a:rPr lang="en-US" sz="1600" dirty="0">
                <a:latin typeface="Alexandria" pitchFamily="2" charset="-78"/>
              </a:rPr>
              <a:t>, and these may not be transparent to the client up front until after </a:t>
            </a:r>
            <a:r>
              <a:rPr lang="en-US" sz="1600" dirty="0" smtClean="0">
                <a:latin typeface="Alexandria" pitchFamily="2" charset="-78"/>
              </a:rPr>
              <a:t>the event </a:t>
            </a:r>
            <a:r>
              <a:rPr lang="en-US" sz="1600" dirty="0">
                <a:latin typeface="Alexandria" pitchFamily="2" charset="-78"/>
              </a:rPr>
              <a:t>is over. For instance, Betterment suspended trading after a 2% </a:t>
            </a:r>
            <a:r>
              <a:rPr lang="en-US" sz="1600" dirty="0" smtClean="0">
                <a:latin typeface="Alexandria" pitchFamily="2" charset="-78"/>
              </a:rPr>
              <a:t>market drop </a:t>
            </a:r>
            <a:r>
              <a:rPr lang="en-US" sz="1600" dirty="0">
                <a:latin typeface="Alexandria" pitchFamily="2" charset="-78"/>
              </a:rPr>
              <a:t>after the UK’s vote on </a:t>
            </a:r>
            <a:r>
              <a:rPr lang="en-US" sz="1600" dirty="0" err="1">
                <a:latin typeface="Alexandria" pitchFamily="2" charset="-78"/>
              </a:rPr>
              <a:t>Brexit</a:t>
            </a:r>
            <a:r>
              <a:rPr lang="en-US" sz="1600" dirty="0">
                <a:latin typeface="Alexandria" pitchFamily="2" charset="-78"/>
              </a:rPr>
              <a:t> on 24 June 2016,98 and this decision </a:t>
            </a:r>
            <a:r>
              <a:rPr lang="en-US" sz="1600" dirty="0" smtClean="0">
                <a:latin typeface="Alexandria" pitchFamily="2" charset="-78"/>
              </a:rPr>
              <a:t>was criticized </a:t>
            </a:r>
            <a:r>
              <a:rPr lang="en-US" sz="1600" dirty="0">
                <a:latin typeface="Alexandria" pitchFamily="2" charset="-78"/>
              </a:rPr>
              <a:t>as being made without the input of its clients.</a:t>
            </a:r>
            <a:endParaRPr lang="en-US"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0882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39102"/>
          </a:xfrm>
          <a:prstGeom prst="rect">
            <a:avLst/>
          </a:prstGeom>
          <a:noFill/>
        </p:spPr>
        <p:txBody>
          <a:bodyPr wrap="square" rtlCol="0">
            <a:spAutoFit/>
          </a:bodyPr>
          <a:lstStyle/>
          <a:p>
            <a:r>
              <a:rPr lang="en-US" b="1" dirty="0">
                <a:latin typeface="Alexandria" pitchFamily="2" charset="-78"/>
              </a:rPr>
              <a:t>5.2 Governance of </a:t>
            </a:r>
            <a:r>
              <a:rPr lang="en-US" b="1" dirty="0" err="1">
                <a:latin typeface="Alexandria" pitchFamily="2" charset="-78"/>
              </a:rPr>
              <a:t>Robo</a:t>
            </a:r>
            <a:r>
              <a:rPr lang="en-US" b="1" dirty="0">
                <a:latin typeface="Alexandria" pitchFamily="2" charset="-78"/>
              </a:rPr>
              <a:t>-advisory Firms</a:t>
            </a:r>
          </a:p>
          <a:p>
            <a:pPr algn="just"/>
            <a:r>
              <a:rPr lang="en-US" sz="1600" dirty="0">
                <a:latin typeface="Alexandria" pitchFamily="2" charset="-78"/>
              </a:rPr>
              <a:t>Consistent with the IOSCO report, the regulatory framework in the EU </a:t>
            </a:r>
            <a:r>
              <a:rPr lang="en-US" sz="1600" dirty="0" smtClean="0">
                <a:latin typeface="Alexandria" pitchFamily="2" charset="-78"/>
              </a:rPr>
              <a:t>and Singapore </a:t>
            </a:r>
            <a:r>
              <a:rPr lang="en-US" sz="1600" dirty="0">
                <a:latin typeface="Alexandria" pitchFamily="2" charset="-78"/>
              </a:rPr>
              <a:t>place on the board of directors of </a:t>
            </a:r>
            <a:r>
              <a:rPr lang="en-US" sz="1600" dirty="0" err="1">
                <a:latin typeface="Alexandria" pitchFamily="2" charset="-78"/>
              </a:rPr>
              <a:t>robo</a:t>
            </a:r>
            <a:r>
              <a:rPr lang="en-US" sz="1600" dirty="0">
                <a:latin typeface="Alexandria" pitchFamily="2" charset="-78"/>
              </a:rPr>
              <a:t>-advisory firms certain </a:t>
            </a:r>
            <a:r>
              <a:rPr lang="en-US" sz="1600" dirty="0" smtClean="0">
                <a:latin typeface="Alexandria" pitchFamily="2" charset="-78"/>
              </a:rPr>
              <a:t>specific duties </a:t>
            </a:r>
            <a:r>
              <a:rPr lang="en-US" sz="1600" dirty="0">
                <a:latin typeface="Alexandria" pitchFamily="2" charset="-78"/>
              </a:rPr>
              <a:t>to monitor the controls and use of the algorithms as well as to </a:t>
            </a:r>
            <a:r>
              <a:rPr lang="en-US" sz="1600" dirty="0" smtClean="0">
                <a:latin typeface="Alexandria" pitchFamily="2" charset="-78"/>
              </a:rPr>
              <a:t>test the </a:t>
            </a:r>
            <a:r>
              <a:rPr lang="en-US" sz="1600" dirty="0">
                <a:latin typeface="Alexandria" pitchFamily="2" charset="-78"/>
              </a:rPr>
              <a:t>algorithms regularly. This is consistent with the general duty of </a:t>
            </a:r>
            <a:r>
              <a:rPr lang="en-US" sz="1600" dirty="0" smtClean="0">
                <a:latin typeface="Alexandria" pitchFamily="2" charset="-78"/>
              </a:rPr>
              <a:t>oversight generally </a:t>
            </a:r>
            <a:r>
              <a:rPr lang="en-US" sz="1600" dirty="0">
                <a:latin typeface="Alexandria" pitchFamily="2" charset="-78"/>
              </a:rPr>
              <a:t>imposed on corporate directors.99 Academic commentators </a:t>
            </a:r>
            <a:r>
              <a:rPr lang="en-US" sz="1600" dirty="0" smtClean="0">
                <a:latin typeface="Alexandria" pitchFamily="2" charset="-78"/>
              </a:rPr>
              <a:t>have suggested </a:t>
            </a:r>
            <a:r>
              <a:rPr lang="en-US" sz="1600" dirty="0">
                <a:latin typeface="Alexandria" pitchFamily="2" charset="-78"/>
              </a:rPr>
              <a:t>further steps. One is that regulators develop a market to </a:t>
            </a:r>
            <a:r>
              <a:rPr lang="en-US" sz="1600" dirty="0" smtClean="0">
                <a:latin typeface="Alexandria" pitchFamily="2" charset="-78"/>
              </a:rPr>
              <a:t>incentivize </a:t>
            </a:r>
            <a:r>
              <a:rPr lang="en-US" sz="1600" dirty="0" err="1" smtClean="0">
                <a:latin typeface="Alexandria" pitchFamily="2" charset="-78"/>
              </a:rPr>
              <a:t>robo</a:t>
            </a:r>
            <a:r>
              <a:rPr lang="en-US" sz="1600" dirty="0" smtClean="0">
                <a:latin typeface="Alexandria" pitchFamily="2" charset="-78"/>
              </a:rPr>
              <a:t>-advisers </a:t>
            </a:r>
            <a:r>
              <a:rPr lang="en-US" sz="1600" dirty="0">
                <a:latin typeface="Alexandria" pitchFamily="2" charset="-78"/>
              </a:rPr>
              <a:t>to compete directly based on the quality of the advice and services</a:t>
            </a:r>
            <a:r>
              <a:rPr lang="en-US" sz="1600" dirty="0" smtClean="0">
                <a:latin typeface="Alexandria" pitchFamily="2" charset="-78"/>
              </a:rPr>
              <a:t>, in </a:t>
            </a:r>
            <a:r>
              <a:rPr lang="en-US" sz="1600" dirty="0">
                <a:latin typeface="Alexandria" pitchFamily="2" charset="-78"/>
              </a:rPr>
              <a:t>order to promote accountability and innovation.100 We caution </a:t>
            </a:r>
            <a:r>
              <a:rPr lang="en-US" sz="1600" dirty="0" smtClean="0">
                <a:latin typeface="Alexandria" pitchFamily="2" charset="-78"/>
              </a:rPr>
              <a:t>against over-regulation</a:t>
            </a:r>
            <a:r>
              <a:rPr lang="en-US" sz="1600" dirty="0">
                <a:latin typeface="Alexandria" pitchFamily="2" charset="-78"/>
              </a:rPr>
              <a:t>, beyond that which is already in place for regulating </a:t>
            </a:r>
            <a:r>
              <a:rPr lang="en-US" sz="1600" dirty="0" smtClean="0">
                <a:latin typeface="Alexandria" pitchFamily="2" charset="-78"/>
              </a:rPr>
              <a:t>financial </a:t>
            </a:r>
            <a:r>
              <a:rPr lang="en-GB" sz="1600" dirty="0" smtClean="0">
                <a:latin typeface="Alexandria" pitchFamily="2" charset="-78"/>
              </a:rPr>
              <a:t>advisers</a:t>
            </a:r>
            <a:r>
              <a:rPr lang="en-GB" sz="1600" dirty="0">
                <a:latin typeface="Alexandria" pitchFamily="2" charset="-78"/>
              </a:rPr>
              <a:t>.</a:t>
            </a:r>
            <a:endParaRPr lang="en-US"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7787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2831544"/>
          </a:xfrm>
          <a:prstGeom prst="rect">
            <a:avLst/>
          </a:prstGeom>
          <a:noFill/>
        </p:spPr>
        <p:txBody>
          <a:bodyPr wrap="square" rtlCol="0">
            <a:spAutoFit/>
          </a:bodyPr>
          <a:lstStyle/>
          <a:p>
            <a:pPr algn="just"/>
            <a:r>
              <a:rPr lang="en-US" b="1" dirty="0">
                <a:latin typeface="Alexandria" pitchFamily="2" charset="-78"/>
              </a:rPr>
              <a:t>6. LEGAL DUTIES AND LIABILITY </a:t>
            </a:r>
            <a:r>
              <a:rPr lang="en-US" b="1" dirty="0" smtClean="0">
                <a:latin typeface="Alexandria" pitchFamily="2" charset="-78"/>
              </a:rPr>
              <a:t>OF </a:t>
            </a:r>
            <a:r>
              <a:rPr lang="en-GB" b="1" dirty="0" smtClean="0">
                <a:latin typeface="Alexandria" pitchFamily="2" charset="-78"/>
              </a:rPr>
              <a:t>ROBO-ADVISERS</a:t>
            </a:r>
          </a:p>
          <a:p>
            <a:pPr algn="just"/>
            <a:r>
              <a:rPr lang="en-US" sz="1600" dirty="0">
                <a:latin typeface="Alexandria" pitchFamily="2" charset="-78"/>
              </a:rPr>
              <a:t>What happens if the </a:t>
            </a:r>
            <a:r>
              <a:rPr lang="en-US" sz="1600" dirty="0" err="1">
                <a:latin typeface="Alexandria" pitchFamily="2" charset="-78"/>
              </a:rPr>
              <a:t>robo</a:t>
            </a:r>
            <a:r>
              <a:rPr lang="en-US" sz="1600" dirty="0">
                <a:latin typeface="Alexandria" pitchFamily="2" charset="-78"/>
              </a:rPr>
              <a:t>-adviser falls short of its standard of care (such as through failure to disclose conflicts or poorly designed algorithm), whether it is the ‘best interests’ duty such as that imposed under Australia’s Corporations Act or fiduciary duties imposed under the Investment Advisers </a:t>
            </a:r>
            <a:r>
              <a:rPr lang="en-US" sz="1600" dirty="0" smtClean="0">
                <a:latin typeface="Alexandria" pitchFamily="2" charset="-78"/>
              </a:rPr>
              <a:t>Act? The </a:t>
            </a:r>
            <a:r>
              <a:rPr lang="en-US" sz="1600" dirty="0">
                <a:latin typeface="Alexandria" pitchFamily="2" charset="-78"/>
              </a:rPr>
              <a:t>conventional theory is that the firm which is offering these services would have to bear contractual liabilities to the client or duties owed to the client as a result of assuming responsibilities for the </a:t>
            </a:r>
            <a:r>
              <a:rPr lang="en-US" sz="1600" dirty="0" smtClean="0">
                <a:latin typeface="Alexandria" pitchFamily="2" charset="-78"/>
              </a:rPr>
              <a:t>advice. Namely</a:t>
            </a:r>
            <a:r>
              <a:rPr lang="en-US" sz="1600" dirty="0">
                <a:latin typeface="Alexandria" pitchFamily="2" charset="-78"/>
              </a:rPr>
              <a:t>, it has been argued that due to advances in ML which allow </a:t>
            </a:r>
            <a:r>
              <a:rPr lang="en-US" sz="1600" dirty="0" err="1">
                <a:latin typeface="Alexandria" pitchFamily="2" charset="-78"/>
              </a:rPr>
              <a:t>robo</a:t>
            </a:r>
            <a:r>
              <a:rPr lang="en-US" sz="1600" dirty="0">
                <a:latin typeface="Alexandria" pitchFamily="2" charset="-78"/>
              </a:rPr>
              <a:t>-advisers to make autonomous decisions that can lead to unintended consequences or be the subject of hacking, it is no longer just to hold the original designer of the algorithm </a:t>
            </a:r>
            <a:r>
              <a:rPr lang="en-US" sz="1600" dirty="0" smtClean="0">
                <a:latin typeface="Alexandria" pitchFamily="2" charset="-78"/>
              </a:rPr>
              <a:t>accountable. </a:t>
            </a:r>
            <a:r>
              <a:rPr lang="en-US" sz="1600" dirty="0">
                <a:latin typeface="Alexandria" pitchFamily="2" charset="-78"/>
              </a:rPr>
              <a:t>We caution against going so far as to impose legal personhood on </a:t>
            </a:r>
            <a:r>
              <a:rPr lang="en-US" sz="1600" dirty="0" err="1">
                <a:latin typeface="Alexandria" pitchFamily="2" charset="-78"/>
              </a:rPr>
              <a:t>robo</a:t>
            </a:r>
            <a:r>
              <a:rPr lang="en-US" sz="1600" dirty="0">
                <a:latin typeface="Alexandria" pitchFamily="2" charset="-78"/>
              </a:rPr>
              <a:t>-advisers, as there is no compelling case for the creation of such a new category with its added complexities</a:t>
            </a:r>
            <a:r>
              <a:rPr lang="en-US" sz="1600" dirty="0" smtClean="0">
                <a:latin typeface="Alexandria" pitchFamily="2" charset="-78"/>
              </a:rPr>
              <a:t>.</a:t>
            </a:r>
            <a:endParaRPr lang="en-GB" sz="1600"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74666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76606" y="1824290"/>
            <a:ext cx="9023111" cy="3323987"/>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a:t>
            </a:r>
          </a:p>
          <a:p>
            <a:pPr algn="just"/>
            <a:endParaRPr lang="en-US" sz="1600" dirty="0" smtClean="0">
              <a:latin typeface="Alexandria" pitchFamily="2" charset="-78"/>
            </a:endParaRPr>
          </a:p>
          <a:p>
            <a:pPr algn="just"/>
            <a:r>
              <a:rPr lang="en-US" sz="1600" dirty="0" err="1" smtClean="0">
                <a:latin typeface="Alexandria" pitchFamily="2" charset="-78"/>
              </a:rPr>
              <a:t>Robo</a:t>
            </a:r>
            <a:r>
              <a:rPr lang="en-US" sz="1600" dirty="0" smtClean="0">
                <a:latin typeface="Alexandria" pitchFamily="2" charset="-78"/>
              </a:rPr>
              <a:t>-advisers </a:t>
            </a:r>
            <a:r>
              <a:rPr lang="en-US" sz="1600" dirty="0">
                <a:latin typeface="Alexandria" pitchFamily="2" charset="-78"/>
              </a:rPr>
              <a:t>are becoming increasingly popular in the financial services industry</a:t>
            </a:r>
            <a:r>
              <a:rPr lang="en-US" sz="1600" dirty="0" smtClean="0">
                <a:latin typeface="Alexandria" pitchFamily="2" charset="-78"/>
              </a:rPr>
              <a:t>. </a:t>
            </a:r>
            <a:r>
              <a:rPr lang="en-US" sz="1600" dirty="0">
                <a:latin typeface="Alexandria" pitchFamily="2" charset="-78"/>
              </a:rPr>
              <a:t>This chapter has sought to provide a general overview of the concept, evolution, promises and perils of </a:t>
            </a:r>
            <a:r>
              <a:rPr lang="en-US" sz="1600" dirty="0" err="1">
                <a:latin typeface="Alexandria" pitchFamily="2" charset="-78"/>
              </a:rPr>
              <a:t>robo</a:t>
            </a:r>
            <a:r>
              <a:rPr lang="en-US" sz="1600" dirty="0">
                <a:latin typeface="Alexandria" pitchFamily="2" charset="-78"/>
              </a:rPr>
              <a:t>-advisers, as well as the regulatory responses adopted in various countries and regions around the world, including the US, the UK, the European Union, Australia, Hong Kong, Mainland China, and </a:t>
            </a:r>
            <a:r>
              <a:rPr lang="en-US" sz="1600" dirty="0" smtClean="0">
                <a:latin typeface="Alexandria" pitchFamily="2" charset="-78"/>
              </a:rPr>
              <a:t>Singapore. However</a:t>
            </a:r>
            <a:r>
              <a:rPr lang="en-US" sz="1600" dirty="0">
                <a:latin typeface="Alexandria" pitchFamily="2" charset="-78"/>
              </a:rPr>
              <a:t>, most jurisdictions have enacted guidelines or principles addressing some </a:t>
            </a:r>
            <a:r>
              <a:rPr lang="en-US" sz="1600" dirty="0" smtClean="0">
                <a:latin typeface="Alexandria" pitchFamily="2" charset="-78"/>
              </a:rPr>
              <a:t>of the </a:t>
            </a:r>
            <a:r>
              <a:rPr lang="en-US" sz="1600" dirty="0">
                <a:latin typeface="Alexandria" pitchFamily="2" charset="-78"/>
              </a:rPr>
              <a:t>particular risks and challenges of </a:t>
            </a:r>
            <a:r>
              <a:rPr lang="en-US" sz="1600" dirty="0" err="1">
                <a:latin typeface="Alexandria" pitchFamily="2" charset="-78"/>
              </a:rPr>
              <a:t>robo</a:t>
            </a:r>
            <a:r>
              <a:rPr lang="en-US" sz="1600" dirty="0">
                <a:latin typeface="Alexandria" pitchFamily="2" charset="-78"/>
              </a:rPr>
              <a:t>-advisers, and more generally the use of AI in the financial services </a:t>
            </a:r>
            <a:r>
              <a:rPr lang="en-US" sz="1600" dirty="0" smtClean="0">
                <a:latin typeface="Alexandria" pitchFamily="2" charset="-78"/>
              </a:rPr>
              <a:t>industry. Still</a:t>
            </a:r>
            <a:r>
              <a:rPr lang="en-US" sz="1600" dirty="0">
                <a:latin typeface="Alexandria" pitchFamily="2" charset="-78"/>
              </a:rPr>
              <a:t>, it has been shown that, despite these challenges that need to be addressed, the rise of </a:t>
            </a:r>
            <a:r>
              <a:rPr lang="en-US" sz="1600" dirty="0" err="1">
                <a:latin typeface="Alexandria" pitchFamily="2" charset="-78"/>
              </a:rPr>
              <a:t>robo</a:t>
            </a:r>
            <a:r>
              <a:rPr lang="en-US" sz="1600" dirty="0">
                <a:latin typeface="Alexandria" pitchFamily="2" charset="-78"/>
              </a:rPr>
              <a:t>-advice is a positive development in the financial sector since </a:t>
            </a:r>
            <a:r>
              <a:rPr lang="en-US" sz="1600" dirty="0" err="1">
                <a:latin typeface="Alexandria" pitchFamily="2" charset="-78"/>
              </a:rPr>
              <a:t>itcan</a:t>
            </a:r>
            <a:r>
              <a:rPr lang="en-US" sz="1600" dirty="0">
                <a:latin typeface="Alexandria" pitchFamily="2" charset="-78"/>
              </a:rPr>
              <a:t> reduce the costs of investment and wealth management services, democratizing access to capital markets</a:t>
            </a:r>
            <a:r>
              <a:rPr lang="en-US" sz="1600" dirty="0" smtClean="0">
                <a:latin typeface="Alexandria" pitchFamily="2" charset="-78"/>
              </a:rPr>
              <a:t>.</a:t>
            </a:r>
            <a:endParaRPr lang="en-US" sz="1600" b="1" dirty="0" smtClean="0">
              <a:latin typeface="Alexandria" pitchFamily="2" charset="-78"/>
              <a:cs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6</a:t>
            </a:r>
          </a:p>
        </p:txBody>
      </p:sp>
    </p:spTree>
    <p:extLst>
      <p:ext uri="{BB962C8B-B14F-4D97-AF65-F5344CB8AC3E}">
        <p14:creationId xmlns:p14="http://schemas.microsoft.com/office/powerpoint/2010/main" val="69627995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C8B8B12-B56A-4FAB-91A8-735EDCD5CA40}"/>
</file>

<file path=customXml/itemProps2.xml><?xml version="1.0" encoding="utf-8"?>
<ds:datastoreItem xmlns:ds="http://schemas.openxmlformats.org/officeDocument/2006/customXml" ds:itemID="{F59BA4DF-C8F2-4601-88A4-960BBC61FC6E}"/>
</file>

<file path=customXml/itemProps3.xml><?xml version="1.0" encoding="utf-8"?>
<ds:datastoreItem xmlns:ds="http://schemas.openxmlformats.org/officeDocument/2006/customXml" ds:itemID="{40DC012C-C539-4776-B8D8-80A7D7C3340E}"/>
</file>

<file path=docProps/app.xml><?xml version="1.0" encoding="utf-8"?>
<Properties xmlns="http://schemas.openxmlformats.org/officeDocument/2006/extended-properties" xmlns:vt="http://schemas.openxmlformats.org/officeDocument/2006/docPropsVTypes">
  <Template/>
  <TotalTime>6364</TotalTime>
  <Words>5320</Words>
  <Application>Microsoft Office PowerPoint</Application>
  <PresentationFormat>Widescreen</PresentationFormat>
  <Paragraphs>273</Paragraphs>
  <Slides>41</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232</cp:revision>
  <dcterms:created xsi:type="dcterms:W3CDTF">2023-04-29T09:08:00Z</dcterms:created>
  <dcterms:modified xsi:type="dcterms:W3CDTF">2024-03-07T07:55:31Z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