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Masters/notesMaster1.xml" ContentType="application/vnd.openxmlformats-officedocument.presentationml.notesMaster+xml"/>
  <Override PartName="/ppt/diagrams/layout1.xml" ContentType="application/vnd.openxmlformats-officedocument.drawingml.diagramLayout+xml"/>
  <Override PartName="/ppt/diagrams/quickStyle1.xml" ContentType="application/vnd.openxmlformats-officedocument.drawingml.diagramStyle+xml"/>
  <Override PartName="/ppt/theme/theme1.xml" ContentType="application/vnd.openxmlformats-officedocument.theme+xml"/>
  <Override PartName="/ppt/diagrams/colors1.xml" ContentType="application/vnd.openxmlformats-officedocument.drawingml.diagramColors+xml"/>
  <Override PartName="/ppt/theme/theme2.xml" ContentType="application/vnd.openxmlformats-officedocument.theme+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303" r:id="rId3"/>
    <p:sldId id="271" r:id="rId4"/>
    <p:sldId id="624" r:id="rId5"/>
    <p:sldId id="625" r:id="rId6"/>
    <p:sldId id="626" r:id="rId7"/>
    <p:sldId id="547" r:id="rId8"/>
    <p:sldId id="555" r:id="rId9"/>
    <p:sldId id="632" r:id="rId10"/>
    <p:sldId id="645" r:id="rId11"/>
    <p:sldId id="653" r:id="rId12"/>
    <p:sldId id="574" r:id="rId13"/>
    <p:sldId id="575" r:id="rId14"/>
    <p:sldId id="611" r:id="rId15"/>
    <p:sldId id="614" r:id="rId16"/>
    <p:sldId id="640" r:id="rId17"/>
    <p:sldId id="641" r:id="rId18"/>
    <p:sldId id="642" r:id="rId19"/>
    <p:sldId id="643" r:id="rId20"/>
    <p:sldId id="646" r:id="rId21"/>
    <p:sldId id="647" r:id="rId22"/>
    <p:sldId id="648" r:id="rId23"/>
    <p:sldId id="649" r:id="rId24"/>
    <p:sldId id="621" r:id="rId25"/>
    <p:sldId id="634" r:id="rId26"/>
    <p:sldId id="654" r:id="rId27"/>
    <p:sldId id="655" r:id="rId28"/>
    <p:sldId id="633" r:id="rId29"/>
    <p:sldId id="601" r:id="rId30"/>
    <p:sldId id="598" r:id="rId31"/>
    <p:sldId id="650" r:id="rId32"/>
    <p:sldId id="651" r:id="rId33"/>
    <p:sldId id="652" r:id="rId34"/>
    <p:sldId id="636" r:id="rId35"/>
    <p:sldId id="602" r:id="rId36"/>
    <p:sldId id="637" r:id="rId37"/>
    <p:sldId id="631" r:id="rId38"/>
    <p:sldId id="638" r:id="rId39"/>
    <p:sldId id="639" r:id="rId40"/>
    <p:sldId id="64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624"/>
            <p14:sldId id="625"/>
            <p14:sldId id="626"/>
            <p14:sldId id="547"/>
            <p14:sldId id="555"/>
            <p14:sldId id="632"/>
            <p14:sldId id="645"/>
            <p14:sldId id="653"/>
            <p14:sldId id="574"/>
            <p14:sldId id="575"/>
            <p14:sldId id="611"/>
            <p14:sldId id="614"/>
            <p14:sldId id="640"/>
            <p14:sldId id="641"/>
            <p14:sldId id="642"/>
            <p14:sldId id="643"/>
            <p14:sldId id="646"/>
            <p14:sldId id="647"/>
            <p14:sldId id="648"/>
            <p14:sldId id="649"/>
            <p14:sldId id="621"/>
            <p14:sldId id="634"/>
            <p14:sldId id="654"/>
            <p14:sldId id="655"/>
            <p14:sldId id="633"/>
            <p14:sldId id="601"/>
            <p14:sldId id="598"/>
            <p14:sldId id="650"/>
            <p14:sldId id="651"/>
            <p14:sldId id="652"/>
            <p14:sldId id="636"/>
            <p14:sldId id="602"/>
            <p14:sldId id="637"/>
            <p14:sldId id="631"/>
            <p14:sldId id="638"/>
            <p14:sldId id="639"/>
            <p14:sldId id="64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62" autoAdjust="0"/>
    <p:restoredTop sz="92523" autoAdjust="0"/>
  </p:normalViewPr>
  <p:slideViewPr>
    <p:cSldViewPr snapToGrid="0">
      <p:cViewPr varScale="1">
        <p:scale>
          <a:sx n="65" d="100"/>
          <a:sy n="65" d="100"/>
        </p:scale>
        <p:origin x="101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E8158A-49A6-4150-AE26-EF0D07BD2313}" type="doc">
      <dgm:prSet loTypeId="urn:microsoft.com/office/officeart/2005/8/layout/hChevron3" loCatId="process" qsTypeId="urn:microsoft.com/office/officeart/2005/8/quickstyle/simple1" qsCatId="simple" csTypeId="urn:microsoft.com/office/officeart/2005/8/colors/colorful1" csCatId="colorful" phldr="1"/>
      <dgm:spPr/>
      <dgm:t>
        <a:bodyPr/>
        <a:lstStyle/>
        <a:p>
          <a:endParaRPr lang="en-CA"/>
        </a:p>
      </dgm:t>
    </dgm:pt>
    <dgm:pt modelId="{3E6A2DA0-C6DA-4EF2-BDBE-A32656417E96}">
      <dgm:prSet phldrT="[Text]" custT="1"/>
      <dgm:spPr/>
      <dgm:t>
        <a:bodyPr/>
        <a:lstStyle/>
        <a:p>
          <a:r>
            <a:rPr lang="en-US" sz="2000" b="1" dirty="0">
              <a:solidFill>
                <a:srgbClr val="C00000"/>
              </a:solidFill>
              <a:latin typeface="Times New Roman" panose="02020603050405020304" pitchFamily="18" charset="0"/>
              <a:cs typeface="Times New Roman" panose="02020603050405020304" pitchFamily="18" charset="0"/>
            </a:rPr>
            <a:t>Corporate Objectives, by Function </a:t>
          </a:r>
          <a:r>
            <a:rPr lang="en-CA" sz="2000" b="1" dirty="0">
              <a:solidFill>
                <a:srgbClr val="C00000"/>
              </a:solidFill>
              <a:latin typeface="Times New Roman" panose="02020603050405020304" pitchFamily="18" charset="0"/>
              <a:cs typeface="Times New Roman" panose="02020603050405020304" pitchFamily="18" charset="0"/>
            </a:rPr>
            <a:t>or Department</a:t>
          </a:r>
        </a:p>
      </dgm:t>
    </dgm:pt>
    <dgm:pt modelId="{B891305C-6A35-4F91-9432-B49FA72F56C9}" type="parTrans" cxnId="{7966A41D-4B99-444A-868A-80B5A362368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B8468621-E651-4559-B469-3622983E987A}" type="sibTrans" cxnId="{7966A41D-4B99-444A-868A-80B5A362368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A81F6996-1C93-45DE-8DA1-52106CF94089}">
      <dgm:prSet phldrT="[Text]" custT="1"/>
      <dgm:spPr/>
      <dgm:t>
        <a:bodyPr/>
        <a:lstStyle/>
        <a:p>
          <a:r>
            <a:rPr lang="en-US" sz="2000" b="1" dirty="0">
              <a:solidFill>
                <a:srgbClr val="C00000"/>
              </a:solidFill>
              <a:latin typeface="Times New Roman" panose="02020603050405020304" pitchFamily="18" charset="0"/>
              <a:cs typeface="Times New Roman" panose="02020603050405020304" pitchFamily="18" charset="0"/>
            </a:rPr>
            <a:t>Key Goals for Function or </a:t>
          </a:r>
          <a:r>
            <a:rPr lang="en-CA" sz="2000" b="1" dirty="0">
              <a:solidFill>
                <a:srgbClr val="C00000"/>
              </a:solidFill>
              <a:latin typeface="Times New Roman" panose="02020603050405020304" pitchFamily="18" charset="0"/>
              <a:cs typeface="Times New Roman" panose="02020603050405020304" pitchFamily="18" charset="0"/>
            </a:rPr>
            <a:t>Department</a:t>
          </a:r>
        </a:p>
      </dgm:t>
    </dgm:pt>
    <dgm:pt modelId="{A51910E2-E3A6-4805-BCAD-C5B847EBA58E}" type="parTrans" cxnId="{A6D68F3C-2CDD-4AFC-81EF-6CF64533086E}">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792C76D2-7193-4EDC-9660-5409E0C02F17}" type="sibTrans" cxnId="{A6D68F3C-2CDD-4AFC-81EF-6CF64533086E}">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D80FA4FE-90E5-49C0-8D80-4DEDE99E5EEA}">
      <dgm:prSet phldrT="[Text]" custT="1"/>
      <dgm:spPr/>
      <dgm:t>
        <a:bodyPr/>
        <a:lstStyle/>
        <a:p>
          <a:r>
            <a:rPr lang="en-US" sz="2000" b="1" dirty="0">
              <a:solidFill>
                <a:srgbClr val="C00000"/>
              </a:solidFill>
              <a:latin typeface="Times New Roman" panose="02020603050405020304" pitchFamily="18" charset="0"/>
              <a:cs typeface="Times New Roman" panose="02020603050405020304" pitchFamily="18" charset="0"/>
            </a:rPr>
            <a:t>Related Department Goals</a:t>
          </a:r>
          <a:endParaRPr lang="en-CA" sz="2000" b="1" dirty="0">
            <a:solidFill>
              <a:srgbClr val="C00000"/>
            </a:solidFill>
            <a:latin typeface="Times New Roman" panose="02020603050405020304" pitchFamily="18" charset="0"/>
            <a:cs typeface="Times New Roman" panose="02020603050405020304" pitchFamily="18" charset="0"/>
          </a:endParaRPr>
        </a:p>
      </dgm:t>
    </dgm:pt>
    <dgm:pt modelId="{B05CB686-C51B-4840-A1F0-BEE91EDCF643}" type="parTrans" cxnId="{119FF1ED-4BA8-4DDD-8966-3E802ADC609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D73CF49E-90C3-4126-96FC-595882EDA0F1}" type="sibTrans" cxnId="{119FF1ED-4BA8-4DDD-8966-3E802ADC6097}">
      <dgm:prSet/>
      <dgm:spPr/>
      <dgm:t>
        <a:bodyPr/>
        <a:lstStyle/>
        <a:p>
          <a:endParaRPr lang="en-CA" sz="1800">
            <a:solidFill>
              <a:srgbClr val="C00000"/>
            </a:solidFill>
            <a:latin typeface="Times New Roman" panose="02020603050405020304" pitchFamily="18" charset="0"/>
            <a:cs typeface="Times New Roman" panose="02020603050405020304" pitchFamily="18" charset="0"/>
          </a:endParaRPr>
        </a:p>
      </dgm:t>
    </dgm:pt>
    <dgm:pt modelId="{2C16EEA1-7DA2-415B-B518-1A06E80781B6}" type="pres">
      <dgm:prSet presAssocID="{A8E8158A-49A6-4150-AE26-EF0D07BD2313}" presName="Name0" presStyleCnt="0">
        <dgm:presLayoutVars>
          <dgm:dir/>
          <dgm:resizeHandles val="exact"/>
        </dgm:presLayoutVars>
      </dgm:prSet>
      <dgm:spPr/>
    </dgm:pt>
    <dgm:pt modelId="{99A402E3-D3AC-4B16-868C-13B8BE9EC0FA}" type="pres">
      <dgm:prSet presAssocID="{3E6A2DA0-C6DA-4EF2-BDBE-A32656417E96}" presName="parTxOnly" presStyleLbl="node1" presStyleIdx="0" presStyleCnt="3" custScaleX="93418">
        <dgm:presLayoutVars>
          <dgm:bulletEnabled val="1"/>
        </dgm:presLayoutVars>
      </dgm:prSet>
      <dgm:spPr/>
    </dgm:pt>
    <dgm:pt modelId="{A8F85BF6-F31A-4017-8E7A-08A56EB7A2CC}" type="pres">
      <dgm:prSet presAssocID="{B8468621-E651-4559-B469-3622983E987A}" presName="parSpace" presStyleCnt="0"/>
      <dgm:spPr/>
    </dgm:pt>
    <dgm:pt modelId="{513492B5-171F-49E5-B72B-D1ACD8786320}" type="pres">
      <dgm:prSet presAssocID="{A81F6996-1C93-45DE-8DA1-52106CF94089}" presName="parTxOnly" presStyleLbl="node1" presStyleIdx="1" presStyleCnt="3">
        <dgm:presLayoutVars>
          <dgm:bulletEnabled val="1"/>
        </dgm:presLayoutVars>
      </dgm:prSet>
      <dgm:spPr/>
    </dgm:pt>
    <dgm:pt modelId="{927B55A7-8547-4331-8CCF-B13CF5401701}" type="pres">
      <dgm:prSet presAssocID="{792C76D2-7193-4EDC-9660-5409E0C02F17}" presName="parSpace" presStyleCnt="0"/>
      <dgm:spPr/>
    </dgm:pt>
    <dgm:pt modelId="{B8F54114-AC9E-4767-AD74-7CE21F7C124A}" type="pres">
      <dgm:prSet presAssocID="{D80FA4FE-90E5-49C0-8D80-4DEDE99E5EEA}" presName="parTxOnly" presStyleLbl="node1" presStyleIdx="2" presStyleCnt="3">
        <dgm:presLayoutVars>
          <dgm:bulletEnabled val="1"/>
        </dgm:presLayoutVars>
      </dgm:prSet>
      <dgm:spPr/>
    </dgm:pt>
  </dgm:ptLst>
  <dgm:cxnLst>
    <dgm:cxn modelId="{FA43DD00-968C-443A-BD87-268BE7F42D78}" type="presOf" srcId="{A8E8158A-49A6-4150-AE26-EF0D07BD2313}" destId="{2C16EEA1-7DA2-415B-B518-1A06E80781B6}" srcOrd="0" destOrd="0" presId="urn:microsoft.com/office/officeart/2005/8/layout/hChevron3"/>
    <dgm:cxn modelId="{7966A41D-4B99-444A-868A-80B5A3623687}" srcId="{A8E8158A-49A6-4150-AE26-EF0D07BD2313}" destId="{3E6A2DA0-C6DA-4EF2-BDBE-A32656417E96}" srcOrd="0" destOrd="0" parTransId="{B891305C-6A35-4F91-9432-B49FA72F56C9}" sibTransId="{B8468621-E651-4559-B469-3622983E987A}"/>
    <dgm:cxn modelId="{4BA0CF34-F455-4922-93E8-DC12FCD66C5F}" type="presOf" srcId="{D80FA4FE-90E5-49C0-8D80-4DEDE99E5EEA}" destId="{B8F54114-AC9E-4767-AD74-7CE21F7C124A}" srcOrd="0" destOrd="0" presId="urn:microsoft.com/office/officeart/2005/8/layout/hChevron3"/>
    <dgm:cxn modelId="{A6D68F3C-2CDD-4AFC-81EF-6CF64533086E}" srcId="{A8E8158A-49A6-4150-AE26-EF0D07BD2313}" destId="{A81F6996-1C93-45DE-8DA1-52106CF94089}" srcOrd="1" destOrd="0" parTransId="{A51910E2-E3A6-4805-BCAD-C5B847EBA58E}" sibTransId="{792C76D2-7193-4EDC-9660-5409E0C02F17}"/>
    <dgm:cxn modelId="{0AD77155-47DD-41E7-9A72-273EF5340307}" type="presOf" srcId="{A81F6996-1C93-45DE-8DA1-52106CF94089}" destId="{513492B5-171F-49E5-B72B-D1ACD8786320}" srcOrd="0" destOrd="0" presId="urn:microsoft.com/office/officeart/2005/8/layout/hChevron3"/>
    <dgm:cxn modelId="{6B37B3D6-38C9-45F5-BB54-3345D9ECB2BD}" type="presOf" srcId="{3E6A2DA0-C6DA-4EF2-BDBE-A32656417E96}" destId="{99A402E3-D3AC-4B16-868C-13B8BE9EC0FA}" srcOrd="0" destOrd="0" presId="urn:microsoft.com/office/officeart/2005/8/layout/hChevron3"/>
    <dgm:cxn modelId="{119FF1ED-4BA8-4DDD-8966-3E802ADC6097}" srcId="{A8E8158A-49A6-4150-AE26-EF0D07BD2313}" destId="{D80FA4FE-90E5-49C0-8D80-4DEDE99E5EEA}" srcOrd="2" destOrd="0" parTransId="{B05CB686-C51B-4840-A1F0-BEE91EDCF643}" sibTransId="{D73CF49E-90C3-4126-96FC-595882EDA0F1}"/>
    <dgm:cxn modelId="{1DD68DB8-58EA-47D9-A5A9-7CDC37969C73}" type="presParOf" srcId="{2C16EEA1-7DA2-415B-B518-1A06E80781B6}" destId="{99A402E3-D3AC-4B16-868C-13B8BE9EC0FA}" srcOrd="0" destOrd="0" presId="urn:microsoft.com/office/officeart/2005/8/layout/hChevron3"/>
    <dgm:cxn modelId="{9EC4743F-CACF-4220-93E6-86D9D265B8F5}" type="presParOf" srcId="{2C16EEA1-7DA2-415B-B518-1A06E80781B6}" destId="{A8F85BF6-F31A-4017-8E7A-08A56EB7A2CC}" srcOrd="1" destOrd="0" presId="urn:microsoft.com/office/officeart/2005/8/layout/hChevron3"/>
    <dgm:cxn modelId="{0D111FE1-CE00-496E-8EA0-A803E648EC5D}" type="presParOf" srcId="{2C16EEA1-7DA2-415B-B518-1A06E80781B6}" destId="{513492B5-171F-49E5-B72B-D1ACD8786320}" srcOrd="2" destOrd="0" presId="urn:microsoft.com/office/officeart/2005/8/layout/hChevron3"/>
    <dgm:cxn modelId="{B65BB38B-3083-48B5-AD5C-EB3A05BA3E3E}" type="presParOf" srcId="{2C16EEA1-7DA2-415B-B518-1A06E80781B6}" destId="{927B55A7-8547-4331-8CCF-B13CF5401701}" srcOrd="3" destOrd="0" presId="urn:microsoft.com/office/officeart/2005/8/layout/hChevron3"/>
    <dgm:cxn modelId="{DC3C5673-9A3D-4787-898C-3FEE14674971}" type="presParOf" srcId="{2C16EEA1-7DA2-415B-B518-1A06E80781B6}" destId="{B8F54114-AC9E-4767-AD74-7CE21F7C124A}" srcOrd="4"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402E3-D3AC-4B16-868C-13B8BE9EC0FA}">
      <dsp:nvSpPr>
        <dsp:cNvPr id="0" name=""/>
        <dsp:cNvSpPr/>
      </dsp:nvSpPr>
      <dsp:spPr>
        <a:xfrm>
          <a:off x="902" y="718173"/>
          <a:ext cx="3562222" cy="1525283"/>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00000"/>
              </a:solidFill>
              <a:latin typeface="Times New Roman" panose="02020603050405020304" pitchFamily="18" charset="0"/>
              <a:cs typeface="Times New Roman" panose="02020603050405020304" pitchFamily="18" charset="0"/>
            </a:rPr>
            <a:t>Corporate Objectives, by Function </a:t>
          </a:r>
          <a:r>
            <a:rPr lang="en-CA" sz="2000" b="1" kern="1200" dirty="0">
              <a:solidFill>
                <a:srgbClr val="C00000"/>
              </a:solidFill>
              <a:latin typeface="Times New Roman" panose="02020603050405020304" pitchFamily="18" charset="0"/>
              <a:cs typeface="Times New Roman" panose="02020603050405020304" pitchFamily="18" charset="0"/>
            </a:rPr>
            <a:t>or Department</a:t>
          </a:r>
        </a:p>
      </dsp:txBody>
      <dsp:txXfrm>
        <a:off x="902" y="718173"/>
        <a:ext cx="3180901" cy="1525283"/>
      </dsp:txXfrm>
    </dsp:sp>
    <dsp:sp modelId="{513492B5-171F-49E5-B72B-D1ACD8786320}">
      <dsp:nvSpPr>
        <dsp:cNvPr id="0" name=""/>
        <dsp:cNvSpPr/>
      </dsp:nvSpPr>
      <dsp:spPr>
        <a:xfrm>
          <a:off x="2800483" y="718173"/>
          <a:ext cx="3813207" cy="1525283"/>
        </a:xfrm>
        <a:prstGeom prst="chevron">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00000"/>
              </a:solidFill>
              <a:latin typeface="Times New Roman" panose="02020603050405020304" pitchFamily="18" charset="0"/>
              <a:cs typeface="Times New Roman" panose="02020603050405020304" pitchFamily="18" charset="0"/>
            </a:rPr>
            <a:t>Key Goals for Function or </a:t>
          </a:r>
          <a:r>
            <a:rPr lang="en-CA" sz="2000" b="1" kern="1200" dirty="0">
              <a:solidFill>
                <a:srgbClr val="C00000"/>
              </a:solidFill>
              <a:latin typeface="Times New Roman" panose="02020603050405020304" pitchFamily="18" charset="0"/>
              <a:cs typeface="Times New Roman" panose="02020603050405020304" pitchFamily="18" charset="0"/>
            </a:rPr>
            <a:t>Department</a:t>
          </a:r>
        </a:p>
      </dsp:txBody>
      <dsp:txXfrm>
        <a:off x="3563125" y="718173"/>
        <a:ext cx="2287924" cy="1525283"/>
      </dsp:txXfrm>
    </dsp:sp>
    <dsp:sp modelId="{B8F54114-AC9E-4767-AD74-7CE21F7C124A}">
      <dsp:nvSpPr>
        <dsp:cNvPr id="0" name=""/>
        <dsp:cNvSpPr/>
      </dsp:nvSpPr>
      <dsp:spPr>
        <a:xfrm>
          <a:off x="5851049" y="718173"/>
          <a:ext cx="3813207" cy="1525283"/>
        </a:xfrm>
        <a:prstGeom prst="chevron">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53340" rIns="26670" bIns="5334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00000"/>
              </a:solidFill>
              <a:latin typeface="Times New Roman" panose="02020603050405020304" pitchFamily="18" charset="0"/>
              <a:cs typeface="Times New Roman" panose="02020603050405020304" pitchFamily="18" charset="0"/>
            </a:rPr>
            <a:t>Related Department Goals</a:t>
          </a:r>
          <a:endParaRPr lang="en-CA" sz="2000" b="1" kern="1200" dirty="0">
            <a:solidFill>
              <a:srgbClr val="C00000"/>
            </a:solidFill>
            <a:latin typeface="Times New Roman" panose="02020603050405020304" pitchFamily="18" charset="0"/>
            <a:cs typeface="Times New Roman" panose="02020603050405020304" pitchFamily="18" charset="0"/>
          </a:endParaRPr>
        </a:p>
      </dsp:txBody>
      <dsp:txXfrm>
        <a:off x="6613691" y="718173"/>
        <a:ext cx="2287924" cy="1525283"/>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66452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168590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2479064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58090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1636957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280128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35931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321411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9826493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545661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251155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2795076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7642468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111134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2097439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793671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440004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666828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197680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6665074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8911073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79336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68574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1.png"/><Relationship Id="rId4"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1.png"/><Relationship Id="rId4" Type="http://schemas.openxmlformats.org/officeDocument/2006/relationships/notesSlide" Target="../notesSlides/notesSlide1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1.png"/><Relationship Id="rId4" Type="http://schemas.openxmlformats.org/officeDocument/2006/relationships/notesSlide" Target="../notesSlides/notesSlide1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1.png"/><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1.png"/><Relationship Id="rId5" Type="http://schemas.openxmlformats.org/officeDocument/2006/relationships/image" Target="../media/image23.png"/><Relationship Id="rId4" Type="http://schemas.openxmlformats.org/officeDocument/2006/relationships/notesSlide" Target="../notesSlides/notesSlide2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1.png"/><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8" Type="http://schemas.openxmlformats.org/officeDocument/2006/relationships/hyperlink" Target="https://coadvantage.com/blog/ai-in-hr-what-small-business-leaders-need-to-know-now#:~:text=Ultimately%2C%20of%20course%2C%20the%20reality,for%20what%20matters%20most%3A%20people" TargetMode="External"/><Relationship Id="rId3" Type="http://schemas.openxmlformats.org/officeDocument/2006/relationships/hyperlink" Target="https://hbr.org/2025/07/how-ai-assessment-tools-affect-job-candidates-behavior#:~:text=According%20to%20the%20World%20Economic,1%20million%20in%20the%20process" TargetMode="External"/><Relationship Id="rId7" Type="http://schemas.openxmlformats.org/officeDocument/2006/relationships/hyperlink" Target="https://www.aihr.com/leading-hr/ai-risk-management/#:~:text=Bias%20and%20fairness%20risks" TargetMode="External"/><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hyperlink" Target="https://www.aihr.com/leading-hr/ai-risk-management/#:~:text=For%20example%2C%20in%202023%2C%20New,to%20regulate%20AI%20across%20sectors" TargetMode="External"/><Relationship Id="rId5" Type="http://schemas.openxmlformats.org/officeDocument/2006/relationships/hyperlink" Target="https://repository.must.ac.tz/bitstreams/803be799-7b60-4635-ae8d-24b8e55e15e3/download#:~:text=surveys,maintaining%20human%20oversight%20of%20critical" TargetMode="External"/><Relationship Id="rId4" Type="http://schemas.openxmlformats.org/officeDocument/2006/relationships/hyperlink" Target="https://repository.must.ac.tz/bitstreams/803be799-7b60-4635-ae8d-24b8e55e15e3/download#:~:text=Within%20human%20resource%20management%20,enhanced%20learning" TargetMode="External"/><Relationship Id="rId9" Type="http://schemas.openxmlformats.org/officeDocument/2006/relationships/hyperlink" Target="https://coadvantage.com/blog/ai-in-hr-what-small-business-leaders-need-to-know-now#:~:text=,rather%20than%20replace%20human%20judgment"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5.xml"/><Relationship Id="rId1" Type="http://schemas.openxmlformats.org/officeDocument/2006/relationships/slideLayout" Target="../slideLayouts/slideLayout14.xml"/><Relationship Id="rId6" Type="http://schemas.openxmlformats.org/officeDocument/2006/relationships/image" Target="../media/image28.png"/><Relationship Id="rId5" Type="http://schemas.openxmlformats.org/officeDocument/2006/relationships/image" Target="../media/image27.sv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9596" y="2704842"/>
            <a:ext cx="6240004" cy="1569660"/>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AI INTEGRATION IN</a:t>
            </a:r>
          </a:p>
          <a:p>
            <a:pPr algn="ctr"/>
            <a:r>
              <a:rPr lang="en-US" sz="3200" b="1" dirty="0">
                <a:solidFill>
                  <a:srgbClr val="00B0F0"/>
                </a:solidFill>
                <a:latin typeface="Times New Roman" panose="02020603050405020304" pitchFamily="18" charset="0"/>
                <a:cs typeface="Times New Roman" panose="02020603050405020304" pitchFamily="18" charset="0"/>
              </a:rPr>
              <a:t>HUMAN RESOURCE  ANALYTICS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917796"/>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185738" y="580748"/>
            <a:ext cx="9708465" cy="89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5738" y="4930026"/>
            <a:ext cx="5910262" cy="1725344"/>
          </a:xfrm>
          <a:prstGeom prst="rect">
            <a:avLst/>
          </a:prstGeom>
          <a:noFill/>
        </p:spPr>
        <p:txBody>
          <a:bodyPr wrap="square">
            <a:spAutoFit/>
          </a:bodyPr>
          <a:lstStyle/>
          <a:p>
            <a:pPr>
              <a:lnSpc>
                <a:spcPct val="120000"/>
              </a:lnSpc>
            </a:pPr>
            <a:r>
              <a:rPr lang="en-US" b="1" dirty="0">
                <a:latin typeface="Times New Roman" panose="02020603050405020304" pitchFamily="18" charset="0"/>
                <a:cs typeface="Times New Roman" panose="02020603050405020304" pitchFamily="18" charset="0"/>
              </a:rPr>
              <a:t>What We Know About Tomorrow?—AI Integration In HRA—</a:t>
            </a:r>
            <a:r>
              <a:rPr lang="en-CA" sz="1800" b="1" dirty="0">
                <a:effectLst/>
                <a:latin typeface="Times New Roman" panose="02020603050405020304" pitchFamily="18" charset="0"/>
                <a:ea typeface="MS Mincho" panose="02020609040205080304" pitchFamily="49" charset="-128"/>
                <a:cs typeface="Times New Roman" panose="02020603050405020304" pitchFamily="18" charset="0"/>
              </a:rPr>
              <a:t>AI Adoption Steps In the 21st-century HR Model</a:t>
            </a:r>
            <a:r>
              <a:rPr lang="en-US" b="1" dirty="0">
                <a:latin typeface="Times New Roman" panose="02020603050405020304" pitchFamily="18" charset="0"/>
                <a:cs typeface="Times New Roman" panose="02020603050405020304" pitchFamily="18" charset="0"/>
              </a:rPr>
              <a:t>—Sample Templates application —Real world Examples (2023–2025)</a:t>
            </a:r>
          </a:p>
          <a:p>
            <a:pPr>
              <a:lnSpc>
                <a:spcPct val="120000"/>
              </a:lnSpc>
            </a:pPr>
            <a:endParaRPr lang="en-US"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90247"/>
            <a:ext cx="110781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911212"/>
            <a:ext cx="8420215"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WHAT WE KNOW ABOUT TOMORROW?</a:t>
            </a:r>
          </a:p>
        </p:txBody>
      </p:sp>
      <p:sp>
        <p:nvSpPr>
          <p:cNvPr id="8" name="TextBox 7">
            <a:extLst>
              <a:ext uri="{FF2B5EF4-FFF2-40B4-BE49-F238E27FC236}">
                <a16:creationId xmlns:a16="http://schemas.microsoft.com/office/drawing/2014/main" id="{DAC9CAD0-82A2-41EC-A9E3-1982CC1965BA}"/>
              </a:ext>
            </a:extLst>
          </p:cNvPr>
          <p:cNvSpPr txBox="1"/>
          <p:nvPr/>
        </p:nvSpPr>
        <p:spPr>
          <a:xfrm>
            <a:off x="915729" y="2290403"/>
            <a:ext cx="10360542" cy="3170099"/>
          </a:xfrm>
          <a:prstGeom prst="rect">
            <a:avLst/>
          </a:prstGeom>
          <a:noFill/>
        </p:spPr>
        <p:txBody>
          <a:bodyPr wrap="square" rtlCol="0">
            <a:spAutoFit/>
          </a:bodyPr>
          <a:lstStyle/>
          <a:p>
            <a:pPr marL="342900" indent="-342900">
              <a:buFont typeface="Arial" panose="020B0604020202020204" pitchFamily="34" charset="0"/>
              <a:buChar char="•"/>
            </a:pPr>
            <a:r>
              <a:rPr lang="en-US" sz="2500" dirty="0">
                <a:latin typeface="Times New Roman" panose="02020603050405020304" pitchFamily="18" charset="0"/>
                <a:cs typeface="Times New Roman" panose="02020603050405020304" pitchFamily="18" charset="0"/>
              </a:rPr>
              <a:t>A market of intense competition.</a:t>
            </a:r>
          </a:p>
          <a:p>
            <a:pPr marL="342900" indent="-342900">
              <a:buFont typeface="Arial" panose="020B0604020202020204" pitchFamily="34" charset="0"/>
              <a:buChar char="•"/>
            </a:pPr>
            <a:r>
              <a:rPr lang="en-US" sz="2500" dirty="0">
                <a:latin typeface="Times New Roman" panose="02020603050405020304" pitchFamily="18" charset="0"/>
                <a:cs typeface="Times New Roman" panose="02020603050405020304" pitchFamily="18" charset="0"/>
              </a:rPr>
              <a:t>A workforce quite different from that of the last quarter of the twentieth century.</a:t>
            </a:r>
          </a:p>
          <a:p>
            <a:pPr marL="342900" indent="-342900">
              <a:buFont typeface="Arial" panose="020B0604020202020204" pitchFamily="34" charset="0"/>
              <a:buChar char="•"/>
            </a:pPr>
            <a:r>
              <a:rPr lang="en-US" sz="2500" dirty="0">
                <a:latin typeface="Times New Roman" panose="02020603050405020304" pitchFamily="18" charset="0"/>
                <a:cs typeface="Times New Roman" panose="02020603050405020304" pitchFamily="18" charset="0"/>
              </a:rPr>
              <a:t>Technological advances, particularly in artificial intelligence, are accelerating at a speed that many organizations find difficult to absorb.</a:t>
            </a:r>
          </a:p>
          <a:p>
            <a:pPr marL="342900" indent="-342900">
              <a:buFont typeface="Arial" panose="020B0604020202020204" pitchFamily="34" charset="0"/>
              <a:buChar char="•"/>
            </a:pPr>
            <a:r>
              <a:rPr lang="en-US" sz="2500" dirty="0">
                <a:latin typeface="Times New Roman" panose="02020603050405020304" pitchFamily="18" charset="0"/>
                <a:cs typeface="Times New Roman" panose="02020603050405020304" pitchFamily="18" charset="0"/>
              </a:rPr>
              <a:t>Political upheavals that will affect business in many parts of the world.</a:t>
            </a:r>
          </a:p>
          <a:p>
            <a:pPr marL="342900" indent="-342900">
              <a:buFont typeface="Arial" panose="020B0604020202020204" pitchFamily="34" charset="0"/>
              <a:buChar char="•"/>
            </a:pPr>
            <a:r>
              <a:rPr lang="en-US" sz="2500" dirty="0">
                <a:latin typeface="Times New Roman" panose="02020603050405020304" pitchFamily="18" charset="0"/>
                <a:cs typeface="Times New Roman" panose="02020603050405020304" pitchFamily="18" charset="0"/>
              </a:rPr>
              <a:t>A continuation of terrorism threats that raise the general level of tension.</a:t>
            </a:r>
          </a:p>
          <a:p>
            <a:pPr marL="342900" indent="-342900">
              <a:buFont typeface="Arial" panose="020B0604020202020204" pitchFamily="34" charset="0"/>
              <a:buChar char="•"/>
            </a:pPr>
            <a:r>
              <a:rPr lang="en-US" sz="2500" dirty="0">
                <a:latin typeface="Times New Roman" panose="02020603050405020304" pitchFamily="18" charset="0"/>
                <a:cs typeface="Times New Roman" panose="02020603050405020304" pitchFamily="18" charset="0"/>
              </a:rPr>
              <a:t>Structural changes in the way corporations are organized.</a:t>
            </a:r>
          </a:p>
        </p:txBody>
      </p:sp>
    </p:spTree>
    <p:extLst>
      <p:ext uri="{BB962C8B-B14F-4D97-AF65-F5344CB8AC3E}">
        <p14:creationId xmlns:p14="http://schemas.microsoft.com/office/powerpoint/2010/main" val="3468057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241437" y="1083696"/>
            <a:ext cx="8420215"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AI INTEGRATION IN HRA</a:t>
            </a:r>
          </a:p>
        </p:txBody>
      </p:sp>
      <p:sp>
        <p:nvSpPr>
          <p:cNvPr id="8" name="TextBox 7">
            <a:extLst>
              <a:ext uri="{FF2B5EF4-FFF2-40B4-BE49-F238E27FC236}">
                <a16:creationId xmlns:a16="http://schemas.microsoft.com/office/drawing/2014/main" id="{DAC9CAD0-82A2-41EC-A9E3-1982CC1965BA}"/>
              </a:ext>
            </a:extLst>
          </p:cNvPr>
          <p:cNvSpPr txBox="1"/>
          <p:nvPr/>
        </p:nvSpPr>
        <p:spPr>
          <a:xfrm>
            <a:off x="942308" y="2338120"/>
            <a:ext cx="10161121"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Managers today must </a:t>
            </a:r>
            <a:r>
              <a:rPr lang="en-US" sz="2400" b="1" dirty="0">
                <a:latin typeface="Times New Roman" panose="02020603050405020304" pitchFamily="18" charset="0"/>
                <a:cs typeface="Times New Roman" panose="02020603050405020304" pitchFamily="18" charset="0"/>
              </a:rPr>
              <a:t>integrate AI into core HR functions</a:t>
            </a:r>
            <a:r>
              <a:rPr lang="en-US" sz="2400"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talent acquisition, performance management, learning &amp; development, and workforce planning—to drive strategic value.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AI can augment recruitment (e.g., automated resume screening, bias-aware job descriptions), deliver continuous performance monitoring, and personalize employee learning.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fact, AI “spans the entire employee lifecycle, from intelligent recruitment systems and predictive analytics for talent management to AI-enhanced learning”.</a:t>
            </a:r>
          </a:p>
        </p:txBody>
      </p:sp>
    </p:spTree>
    <p:extLst>
      <p:ext uri="{BB962C8B-B14F-4D97-AF65-F5344CB8AC3E}">
        <p14:creationId xmlns:p14="http://schemas.microsoft.com/office/powerpoint/2010/main" val="17737764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180407" y="1040620"/>
            <a:ext cx="8420215"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AI INTEGRATION IN HRA CONT.</a:t>
            </a: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1979556"/>
            <a:ext cx="10487692" cy="4144468"/>
          </a:xfrm>
          <a:prstGeom prst="rect">
            <a:avLst/>
          </a:prstGeom>
          <a:noFill/>
        </p:spPr>
        <p:txBody>
          <a:bodyPr wrap="square" rtlCol="0">
            <a:spAutoFit/>
          </a:bodyPr>
          <a:lstStyle/>
          <a:p>
            <a:pPr marL="342900" indent="-342900">
              <a:lnSpc>
                <a:spcPct val="115000"/>
              </a:lnSpc>
              <a:spcAft>
                <a:spcPts val="1000"/>
              </a:spcAft>
              <a:buFont typeface="Arial" panose="020B0604020202020204" pitchFamily="34" charset="0"/>
              <a:buChar char="•"/>
              <a:tabLst>
                <a:tab pos="1139825" algn="l"/>
              </a:tabLst>
            </a:pPr>
            <a:r>
              <a:rPr lang="en-CA" sz="2800" dirty="0">
                <a:effectLst/>
                <a:latin typeface="Cambria" panose="02040503050406030204" pitchFamily="18" charset="0"/>
                <a:ea typeface="MS Mincho" panose="02020609040205080304" pitchFamily="49" charset="-128"/>
                <a:cs typeface="Arial" panose="020B0604020202020204" pitchFamily="34" charset="0"/>
              </a:rPr>
              <a:t>Unilever uses an AI-driven video-interview tool (</a:t>
            </a:r>
            <a:r>
              <a:rPr lang="en-CA" sz="2800" dirty="0" err="1">
                <a:effectLst/>
                <a:latin typeface="Cambria" panose="02040503050406030204" pitchFamily="18" charset="0"/>
                <a:ea typeface="MS Mincho" panose="02020609040205080304" pitchFamily="49" charset="-128"/>
                <a:cs typeface="Arial" panose="020B0604020202020204" pitchFamily="34" charset="0"/>
              </a:rPr>
              <a:t>HireVue</a:t>
            </a:r>
            <a:r>
              <a:rPr lang="en-CA" sz="2800" dirty="0">
                <a:effectLst/>
                <a:latin typeface="Cambria" panose="02040503050406030204" pitchFamily="18" charset="0"/>
                <a:ea typeface="MS Mincho" panose="02020609040205080304" pitchFamily="49" charset="-128"/>
                <a:cs typeface="Arial" panose="020B0604020202020204" pitchFamily="34" charset="0"/>
              </a:rPr>
              <a:t>) to assess early-career hires, saving </a:t>
            </a:r>
            <a:r>
              <a:rPr lang="en-CA" sz="2800" b="1" dirty="0">
                <a:effectLst/>
                <a:latin typeface="Cambria" panose="02040503050406030204" pitchFamily="18" charset="0"/>
                <a:ea typeface="MS Mincho" panose="02020609040205080304" pitchFamily="49" charset="-128"/>
                <a:cs typeface="Arial" panose="020B0604020202020204" pitchFamily="34" charset="0"/>
              </a:rPr>
              <a:t>50,000 hours and $1M</a:t>
            </a:r>
            <a:r>
              <a:rPr lang="en-CA" sz="2800" dirty="0">
                <a:effectLst/>
                <a:latin typeface="Cambria" panose="02040503050406030204" pitchFamily="18" charset="0"/>
                <a:ea typeface="MS Mincho" panose="02020609040205080304" pitchFamily="49" charset="-128"/>
                <a:cs typeface="Arial" panose="020B0604020202020204" pitchFamily="34" charset="0"/>
              </a:rPr>
              <a:t> in recruiting costs.</a:t>
            </a:r>
          </a:p>
          <a:p>
            <a:pPr marL="342900" indent="-342900">
              <a:lnSpc>
                <a:spcPct val="115000"/>
              </a:lnSpc>
              <a:spcAft>
                <a:spcPts val="1000"/>
              </a:spcAft>
              <a:buFont typeface="Arial" panose="020B0604020202020204" pitchFamily="34" charset="0"/>
              <a:buChar char="•"/>
              <a:tabLst>
                <a:tab pos="1139825" algn="l"/>
              </a:tabLst>
            </a:pPr>
            <a:r>
              <a:rPr lang="en-CA" sz="2800" dirty="0">
                <a:effectLst/>
                <a:latin typeface="Cambria" panose="02040503050406030204" pitchFamily="18" charset="0"/>
                <a:ea typeface="MS Mincho" panose="02020609040205080304" pitchFamily="49" charset="-128"/>
                <a:cs typeface="Arial" panose="020B0604020202020204" pitchFamily="34" charset="0"/>
              </a:rPr>
              <a:t> Likewise, AI-driven platforms can analyze HR data to provide evidence-based recommendations for </a:t>
            </a:r>
            <a:r>
              <a:rPr lang="en-CA" sz="2800" b="1" dirty="0">
                <a:effectLst/>
                <a:latin typeface="Cambria" panose="02040503050406030204" pitchFamily="18" charset="0"/>
                <a:ea typeface="MS Mincho" panose="02020609040205080304" pitchFamily="49" charset="-128"/>
                <a:cs typeface="Arial" panose="020B0604020202020204" pitchFamily="34" charset="0"/>
              </a:rPr>
              <a:t>talent acquisition strategies, workforce planning initiatives, and personalized learning pathways</a:t>
            </a:r>
            <a:r>
              <a:rPr lang="en-CA" sz="2800" dirty="0">
                <a:effectLst/>
                <a:latin typeface="Cambria" panose="02040503050406030204" pitchFamily="18" charset="0"/>
                <a:ea typeface="MS Mincho" panose="02020609040205080304" pitchFamily="49" charset="-128"/>
                <a:cs typeface="Arial" panose="020B0604020202020204" pitchFamily="34" charset="0"/>
              </a:rPr>
              <a:t>, enabling more informed and objective decisions.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95010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A0BDD94F-D86A-4C49-B7D6-9EF50E0F215F}"/>
              </a:ext>
            </a:extLst>
          </p:cNvPr>
          <p:cNvSpPr txBox="1"/>
          <p:nvPr/>
        </p:nvSpPr>
        <p:spPr>
          <a:xfrm>
            <a:off x="928914" y="791308"/>
            <a:ext cx="854891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Figure 12.1. Data integration: linkages and feedback.</a:t>
            </a:r>
          </a:p>
        </p:txBody>
      </p:sp>
      <p:pic>
        <p:nvPicPr>
          <p:cNvPr id="8" name="Picture 7">
            <a:extLst>
              <a:ext uri="{FF2B5EF4-FFF2-40B4-BE49-F238E27FC236}">
                <a16:creationId xmlns:a16="http://schemas.microsoft.com/office/drawing/2014/main" id="{00FFE2E4-0927-4893-B61E-DC03BF356B7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97602" y="1314528"/>
            <a:ext cx="9353972" cy="5220429"/>
          </a:xfrm>
          <a:prstGeom prst="rect">
            <a:avLst/>
          </a:prstGeom>
        </p:spPr>
      </p:pic>
      <p:sp>
        <p:nvSpPr>
          <p:cNvPr id="2" name="Rectangle 1">
            <a:extLst>
              <a:ext uri="{FF2B5EF4-FFF2-40B4-BE49-F238E27FC236}">
                <a16:creationId xmlns:a16="http://schemas.microsoft.com/office/drawing/2014/main" id="{48FF6DAB-6258-459D-B457-EC2340F34B7C}"/>
              </a:ext>
            </a:extLst>
          </p:cNvPr>
          <p:cNvSpPr/>
          <p:nvPr/>
        </p:nvSpPr>
        <p:spPr>
          <a:xfrm>
            <a:off x="545689" y="2182761"/>
            <a:ext cx="4601497"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Data integration Enhanced by AI</a:t>
            </a:r>
            <a:endParaRPr lang="en-CA" sz="2400" b="1" dirty="0"/>
          </a:p>
        </p:txBody>
      </p:sp>
    </p:spTree>
    <p:extLst>
      <p:ext uri="{BB962C8B-B14F-4D97-AF65-F5344CB8AC3E}">
        <p14:creationId xmlns:p14="http://schemas.microsoft.com/office/powerpoint/2010/main" val="719475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7895" y="1292286"/>
            <a:ext cx="6144695" cy="48935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Times New Roman" panose="02020603050405020304" pitchFamily="18" charset="0"/>
              <a:cs typeface="Times New Roman" panose="02020603050405020304" pitchFamily="18" charset="0"/>
            </a:endParaRPr>
          </a:p>
        </p:txBody>
      </p:sp>
      <p:sp>
        <p:nvSpPr>
          <p:cNvPr id="6" name="Rectangle 5"/>
          <p:cNvSpPr/>
          <p:nvPr/>
        </p:nvSpPr>
        <p:spPr>
          <a:xfrm>
            <a:off x="503743" y="1629372"/>
            <a:ext cx="5852398" cy="4485652"/>
          </a:xfrm>
          <a:prstGeom prst="rect">
            <a:avLst/>
          </a:prstGeom>
        </p:spPr>
        <p:txBody>
          <a:bodyPr wrap="square">
            <a:spAutoFit/>
          </a:bodyPr>
          <a:lstStyle/>
          <a:p>
            <a:pPr>
              <a:lnSpc>
                <a:spcPct val="120000"/>
              </a:lnSpc>
            </a:pPr>
            <a:r>
              <a:rPr lang="en-CA" sz="2400" b="1" dirty="0">
                <a:effectLst/>
                <a:latin typeface="Times New Roman" panose="02020603050405020304" pitchFamily="18" charset="0"/>
                <a:ea typeface="MS Mincho" panose="02020609040205080304" pitchFamily="49" charset="-128"/>
                <a:cs typeface="Times New Roman" panose="02020603050405020304" pitchFamily="18" charset="0"/>
              </a:rPr>
              <a:t>Implementing AI must be structured around the 21st-century HR framework (HCM:21) to align technology with strategy. </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A. The Strategic Scan</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B. Capability Planning</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C. Process Optimization</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D. Integrated Delivery</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E. Predictive Measurement</a:t>
            </a:r>
          </a:p>
          <a:p>
            <a:pPr>
              <a:lnSpc>
                <a:spcPct val="120000"/>
              </a:lnSpc>
            </a:pPr>
            <a:r>
              <a:rPr lang="en-US" sz="2400" b="1" dirty="0">
                <a:solidFill>
                  <a:srgbClr val="FF0000"/>
                </a:solidFill>
                <a:latin typeface="Times New Roman" panose="02020603050405020304" pitchFamily="18" charset="0"/>
                <a:cs typeface="Times New Roman" panose="02020603050405020304" pitchFamily="18" charset="0"/>
              </a:rPr>
              <a:t>F. Analytics</a:t>
            </a:r>
          </a:p>
        </p:txBody>
      </p:sp>
      <p:sp>
        <p:nvSpPr>
          <p:cNvPr id="17" name="TextBox 16"/>
          <p:cNvSpPr txBox="1"/>
          <p:nvPr/>
        </p:nvSpPr>
        <p:spPr>
          <a:xfrm>
            <a:off x="1281239" y="672146"/>
            <a:ext cx="9144000" cy="545599"/>
          </a:xfrm>
          <a:prstGeom prst="rect">
            <a:avLst/>
          </a:prstGeom>
          <a:noFill/>
        </p:spPr>
        <p:txBody>
          <a:bodyPr wrap="square" rtlCol="0">
            <a:spAutoFit/>
          </a:bodyPr>
          <a:lstStyle/>
          <a:p>
            <a:pPr>
              <a:lnSpc>
                <a:spcPct val="115000"/>
              </a:lnSpc>
              <a:spcAft>
                <a:spcPts val="1000"/>
              </a:spcAft>
              <a:tabLst>
                <a:tab pos="1139825" algn="l"/>
              </a:tabLst>
            </a:pPr>
            <a:r>
              <a:rPr lang="en-CA" sz="2800" b="1" dirty="0">
                <a:solidFill>
                  <a:srgbClr val="FF0000"/>
                </a:solidFill>
                <a:effectLst/>
                <a:latin typeface="Cambria" panose="02040503050406030204" pitchFamily="18" charset="0"/>
                <a:ea typeface="MS Mincho" panose="02020609040205080304" pitchFamily="49" charset="-128"/>
                <a:cs typeface="Arial" panose="020B0604020202020204" pitchFamily="34" charset="0"/>
              </a:rPr>
              <a:t>AI Adoption Steps in the 21st-Century HR Model</a:t>
            </a:r>
            <a:endParaRPr lang="en-CA" sz="2800" dirty="0">
              <a:solidFill>
                <a:srgbClr val="FF0000"/>
              </a:solidFill>
              <a:effectLst/>
              <a:latin typeface="Cambria" panose="02040503050406030204" pitchFamily="18" charset="0"/>
              <a:ea typeface="MS Mincho" panose="02020609040205080304" pitchFamily="49" charset="-128"/>
              <a:cs typeface="Arial" panose="020B0604020202020204" pitchFamily="34"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D13D1447-AEEF-4467-A55E-43F033B93822}"/>
              </a:ext>
            </a:extLst>
          </p:cNvPr>
          <p:cNvSpPr txBox="1"/>
          <p:nvPr/>
        </p:nvSpPr>
        <p:spPr>
          <a:xfrm>
            <a:off x="6453683" y="1116009"/>
            <a:ext cx="6096000" cy="395749"/>
          </a:xfrm>
          <a:prstGeom prst="rect">
            <a:avLst/>
          </a:prstGeom>
          <a:noFill/>
        </p:spPr>
        <p:txBody>
          <a:bodyPr wrap="square">
            <a:spAutoFit/>
          </a:bodyPr>
          <a:lstStyle/>
          <a:p>
            <a:pPr>
              <a:lnSpc>
                <a:spcPct val="120000"/>
              </a:lnSpc>
            </a:pPr>
            <a:r>
              <a:rPr lang="en-US" sz="1800" dirty="0">
                <a:latin typeface="Times New Roman" panose="02020603050405020304" pitchFamily="18" charset="0"/>
                <a:cs typeface="Times New Roman" panose="02020603050405020304" pitchFamily="18" charset="0"/>
              </a:rPr>
              <a:t>. </a:t>
            </a:r>
          </a:p>
        </p:txBody>
      </p:sp>
      <p:pic>
        <p:nvPicPr>
          <p:cNvPr id="4" name="Picture 3">
            <a:extLst>
              <a:ext uri="{FF2B5EF4-FFF2-40B4-BE49-F238E27FC236}">
                <a16:creationId xmlns:a16="http://schemas.microsoft.com/office/drawing/2014/main" id="{1FA6CED4-3C9F-409B-ACB4-CAC5F150E39F}"/>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453683" y="1426418"/>
            <a:ext cx="5733513" cy="4759435"/>
          </a:xfrm>
          <a:prstGeom prst="rect">
            <a:avLst/>
          </a:prstGeom>
        </p:spPr>
      </p:pic>
    </p:spTree>
    <p:extLst>
      <p:ext uri="{BB962C8B-B14F-4D97-AF65-F5344CB8AC3E}">
        <p14:creationId xmlns:p14="http://schemas.microsoft.com/office/powerpoint/2010/main" val="38464756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8000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800" b="1" dirty="0">
                <a:effectLst/>
                <a:latin typeface="Cambria" panose="02040503050406030204" pitchFamily="18" charset="0"/>
                <a:ea typeface="MS Mincho" panose="02020609040205080304" pitchFamily="49" charset="-128"/>
                <a:cs typeface="Arial" panose="020B0604020202020204" pitchFamily="34" charset="0"/>
              </a:rPr>
              <a:t>Strategic Scan</a:t>
            </a:r>
            <a:r>
              <a:rPr lang="en-CA" sz="1800" dirty="0">
                <a:effectLst/>
                <a:latin typeface="Cambria" panose="02040503050406030204" pitchFamily="18" charset="0"/>
                <a:ea typeface="MS Mincho" panose="02020609040205080304" pitchFamily="49" charset="-128"/>
                <a:cs typeface="Arial" panose="020B0604020202020204" pitchFamily="34" charset="0"/>
              </a:rPr>
              <a:t>: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527126" y="2005909"/>
            <a:ext cx="10812720" cy="4800097"/>
          </a:xfrm>
          <a:prstGeom prst="rect">
            <a:avLst/>
          </a:prstGeom>
          <a:noFill/>
        </p:spPr>
        <p:txBody>
          <a:bodyPr wrap="square" rtlCol="0">
            <a:spAutoFit/>
          </a:bodyPr>
          <a:lstStyle/>
          <a:p>
            <a:pPr marL="342900" lvl="0" indent="-342900">
              <a:spcAft>
                <a:spcPts val="1000"/>
              </a:spcAft>
              <a:buSzPts val="1000"/>
              <a:buFont typeface="Arial" panose="020B0604020202020204" pitchFamily="34" charset="0"/>
              <a:buChar char="•"/>
              <a:tabLst>
                <a:tab pos="457200" algn="l"/>
                <a:tab pos="1139825" algn="l"/>
              </a:tabLst>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Conducting an external and internal scan of labor markets, technology trends, and organizational needs. </a:t>
            </a:r>
          </a:p>
          <a:p>
            <a:pPr marL="342900" lvl="0" indent="-342900">
              <a:spcAft>
                <a:spcPts val="1000"/>
              </a:spcAft>
              <a:buSzPts val="1000"/>
              <a:buFont typeface="Arial" panose="020B0604020202020204" pitchFamily="34" charset="0"/>
              <a:buChar char="•"/>
              <a:tabLst>
                <a:tab pos="457200" algn="l"/>
                <a:tab pos="1139825" algn="l"/>
              </a:tabLst>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For example, managers can use AI tools (big data analytics) to monitor skills in demand, regulatory changes, or workforce demographics. </a:t>
            </a:r>
          </a:p>
          <a:p>
            <a:pPr marL="342900" lvl="0" indent="-342900">
              <a:spcAft>
                <a:spcPts val="1000"/>
              </a:spcAft>
              <a:buSzPts val="1000"/>
              <a:buFont typeface="Arial" panose="020B0604020202020204" pitchFamily="34" charset="0"/>
              <a:buChar char="•"/>
              <a:tabLst>
                <a:tab pos="457200" algn="l"/>
                <a:tab pos="1139825" algn="l"/>
              </a:tabLst>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This aligns the HR strategy with the business environment. As the model suggests, an effective strategic scan identifies critical external forces (economy, competition, tech, </a:t>
            </a:r>
            <a:r>
              <a:rPr lang="en-CA" sz="2400" dirty="0" err="1">
                <a:effectLst/>
                <a:latin typeface="Times New Roman" panose="02020603050405020304" pitchFamily="18" charset="0"/>
                <a:ea typeface="MS Mincho" panose="02020609040205080304" pitchFamily="49" charset="-128"/>
                <a:cs typeface="Times New Roman" panose="02020603050405020304" pitchFamily="18" charset="0"/>
              </a:rPr>
              <a:t>etc</a:t>
            </a: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 ) and internal factors across </a:t>
            </a:r>
            <a:r>
              <a:rPr lang="en-CA" sz="2400" b="1" i="1" dirty="0">
                <a:effectLst/>
                <a:latin typeface="Times New Roman" panose="02020603050405020304" pitchFamily="18" charset="0"/>
                <a:ea typeface="MS Mincho" panose="02020609040205080304" pitchFamily="49" charset="-128"/>
                <a:cs typeface="Times New Roman" panose="02020603050405020304" pitchFamily="18" charset="0"/>
              </a:rPr>
              <a:t>human, structural, and relational capital</a:t>
            </a:r>
            <a:r>
              <a:rPr lang="en-US" sz="2400" dirty="0">
                <a:latin typeface="Times New Roman" panose="02020603050405020304" pitchFamily="18" charset="0"/>
                <a:cs typeface="Times New Roman" panose="02020603050405020304" pitchFamily="18" charset="0"/>
              </a:rPr>
              <a:t> shown in Figure A.2.</a:t>
            </a: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 </a:t>
            </a:r>
          </a:p>
          <a:p>
            <a:pPr marL="342900" indent="-342900">
              <a:lnSpc>
                <a:spcPct val="115000"/>
              </a:lnSpc>
              <a:spcAft>
                <a:spcPts val="1000"/>
              </a:spcAft>
              <a:buSzPts val="1000"/>
              <a:buFont typeface="Arial" panose="020B0604020202020204" pitchFamily="34" charset="0"/>
              <a:buChar char="•"/>
              <a:tabLst>
                <a:tab pos="457200" algn="l"/>
                <a:tab pos="1139825" algn="l"/>
              </a:tabLst>
            </a:pPr>
            <a:r>
              <a:rPr lang="en-CA" sz="2400" dirty="0">
                <a:latin typeface="Times New Roman" panose="02020603050405020304" pitchFamily="18" charset="0"/>
                <a:ea typeface="MS Mincho" panose="02020609040205080304" pitchFamily="49" charset="-128"/>
                <a:cs typeface="Times New Roman" panose="02020603050405020304" pitchFamily="18" charset="0"/>
              </a:rPr>
              <a:t>AI can automate scanning of news or labor statistics to alert HR about emerging trends or skill gaps.</a:t>
            </a:r>
            <a:endParaRPr lang="en-US" sz="2400" dirty="0">
              <a:latin typeface="Times New Roman" panose="02020603050405020304" pitchFamily="18" charset="0"/>
              <a:ea typeface="MS Mincho" panose="02020609040205080304" pitchFamily="49" charset="-128"/>
              <a:cs typeface="Times New Roman" panose="02020603050405020304" pitchFamily="18" charset="0"/>
            </a:endParaRPr>
          </a:p>
          <a:p>
            <a:pPr marL="342900" indent="-342900">
              <a:lnSpc>
                <a:spcPct val="115000"/>
              </a:lnSpc>
              <a:spcAft>
                <a:spcPts val="1000"/>
              </a:spcAft>
              <a:buFont typeface="Arial" panose="020B0604020202020204" pitchFamily="34" charset="0"/>
              <a:buChar char="•"/>
              <a:tabLst>
                <a:tab pos="1139825" algn="l"/>
              </a:tabLst>
            </a:pPr>
            <a:endParaRPr lang="en-CA" sz="2400" b="1"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12" name="TextBox 11">
            <a:extLst>
              <a:ext uri="{FF2B5EF4-FFF2-40B4-BE49-F238E27FC236}">
                <a16:creationId xmlns:a16="http://schemas.microsoft.com/office/drawing/2014/main" id="{9D6A7923-F797-41D0-8F2B-2A0D699779C1}"/>
              </a:ext>
            </a:extLst>
          </p:cNvPr>
          <p:cNvSpPr txBox="1"/>
          <p:nvPr/>
        </p:nvSpPr>
        <p:spPr>
          <a:xfrm>
            <a:off x="2695532" y="935396"/>
            <a:ext cx="6098458" cy="584775"/>
          </a:xfrm>
          <a:prstGeom prst="rect">
            <a:avLst/>
          </a:prstGeom>
          <a:noFill/>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A. THE STRATEGIC SCAN</a:t>
            </a:r>
          </a:p>
        </p:txBody>
      </p:sp>
    </p:spTree>
    <p:extLst>
      <p:ext uri="{BB962C8B-B14F-4D97-AF65-F5344CB8AC3E}">
        <p14:creationId xmlns:p14="http://schemas.microsoft.com/office/powerpoint/2010/main" val="17488112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0BD09B9-2E75-420F-8DE3-B191A79B586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959430" y="131831"/>
            <a:ext cx="8447313" cy="6733167"/>
          </a:xfrm>
          <a:prstGeom prst="rect">
            <a:avLst/>
          </a:prstGeom>
        </p:spPr>
      </p:pic>
    </p:spTree>
    <p:extLst>
      <p:ext uri="{BB962C8B-B14F-4D97-AF65-F5344CB8AC3E}">
        <p14:creationId xmlns:p14="http://schemas.microsoft.com/office/powerpoint/2010/main" val="3320678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1103601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933548" y="2128181"/>
            <a:ext cx="10641172" cy="3666645"/>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Samples of how and where these forces and factors might affect your organization follow as Forms A-1 through A-6.</a:t>
            </a:r>
          </a:p>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Most important, they remind you that problems in one of the sectors of the organization usually affect the other sectors. </a:t>
            </a:r>
          </a:p>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Technology investments usually require training of operators. </a:t>
            </a:r>
          </a:p>
          <a:p>
            <a:pPr marL="342900" indent="-342900">
              <a:lnSpc>
                <a:spcPct val="120000"/>
              </a:lnSpc>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Economic downturns and upturns change the interactions between human and relational capital and often demand structural investments.</a:t>
            </a:r>
            <a:endParaRPr lang="en-US" sz="3200"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17285C4C-AEFA-489A-BB73-F274D936CB92}"/>
              </a:ext>
            </a:extLst>
          </p:cNvPr>
          <p:cNvSpPr txBox="1"/>
          <p:nvPr/>
        </p:nvSpPr>
        <p:spPr>
          <a:xfrm>
            <a:off x="2590876" y="1008595"/>
            <a:ext cx="8386945"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A. THE STRATEGIC SCAN CONT.</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714104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50B9200-A6DD-4703-B672-1E327038CACD}"/>
              </a:ext>
            </a:extLst>
          </p:cNvPr>
          <p:cNvSpPr/>
          <p:nvPr/>
        </p:nvSpPr>
        <p:spPr>
          <a:xfrm>
            <a:off x="6834327" y="1567749"/>
            <a:ext cx="5039693" cy="39093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 name="Rectangle 1"/>
          <p:cNvSpPr/>
          <p:nvPr/>
        </p:nvSpPr>
        <p:spPr>
          <a:xfrm>
            <a:off x="957844" y="1530019"/>
            <a:ext cx="4937225" cy="3535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p:cNvSpPr/>
          <p:nvPr/>
        </p:nvSpPr>
        <p:spPr>
          <a:xfrm>
            <a:off x="1019885" y="1690191"/>
            <a:ext cx="4752945" cy="3156057"/>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 Strategic Scanner is a series of six forms or templates to use in completing the strategic scan</a:t>
            </a:r>
            <a:r>
              <a:rPr lang="en-US" sz="2400" dirty="0">
                <a:latin typeface="Times New Roman" panose="02020603050405020304" pitchFamily="18" charset="0"/>
                <a:cs typeface="Times New Roman" panose="02020603050405020304" pitchFamily="18" charset="0"/>
              </a:rPr>
              <a:t>. </a:t>
            </a:r>
          </a:p>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There are basically four types: </a:t>
            </a:r>
          </a:p>
          <a:p>
            <a:pPr marL="457200" indent="-457200">
              <a:lnSpc>
                <a:spcPct val="120000"/>
              </a:lnSpc>
              <a:buAutoNum type="arabicParenBoth"/>
            </a:pPr>
            <a:r>
              <a:rPr lang="en-US" sz="2400" dirty="0">
                <a:latin typeface="Times New Roman" panose="02020603050405020304" pitchFamily="18" charset="0"/>
                <a:cs typeface="Times New Roman" panose="02020603050405020304" pitchFamily="18" charset="0"/>
              </a:rPr>
              <a:t>a detailed corporate-wide survey and identification of external and internal factors.</a:t>
            </a:r>
          </a:p>
        </p:txBody>
      </p:sp>
      <p:sp>
        <p:nvSpPr>
          <p:cNvPr id="17" name="TextBox 16"/>
          <p:cNvSpPr txBox="1"/>
          <p:nvPr/>
        </p:nvSpPr>
        <p:spPr>
          <a:xfrm>
            <a:off x="0" y="539113"/>
            <a:ext cx="12409714" cy="523220"/>
          </a:xfrm>
          <a:prstGeom prst="rect">
            <a:avLst/>
          </a:prstGeom>
          <a:noFill/>
        </p:spPr>
        <p:txBody>
          <a:bodyPr wrap="square" rtlCol="0">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The Strategic Scanner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A261F2B-7648-436F-AA62-72B5A2C5261B}"/>
              </a:ext>
            </a:extLst>
          </p:cNvPr>
          <p:cNvSpPr/>
          <p:nvPr/>
        </p:nvSpPr>
        <p:spPr>
          <a:xfrm>
            <a:off x="6825789" y="1722802"/>
            <a:ext cx="5079383" cy="3599255"/>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(2) An equivalent survey and identification performed on a function or department level and covering both external and internal factors</a:t>
            </a:r>
          </a:p>
          <a:p>
            <a:pPr>
              <a:lnSpc>
                <a:spcPct val="120000"/>
              </a:lnSpc>
            </a:pPr>
            <a:r>
              <a:rPr lang="en-US" sz="2400" dirty="0">
                <a:latin typeface="Times New Roman" panose="02020603050405020304" pitchFamily="18" charset="0"/>
                <a:cs typeface="Times New Roman" panose="02020603050405020304" pitchFamily="18" charset="0"/>
              </a:rPr>
              <a:t>(3) An identification and review of the corporate vision, mission, and values</a:t>
            </a:r>
          </a:p>
          <a:p>
            <a:pPr>
              <a:lnSpc>
                <a:spcPct val="120000"/>
              </a:lnSpc>
            </a:pPr>
            <a:r>
              <a:rPr lang="en-US" sz="2400" dirty="0">
                <a:latin typeface="Times New Roman" panose="02020603050405020304" pitchFamily="18" charset="0"/>
                <a:cs typeface="Times New Roman" panose="02020603050405020304" pitchFamily="18" charset="0"/>
              </a:rPr>
              <a:t>(4) an analysis of corporate objectives and initiatives.</a:t>
            </a:r>
          </a:p>
        </p:txBody>
      </p:sp>
    </p:spTree>
    <p:extLst>
      <p:ext uri="{BB962C8B-B14F-4D97-AF65-F5344CB8AC3E}">
        <p14:creationId xmlns:p14="http://schemas.microsoft.com/office/powerpoint/2010/main" val="15588692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3738" y="16490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variables are:</a:t>
            </a:r>
          </a:p>
          <a:p>
            <a:pPr algn="ctr"/>
            <a:r>
              <a:rPr lang="en-US" dirty="0"/>
              <a:t>O  the predictable outcome</a:t>
            </a:r>
          </a:p>
          <a:p>
            <a:pPr algn="ctr"/>
            <a:r>
              <a:rPr lang="en-US" dirty="0"/>
              <a:t>S  source of applicants</a:t>
            </a:r>
          </a:p>
          <a:p>
            <a:pPr algn="ctr"/>
            <a:r>
              <a:rPr lang="en-US" dirty="0"/>
              <a:t>M  selection methods</a:t>
            </a:r>
          </a:p>
          <a:p>
            <a:pPr algn="ctr"/>
            <a:r>
              <a:rPr lang="en-US" dirty="0"/>
              <a:t>E  various external forces (economy, competition, education</a:t>
            </a:r>
          </a:p>
          <a:p>
            <a:pPr algn="ctr"/>
            <a:r>
              <a:rPr lang="en-US" dirty="0"/>
              <a:t>estimated strengths</a:t>
            </a:r>
          </a:p>
          <a:p>
            <a:pPr algn="ctr"/>
            <a:r>
              <a:rPr lang="en-US" dirty="0"/>
              <a:t>I  various internal factors (state of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640621" y="2196616"/>
            <a:ext cx="10678954"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External Forces </a:t>
            </a:r>
            <a:r>
              <a:rPr lang="en-US" sz="2400" dirty="0">
                <a:latin typeface="Times New Roman" panose="02020603050405020304" pitchFamily="18" charset="0"/>
                <a:cs typeface="Times New Roman" panose="02020603050405020304" pitchFamily="18" charset="0"/>
              </a:rPr>
              <a:t>are elements outside your company that you believe will have a present or future effect on your organization. This template sample has a general starter set of External Forces, and you may delete these and/or add others as you see fit.</a:t>
            </a:r>
          </a:p>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First,</a:t>
            </a:r>
            <a:r>
              <a:rPr lang="en-US" sz="2400" dirty="0">
                <a:latin typeface="Times New Roman" panose="02020603050405020304" pitchFamily="18" charset="0"/>
                <a:cs typeface="Times New Roman" panose="02020603050405020304" pitchFamily="18" charset="0"/>
              </a:rPr>
              <a:t> identify issues that will arise because of External Forces.</a:t>
            </a:r>
          </a:p>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Second,</a:t>
            </a:r>
            <a:r>
              <a:rPr lang="en-US" sz="2400" dirty="0">
                <a:latin typeface="Times New Roman" panose="02020603050405020304" pitchFamily="18" charset="0"/>
                <a:cs typeface="Times New Roman" panose="02020603050405020304" pitchFamily="18" charset="0"/>
              </a:rPr>
              <a:t> to give the scan consistent structure, link the issues to your organization’s three forms of capital: human, structural, and relational</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1030617"/>
            <a:ext cx="8019143"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The Strategic Scanner CONT.</a:t>
            </a:r>
          </a:p>
        </p:txBody>
      </p:sp>
    </p:spTree>
    <p:extLst>
      <p:ext uri="{BB962C8B-B14F-4D97-AF65-F5344CB8AC3E}">
        <p14:creationId xmlns:p14="http://schemas.microsoft.com/office/powerpoint/2010/main" val="219552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954107"/>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The Strategic Scanner CONT.</a:t>
            </a:r>
          </a:p>
          <a:p>
            <a:pPr algn="ctr"/>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2495308"/>
            <a:ext cx="10668001"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corporate-level scan forms the basis for subsequent forms at the departmental or functional levels to link consistent plans and objectives throughout the company.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Each level must react to these forces and issues in ways that keep the organization aligned and internally integrated. </a:t>
            </a:r>
          </a:p>
        </p:txBody>
      </p:sp>
      <p:pic>
        <p:nvPicPr>
          <p:cNvPr id="9" name="Audio 1">
            <a:hlinkClick r:id="" action="ppaction://media"/>
            <a:extLst>
              <a:ext uri="{FF2B5EF4-FFF2-40B4-BE49-F238E27FC236}">
                <a16:creationId xmlns:a16="http://schemas.microsoft.com/office/drawing/2014/main" id="{4FBE79C5-640D-401B-9228-0D6DEFA745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021939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439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459842" y="825005"/>
            <a:ext cx="7972425" cy="954107"/>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The Strategic Scanner CONT.</a:t>
            </a:r>
          </a:p>
          <a:p>
            <a:pPr algn="ctr"/>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2410934"/>
            <a:ext cx="10544630"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corporate-level scan of internal forces follows the same directions as those for the external scan.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It is a general starter set of forces; you may delete some of these and/or add others as fits your situation.</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When this strategic scan is completed at the corporate level, it can be recreated at the divisional or department level as appropriate.</a:t>
            </a:r>
          </a:p>
        </p:txBody>
      </p:sp>
      <p:pic>
        <p:nvPicPr>
          <p:cNvPr id="9" name="Audio 1">
            <a:hlinkClick r:id="" action="ppaction://media"/>
            <a:extLst>
              <a:ext uri="{FF2B5EF4-FFF2-40B4-BE49-F238E27FC236}">
                <a16:creationId xmlns:a16="http://schemas.microsoft.com/office/drawing/2014/main" id="{357CE4A6-DD76-4EDD-A706-D5642BEEF90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842381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45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A4255E-4BB9-4B91-AB96-7BF43B364D0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47061" y="453571"/>
            <a:ext cx="9225664" cy="5950858"/>
          </a:xfrm>
          <a:prstGeom prst="rect">
            <a:avLst/>
          </a:prstGeom>
        </p:spPr>
      </p:pic>
    </p:spTree>
    <p:extLst>
      <p:ext uri="{BB962C8B-B14F-4D97-AF65-F5344CB8AC3E}">
        <p14:creationId xmlns:p14="http://schemas.microsoft.com/office/powerpoint/2010/main" val="39036653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93A8AC8-B7F5-49FB-9BBB-7E2521DE518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32114" y="466469"/>
            <a:ext cx="9826172" cy="5864426"/>
          </a:xfrm>
          <a:prstGeom prst="rect">
            <a:avLst/>
          </a:prstGeom>
        </p:spPr>
      </p:pic>
    </p:spTree>
    <p:extLst>
      <p:ext uri="{BB962C8B-B14F-4D97-AF65-F5344CB8AC3E}">
        <p14:creationId xmlns:p14="http://schemas.microsoft.com/office/powerpoint/2010/main" val="2044965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7B66C9-0115-4AD3-8077-ED5AE3E44035}"/>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749737" y="165259"/>
            <a:ext cx="7941349" cy="3263741"/>
          </a:xfrm>
          <a:prstGeom prst="rect">
            <a:avLst/>
          </a:prstGeom>
        </p:spPr>
      </p:pic>
      <p:pic>
        <p:nvPicPr>
          <p:cNvPr id="7" name="Picture 6">
            <a:extLst>
              <a:ext uri="{FF2B5EF4-FFF2-40B4-BE49-F238E27FC236}">
                <a16:creationId xmlns:a16="http://schemas.microsoft.com/office/drawing/2014/main" id="{4384197D-F509-4C78-A75C-D5673E949766}"/>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939439" y="3277448"/>
            <a:ext cx="7561943" cy="3415293"/>
          </a:xfrm>
          <a:prstGeom prst="rect">
            <a:avLst/>
          </a:prstGeom>
        </p:spPr>
      </p:pic>
    </p:spTree>
    <p:extLst>
      <p:ext uri="{BB962C8B-B14F-4D97-AF65-F5344CB8AC3E}">
        <p14:creationId xmlns:p14="http://schemas.microsoft.com/office/powerpoint/2010/main" val="3454338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CBE7FB-68B4-4DA9-BA0B-316A6D8A3F4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57858" y="566058"/>
            <a:ext cx="8188579" cy="3429000"/>
          </a:xfrm>
          <a:prstGeom prst="rect">
            <a:avLst/>
          </a:prstGeom>
        </p:spPr>
      </p:pic>
      <p:pic>
        <p:nvPicPr>
          <p:cNvPr id="6" name="Picture 5">
            <a:extLst>
              <a:ext uri="{FF2B5EF4-FFF2-40B4-BE49-F238E27FC236}">
                <a16:creationId xmlns:a16="http://schemas.microsoft.com/office/drawing/2014/main" id="{C5B9CAF8-493C-421C-A0B3-4F91C928B077}"/>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849859" y="3854403"/>
            <a:ext cx="8188579" cy="3003597"/>
          </a:xfrm>
          <a:prstGeom prst="rect">
            <a:avLst/>
          </a:prstGeom>
        </p:spPr>
      </p:pic>
    </p:spTree>
    <p:extLst>
      <p:ext uri="{BB962C8B-B14F-4D97-AF65-F5344CB8AC3E}">
        <p14:creationId xmlns:p14="http://schemas.microsoft.com/office/powerpoint/2010/main" val="41673010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842021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Instructions and Comments: Internal Factors (A-4)</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71493" y="2096374"/>
            <a:ext cx="10812721" cy="3816429"/>
          </a:xfrm>
          <a:prstGeom prst="rect">
            <a:avLst/>
          </a:prstGeom>
          <a:noFill/>
        </p:spPr>
        <p:txBody>
          <a:bodyPr wrap="square" rtlCol="0">
            <a:spAutoFit/>
          </a:bodyPr>
          <a:lstStyle/>
          <a:p>
            <a:r>
              <a:rPr lang="en-US" sz="2200" dirty="0">
                <a:latin typeface="Times New Roman" panose="02020603050405020304" pitchFamily="18" charset="0"/>
                <a:cs typeface="Times New Roman" panose="02020603050405020304" pitchFamily="18" charset="0"/>
              </a:rPr>
              <a:t>Obtain current or revised corporate statements from the Vision, Mission, and Values sheet (Form A-5) and insert in Form A-4, as done for the external forces.</a:t>
            </a:r>
          </a:p>
          <a:p>
            <a:r>
              <a:rPr lang="en-US" sz="2200" b="1" dirty="0">
                <a:latin typeface="Times New Roman" panose="02020603050405020304" pitchFamily="18" charset="0"/>
                <a:cs typeface="Times New Roman" panose="02020603050405020304" pitchFamily="18" charset="0"/>
              </a:rPr>
              <a:t>                                       Corporate Vision, Mission, and Values</a:t>
            </a:r>
          </a:p>
          <a:p>
            <a:r>
              <a:rPr lang="en-US" sz="2200" dirty="0">
                <a:latin typeface="Times New Roman" panose="02020603050405020304" pitchFamily="18" charset="0"/>
                <a:cs typeface="Times New Roman" panose="02020603050405020304" pitchFamily="18" charset="0"/>
              </a:rPr>
              <a:t>                                                  Instructions and Comments</a:t>
            </a:r>
          </a:p>
          <a:p>
            <a:pPr marL="342900" indent="-342900">
              <a:buFont typeface="Courier New" panose="02070309020205020404" pitchFamily="49" charset="0"/>
              <a:buChar char="o"/>
            </a:pPr>
            <a:r>
              <a:rPr lang="en-US" sz="2200" dirty="0">
                <a:latin typeface="Times New Roman" panose="02020603050405020304" pitchFamily="18" charset="0"/>
                <a:cs typeface="Times New Roman" panose="02020603050405020304" pitchFamily="18" charset="0"/>
              </a:rPr>
              <a:t>Form A-5 should be completed by the </a:t>
            </a:r>
            <a:r>
              <a:rPr lang="en-US" sz="2200" dirty="0">
                <a:solidFill>
                  <a:srgbClr val="FF0000"/>
                </a:solidFill>
                <a:latin typeface="Times New Roman" panose="02020603050405020304" pitchFamily="18" charset="0"/>
                <a:cs typeface="Times New Roman" panose="02020603050405020304" pitchFamily="18" charset="0"/>
              </a:rPr>
              <a:t>Chief Executive Officer </a:t>
            </a:r>
            <a:r>
              <a:rPr lang="en-US" sz="2200" dirty="0">
                <a:latin typeface="Times New Roman" panose="02020603050405020304" pitchFamily="18" charset="0"/>
                <a:cs typeface="Times New Roman" panose="02020603050405020304" pitchFamily="18" charset="0"/>
              </a:rPr>
              <a:t>or </a:t>
            </a:r>
            <a:r>
              <a:rPr lang="en-US" sz="2200" dirty="0">
                <a:solidFill>
                  <a:srgbClr val="FF0000"/>
                </a:solidFill>
                <a:latin typeface="Times New Roman" panose="02020603050405020304" pitchFamily="18" charset="0"/>
                <a:cs typeface="Times New Roman" panose="02020603050405020304" pitchFamily="18" charset="0"/>
              </a:rPr>
              <a:t>Senior Leadership Team</a:t>
            </a:r>
            <a:r>
              <a:rPr lang="en-US" sz="2200" dirty="0">
                <a:latin typeface="Times New Roman" panose="02020603050405020304" pitchFamily="18" charset="0"/>
                <a:cs typeface="Times New Roman" panose="02020603050405020304" pitchFamily="18" charset="0"/>
              </a:rPr>
              <a:t>.</a:t>
            </a:r>
          </a:p>
          <a:p>
            <a:pPr marL="342900" indent="-342900">
              <a:buFont typeface="Courier New" panose="02070309020205020404" pitchFamily="49" charset="0"/>
              <a:buChar char="o"/>
            </a:pPr>
            <a:r>
              <a:rPr lang="en-US" sz="2200" dirty="0">
                <a:latin typeface="Times New Roman" panose="02020603050405020304" pitchFamily="18" charset="0"/>
                <a:cs typeface="Times New Roman" panose="02020603050405020304" pitchFamily="18" charset="0"/>
              </a:rPr>
              <a:t> Review these current vision, mission, and values statements and amend or modify as needed.</a:t>
            </a:r>
          </a:p>
          <a:p>
            <a:pPr marL="342900" indent="-342900">
              <a:buFont typeface="Courier New" panose="02070309020205020404" pitchFamily="49" charset="0"/>
              <a:buChar char="o"/>
            </a:pPr>
            <a:r>
              <a:rPr lang="en-US" sz="2200" dirty="0">
                <a:latin typeface="Times New Roman" panose="02020603050405020304" pitchFamily="18" charset="0"/>
                <a:cs typeface="Times New Roman" panose="02020603050405020304" pitchFamily="18" charset="0"/>
              </a:rPr>
              <a:t> Determine what current or future actions may be taken at corporate level to better commit to, communicate, and implant these positions in the corporate culture.</a:t>
            </a:r>
          </a:p>
          <a:p>
            <a:pPr marL="342900" indent="-342900">
              <a:buFont typeface="Courier New" panose="02070309020205020404" pitchFamily="49" charset="0"/>
              <a:buChar char="o"/>
            </a:pPr>
            <a:r>
              <a:rPr lang="en-US" sz="2200" dirty="0">
                <a:latin typeface="Times New Roman" panose="02020603050405020304" pitchFamily="18" charset="0"/>
                <a:cs typeface="Times New Roman" panose="02020603050405020304" pitchFamily="18" charset="0"/>
              </a:rPr>
              <a:t> When completed, provide copies to the functions or departments for their individual organizational analyses and responses.</a:t>
            </a:r>
          </a:p>
        </p:txBody>
      </p:sp>
    </p:spTree>
    <p:extLst>
      <p:ext uri="{BB962C8B-B14F-4D97-AF65-F5344CB8AC3E}">
        <p14:creationId xmlns:p14="http://schemas.microsoft.com/office/powerpoint/2010/main" val="2626700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2A7C84-5334-4C02-8A53-99DE5BE81710}"/>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610320" y="367206"/>
            <a:ext cx="7504652" cy="3061794"/>
          </a:xfrm>
          <a:prstGeom prst="rect">
            <a:avLst/>
          </a:prstGeom>
        </p:spPr>
      </p:pic>
      <p:pic>
        <p:nvPicPr>
          <p:cNvPr id="6" name="Picture 5">
            <a:extLst>
              <a:ext uri="{FF2B5EF4-FFF2-40B4-BE49-F238E27FC236}">
                <a16:creationId xmlns:a16="http://schemas.microsoft.com/office/drawing/2014/main" id="{8BC48FA0-FE82-4D7B-A63E-1EF338B781D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815003" y="3437365"/>
            <a:ext cx="7095286" cy="3053429"/>
          </a:xfrm>
          <a:prstGeom prst="rect">
            <a:avLst/>
          </a:prstGeom>
        </p:spPr>
      </p:pic>
    </p:spTree>
    <p:extLst>
      <p:ext uri="{BB962C8B-B14F-4D97-AF65-F5344CB8AC3E}">
        <p14:creationId xmlns:p14="http://schemas.microsoft.com/office/powerpoint/2010/main" val="12483178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8420215"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Corporate Objectives and Initiatives</a:t>
            </a:r>
          </a:p>
          <a:p>
            <a:pPr algn="ctr"/>
            <a:r>
              <a:rPr lang="en-US" sz="2800" b="1" dirty="0">
                <a:latin typeface="Times New Roman" panose="02020603050405020304" pitchFamily="18" charset="0"/>
                <a:cs typeface="Times New Roman" panose="02020603050405020304" pitchFamily="18" charset="0"/>
              </a:rPr>
              <a:t>Instructions and Comments</a:t>
            </a:r>
          </a:p>
        </p:txBody>
      </p:sp>
      <p:sp>
        <p:nvSpPr>
          <p:cNvPr id="8" name="TextBox 7">
            <a:extLst>
              <a:ext uri="{FF2B5EF4-FFF2-40B4-BE49-F238E27FC236}">
                <a16:creationId xmlns:a16="http://schemas.microsoft.com/office/drawing/2014/main" id="{DAC9CAD0-82A2-41EC-A9E3-1982CC1965BA}"/>
              </a:ext>
            </a:extLst>
          </p:cNvPr>
          <p:cNvSpPr txBox="1"/>
          <p:nvPr/>
        </p:nvSpPr>
        <p:spPr>
          <a:xfrm>
            <a:off x="771493" y="2096374"/>
            <a:ext cx="10812721"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Form A-6 should be completed by the </a:t>
            </a:r>
            <a:r>
              <a:rPr lang="en-US" sz="2400" dirty="0">
                <a:solidFill>
                  <a:srgbClr val="FF0000"/>
                </a:solidFill>
                <a:latin typeface="Times New Roman" panose="02020603050405020304" pitchFamily="18" charset="0"/>
                <a:cs typeface="Times New Roman" panose="02020603050405020304" pitchFamily="18" charset="0"/>
              </a:rPr>
              <a:t>Officer Or Senior Leadership Team</a:t>
            </a:r>
            <a:r>
              <a:rPr lang="en-US" sz="2400" dirty="0">
                <a:latin typeface="Times New Roman" panose="02020603050405020304" pitchFamily="18" charset="0"/>
                <a:cs typeface="Times New Roman" panose="02020603050405020304" pitchFamily="18" charset="0"/>
              </a:rPr>
              <a: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These are key initiatives described at the corporate level.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More detailed goals and objectives are covered in the function- or department level form. See B-1.</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Review current corporate objectives and initiatives, and amend or modify as needed.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is recommended that you limit this to five key strategic objectives.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After the form is completed, provide this review of corporate objectives to the function/department groups to obtain information that will be used in the delivery planner that follows in step D</a:t>
            </a:r>
          </a:p>
        </p:txBody>
      </p:sp>
    </p:spTree>
    <p:extLst>
      <p:ext uri="{BB962C8B-B14F-4D97-AF65-F5344CB8AC3E}">
        <p14:creationId xmlns:p14="http://schemas.microsoft.com/office/powerpoint/2010/main" val="7961150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6F48D6B-8A75-4E7C-86EC-1D5DE23D297C}"/>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27940" y="866417"/>
            <a:ext cx="10536120" cy="5125165"/>
          </a:xfrm>
          <a:prstGeom prst="rect">
            <a:avLst/>
          </a:prstGeom>
        </p:spPr>
      </p:pic>
    </p:spTree>
    <p:extLst>
      <p:ext uri="{BB962C8B-B14F-4D97-AF65-F5344CB8AC3E}">
        <p14:creationId xmlns:p14="http://schemas.microsoft.com/office/powerpoint/2010/main" val="1185642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1967745" y="731388"/>
            <a:ext cx="8420215" cy="954107"/>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B. CAPABILITY PLANNING</a:t>
            </a:r>
          </a:p>
          <a:p>
            <a:pPr algn="ctr"/>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813619" y="2299413"/>
            <a:ext cx="10564761" cy="3970318"/>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Once the scan is completed, you have the foundation for an advanced workforce-planning process. </a:t>
            </a:r>
          </a:p>
          <a:p>
            <a:pPr marL="342900" indent="-342900">
              <a:buFont typeface="Courier New" panose="02070309020205020404" pitchFamily="49" charset="0"/>
              <a:buChar char="o"/>
            </a:pPr>
            <a:r>
              <a:rPr lang="en-CA" sz="2800" dirty="0">
                <a:effectLst/>
                <a:latin typeface="Times New Roman" panose="02020603050405020304" pitchFamily="18" charset="0"/>
                <a:ea typeface="MS Mincho" panose="02020609040205080304" pitchFamily="49" charset="-128"/>
                <a:cs typeface="Times New Roman" panose="02020603050405020304" pitchFamily="18" charset="0"/>
              </a:rPr>
              <a:t>Translate scan insights into workforce plans. Here AI-driven analytics help forecast talent needs. </a:t>
            </a:r>
          </a:p>
          <a:p>
            <a:pPr marL="342900" indent="-342900">
              <a:buFont typeface="Courier New" panose="02070309020205020404" pitchFamily="49" charset="0"/>
              <a:buChar char="o"/>
            </a:pPr>
            <a:r>
              <a:rPr lang="en-CA" sz="2800" dirty="0">
                <a:effectLst/>
                <a:latin typeface="Times New Roman" panose="02020603050405020304" pitchFamily="18" charset="0"/>
                <a:ea typeface="MS Mincho" panose="02020609040205080304" pitchFamily="49" charset="-128"/>
                <a:cs typeface="Times New Roman" panose="02020603050405020304" pitchFamily="18" charset="0"/>
              </a:rPr>
              <a:t>For instance, predictive AI models can analyze historic hiring and turnover data to predict future staffing requirements. Managers use these forecasts for workforce planning (anticipating hiring or reskilling needs). </a:t>
            </a:r>
          </a:p>
          <a:p>
            <a:pPr marL="342900" indent="-342900">
              <a:buFont typeface="Courier New" panose="02070309020205020404" pitchFamily="49" charset="0"/>
              <a:buChar char="o"/>
            </a:pP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31356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1967745" y="731388"/>
            <a:ext cx="8420215" cy="954107"/>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B. CAPABILITY PLANNING CONT.</a:t>
            </a:r>
          </a:p>
          <a:p>
            <a:pPr algn="ctr"/>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617280" y="2229783"/>
            <a:ext cx="10812720" cy="3293209"/>
          </a:xfrm>
          <a:prstGeom prst="rect">
            <a:avLst/>
          </a:prstGeom>
          <a:noFill/>
        </p:spPr>
        <p:txBody>
          <a:bodyPr wrap="square" rtlCol="0">
            <a:spAutoFit/>
          </a:bodyPr>
          <a:lstStyle/>
          <a:p>
            <a:pPr marL="342900" indent="-342900">
              <a:buFont typeface="Courier New" panose="02070309020205020404" pitchFamily="49" charset="0"/>
              <a:buChar char="o"/>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As demonstrated by IBM, AI-based systems can infer employees’ skill profiles from digital footprints and match them to internal roles. By combining internal skills inventories with external job market data, AI reveals which skills will be scarce. </a:t>
            </a:r>
          </a:p>
          <a:p>
            <a:pPr marL="342900" indent="-342900">
              <a:buFont typeface="Courier New" panose="02070309020205020404" pitchFamily="49" charset="0"/>
              <a:buChar char="o"/>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In practice, about 80% of organizations will use AI for workforce planning by 2025. </a:t>
            </a:r>
          </a:p>
          <a:p>
            <a:pPr marL="342900" indent="-342900">
              <a:buFont typeface="Courier New" panose="02070309020205020404" pitchFamily="49" charset="0"/>
              <a:buChar char="o"/>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Managers must ensure plans are flexible, considering “build, buy, borrow or bot” strategies (hire, train, contract, or automate) as AI changes job requirements</a:t>
            </a:r>
            <a:endParaRPr lang="en-US" sz="3200" b="1"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Now, you can start building capabilities across essential functions.</a:t>
            </a:r>
          </a:p>
        </p:txBody>
      </p:sp>
    </p:spTree>
    <p:extLst>
      <p:ext uri="{BB962C8B-B14F-4D97-AF65-F5344CB8AC3E}">
        <p14:creationId xmlns:p14="http://schemas.microsoft.com/office/powerpoint/2010/main" val="405257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671300" y="833392"/>
            <a:ext cx="842021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Capability Planning Worksheet</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71493" y="2096374"/>
            <a:ext cx="10478199" cy="3046988"/>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Instructions and Comments (B-1)</a:t>
            </a:r>
          </a:p>
          <a:p>
            <a:r>
              <a:rPr lang="en-US" sz="2400" dirty="0">
                <a:latin typeface="Times New Roman" panose="02020603050405020304" pitchFamily="18" charset="0"/>
                <a:cs typeface="Times New Roman" panose="02020603050405020304" pitchFamily="18" charset="0"/>
              </a:rPr>
              <a:t>This section begins the workforce analysis process, both current and future. The first step is to divide the workforce into four categories in terms of their valued capabilities:</a:t>
            </a:r>
          </a:p>
          <a:p>
            <a:r>
              <a:rPr lang="en-US" sz="2400" b="1" dirty="0">
                <a:latin typeface="Times New Roman" panose="02020603050405020304" pitchFamily="18" charset="0"/>
                <a:cs typeface="Times New Roman" panose="02020603050405020304" pitchFamily="18" charset="0"/>
              </a:rPr>
              <a:t>1. Mission critical—essential to survival</a:t>
            </a:r>
          </a:p>
          <a:p>
            <a:r>
              <a:rPr lang="en-US" sz="2400" b="1" dirty="0">
                <a:latin typeface="Times New Roman" panose="02020603050405020304" pitchFamily="18" charset="0"/>
                <a:cs typeface="Times New Roman" panose="02020603050405020304" pitchFamily="18" charset="0"/>
              </a:rPr>
              <a:t>2. Unique—market differentiators</a:t>
            </a:r>
          </a:p>
          <a:p>
            <a:r>
              <a:rPr lang="en-US" sz="2400" b="1" dirty="0">
                <a:latin typeface="Times New Roman" panose="02020603050405020304" pitchFamily="18" charset="0"/>
                <a:cs typeface="Times New Roman" panose="02020603050405020304" pitchFamily="18" charset="0"/>
              </a:rPr>
              <a:t>3. Important—operational necessities</a:t>
            </a:r>
          </a:p>
          <a:p>
            <a:r>
              <a:rPr lang="en-US" sz="2400" b="1" dirty="0">
                <a:latin typeface="Times New Roman" panose="02020603050405020304" pitchFamily="18" charset="0"/>
                <a:cs typeface="Times New Roman" panose="02020603050405020304" pitchFamily="18" charset="0"/>
              </a:rPr>
              <a:t>4. Movable—outsource or eliminate</a:t>
            </a:r>
          </a:p>
        </p:txBody>
      </p:sp>
    </p:spTree>
    <p:extLst>
      <p:ext uri="{BB962C8B-B14F-4D97-AF65-F5344CB8AC3E}">
        <p14:creationId xmlns:p14="http://schemas.microsoft.com/office/powerpoint/2010/main" val="40718850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A9807C2-84EF-45C0-9384-E55EB71BF654}"/>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11175" y="847364"/>
            <a:ext cx="11091466" cy="5445267"/>
          </a:xfrm>
          <a:prstGeom prst="rect">
            <a:avLst/>
          </a:prstGeom>
        </p:spPr>
      </p:pic>
    </p:spTree>
    <p:extLst>
      <p:ext uri="{BB962C8B-B14F-4D97-AF65-F5344CB8AC3E}">
        <p14:creationId xmlns:p14="http://schemas.microsoft.com/office/powerpoint/2010/main" val="10011038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02126FE-CBB5-41E0-BAE0-4AFD61B00649}"/>
              </a:ext>
            </a:extLst>
          </p:cNvPr>
          <p:cNvSpPr/>
          <p:nvPr/>
        </p:nvSpPr>
        <p:spPr>
          <a:xfrm>
            <a:off x="617280" y="1685495"/>
            <a:ext cx="10812720" cy="4820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970179"/>
            <a:ext cx="6232563" cy="523220"/>
          </a:xfrm>
          <a:prstGeom prst="rect">
            <a:avLst/>
          </a:prstGeom>
          <a:noFill/>
        </p:spPr>
        <p:txBody>
          <a:bodyPr wrap="square">
            <a:spAutoFit/>
          </a:bodyPr>
          <a:lstStyle/>
          <a:p>
            <a:r>
              <a:rPr lang="en-US" sz="2800" b="1" dirty="0">
                <a:solidFill>
                  <a:srgbClr val="FF0000"/>
                </a:solidFill>
                <a:latin typeface="Times New Roman" panose="02020603050405020304" pitchFamily="18" charset="0"/>
                <a:cs typeface="Times New Roman" panose="02020603050405020304" pitchFamily="18" charset="0"/>
              </a:rPr>
              <a:t>C. PROCESS OPTIMIZATION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617280" y="1833588"/>
            <a:ext cx="10632413" cy="4524315"/>
          </a:xfrm>
          <a:prstGeom prst="rect">
            <a:avLst/>
          </a:prstGeom>
          <a:noFill/>
        </p:spPr>
        <p:txBody>
          <a:bodyPr wrap="square" rtlCol="0">
            <a:spAutoFit/>
          </a:bodyPr>
          <a:lstStyle/>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PROCESS OPTIMIZATION</a:t>
            </a:r>
            <a:r>
              <a:rPr lang="en-US" sz="2400" dirty="0">
                <a:latin typeface="Times New Roman" panose="02020603050405020304" pitchFamily="18" charset="0"/>
                <a:cs typeface="Times New Roman" panose="02020603050405020304" pitchFamily="18" charset="0"/>
              </a:rPr>
              <a:t> can be used in any process analysis, in any function.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In human resources, it can be applied to hiring, compensation, development, or retention.</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In staffing :</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The inputs </a:t>
            </a:r>
            <a:r>
              <a:rPr lang="en-US" sz="2400" dirty="0">
                <a:latin typeface="Times New Roman" panose="02020603050405020304" pitchFamily="18" charset="0"/>
                <a:cs typeface="Times New Roman" panose="02020603050405020304" pitchFamily="18" charset="0"/>
              </a:rPr>
              <a:t>are job applicants who come through a variety of sources, such as advertising, job boards, agencies, and employee referrals; </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The throughputs </a:t>
            </a:r>
            <a:r>
              <a:rPr lang="en-US" sz="2400" dirty="0">
                <a:latin typeface="Times New Roman" panose="02020603050405020304" pitchFamily="18" charset="0"/>
                <a:cs typeface="Times New Roman" panose="02020603050405020304" pitchFamily="18" charset="0"/>
              </a:rPr>
              <a:t>are the selection and orientation methods you use, such as individual and group interviews, testing, assessment, or onboarding;</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The outputs </a:t>
            </a:r>
            <a:r>
              <a:rPr lang="en-US" sz="2400" dirty="0">
                <a:latin typeface="Times New Roman" panose="02020603050405020304" pitchFamily="18" charset="0"/>
                <a:cs typeface="Times New Roman" panose="02020603050405020304" pitchFamily="18" charset="0"/>
              </a:rPr>
              <a:t>are new hires who can be evaluated in terms of performance (B), salary progression (C), growth potential (P), tenure (T), or other outcomes</a:t>
            </a:r>
          </a:p>
        </p:txBody>
      </p:sp>
      <p:sp>
        <p:nvSpPr>
          <p:cNvPr id="9" name="Rectangle 8">
            <a:extLst>
              <a:ext uri="{FF2B5EF4-FFF2-40B4-BE49-F238E27FC236}">
                <a16:creationId xmlns:a16="http://schemas.microsoft.com/office/drawing/2014/main" id="{7E82E806-FFC5-41FB-A9C8-EA49A61FD0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C20A5C7-AC63-45E8-BA11-4FA71AA0FB2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5C6A565-E80E-4CD4-89EA-30C454D24EE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3" name="Audio 1">
            <a:hlinkClick r:id="" action="ppaction://media"/>
            <a:extLst>
              <a:ext uri="{FF2B5EF4-FFF2-40B4-BE49-F238E27FC236}">
                <a16:creationId xmlns:a16="http://schemas.microsoft.com/office/drawing/2014/main" id="{3E2934BA-365D-479E-9C5B-EB4FEE7FB53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834631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5258"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298EBF-5C8D-46C7-A540-BE976215A081}"/>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2830286" y="405189"/>
            <a:ext cx="6434339" cy="6155267"/>
          </a:xfrm>
          <a:prstGeom prst="rect">
            <a:avLst/>
          </a:prstGeom>
        </p:spPr>
      </p:pic>
      <p:pic>
        <p:nvPicPr>
          <p:cNvPr id="4" name="Audio 1">
            <a:hlinkClick r:id="" action="ppaction://media"/>
            <a:extLst>
              <a:ext uri="{FF2B5EF4-FFF2-40B4-BE49-F238E27FC236}">
                <a16:creationId xmlns:a16="http://schemas.microsoft.com/office/drawing/2014/main" id="{841B82CB-4A10-462C-83D8-230AD6DAAB8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47248"/>
            <a:ext cx="609600" cy="609600"/>
          </a:xfrm>
          <a:prstGeom prst="rect">
            <a:avLst/>
          </a:prstGeom>
        </p:spPr>
      </p:pic>
    </p:spTree>
    <p:extLst>
      <p:ext uri="{BB962C8B-B14F-4D97-AF65-F5344CB8AC3E}">
        <p14:creationId xmlns:p14="http://schemas.microsoft.com/office/powerpoint/2010/main" val="3163475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92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02126FE-CBB5-41E0-BAE0-4AFD61B00649}"/>
              </a:ext>
            </a:extLst>
          </p:cNvPr>
          <p:cNvSpPr/>
          <p:nvPr/>
        </p:nvSpPr>
        <p:spPr>
          <a:xfrm>
            <a:off x="573035" y="1643955"/>
            <a:ext cx="10812720" cy="4774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970179"/>
            <a:ext cx="8956084" cy="523220"/>
          </a:xfrm>
          <a:prstGeom prst="rect">
            <a:avLst/>
          </a:prstGeom>
          <a:noFill/>
        </p:spPr>
        <p:txBody>
          <a:bodyPr wrap="square">
            <a:spAutoFit/>
          </a:bodyPr>
          <a:lstStyle/>
          <a:p>
            <a:r>
              <a:rPr lang="en-US" sz="2800" b="1" dirty="0">
                <a:solidFill>
                  <a:srgbClr val="FF0000"/>
                </a:solidFill>
                <a:latin typeface="Times New Roman" panose="02020603050405020304" pitchFamily="18" charset="0"/>
                <a:cs typeface="Times New Roman" panose="02020603050405020304" pitchFamily="18" charset="0"/>
              </a:rPr>
              <a:t>C. AI APPLICATION IN PROCESS OPTIMIZATION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685005" y="2016793"/>
            <a:ext cx="10700750" cy="4401461"/>
          </a:xfrm>
          <a:prstGeom prst="rect">
            <a:avLst/>
          </a:prstGeom>
          <a:noFill/>
        </p:spPr>
        <p:txBody>
          <a:bodyPr wrap="square" rtlCol="0">
            <a:spAutoFit/>
          </a:bodyPr>
          <a:lstStyle/>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CA" sz="2800" dirty="0">
                <a:effectLst/>
                <a:latin typeface="Times New Roman" panose="02020603050405020304" pitchFamily="18" charset="0"/>
                <a:ea typeface="MS Mincho" panose="02020609040205080304" pitchFamily="49" charset="-128"/>
                <a:cs typeface="Times New Roman" panose="02020603050405020304" pitchFamily="18" charset="0"/>
              </a:rPr>
              <a:t>Apply AI to streamline and improve HR processes. </a:t>
            </a:r>
          </a:p>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CA" sz="2800" dirty="0">
                <a:effectLst/>
                <a:latin typeface="Times New Roman" panose="02020603050405020304" pitchFamily="18" charset="0"/>
                <a:ea typeface="MS Mincho" panose="02020609040205080304" pitchFamily="49" charset="-128"/>
                <a:cs typeface="Times New Roman" panose="02020603050405020304" pitchFamily="18" charset="0"/>
              </a:rPr>
              <a:t>Well-implemented AI tools </a:t>
            </a:r>
            <a:r>
              <a:rPr lang="en-CA" sz="2800" b="1" dirty="0">
                <a:effectLst/>
                <a:latin typeface="Times New Roman" panose="02020603050405020304" pitchFamily="18" charset="0"/>
                <a:ea typeface="MS Mincho" panose="02020609040205080304" pitchFamily="49" charset="-128"/>
                <a:cs typeface="Times New Roman" panose="02020603050405020304" pitchFamily="18" charset="0"/>
              </a:rPr>
              <a:t>enhance rather than replace</a:t>
            </a:r>
            <a:r>
              <a:rPr lang="en-CA" sz="2800" dirty="0">
                <a:effectLst/>
                <a:latin typeface="Times New Roman" panose="02020603050405020304" pitchFamily="18" charset="0"/>
                <a:ea typeface="MS Mincho" panose="02020609040205080304" pitchFamily="49" charset="-128"/>
                <a:cs typeface="Times New Roman" panose="02020603050405020304" pitchFamily="18" charset="0"/>
              </a:rPr>
              <a:t> human work.</a:t>
            </a:r>
          </a:p>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CA" sz="2800" dirty="0">
                <a:effectLst/>
                <a:latin typeface="Times New Roman" panose="02020603050405020304" pitchFamily="18" charset="0"/>
                <a:ea typeface="MS Mincho" panose="02020609040205080304" pitchFamily="49" charset="-128"/>
                <a:cs typeface="Times New Roman" panose="02020603050405020304" pitchFamily="18" charset="0"/>
              </a:rPr>
              <a:t> Managers should design pilot projects (e.g. implement an AI tool for resume screening) and measure outcomes. </a:t>
            </a:r>
          </a:p>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CA" sz="2800" dirty="0">
                <a:effectLst/>
                <a:latin typeface="Times New Roman" panose="02020603050405020304" pitchFamily="18" charset="0"/>
                <a:ea typeface="MS Mincho" panose="02020609040205080304" pitchFamily="49" charset="-128"/>
                <a:cs typeface="Times New Roman" panose="02020603050405020304" pitchFamily="18" charset="0"/>
              </a:rPr>
              <a:t>Continuous feedback ensures AI tools remain aligned with goals; as experts note, </a:t>
            </a:r>
            <a:r>
              <a:rPr lang="en-CA" sz="2800" b="1" i="1" dirty="0">
                <a:effectLst/>
                <a:latin typeface="Times New Roman" panose="02020603050405020304" pitchFamily="18" charset="0"/>
                <a:ea typeface="MS Mincho" panose="02020609040205080304" pitchFamily="49" charset="-128"/>
                <a:cs typeface="Times New Roman" panose="02020603050405020304" pitchFamily="18" charset="0"/>
              </a:rPr>
              <a:t>“when selecting and deploying AI tools, organizations should prioritize a thorough evaluation process tailored to their specific needs”</a:t>
            </a:r>
            <a:endParaRPr lang="en-CA" sz="2800" b="1"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9" name="Rectangle 8">
            <a:extLst>
              <a:ext uri="{FF2B5EF4-FFF2-40B4-BE49-F238E27FC236}">
                <a16:creationId xmlns:a16="http://schemas.microsoft.com/office/drawing/2014/main" id="{7E82E806-FFC5-41FB-A9C8-EA49A61FD0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C20A5C7-AC63-45E8-BA11-4FA71AA0FB2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5C6A565-E80E-4CD4-89EA-30C454D24EE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90537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935396"/>
            <a:ext cx="7972425" cy="954107"/>
          </a:xfrm>
          <a:prstGeom prst="rect">
            <a:avLst/>
          </a:prstGeom>
          <a:noFill/>
        </p:spPr>
        <p:txBody>
          <a:bodyPr wrap="square">
            <a:spAutoFit/>
          </a:bodyPr>
          <a:lstStyle/>
          <a:p>
            <a:r>
              <a:rPr lang="en-US" sz="2800" b="1" dirty="0">
                <a:solidFill>
                  <a:srgbClr val="FF0000"/>
                </a:solidFill>
                <a:latin typeface="Times New Roman" panose="02020603050405020304" pitchFamily="18" charset="0"/>
                <a:cs typeface="Times New Roman" panose="02020603050405020304" pitchFamily="18" charset="0"/>
              </a:rPr>
              <a:t>D. INTEGRATED DELIVERY</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942308" y="2099572"/>
            <a:ext cx="10812721" cy="1261884"/>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This Step Has Three Sections In Integrated Delivery Planner.</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DBAD87DF-24A2-43D2-9D6E-B5161C262A5D}"/>
              </a:ext>
            </a:extLst>
          </p:cNvPr>
          <p:cNvGraphicFramePr/>
          <p:nvPr/>
        </p:nvGraphicFramePr>
        <p:xfrm>
          <a:off x="1263420" y="2730514"/>
          <a:ext cx="9665160" cy="29616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699098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67F8E9-D6C3-4BC6-99ED-A7F019A44BA0}"/>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804124" y="980733"/>
            <a:ext cx="10931052" cy="5057210"/>
          </a:xfrm>
          <a:prstGeom prst="rect">
            <a:avLst/>
          </a:prstGeom>
        </p:spPr>
      </p:pic>
      <p:pic>
        <p:nvPicPr>
          <p:cNvPr id="6" name="Audio 1">
            <a:hlinkClick r:id="" action="ppaction://media"/>
            <a:extLst>
              <a:ext uri="{FF2B5EF4-FFF2-40B4-BE49-F238E27FC236}">
                <a16:creationId xmlns:a16="http://schemas.microsoft.com/office/drawing/2014/main" id="{3677E5C3-D495-4D21-BB65-F16873C6C0B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1847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17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2DBCF2F-26B8-4160-A007-B13E00CA786F}"/>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1628151" y="1233181"/>
            <a:ext cx="9953478" cy="4891848"/>
          </a:xfrm>
          <a:prstGeom prst="rect">
            <a:avLst/>
          </a:prstGeom>
        </p:spPr>
      </p:pic>
      <p:pic>
        <p:nvPicPr>
          <p:cNvPr id="6" name="Audio 1">
            <a:hlinkClick r:id="" action="ppaction://media"/>
            <a:extLst>
              <a:ext uri="{FF2B5EF4-FFF2-40B4-BE49-F238E27FC236}">
                <a16:creationId xmlns:a16="http://schemas.microsoft.com/office/drawing/2014/main" id="{29AF8614-5F9B-4A26-BDDA-DABA0FD46FB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89952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768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mute="1"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02126FE-CBB5-41E0-BAE0-4AFD61B00649}"/>
              </a:ext>
            </a:extLst>
          </p:cNvPr>
          <p:cNvSpPr/>
          <p:nvPr/>
        </p:nvSpPr>
        <p:spPr>
          <a:xfrm>
            <a:off x="617280" y="1685495"/>
            <a:ext cx="10812720" cy="4820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970179"/>
            <a:ext cx="6232563"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E. PREDICTIVE MEASUREMENT</a:t>
            </a: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2295346"/>
            <a:ext cx="10487692" cy="3801041"/>
          </a:xfrm>
          <a:prstGeom prst="rect">
            <a:avLst/>
          </a:prstGeom>
          <a:noFill/>
        </p:spPr>
        <p:txBody>
          <a:bodyPr wrap="square" rtlCol="0">
            <a:spAutoFit/>
          </a:bodyPr>
          <a:lstStyle/>
          <a:p>
            <a:endParaRPr lang="en-US" sz="2400" dirty="0">
              <a:latin typeface="Times New Roman" panose="02020603050405020304" pitchFamily="18"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 pos="1139825" algn="l"/>
              </a:tabLst>
            </a:pPr>
            <a:r>
              <a:rPr lang="en-CA" sz="2400" b="1" dirty="0">
                <a:effectLst/>
                <a:latin typeface="Times New Roman" panose="02020603050405020304" pitchFamily="18" charset="0"/>
                <a:ea typeface="MS Mincho" panose="02020609040205080304" pitchFamily="49" charset="-128"/>
                <a:cs typeface="Times New Roman" panose="02020603050405020304" pitchFamily="18" charset="0"/>
              </a:rPr>
              <a:t>Predictive Measurement</a:t>
            </a: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 Define and monitor key metrics using AI. </a:t>
            </a:r>
          </a:p>
          <a:p>
            <a:pPr marL="342900" lvl="0" indent="-342900">
              <a:spcAft>
                <a:spcPts val="1000"/>
              </a:spcAft>
              <a:buSzPts val="1000"/>
              <a:buFont typeface="Symbol" panose="05050102010706020507" pitchFamily="18" charset="2"/>
              <a:buChar char=""/>
              <a:tabLst>
                <a:tab pos="457200" algn="l"/>
                <a:tab pos="1139825" algn="l"/>
              </a:tabLst>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AI enables real-time dashboards and alerts (e.g. flag high flight-risk employees).</a:t>
            </a:r>
          </a:p>
          <a:p>
            <a:pPr marL="342900" lvl="0" indent="-342900">
              <a:spcAft>
                <a:spcPts val="1000"/>
              </a:spcAft>
              <a:buSzPts val="1000"/>
              <a:buFont typeface="Symbol" panose="05050102010706020507" pitchFamily="18" charset="2"/>
              <a:buChar char=""/>
              <a:tabLst>
                <a:tab pos="457200" algn="l"/>
                <a:tab pos="1139825" algn="l"/>
              </a:tabLst>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 Managers should align metrics to strategic goals: for instance, measure how AI-assisted hiring affects diversity or time-to-fill. The framework emphasizes “predictive measurement” – assessing outcomes not just retrospectively but forecasting future trends. </a:t>
            </a:r>
          </a:p>
          <a:p>
            <a:pPr marL="342900" lvl="0" indent="-342900">
              <a:spcAft>
                <a:spcPts val="1000"/>
              </a:spcAft>
              <a:buSzPts val="1000"/>
              <a:buFont typeface="Symbol" panose="05050102010706020507" pitchFamily="18" charset="2"/>
              <a:buChar char=""/>
              <a:tabLst>
                <a:tab pos="457200" algn="l"/>
                <a:tab pos="1139825" algn="l"/>
              </a:tabLst>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Implementing this step, HR can use machine learning models to score candidates or predict turnover and then evaluate model accuracy continuously.</a:t>
            </a:r>
          </a:p>
        </p:txBody>
      </p:sp>
      <p:sp>
        <p:nvSpPr>
          <p:cNvPr id="9" name="Rectangle 8">
            <a:extLst>
              <a:ext uri="{FF2B5EF4-FFF2-40B4-BE49-F238E27FC236}">
                <a16:creationId xmlns:a16="http://schemas.microsoft.com/office/drawing/2014/main" id="{7E82E806-FFC5-41FB-A9C8-EA49A61FD0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C20A5C7-AC63-45E8-BA11-4FA71AA0FB2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5C6A565-E80E-4CD4-89EA-30C454D24EE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81329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7306" y="899030"/>
            <a:ext cx="6214919" cy="523220"/>
          </a:xfrm>
          <a:prstGeom prst="rect">
            <a:avLst/>
          </a:prstGeom>
          <a:noFill/>
        </p:spPr>
        <p:txBody>
          <a:bodyPr wrap="square" rtlCol="0">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F.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40503"/>
            <a:ext cx="10457543" cy="3285708"/>
          </a:xfrm>
          <a:prstGeom prst="rect">
            <a:avLst/>
          </a:prstGeom>
          <a:noFill/>
        </p:spPr>
        <p:txBody>
          <a:bodyPr wrap="square" rtlCol="0">
            <a:spAutoFit/>
          </a:bodyPr>
          <a:lstStyle/>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CA" sz="2400" b="1" dirty="0">
                <a:effectLst/>
                <a:latin typeface="Times New Roman" panose="02020603050405020304" pitchFamily="18" charset="0"/>
                <a:ea typeface="MS Mincho" panose="02020609040205080304" pitchFamily="49" charset="-128"/>
                <a:cs typeface="Times New Roman" panose="02020603050405020304" pitchFamily="18" charset="0"/>
              </a:rPr>
              <a:t>Analytics (Continuous Improvement)</a:t>
            </a: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 Build analytical capability and iterate. The final step is to use advanced analytics (including AI) as an ongoing operating system. </a:t>
            </a:r>
          </a:p>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This means maintaining data quality, updating models, and learning from outcomes. </a:t>
            </a:r>
          </a:p>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Organizations should establish centers of excellence or roles (people analytics teams) to manage AI tools. </a:t>
            </a:r>
          </a:p>
        </p:txBody>
      </p:sp>
    </p:spTree>
    <p:extLst>
      <p:ext uri="{BB962C8B-B14F-4D97-AF65-F5344CB8AC3E}">
        <p14:creationId xmlns:p14="http://schemas.microsoft.com/office/powerpoint/2010/main" val="33692188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7306" y="899030"/>
            <a:ext cx="6214919" cy="523220"/>
          </a:xfrm>
          <a:prstGeom prst="rect">
            <a:avLst/>
          </a:prstGeom>
          <a:noFill/>
        </p:spPr>
        <p:txBody>
          <a:bodyPr wrap="square" rtlCol="0">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F. ANALYTICS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4868" y="2357211"/>
            <a:ext cx="10457543" cy="3153940"/>
          </a:xfrm>
          <a:prstGeom prst="rect">
            <a:avLst/>
          </a:prstGeom>
          <a:noFill/>
        </p:spPr>
        <p:txBody>
          <a:bodyPr wrap="square" rtlCol="0">
            <a:spAutoFit/>
          </a:bodyPr>
          <a:lstStyle/>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CA" sz="2800" dirty="0">
                <a:effectLst/>
                <a:latin typeface="Times New Roman" panose="02020603050405020304" pitchFamily="18" charset="0"/>
                <a:ea typeface="MS Mincho" panose="02020609040205080304" pitchFamily="49" charset="-128"/>
                <a:cs typeface="Times New Roman" panose="02020603050405020304" pitchFamily="18" charset="0"/>
              </a:rPr>
              <a:t>Crucially, managers must institute feedback loops: regularly audit AI decisions, refine algorithms, and improve data inputs. </a:t>
            </a:r>
          </a:p>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CA" sz="2800" dirty="0">
                <a:effectLst/>
                <a:latin typeface="Times New Roman" panose="02020603050405020304" pitchFamily="18" charset="0"/>
                <a:ea typeface="MS Mincho" panose="02020609040205080304" pitchFamily="49" charset="-128"/>
                <a:cs typeface="Times New Roman" panose="02020603050405020304" pitchFamily="18" charset="0"/>
              </a:rPr>
              <a:t>Over time, this creates a culture of data-driven HR, where AI insights are embedded into strategy. As one guide notes, this step yields sustained gains </a:t>
            </a:r>
            <a:r>
              <a:rPr lang="en-CA" sz="2800" b="1" dirty="0">
                <a:effectLst/>
                <a:latin typeface="Times New Roman" panose="02020603050405020304" pitchFamily="18" charset="0"/>
                <a:ea typeface="MS Mincho" panose="02020609040205080304" pitchFamily="49" charset="-128"/>
                <a:cs typeface="Times New Roman" panose="02020603050405020304" pitchFamily="18" charset="0"/>
              </a:rPr>
              <a:t>(“AI analytics tools help deliver improved performance in all operational areas”).</a:t>
            </a:r>
          </a:p>
        </p:txBody>
      </p:sp>
    </p:spTree>
    <p:extLst>
      <p:ext uri="{BB962C8B-B14F-4D97-AF65-F5344CB8AC3E}">
        <p14:creationId xmlns:p14="http://schemas.microsoft.com/office/powerpoint/2010/main" val="2092600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46FBF1E-5D1D-4631-8A77-4EC0454BC597}"/>
              </a:ext>
            </a:extLst>
          </p:cNvPr>
          <p:cNvSpPr txBox="1"/>
          <p:nvPr/>
        </p:nvSpPr>
        <p:spPr>
          <a:xfrm>
            <a:off x="3519714" y="382741"/>
            <a:ext cx="5152571" cy="480837"/>
          </a:xfrm>
          <a:prstGeom prst="rect">
            <a:avLst/>
          </a:prstGeom>
          <a:noFill/>
        </p:spPr>
        <p:txBody>
          <a:bodyPr wrap="square" rtlCol="0">
            <a:spAutoFit/>
          </a:bodyPr>
          <a:lstStyle/>
          <a:p>
            <a:pPr>
              <a:lnSpc>
                <a:spcPct val="115000"/>
              </a:lnSpc>
              <a:spcAft>
                <a:spcPts val="1000"/>
              </a:spcAft>
              <a:tabLst>
                <a:tab pos="1139825" algn="l"/>
              </a:tabLst>
            </a:pPr>
            <a:r>
              <a:rPr lang="en-CA" sz="2400" b="1"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rPr>
              <a:t>Real-World Examples (2023–2025)</a:t>
            </a:r>
            <a:endParaRPr lang="en-CA" sz="2400"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5" name="TextBox 4">
            <a:extLst>
              <a:ext uri="{FF2B5EF4-FFF2-40B4-BE49-F238E27FC236}">
                <a16:creationId xmlns:a16="http://schemas.microsoft.com/office/drawing/2014/main" id="{8FF17169-44A1-4249-9990-3CBE6D73930E}"/>
              </a:ext>
            </a:extLst>
          </p:cNvPr>
          <p:cNvSpPr txBox="1"/>
          <p:nvPr/>
        </p:nvSpPr>
        <p:spPr>
          <a:xfrm>
            <a:off x="191730" y="863578"/>
            <a:ext cx="12000270" cy="5668027"/>
          </a:xfrm>
          <a:prstGeom prst="rect">
            <a:avLst/>
          </a:prstGeom>
          <a:noFill/>
        </p:spPr>
        <p:txBody>
          <a:bodyPr wrap="square">
            <a:spAutoFit/>
          </a:bodyPr>
          <a:lstStyle/>
          <a:p>
            <a:pPr>
              <a:lnSpc>
                <a:spcPct val="115000"/>
              </a:lnSpc>
              <a:spcAft>
                <a:spcPts val="1000"/>
              </a:spcAft>
              <a:tabLst>
                <a:tab pos="1139825" algn="l"/>
              </a:tabLst>
            </a:pPr>
            <a:r>
              <a:rPr lang="en-CA" sz="2400" b="1" i="1" dirty="0">
                <a:effectLst/>
                <a:latin typeface="Times New Roman" panose="02020603050405020304" pitchFamily="18" charset="0"/>
                <a:ea typeface="MS Mincho" panose="02020609040205080304" pitchFamily="49" charset="-128"/>
                <a:cs typeface="Times New Roman" panose="02020603050405020304" pitchFamily="18" charset="0"/>
              </a:rPr>
              <a:t>Many multinationals have integrated AI in HR. </a:t>
            </a:r>
          </a:p>
          <a:p>
            <a:pPr>
              <a:lnSpc>
                <a:spcPct val="115000"/>
              </a:lnSpc>
              <a:spcAft>
                <a:spcPts val="1000"/>
              </a:spcAft>
              <a:tabLst>
                <a:tab pos="1139825" algn="l"/>
              </a:tabLst>
            </a:pPr>
            <a:r>
              <a:rPr lang="en-CA" sz="2400" b="1" i="1" dirty="0">
                <a:effectLst/>
                <a:latin typeface="Times New Roman" panose="02020603050405020304" pitchFamily="18" charset="0"/>
                <a:ea typeface="MS Mincho" panose="02020609040205080304" pitchFamily="49" charset="-128"/>
                <a:cs typeface="Times New Roman" panose="02020603050405020304" pitchFamily="18" charset="0"/>
              </a:rPr>
              <a:t>Unilever</a:t>
            </a: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 is a prime example: its AI screening of digital interviews for entry-level roles not only sped hiring but significantly improved diversity. </a:t>
            </a:r>
          </a:p>
          <a:p>
            <a:pPr>
              <a:lnSpc>
                <a:spcPct val="115000"/>
              </a:lnSpc>
              <a:spcAft>
                <a:spcPts val="1000"/>
              </a:spcAft>
              <a:tabLst>
                <a:tab pos="1139825" algn="l"/>
              </a:tabLst>
            </a:pPr>
            <a:r>
              <a:rPr lang="en-CA" sz="2400" b="1" i="1" dirty="0">
                <a:effectLst/>
                <a:latin typeface="Times New Roman" panose="02020603050405020304" pitchFamily="18" charset="0"/>
                <a:ea typeface="MS Mincho" panose="02020609040205080304" pitchFamily="49" charset="-128"/>
                <a:cs typeface="Times New Roman" panose="02020603050405020304" pitchFamily="18" charset="0"/>
              </a:rPr>
              <a:t>IBM </a:t>
            </a: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has deployed AI for workforce planning at scale, using internal talent matching algorithms across its 350,000 employees. In performance management, global tech firms use AI to monitor productivity metrics and identify employee development needs; one study notes AI “provides continuous monitoring and predicts performance”, enabling proactive support. </a:t>
            </a:r>
          </a:p>
          <a:p>
            <a:pPr>
              <a:lnSpc>
                <a:spcPct val="115000"/>
              </a:lnSpc>
              <a:spcAft>
                <a:spcPts val="1000"/>
              </a:spcAft>
              <a:tabLst>
                <a:tab pos="1139825" algn="l"/>
              </a:tabLst>
            </a:pPr>
            <a:r>
              <a:rPr lang="en-CA" sz="2400" b="1" i="1" dirty="0">
                <a:effectLst/>
                <a:latin typeface="Times New Roman" panose="02020603050405020304" pitchFamily="18" charset="0"/>
                <a:ea typeface="MS Mincho" panose="02020609040205080304" pitchFamily="49" charset="-128"/>
                <a:cs typeface="Times New Roman" panose="02020603050405020304" pitchFamily="18" charset="0"/>
              </a:rPr>
              <a:t>Retail giant Walmart, </a:t>
            </a: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for instance</a:t>
            </a:r>
            <a:r>
              <a:rPr lang="en-CA" sz="2400" b="1" i="1" dirty="0">
                <a:effectLst/>
                <a:latin typeface="Times New Roman" panose="02020603050405020304" pitchFamily="18" charset="0"/>
                <a:ea typeface="MS Mincho" panose="02020609040205080304" pitchFamily="49" charset="-128"/>
                <a:cs typeface="Times New Roman" panose="02020603050405020304" pitchFamily="18" charset="0"/>
              </a:rPr>
              <a:t>,</a:t>
            </a: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 is exploring AI-driven scheduling and learning bots (News, 2023). </a:t>
            </a:r>
          </a:p>
          <a:p>
            <a:pPr>
              <a:lnSpc>
                <a:spcPct val="115000"/>
              </a:lnSpc>
              <a:spcAft>
                <a:spcPts val="1000"/>
              </a:spcAft>
              <a:tabLst>
                <a:tab pos="1139825" algn="l"/>
              </a:tabLst>
            </a:pP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Even professional services like </a:t>
            </a:r>
            <a:r>
              <a:rPr lang="en-CA" sz="2400" b="1" i="1" dirty="0">
                <a:effectLst/>
                <a:latin typeface="Times New Roman" panose="02020603050405020304" pitchFamily="18" charset="0"/>
                <a:ea typeface="MS Mincho" panose="02020609040205080304" pitchFamily="49" charset="-128"/>
                <a:cs typeface="Times New Roman" panose="02020603050405020304" pitchFamily="18" charset="0"/>
              </a:rPr>
              <a:t>Deloitte and PwC </a:t>
            </a:r>
            <a:r>
              <a:rPr lang="en-CA" sz="2400" dirty="0">
                <a:effectLst/>
                <a:latin typeface="Times New Roman" panose="02020603050405020304" pitchFamily="18" charset="0"/>
                <a:ea typeface="MS Mincho" panose="02020609040205080304" pitchFamily="49" charset="-128"/>
                <a:cs typeface="Times New Roman" panose="02020603050405020304" pitchFamily="18" charset="0"/>
              </a:rPr>
              <a:t>use people analytics platforms (AI-enabled) to forecast staffing needs by office and skill, aligning capacity with client demand (industry reports, 2024).</a:t>
            </a:r>
          </a:p>
        </p:txBody>
      </p:sp>
    </p:spTree>
    <p:extLst>
      <p:ext uri="{BB962C8B-B14F-4D97-AF65-F5344CB8AC3E}">
        <p14:creationId xmlns:p14="http://schemas.microsoft.com/office/powerpoint/2010/main" val="39683057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7306" y="899030"/>
            <a:ext cx="6214919" cy="523220"/>
          </a:xfrm>
          <a:prstGeom prst="rect">
            <a:avLst/>
          </a:prstGeom>
          <a:noFill/>
        </p:spPr>
        <p:txBody>
          <a:bodyPr wrap="square" rtlCol="0">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Summary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64258"/>
            <a:ext cx="10812720" cy="3710439"/>
          </a:xfrm>
          <a:prstGeom prst="rect">
            <a:avLst/>
          </a:prstGeom>
          <a:noFill/>
        </p:spPr>
        <p:txBody>
          <a:bodyPr wrap="square" rtlCol="0">
            <a:spAutoFit/>
          </a:bodyPr>
          <a:lstStyle/>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US" sz="2400" dirty="0">
                <a:effectLst/>
                <a:latin typeface="Cambria" panose="02040503050406030204" pitchFamily="18" charset="0"/>
                <a:ea typeface="MS Mincho" panose="02020609040205080304" pitchFamily="49" charset="-128"/>
                <a:cs typeface="Arial" panose="020B0604020202020204" pitchFamily="34" charset="0"/>
              </a:rPr>
              <a:t>By anchoring AI projects in the 21st-century HR model organizations can ensure AI tools serve long-term HR strategy. </a:t>
            </a:r>
          </a:p>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US" sz="2400" dirty="0">
                <a:effectLst/>
                <a:latin typeface="Cambria" panose="02040503050406030204" pitchFamily="18" charset="0"/>
                <a:ea typeface="MS Mincho" panose="02020609040205080304" pitchFamily="49" charset="-128"/>
                <a:cs typeface="Arial" panose="020B0604020202020204" pitchFamily="34" charset="0"/>
              </a:rPr>
              <a:t>Real-world examples show AI’s potential to improve efficiency and insight. However, managers must guard against biases and legal pitfalls through ethics frameworks, employee involvement, and careful change. </a:t>
            </a:r>
          </a:p>
          <a:p>
            <a:pPr marL="342900" lvl="0" indent="-342900">
              <a:lnSpc>
                <a:spcPct val="115000"/>
              </a:lnSpc>
              <a:spcAft>
                <a:spcPts val="1000"/>
              </a:spcAft>
              <a:buSzPts val="1000"/>
              <a:buFont typeface="Symbol" panose="05050102010706020507" pitchFamily="18" charset="2"/>
              <a:buChar char=""/>
              <a:tabLst>
                <a:tab pos="457200" algn="l"/>
                <a:tab pos="1139825" algn="l"/>
              </a:tabLst>
            </a:pPr>
            <a:r>
              <a:rPr lang="en-US" sz="2400" dirty="0">
                <a:effectLst/>
                <a:latin typeface="Cambria" panose="02040503050406030204" pitchFamily="18" charset="0"/>
                <a:ea typeface="MS Mincho" panose="02020609040205080304" pitchFamily="49" charset="-128"/>
                <a:cs typeface="Arial" panose="020B0604020202020204" pitchFamily="34" charset="0"/>
              </a:rPr>
              <a:t>With the right leadership, culture, and continuous oversight, AI can become a powerful asset in modern HRM, enabling data-driven decisions while maintaining the human touch that underpins a high-performing workforce.</a:t>
            </a:r>
            <a:endParaRPr lang="en-CA" sz="2400" dirty="0">
              <a:effectLst/>
              <a:latin typeface="Cambria" panose="02040503050406030204" pitchFamily="18" charset="0"/>
              <a:ea typeface="MS Mincho" panose="02020609040205080304" pitchFamily="49" charset="-128"/>
              <a:cs typeface="Arial" panose="020B0604020202020204" pitchFamily="34" charset="0"/>
            </a:endParaRPr>
          </a:p>
        </p:txBody>
      </p:sp>
    </p:spTree>
    <p:extLst>
      <p:ext uri="{BB962C8B-B14F-4D97-AF65-F5344CB8AC3E}">
        <p14:creationId xmlns:p14="http://schemas.microsoft.com/office/powerpoint/2010/main" val="37134874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77306" y="899030"/>
            <a:ext cx="6214919" cy="523220"/>
          </a:xfrm>
          <a:prstGeom prst="rect">
            <a:avLst/>
          </a:prstGeom>
          <a:noFill/>
        </p:spPr>
        <p:txBody>
          <a:bodyPr wrap="square" rtlCol="0">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References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35974" y="2155119"/>
            <a:ext cx="11798711" cy="4107278"/>
          </a:xfrm>
          <a:prstGeom prst="rect">
            <a:avLst/>
          </a:prstGeom>
          <a:noFill/>
        </p:spPr>
        <p:txBody>
          <a:bodyPr wrap="square" rtlCol="0">
            <a:spAutoFit/>
          </a:bodyPr>
          <a:lstStyle/>
          <a:p>
            <a:pPr marL="285750" indent="-285750">
              <a:lnSpc>
                <a:spcPct val="115000"/>
              </a:lnSpc>
              <a:spcAft>
                <a:spcPts val="1000"/>
              </a:spcAft>
              <a:buFont typeface="Arial" panose="020B0604020202020204" pitchFamily="34" charset="0"/>
              <a:buChar char="•"/>
              <a:tabLst>
                <a:tab pos="1139825" algn="l"/>
              </a:tabLst>
            </a:pPr>
            <a:r>
              <a:rPr lang="en-US" sz="1600" dirty="0">
                <a:latin typeface="Times New Roman" panose="02020603050405020304" pitchFamily="18" charset="0"/>
                <a:cs typeface="Times New Roman" panose="02020603050405020304" pitchFamily="18" charset="0"/>
              </a:rPr>
              <a:t>Fitz-</a:t>
            </a:r>
            <a:r>
              <a:rPr lang="en-US" sz="1600" dirty="0" err="1">
                <a:latin typeface="Times New Roman" panose="02020603050405020304" pitchFamily="18" charset="0"/>
                <a:cs typeface="Times New Roman" panose="02020603050405020304" pitchFamily="18" charset="0"/>
              </a:rPr>
              <a:t>enz</a:t>
            </a:r>
            <a:r>
              <a:rPr lang="en-US" sz="1600" dirty="0">
                <a:latin typeface="Times New Roman" panose="02020603050405020304" pitchFamily="18" charset="0"/>
                <a:cs typeface="Times New Roman" panose="02020603050405020304" pitchFamily="18" charset="0"/>
              </a:rPr>
              <a:t>, J. (2010) </a:t>
            </a:r>
            <a:r>
              <a:rPr lang="en-US" sz="1600" i="1" dirty="0">
                <a:latin typeface="Times New Roman" panose="02020603050405020304" pitchFamily="18" charset="0"/>
                <a:cs typeface="Times New Roman" panose="02020603050405020304" pitchFamily="18" charset="0"/>
              </a:rPr>
              <a:t>The New HR Analytics: Predicting the Economic Value of Your Company’s Human Capital Investments</a:t>
            </a:r>
            <a:r>
              <a:rPr lang="en-US" sz="1600" dirty="0">
                <a:latin typeface="Times New Roman" panose="02020603050405020304" pitchFamily="18" charset="0"/>
                <a:cs typeface="Times New Roman" panose="02020603050405020304" pitchFamily="18" charset="0"/>
              </a:rPr>
              <a:t>. New York: AMACOM.</a:t>
            </a:r>
          </a:p>
          <a:p>
            <a:pPr marL="285750" indent="-285750">
              <a:lnSpc>
                <a:spcPct val="115000"/>
              </a:lnSpc>
              <a:spcAft>
                <a:spcPts val="1000"/>
              </a:spcAft>
              <a:buFont typeface="Arial" panose="020B0604020202020204" pitchFamily="34" charset="0"/>
              <a:buChar char="•"/>
              <a:tabLst>
                <a:tab pos="1139825" algn="l"/>
              </a:tabLst>
            </a:pPr>
            <a:r>
              <a:rPr lang="en-CA" sz="1600" dirty="0" err="1">
                <a:effectLst/>
                <a:latin typeface="Times New Roman" panose="02020603050405020304" pitchFamily="18" charset="0"/>
                <a:ea typeface="MS Mincho" panose="02020609040205080304" pitchFamily="49" charset="-128"/>
                <a:cs typeface="Times New Roman" panose="02020603050405020304" pitchFamily="18" charset="0"/>
              </a:rPr>
              <a:t>Goergen</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J., de Bellis, E. &amp; </a:t>
            </a:r>
            <a:r>
              <a:rPr lang="en-CA" sz="1600" dirty="0" err="1">
                <a:effectLst/>
                <a:latin typeface="Times New Roman" panose="02020603050405020304" pitchFamily="18" charset="0"/>
                <a:ea typeface="MS Mincho" panose="02020609040205080304" pitchFamily="49" charset="-128"/>
                <a:cs typeface="Times New Roman" panose="02020603050405020304" pitchFamily="18" charset="0"/>
              </a:rPr>
              <a:t>Klesse</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A. (2025). </a:t>
            </a:r>
            <a:r>
              <a:rPr lang="en-CA" sz="1600" i="1" dirty="0">
                <a:effectLst/>
                <a:latin typeface="Times New Roman" panose="02020603050405020304" pitchFamily="18" charset="0"/>
                <a:ea typeface="MS Mincho" panose="02020609040205080304" pitchFamily="49" charset="-128"/>
                <a:cs typeface="Times New Roman" panose="02020603050405020304" pitchFamily="18" charset="0"/>
              </a:rPr>
              <a:t>How AI Assessment Tools Affect Job Candidates’ Behavior</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Harvard Business Review, July 14, 2025</a:t>
            </a:r>
            <a:r>
              <a:rPr lang="en-CA" sz="1600" u="sng" dirty="0">
                <a:solidFill>
                  <a:srgbClr val="0000FF"/>
                </a:solidFill>
                <a:effectLst/>
                <a:latin typeface="Times New Roman" panose="02020603050405020304" pitchFamily="18" charset="0"/>
                <a:ea typeface="MS Mincho" panose="02020609040205080304" pitchFamily="49" charset="-128"/>
                <a:cs typeface="Times New Roman" panose="02020603050405020304" pitchFamily="18" charset="0"/>
                <a:hlinkClick r:id="rId3"/>
              </a:rPr>
              <a:t>hbr.org</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a:t>
            </a:r>
          </a:p>
          <a:p>
            <a:pPr marL="285750" indent="-285750">
              <a:lnSpc>
                <a:spcPct val="115000"/>
              </a:lnSpc>
              <a:spcAft>
                <a:spcPts val="1000"/>
              </a:spcAft>
              <a:buFont typeface="Arial" panose="020B0604020202020204" pitchFamily="34" charset="0"/>
              <a:buChar char="•"/>
              <a:tabLst>
                <a:tab pos="1139825" algn="l"/>
              </a:tabLst>
            </a:pP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Mohamed, H.H., </a:t>
            </a:r>
            <a:r>
              <a:rPr lang="en-CA" sz="1600" dirty="0" err="1">
                <a:effectLst/>
                <a:latin typeface="Times New Roman" panose="02020603050405020304" pitchFamily="18" charset="0"/>
                <a:ea typeface="MS Mincho" panose="02020609040205080304" pitchFamily="49" charset="-128"/>
                <a:cs typeface="Times New Roman" panose="02020603050405020304" pitchFamily="18" charset="0"/>
              </a:rPr>
              <a:t>Matimbwa</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H. &amp; </a:t>
            </a:r>
            <a:r>
              <a:rPr lang="en-CA" sz="1600" dirty="0" err="1">
                <a:effectLst/>
                <a:latin typeface="Times New Roman" panose="02020603050405020304" pitchFamily="18" charset="0"/>
                <a:ea typeface="MS Mincho" panose="02020609040205080304" pitchFamily="49" charset="-128"/>
                <a:cs typeface="Times New Roman" panose="02020603050405020304" pitchFamily="18" charset="0"/>
              </a:rPr>
              <a:t>Banzi</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J. (2025). </a:t>
            </a:r>
            <a:r>
              <a:rPr lang="en-CA" sz="1600" i="1" dirty="0">
                <a:effectLst/>
                <a:latin typeface="Times New Roman" panose="02020603050405020304" pitchFamily="18" charset="0"/>
                <a:ea typeface="MS Mincho" panose="02020609040205080304" pitchFamily="49" charset="-128"/>
                <a:cs typeface="Times New Roman" panose="02020603050405020304" pitchFamily="18" charset="0"/>
              </a:rPr>
              <a:t>Unveiling the Potential of Artificial Intelligence in Human Resource Management: A Systematic Review of Adoption Strategies, Challenges, and Future Directions</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CA" sz="1600" dirty="0" err="1">
                <a:effectLst/>
                <a:latin typeface="Times New Roman" panose="02020603050405020304" pitchFamily="18" charset="0"/>
                <a:ea typeface="MS Mincho" panose="02020609040205080304" pitchFamily="49" charset="-128"/>
                <a:cs typeface="Times New Roman" panose="02020603050405020304" pitchFamily="18" charset="0"/>
              </a:rPr>
              <a:t>Cureus</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Journal of Business and Economics, 2: es44404-025-03698-0</a:t>
            </a:r>
            <a:r>
              <a:rPr lang="en-CA" sz="1600" u="sng" dirty="0">
                <a:solidFill>
                  <a:srgbClr val="0000FF"/>
                </a:solidFill>
                <a:effectLst/>
                <a:latin typeface="Times New Roman" panose="02020603050405020304" pitchFamily="18" charset="0"/>
                <a:ea typeface="MS Mincho" panose="02020609040205080304" pitchFamily="49" charset="-128"/>
                <a:cs typeface="Times New Roman" panose="02020603050405020304" pitchFamily="18" charset="0"/>
                <a:hlinkClick r:id="rId4"/>
              </a:rPr>
              <a:t>repository.must.ac.tz</a:t>
            </a:r>
            <a:r>
              <a:rPr lang="en-CA" sz="1600" u="sng" dirty="0">
                <a:solidFill>
                  <a:srgbClr val="0000FF"/>
                </a:solidFill>
                <a:effectLst/>
                <a:latin typeface="Times New Roman" panose="02020603050405020304" pitchFamily="18" charset="0"/>
                <a:ea typeface="MS Mincho" panose="02020609040205080304" pitchFamily="49" charset="-128"/>
                <a:cs typeface="Times New Roman" panose="02020603050405020304" pitchFamily="18" charset="0"/>
                <a:hlinkClick r:id="rId5"/>
              </a:rPr>
              <a:t>repository.must.ac.tz</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a:t>
            </a:r>
          </a:p>
          <a:p>
            <a:pPr marL="285750" indent="-285750">
              <a:lnSpc>
                <a:spcPct val="115000"/>
              </a:lnSpc>
              <a:spcAft>
                <a:spcPts val="1000"/>
              </a:spcAft>
              <a:buFont typeface="Arial" panose="020B0604020202020204" pitchFamily="34" charset="0"/>
              <a:buChar char="•"/>
              <a:tabLst>
                <a:tab pos="1139825" algn="l"/>
              </a:tabLst>
            </a:pP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van der Merwe, M. &amp; </a:t>
            </a:r>
            <a:r>
              <a:rPr lang="en-CA" sz="1600" dirty="0" err="1">
                <a:effectLst/>
                <a:latin typeface="Times New Roman" panose="02020603050405020304" pitchFamily="18" charset="0"/>
                <a:ea typeface="MS Mincho" panose="02020609040205080304" pitchFamily="49" charset="-128"/>
                <a:cs typeface="Times New Roman" panose="02020603050405020304" pitchFamily="18" charset="0"/>
              </a:rPr>
              <a:t>Veldsman</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D. (2023). </a:t>
            </a:r>
            <a:r>
              <a:rPr lang="en-CA" sz="1600" i="1" dirty="0">
                <a:effectLst/>
                <a:latin typeface="Times New Roman" panose="02020603050405020304" pitchFamily="18" charset="0"/>
                <a:ea typeface="MS Mincho" panose="02020609040205080304" pitchFamily="49" charset="-128"/>
                <a:cs typeface="Times New Roman" panose="02020603050405020304" pitchFamily="18" charset="0"/>
              </a:rPr>
              <a:t>AI Risk Management for HR: 3 Key Risks To Manage &amp; HR Actions To Take</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AIHR Blog (digital article)</a:t>
            </a:r>
            <a:r>
              <a:rPr lang="en-CA" sz="1600" u="sng" dirty="0">
                <a:solidFill>
                  <a:srgbClr val="0000FF"/>
                </a:solidFill>
                <a:effectLst/>
                <a:latin typeface="Times New Roman" panose="02020603050405020304" pitchFamily="18" charset="0"/>
                <a:ea typeface="MS Mincho" panose="02020609040205080304" pitchFamily="49" charset="-128"/>
                <a:cs typeface="Times New Roman" panose="02020603050405020304" pitchFamily="18" charset="0"/>
                <a:hlinkClick r:id="rId6"/>
              </a:rPr>
              <a:t>aihr.com</a:t>
            </a:r>
            <a:r>
              <a:rPr lang="en-CA" sz="1600" u="sng" dirty="0">
                <a:solidFill>
                  <a:srgbClr val="0000FF"/>
                </a:solidFill>
                <a:effectLst/>
                <a:latin typeface="Times New Roman" panose="02020603050405020304" pitchFamily="18" charset="0"/>
                <a:ea typeface="MS Mincho" panose="02020609040205080304" pitchFamily="49" charset="-128"/>
                <a:cs typeface="Times New Roman" panose="02020603050405020304" pitchFamily="18" charset="0"/>
                <a:hlinkClick r:id="rId7"/>
              </a:rPr>
              <a:t>aihr.com</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a:t>
            </a:r>
          </a:p>
          <a:p>
            <a:pPr marL="285750" indent="-285750">
              <a:lnSpc>
                <a:spcPct val="115000"/>
              </a:lnSpc>
              <a:spcAft>
                <a:spcPts val="1000"/>
              </a:spcAft>
              <a:buFont typeface="Arial" panose="020B0604020202020204" pitchFamily="34" charset="0"/>
              <a:buChar char="•"/>
              <a:tabLst>
                <a:tab pos="1139825" algn="l"/>
              </a:tabLst>
            </a:pPr>
            <a:r>
              <a:rPr lang="en-CA" sz="1600" b="1" dirty="0" err="1">
                <a:effectLst/>
                <a:latin typeface="Times New Roman" panose="02020603050405020304" pitchFamily="18" charset="0"/>
                <a:ea typeface="MS Mincho" panose="02020609040205080304" pitchFamily="49" charset="-128"/>
                <a:cs typeface="Times New Roman" panose="02020603050405020304" pitchFamily="18" charset="0"/>
              </a:rPr>
              <a:t>Coadvantage</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(2025). </a:t>
            </a:r>
            <a:r>
              <a:rPr lang="en-CA" sz="1600" i="1" dirty="0">
                <a:effectLst/>
                <a:latin typeface="Times New Roman" panose="02020603050405020304" pitchFamily="18" charset="0"/>
                <a:ea typeface="MS Mincho" panose="02020609040205080304" pitchFamily="49" charset="-128"/>
                <a:cs typeface="Times New Roman" panose="02020603050405020304" pitchFamily="18" charset="0"/>
              </a:rPr>
              <a:t>AI in HR: What Small Business Leaders Need to Know Now</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CA" sz="1600" dirty="0" err="1">
                <a:effectLst/>
                <a:latin typeface="Times New Roman" panose="02020603050405020304" pitchFamily="18" charset="0"/>
                <a:ea typeface="MS Mincho" panose="02020609040205080304" pitchFamily="49" charset="-128"/>
                <a:cs typeface="Times New Roman" panose="02020603050405020304" pitchFamily="18" charset="0"/>
              </a:rPr>
              <a:t>CoAdvantage</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(blog), September 8, 2025</a:t>
            </a:r>
            <a:r>
              <a:rPr lang="en-CA" sz="1600" u="sng" dirty="0">
                <a:solidFill>
                  <a:srgbClr val="0000FF"/>
                </a:solidFill>
                <a:effectLst/>
                <a:latin typeface="Times New Roman" panose="02020603050405020304" pitchFamily="18" charset="0"/>
                <a:ea typeface="MS Mincho" panose="02020609040205080304" pitchFamily="49" charset="-128"/>
                <a:cs typeface="Times New Roman" panose="02020603050405020304" pitchFamily="18" charset="0"/>
                <a:hlinkClick r:id="rId8"/>
              </a:rPr>
              <a:t>coadvantage.com</a:t>
            </a:r>
            <a:r>
              <a:rPr lang="en-CA" sz="1600" u="sng" dirty="0">
                <a:solidFill>
                  <a:srgbClr val="0000FF"/>
                </a:solidFill>
                <a:effectLst/>
                <a:latin typeface="Times New Roman" panose="02020603050405020304" pitchFamily="18" charset="0"/>
                <a:ea typeface="MS Mincho" panose="02020609040205080304" pitchFamily="49" charset="-128"/>
                <a:cs typeface="Times New Roman" panose="02020603050405020304" pitchFamily="18" charset="0"/>
                <a:hlinkClick r:id="rId9"/>
              </a:rPr>
              <a:t>coadvantage.com</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a:t>
            </a:r>
          </a:p>
          <a:p>
            <a:pPr marL="285750" indent="-285750">
              <a:lnSpc>
                <a:spcPct val="115000"/>
              </a:lnSpc>
              <a:spcAft>
                <a:spcPts val="1000"/>
              </a:spcAft>
              <a:buFont typeface="Arial" panose="020B0604020202020204" pitchFamily="34" charset="0"/>
              <a:buChar char="•"/>
              <a:tabLst>
                <a:tab pos="1139825" algn="l"/>
              </a:tabLst>
            </a:pP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AIHR (2025). </a:t>
            </a:r>
            <a:r>
              <a:rPr lang="en-CA" sz="1600" i="1" dirty="0">
                <a:effectLst/>
                <a:latin typeface="Times New Roman" panose="02020603050405020304" pitchFamily="18" charset="0"/>
                <a:ea typeface="MS Mincho" panose="02020609040205080304" pitchFamily="49" charset="-128"/>
                <a:cs typeface="Times New Roman" panose="02020603050405020304" pitchFamily="18" charset="0"/>
              </a:rPr>
              <a:t>Leading HR / AI Transformation: AI Risk Management for HR</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 AIHR Digital Report (blog)</a:t>
            </a:r>
            <a:r>
              <a:rPr lang="en-CA" sz="1600" u="sng" dirty="0">
                <a:solidFill>
                  <a:srgbClr val="0000FF"/>
                </a:solidFill>
                <a:effectLst/>
                <a:latin typeface="Times New Roman" panose="02020603050405020304" pitchFamily="18" charset="0"/>
                <a:ea typeface="MS Mincho" panose="02020609040205080304" pitchFamily="49" charset="-128"/>
                <a:cs typeface="Times New Roman" panose="02020603050405020304" pitchFamily="18" charset="0"/>
                <a:hlinkClick r:id="rId6"/>
              </a:rPr>
              <a:t>aihr.com</a:t>
            </a:r>
            <a:r>
              <a:rPr lang="en-CA" sz="1600" u="sng" dirty="0">
                <a:solidFill>
                  <a:srgbClr val="0000FF"/>
                </a:solidFill>
                <a:effectLst/>
                <a:latin typeface="Times New Roman" panose="02020603050405020304" pitchFamily="18" charset="0"/>
                <a:ea typeface="MS Mincho" panose="02020609040205080304" pitchFamily="49" charset="-128"/>
                <a:cs typeface="Times New Roman" panose="02020603050405020304" pitchFamily="18" charset="0"/>
                <a:hlinkClick r:id="rId7"/>
              </a:rPr>
              <a:t>aihr.com</a:t>
            </a:r>
            <a:r>
              <a:rPr lang="en-CA" sz="1600" dirty="0">
                <a:effectLst/>
                <a:latin typeface="Times New Roman" panose="02020603050405020304" pitchFamily="18" charset="0"/>
                <a:ea typeface="MS Mincho" panose="02020609040205080304" pitchFamily="49" charset="-128"/>
                <a:cs typeface="Times New Roman" panose="02020603050405020304" pitchFamily="18" charset="0"/>
              </a:rPr>
              <a:t>.</a:t>
            </a:r>
          </a:p>
        </p:txBody>
      </p:sp>
    </p:spTree>
    <p:extLst>
      <p:ext uri="{BB962C8B-B14F-4D97-AF65-F5344CB8AC3E}">
        <p14:creationId xmlns:p14="http://schemas.microsoft.com/office/powerpoint/2010/main" val="34183049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83D7722-A72F-4B98-B46E-EFCD149E49B3}"/>
</file>

<file path=customXml/itemProps2.xml><?xml version="1.0" encoding="utf-8"?>
<ds:datastoreItem xmlns:ds="http://schemas.openxmlformats.org/officeDocument/2006/customXml" ds:itemID="{5B636BD2-E944-4113-9191-CD62780D7358}"/>
</file>

<file path=customXml/itemProps3.xml><?xml version="1.0" encoding="utf-8"?>
<ds:datastoreItem xmlns:ds="http://schemas.openxmlformats.org/officeDocument/2006/customXml" ds:itemID="{A7C8E935-AB23-4FEA-939D-958CD919886A}"/>
</file>

<file path=docProps/app.xml><?xml version="1.0" encoding="utf-8"?>
<Properties xmlns="http://schemas.openxmlformats.org/officeDocument/2006/extended-properties" xmlns:vt="http://schemas.openxmlformats.org/officeDocument/2006/docPropsVTypes">
  <Template/>
  <TotalTime>7512</TotalTime>
  <Words>2390</Words>
  <Application>Microsoft Office PowerPoint</Application>
  <PresentationFormat>Widescreen</PresentationFormat>
  <Paragraphs>236</Paragraphs>
  <Slides>40</Slides>
  <Notes>25</Notes>
  <HiddenSlides>0</HiddenSlides>
  <MMClips>6</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Cambria</vt:lpstr>
      <vt:lpstr>Courier New</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 M Elhakim</cp:lastModifiedBy>
  <cp:revision>188</cp:revision>
  <dcterms:created xsi:type="dcterms:W3CDTF">2023-04-29T09:08:00Z</dcterms:created>
  <dcterms:modified xsi:type="dcterms:W3CDTF">2025-12-01T23:27:41Z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