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3" r:id="rId3"/>
    <p:sldId id="327" r:id="rId4"/>
    <p:sldId id="324" r:id="rId5"/>
    <p:sldId id="325" r:id="rId6"/>
    <p:sldId id="326" r:id="rId7"/>
    <p:sldId id="328" r:id="rId8"/>
    <p:sldId id="329" r:id="rId9"/>
    <p:sldId id="330" r:id="rId10"/>
    <p:sldId id="332" r:id="rId11"/>
    <p:sldId id="331" r:id="rId12"/>
    <p:sldId id="333" r:id="rId13"/>
    <p:sldId id="362" r:id="rId14"/>
    <p:sldId id="334" r:id="rId15"/>
    <p:sldId id="335" r:id="rId16"/>
    <p:sldId id="336" r:id="rId17"/>
    <p:sldId id="337" r:id="rId18"/>
    <p:sldId id="338" r:id="rId19"/>
    <p:sldId id="339" r:id="rId20"/>
    <p:sldId id="340" r:id="rId21"/>
    <p:sldId id="341" r:id="rId22"/>
    <p:sldId id="360" r:id="rId23"/>
    <p:sldId id="361" r:id="rId24"/>
    <p:sldId id="363" r:id="rId25"/>
    <p:sldId id="364" r:id="rId26"/>
    <p:sldId id="365"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4" r:id="rId40"/>
    <p:sldId id="355" r:id="rId41"/>
    <p:sldId id="356" r:id="rId42"/>
    <p:sldId id="357" r:id="rId43"/>
    <p:sldId id="358" r:id="rId44"/>
    <p:sldId id="359" r:id="rId45"/>
    <p:sldId id="25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4187687" y="3454705"/>
            <a:ext cx="8004314" cy="1034667"/>
          </a:xfrm>
          <a:prstGeom prst="rect">
            <a:avLst/>
          </a:prstGeom>
        </p:spPr>
      </p:pic>
      <p:sp>
        <p:nvSpPr>
          <p:cNvPr id="16" name="TextBox 15"/>
          <p:cNvSpPr txBox="1"/>
          <p:nvPr/>
        </p:nvSpPr>
        <p:spPr>
          <a:xfrm>
            <a:off x="4130584" y="3552744"/>
            <a:ext cx="7900434" cy="707886"/>
          </a:xfrm>
          <a:prstGeom prst="rect">
            <a:avLst/>
          </a:prstGeom>
          <a:noFill/>
        </p:spPr>
        <p:txBody>
          <a:bodyPr wrap="square" rtlCol="0">
            <a:spAutoFit/>
          </a:bodyPr>
          <a:lstStyle/>
          <a:p>
            <a:pPr algn="ctr"/>
            <a:r>
              <a:rPr lang="en-US" sz="4000" b="1" dirty="0" smtClean="0">
                <a:solidFill>
                  <a:srgbClr val="FFC000"/>
                </a:solidFill>
              </a:rPr>
              <a:t>Automation and Programmability</a:t>
            </a:r>
            <a:endParaRPr lang="en-US" sz="40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661993"/>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10</a:t>
            </a:r>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9" name="Rectangle 8"/>
          <p:cNvSpPr/>
          <p:nvPr/>
        </p:nvSpPr>
        <p:spPr>
          <a:xfrm>
            <a:off x="702638" y="1329316"/>
            <a:ext cx="11370037" cy="4647426"/>
          </a:xfrm>
          <a:prstGeom prst="rect">
            <a:avLst/>
          </a:prstGeom>
        </p:spPr>
        <p:txBody>
          <a:bodyPr wrap="square">
            <a:spAutoFit/>
          </a:bodyPr>
          <a:lstStyle/>
          <a:p>
            <a:r>
              <a:rPr lang="en-US" sz="2800" b="1" dirty="0" smtClean="0">
                <a:solidFill>
                  <a:srgbClr val="294A70"/>
                </a:solidFill>
              </a:rPr>
              <a:t>              What </a:t>
            </a:r>
            <a:r>
              <a:rPr lang="en-US" sz="2800" b="1" dirty="0">
                <a:solidFill>
                  <a:srgbClr val="294A70"/>
                </a:solidFill>
              </a:rPr>
              <a:t>is Network Automation and Why We Need It</a:t>
            </a:r>
            <a:r>
              <a:rPr lang="en-US" sz="2800" b="1" dirty="0" smtClean="0">
                <a:solidFill>
                  <a:srgbClr val="294A70"/>
                </a:solidFill>
              </a:rPr>
              <a:t>?</a:t>
            </a:r>
          </a:p>
          <a:p>
            <a:endParaRPr lang="en-US" sz="2800" b="1" dirty="0">
              <a:solidFill>
                <a:srgbClr val="294A70"/>
              </a:solidFill>
            </a:endParaRPr>
          </a:p>
          <a:p>
            <a:pPr marL="342900" indent="-342900">
              <a:buFont typeface="Wingdings" panose="05000000000000000000" pitchFamily="2" charset="2"/>
              <a:buChar char="q"/>
            </a:pPr>
            <a:r>
              <a:rPr lang="en-US" sz="2400" b="1" dirty="0">
                <a:solidFill>
                  <a:srgbClr val="FF0000"/>
                </a:solidFill>
              </a:rPr>
              <a:t>Network automation</a:t>
            </a:r>
            <a:r>
              <a:rPr lang="en-US" sz="2400" dirty="0">
                <a:solidFill>
                  <a:srgbClr val="000000"/>
                </a:solidFill>
              </a:rPr>
              <a:t> is the process of automating the provisioning, orchestration, and management of network and their services. There are lots of benefits network automation can offer. </a:t>
            </a:r>
            <a:endParaRPr lang="en-US" sz="2400" dirty="0" smtClean="0">
              <a:solidFill>
                <a:srgbClr val="000000"/>
              </a:solidFill>
            </a:endParaRPr>
          </a:p>
          <a:p>
            <a:pPr marL="342900" indent="-342900">
              <a:buFont typeface="Wingdings" panose="05000000000000000000" pitchFamily="2" charset="2"/>
              <a:buChar char="q"/>
            </a:pPr>
            <a:r>
              <a:rPr lang="en-US" sz="2400" dirty="0" smtClean="0">
                <a:solidFill>
                  <a:srgbClr val="000000"/>
                </a:solidFill>
              </a:rPr>
              <a:t>It </a:t>
            </a:r>
            <a:r>
              <a:rPr lang="en-US" sz="2400" dirty="0">
                <a:solidFill>
                  <a:srgbClr val="000000"/>
                </a:solidFill>
              </a:rPr>
              <a:t>allows network operations to be automated, which reduces human-to-machine interaction and, therefore, greatly reduces the chance of human error such as typos</a:t>
            </a:r>
            <a:r>
              <a:rPr lang="en-US" sz="2400" dirty="0" smtClean="0">
                <a:solidFill>
                  <a:srgbClr val="000000"/>
                </a:solidFill>
              </a:rPr>
              <a:t>.</a:t>
            </a:r>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6"/>
                </a:solidFill>
              </a:rPr>
              <a:t>Network automation can also save time and manual labor because it provides Zero Touch Provisioning (ZTP) that configures network devices automatically without someone needing to configure it locally,</a:t>
            </a:r>
            <a:r>
              <a:rPr lang="en-US" sz="2400" dirty="0">
                <a:solidFill>
                  <a:srgbClr val="000000"/>
                </a:solidFill>
                <a:latin typeface="+mj-lt"/>
              </a:rPr>
              <a:t> </a:t>
            </a:r>
            <a:r>
              <a:rPr lang="en-US" sz="2400" dirty="0">
                <a:solidFill>
                  <a:srgbClr val="000000"/>
                </a:solidFill>
              </a:rPr>
              <a:t>hence reducing the operational expenditures, especially for service providers and enterprises.</a:t>
            </a:r>
          </a:p>
          <a:p>
            <a:endParaRPr lang="en-US" sz="2400" b="0" i="0" dirty="0">
              <a:solidFill>
                <a:srgbClr val="000000"/>
              </a:solidFill>
              <a:effectLst/>
              <a:latin typeface="+mj-lt"/>
            </a:endParaRPr>
          </a:p>
        </p:txBody>
      </p:sp>
    </p:spTree>
    <p:extLst>
      <p:ext uri="{BB962C8B-B14F-4D97-AF65-F5344CB8AC3E}">
        <p14:creationId xmlns:p14="http://schemas.microsoft.com/office/powerpoint/2010/main" val="2191091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1324205" y="2225719"/>
            <a:ext cx="10256580" cy="2317101"/>
          </a:xfrm>
          <a:prstGeom prst="rect">
            <a:avLst/>
          </a:prstGeom>
        </p:spPr>
      </p:pic>
    </p:spTree>
    <p:extLst>
      <p:ext uri="{BB962C8B-B14F-4D97-AF65-F5344CB8AC3E}">
        <p14:creationId xmlns:p14="http://schemas.microsoft.com/office/powerpoint/2010/main" val="892219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51740" y="1764700"/>
            <a:ext cx="10865819" cy="3416320"/>
          </a:xfrm>
          <a:prstGeom prst="rect">
            <a:avLst/>
          </a:prstGeom>
        </p:spPr>
        <p:txBody>
          <a:bodyPr wrap="square">
            <a:spAutoFit/>
          </a:bodyPr>
          <a:lstStyle/>
          <a:p>
            <a:pPr marL="342900" indent="-342900">
              <a:buFont typeface="Wingdings" panose="05000000000000000000" pitchFamily="2" charset="2"/>
              <a:buChar char="q"/>
            </a:pPr>
            <a:r>
              <a:rPr lang="en-US" sz="2400" b="1" dirty="0">
                <a:solidFill>
                  <a:srgbClr val="FF0000"/>
                </a:solidFill>
              </a:rPr>
              <a:t>Finally,</a:t>
            </a:r>
            <a:r>
              <a:rPr lang="en-US" sz="2400" dirty="0">
                <a:solidFill>
                  <a:srgbClr val="000000"/>
                </a:solidFill>
              </a:rPr>
              <a:t> one of the more important benefits of network automation is guarantee consistency in your configurations. </a:t>
            </a:r>
            <a:r>
              <a:rPr lang="en-US" sz="2400" dirty="0">
                <a:solidFill>
                  <a:schemeClr val="accent1"/>
                </a:solidFill>
              </a:rPr>
              <a:t>With automation, you can create a script and then instruct the controller to deploy that to the devices wherein each device receives the same configuration</a:t>
            </a:r>
            <a:r>
              <a:rPr lang="en-US" sz="2400" dirty="0" smtClean="0">
                <a:solidFill>
                  <a:schemeClr val="accent1"/>
                </a:solidFill>
              </a:rPr>
              <a:t>.</a:t>
            </a:r>
          </a:p>
          <a:p>
            <a:r>
              <a:rPr lang="en-US" sz="2400" dirty="0" smtClean="0">
                <a:solidFill>
                  <a:srgbClr val="000000"/>
                </a:solidFill>
              </a:rPr>
              <a:t> </a:t>
            </a:r>
          </a:p>
          <a:p>
            <a:pPr marL="342900" indent="-342900">
              <a:buFont typeface="Wingdings" panose="05000000000000000000" pitchFamily="2" charset="2"/>
              <a:buChar char="q"/>
            </a:pPr>
            <a:r>
              <a:rPr lang="en-US" sz="2400" dirty="0" smtClean="0">
                <a:solidFill>
                  <a:srgbClr val="FF9518"/>
                </a:solidFill>
              </a:rPr>
              <a:t>This </a:t>
            </a:r>
            <a:r>
              <a:rPr lang="en-US" sz="2400" dirty="0">
                <a:solidFill>
                  <a:srgbClr val="FF9518"/>
                </a:solidFill>
              </a:rPr>
              <a:t>ensures that you are familiar with the configuration of each device, and it also means minimal configuration errors because the administrator</a:t>
            </a:r>
            <a:r>
              <a:rPr lang="en-US" sz="2400" dirty="0">
                <a:solidFill>
                  <a:srgbClr val="000000"/>
                </a:solidFill>
              </a:rPr>
              <a:t> is not typing the same configuration commands over and over on each device. It also greatly helps in troubleshooting and in generating reports.</a:t>
            </a:r>
          </a:p>
        </p:txBody>
      </p:sp>
    </p:spTree>
    <p:extLst>
      <p:ext uri="{BB962C8B-B14F-4D97-AF65-F5344CB8AC3E}">
        <p14:creationId xmlns:p14="http://schemas.microsoft.com/office/powerpoint/2010/main" val="3176714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2051" y="-14879"/>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91138" y="1420513"/>
            <a:ext cx="10809723" cy="4278094"/>
          </a:xfrm>
          <a:prstGeom prst="rect">
            <a:avLst/>
          </a:prstGeom>
        </p:spPr>
        <p:txBody>
          <a:bodyPr wrap="square">
            <a:spAutoFit/>
          </a:bodyPr>
          <a:lstStyle/>
          <a:p>
            <a:pPr algn="ctr"/>
            <a:r>
              <a:rPr lang="en-US" sz="2800" b="1" dirty="0">
                <a:solidFill>
                  <a:srgbClr val="FF0000"/>
                </a:solidFill>
              </a:rPr>
              <a:t>Traditional Network </a:t>
            </a:r>
            <a:r>
              <a:rPr lang="en-US" sz="2800" b="1" dirty="0" smtClean="0">
                <a:solidFill>
                  <a:srgbClr val="FF0000"/>
                </a:solidFill>
              </a:rPr>
              <a:t>Management</a:t>
            </a:r>
          </a:p>
          <a:p>
            <a:pPr algn="ctr"/>
            <a:endParaRPr lang="en-US" sz="2800" b="1" dirty="0">
              <a:solidFill>
                <a:srgbClr val="FF0000"/>
              </a:solidFill>
            </a:endParaRPr>
          </a:p>
          <a:p>
            <a:pPr marL="342900" indent="-342900">
              <a:buFont typeface="Wingdings" panose="05000000000000000000" pitchFamily="2" charset="2"/>
              <a:buChar char="q"/>
            </a:pPr>
            <a:r>
              <a:rPr lang="en-US" sz="2400" dirty="0">
                <a:solidFill>
                  <a:schemeClr val="accent6"/>
                </a:solidFill>
              </a:rPr>
              <a:t>With traditional networking, you can only manage network devices one at a time using SSH to the command line. This process is time-consuming, labor-intensive, and prone to human error. </a:t>
            </a:r>
            <a:r>
              <a:rPr lang="en-US" sz="2400" dirty="0">
                <a:solidFill>
                  <a:srgbClr val="000000"/>
                </a:solidFill>
              </a:rPr>
              <a:t>While this can work well in smaller networks, it does not work well in a large enterprise and does not also scale very well</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q"/>
            </a:pPr>
            <a:r>
              <a:rPr lang="en-US" sz="2400" dirty="0">
                <a:solidFill>
                  <a:srgbClr val="7030A0"/>
                </a:solidFill>
              </a:rPr>
              <a:t>Traditional Network Monitoring Systems (NMS) such as </a:t>
            </a:r>
            <a:r>
              <a:rPr lang="en-US" sz="2400" dirty="0" smtClean="0">
                <a:solidFill>
                  <a:srgbClr val="7030A0"/>
                </a:solidFill>
              </a:rPr>
              <a:t>Solar Winds , Cisco Works</a:t>
            </a:r>
            <a:r>
              <a:rPr lang="en-US" sz="2400" dirty="0">
                <a:solidFill>
                  <a:srgbClr val="7030A0"/>
                </a:solidFill>
              </a:rPr>
              <a:t>, and Cisco Prime Infrastructure have also been available for a long time and use </a:t>
            </a:r>
            <a:r>
              <a:rPr lang="en-US" sz="2400" dirty="0">
                <a:solidFill>
                  <a:srgbClr val="000000"/>
                </a:solidFill>
              </a:rPr>
              <a:t>protocols such as SNMP and </a:t>
            </a:r>
            <a:r>
              <a:rPr lang="en-US" sz="2400" dirty="0" smtClean="0">
                <a:solidFill>
                  <a:srgbClr val="000000"/>
                </a:solidFill>
              </a:rPr>
              <a:t>Net flow </a:t>
            </a:r>
            <a:r>
              <a:rPr lang="en-US" sz="2400" dirty="0">
                <a:solidFill>
                  <a:srgbClr val="000000"/>
                </a:solidFill>
              </a:rPr>
              <a:t>to gather information reports on the state of the network. </a:t>
            </a:r>
          </a:p>
        </p:txBody>
      </p:sp>
    </p:spTree>
    <p:extLst>
      <p:ext uri="{BB962C8B-B14F-4D97-AF65-F5344CB8AC3E}">
        <p14:creationId xmlns:p14="http://schemas.microsoft.com/office/powerpoint/2010/main" val="37055618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478762" y="1690688"/>
            <a:ext cx="11234475" cy="3416320"/>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24A9E1"/>
                </a:solidFill>
              </a:rPr>
              <a:t>While SNMP uses MIB and OID to collects useful data and can also be used to push configuration to devices, </a:t>
            </a:r>
            <a:r>
              <a:rPr lang="en-US" sz="2400" dirty="0">
                <a:solidFill>
                  <a:srgbClr val="000000"/>
                </a:solidFill>
              </a:rPr>
              <a:t>it does not build for real-time programmatic access and has limited functionality</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v"/>
            </a:pPr>
            <a:r>
              <a:rPr lang="en-US" sz="2400" dirty="0">
                <a:solidFill>
                  <a:srgbClr val="FF0000"/>
                </a:solidFill>
              </a:rPr>
              <a:t>SNMP also has security concerns and can be complex to implement and operate. These are the main challenges of traditional Networks</a:t>
            </a:r>
            <a:r>
              <a:rPr lang="en-US" sz="2400" dirty="0" smtClean="0">
                <a:solidFill>
                  <a:srgbClr val="FF0000"/>
                </a:solidFill>
              </a:rPr>
              <a:t>:</a:t>
            </a:r>
            <a:endParaRPr lang="en-US" sz="2400" dirty="0">
              <a:solidFill>
                <a:srgbClr val="000000"/>
              </a:solidFill>
            </a:endParaRPr>
          </a:p>
          <a:p>
            <a:pPr marL="342900" indent="-342900">
              <a:buFont typeface="Wingdings" panose="05000000000000000000" pitchFamily="2" charset="2"/>
              <a:buChar char="Ø"/>
            </a:pPr>
            <a:r>
              <a:rPr lang="en-US" sz="2400" dirty="0">
                <a:solidFill>
                  <a:srgbClr val="000000"/>
                </a:solidFill>
              </a:rPr>
              <a:t>Scalability Issues</a:t>
            </a:r>
          </a:p>
          <a:p>
            <a:pPr marL="342900" indent="-342900">
              <a:buFont typeface="Wingdings" panose="05000000000000000000" pitchFamily="2" charset="2"/>
              <a:buChar char="Ø"/>
            </a:pPr>
            <a:r>
              <a:rPr lang="en-US" sz="2400" dirty="0">
                <a:solidFill>
                  <a:srgbClr val="000000"/>
                </a:solidFill>
              </a:rPr>
              <a:t>Management Complexity</a:t>
            </a:r>
          </a:p>
          <a:p>
            <a:pPr marL="342900" indent="-342900">
              <a:buFont typeface="Wingdings" panose="05000000000000000000" pitchFamily="2" charset="2"/>
              <a:buChar char="Ø"/>
            </a:pPr>
            <a:r>
              <a:rPr lang="en-US" sz="2400" dirty="0">
                <a:solidFill>
                  <a:srgbClr val="000000"/>
                </a:solidFill>
              </a:rPr>
              <a:t>Slower Issue Resolution</a:t>
            </a:r>
          </a:p>
        </p:txBody>
      </p:sp>
    </p:spTree>
    <p:extLst>
      <p:ext uri="{BB962C8B-B14F-4D97-AF65-F5344CB8AC3E}">
        <p14:creationId xmlns:p14="http://schemas.microsoft.com/office/powerpoint/2010/main" val="32107861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531606" y="1345224"/>
            <a:ext cx="7226771" cy="4554724"/>
          </a:xfrm>
          <a:prstGeom prst="rect">
            <a:avLst/>
          </a:prstGeom>
        </p:spPr>
      </p:pic>
    </p:spTree>
    <p:extLst>
      <p:ext uri="{BB962C8B-B14F-4D97-AF65-F5344CB8AC3E}">
        <p14:creationId xmlns:p14="http://schemas.microsoft.com/office/powerpoint/2010/main" val="9539753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203631" y="2008964"/>
            <a:ext cx="8318408" cy="3052884"/>
          </a:xfrm>
          <a:prstGeom prst="rect">
            <a:avLst/>
          </a:prstGeom>
        </p:spPr>
      </p:pic>
    </p:spTree>
    <p:extLst>
      <p:ext uri="{BB962C8B-B14F-4D97-AF65-F5344CB8AC3E}">
        <p14:creationId xmlns:p14="http://schemas.microsoft.com/office/powerpoint/2010/main" val="6588612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3787272" y="1268280"/>
            <a:ext cx="4429449" cy="4680964"/>
          </a:xfrm>
          <a:prstGeom prst="rect">
            <a:avLst/>
          </a:prstGeom>
        </p:spPr>
      </p:pic>
    </p:spTree>
    <p:extLst>
      <p:ext uri="{BB962C8B-B14F-4D97-AF65-F5344CB8AC3E}">
        <p14:creationId xmlns:p14="http://schemas.microsoft.com/office/powerpoint/2010/main" val="3831799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610200"/>
            <a:ext cx="8145646" cy="4277251"/>
          </a:xfrm>
          <a:prstGeom prst="rect">
            <a:avLst/>
          </a:prstGeom>
        </p:spPr>
      </p:pic>
    </p:spTree>
    <p:extLst>
      <p:ext uri="{BB962C8B-B14F-4D97-AF65-F5344CB8AC3E}">
        <p14:creationId xmlns:p14="http://schemas.microsoft.com/office/powerpoint/2010/main" val="948138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760448" y="1351455"/>
            <a:ext cx="6889697" cy="4597789"/>
          </a:xfrm>
          <a:prstGeom prst="rect">
            <a:avLst/>
          </a:prstGeom>
        </p:spPr>
      </p:pic>
    </p:spTree>
    <p:extLst>
      <p:ext uri="{BB962C8B-B14F-4D97-AF65-F5344CB8AC3E}">
        <p14:creationId xmlns:p14="http://schemas.microsoft.com/office/powerpoint/2010/main" val="3865288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77643" y="1813367"/>
            <a:ext cx="7934697" cy="3695612"/>
          </a:xfrm>
          <a:prstGeom prst="rect">
            <a:avLst/>
          </a:prstGeom>
        </p:spPr>
      </p:pic>
    </p:spTree>
    <p:extLst>
      <p:ext uri="{BB962C8B-B14F-4D97-AF65-F5344CB8AC3E}">
        <p14:creationId xmlns:p14="http://schemas.microsoft.com/office/powerpoint/2010/main" val="26136357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grpSp>
        <p:nvGrpSpPr>
          <p:cNvPr id="15" name="Group 14"/>
          <p:cNvGrpSpPr/>
          <p:nvPr/>
        </p:nvGrpSpPr>
        <p:grpSpPr>
          <a:xfrm>
            <a:off x="2560720" y="1405054"/>
            <a:ext cx="5949272" cy="4377949"/>
            <a:chOff x="2560720" y="1405054"/>
            <a:chExt cx="5949272" cy="4377949"/>
          </a:xfrm>
        </p:grpSpPr>
        <p:grpSp>
          <p:nvGrpSpPr>
            <p:cNvPr id="12" name="Group 11"/>
            <p:cNvGrpSpPr/>
            <p:nvPr/>
          </p:nvGrpSpPr>
          <p:grpSpPr>
            <a:xfrm>
              <a:off x="2560720" y="1738601"/>
              <a:ext cx="5949272" cy="4044402"/>
              <a:chOff x="2251627" y="1320207"/>
              <a:chExt cx="5949272" cy="4044402"/>
            </a:xfrm>
          </p:grpSpPr>
          <p:pic>
            <p:nvPicPr>
              <p:cNvPr id="9" name="Picture 8"/>
              <p:cNvPicPr>
                <a:picLocks noChangeAspect="1"/>
              </p:cNvPicPr>
              <p:nvPr/>
            </p:nvPicPr>
            <p:blipFill>
              <a:blip r:embed="rId6"/>
              <a:stretch>
                <a:fillRect/>
              </a:stretch>
            </p:blipFill>
            <p:spPr>
              <a:xfrm>
                <a:off x="2251627" y="1320207"/>
                <a:ext cx="5949272" cy="2649761"/>
              </a:xfrm>
              <a:prstGeom prst="rect">
                <a:avLst/>
              </a:prstGeom>
            </p:spPr>
          </p:pic>
          <p:pic>
            <p:nvPicPr>
              <p:cNvPr id="11" name="Picture 10"/>
              <p:cNvPicPr>
                <a:picLocks noChangeAspect="1"/>
              </p:cNvPicPr>
              <p:nvPr/>
            </p:nvPicPr>
            <p:blipFill>
              <a:blip r:embed="rId7"/>
              <a:stretch>
                <a:fillRect/>
              </a:stretch>
            </p:blipFill>
            <p:spPr>
              <a:xfrm>
                <a:off x="2251627" y="3966693"/>
                <a:ext cx="5949272" cy="1397916"/>
              </a:xfrm>
              <a:prstGeom prst="rect">
                <a:avLst/>
              </a:prstGeom>
            </p:spPr>
          </p:pic>
        </p:grpSp>
        <p:sp>
          <p:nvSpPr>
            <p:cNvPr id="13" name="Rectangle 12"/>
            <p:cNvSpPr/>
            <p:nvPr/>
          </p:nvSpPr>
          <p:spPr>
            <a:xfrm>
              <a:off x="3133493" y="1405054"/>
              <a:ext cx="3635297" cy="33354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smtClean="0"/>
                <a:t>Cisco TCL</a:t>
              </a:r>
              <a:endParaRPr lang="ar-EG" sz="2400" b="1" dirty="0"/>
            </a:p>
          </p:txBody>
        </p:sp>
      </p:grpSp>
    </p:spTree>
    <p:extLst>
      <p:ext uri="{BB962C8B-B14F-4D97-AF65-F5344CB8AC3E}">
        <p14:creationId xmlns:p14="http://schemas.microsoft.com/office/powerpoint/2010/main" val="977012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grpSp>
        <p:nvGrpSpPr>
          <p:cNvPr id="13" name="Group 12"/>
          <p:cNvGrpSpPr/>
          <p:nvPr/>
        </p:nvGrpSpPr>
        <p:grpSpPr>
          <a:xfrm>
            <a:off x="170223" y="1839881"/>
            <a:ext cx="11902452" cy="3188730"/>
            <a:chOff x="170223" y="1839881"/>
            <a:chExt cx="11902452" cy="3188730"/>
          </a:xfrm>
        </p:grpSpPr>
        <p:pic>
          <p:nvPicPr>
            <p:cNvPr id="7" name="Picture 6"/>
            <p:cNvPicPr>
              <a:picLocks noChangeAspect="1"/>
            </p:cNvPicPr>
            <p:nvPr/>
          </p:nvPicPr>
          <p:blipFill>
            <a:blip r:embed="rId6"/>
            <a:stretch>
              <a:fillRect/>
            </a:stretch>
          </p:blipFill>
          <p:spPr>
            <a:xfrm>
              <a:off x="170223" y="2338298"/>
              <a:ext cx="5994018" cy="2690313"/>
            </a:xfrm>
            <a:prstGeom prst="rect">
              <a:avLst/>
            </a:prstGeom>
          </p:spPr>
        </p:pic>
        <p:grpSp>
          <p:nvGrpSpPr>
            <p:cNvPr id="12" name="Group 11"/>
            <p:cNvGrpSpPr/>
            <p:nvPr/>
          </p:nvGrpSpPr>
          <p:grpSpPr>
            <a:xfrm>
              <a:off x="6039048" y="1839881"/>
              <a:ext cx="6033627" cy="3179022"/>
              <a:chOff x="6347389" y="1645888"/>
              <a:chExt cx="5725286" cy="3199814"/>
            </a:xfrm>
          </p:grpSpPr>
          <p:pic>
            <p:nvPicPr>
              <p:cNvPr id="9" name="Picture 8"/>
              <p:cNvPicPr>
                <a:picLocks noChangeAspect="1"/>
              </p:cNvPicPr>
              <p:nvPr/>
            </p:nvPicPr>
            <p:blipFill>
              <a:blip r:embed="rId7"/>
              <a:stretch>
                <a:fillRect/>
              </a:stretch>
            </p:blipFill>
            <p:spPr>
              <a:xfrm>
                <a:off x="6347389" y="2127152"/>
                <a:ext cx="5725286" cy="2718550"/>
              </a:xfrm>
              <a:prstGeom prst="rect">
                <a:avLst/>
              </a:prstGeom>
            </p:spPr>
          </p:pic>
          <p:pic>
            <p:nvPicPr>
              <p:cNvPr id="11" name="Picture 10"/>
              <p:cNvPicPr>
                <a:picLocks noChangeAspect="1"/>
              </p:cNvPicPr>
              <p:nvPr/>
            </p:nvPicPr>
            <p:blipFill>
              <a:blip r:embed="rId8"/>
              <a:stretch>
                <a:fillRect/>
              </a:stretch>
            </p:blipFill>
            <p:spPr>
              <a:xfrm>
                <a:off x="6774287" y="1645888"/>
                <a:ext cx="2638425" cy="476250"/>
              </a:xfrm>
              <a:prstGeom prst="rect">
                <a:avLst/>
              </a:prstGeom>
            </p:spPr>
          </p:pic>
        </p:grpSp>
      </p:grpSp>
    </p:spTree>
    <p:extLst>
      <p:ext uri="{BB962C8B-B14F-4D97-AF65-F5344CB8AC3E}">
        <p14:creationId xmlns:p14="http://schemas.microsoft.com/office/powerpoint/2010/main" val="2572436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712365" y="1549756"/>
            <a:ext cx="5426701" cy="3939179"/>
          </a:xfrm>
          <a:prstGeom prst="rect">
            <a:avLst/>
          </a:prstGeom>
        </p:spPr>
      </p:pic>
    </p:spTree>
    <p:extLst>
      <p:ext uri="{BB962C8B-B14F-4D97-AF65-F5344CB8AC3E}">
        <p14:creationId xmlns:p14="http://schemas.microsoft.com/office/powerpoint/2010/main" val="5334482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97236" y="1612376"/>
            <a:ext cx="11254357" cy="4031873"/>
          </a:xfrm>
          <a:prstGeom prst="rect">
            <a:avLst/>
          </a:prstGeom>
        </p:spPr>
        <p:txBody>
          <a:bodyPr wrap="square">
            <a:spAutoFit/>
          </a:bodyPr>
          <a:lstStyle/>
          <a:p>
            <a:pPr algn="ctr"/>
            <a:r>
              <a:rPr lang="en-US" sz="2800" b="1" dirty="0">
                <a:solidFill>
                  <a:srgbClr val="FF0000"/>
                </a:solidFill>
                <a:latin typeface="+mj-lt"/>
              </a:rPr>
              <a:t>Controller-Based Networks</a:t>
            </a:r>
          </a:p>
          <a:p>
            <a:endParaRPr lang="en-US" dirty="0" smtClean="0">
              <a:solidFill>
                <a:srgbClr val="000000"/>
              </a:solidFill>
              <a:latin typeface="Arial" panose="020B0604020202020204" pitchFamily="34" charset="0"/>
            </a:endParaRPr>
          </a:p>
          <a:p>
            <a:pPr marL="285750" indent="-285750">
              <a:buFont typeface="Wingdings" panose="05000000000000000000" pitchFamily="2" charset="2"/>
              <a:buChar char="q"/>
            </a:pPr>
            <a:r>
              <a:rPr lang="en-US" sz="2400" dirty="0" smtClean="0">
                <a:solidFill>
                  <a:schemeClr val="accent1"/>
                </a:solidFill>
              </a:rPr>
              <a:t>A </a:t>
            </a:r>
            <a:r>
              <a:rPr lang="en-US" sz="2400" dirty="0">
                <a:solidFill>
                  <a:schemeClr val="accent1"/>
                </a:solidFill>
              </a:rPr>
              <a:t>Controller-based network uses controller software or appliance to automate network operations. Software-defined networking uses a controller for network automation. It allows you to centrally manage your network device’s configuration and enable </a:t>
            </a:r>
            <a:r>
              <a:rPr lang="en-US" sz="2400" dirty="0">
                <a:solidFill>
                  <a:srgbClr val="000000"/>
                </a:solidFill>
              </a:rPr>
              <a:t>programs to automatically configure and operate networks through the power of Application Programming Interfaces (APIs).</a:t>
            </a:r>
          </a:p>
          <a:p>
            <a:endParaRPr lang="en-US" dirty="0" smtClean="0">
              <a:solidFill>
                <a:srgbClr val="000000"/>
              </a:solidFill>
              <a:latin typeface="Arial" panose="020B0604020202020204" pitchFamily="34" charset="0"/>
            </a:endParaRPr>
          </a:p>
          <a:p>
            <a:pPr marL="285750" indent="-285750">
              <a:buFont typeface="Wingdings" panose="05000000000000000000" pitchFamily="2" charset="2"/>
              <a:buChar char="q"/>
            </a:pPr>
            <a:r>
              <a:rPr lang="en-US" sz="2400" dirty="0">
                <a:solidFill>
                  <a:srgbClr val="000000"/>
                </a:solidFill>
              </a:rPr>
              <a:t>Intelligent network automation through a controller-based network provides ease of management to your network than traditional networking because all of the configuration settings can be easily managed in the GUI of the controller</a:t>
            </a:r>
            <a:r>
              <a:rPr lang="en-US" sz="2400" dirty="0" smtClean="0">
                <a:solidFill>
                  <a:srgbClr val="000000"/>
                </a:solidFill>
              </a:rPr>
              <a:t>.</a:t>
            </a:r>
            <a:endParaRPr lang="en-US" sz="2400" dirty="0">
              <a:solidFill>
                <a:srgbClr val="000000"/>
              </a:solidFill>
            </a:endParaRPr>
          </a:p>
        </p:txBody>
      </p:sp>
    </p:spTree>
    <p:extLst>
      <p:ext uri="{BB962C8B-B14F-4D97-AF65-F5344CB8AC3E}">
        <p14:creationId xmlns:p14="http://schemas.microsoft.com/office/powerpoint/2010/main" val="30704159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51740" y="1555956"/>
            <a:ext cx="11055155" cy="4154984"/>
          </a:xfrm>
          <a:prstGeom prst="rect">
            <a:avLst/>
          </a:prstGeom>
        </p:spPr>
        <p:txBody>
          <a:bodyPr wrap="square">
            <a:spAutoFit/>
          </a:bodyPr>
          <a:lstStyle/>
          <a:p>
            <a:pPr marL="285750" indent="-285750">
              <a:buFont typeface="Wingdings" panose="05000000000000000000" pitchFamily="2" charset="2"/>
              <a:buChar char="q"/>
            </a:pPr>
            <a:r>
              <a:rPr lang="en-US" sz="2400" dirty="0">
                <a:solidFill>
                  <a:schemeClr val="accent2"/>
                </a:solidFill>
              </a:rPr>
              <a:t>Controllers can also provide central aggregation points for monitoring and data analytics for more visibility and easier troubleshooting, particularly on a large network enterprise</a:t>
            </a:r>
            <a:r>
              <a:rPr lang="en-US" sz="2400" dirty="0" smtClean="0">
                <a:solidFill>
                  <a:schemeClr val="accent2"/>
                </a:solidFill>
              </a:rPr>
              <a:t>.</a:t>
            </a:r>
          </a:p>
          <a:p>
            <a:endParaRPr lang="en-US" sz="2400" dirty="0">
              <a:solidFill>
                <a:srgbClr val="000000"/>
              </a:solidFill>
            </a:endParaRPr>
          </a:p>
          <a:p>
            <a:pPr marL="285750" indent="-285750">
              <a:buFont typeface="Wingdings" panose="05000000000000000000" pitchFamily="2" charset="2"/>
              <a:buChar char="q"/>
            </a:pPr>
            <a:r>
              <a:rPr lang="en-US" sz="2400" b="1" dirty="0">
                <a:solidFill>
                  <a:schemeClr val="accent6"/>
                </a:solidFill>
              </a:rPr>
              <a:t>SD-Access is Cisco’s solution for network automation </a:t>
            </a:r>
            <a:r>
              <a:rPr lang="en-US" sz="2400" dirty="0">
                <a:solidFill>
                  <a:srgbClr val="000000"/>
                </a:solidFill>
              </a:rPr>
              <a:t>that replaces traditional network management. It offers a single point of automation, orchestration, and management of networks through the Cisco DNA Center controller. SD-Access has two key components:</a:t>
            </a:r>
          </a:p>
          <a:p>
            <a:pPr marL="285750" indent="-285750">
              <a:buFont typeface="Wingdings" panose="05000000000000000000" pitchFamily="2" charset="2"/>
              <a:buChar char="Ø"/>
            </a:pPr>
            <a:r>
              <a:rPr lang="en-US" sz="2400" dirty="0">
                <a:solidFill>
                  <a:schemeClr val="accent6"/>
                </a:solidFill>
              </a:rPr>
              <a:t>Cisco Campus Fabric Solution</a:t>
            </a:r>
            <a:r>
              <a:rPr lang="en-US" sz="2400" dirty="0">
                <a:solidFill>
                  <a:srgbClr val="000000"/>
                </a:solidFill>
              </a:rPr>
              <a:t>- it is a network virtualization overlay built on top of the network underlay.</a:t>
            </a:r>
          </a:p>
          <a:p>
            <a:pPr marL="285750" indent="-285750">
              <a:buFont typeface="Wingdings" panose="05000000000000000000" pitchFamily="2" charset="2"/>
              <a:buChar char="Ø"/>
            </a:pPr>
            <a:r>
              <a:rPr lang="en-US" sz="2400" dirty="0">
                <a:solidFill>
                  <a:srgbClr val="FF0000"/>
                </a:solidFill>
              </a:rPr>
              <a:t>Cisco DNA Center – SDN </a:t>
            </a:r>
            <a:r>
              <a:rPr lang="en-US" sz="2400" dirty="0">
                <a:solidFill>
                  <a:srgbClr val="000000"/>
                </a:solidFill>
              </a:rPr>
              <a:t>controller for centralized management and NMS.</a:t>
            </a:r>
            <a:endParaRPr lang="ar-EG" sz="2400" dirty="0"/>
          </a:p>
        </p:txBody>
      </p:sp>
    </p:spTree>
    <p:extLst>
      <p:ext uri="{BB962C8B-B14F-4D97-AF65-F5344CB8AC3E}">
        <p14:creationId xmlns:p14="http://schemas.microsoft.com/office/powerpoint/2010/main" val="23414557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544077" y="1610200"/>
            <a:ext cx="11528598" cy="3908762"/>
          </a:xfrm>
          <a:prstGeom prst="rect">
            <a:avLst/>
          </a:prstGeom>
        </p:spPr>
        <p:txBody>
          <a:bodyPr wrap="square">
            <a:spAutoFit/>
          </a:bodyPr>
          <a:lstStyle/>
          <a:p>
            <a:pPr algn="ctr"/>
            <a:r>
              <a:rPr lang="en-US" sz="2800" b="1" dirty="0">
                <a:solidFill>
                  <a:srgbClr val="FF0000"/>
                </a:solidFill>
              </a:rPr>
              <a:t>Network Automation </a:t>
            </a:r>
            <a:r>
              <a:rPr lang="en-US" sz="2800" b="1" dirty="0" smtClean="0">
                <a:solidFill>
                  <a:srgbClr val="FF0000"/>
                </a:solidFill>
              </a:rPr>
              <a:t>Tools</a:t>
            </a:r>
          </a:p>
          <a:p>
            <a:pPr algn="ctr"/>
            <a:endParaRPr lang="en-US" sz="2800" b="1" dirty="0">
              <a:solidFill>
                <a:srgbClr val="FF0000"/>
              </a:solidFill>
            </a:endParaRPr>
          </a:p>
          <a:p>
            <a:pPr marL="342900" indent="-342900">
              <a:buFont typeface="Wingdings" panose="05000000000000000000" pitchFamily="2" charset="2"/>
              <a:buChar char="q"/>
            </a:pPr>
            <a:r>
              <a:rPr lang="en-US" sz="2400" dirty="0">
                <a:solidFill>
                  <a:schemeClr val="accent1"/>
                </a:solidFill>
              </a:rPr>
              <a:t>Multiple methods can be used to automate network management – Python scripts, NETCONF, RESTCONF, </a:t>
            </a:r>
            <a:r>
              <a:rPr lang="en-US" sz="2400" dirty="0" err="1">
                <a:solidFill>
                  <a:schemeClr val="accent1"/>
                </a:solidFill>
              </a:rPr>
              <a:t>Ansible</a:t>
            </a:r>
            <a:r>
              <a:rPr lang="en-US" sz="2400" dirty="0">
                <a:solidFill>
                  <a:schemeClr val="accent1"/>
                </a:solidFill>
              </a:rPr>
              <a:t>, Puppet, SDN, Cisco DNA Center, etc.</a:t>
            </a:r>
            <a:r>
              <a:rPr lang="en-US" sz="2400" dirty="0">
                <a:solidFill>
                  <a:srgbClr val="000000"/>
                </a:solidFill>
              </a:rPr>
              <a:t> However, not all methods are supported by all devices so you should choose which is most suitable for your environment</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6"/>
                </a:solidFill>
              </a:rPr>
              <a:t>Network configuration management tools provide an automated method to </a:t>
            </a:r>
            <a:r>
              <a:rPr lang="en-US" sz="2400" dirty="0">
                <a:solidFill>
                  <a:srgbClr val="000000"/>
                </a:solidFill>
              </a:rPr>
              <a:t>execute and monitor changes to our networks. Some tools even offer network automation frameworks wherein a library of commands and workflows are already </a:t>
            </a:r>
            <a:r>
              <a:rPr lang="en-US" sz="2400" dirty="0" smtClean="0">
                <a:solidFill>
                  <a:srgbClr val="000000"/>
                </a:solidFill>
              </a:rPr>
              <a:t>provided</a:t>
            </a:r>
            <a:endParaRPr lang="en-US" sz="2400" b="0" i="0" dirty="0">
              <a:solidFill>
                <a:srgbClr val="000000"/>
              </a:solidFill>
              <a:effectLst/>
            </a:endParaRPr>
          </a:p>
        </p:txBody>
      </p:sp>
    </p:spTree>
    <p:extLst>
      <p:ext uri="{BB962C8B-B14F-4D97-AF65-F5344CB8AC3E}">
        <p14:creationId xmlns:p14="http://schemas.microsoft.com/office/powerpoint/2010/main" val="42473579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838199" y="1738601"/>
            <a:ext cx="11087637" cy="2677656"/>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000000"/>
                </a:solidFill>
              </a:rPr>
              <a:t>If </a:t>
            </a:r>
            <a:r>
              <a:rPr lang="en-US" sz="2400" dirty="0">
                <a:solidFill>
                  <a:srgbClr val="FF0000"/>
                </a:solidFill>
              </a:rPr>
              <a:t>such changes do occur, it either reconfigures the device or informs the network </a:t>
            </a:r>
            <a:r>
              <a:rPr lang="en-US" sz="2400" dirty="0">
                <a:solidFill>
                  <a:srgbClr val="000000"/>
                </a:solidFill>
              </a:rPr>
              <a:t>engineers to make the change. There are two types of configuration management tools:</a:t>
            </a:r>
          </a:p>
          <a:p>
            <a:pPr marL="342900" indent="-342900">
              <a:buFont typeface="Wingdings" panose="05000000000000000000" pitchFamily="2" charset="2"/>
              <a:buChar char="Ø"/>
            </a:pPr>
            <a:r>
              <a:rPr lang="en-US" sz="2400" dirty="0">
                <a:solidFill>
                  <a:srgbClr val="000000"/>
                </a:solidFill>
              </a:rPr>
              <a:t>agent-based tools – need the installation of a code (agent) on the managed device, such as Puppet, </a:t>
            </a:r>
            <a:r>
              <a:rPr lang="en-US" sz="2400" dirty="0" smtClean="0">
                <a:solidFill>
                  <a:srgbClr val="000000"/>
                </a:solidFill>
              </a:rPr>
              <a:t>Salt stack</a:t>
            </a:r>
            <a:r>
              <a:rPr lang="en-US" sz="2400" dirty="0">
                <a:solidFill>
                  <a:srgbClr val="000000"/>
                </a:solidFill>
              </a:rPr>
              <a:t>, and Chef.</a:t>
            </a:r>
          </a:p>
          <a:p>
            <a:pPr marL="342900" indent="-342900">
              <a:buFont typeface="Wingdings" panose="05000000000000000000" pitchFamily="2" charset="2"/>
              <a:buChar char="Ø"/>
            </a:pPr>
            <a:r>
              <a:rPr lang="en-US" sz="2400" dirty="0">
                <a:solidFill>
                  <a:srgbClr val="000000"/>
                </a:solidFill>
              </a:rPr>
              <a:t>agentless tools – does not need the installation of any code (agent) on them, such as </a:t>
            </a:r>
            <a:r>
              <a:rPr lang="en-US" sz="2400" dirty="0" err="1" smtClean="0">
                <a:solidFill>
                  <a:srgbClr val="000000"/>
                </a:solidFill>
              </a:rPr>
              <a:t>Ansible</a:t>
            </a:r>
            <a:r>
              <a:rPr lang="en-US" sz="2400" dirty="0" smtClean="0">
                <a:solidFill>
                  <a:srgbClr val="000000"/>
                </a:solidFill>
              </a:rPr>
              <a:t> , Salt stack </a:t>
            </a:r>
            <a:r>
              <a:rPr lang="en-US" sz="2400" dirty="0">
                <a:solidFill>
                  <a:srgbClr val="000000"/>
                </a:solidFill>
              </a:rPr>
              <a:t>SSH, and Puppet Bolt.</a:t>
            </a:r>
            <a:endParaRPr lang="ar-EG" sz="2400" dirty="0">
              <a:solidFill>
                <a:srgbClr val="000000"/>
              </a:solidFill>
            </a:endParaRPr>
          </a:p>
        </p:txBody>
      </p:sp>
    </p:spTree>
    <p:extLst>
      <p:ext uri="{BB962C8B-B14F-4D97-AF65-F5344CB8AC3E}">
        <p14:creationId xmlns:p14="http://schemas.microsoft.com/office/powerpoint/2010/main" val="31500713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256399" y="1460787"/>
            <a:ext cx="11777185" cy="3908762"/>
          </a:xfrm>
          <a:prstGeom prst="rect">
            <a:avLst/>
          </a:prstGeom>
        </p:spPr>
        <p:txBody>
          <a:bodyPr wrap="square">
            <a:spAutoFit/>
          </a:bodyPr>
          <a:lstStyle/>
          <a:p>
            <a:pPr algn="ctr"/>
            <a:r>
              <a:rPr lang="en-US" sz="2800" b="1" dirty="0">
                <a:solidFill>
                  <a:schemeClr val="accent6"/>
                </a:solidFill>
              </a:rPr>
              <a:t>Cisco DNA </a:t>
            </a:r>
            <a:r>
              <a:rPr lang="en-US" sz="2800" b="1" dirty="0" smtClean="0">
                <a:solidFill>
                  <a:schemeClr val="accent6"/>
                </a:solidFill>
              </a:rPr>
              <a:t>Center</a:t>
            </a:r>
          </a:p>
          <a:p>
            <a:pPr algn="ctr"/>
            <a:endParaRPr lang="en-US" sz="2800" b="1" dirty="0">
              <a:solidFill>
                <a:schemeClr val="accent6"/>
              </a:solidFill>
            </a:endParaRPr>
          </a:p>
          <a:p>
            <a:pPr marL="342900" indent="-342900">
              <a:buFont typeface="Wingdings" panose="05000000000000000000" pitchFamily="2" charset="2"/>
              <a:buChar char="q"/>
            </a:pPr>
            <a:r>
              <a:rPr lang="en-US" sz="2400" dirty="0">
                <a:solidFill>
                  <a:srgbClr val="FF0000"/>
                </a:solidFill>
              </a:rPr>
              <a:t>The Cisco Digital Network Architecture (DNA) Center is an SDN controller that is used to support Cisco’s Software-Defined Access for network automation. </a:t>
            </a:r>
            <a:r>
              <a:rPr lang="en-US" sz="2400" dirty="0">
                <a:solidFill>
                  <a:srgbClr val="000000"/>
                </a:solidFill>
              </a:rPr>
              <a:t>The DNA Center provides centralized management on your system, automates configuration changes, and performs analysis of the </a:t>
            </a:r>
            <a:r>
              <a:rPr lang="en-US" sz="2400" dirty="0" smtClean="0">
                <a:solidFill>
                  <a:srgbClr val="000000"/>
                </a:solidFill>
              </a:rPr>
              <a:t>devices.</a:t>
            </a:r>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1"/>
                </a:solidFill>
              </a:rPr>
              <a:t>Cisco DNA Center Assurance is a tool for monitoring and network management. It monitors traffic statistics, the health status of the network, and an overview of all issues in the </a:t>
            </a:r>
            <a:r>
              <a:rPr lang="en-US" sz="2400" dirty="0">
                <a:solidFill>
                  <a:srgbClr val="000000"/>
                </a:solidFill>
              </a:rPr>
              <a:t>network, It also correlates issues and provides recommendations on what may cause such network issues to help you assist in diagnosing and troubleshooting</a:t>
            </a:r>
            <a:r>
              <a:rPr lang="en-US" sz="2400" dirty="0" smtClean="0">
                <a:solidFill>
                  <a:srgbClr val="000000"/>
                </a:solidFill>
              </a:rPr>
              <a:t>.</a:t>
            </a:r>
            <a:endParaRPr lang="en-US" sz="2400" dirty="0">
              <a:solidFill>
                <a:srgbClr val="000000"/>
              </a:solidFill>
            </a:endParaRPr>
          </a:p>
        </p:txBody>
      </p:sp>
    </p:spTree>
    <p:extLst>
      <p:ext uri="{BB962C8B-B14F-4D97-AF65-F5344CB8AC3E}">
        <p14:creationId xmlns:p14="http://schemas.microsoft.com/office/powerpoint/2010/main" val="395591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51740" y="1783951"/>
            <a:ext cx="11286975" cy="1815882"/>
          </a:xfrm>
          <a:prstGeom prst="rect">
            <a:avLst/>
          </a:prstGeom>
        </p:spPr>
        <p:txBody>
          <a:bodyPr wrap="square">
            <a:spAutoFit/>
          </a:bodyPr>
          <a:lstStyle/>
          <a:p>
            <a:pPr marL="342900" indent="-342900">
              <a:buFont typeface="Wingdings" panose="05000000000000000000" pitchFamily="2" charset="2"/>
              <a:buChar char="q"/>
            </a:pPr>
            <a:r>
              <a:rPr lang="en-US" sz="2800" dirty="0">
                <a:solidFill>
                  <a:schemeClr val="accent1"/>
                </a:solidFill>
              </a:rPr>
              <a:t>Cisco DNA Center also enhances network visibility </a:t>
            </a:r>
            <a:r>
              <a:rPr lang="en-US" sz="2800" dirty="0">
                <a:solidFill>
                  <a:srgbClr val="000000"/>
                </a:solidFill>
              </a:rPr>
              <a:t>use that visibility to improve performance, It enables proactive prediction of network-related and security-related risks by using telemetry to improve the performance of the network.</a:t>
            </a:r>
          </a:p>
        </p:txBody>
      </p:sp>
    </p:spTree>
    <p:extLst>
      <p:ext uri="{BB962C8B-B14F-4D97-AF65-F5344CB8AC3E}">
        <p14:creationId xmlns:p14="http://schemas.microsoft.com/office/powerpoint/2010/main" val="35094112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2200159" y="1342939"/>
            <a:ext cx="8964203" cy="4336893"/>
          </a:xfrm>
          <a:prstGeom prst="rect">
            <a:avLst/>
          </a:prstGeom>
        </p:spPr>
      </p:pic>
    </p:spTree>
    <p:extLst>
      <p:ext uri="{BB962C8B-B14F-4D97-AF65-F5344CB8AC3E}">
        <p14:creationId xmlns:p14="http://schemas.microsoft.com/office/powerpoint/2010/main" val="37331902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11" name="Picture 10"/>
          <p:cNvPicPr>
            <a:picLocks noChangeAspect="1"/>
          </p:cNvPicPr>
          <p:nvPr/>
        </p:nvPicPr>
        <p:blipFill>
          <a:blip r:embed="rId6"/>
          <a:stretch>
            <a:fillRect/>
          </a:stretch>
        </p:blipFill>
        <p:spPr>
          <a:xfrm>
            <a:off x="838200" y="1690688"/>
            <a:ext cx="10921700" cy="3772398"/>
          </a:xfrm>
          <a:prstGeom prst="rect">
            <a:avLst/>
          </a:prstGeom>
        </p:spPr>
      </p:pic>
    </p:spTree>
    <p:extLst>
      <p:ext uri="{BB962C8B-B14F-4D97-AF65-F5344CB8AC3E}">
        <p14:creationId xmlns:p14="http://schemas.microsoft.com/office/powerpoint/2010/main" val="324325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295933"/>
            <a:ext cx="6819122" cy="4572823"/>
          </a:xfrm>
          <a:prstGeom prst="rect">
            <a:avLst/>
          </a:prstGeom>
        </p:spPr>
      </p:pic>
    </p:spTree>
    <p:extLst>
      <p:ext uri="{BB962C8B-B14F-4D97-AF65-F5344CB8AC3E}">
        <p14:creationId xmlns:p14="http://schemas.microsoft.com/office/powerpoint/2010/main" val="31797565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335745"/>
            <a:ext cx="8131499" cy="4369596"/>
          </a:xfrm>
          <a:prstGeom prst="rect">
            <a:avLst/>
          </a:prstGeom>
        </p:spPr>
      </p:pic>
    </p:spTree>
    <p:extLst>
      <p:ext uri="{BB962C8B-B14F-4D97-AF65-F5344CB8AC3E}">
        <p14:creationId xmlns:p14="http://schemas.microsoft.com/office/powerpoint/2010/main" val="25203865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57476" y="1316932"/>
            <a:ext cx="8029713" cy="4525408"/>
          </a:xfrm>
          <a:prstGeom prst="rect">
            <a:avLst/>
          </a:prstGeom>
        </p:spPr>
      </p:pic>
    </p:spTree>
    <p:extLst>
      <p:ext uri="{BB962C8B-B14F-4D97-AF65-F5344CB8AC3E}">
        <p14:creationId xmlns:p14="http://schemas.microsoft.com/office/powerpoint/2010/main" val="21650048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77296" y="1442869"/>
            <a:ext cx="7837407" cy="3988931"/>
          </a:xfrm>
          <a:prstGeom prst="rect">
            <a:avLst/>
          </a:prstGeom>
        </p:spPr>
      </p:pic>
    </p:spTree>
    <p:extLst>
      <p:ext uri="{BB962C8B-B14F-4D97-AF65-F5344CB8AC3E}">
        <p14:creationId xmlns:p14="http://schemas.microsoft.com/office/powerpoint/2010/main" val="42360716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542142" y="1485639"/>
            <a:ext cx="6279886" cy="4438128"/>
          </a:xfrm>
          <a:prstGeom prst="rect">
            <a:avLst/>
          </a:prstGeom>
        </p:spPr>
      </p:pic>
    </p:spTree>
    <p:extLst>
      <p:ext uri="{BB962C8B-B14F-4D97-AF65-F5344CB8AC3E}">
        <p14:creationId xmlns:p14="http://schemas.microsoft.com/office/powerpoint/2010/main" val="4681038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497209"/>
            <a:ext cx="1222425" cy="1096206"/>
          </a:xfrm>
          <a:prstGeom prst="rect">
            <a:avLst/>
          </a:prstGeom>
        </p:spPr>
      </p:pic>
      <p:pic>
        <p:nvPicPr>
          <p:cNvPr id="3" name="Picture 2"/>
          <p:cNvPicPr>
            <a:picLocks noChangeAspect="1"/>
          </p:cNvPicPr>
          <p:nvPr/>
        </p:nvPicPr>
        <p:blipFill>
          <a:blip r:embed="rId3"/>
          <a:stretch>
            <a:fillRect/>
          </a:stretch>
        </p:blipFill>
        <p:spPr>
          <a:xfrm>
            <a:off x="2080179" y="64046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grpSp>
        <p:nvGrpSpPr>
          <p:cNvPr id="11" name="Group 10"/>
          <p:cNvGrpSpPr/>
          <p:nvPr/>
        </p:nvGrpSpPr>
        <p:grpSpPr>
          <a:xfrm>
            <a:off x="1014365" y="1534058"/>
            <a:ext cx="10808441" cy="4815668"/>
            <a:chOff x="1014365" y="1534058"/>
            <a:chExt cx="10808441" cy="4815668"/>
          </a:xfrm>
        </p:grpSpPr>
        <p:pic>
          <p:nvPicPr>
            <p:cNvPr id="7" name="Picture 6"/>
            <p:cNvPicPr>
              <a:picLocks noChangeAspect="1"/>
            </p:cNvPicPr>
            <p:nvPr/>
          </p:nvPicPr>
          <p:blipFill>
            <a:blip r:embed="rId6"/>
            <a:stretch>
              <a:fillRect/>
            </a:stretch>
          </p:blipFill>
          <p:spPr>
            <a:xfrm>
              <a:off x="1014365" y="1534058"/>
              <a:ext cx="10808441" cy="4815668"/>
            </a:xfrm>
            <a:prstGeom prst="rect">
              <a:avLst/>
            </a:prstGeom>
          </p:spPr>
        </p:pic>
        <p:sp>
          <p:nvSpPr>
            <p:cNvPr id="9" name="Rectangle 8"/>
            <p:cNvSpPr/>
            <p:nvPr/>
          </p:nvSpPr>
          <p:spPr>
            <a:xfrm>
              <a:off x="6928834" y="3057559"/>
              <a:ext cx="4700789" cy="646331"/>
            </a:xfrm>
            <a:prstGeom prst="rect">
              <a:avLst/>
            </a:prstGeom>
            <a:solidFill>
              <a:schemeClr val="tx1"/>
            </a:solid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1600" dirty="0" smtClean="0"/>
                <a:t>(</a:t>
              </a:r>
              <a:r>
                <a:rPr lang="en-US" sz="1600" b="1" dirty="0" smtClean="0">
                  <a:solidFill>
                    <a:schemeClr val="bg1"/>
                  </a:solidFill>
                </a:rPr>
                <a:t>Python , Ruby, NET </a:t>
              </a:r>
              <a:r>
                <a:rPr lang="en-US" sz="1600" b="1" dirty="0">
                  <a:solidFill>
                    <a:schemeClr val="bg1"/>
                  </a:solidFill>
                </a:rPr>
                <a:t>/ C</a:t>
              </a:r>
              <a:r>
                <a:rPr lang="en-US" sz="1600" b="1" dirty="0" smtClean="0">
                  <a:solidFill>
                    <a:schemeClr val="bg1"/>
                  </a:solidFill>
                </a:rPr>
                <a:t>#, Java , Perl And ColdFusion</a:t>
              </a:r>
              <a:r>
                <a:rPr lang="en-US" b="1" dirty="0">
                  <a:solidFill>
                    <a:schemeClr val="bg1"/>
                  </a:solidFill>
                </a:rPr>
                <a:t>)</a:t>
              </a:r>
              <a:endParaRPr lang="en-US" b="1" dirty="0">
                <a:solidFill>
                  <a:schemeClr val="bg1"/>
                </a:solidFill>
              </a:endParaRPr>
            </a:p>
            <a:p>
              <a:endParaRPr lang="en-US" dirty="0">
                <a:solidFill>
                  <a:schemeClr val="bg1"/>
                </a:solidFill>
              </a:endParaRPr>
            </a:p>
          </p:txBody>
        </p:sp>
      </p:grpSp>
    </p:spTree>
    <p:extLst>
      <p:ext uri="{BB962C8B-B14F-4D97-AF65-F5344CB8AC3E}">
        <p14:creationId xmlns:p14="http://schemas.microsoft.com/office/powerpoint/2010/main" val="38467220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1214966" y="1846924"/>
            <a:ext cx="9860051" cy="2570917"/>
          </a:xfrm>
          <a:prstGeom prst="rect">
            <a:avLst/>
          </a:prstGeom>
        </p:spPr>
      </p:pic>
    </p:spTree>
    <p:extLst>
      <p:ext uri="{BB962C8B-B14F-4D97-AF65-F5344CB8AC3E}">
        <p14:creationId xmlns:p14="http://schemas.microsoft.com/office/powerpoint/2010/main" val="8479048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3176156" y="1413838"/>
            <a:ext cx="6111593" cy="4095141"/>
          </a:xfrm>
          <a:prstGeom prst="rect">
            <a:avLst/>
          </a:prstGeom>
        </p:spPr>
      </p:pic>
    </p:spTree>
    <p:extLst>
      <p:ext uri="{BB962C8B-B14F-4D97-AF65-F5344CB8AC3E}">
        <p14:creationId xmlns:p14="http://schemas.microsoft.com/office/powerpoint/2010/main" val="326314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3576637" y="1738600"/>
            <a:ext cx="6224978" cy="3953861"/>
          </a:xfrm>
          <a:prstGeom prst="rect">
            <a:avLst/>
          </a:prstGeom>
        </p:spPr>
      </p:pic>
    </p:spTree>
    <p:extLst>
      <p:ext uri="{BB962C8B-B14F-4D97-AF65-F5344CB8AC3E}">
        <p14:creationId xmlns:p14="http://schemas.microsoft.com/office/powerpoint/2010/main" val="14194869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441298" y="1610200"/>
            <a:ext cx="11750702" cy="4216539"/>
          </a:xfrm>
          <a:prstGeom prst="rect">
            <a:avLst/>
          </a:prstGeom>
        </p:spPr>
        <p:txBody>
          <a:bodyPr wrap="square">
            <a:spAutoFit/>
          </a:bodyPr>
          <a:lstStyle/>
          <a:p>
            <a:pPr algn="ctr"/>
            <a:r>
              <a:rPr lang="en-US" sz="2800" b="1" dirty="0">
                <a:solidFill>
                  <a:srgbClr val="FF0000"/>
                </a:solidFill>
              </a:rPr>
              <a:t>SOAP vs REST: Comparing the Web API </a:t>
            </a:r>
            <a:r>
              <a:rPr lang="en-US" sz="2800" b="1" dirty="0" smtClean="0">
                <a:solidFill>
                  <a:srgbClr val="FF0000"/>
                </a:solidFill>
              </a:rPr>
              <a:t>Services</a:t>
            </a:r>
            <a:endParaRPr lang="en-US" sz="2800" b="1" dirty="0">
              <a:solidFill>
                <a:srgbClr val="FF0000"/>
              </a:solidFill>
            </a:endParaRPr>
          </a:p>
          <a:p>
            <a:pPr marL="285750" indent="-285750">
              <a:buFont typeface="Wingdings" panose="05000000000000000000" pitchFamily="2" charset="2"/>
              <a:buChar char="q"/>
            </a:pPr>
            <a:r>
              <a:rPr lang="en-US" sz="2400" dirty="0">
                <a:solidFill>
                  <a:schemeClr val="accent6"/>
                </a:solidFill>
              </a:rPr>
              <a:t>Application Programming Interface (API) serves as an interface that enables applications or computer programs to communicate with each other directly. It is used to expose </a:t>
            </a:r>
            <a:r>
              <a:rPr lang="en-US" sz="2400" dirty="0">
                <a:solidFill>
                  <a:srgbClr val="000000"/>
                </a:solidFill>
              </a:rPr>
              <a:t>functionalities and procedures to the outside world through a service path or URL</a:t>
            </a:r>
            <a:r>
              <a:rPr lang="en-US" sz="2400" dirty="0" smtClean="0">
                <a:solidFill>
                  <a:srgbClr val="000000"/>
                </a:solidFill>
              </a:rPr>
              <a:t>.</a:t>
            </a:r>
            <a:endParaRPr lang="en-US" sz="2400" dirty="0">
              <a:solidFill>
                <a:srgbClr val="000000"/>
              </a:solidFill>
            </a:endParaRPr>
          </a:p>
          <a:p>
            <a:pPr marL="285750" indent="-285750">
              <a:buFont typeface="Wingdings" panose="05000000000000000000" pitchFamily="2" charset="2"/>
              <a:buChar char="q"/>
            </a:pPr>
            <a:r>
              <a:rPr lang="en-US" sz="2400" dirty="0">
                <a:solidFill>
                  <a:srgbClr val="000000"/>
                </a:solidFill>
              </a:rPr>
              <a:t>API plays a big part in our network by configuring and monitoring computer systems, network devices, or applications that involve programmatically interacting through software.</a:t>
            </a:r>
          </a:p>
          <a:p>
            <a:pPr marL="342900" indent="-342900">
              <a:buFont typeface="Wingdings" panose="05000000000000000000" pitchFamily="2" charset="2"/>
              <a:buChar char="q"/>
            </a:pPr>
            <a:r>
              <a:rPr lang="en-US" sz="2400" dirty="0">
                <a:solidFill>
                  <a:srgbClr val="24A9E1"/>
                </a:solidFill>
              </a:rPr>
              <a:t>APIs are built for real-time programmatic access (built for computers to interact with each other without human intervention) </a:t>
            </a:r>
            <a:r>
              <a:rPr lang="en-US" sz="2400" dirty="0">
                <a:solidFill>
                  <a:srgbClr val="000000"/>
                </a:solidFill>
              </a:rPr>
              <a:t>and can be used for connecting to an individual or multiple devices on our network simultaneously.</a:t>
            </a:r>
          </a:p>
          <a:p>
            <a:r>
              <a:rPr lang="en-US" sz="2400" dirty="0">
                <a:solidFill>
                  <a:srgbClr val="000000"/>
                </a:solidFill>
              </a:rPr>
              <a:t> </a:t>
            </a:r>
          </a:p>
        </p:txBody>
      </p:sp>
    </p:spTree>
    <p:extLst>
      <p:ext uri="{BB962C8B-B14F-4D97-AF65-F5344CB8AC3E}">
        <p14:creationId xmlns:p14="http://schemas.microsoft.com/office/powerpoint/2010/main" val="3042229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275901" y="1610200"/>
            <a:ext cx="11796774" cy="4955203"/>
          </a:xfrm>
          <a:prstGeom prst="rect">
            <a:avLst/>
          </a:prstGeom>
        </p:spPr>
        <p:txBody>
          <a:bodyPr wrap="square">
            <a:spAutoFit/>
          </a:bodyPr>
          <a:lstStyle/>
          <a:p>
            <a:r>
              <a:rPr lang="en-US" sz="2800" b="1" dirty="0">
                <a:solidFill>
                  <a:srgbClr val="24A9E1"/>
                </a:solidFill>
              </a:rPr>
              <a:t>Web </a:t>
            </a:r>
            <a:r>
              <a:rPr lang="en-US" sz="2800" b="1" dirty="0" smtClean="0">
                <a:solidFill>
                  <a:srgbClr val="24A9E1"/>
                </a:solidFill>
              </a:rPr>
              <a:t>Services</a:t>
            </a:r>
            <a:endParaRPr lang="en-US" sz="2400" dirty="0" smtClean="0">
              <a:solidFill>
                <a:srgbClr val="000000"/>
              </a:solidFill>
            </a:endParaRPr>
          </a:p>
          <a:p>
            <a:pPr marL="342900" indent="-342900">
              <a:buFont typeface="Wingdings" panose="05000000000000000000" pitchFamily="2" charset="2"/>
              <a:buChar char="q"/>
            </a:pPr>
            <a:r>
              <a:rPr lang="en-US" sz="2400" dirty="0" smtClean="0">
                <a:solidFill>
                  <a:srgbClr val="000000"/>
                </a:solidFill>
              </a:rPr>
              <a:t>Web </a:t>
            </a:r>
            <a:r>
              <a:rPr lang="en-US" sz="2400" dirty="0">
                <a:solidFill>
                  <a:srgbClr val="000000"/>
                </a:solidFill>
              </a:rPr>
              <a:t>services are the type of API that typically runs over HTTP/HTTPS. However, some web services, such as the Simple Object Access Protocol (SOAP), can use different transports such as Simple Mail Transfer Protocol (SMTP). Web services don’t necessarily use HTTP, but this is almost always the case and is usually assumed unless mentioned otherwise</a:t>
            </a:r>
            <a:r>
              <a:rPr lang="en-US" sz="2400" dirty="0" smtClean="0">
                <a:solidFill>
                  <a:srgbClr val="000000"/>
                </a:solidFill>
              </a:rPr>
              <a:t>.</a:t>
            </a:r>
          </a:p>
          <a:p>
            <a:endParaRPr lang="en-US" sz="2400" dirty="0" smtClean="0">
              <a:solidFill>
                <a:srgbClr val="000000"/>
              </a:solidFill>
            </a:endParaRPr>
          </a:p>
          <a:p>
            <a:pPr marL="342900" indent="-342900">
              <a:buFont typeface="Wingdings" panose="05000000000000000000" pitchFamily="2" charset="2"/>
              <a:buChar char="q"/>
            </a:pPr>
            <a:r>
              <a:rPr lang="en-US" sz="2400" dirty="0"/>
              <a:t>All web services can be considered APIs, but not all can be regarded as web services. APIs can utilize any communication protocol and aren’t limited to HTTP like web services are</a:t>
            </a:r>
            <a:r>
              <a:rPr lang="en-US" sz="2400" dirty="0" smtClean="0"/>
              <a:t>.</a:t>
            </a:r>
          </a:p>
          <a:p>
            <a:pPr marL="342900" indent="-342900">
              <a:buFont typeface="Wingdings" panose="05000000000000000000" pitchFamily="2" charset="2"/>
              <a:buChar char="q"/>
            </a:pPr>
            <a:r>
              <a:rPr lang="en-US" sz="2400" b="1" dirty="0">
                <a:solidFill>
                  <a:srgbClr val="FF0000"/>
                </a:solidFill>
                <a:latin typeface="Arial" panose="020B0604020202020204" pitchFamily="34" charset="0"/>
              </a:rPr>
              <a:t>The two main types of APIs used for web service that run</a:t>
            </a:r>
            <a:r>
              <a:rPr lang="en-US" sz="2400" dirty="0">
                <a:solidFill>
                  <a:srgbClr val="000000"/>
                </a:solidFill>
                <a:latin typeface="Arial" panose="020B0604020202020204" pitchFamily="34" charset="0"/>
              </a:rPr>
              <a:t>s over the Internet and typically use HTTP/HTTPS are SOAP and REST.</a:t>
            </a:r>
          </a:p>
          <a:p>
            <a:endParaRPr lang="en-US" sz="2400" dirty="0" smtClean="0"/>
          </a:p>
          <a:p>
            <a:pPr marL="342900" indent="-342900">
              <a:buFont typeface="Wingdings" panose="05000000000000000000" pitchFamily="2" charset="2"/>
              <a:buChar char="q"/>
            </a:pPr>
            <a:endParaRPr lang="en-US" sz="2400" dirty="0">
              <a:solidFill>
                <a:srgbClr val="000000"/>
              </a:solidFill>
            </a:endParaRPr>
          </a:p>
          <a:p>
            <a:r>
              <a:rPr lang="en-US" sz="2400" dirty="0">
                <a:solidFill>
                  <a:srgbClr val="000000"/>
                </a:solidFill>
              </a:rPr>
              <a:t> </a:t>
            </a:r>
            <a:endParaRPr lang="ar-EG" sz="2400" dirty="0">
              <a:solidFill>
                <a:srgbClr val="000000"/>
              </a:solidFill>
            </a:endParaRPr>
          </a:p>
        </p:txBody>
      </p:sp>
    </p:spTree>
    <p:extLst>
      <p:ext uri="{BB962C8B-B14F-4D97-AF65-F5344CB8AC3E}">
        <p14:creationId xmlns:p14="http://schemas.microsoft.com/office/powerpoint/2010/main" val="29761825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748793" y="1690641"/>
            <a:ext cx="11323881" cy="3816429"/>
          </a:xfrm>
          <a:prstGeom prst="rect">
            <a:avLst/>
          </a:prstGeom>
        </p:spPr>
        <p:txBody>
          <a:bodyPr wrap="square">
            <a:spAutoFit/>
          </a:bodyPr>
          <a:lstStyle/>
          <a:p>
            <a:pPr algn="ctr"/>
            <a:r>
              <a:rPr lang="en-US" sz="2800" b="1" dirty="0" smtClean="0">
                <a:solidFill>
                  <a:srgbClr val="294A70"/>
                </a:solidFill>
              </a:rPr>
              <a:t>Simple </a:t>
            </a:r>
            <a:r>
              <a:rPr lang="en-US" sz="2800" b="1" dirty="0">
                <a:solidFill>
                  <a:srgbClr val="294A70"/>
                </a:solidFill>
              </a:rPr>
              <a:t>Object Access Protocol (SOAP) </a:t>
            </a:r>
            <a:r>
              <a:rPr lang="en-US" sz="2800" b="1" dirty="0" smtClean="0">
                <a:solidFill>
                  <a:srgbClr val="294A70"/>
                </a:solidFill>
              </a:rPr>
              <a:t>API</a:t>
            </a:r>
          </a:p>
          <a:p>
            <a:pPr algn="ctr"/>
            <a:endParaRPr lang="en-US" sz="2800" dirty="0">
              <a:solidFill>
                <a:srgbClr val="294A70"/>
              </a:solidFill>
              <a:latin typeface="Arial" panose="020B0604020202020204" pitchFamily="34" charset="0"/>
            </a:endParaRPr>
          </a:p>
          <a:p>
            <a:pPr marL="285750" indent="-285750">
              <a:buFont typeface="Wingdings" panose="05000000000000000000" pitchFamily="2" charset="2"/>
              <a:buChar char="q"/>
            </a:pPr>
            <a:r>
              <a:rPr lang="en-US" sz="2400" dirty="0">
                <a:solidFill>
                  <a:srgbClr val="000000"/>
                </a:solidFill>
              </a:rPr>
              <a:t>SOAP APIs are standard communication protocol systems that permit different operating systems like Linux and Windows to communicate. It was developed by Microsoft and is commonly used with HTTP transport with XML data format to access web services. It has three well-known characteristics.</a:t>
            </a:r>
          </a:p>
          <a:p>
            <a:pPr marL="285750" indent="-285750">
              <a:buFont typeface="Wingdings" panose="05000000000000000000" pitchFamily="2" charset="2"/>
              <a:buChar char="Ø"/>
            </a:pPr>
            <a:r>
              <a:rPr lang="en-US" sz="2400" dirty="0">
                <a:solidFill>
                  <a:srgbClr val="000000"/>
                </a:solidFill>
              </a:rPr>
              <a:t>Independent</a:t>
            </a:r>
          </a:p>
          <a:p>
            <a:pPr marL="285750" indent="-285750">
              <a:buFont typeface="Wingdings" panose="05000000000000000000" pitchFamily="2" charset="2"/>
              <a:buChar char="Ø"/>
            </a:pPr>
            <a:r>
              <a:rPr lang="en-US" sz="2400" dirty="0">
                <a:solidFill>
                  <a:srgbClr val="000000"/>
                </a:solidFill>
              </a:rPr>
              <a:t>Extensible</a:t>
            </a:r>
          </a:p>
          <a:p>
            <a:pPr marL="285750" indent="-285750">
              <a:buFont typeface="Wingdings" panose="05000000000000000000" pitchFamily="2" charset="2"/>
              <a:buChar char="Ø"/>
            </a:pPr>
            <a:r>
              <a:rPr lang="en-US" sz="2400" dirty="0">
                <a:solidFill>
                  <a:srgbClr val="000000"/>
                </a:solidFill>
              </a:rPr>
              <a:t>Neutral</a:t>
            </a:r>
          </a:p>
          <a:p>
            <a:r>
              <a:rPr lang="en-US" dirty="0">
                <a:solidFill>
                  <a:srgbClr val="000000"/>
                </a:solidFill>
                <a:latin typeface="Arial" panose="020B0604020202020204" pitchFamily="34" charset="0"/>
              </a:rPr>
              <a:t> </a:t>
            </a:r>
          </a:p>
        </p:txBody>
      </p:sp>
    </p:spTree>
    <p:extLst>
      <p:ext uri="{BB962C8B-B14F-4D97-AF65-F5344CB8AC3E}">
        <p14:creationId xmlns:p14="http://schemas.microsoft.com/office/powerpoint/2010/main" val="40674909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472225" y="1738601"/>
            <a:ext cx="11600450" cy="3693319"/>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000000"/>
                </a:solidFill>
              </a:rPr>
              <a:t>A more reliable way to communicate between applications is over HTTP, as it is supported by all Internet browsers and servers for web service. </a:t>
            </a:r>
            <a:r>
              <a:rPr lang="en-US" sz="2400" dirty="0">
                <a:solidFill>
                  <a:srgbClr val="FF0000"/>
                </a:solidFill>
              </a:rPr>
              <a:t>SOAP was created to accomplish this</a:t>
            </a:r>
            <a:r>
              <a:rPr lang="en-US" sz="2400" dirty="0">
                <a:solidFill>
                  <a:srgbClr val="000000"/>
                </a:solidFill>
              </a:rPr>
              <a:t>.</a:t>
            </a:r>
          </a:p>
          <a:p>
            <a:r>
              <a:rPr lang="en-US" sz="2400" dirty="0">
                <a:solidFill>
                  <a:srgbClr val="000000"/>
                </a:solidFill>
              </a:rPr>
              <a:t>SOAP web services provide a way to communicate between applications running on different operating systems, with different technologies and programming languages.</a:t>
            </a:r>
          </a:p>
          <a:p>
            <a:r>
              <a:rPr lang="en-US" sz="2400" dirty="0">
                <a:solidFill>
                  <a:srgbClr val="000000"/>
                </a:solidFill>
              </a:rPr>
              <a:t>SOAP messages are nothing but </a:t>
            </a:r>
            <a:r>
              <a:rPr lang="en-US" sz="2400" dirty="0">
                <a:solidFill>
                  <a:srgbClr val="FF0000"/>
                </a:solidFill>
              </a:rPr>
              <a:t>XML documents and can contain four elements.</a:t>
            </a:r>
          </a:p>
          <a:p>
            <a:pPr marL="285750" indent="-285750">
              <a:buFont typeface="Wingdings" panose="05000000000000000000" pitchFamily="2" charset="2"/>
              <a:buChar char="Ø"/>
            </a:pPr>
            <a:r>
              <a:rPr lang="en-US" sz="2400" dirty="0">
                <a:solidFill>
                  <a:srgbClr val="000000"/>
                </a:solidFill>
              </a:rPr>
              <a:t>Envelope</a:t>
            </a:r>
          </a:p>
          <a:p>
            <a:pPr marL="285750" indent="-285750">
              <a:buFont typeface="Wingdings" panose="05000000000000000000" pitchFamily="2" charset="2"/>
              <a:buChar char="Ø"/>
            </a:pPr>
            <a:r>
              <a:rPr lang="en-US" sz="2400" dirty="0">
                <a:solidFill>
                  <a:srgbClr val="000000"/>
                </a:solidFill>
              </a:rPr>
              <a:t>Header</a:t>
            </a:r>
          </a:p>
          <a:p>
            <a:pPr marL="285750" indent="-285750">
              <a:buFont typeface="Wingdings" panose="05000000000000000000" pitchFamily="2" charset="2"/>
              <a:buChar char="Ø"/>
            </a:pPr>
            <a:r>
              <a:rPr lang="en-US" sz="2400" dirty="0">
                <a:solidFill>
                  <a:srgbClr val="000000"/>
                </a:solidFill>
              </a:rPr>
              <a:t>Body</a:t>
            </a:r>
          </a:p>
          <a:p>
            <a:pPr marL="285750" indent="-285750">
              <a:buFont typeface="Wingdings" panose="05000000000000000000" pitchFamily="2" charset="2"/>
              <a:buChar char="Ø"/>
            </a:pPr>
            <a:r>
              <a:rPr lang="en-US" sz="2400" dirty="0">
                <a:solidFill>
                  <a:srgbClr val="000000"/>
                </a:solidFill>
              </a:rPr>
              <a:t>Fault</a:t>
            </a:r>
          </a:p>
          <a:p>
            <a:r>
              <a:rPr lang="en-US" dirty="0">
                <a:solidFill>
                  <a:srgbClr val="000000"/>
                </a:solidFill>
                <a:latin typeface="Arial" panose="020B0604020202020204" pitchFamily="34" charset="0"/>
              </a:rPr>
              <a:t> </a:t>
            </a:r>
          </a:p>
        </p:txBody>
      </p:sp>
    </p:spTree>
    <p:extLst>
      <p:ext uri="{BB962C8B-B14F-4D97-AF65-F5344CB8AC3E}">
        <p14:creationId xmlns:p14="http://schemas.microsoft.com/office/powerpoint/2010/main" val="37086034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51740" y="1582341"/>
            <a:ext cx="11080914" cy="4154984"/>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294A70"/>
                </a:solidFill>
              </a:rPr>
              <a:t>Representational State Transfer (REST) </a:t>
            </a:r>
            <a:r>
              <a:rPr lang="en-US" sz="2400" dirty="0" smtClean="0">
                <a:solidFill>
                  <a:srgbClr val="294A70"/>
                </a:solidFill>
              </a:rPr>
              <a:t>API</a:t>
            </a:r>
          </a:p>
          <a:p>
            <a:endParaRPr lang="en-US" sz="2400" dirty="0">
              <a:solidFill>
                <a:srgbClr val="294A70"/>
              </a:solidFill>
            </a:endParaRPr>
          </a:p>
          <a:p>
            <a:pPr marL="342900" indent="-342900">
              <a:buFont typeface="Wingdings" panose="05000000000000000000" pitchFamily="2" charset="2"/>
              <a:buChar char="q"/>
            </a:pPr>
            <a:r>
              <a:rPr lang="en-US" sz="2400" dirty="0">
                <a:solidFill>
                  <a:srgbClr val="000000"/>
                </a:solidFill>
              </a:rPr>
              <a:t>REST API or Representational State Transfer is an architecture style for designing a distributed system that gives guidelines for the structure and organization of an API for web service. REST is protocol-independent. It supports any transport and data format like HTTP/S transport and JavaScript Object Notation (JSON) or XML data format.</a:t>
            </a:r>
          </a:p>
          <a:p>
            <a:pPr marL="342900" indent="-342900">
              <a:buFont typeface="Wingdings" panose="05000000000000000000" pitchFamily="2" charset="2"/>
              <a:buChar char="q"/>
            </a:pPr>
            <a:r>
              <a:rPr lang="en-US" sz="2400" dirty="0">
                <a:solidFill>
                  <a:srgbClr val="000000"/>
                </a:solidFill>
              </a:rPr>
              <a:t>Restful web services use HTTP methods to collect and manipulate data. A URL identifies every resource, and every resource should support the HTTP common operations. It offers a consistent way to interact with APIs from multiple vendors. Below are the most common HTTP “CRUD” functions and their associated use cases:</a:t>
            </a:r>
          </a:p>
        </p:txBody>
      </p:sp>
    </p:spTree>
    <p:extLst>
      <p:ext uri="{BB962C8B-B14F-4D97-AF65-F5344CB8AC3E}">
        <p14:creationId xmlns:p14="http://schemas.microsoft.com/office/powerpoint/2010/main" val="22789626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316932"/>
            <a:ext cx="5390345" cy="2351670"/>
          </a:xfrm>
          <a:prstGeom prst="rect">
            <a:avLst/>
          </a:prstGeom>
        </p:spPr>
      </p:pic>
      <p:sp>
        <p:nvSpPr>
          <p:cNvPr id="9" name="Rectangle 8"/>
          <p:cNvSpPr/>
          <p:nvPr/>
        </p:nvSpPr>
        <p:spPr>
          <a:xfrm>
            <a:off x="1154805" y="3991026"/>
            <a:ext cx="10809667" cy="830997"/>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000000"/>
                </a:solidFill>
              </a:rPr>
              <a:t>Unlike SOAP protocol, REST APIs do not require a new message format. The HTTP API is CRUD (Create, Retrieve, Update, and Delete).</a:t>
            </a:r>
            <a:endParaRPr lang="ar-EG" sz="2400" dirty="0"/>
          </a:p>
        </p:txBody>
      </p:sp>
    </p:spTree>
    <p:extLst>
      <p:ext uri="{BB962C8B-B14F-4D97-AF65-F5344CB8AC3E}">
        <p14:creationId xmlns:p14="http://schemas.microsoft.com/office/powerpoint/2010/main" val="42653630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1014365" y="1610199"/>
            <a:ext cx="11007412" cy="4216539"/>
          </a:xfrm>
          <a:prstGeom prst="rect">
            <a:avLst/>
          </a:prstGeom>
        </p:spPr>
        <p:txBody>
          <a:bodyPr wrap="square">
            <a:spAutoFit/>
          </a:bodyPr>
          <a:lstStyle/>
          <a:p>
            <a:r>
              <a:rPr lang="en-US" sz="2800" b="1" dirty="0">
                <a:solidFill>
                  <a:srgbClr val="294A70"/>
                </a:solidFill>
              </a:rPr>
              <a:t>SOAP vs REST</a:t>
            </a:r>
          </a:p>
          <a:p>
            <a:pPr marL="342900" indent="-342900">
              <a:buFont typeface="Wingdings" panose="05000000000000000000" pitchFamily="2" charset="2"/>
              <a:buChar char="q"/>
            </a:pPr>
            <a:r>
              <a:rPr lang="en-US" sz="2400" dirty="0">
                <a:solidFill>
                  <a:srgbClr val="000000"/>
                </a:solidFill>
              </a:rPr>
              <a:t>Use SOAP API if you are dealing with transactional operations and you already have an audience that is satisfied with this technology. Use REST web services if you’re focused on wide-scale API adoption or if your API is targeted at mobile apps.</a:t>
            </a:r>
          </a:p>
          <a:p>
            <a:endParaRPr lang="en-US" sz="2400" b="1" dirty="0" smtClean="0">
              <a:solidFill>
                <a:srgbClr val="000000"/>
              </a:solidFill>
            </a:endParaRPr>
          </a:p>
          <a:p>
            <a:pPr marL="342900" indent="-342900">
              <a:buFont typeface="Wingdings" panose="05000000000000000000" pitchFamily="2" charset="2"/>
              <a:buChar char="v"/>
            </a:pPr>
            <a:r>
              <a:rPr lang="en-US" sz="2400" b="1" dirty="0" smtClean="0">
                <a:solidFill>
                  <a:srgbClr val="FF0000"/>
                </a:solidFill>
              </a:rPr>
              <a:t>SOAP </a:t>
            </a:r>
            <a:r>
              <a:rPr lang="en-US" sz="2400" b="1" dirty="0">
                <a:solidFill>
                  <a:srgbClr val="FF0000"/>
                </a:solidFill>
              </a:rPr>
              <a:t>Advantages:</a:t>
            </a:r>
            <a:endParaRPr lang="en-US" sz="2400" dirty="0">
              <a:solidFill>
                <a:srgbClr val="FF0000"/>
              </a:solidFill>
            </a:endParaRPr>
          </a:p>
          <a:p>
            <a:pPr>
              <a:buFont typeface="Arial" panose="020B0604020202020204" pitchFamily="34" charset="0"/>
              <a:buChar char="•"/>
            </a:pPr>
            <a:r>
              <a:rPr lang="en-US" sz="2400" dirty="0">
                <a:solidFill>
                  <a:srgbClr val="000000"/>
                </a:solidFill>
              </a:rPr>
              <a:t>Follows a formal enterprise approach</a:t>
            </a:r>
          </a:p>
          <a:p>
            <a:pPr>
              <a:buFont typeface="Arial" panose="020B0604020202020204" pitchFamily="34" charset="0"/>
              <a:buChar char="•"/>
            </a:pPr>
            <a:r>
              <a:rPr lang="en-US" sz="2400" dirty="0">
                <a:solidFill>
                  <a:srgbClr val="000000"/>
                </a:solidFill>
              </a:rPr>
              <a:t>It is platform- and language-independent.</a:t>
            </a:r>
          </a:p>
          <a:p>
            <a:pPr>
              <a:buFont typeface="Arial" panose="020B0604020202020204" pitchFamily="34" charset="0"/>
              <a:buChar char="•"/>
            </a:pPr>
            <a:r>
              <a:rPr lang="en-US" sz="2400" dirty="0">
                <a:solidFill>
                  <a:srgbClr val="000000"/>
                </a:solidFill>
              </a:rPr>
              <a:t>Information about objects is communicated to clients.</a:t>
            </a:r>
          </a:p>
          <a:p>
            <a:pPr>
              <a:buFont typeface="Arial" panose="020B0604020202020204" pitchFamily="34" charset="0"/>
              <a:buChar char="•"/>
            </a:pPr>
            <a:r>
              <a:rPr lang="en-US" sz="2400" dirty="0">
                <a:solidFill>
                  <a:srgbClr val="000000"/>
                </a:solidFill>
              </a:rPr>
              <a:t>SOAP bypasses all firewalls.</a:t>
            </a:r>
          </a:p>
          <a:p>
            <a:r>
              <a:rPr lang="en-US" sz="2400">
                <a:solidFill>
                  <a:srgbClr val="000000"/>
                </a:solidFill>
              </a:rPr>
              <a:t> </a:t>
            </a:r>
            <a:endParaRPr lang="en-US" sz="2400" dirty="0">
              <a:solidFill>
                <a:srgbClr val="000000"/>
              </a:solidFill>
            </a:endParaRPr>
          </a:p>
        </p:txBody>
      </p:sp>
    </p:spTree>
    <p:extLst>
      <p:ext uri="{BB962C8B-B14F-4D97-AF65-F5344CB8AC3E}">
        <p14:creationId xmlns:p14="http://schemas.microsoft.com/office/powerpoint/2010/main" val="9606171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1164370" y="1690688"/>
            <a:ext cx="10908305" cy="6740307"/>
          </a:xfrm>
          <a:prstGeom prst="rect">
            <a:avLst/>
          </a:prstGeom>
        </p:spPr>
        <p:txBody>
          <a:bodyPr wrap="square">
            <a:spAutoFit/>
          </a:bodyPr>
          <a:lstStyle/>
          <a:p>
            <a:r>
              <a:rPr lang="en-US" sz="2400" b="1" dirty="0">
                <a:solidFill>
                  <a:srgbClr val="000000"/>
                </a:solidFill>
              </a:rPr>
              <a:t>SOAP Disadvantages:</a:t>
            </a:r>
            <a:endParaRPr lang="en-US" sz="2400" dirty="0">
              <a:solidFill>
                <a:srgbClr val="000000"/>
              </a:solidFill>
            </a:endParaRPr>
          </a:p>
          <a:p>
            <a:pPr>
              <a:buFont typeface="Arial" panose="020B0604020202020204" pitchFamily="34" charset="0"/>
              <a:buChar char="•"/>
            </a:pPr>
            <a:r>
              <a:rPr lang="en-US" sz="2400" dirty="0">
                <a:solidFill>
                  <a:srgbClr val="000000"/>
                </a:solidFill>
              </a:rPr>
              <a:t>Uses high bandwidth to communicate metadata</a:t>
            </a:r>
          </a:p>
          <a:p>
            <a:pPr>
              <a:buFont typeface="Arial" panose="020B0604020202020204" pitchFamily="34" charset="0"/>
              <a:buChar char="•"/>
            </a:pPr>
            <a:r>
              <a:rPr lang="en-US" sz="2400" dirty="0">
                <a:solidFill>
                  <a:srgbClr val="000000"/>
                </a:solidFill>
              </a:rPr>
              <a:t>Hard to implement</a:t>
            </a:r>
          </a:p>
          <a:p>
            <a:pPr>
              <a:buFont typeface="Arial" panose="020B0604020202020204" pitchFamily="34" charset="0"/>
              <a:buChar char="•"/>
            </a:pPr>
            <a:r>
              <a:rPr lang="en-US" sz="2400" dirty="0">
                <a:solidFill>
                  <a:srgbClr val="000000"/>
                </a:solidFill>
              </a:rPr>
              <a:t>Unpopular among web and mobile developers</a:t>
            </a:r>
          </a:p>
          <a:p>
            <a:r>
              <a:rPr lang="en-US" sz="2400" dirty="0">
                <a:solidFill>
                  <a:srgbClr val="000000"/>
                </a:solidFill>
              </a:rPr>
              <a:t> </a:t>
            </a:r>
          </a:p>
          <a:p>
            <a:r>
              <a:rPr lang="en-US" sz="2400" b="1" dirty="0">
                <a:solidFill>
                  <a:srgbClr val="000000"/>
                </a:solidFill>
              </a:rPr>
              <a:t>SOAP Use Cases:</a:t>
            </a:r>
            <a:endParaRPr lang="en-US" sz="2400" dirty="0">
              <a:solidFill>
                <a:srgbClr val="000000"/>
              </a:solidFill>
            </a:endParaRPr>
          </a:p>
          <a:p>
            <a:pPr>
              <a:buFont typeface="Arial" panose="020B0604020202020204" pitchFamily="34" charset="0"/>
              <a:buChar char="•"/>
            </a:pPr>
            <a:r>
              <a:rPr lang="en-US" sz="2400" dirty="0">
                <a:solidFill>
                  <a:srgbClr val="000000"/>
                </a:solidFill>
              </a:rPr>
              <a:t>Financial services</a:t>
            </a:r>
          </a:p>
          <a:p>
            <a:pPr>
              <a:buFont typeface="Arial" panose="020B0604020202020204" pitchFamily="34" charset="0"/>
              <a:buChar char="•"/>
            </a:pPr>
            <a:r>
              <a:rPr lang="en-US" sz="2400" dirty="0">
                <a:solidFill>
                  <a:srgbClr val="000000"/>
                </a:solidFill>
              </a:rPr>
              <a:t>Payment gateways</a:t>
            </a:r>
          </a:p>
          <a:p>
            <a:pPr>
              <a:buFont typeface="Arial" panose="020B0604020202020204" pitchFamily="34" charset="0"/>
              <a:buChar char="•"/>
            </a:pPr>
            <a:r>
              <a:rPr lang="en-US" sz="2400" dirty="0">
                <a:solidFill>
                  <a:srgbClr val="000000"/>
                </a:solidFill>
              </a:rPr>
              <a:t>Telecommunication services</a:t>
            </a:r>
          </a:p>
          <a:p>
            <a:r>
              <a:rPr lang="en-US" sz="2400" dirty="0">
                <a:solidFill>
                  <a:srgbClr val="000000"/>
                </a:solidFill>
              </a:rPr>
              <a:t> </a:t>
            </a:r>
          </a:p>
          <a:p>
            <a:r>
              <a:rPr lang="en-US" sz="2400" b="1" dirty="0">
                <a:solidFill>
                  <a:srgbClr val="000000"/>
                </a:solidFill>
              </a:rPr>
              <a:t>REST Advantages:</a:t>
            </a:r>
            <a:endParaRPr lang="en-US" sz="2400" dirty="0">
              <a:solidFill>
                <a:srgbClr val="000000"/>
              </a:solidFill>
            </a:endParaRPr>
          </a:p>
          <a:p>
            <a:pPr>
              <a:buFont typeface="Arial" panose="020B0604020202020204" pitchFamily="34" charset="0"/>
              <a:buChar char="•"/>
            </a:pPr>
            <a:r>
              <a:rPr lang="en-US" sz="2400" dirty="0">
                <a:solidFill>
                  <a:srgbClr val="000000"/>
                </a:solidFill>
              </a:rPr>
              <a:t>Follows the philosophy of the Open Web</a:t>
            </a:r>
          </a:p>
          <a:p>
            <a:pPr>
              <a:buFont typeface="Arial" panose="020B0604020202020204" pitchFamily="34" charset="0"/>
              <a:buChar char="•"/>
            </a:pPr>
            <a:r>
              <a:rPr lang="en-US" sz="2400" dirty="0">
                <a:solidFill>
                  <a:srgbClr val="000000"/>
                </a:solidFill>
              </a:rPr>
              <a:t>Relatively easy to implement and maintain</a:t>
            </a:r>
          </a:p>
          <a:p>
            <a:pPr>
              <a:buFont typeface="Arial" panose="020B0604020202020204" pitchFamily="34" charset="0"/>
              <a:buChar char="•"/>
            </a:pPr>
            <a:r>
              <a:rPr lang="en-US" sz="2400" dirty="0">
                <a:solidFill>
                  <a:srgbClr val="000000"/>
                </a:solidFill>
              </a:rPr>
              <a:t>Separates client and server implementations</a:t>
            </a:r>
          </a:p>
          <a:p>
            <a:pPr>
              <a:buFont typeface="Arial" panose="020B0604020202020204" pitchFamily="34" charset="0"/>
              <a:buChar char="•"/>
            </a:pPr>
            <a:r>
              <a:rPr lang="en-US" sz="2400" dirty="0">
                <a:solidFill>
                  <a:srgbClr val="000000"/>
                </a:solidFill>
              </a:rPr>
              <a:t>A single entity doesn’t control communication</a:t>
            </a:r>
          </a:p>
          <a:p>
            <a:pPr>
              <a:buFont typeface="Arial" panose="020B0604020202020204" pitchFamily="34" charset="0"/>
              <a:buChar char="•"/>
            </a:pPr>
            <a:r>
              <a:rPr lang="en-US" sz="2400" dirty="0">
                <a:solidFill>
                  <a:srgbClr val="000000"/>
                </a:solidFill>
              </a:rPr>
              <a:t>The client can store information to prevent multiple calls</a:t>
            </a:r>
          </a:p>
          <a:p>
            <a:pPr>
              <a:buFont typeface="Arial" panose="020B0604020202020204" pitchFamily="34" charset="0"/>
              <a:buChar char="•"/>
            </a:pPr>
            <a:r>
              <a:rPr lang="en-US" sz="2400" dirty="0">
                <a:solidFill>
                  <a:srgbClr val="000000"/>
                </a:solidFill>
              </a:rPr>
              <a:t>Able to return data in multiple formats (JSON, XML, etc.)</a:t>
            </a:r>
          </a:p>
          <a:p>
            <a:r>
              <a:rPr lang="en-US" sz="2400" dirty="0">
                <a:solidFill>
                  <a:srgbClr val="000000"/>
                </a:solidFill>
              </a:rPr>
              <a:t> </a:t>
            </a:r>
          </a:p>
        </p:txBody>
      </p:sp>
    </p:spTree>
    <p:extLst>
      <p:ext uri="{BB962C8B-B14F-4D97-AF65-F5344CB8AC3E}">
        <p14:creationId xmlns:p14="http://schemas.microsoft.com/office/powerpoint/2010/main" val="428916779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465194" y="1738601"/>
            <a:ext cx="5941835" cy="3785652"/>
          </a:xfrm>
          <a:prstGeom prst="rect">
            <a:avLst/>
          </a:prstGeom>
        </p:spPr>
        <p:txBody>
          <a:bodyPr wrap="square">
            <a:spAutoFit/>
          </a:bodyPr>
          <a:lstStyle/>
          <a:p>
            <a:r>
              <a:rPr lang="en-US" sz="2400" b="1" dirty="0">
                <a:solidFill>
                  <a:schemeClr val="accent6"/>
                </a:solidFill>
              </a:rPr>
              <a:t>REST Disadvantages:</a:t>
            </a:r>
            <a:endParaRPr lang="en-US" sz="2400" dirty="0">
              <a:solidFill>
                <a:schemeClr val="accent6"/>
              </a:solidFill>
            </a:endParaRPr>
          </a:p>
          <a:p>
            <a:pPr>
              <a:buFont typeface="Arial" panose="020B0604020202020204" pitchFamily="34" charset="0"/>
              <a:buChar char="•"/>
            </a:pPr>
            <a:r>
              <a:rPr lang="en-US" sz="2400" dirty="0">
                <a:solidFill>
                  <a:srgbClr val="000000"/>
                </a:solidFill>
              </a:rPr>
              <a:t>Works on top of the HTTP protocol only</a:t>
            </a:r>
          </a:p>
          <a:p>
            <a:pPr>
              <a:buFont typeface="Arial" panose="020B0604020202020204" pitchFamily="34" charset="0"/>
              <a:buChar char="•"/>
            </a:pPr>
            <a:r>
              <a:rPr lang="en-US" sz="2400" dirty="0">
                <a:solidFill>
                  <a:srgbClr val="000000"/>
                </a:solidFill>
              </a:rPr>
              <a:t>Must enforce security and authorization on top of it</a:t>
            </a:r>
          </a:p>
          <a:p>
            <a:r>
              <a:rPr lang="en-US" sz="2400" dirty="0">
                <a:solidFill>
                  <a:srgbClr val="000000"/>
                </a:solidFill>
              </a:rPr>
              <a:t> </a:t>
            </a:r>
          </a:p>
          <a:p>
            <a:r>
              <a:rPr lang="en-US" sz="2400" b="1" dirty="0">
                <a:solidFill>
                  <a:schemeClr val="accent6"/>
                </a:solidFill>
              </a:rPr>
              <a:t>REST Use Cases:</a:t>
            </a:r>
            <a:endParaRPr lang="en-US" sz="2400" dirty="0">
              <a:solidFill>
                <a:schemeClr val="accent6"/>
              </a:solidFill>
            </a:endParaRPr>
          </a:p>
          <a:p>
            <a:pPr>
              <a:buFont typeface="Arial" panose="020B0604020202020204" pitchFamily="34" charset="0"/>
              <a:buChar char="•"/>
            </a:pPr>
            <a:r>
              <a:rPr lang="en-US" sz="2400" dirty="0">
                <a:solidFill>
                  <a:srgbClr val="000000"/>
                </a:solidFill>
              </a:rPr>
              <a:t>Social media services</a:t>
            </a:r>
          </a:p>
          <a:p>
            <a:pPr>
              <a:buFont typeface="Arial" panose="020B0604020202020204" pitchFamily="34" charset="0"/>
              <a:buChar char="•"/>
            </a:pPr>
            <a:r>
              <a:rPr lang="en-US" sz="2400" dirty="0">
                <a:solidFill>
                  <a:srgbClr val="000000"/>
                </a:solidFill>
              </a:rPr>
              <a:t>Social networks</a:t>
            </a:r>
          </a:p>
          <a:p>
            <a:pPr>
              <a:buFont typeface="Arial" panose="020B0604020202020204" pitchFamily="34" charset="0"/>
              <a:buChar char="•"/>
            </a:pPr>
            <a:r>
              <a:rPr lang="en-US" sz="2400" dirty="0">
                <a:solidFill>
                  <a:srgbClr val="000000"/>
                </a:solidFill>
              </a:rPr>
              <a:t>Webchat services</a:t>
            </a:r>
          </a:p>
          <a:p>
            <a:pPr>
              <a:buFont typeface="Arial" panose="020B0604020202020204" pitchFamily="34" charset="0"/>
              <a:buChar char="•"/>
            </a:pPr>
            <a:r>
              <a:rPr lang="en-US" sz="2400" dirty="0">
                <a:solidFill>
                  <a:srgbClr val="000000"/>
                </a:solidFill>
              </a:rPr>
              <a:t>Mobile services</a:t>
            </a:r>
          </a:p>
        </p:txBody>
      </p:sp>
      <p:sp>
        <p:nvSpPr>
          <p:cNvPr id="9" name="Rectangle 8"/>
          <p:cNvSpPr/>
          <p:nvPr/>
        </p:nvSpPr>
        <p:spPr>
          <a:xfrm>
            <a:off x="369195" y="1784767"/>
            <a:ext cx="6096000" cy="3693319"/>
          </a:xfrm>
          <a:prstGeom prst="rect">
            <a:avLst/>
          </a:prstGeom>
        </p:spPr>
        <p:txBody>
          <a:bodyPr>
            <a:spAutoFit/>
          </a:bodyPr>
          <a:lstStyle/>
          <a:p>
            <a:r>
              <a:rPr lang="en-US" sz="2400" b="1" dirty="0">
                <a:solidFill>
                  <a:srgbClr val="FF0000"/>
                </a:solidFill>
              </a:rPr>
              <a:t>REST Advantages:</a:t>
            </a:r>
          </a:p>
          <a:p>
            <a:pPr>
              <a:buFont typeface="Arial" panose="020B0604020202020204" pitchFamily="34" charset="0"/>
              <a:buChar char="•"/>
            </a:pPr>
            <a:r>
              <a:rPr lang="en-US" sz="2400" dirty="0">
                <a:solidFill>
                  <a:srgbClr val="000000"/>
                </a:solidFill>
              </a:rPr>
              <a:t>Follows the philosophy of the Open Web</a:t>
            </a:r>
          </a:p>
          <a:p>
            <a:pPr>
              <a:buFont typeface="Arial" panose="020B0604020202020204" pitchFamily="34" charset="0"/>
              <a:buChar char="•"/>
            </a:pPr>
            <a:r>
              <a:rPr lang="en-US" sz="2400" dirty="0">
                <a:solidFill>
                  <a:srgbClr val="000000"/>
                </a:solidFill>
              </a:rPr>
              <a:t>Relatively easy to implement and maintain</a:t>
            </a:r>
          </a:p>
          <a:p>
            <a:pPr>
              <a:buFont typeface="Arial" panose="020B0604020202020204" pitchFamily="34" charset="0"/>
              <a:buChar char="•"/>
            </a:pPr>
            <a:r>
              <a:rPr lang="en-US" sz="2400" dirty="0">
                <a:solidFill>
                  <a:srgbClr val="000000"/>
                </a:solidFill>
              </a:rPr>
              <a:t>Separates client and server implementations</a:t>
            </a:r>
          </a:p>
          <a:p>
            <a:pPr>
              <a:buFont typeface="Arial" panose="020B0604020202020204" pitchFamily="34" charset="0"/>
              <a:buChar char="•"/>
            </a:pPr>
            <a:r>
              <a:rPr lang="en-US" sz="2400" dirty="0">
                <a:solidFill>
                  <a:srgbClr val="000000"/>
                </a:solidFill>
              </a:rPr>
              <a:t>A single entity doesn’t control communication</a:t>
            </a:r>
          </a:p>
          <a:p>
            <a:pPr>
              <a:buFont typeface="Arial" panose="020B0604020202020204" pitchFamily="34" charset="0"/>
              <a:buChar char="•"/>
            </a:pPr>
            <a:r>
              <a:rPr lang="en-US" sz="2400" dirty="0">
                <a:solidFill>
                  <a:srgbClr val="000000"/>
                </a:solidFill>
              </a:rPr>
              <a:t>The client can store information to prevent multiple calls</a:t>
            </a:r>
          </a:p>
          <a:p>
            <a:pPr>
              <a:buFont typeface="Arial" panose="020B0604020202020204" pitchFamily="34" charset="0"/>
              <a:buChar char="•"/>
            </a:pPr>
            <a:r>
              <a:rPr lang="en-US" sz="2400" dirty="0">
                <a:solidFill>
                  <a:srgbClr val="000000"/>
                </a:solidFill>
              </a:rPr>
              <a:t>Able to return data in multiple formats (JSON, XML, etc.)</a:t>
            </a:r>
          </a:p>
          <a:p>
            <a:r>
              <a:rPr lang="en-US" dirty="0">
                <a:solidFill>
                  <a:srgbClr val="000000"/>
                </a:solidFill>
              </a:rPr>
              <a:t> </a:t>
            </a:r>
            <a:endParaRPr lang="ar-EG" dirty="0"/>
          </a:p>
        </p:txBody>
      </p:sp>
    </p:spTree>
    <p:extLst>
      <p:ext uri="{BB962C8B-B14F-4D97-AF65-F5344CB8AC3E}">
        <p14:creationId xmlns:p14="http://schemas.microsoft.com/office/powerpoint/2010/main" val="13835291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648615" y="1790457"/>
            <a:ext cx="10906058" cy="4278094"/>
          </a:xfrm>
          <a:prstGeom prst="rect">
            <a:avLst/>
          </a:prstGeom>
        </p:spPr>
        <p:txBody>
          <a:bodyPr wrap="square">
            <a:spAutoFit/>
          </a:bodyPr>
          <a:lstStyle/>
          <a:p>
            <a:pPr algn="ctr"/>
            <a:r>
              <a:rPr lang="en-US" sz="2800" dirty="0">
                <a:solidFill>
                  <a:schemeClr val="accent6"/>
                </a:solidFill>
              </a:rPr>
              <a:t>Data Serialization Formats – JSON, YAML, and </a:t>
            </a:r>
            <a:r>
              <a:rPr lang="en-US" sz="2800" dirty="0" smtClean="0">
                <a:solidFill>
                  <a:schemeClr val="accent6"/>
                </a:solidFill>
              </a:rPr>
              <a:t>XML</a:t>
            </a:r>
          </a:p>
          <a:p>
            <a:pPr algn="ctr"/>
            <a:endParaRPr lang="en-US" sz="2800" dirty="0">
              <a:solidFill>
                <a:schemeClr val="accent6"/>
              </a:solidFill>
            </a:endParaRPr>
          </a:p>
          <a:p>
            <a:pPr marL="342900" indent="-342900">
              <a:buFont typeface="Wingdings" panose="05000000000000000000" pitchFamily="2" charset="2"/>
              <a:buChar char="q"/>
            </a:pPr>
            <a:r>
              <a:rPr lang="en-US" sz="2400" dirty="0">
                <a:solidFill>
                  <a:srgbClr val="000000"/>
                </a:solidFill>
              </a:rPr>
              <a:t>Data serialization is a technique that translates structured data into a format that enables storage or sharing of the digital information in a state that permits recovery of its original structure. Various computer systems have different hardware architecture, operating systems, and/or addressing mechanisms, which can be a challenge that is why serializing the data enables different users to have a standardized data serialization formats that can be easily shared across various applications.</a:t>
            </a:r>
          </a:p>
          <a:p>
            <a:r>
              <a:rPr lang="en-US" sz="2400" dirty="0">
                <a:solidFill>
                  <a:srgbClr val="000000"/>
                </a:solidFill>
              </a:rPr>
              <a:t> </a:t>
            </a:r>
          </a:p>
          <a:p>
            <a:pPr marL="342900" indent="-342900">
              <a:buFont typeface="Wingdings" panose="05000000000000000000" pitchFamily="2" charset="2"/>
              <a:buChar char="q"/>
            </a:pPr>
            <a:endParaRPr lang="en-US" sz="2400" dirty="0">
              <a:solidFill>
                <a:srgbClr val="000000"/>
              </a:solidFill>
            </a:endParaRPr>
          </a:p>
        </p:txBody>
      </p:sp>
    </p:spTree>
    <p:extLst>
      <p:ext uri="{BB962C8B-B14F-4D97-AF65-F5344CB8AC3E}">
        <p14:creationId xmlns:p14="http://schemas.microsoft.com/office/powerpoint/2010/main" val="15024094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489397" y="1720840"/>
            <a:ext cx="11449318" cy="4154984"/>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294A70"/>
                </a:solidFill>
              </a:rPr>
              <a:t>Data Serialization Formats and its Functionalities</a:t>
            </a:r>
          </a:p>
          <a:p>
            <a:r>
              <a:rPr lang="en-US" sz="2400" dirty="0">
                <a:solidFill>
                  <a:srgbClr val="000000"/>
                </a:solidFill>
              </a:rPr>
              <a:t>Choosing the data serialization format for an application should depend on factors such as human readability, the complexity of data, and storage and speed limitations. Here are some of the common data serialization formats used to ease the storage and sharing of data across the Internet</a:t>
            </a:r>
            <a:r>
              <a:rPr lang="en-US" sz="2400" dirty="0" smtClean="0">
                <a:solidFill>
                  <a:srgbClr val="000000"/>
                </a:solidFill>
              </a:rPr>
              <a:t>.</a:t>
            </a:r>
          </a:p>
          <a:p>
            <a:endParaRPr lang="en-US" sz="2400" dirty="0">
              <a:solidFill>
                <a:srgbClr val="000000"/>
              </a:solidFill>
            </a:endParaRPr>
          </a:p>
          <a:p>
            <a:r>
              <a:rPr lang="en-US" sz="2400" dirty="0">
                <a:solidFill>
                  <a:srgbClr val="000000"/>
                </a:solidFill>
              </a:rPr>
              <a:t> </a:t>
            </a:r>
            <a:r>
              <a:rPr lang="en-US" sz="2400" dirty="0" smtClean="0">
                <a:solidFill>
                  <a:srgbClr val="294A70"/>
                </a:solidFill>
              </a:rPr>
              <a:t>JSON </a:t>
            </a:r>
            <a:r>
              <a:rPr lang="en-US" sz="2400" dirty="0">
                <a:solidFill>
                  <a:srgbClr val="294A70"/>
                </a:solidFill>
              </a:rPr>
              <a:t>– JavaScript Object Notation</a:t>
            </a:r>
          </a:p>
          <a:p>
            <a:r>
              <a:rPr lang="en-US" sz="2400" dirty="0">
                <a:solidFill>
                  <a:srgbClr val="000000"/>
                </a:solidFill>
              </a:rPr>
              <a:t>This serialization format was standardized in 2013 and is considered a lightweight data-interchange format that translates data structures easier to be read and written by humans. This human-readable format has a short syntax textual format with limited data types derived from JavaScript data </a:t>
            </a:r>
            <a:r>
              <a:rPr lang="en-US" sz="2400" dirty="0" smtClean="0">
                <a:solidFill>
                  <a:srgbClr val="000000"/>
                </a:solidFill>
              </a:rPr>
              <a:t>formats</a:t>
            </a:r>
            <a:endParaRPr lang="en-US" sz="2400" dirty="0">
              <a:solidFill>
                <a:srgbClr val="000000"/>
              </a:solidFill>
            </a:endParaRPr>
          </a:p>
        </p:txBody>
      </p:sp>
    </p:spTree>
    <p:extLst>
      <p:ext uri="{BB962C8B-B14F-4D97-AF65-F5344CB8AC3E}">
        <p14:creationId xmlns:p14="http://schemas.microsoft.com/office/powerpoint/2010/main" val="2146027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Automation and Programmability</a:t>
            </a:r>
            <a:endParaRPr lang="en-US" sz="2600" b="1" dirty="0">
              <a:solidFill>
                <a:srgbClr val="24A9E1"/>
              </a:solidFill>
            </a:endParaRPr>
          </a:p>
        </p:txBody>
      </p:sp>
      <p:sp>
        <p:nvSpPr>
          <p:cNvPr id="7" name="Rectangle 6"/>
          <p:cNvSpPr/>
          <p:nvPr/>
        </p:nvSpPr>
        <p:spPr>
          <a:xfrm>
            <a:off x="347728" y="1690688"/>
            <a:ext cx="11539471" cy="2308324"/>
          </a:xfrm>
          <a:prstGeom prst="rect">
            <a:avLst/>
          </a:prstGeom>
        </p:spPr>
        <p:txBody>
          <a:bodyPr wrap="square">
            <a:spAutoFit/>
          </a:bodyPr>
          <a:lstStyle/>
          <a:p>
            <a:pPr marL="457200" indent="-457200">
              <a:buFont typeface="Wingdings" panose="05000000000000000000" pitchFamily="2" charset="2"/>
              <a:buChar char="q"/>
            </a:pPr>
            <a:r>
              <a:rPr lang="en-US" sz="2400" dirty="0">
                <a:solidFill>
                  <a:srgbClr val="000000"/>
                </a:solidFill>
              </a:rPr>
              <a:t>JSON data does not need a separate parser since they are referenced to JavaScript objects compared to XML.</a:t>
            </a:r>
          </a:p>
          <a:p>
            <a:r>
              <a:rPr lang="en-US" sz="2400" dirty="0">
                <a:solidFill>
                  <a:srgbClr val="000000"/>
                </a:solidFill>
              </a:rPr>
              <a:t>The following are the benefits of using JSON files:</a:t>
            </a:r>
          </a:p>
          <a:p>
            <a:pPr>
              <a:buFont typeface="+mj-lt"/>
              <a:buAutoNum type="arabicPeriod"/>
            </a:pPr>
            <a:r>
              <a:rPr lang="en-US" sz="2400" dirty="0">
                <a:solidFill>
                  <a:srgbClr val="000000"/>
                </a:solidFill>
              </a:rPr>
              <a:t>Self-describing</a:t>
            </a:r>
          </a:p>
          <a:p>
            <a:pPr>
              <a:buFont typeface="+mj-lt"/>
              <a:buAutoNum type="arabicPeriod"/>
            </a:pPr>
            <a:r>
              <a:rPr lang="en-US" sz="2400" dirty="0">
                <a:solidFill>
                  <a:srgbClr val="000000"/>
                </a:solidFill>
              </a:rPr>
              <a:t>Simplicity and compact</a:t>
            </a:r>
          </a:p>
          <a:p>
            <a:pPr>
              <a:buFont typeface="+mj-lt"/>
              <a:buAutoNum type="arabicPeriod"/>
            </a:pPr>
            <a:r>
              <a:rPr lang="en-US" sz="2400" dirty="0">
                <a:solidFill>
                  <a:srgbClr val="000000"/>
                </a:solidFill>
              </a:rPr>
              <a:t>Ease in learning and understanding</a:t>
            </a:r>
            <a:endParaRPr lang="ar-EG" sz="2400" dirty="0"/>
          </a:p>
        </p:txBody>
      </p:sp>
    </p:spTree>
    <p:extLst>
      <p:ext uri="{BB962C8B-B14F-4D97-AF65-F5344CB8AC3E}">
        <p14:creationId xmlns:p14="http://schemas.microsoft.com/office/powerpoint/2010/main" val="39102650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7230</TotalTime>
  <Words>1787</Words>
  <Application>Microsoft Office PowerPoint</Application>
  <PresentationFormat>Custom</PresentationFormat>
  <Paragraphs>313</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375</cp:revision>
  <dcterms:created xsi:type="dcterms:W3CDTF">2021-08-03T13:03:26Z</dcterms:created>
  <dcterms:modified xsi:type="dcterms:W3CDTF">2022-12-04T17:24:29Z</dcterms:modified>
</cp:coreProperties>
</file>