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56" r:id="rId2"/>
    <p:sldId id="257" r:id="rId3"/>
    <p:sldId id="258" r:id="rId4"/>
    <p:sldId id="259" r:id="rId5"/>
    <p:sldId id="501" r:id="rId6"/>
    <p:sldId id="502" r:id="rId7"/>
    <p:sldId id="503" r:id="rId8"/>
    <p:sldId id="504" r:id="rId9"/>
    <p:sldId id="505" r:id="rId10"/>
    <p:sldId id="506" r:id="rId11"/>
    <p:sldId id="507" r:id="rId12"/>
    <p:sldId id="508" r:id="rId13"/>
    <p:sldId id="497" r:id="rId14"/>
    <p:sldId id="498" r:id="rId15"/>
    <p:sldId id="305" r:id="rId16"/>
    <p:sldId id="494" r:id="rId17"/>
    <p:sldId id="495" r:id="rId18"/>
    <p:sldId id="496" r:id="rId19"/>
    <p:sldId id="365" r:id="rId20"/>
    <p:sldId id="438" r:id="rId21"/>
    <p:sldId id="439" r:id="rId22"/>
    <p:sldId id="441" r:id="rId23"/>
    <p:sldId id="442" r:id="rId24"/>
    <p:sldId id="443" r:id="rId25"/>
    <p:sldId id="444" r:id="rId26"/>
    <p:sldId id="445" r:id="rId27"/>
    <p:sldId id="447" r:id="rId28"/>
    <p:sldId id="448" r:id="rId29"/>
    <p:sldId id="449" r:id="rId30"/>
    <p:sldId id="450" r:id="rId31"/>
    <p:sldId id="451" r:id="rId32"/>
    <p:sldId id="452" r:id="rId33"/>
    <p:sldId id="453" r:id="rId34"/>
    <p:sldId id="456" r:id="rId35"/>
    <p:sldId id="477" r:id="rId36"/>
    <p:sldId id="478" r:id="rId37"/>
    <p:sldId id="479" r:id="rId38"/>
    <p:sldId id="454" r:id="rId39"/>
    <p:sldId id="455" r:id="rId40"/>
    <p:sldId id="480" r:id="rId41"/>
    <p:sldId id="481" r:id="rId42"/>
    <p:sldId id="457" r:id="rId43"/>
    <p:sldId id="458" r:id="rId44"/>
    <p:sldId id="482" r:id="rId45"/>
    <p:sldId id="459" r:id="rId46"/>
    <p:sldId id="460" r:id="rId47"/>
    <p:sldId id="461" r:id="rId48"/>
    <p:sldId id="499" r:id="rId49"/>
    <p:sldId id="500" r:id="rId50"/>
    <p:sldId id="462" r:id="rId51"/>
    <p:sldId id="463" r:id="rId52"/>
    <p:sldId id="476" r:id="rId53"/>
    <p:sldId id="483" r:id="rId54"/>
    <p:sldId id="492" r:id="rId55"/>
    <p:sldId id="484" r:id="rId56"/>
    <p:sldId id="485" r:id="rId57"/>
    <p:sldId id="486" r:id="rId58"/>
    <p:sldId id="487" r:id="rId59"/>
    <p:sldId id="490" r:id="rId60"/>
    <p:sldId id="491" r:id="rId61"/>
    <p:sldId id="493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55" autoAdjust="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2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30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3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Relationship Id="rId5" Type="http://schemas.openxmlformats.org/officeDocument/2006/relationships/image" Target="../media/image60.wmf"/><Relationship Id="rId4" Type="http://schemas.openxmlformats.org/officeDocument/2006/relationships/image" Target="../media/image59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Relationship Id="rId4" Type="http://schemas.openxmlformats.org/officeDocument/2006/relationships/image" Target="../media/image64.wmf"/></Relationships>
</file>

<file path=ppt/drawings/_rels/vmlDrawing3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3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7" Type="http://schemas.openxmlformats.org/officeDocument/2006/relationships/image" Target="../media/image72.wmf"/><Relationship Id="rId2" Type="http://schemas.openxmlformats.org/officeDocument/2006/relationships/image" Target="../media/image67.wmf"/><Relationship Id="rId1" Type="http://schemas.openxmlformats.org/officeDocument/2006/relationships/image" Target="../media/image65.wmf"/><Relationship Id="rId6" Type="http://schemas.openxmlformats.org/officeDocument/2006/relationships/image" Target="../media/image71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5" Type="http://schemas.openxmlformats.org/officeDocument/2006/relationships/image" Target="../media/image77.wmf"/><Relationship Id="rId4" Type="http://schemas.openxmlformats.org/officeDocument/2006/relationships/image" Target="../media/image76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9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8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9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1.wmf"/></Relationships>
</file>

<file path=ppt/drawings/_rels/vmlDrawing4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4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6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040B8-D62A-4ACA-B839-771D7C105792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362C4-3EB1-42F6-8C29-DBA692513F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85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5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4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0.emf"/><Relationship Id="rId10" Type="http://schemas.openxmlformats.org/officeDocument/2006/relationships/image" Target="../media/image1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1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2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3.bin"/><Relationship Id="rId5" Type="http://schemas.openxmlformats.org/officeDocument/2006/relationships/image" Target="../media/image10.emf"/><Relationship Id="rId10" Type="http://schemas.openxmlformats.org/officeDocument/2006/relationships/image" Target="../media/image2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13" Type="http://schemas.openxmlformats.org/officeDocument/2006/relationships/oleObject" Target="../embeddings/oleObject19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2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18.bin"/><Relationship Id="rId5" Type="http://schemas.openxmlformats.org/officeDocument/2006/relationships/image" Target="../media/image10.emf"/><Relationship Id="rId10" Type="http://schemas.openxmlformats.org/officeDocument/2006/relationships/image" Target="../media/image2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17.bin"/><Relationship Id="rId14" Type="http://schemas.openxmlformats.org/officeDocument/2006/relationships/image" Target="../media/image30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2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1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3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5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26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39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1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4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36.bin"/><Relationship Id="rId5" Type="http://schemas.openxmlformats.org/officeDocument/2006/relationships/image" Target="../media/image10.emf"/><Relationship Id="rId10" Type="http://schemas.openxmlformats.org/officeDocument/2006/relationships/image" Target="../media/image4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35.bin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4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0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5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3.bin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5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47.bin"/><Relationship Id="rId5" Type="http://schemas.openxmlformats.org/officeDocument/2006/relationships/image" Target="../media/image10.emf"/><Relationship Id="rId10" Type="http://schemas.openxmlformats.org/officeDocument/2006/relationships/image" Target="../media/image5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46.bin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13" Type="http://schemas.openxmlformats.org/officeDocument/2006/relationships/oleObject" Target="../embeddings/oleObject52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49.bin"/><Relationship Id="rId12" Type="http://schemas.openxmlformats.org/officeDocument/2006/relationships/image" Target="../media/image56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0.wmf"/><Relationship Id="rId1" Type="http://schemas.openxmlformats.org/officeDocument/2006/relationships/vmlDrawing" Target="../drawings/vmlDrawing29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1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53.bin"/><Relationship Id="rId10" Type="http://schemas.openxmlformats.org/officeDocument/2006/relationships/image" Target="../media/image58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0.bin"/><Relationship Id="rId14" Type="http://schemas.openxmlformats.org/officeDocument/2006/relationships/image" Target="../media/image59.w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13" Type="http://schemas.openxmlformats.org/officeDocument/2006/relationships/oleObject" Target="../embeddings/oleObject57.bin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12" Type="http://schemas.openxmlformats.org/officeDocument/2006/relationships/image" Target="../media/image6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56.bin"/><Relationship Id="rId5" Type="http://schemas.openxmlformats.org/officeDocument/2006/relationships/image" Target="../media/image10.emf"/><Relationship Id="rId10" Type="http://schemas.openxmlformats.org/officeDocument/2006/relationships/image" Target="../media/image62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5.bin"/><Relationship Id="rId14" Type="http://schemas.openxmlformats.org/officeDocument/2006/relationships/image" Target="../media/image64.w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66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59.bin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13" Type="http://schemas.openxmlformats.org/officeDocument/2006/relationships/oleObject" Target="../embeddings/oleObject63.bin"/><Relationship Id="rId18" Type="http://schemas.openxmlformats.org/officeDocument/2006/relationships/image" Target="../media/image7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0.bin"/><Relationship Id="rId12" Type="http://schemas.openxmlformats.org/officeDocument/2006/relationships/image" Target="../media/image68.wmf"/><Relationship Id="rId17" Type="http://schemas.openxmlformats.org/officeDocument/2006/relationships/oleObject" Target="../embeddings/oleObject65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0.wmf"/><Relationship Id="rId20" Type="http://schemas.openxmlformats.org/officeDocument/2006/relationships/image" Target="../media/image72.wmf"/><Relationship Id="rId1" Type="http://schemas.openxmlformats.org/officeDocument/2006/relationships/vmlDrawing" Target="../drawings/vmlDrawing33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2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64.bin"/><Relationship Id="rId10" Type="http://schemas.openxmlformats.org/officeDocument/2006/relationships/image" Target="../media/image67.wmf"/><Relationship Id="rId19" Type="http://schemas.openxmlformats.org/officeDocument/2006/relationships/oleObject" Target="../embeddings/oleObject66.bin"/><Relationship Id="rId4" Type="http://schemas.openxmlformats.org/officeDocument/2006/relationships/image" Target="../media/image9.emf"/><Relationship Id="rId9" Type="http://schemas.openxmlformats.org/officeDocument/2006/relationships/oleObject" Target="../embeddings/oleObject61.bin"/><Relationship Id="rId14" Type="http://schemas.openxmlformats.org/officeDocument/2006/relationships/image" Target="../media/image69.w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13" Type="http://schemas.openxmlformats.org/officeDocument/2006/relationships/oleObject" Target="../embeddings/oleObject70.bin"/><Relationship Id="rId18" Type="http://schemas.openxmlformats.org/officeDocument/2006/relationships/image" Target="../media/image7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7.bin"/><Relationship Id="rId12" Type="http://schemas.openxmlformats.org/officeDocument/2006/relationships/image" Target="../media/image75.wmf"/><Relationship Id="rId17" Type="http://schemas.openxmlformats.org/officeDocument/2006/relationships/oleObject" Target="../embeddings/oleObject7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7.wmf"/><Relationship Id="rId1" Type="http://schemas.openxmlformats.org/officeDocument/2006/relationships/vmlDrawing" Target="../drawings/vmlDrawing34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69.bin"/><Relationship Id="rId5" Type="http://schemas.openxmlformats.org/officeDocument/2006/relationships/image" Target="../media/image10.emf"/><Relationship Id="rId15" Type="http://schemas.openxmlformats.org/officeDocument/2006/relationships/oleObject" Target="../embeddings/oleObject71.bin"/><Relationship Id="rId10" Type="http://schemas.openxmlformats.org/officeDocument/2006/relationships/image" Target="../media/image7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68.bin"/><Relationship Id="rId14" Type="http://schemas.openxmlformats.org/officeDocument/2006/relationships/image" Target="../media/image76.w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4.bin"/><Relationship Id="rId12" Type="http://schemas.openxmlformats.org/officeDocument/2006/relationships/image" Target="../media/image8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6.bin"/><Relationship Id="rId5" Type="http://schemas.openxmlformats.org/officeDocument/2006/relationships/image" Target="../media/image10.emf"/><Relationship Id="rId10" Type="http://schemas.openxmlformats.org/officeDocument/2006/relationships/image" Target="../media/image81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5.bin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7.bin"/><Relationship Id="rId12" Type="http://schemas.openxmlformats.org/officeDocument/2006/relationships/image" Target="../media/image8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6" Type="http://schemas.openxmlformats.org/officeDocument/2006/relationships/image" Target="../media/image11.emf"/><Relationship Id="rId11" Type="http://schemas.openxmlformats.org/officeDocument/2006/relationships/oleObject" Target="../embeddings/oleObject79.bin"/><Relationship Id="rId5" Type="http://schemas.openxmlformats.org/officeDocument/2006/relationships/image" Target="../media/image10.emf"/><Relationship Id="rId10" Type="http://schemas.openxmlformats.org/officeDocument/2006/relationships/image" Target="../media/image84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78.bin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93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7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95.wmf"/><Relationship Id="rId4" Type="http://schemas.openxmlformats.org/officeDocument/2006/relationships/image" Target="../media/image9.emf"/><Relationship Id="rId9" Type="http://schemas.openxmlformats.org/officeDocument/2006/relationships/oleObject" Target="../embeddings/oleObject89.bin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6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9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59382" y="3159395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252" y="-394410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22222" y="1208759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Faisal Hasan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NO </a:t>
            </a:r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3612444" y="5284188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174377" y="5318054"/>
            <a:ext cx="448071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MTH 112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Mathematics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2618" y="1628673"/>
            <a:ext cx="97443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1: Mathematical preliminaries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2: The straight line and applications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3: Functions and Graphs</a:t>
            </a:r>
            <a:endParaRPr lang="en-US" sz="24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/>
              <a:t>Chapter </a:t>
            </a:r>
            <a:r>
              <a:rPr lang="en-US" sz="2400" dirty="0" smtClean="0"/>
              <a:t>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5</a:t>
            </a:r>
            <a:r>
              <a:rPr lang="en-US" sz="2400" dirty="0"/>
              <a:t>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8: </a:t>
            </a:r>
            <a:r>
              <a:rPr lang="en-US" sz="2400" dirty="0"/>
              <a:t>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9: </a:t>
            </a:r>
            <a:r>
              <a:rPr lang="en-US" sz="2400" dirty="0"/>
              <a:t>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Chapter 10: Linear algebra and applications</a:t>
            </a:r>
            <a:endParaRPr lang="en-US" sz="2400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782618" y="3886177"/>
            <a:ext cx="6358082" cy="3937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2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>
            <p:extLst/>
          </p:nvPr>
        </p:nvGraphicFramePr>
        <p:xfrm>
          <a:off x="2836863" y="4358676"/>
          <a:ext cx="54610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74" name="Equation" r:id="rId7" imgW="545760" imgH="952200" progId="Equation.DSMT4">
                  <p:embed/>
                </p:oleObj>
              </mc:Choice>
              <mc:Fallback>
                <p:oleObj name="Equation" r:id="rId7" imgW="545760" imgH="952200" progId="Equation.DSMT4">
                  <p:embed/>
                  <p:pic>
                    <p:nvPicPr>
                      <p:cNvPr id="9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4358676"/>
                        <a:ext cx="546100" cy="952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2836863" y="1676400"/>
          <a:ext cx="960437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75" name="Equation" r:id="rId9" imgW="965160" imgH="431640" progId="Equation.DSMT4">
                  <p:embed/>
                </p:oleObj>
              </mc:Choice>
              <mc:Fallback>
                <p:oleObj name="Equation" r:id="rId9" imgW="965160" imgH="43164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1676400"/>
                        <a:ext cx="96043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>
            <p:extLst/>
          </p:nvPr>
        </p:nvGraphicFramePr>
        <p:xfrm>
          <a:off x="3073400" y="2476500"/>
          <a:ext cx="43815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76" name="Equation" r:id="rId11" imgW="431640" imgH="419040" progId="Equation.DSMT4">
                  <p:embed/>
                </p:oleObj>
              </mc:Choice>
              <mc:Fallback>
                <p:oleObj name="Equation" r:id="rId11" imgW="431640" imgH="419040" progId="Equation.DSMT4">
                  <p:embed/>
                  <p:pic>
                    <p:nvPicPr>
                      <p:cNvPr id="1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3400" y="2476500"/>
                        <a:ext cx="43815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2919413" y="3014663"/>
          <a:ext cx="54610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277" name="Equation" r:id="rId13" imgW="545760" imgH="952200" progId="Equation.DSMT4">
                  <p:embed/>
                </p:oleObj>
              </mc:Choice>
              <mc:Fallback>
                <p:oleObj name="Equation" r:id="rId13" imgW="54576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9413" y="3014663"/>
                        <a:ext cx="54610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831345" y="1741488"/>
            <a:ext cx="146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7" name="Text Box 19"/>
          <p:cNvSpPr txBox="1">
            <a:spLocks noChangeArrowheads="1"/>
          </p:cNvSpPr>
          <p:nvPr/>
        </p:nvSpPr>
        <p:spPr bwMode="auto">
          <a:xfrm>
            <a:off x="3823408" y="2462213"/>
            <a:ext cx="1085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prime”</a:t>
            </a:r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3824995" y="3295650"/>
            <a:ext cx="3841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“the derivative of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y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 with respect to </a:t>
            </a:r>
            <a:r>
              <a:rPr lang="en-US" altLang="en-US" i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x</a:t>
            </a:r>
            <a:r>
              <a:rPr lang="en-US" altLang="en-US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19" name="Text Box 21"/>
          <p:cNvSpPr txBox="1">
            <a:spLocks noChangeArrowheads="1"/>
          </p:cNvSpPr>
          <p:nvPr/>
        </p:nvSpPr>
        <p:spPr bwMode="auto">
          <a:xfrm>
            <a:off x="3718474" y="4565635"/>
            <a:ext cx="6051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is a verb. “Take the derivative with respect to </a:t>
            </a:r>
            <a:r>
              <a:rPr lang="en-US" altLang="en-US" i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x</a:t>
            </a:r>
            <a:r>
              <a:rPr lang="en-US" altLang="en-US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…” </a:t>
            </a:r>
            <a:endParaRPr lang="en-US" altLang="en-US" dirty="0"/>
          </a:p>
        </p:txBody>
      </p:sp>
      <p:sp>
        <p:nvSpPr>
          <p:cNvPr id="8" name="Rectangle 7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637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440788" y="1601906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  <a:p>
            <a:pPr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11" name="Rectangle 10"/>
          <p:cNvSpPr/>
          <p:nvPr/>
        </p:nvSpPr>
        <p:spPr>
          <a:xfrm>
            <a:off x="9155747" y="117989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42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286" name="Equation" r:id="rId7" imgW="4431960" imgH="952200" progId="Equation.DSMT4">
                  <p:embed/>
                </p:oleObj>
              </mc:Choice>
              <mc:Fallback>
                <p:oleObj name="Equation" r:id="rId7" imgW="4431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56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14" name="Equation" r:id="rId7" imgW="6781680" imgH="952200" progId="Equation.DSMT4">
                  <p:embed/>
                </p:oleObj>
              </mc:Choice>
              <mc:Fallback>
                <p:oleObj name="Equation" r:id="rId7" imgW="678168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315" name="Equation" r:id="rId9" imgW="1625400" imgH="952200" progId="Equation.DSMT4">
                  <p:embed/>
                </p:oleObj>
              </mc:Choice>
              <mc:Fallback>
                <p:oleObj name="Equation" r:id="rId9" imgW="1625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199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1982466"/>
            <a:ext cx="9680027" cy="28697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34" name="Equation" r:id="rId7" imgW="6933960" imgH="952200" progId="Equation.DSMT4">
                  <p:embed/>
                </p:oleObj>
              </mc:Choice>
              <mc:Fallback>
                <p:oleObj name="Equation" r:id="rId7" imgW="6933960" imgH="95220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8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62" name="Equation" r:id="rId7" imgW="5499000" imgH="952200" progId="Equation.DSMT4">
                  <p:embed/>
                </p:oleObj>
              </mc:Choice>
              <mc:Fallback>
                <p:oleObj name="Equation" r:id="rId7" imgW="5499000" imgH="9522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363" name="Equation" r:id="rId9" imgW="5486400" imgH="952200" progId="Equation.DSMT4">
                  <p:embed/>
                </p:oleObj>
              </mc:Choice>
              <mc:Fallback>
                <p:oleObj name="Equation" r:id="rId9" imgW="5486400" imgH="952200" progId="Equation.DSMT4">
                  <p:embed/>
                  <p:pic>
                    <p:nvPicPr>
                      <p:cNvPr id="11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248482" y="1599545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13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Object 8"/>
          <p:cNvGraphicFramePr>
            <a:graphicFrameLocks noChangeAspect="1"/>
          </p:cNvGraphicFramePr>
          <p:nvPr>
            <p:extLst/>
          </p:nvPr>
        </p:nvGraphicFramePr>
        <p:xfrm>
          <a:off x="4401590" y="2636666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90" name="Equation" r:id="rId7" imgW="2641320" imgH="558720" progId="Equation.DSMT4">
                  <p:embed/>
                </p:oleObj>
              </mc:Choice>
              <mc:Fallback>
                <p:oleObj name="Equation" r:id="rId7" imgW="2641320" imgH="558720" progId="Equation.DSMT4">
                  <p:embed/>
                  <p:pic>
                    <p:nvPicPr>
                      <p:cNvPr id="11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01590" y="2636666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1628746" y="1599545"/>
            <a:ext cx="7572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3134601" y="3390572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91" name="Equation" r:id="rId9" imgW="6095880" imgH="952200" progId="Equation.DSMT4">
                  <p:embed/>
                </p:oleObj>
              </mc:Choice>
              <mc:Fallback>
                <p:oleObj name="Equation" r:id="rId9" imgW="6095880" imgH="95220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4601" y="3390572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8"/>
          <p:cNvGraphicFramePr>
            <a:graphicFrameLocks noChangeAspect="1"/>
          </p:cNvGraphicFramePr>
          <p:nvPr>
            <p:extLst/>
          </p:nvPr>
        </p:nvGraphicFramePr>
        <p:xfrm>
          <a:off x="4418013" y="4676775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392" name="Equation" r:id="rId11" imgW="3530520" imgH="952200" progId="Equation.DSMT4">
                  <p:embed/>
                </p:oleObj>
              </mc:Choice>
              <mc:Fallback>
                <p:oleObj name="Equation" r:id="rId11" imgW="3530520" imgH="9522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8013" y="4676775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4"/>
          <p:cNvSpPr/>
          <p:nvPr/>
        </p:nvSpPr>
        <p:spPr>
          <a:xfrm>
            <a:off x="9230601" y="1303734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426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3887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68627" y="1976438"/>
            <a:ext cx="7943850" cy="42719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mtClean="0"/>
              <a:t>The derivative of the quotient of two differentiable functions is given by</a:t>
            </a:r>
          </a:p>
        </p:txBody>
      </p:sp>
      <p:graphicFrame>
        <p:nvGraphicFramePr>
          <p:cNvPr id="12" name="Object 4"/>
          <p:cNvGraphicFramePr>
            <a:graphicFrameLocks noChangeAspect="1"/>
          </p:cNvGraphicFramePr>
          <p:nvPr/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06" name="Equation" r:id="rId7" imgW="3416040" imgH="495000" progId="Equation.DSMT4">
                  <p:embed/>
                </p:oleObj>
              </mc:Choice>
              <mc:Fallback>
                <p:oleObj name="Equation" r:id="rId7" imgW="3416040" imgH="49500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8925050" y="127933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8851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074" name="Equation" r:id="rId7" imgW="1091880" imgH="393480" progId="Equation.DSMT4">
                  <p:embed/>
                </p:oleObj>
              </mc:Choice>
              <mc:Fallback>
                <p:oleObj name="Equation" r:id="rId7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7555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09918"/>
              </p:ext>
            </p:extLst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194" name="Equation" r:id="rId7" imgW="1396800" imgH="253800" progId="Equation.DSMT4">
                  <p:embed/>
                </p:oleObj>
              </mc:Choice>
              <mc:Fallback>
                <p:oleObj name="Equation" r:id="rId7" imgW="139680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3018138"/>
              </p:ext>
            </p:extLst>
          </p:nvPr>
        </p:nvGraphicFramePr>
        <p:xfrm>
          <a:off x="5314244" y="2036960"/>
          <a:ext cx="7874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195" name="Equation" r:id="rId9" imgW="393480" imgH="253800" progId="Equation.DSMT4">
                  <p:embed/>
                </p:oleObj>
              </mc:Choice>
              <mc:Fallback>
                <p:oleObj name="Equation" r:id="rId9" imgW="39348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4244" y="2036960"/>
                        <a:ext cx="7874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1871772"/>
              </p:ext>
            </p:extLst>
          </p:nvPr>
        </p:nvGraphicFramePr>
        <p:xfrm>
          <a:off x="8228013" y="2755900"/>
          <a:ext cx="812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196" name="Equation" r:id="rId11" imgW="406080" imgH="253800" progId="Equation.DSMT4">
                  <p:embed/>
                </p:oleObj>
              </mc:Choice>
              <mc:Fallback>
                <p:oleObj name="Equation" r:id="rId11" imgW="406080" imgH="2538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8013" y="2755900"/>
                        <a:ext cx="812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8629906"/>
              </p:ext>
            </p:extLst>
          </p:nvPr>
        </p:nvGraphicFramePr>
        <p:xfrm>
          <a:off x="4240213" y="3444875"/>
          <a:ext cx="812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0197" name="Equation" r:id="rId13" imgW="406080" imgH="253800" progId="Equation.DSMT4">
                  <p:embed/>
                </p:oleObj>
              </mc:Choice>
              <mc:Fallback>
                <p:oleObj name="Equation" r:id="rId13" imgW="406080" imgH="253800" progId="Equation.DSMT4">
                  <p:embed/>
                  <p:pic>
                    <p:nvPicPr>
                      <p:cNvPr id="1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0213" y="3444875"/>
                        <a:ext cx="812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35894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472029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4772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846071"/>
              </p:ext>
            </p:extLst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6" name="Equation" r:id="rId7" imgW="406080" imgH="203040" progId="Equation.DSMT4">
                  <p:embed/>
                </p:oleObj>
              </mc:Choice>
              <mc:Fallback>
                <p:oleObj name="Equation" r:id="rId7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6232249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07" name="Equation" r:id="rId9" imgW="1091880" imgH="393480" progId="Equation.DSMT4">
                  <p:embed/>
                </p:oleObj>
              </mc:Choice>
              <mc:Fallback>
                <p:oleObj name="Equation" r:id="rId9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9453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5362682"/>
              </p:ext>
            </p:extLst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30" name="Equation" r:id="rId7" imgW="406080" imgH="203040" progId="Equation.DSMT4">
                  <p:embed/>
                </p:oleObj>
              </mc:Choice>
              <mc:Fallback>
                <p:oleObj name="Equation" r:id="rId7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64738672"/>
              </p:ext>
            </p:extLst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31" name="Equation" r:id="rId9" imgW="1104840" imgH="393480" progId="Equation.DSMT4">
                  <p:embed/>
                </p:oleObj>
              </mc:Choice>
              <mc:Fallback>
                <p:oleObj name="Equation" r:id="rId9" imgW="110484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445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14297" y="569274"/>
            <a:ext cx="26532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3412011"/>
              </p:ext>
            </p:extLst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54" name="Equation" r:id="rId7" imgW="406080" imgH="203040" progId="Equation.DSMT4">
                  <p:embed/>
                </p:oleObj>
              </mc:Choice>
              <mc:Fallback>
                <p:oleObj name="Equation" r:id="rId7" imgW="406080" imgH="203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8981388"/>
              </p:ext>
            </p:extLst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55" name="Equation" r:id="rId9" imgW="1091880" imgH="393480" progId="Equation.DSMT4">
                  <p:embed/>
                </p:oleObj>
              </mc:Choice>
              <mc:Fallback>
                <p:oleObj name="Equation" r:id="rId9" imgW="109188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99170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47704177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277" name="Equation" r:id="rId7" imgW="1765080" imgH="228600" progId="Equation.DSMT4">
                  <p:embed/>
                </p:oleObj>
              </mc:Choice>
              <mc:Fallback>
                <p:oleObj name="Equation" r:id="rId7" imgW="1765080" imgH="22860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638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What is the actual cost incurred for manufacturing the 251st refrigerator?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250.</a:t>
            </a:r>
          </a:p>
        </p:txBody>
      </p:sp>
    </p:spTree>
    <p:extLst>
      <p:ext uri="{BB962C8B-B14F-4D97-AF65-F5344CB8AC3E}">
        <p14:creationId xmlns:p14="http://schemas.microsoft.com/office/powerpoint/2010/main" val="329945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660634" y="1418519"/>
            <a:ext cx="8697311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endParaRPr lang="en-US" altLang="en-US" dirty="0" smtClean="0"/>
          </a:p>
          <a:p>
            <a:pPr marL="346075" indent="-346075">
              <a:buFont typeface="Wingdings" panose="05000000000000000000" pitchFamily="2" charset="2"/>
              <a:buAutoNum type="alphaLcPeriod"/>
              <a:tabLst>
                <a:tab pos="2916238" algn="r"/>
                <a:tab pos="3027363" algn="l"/>
              </a:tabLst>
              <a:defRPr/>
            </a:pPr>
            <a:r>
              <a:rPr lang="en-US" altLang="en-US" dirty="0" smtClean="0"/>
              <a:t>The </a:t>
            </a:r>
            <a:r>
              <a:rPr lang="en-US" altLang="en-US" dirty="0"/>
              <a:t>cost incurred in producing the 251st refrigerator is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C(251) – C(250)	= 			    </a:t>
            </a:r>
            <a:endParaRPr lang="en-US" altLang="en-US" dirty="0" smtClean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endParaRPr lang="en-US" altLang="en-US" dirty="0"/>
          </a:p>
          <a:p>
            <a:pPr marL="346075" indent="-346075">
              <a:lnSpc>
                <a:spcPct val="140000"/>
              </a:lnSpc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45,599.8 – 45,500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		= 99.80</a:t>
            </a:r>
          </a:p>
          <a:p>
            <a:pPr marL="346075" indent="-346075">
              <a:buNone/>
              <a:tabLst>
                <a:tab pos="2916238" algn="r"/>
                <a:tab pos="3027363" algn="l"/>
              </a:tabLst>
              <a:defRPr/>
            </a:pPr>
            <a:r>
              <a:rPr lang="en-US" altLang="en-US" dirty="0"/>
              <a:t>	or $99.80.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3979551"/>
              </p:ext>
            </p:extLst>
          </p:nvPr>
        </p:nvGraphicFramePr>
        <p:xfrm>
          <a:off x="5115692" y="2554095"/>
          <a:ext cx="5511800" cy="132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05" name="Equation" r:id="rId7" imgW="2755800" imgH="660240" progId="Equation.DSMT4">
                  <p:embed/>
                </p:oleObj>
              </mc:Choice>
              <mc:Fallback>
                <p:oleObj name="Equation" r:id="rId7" imgW="2755800" imgH="6602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5692" y="2554095"/>
                        <a:ext cx="5511800" cy="132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7880715"/>
              </p:ext>
            </p:extLst>
          </p:nvPr>
        </p:nvGraphicFramePr>
        <p:xfrm>
          <a:off x="3861302" y="1418519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06" name="Equation" r:id="rId9" imgW="1765080" imgH="228600" progId="Equation.DSMT4">
                  <p:embed/>
                </p:oleObj>
              </mc:Choice>
              <mc:Fallback>
                <p:oleObj name="Equation" r:id="rId9" imgW="176508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418519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167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34509" y="1409082"/>
            <a:ext cx="10562897" cy="448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The rate of change of the total cost function 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 smtClean="0"/>
              <a:t>with </a:t>
            </a:r>
            <a:r>
              <a:rPr lang="en-US" altLang="en-US" sz="2800" dirty="0"/>
              <a:t>respect to x is given by  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0.4x</a:t>
            </a:r>
          </a:p>
          <a:p>
            <a:pPr marL="346075" indent="-346075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So, when production is 250 refrigerators, the rate of change of the total cost with respect to x is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C´(x) 	= 200 – 0.4(250)</a:t>
            </a:r>
          </a:p>
          <a:p>
            <a:pPr marL="346075" indent="-346075">
              <a:lnSpc>
                <a:spcPct val="140000"/>
              </a:lnSpc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		= 100</a:t>
            </a:r>
          </a:p>
          <a:p>
            <a:pPr marL="898525" lvl="1" indent="-438150">
              <a:tabLst>
                <a:tab pos="2916238" algn="r"/>
                <a:tab pos="3027363" algn="l"/>
              </a:tabLst>
              <a:defRPr/>
            </a:pPr>
            <a:r>
              <a:rPr lang="en-US" altLang="en-US" sz="2800" dirty="0"/>
              <a:t>	or $100.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4452956"/>
              </p:ext>
            </p:extLst>
          </p:nvPr>
        </p:nvGraphicFramePr>
        <p:xfrm>
          <a:off x="3861302" y="1883706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322" name="Equation" r:id="rId7" imgW="1765080" imgH="228600" progId="Equation.DSMT4">
                  <p:embed/>
                </p:oleObj>
              </mc:Choice>
              <mc:Fallback>
                <p:oleObj name="Equation" r:id="rId7" imgW="176508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1302" y="1883706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5319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6648" y="1621334"/>
            <a:ext cx="105839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en-US" sz="2800" dirty="0"/>
              <a:t>A subsidiary </a:t>
            </a:r>
            <a:r>
              <a:rPr lang="en-US" altLang="en-US" sz="2800" dirty="0" smtClean="0"/>
              <a:t>of Electronics </a:t>
            </a:r>
            <a:r>
              <a:rPr lang="en-US" altLang="en-US" sz="2800" dirty="0"/>
              <a:t>manufactures a portable music player.</a:t>
            </a:r>
          </a:p>
          <a:p>
            <a:pPr marL="457200" indent="-457200">
              <a:defRPr/>
            </a:pPr>
            <a:r>
              <a:rPr lang="en-US" altLang="en-US" sz="2800" dirty="0"/>
              <a:t>Management determined that the daily total cost of producing these players (in dollars) is </a:t>
            </a:r>
            <a:endParaRPr lang="en-US" altLang="en-US" sz="2800" dirty="0" smtClean="0"/>
          </a:p>
          <a:p>
            <a:pPr marL="457200" indent="-457200">
              <a:defRPr/>
            </a:pPr>
            <a:endParaRPr lang="en-US" altLang="en-US" sz="2800" dirty="0"/>
          </a:p>
          <a:p>
            <a:pPr marL="457200" indent="-457200">
              <a:defRPr/>
            </a:pPr>
            <a:r>
              <a:rPr lang="en-US" altLang="en-US" sz="2800" dirty="0"/>
              <a:t>			</a:t>
            </a:r>
          </a:p>
          <a:p>
            <a:pPr marL="952500" lvl="1" indent="-438150">
              <a:defRPr/>
            </a:pPr>
            <a:r>
              <a:rPr lang="en-US" altLang="en-US" sz="2800" dirty="0"/>
              <a:t>where x stands for the number of players produced.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function.</a:t>
            </a:r>
          </a:p>
          <a:p>
            <a:pPr marL="952500" lvl="1" indent="-438150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Find the marginal cost for x = 200, 300, 400, and 600</a:t>
            </a:r>
            <a:r>
              <a:rPr lang="en-US" altLang="en-US" sz="2800" dirty="0" smtClean="0"/>
              <a:t>.</a:t>
            </a:r>
            <a:endParaRPr lang="en-US" altLang="en-US" sz="28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2128445"/>
              </p:ext>
            </p:extLst>
          </p:nvPr>
        </p:nvGraphicFramePr>
        <p:xfrm>
          <a:off x="3348639" y="3102389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46" name="Equation" r:id="rId7" imgW="2489040" imgH="228600" progId="Equation.DSMT4">
                  <p:embed/>
                </p:oleObj>
              </mc:Choice>
              <mc:Fallback>
                <p:oleObj name="Equation" r:id="rId7" imgW="248904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639" y="3102389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1261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66041" y="2396359"/>
            <a:ext cx="930165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/>
              <a:defRPr/>
            </a:pPr>
            <a:r>
              <a:rPr lang="en-US" altLang="en-US" sz="2800" dirty="0"/>
              <a:t>If the total cost function is:</a:t>
            </a:r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346075" indent="-346075">
              <a:defRPr/>
            </a:pPr>
            <a:r>
              <a:rPr lang="en-US" altLang="en-US" sz="2800" dirty="0" smtClean="0"/>
              <a:t>then</a:t>
            </a:r>
            <a:r>
              <a:rPr lang="en-US" altLang="en-US" sz="2800" dirty="0"/>
              <a:t>, its derivative is the marginal cost function</a:t>
            </a:r>
            <a:r>
              <a:rPr lang="en-US" altLang="en-US" sz="2800" dirty="0" smtClean="0"/>
              <a:t>:</a:t>
            </a:r>
          </a:p>
          <a:p>
            <a:pPr marL="346075" indent="-346075">
              <a:defRPr/>
            </a:pPr>
            <a:endParaRPr lang="en-US" altLang="en-US" sz="2800" dirty="0" smtClean="0"/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1508519"/>
              </p:ext>
            </p:extLst>
          </p:nvPr>
        </p:nvGraphicFramePr>
        <p:xfrm>
          <a:off x="3365450" y="3062543"/>
          <a:ext cx="4978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92" name="Equation" r:id="rId7" imgW="2489040" imgH="228600" progId="Equation.DSMT4">
                  <p:embed/>
                </p:oleObj>
              </mc:Choice>
              <mc:Fallback>
                <p:oleObj name="Equation" r:id="rId7" imgW="248904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450" y="3062543"/>
                        <a:ext cx="4978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7179512"/>
              </p:ext>
            </p:extLst>
          </p:nvPr>
        </p:nvGraphicFramePr>
        <p:xfrm>
          <a:off x="3924250" y="4685756"/>
          <a:ext cx="3860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93" name="Equation" r:id="rId9" imgW="1930320" imgH="228600" progId="Equation.DSMT4">
                  <p:embed/>
                </p:oleObj>
              </mc:Choice>
              <mc:Fallback>
                <p:oleObj name="Equation" r:id="rId9" imgW="193032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4250" y="4685756"/>
                        <a:ext cx="3860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590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98965" y="1409082"/>
            <a:ext cx="1037371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6075" indent="-346075">
              <a:buFont typeface="Wingdings" panose="05000000000000000000" pitchFamily="2" charset="2"/>
              <a:buAutoNum type="alphaLcPeriod" startAt="2"/>
              <a:defRPr/>
            </a:pPr>
            <a:r>
              <a:rPr lang="en-US" altLang="en-US" sz="2800" dirty="0"/>
              <a:t>The marginal cost for x = 200, 300, 400, and 600 is: 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	C´(200) = 0.0003(200)2 – 0.16(200) + 40 = </a:t>
            </a:r>
            <a:r>
              <a:rPr lang="en-US" altLang="en-US" sz="2800" dirty="0" smtClean="0"/>
              <a:t>20</a:t>
            </a:r>
          </a:p>
          <a:p>
            <a:pPr marL="346075" indent="-346075">
              <a:lnSpc>
                <a:spcPct val="140000"/>
              </a:lnSpc>
              <a:defRPr/>
            </a:pPr>
            <a:endParaRPr lang="en-US" altLang="en-US" sz="2800" dirty="0"/>
          </a:p>
          <a:p>
            <a:pPr marL="346075" indent="-346075">
              <a:defRPr/>
            </a:pPr>
            <a:r>
              <a:rPr lang="en-US" altLang="en-US" sz="2800" dirty="0"/>
              <a:t>		C´(300) = 0.0003(300)2 – 0.16(300) + 40 = </a:t>
            </a:r>
            <a:r>
              <a:rPr lang="en-US" altLang="en-US" sz="2800" dirty="0" smtClean="0"/>
              <a:t>19</a:t>
            </a:r>
          </a:p>
          <a:p>
            <a:pPr marL="346075" indent="-346075"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C´(400) = 0.0003(400)2 – 0.16(400) + 40 = </a:t>
            </a:r>
            <a:r>
              <a:rPr lang="en-US" altLang="en-US" sz="2800" dirty="0" smtClean="0"/>
              <a:t>24</a:t>
            </a:r>
          </a:p>
          <a:p>
            <a:pPr marL="346075" indent="-346075">
              <a:lnSpc>
                <a:spcPct val="110000"/>
              </a:lnSpc>
              <a:defRPr/>
            </a:pPr>
            <a:endParaRPr lang="en-US" altLang="en-US" sz="2800" dirty="0"/>
          </a:p>
          <a:p>
            <a:pPr marL="346075" indent="-346075">
              <a:lnSpc>
                <a:spcPct val="110000"/>
              </a:lnSpc>
              <a:defRPr/>
            </a:pPr>
            <a:r>
              <a:rPr lang="en-US" altLang="en-US" sz="2800" dirty="0"/>
              <a:t>		C´(600) = 0.0003(600)2 – 0.16(600) + 40 = 52</a:t>
            </a:r>
          </a:p>
          <a:p>
            <a:pPr marL="346075" indent="-346075">
              <a:lnSpc>
                <a:spcPct val="140000"/>
              </a:lnSpc>
              <a:defRPr/>
            </a:pPr>
            <a:r>
              <a:rPr lang="en-US" altLang="en-US" sz="2800" dirty="0"/>
              <a:t>	or $20/unit, $19/unit, $24/unit, and $52/unit,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5498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2952" y="1628673"/>
            <a:ext cx="10426262" cy="3246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 smtClean="0"/>
              <a:t>Given that the revenue function</a:t>
            </a:r>
            <a:endParaRPr lang="en-US" altLang="en-US" sz="2800" dirty="0"/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</a:t>
            </a:r>
            <a:r>
              <a:rPr lang="en-US" altLang="en-US" sz="2800" dirty="0" smtClean="0"/>
              <a:t>                                        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 </a:t>
            </a:r>
            <a:r>
              <a:rPr lang="en-US" altLang="en-US" sz="2800" dirty="0" smtClean="0"/>
              <a:t>                                                                           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 smtClean="0"/>
              <a:t>Find </a:t>
            </a:r>
            <a:r>
              <a:rPr lang="en-US" altLang="en-US" sz="2800" dirty="0"/>
              <a:t>the marginal revenue function R</a:t>
            </a:r>
            <a:r>
              <a:rPr lang="en-US" altLang="en-US" sz="2800" dirty="0" smtClean="0"/>
              <a:t>′.</a:t>
            </a:r>
          </a:p>
          <a:p>
            <a:pPr marL="511175" lvl="1">
              <a:lnSpc>
                <a:spcPct val="80000"/>
              </a:lnSpc>
              <a:defRPr/>
            </a:pPr>
            <a:endParaRPr lang="en-US" altLang="en-US" sz="2800" dirty="0"/>
          </a:p>
          <a:p>
            <a:pPr marL="511175" lvl="1">
              <a:lnSpc>
                <a:spcPct val="80000"/>
              </a:lnSpc>
              <a:defRPr/>
            </a:pPr>
            <a:r>
              <a:rPr lang="en-US" altLang="en-US" sz="2800" dirty="0" smtClean="0"/>
              <a:t>b. Compute </a:t>
            </a:r>
            <a:r>
              <a:rPr lang="en-US" altLang="en-US" sz="2800" dirty="0"/>
              <a:t>R′(2000) and interpret your result.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6645910"/>
              </p:ext>
            </p:extLst>
          </p:nvPr>
        </p:nvGraphicFramePr>
        <p:xfrm>
          <a:off x="2584332" y="2680620"/>
          <a:ext cx="3611563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1194" name="Equation" r:id="rId7" imgW="1549080" imgH="253800" progId="Equation.DSMT4">
                  <p:embed/>
                </p:oleObj>
              </mc:Choice>
              <mc:Fallback>
                <p:oleObj name="Equation" r:id="rId7" imgW="154908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4332" y="2680620"/>
                        <a:ext cx="3611563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6365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8507" y="2039187"/>
            <a:ext cx="8604649" cy="2634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a. Given </a:t>
            </a:r>
            <a:r>
              <a:rPr lang="en-US" altLang="en-US" sz="2800" dirty="0"/>
              <a:t>the revenue function 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</a:t>
            </a:r>
            <a:endParaRPr lang="en-US" altLang="en-US" sz="2800" dirty="0" smtClean="0"/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We find its derivative to obtain the marginal revenue function:</a:t>
            </a:r>
          </a:p>
          <a:p>
            <a:pPr marL="457200" indent="-457200"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 		R′(x)	= – 0.04x + 400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4734274"/>
              </p:ext>
            </p:extLst>
          </p:nvPr>
        </p:nvGraphicFramePr>
        <p:xfrm>
          <a:off x="3778752" y="2608094"/>
          <a:ext cx="3613150" cy="592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16" name="Equation" r:id="rId7" imgW="1549080" imgH="253800" progId="Equation.DSMT4">
                  <p:embed/>
                </p:oleObj>
              </mc:Choice>
              <mc:Fallback>
                <p:oleObj name="Equation" r:id="rId7" imgW="154908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8752" y="2608094"/>
                        <a:ext cx="3613150" cy="592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8615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5628" y="1772878"/>
            <a:ext cx="9984827" cy="2720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 smtClean="0"/>
              <a:t>b. When </a:t>
            </a:r>
            <a:r>
              <a:rPr lang="en-US" altLang="en-US" sz="2800" dirty="0"/>
              <a:t>quantity demanded is 2000, the marginal revenue will be: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R′(2000)	= – 0.04(2000) + 400</a:t>
            </a:r>
          </a:p>
          <a:p>
            <a:pPr marL="457200" indent="-457200">
              <a:lnSpc>
                <a:spcPct val="130000"/>
              </a:lnSpc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		= 320</a:t>
            </a:r>
          </a:p>
          <a:p>
            <a:pPr marL="457200" indent="-457200">
              <a:spcBef>
                <a:spcPct val="50000"/>
              </a:spcBef>
              <a:tabLst>
                <a:tab pos="2570163" algn="r"/>
                <a:tab pos="2682875" algn="l"/>
              </a:tabLst>
              <a:defRPr/>
            </a:pPr>
            <a:r>
              <a:rPr lang="en-US" altLang="en-US" sz="2800" dirty="0"/>
              <a:t>	Thus, the actual revenue realized from the sale of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system is approximately $320.</a:t>
            </a:r>
          </a:p>
        </p:txBody>
      </p:sp>
    </p:spTree>
    <p:extLst>
      <p:ext uri="{BB962C8B-B14F-4D97-AF65-F5344CB8AC3E}">
        <p14:creationId xmlns:p14="http://schemas.microsoft.com/office/powerpoint/2010/main" val="29315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65" y="1704850"/>
            <a:ext cx="10058400" cy="3668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Continuing with the last example, suppose the total cost (in dollars) of producing x units of the </a:t>
            </a:r>
            <a:r>
              <a:rPr lang="en-US" altLang="en-US" sz="2800" dirty="0" err="1"/>
              <a:t>Acrosonic</a:t>
            </a:r>
            <a:r>
              <a:rPr lang="en-US" altLang="en-US" sz="2800" dirty="0"/>
              <a:t> model F loudspeaker system is  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		C(x) 	= 100x + </a:t>
            </a:r>
            <a:r>
              <a:rPr lang="en-US" altLang="en-US" sz="2800" dirty="0" smtClean="0"/>
              <a:t>200,000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89275" algn="l"/>
              </a:tabLst>
              <a:defRPr/>
            </a:pPr>
            <a:endParaRPr lang="en-US" altLang="en-US" sz="2800" dirty="0"/>
          </a:p>
          <a:p>
            <a:pPr marL="854075" lvl="1" indent="-342900">
              <a:lnSpc>
                <a:spcPct val="12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profit function P.</a:t>
            </a:r>
          </a:p>
          <a:p>
            <a:pPr marL="854075" lvl="1" indent="-342900">
              <a:lnSpc>
                <a:spcPct val="8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Find the marginal profit function P′.</a:t>
            </a:r>
          </a:p>
          <a:p>
            <a:pPr marL="854075" lvl="1" indent="-342900">
              <a:lnSpc>
                <a:spcPct val="90000"/>
              </a:lnSpc>
              <a:buFont typeface="Wingdings" panose="05000000000000000000" pitchFamily="2" charset="2"/>
              <a:buAutoNum type="alphaLcPeriod"/>
              <a:tabLst>
                <a:tab pos="2976563" algn="r"/>
                <a:tab pos="3089275" algn="l"/>
              </a:tabLst>
              <a:defRPr/>
            </a:pPr>
            <a:r>
              <a:rPr lang="en-US" altLang="en-US" sz="2800" dirty="0"/>
              <a:t>Compute P′ (2000) and interpret the result.</a:t>
            </a:r>
          </a:p>
        </p:txBody>
      </p:sp>
    </p:spTree>
    <p:extLst>
      <p:ext uri="{BB962C8B-B14F-4D97-AF65-F5344CB8AC3E}">
        <p14:creationId xmlns:p14="http://schemas.microsoft.com/office/powerpoint/2010/main" val="254481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2952" y="1628673"/>
            <a:ext cx="1004789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From last example we know that the revenue function is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 smtClean="0"/>
              <a:t>Profit </a:t>
            </a:r>
            <a:r>
              <a:rPr lang="en-US" altLang="en-US" sz="2800" dirty="0"/>
              <a:t>is the difference between total revenue and total cost, so the profit function is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P(x)	= R(x) – C(x)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441042"/>
              </p:ext>
            </p:extLst>
          </p:nvPr>
        </p:nvGraphicFramePr>
        <p:xfrm>
          <a:off x="3919154" y="2170524"/>
          <a:ext cx="361315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08" name="Equation" r:id="rId7" imgW="1549080" imgH="253800" progId="Equation.DSMT4">
                  <p:embed/>
                </p:oleObj>
              </mc:Choice>
              <mc:Fallback>
                <p:oleObj name="Equation" r:id="rId7" imgW="154908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9154" y="2170524"/>
                        <a:ext cx="3613150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6060690"/>
              </p:ext>
            </p:extLst>
          </p:nvPr>
        </p:nvGraphicFramePr>
        <p:xfrm>
          <a:off x="4214704" y="4159633"/>
          <a:ext cx="5656262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09" name="Equation" r:id="rId9" imgW="2425680" imgH="279360" progId="Equation.DSMT4">
                  <p:embed/>
                </p:oleObj>
              </mc:Choice>
              <mc:Fallback>
                <p:oleObj name="Equation" r:id="rId9" imgW="242568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704" y="4159633"/>
                        <a:ext cx="5656262" cy="654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5951859"/>
              </p:ext>
            </p:extLst>
          </p:nvPr>
        </p:nvGraphicFramePr>
        <p:xfrm>
          <a:off x="4266385" y="4775275"/>
          <a:ext cx="4056063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510" name="Equation" r:id="rId11" imgW="1739880" imgH="203040" progId="Equation.DSMT4">
                  <p:embed/>
                </p:oleObj>
              </mc:Choice>
              <mc:Fallback>
                <p:oleObj name="Equation" r:id="rId11" imgW="1739880" imgH="2030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6385" y="4775275"/>
                        <a:ext cx="4056063" cy="476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46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1145" y="2593387"/>
            <a:ext cx="962747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2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Given the profit function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</a:t>
            </a:r>
            <a:endParaRPr lang="en-US" altLang="en-US" sz="2800" dirty="0" smtClean="0"/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we find its derivative to obtain the marginal profit function: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P′(x)	= – 0.04x + 300</a:t>
            </a:r>
          </a:p>
          <a:p>
            <a:pPr marL="396875" indent="-396875">
              <a:lnSpc>
                <a:spcPct val="120000"/>
              </a:lnSpc>
              <a:tabLst>
                <a:tab pos="2976563" algn="r"/>
                <a:tab pos="3027363" algn="l"/>
              </a:tabLst>
              <a:defRPr/>
            </a:pPr>
            <a:endParaRPr lang="en-US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2289600"/>
              </p:ext>
            </p:extLst>
          </p:nvPr>
        </p:nvGraphicFramePr>
        <p:xfrm>
          <a:off x="3685660" y="3168759"/>
          <a:ext cx="494506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441" name="Equation" r:id="rId7" imgW="2120760" imgH="253800" progId="Equation.DSMT4">
                  <p:embed/>
                </p:oleObj>
              </mc:Choice>
              <mc:Fallback>
                <p:oleObj name="Equation" r:id="rId7" imgW="2120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5660" y="3168759"/>
                        <a:ext cx="494506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920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03787" y="2046478"/>
            <a:ext cx="9532883" cy="2604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buFont typeface="Wingdings" panose="05000000000000000000" pitchFamily="2" charset="2"/>
              <a:buAutoNum type="alphaLcPeriod" startAt="3"/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When producing x = 2000, the marginal profit is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 P′(2000)	= – 0.04(2000) + 300 </a:t>
            </a:r>
          </a:p>
          <a:p>
            <a:pPr marL="396875" indent="-396875">
              <a:lnSpc>
                <a:spcPct val="130000"/>
              </a:lnSpc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		= 220</a:t>
            </a:r>
          </a:p>
          <a:p>
            <a:pPr marL="396875" indent="-396875">
              <a:spcBef>
                <a:spcPct val="23000"/>
              </a:spcBef>
              <a:tabLst>
                <a:tab pos="2976563" algn="r"/>
                <a:tab pos="3027363" algn="l"/>
              </a:tabLst>
              <a:defRPr/>
            </a:pPr>
            <a:r>
              <a:rPr lang="en-US" altLang="en-US" sz="2800" dirty="0"/>
              <a:t>	Thus, the profit to be made from producing the </a:t>
            </a:r>
            <a:r>
              <a:rPr lang="en-US" altLang="en-US" sz="2800" dirty="0" smtClean="0"/>
              <a:t>200 1st </a:t>
            </a:r>
            <a:r>
              <a:rPr lang="en-US" altLang="en-US" sz="2800" dirty="0"/>
              <a:t>loudspeaker is $220.</a:t>
            </a:r>
          </a:p>
        </p:txBody>
      </p:sp>
    </p:spTree>
    <p:extLst>
      <p:ext uri="{BB962C8B-B14F-4D97-AF65-F5344CB8AC3E}">
        <p14:creationId xmlns:p14="http://schemas.microsoft.com/office/powerpoint/2010/main" val="266682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7639" y="1342206"/>
            <a:ext cx="1129537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derivative f ′ of a function f is also a </a:t>
            </a:r>
            <a:r>
              <a:rPr lang="en-US" altLang="en-US" sz="2800" dirty="0" smtClean="0"/>
              <a:t>function.  As </a:t>
            </a:r>
            <a:r>
              <a:rPr lang="en-US" altLang="en-US" sz="2800" dirty="0"/>
              <a:t>such, f ′ may also be differentiated.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Thus, the function f ′ has a derivative f ″ at a point x in the domain of </a:t>
            </a:r>
            <a:r>
              <a:rPr lang="en-US" altLang="en-US" sz="2800" dirty="0" smtClean="0"/>
              <a:t>f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The function f ″ obtained in this manner is called the second derivative of the function f, </a:t>
            </a:r>
            <a:r>
              <a:rPr lang="en-US" altLang="en-US" sz="2800" dirty="0" smtClean="0"/>
              <a:t>just </a:t>
            </a:r>
            <a:r>
              <a:rPr lang="en-US" altLang="en-US" sz="2800" dirty="0"/>
              <a:t>as the derivative f ′ of f is often called the first derivative of </a:t>
            </a:r>
            <a:r>
              <a:rPr lang="en-US" altLang="en-US" sz="2800" dirty="0" smtClean="0"/>
              <a:t>f. By </a:t>
            </a:r>
            <a:r>
              <a:rPr lang="en-US" altLang="en-US" sz="2800" dirty="0"/>
              <a:t>the same token, you may consider the third, fourth, fifth, etc. </a:t>
            </a:r>
            <a:r>
              <a:rPr lang="en-US" altLang="en-US" sz="2800" dirty="0" smtClean="0"/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sz="2800" dirty="0"/>
              <a:t> </a:t>
            </a:r>
            <a:r>
              <a:rPr lang="en-US" altLang="en-US" sz="2800" dirty="0" smtClean="0"/>
              <a:t>             derivatives </a:t>
            </a:r>
            <a:r>
              <a:rPr lang="en-US" altLang="en-US" sz="2800" dirty="0"/>
              <a:t>of a function f.</a:t>
            </a:r>
          </a:p>
          <a:p>
            <a:pPr>
              <a:lnSpc>
                <a:spcPct val="150000"/>
              </a:lnSpc>
              <a:defRPr/>
            </a:pP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15087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26025" y="1647721"/>
            <a:ext cx="6347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function </a:t>
            </a:r>
            <a:endParaRPr lang="en-US" sz="28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6042027"/>
              </p:ext>
            </p:extLst>
          </p:nvPr>
        </p:nvGraphicFramePr>
        <p:xfrm>
          <a:off x="5287963" y="2782888"/>
          <a:ext cx="162877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31" name="Equation" r:id="rId7" imgW="698400" imgH="253800" progId="Equation.DSMT4">
                  <p:embed/>
                </p:oleObj>
              </mc:Choice>
              <mc:Fallback>
                <p:oleObj name="Equation" r:id="rId7" imgW="69840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7963" y="2782888"/>
                        <a:ext cx="162877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3144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3693828"/>
              </p:ext>
            </p:extLst>
          </p:nvPr>
        </p:nvGraphicFramePr>
        <p:xfrm>
          <a:off x="5170488" y="1960563"/>
          <a:ext cx="1549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72" name="Equation" r:id="rId7" imgW="774360" imgH="228600" progId="Equation.DSMT4">
                  <p:embed/>
                </p:oleObj>
              </mc:Choice>
              <mc:Fallback>
                <p:oleObj name="Equation" r:id="rId7" imgW="774360" imgH="22860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488" y="1960563"/>
                        <a:ext cx="1549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5766178"/>
              </p:ext>
            </p:extLst>
          </p:nvPr>
        </p:nvGraphicFramePr>
        <p:xfrm>
          <a:off x="4471988" y="3280189"/>
          <a:ext cx="29464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73" name="Equation" r:id="rId9" imgW="1473120" imgH="279360" progId="Equation.DSMT4">
                  <p:embed/>
                </p:oleObj>
              </mc:Choice>
              <mc:Fallback>
                <p:oleObj name="Equation" r:id="rId9" imgW="1473120" imgH="27936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1988" y="3280189"/>
                        <a:ext cx="29464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337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26025" y="1647721"/>
            <a:ext cx="63475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second derivative of the function </a:t>
            </a:r>
            <a:endParaRPr lang="en-US" sz="28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5273675" y="2665413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78" name="Equation" r:id="rId7" imgW="711000" imgH="355320" progId="Equation.DSMT4">
                  <p:embed/>
                </p:oleObj>
              </mc:Choice>
              <mc:Fallback>
                <p:oleObj name="Equation" r:id="rId7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3675" y="2665413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3616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5106988" y="1770063"/>
          <a:ext cx="1676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18" name="Equation" r:id="rId7" imgW="838080" imgH="419040" progId="Equation.DSMT4">
                  <p:embed/>
                </p:oleObj>
              </mc:Choice>
              <mc:Fallback>
                <p:oleObj name="Equation" r:id="rId7" imgW="838080" imgH="4190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6988" y="1770063"/>
                        <a:ext cx="1676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/>
        </p:nvGraphicFramePr>
        <p:xfrm>
          <a:off x="4116388" y="3643151"/>
          <a:ext cx="3657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19" name="Equation" r:id="rId9" imgW="1828800" imgH="431640" progId="Equation.DSMT4">
                  <p:embed/>
                </p:oleObj>
              </mc:Choice>
              <mc:Fallback>
                <p:oleObj name="Equation" r:id="rId9" imgW="1828800" imgH="4316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6388" y="3643151"/>
                        <a:ext cx="3657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248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65703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9498777"/>
              </p:ext>
            </p:extLst>
          </p:nvPr>
        </p:nvGraphicFramePr>
        <p:xfrm>
          <a:off x="6562433" y="2801497"/>
          <a:ext cx="1658938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85" name="Equation" r:id="rId7" imgW="711000" imgH="355320" progId="Equation.DSMT4">
                  <p:embed/>
                </p:oleObj>
              </mc:Choice>
              <mc:Fallback>
                <p:oleObj name="Equation" r:id="rId7" imgW="711000" imgH="35532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2433" y="2801497"/>
                        <a:ext cx="1658938" cy="830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0053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2335044"/>
              </p:ext>
            </p:extLst>
          </p:nvPr>
        </p:nvGraphicFramePr>
        <p:xfrm>
          <a:off x="4992688" y="1795463"/>
          <a:ext cx="1905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44" name="Equation" r:id="rId7" imgW="952200" imgH="393480" progId="Equation.DSMT4">
                  <p:embed/>
                </p:oleObj>
              </mc:Choice>
              <mc:Fallback>
                <p:oleObj name="Equation" r:id="rId7" imgW="952200" imgH="393480" progId="Equation.DSMT4">
                  <p:embed/>
                  <p:pic>
                    <p:nvPicPr>
                      <p:cNvPr id="63386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92688" y="1795463"/>
                        <a:ext cx="1905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079045"/>
              </p:ext>
            </p:extLst>
          </p:nvPr>
        </p:nvGraphicFramePr>
        <p:xfrm>
          <a:off x="3913188" y="3022600"/>
          <a:ext cx="40640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45" name="Equation" r:id="rId9" imgW="2031840" imgH="431640" progId="Equation.DSMT4">
                  <p:embed/>
                </p:oleObj>
              </mc:Choice>
              <mc:Fallback>
                <p:oleObj name="Equation" r:id="rId9" imgW="2031840" imgH="431640" progId="Equation.DSMT4">
                  <p:embed/>
                  <p:pic>
                    <p:nvPicPr>
                      <p:cNvPr id="63386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3188" y="3022600"/>
                        <a:ext cx="40640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6652450"/>
              </p:ext>
            </p:extLst>
          </p:nvPr>
        </p:nvGraphicFramePr>
        <p:xfrm>
          <a:off x="3282950" y="4137025"/>
          <a:ext cx="5511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1546" name="Equation" r:id="rId11" imgW="2755800" imgH="431640" progId="Equation.DSMT4">
                  <p:embed/>
                </p:oleObj>
              </mc:Choice>
              <mc:Fallback>
                <p:oleObj name="Equation" r:id="rId11" imgW="2755800" imgH="431640" progId="Equation.DSMT4">
                  <p:embed/>
                  <p:pic>
                    <p:nvPicPr>
                      <p:cNvPr id="63386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2950" y="4137025"/>
                        <a:ext cx="55118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021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26025" y="1647721"/>
            <a:ext cx="62259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/>
              <a:t>Find the </a:t>
            </a:r>
            <a:r>
              <a:rPr lang="en-US" altLang="en-US" sz="2800" dirty="0" smtClean="0"/>
              <a:t>fourth </a:t>
            </a:r>
            <a:r>
              <a:rPr lang="en-US" altLang="en-US" sz="2800" dirty="0"/>
              <a:t>derivative of the function </a:t>
            </a:r>
            <a:endParaRPr lang="en-US" sz="2800" dirty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5400198"/>
              </p:ext>
            </p:extLst>
          </p:nvPr>
        </p:nvGraphicFramePr>
        <p:xfrm>
          <a:off x="5214938" y="2782888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25" name="Equation" r:id="rId7" imgW="761760" imgH="253800" progId="Equation.DSMT4">
                  <p:embed/>
                </p:oleObj>
              </mc:Choice>
              <mc:Fallback>
                <p:oleObj name="Equation" r:id="rId7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4938" y="2782888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16895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2649035"/>
              </p:ext>
            </p:extLst>
          </p:nvPr>
        </p:nvGraphicFramePr>
        <p:xfrm>
          <a:off x="4764088" y="2290763"/>
          <a:ext cx="2362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09" name="Equation" r:id="rId7" imgW="1180800" imgH="393480" progId="Equation.DSMT4">
                  <p:embed/>
                </p:oleObj>
              </mc:Choice>
              <mc:Fallback>
                <p:oleObj name="Equation" r:id="rId7" imgW="118080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4088" y="2290763"/>
                        <a:ext cx="2362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3153159"/>
              </p:ext>
            </p:extLst>
          </p:nvPr>
        </p:nvGraphicFramePr>
        <p:xfrm>
          <a:off x="4675188" y="3140075"/>
          <a:ext cx="25400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10" name="Equation" r:id="rId9" imgW="1269720" imgH="419040" progId="Equation.DSMT4">
                  <p:embed/>
                </p:oleObj>
              </mc:Choice>
              <mc:Fallback>
                <p:oleObj name="Equation" r:id="rId9" imgW="126972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188" y="3140075"/>
                        <a:ext cx="25400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1536093"/>
              </p:ext>
            </p:extLst>
          </p:nvPr>
        </p:nvGraphicFramePr>
        <p:xfrm>
          <a:off x="5056982" y="1701525"/>
          <a:ext cx="1776412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11" name="Equation" r:id="rId11" imgW="761760" imgH="253800" progId="Equation.DSMT4">
                  <p:embed/>
                </p:oleObj>
              </mc:Choice>
              <mc:Fallback>
                <p:oleObj name="Equation" r:id="rId11" imgW="7617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56982" y="1701525"/>
                        <a:ext cx="1776412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4323902"/>
              </p:ext>
            </p:extLst>
          </p:nvPr>
        </p:nvGraphicFramePr>
        <p:xfrm>
          <a:off x="4702175" y="3975100"/>
          <a:ext cx="2387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12" name="Equation" r:id="rId13" imgW="1193760" imgH="419040" progId="Equation.DSMT4">
                  <p:embed/>
                </p:oleObj>
              </mc:Choice>
              <mc:Fallback>
                <p:oleObj name="Equation" r:id="rId13" imgW="119376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02175" y="3975100"/>
                        <a:ext cx="2387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4743170"/>
              </p:ext>
            </p:extLst>
          </p:nvPr>
        </p:nvGraphicFramePr>
        <p:xfrm>
          <a:off x="4778375" y="476408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713" name="Equation" r:id="rId15" imgW="1155600" imgH="419040" progId="Equation.DSMT4">
                  <p:embed/>
                </p:oleObj>
              </mc:Choice>
              <mc:Fallback>
                <p:oleObj name="Equation" r:id="rId15" imgW="115560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78375" y="476408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7077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331726"/>
              </p:ext>
            </p:extLst>
          </p:nvPr>
        </p:nvGraphicFramePr>
        <p:xfrm>
          <a:off x="4089902" y="3128753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673" name="Equation" r:id="rId7" imgW="3301920" imgH="507960" progId="Equation.DSMT4">
                  <p:embed/>
                </p:oleObj>
              </mc:Choice>
              <mc:Fallback>
                <p:oleObj name="Equation" r:id="rId7" imgW="330192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89902" y="3128753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/>
              <a:t>Find the third derivative of the function 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81977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7389216"/>
              </p:ext>
            </p:extLst>
          </p:nvPr>
        </p:nvGraphicFramePr>
        <p:xfrm>
          <a:off x="3669488" y="1925474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42" name="Equation" r:id="rId7" imgW="3301920" imgH="507960" progId="Equation.DSMT4">
                  <p:embed/>
                </p:oleObj>
              </mc:Choice>
              <mc:Fallback>
                <p:oleObj name="Equation" r:id="rId7" imgW="3301920" imgH="507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9488" y="1925474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5823893"/>
              </p:ext>
            </p:extLst>
          </p:nvPr>
        </p:nvGraphicFramePr>
        <p:xfrm>
          <a:off x="4443413" y="2597150"/>
          <a:ext cx="2692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43" name="Equation" r:id="rId9" imgW="1346040" imgH="393480" progId="Equation.DSMT4">
                  <p:embed/>
                </p:oleObj>
              </mc:Choice>
              <mc:Fallback>
                <p:oleObj name="Equation" r:id="rId9" imgW="1346040" imgH="3934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3413" y="2597150"/>
                        <a:ext cx="2692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03837815"/>
              </p:ext>
            </p:extLst>
          </p:nvPr>
        </p:nvGraphicFramePr>
        <p:xfrm>
          <a:off x="4633913" y="3640138"/>
          <a:ext cx="2311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44" name="Equation" r:id="rId11" imgW="1155600" imgH="419040" progId="Equation.DSMT4">
                  <p:embed/>
                </p:oleObj>
              </mc:Choice>
              <mc:Fallback>
                <p:oleObj name="Equation" r:id="rId11" imgW="1155600" imgH="41904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33913" y="3640138"/>
                        <a:ext cx="2311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691507"/>
              </p:ext>
            </p:extLst>
          </p:nvPr>
        </p:nvGraphicFramePr>
        <p:xfrm>
          <a:off x="4684713" y="4683125"/>
          <a:ext cx="2235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45" name="Equation" r:id="rId13" imgW="1117440" imgH="419040" progId="Equation.DSMT4">
                  <p:embed/>
                </p:oleObj>
              </mc:Choice>
              <mc:Fallback>
                <p:oleObj name="Equation" r:id="rId13" imgW="1117440" imgH="41904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4713" y="4683125"/>
                        <a:ext cx="2235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609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29069" y="1917864"/>
            <a:ext cx="87235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3597275" algn="l"/>
              </a:tabLst>
              <a:defRPr/>
            </a:pPr>
            <a:r>
              <a:rPr lang="en-US" altLang="en-US" sz="2800" dirty="0" smtClean="0"/>
              <a:t>Given the </a:t>
            </a:r>
            <a:r>
              <a:rPr lang="en-US" altLang="en-US" sz="2800" dirty="0"/>
              <a:t>function </a:t>
            </a:r>
            <a:endParaRPr lang="en-US" altLang="en-US" sz="2800" dirty="0" smtClean="0"/>
          </a:p>
        </p:txBody>
      </p:sp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137731"/>
              </p:ext>
            </p:extLst>
          </p:nvPr>
        </p:nvGraphicFramePr>
        <p:xfrm>
          <a:off x="3361295" y="296797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36" name="Equation" r:id="rId7" imgW="5626080" imgH="507960" progId="Equation.DSMT4">
                  <p:embed/>
                </p:oleObj>
              </mc:Choice>
              <mc:Fallback>
                <p:oleObj name="Equation" r:id="rId7" imgW="5626080" imgH="5079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1295" y="296797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845261" y="3960820"/>
            <a:ext cx="18938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/>
              <a:t> </a:t>
            </a:r>
            <a:r>
              <a:rPr lang="en-US" altLang="en-US" sz="2800" dirty="0" smtClean="0"/>
              <a:t>Find  </a:t>
            </a:r>
            <a:endParaRPr lang="en-US" sz="2800" dirty="0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860587"/>
              </p:ext>
            </p:extLst>
          </p:nvPr>
        </p:nvGraphicFramePr>
        <p:xfrm>
          <a:off x="5984355" y="3966564"/>
          <a:ext cx="16891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37" name="Equation" r:id="rId9" imgW="1688760" imgH="457200" progId="Equation.DSMT4">
                  <p:embed/>
                </p:oleObj>
              </mc:Choice>
              <mc:Fallback>
                <p:oleObj name="Equation" r:id="rId9" imgW="1688760" imgH="457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984355" y="3966564"/>
                        <a:ext cx="1689100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3504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851332"/>
              </p:ext>
            </p:extLst>
          </p:nvPr>
        </p:nvGraphicFramePr>
        <p:xfrm>
          <a:off x="2590800" y="1983612"/>
          <a:ext cx="56261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42" name="Equation" r:id="rId7" imgW="5626080" imgH="507960" progId="Equation.DSMT4">
                  <p:embed/>
                </p:oleObj>
              </mc:Choice>
              <mc:Fallback>
                <p:oleObj name="Equation" r:id="rId7" imgW="5626080" imgH="5079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1983612"/>
                        <a:ext cx="56261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1583859"/>
              </p:ext>
            </p:extLst>
          </p:nvPr>
        </p:nvGraphicFramePr>
        <p:xfrm>
          <a:off x="2728913" y="2856737"/>
          <a:ext cx="12827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43" name="Equation" r:id="rId9" imgW="1282680" imgH="431640" progId="Equation.DSMT4">
                  <p:embed/>
                </p:oleObj>
              </mc:Choice>
              <mc:Fallback>
                <p:oleObj name="Equation" r:id="rId9" imgW="1282680" imgH="431640" progId="Equation.DSMT4">
                  <p:embed/>
                  <p:pic>
                    <p:nvPicPr>
                      <p:cNvPr id="1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8913" y="2856737"/>
                        <a:ext cx="12827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84224"/>
              </p:ext>
            </p:extLst>
          </p:nvPr>
        </p:nvGraphicFramePr>
        <p:xfrm>
          <a:off x="3989388" y="2813875"/>
          <a:ext cx="838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44" name="Equation" r:id="rId11" imgW="838080" imgH="419040" progId="Equation.DSMT4">
                  <p:embed/>
                </p:oleObj>
              </mc:Choice>
              <mc:Fallback>
                <p:oleObj name="Equation" r:id="rId11" imgW="838080" imgH="419040" progId="Equation.DSMT4">
                  <p:embed/>
                  <p:pic>
                    <p:nvPicPr>
                      <p:cNvPr id="17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9388" y="2813875"/>
                        <a:ext cx="838200" cy="41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61402864"/>
              </p:ext>
            </p:extLst>
          </p:nvPr>
        </p:nvGraphicFramePr>
        <p:xfrm>
          <a:off x="4813300" y="2821812"/>
          <a:ext cx="10668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45" name="Equation" r:id="rId13" imgW="1066680" imgH="431640" progId="Equation.DSMT4">
                  <p:embed/>
                </p:oleObj>
              </mc:Choice>
              <mc:Fallback>
                <p:oleObj name="Equation" r:id="rId13" imgW="1066680" imgH="431640" progId="Equation.DSMT4">
                  <p:embed/>
                  <p:pic>
                    <p:nvPicPr>
                      <p:cNvPr id="18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13300" y="2821812"/>
                        <a:ext cx="10668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136835"/>
              </p:ext>
            </p:extLst>
          </p:nvPr>
        </p:nvGraphicFramePr>
        <p:xfrm>
          <a:off x="5829300" y="2913887"/>
          <a:ext cx="9398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46" name="Equation" r:id="rId15" imgW="939600" imgH="342720" progId="Equation.DSMT4">
                  <p:embed/>
                </p:oleObj>
              </mc:Choice>
              <mc:Fallback>
                <p:oleObj name="Equation" r:id="rId15" imgW="939600" imgH="342720" progId="Equation.DSMT4">
                  <p:embed/>
                  <p:pic>
                    <p:nvPicPr>
                      <p:cNvPr id="19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9300" y="2913887"/>
                        <a:ext cx="9398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6977427"/>
              </p:ext>
            </p:extLst>
          </p:nvPr>
        </p:nvGraphicFramePr>
        <p:xfrm>
          <a:off x="6806745" y="2913874"/>
          <a:ext cx="4445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47" name="Equation" r:id="rId17" imgW="444240" imgH="342720" progId="Equation.DSMT4">
                  <p:embed/>
                </p:oleObj>
              </mc:Choice>
              <mc:Fallback>
                <p:oleObj name="Equation" r:id="rId17" imgW="444240" imgH="342720" progId="Equation.DSMT4">
                  <p:embed/>
                  <p:pic>
                    <p:nvPicPr>
                      <p:cNvPr id="2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6745" y="2913874"/>
                        <a:ext cx="444500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845672"/>
              </p:ext>
            </p:extLst>
          </p:nvPr>
        </p:nvGraphicFramePr>
        <p:xfrm>
          <a:off x="3155950" y="4127500"/>
          <a:ext cx="43815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848" name="Equation" r:id="rId19" imgW="4381200" imgH="507960" progId="Equation.DSMT4">
                  <p:embed/>
                </p:oleObj>
              </mc:Choice>
              <mc:Fallback>
                <p:oleObj name="Equation" r:id="rId19" imgW="4381200" imgH="50796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5950" y="4127500"/>
                        <a:ext cx="43815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421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, then find the value of 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0846351"/>
              </p:ext>
            </p:extLst>
          </p:nvPr>
        </p:nvGraphicFramePr>
        <p:xfrm>
          <a:off x="4429125" y="1597749"/>
          <a:ext cx="1663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38" name="Equation" r:id="rId7" imgW="1663560" imgH="507960" progId="Equation.DSMT4">
                  <p:embed/>
                </p:oleObj>
              </mc:Choice>
              <mc:Fallback>
                <p:oleObj name="Equation" r:id="rId7" imgW="1663560" imgH="5079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1597749"/>
                        <a:ext cx="16637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7127386"/>
              </p:ext>
            </p:extLst>
          </p:nvPr>
        </p:nvGraphicFramePr>
        <p:xfrm>
          <a:off x="4468813" y="2226013"/>
          <a:ext cx="19558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39" name="Equation" r:id="rId9" imgW="1955520" imgH="507960" progId="Equation.DSMT4">
                  <p:embed/>
                </p:oleObj>
              </mc:Choice>
              <mc:Fallback>
                <p:oleObj name="Equation" r:id="rId9" imgW="1955520" imgH="5079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8813" y="2226013"/>
                        <a:ext cx="19558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7288394"/>
              </p:ext>
            </p:extLst>
          </p:nvPr>
        </p:nvGraphicFramePr>
        <p:xfrm>
          <a:off x="9998075" y="1576388"/>
          <a:ext cx="939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40" name="Equation" r:id="rId11" imgW="939600" imgH="444240" progId="Equation.DSMT4">
                  <p:embed/>
                </p:oleObj>
              </mc:Choice>
              <mc:Fallback>
                <p:oleObj name="Equation" r:id="rId11" imgW="939600" imgH="444240" progId="Equation.DSMT4">
                  <p:embed/>
                  <p:pic>
                    <p:nvPicPr>
                      <p:cNvPr id="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8075" y="1576388"/>
                        <a:ext cx="939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2114541"/>
              </p:ext>
            </p:extLst>
          </p:nvPr>
        </p:nvGraphicFramePr>
        <p:xfrm>
          <a:off x="4348163" y="3649663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41" name="Equation" r:id="rId13" imgW="2082600" imgH="558720" progId="Equation.DSMT4">
                  <p:embed/>
                </p:oleObj>
              </mc:Choice>
              <mc:Fallback>
                <p:oleObj name="Equation" r:id="rId13" imgW="2082600" imgH="558720" progId="Equation.DSMT4">
                  <p:embed/>
                  <p:pic>
                    <p:nvPicPr>
                      <p:cNvPr id="1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8163" y="3649663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3392288"/>
              </p:ext>
            </p:extLst>
          </p:nvPr>
        </p:nvGraphicFramePr>
        <p:xfrm>
          <a:off x="4576763" y="4618038"/>
          <a:ext cx="17399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42" name="Equation" r:id="rId15" imgW="1739880" imgH="444240" progId="Equation.DSMT4">
                  <p:embed/>
                </p:oleObj>
              </mc:Choice>
              <mc:Fallback>
                <p:oleObj name="Equation" r:id="rId15" imgW="1739880" imgH="444240" progId="Equation.DSMT4">
                  <p:embed/>
                  <p:pic>
                    <p:nvPicPr>
                      <p:cNvPr id="1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6763" y="4618038"/>
                        <a:ext cx="17399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7421246"/>
              </p:ext>
            </p:extLst>
          </p:nvPr>
        </p:nvGraphicFramePr>
        <p:xfrm>
          <a:off x="4467225" y="3014663"/>
          <a:ext cx="18796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843" name="Equation" r:id="rId17" imgW="1879560" imgH="444240" progId="Equation.DSMT4">
                  <p:embed/>
                </p:oleObj>
              </mc:Choice>
              <mc:Fallback>
                <p:oleObj name="Equation" r:id="rId17" imgW="1879560" imgH="44424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7225" y="3014663"/>
                        <a:ext cx="18796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7212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30 seconds?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9004595"/>
              </p:ext>
            </p:extLst>
          </p:nvPr>
        </p:nvGraphicFramePr>
        <p:xfrm>
          <a:off x="3939081" y="3352926"/>
          <a:ext cx="11303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980" name="Equation" r:id="rId7" imgW="1130040" imgH="431640" progId="Equation.DSMT4">
                  <p:embed/>
                </p:oleObj>
              </mc:Choice>
              <mc:Fallback>
                <p:oleObj name="Equation" r:id="rId7" imgW="1130040" imgH="4316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9081" y="3352926"/>
                        <a:ext cx="11303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4460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545" y="569274"/>
            <a:ext cx="7031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Velocity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distance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4164743"/>
              </p:ext>
            </p:extLst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31" name="Equation" r:id="rId7" imgW="317160" imgH="253800" progId="Equation.DSMT4">
                  <p:embed/>
                </p:oleObj>
              </mc:Choice>
              <mc:Fallback>
                <p:oleObj name="Equation" r:id="rId7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1963441"/>
              </p:ext>
            </p:extLst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32" name="Equation" r:id="rId9" imgW="927000" imgH="393480" progId="Equation.DSMT4">
                  <p:embed/>
                </p:oleObj>
              </mc:Choice>
              <mc:Fallback>
                <p:oleObj name="Equation" r:id="rId9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2472599"/>
              </p:ext>
            </p:extLst>
          </p:nvPr>
        </p:nvGraphicFramePr>
        <p:xfrm>
          <a:off x="8592700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33" name="Equation" r:id="rId11" imgW="317160" imgH="253800" progId="Equation.DSMT4">
                  <p:embed/>
                </p:oleObj>
              </mc:Choice>
              <mc:Fallback>
                <p:oleObj name="Equation" r:id="rId11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92700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786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545" y="569274"/>
            <a:ext cx="7031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</a:t>
            </a:r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3830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acceleration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Velocity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6243638" y="1972581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255" name="Equation" r:id="rId7" imgW="317160" imgH="253800" progId="Equation.DSMT4">
                  <p:embed/>
                </p:oleObj>
              </mc:Choice>
              <mc:Fallback>
                <p:oleObj name="Equation" r:id="rId7" imgW="317160" imgH="2538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3638" y="1972581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5"/>
          <p:cNvGraphicFramePr>
            <a:graphicFrameLocks noChangeAspect="1"/>
          </p:cNvGraphicFramePr>
          <p:nvPr>
            <p:extLst/>
          </p:nvPr>
        </p:nvGraphicFramePr>
        <p:xfrm>
          <a:off x="4846638" y="3721100"/>
          <a:ext cx="18542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256" name="Equation" r:id="rId9" imgW="927000" imgH="393480" progId="Equation.DSMT4">
                  <p:embed/>
                </p:oleObj>
              </mc:Choice>
              <mc:Fallback>
                <p:oleObj name="Equation" r:id="rId9" imgW="927000" imgH="39348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6638" y="3721100"/>
                        <a:ext cx="18542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>
            <p:extLst/>
          </p:nvPr>
        </p:nvGraphicFramePr>
        <p:xfrm>
          <a:off x="8004121" y="2755193"/>
          <a:ext cx="635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257" name="Equation" r:id="rId11" imgW="317160" imgH="253800" progId="Equation.DSMT4">
                  <p:embed/>
                </p:oleObj>
              </mc:Choice>
              <mc:Fallback>
                <p:oleObj name="Equation" r:id="rId11" imgW="317160" imgH="253800" progId="Equation.DSMT4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4121" y="2755193"/>
                        <a:ext cx="635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608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88753" y="2500934"/>
            <a:ext cx="8538876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velocity of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t seconds from rest is given by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8054770"/>
              </p:ext>
            </p:extLst>
          </p:nvPr>
        </p:nvGraphicFramePr>
        <p:xfrm>
          <a:off x="4611305" y="3559589"/>
          <a:ext cx="26479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004" name="Equation" r:id="rId7" imgW="1384200" imgH="393480" progId="Equation.DSMT4">
                  <p:embed/>
                </p:oleObj>
              </mc:Choice>
              <mc:Fallback>
                <p:oleObj name="Equation" r:id="rId7" imgW="1384200" imgH="393480" progId="Equation.DSMT4">
                  <p:embed/>
                  <p:pic>
                    <p:nvPicPr>
                      <p:cNvPr id="640004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05" y="3559589"/>
                        <a:ext cx="2647950" cy="752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32191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66030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Methods of Differentiation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80480" y="1704850"/>
            <a:ext cx="8555421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acceleration of the maglev t seconds from rest is given by the rate of change of the velocity of t, given by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659748"/>
              </p:ext>
            </p:extLst>
          </p:nvPr>
        </p:nvGraphicFramePr>
        <p:xfrm>
          <a:off x="3875088" y="3416300"/>
          <a:ext cx="4567237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4028" name="Equation" r:id="rId7" imgW="2387520" imgH="444240" progId="Equation.DSMT4">
                  <p:embed/>
                </p:oleObj>
              </mc:Choice>
              <mc:Fallback>
                <p:oleObj name="Equation" r:id="rId7" imgW="2387520" imgH="444240" progId="Equation.DSMT4">
                  <p:embed/>
                  <p:pic>
                    <p:nvPicPr>
                      <p:cNvPr id="640005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5088" y="3416300"/>
                        <a:ext cx="4567237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3345731" y="4533490"/>
            <a:ext cx="6209200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or 8 feet per second per second (</a:t>
            </a:r>
            <a:r>
              <a:rPr lang="en-US" altLang="en-US" sz="2800" dirty="0" err="1"/>
              <a:t>ft</a:t>
            </a:r>
            <a:r>
              <a:rPr lang="en-US" altLang="en-US" sz="2800" dirty="0"/>
              <a:t>/sec2).</a:t>
            </a:r>
          </a:p>
        </p:txBody>
      </p:sp>
    </p:spTree>
    <p:extLst>
      <p:ext uri="{BB962C8B-B14F-4D97-AF65-F5344CB8AC3E}">
        <p14:creationId xmlns:p14="http://schemas.microsoft.com/office/powerpoint/2010/main" val="111523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62952" y="1628673"/>
            <a:ext cx="10426262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6875" indent="-396875">
              <a:defRPr/>
            </a:pPr>
            <a:r>
              <a:rPr lang="en-US" altLang="en-US" sz="2800" dirty="0"/>
              <a:t>Suppose the relationship between the unit price p in dollars and the quantity demanded x of the </a:t>
            </a:r>
            <a:r>
              <a:rPr lang="en-US" altLang="en-US" sz="2800" dirty="0" smtClean="0"/>
              <a:t>model </a:t>
            </a:r>
            <a:r>
              <a:rPr lang="en-US" altLang="en-US" sz="2800" dirty="0"/>
              <a:t>F loudspeaker system is given by the equation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/>
              <a:t>			     </a:t>
            </a:r>
            <a:r>
              <a:rPr lang="en-US" altLang="en-US" sz="2800" dirty="0" smtClean="0"/>
              <a:t>p(x) </a:t>
            </a:r>
            <a:r>
              <a:rPr lang="en-US" altLang="en-US" sz="2800" dirty="0"/>
              <a:t>= – </a:t>
            </a:r>
            <a:r>
              <a:rPr lang="en-US" altLang="en-US" sz="2800" dirty="0" smtClean="0"/>
              <a:t>0.01x2 </a:t>
            </a:r>
            <a:r>
              <a:rPr lang="en-US" altLang="en-US" sz="2800" dirty="0"/>
              <a:t>+ </a:t>
            </a:r>
            <a:r>
              <a:rPr lang="en-US" altLang="en-US" sz="2800" dirty="0" smtClean="0"/>
              <a:t>500x         </a:t>
            </a:r>
            <a:r>
              <a:rPr lang="en-US" altLang="en-US" sz="2800" dirty="0"/>
              <a:t>(0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x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20,000</a:t>
            </a:r>
            <a:r>
              <a:rPr lang="en-US" altLang="en-US" sz="2800" dirty="0" smtClean="0"/>
              <a:t>)</a:t>
            </a:r>
          </a:p>
          <a:p>
            <a:pPr marL="396875" indent="-396875">
              <a:lnSpc>
                <a:spcPct val="130000"/>
              </a:lnSpc>
              <a:defRPr/>
            </a:pPr>
            <a:r>
              <a:rPr lang="en-US" altLang="en-US" sz="2800" dirty="0" smtClean="0"/>
              <a:t>                          C(x</a:t>
            </a:r>
            <a:r>
              <a:rPr lang="en-US" altLang="en-US" sz="2800" dirty="0"/>
              <a:t>) </a:t>
            </a:r>
            <a:r>
              <a:rPr lang="en-US" altLang="en-US" sz="2800" dirty="0" smtClean="0"/>
              <a:t>= </a:t>
            </a:r>
            <a:r>
              <a:rPr lang="en-US" altLang="en-US" sz="2800" dirty="0"/>
              <a:t>100x + 200,000</a:t>
            </a:r>
          </a:p>
          <a:p>
            <a:pPr marL="396875" indent="-396875">
              <a:lnSpc>
                <a:spcPct val="130000"/>
              </a:lnSpc>
              <a:defRPr/>
            </a:pPr>
            <a:endParaRPr lang="en-US" altLang="en-US" sz="2800" dirty="0"/>
          </a:p>
          <a:p>
            <a:pPr marL="949325" lvl="1" indent="-438150">
              <a:lnSpc>
                <a:spcPct val="13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revenue function R.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Find the marginal revenue function R′.</a:t>
            </a:r>
          </a:p>
          <a:p>
            <a:pPr marL="949325" lvl="1" indent="-438150">
              <a:lnSpc>
                <a:spcPct val="80000"/>
              </a:lnSpc>
              <a:buFont typeface="Arial Unicode MS" pitchFamily="34" charset="-128"/>
              <a:buAutoNum type="alphaLcPeriod"/>
              <a:defRPr/>
            </a:pPr>
            <a:r>
              <a:rPr lang="en-US" altLang="en-US" sz="2800" dirty="0"/>
              <a:t>Compute R</a:t>
            </a:r>
            <a:r>
              <a:rPr lang="en-US" altLang="en-US" sz="2800" dirty="0" smtClean="0"/>
              <a:t>′(1000</a:t>
            </a:r>
            <a:r>
              <a:rPr lang="en-US" altLang="en-US" sz="2800" dirty="0"/>
              <a:t>) and interpret your result.</a:t>
            </a:r>
          </a:p>
        </p:txBody>
      </p:sp>
    </p:spTree>
    <p:extLst>
      <p:ext uri="{BB962C8B-B14F-4D97-AF65-F5344CB8AC3E}">
        <p14:creationId xmlns:p14="http://schemas.microsoft.com/office/powerpoint/2010/main" val="168031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128345" y="1418519"/>
            <a:ext cx="8229600" cy="4530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/>
              <a:t>Suppose the total cost in dollars incurred each week by </a:t>
            </a:r>
            <a:r>
              <a:rPr lang="en-US" altLang="en-US" dirty="0" smtClean="0"/>
              <a:t>company </a:t>
            </a:r>
            <a:r>
              <a:rPr lang="en-US" altLang="en-US" dirty="0"/>
              <a:t>for manufacturing x refrigerators is given by the total cost function</a:t>
            </a:r>
          </a:p>
          <a:p>
            <a:pPr>
              <a:lnSpc>
                <a:spcPct val="150000"/>
              </a:lnSpc>
              <a:defRPr/>
            </a:pPr>
            <a:r>
              <a:rPr lang="en-US" altLang="en-US" dirty="0"/>
              <a:t>	</a:t>
            </a:r>
            <a:r>
              <a:rPr lang="en-US" altLang="en-US" dirty="0" smtClean="0"/>
              <a:t>                                                            (</a:t>
            </a:r>
            <a:r>
              <a:rPr lang="en-US" altLang="en-US" dirty="0"/>
              <a:t>0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x </a:t>
            </a:r>
            <a:r>
              <a:rPr lang="en-US" altLang="en-US" dirty="0">
                <a:sym typeface="Symbol" panose="05050102010706020507" pitchFamily="18" charset="2"/>
              </a:rPr>
              <a:t></a:t>
            </a:r>
            <a:r>
              <a:rPr lang="en-US" altLang="en-US" dirty="0"/>
              <a:t> 400</a:t>
            </a:r>
            <a:r>
              <a:rPr lang="en-US" altLang="en-US" dirty="0" smtClean="0"/>
              <a:t>)</a:t>
            </a:r>
            <a:endParaRPr lang="en-US" altLang="en-US" dirty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6716412"/>
              </p:ext>
            </p:extLst>
          </p:nvPr>
        </p:nvGraphicFramePr>
        <p:xfrm>
          <a:off x="3450349" y="3683881"/>
          <a:ext cx="3530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790" name="Equation" r:id="rId7" imgW="1765080" imgH="228600" progId="Equation.DSMT4">
                  <p:embed/>
                </p:oleObj>
              </mc:Choice>
              <mc:Fallback>
                <p:oleObj name="Equation" r:id="rId7" imgW="1765080" imgH="22860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0349" y="3683881"/>
                        <a:ext cx="3530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2237129" y="4156132"/>
            <a:ext cx="9070427" cy="1318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Find the rate of change of the total cost function with respect to x when x = </a:t>
            </a:r>
            <a:r>
              <a:rPr lang="en-US" altLang="en-US" sz="2800" dirty="0" smtClean="0"/>
              <a:t>150</a:t>
            </a:r>
            <a:r>
              <a:rPr lang="en-US" alt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421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141703" y="2134286"/>
          <a:ext cx="2520960" cy="690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57" name="Equation" r:id="rId7" imgW="927000" imgH="253800" progId="Equation.DSMT4">
                  <p:embed/>
                </p:oleObj>
              </mc:Choice>
              <mc:Fallback>
                <p:oleObj name="Equation" r:id="rId7" imgW="9270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41703" y="2134286"/>
                        <a:ext cx="2520960" cy="690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34891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159375" y="2133600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14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59375" y="2133600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46231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third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81176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365750" y="2116138"/>
          <a:ext cx="2071688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38" name="Equation" r:id="rId7" imgW="761760" imgH="266400" progId="Equation.DSMT4">
                  <p:embed/>
                </p:oleObj>
              </mc:Choice>
              <mc:Fallback>
                <p:oleObj name="Equation" r:id="rId7" imgW="761760" imgH="2664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65750" y="2116138"/>
                        <a:ext cx="2071688" cy="727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78441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863568" y="1487324"/>
          <a:ext cx="2486025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74" name="Equation" r:id="rId7" imgW="914400" imgH="253800" progId="Equation.DSMT4">
                  <p:embed/>
                </p:oleObj>
              </mc:Choice>
              <mc:Fallback>
                <p:oleObj name="Equation" r:id="rId7" imgW="91440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63568" y="1487324"/>
                        <a:ext cx="2486025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3539712"/>
              </p:ext>
            </p:extLst>
          </p:nvPr>
        </p:nvGraphicFramePr>
        <p:xfrm>
          <a:off x="6588125" y="2166938"/>
          <a:ext cx="103663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75" name="Equation" r:id="rId9" imgW="380880" imgH="253800" progId="Equation.DSMT4">
                  <p:embed/>
                </p:oleObj>
              </mc:Choice>
              <mc:Fallback>
                <p:oleObj name="Equation" r:id="rId9" imgW="3808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88125" y="2166938"/>
                        <a:ext cx="1036638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71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790706" y="1445422"/>
          <a:ext cx="3557587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98" name="Equation" r:id="rId7" imgW="1307880" imgH="253800" progId="Equation.DSMT4">
                  <p:embed/>
                </p:oleObj>
              </mc:Choice>
              <mc:Fallback>
                <p:oleObj name="Equation" r:id="rId7" imgW="1307880" imgH="25380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90706" y="1445422"/>
                        <a:ext cx="3557587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3280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2634080" y="2231580"/>
            <a:ext cx="3064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7789606"/>
              </p:ext>
            </p:extLst>
          </p:nvPr>
        </p:nvGraphicFramePr>
        <p:xfrm>
          <a:off x="6521450" y="2166938"/>
          <a:ext cx="1173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99" name="Equation" r:id="rId9" imgW="431640" imgH="253800" progId="Equation.DSMT4">
                  <p:embed/>
                </p:oleObj>
              </mc:Choice>
              <mc:Fallback>
                <p:oleObj name="Equation" r:id="rId9" imgW="43164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521450" y="2166938"/>
                        <a:ext cx="1173163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658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400675" y="1943100"/>
          <a:ext cx="2003425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910" name="Equation" r:id="rId7" imgW="736560" imgH="393480" progId="Equation.DSMT4">
                  <p:embed/>
                </p:oleObj>
              </mc:Choice>
              <mc:Fallback>
                <p:oleObj name="Equation" r:id="rId7" imgW="73656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00675" y="1943100"/>
                        <a:ext cx="2003425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85164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5330825" y="1943100"/>
          <a:ext cx="2141538" cy="1073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34" name="Equation" r:id="rId7" imgW="787320" imgH="393480" progId="Equation.DSMT4">
                  <p:embed/>
                </p:oleObj>
              </mc:Choice>
              <mc:Fallback>
                <p:oleObj name="Equation" r:id="rId7" imgW="787320" imgH="393480" progId="Equation.DSMT4">
                  <p:embed/>
                  <p:pic>
                    <p:nvPicPr>
                      <p:cNvPr id="16" name="Object 1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30825" y="1943100"/>
                        <a:ext cx="2141538" cy="1073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2303234" y="1455082"/>
            <a:ext cx="5003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/>
              <a:t>Find the </a:t>
            </a:r>
            <a:r>
              <a:rPr lang="en-US" altLang="en-US" sz="3200" dirty="0" smtClean="0"/>
              <a:t>second derivative </a:t>
            </a:r>
            <a:r>
              <a:rPr lang="en-US" altLang="en-US" sz="3200" dirty="0"/>
              <a:t>of</a:t>
            </a:r>
          </a:p>
        </p:txBody>
      </p:sp>
    </p:spTree>
    <p:extLst>
      <p:ext uri="{BB962C8B-B14F-4D97-AF65-F5344CB8AC3E}">
        <p14:creationId xmlns:p14="http://schemas.microsoft.com/office/powerpoint/2010/main" val="332583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6646" y="569274"/>
            <a:ext cx="46281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 solved examples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ar-EG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</a:t>
            </a: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4717" y="1916404"/>
            <a:ext cx="9007365" cy="2850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The distance s (in feet) covered by a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moving along a straight track t seconds after starting from rest is given by the function </a:t>
            </a:r>
            <a:r>
              <a:rPr lang="en-US" altLang="en-US" sz="2800" dirty="0" smtClean="0"/>
              <a:t>   </a:t>
            </a:r>
            <a:r>
              <a:rPr lang="en-US" altLang="en-US" sz="2800" dirty="0"/>
              <a:t>	</a:t>
            </a:r>
            <a:r>
              <a:rPr lang="en-US" altLang="en-US" sz="2800" dirty="0" smtClean="0"/>
              <a:t>    (</a:t>
            </a:r>
            <a:r>
              <a:rPr lang="en-US" altLang="en-US" sz="2800" dirty="0"/>
              <a:t>0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t </a:t>
            </a:r>
            <a:r>
              <a:rPr lang="en-US" altLang="en-US" sz="2800" dirty="0">
                <a:sym typeface="Symbol" panose="05050102010706020507" pitchFamily="18" charset="2"/>
              </a:rPr>
              <a:t></a:t>
            </a:r>
            <a:r>
              <a:rPr lang="en-US" altLang="en-US" sz="2800" dirty="0"/>
              <a:t> 10)</a:t>
            </a:r>
          </a:p>
          <a:p>
            <a:pPr>
              <a:lnSpc>
                <a:spcPct val="150000"/>
              </a:lnSpc>
              <a:spcBef>
                <a:spcPct val="40000"/>
              </a:spcBef>
              <a:tabLst>
                <a:tab pos="3433763" algn="l"/>
                <a:tab pos="5597525" algn="l"/>
              </a:tabLst>
              <a:defRPr/>
            </a:pPr>
            <a:r>
              <a:rPr lang="en-US" altLang="en-US" sz="2800" dirty="0"/>
              <a:t>What is the </a:t>
            </a:r>
            <a:r>
              <a:rPr lang="en-US" altLang="en-US" sz="2800" dirty="0" smtClean="0"/>
              <a:t>particle </a:t>
            </a:r>
            <a:r>
              <a:rPr lang="en-US" altLang="en-US" sz="2800" dirty="0"/>
              <a:t>acceleration after </a:t>
            </a:r>
            <a:r>
              <a:rPr lang="en-US" altLang="en-US" sz="2800" dirty="0" smtClean="0"/>
              <a:t>10 </a:t>
            </a:r>
            <a:r>
              <a:rPr lang="en-US" altLang="en-US" sz="2800" dirty="0"/>
              <a:t>seconds?</a:t>
            </a:r>
          </a:p>
        </p:txBody>
      </p:sp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3938588" y="3308350"/>
          <a:ext cx="11303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52" name="Equation" r:id="rId7" imgW="1130040" imgH="520560" progId="Equation.DSMT4">
                  <p:embed/>
                </p:oleObj>
              </mc:Choice>
              <mc:Fallback>
                <p:oleObj name="Equation" r:id="rId7" imgW="1130040" imgH="520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8588" y="3308350"/>
                        <a:ext cx="1130300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1486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3347</TotalTime>
  <Words>1222</Words>
  <Application>Microsoft Office PowerPoint</Application>
  <PresentationFormat>Widescreen</PresentationFormat>
  <Paragraphs>359</Paragraphs>
  <Slides>61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72" baseType="lpstr">
      <vt:lpstr>Arial</vt:lpstr>
      <vt:lpstr>Arial Unicode MS</vt:lpstr>
      <vt:lpstr>Calibri</vt:lpstr>
      <vt:lpstr>Calibri Light</vt:lpstr>
      <vt:lpstr>Symbol</vt:lpstr>
      <vt:lpstr>Tajawal ExtraBold</vt:lpstr>
      <vt:lpstr>Tajawal Medium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Dr.Al Faisal</cp:lastModifiedBy>
  <cp:revision>219</cp:revision>
  <dcterms:created xsi:type="dcterms:W3CDTF">2021-08-03T13:03:26Z</dcterms:created>
  <dcterms:modified xsi:type="dcterms:W3CDTF">2023-03-11T10:30:05Z</dcterms:modified>
</cp:coreProperties>
</file>