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572" r:id="rId2"/>
    <p:sldId id="599" r:id="rId3"/>
    <p:sldId id="582" r:id="rId4"/>
    <p:sldId id="584" r:id="rId5"/>
    <p:sldId id="587" r:id="rId6"/>
    <p:sldId id="588" r:id="rId7"/>
    <p:sldId id="589" r:id="rId8"/>
    <p:sldId id="590" r:id="rId9"/>
    <p:sldId id="598" r:id="rId10"/>
    <p:sldId id="568" r:id="rId11"/>
    <p:sldId id="567" r:id="rId12"/>
    <p:sldId id="566" r:id="rId13"/>
    <p:sldId id="565" r:id="rId14"/>
    <p:sldId id="592" r:id="rId15"/>
    <p:sldId id="564" r:id="rId16"/>
    <p:sldId id="561" r:id="rId17"/>
    <p:sldId id="560" r:id="rId18"/>
    <p:sldId id="591" r:id="rId19"/>
    <p:sldId id="586" r:id="rId20"/>
    <p:sldId id="557" r:id="rId21"/>
    <p:sldId id="548" r:id="rId22"/>
    <p:sldId id="546" r:id="rId23"/>
    <p:sldId id="545" r:id="rId24"/>
    <p:sldId id="544" r:id="rId25"/>
    <p:sldId id="543" r:id="rId26"/>
    <p:sldId id="541" r:id="rId27"/>
    <p:sldId id="540" r:id="rId28"/>
    <p:sldId id="539" r:id="rId29"/>
    <p:sldId id="536" r:id="rId30"/>
    <p:sldId id="532" r:id="rId31"/>
    <p:sldId id="569" r:id="rId32"/>
    <p:sldId id="595" r:id="rId33"/>
    <p:sldId id="597" r:id="rId34"/>
    <p:sldId id="583" r:id="rId35"/>
    <p:sldId id="596" r:id="rId36"/>
    <p:sldId id="593" r:id="rId37"/>
    <p:sldId id="594" r:id="rId38"/>
    <p:sldId id="57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/>
        </p14:section>
        <p14:section name="Untitled Section" id="{2F6AD2C2-46A9-4BC4-94FF-3A698A8E8EFB}">
          <p14:sldIdLst>
            <p14:sldId id="572"/>
            <p14:sldId id="599"/>
            <p14:sldId id="582"/>
            <p14:sldId id="584"/>
            <p14:sldId id="587"/>
            <p14:sldId id="588"/>
            <p14:sldId id="589"/>
            <p14:sldId id="590"/>
            <p14:sldId id="598"/>
            <p14:sldId id="568"/>
            <p14:sldId id="567"/>
            <p14:sldId id="566"/>
            <p14:sldId id="565"/>
            <p14:sldId id="592"/>
            <p14:sldId id="564"/>
            <p14:sldId id="561"/>
            <p14:sldId id="560"/>
            <p14:sldId id="591"/>
            <p14:sldId id="586"/>
            <p14:sldId id="557"/>
            <p14:sldId id="548"/>
            <p14:sldId id="546"/>
            <p14:sldId id="545"/>
            <p14:sldId id="544"/>
            <p14:sldId id="543"/>
            <p14:sldId id="541"/>
            <p14:sldId id="540"/>
            <p14:sldId id="539"/>
            <p14:sldId id="536"/>
            <p14:sldId id="532"/>
            <p14:sldId id="569"/>
            <p14:sldId id="595"/>
            <p14:sldId id="597"/>
            <p14:sldId id="583"/>
            <p14:sldId id="596"/>
            <p14:sldId id="593"/>
            <p14:sldId id="594"/>
            <p14:sldId id="57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78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03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4900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213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888552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kern="0" dirty="0">
                <a:solidFill>
                  <a:srgbClr val="FF0000"/>
                </a:solidFill>
                <a:latin typeface="Arial"/>
                <a:cs typeface="Arial"/>
                <a:sym typeface="Arial"/>
              </a:rPr>
              <a:t>   </a:t>
            </a:r>
            <a:r>
              <a:rPr lang="en-US" sz="2400" b="1" kern="0">
                <a:solidFill>
                  <a:srgbClr val="FF0000"/>
                </a:solidFill>
                <a:latin typeface="Arial"/>
                <a:cs typeface="Arial"/>
                <a:sym typeface="Arial"/>
              </a:rPr>
              <a:t>Financial Management Basis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90249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0E0CD-8DCC-A5D7-6127-2A3E7E944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978" y="2057269"/>
            <a:ext cx="8674044" cy="274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75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45548E-1770-F66D-4A01-594FFFC5B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011" y="952501"/>
            <a:ext cx="9995976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1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16D97-DC7A-9AEC-3043-FA4DF92ED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147" y="1993889"/>
            <a:ext cx="9117706" cy="287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801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72EE78-6016-0812-A744-FD526D156A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440" y="990600"/>
            <a:ext cx="9353119" cy="5077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869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23F6B0-8B16-3FE7-F236-F8F18AFFF9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104" y="1219200"/>
            <a:ext cx="10131791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08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2889DA-A7DA-427C-89BA-A9753ED70C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984" y="1095375"/>
            <a:ext cx="9172032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E6A265-9FE6-10AC-095E-08D14BB685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49" y="1028700"/>
            <a:ext cx="10241678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17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How did the company obtain and use cash during the period?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rial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tabLst/>
              <a:defRPr/>
            </a:pPr>
            <a:r>
              <a:rPr lang="en-US" altLang="en-US" sz="2800" b="1" kern="0" dirty="0">
                <a:solidFill>
                  <a:srgbClr val="000000"/>
                </a:solidFill>
                <a:latin typeface="Times New Roman"/>
                <a:cs typeface="Arial"/>
                <a:sym typeface="Arial"/>
              </a:rPr>
              <a:t> Balance sheet:</a:t>
            </a:r>
            <a:endParaRPr kumimoji="0" lang="en-US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rial"/>
              <a:sym typeface="Arial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receivable,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payable, notes payable and mortgages payable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71738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26853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DF45A9-3CEF-CEFE-AC06-4299A7F3C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569" y="1124674"/>
            <a:ext cx="7976861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93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F69D4-24A4-E368-43BF-A904110D8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684" y="1095375"/>
            <a:ext cx="8438632" cy="479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987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3C507-1877-AB53-C287-407CE9B88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4410" y="1174473"/>
            <a:ext cx="6863179" cy="450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69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6E427-CFA6-B24F-8FFF-21C4996CFD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40"/>
          <a:stretch/>
        </p:blipFill>
        <p:spPr>
          <a:xfrm>
            <a:off x="1323976" y="1257300"/>
            <a:ext cx="8810254" cy="442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292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AR)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AP) 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72471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0A20F-4036-EC11-BE33-C86175FC34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811" y="981075"/>
            <a:ext cx="9896378" cy="521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07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1FA99-4851-275B-6782-28E16AA30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132" y="789664"/>
            <a:ext cx="7922535" cy="527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21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6F258-B011-398C-DAC5-1B4F910C20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026" y="1143000"/>
            <a:ext cx="8287830" cy="473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59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6AA9B-2B7A-8768-649B-C0E0FC662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6" y="1332923"/>
            <a:ext cx="8000999" cy="419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596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604A93-714E-6EA3-CF71-633A2A3876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14"/>
          <a:stretch/>
        </p:blipFill>
        <p:spPr>
          <a:xfrm>
            <a:off x="1152525" y="1292161"/>
            <a:ext cx="8296275" cy="431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alt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7496451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CB616-3839-5BB0-5701-F28F61C0D4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6" y="1387680"/>
            <a:ext cx="8513926" cy="38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5385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04812" y="24765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Going Concern Assumption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44C22-F760-CF26-2F6C-609F91265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985" y="3054063"/>
            <a:ext cx="1048602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150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24765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641436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potential.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278455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costs and expenses incurred in generating revenues must be recognized in the same reporting period as the related revenues.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This process of matching expenses with recognized revenues determines the amount of net income reported on the income statement.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12E85-37A9-4291-9034-CE6B47D84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674" y="1200150"/>
            <a:ext cx="7315201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48908C-B6A4-5662-9484-E130E81A4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225" y="4667249"/>
            <a:ext cx="4519260" cy="7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040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259877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                    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055A4C-1A05-04CC-1F80-8AAAA68F04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31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Standards for Comparison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Œ"/>
            </a:pPr>
            <a:r>
              <a:rPr lang="en-US" altLang="en-US" sz="2800" b="1" kern="1200" dirty="0">
                <a:solidFill>
                  <a:srgbClr val="FF5008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"/>
            </a:pP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Ž"/>
            </a:pP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"/>
            </a:pP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510253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97492-B825-16A6-849E-EE1C6D386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6" y="1095375"/>
            <a:ext cx="9896474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569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541D3A-8410-8A4C-72C1-84C7B4B28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49" y="904875"/>
            <a:ext cx="9388233" cy="528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746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5717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62D083-0A76-0103-F7CB-A9AEC44F2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416" y="1095375"/>
            <a:ext cx="8619718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663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0EC9AF-CAAF-698A-652D-895E3F5BE5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49" y="1104899"/>
            <a:ext cx="10601326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2119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7B6CA-CFDF-05A9-EC24-6CF2CB8522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49" y="1095375"/>
            <a:ext cx="9908857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3094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B69E2B-D3BB-CB4C-2F14-A96F31F7B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102" y="1095375"/>
            <a:ext cx="8465795" cy="509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309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Thank You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17458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99ED898-DCDF-4798-AB7F-0F59A93C1062}"/>
</file>

<file path=customXml/itemProps2.xml><?xml version="1.0" encoding="utf-8"?>
<ds:datastoreItem xmlns:ds="http://schemas.openxmlformats.org/officeDocument/2006/customXml" ds:itemID="{A23FD478-69FB-47DA-942A-0A8CBC95D3C3}"/>
</file>

<file path=customXml/itemProps3.xml><?xml version="1.0" encoding="utf-8"?>
<ds:datastoreItem xmlns:ds="http://schemas.openxmlformats.org/officeDocument/2006/customXml" ds:itemID="{193F9A9B-BE61-4B40-B61A-4458D5C9F89C}"/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638</Words>
  <Application>Microsoft Office PowerPoint</Application>
  <PresentationFormat>Widescreen</PresentationFormat>
  <Paragraphs>226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Roboto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78</cp:revision>
  <dcterms:created xsi:type="dcterms:W3CDTF">2023-04-29T09:08:23Z</dcterms:created>
  <dcterms:modified xsi:type="dcterms:W3CDTF">2023-11-17T09:24:22Z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